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sldIdLst>
    <p:sldId id="256" r:id="rId3"/>
    <p:sldId id="294" r:id="rId4"/>
    <p:sldId id="293" r:id="rId5"/>
    <p:sldId id="301" r:id="rId6"/>
    <p:sldId id="302" r:id="rId7"/>
    <p:sldId id="303" r:id="rId8"/>
    <p:sldId id="305" r:id="rId9"/>
    <p:sldId id="306" r:id="rId10"/>
    <p:sldId id="309" r:id="rId11"/>
    <p:sldId id="321" r:id="rId12"/>
    <p:sldId id="325" r:id="rId13"/>
    <p:sldId id="327" r:id="rId14"/>
    <p:sldId id="328" r:id="rId15"/>
    <p:sldId id="330" r:id="rId16"/>
    <p:sldId id="332" r:id="rId17"/>
    <p:sldId id="335" r:id="rId18"/>
    <p:sldId id="359" r:id="rId19"/>
    <p:sldId id="336" r:id="rId20"/>
    <p:sldId id="360" r:id="rId21"/>
    <p:sldId id="349" r:id="rId22"/>
    <p:sldId id="340" r:id="rId23"/>
    <p:sldId id="361" r:id="rId24"/>
    <p:sldId id="342" r:id="rId25"/>
    <p:sldId id="343" r:id="rId26"/>
    <p:sldId id="344" r:id="rId27"/>
    <p:sldId id="345" r:id="rId28"/>
    <p:sldId id="346" r:id="rId29"/>
    <p:sldId id="348" r:id="rId30"/>
    <p:sldId id="347" r:id="rId31"/>
    <p:sldId id="263" r:id="rId32"/>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DD3F9"/>
    <a:srgbClr val="376EDD"/>
    <a:srgbClr val="3FC1BE"/>
    <a:srgbClr val="F5F7F9"/>
    <a:srgbClr val="FCC800"/>
    <a:srgbClr val="376EDC"/>
    <a:srgbClr val="EFEF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25" autoAdjust="0"/>
    <p:restoredTop sz="94660"/>
  </p:normalViewPr>
  <p:slideViewPr>
    <p:cSldViewPr snapToGrid="0">
      <p:cViewPr>
        <p:scale>
          <a:sx n="99" d="100"/>
          <a:sy n="99" d="100"/>
        </p:scale>
        <p:origin x="52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43.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notesMaster" Target="notesMasters/notesMaster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openxmlformats.org/officeDocument/2006/relationships/tags" Target="../tags/tag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tags" Target="../tags/tag6.xml"/><Relationship Id="rId7" Type="http://schemas.openxmlformats.org/officeDocument/2006/relationships/image" Target="../media/image9.png"/><Relationship Id="rId6" Type="http://schemas.openxmlformats.org/officeDocument/2006/relationships/image" Target="../media/image8.png"/><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1" Type="http://schemas.openxmlformats.org/officeDocument/2006/relationships/tags" Target="../tags/tag9.xml"/><Relationship Id="rId10" Type="http://schemas.openxmlformats.org/officeDocument/2006/relationships/tags" Target="../tags/tag8.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14.xml"/><Relationship Id="rId7" Type="http://schemas.openxmlformats.org/officeDocument/2006/relationships/tags" Target="../tags/tag13.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tags" Target="../tags/tag1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8" name="图片 7" descr="辅助图形7"/>
          <p:cNvPicPr>
            <a:picLocks noChangeAspect="1"/>
          </p:cNvPicPr>
          <p:nvPr userDrawn="1"/>
        </p:nvPicPr>
        <p:blipFill>
          <a:blip r:embed="rId2"/>
          <a:stretch>
            <a:fillRect/>
          </a:stretch>
        </p:blipFill>
        <p:spPr>
          <a:xfrm>
            <a:off x="0" y="0"/>
            <a:ext cx="12192000" cy="6858000"/>
          </a:xfrm>
          <a:prstGeom prst="rect">
            <a:avLst/>
          </a:prstGeom>
        </p:spPr>
      </p:pic>
      <p:pic>
        <p:nvPicPr>
          <p:cNvPr id="9" name="图片 8" descr="LOGO_画板 1"/>
          <p:cNvPicPr>
            <a:picLocks noChangeAspect="1"/>
          </p:cNvPicPr>
          <p:nvPr userDrawn="1"/>
        </p:nvPicPr>
        <p:blipFill>
          <a:blip r:embed="rId3"/>
          <a:stretch>
            <a:fillRect/>
          </a:stretch>
        </p:blipFill>
        <p:spPr>
          <a:xfrm>
            <a:off x="0" y="217805"/>
            <a:ext cx="4109720" cy="116459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descr="辅助图形9"/>
          <p:cNvPicPr>
            <a:picLocks noChangeAspect="1"/>
          </p:cNvPicPr>
          <p:nvPr userDrawn="1"/>
        </p:nvPicPr>
        <p:blipFill>
          <a:blip r:embed="rId2"/>
          <a:stretch>
            <a:fillRect/>
          </a:stretch>
        </p:blipFill>
        <p:spPr>
          <a:xfrm>
            <a:off x="0" y="2419350"/>
            <a:ext cx="12192000" cy="3898900"/>
          </a:xfrm>
          <a:prstGeom prst="rect">
            <a:avLst/>
          </a:prstGeom>
        </p:spPr>
      </p:pic>
      <p:pic>
        <p:nvPicPr>
          <p:cNvPr id="7" name="图片 6" descr="教育集团LOGO-横版"/>
          <p:cNvPicPr>
            <a:picLocks noChangeAspect="1"/>
          </p:cNvPicPr>
          <p:nvPr userDrawn="1"/>
        </p:nvPicPr>
        <p:blipFill>
          <a:blip r:embed="rId3"/>
          <a:stretch>
            <a:fillRect/>
          </a:stretch>
        </p:blipFill>
        <p:spPr>
          <a:xfrm>
            <a:off x="8082915" y="219075"/>
            <a:ext cx="4109085" cy="1162050"/>
          </a:xfrm>
          <a:prstGeom prst="rect">
            <a:avLst/>
          </a:prstGeom>
        </p:spPr>
      </p:pic>
      <p:sp>
        <p:nvSpPr>
          <p:cNvPr id="8" name="标题 7"/>
          <p:cNvSpPr>
            <a:spLocks noGrp="1"/>
          </p:cNvSpPr>
          <p:nvPr>
            <p:ph type="title" hasCustomPrompt="1"/>
          </p:nvPr>
        </p:nvSpPr>
        <p:spPr>
          <a:xfrm>
            <a:off x="647065" y="2808605"/>
            <a:ext cx="1508760" cy="572770"/>
          </a:xfrm>
        </p:spPr>
        <p:txBody>
          <a:bodyPr/>
          <a:lstStyle>
            <a:lvl1pPr marL="0" marR="0" lvl="0" algn="l" defTabSz="914400" rtl="0" eaLnBrk="1" fontAlgn="auto" latinLnBrk="0" hangingPunct="1">
              <a:lnSpc>
                <a:spcPct val="100000"/>
              </a:lnSpc>
              <a:spcBef>
                <a:spcPct val="0"/>
              </a:spcBef>
              <a:buClrTx/>
              <a:buSzTx/>
              <a:buFontTx/>
              <a:buNone/>
              <a:defRPr kumimoji="0" lang="zh-CN" altLang="en-US" sz="3200" b="1" i="0" u="none" strike="noStrike" kern="1200" cap="none" spc="0" normalizeH="0" baseline="0" noProof="1">
                <a:solidFill>
                  <a:schemeClr val="tx1"/>
                </a:solidFill>
                <a:latin typeface="微软雅黑" panose="020B0503020204020204" charset="-122"/>
                <a:ea typeface="微软雅黑" panose="020B0503020204020204" charset="-122"/>
                <a:cs typeface="+mn-cs"/>
              </a:defRPr>
            </a:lvl1pPr>
          </a:lstStyle>
          <a:p>
            <a:r>
              <a:t>目录</a:t>
            </a:r>
          </a:p>
        </p:txBody>
      </p:sp>
      <p:sp>
        <p:nvSpPr>
          <p:cNvPr id="36" name="文本占位符 35"/>
          <p:cNvSpPr>
            <a:spLocks noGrp="1"/>
          </p:cNvSpPr>
          <p:nvPr>
            <p:ph type="body" sz="half" idx="2" hasCustomPrompt="1"/>
            <p:custDataLst>
              <p:tags r:id="rId4"/>
            </p:custDataLst>
          </p:nvPr>
        </p:nvSpPr>
        <p:spPr>
          <a:xfrm>
            <a:off x="5855970" y="2757805"/>
            <a:ext cx="5810250" cy="3196590"/>
          </a:xfrm>
        </p:spPr>
        <p:txBody>
          <a:bodyPr vert="horz" lIns="90000" tIns="46800" rIns="90000" bIns="46800" rtlCol="0">
            <a:normAutofit/>
          </a:bodyPr>
          <a:lstStyle>
            <a:lvl1pPr>
              <a:lnSpc>
                <a:spcPct val="140000"/>
              </a:lnSpc>
              <a:buNone/>
              <a:defRPr sz="1800" b="1">
                <a:solidFill>
                  <a:schemeClr val="bg1"/>
                </a:solidFill>
                <a:latin typeface="微软雅黑" panose="020B0503020204020204" charset="-122"/>
                <a:ea typeface="微软雅黑" panose="020B0503020204020204" charset="-122"/>
              </a:defRPr>
            </a:lvl1pPr>
          </a:lstStyle>
          <a:p>
            <a:pPr lvl="0"/>
            <a:r>
              <a:rPr lang="zh-CN" altLang="en-US" dirty="0">
                <a:sym typeface="+mn-ea"/>
              </a:rPr>
              <a:t>一、添加标题</a:t>
            </a:r>
            <a:endParaRPr dirty="0">
              <a:sym typeface="+mn-ea"/>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descr="E:\20211011-VI手册\辅助图形\辅助图形2.png辅助图形2"/>
          <p:cNvPicPr>
            <a:picLocks noChangeAspect="1"/>
          </p:cNvPicPr>
          <p:nvPr userDrawn="1"/>
        </p:nvPicPr>
        <p:blipFill>
          <a:blip r:embed="rId2"/>
          <a:srcRect/>
          <a:stretch>
            <a:fillRect/>
          </a:stretch>
        </p:blipFill>
        <p:spPr>
          <a:xfrm>
            <a:off x="0" y="0"/>
            <a:ext cx="12192000" cy="863600"/>
          </a:xfrm>
          <a:prstGeom prst="rect">
            <a:avLst/>
          </a:prstGeom>
        </p:spPr>
      </p:pic>
      <p:pic>
        <p:nvPicPr>
          <p:cNvPr id="8" name="图片 7" descr="LOGO_画板 1"/>
          <p:cNvPicPr>
            <a:picLocks noChangeAspect="1"/>
          </p:cNvPicPr>
          <p:nvPr userDrawn="1"/>
        </p:nvPicPr>
        <p:blipFill>
          <a:blip r:embed="rId3"/>
          <a:stretch>
            <a:fillRect/>
          </a:stretch>
        </p:blipFill>
        <p:spPr>
          <a:xfrm>
            <a:off x="9152890" y="0"/>
            <a:ext cx="3056255" cy="866140"/>
          </a:xfrm>
          <a:prstGeom prst="rect">
            <a:avLst/>
          </a:prstGeom>
        </p:spPr>
      </p:pic>
      <p:sp>
        <p:nvSpPr>
          <p:cNvPr id="3" name="标题 2"/>
          <p:cNvSpPr>
            <a:spLocks noGrp="1"/>
          </p:cNvSpPr>
          <p:nvPr>
            <p:ph type="title"/>
          </p:nvPr>
        </p:nvSpPr>
        <p:spPr>
          <a:xfrm>
            <a:off x="508000" y="170180"/>
            <a:ext cx="7362825" cy="632460"/>
          </a:xfrm>
        </p:spPr>
        <p:txBody>
          <a:bodyPr/>
          <a:lstStyle>
            <a:lvl1pPr marL="0" marR="0" lvl="0" algn="l" defTabSz="914400" rtl="0" eaLnBrk="1" fontAlgn="auto" latinLnBrk="0" hangingPunct="1">
              <a:lnSpc>
                <a:spcPct val="100000"/>
              </a:lnSpc>
              <a:spcBef>
                <a:spcPct val="0"/>
              </a:spcBef>
              <a:buClrTx/>
              <a:buSzTx/>
              <a:buFontTx/>
              <a:buNone/>
              <a:defRPr kumimoji="0" lang="zh-CN" altLang="en-US" sz="2800" b="1" i="0" u="none" strike="noStrike" kern="1200" cap="none" spc="0" normalizeH="0" baseline="0" noProof="1">
                <a:solidFill>
                  <a:schemeClr val="tx1">
                    <a:lumMod val="75000"/>
                    <a:lumOff val="25000"/>
                  </a:schemeClr>
                </a:solidFill>
                <a:latin typeface="微软雅黑" panose="020B0503020204020204" charset="-122"/>
                <a:ea typeface="微软雅黑" panose="020B0503020204020204" charset="-122"/>
                <a:cs typeface="+mn-cs"/>
              </a:defRPr>
            </a:lvl1pPr>
          </a:lstStyle>
          <a:p>
            <a:r>
              <a:rPr lang="zh-CN" altLang="en-US"/>
              <a:t>单击此处编辑母版标题样式</a:t>
            </a: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7" name="图片 6" descr="辅助图形3"/>
          <p:cNvPicPr>
            <a:picLocks noChangeAspect="1"/>
          </p:cNvPicPr>
          <p:nvPr userDrawn="1"/>
        </p:nvPicPr>
        <p:blipFill>
          <a:blip r:embed="rId2"/>
          <a:stretch>
            <a:fillRect/>
          </a:stretch>
        </p:blipFill>
        <p:spPr>
          <a:xfrm>
            <a:off x="0" y="4634230"/>
            <a:ext cx="12192000" cy="2222500"/>
          </a:xfrm>
          <a:prstGeom prst="rect">
            <a:avLst/>
          </a:prstGeom>
        </p:spPr>
      </p:pic>
      <p:sp>
        <p:nvSpPr>
          <p:cNvPr id="3" name="标题 2"/>
          <p:cNvSpPr>
            <a:spLocks noGrp="1"/>
          </p:cNvSpPr>
          <p:nvPr>
            <p:ph type="title"/>
          </p:nvPr>
        </p:nvSpPr>
        <p:spPr>
          <a:xfrm>
            <a:off x="507365" y="4914900"/>
            <a:ext cx="7362825" cy="559435"/>
          </a:xfrm>
        </p:spPr>
        <p:txBody>
          <a:bodyPr/>
          <a:lstStyle>
            <a:lvl1pPr marL="0" marR="0" lvl="0" algn="l" defTabSz="914400" rtl="0" eaLnBrk="1" fontAlgn="auto" latinLnBrk="0" hangingPunct="1">
              <a:lnSpc>
                <a:spcPct val="100000"/>
              </a:lnSpc>
              <a:spcBef>
                <a:spcPct val="0"/>
              </a:spcBef>
              <a:buClrTx/>
              <a:buSzTx/>
              <a:buFontTx/>
              <a:buNone/>
              <a:defRPr kumimoji="0" lang="zh-CN" altLang="en-US" sz="3200" b="1" i="0" u="none" strike="noStrike" kern="1200" cap="none" spc="0" normalizeH="0" baseline="0" noProof="1">
                <a:solidFill>
                  <a:schemeClr val="tx1"/>
                </a:solidFill>
                <a:latin typeface="微软雅黑" panose="020B0503020204020204" charset="-122"/>
                <a:ea typeface="微软雅黑" panose="020B0503020204020204" charset="-122"/>
                <a:cs typeface="+mn-cs"/>
              </a:defRPr>
            </a:lvl1pPr>
          </a:lstStyle>
          <a:p>
            <a:r>
              <a:rPr lang="zh-CN" altLang="en-US"/>
              <a:t>单击此处编辑母版标题样式</a:t>
            </a:r>
            <a:endParaRPr lang="en-US" altLang="zh-CN"/>
          </a:p>
        </p:txBody>
      </p:sp>
      <p:sp>
        <p:nvSpPr>
          <p:cNvPr id="11" name="文本占位符 10"/>
          <p:cNvSpPr>
            <a:spLocks noGrp="1"/>
          </p:cNvSpPr>
          <p:nvPr>
            <p:ph type="body" idx="1" hasCustomPrompt="1"/>
          </p:nvPr>
        </p:nvSpPr>
        <p:spPr>
          <a:xfrm>
            <a:off x="508000" y="5571490"/>
            <a:ext cx="7361555" cy="1001395"/>
          </a:xfrm>
          <a:prstGeom prst="rect">
            <a:avLst/>
          </a:prstGeom>
        </p:spPr>
        <p:txBody>
          <a:bodyPr vert="horz" lIns="91440" tIns="45720" rIns="91440" bIns="45720" rtlCol="0">
            <a:normAutofit/>
          </a:bodyPr>
          <a:lstStyle>
            <a:lvl1pPr marL="0" marR="0" lvl="0" algn="l" defTabSz="914400" rtl="0" eaLnBrk="1" fontAlgn="auto" latinLnBrk="0" hangingPunct="1">
              <a:lnSpc>
                <a:spcPct val="100000"/>
              </a:lnSpc>
              <a:spcBef>
                <a:spcPts val="1000"/>
              </a:spcBef>
              <a:buClrTx/>
              <a:buSzTx/>
              <a:buFontTx/>
              <a:buNone/>
              <a:defRPr kumimoji="0" lang="zh-CN" altLang="en-US" sz="1600" b="0" i="0" u="none" strike="noStrike" kern="1200" cap="none" spc="0" normalizeH="0" baseline="0" noProof="1">
                <a:solidFill>
                  <a:srgbClr val="376EDC"/>
                </a:solidFill>
                <a:latin typeface="微软雅黑" panose="020B0503020204020204" charset="-122"/>
                <a:ea typeface="微软雅黑" panose="020B0503020204020204" charset="-122"/>
                <a:cs typeface="+mn-cs"/>
                <a:sym typeface="+mn-ea"/>
              </a:defRPr>
            </a:lvl1pPr>
          </a:lstStyle>
          <a:p>
            <a:pPr algn="l">
              <a:buClrTx/>
              <a:buSzTx/>
              <a:buFontTx/>
            </a:pPr>
            <a:r>
              <a:rPr sz="1800">
                <a:solidFill>
                  <a:schemeClr val="tx1">
                    <a:lumMod val="50000"/>
                    <a:lumOff val="50000"/>
                  </a:schemeClr>
                </a:solidFill>
                <a:sym typeface="+mn-ea"/>
              </a:rPr>
              <a:t>说明文字说明文字说明文字说明文字说明文字说明文字说明文字说明文字说明文字说明文字说明文字说明文字说明文字说明文字说明文字说明文字说明文字说明文字说明文字说明文字</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6" name="矩形 25"/>
          <p:cNvSpPr/>
          <p:nvPr userDrawn="1"/>
        </p:nvSpPr>
        <p:spPr>
          <a:xfrm>
            <a:off x="4743450" y="768350"/>
            <a:ext cx="7454900" cy="2959100"/>
          </a:xfrm>
          <a:prstGeom prst="rect">
            <a:avLst/>
          </a:pr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7" name="标题 26"/>
          <p:cNvSpPr>
            <a:spLocks noGrp="1"/>
          </p:cNvSpPr>
          <p:nvPr>
            <p:ph type="title" hasCustomPrompt="1"/>
            <p:custDataLst>
              <p:tags r:id="rId2"/>
            </p:custDataLst>
          </p:nvPr>
        </p:nvSpPr>
        <p:spPr>
          <a:xfrm>
            <a:off x="608330" y="717550"/>
            <a:ext cx="3781425" cy="1631950"/>
          </a:xfrm>
        </p:spPr>
        <p:txBody>
          <a:bodyPr vert="horz" lIns="90000" tIns="46800" rIns="90000" bIns="46800" rtlCol="0" anchor="t" anchorCtr="0">
            <a:normAutofit/>
          </a:bodyPr>
          <a:lstStyle>
            <a:lvl1pPr>
              <a:lnSpc>
                <a:spcPct val="100000"/>
              </a:lnSpc>
              <a:defRPr sz="3200" b="1">
                <a:latin typeface="微软雅黑" panose="020B0503020204020204" charset="-122"/>
                <a:ea typeface="微软雅黑" panose="020B0503020204020204" charset="-122"/>
              </a:defRPr>
            </a:lvl1pPr>
          </a:lstStyle>
          <a:p>
            <a:pPr lvl="0"/>
            <a:r>
              <a:rPr dirty="0">
                <a:sym typeface="+mn-ea"/>
              </a:rPr>
              <a:t>单击此处</a:t>
            </a:r>
            <a:r>
              <a:rPr lang="zh-CN" dirty="0">
                <a:sym typeface="+mn-ea"/>
              </a:rPr>
              <a:t>添加标题</a:t>
            </a:r>
            <a:endParaRPr lang="zh-CN" dirty="0">
              <a:sym typeface="+mn-ea"/>
            </a:endParaRPr>
          </a:p>
        </p:txBody>
      </p:sp>
      <p:sp>
        <p:nvSpPr>
          <p:cNvPr id="28" name="文本占位符 27"/>
          <p:cNvSpPr>
            <a:spLocks noGrp="1"/>
          </p:cNvSpPr>
          <p:nvPr>
            <p:ph type="body" idx="1" hasCustomPrompt="1"/>
            <p:custDataLst>
              <p:tags r:id="rId3"/>
            </p:custDataLst>
          </p:nvPr>
        </p:nvSpPr>
        <p:spPr>
          <a:xfrm>
            <a:off x="608330" y="1885950"/>
            <a:ext cx="3781425" cy="1155700"/>
          </a:xfrm>
        </p:spPr>
        <p:txBody>
          <a:bodyPr lIns="101600" tIns="38100" rIns="76200" bIns="38100" anchor="t" anchorCtr="0">
            <a:normAutofit/>
          </a:bodyPr>
          <a:lstStyle>
            <a:lvl1pPr marL="0" indent="0">
              <a:lnSpc>
                <a:spcPct val="100000"/>
              </a:lnSpc>
              <a:buNone/>
              <a:defRPr sz="16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31" name="内容占位符 30"/>
          <p:cNvSpPr>
            <a:spLocks noGrp="1"/>
          </p:cNvSpPr>
          <p:nvPr>
            <p:ph sz="half" idx="13" hasCustomPrompt="1"/>
            <p:custDataLst>
              <p:tags r:id="rId4"/>
            </p:custDataLst>
          </p:nvPr>
        </p:nvSpPr>
        <p:spPr>
          <a:xfrm>
            <a:off x="6083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endParaRPr lang="zh-CN" altLang="en-US" dirty="0">
              <a:sym typeface="+mn-ea"/>
            </a:endParaRPr>
          </a:p>
        </p:txBody>
      </p:sp>
      <p:sp>
        <p:nvSpPr>
          <p:cNvPr id="33" name="文本占位符 32"/>
          <p:cNvSpPr>
            <a:spLocks noGrp="1"/>
          </p:cNvSpPr>
          <p:nvPr>
            <p:ph type="body" idx="14" hasCustomPrompt="1"/>
            <p:custDataLst>
              <p:tags r:id="rId5"/>
            </p:custDataLst>
          </p:nvPr>
        </p:nvSpPr>
        <p:spPr>
          <a:xfrm>
            <a:off x="6083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pic>
        <p:nvPicPr>
          <p:cNvPr id="2" name="图片 1" descr="辅助图形11"/>
          <p:cNvPicPr>
            <a:picLocks noChangeAspect="1"/>
          </p:cNvPicPr>
          <p:nvPr userDrawn="1"/>
        </p:nvPicPr>
        <p:blipFill>
          <a:blip r:embed="rId6"/>
          <a:stretch>
            <a:fillRect/>
          </a:stretch>
        </p:blipFill>
        <p:spPr>
          <a:xfrm>
            <a:off x="0" y="6165850"/>
            <a:ext cx="12192000" cy="692150"/>
          </a:xfrm>
          <a:prstGeom prst="rect">
            <a:avLst/>
          </a:prstGeom>
        </p:spPr>
      </p:pic>
      <p:pic>
        <p:nvPicPr>
          <p:cNvPr id="3" name="图片 2" descr="教育集团LOGO-横版"/>
          <p:cNvPicPr>
            <a:picLocks noChangeAspect="1"/>
          </p:cNvPicPr>
          <p:nvPr userDrawn="1"/>
        </p:nvPicPr>
        <p:blipFill>
          <a:blip r:embed="rId7"/>
          <a:stretch>
            <a:fillRect/>
          </a:stretch>
        </p:blipFill>
        <p:spPr>
          <a:xfrm>
            <a:off x="9693275" y="6166485"/>
            <a:ext cx="2498725" cy="706755"/>
          </a:xfrm>
          <a:prstGeom prst="rect">
            <a:avLst/>
          </a:prstGeom>
        </p:spPr>
      </p:pic>
      <p:sp>
        <p:nvSpPr>
          <p:cNvPr id="6" name="内容占位符 5"/>
          <p:cNvSpPr>
            <a:spLocks noGrp="1"/>
          </p:cNvSpPr>
          <p:nvPr>
            <p:ph sz="half" idx="15" hasCustomPrompt="1"/>
            <p:custDataLst>
              <p:tags r:id="rId8"/>
            </p:custDataLst>
          </p:nvPr>
        </p:nvSpPr>
        <p:spPr>
          <a:xfrm>
            <a:off x="43675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endParaRPr lang="zh-CN" altLang="en-US" dirty="0">
              <a:sym typeface="+mn-ea"/>
            </a:endParaRPr>
          </a:p>
        </p:txBody>
      </p:sp>
      <p:sp>
        <p:nvSpPr>
          <p:cNvPr id="7" name="文本占位符 6"/>
          <p:cNvSpPr>
            <a:spLocks noGrp="1"/>
          </p:cNvSpPr>
          <p:nvPr>
            <p:ph type="body" idx="16" hasCustomPrompt="1"/>
            <p:custDataLst>
              <p:tags r:id="rId9"/>
            </p:custDataLst>
          </p:nvPr>
        </p:nvSpPr>
        <p:spPr>
          <a:xfrm>
            <a:off x="43675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8" name="内容占位符 7"/>
          <p:cNvSpPr>
            <a:spLocks noGrp="1"/>
          </p:cNvSpPr>
          <p:nvPr>
            <p:ph sz="half" idx="17" hasCustomPrompt="1"/>
            <p:custDataLst>
              <p:tags r:id="rId10"/>
            </p:custDataLst>
          </p:nvPr>
        </p:nvSpPr>
        <p:spPr>
          <a:xfrm>
            <a:off x="81521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endParaRPr lang="zh-CN" altLang="en-US" dirty="0">
              <a:sym typeface="+mn-ea"/>
            </a:endParaRPr>
          </a:p>
        </p:txBody>
      </p:sp>
      <p:sp>
        <p:nvSpPr>
          <p:cNvPr id="9" name="文本占位符 8"/>
          <p:cNvSpPr>
            <a:spLocks noGrp="1"/>
          </p:cNvSpPr>
          <p:nvPr>
            <p:ph type="body" idx="18" hasCustomPrompt="1"/>
            <p:custDataLst>
              <p:tags r:id="rId11"/>
            </p:custDataLst>
          </p:nvPr>
        </p:nvSpPr>
        <p:spPr>
          <a:xfrm>
            <a:off x="81521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cxnSp>
        <p:nvCxnSpPr>
          <p:cNvPr id="10" name="直接连接符 9"/>
          <p:cNvCxnSpPr/>
          <p:nvPr userDrawn="1"/>
        </p:nvCxnSpPr>
        <p:spPr>
          <a:xfrm>
            <a:off x="4149090" y="4345940"/>
            <a:ext cx="0" cy="1358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userDrawn="1"/>
        </p:nvCxnSpPr>
        <p:spPr>
          <a:xfrm>
            <a:off x="7933690" y="4345940"/>
            <a:ext cx="0" cy="1358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6" name="矩形 25"/>
          <p:cNvSpPr/>
          <p:nvPr userDrawn="1"/>
        </p:nvSpPr>
        <p:spPr>
          <a:xfrm>
            <a:off x="635" y="0"/>
            <a:ext cx="12197715" cy="3994150"/>
          </a:xfrm>
          <a:prstGeom prst="rect">
            <a:avLst/>
          </a:pr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8" name="文本占位符 27"/>
          <p:cNvSpPr>
            <a:spLocks noGrp="1"/>
          </p:cNvSpPr>
          <p:nvPr>
            <p:ph type="body" idx="1" hasCustomPrompt="1"/>
            <p:custDataLst>
              <p:tags r:id="rId2"/>
            </p:custDataLst>
          </p:nvPr>
        </p:nvSpPr>
        <p:spPr>
          <a:xfrm>
            <a:off x="586105" y="4330700"/>
            <a:ext cx="3121025" cy="1350645"/>
          </a:xfrm>
        </p:spPr>
        <p:txBody>
          <a:bodyPr lIns="101600" tIns="38100" rIns="76200" bIns="38100" anchor="t" anchorCtr="0">
            <a:normAutofit/>
          </a:bodyPr>
          <a:lstStyle>
            <a:lvl1pPr marL="0" indent="0">
              <a:lnSpc>
                <a:spcPct val="100000"/>
              </a:lnSpc>
              <a:buNone/>
              <a:defRPr sz="1600" b="0" i="1" spc="20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pic>
        <p:nvPicPr>
          <p:cNvPr id="2" name="图片 1" descr="辅助图形11"/>
          <p:cNvPicPr>
            <a:picLocks noChangeAspect="1"/>
          </p:cNvPicPr>
          <p:nvPr userDrawn="1"/>
        </p:nvPicPr>
        <p:blipFill>
          <a:blip r:embed="rId3"/>
          <a:stretch>
            <a:fillRect/>
          </a:stretch>
        </p:blipFill>
        <p:spPr>
          <a:xfrm>
            <a:off x="0" y="6165850"/>
            <a:ext cx="12192000" cy="692150"/>
          </a:xfrm>
          <a:prstGeom prst="rect">
            <a:avLst/>
          </a:prstGeom>
        </p:spPr>
      </p:pic>
      <p:pic>
        <p:nvPicPr>
          <p:cNvPr id="3" name="图片 2" descr="教育集团LOGO-横版"/>
          <p:cNvPicPr>
            <a:picLocks noChangeAspect="1"/>
          </p:cNvPicPr>
          <p:nvPr userDrawn="1"/>
        </p:nvPicPr>
        <p:blipFill>
          <a:blip r:embed="rId4"/>
          <a:stretch>
            <a:fillRect/>
          </a:stretch>
        </p:blipFill>
        <p:spPr>
          <a:xfrm>
            <a:off x="9693275" y="6166485"/>
            <a:ext cx="2498725" cy="706755"/>
          </a:xfrm>
          <a:prstGeom prst="rect">
            <a:avLst/>
          </a:prstGeom>
        </p:spPr>
      </p:pic>
      <p:sp>
        <p:nvSpPr>
          <p:cNvPr id="6" name="内容占位符 5"/>
          <p:cNvSpPr>
            <a:spLocks noGrp="1"/>
          </p:cNvSpPr>
          <p:nvPr>
            <p:ph sz="half" idx="15" hasCustomPrompt="1"/>
            <p:custDataLst>
              <p:tags r:id="rId5"/>
            </p:custDataLst>
          </p:nvPr>
        </p:nvSpPr>
        <p:spPr>
          <a:xfrm>
            <a:off x="43675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endParaRPr lang="zh-CN" altLang="en-US" dirty="0">
              <a:sym typeface="+mn-ea"/>
            </a:endParaRPr>
          </a:p>
        </p:txBody>
      </p:sp>
      <p:sp>
        <p:nvSpPr>
          <p:cNvPr id="7" name="文本占位符 6"/>
          <p:cNvSpPr>
            <a:spLocks noGrp="1"/>
          </p:cNvSpPr>
          <p:nvPr>
            <p:ph type="body" idx="16" hasCustomPrompt="1"/>
            <p:custDataLst>
              <p:tags r:id="rId6"/>
            </p:custDataLst>
          </p:nvPr>
        </p:nvSpPr>
        <p:spPr>
          <a:xfrm>
            <a:off x="43675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8" name="内容占位符 7"/>
          <p:cNvSpPr>
            <a:spLocks noGrp="1"/>
          </p:cNvSpPr>
          <p:nvPr>
            <p:ph sz="half" idx="17" hasCustomPrompt="1"/>
            <p:custDataLst>
              <p:tags r:id="rId7"/>
            </p:custDataLst>
          </p:nvPr>
        </p:nvSpPr>
        <p:spPr>
          <a:xfrm>
            <a:off x="81521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endParaRPr lang="zh-CN" altLang="en-US" dirty="0">
              <a:sym typeface="+mn-ea"/>
            </a:endParaRPr>
          </a:p>
        </p:txBody>
      </p:sp>
      <p:sp>
        <p:nvSpPr>
          <p:cNvPr id="9" name="文本占位符 8"/>
          <p:cNvSpPr>
            <a:spLocks noGrp="1"/>
          </p:cNvSpPr>
          <p:nvPr>
            <p:ph type="body" idx="18" hasCustomPrompt="1"/>
            <p:custDataLst>
              <p:tags r:id="rId8"/>
            </p:custDataLst>
          </p:nvPr>
        </p:nvSpPr>
        <p:spPr>
          <a:xfrm>
            <a:off x="81521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cxnSp>
        <p:nvCxnSpPr>
          <p:cNvPr id="11" name="直接连接符 10"/>
          <p:cNvCxnSpPr/>
          <p:nvPr userDrawn="1"/>
        </p:nvCxnSpPr>
        <p:spPr>
          <a:xfrm>
            <a:off x="7933690" y="4345940"/>
            <a:ext cx="0" cy="1358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2" name="矩形 11"/>
          <p:cNvSpPr/>
          <p:nvPr userDrawn="1"/>
        </p:nvSpPr>
        <p:spPr>
          <a:xfrm>
            <a:off x="-635" y="0"/>
            <a:ext cx="12192635" cy="4664075"/>
          </a:xfrm>
          <a:prstGeom prst="rect">
            <a:avLst/>
          </a:prstGeom>
          <a:solidFill>
            <a:srgbClr val="376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descr="辅助图形2"/>
          <p:cNvPicPr>
            <a:picLocks noChangeAspect="1"/>
          </p:cNvPicPr>
          <p:nvPr userDrawn="1"/>
        </p:nvPicPr>
        <p:blipFill>
          <a:blip r:embed="rId2"/>
          <a:stretch>
            <a:fillRect/>
          </a:stretch>
        </p:blipFill>
        <p:spPr>
          <a:xfrm>
            <a:off x="-635" y="4664075"/>
            <a:ext cx="12192000" cy="2222500"/>
          </a:xfrm>
          <a:prstGeom prst="rect">
            <a:avLst/>
          </a:prstGeom>
        </p:spPr>
      </p:pic>
      <p:sp>
        <p:nvSpPr>
          <p:cNvPr id="3" name="文本框 2"/>
          <p:cNvSpPr txBox="1"/>
          <p:nvPr userDrawn="1"/>
        </p:nvSpPr>
        <p:spPr>
          <a:xfrm>
            <a:off x="-635" y="1653540"/>
            <a:ext cx="12192000" cy="1445260"/>
          </a:xfrm>
          <a:prstGeom prst="rect">
            <a:avLst/>
          </a:prstGeom>
          <a:noFill/>
        </p:spPr>
        <p:txBody>
          <a:bodyPr wrap="square" rtlCol="0" anchor="t">
            <a:spAutoFit/>
          </a:bodyPr>
          <a:lstStyle/>
          <a:p>
            <a:pPr algn="ctr"/>
            <a:r>
              <a:rPr lang="en-US" altLang="zh-CN" sz="8800" b="1">
                <a:solidFill>
                  <a:schemeClr val="bg1"/>
                </a:solidFill>
                <a:latin typeface="微软雅黑" panose="020B0503020204020204" charset="-122"/>
                <a:ea typeface="微软雅黑" panose="020B0503020204020204" charset="-122"/>
              </a:rPr>
              <a:t>THANKS</a:t>
            </a:r>
            <a:endParaRPr lang="en-US" altLang="zh-CN" sz="8800" b="1">
              <a:solidFill>
                <a:schemeClr val="bg1"/>
              </a:solidFill>
              <a:latin typeface="微软雅黑" panose="020B0503020204020204" charset="-122"/>
              <a:ea typeface="微软雅黑" panose="020B0503020204020204" charset="-122"/>
            </a:endParaRPr>
          </a:p>
        </p:txBody>
      </p:sp>
      <p:pic>
        <p:nvPicPr>
          <p:cNvPr id="7" name="图片 6" descr="教育集团LOGO-横版"/>
          <p:cNvPicPr>
            <a:picLocks noChangeAspect="1"/>
          </p:cNvPicPr>
          <p:nvPr userDrawn="1"/>
        </p:nvPicPr>
        <p:blipFill>
          <a:blip r:embed="rId3"/>
          <a:stretch>
            <a:fillRect/>
          </a:stretch>
        </p:blipFill>
        <p:spPr>
          <a:xfrm>
            <a:off x="3175" y="5042535"/>
            <a:ext cx="5184140" cy="146621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组合 6"/>
          <p:cNvGrpSpPr/>
          <p:nvPr userDrawn="1"/>
        </p:nvGrpSpPr>
        <p:grpSpPr>
          <a:xfrm>
            <a:off x="12315825" y="6108065"/>
            <a:ext cx="416560" cy="785495"/>
            <a:chOff x="19395" y="7259"/>
            <a:chExt cx="1076" cy="3597"/>
          </a:xfrm>
        </p:grpSpPr>
        <p:sp>
          <p:nvSpPr>
            <p:cNvPr id="11" name="矩形 10"/>
            <p:cNvSpPr/>
            <p:nvPr userDrawn="1"/>
          </p:nvSpPr>
          <p:spPr>
            <a:xfrm>
              <a:off x="19395" y="7259"/>
              <a:ext cx="1077" cy="1799"/>
            </a:xfrm>
            <a:prstGeom prst="rect">
              <a:avLst/>
            </a:prstGeom>
            <a:solidFill>
              <a:srgbClr val="3FC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 name="矩形 11"/>
            <p:cNvSpPr/>
            <p:nvPr userDrawn="1"/>
          </p:nvSpPr>
          <p:spPr>
            <a:xfrm>
              <a:off x="19395" y="9058"/>
              <a:ext cx="1077" cy="1799"/>
            </a:xfrm>
            <a:prstGeom prst="rect">
              <a:avLst/>
            </a:prstGeom>
            <a:solidFill>
              <a:srgbClr val="FC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6" name="矩形 5"/>
          <p:cNvSpPr/>
          <p:nvPr userDrawn="1"/>
        </p:nvSpPr>
        <p:spPr>
          <a:xfrm>
            <a:off x="12315190" y="5936615"/>
            <a:ext cx="417195" cy="154305"/>
          </a:xfrm>
          <a:prstGeom prst="rect">
            <a:avLst/>
          </a:prstGeom>
          <a:solidFill>
            <a:srgbClr val="F5F7F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900">
                <a:solidFill>
                  <a:srgbClr val="3FC1BE"/>
                </a:solidFill>
                <a:sym typeface="+mn-ea"/>
              </a:rPr>
              <a:t>辅助色</a:t>
            </a:r>
            <a:endParaRPr lang="zh-CN" altLang="en-US" sz="900">
              <a:solidFill>
                <a:srgbClr val="3FC1BE"/>
              </a:solidFill>
              <a:sym typeface="+mn-ea"/>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image" Target="../media/image1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5.jpe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5.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3.xml"/><Relationship Id="rId4" Type="http://schemas.openxmlformats.org/officeDocument/2006/relationships/image" Target="../media/image28.jpeg"/><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2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9.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openxmlformats.org/officeDocument/2006/relationships/tags" Target="../tags/tag18.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image" Target="../media/image31.jpeg"/><Relationship Id="rId1" Type="http://schemas.openxmlformats.org/officeDocument/2006/relationships/tags" Target="../tags/tag15.xml"/></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34.jpeg"/><Relationship Id="rId5" Type="http://schemas.openxmlformats.org/officeDocument/2006/relationships/tags" Target="../tags/tag21.xml"/><Relationship Id="rId4" Type="http://schemas.openxmlformats.org/officeDocument/2006/relationships/image" Target="../media/image33.jpeg"/><Relationship Id="rId3" Type="http://schemas.openxmlformats.org/officeDocument/2006/relationships/tags" Target="../tags/tag20.xml"/><Relationship Id="rId2" Type="http://schemas.openxmlformats.org/officeDocument/2006/relationships/image" Target="../media/image32.png"/><Relationship Id="rId1" Type="http://schemas.openxmlformats.org/officeDocument/2006/relationships/tags" Target="../tags/tag19.xml"/></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tags" Target="../tags/tag24.xml"/><Relationship Id="rId4" Type="http://schemas.openxmlformats.org/officeDocument/2006/relationships/image" Target="../media/image36.png"/><Relationship Id="rId3" Type="http://schemas.openxmlformats.org/officeDocument/2006/relationships/tags" Target="../tags/tag23.xml"/><Relationship Id="rId2" Type="http://schemas.openxmlformats.org/officeDocument/2006/relationships/image" Target="../media/image35.jpeg"/><Relationship Id="rId1" Type="http://schemas.openxmlformats.org/officeDocument/2006/relationships/tags" Target="../tags/tag22.xml"/></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3.xml"/><Relationship Id="rId4" Type="http://schemas.openxmlformats.org/officeDocument/2006/relationships/image" Target="../media/image39.png"/><Relationship Id="rId3" Type="http://schemas.openxmlformats.org/officeDocument/2006/relationships/tags" Target="../tags/tag26.xml"/><Relationship Id="rId2" Type="http://schemas.openxmlformats.org/officeDocument/2006/relationships/image" Target="../media/image38.png"/><Relationship Id="rId1" Type="http://schemas.openxmlformats.org/officeDocument/2006/relationships/tags" Target="../tags/tag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40.png"/><Relationship Id="rId1" Type="http://schemas.openxmlformats.org/officeDocument/2006/relationships/tags" Target="../tags/tag2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1.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4.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tags" Target="../tags/tag31.xml"/><Relationship Id="rId4" Type="http://schemas.openxmlformats.org/officeDocument/2006/relationships/image" Target="../media/image46.png"/><Relationship Id="rId3" Type="http://schemas.openxmlformats.org/officeDocument/2006/relationships/tags" Target="../tags/tag30.xml"/><Relationship Id="rId2" Type="http://schemas.openxmlformats.org/officeDocument/2006/relationships/image" Target="../media/image45.png"/><Relationship Id="rId1" Type="http://schemas.openxmlformats.org/officeDocument/2006/relationships/tags" Target="../tags/tag29.xml"/></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3.xml"/><Relationship Id="rId4" Type="http://schemas.openxmlformats.org/officeDocument/2006/relationships/image" Target="../media/image49.png"/><Relationship Id="rId3" Type="http://schemas.openxmlformats.org/officeDocument/2006/relationships/tags" Target="../tags/tag33.xml"/><Relationship Id="rId2" Type="http://schemas.openxmlformats.org/officeDocument/2006/relationships/image" Target="../media/image48.png"/><Relationship Id="rId1" Type="http://schemas.openxmlformats.org/officeDocument/2006/relationships/tags" Target="../tags/tag3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50.png"/><Relationship Id="rId1" Type="http://schemas.openxmlformats.org/officeDocument/2006/relationships/tags" Target="../tags/tag34.xml"/></Relationships>
</file>

<file path=ppt/slides/_rels/slide27.xml.rels><?xml version="1.0" encoding="UTF-8" standalone="yes"?>
<Relationships xmlns="http://schemas.openxmlformats.org/package/2006/relationships"><Relationship Id="rId9" Type="http://schemas.openxmlformats.org/officeDocument/2006/relationships/image" Target="../media/image54.png"/><Relationship Id="rId8" Type="http://schemas.openxmlformats.org/officeDocument/2006/relationships/tags" Target="../tags/tag39.xml"/><Relationship Id="rId7" Type="http://schemas.openxmlformats.org/officeDocument/2006/relationships/image" Target="../media/image53.png"/><Relationship Id="rId6" Type="http://schemas.openxmlformats.org/officeDocument/2006/relationships/tags" Target="../tags/tag38.xml"/><Relationship Id="rId5" Type="http://schemas.openxmlformats.org/officeDocument/2006/relationships/image" Target="../media/image52.png"/><Relationship Id="rId4" Type="http://schemas.openxmlformats.org/officeDocument/2006/relationships/tags" Target="../tags/tag37.xml"/><Relationship Id="rId3" Type="http://schemas.openxmlformats.org/officeDocument/2006/relationships/image" Target="../media/image51.png"/><Relationship Id="rId2" Type="http://schemas.openxmlformats.org/officeDocument/2006/relationships/tags" Target="../tags/tag36.xml"/><Relationship Id="rId14" Type="http://schemas.openxmlformats.org/officeDocument/2006/relationships/slideLayout" Target="../slideLayouts/slideLayout3.xml"/><Relationship Id="rId13" Type="http://schemas.openxmlformats.org/officeDocument/2006/relationships/image" Target="../media/image56.png"/><Relationship Id="rId12" Type="http://schemas.openxmlformats.org/officeDocument/2006/relationships/tags" Target="../tags/tag41.xml"/><Relationship Id="rId11" Type="http://schemas.openxmlformats.org/officeDocument/2006/relationships/image" Target="../media/image55.png"/><Relationship Id="rId10" Type="http://schemas.openxmlformats.org/officeDocument/2006/relationships/tags" Target="../tags/tag40.xml"/><Relationship Id="rId1" Type="http://schemas.openxmlformats.org/officeDocument/2006/relationships/tags" Target="../tags/tag35.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7.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36244" y="2895572"/>
            <a:ext cx="7880985" cy="1014730"/>
          </a:xfrm>
          <a:prstGeom prst="rect">
            <a:avLst/>
          </a:prstGeom>
          <a:noFill/>
        </p:spPr>
        <p:txBody>
          <a:bodyPr wrap="square" rtlCol="0" anchor="t">
            <a:spAutoFit/>
          </a:bodyPr>
          <a:lstStyle/>
          <a:p>
            <a:r>
              <a:rPr lang="zh-CN" altLang="en-US" sz="6000" b="1" dirty="0">
                <a:solidFill>
                  <a:schemeClr val="bg1"/>
                </a:solidFill>
                <a:latin typeface="微软雅黑" panose="020B0503020204020204" charset="-122"/>
                <a:ea typeface="微软雅黑" panose="020B0503020204020204" charset="-122"/>
              </a:rPr>
              <a:t>扬州</a:t>
            </a:r>
            <a:r>
              <a:rPr lang="en-US" altLang="zh-CN" sz="6000" b="1" dirty="0">
                <a:solidFill>
                  <a:schemeClr val="bg1"/>
                </a:solidFill>
                <a:latin typeface="微软雅黑" panose="020B0503020204020204" charset="-122"/>
                <a:ea typeface="微软雅黑" panose="020B0503020204020204" charset="-122"/>
              </a:rPr>
              <a:t>ETC</a:t>
            </a:r>
            <a:r>
              <a:rPr lang="zh-CN" altLang="en-US" sz="6000" b="1" dirty="0">
                <a:solidFill>
                  <a:schemeClr val="bg1"/>
                </a:solidFill>
                <a:latin typeface="微软雅黑" panose="020B0503020204020204" charset="-122"/>
                <a:ea typeface="微软雅黑" panose="020B0503020204020204" charset="-122"/>
              </a:rPr>
              <a:t>介绍</a:t>
            </a:r>
            <a:endParaRPr lang="zh-CN" altLang="en-US" sz="6000" b="1" dirty="0">
              <a:solidFill>
                <a:schemeClr val="bg1"/>
              </a:solidFill>
              <a:latin typeface="微软雅黑" panose="020B0503020204020204" charset="-122"/>
              <a:ea typeface="微软雅黑" panose="020B050302020402020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20700" y="827405"/>
            <a:ext cx="10692765" cy="1568450"/>
          </a:xfrm>
          <a:prstGeom prst="rect">
            <a:avLst/>
          </a:prstGeom>
          <a:noFill/>
          <a:ln w="9525">
            <a:noFill/>
          </a:ln>
        </p:spPr>
        <p:txBody>
          <a:bodyPr wrap="square">
            <a:spAutoFit/>
          </a:bodyPr>
          <a:p>
            <a:pPr marL="0" indent="304800" algn="l">
              <a:lnSpc>
                <a:spcPct val="150000"/>
              </a:lnSpc>
            </a:pPr>
            <a:r>
              <a:rPr lang="zh-CN" sz="1600" b="0">
                <a:solidFill>
                  <a:srgbClr val="000000"/>
                </a:solidFill>
                <a:cs typeface="宋体" panose="02010600030101010101" pitchFamily="2" charset="-122"/>
              </a:rPr>
              <a:t>扬州中软卓越信息技术有限公司位于扬州市江都区职教集团内。江都区是江苏省扬州市下辖区，早在五六千年以前的新石器晚期，就有人类从事各项农业生产活动。春秋时期属吴国，秦楚之际，项羽欲在广陵临江建都，始称江都。历史上素有“鱼米之乡”的美称。公司地处江都滨江南部新城，南与沪陕高速接壤，距扬州东站10公里，面临奥特莱斯商圈，交通地理位置十分优越。</a:t>
            </a:r>
            <a:endParaRPr lang="zh-CN" altLang="en-US" sz="1600"/>
          </a:p>
        </p:txBody>
      </p:sp>
      <p:pic>
        <p:nvPicPr>
          <p:cNvPr id="3" name="图片 1" descr="IMG_256"/>
          <p:cNvPicPr>
            <a:picLocks noChangeAspect="1"/>
          </p:cNvPicPr>
          <p:nvPr/>
        </p:nvPicPr>
        <p:blipFill>
          <a:blip r:embed="rId1"/>
          <a:stretch>
            <a:fillRect/>
          </a:stretch>
        </p:blipFill>
        <p:spPr>
          <a:xfrm>
            <a:off x="1627505" y="2294255"/>
            <a:ext cx="3344545" cy="1788160"/>
          </a:xfrm>
          <a:prstGeom prst="rect">
            <a:avLst/>
          </a:prstGeom>
          <a:noFill/>
          <a:ln w="9525">
            <a:noFill/>
          </a:ln>
        </p:spPr>
      </p:pic>
      <p:pic>
        <p:nvPicPr>
          <p:cNvPr id="9" name="图片 4" descr="IMG_256"/>
          <p:cNvPicPr>
            <a:picLocks noChangeAspect="1"/>
          </p:cNvPicPr>
          <p:nvPr/>
        </p:nvPicPr>
        <p:blipFill>
          <a:blip r:embed="rId2"/>
          <a:stretch>
            <a:fillRect/>
          </a:stretch>
        </p:blipFill>
        <p:spPr>
          <a:xfrm>
            <a:off x="4972050" y="2296160"/>
            <a:ext cx="5488940" cy="1786890"/>
          </a:xfrm>
          <a:prstGeom prst="rect">
            <a:avLst/>
          </a:prstGeom>
          <a:noFill/>
          <a:ln w="9525">
            <a:noFill/>
          </a:ln>
        </p:spPr>
      </p:pic>
      <p:pic>
        <p:nvPicPr>
          <p:cNvPr id="4" name="图片 3"/>
          <p:cNvPicPr>
            <a:picLocks noChangeAspect="1"/>
          </p:cNvPicPr>
          <p:nvPr/>
        </p:nvPicPr>
        <p:blipFill>
          <a:blip r:embed="rId3"/>
          <a:stretch>
            <a:fillRect/>
          </a:stretch>
        </p:blipFill>
        <p:spPr>
          <a:xfrm>
            <a:off x="1627505" y="4082415"/>
            <a:ext cx="8833485" cy="2738755"/>
          </a:xfrm>
          <a:prstGeom prst="rect">
            <a:avLst/>
          </a:prstGeom>
          <a:noFill/>
          <a:ln>
            <a:noFill/>
          </a:ln>
        </p:spPr>
      </p:pic>
      <p:sp>
        <p:nvSpPr>
          <p:cNvPr id="6" name="标题 5"/>
          <p:cNvSpPr>
            <a:spLocks noGrp="1"/>
          </p:cNvSpPr>
          <p:nvPr>
            <p:ph type="title"/>
          </p:nvPr>
        </p:nvSpPr>
        <p:spPr>
          <a:xfrm>
            <a:off x="520700" y="194945"/>
            <a:ext cx="7362825" cy="632460"/>
          </a:xfrm>
        </p:spPr>
        <p:txBody>
          <a:bodyPr/>
          <a:p>
            <a:r>
              <a:rPr dirty="0"/>
              <a:t>扬州</a:t>
            </a:r>
            <a:r>
              <a:rPr dirty="0"/>
              <a:t>基地介绍</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t>扬州基地</a:t>
            </a:r>
            <a:r>
              <a:rPr dirty="0"/>
              <a:t>介绍</a:t>
            </a:r>
            <a:endParaRPr dirty="0"/>
          </a:p>
        </p:txBody>
      </p:sp>
      <p:sp>
        <p:nvSpPr>
          <p:cNvPr id="7" name="文本框 6"/>
          <p:cNvSpPr txBox="1"/>
          <p:nvPr/>
        </p:nvSpPr>
        <p:spPr>
          <a:xfrm>
            <a:off x="6896100" y="1682115"/>
            <a:ext cx="5295900" cy="4523105"/>
          </a:xfrm>
          <a:prstGeom prst="rect">
            <a:avLst/>
          </a:prstGeom>
          <a:noFill/>
          <a:ln w="9525">
            <a:noFill/>
          </a:ln>
        </p:spPr>
        <p:txBody>
          <a:bodyPr wrap="square">
            <a:spAutoFit/>
          </a:bodyPr>
          <a:p>
            <a:pPr marL="0" indent="304800" algn="l">
              <a:lnSpc>
                <a:spcPct val="200000"/>
              </a:lnSpc>
            </a:pPr>
            <a:r>
              <a:rPr lang="en-US" altLang="zh-CN" sz="1600" b="0">
                <a:latin typeface="微软雅黑" panose="020B0503020204020204" charset="-122"/>
                <a:ea typeface="微软雅黑" panose="020B0503020204020204" charset="-122"/>
                <a:cs typeface="微软雅黑" panose="020B0503020204020204" charset="-122"/>
              </a:rPr>
              <a:t> </a:t>
            </a:r>
            <a:r>
              <a:rPr lang="zh-CN" sz="1600" b="0">
                <a:latin typeface="微软雅黑" panose="020B0503020204020204" charset="-122"/>
                <a:ea typeface="微软雅黑" panose="020B0503020204020204" charset="-122"/>
                <a:cs typeface="微软雅黑" panose="020B0503020204020204" charset="-122"/>
              </a:rPr>
              <a:t>场地共计</a:t>
            </a:r>
            <a:r>
              <a:rPr lang="en-US" altLang="zh-CN" sz="1600" b="0">
                <a:latin typeface="微软雅黑" panose="020B0503020204020204" charset="-122"/>
                <a:ea typeface="微软雅黑" panose="020B0503020204020204" charset="-122"/>
                <a:cs typeface="微软雅黑" panose="020B0503020204020204" charset="-122"/>
              </a:rPr>
              <a:t>3</a:t>
            </a:r>
            <a:r>
              <a:rPr lang="en-US" sz="1600" b="0">
                <a:latin typeface="微软雅黑" panose="020B0503020204020204" charset="-122"/>
                <a:ea typeface="微软雅黑" panose="020B0503020204020204" charset="-122"/>
                <a:cs typeface="微软雅黑" panose="020B0503020204020204" charset="-122"/>
              </a:rPr>
              <a:t>000</a:t>
            </a:r>
            <a:r>
              <a:rPr lang="zh-CN" sz="1600" b="0">
                <a:latin typeface="微软雅黑" panose="020B0503020204020204" charset="-122"/>
                <a:ea typeface="微软雅黑" panose="020B0503020204020204" charset="-122"/>
                <a:cs typeface="微软雅黑" panose="020B0503020204020204" charset="-122"/>
              </a:rPr>
              <a:t>平，可同时容纳</a:t>
            </a:r>
            <a:r>
              <a:rPr lang="en-US" altLang="zh-CN" sz="1600" b="0">
                <a:latin typeface="微软雅黑" panose="020B0503020204020204" charset="-122"/>
                <a:ea typeface="微软雅黑" panose="020B0503020204020204" charset="-122"/>
                <a:cs typeface="微软雅黑" panose="020B0503020204020204" charset="-122"/>
              </a:rPr>
              <a:t>480</a:t>
            </a:r>
            <a:r>
              <a:rPr lang="zh-CN" altLang="en-US" sz="1600" b="0">
                <a:latin typeface="微软雅黑" panose="020B0503020204020204" charset="-122"/>
                <a:ea typeface="微软雅黑" panose="020B0503020204020204" charset="-122"/>
                <a:cs typeface="微软雅黑" panose="020B0503020204020204" charset="-122"/>
              </a:rPr>
              <a:t>人实训，</a:t>
            </a:r>
            <a:r>
              <a:rPr lang="zh-CN" sz="1600">
                <a:latin typeface="微软雅黑" panose="020B0503020204020204" charset="-122"/>
                <a:ea typeface="微软雅黑" panose="020B0503020204020204" charset="-122"/>
                <a:cs typeface="微软雅黑" panose="020B0503020204020204" charset="-122"/>
                <a:sym typeface="+mn-ea"/>
              </a:rPr>
              <a:t>基地软硬件设备全面，拥有高性能服务器</a:t>
            </a:r>
            <a:r>
              <a:rPr lang="en-US" sz="1600">
                <a:latin typeface="微软雅黑" panose="020B0503020204020204" charset="-122"/>
                <a:ea typeface="微软雅黑" panose="020B0503020204020204" charset="-122"/>
                <a:cs typeface="微软雅黑" panose="020B0503020204020204" charset="-122"/>
                <a:sym typeface="+mn-ea"/>
              </a:rPr>
              <a:t>4</a:t>
            </a:r>
            <a:r>
              <a:rPr lang="zh-CN" sz="1600">
                <a:latin typeface="微软雅黑" panose="020B0503020204020204" charset="-122"/>
                <a:ea typeface="微软雅黑" panose="020B0503020204020204" charset="-122"/>
                <a:cs typeface="微软雅黑" panose="020B0503020204020204" charset="-122"/>
                <a:sym typeface="+mn-ea"/>
              </a:rPr>
              <a:t>台，台式机电脑整机</a:t>
            </a:r>
            <a:r>
              <a:rPr lang="en-US" sz="1600">
                <a:latin typeface="微软雅黑" panose="020B0503020204020204" charset="-122"/>
                <a:ea typeface="微软雅黑" panose="020B0503020204020204" charset="-122"/>
                <a:cs typeface="微软雅黑" panose="020B0503020204020204" charset="-122"/>
                <a:sym typeface="+mn-ea"/>
              </a:rPr>
              <a:t>223</a:t>
            </a:r>
            <a:r>
              <a:rPr lang="zh-CN" sz="1600">
                <a:latin typeface="微软雅黑" panose="020B0503020204020204" charset="-122"/>
                <a:ea typeface="微软雅黑" panose="020B0503020204020204" charset="-122"/>
                <a:cs typeface="微软雅黑" panose="020B0503020204020204" charset="-122"/>
                <a:sym typeface="+mn-ea"/>
              </a:rPr>
              <a:t>套，86英寸触控一体机商用液晶触摸屏</a:t>
            </a:r>
            <a:r>
              <a:rPr lang="en-US" sz="1600">
                <a:latin typeface="微软雅黑" panose="020B0503020204020204" charset="-122"/>
                <a:ea typeface="微软雅黑" panose="020B0503020204020204" charset="-122"/>
                <a:cs typeface="微软雅黑" panose="020B0503020204020204" charset="-122"/>
                <a:sym typeface="+mn-ea"/>
              </a:rPr>
              <a:t>3</a:t>
            </a:r>
            <a:r>
              <a:rPr lang="zh-CN" sz="1600">
                <a:latin typeface="微软雅黑" panose="020B0503020204020204" charset="-122"/>
                <a:ea typeface="微软雅黑" panose="020B0503020204020204" charset="-122"/>
                <a:cs typeface="微软雅黑" panose="020B0503020204020204" charset="-122"/>
                <a:sym typeface="+mn-ea"/>
              </a:rPr>
              <a:t>台，2288H V5型x86高性能服务器</a:t>
            </a:r>
            <a:r>
              <a:rPr lang="en-US" sz="1600">
                <a:latin typeface="微软雅黑" panose="020B0503020204020204" charset="-122"/>
                <a:ea typeface="微软雅黑" panose="020B0503020204020204" charset="-122"/>
                <a:cs typeface="微软雅黑" panose="020B0503020204020204" charset="-122"/>
                <a:sym typeface="+mn-ea"/>
              </a:rPr>
              <a:t>4</a:t>
            </a:r>
            <a:r>
              <a:rPr lang="zh-CN" sz="1600">
                <a:latin typeface="微软雅黑" panose="020B0503020204020204" charset="-122"/>
                <a:ea typeface="微软雅黑" panose="020B0503020204020204" charset="-122"/>
                <a:cs typeface="微软雅黑" panose="020B0503020204020204" charset="-122"/>
                <a:sym typeface="+mn-ea"/>
              </a:rPr>
              <a:t>台，创维显示设备</a:t>
            </a:r>
            <a:r>
              <a:rPr lang="en-US" sz="1600">
                <a:latin typeface="微软雅黑" panose="020B0503020204020204" charset="-122"/>
                <a:ea typeface="微软雅黑" panose="020B0503020204020204" charset="-122"/>
                <a:cs typeface="微软雅黑" panose="020B0503020204020204" charset="-122"/>
                <a:sym typeface="+mn-ea"/>
              </a:rPr>
              <a:t>1</a:t>
            </a:r>
            <a:r>
              <a:rPr lang="zh-CN" sz="1600">
                <a:latin typeface="微软雅黑" panose="020B0503020204020204" charset="-122"/>
                <a:ea typeface="微软雅黑" panose="020B0503020204020204" charset="-122"/>
                <a:cs typeface="微软雅黑" panose="020B0503020204020204" charset="-122"/>
                <a:sym typeface="+mn-ea"/>
              </a:rPr>
              <a:t>台，华为智能手机</a:t>
            </a:r>
            <a:r>
              <a:rPr lang="en-US" sz="1600">
                <a:latin typeface="微软雅黑" panose="020B0503020204020204" charset="-122"/>
                <a:ea typeface="微软雅黑" panose="020B0503020204020204" charset="-122"/>
                <a:cs typeface="微软雅黑" panose="020B0503020204020204" charset="-122"/>
                <a:sym typeface="+mn-ea"/>
              </a:rPr>
              <a:t>20</a:t>
            </a:r>
            <a:r>
              <a:rPr lang="zh-CN" sz="1600">
                <a:latin typeface="微软雅黑" panose="020B0503020204020204" charset="-122"/>
                <a:ea typeface="微软雅黑" panose="020B0503020204020204" charset="-122"/>
                <a:cs typeface="微软雅黑" panose="020B0503020204020204" charset="-122"/>
                <a:sym typeface="+mn-ea"/>
              </a:rPr>
              <a:t>台，华为</a:t>
            </a:r>
            <a:r>
              <a:rPr lang="en-US" sz="1600">
                <a:latin typeface="微软雅黑" panose="020B0503020204020204" charset="-122"/>
                <a:ea typeface="微软雅黑" panose="020B0503020204020204" charset="-122"/>
                <a:cs typeface="微软雅黑" panose="020B0503020204020204" charset="-122"/>
                <a:sym typeface="+mn-ea"/>
              </a:rPr>
              <a:t>PAD20</a:t>
            </a:r>
            <a:r>
              <a:rPr lang="zh-CN" sz="1600">
                <a:latin typeface="微软雅黑" panose="020B0503020204020204" charset="-122"/>
                <a:ea typeface="微软雅黑" panose="020B0503020204020204" charset="-122"/>
                <a:cs typeface="微软雅黑" panose="020B0503020204020204" charset="-122"/>
                <a:sym typeface="+mn-ea"/>
              </a:rPr>
              <a:t>台，图腾网络机柜</a:t>
            </a:r>
            <a:r>
              <a:rPr lang="en-US" sz="1600">
                <a:latin typeface="微软雅黑" panose="020B0503020204020204" charset="-122"/>
                <a:ea typeface="微软雅黑" panose="020B0503020204020204" charset="-122"/>
                <a:cs typeface="微软雅黑" panose="020B0503020204020204" charset="-122"/>
                <a:sym typeface="+mn-ea"/>
              </a:rPr>
              <a:t>3</a:t>
            </a:r>
            <a:r>
              <a:rPr lang="zh-CN" sz="1600">
                <a:latin typeface="微软雅黑" panose="020B0503020204020204" charset="-122"/>
                <a:ea typeface="微软雅黑" panose="020B0503020204020204" charset="-122"/>
                <a:cs typeface="微软雅黑" panose="020B0503020204020204" charset="-122"/>
                <a:sym typeface="+mn-ea"/>
              </a:rPr>
              <a:t>台，图腾服务器机柜</a:t>
            </a:r>
            <a:r>
              <a:rPr lang="en-US" sz="1600">
                <a:latin typeface="微软雅黑" panose="020B0503020204020204" charset="-122"/>
                <a:ea typeface="微软雅黑" panose="020B0503020204020204" charset="-122"/>
                <a:cs typeface="微软雅黑" panose="020B0503020204020204" charset="-122"/>
                <a:sym typeface="+mn-ea"/>
              </a:rPr>
              <a:t>2</a:t>
            </a:r>
            <a:r>
              <a:rPr lang="zh-CN" sz="1600">
                <a:latin typeface="微软雅黑" panose="020B0503020204020204" charset="-122"/>
                <a:ea typeface="微软雅黑" panose="020B0503020204020204" charset="-122"/>
                <a:cs typeface="微软雅黑" panose="020B0503020204020204" charset="-122"/>
                <a:sym typeface="+mn-ea"/>
              </a:rPr>
              <a:t>台，</a:t>
            </a:r>
            <a:r>
              <a:rPr lang="en-US" sz="1600">
                <a:latin typeface="微软雅黑" panose="020B0503020204020204" charset="-122"/>
                <a:ea typeface="微软雅黑" panose="020B0503020204020204" charset="-122"/>
                <a:cs typeface="微软雅黑" panose="020B0503020204020204" charset="-122"/>
                <a:sym typeface="+mn-ea"/>
              </a:rPr>
              <a:t>S5735-L48T4X-A112</a:t>
            </a:r>
            <a:r>
              <a:rPr lang="zh-CN" sz="1600">
                <a:latin typeface="微软雅黑" panose="020B0503020204020204" charset="-122"/>
                <a:ea typeface="微软雅黑" panose="020B0503020204020204" charset="-122"/>
                <a:cs typeface="微软雅黑" panose="020B0503020204020204" charset="-122"/>
                <a:sym typeface="+mn-ea"/>
              </a:rPr>
              <a:t>台，</a:t>
            </a:r>
            <a:r>
              <a:rPr lang="en-US" sz="1600">
                <a:latin typeface="微软雅黑" panose="020B0503020204020204" charset="-122"/>
                <a:ea typeface="微软雅黑" panose="020B0503020204020204" charset="-122"/>
                <a:cs typeface="微软雅黑" panose="020B0503020204020204" charset="-122"/>
                <a:sym typeface="+mn-ea"/>
              </a:rPr>
              <a:t>S5735-L8T4S-A13</a:t>
            </a:r>
            <a:r>
              <a:rPr lang="zh-CN" sz="1600">
                <a:latin typeface="微软雅黑" panose="020B0503020204020204" charset="-122"/>
                <a:ea typeface="微软雅黑" panose="020B0503020204020204" charset="-122"/>
                <a:cs typeface="微软雅黑" panose="020B0503020204020204" charset="-122"/>
                <a:sym typeface="+mn-ea"/>
              </a:rPr>
              <a:t>台，</a:t>
            </a:r>
            <a:r>
              <a:rPr lang="en-US" sz="1600">
                <a:latin typeface="微软雅黑" panose="020B0503020204020204" charset="-122"/>
                <a:ea typeface="微软雅黑" panose="020B0503020204020204" charset="-122"/>
                <a:cs typeface="微软雅黑" panose="020B0503020204020204" charset="-122"/>
                <a:sym typeface="+mn-ea"/>
              </a:rPr>
              <a:t>S5735-L24T4S-A16</a:t>
            </a:r>
            <a:r>
              <a:rPr lang="zh-CN" sz="1600">
                <a:latin typeface="微软雅黑" panose="020B0503020204020204" charset="-122"/>
                <a:ea typeface="微软雅黑" panose="020B0503020204020204" charset="-122"/>
                <a:cs typeface="微软雅黑" panose="020B0503020204020204" charset="-122"/>
                <a:sym typeface="+mn-ea"/>
              </a:rPr>
              <a:t>台，</a:t>
            </a:r>
            <a:r>
              <a:rPr lang="en-US" sz="1600">
                <a:latin typeface="微软雅黑" panose="020B0503020204020204" charset="-122"/>
                <a:ea typeface="微软雅黑" panose="020B0503020204020204" charset="-122"/>
                <a:cs typeface="微软雅黑" panose="020B0503020204020204" charset="-122"/>
                <a:sym typeface="+mn-ea"/>
              </a:rPr>
              <a:t>AR6120-S3</a:t>
            </a:r>
            <a:r>
              <a:rPr lang="zh-CN" sz="1600">
                <a:latin typeface="微软雅黑" panose="020B0503020204020204" charset="-122"/>
                <a:ea typeface="微软雅黑" panose="020B0503020204020204" charset="-122"/>
                <a:cs typeface="微软雅黑" panose="020B0503020204020204" charset="-122"/>
                <a:sym typeface="+mn-ea"/>
              </a:rPr>
              <a:t>台，</a:t>
            </a:r>
            <a:r>
              <a:rPr lang="en-US" sz="1600">
                <a:latin typeface="微软雅黑" panose="020B0503020204020204" charset="-122"/>
                <a:ea typeface="微软雅黑" panose="020B0503020204020204" charset="-122"/>
                <a:cs typeface="微软雅黑" panose="020B0503020204020204" charset="-122"/>
                <a:sym typeface="+mn-ea"/>
              </a:rPr>
              <a:t>AirEngine5761S-1110</a:t>
            </a:r>
            <a:r>
              <a:rPr lang="zh-CN" sz="1600">
                <a:latin typeface="微软雅黑" panose="020B0503020204020204" charset="-122"/>
                <a:ea typeface="微软雅黑" panose="020B0503020204020204" charset="-122"/>
                <a:cs typeface="微软雅黑" panose="020B0503020204020204" charset="-122"/>
                <a:sym typeface="+mn-ea"/>
              </a:rPr>
              <a:t>台。</a:t>
            </a:r>
            <a:endParaRPr lang="zh-CN" altLang="en-US" sz="1600">
              <a:latin typeface="微软雅黑" panose="020B0503020204020204" charset="-122"/>
              <a:ea typeface="微软雅黑" panose="020B0503020204020204" charset="-122"/>
              <a:cs typeface="微软雅黑" panose="020B0503020204020204" charset="-122"/>
            </a:endParaRPr>
          </a:p>
          <a:p>
            <a:pPr marL="0" indent="304800" algn="l">
              <a:lnSpc>
                <a:spcPct val="200000"/>
              </a:lnSpc>
            </a:pPr>
            <a:endParaRPr lang="zh-CN" altLang="en-US" sz="1600" b="0">
              <a:latin typeface="微软雅黑" panose="020B0503020204020204" charset="-122"/>
              <a:ea typeface="微软雅黑" panose="020B0503020204020204" charset="-122"/>
              <a:cs typeface="微软雅黑" panose="020B0503020204020204" charset="-122"/>
            </a:endParaRPr>
          </a:p>
        </p:txBody>
      </p:sp>
      <p:pic>
        <p:nvPicPr>
          <p:cNvPr id="3" name="图片 2" descr="WechatIMG1538"/>
          <p:cNvPicPr>
            <a:picLocks noChangeAspect="1"/>
          </p:cNvPicPr>
          <p:nvPr/>
        </p:nvPicPr>
        <p:blipFill>
          <a:blip r:embed="rId1"/>
          <a:stretch>
            <a:fillRect/>
          </a:stretch>
        </p:blipFill>
        <p:spPr>
          <a:xfrm>
            <a:off x="3175" y="1454785"/>
            <a:ext cx="6892925" cy="427101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扬州</a:t>
            </a:r>
            <a:r>
              <a:rPr dirty="0">
                <a:sym typeface="+mn-ea"/>
              </a:rPr>
              <a:t>基地办公区域及教室</a:t>
            </a:r>
            <a:endParaRPr dirty="0"/>
          </a:p>
        </p:txBody>
      </p:sp>
      <p:pic>
        <p:nvPicPr>
          <p:cNvPr id="3" name="图片 2" descr="WechatIMG1539"/>
          <p:cNvPicPr>
            <a:picLocks noChangeAspect="1"/>
          </p:cNvPicPr>
          <p:nvPr/>
        </p:nvPicPr>
        <p:blipFill>
          <a:blip r:embed="rId1"/>
          <a:stretch>
            <a:fillRect/>
          </a:stretch>
        </p:blipFill>
        <p:spPr>
          <a:xfrm>
            <a:off x="0" y="864870"/>
            <a:ext cx="6972935" cy="5992495"/>
          </a:xfrm>
          <a:prstGeom prst="rect">
            <a:avLst/>
          </a:prstGeom>
        </p:spPr>
      </p:pic>
      <p:pic>
        <p:nvPicPr>
          <p:cNvPr id="4" name="图片 3" descr="WechatIMG1542"/>
          <p:cNvPicPr>
            <a:picLocks noChangeAspect="1"/>
          </p:cNvPicPr>
          <p:nvPr/>
        </p:nvPicPr>
        <p:blipFill>
          <a:blip r:embed="rId2"/>
          <a:stretch>
            <a:fillRect/>
          </a:stretch>
        </p:blipFill>
        <p:spPr>
          <a:xfrm>
            <a:off x="6972300" y="864870"/>
            <a:ext cx="5220335" cy="2864485"/>
          </a:xfrm>
          <a:prstGeom prst="rect">
            <a:avLst/>
          </a:prstGeom>
        </p:spPr>
      </p:pic>
      <p:pic>
        <p:nvPicPr>
          <p:cNvPr id="5" name="图片 4" descr="WechatIMG1540"/>
          <p:cNvPicPr>
            <a:picLocks noChangeAspect="1"/>
          </p:cNvPicPr>
          <p:nvPr/>
        </p:nvPicPr>
        <p:blipFill>
          <a:blip r:embed="rId3"/>
          <a:stretch>
            <a:fillRect/>
          </a:stretch>
        </p:blipFill>
        <p:spPr>
          <a:xfrm>
            <a:off x="6971665" y="3738245"/>
            <a:ext cx="5220335" cy="311975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扬州</a:t>
            </a:r>
            <a:r>
              <a:rPr dirty="0">
                <a:sym typeface="+mn-ea"/>
              </a:rPr>
              <a:t>基地教室</a:t>
            </a:r>
            <a:endParaRPr dirty="0">
              <a:sym typeface="+mn-ea"/>
            </a:endParaRPr>
          </a:p>
        </p:txBody>
      </p:sp>
      <p:pic>
        <p:nvPicPr>
          <p:cNvPr id="5" name="图片 4" descr="/private/var/folders/wh/8k328rz12x9597bfhp75fk4w0000gn/T/com.kingsoft.wpsoffice.mac/picturecompress_20220913172854/output_1.jpgoutput_1"/>
          <p:cNvPicPr>
            <a:picLocks noChangeAspect="1"/>
          </p:cNvPicPr>
          <p:nvPr/>
        </p:nvPicPr>
        <p:blipFill>
          <a:blip r:embed="rId1"/>
          <a:stretch>
            <a:fillRect/>
          </a:stretch>
        </p:blipFill>
        <p:spPr>
          <a:xfrm>
            <a:off x="0" y="887730"/>
            <a:ext cx="3871595" cy="2731135"/>
          </a:xfrm>
          <a:prstGeom prst="rect">
            <a:avLst/>
          </a:prstGeom>
        </p:spPr>
      </p:pic>
      <p:pic>
        <p:nvPicPr>
          <p:cNvPr id="7" name="图片 6" descr="/private/var/folders/wh/8k328rz12x9597bfhp75fk4w0000gn/T/com.kingsoft.wpsoffice.mac/picturecompress_20220913173000/output_1.jpgoutput_1"/>
          <p:cNvPicPr>
            <a:picLocks noChangeAspect="1"/>
          </p:cNvPicPr>
          <p:nvPr/>
        </p:nvPicPr>
        <p:blipFill>
          <a:blip r:embed="rId2"/>
          <a:stretch>
            <a:fillRect/>
          </a:stretch>
        </p:blipFill>
        <p:spPr>
          <a:xfrm>
            <a:off x="3871595" y="899795"/>
            <a:ext cx="4283075" cy="2731770"/>
          </a:xfrm>
          <a:prstGeom prst="rect">
            <a:avLst/>
          </a:prstGeom>
        </p:spPr>
      </p:pic>
      <p:pic>
        <p:nvPicPr>
          <p:cNvPr id="10" name="图片 9" descr="/private/var/folders/wh/8k328rz12x9597bfhp75fk4w0000gn/T/com.kingsoft.wpsoffice.mac/picturecompress_20220913174313/output_1.jpgoutput_1"/>
          <p:cNvPicPr>
            <a:picLocks noChangeAspect="1"/>
          </p:cNvPicPr>
          <p:nvPr/>
        </p:nvPicPr>
        <p:blipFill>
          <a:blip r:embed="rId3"/>
          <a:stretch>
            <a:fillRect/>
          </a:stretch>
        </p:blipFill>
        <p:spPr>
          <a:xfrm>
            <a:off x="8164830" y="887095"/>
            <a:ext cx="4027170" cy="2731770"/>
          </a:xfrm>
          <a:prstGeom prst="rect">
            <a:avLst/>
          </a:prstGeom>
        </p:spPr>
      </p:pic>
      <p:pic>
        <p:nvPicPr>
          <p:cNvPr id="11" name="图片 10" descr="/private/var/folders/wh/8k328rz12x9597bfhp75fk4w0000gn/T/com.kingsoft.wpsoffice.mac/picturecompress_20220913174350/output_1.jpgoutput_1"/>
          <p:cNvPicPr>
            <a:picLocks noChangeAspect="1"/>
          </p:cNvPicPr>
          <p:nvPr/>
        </p:nvPicPr>
        <p:blipFill>
          <a:blip r:embed="rId4"/>
          <a:stretch>
            <a:fillRect/>
          </a:stretch>
        </p:blipFill>
        <p:spPr>
          <a:xfrm>
            <a:off x="0" y="3867785"/>
            <a:ext cx="3870960" cy="2917825"/>
          </a:xfrm>
          <a:prstGeom prst="rect">
            <a:avLst/>
          </a:prstGeom>
        </p:spPr>
      </p:pic>
      <p:pic>
        <p:nvPicPr>
          <p:cNvPr id="12" name="图片 11" descr="/private/var/folders/wh/8k328rz12x9597bfhp75fk4w0000gn/T/com.kingsoft.wpsoffice.mac/picturecompress_20220913174420/output_1.jpgoutput_1"/>
          <p:cNvPicPr>
            <a:picLocks noChangeAspect="1"/>
          </p:cNvPicPr>
          <p:nvPr/>
        </p:nvPicPr>
        <p:blipFill>
          <a:blip r:embed="rId5"/>
          <a:stretch>
            <a:fillRect/>
          </a:stretch>
        </p:blipFill>
        <p:spPr>
          <a:xfrm>
            <a:off x="3871595" y="3867785"/>
            <a:ext cx="4283710" cy="2917825"/>
          </a:xfrm>
          <a:prstGeom prst="rect">
            <a:avLst/>
          </a:prstGeom>
        </p:spPr>
      </p:pic>
      <p:pic>
        <p:nvPicPr>
          <p:cNvPr id="13" name="图片 12" descr="/private/var/folders/wh/8k328rz12x9597bfhp75fk4w0000gn/T/com.kingsoft.wpsoffice.mac/picturecompress_20220913174440/output_1.jpgoutput_1"/>
          <p:cNvPicPr>
            <a:picLocks noChangeAspect="1"/>
          </p:cNvPicPr>
          <p:nvPr/>
        </p:nvPicPr>
        <p:blipFill>
          <a:blip r:embed="rId6"/>
          <a:stretch>
            <a:fillRect/>
          </a:stretch>
        </p:blipFill>
        <p:spPr>
          <a:xfrm>
            <a:off x="8155940" y="3879850"/>
            <a:ext cx="4027170" cy="291782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扬州</a:t>
            </a:r>
            <a:r>
              <a:rPr dirty="0">
                <a:sym typeface="+mn-ea"/>
              </a:rPr>
              <a:t>基地教室</a:t>
            </a:r>
            <a:endParaRPr dirty="0">
              <a:sym typeface="+mn-ea"/>
            </a:endParaRPr>
          </a:p>
        </p:txBody>
      </p:sp>
      <p:pic>
        <p:nvPicPr>
          <p:cNvPr id="2" name="图片 1" descr="WechatIMG1537"/>
          <p:cNvPicPr>
            <a:picLocks noChangeAspect="1"/>
          </p:cNvPicPr>
          <p:nvPr/>
        </p:nvPicPr>
        <p:blipFill>
          <a:blip r:embed="rId1"/>
          <a:stretch>
            <a:fillRect/>
          </a:stretch>
        </p:blipFill>
        <p:spPr>
          <a:xfrm>
            <a:off x="142875" y="815340"/>
            <a:ext cx="5941695" cy="3037840"/>
          </a:xfrm>
          <a:prstGeom prst="rect">
            <a:avLst/>
          </a:prstGeom>
        </p:spPr>
      </p:pic>
      <p:pic>
        <p:nvPicPr>
          <p:cNvPr id="4" name="图片 3" descr="/Users/mac/Desktop/扬州场地照片/六层教室/阿里巴巴业务线.jpeg阿里巴巴业务线"/>
          <p:cNvPicPr>
            <a:picLocks noChangeAspect="1"/>
          </p:cNvPicPr>
          <p:nvPr/>
        </p:nvPicPr>
        <p:blipFill>
          <a:blip r:embed="rId2"/>
          <a:srcRect/>
          <a:stretch>
            <a:fillRect/>
          </a:stretch>
        </p:blipFill>
        <p:spPr>
          <a:xfrm>
            <a:off x="6242685" y="815975"/>
            <a:ext cx="5655945" cy="3037840"/>
          </a:xfrm>
          <a:prstGeom prst="rect">
            <a:avLst/>
          </a:prstGeom>
        </p:spPr>
      </p:pic>
      <p:pic>
        <p:nvPicPr>
          <p:cNvPr id="5" name="图片 4" descr="/Users/mac/Desktop/扬州场地照片/六层教室/WechatIMG1264.jpegWechatIMG1264"/>
          <p:cNvPicPr>
            <a:picLocks noChangeAspect="1"/>
          </p:cNvPicPr>
          <p:nvPr/>
        </p:nvPicPr>
        <p:blipFill>
          <a:blip r:embed="rId3"/>
          <a:srcRect/>
          <a:stretch>
            <a:fillRect/>
          </a:stretch>
        </p:blipFill>
        <p:spPr>
          <a:xfrm>
            <a:off x="6266815" y="3973195"/>
            <a:ext cx="5655945" cy="2760345"/>
          </a:xfrm>
          <a:prstGeom prst="rect">
            <a:avLst/>
          </a:prstGeom>
        </p:spPr>
      </p:pic>
      <p:pic>
        <p:nvPicPr>
          <p:cNvPr id="9" name="图片 8" descr="/Users/mac/Desktop/扬州场地照片/六层教室/WechatIMG1272.jpegWechatIMG1272"/>
          <p:cNvPicPr>
            <a:picLocks noChangeAspect="1"/>
          </p:cNvPicPr>
          <p:nvPr/>
        </p:nvPicPr>
        <p:blipFill>
          <a:blip r:embed="rId4"/>
          <a:srcRect/>
          <a:stretch>
            <a:fillRect/>
          </a:stretch>
        </p:blipFill>
        <p:spPr>
          <a:xfrm>
            <a:off x="142875" y="3973195"/>
            <a:ext cx="5941695" cy="276034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扬州基地</a:t>
            </a:r>
            <a:r>
              <a:rPr dirty="0">
                <a:sym typeface="+mn-ea"/>
              </a:rPr>
              <a:t>宿舍</a:t>
            </a:r>
            <a:br>
              <a:rPr dirty="0">
                <a:sym typeface="+mn-ea"/>
              </a:rPr>
            </a:br>
            <a:endParaRPr dirty="0">
              <a:sym typeface="+mn-ea"/>
            </a:endParaRPr>
          </a:p>
        </p:txBody>
      </p:sp>
      <p:pic>
        <p:nvPicPr>
          <p:cNvPr id="2" name="图片 1" descr="WechatIMG1721"/>
          <p:cNvPicPr>
            <a:picLocks noChangeAspect="1"/>
          </p:cNvPicPr>
          <p:nvPr/>
        </p:nvPicPr>
        <p:blipFill>
          <a:blip r:embed="rId1"/>
          <a:stretch>
            <a:fillRect/>
          </a:stretch>
        </p:blipFill>
        <p:spPr>
          <a:xfrm>
            <a:off x="508000" y="937260"/>
            <a:ext cx="11066780" cy="583946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扬州基地</a:t>
            </a:r>
            <a:r>
              <a:rPr dirty="0">
                <a:sym typeface="+mn-ea"/>
              </a:rPr>
              <a:t>食堂</a:t>
            </a:r>
            <a:endParaRPr dirty="0">
              <a:sym typeface="+mn-ea"/>
            </a:endParaRPr>
          </a:p>
        </p:txBody>
      </p:sp>
      <p:pic>
        <p:nvPicPr>
          <p:cNvPr id="7" name="图片 6" descr="WechatIMG1722"/>
          <p:cNvPicPr>
            <a:picLocks noChangeAspect="1"/>
          </p:cNvPicPr>
          <p:nvPr/>
        </p:nvPicPr>
        <p:blipFill>
          <a:blip r:embed="rId1"/>
          <a:stretch>
            <a:fillRect/>
          </a:stretch>
        </p:blipFill>
        <p:spPr>
          <a:xfrm>
            <a:off x="626110" y="1011555"/>
            <a:ext cx="10939780" cy="5777865"/>
          </a:xfrm>
          <a:prstGeom prst="rect">
            <a:avLst/>
          </a:prstGeom>
        </p:spPr>
      </p:pic>
      <p:sp>
        <p:nvSpPr>
          <p:cNvPr id="2" name="文本框 1"/>
          <p:cNvSpPr txBox="1"/>
          <p:nvPr/>
        </p:nvSpPr>
        <p:spPr>
          <a:xfrm>
            <a:off x="7211695" y="4053205"/>
            <a:ext cx="4773930" cy="368300"/>
          </a:xfrm>
          <a:prstGeom prst="rect">
            <a:avLst/>
          </a:prstGeom>
          <a:noFill/>
        </p:spPr>
        <p:txBody>
          <a:bodyPr wrap="square" rtlCol="0">
            <a:spAutoFit/>
          </a:bodyPr>
          <a:p>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扬州基地</a:t>
            </a:r>
            <a:endParaRPr dirty="0">
              <a:sym typeface="+mn-ea"/>
            </a:endParaRPr>
          </a:p>
        </p:txBody>
      </p:sp>
      <p:sp>
        <p:nvSpPr>
          <p:cNvPr id="3" name="文本框 2"/>
          <p:cNvSpPr txBox="1"/>
          <p:nvPr/>
        </p:nvSpPr>
        <p:spPr>
          <a:xfrm>
            <a:off x="929640" y="1043940"/>
            <a:ext cx="10092055" cy="4184650"/>
          </a:xfrm>
          <a:prstGeom prst="rect">
            <a:avLst/>
          </a:prstGeom>
          <a:noFill/>
        </p:spPr>
        <p:txBody>
          <a:bodyPr wrap="square" rtlCol="0" anchor="t">
            <a:spAutoFit/>
          </a:bodyPr>
          <a:p>
            <a:r>
              <a:rPr lang="zh-CN" altLang="en-US" sz="1400"/>
              <a:t>一、住宿</a:t>
            </a:r>
            <a:endParaRPr lang="zh-CN" altLang="en-US" sz="1400"/>
          </a:p>
          <a:p>
            <a:r>
              <a:rPr lang="zh-CN" altLang="en-US" sz="1400">
                <a:sym typeface="+mn-ea"/>
              </a:rPr>
              <a:t>住宿环境，宿舍为 6 人间，上床下桌，宿舍床上有床垫，需自带被褥、床单、被罩和枕头等床上用品，提前邮寄。每人</a:t>
            </a:r>
            <a:r>
              <a:rPr lang="en-US" altLang="zh-CN" sz="1400">
                <a:sym typeface="+mn-ea"/>
              </a:rPr>
              <a:t>500</a:t>
            </a:r>
            <a:r>
              <a:rPr lang="zh-CN" altLang="en-US" sz="1400">
                <a:sym typeface="+mn-ea"/>
              </a:rPr>
              <a:t>一个月。（注：宿舍床尺寸为 0.9*1.95m）宿舍内有单独卫生间，每个宿舍都有水池，平时洗漱都是不收费的。每层楼有公共淋浴房（扫码支付，水费0.04元/升），电费按需充值（电费 0.64 元/度）</a:t>
            </a:r>
            <a:endParaRPr lang="zh-CN" altLang="en-US" sz="1400"/>
          </a:p>
          <a:p>
            <a:endParaRPr lang="zh-CN" altLang="en-US" sz="1400"/>
          </a:p>
          <a:p>
            <a:r>
              <a:rPr lang="zh-CN" altLang="en-US" sz="1400"/>
              <a:t>二、食堂</a:t>
            </a:r>
            <a:endParaRPr lang="zh-CN" altLang="en-US" sz="1400"/>
          </a:p>
          <a:p>
            <a:r>
              <a:rPr lang="zh-CN" altLang="en-US" sz="1400"/>
              <a:t>园区内有学生食堂，餐费</a:t>
            </a:r>
            <a:r>
              <a:rPr lang="en-US" altLang="zh-CN" sz="1400"/>
              <a:t>10-20</a:t>
            </a:r>
            <a:r>
              <a:rPr lang="zh-CN" altLang="en-US" sz="1400"/>
              <a:t>不等</a:t>
            </a:r>
            <a:endParaRPr lang="zh-CN" altLang="en-US" sz="1400"/>
          </a:p>
          <a:p>
            <a:endParaRPr lang="zh-CN" altLang="en-US" sz="1400"/>
          </a:p>
          <a:p>
            <a:endParaRPr lang="zh-CN" altLang="en-US" sz="1400"/>
          </a:p>
          <a:p>
            <a:endParaRPr lang="zh-CN" altLang="en-US" sz="1400"/>
          </a:p>
          <a:p>
            <a:r>
              <a:rPr lang="zh-CN" altLang="en-US" sz="1400"/>
              <a:t>三、交通</a:t>
            </a:r>
            <a:endParaRPr lang="zh-CN" altLang="en-US" sz="1400"/>
          </a:p>
          <a:p>
            <a:endParaRPr lang="zh-CN" altLang="en-US" sz="1400"/>
          </a:p>
          <a:p>
            <a:r>
              <a:rPr lang="zh-CN" altLang="en-US" sz="1400"/>
              <a:t>飞机：扬州泰州国际机场，离市区30公里，车程约45分钟，</a:t>
            </a:r>
            <a:endParaRPr lang="zh-CN" altLang="en-US" sz="1400"/>
          </a:p>
          <a:p>
            <a:endParaRPr lang="zh-CN" altLang="en-US" sz="1400"/>
          </a:p>
          <a:p>
            <a:r>
              <a:rPr lang="zh-CN" altLang="en-US" sz="1400"/>
              <a:t>火车站：扬州站、扬州东站（高铁经停）</a:t>
            </a:r>
            <a:endParaRPr lang="zh-CN" altLang="en-US" sz="1400"/>
          </a:p>
          <a:p>
            <a:endParaRPr lang="zh-CN" altLang="en-US" sz="1400"/>
          </a:p>
          <a:p>
            <a:r>
              <a:rPr lang="zh-CN" altLang="en-US" sz="1400"/>
              <a:t>公交：市内公交车多为无人售票车，票价2元。旅游专线串联起多个景点。</a:t>
            </a:r>
            <a:endParaRPr lang="zh-CN" altLang="en-US" sz="1400"/>
          </a:p>
          <a:p>
            <a:endParaRPr lang="zh-CN" altLang="en-US" sz="1400"/>
          </a:p>
          <a:p>
            <a:r>
              <a:rPr lang="zh-CN" altLang="en-US" sz="1400"/>
              <a:t>打车：3公里内起步价10元，超过3公里1.80元/公里</a:t>
            </a:r>
            <a:endParaRPr lang="zh-CN" altLang="en-US"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36244" y="2895572"/>
            <a:ext cx="7880985" cy="1014730"/>
          </a:xfrm>
          <a:prstGeom prst="rect">
            <a:avLst/>
          </a:prstGeom>
          <a:noFill/>
        </p:spPr>
        <p:txBody>
          <a:bodyPr wrap="square" rtlCol="0" anchor="t">
            <a:spAutoFit/>
          </a:bodyPr>
          <a:lstStyle/>
          <a:p>
            <a:r>
              <a:rPr lang="zh-CN" altLang="en-US" sz="6000" b="1" dirty="0">
                <a:solidFill>
                  <a:schemeClr val="bg1"/>
                </a:solidFill>
                <a:latin typeface="微软雅黑" panose="020B0503020204020204" charset="-122"/>
                <a:ea typeface="微软雅黑" panose="020B0503020204020204" charset="-122"/>
              </a:rPr>
              <a:t>苏州</a:t>
            </a:r>
            <a:r>
              <a:rPr lang="en-US" altLang="zh-CN" sz="6000" b="1" dirty="0">
                <a:solidFill>
                  <a:schemeClr val="bg1"/>
                </a:solidFill>
                <a:latin typeface="微软雅黑" panose="020B0503020204020204" charset="-122"/>
                <a:ea typeface="微软雅黑" panose="020B0503020204020204" charset="-122"/>
              </a:rPr>
              <a:t>ETC</a:t>
            </a:r>
            <a:r>
              <a:rPr lang="zh-CN" altLang="en-US" sz="6000" b="1" dirty="0">
                <a:solidFill>
                  <a:schemeClr val="bg1"/>
                </a:solidFill>
                <a:latin typeface="微软雅黑" panose="020B0503020204020204" charset="-122"/>
                <a:ea typeface="微软雅黑" panose="020B0503020204020204" charset="-122"/>
              </a:rPr>
              <a:t>介绍</a:t>
            </a:r>
            <a:endParaRPr lang="zh-CN" altLang="en-US" sz="6000" b="1" dirty="0">
              <a:solidFill>
                <a:schemeClr val="bg1"/>
              </a:solidFill>
              <a:latin typeface="微软雅黑" panose="020B0503020204020204" charset="-122"/>
              <a:ea typeface="微软雅黑" panose="020B050302020402020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20700" y="194945"/>
            <a:ext cx="7362825" cy="632460"/>
          </a:xfrm>
        </p:spPr>
        <p:txBody>
          <a:bodyPr/>
          <a:p>
            <a:r>
              <a:rPr dirty="0"/>
              <a:t>苏州</a:t>
            </a:r>
            <a:r>
              <a:rPr dirty="0"/>
              <a:t>基地介绍</a:t>
            </a:r>
            <a:endParaRPr dirty="0"/>
          </a:p>
        </p:txBody>
      </p:sp>
      <p:pic>
        <p:nvPicPr>
          <p:cNvPr id="2" name="picture 2"/>
          <p:cNvPicPr>
            <a:picLocks noChangeAspect="1"/>
          </p:cNvPicPr>
          <p:nvPr>
            <p:custDataLst>
              <p:tags r:id="rId1"/>
            </p:custDataLst>
          </p:nvPr>
        </p:nvPicPr>
        <p:blipFill>
          <a:blip r:embed="rId2"/>
          <a:stretch>
            <a:fillRect/>
          </a:stretch>
        </p:blipFill>
        <p:spPr>
          <a:xfrm rot="21600000">
            <a:off x="52070" y="827405"/>
            <a:ext cx="12139930" cy="5954395"/>
          </a:xfrm>
          <a:prstGeom prst="rect">
            <a:avLst/>
          </a:prstGeom>
        </p:spPr>
      </p:pic>
      <p:sp>
        <p:nvSpPr>
          <p:cNvPr id="11" name="textbox 4"/>
          <p:cNvSpPr/>
          <p:nvPr>
            <p:custDataLst>
              <p:tags r:id="rId3"/>
            </p:custDataLst>
          </p:nvPr>
        </p:nvSpPr>
        <p:spPr>
          <a:xfrm>
            <a:off x="6197660" y="2841337"/>
            <a:ext cx="3407409" cy="1973579"/>
          </a:xfrm>
          <a:prstGeom prst="rect">
            <a:avLst/>
          </a:prstGeom>
        </p:spPr>
        <p:txBody>
          <a:bodyPr vert="horz" wrap="square" lIns="0" tIns="0" rIns="0" bIns="0"/>
          <a:p>
            <a:pPr algn="l" rtl="0" eaLnBrk="0">
              <a:lnSpc>
                <a:spcPct val="82000"/>
              </a:lnSpc>
            </a:pPr>
            <a:endParaRPr lang="en-US" altLang="en-US" sz="100" dirty="0"/>
          </a:p>
          <a:p>
            <a:pPr marL="278765" indent="-266065" algn="l" rtl="0" eaLnBrk="0">
              <a:lnSpc>
                <a:spcPct val="106000"/>
              </a:lnSpc>
            </a:pPr>
            <a:r>
              <a:rPr sz="2300" kern="0" spc="120" dirty="0">
                <a:solidFill>
                  <a:srgbClr val="0E3295">
                    <a:alpha val="100000"/>
                  </a:srgbClr>
                </a:solidFill>
                <a:latin typeface="仿宋" panose="02010609060101010101" charset="-122"/>
                <a:ea typeface="仿宋" panose="02010609060101010101" charset="-122"/>
                <a:cs typeface="仿宋" panose="02010609060101010101" charset="-122"/>
              </a:rPr>
              <a:t>苏沪产被融合人才刽新</a:t>
            </a:r>
            <a:r>
              <a:rPr sz="2300" kern="0" spc="110" dirty="0">
                <a:solidFill>
                  <a:srgbClr val="0E3295">
                    <a:alpha val="100000"/>
                  </a:srgbClr>
                </a:solidFill>
                <a:latin typeface="仿宋" panose="02010609060101010101" charset="-122"/>
                <a:ea typeface="仿宋" panose="02010609060101010101" charset="-122"/>
                <a:cs typeface="仿宋" panose="02010609060101010101" charset="-122"/>
              </a:rPr>
              <a:t>中</a:t>
            </a:r>
            <a:r>
              <a:rPr sz="2300" kern="0" spc="0" dirty="0">
                <a:solidFill>
                  <a:srgbClr val="0E3295">
                    <a:alpha val="100000"/>
                  </a:srgbClr>
                </a:solidFill>
                <a:latin typeface="仿宋" panose="02010609060101010101" charset="-122"/>
                <a:ea typeface="仿宋" panose="02010609060101010101" charset="-122"/>
                <a:cs typeface="仿宋" panose="02010609060101010101" charset="-122"/>
              </a:rPr>
              <a:t> </a:t>
            </a:r>
            <a:r>
              <a:rPr sz="2300" kern="0" spc="130" dirty="0">
                <a:solidFill>
                  <a:srgbClr val="0E3295">
                    <a:alpha val="100000"/>
                  </a:srgbClr>
                </a:solidFill>
                <a:latin typeface="仿宋" panose="02010609060101010101" charset="-122"/>
                <a:ea typeface="仿宋" panose="02010609060101010101" charset="-122"/>
                <a:cs typeface="仿宋" panose="02010609060101010101" charset="-122"/>
              </a:rPr>
              <a:t>中软国际教育料技集团</a:t>
            </a:r>
            <a:endParaRPr lang="en-US" altLang="en-US" sz="2300" dirty="0"/>
          </a:p>
          <a:p>
            <a:pPr marL="1259205" algn="l" rtl="0" eaLnBrk="0">
              <a:lnSpc>
                <a:spcPct val="96000"/>
              </a:lnSpc>
              <a:spcBef>
                <a:spcPts val="365"/>
              </a:spcBef>
            </a:pPr>
            <a:r>
              <a:rPr sz="1200" b="1" kern="0" spc="110" dirty="0">
                <a:solidFill>
                  <a:srgbClr val="313D8A">
                    <a:alpha val="100000"/>
                  </a:srgbClr>
                </a:solidFill>
                <a:latin typeface="黑体" panose="02010609060101010101" charset="-122"/>
                <a:ea typeface="黑体" panose="02010609060101010101" charset="-122"/>
                <a:cs typeface="黑体" panose="02010609060101010101" charset="-122"/>
              </a:rPr>
              <a:t>(苏州公司)</a:t>
            </a:r>
            <a:endParaRPr lang="en-US" altLang="en-US" sz="1200" dirty="0"/>
          </a:p>
          <a:p>
            <a:pPr algn="l" rtl="0" eaLnBrk="0">
              <a:lnSpc>
                <a:spcPct val="107000"/>
              </a:lnSpc>
            </a:pPr>
            <a:endParaRPr lang="en-US" altLang="en-US" sz="1000" dirty="0"/>
          </a:p>
          <a:p>
            <a:pPr algn="l" rtl="0" eaLnBrk="0">
              <a:lnSpc>
                <a:spcPct val="107000"/>
              </a:lnSpc>
            </a:pPr>
            <a:endParaRPr lang="en-US" altLang="en-US" sz="1000" dirty="0"/>
          </a:p>
          <a:p>
            <a:pPr algn="l" rtl="0" eaLnBrk="0">
              <a:lnSpc>
                <a:spcPct val="108000"/>
              </a:lnSpc>
            </a:pPr>
            <a:endParaRPr lang="en-US" altLang="en-US" sz="1000" dirty="0"/>
          </a:p>
          <a:p>
            <a:pPr algn="l" rtl="0" eaLnBrk="0">
              <a:lnSpc>
                <a:spcPct val="108000"/>
              </a:lnSpc>
            </a:pPr>
            <a:endParaRPr lang="en-US" altLang="en-US" sz="1000" dirty="0"/>
          </a:p>
          <a:p>
            <a:pPr algn="l" rtl="0" eaLnBrk="0">
              <a:lnSpc>
                <a:spcPct val="101000"/>
              </a:lnSpc>
            </a:pPr>
            <a:endParaRPr lang="en-US" altLang="en-US" sz="300" dirty="0"/>
          </a:p>
          <a:p>
            <a:pPr marL="1644015" algn="l" rtl="0" eaLnBrk="0">
              <a:lnSpc>
                <a:spcPct val="96000"/>
              </a:lnSpc>
              <a:spcBef>
                <a:spcPts val="0"/>
              </a:spcBef>
            </a:pPr>
            <a:r>
              <a:rPr sz="1200" kern="0" spc="-30" dirty="0">
                <a:solidFill>
                  <a:srgbClr val="161410">
                    <a:alpha val="100000"/>
                  </a:srgbClr>
                </a:solidFill>
                <a:latin typeface="黑体" panose="02010609060101010101" charset="-122"/>
                <a:ea typeface="黑体" panose="02010609060101010101" charset="-122"/>
                <a:cs typeface="黑体" panose="02010609060101010101" charset="-122"/>
              </a:rPr>
              <a:t>中软国际教育</a:t>
            </a:r>
            <a:endParaRPr lang="en-US" altLang="en-US" sz="1200" dirty="0"/>
          </a:p>
        </p:txBody>
      </p:sp>
      <p:sp>
        <p:nvSpPr>
          <p:cNvPr id="13" name="textbox 8"/>
          <p:cNvSpPr/>
          <p:nvPr>
            <p:custDataLst>
              <p:tags r:id="rId4"/>
            </p:custDataLst>
          </p:nvPr>
        </p:nvSpPr>
        <p:spPr>
          <a:xfrm>
            <a:off x="499971" y="2868763"/>
            <a:ext cx="4720590" cy="1123950"/>
          </a:xfrm>
          <a:prstGeom prst="rect">
            <a:avLst/>
          </a:prstGeom>
        </p:spPr>
        <p:txBody>
          <a:bodyPr vert="horz" wrap="square" lIns="0" tIns="0" rIns="0" bIns="0"/>
          <a:p>
            <a:pPr algn="l" rtl="0" eaLnBrk="0">
              <a:lnSpc>
                <a:spcPct val="84000"/>
              </a:lnSpc>
            </a:pPr>
            <a:endParaRPr lang="en-US" altLang="en-US" sz="100" dirty="0"/>
          </a:p>
          <a:p>
            <a:pPr marL="4446270" algn="l" rtl="0" eaLnBrk="0">
              <a:lnSpc>
                <a:spcPct val="83000"/>
              </a:lnSpc>
            </a:pPr>
            <a:r>
              <a:rPr sz="800" kern="0" spc="-10" dirty="0">
                <a:solidFill>
                  <a:srgbClr val="FFFFFF">
                    <a:alpha val="100000"/>
                  </a:srgbClr>
                </a:solidFill>
                <a:latin typeface="黑体" panose="02010609060101010101" charset="-122"/>
                <a:ea typeface="黑体" panose="02010609060101010101" charset="-122"/>
                <a:cs typeface="黑体" panose="02010609060101010101" charset="-122"/>
              </a:rPr>
              <a:t>3</a:t>
            </a:r>
            <a:endParaRPr lang="en-US" altLang="en-US" sz="800" dirty="0"/>
          </a:p>
          <a:p>
            <a:pPr marL="62865" algn="l" rtl="0" eaLnBrk="0">
              <a:lnSpc>
                <a:spcPct val="85000"/>
              </a:lnSpc>
              <a:spcBef>
                <a:spcPts val="300"/>
              </a:spcBef>
            </a:pPr>
            <a:r>
              <a:rPr sz="2500" b="1" kern="0" spc="6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市户产教融合</a:t>
            </a:r>
            <a:endParaRPr lang="en-US" altLang="en-US" sz="2500" dirty="0"/>
          </a:p>
          <a:p>
            <a:pPr marL="12700" algn="l" rtl="0" eaLnBrk="0">
              <a:lnSpc>
                <a:spcPct val="97000"/>
              </a:lnSpc>
              <a:spcBef>
                <a:spcPts val="20"/>
              </a:spcBef>
            </a:pPr>
            <a:r>
              <a:rPr sz="2500" b="1" kern="0" spc="14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人才创新中心</a:t>
            </a:r>
            <a:endParaRPr lang="en-US" altLang="en-US" sz="2500" dirty="0"/>
          </a:p>
        </p:txBody>
      </p:sp>
      <p:sp>
        <p:nvSpPr>
          <p:cNvPr id="14" name="textbox 10"/>
          <p:cNvSpPr/>
          <p:nvPr>
            <p:custDataLst>
              <p:tags r:id="rId5"/>
            </p:custDataLst>
          </p:nvPr>
        </p:nvSpPr>
        <p:spPr>
          <a:xfrm>
            <a:off x="7499400" y="5853233"/>
            <a:ext cx="4224020" cy="738505"/>
          </a:xfrm>
          <a:prstGeom prst="rect">
            <a:avLst/>
          </a:prstGeom>
        </p:spPr>
        <p:txBody>
          <a:bodyPr vert="horz" wrap="square" lIns="0" tIns="0" rIns="0" bIns="0"/>
          <a:p>
            <a:pPr algn="l" rtl="0" eaLnBrk="0">
              <a:lnSpc>
                <a:spcPct val="79000"/>
              </a:lnSpc>
            </a:pPr>
            <a:endParaRPr lang="en-US" altLang="en-US" sz="100" dirty="0"/>
          </a:p>
          <a:p>
            <a:pPr marL="15240" algn="l" rtl="0" eaLnBrk="0">
              <a:lnSpc>
                <a:spcPct val="87000"/>
              </a:lnSpc>
            </a:pPr>
            <a:r>
              <a:rPr sz="1700" b="1" kern="0" spc="80" dirty="0">
                <a:solidFill>
                  <a:srgbClr val="000000">
                    <a:alpha val="100000"/>
                  </a:srgbClr>
                </a:solidFill>
                <a:latin typeface="黑体" panose="02010609060101010101" charset="-122"/>
                <a:ea typeface="黑体" panose="02010609060101010101" charset="-122"/>
                <a:cs typeface="黑体" panose="02010609060101010101" charset="-122"/>
              </a:rPr>
              <a:t>苏州市中软卓越信息技术有限公司</a:t>
            </a:r>
            <a:endParaRPr lang="en-US" altLang="en-US" sz="1700" dirty="0"/>
          </a:p>
          <a:p>
            <a:pPr marL="12700" algn="l" rtl="0" eaLnBrk="0">
              <a:lnSpc>
                <a:spcPct val="92000"/>
              </a:lnSpc>
              <a:spcBef>
                <a:spcPts val="15"/>
              </a:spcBef>
            </a:pPr>
            <a:r>
              <a:rPr sz="1700" kern="0" spc="20" dirty="0">
                <a:solidFill>
                  <a:srgbClr val="000000">
                    <a:alpha val="100000"/>
                  </a:srgbClr>
                </a:solidFill>
                <a:latin typeface="黑体" panose="02010609060101010101" charset="-122"/>
                <a:ea typeface="黑体" panose="02010609060101010101" charset="-122"/>
                <a:cs typeface="黑体" panose="02010609060101010101" charset="-122"/>
              </a:rPr>
              <a:t>使用面积：3000</a:t>
            </a:r>
            <a:r>
              <a:rPr sz="1700" kern="0" spc="20" dirty="0">
                <a:solidFill>
                  <a:srgbClr val="000000">
                    <a:alpha val="100000"/>
                  </a:srgbClr>
                </a:solidFill>
                <a:latin typeface="宋体" panose="02010600030101010101" pitchFamily="2" charset="-122"/>
                <a:ea typeface="宋体" panose="02010600030101010101" pitchFamily="2" charset="-122"/>
                <a:cs typeface="宋体" panose="02010600030101010101" pitchFamily="2" charset="-122"/>
              </a:rPr>
              <a:t>m</a:t>
            </a:r>
            <a:r>
              <a:rPr sz="1700" kern="0" spc="20" dirty="0">
                <a:solidFill>
                  <a:srgbClr val="123D5E">
                    <a:alpha val="100000"/>
                  </a:srgbClr>
                </a:solidFill>
                <a:latin typeface="宋体" panose="02010600030101010101" pitchFamily="2" charset="-122"/>
                <a:ea typeface="宋体" panose="02010600030101010101" pitchFamily="2" charset="-122"/>
                <a:cs typeface="宋体" panose="02010600030101010101" pitchFamily="2" charset="-122"/>
              </a:rPr>
              <a:t>²</a:t>
            </a:r>
            <a:endParaRPr lang="en-US" altLang="en-US" sz="1700" dirty="0"/>
          </a:p>
          <a:p>
            <a:pPr algn="r" rtl="0" eaLnBrk="0">
              <a:lnSpc>
                <a:spcPct val="95000"/>
              </a:lnSpc>
              <a:spcBef>
                <a:spcPts val="10"/>
              </a:spcBef>
            </a:pPr>
            <a:r>
              <a:rPr sz="1700" kern="0" spc="-80" dirty="0">
                <a:solidFill>
                  <a:srgbClr val="000000">
                    <a:alpha val="100000"/>
                  </a:srgbClr>
                </a:solidFill>
                <a:latin typeface="黑体" panose="02010609060101010101" charset="-122"/>
                <a:ea typeface="黑体" panose="02010609060101010101" charset="-122"/>
                <a:cs typeface="黑体" panose="02010609060101010101" charset="-122"/>
              </a:rPr>
              <a:t>地理位置：苏州市高新区浒墅关人才市场3-5楼</a:t>
            </a:r>
            <a:endParaRPr lang="en-US" altLang="en-US" sz="17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苏州</a:t>
            </a:r>
            <a:r>
              <a:rPr dirty="0">
                <a:sym typeface="+mn-ea"/>
              </a:rPr>
              <a:t>基地办公区域及教室</a:t>
            </a:r>
            <a:endParaRPr dirty="0"/>
          </a:p>
        </p:txBody>
      </p:sp>
      <p:pic>
        <p:nvPicPr>
          <p:cNvPr id="120" name="picture 120"/>
          <p:cNvPicPr>
            <a:picLocks noChangeAspect="1"/>
          </p:cNvPicPr>
          <p:nvPr>
            <p:custDataLst>
              <p:tags r:id="rId1"/>
            </p:custDataLst>
          </p:nvPr>
        </p:nvPicPr>
        <p:blipFill>
          <a:blip r:embed="rId2"/>
          <a:stretch>
            <a:fillRect/>
          </a:stretch>
        </p:blipFill>
        <p:spPr>
          <a:xfrm rot="21600000">
            <a:off x="6863715" y="867410"/>
            <a:ext cx="5328285" cy="2997835"/>
          </a:xfrm>
          <a:prstGeom prst="rect">
            <a:avLst/>
          </a:prstGeom>
        </p:spPr>
      </p:pic>
      <p:pic>
        <p:nvPicPr>
          <p:cNvPr id="12" name="picture 12"/>
          <p:cNvPicPr>
            <a:picLocks noChangeAspect="1"/>
          </p:cNvPicPr>
          <p:nvPr>
            <p:custDataLst>
              <p:tags r:id="rId3"/>
            </p:custDataLst>
          </p:nvPr>
        </p:nvPicPr>
        <p:blipFill>
          <a:blip r:embed="rId4"/>
          <a:stretch>
            <a:fillRect/>
          </a:stretch>
        </p:blipFill>
        <p:spPr>
          <a:xfrm rot="21600000">
            <a:off x="0" y="867410"/>
            <a:ext cx="6834505" cy="3844925"/>
          </a:xfrm>
          <a:prstGeom prst="rect">
            <a:avLst/>
          </a:prstGeom>
        </p:spPr>
      </p:pic>
      <p:pic>
        <p:nvPicPr>
          <p:cNvPr id="94" name="picture 94"/>
          <p:cNvPicPr>
            <a:picLocks noChangeAspect="1"/>
          </p:cNvPicPr>
          <p:nvPr>
            <p:custDataLst>
              <p:tags r:id="rId5"/>
            </p:custDataLst>
          </p:nvPr>
        </p:nvPicPr>
        <p:blipFill>
          <a:blip r:embed="rId6"/>
          <a:stretch>
            <a:fillRect/>
          </a:stretch>
        </p:blipFill>
        <p:spPr>
          <a:xfrm rot="21600000">
            <a:off x="0" y="3613785"/>
            <a:ext cx="12185650" cy="32442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苏州</a:t>
            </a:r>
            <a:r>
              <a:rPr dirty="0">
                <a:sym typeface="+mn-ea"/>
              </a:rPr>
              <a:t>基地教室</a:t>
            </a:r>
            <a:endParaRPr dirty="0">
              <a:sym typeface="+mn-ea"/>
            </a:endParaRPr>
          </a:p>
        </p:txBody>
      </p:sp>
      <p:pic>
        <p:nvPicPr>
          <p:cNvPr id="126" name="picture 126"/>
          <p:cNvPicPr>
            <a:picLocks noChangeAspect="1"/>
          </p:cNvPicPr>
          <p:nvPr>
            <p:custDataLst>
              <p:tags r:id="rId1"/>
            </p:custDataLst>
          </p:nvPr>
        </p:nvPicPr>
        <p:blipFill>
          <a:blip r:embed="rId2"/>
          <a:stretch>
            <a:fillRect/>
          </a:stretch>
        </p:blipFill>
        <p:spPr>
          <a:xfrm rot="21600000">
            <a:off x="0" y="3809365"/>
            <a:ext cx="6150610" cy="2908935"/>
          </a:xfrm>
          <a:prstGeom prst="rect">
            <a:avLst/>
          </a:prstGeom>
        </p:spPr>
      </p:pic>
      <p:pic>
        <p:nvPicPr>
          <p:cNvPr id="122" name="picture 122"/>
          <p:cNvPicPr>
            <a:picLocks noChangeAspect="1"/>
          </p:cNvPicPr>
          <p:nvPr>
            <p:custDataLst>
              <p:tags r:id="rId3"/>
            </p:custDataLst>
          </p:nvPr>
        </p:nvPicPr>
        <p:blipFill>
          <a:blip r:embed="rId4"/>
          <a:stretch>
            <a:fillRect/>
          </a:stretch>
        </p:blipFill>
        <p:spPr>
          <a:xfrm rot="21600000">
            <a:off x="6057900" y="1337945"/>
            <a:ext cx="6134100" cy="5102225"/>
          </a:xfrm>
          <a:prstGeom prst="rect">
            <a:avLst/>
          </a:prstGeom>
        </p:spPr>
      </p:pic>
      <p:pic>
        <p:nvPicPr>
          <p:cNvPr id="124" name="picture 124"/>
          <p:cNvPicPr>
            <a:picLocks noChangeAspect="1"/>
          </p:cNvPicPr>
          <p:nvPr>
            <p:custDataLst>
              <p:tags r:id="rId5"/>
            </p:custDataLst>
          </p:nvPr>
        </p:nvPicPr>
        <p:blipFill>
          <a:blip r:embed="rId6"/>
          <a:stretch>
            <a:fillRect/>
          </a:stretch>
        </p:blipFill>
        <p:spPr>
          <a:xfrm rot="21600000">
            <a:off x="0" y="815340"/>
            <a:ext cx="6151245" cy="346011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苏州基地</a:t>
            </a:r>
            <a:r>
              <a:rPr dirty="0">
                <a:sym typeface="+mn-ea"/>
              </a:rPr>
              <a:t>宿舍</a:t>
            </a:r>
            <a:br>
              <a:rPr dirty="0">
                <a:sym typeface="+mn-ea"/>
              </a:rPr>
            </a:br>
            <a:endParaRPr dirty="0">
              <a:sym typeface="+mn-ea"/>
            </a:endParaRPr>
          </a:p>
        </p:txBody>
      </p:sp>
      <p:pic>
        <p:nvPicPr>
          <p:cNvPr id="5" name="图片 4"/>
          <p:cNvPicPr>
            <a:picLocks noChangeAspect="1"/>
          </p:cNvPicPr>
          <p:nvPr>
            <p:custDataLst>
              <p:tags r:id="rId1"/>
            </p:custDataLst>
          </p:nvPr>
        </p:nvPicPr>
        <p:blipFill>
          <a:blip r:embed="rId2"/>
          <a:stretch>
            <a:fillRect/>
          </a:stretch>
        </p:blipFill>
        <p:spPr>
          <a:xfrm>
            <a:off x="0" y="882015"/>
            <a:ext cx="8376920" cy="4614545"/>
          </a:xfrm>
          <a:prstGeom prst="rect">
            <a:avLst/>
          </a:prstGeom>
        </p:spPr>
      </p:pic>
      <p:pic>
        <p:nvPicPr>
          <p:cNvPr id="3" name="图片 2"/>
          <p:cNvPicPr>
            <a:picLocks noChangeAspect="1"/>
          </p:cNvPicPr>
          <p:nvPr>
            <p:custDataLst>
              <p:tags r:id="rId3"/>
            </p:custDataLst>
          </p:nvPr>
        </p:nvPicPr>
        <p:blipFill>
          <a:blip r:embed="rId4"/>
          <a:stretch>
            <a:fillRect/>
          </a:stretch>
        </p:blipFill>
        <p:spPr>
          <a:xfrm>
            <a:off x="4836795" y="2668905"/>
            <a:ext cx="7355205" cy="418909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苏州基地</a:t>
            </a:r>
            <a:endParaRPr dirty="0">
              <a:sym typeface="+mn-ea"/>
            </a:endParaRPr>
          </a:p>
        </p:txBody>
      </p:sp>
      <p:sp>
        <p:nvSpPr>
          <p:cNvPr id="3" name="文本框 2"/>
          <p:cNvSpPr txBox="1"/>
          <p:nvPr/>
        </p:nvSpPr>
        <p:spPr>
          <a:xfrm>
            <a:off x="929640" y="1043940"/>
            <a:ext cx="10092055" cy="3969385"/>
          </a:xfrm>
          <a:prstGeom prst="rect">
            <a:avLst/>
          </a:prstGeom>
          <a:noFill/>
        </p:spPr>
        <p:txBody>
          <a:bodyPr wrap="square" rtlCol="0" anchor="t">
            <a:spAutoFit/>
          </a:bodyPr>
          <a:p>
            <a:r>
              <a:rPr lang="zh-CN" altLang="en-US" sz="1400"/>
              <a:t>一、住宿</a:t>
            </a:r>
            <a:endParaRPr lang="zh-CN" altLang="en-US" sz="1400"/>
          </a:p>
          <a:p>
            <a:r>
              <a:rPr lang="zh-CN" altLang="en-US" sz="1400">
                <a:sym typeface="+mn-ea"/>
              </a:rPr>
              <a:t>住宿环境，宿舍为 </a:t>
            </a:r>
            <a:r>
              <a:rPr lang="en-US" altLang="zh-CN" sz="1400">
                <a:sym typeface="+mn-ea"/>
              </a:rPr>
              <a:t>5</a:t>
            </a:r>
            <a:r>
              <a:rPr lang="zh-CN" altLang="en-US" sz="1400">
                <a:sym typeface="+mn-ea"/>
              </a:rPr>
              <a:t> 人间，上床下桌，宿舍床上有床垫，需自带被褥、床单、被罩和枕头等床上用品，提前邮寄。每人</a:t>
            </a:r>
            <a:r>
              <a:rPr lang="en-US" altLang="zh-CN" sz="1400">
                <a:sym typeface="+mn-ea"/>
              </a:rPr>
              <a:t>600</a:t>
            </a:r>
            <a:r>
              <a:rPr lang="zh-CN" altLang="en-US" sz="1400">
                <a:sym typeface="+mn-ea"/>
              </a:rPr>
              <a:t>一个月。宿舍内有单独卫生间，水费、电费按需充值。住宿地址距离基地</a:t>
            </a:r>
            <a:r>
              <a:rPr lang="en-US" altLang="zh-CN" sz="1400">
                <a:sym typeface="+mn-ea"/>
              </a:rPr>
              <a:t>3</a:t>
            </a:r>
            <a:r>
              <a:rPr lang="zh-CN" altLang="en-US" sz="1400">
                <a:sym typeface="+mn-ea"/>
              </a:rPr>
              <a:t>公里。公交车</a:t>
            </a:r>
            <a:r>
              <a:rPr lang="en-US" altLang="zh-CN" sz="1400">
                <a:sym typeface="+mn-ea"/>
              </a:rPr>
              <a:t>2</a:t>
            </a:r>
            <a:r>
              <a:rPr lang="zh-CN" altLang="en-US" sz="1400">
                <a:sym typeface="+mn-ea"/>
              </a:rPr>
              <a:t>元。</a:t>
            </a:r>
            <a:endParaRPr lang="zh-CN" altLang="en-US" sz="1400"/>
          </a:p>
          <a:p>
            <a:endParaRPr lang="zh-CN" altLang="en-US" sz="1400"/>
          </a:p>
          <a:p>
            <a:r>
              <a:rPr lang="zh-CN" altLang="en-US" sz="1400"/>
              <a:t>二、食堂</a:t>
            </a:r>
            <a:endParaRPr lang="zh-CN" altLang="en-US" sz="1400"/>
          </a:p>
          <a:p>
            <a:r>
              <a:rPr lang="zh-CN" altLang="en-US" sz="1400"/>
              <a:t>无学生食堂，订餐</a:t>
            </a:r>
            <a:r>
              <a:rPr lang="en-US" altLang="zh-CN" sz="1400"/>
              <a:t>15-30</a:t>
            </a:r>
            <a:r>
              <a:rPr lang="zh-CN" altLang="en-US" sz="1400"/>
              <a:t>不等</a:t>
            </a:r>
            <a:endParaRPr lang="zh-CN" altLang="en-US" sz="1400"/>
          </a:p>
          <a:p>
            <a:endParaRPr lang="zh-CN" altLang="en-US" sz="1400"/>
          </a:p>
          <a:p>
            <a:endParaRPr lang="zh-CN" altLang="en-US" sz="1400"/>
          </a:p>
          <a:p>
            <a:endParaRPr lang="zh-CN" altLang="en-US" sz="1400"/>
          </a:p>
          <a:p>
            <a:r>
              <a:rPr lang="zh-CN" altLang="en-US" sz="1400"/>
              <a:t>三、交通</a:t>
            </a:r>
            <a:endParaRPr lang="zh-CN" altLang="en-US" sz="1400"/>
          </a:p>
          <a:p>
            <a:endParaRPr lang="zh-CN" altLang="en-US" sz="1400"/>
          </a:p>
          <a:p>
            <a:r>
              <a:rPr lang="zh-CN" altLang="en-US" sz="1400">
                <a:solidFill>
                  <a:srgbClr val="FF0000"/>
                </a:solidFill>
              </a:rPr>
              <a:t>飞机：扬州泰州国际机场，离市区30公里，车程约45分钟，</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火车站：扬州站、扬州东站（高铁经停）</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公交：市内公交车多为无人售票车，票价2元。旅游专线串联起多个景点。</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打车：3公里内起步价10元，超过3公里1.80元/公里</a:t>
            </a:r>
            <a:endParaRPr lang="zh-CN" altLang="en-US" sz="140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36244" y="2895572"/>
            <a:ext cx="7880985" cy="1014730"/>
          </a:xfrm>
          <a:prstGeom prst="rect">
            <a:avLst/>
          </a:prstGeom>
          <a:noFill/>
        </p:spPr>
        <p:txBody>
          <a:bodyPr wrap="square" rtlCol="0" anchor="t">
            <a:spAutoFit/>
          </a:bodyPr>
          <a:lstStyle/>
          <a:p>
            <a:r>
              <a:rPr lang="zh-CN" altLang="en-US" sz="6000" b="1" dirty="0">
                <a:solidFill>
                  <a:schemeClr val="bg1"/>
                </a:solidFill>
                <a:latin typeface="微软雅黑" panose="020B0503020204020204" charset="-122"/>
                <a:ea typeface="微软雅黑" panose="020B0503020204020204" charset="-122"/>
              </a:rPr>
              <a:t>哈尔滨</a:t>
            </a:r>
            <a:r>
              <a:rPr lang="en-US" altLang="zh-CN" sz="6000" b="1" dirty="0">
                <a:solidFill>
                  <a:schemeClr val="bg1"/>
                </a:solidFill>
                <a:latin typeface="微软雅黑" panose="020B0503020204020204" charset="-122"/>
                <a:ea typeface="微软雅黑" panose="020B0503020204020204" charset="-122"/>
              </a:rPr>
              <a:t>ETC</a:t>
            </a:r>
            <a:r>
              <a:rPr lang="zh-CN" altLang="en-US" sz="6000" b="1" dirty="0">
                <a:solidFill>
                  <a:schemeClr val="bg1"/>
                </a:solidFill>
                <a:latin typeface="微软雅黑" panose="020B0503020204020204" charset="-122"/>
                <a:ea typeface="微软雅黑" panose="020B0503020204020204" charset="-122"/>
              </a:rPr>
              <a:t>介绍</a:t>
            </a:r>
            <a:endParaRPr lang="zh-CN" altLang="en-US" sz="6000" b="1" dirty="0">
              <a:solidFill>
                <a:schemeClr val="bg1"/>
              </a:solidFill>
              <a:latin typeface="微软雅黑" panose="020B0503020204020204" charset="-122"/>
              <a:ea typeface="微软雅黑" panose="020B050302020402020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20700" y="194945"/>
            <a:ext cx="7362825" cy="632460"/>
          </a:xfrm>
        </p:spPr>
        <p:txBody>
          <a:bodyPr/>
          <a:p>
            <a:r>
              <a:rPr dirty="0"/>
              <a:t>哈尔滨基地介绍</a:t>
            </a:r>
            <a:endParaRPr dirty="0"/>
          </a:p>
        </p:txBody>
      </p:sp>
      <p:sp>
        <p:nvSpPr>
          <p:cNvPr id="13" name="textbox 8"/>
          <p:cNvSpPr/>
          <p:nvPr>
            <p:custDataLst>
              <p:tags r:id="rId1"/>
            </p:custDataLst>
          </p:nvPr>
        </p:nvSpPr>
        <p:spPr>
          <a:xfrm>
            <a:off x="499971" y="2868763"/>
            <a:ext cx="4720590" cy="1123950"/>
          </a:xfrm>
          <a:prstGeom prst="rect">
            <a:avLst/>
          </a:prstGeom>
        </p:spPr>
        <p:txBody>
          <a:bodyPr vert="horz" wrap="square" lIns="0" tIns="0" rIns="0" bIns="0"/>
          <a:p>
            <a:pPr algn="l" rtl="0" eaLnBrk="0">
              <a:lnSpc>
                <a:spcPct val="84000"/>
              </a:lnSpc>
            </a:pPr>
            <a:endParaRPr lang="en-US" altLang="en-US" sz="100" dirty="0"/>
          </a:p>
          <a:p>
            <a:pPr marL="4446270" algn="l" rtl="0" eaLnBrk="0">
              <a:lnSpc>
                <a:spcPct val="83000"/>
              </a:lnSpc>
            </a:pPr>
            <a:r>
              <a:rPr sz="800" kern="0" spc="-10" dirty="0">
                <a:solidFill>
                  <a:srgbClr val="FFFFFF">
                    <a:alpha val="100000"/>
                  </a:srgbClr>
                </a:solidFill>
                <a:latin typeface="黑体" panose="02010609060101010101" charset="-122"/>
                <a:ea typeface="黑体" panose="02010609060101010101" charset="-122"/>
                <a:cs typeface="黑体" panose="02010609060101010101" charset="-122"/>
              </a:rPr>
              <a:t>3</a:t>
            </a:r>
            <a:endParaRPr lang="en-US" altLang="en-US" sz="800" dirty="0"/>
          </a:p>
          <a:p>
            <a:pPr marL="62865" algn="l" rtl="0" eaLnBrk="0">
              <a:lnSpc>
                <a:spcPct val="85000"/>
              </a:lnSpc>
              <a:spcBef>
                <a:spcPts val="300"/>
              </a:spcBef>
            </a:pPr>
            <a:r>
              <a:rPr sz="2500" b="1" kern="0" spc="6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市户产教融合</a:t>
            </a:r>
            <a:endParaRPr lang="en-US" altLang="en-US" sz="2500" dirty="0"/>
          </a:p>
          <a:p>
            <a:pPr marL="12700" algn="l" rtl="0" eaLnBrk="0">
              <a:lnSpc>
                <a:spcPct val="97000"/>
              </a:lnSpc>
              <a:spcBef>
                <a:spcPts val="20"/>
              </a:spcBef>
            </a:pPr>
            <a:r>
              <a:rPr sz="2500" b="1" kern="0" spc="140" dirty="0">
                <a:solidFill>
                  <a:srgbClr val="FFFFFF">
                    <a:alpha val="100000"/>
                  </a:srgbClr>
                </a:solidFill>
                <a:latin typeface="宋体" panose="02010600030101010101" pitchFamily="2" charset="-122"/>
                <a:ea typeface="宋体" panose="02010600030101010101" pitchFamily="2" charset="-122"/>
                <a:cs typeface="宋体" panose="02010600030101010101" pitchFamily="2" charset="-122"/>
              </a:rPr>
              <a:t>人才创新中心</a:t>
            </a:r>
            <a:endParaRPr lang="en-US" altLang="en-US" sz="2500" dirty="0"/>
          </a:p>
        </p:txBody>
      </p:sp>
      <p:pic>
        <p:nvPicPr>
          <p:cNvPr id="4" name="图片 3"/>
          <p:cNvPicPr>
            <a:picLocks noChangeAspect="1"/>
          </p:cNvPicPr>
          <p:nvPr/>
        </p:nvPicPr>
        <p:blipFill>
          <a:blip r:embed="rId2"/>
          <a:stretch>
            <a:fillRect/>
          </a:stretch>
        </p:blipFill>
        <p:spPr>
          <a:xfrm>
            <a:off x="0" y="1972310"/>
            <a:ext cx="12094845" cy="7990840"/>
          </a:xfrm>
          <a:prstGeom prst="rect">
            <a:avLst/>
          </a:prstGeom>
        </p:spPr>
      </p:pic>
      <p:sp>
        <p:nvSpPr>
          <p:cNvPr id="5" name="文本框 4"/>
          <p:cNvSpPr txBox="1"/>
          <p:nvPr/>
        </p:nvSpPr>
        <p:spPr>
          <a:xfrm>
            <a:off x="499745" y="918845"/>
            <a:ext cx="11424285" cy="5151755"/>
          </a:xfrm>
          <a:prstGeom prst="rect">
            <a:avLst/>
          </a:prstGeom>
          <a:noFill/>
        </p:spPr>
        <p:txBody>
          <a:bodyPr wrap="square" rtlCol="0">
            <a:noAutofit/>
          </a:bodyPr>
          <a:p>
            <a:pPr marL="0" indent="304800" algn="l">
              <a:lnSpc>
                <a:spcPct val="150000"/>
              </a:lnSpc>
            </a:pPr>
            <a:r>
              <a:rPr lang="zh-CN">
                <a:solidFill>
                  <a:srgbClr val="000000"/>
                </a:solidFill>
                <a:cs typeface="宋体" panose="02010600030101010101" pitchFamily="2" charset="-122"/>
                <a:sym typeface="+mn-ea"/>
              </a:rPr>
              <a:t>黑龙江中软国际信息技术有限公司位于哈尔滨市，位于教育产业园区，园区内生活设施完善，有食堂、宿舍、健身房等，方便学生学习生活。</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20700" y="194945"/>
            <a:ext cx="7362825" cy="632460"/>
          </a:xfrm>
        </p:spPr>
        <p:txBody>
          <a:bodyPr/>
          <a:p>
            <a:r>
              <a:rPr dirty="0"/>
              <a:t>哈尔滨基地介绍</a:t>
            </a:r>
            <a:endParaRPr dirty="0"/>
          </a:p>
        </p:txBody>
      </p:sp>
      <p:pic>
        <p:nvPicPr>
          <p:cNvPr id="2" name="图片 1"/>
          <p:cNvPicPr>
            <a:picLocks noChangeAspect="1"/>
          </p:cNvPicPr>
          <p:nvPr/>
        </p:nvPicPr>
        <p:blipFill>
          <a:blip r:embed="rId1"/>
          <a:stretch>
            <a:fillRect/>
          </a:stretch>
        </p:blipFill>
        <p:spPr>
          <a:xfrm>
            <a:off x="0" y="826770"/>
            <a:ext cx="12192635" cy="6031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哈尔滨基地教室</a:t>
            </a:r>
            <a:endParaRPr dirty="0">
              <a:sym typeface="+mn-ea"/>
            </a:endParaRPr>
          </a:p>
        </p:txBody>
      </p:sp>
      <p:pic>
        <p:nvPicPr>
          <p:cNvPr id="2" name="图片 1"/>
          <p:cNvPicPr>
            <a:picLocks noChangeAspect="1"/>
          </p:cNvPicPr>
          <p:nvPr/>
        </p:nvPicPr>
        <p:blipFill>
          <a:blip r:embed="rId1"/>
          <a:stretch>
            <a:fillRect/>
          </a:stretch>
        </p:blipFill>
        <p:spPr>
          <a:xfrm>
            <a:off x="0" y="815340"/>
            <a:ext cx="12223115" cy="604329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哈尔滨</a:t>
            </a:r>
            <a:r>
              <a:rPr dirty="0">
                <a:sym typeface="+mn-ea"/>
              </a:rPr>
              <a:t>基地食堂</a:t>
            </a:r>
            <a:br>
              <a:rPr dirty="0">
                <a:sym typeface="+mn-ea"/>
              </a:rPr>
            </a:br>
            <a:endParaRPr dirty="0">
              <a:sym typeface="+mn-ea"/>
            </a:endParaRPr>
          </a:p>
        </p:txBody>
      </p:sp>
      <p:pic>
        <p:nvPicPr>
          <p:cNvPr id="2" name="图片 1"/>
          <p:cNvPicPr>
            <a:picLocks noChangeAspect="1"/>
          </p:cNvPicPr>
          <p:nvPr/>
        </p:nvPicPr>
        <p:blipFill>
          <a:blip r:embed="rId1"/>
          <a:stretch>
            <a:fillRect/>
          </a:stretch>
        </p:blipFill>
        <p:spPr>
          <a:xfrm>
            <a:off x="0" y="815975"/>
            <a:ext cx="12191365" cy="602805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哈尔滨</a:t>
            </a:r>
            <a:r>
              <a:rPr dirty="0">
                <a:sym typeface="+mn-ea"/>
              </a:rPr>
              <a:t>基地住宿</a:t>
            </a:r>
            <a:endParaRPr dirty="0">
              <a:sym typeface="+mn-ea"/>
            </a:endParaRPr>
          </a:p>
        </p:txBody>
      </p:sp>
      <p:pic>
        <p:nvPicPr>
          <p:cNvPr id="2" name="图片 1"/>
          <p:cNvPicPr>
            <a:picLocks noChangeAspect="1"/>
          </p:cNvPicPr>
          <p:nvPr/>
        </p:nvPicPr>
        <p:blipFill>
          <a:blip r:embed="rId1"/>
          <a:stretch>
            <a:fillRect/>
          </a:stretch>
        </p:blipFill>
        <p:spPr>
          <a:xfrm>
            <a:off x="0" y="962025"/>
            <a:ext cx="12104370" cy="589597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哈尔滨基地</a:t>
            </a:r>
            <a:endParaRPr dirty="0">
              <a:sym typeface="+mn-ea"/>
            </a:endParaRPr>
          </a:p>
        </p:txBody>
      </p:sp>
      <p:sp>
        <p:nvSpPr>
          <p:cNvPr id="2" name="文本框 1"/>
          <p:cNvSpPr txBox="1"/>
          <p:nvPr>
            <p:custDataLst>
              <p:tags r:id="rId1"/>
            </p:custDataLst>
          </p:nvPr>
        </p:nvSpPr>
        <p:spPr>
          <a:xfrm>
            <a:off x="929640" y="1043940"/>
            <a:ext cx="10092055" cy="3538220"/>
          </a:xfrm>
          <a:prstGeom prst="rect">
            <a:avLst/>
          </a:prstGeom>
          <a:noFill/>
        </p:spPr>
        <p:txBody>
          <a:bodyPr wrap="square" rtlCol="0" anchor="t">
            <a:spAutoFit/>
          </a:bodyPr>
          <a:p>
            <a:r>
              <a:rPr lang="zh-CN" altLang="en-US" sz="1400"/>
              <a:t>一、住宿</a:t>
            </a:r>
            <a:endParaRPr lang="zh-CN" altLang="en-US" sz="1400"/>
          </a:p>
          <a:p>
            <a:r>
              <a:rPr lang="zh-CN" altLang="en-US" sz="1400">
                <a:sym typeface="+mn-ea"/>
              </a:rPr>
              <a:t>住宿环境，宿舍为 </a:t>
            </a:r>
            <a:r>
              <a:rPr lang="en-US" sz="1400">
                <a:sym typeface="+mn-ea"/>
              </a:rPr>
              <a:t>6-8</a:t>
            </a:r>
            <a:r>
              <a:rPr lang="zh-CN" altLang="en-US" sz="1400">
                <a:sym typeface="+mn-ea"/>
              </a:rPr>
              <a:t>人间，宿舍床上有床垫，需自带被褥、床单、被罩和枕头等床上用品，提前邮寄。每人</a:t>
            </a:r>
            <a:r>
              <a:rPr lang="en-US" altLang="zh-CN" sz="1400">
                <a:sym typeface="+mn-ea"/>
              </a:rPr>
              <a:t>450</a:t>
            </a:r>
            <a:r>
              <a:rPr lang="zh-CN" altLang="en-US" sz="1400">
                <a:sym typeface="+mn-ea"/>
              </a:rPr>
              <a:t>一个月，水费、电费按需充值。住宿地址在园区内部。</a:t>
            </a:r>
            <a:endParaRPr lang="zh-CN" altLang="en-US" sz="1400"/>
          </a:p>
          <a:p>
            <a:endParaRPr lang="zh-CN" altLang="en-US" sz="1400"/>
          </a:p>
          <a:p>
            <a:r>
              <a:rPr lang="zh-CN" altLang="en-US" sz="1400"/>
              <a:t>二、食堂</a:t>
            </a:r>
            <a:endParaRPr lang="zh-CN" altLang="en-US" sz="1400"/>
          </a:p>
          <a:p>
            <a:r>
              <a:rPr lang="zh-CN" altLang="en-US" sz="1400"/>
              <a:t>有学生食堂，订餐</a:t>
            </a:r>
            <a:r>
              <a:rPr lang="en-US" altLang="zh-CN" sz="1400"/>
              <a:t>15-30</a:t>
            </a:r>
            <a:r>
              <a:rPr lang="zh-CN" altLang="en-US" sz="1400"/>
              <a:t>不等</a:t>
            </a:r>
            <a:endParaRPr lang="zh-CN" altLang="en-US" sz="1400"/>
          </a:p>
          <a:p>
            <a:endParaRPr lang="zh-CN" altLang="en-US" sz="1400"/>
          </a:p>
          <a:p>
            <a:endParaRPr lang="zh-CN" altLang="en-US" sz="1400"/>
          </a:p>
          <a:p>
            <a:endParaRPr lang="zh-CN" altLang="en-US" sz="1400"/>
          </a:p>
          <a:p>
            <a:r>
              <a:rPr lang="zh-CN" altLang="en-US" sz="1400"/>
              <a:t>三、交通</a:t>
            </a:r>
            <a:endParaRPr lang="zh-CN" altLang="en-US" sz="1400"/>
          </a:p>
          <a:p>
            <a:endParaRPr lang="zh-CN" altLang="en-US" sz="1400"/>
          </a:p>
          <a:p>
            <a:r>
              <a:rPr lang="zh-CN" altLang="en-US" sz="1400">
                <a:solidFill>
                  <a:srgbClr val="FF0000"/>
                </a:solidFill>
              </a:rPr>
              <a:t>高铁：长春至哈尔滨西站，</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公交：市内公交车多为无人售票车，票价2元。旅游专线串联起多个景点。</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打车：3公里内起步价</a:t>
            </a:r>
            <a:r>
              <a:rPr lang="en-US" altLang="zh-CN" sz="1400">
                <a:solidFill>
                  <a:srgbClr val="FF0000"/>
                </a:solidFill>
              </a:rPr>
              <a:t>9</a:t>
            </a:r>
            <a:r>
              <a:rPr lang="zh-CN" altLang="en-US" sz="1400">
                <a:solidFill>
                  <a:srgbClr val="FF0000"/>
                </a:solidFill>
              </a:rPr>
              <a:t>元，超过3公里1.80元/公里</a:t>
            </a:r>
            <a:endParaRPr lang="zh-CN" altLang="en-US" sz="1400">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36244" y="2895572"/>
            <a:ext cx="7880985" cy="1014730"/>
          </a:xfrm>
          <a:prstGeom prst="rect">
            <a:avLst/>
          </a:prstGeom>
          <a:noFill/>
        </p:spPr>
        <p:txBody>
          <a:bodyPr wrap="square" rtlCol="0" anchor="t">
            <a:spAutoFit/>
          </a:bodyPr>
          <a:lstStyle/>
          <a:p>
            <a:r>
              <a:rPr lang="zh-CN" altLang="en-US" sz="6000" b="1" dirty="0">
                <a:solidFill>
                  <a:schemeClr val="bg1"/>
                </a:solidFill>
                <a:latin typeface="微软雅黑" panose="020B0503020204020204" charset="-122"/>
                <a:ea typeface="微软雅黑" panose="020B0503020204020204" charset="-122"/>
              </a:rPr>
              <a:t>厦门</a:t>
            </a:r>
            <a:r>
              <a:rPr lang="en-US" altLang="zh-CN" sz="6000" b="1" dirty="0">
                <a:solidFill>
                  <a:schemeClr val="bg1"/>
                </a:solidFill>
                <a:latin typeface="微软雅黑" panose="020B0503020204020204" charset="-122"/>
                <a:ea typeface="微软雅黑" panose="020B0503020204020204" charset="-122"/>
              </a:rPr>
              <a:t>ETC</a:t>
            </a:r>
            <a:r>
              <a:rPr lang="zh-CN" altLang="en-US" sz="6000" b="1" dirty="0">
                <a:solidFill>
                  <a:schemeClr val="bg1"/>
                </a:solidFill>
                <a:latin typeface="微软雅黑" panose="020B0503020204020204" charset="-122"/>
                <a:ea typeface="微软雅黑" panose="020B0503020204020204" charset="-122"/>
              </a:rPr>
              <a:t>介绍</a:t>
            </a:r>
            <a:endParaRPr lang="zh-CN" altLang="en-US" sz="6000" b="1" dirty="0">
              <a:solidFill>
                <a:schemeClr val="bg1"/>
              </a:solidFill>
              <a:latin typeface="微软雅黑" panose="020B0503020204020204" charset="-122"/>
              <a:ea typeface="微软雅黑" panose="020B0503020204020204"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20700" y="194945"/>
            <a:ext cx="7362825" cy="632460"/>
          </a:xfrm>
        </p:spPr>
        <p:txBody>
          <a:bodyPr/>
          <a:p>
            <a:r>
              <a:rPr dirty="0"/>
              <a:t>厦门基地介绍</a:t>
            </a:r>
            <a:endParaRPr dirty="0"/>
          </a:p>
        </p:txBody>
      </p:sp>
      <p:pic>
        <p:nvPicPr>
          <p:cNvPr id="5" name="内容占位符 4"/>
          <p:cNvPicPr>
            <a:picLocks noChangeAspect="1"/>
          </p:cNvPicPr>
          <p:nvPr>
            <p:custDataLst>
              <p:tags r:id="rId1"/>
            </p:custDataLst>
          </p:nvPr>
        </p:nvPicPr>
        <p:blipFill>
          <a:blip r:embed="rId2"/>
          <a:srcRect l="782" t="12633" r="2892" b="1774"/>
          <a:stretch>
            <a:fillRect/>
          </a:stretch>
        </p:blipFill>
        <p:spPr>
          <a:xfrm>
            <a:off x="7842885" y="855980"/>
            <a:ext cx="4349115" cy="2672715"/>
          </a:xfrm>
          <a:prstGeom prst="rect">
            <a:avLst/>
          </a:prstGeom>
        </p:spPr>
      </p:pic>
      <p:pic>
        <p:nvPicPr>
          <p:cNvPr id="11" name="图片 10"/>
          <p:cNvPicPr>
            <a:picLocks noChangeAspect="1"/>
          </p:cNvPicPr>
          <p:nvPr>
            <p:custDataLst>
              <p:tags r:id="rId3"/>
            </p:custDataLst>
          </p:nvPr>
        </p:nvPicPr>
        <p:blipFill>
          <a:blip r:embed="rId4"/>
          <a:stretch>
            <a:fillRect/>
          </a:stretch>
        </p:blipFill>
        <p:spPr>
          <a:xfrm>
            <a:off x="0" y="927100"/>
            <a:ext cx="7884160" cy="5930900"/>
          </a:xfrm>
          <a:prstGeom prst="rect">
            <a:avLst/>
          </a:prstGeom>
        </p:spPr>
      </p:pic>
      <p:pic>
        <p:nvPicPr>
          <p:cNvPr id="2" name="内容占位符 10"/>
          <p:cNvPicPr>
            <a:picLocks noChangeAspect="1"/>
          </p:cNvPicPr>
          <p:nvPr>
            <p:custDataLst>
              <p:tags r:id="rId5"/>
            </p:custDataLst>
          </p:nvPr>
        </p:nvPicPr>
        <p:blipFill>
          <a:blip r:embed="rId6"/>
          <a:srcRect t="705"/>
          <a:stretch>
            <a:fillRect/>
          </a:stretch>
        </p:blipFill>
        <p:spPr>
          <a:xfrm>
            <a:off x="7940040" y="3610610"/>
            <a:ext cx="4251960" cy="324739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厦门</a:t>
            </a:r>
            <a:r>
              <a:rPr dirty="0">
                <a:sym typeface="+mn-ea"/>
              </a:rPr>
              <a:t>基地办公区域及教室</a:t>
            </a:r>
            <a:endParaRPr dirty="0"/>
          </a:p>
        </p:txBody>
      </p:sp>
      <p:pic>
        <p:nvPicPr>
          <p:cNvPr id="12" name="图片 11"/>
          <p:cNvPicPr>
            <a:picLocks noChangeAspect="1"/>
          </p:cNvPicPr>
          <p:nvPr>
            <p:custDataLst>
              <p:tags r:id="rId1"/>
            </p:custDataLst>
          </p:nvPr>
        </p:nvPicPr>
        <p:blipFill>
          <a:blip r:embed="rId2"/>
          <a:stretch>
            <a:fillRect/>
          </a:stretch>
        </p:blipFill>
        <p:spPr>
          <a:xfrm>
            <a:off x="6103620" y="1243330"/>
            <a:ext cx="6026785" cy="5176520"/>
          </a:xfrm>
          <a:prstGeom prst="rect">
            <a:avLst/>
          </a:prstGeom>
        </p:spPr>
      </p:pic>
      <p:pic>
        <p:nvPicPr>
          <p:cNvPr id="14" name="图片 13"/>
          <p:cNvPicPr>
            <a:picLocks noChangeAspect="1"/>
          </p:cNvPicPr>
          <p:nvPr>
            <p:custDataLst>
              <p:tags r:id="rId3"/>
            </p:custDataLst>
          </p:nvPr>
        </p:nvPicPr>
        <p:blipFill>
          <a:blip r:embed="rId4"/>
          <a:stretch>
            <a:fillRect/>
          </a:stretch>
        </p:blipFill>
        <p:spPr>
          <a:xfrm>
            <a:off x="60960" y="1243330"/>
            <a:ext cx="5955030" cy="517652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厦门</a:t>
            </a:r>
            <a:r>
              <a:rPr dirty="0">
                <a:sym typeface="+mn-ea"/>
              </a:rPr>
              <a:t>基地教室</a:t>
            </a:r>
            <a:endParaRPr dirty="0">
              <a:sym typeface="+mn-ea"/>
            </a:endParaRPr>
          </a:p>
        </p:txBody>
      </p:sp>
      <p:pic>
        <p:nvPicPr>
          <p:cNvPr id="3" name="图片 2"/>
          <p:cNvPicPr>
            <a:picLocks noChangeAspect="1"/>
          </p:cNvPicPr>
          <p:nvPr>
            <p:custDataLst>
              <p:tags r:id="rId1"/>
            </p:custDataLst>
          </p:nvPr>
        </p:nvPicPr>
        <p:blipFill>
          <a:blip r:embed="rId2"/>
          <a:stretch>
            <a:fillRect/>
          </a:stretch>
        </p:blipFill>
        <p:spPr>
          <a:xfrm>
            <a:off x="163830" y="976630"/>
            <a:ext cx="11939270" cy="571944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厦门</a:t>
            </a:r>
            <a:r>
              <a:rPr dirty="0">
                <a:sym typeface="+mn-ea"/>
              </a:rPr>
              <a:t>基地</a:t>
            </a:r>
            <a:r>
              <a:rPr dirty="0">
                <a:sym typeface="+mn-ea"/>
              </a:rPr>
              <a:t>宿舍</a:t>
            </a:r>
            <a:br>
              <a:rPr dirty="0">
                <a:sym typeface="+mn-ea"/>
              </a:rPr>
            </a:br>
            <a:endParaRPr dirty="0">
              <a:sym typeface="+mn-ea"/>
            </a:endParaRPr>
          </a:p>
        </p:txBody>
      </p:sp>
      <p:sp>
        <p:nvSpPr>
          <p:cNvPr id="2" name="文本框 1"/>
          <p:cNvSpPr txBox="1"/>
          <p:nvPr>
            <p:custDataLst>
              <p:tags r:id="rId1"/>
            </p:custDataLst>
          </p:nvPr>
        </p:nvSpPr>
        <p:spPr>
          <a:xfrm>
            <a:off x="2068830" y="4907280"/>
            <a:ext cx="7600315" cy="432435"/>
          </a:xfrm>
          <a:prstGeom prst="rect">
            <a:avLst/>
          </a:prstGeom>
          <a:noFill/>
        </p:spPr>
        <p:txBody>
          <a:bodyPr wrap="square">
            <a:noAutofit/>
          </a:bodyPr>
          <a:p>
            <a:endParaRPr lang="zh-CN" altLang="en-US" dirty="0">
              <a:latin typeface="微软雅黑" panose="020B0503020204020204" charset="-122"/>
              <a:ea typeface="微软雅黑" panose="020B0503020204020204" charset="-122"/>
              <a:cs typeface="微软雅黑" panose="020B0503020204020204" charset="-122"/>
              <a:sym typeface="Wingdings" panose="05000000000000000000" charset="0"/>
            </a:endParaRPr>
          </a:p>
        </p:txBody>
      </p:sp>
      <p:pic>
        <p:nvPicPr>
          <p:cNvPr id="4" name="图片 3"/>
          <p:cNvPicPr/>
          <p:nvPr>
            <p:custDataLst>
              <p:tags r:id="rId2"/>
            </p:custDataLst>
          </p:nvPr>
        </p:nvPicPr>
        <p:blipFill>
          <a:blip r:embed="rId3"/>
          <a:stretch>
            <a:fillRect/>
          </a:stretch>
        </p:blipFill>
        <p:spPr>
          <a:xfrm>
            <a:off x="0" y="913765"/>
            <a:ext cx="3981450" cy="2914650"/>
          </a:xfrm>
          <a:prstGeom prst="rect">
            <a:avLst/>
          </a:prstGeom>
        </p:spPr>
      </p:pic>
      <p:pic>
        <p:nvPicPr>
          <p:cNvPr id="9" name="图片 8"/>
          <p:cNvPicPr/>
          <p:nvPr>
            <p:custDataLst>
              <p:tags r:id="rId4"/>
            </p:custDataLst>
          </p:nvPr>
        </p:nvPicPr>
        <p:blipFill>
          <a:blip r:embed="rId5"/>
          <a:stretch>
            <a:fillRect/>
          </a:stretch>
        </p:blipFill>
        <p:spPr>
          <a:xfrm>
            <a:off x="3981450" y="916305"/>
            <a:ext cx="4049395" cy="2911475"/>
          </a:xfrm>
          <a:prstGeom prst="rect">
            <a:avLst/>
          </a:prstGeom>
        </p:spPr>
      </p:pic>
      <p:pic>
        <p:nvPicPr>
          <p:cNvPr id="7" name="图片 6"/>
          <p:cNvPicPr/>
          <p:nvPr>
            <p:custDataLst>
              <p:tags r:id="rId6"/>
            </p:custDataLst>
          </p:nvPr>
        </p:nvPicPr>
        <p:blipFill>
          <a:blip r:embed="rId7"/>
          <a:stretch>
            <a:fillRect/>
          </a:stretch>
        </p:blipFill>
        <p:spPr>
          <a:xfrm>
            <a:off x="8030845" y="913765"/>
            <a:ext cx="4144010" cy="2912745"/>
          </a:xfrm>
          <a:prstGeom prst="rect">
            <a:avLst/>
          </a:prstGeom>
        </p:spPr>
      </p:pic>
      <p:pic>
        <p:nvPicPr>
          <p:cNvPr id="8" name="图片 7"/>
          <p:cNvPicPr/>
          <p:nvPr>
            <p:custDataLst>
              <p:tags r:id="rId8"/>
            </p:custDataLst>
          </p:nvPr>
        </p:nvPicPr>
        <p:blipFill>
          <a:blip r:embed="rId9"/>
          <a:stretch>
            <a:fillRect/>
          </a:stretch>
        </p:blipFill>
        <p:spPr>
          <a:xfrm>
            <a:off x="-14605" y="3826510"/>
            <a:ext cx="3996055" cy="3031490"/>
          </a:xfrm>
          <a:prstGeom prst="rect">
            <a:avLst/>
          </a:prstGeom>
        </p:spPr>
      </p:pic>
      <p:pic>
        <p:nvPicPr>
          <p:cNvPr id="10" name="图片 9"/>
          <p:cNvPicPr/>
          <p:nvPr>
            <p:custDataLst>
              <p:tags r:id="rId10"/>
            </p:custDataLst>
          </p:nvPr>
        </p:nvPicPr>
        <p:blipFill>
          <a:blip r:embed="rId11"/>
          <a:stretch>
            <a:fillRect/>
          </a:stretch>
        </p:blipFill>
        <p:spPr>
          <a:xfrm>
            <a:off x="3981450" y="3832860"/>
            <a:ext cx="4048760" cy="3025775"/>
          </a:xfrm>
          <a:prstGeom prst="rect">
            <a:avLst/>
          </a:prstGeom>
        </p:spPr>
      </p:pic>
      <p:pic>
        <p:nvPicPr>
          <p:cNvPr id="5" name="图片 4"/>
          <p:cNvPicPr/>
          <p:nvPr>
            <p:custDataLst>
              <p:tags r:id="rId12"/>
            </p:custDataLst>
          </p:nvPr>
        </p:nvPicPr>
        <p:blipFill>
          <a:blip r:embed="rId13"/>
          <a:stretch>
            <a:fillRect/>
          </a:stretch>
        </p:blipFill>
        <p:spPr>
          <a:xfrm>
            <a:off x="8030210" y="3826510"/>
            <a:ext cx="4156075" cy="303212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厦门基地</a:t>
            </a:r>
            <a:r>
              <a:rPr dirty="0">
                <a:sym typeface="+mn-ea"/>
              </a:rPr>
              <a:t>食堂</a:t>
            </a:r>
            <a:endParaRPr dirty="0">
              <a:sym typeface="+mn-ea"/>
            </a:endParaRPr>
          </a:p>
        </p:txBody>
      </p:sp>
      <p:sp>
        <p:nvSpPr>
          <p:cNvPr id="2" name="文本框 1"/>
          <p:cNvSpPr txBox="1"/>
          <p:nvPr/>
        </p:nvSpPr>
        <p:spPr>
          <a:xfrm>
            <a:off x="7211695" y="4053205"/>
            <a:ext cx="4773930" cy="368300"/>
          </a:xfrm>
          <a:prstGeom prst="rect">
            <a:avLst/>
          </a:prstGeom>
          <a:noFill/>
        </p:spPr>
        <p:txBody>
          <a:bodyPr wrap="square" rtlCol="0">
            <a:spAutoFit/>
          </a:bodyPr>
          <a:p>
            <a:endParaRPr lang="zh-CN" altLang="en-US"/>
          </a:p>
        </p:txBody>
      </p:sp>
      <p:pic>
        <p:nvPicPr>
          <p:cNvPr id="3" name="图片 2"/>
          <p:cNvPicPr>
            <a:picLocks noChangeAspect="1"/>
          </p:cNvPicPr>
          <p:nvPr/>
        </p:nvPicPr>
        <p:blipFill>
          <a:blip r:embed="rId1"/>
          <a:stretch>
            <a:fillRect/>
          </a:stretch>
        </p:blipFill>
        <p:spPr>
          <a:xfrm>
            <a:off x="118110" y="991870"/>
            <a:ext cx="11955780" cy="58661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508000" y="182880"/>
            <a:ext cx="7362825" cy="632460"/>
          </a:xfrm>
        </p:spPr>
        <p:txBody>
          <a:bodyPr/>
          <a:p>
            <a:r>
              <a:rPr dirty="0">
                <a:sym typeface="+mn-ea"/>
              </a:rPr>
              <a:t>厦门</a:t>
            </a:r>
            <a:r>
              <a:rPr dirty="0">
                <a:sym typeface="+mn-ea"/>
              </a:rPr>
              <a:t>基地</a:t>
            </a:r>
            <a:endParaRPr dirty="0">
              <a:sym typeface="+mn-ea"/>
            </a:endParaRPr>
          </a:p>
        </p:txBody>
      </p:sp>
      <p:sp>
        <p:nvSpPr>
          <p:cNvPr id="2" name="文本框 1"/>
          <p:cNvSpPr txBox="1"/>
          <p:nvPr>
            <p:custDataLst>
              <p:tags r:id="rId1"/>
            </p:custDataLst>
          </p:nvPr>
        </p:nvSpPr>
        <p:spPr>
          <a:xfrm>
            <a:off x="929640" y="1043940"/>
            <a:ext cx="10092055" cy="3969385"/>
          </a:xfrm>
          <a:prstGeom prst="rect">
            <a:avLst/>
          </a:prstGeom>
          <a:noFill/>
        </p:spPr>
        <p:txBody>
          <a:bodyPr wrap="square" rtlCol="0" anchor="t">
            <a:spAutoFit/>
          </a:bodyPr>
          <a:p>
            <a:r>
              <a:rPr lang="zh-CN" altLang="en-US" sz="1400"/>
              <a:t>一、住宿</a:t>
            </a:r>
            <a:endParaRPr lang="zh-CN" altLang="en-US" sz="1400"/>
          </a:p>
          <a:p>
            <a:r>
              <a:rPr lang="zh-CN" altLang="en-US" sz="1400">
                <a:sym typeface="+mn-ea"/>
              </a:rPr>
              <a:t>住宿环境，宿舍为 </a:t>
            </a:r>
            <a:r>
              <a:rPr lang="en-US" sz="1400">
                <a:sym typeface="+mn-ea"/>
              </a:rPr>
              <a:t>6-8</a:t>
            </a:r>
            <a:r>
              <a:rPr lang="zh-CN" altLang="en-US" sz="1400">
                <a:sym typeface="+mn-ea"/>
              </a:rPr>
              <a:t>人间，宿舍床上有床垫，需自带被褥、床单、被罩和枕头等床上用品，提前邮寄。每人</a:t>
            </a:r>
            <a:r>
              <a:rPr lang="en-US" altLang="zh-CN" sz="1400">
                <a:sym typeface="+mn-ea"/>
              </a:rPr>
              <a:t>450</a:t>
            </a:r>
            <a:r>
              <a:rPr lang="zh-CN" altLang="en-US" sz="1400">
                <a:sym typeface="+mn-ea"/>
              </a:rPr>
              <a:t>一个月。宿舍内有单独卫生间，水费、电费按需充值。住宿地址在园区内部。</a:t>
            </a:r>
            <a:endParaRPr lang="zh-CN" altLang="en-US" sz="1400"/>
          </a:p>
          <a:p>
            <a:endParaRPr lang="zh-CN" altLang="en-US" sz="1400"/>
          </a:p>
          <a:p>
            <a:r>
              <a:rPr lang="zh-CN" altLang="en-US" sz="1400"/>
              <a:t>二、食堂</a:t>
            </a:r>
            <a:endParaRPr lang="zh-CN" altLang="en-US" sz="1400"/>
          </a:p>
          <a:p>
            <a:r>
              <a:rPr lang="zh-CN" altLang="en-US" sz="1400"/>
              <a:t>无学生食堂，订餐</a:t>
            </a:r>
            <a:r>
              <a:rPr lang="en-US" altLang="zh-CN" sz="1400"/>
              <a:t>15-30</a:t>
            </a:r>
            <a:r>
              <a:rPr lang="zh-CN" altLang="en-US" sz="1400"/>
              <a:t>不等</a:t>
            </a:r>
            <a:endParaRPr lang="zh-CN" altLang="en-US" sz="1400"/>
          </a:p>
          <a:p>
            <a:endParaRPr lang="zh-CN" altLang="en-US" sz="1400"/>
          </a:p>
          <a:p>
            <a:endParaRPr lang="zh-CN" altLang="en-US" sz="1400"/>
          </a:p>
          <a:p>
            <a:endParaRPr lang="zh-CN" altLang="en-US" sz="1400"/>
          </a:p>
          <a:p>
            <a:r>
              <a:rPr lang="zh-CN" altLang="en-US" sz="1400"/>
              <a:t>三、交通</a:t>
            </a:r>
            <a:endParaRPr lang="zh-CN" altLang="en-US" sz="1400"/>
          </a:p>
          <a:p>
            <a:endParaRPr lang="zh-CN" altLang="en-US" sz="1400"/>
          </a:p>
          <a:p>
            <a:r>
              <a:rPr lang="zh-CN" altLang="en-US" sz="1400">
                <a:solidFill>
                  <a:srgbClr val="FF0000"/>
                </a:solidFill>
              </a:rPr>
              <a:t>飞机：扬州泰州国际机场，离市区30公里，车程约45分钟，</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火车站：扬州站、扬州东站（高铁经停）</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公交：市内公交车多为无人售票车，票价2元。旅游专线串联起多个景点。</a:t>
            </a:r>
            <a:endParaRPr lang="zh-CN" altLang="en-US" sz="1400">
              <a:solidFill>
                <a:srgbClr val="FF0000"/>
              </a:solidFill>
            </a:endParaRPr>
          </a:p>
          <a:p>
            <a:endParaRPr lang="zh-CN" altLang="en-US" sz="1400">
              <a:solidFill>
                <a:srgbClr val="FF0000"/>
              </a:solidFill>
            </a:endParaRPr>
          </a:p>
          <a:p>
            <a:r>
              <a:rPr lang="zh-CN" altLang="en-US" sz="1400">
                <a:solidFill>
                  <a:srgbClr val="FF0000"/>
                </a:solidFill>
              </a:rPr>
              <a:t>打车：3公里内起步价10元，超过3公里1.80元/公里</a:t>
            </a:r>
            <a:endParaRPr lang="zh-CN" altLang="en-US" sz="140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commondata" val="eyJoZGlkIjoiZjQ5NjRiZWM1YTczZTk3ODg4NmFjZjI2ODczZGQ4ZWY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1686</Words>
  <Application>WPS 演示</Application>
  <PresentationFormat>宽屏</PresentationFormat>
  <Paragraphs>156</Paragraphs>
  <Slides>30</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30</vt:i4>
      </vt:variant>
    </vt:vector>
  </HeadingPairs>
  <TitlesOfParts>
    <vt:vector size="40" baseType="lpstr">
      <vt:lpstr>Arial</vt:lpstr>
      <vt:lpstr>宋体</vt:lpstr>
      <vt:lpstr>Wingdings</vt:lpstr>
      <vt:lpstr>微软雅黑</vt:lpstr>
      <vt:lpstr>Calibri</vt:lpstr>
      <vt:lpstr>Arial Unicode MS</vt:lpstr>
      <vt:lpstr>仿宋</vt:lpstr>
      <vt:lpstr>黑体</vt:lpstr>
      <vt:lpstr>Wingdings</vt:lpstr>
      <vt:lpstr>Office 主题</vt:lpstr>
      <vt:lpstr>PowerPoint 演示文稿</vt:lpstr>
      <vt:lpstr>扬州基地介绍</vt:lpstr>
      <vt:lpstr>扬州基地介绍</vt:lpstr>
      <vt:lpstr>扬州基地办公区域及教室</vt:lpstr>
      <vt:lpstr>扬州基地教室</vt:lpstr>
      <vt:lpstr>扬州基地教室</vt:lpstr>
      <vt:lpstr>扬州基地宿舍 </vt:lpstr>
      <vt:lpstr>扬州基地食堂</vt:lpstr>
      <vt:lpstr>扬州基地</vt:lpstr>
      <vt:lpstr>PowerPoint 演示文稿</vt:lpstr>
      <vt:lpstr>苏州基地介绍</vt:lpstr>
      <vt:lpstr>苏州基地办公区域及教室</vt:lpstr>
      <vt:lpstr>苏州基地教室</vt:lpstr>
      <vt:lpstr>苏州基地宿舍 </vt:lpstr>
      <vt:lpstr>苏州基地</vt:lpstr>
      <vt:lpstr>PowerPoint 演示文稿</vt:lpstr>
      <vt:lpstr>哈尔滨基地介绍</vt:lpstr>
      <vt:lpstr>哈尔滨基地介绍</vt:lpstr>
      <vt:lpstr>哈尔滨基地教室</vt:lpstr>
      <vt:lpstr>哈尔滨基地食堂 </vt:lpstr>
      <vt:lpstr>哈尔滨基地住宿</vt:lpstr>
      <vt:lpstr>哈尔滨基地</vt:lpstr>
      <vt:lpstr>PowerPoint 演示文稿</vt:lpstr>
      <vt:lpstr>厦门基地介绍</vt:lpstr>
      <vt:lpstr>厦门基地办公区域及教室</vt:lpstr>
      <vt:lpstr>厦门基地教室</vt:lpstr>
      <vt:lpstr>厦门基地宿舍 </vt:lpstr>
      <vt:lpstr>厦门基地食堂</vt:lpstr>
      <vt:lpstr>厦门基地</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暴走斯文（张野）</cp:lastModifiedBy>
  <cp:revision>163</cp:revision>
  <dcterms:created xsi:type="dcterms:W3CDTF">2023-02-01T02:09:00Z</dcterms:created>
  <dcterms:modified xsi:type="dcterms:W3CDTF">2024-09-04T06:17:45Z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3297B913F7DB457E81443345B4ED105E_12</vt:lpwstr>
  </property>
  <property fmtid="{D5CDD505-2E9C-101B-9397-08002B2CF9AE}" pid="3" name="KSOProductBuildVer">
    <vt:lpwstr>2052-12.1.0.17827</vt:lpwstr>
  </property>
</Properties>
</file>