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0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notesSlides/notesSlide14.xml" ContentType="application/vnd.openxmlformats-officedocument.presentationml.notesSlide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notesSlides/notesSlide15.xml" ContentType="application/vnd.openxmlformats-officedocument.presentationml.notesSlide+xml"/>
  <Override PartName="/ppt/tags/tag152.xml" ContentType="application/vnd.openxmlformats-officedocument.presentationml.tags+xml"/>
  <Override PartName="/ppt/notesSlides/notesSlide1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1.xml" ContentType="application/vnd.openxmlformats-officedocument.drawingml.chart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notesSlides/notesSlide20.xml" ContentType="application/vnd.openxmlformats-officedocument.presentationml.notesSlide+xml"/>
  <Override PartName="/ppt/tags/tag159.xml" ContentType="application/vnd.openxmlformats-officedocument.presentationml.tags+xml"/>
  <Override PartName="/ppt/notesSlides/notesSlide21.xml" ContentType="application/vnd.openxmlformats-officedocument.presentationml.notesSlid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5"/>
  </p:notesMasterIdLst>
  <p:sldIdLst>
    <p:sldId id="341" r:id="rId2"/>
    <p:sldId id="342" r:id="rId3"/>
    <p:sldId id="343" r:id="rId4"/>
    <p:sldId id="259" r:id="rId5"/>
    <p:sldId id="258" r:id="rId6"/>
    <p:sldId id="340" r:id="rId7"/>
    <p:sldId id="261" r:id="rId8"/>
    <p:sldId id="360" r:id="rId9"/>
    <p:sldId id="344" r:id="rId10"/>
    <p:sldId id="345" r:id="rId11"/>
    <p:sldId id="346" r:id="rId12"/>
    <p:sldId id="395" r:id="rId13"/>
    <p:sldId id="348" r:id="rId14"/>
    <p:sldId id="350" r:id="rId15"/>
    <p:sldId id="351" r:id="rId16"/>
    <p:sldId id="352" r:id="rId17"/>
    <p:sldId id="353" r:id="rId18"/>
    <p:sldId id="354" r:id="rId19"/>
    <p:sldId id="355" r:id="rId20"/>
    <p:sldId id="356" r:id="rId21"/>
    <p:sldId id="357" r:id="rId22"/>
    <p:sldId id="358" r:id="rId23"/>
    <p:sldId id="359" r:id="rId24"/>
    <p:sldId id="365" r:id="rId25"/>
    <p:sldId id="366" r:id="rId26"/>
    <p:sldId id="367" r:id="rId27"/>
    <p:sldId id="368" r:id="rId28"/>
    <p:sldId id="369" r:id="rId29"/>
    <p:sldId id="370" r:id="rId30"/>
    <p:sldId id="324" r:id="rId31"/>
    <p:sldId id="319" r:id="rId32"/>
    <p:sldId id="322" r:id="rId33"/>
    <p:sldId id="335" r:id="rId34"/>
    <p:sldId id="336" r:id="rId35"/>
    <p:sldId id="338" r:id="rId36"/>
    <p:sldId id="297" r:id="rId37"/>
    <p:sldId id="375" r:id="rId38"/>
    <p:sldId id="396" r:id="rId39"/>
    <p:sldId id="397" r:id="rId40"/>
    <p:sldId id="398" r:id="rId41"/>
    <p:sldId id="399" r:id="rId42"/>
    <p:sldId id="400" r:id="rId43"/>
    <p:sldId id="401" r:id="rId44"/>
    <p:sldId id="402" r:id="rId45"/>
    <p:sldId id="403" r:id="rId46"/>
    <p:sldId id="404" r:id="rId47"/>
    <p:sldId id="382" r:id="rId48"/>
    <p:sldId id="378" r:id="rId49"/>
    <p:sldId id="379" r:id="rId50"/>
    <p:sldId id="380" r:id="rId51"/>
    <p:sldId id="381" r:id="rId52"/>
    <p:sldId id="284" r:id="rId53"/>
    <p:sldId id="285" r:id="rId54"/>
    <p:sldId id="262" r:id="rId55"/>
    <p:sldId id="385" r:id="rId56"/>
    <p:sldId id="387" r:id="rId57"/>
    <p:sldId id="411" r:id="rId58"/>
    <p:sldId id="412" r:id="rId59"/>
    <p:sldId id="413" r:id="rId60"/>
    <p:sldId id="288" r:id="rId61"/>
    <p:sldId id="298" r:id="rId62"/>
    <p:sldId id="289" r:id="rId63"/>
    <p:sldId id="327" r:id="rId64"/>
    <p:sldId id="328" r:id="rId65"/>
    <p:sldId id="329" r:id="rId66"/>
    <p:sldId id="330" r:id="rId67"/>
    <p:sldId id="331" r:id="rId68"/>
    <p:sldId id="312" r:id="rId69"/>
    <p:sldId id="392" r:id="rId70"/>
    <p:sldId id="334" r:id="rId71"/>
    <p:sldId id="299" r:id="rId72"/>
    <p:sldId id="309" r:id="rId73"/>
    <p:sldId id="307" r:id="rId74"/>
    <p:sldId id="308" r:id="rId75"/>
    <p:sldId id="405" r:id="rId76"/>
    <p:sldId id="406" r:id="rId77"/>
    <p:sldId id="407" r:id="rId78"/>
    <p:sldId id="408" r:id="rId79"/>
    <p:sldId id="409" r:id="rId80"/>
    <p:sldId id="410" r:id="rId81"/>
    <p:sldId id="313" r:id="rId82"/>
    <p:sldId id="393" r:id="rId83"/>
    <p:sldId id="394" r:id="rId84"/>
  </p:sldIdLst>
  <p:sldSz cx="12192000" cy="6858000"/>
  <p:notesSz cx="7104063" cy="1023461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maryfj" initials="m" lastIdx="12" clrIdx="6"/>
  <p:cmAuthor id="0" name="z90005029" initials="z" lastIdx="1" clrIdx="0"/>
  <p:cmAuthor id="1" name="Brian Hall" initials="B" lastIdx="2" clrIdx="0"/>
  <p:cmAuthor id="8" name="Showsrus" initials="S" lastIdx="1" clrIdx="7"/>
  <p:cmAuthor id="2" name="Dave Mendlen" initials="D" lastIdx="5" clrIdx="1"/>
  <p:cmAuthor id="9" name="Prashant Sridharan" initials="P" lastIdx="9" clrIdx="8"/>
  <p:cmAuthor id="3" name="Christopher Flores" initials="C" lastIdx="11" clrIdx="2"/>
  <p:cmAuthor id="10" name="Karen Carter" initials="K" lastIdx="6" clrIdx="9"/>
  <p:cmAuthor id="4" name="David Lazar" initials="D" lastIdx="15" clrIdx="3"/>
  <p:cmAuthor id="11" name="Jeff Ressler" initials="J" lastIdx="8" clrIdx="10"/>
  <p:cmAuthor id="5" name="Ari Bixhorn" initials="A" lastIdx="7" clrIdx="4"/>
  <p:cmAuthor id="6" name="Paula White" initials="P" lastIdx="1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7" d="100"/>
          <a:sy n="87" d="100"/>
        </p:scale>
        <p:origin x="-485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ableStyles" Target="tableStyle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3AA-4720-962C-FEA76AD2C57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3AA-4720-962C-FEA76AD2C571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3AA-4720-962C-FEA76AD2C571}"/>
              </c:ext>
            </c:extLst>
          </c:dPt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30.3</c:v>
                </c:pt>
                <c:pt idx="1">
                  <c:v>30.3</c:v>
                </c:pt>
                <c:pt idx="2">
                  <c:v>30.3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E3AA-4720-962C-FEA76AD2C5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688C98-95DF-4A11-9080-A5245C331B8E}" type="doc">
      <dgm:prSet loTypeId="urn:microsoft.com/office/officeart/2005/8/layout/venn1" loCatId="relationship" qsTypeId="urn:microsoft.com/office/officeart/2005/8/quickstyle/3d4" qsCatId="3D" csTypeId="urn:microsoft.com/office/officeart/2005/8/colors/colorful5" csCatId="colorful"/>
      <dgm:spPr/>
    </dgm:pt>
    <dgm:pt modelId="{0F4EF915-40C6-4901-9A17-1CADF92332B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000" b="1" i="0" u="none" strike="noStrike" cap="none" normalizeH="0" baseline="0" dirty="0">
              <a:ln/>
              <a:solidFill>
                <a:srgbClr val="FFFF00"/>
              </a:solidFill>
              <a:effectLst/>
              <a:latin typeface="+mn-ea"/>
              <a:ea typeface="+mn-ea"/>
            </a:rPr>
            <a:t>能够胜任的</a:t>
          </a:r>
        </a:p>
      </dgm:t>
    </dgm:pt>
    <dgm:pt modelId="{C52970D2-2D97-44EE-97B3-25B493C1FA1A}" type="parTrans" cxnId="{C16F413A-A9A5-4634-9448-73178D0AA333}">
      <dgm:prSet/>
      <dgm:spPr/>
      <dgm:t>
        <a:bodyPr/>
        <a:lstStyle/>
        <a:p>
          <a:endParaRPr lang="zh-CN" altLang="en-US"/>
        </a:p>
      </dgm:t>
    </dgm:pt>
    <dgm:pt modelId="{4B9DC90F-AC67-4D63-837A-1D2375519AD9}" type="sibTrans" cxnId="{C16F413A-A9A5-4634-9448-73178D0AA333}">
      <dgm:prSet/>
      <dgm:spPr/>
      <dgm:t>
        <a:bodyPr/>
        <a:lstStyle/>
        <a:p>
          <a:endParaRPr lang="zh-CN" altLang="en-US"/>
        </a:p>
      </dgm:t>
    </dgm:pt>
    <dgm:pt modelId="{FF37F4AF-81B8-4096-A8A5-C68B14CA6296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000" b="1" i="0" u="none" strike="noStrike" cap="none" normalizeH="0" baseline="0" dirty="0">
              <a:ln/>
              <a:solidFill>
                <a:schemeClr val="bg1"/>
              </a:solidFill>
              <a:effectLst/>
              <a:latin typeface="Arial" pitchFamily="34" charset="0"/>
              <a:ea typeface="宋体" pitchFamily="2" charset="-122"/>
            </a:rPr>
            <a:t>允许你做的</a:t>
          </a:r>
        </a:p>
      </dgm:t>
    </dgm:pt>
    <dgm:pt modelId="{ED6FC03B-D64F-40FE-8965-891CEDBC763D}" type="parTrans" cxnId="{E0464D92-7EE4-4E26-9D8D-F6674C42BE99}">
      <dgm:prSet/>
      <dgm:spPr/>
      <dgm:t>
        <a:bodyPr/>
        <a:lstStyle/>
        <a:p>
          <a:endParaRPr lang="zh-CN" altLang="en-US"/>
        </a:p>
      </dgm:t>
    </dgm:pt>
    <dgm:pt modelId="{7A365B4D-D221-4C0F-A86F-6BA51D698A04}" type="sibTrans" cxnId="{E0464D92-7EE4-4E26-9D8D-F6674C42BE99}">
      <dgm:prSet/>
      <dgm:spPr/>
      <dgm:t>
        <a:bodyPr/>
        <a:lstStyle/>
        <a:p>
          <a:endParaRPr lang="zh-CN" altLang="en-US"/>
        </a:p>
      </dgm:t>
    </dgm:pt>
    <dgm:pt modelId="{3333826F-9B61-4332-B60E-F9F2FCDE7131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000" b="1" i="0" u="none" strike="noStrike" cap="none" normalizeH="0" baseline="0" dirty="0">
              <a:ln/>
              <a:solidFill>
                <a:schemeClr val="bg1"/>
              </a:solidFill>
              <a:effectLst/>
              <a:latin typeface="Arial" pitchFamily="34" charset="0"/>
              <a:ea typeface="宋体" pitchFamily="2" charset="-122"/>
            </a:rPr>
            <a:t>真正感兴趣的</a:t>
          </a:r>
        </a:p>
      </dgm:t>
    </dgm:pt>
    <dgm:pt modelId="{E75E740D-0859-443C-9CA3-8A7D36939E2D}" type="parTrans" cxnId="{B39F8EC2-1065-4797-957C-51F4C7EE055E}">
      <dgm:prSet/>
      <dgm:spPr/>
      <dgm:t>
        <a:bodyPr/>
        <a:lstStyle/>
        <a:p>
          <a:endParaRPr lang="zh-CN" altLang="en-US"/>
        </a:p>
      </dgm:t>
    </dgm:pt>
    <dgm:pt modelId="{61E3393B-EAB3-43BE-A6B3-C3437A091E8B}" type="sibTrans" cxnId="{B39F8EC2-1065-4797-957C-51F4C7EE055E}">
      <dgm:prSet/>
      <dgm:spPr/>
      <dgm:t>
        <a:bodyPr/>
        <a:lstStyle/>
        <a:p>
          <a:endParaRPr lang="zh-CN" altLang="en-US"/>
        </a:p>
      </dgm:t>
    </dgm:pt>
    <dgm:pt modelId="{66B87249-CB90-4BDC-B12D-013A5FEE024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000" b="1" i="0" u="none" strike="noStrike" cap="none" normalizeH="0" baseline="0" dirty="0">
              <a:ln/>
              <a:solidFill>
                <a:schemeClr val="bg1"/>
              </a:solidFill>
              <a:effectLst/>
              <a:latin typeface="+mn-ea"/>
              <a:ea typeface="+mn-ea"/>
            </a:rPr>
            <a:t>适合做的</a:t>
          </a:r>
        </a:p>
      </dgm:t>
    </dgm:pt>
    <dgm:pt modelId="{30CDDC0E-AC1F-404A-94C6-C29B2B49EBA6}" type="parTrans" cxnId="{96608869-2020-46DF-9E15-746935841D12}">
      <dgm:prSet/>
      <dgm:spPr/>
      <dgm:t>
        <a:bodyPr/>
        <a:lstStyle/>
        <a:p>
          <a:endParaRPr lang="zh-CN" altLang="en-US"/>
        </a:p>
      </dgm:t>
    </dgm:pt>
    <dgm:pt modelId="{9BD3A73E-BBCA-4D95-8C4F-F97BCE685525}" type="sibTrans" cxnId="{96608869-2020-46DF-9E15-746935841D12}">
      <dgm:prSet/>
      <dgm:spPr/>
      <dgm:t>
        <a:bodyPr/>
        <a:lstStyle/>
        <a:p>
          <a:endParaRPr lang="zh-CN" altLang="en-US"/>
        </a:p>
      </dgm:t>
    </dgm:pt>
    <dgm:pt modelId="{4E790A9B-1374-4BAD-BA71-9700FD5366D5}" type="pres">
      <dgm:prSet presAssocID="{38688C98-95DF-4A11-9080-A5245C331B8E}" presName="compositeShape" presStyleCnt="0">
        <dgm:presLayoutVars>
          <dgm:chMax val="7"/>
          <dgm:dir/>
          <dgm:resizeHandles val="exact"/>
        </dgm:presLayoutVars>
      </dgm:prSet>
      <dgm:spPr/>
    </dgm:pt>
    <dgm:pt modelId="{8A76F464-D2EF-407B-B394-5CDAF6CD90FE}" type="pres">
      <dgm:prSet presAssocID="{0F4EF915-40C6-4901-9A17-1CADF92332B8}" presName="circ1" presStyleLbl="vennNode1" presStyleIdx="0" presStyleCnt="4"/>
      <dgm:spPr/>
      <dgm:t>
        <a:bodyPr/>
        <a:lstStyle/>
        <a:p>
          <a:endParaRPr lang="zh-CN" altLang="en-US"/>
        </a:p>
      </dgm:t>
    </dgm:pt>
    <dgm:pt modelId="{6D46A0D9-0965-45DF-A10C-3F178311E4EA}" type="pres">
      <dgm:prSet presAssocID="{0F4EF915-40C6-4901-9A17-1CADF92332B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79CF7F8-66E3-4C36-AFD6-B64215F9710E}" type="pres">
      <dgm:prSet presAssocID="{FF37F4AF-81B8-4096-A8A5-C68B14CA6296}" presName="circ2" presStyleLbl="vennNode1" presStyleIdx="1" presStyleCnt="4"/>
      <dgm:spPr/>
      <dgm:t>
        <a:bodyPr/>
        <a:lstStyle/>
        <a:p>
          <a:endParaRPr lang="zh-CN" altLang="en-US"/>
        </a:p>
      </dgm:t>
    </dgm:pt>
    <dgm:pt modelId="{EC68CCDC-FDAF-4772-B2B4-FFCD017916C1}" type="pres">
      <dgm:prSet presAssocID="{FF37F4AF-81B8-4096-A8A5-C68B14CA6296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2CCED94-9422-445D-B3B1-72C2B6A9AF06}" type="pres">
      <dgm:prSet presAssocID="{3333826F-9B61-4332-B60E-F9F2FCDE7131}" presName="circ3" presStyleLbl="vennNode1" presStyleIdx="2" presStyleCnt="4"/>
      <dgm:spPr/>
      <dgm:t>
        <a:bodyPr/>
        <a:lstStyle/>
        <a:p>
          <a:endParaRPr lang="zh-CN" altLang="en-US"/>
        </a:p>
      </dgm:t>
    </dgm:pt>
    <dgm:pt modelId="{0F8CE307-ACA9-43FF-B3F9-6D0D8972ECBB}" type="pres">
      <dgm:prSet presAssocID="{3333826F-9B61-4332-B60E-F9F2FCDE7131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5C68AC36-DF9B-46A1-85CE-D7A2701D1377}" type="pres">
      <dgm:prSet presAssocID="{66B87249-CB90-4BDC-B12D-013A5FEE0248}" presName="circ4" presStyleLbl="vennNode1" presStyleIdx="3" presStyleCnt="4"/>
      <dgm:spPr/>
      <dgm:t>
        <a:bodyPr/>
        <a:lstStyle/>
        <a:p>
          <a:endParaRPr lang="zh-CN" altLang="en-US"/>
        </a:p>
      </dgm:t>
    </dgm:pt>
    <dgm:pt modelId="{7355A2C5-BBFA-48A8-8FD0-0DC5B1C57A30}" type="pres">
      <dgm:prSet presAssocID="{66B87249-CB90-4BDC-B12D-013A5FEE0248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82E71C60-ADBD-47BC-B1FA-8F8BDBE17CDF}" type="presOf" srcId="{FF37F4AF-81B8-4096-A8A5-C68B14CA6296}" destId="{E79CF7F8-66E3-4C36-AFD6-B64215F9710E}" srcOrd="0" destOrd="0" presId="urn:microsoft.com/office/officeart/2005/8/layout/venn1"/>
    <dgm:cxn modelId="{F349DEAF-1552-490E-9124-A1B70CCCDF78}" type="presOf" srcId="{66B87249-CB90-4BDC-B12D-013A5FEE0248}" destId="{7355A2C5-BBFA-48A8-8FD0-0DC5B1C57A30}" srcOrd="1" destOrd="0" presId="urn:microsoft.com/office/officeart/2005/8/layout/venn1"/>
    <dgm:cxn modelId="{325AF59F-1A53-4208-B134-117EBEB54F69}" type="presOf" srcId="{38688C98-95DF-4A11-9080-A5245C331B8E}" destId="{4E790A9B-1374-4BAD-BA71-9700FD5366D5}" srcOrd="0" destOrd="0" presId="urn:microsoft.com/office/officeart/2005/8/layout/venn1"/>
    <dgm:cxn modelId="{1ED56922-D936-4119-82A1-D0D4AE8A3C2D}" type="presOf" srcId="{0F4EF915-40C6-4901-9A17-1CADF92332B8}" destId="{8A76F464-D2EF-407B-B394-5CDAF6CD90FE}" srcOrd="0" destOrd="0" presId="urn:microsoft.com/office/officeart/2005/8/layout/venn1"/>
    <dgm:cxn modelId="{96608869-2020-46DF-9E15-746935841D12}" srcId="{38688C98-95DF-4A11-9080-A5245C331B8E}" destId="{66B87249-CB90-4BDC-B12D-013A5FEE0248}" srcOrd="3" destOrd="0" parTransId="{30CDDC0E-AC1F-404A-94C6-C29B2B49EBA6}" sibTransId="{9BD3A73E-BBCA-4D95-8C4F-F97BCE685525}"/>
    <dgm:cxn modelId="{12B121B3-DDD6-46C3-8435-7BD728E426D0}" type="presOf" srcId="{0F4EF915-40C6-4901-9A17-1CADF92332B8}" destId="{6D46A0D9-0965-45DF-A10C-3F178311E4EA}" srcOrd="1" destOrd="0" presId="urn:microsoft.com/office/officeart/2005/8/layout/venn1"/>
    <dgm:cxn modelId="{B0D6696F-DCF9-4A5F-B357-A425F355DBF7}" type="presOf" srcId="{3333826F-9B61-4332-B60E-F9F2FCDE7131}" destId="{0F8CE307-ACA9-43FF-B3F9-6D0D8972ECBB}" srcOrd="1" destOrd="0" presId="urn:microsoft.com/office/officeart/2005/8/layout/venn1"/>
    <dgm:cxn modelId="{E0464D92-7EE4-4E26-9D8D-F6674C42BE99}" srcId="{38688C98-95DF-4A11-9080-A5245C331B8E}" destId="{FF37F4AF-81B8-4096-A8A5-C68B14CA6296}" srcOrd="1" destOrd="0" parTransId="{ED6FC03B-D64F-40FE-8965-891CEDBC763D}" sibTransId="{7A365B4D-D221-4C0F-A86F-6BA51D698A04}"/>
    <dgm:cxn modelId="{C16F413A-A9A5-4634-9448-73178D0AA333}" srcId="{38688C98-95DF-4A11-9080-A5245C331B8E}" destId="{0F4EF915-40C6-4901-9A17-1CADF92332B8}" srcOrd="0" destOrd="0" parTransId="{C52970D2-2D97-44EE-97B3-25B493C1FA1A}" sibTransId="{4B9DC90F-AC67-4D63-837A-1D2375519AD9}"/>
    <dgm:cxn modelId="{52FB7570-B5E1-4A08-BB17-4F3F6F9D426D}" type="presOf" srcId="{FF37F4AF-81B8-4096-A8A5-C68B14CA6296}" destId="{EC68CCDC-FDAF-4772-B2B4-FFCD017916C1}" srcOrd="1" destOrd="0" presId="urn:microsoft.com/office/officeart/2005/8/layout/venn1"/>
    <dgm:cxn modelId="{B39F8EC2-1065-4797-957C-51F4C7EE055E}" srcId="{38688C98-95DF-4A11-9080-A5245C331B8E}" destId="{3333826F-9B61-4332-B60E-F9F2FCDE7131}" srcOrd="2" destOrd="0" parTransId="{E75E740D-0859-443C-9CA3-8A7D36939E2D}" sibTransId="{61E3393B-EAB3-43BE-A6B3-C3437A091E8B}"/>
    <dgm:cxn modelId="{9C97A255-130A-4F0F-A139-3764CC3E5E4C}" type="presOf" srcId="{3333826F-9B61-4332-B60E-F9F2FCDE7131}" destId="{22CCED94-9422-445D-B3B1-72C2B6A9AF06}" srcOrd="0" destOrd="0" presId="urn:microsoft.com/office/officeart/2005/8/layout/venn1"/>
    <dgm:cxn modelId="{6C5CB628-A50B-44D2-95C7-9C0DF36C7EB4}" type="presOf" srcId="{66B87249-CB90-4BDC-B12D-013A5FEE0248}" destId="{5C68AC36-DF9B-46A1-85CE-D7A2701D1377}" srcOrd="0" destOrd="0" presId="urn:microsoft.com/office/officeart/2005/8/layout/venn1"/>
    <dgm:cxn modelId="{2D8A967C-6F76-438A-95F9-6A1F0FBE6B4A}" type="presParOf" srcId="{4E790A9B-1374-4BAD-BA71-9700FD5366D5}" destId="{8A76F464-D2EF-407B-B394-5CDAF6CD90FE}" srcOrd="0" destOrd="0" presId="urn:microsoft.com/office/officeart/2005/8/layout/venn1"/>
    <dgm:cxn modelId="{B2457706-5C03-4F2C-B49B-B83A8E1657D6}" type="presParOf" srcId="{4E790A9B-1374-4BAD-BA71-9700FD5366D5}" destId="{6D46A0D9-0965-45DF-A10C-3F178311E4EA}" srcOrd="1" destOrd="0" presId="urn:microsoft.com/office/officeart/2005/8/layout/venn1"/>
    <dgm:cxn modelId="{288414D0-3D49-49E5-B22B-351D7B494FF5}" type="presParOf" srcId="{4E790A9B-1374-4BAD-BA71-9700FD5366D5}" destId="{E79CF7F8-66E3-4C36-AFD6-B64215F9710E}" srcOrd="2" destOrd="0" presId="urn:microsoft.com/office/officeart/2005/8/layout/venn1"/>
    <dgm:cxn modelId="{4DB3BCA3-C1AB-46F8-92ED-95A85E019C4A}" type="presParOf" srcId="{4E790A9B-1374-4BAD-BA71-9700FD5366D5}" destId="{EC68CCDC-FDAF-4772-B2B4-FFCD017916C1}" srcOrd="3" destOrd="0" presId="urn:microsoft.com/office/officeart/2005/8/layout/venn1"/>
    <dgm:cxn modelId="{96FB2FA4-DCB1-4BF8-888C-4AAF5B43046B}" type="presParOf" srcId="{4E790A9B-1374-4BAD-BA71-9700FD5366D5}" destId="{22CCED94-9422-445D-B3B1-72C2B6A9AF06}" srcOrd="4" destOrd="0" presId="urn:microsoft.com/office/officeart/2005/8/layout/venn1"/>
    <dgm:cxn modelId="{7B3DAE49-6032-411A-AF6C-C798AFEC6E68}" type="presParOf" srcId="{4E790A9B-1374-4BAD-BA71-9700FD5366D5}" destId="{0F8CE307-ACA9-43FF-B3F9-6D0D8972ECBB}" srcOrd="5" destOrd="0" presId="urn:microsoft.com/office/officeart/2005/8/layout/venn1"/>
    <dgm:cxn modelId="{59F189C0-008B-4E65-86B5-5B7440D87889}" type="presParOf" srcId="{4E790A9B-1374-4BAD-BA71-9700FD5366D5}" destId="{5C68AC36-DF9B-46A1-85CE-D7A2701D1377}" srcOrd="6" destOrd="0" presId="urn:microsoft.com/office/officeart/2005/8/layout/venn1"/>
    <dgm:cxn modelId="{C82B2A97-8806-44E4-871B-6D437BCAAF40}" type="presParOf" srcId="{4E790A9B-1374-4BAD-BA71-9700FD5366D5}" destId="{7355A2C5-BBFA-48A8-8FD0-0DC5B1C57A30}" srcOrd="7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B2DBCC-754B-4E91-9204-5802CD0EE906}" type="doc">
      <dgm:prSet loTypeId="urn:microsoft.com/office/officeart/2005/8/layout/cycle2" loCatId="cycle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zh-CN" altLang="en-US"/>
        </a:p>
      </dgm:t>
    </dgm:pt>
    <dgm:pt modelId="{F87CAEE4-0082-4942-9C21-547E31224897}">
      <dgm:prSet phldrT="[文本]" custT="1"/>
      <dgm:spPr>
        <a:xfrm>
          <a:off x="3723281" y="569"/>
          <a:ext cx="823806" cy="823806"/>
        </a:xfr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商业需求</a:t>
          </a:r>
        </a:p>
      </dgm:t>
    </dgm:pt>
    <dgm:pt modelId="{1E0F7590-112A-485C-8682-9F72A31C0EF8}" type="parTrans" cxnId="{726CB629-756E-4D34-9D75-EF91E6BC4D9D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6F94B4D-0D39-409F-BE36-A864D0E82F77}" type="sibTrans" cxnId="{726CB629-756E-4D34-9D75-EF91E6BC4D9D}">
      <dgm:prSet custT="1"/>
      <dgm:spPr>
        <a:xfrm rot="900000">
          <a:off x="4617050" y="431883"/>
          <a:ext cx="218791" cy="278034"/>
        </a:xfr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71D67E2C-5D19-4717-82BA-62F408A30836}">
      <dgm:prSet phldrT="[文本]" custT="1"/>
      <dgm:spPr>
        <a:xfrm>
          <a:off x="4917766" y="320631"/>
          <a:ext cx="823806" cy="823806"/>
        </a:xfr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市场分析</a:t>
          </a:r>
        </a:p>
      </dgm:t>
    </dgm:pt>
    <dgm:pt modelId="{55B74C52-3A28-49DB-B7CF-AE0AA81F919D}" type="parTrans" cxnId="{E4BBDD2F-F9ED-4898-8762-0FA9C8818EF7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BA621EC-B109-4463-B7C5-CF7D0331250B}" type="sibTrans" cxnId="{E4BBDD2F-F9ED-4898-8762-0FA9C8818EF7}">
      <dgm:prSet custT="1"/>
      <dgm:spPr>
        <a:xfrm rot="2700000">
          <a:off x="5653106" y="1026350"/>
          <a:ext cx="218791" cy="278034"/>
        </a:xfr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94B0DCBB-F1BD-49A8-9391-47FDCBEA0279}">
      <dgm:prSet phldrT="[文本]" custT="1"/>
      <dgm:spPr>
        <a:xfrm>
          <a:off x="5792189" y="1195054"/>
          <a:ext cx="823806" cy="823806"/>
        </a:xfr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产品策划</a:t>
          </a:r>
        </a:p>
      </dgm:t>
    </dgm:pt>
    <dgm:pt modelId="{98C6A487-F5C5-4C2B-9003-7D6BDDEE4FAC}" type="parTrans" cxnId="{B4F9E45F-6C8E-41E2-86EB-7703B94A7F65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6938101D-4ECD-45A7-80A2-D7E0F66ADB18}" type="sibTrans" cxnId="{B4F9E45F-6C8E-41E2-86EB-7703B94A7F65}">
      <dgm:prSet custT="1"/>
      <dgm:spPr>
        <a:xfrm rot="4500000">
          <a:off x="6253124" y="2059201"/>
          <a:ext cx="218791" cy="278034"/>
        </a:xfr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C5253F2E-89F8-4CCE-A8D9-895B0F3100D1}">
      <dgm:prSet phldrT="[文本]" custT="1"/>
      <dgm:spPr>
        <a:xfrm>
          <a:off x="6112250" y="2389538"/>
          <a:ext cx="823806" cy="823806"/>
        </a:xfr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系统设计</a:t>
          </a:r>
        </a:p>
      </dgm:t>
    </dgm:pt>
    <dgm:pt modelId="{489A549A-FEFC-4CD0-90C4-86A9E878CEF2}" type="parTrans" cxnId="{5AA1EE93-A35D-42D0-980B-D7B206908760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F67CA89-F57F-4A8D-B9A8-7D05B5237E6A}" type="sibTrans" cxnId="{5AA1EE93-A35D-42D0-980B-D7B206908760}">
      <dgm:prSet custT="1"/>
      <dgm:spPr>
        <a:xfrm rot="6300000">
          <a:off x="6256329" y="3253685"/>
          <a:ext cx="218791" cy="278034"/>
        </a:xfrm>
        <a:solidFill>
          <a:srgbClr val="70AD47"/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FA1FD9D1-8DFE-4F41-9022-C4505EC64A1C}">
      <dgm:prSet phldrT="[文本]" custT="1"/>
      <dgm:spPr>
        <a:xfrm>
          <a:off x="5792189" y="3584023"/>
          <a:ext cx="823806" cy="823806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en-US" altLang="zh-CN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UI  </a:t>
          </a:r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设计</a:t>
          </a:r>
        </a:p>
      </dgm:t>
    </dgm:pt>
    <dgm:pt modelId="{3DC5CC27-09BD-4AF4-80A0-F5BD14D92957}" type="parTrans" cxnId="{0D62DB08-4980-46E5-9329-A5B51841F110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A82D6473-7E1D-4EA3-B118-D2C0E198DA43}" type="sibTrans" cxnId="{0D62DB08-4980-46E5-9329-A5B51841F110}">
      <dgm:prSet custT="1"/>
      <dgm:spPr>
        <a:xfrm rot="8100000">
          <a:off x="5661863" y="4289742"/>
          <a:ext cx="218791" cy="278034"/>
        </a:xfrm>
        <a:solidFill>
          <a:srgbClr val="70AD47"/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8A249F2A-22E4-4702-BC09-1BF22547DB8D}">
      <dgm:prSet phldrT="[文本]" custT="1"/>
      <dgm:spPr>
        <a:xfrm>
          <a:off x="4917766" y="4458446"/>
          <a:ext cx="823806" cy="823806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代码开发</a:t>
          </a:r>
        </a:p>
      </dgm:t>
    </dgm:pt>
    <dgm:pt modelId="{348AAF29-EAA3-4E53-85AE-C67E41CF5E0D}" type="parTrans" cxnId="{EDDE70C5-187F-45E5-B833-A65476348284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7FA59AC1-D4AA-4781-A1A0-04CF477DCF8D}" type="sibTrans" cxnId="{EDDE70C5-187F-45E5-B833-A65476348284}">
      <dgm:prSet custT="1"/>
      <dgm:spPr>
        <a:xfrm rot="9900000">
          <a:off x="4629012" y="4889760"/>
          <a:ext cx="218791" cy="278034"/>
        </a:xfrm>
        <a:solidFill>
          <a:srgbClr val="70AD47"/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11B891E6-0D40-4570-B9D1-46DDDD7A8FC4}">
      <dgm:prSet phldrT="[文本]" custT="1"/>
      <dgm:spPr>
        <a:xfrm>
          <a:off x="3723281" y="4778507"/>
          <a:ext cx="823806" cy="823806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产品测试</a:t>
          </a:r>
        </a:p>
      </dgm:t>
    </dgm:pt>
    <dgm:pt modelId="{E5E4CAC8-6782-41A3-A158-57196AB8AE07}" type="parTrans" cxnId="{958DA09C-A044-45FA-B33C-B7F9811402A3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05E21651-4264-43EF-8D09-BB6B3AD92312}" type="sibTrans" cxnId="{958DA09C-A044-45FA-B33C-B7F9811402A3}">
      <dgm:prSet custT="1"/>
      <dgm:spPr>
        <a:xfrm rot="11700000">
          <a:off x="3434528" y="4892965"/>
          <a:ext cx="218791" cy="278034"/>
        </a:xfrm>
        <a:solidFill>
          <a:srgbClr val="70AD47"/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07B5958E-7FE3-4ED9-BA69-1ADDCFE37507}">
      <dgm:prSet phldrT="[文本]" custT="1"/>
      <dgm:spPr>
        <a:xfrm>
          <a:off x="2528797" y="4458446"/>
          <a:ext cx="823806" cy="823806"/>
        </a:xfr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产品部署</a:t>
          </a:r>
        </a:p>
      </dgm:t>
    </dgm:pt>
    <dgm:pt modelId="{B97D242D-28FA-41E3-8302-A2C8DEE80005}" type="parTrans" cxnId="{B50BC140-5158-44F3-AA25-AB4A2EFF20A9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BD64B84-5CB0-4054-8F5B-9CE6D1F30D2D}" type="sibTrans" cxnId="{B50BC140-5158-44F3-AA25-AB4A2EFF20A9}">
      <dgm:prSet custT="1"/>
      <dgm:spPr>
        <a:xfrm rot="13500000">
          <a:off x="2398471" y="4298499"/>
          <a:ext cx="218791" cy="278034"/>
        </a:xfrm>
        <a:solidFill>
          <a:srgbClr val="ED7D31"/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6FBD160E-8FFA-4026-BE02-EB687265A4AD}">
      <dgm:prSet phldrT="[文本]" custT="1"/>
      <dgm:spPr>
        <a:xfrm>
          <a:off x="1654374" y="3584023"/>
          <a:ext cx="823806" cy="823806"/>
        </a:xfrm>
        <a:solidFill>
          <a:srgbClr val="ED7D3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产品内容</a:t>
          </a:r>
        </a:p>
      </dgm:t>
    </dgm:pt>
    <dgm:pt modelId="{6FF2AC29-5473-46DF-9F05-4FB6966FED23}" type="parTrans" cxnId="{22734509-5D79-4D3A-BA15-8F3F1BB0542B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83D4EA8E-0C9C-420D-96DE-D794E459C0A1}" type="sibTrans" cxnId="{22734509-5D79-4D3A-BA15-8F3F1BB0542B}">
      <dgm:prSet custT="1"/>
      <dgm:spPr>
        <a:xfrm rot="15300000">
          <a:off x="1798453" y="3265648"/>
          <a:ext cx="218791" cy="278034"/>
        </a:xfrm>
        <a:solidFill>
          <a:srgbClr val="ED7D31"/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0719BB7D-78CA-4861-A3CB-D4AC879703F5}">
      <dgm:prSet phldrT="[文本]" custT="1"/>
      <dgm:spPr>
        <a:xfrm>
          <a:off x="1334312" y="2389538"/>
          <a:ext cx="823806" cy="823806"/>
        </a:xfrm>
        <a:solidFill>
          <a:srgbClr val="ED7D3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产品推广</a:t>
          </a:r>
        </a:p>
      </dgm:t>
    </dgm:pt>
    <dgm:pt modelId="{10ACC642-0E33-4E16-910D-02618F892F77}" type="parTrans" cxnId="{14DA15A6-15D1-4B0C-950E-00A826574BA6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A8B2AB6-50A7-46F0-B593-0A3FF49D243E}" type="sibTrans" cxnId="{14DA15A6-15D1-4B0C-950E-00A826574BA6}">
      <dgm:prSet custT="1"/>
      <dgm:spPr>
        <a:xfrm rot="17100000">
          <a:off x="1795248" y="2071163"/>
          <a:ext cx="218791" cy="278034"/>
        </a:xfrm>
        <a:solidFill>
          <a:srgbClr val="ED7D31"/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50D4AB2C-525B-463E-A85B-49D33CF11FD0}">
      <dgm:prSet phldrT="[文本]" custT="1"/>
      <dgm:spPr>
        <a:xfrm>
          <a:off x="1654374" y="1195054"/>
          <a:ext cx="823806" cy="823806"/>
        </a:xfrm>
        <a:solidFill>
          <a:srgbClr val="ED7D3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产品销售</a:t>
          </a:r>
        </a:p>
      </dgm:t>
    </dgm:pt>
    <dgm:pt modelId="{332A18B2-808E-4D0D-B995-86B51B41D5E3}" type="parTrans" cxnId="{B5CDCACE-8DB7-4018-B7AA-E1311D5376AE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7C48FB0A-6740-4B5C-ADD7-0E469B4481E3}" type="sibTrans" cxnId="{B5CDCACE-8DB7-4018-B7AA-E1311D5376AE}">
      <dgm:prSet custT="1"/>
      <dgm:spPr>
        <a:xfrm rot="18900000">
          <a:off x="2389714" y="1035107"/>
          <a:ext cx="218791" cy="278034"/>
        </a:xfrm>
        <a:solidFill>
          <a:srgbClr val="ED7D31"/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F2E206A7-77E3-4EFC-A794-0C486D801760}">
      <dgm:prSet phldrT="[文本]" custT="1"/>
      <dgm:spPr>
        <a:xfrm>
          <a:off x="2528797" y="320631"/>
          <a:ext cx="823806" cy="823806"/>
        </a:xfrm>
        <a:solidFill>
          <a:srgbClr val="ED7D3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gm:spPr>
      <dgm:t>
        <a:bodyPr/>
        <a:lstStyle/>
        <a:p>
          <a:r>
            <a:rPr lang="zh-CN" altLang="en-US" sz="1800" b="1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产品售后</a:t>
          </a:r>
        </a:p>
      </dgm:t>
    </dgm:pt>
    <dgm:pt modelId="{A4F30986-2F40-4A11-8F1D-00E860F6F0A1}" type="parTrans" cxnId="{C8755EE7-2ED0-467E-A723-368B65F0D0B9}">
      <dgm:prSet/>
      <dgm:spPr/>
      <dgm:t>
        <a:bodyPr/>
        <a:lstStyle/>
        <a:p>
          <a:endParaRPr lang="zh-CN" altLang="en-US" sz="1800" b="1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13AA655B-0AF2-4DDA-A9A6-2FB2FE23BFBC}" type="sibTrans" cxnId="{C8755EE7-2ED0-467E-A723-368B65F0D0B9}">
      <dgm:prSet custT="1"/>
      <dgm:spPr>
        <a:xfrm rot="20700000">
          <a:off x="3422565" y="435089"/>
          <a:ext cx="218791" cy="278034"/>
        </a:xfr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zh-CN" altLang="en-US" sz="1800" b="1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gm:t>
    </dgm:pt>
    <dgm:pt modelId="{17FA9B80-EB00-4311-A1E6-638974722B4C}" type="pres">
      <dgm:prSet presAssocID="{EEB2DBCC-754B-4E91-9204-5802CD0EE90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BA345D5B-DA0A-4D6A-AAA8-AD4FCE443B1E}" type="pres">
      <dgm:prSet presAssocID="{F87CAEE4-0082-4942-9C21-547E31224897}" presName="node" presStyleLbl="node1" presStyleIdx="0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D64EF9DE-EB6C-44A6-ABBB-938F98BC8AC1}" type="pres">
      <dgm:prSet presAssocID="{C6F94B4D-0D39-409F-BE36-A864D0E82F77}" presName="sibTrans" presStyleLbl="sibTrans2D1" presStyleIdx="0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E17A409D-D151-4615-B233-694CA2F2DCA9}" type="pres">
      <dgm:prSet presAssocID="{C6F94B4D-0D39-409F-BE36-A864D0E82F77}" presName="connectorText" presStyleLbl="sibTrans2D1" presStyleIdx="0" presStyleCnt="12"/>
      <dgm:spPr/>
      <dgm:t>
        <a:bodyPr/>
        <a:lstStyle/>
        <a:p>
          <a:endParaRPr lang="zh-CN" altLang="en-US"/>
        </a:p>
      </dgm:t>
    </dgm:pt>
    <dgm:pt modelId="{4D955C4F-4807-4847-B0CA-7672C9A3D0F1}" type="pres">
      <dgm:prSet presAssocID="{71D67E2C-5D19-4717-82BA-62F408A30836}" presName="node" presStyleLbl="node1" presStyleIdx="1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77EDA837-3205-47A0-9A96-00758E3E5A13}" type="pres">
      <dgm:prSet presAssocID="{DBA621EC-B109-4463-B7C5-CF7D0331250B}" presName="sibTrans" presStyleLbl="sibTrans2D1" presStyleIdx="1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EDF6758D-9C99-4FA2-AA0E-1DE062058017}" type="pres">
      <dgm:prSet presAssocID="{DBA621EC-B109-4463-B7C5-CF7D0331250B}" presName="connectorText" presStyleLbl="sibTrans2D1" presStyleIdx="1" presStyleCnt="12"/>
      <dgm:spPr/>
      <dgm:t>
        <a:bodyPr/>
        <a:lstStyle/>
        <a:p>
          <a:endParaRPr lang="zh-CN" altLang="en-US"/>
        </a:p>
      </dgm:t>
    </dgm:pt>
    <dgm:pt modelId="{648FAF4B-D06E-4D60-B965-ED8069CF939F}" type="pres">
      <dgm:prSet presAssocID="{94B0DCBB-F1BD-49A8-9391-47FDCBEA0279}" presName="node" presStyleLbl="node1" presStyleIdx="2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DD76D6C7-EF46-47E0-94C6-512B03ACB3E0}" type="pres">
      <dgm:prSet presAssocID="{6938101D-4ECD-45A7-80A2-D7E0F66ADB18}" presName="sibTrans" presStyleLbl="sibTrans2D1" presStyleIdx="2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ECEA3252-218B-4024-B31A-FA9CC2271BEE}" type="pres">
      <dgm:prSet presAssocID="{6938101D-4ECD-45A7-80A2-D7E0F66ADB18}" presName="connectorText" presStyleLbl="sibTrans2D1" presStyleIdx="2" presStyleCnt="12"/>
      <dgm:spPr/>
      <dgm:t>
        <a:bodyPr/>
        <a:lstStyle/>
        <a:p>
          <a:endParaRPr lang="zh-CN" altLang="en-US"/>
        </a:p>
      </dgm:t>
    </dgm:pt>
    <dgm:pt modelId="{10FE994C-5664-4407-835E-EA5F2C533F95}" type="pres">
      <dgm:prSet presAssocID="{C5253F2E-89F8-4CCE-A8D9-895B0F3100D1}" presName="node" presStyleLbl="node1" presStyleIdx="3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33F43DB7-1FE1-4168-A0C1-0DE935163636}" type="pres">
      <dgm:prSet presAssocID="{DF67CA89-F57F-4A8D-B9A8-7D05B5237E6A}" presName="sibTrans" presStyleLbl="sibTrans2D1" presStyleIdx="3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601DBE42-340C-4A6F-8423-739BC45CBAFD}" type="pres">
      <dgm:prSet presAssocID="{DF67CA89-F57F-4A8D-B9A8-7D05B5237E6A}" presName="connectorText" presStyleLbl="sibTrans2D1" presStyleIdx="3" presStyleCnt="12"/>
      <dgm:spPr/>
      <dgm:t>
        <a:bodyPr/>
        <a:lstStyle/>
        <a:p>
          <a:endParaRPr lang="zh-CN" altLang="en-US"/>
        </a:p>
      </dgm:t>
    </dgm:pt>
    <dgm:pt modelId="{CF1D1F8D-C330-4B0C-AEE3-93CF0DA401CB}" type="pres">
      <dgm:prSet presAssocID="{FA1FD9D1-8DFE-4F41-9022-C4505EC64A1C}" presName="node" presStyleLbl="node1" presStyleIdx="4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E0E34F12-B3DF-4C64-8180-3BB45BCD6BCF}" type="pres">
      <dgm:prSet presAssocID="{A82D6473-7E1D-4EA3-B118-D2C0E198DA43}" presName="sibTrans" presStyleLbl="sibTrans2D1" presStyleIdx="4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AFB4B485-E790-4784-B7F5-2BB51C4FEF78}" type="pres">
      <dgm:prSet presAssocID="{A82D6473-7E1D-4EA3-B118-D2C0E198DA43}" presName="connectorText" presStyleLbl="sibTrans2D1" presStyleIdx="4" presStyleCnt="12"/>
      <dgm:spPr/>
      <dgm:t>
        <a:bodyPr/>
        <a:lstStyle/>
        <a:p>
          <a:endParaRPr lang="zh-CN" altLang="en-US"/>
        </a:p>
      </dgm:t>
    </dgm:pt>
    <dgm:pt modelId="{A97C37EE-2DEA-417C-AA84-B6886CCA7291}" type="pres">
      <dgm:prSet presAssocID="{8A249F2A-22E4-4702-BC09-1BF22547DB8D}" presName="node" presStyleLbl="node1" presStyleIdx="5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62FC5EFA-BA76-42B5-90DD-D7E2541F106C}" type="pres">
      <dgm:prSet presAssocID="{7FA59AC1-D4AA-4781-A1A0-04CF477DCF8D}" presName="sibTrans" presStyleLbl="sibTrans2D1" presStyleIdx="5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14024FAA-FEE5-4CD4-AF72-7E021F70D5F6}" type="pres">
      <dgm:prSet presAssocID="{7FA59AC1-D4AA-4781-A1A0-04CF477DCF8D}" presName="connectorText" presStyleLbl="sibTrans2D1" presStyleIdx="5" presStyleCnt="12"/>
      <dgm:spPr/>
      <dgm:t>
        <a:bodyPr/>
        <a:lstStyle/>
        <a:p>
          <a:endParaRPr lang="zh-CN" altLang="en-US"/>
        </a:p>
      </dgm:t>
    </dgm:pt>
    <dgm:pt modelId="{C5905E2E-DBD8-4CD5-930E-2725A87904E5}" type="pres">
      <dgm:prSet presAssocID="{11B891E6-0D40-4570-B9D1-46DDDD7A8FC4}" presName="node" presStyleLbl="node1" presStyleIdx="6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51936232-16E7-49CD-9E35-794739262C39}" type="pres">
      <dgm:prSet presAssocID="{05E21651-4264-43EF-8D09-BB6B3AD92312}" presName="sibTrans" presStyleLbl="sibTrans2D1" presStyleIdx="6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6E753722-21AA-47AA-830D-9D7AC2BD3C15}" type="pres">
      <dgm:prSet presAssocID="{05E21651-4264-43EF-8D09-BB6B3AD92312}" presName="connectorText" presStyleLbl="sibTrans2D1" presStyleIdx="6" presStyleCnt="12"/>
      <dgm:spPr/>
      <dgm:t>
        <a:bodyPr/>
        <a:lstStyle/>
        <a:p>
          <a:endParaRPr lang="zh-CN" altLang="en-US"/>
        </a:p>
      </dgm:t>
    </dgm:pt>
    <dgm:pt modelId="{CD7765AB-C3EC-46B7-86E9-B3B0D3FA8DFD}" type="pres">
      <dgm:prSet presAssocID="{07B5958E-7FE3-4ED9-BA69-1ADDCFE37507}" presName="node" presStyleLbl="node1" presStyleIdx="7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50DC1A60-CDE2-4FF9-B201-70A141FA0BC0}" type="pres">
      <dgm:prSet presAssocID="{8BD64B84-5CB0-4054-8F5B-9CE6D1F30D2D}" presName="sibTrans" presStyleLbl="sibTrans2D1" presStyleIdx="7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9A0EE8DB-0362-4AA4-943C-ED5905CAD49D}" type="pres">
      <dgm:prSet presAssocID="{8BD64B84-5CB0-4054-8F5B-9CE6D1F30D2D}" presName="connectorText" presStyleLbl="sibTrans2D1" presStyleIdx="7" presStyleCnt="12"/>
      <dgm:spPr/>
      <dgm:t>
        <a:bodyPr/>
        <a:lstStyle/>
        <a:p>
          <a:endParaRPr lang="zh-CN" altLang="en-US"/>
        </a:p>
      </dgm:t>
    </dgm:pt>
    <dgm:pt modelId="{08FF451F-629E-4EE4-BDB0-EBEDA7A8CD2C}" type="pres">
      <dgm:prSet presAssocID="{6FBD160E-8FFA-4026-BE02-EB687265A4AD}" presName="node" presStyleLbl="node1" presStyleIdx="8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A93423E5-D0F2-462B-BED4-FB38FE6DCBB4}" type="pres">
      <dgm:prSet presAssocID="{83D4EA8E-0C9C-420D-96DE-D794E459C0A1}" presName="sibTrans" presStyleLbl="sibTrans2D1" presStyleIdx="8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166DD67A-86C7-4BEE-BBE8-EE8E3DB5DAC0}" type="pres">
      <dgm:prSet presAssocID="{83D4EA8E-0C9C-420D-96DE-D794E459C0A1}" presName="connectorText" presStyleLbl="sibTrans2D1" presStyleIdx="8" presStyleCnt="12"/>
      <dgm:spPr/>
      <dgm:t>
        <a:bodyPr/>
        <a:lstStyle/>
        <a:p>
          <a:endParaRPr lang="zh-CN" altLang="en-US"/>
        </a:p>
      </dgm:t>
    </dgm:pt>
    <dgm:pt modelId="{35FC92AB-A067-44C6-8752-AF2FAC80E91A}" type="pres">
      <dgm:prSet presAssocID="{0719BB7D-78CA-4861-A3CB-D4AC879703F5}" presName="node" presStyleLbl="node1" presStyleIdx="9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58F42056-D7C7-461D-85D8-8F5EFB8BE3FB}" type="pres">
      <dgm:prSet presAssocID="{CA8B2AB6-50A7-46F0-B593-0A3FF49D243E}" presName="sibTrans" presStyleLbl="sibTrans2D1" presStyleIdx="9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58D5D8EC-838E-46AC-AE0A-834A21799B8B}" type="pres">
      <dgm:prSet presAssocID="{CA8B2AB6-50A7-46F0-B593-0A3FF49D243E}" presName="connectorText" presStyleLbl="sibTrans2D1" presStyleIdx="9" presStyleCnt="12"/>
      <dgm:spPr/>
      <dgm:t>
        <a:bodyPr/>
        <a:lstStyle/>
        <a:p>
          <a:endParaRPr lang="zh-CN" altLang="en-US"/>
        </a:p>
      </dgm:t>
    </dgm:pt>
    <dgm:pt modelId="{0757D528-F34F-4267-A188-AEA62B909D6B}" type="pres">
      <dgm:prSet presAssocID="{50D4AB2C-525B-463E-A85B-49D33CF11FD0}" presName="node" presStyleLbl="node1" presStyleIdx="10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7B244F7E-1680-4B42-93E1-5BA008822A5F}" type="pres">
      <dgm:prSet presAssocID="{7C48FB0A-6740-4B5C-ADD7-0E469B4481E3}" presName="sibTrans" presStyleLbl="sibTrans2D1" presStyleIdx="10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D4802245-2306-4123-B8A6-88B1B5868562}" type="pres">
      <dgm:prSet presAssocID="{7C48FB0A-6740-4B5C-ADD7-0E469B4481E3}" presName="connectorText" presStyleLbl="sibTrans2D1" presStyleIdx="10" presStyleCnt="12"/>
      <dgm:spPr/>
      <dgm:t>
        <a:bodyPr/>
        <a:lstStyle/>
        <a:p>
          <a:endParaRPr lang="zh-CN" altLang="en-US"/>
        </a:p>
      </dgm:t>
    </dgm:pt>
    <dgm:pt modelId="{ACCB7C95-4100-4926-B3C3-0CD560CEED49}" type="pres">
      <dgm:prSet presAssocID="{F2E206A7-77E3-4EFC-A794-0C486D801760}" presName="node" presStyleLbl="node1" presStyleIdx="11" presStyleCnt="12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zh-CN" altLang="en-US"/>
        </a:p>
      </dgm:t>
    </dgm:pt>
    <dgm:pt modelId="{3AA01CAE-B743-40C3-A060-9363F49A5BC1}" type="pres">
      <dgm:prSet presAssocID="{13AA655B-0AF2-4DDA-A9A6-2FB2FE23BFBC}" presName="sibTrans" presStyleLbl="sibTrans2D1" presStyleIdx="11" presStyleCnt="12"/>
      <dgm:spPr>
        <a:prstGeom prst="rightArrow">
          <a:avLst>
            <a:gd name="adj1" fmla="val 60000"/>
            <a:gd name="adj2" fmla="val 50000"/>
          </a:avLst>
        </a:prstGeom>
      </dgm:spPr>
      <dgm:t>
        <a:bodyPr/>
        <a:lstStyle/>
        <a:p>
          <a:endParaRPr lang="zh-CN" altLang="en-US"/>
        </a:p>
      </dgm:t>
    </dgm:pt>
    <dgm:pt modelId="{B187BFEC-F83A-48FF-9553-D9D4E636ABCF}" type="pres">
      <dgm:prSet presAssocID="{13AA655B-0AF2-4DDA-A9A6-2FB2FE23BFBC}" presName="connectorText" presStyleLbl="sibTrans2D1" presStyleIdx="11" presStyleCnt="12"/>
      <dgm:spPr/>
      <dgm:t>
        <a:bodyPr/>
        <a:lstStyle/>
        <a:p>
          <a:endParaRPr lang="zh-CN" altLang="en-US"/>
        </a:p>
      </dgm:t>
    </dgm:pt>
  </dgm:ptLst>
  <dgm:cxnLst>
    <dgm:cxn modelId="{E15E87A4-0AD0-4F3F-A64A-924689E25A8E}" type="presOf" srcId="{F2E206A7-77E3-4EFC-A794-0C486D801760}" destId="{ACCB7C95-4100-4926-B3C3-0CD560CEED49}" srcOrd="0" destOrd="0" presId="urn:microsoft.com/office/officeart/2005/8/layout/cycle2"/>
    <dgm:cxn modelId="{EC07D447-55F1-405C-9D34-86976440E8AD}" type="presOf" srcId="{C6F94B4D-0D39-409F-BE36-A864D0E82F77}" destId="{E17A409D-D151-4615-B233-694CA2F2DCA9}" srcOrd="1" destOrd="0" presId="urn:microsoft.com/office/officeart/2005/8/layout/cycle2"/>
    <dgm:cxn modelId="{8F414568-0564-4F40-ADA8-B8DF5CC3C195}" type="presOf" srcId="{A82D6473-7E1D-4EA3-B118-D2C0E198DA43}" destId="{E0E34F12-B3DF-4C64-8180-3BB45BCD6BCF}" srcOrd="0" destOrd="0" presId="urn:microsoft.com/office/officeart/2005/8/layout/cycle2"/>
    <dgm:cxn modelId="{14DA15A6-15D1-4B0C-950E-00A826574BA6}" srcId="{EEB2DBCC-754B-4E91-9204-5802CD0EE906}" destId="{0719BB7D-78CA-4861-A3CB-D4AC879703F5}" srcOrd="9" destOrd="0" parTransId="{10ACC642-0E33-4E16-910D-02618F892F77}" sibTransId="{CA8B2AB6-50A7-46F0-B593-0A3FF49D243E}"/>
    <dgm:cxn modelId="{53F90C62-66F1-45FD-B003-B05A4C9F4CBB}" type="presOf" srcId="{F87CAEE4-0082-4942-9C21-547E31224897}" destId="{BA345D5B-DA0A-4D6A-AAA8-AD4FCE443B1E}" srcOrd="0" destOrd="0" presId="urn:microsoft.com/office/officeart/2005/8/layout/cycle2"/>
    <dgm:cxn modelId="{3F1A9212-A85C-4FC7-942C-9D688F6CF7B1}" type="presOf" srcId="{8BD64B84-5CB0-4054-8F5B-9CE6D1F30D2D}" destId="{9A0EE8DB-0362-4AA4-943C-ED5905CAD49D}" srcOrd="1" destOrd="0" presId="urn:microsoft.com/office/officeart/2005/8/layout/cycle2"/>
    <dgm:cxn modelId="{FA950378-35E5-4550-954F-6DE135DEA9E0}" type="presOf" srcId="{DF67CA89-F57F-4A8D-B9A8-7D05B5237E6A}" destId="{601DBE42-340C-4A6F-8423-739BC45CBAFD}" srcOrd="1" destOrd="0" presId="urn:microsoft.com/office/officeart/2005/8/layout/cycle2"/>
    <dgm:cxn modelId="{779E63CB-8E5E-4115-BFDC-45211CDB0AEF}" type="presOf" srcId="{8BD64B84-5CB0-4054-8F5B-9CE6D1F30D2D}" destId="{50DC1A60-CDE2-4FF9-B201-70A141FA0BC0}" srcOrd="0" destOrd="0" presId="urn:microsoft.com/office/officeart/2005/8/layout/cycle2"/>
    <dgm:cxn modelId="{EBBC0492-6260-44FC-99EB-8968B144BB3D}" type="presOf" srcId="{DBA621EC-B109-4463-B7C5-CF7D0331250B}" destId="{77EDA837-3205-47A0-9A96-00758E3E5A13}" srcOrd="0" destOrd="0" presId="urn:microsoft.com/office/officeart/2005/8/layout/cycle2"/>
    <dgm:cxn modelId="{3045533E-5E95-4C1B-BBC1-7B5D9C0CB03E}" type="presOf" srcId="{6FBD160E-8FFA-4026-BE02-EB687265A4AD}" destId="{08FF451F-629E-4EE4-BDB0-EBEDA7A8CD2C}" srcOrd="0" destOrd="0" presId="urn:microsoft.com/office/officeart/2005/8/layout/cycle2"/>
    <dgm:cxn modelId="{430C2A45-1F81-4240-A3AA-35CFEE627487}" type="presOf" srcId="{7C48FB0A-6740-4B5C-ADD7-0E469B4481E3}" destId="{7B244F7E-1680-4B42-93E1-5BA008822A5F}" srcOrd="0" destOrd="0" presId="urn:microsoft.com/office/officeart/2005/8/layout/cycle2"/>
    <dgm:cxn modelId="{B50BC140-5158-44F3-AA25-AB4A2EFF20A9}" srcId="{EEB2DBCC-754B-4E91-9204-5802CD0EE906}" destId="{07B5958E-7FE3-4ED9-BA69-1ADDCFE37507}" srcOrd="7" destOrd="0" parTransId="{B97D242D-28FA-41E3-8302-A2C8DEE80005}" sibTransId="{8BD64B84-5CB0-4054-8F5B-9CE6D1F30D2D}"/>
    <dgm:cxn modelId="{98F8B4B6-1F15-40A1-8172-85E33D283DE6}" type="presOf" srcId="{7FA59AC1-D4AA-4781-A1A0-04CF477DCF8D}" destId="{62FC5EFA-BA76-42B5-90DD-D7E2541F106C}" srcOrd="0" destOrd="0" presId="urn:microsoft.com/office/officeart/2005/8/layout/cycle2"/>
    <dgm:cxn modelId="{5AA1EE93-A35D-42D0-980B-D7B206908760}" srcId="{EEB2DBCC-754B-4E91-9204-5802CD0EE906}" destId="{C5253F2E-89F8-4CCE-A8D9-895B0F3100D1}" srcOrd="3" destOrd="0" parTransId="{489A549A-FEFC-4CD0-90C4-86A9E878CEF2}" sibTransId="{DF67CA89-F57F-4A8D-B9A8-7D05B5237E6A}"/>
    <dgm:cxn modelId="{22734509-5D79-4D3A-BA15-8F3F1BB0542B}" srcId="{EEB2DBCC-754B-4E91-9204-5802CD0EE906}" destId="{6FBD160E-8FFA-4026-BE02-EB687265A4AD}" srcOrd="8" destOrd="0" parTransId="{6FF2AC29-5473-46DF-9F05-4FB6966FED23}" sibTransId="{83D4EA8E-0C9C-420D-96DE-D794E459C0A1}"/>
    <dgm:cxn modelId="{7F13E6C4-0C63-482E-85C9-D2B1CCAE075F}" type="presOf" srcId="{83D4EA8E-0C9C-420D-96DE-D794E459C0A1}" destId="{A93423E5-D0F2-462B-BED4-FB38FE6DCBB4}" srcOrd="0" destOrd="0" presId="urn:microsoft.com/office/officeart/2005/8/layout/cycle2"/>
    <dgm:cxn modelId="{23B444C7-0908-462F-B56D-A5D59B2A350B}" type="presOf" srcId="{0719BB7D-78CA-4861-A3CB-D4AC879703F5}" destId="{35FC92AB-A067-44C6-8752-AF2FAC80E91A}" srcOrd="0" destOrd="0" presId="urn:microsoft.com/office/officeart/2005/8/layout/cycle2"/>
    <dgm:cxn modelId="{DE847314-F8BC-4CD4-B6DE-1219EFD9B35E}" type="presOf" srcId="{07B5958E-7FE3-4ED9-BA69-1ADDCFE37507}" destId="{CD7765AB-C3EC-46B7-86E9-B3B0D3FA8DFD}" srcOrd="0" destOrd="0" presId="urn:microsoft.com/office/officeart/2005/8/layout/cycle2"/>
    <dgm:cxn modelId="{E198DCFC-EE50-4263-A8C6-7B8ABF5D32CD}" type="presOf" srcId="{A82D6473-7E1D-4EA3-B118-D2C0E198DA43}" destId="{AFB4B485-E790-4784-B7F5-2BB51C4FEF78}" srcOrd="1" destOrd="0" presId="urn:microsoft.com/office/officeart/2005/8/layout/cycle2"/>
    <dgm:cxn modelId="{E4BBDD2F-F9ED-4898-8762-0FA9C8818EF7}" srcId="{EEB2DBCC-754B-4E91-9204-5802CD0EE906}" destId="{71D67E2C-5D19-4717-82BA-62F408A30836}" srcOrd="1" destOrd="0" parTransId="{55B74C52-3A28-49DB-B7CF-AE0AA81F919D}" sibTransId="{DBA621EC-B109-4463-B7C5-CF7D0331250B}"/>
    <dgm:cxn modelId="{B4F9E45F-6C8E-41E2-86EB-7703B94A7F65}" srcId="{EEB2DBCC-754B-4E91-9204-5802CD0EE906}" destId="{94B0DCBB-F1BD-49A8-9391-47FDCBEA0279}" srcOrd="2" destOrd="0" parTransId="{98C6A487-F5C5-4C2B-9003-7D6BDDEE4FAC}" sibTransId="{6938101D-4ECD-45A7-80A2-D7E0F66ADB18}"/>
    <dgm:cxn modelId="{3FEEE8F6-01D3-47F0-A66F-05EE6697FF0E}" type="presOf" srcId="{6938101D-4ECD-45A7-80A2-D7E0F66ADB18}" destId="{DD76D6C7-EF46-47E0-94C6-512B03ACB3E0}" srcOrd="0" destOrd="0" presId="urn:microsoft.com/office/officeart/2005/8/layout/cycle2"/>
    <dgm:cxn modelId="{5D59FAE1-7B88-4554-8ED3-EF13993CA365}" type="presOf" srcId="{8A249F2A-22E4-4702-BC09-1BF22547DB8D}" destId="{A97C37EE-2DEA-417C-AA84-B6886CCA7291}" srcOrd="0" destOrd="0" presId="urn:microsoft.com/office/officeart/2005/8/layout/cycle2"/>
    <dgm:cxn modelId="{C8755EE7-2ED0-467E-A723-368B65F0D0B9}" srcId="{EEB2DBCC-754B-4E91-9204-5802CD0EE906}" destId="{F2E206A7-77E3-4EFC-A794-0C486D801760}" srcOrd="11" destOrd="0" parTransId="{A4F30986-2F40-4A11-8F1D-00E860F6F0A1}" sibTransId="{13AA655B-0AF2-4DDA-A9A6-2FB2FE23BFBC}"/>
    <dgm:cxn modelId="{ED0461B0-B4BB-4CC0-ADF2-59D7837FCCB5}" type="presOf" srcId="{13AA655B-0AF2-4DDA-A9A6-2FB2FE23BFBC}" destId="{B187BFEC-F83A-48FF-9553-D9D4E636ABCF}" srcOrd="1" destOrd="0" presId="urn:microsoft.com/office/officeart/2005/8/layout/cycle2"/>
    <dgm:cxn modelId="{5C045AA3-89C6-4153-9B98-DB18EC577B6E}" type="presOf" srcId="{50D4AB2C-525B-463E-A85B-49D33CF11FD0}" destId="{0757D528-F34F-4267-A188-AEA62B909D6B}" srcOrd="0" destOrd="0" presId="urn:microsoft.com/office/officeart/2005/8/layout/cycle2"/>
    <dgm:cxn modelId="{C6B5A6F1-66DF-4793-B48D-CC64744D8F18}" type="presOf" srcId="{7C48FB0A-6740-4B5C-ADD7-0E469B4481E3}" destId="{D4802245-2306-4123-B8A6-88B1B5868562}" srcOrd="1" destOrd="0" presId="urn:microsoft.com/office/officeart/2005/8/layout/cycle2"/>
    <dgm:cxn modelId="{918B0185-6B4B-4B64-9CDC-09FA8CC3B71A}" type="presOf" srcId="{94B0DCBB-F1BD-49A8-9391-47FDCBEA0279}" destId="{648FAF4B-D06E-4D60-B965-ED8069CF939F}" srcOrd="0" destOrd="0" presId="urn:microsoft.com/office/officeart/2005/8/layout/cycle2"/>
    <dgm:cxn modelId="{6F3F452C-A825-4631-B3A4-9676EA8C9C72}" type="presOf" srcId="{13AA655B-0AF2-4DDA-A9A6-2FB2FE23BFBC}" destId="{3AA01CAE-B743-40C3-A060-9363F49A5BC1}" srcOrd="0" destOrd="0" presId="urn:microsoft.com/office/officeart/2005/8/layout/cycle2"/>
    <dgm:cxn modelId="{994252BA-027F-4755-84ED-B91A33C019A6}" type="presOf" srcId="{C6F94B4D-0D39-409F-BE36-A864D0E82F77}" destId="{D64EF9DE-EB6C-44A6-ABBB-938F98BC8AC1}" srcOrd="0" destOrd="0" presId="urn:microsoft.com/office/officeart/2005/8/layout/cycle2"/>
    <dgm:cxn modelId="{958DA09C-A044-45FA-B33C-B7F9811402A3}" srcId="{EEB2DBCC-754B-4E91-9204-5802CD0EE906}" destId="{11B891E6-0D40-4570-B9D1-46DDDD7A8FC4}" srcOrd="6" destOrd="0" parTransId="{E5E4CAC8-6782-41A3-A158-57196AB8AE07}" sibTransId="{05E21651-4264-43EF-8D09-BB6B3AD92312}"/>
    <dgm:cxn modelId="{A352A95C-6A8F-4FF7-BC36-C3AA49BBE2B5}" type="presOf" srcId="{05E21651-4264-43EF-8D09-BB6B3AD92312}" destId="{51936232-16E7-49CD-9E35-794739262C39}" srcOrd="0" destOrd="0" presId="urn:microsoft.com/office/officeart/2005/8/layout/cycle2"/>
    <dgm:cxn modelId="{6CFB78A3-B58A-4319-8F94-D5CA38E47488}" type="presOf" srcId="{EEB2DBCC-754B-4E91-9204-5802CD0EE906}" destId="{17FA9B80-EB00-4311-A1E6-638974722B4C}" srcOrd="0" destOrd="0" presId="urn:microsoft.com/office/officeart/2005/8/layout/cycle2"/>
    <dgm:cxn modelId="{9AA9D1C9-E82A-4384-99C6-DB541EC11939}" type="presOf" srcId="{C5253F2E-89F8-4CCE-A8D9-895B0F3100D1}" destId="{10FE994C-5664-4407-835E-EA5F2C533F95}" srcOrd="0" destOrd="0" presId="urn:microsoft.com/office/officeart/2005/8/layout/cycle2"/>
    <dgm:cxn modelId="{42658EC6-7789-46AD-8E9B-207C25C3556F}" type="presOf" srcId="{7FA59AC1-D4AA-4781-A1A0-04CF477DCF8D}" destId="{14024FAA-FEE5-4CD4-AF72-7E021F70D5F6}" srcOrd="1" destOrd="0" presId="urn:microsoft.com/office/officeart/2005/8/layout/cycle2"/>
    <dgm:cxn modelId="{418A8FC4-AA5E-4437-AF15-CBC25A7C0BA4}" type="presOf" srcId="{71D67E2C-5D19-4717-82BA-62F408A30836}" destId="{4D955C4F-4807-4847-B0CA-7672C9A3D0F1}" srcOrd="0" destOrd="0" presId="urn:microsoft.com/office/officeart/2005/8/layout/cycle2"/>
    <dgm:cxn modelId="{726CB629-756E-4D34-9D75-EF91E6BC4D9D}" srcId="{EEB2DBCC-754B-4E91-9204-5802CD0EE906}" destId="{F87CAEE4-0082-4942-9C21-547E31224897}" srcOrd="0" destOrd="0" parTransId="{1E0F7590-112A-485C-8682-9F72A31C0EF8}" sibTransId="{C6F94B4D-0D39-409F-BE36-A864D0E82F77}"/>
    <dgm:cxn modelId="{B98D5946-3326-4A7F-8BCA-986FBAEE0589}" type="presOf" srcId="{DBA621EC-B109-4463-B7C5-CF7D0331250B}" destId="{EDF6758D-9C99-4FA2-AA0E-1DE062058017}" srcOrd="1" destOrd="0" presId="urn:microsoft.com/office/officeart/2005/8/layout/cycle2"/>
    <dgm:cxn modelId="{505F6EDB-FC76-4600-B6F7-3C27C3D8CE3F}" type="presOf" srcId="{6938101D-4ECD-45A7-80A2-D7E0F66ADB18}" destId="{ECEA3252-218B-4024-B31A-FA9CC2271BEE}" srcOrd="1" destOrd="0" presId="urn:microsoft.com/office/officeart/2005/8/layout/cycle2"/>
    <dgm:cxn modelId="{F14789D6-F583-41D3-9FE9-8DEF1D58BE51}" type="presOf" srcId="{CA8B2AB6-50A7-46F0-B593-0A3FF49D243E}" destId="{58D5D8EC-838E-46AC-AE0A-834A21799B8B}" srcOrd="1" destOrd="0" presId="urn:microsoft.com/office/officeart/2005/8/layout/cycle2"/>
    <dgm:cxn modelId="{BE564F4D-D909-42AD-A510-7C5B074B5550}" type="presOf" srcId="{CA8B2AB6-50A7-46F0-B593-0A3FF49D243E}" destId="{58F42056-D7C7-461D-85D8-8F5EFB8BE3FB}" srcOrd="0" destOrd="0" presId="urn:microsoft.com/office/officeart/2005/8/layout/cycle2"/>
    <dgm:cxn modelId="{93AF0876-258C-4120-B75D-B6D1A91ABDC4}" type="presOf" srcId="{05E21651-4264-43EF-8D09-BB6B3AD92312}" destId="{6E753722-21AA-47AA-830D-9D7AC2BD3C15}" srcOrd="1" destOrd="0" presId="urn:microsoft.com/office/officeart/2005/8/layout/cycle2"/>
    <dgm:cxn modelId="{FD5458F7-6A47-4B73-9439-FFB42B0CEFED}" type="presOf" srcId="{FA1FD9D1-8DFE-4F41-9022-C4505EC64A1C}" destId="{CF1D1F8D-C330-4B0C-AEE3-93CF0DA401CB}" srcOrd="0" destOrd="0" presId="urn:microsoft.com/office/officeart/2005/8/layout/cycle2"/>
    <dgm:cxn modelId="{0D62DB08-4980-46E5-9329-A5B51841F110}" srcId="{EEB2DBCC-754B-4E91-9204-5802CD0EE906}" destId="{FA1FD9D1-8DFE-4F41-9022-C4505EC64A1C}" srcOrd="4" destOrd="0" parTransId="{3DC5CC27-09BD-4AF4-80A0-F5BD14D92957}" sibTransId="{A82D6473-7E1D-4EA3-B118-D2C0E198DA43}"/>
    <dgm:cxn modelId="{EDDE70C5-187F-45E5-B833-A65476348284}" srcId="{EEB2DBCC-754B-4E91-9204-5802CD0EE906}" destId="{8A249F2A-22E4-4702-BC09-1BF22547DB8D}" srcOrd="5" destOrd="0" parTransId="{348AAF29-EAA3-4E53-85AE-C67E41CF5E0D}" sibTransId="{7FA59AC1-D4AA-4781-A1A0-04CF477DCF8D}"/>
    <dgm:cxn modelId="{2D6B003A-5138-40DF-85F8-D86F9240402C}" type="presOf" srcId="{83D4EA8E-0C9C-420D-96DE-D794E459C0A1}" destId="{166DD67A-86C7-4BEE-BBE8-EE8E3DB5DAC0}" srcOrd="1" destOrd="0" presId="urn:microsoft.com/office/officeart/2005/8/layout/cycle2"/>
    <dgm:cxn modelId="{A718C167-369E-4BF8-ADF1-736E07CE34EA}" type="presOf" srcId="{DF67CA89-F57F-4A8D-B9A8-7D05B5237E6A}" destId="{33F43DB7-1FE1-4168-A0C1-0DE935163636}" srcOrd="0" destOrd="0" presId="urn:microsoft.com/office/officeart/2005/8/layout/cycle2"/>
    <dgm:cxn modelId="{854F80E4-AC19-40BE-B778-2B0AEF28BD7F}" type="presOf" srcId="{11B891E6-0D40-4570-B9D1-46DDDD7A8FC4}" destId="{C5905E2E-DBD8-4CD5-930E-2725A87904E5}" srcOrd="0" destOrd="0" presId="urn:microsoft.com/office/officeart/2005/8/layout/cycle2"/>
    <dgm:cxn modelId="{B5CDCACE-8DB7-4018-B7AA-E1311D5376AE}" srcId="{EEB2DBCC-754B-4E91-9204-5802CD0EE906}" destId="{50D4AB2C-525B-463E-A85B-49D33CF11FD0}" srcOrd="10" destOrd="0" parTransId="{332A18B2-808E-4D0D-B995-86B51B41D5E3}" sibTransId="{7C48FB0A-6740-4B5C-ADD7-0E469B4481E3}"/>
    <dgm:cxn modelId="{655F3D86-62CF-4D39-82B7-976EDC21DAEC}" type="presParOf" srcId="{17FA9B80-EB00-4311-A1E6-638974722B4C}" destId="{BA345D5B-DA0A-4D6A-AAA8-AD4FCE443B1E}" srcOrd="0" destOrd="0" presId="urn:microsoft.com/office/officeart/2005/8/layout/cycle2"/>
    <dgm:cxn modelId="{60A2BB77-565E-4052-898D-5023BD490B72}" type="presParOf" srcId="{17FA9B80-EB00-4311-A1E6-638974722B4C}" destId="{D64EF9DE-EB6C-44A6-ABBB-938F98BC8AC1}" srcOrd="1" destOrd="0" presId="urn:microsoft.com/office/officeart/2005/8/layout/cycle2"/>
    <dgm:cxn modelId="{592CCCAF-F957-405A-B4CD-2B8BE191CB9B}" type="presParOf" srcId="{D64EF9DE-EB6C-44A6-ABBB-938F98BC8AC1}" destId="{E17A409D-D151-4615-B233-694CA2F2DCA9}" srcOrd="0" destOrd="0" presId="urn:microsoft.com/office/officeart/2005/8/layout/cycle2"/>
    <dgm:cxn modelId="{CE168B28-FA4A-4ECE-963C-2FC108F53BFB}" type="presParOf" srcId="{17FA9B80-EB00-4311-A1E6-638974722B4C}" destId="{4D955C4F-4807-4847-B0CA-7672C9A3D0F1}" srcOrd="2" destOrd="0" presId="urn:microsoft.com/office/officeart/2005/8/layout/cycle2"/>
    <dgm:cxn modelId="{13E24B47-4038-41AC-B230-0AD0B7B6566E}" type="presParOf" srcId="{17FA9B80-EB00-4311-A1E6-638974722B4C}" destId="{77EDA837-3205-47A0-9A96-00758E3E5A13}" srcOrd="3" destOrd="0" presId="urn:microsoft.com/office/officeart/2005/8/layout/cycle2"/>
    <dgm:cxn modelId="{D244DA43-FF9B-4D17-B9E1-89A76F8913FF}" type="presParOf" srcId="{77EDA837-3205-47A0-9A96-00758E3E5A13}" destId="{EDF6758D-9C99-4FA2-AA0E-1DE062058017}" srcOrd="0" destOrd="0" presId="urn:microsoft.com/office/officeart/2005/8/layout/cycle2"/>
    <dgm:cxn modelId="{4008D155-FF14-4C72-81A2-FDE88B5F3A52}" type="presParOf" srcId="{17FA9B80-EB00-4311-A1E6-638974722B4C}" destId="{648FAF4B-D06E-4D60-B965-ED8069CF939F}" srcOrd="4" destOrd="0" presId="urn:microsoft.com/office/officeart/2005/8/layout/cycle2"/>
    <dgm:cxn modelId="{6025EB9E-3318-4050-88E0-58BC05C96073}" type="presParOf" srcId="{17FA9B80-EB00-4311-A1E6-638974722B4C}" destId="{DD76D6C7-EF46-47E0-94C6-512B03ACB3E0}" srcOrd="5" destOrd="0" presId="urn:microsoft.com/office/officeart/2005/8/layout/cycle2"/>
    <dgm:cxn modelId="{311A9508-7064-4E7D-AB21-CE8BE0CA3AFF}" type="presParOf" srcId="{DD76D6C7-EF46-47E0-94C6-512B03ACB3E0}" destId="{ECEA3252-218B-4024-B31A-FA9CC2271BEE}" srcOrd="0" destOrd="0" presId="urn:microsoft.com/office/officeart/2005/8/layout/cycle2"/>
    <dgm:cxn modelId="{81C6C73B-BC04-4150-8E13-5F64118E8352}" type="presParOf" srcId="{17FA9B80-EB00-4311-A1E6-638974722B4C}" destId="{10FE994C-5664-4407-835E-EA5F2C533F95}" srcOrd="6" destOrd="0" presId="urn:microsoft.com/office/officeart/2005/8/layout/cycle2"/>
    <dgm:cxn modelId="{7518EB8C-4905-478A-937A-B8CB08A9F8A3}" type="presParOf" srcId="{17FA9B80-EB00-4311-A1E6-638974722B4C}" destId="{33F43DB7-1FE1-4168-A0C1-0DE935163636}" srcOrd="7" destOrd="0" presId="urn:microsoft.com/office/officeart/2005/8/layout/cycle2"/>
    <dgm:cxn modelId="{18DEC2C7-81AC-4FA9-A070-E09ECD885CD3}" type="presParOf" srcId="{33F43DB7-1FE1-4168-A0C1-0DE935163636}" destId="{601DBE42-340C-4A6F-8423-739BC45CBAFD}" srcOrd="0" destOrd="0" presId="urn:microsoft.com/office/officeart/2005/8/layout/cycle2"/>
    <dgm:cxn modelId="{E47CFC9E-9A20-4C14-A394-877747E1071B}" type="presParOf" srcId="{17FA9B80-EB00-4311-A1E6-638974722B4C}" destId="{CF1D1F8D-C330-4B0C-AEE3-93CF0DA401CB}" srcOrd="8" destOrd="0" presId="urn:microsoft.com/office/officeart/2005/8/layout/cycle2"/>
    <dgm:cxn modelId="{4AF0665B-8886-457C-8CE1-46248C185D2A}" type="presParOf" srcId="{17FA9B80-EB00-4311-A1E6-638974722B4C}" destId="{E0E34F12-B3DF-4C64-8180-3BB45BCD6BCF}" srcOrd="9" destOrd="0" presId="urn:microsoft.com/office/officeart/2005/8/layout/cycle2"/>
    <dgm:cxn modelId="{C2D6EC60-3CAA-41E8-BD51-416FE30B592C}" type="presParOf" srcId="{E0E34F12-B3DF-4C64-8180-3BB45BCD6BCF}" destId="{AFB4B485-E790-4784-B7F5-2BB51C4FEF78}" srcOrd="0" destOrd="0" presId="urn:microsoft.com/office/officeart/2005/8/layout/cycle2"/>
    <dgm:cxn modelId="{BFEA729F-B0EE-4D2B-AA1A-C9F58FB711E5}" type="presParOf" srcId="{17FA9B80-EB00-4311-A1E6-638974722B4C}" destId="{A97C37EE-2DEA-417C-AA84-B6886CCA7291}" srcOrd="10" destOrd="0" presId="urn:microsoft.com/office/officeart/2005/8/layout/cycle2"/>
    <dgm:cxn modelId="{20854EB6-771D-44A0-83FE-ED820104C295}" type="presParOf" srcId="{17FA9B80-EB00-4311-A1E6-638974722B4C}" destId="{62FC5EFA-BA76-42B5-90DD-D7E2541F106C}" srcOrd="11" destOrd="0" presId="urn:microsoft.com/office/officeart/2005/8/layout/cycle2"/>
    <dgm:cxn modelId="{2C179D49-D6EC-4A36-B834-97D5AF4233DF}" type="presParOf" srcId="{62FC5EFA-BA76-42B5-90DD-D7E2541F106C}" destId="{14024FAA-FEE5-4CD4-AF72-7E021F70D5F6}" srcOrd="0" destOrd="0" presId="urn:microsoft.com/office/officeart/2005/8/layout/cycle2"/>
    <dgm:cxn modelId="{A8A64D99-6E8B-4ECD-B878-D41F8FA04AFA}" type="presParOf" srcId="{17FA9B80-EB00-4311-A1E6-638974722B4C}" destId="{C5905E2E-DBD8-4CD5-930E-2725A87904E5}" srcOrd="12" destOrd="0" presId="urn:microsoft.com/office/officeart/2005/8/layout/cycle2"/>
    <dgm:cxn modelId="{1DF0B0F7-F4F1-467A-90CE-1B81B14C1E7B}" type="presParOf" srcId="{17FA9B80-EB00-4311-A1E6-638974722B4C}" destId="{51936232-16E7-49CD-9E35-794739262C39}" srcOrd="13" destOrd="0" presId="urn:microsoft.com/office/officeart/2005/8/layout/cycle2"/>
    <dgm:cxn modelId="{715D624F-7411-43B2-A424-25160CE016C8}" type="presParOf" srcId="{51936232-16E7-49CD-9E35-794739262C39}" destId="{6E753722-21AA-47AA-830D-9D7AC2BD3C15}" srcOrd="0" destOrd="0" presId="urn:microsoft.com/office/officeart/2005/8/layout/cycle2"/>
    <dgm:cxn modelId="{15FFC77E-E092-42BC-8EEB-943BD8CFBA9D}" type="presParOf" srcId="{17FA9B80-EB00-4311-A1E6-638974722B4C}" destId="{CD7765AB-C3EC-46B7-86E9-B3B0D3FA8DFD}" srcOrd="14" destOrd="0" presId="urn:microsoft.com/office/officeart/2005/8/layout/cycle2"/>
    <dgm:cxn modelId="{96B7258F-BE4D-4B6D-B40B-590EE751BC2E}" type="presParOf" srcId="{17FA9B80-EB00-4311-A1E6-638974722B4C}" destId="{50DC1A60-CDE2-4FF9-B201-70A141FA0BC0}" srcOrd="15" destOrd="0" presId="urn:microsoft.com/office/officeart/2005/8/layout/cycle2"/>
    <dgm:cxn modelId="{F87F67E0-F509-4347-8D81-100933D8E48C}" type="presParOf" srcId="{50DC1A60-CDE2-4FF9-B201-70A141FA0BC0}" destId="{9A0EE8DB-0362-4AA4-943C-ED5905CAD49D}" srcOrd="0" destOrd="0" presId="urn:microsoft.com/office/officeart/2005/8/layout/cycle2"/>
    <dgm:cxn modelId="{D8C736FC-9586-44D5-AC3A-6CDF8F7A7157}" type="presParOf" srcId="{17FA9B80-EB00-4311-A1E6-638974722B4C}" destId="{08FF451F-629E-4EE4-BDB0-EBEDA7A8CD2C}" srcOrd="16" destOrd="0" presId="urn:microsoft.com/office/officeart/2005/8/layout/cycle2"/>
    <dgm:cxn modelId="{0E60B887-1D26-45B8-970C-BB58387C63B8}" type="presParOf" srcId="{17FA9B80-EB00-4311-A1E6-638974722B4C}" destId="{A93423E5-D0F2-462B-BED4-FB38FE6DCBB4}" srcOrd="17" destOrd="0" presId="urn:microsoft.com/office/officeart/2005/8/layout/cycle2"/>
    <dgm:cxn modelId="{13A32290-3B00-4E68-AB47-C7FBDD07474C}" type="presParOf" srcId="{A93423E5-D0F2-462B-BED4-FB38FE6DCBB4}" destId="{166DD67A-86C7-4BEE-BBE8-EE8E3DB5DAC0}" srcOrd="0" destOrd="0" presId="urn:microsoft.com/office/officeart/2005/8/layout/cycle2"/>
    <dgm:cxn modelId="{887D9A42-7661-4DDB-B52B-BCE092285641}" type="presParOf" srcId="{17FA9B80-EB00-4311-A1E6-638974722B4C}" destId="{35FC92AB-A067-44C6-8752-AF2FAC80E91A}" srcOrd="18" destOrd="0" presId="urn:microsoft.com/office/officeart/2005/8/layout/cycle2"/>
    <dgm:cxn modelId="{92A45C99-9E41-4E18-A0B5-60D709312FDC}" type="presParOf" srcId="{17FA9B80-EB00-4311-A1E6-638974722B4C}" destId="{58F42056-D7C7-461D-85D8-8F5EFB8BE3FB}" srcOrd="19" destOrd="0" presId="urn:microsoft.com/office/officeart/2005/8/layout/cycle2"/>
    <dgm:cxn modelId="{CA18AD36-2E6B-4611-8E84-DF83C96E1D31}" type="presParOf" srcId="{58F42056-D7C7-461D-85D8-8F5EFB8BE3FB}" destId="{58D5D8EC-838E-46AC-AE0A-834A21799B8B}" srcOrd="0" destOrd="0" presId="urn:microsoft.com/office/officeart/2005/8/layout/cycle2"/>
    <dgm:cxn modelId="{A45F6C26-DCF0-4618-B395-BC0AF0B0D679}" type="presParOf" srcId="{17FA9B80-EB00-4311-A1E6-638974722B4C}" destId="{0757D528-F34F-4267-A188-AEA62B909D6B}" srcOrd="20" destOrd="0" presId="urn:microsoft.com/office/officeart/2005/8/layout/cycle2"/>
    <dgm:cxn modelId="{80D85DCC-9EBF-4457-A1F8-5013AF2D7C8C}" type="presParOf" srcId="{17FA9B80-EB00-4311-A1E6-638974722B4C}" destId="{7B244F7E-1680-4B42-93E1-5BA008822A5F}" srcOrd="21" destOrd="0" presId="urn:microsoft.com/office/officeart/2005/8/layout/cycle2"/>
    <dgm:cxn modelId="{68E2EC71-54AF-448C-8E6D-91F9B15C3D11}" type="presParOf" srcId="{7B244F7E-1680-4B42-93E1-5BA008822A5F}" destId="{D4802245-2306-4123-B8A6-88B1B5868562}" srcOrd="0" destOrd="0" presId="urn:microsoft.com/office/officeart/2005/8/layout/cycle2"/>
    <dgm:cxn modelId="{024253FB-4130-41DB-A27A-578A06A082DC}" type="presParOf" srcId="{17FA9B80-EB00-4311-A1E6-638974722B4C}" destId="{ACCB7C95-4100-4926-B3C3-0CD560CEED49}" srcOrd="22" destOrd="0" presId="urn:microsoft.com/office/officeart/2005/8/layout/cycle2"/>
    <dgm:cxn modelId="{7C2A2094-79C6-48A7-A144-A350F7227E85}" type="presParOf" srcId="{17FA9B80-EB00-4311-A1E6-638974722B4C}" destId="{3AA01CAE-B743-40C3-A060-9363F49A5BC1}" srcOrd="23" destOrd="0" presId="urn:microsoft.com/office/officeart/2005/8/layout/cycle2"/>
    <dgm:cxn modelId="{44F8EB9F-1BAE-4696-BCBA-5B89F11C5D2B}" type="presParOf" srcId="{3AA01CAE-B743-40C3-A060-9363F49A5BC1}" destId="{B187BFEC-F83A-48FF-9553-D9D4E636ABC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76F464-D2EF-407B-B394-5CDAF6CD90FE}">
      <dsp:nvSpPr>
        <dsp:cNvPr id="0" name=""/>
        <dsp:cNvSpPr/>
      </dsp:nvSpPr>
      <dsp:spPr>
        <a:xfrm>
          <a:off x="1244429" y="36844"/>
          <a:ext cx="1915933" cy="1915933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000" b="1" i="0" u="none" strike="noStrike" kern="1200" cap="none" normalizeH="0" baseline="0" dirty="0">
              <a:ln/>
              <a:solidFill>
                <a:srgbClr val="FFFF00"/>
              </a:solidFill>
              <a:effectLst/>
              <a:latin typeface="+mn-ea"/>
              <a:ea typeface="+mn-ea"/>
            </a:rPr>
            <a:t>能够胜任的</a:t>
          </a:r>
        </a:p>
      </dsp:txBody>
      <dsp:txXfrm>
        <a:off x="1465498" y="294759"/>
        <a:ext cx="1473795" cy="607940"/>
      </dsp:txXfrm>
    </dsp:sp>
    <dsp:sp modelId="{E79CF7F8-66E3-4C36-AFD6-B64215F9710E}">
      <dsp:nvSpPr>
        <dsp:cNvPr id="0" name=""/>
        <dsp:cNvSpPr/>
      </dsp:nvSpPr>
      <dsp:spPr>
        <a:xfrm>
          <a:off x="2091861" y="884277"/>
          <a:ext cx="1915933" cy="1915933"/>
        </a:xfrm>
        <a:prstGeom prst="ellipse">
          <a:avLst/>
        </a:prstGeom>
        <a:solidFill>
          <a:schemeClr val="accent5">
            <a:alpha val="50000"/>
            <a:hueOff val="-3315567"/>
            <a:satOff val="13171"/>
            <a:lumOff val="732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000" b="1" i="0" u="none" strike="noStrike" kern="1200" cap="none" normalizeH="0" baseline="0" dirty="0">
              <a:ln/>
              <a:solidFill>
                <a:schemeClr val="bg1"/>
              </a:solidFill>
              <a:effectLst/>
              <a:latin typeface="Arial" pitchFamily="34" charset="0"/>
              <a:ea typeface="宋体" pitchFamily="2" charset="-122"/>
            </a:rPr>
            <a:t>允许你做的</a:t>
          </a:r>
        </a:p>
      </dsp:txBody>
      <dsp:txXfrm>
        <a:off x="3123518" y="1105346"/>
        <a:ext cx="736897" cy="1473795"/>
      </dsp:txXfrm>
    </dsp:sp>
    <dsp:sp modelId="{22CCED94-9422-445D-B3B1-72C2B6A9AF06}">
      <dsp:nvSpPr>
        <dsp:cNvPr id="0" name=""/>
        <dsp:cNvSpPr/>
      </dsp:nvSpPr>
      <dsp:spPr>
        <a:xfrm>
          <a:off x="1244429" y="1731709"/>
          <a:ext cx="1915933" cy="1915933"/>
        </a:xfrm>
        <a:prstGeom prst="ellipse">
          <a:avLst/>
        </a:prstGeom>
        <a:solidFill>
          <a:schemeClr val="accent5">
            <a:alpha val="50000"/>
            <a:hueOff val="-6631133"/>
            <a:satOff val="26342"/>
            <a:lumOff val="1464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000" b="1" i="0" u="none" strike="noStrike" kern="1200" cap="none" normalizeH="0" baseline="0" dirty="0">
              <a:ln/>
              <a:solidFill>
                <a:schemeClr val="bg1"/>
              </a:solidFill>
              <a:effectLst/>
              <a:latin typeface="Arial" pitchFamily="34" charset="0"/>
              <a:ea typeface="宋体" pitchFamily="2" charset="-122"/>
            </a:rPr>
            <a:t>真正感兴趣的</a:t>
          </a:r>
        </a:p>
      </dsp:txBody>
      <dsp:txXfrm>
        <a:off x="1465498" y="2781788"/>
        <a:ext cx="1473795" cy="607940"/>
      </dsp:txXfrm>
    </dsp:sp>
    <dsp:sp modelId="{5C68AC36-DF9B-46A1-85CE-D7A2701D1377}">
      <dsp:nvSpPr>
        <dsp:cNvPr id="0" name=""/>
        <dsp:cNvSpPr/>
      </dsp:nvSpPr>
      <dsp:spPr>
        <a:xfrm>
          <a:off x="396997" y="884277"/>
          <a:ext cx="1915933" cy="1915933"/>
        </a:xfrm>
        <a:prstGeom prst="ellipse">
          <a:avLst/>
        </a:prstGeom>
        <a:solidFill>
          <a:schemeClr val="accent5">
            <a:alpha val="50000"/>
            <a:hueOff val="-9946700"/>
            <a:satOff val="39513"/>
            <a:lumOff val="2196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zh-CN" altLang="en-US" sz="2000" b="1" i="0" u="none" strike="noStrike" kern="1200" cap="none" normalizeH="0" baseline="0" dirty="0">
              <a:ln/>
              <a:solidFill>
                <a:schemeClr val="bg1"/>
              </a:solidFill>
              <a:effectLst/>
              <a:latin typeface="+mn-ea"/>
              <a:ea typeface="+mn-ea"/>
            </a:rPr>
            <a:t>适合做的</a:t>
          </a:r>
        </a:p>
      </dsp:txBody>
      <dsp:txXfrm>
        <a:off x="544376" y="1105346"/>
        <a:ext cx="736897" cy="14737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345D5B-DA0A-4D6A-AAA8-AD4FCE443B1E}">
      <dsp:nvSpPr>
        <dsp:cNvPr id="0" name=""/>
        <dsp:cNvSpPr/>
      </dsp:nvSpPr>
      <dsp:spPr>
        <a:xfrm>
          <a:off x="3257868" y="498"/>
          <a:ext cx="720830" cy="720830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商业需求</a:t>
          </a:r>
        </a:p>
      </dsp:txBody>
      <dsp:txXfrm>
        <a:off x="3363431" y="106061"/>
        <a:ext cx="509704" cy="509704"/>
      </dsp:txXfrm>
    </dsp:sp>
    <dsp:sp modelId="{D64EF9DE-EB6C-44A6-ABBB-938F98BC8AC1}">
      <dsp:nvSpPr>
        <dsp:cNvPr id="0" name=""/>
        <dsp:cNvSpPr/>
      </dsp:nvSpPr>
      <dsp:spPr>
        <a:xfrm rot="900000">
          <a:off x="4039915" y="377898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>
        <a:off x="4040893" y="419122"/>
        <a:ext cx="134009" cy="145968"/>
      </dsp:txXfrm>
    </dsp:sp>
    <dsp:sp modelId="{4D955C4F-4807-4847-B0CA-7672C9A3D0F1}">
      <dsp:nvSpPr>
        <dsp:cNvPr id="0" name=""/>
        <dsp:cNvSpPr/>
      </dsp:nvSpPr>
      <dsp:spPr>
        <a:xfrm>
          <a:off x="4303042" y="280552"/>
          <a:ext cx="720830" cy="720830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市场分析</a:t>
          </a:r>
        </a:p>
      </dsp:txBody>
      <dsp:txXfrm>
        <a:off x="4408605" y="386115"/>
        <a:ext cx="509704" cy="509704"/>
      </dsp:txXfrm>
    </dsp:sp>
    <dsp:sp modelId="{77EDA837-3205-47A0-9A96-00758E3E5A13}">
      <dsp:nvSpPr>
        <dsp:cNvPr id="0" name=""/>
        <dsp:cNvSpPr/>
      </dsp:nvSpPr>
      <dsp:spPr>
        <a:xfrm rot="2700000">
          <a:off x="4946464" y="898055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>
        <a:off x="4954875" y="926405"/>
        <a:ext cx="134009" cy="145968"/>
      </dsp:txXfrm>
    </dsp:sp>
    <dsp:sp modelId="{648FAF4B-D06E-4D60-B965-ED8069CF939F}">
      <dsp:nvSpPr>
        <dsp:cNvPr id="0" name=""/>
        <dsp:cNvSpPr/>
      </dsp:nvSpPr>
      <dsp:spPr>
        <a:xfrm>
          <a:off x="5068162" y="1045672"/>
          <a:ext cx="720830" cy="720830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产品策划</a:t>
          </a:r>
        </a:p>
      </dsp:txBody>
      <dsp:txXfrm>
        <a:off x="5173725" y="1151235"/>
        <a:ext cx="509704" cy="509704"/>
      </dsp:txXfrm>
    </dsp:sp>
    <dsp:sp modelId="{DD76D6C7-EF46-47E0-94C6-512B03ACB3E0}">
      <dsp:nvSpPr>
        <dsp:cNvPr id="0" name=""/>
        <dsp:cNvSpPr/>
      </dsp:nvSpPr>
      <dsp:spPr>
        <a:xfrm rot="4500000">
          <a:off x="5471480" y="1801800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>
        <a:off x="5492764" y="1822718"/>
        <a:ext cx="134009" cy="145968"/>
      </dsp:txXfrm>
    </dsp:sp>
    <dsp:sp modelId="{10FE994C-5664-4407-835E-EA5F2C533F95}">
      <dsp:nvSpPr>
        <dsp:cNvPr id="0" name=""/>
        <dsp:cNvSpPr/>
      </dsp:nvSpPr>
      <dsp:spPr>
        <a:xfrm>
          <a:off x="5348215" y="2090845"/>
          <a:ext cx="720830" cy="720830"/>
        </a:xfrm>
        <a:prstGeom prst="ellipse">
          <a:avLst/>
        </a:prstGeom>
        <a:solidFill>
          <a:srgbClr val="5B9BD5">
            <a:hueOff val="0"/>
            <a:satOff val="0"/>
            <a:lumOff val="0"/>
            <a:alphaOff val="0"/>
          </a:srgbClr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系统设计</a:t>
          </a:r>
        </a:p>
      </dsp:txBody>
      <dsp:txXfrm>
        <a:off x="5453778" y="2196408"/>
        <a:ext cx="509704" cy="509704"/>
      </dsp:txXfrm>
    </dsp:sp>
    <dsp:sp modelId="{33F43DB7-1FE1-4168-A0C1-0DE935163636}">
      <dsp:nvSpPr>
        <dsp:cNvPr id="0" name=""/>
        <dsp:cNvSpPr/>
      </dsp:nvSpPr>
      <dsp:spPr>
        <a:xfrm rot="6300000">
          <a:off x="5474284" y="2846973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70AD47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 rot="10800000">
        <a:off x="5510433" y="2867891"/>
        <a:ext cx="134009" cy="145968"/>
      </dsp:txXfrm>
    </dsp:sp>
    <dsp:sp modelId="{CF1D1F8D-C330-4B0C-AEE3-93CF0DA401CB}">
      <dsp:nvSpPr>
        <dsp:cNvPr id="0" name=""/>
        <dsp:cNvSpPr/>
      </dsp:nvSpPr>
      <dsp:spPr>
        <a:xfrm>
          <a:off x="5068162" y="3136018"/>
          <a:ext cx="720830" cy="720830"/>
        </a:xfrm>
        <a:prstGeom prst="ellipse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UI  </a:t>
          </a: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设计</a:t>
          </a:r>
        </a:p>
      </dsp:txBody>
      <dsp:txXfrm>
        <a:off x="5173725" y="3241581"/>
        <a:ext cx="509704" cy="509704"/>
      </dsp:txXfrm>
    </dsp:sp>
    <dsp:sp modelId="{E0E34F12-B3DF-4C64-8180-3BB45BCD6BCF}">
      <dsp:nvSpPr>
        <dsp:cNvPr id="0" name=""/>
        <dsp:cNvSpPr/>
      </dsp:nvSpPr>
      <dsp:spPr>
        <a:xfrm rot="8100000">
          <a:off x="4954127" y="3753522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70AD47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 rot="10800000">
        <a:off x="5003149" y="3781872"/>
        <a:ext cx="134009" cy="145968"/>
      </dsp:txXfrm>
    </dsp:sp>
    <dsp:sp modelId="{A97C37EE-2DEA-417C-AA84-B6886CCA7291}">
      <dsp:nvSpPr>
        <dsp:cNvPr id="0" name=""/>
        <dsp:cNvSpPr/>
      </dsp:nvSpPr>
      <dsp:spPr>
        <a:xfrm>
          <a:off x="4303042" y="3901138"/>
          <a:ext cx="720830" cy="720830"/>
        </a:xfrm>
        <a:prstGeom prst="ellipse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代码开发</a:t>
          </a:r>
        </a:p>
      </dsp:txBody>
      <dsp:txXfrm>
        <a:off x="4408605" y="4006701"/>
        <a:ext cx="509704" cy="509704"/>
      </dsp:txXfrm>
    </dsp:sp>
    <dsp:sp modelId="{62FC5EFA-BA76-42B5-90DD-D7E2541F106C}">
      <dsp:nvSpPr>
        <dsp:cNvPr id="0" name=""/>
        <dsp:cNvSpPr/>
      </dsp:nvSpPr>
      <dsp:spPr>
        <a:xfrm rot="9900000">
          <a:off x="4050382" y="4278538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70AD47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 rot="10800000">
        <a:off x="4106837" y="4319762"/>
        <a:ext cx="134009" cy="145968"/>
      </dsp:txXfrm>
    </dsp:sp>
    <dsp:sp modelId="{C5905E2E-DBD8-4CD5-930E-2725A87904E5}">
      <dsp:nvSpPr>
        <dsp:cNvPr id="0" name=""/>
        <dsp:cNvSpPr/>
      </dsp:nvSpPr>
      <dsp:spPr>
        <a:xfrm>
          <a:off x="3257868" y="4181192"/>
          <a:ext cx="720830" cy="720830"/>
        </a:xfrm>
        <a:prstGeom prst="ellipse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产品测试</a:t>
          </a:r>
        </a:p>
      </dsp:txBody>
      <dsp:txXfrm>
        <a:off x="3363431" y="4286755"/>
        <a:ext cx="509704" cy="509704"/>
      </dsp:txXfrm>
    </dsp:sp>
    <dsp:sp modelId="{51936232-16E7-49CD-9E35-794739262C39}">
      <dsp:nvSpPr>
        <dsp:cNvPr id="0" name=""/>
        <dsp:cNvSpPr/>
      </dsp:nvSpPr>
      <dsp:spPr>
        <a:xfrm rot="11700000">
          <a:off x="3005209" y="4281342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70AD47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 rot="10800000">
        <a:off x="3061664" y="4337430"/>
        <a:ext cx="134009" cy="145968"/>
      </dsp:txXfrm>
    </dsp:sp>
    <dsp:sp modelId="{CD7765AB-C3EC-46B7-86E9-B3B0D3FA8DFD}">
      <dsp:nvSpPr>
        <dsp:cNvPr id="0" name=""/>
        <dsp:cNvSpPr/>
      </dsp:nvSpPr>
      <dsp:spPr>
        <a:xfrm>
          <a:off x="2212695" y="3901138"/>
          <a:ext cx="720830" cy="720830"/>
        </a:xfrm>
        <a:prstGeom prst="ellipse">
          <a:avLst/>
        </a:prstGeom>
        <a:solidFill>
          <a:srgbClr val="70AD47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产品部署</a:t>
          </a:r>
        </a:p>
      </dsp:txBody>
      <dsp:txXfrm>
        <a:off x="2318258" y="4006701"/>
        <a:ext cx="509704" cy="509704"/>
      </dsp:txXfrm>
    </dsp:sp>
    <dsp:sp modelId="{50DC1A60-CDE2-4FF9-B201-70A141FA0BC0}">
      <dsp:nvSpPr>
        <dsp:cNvPr id="0" name=""/>
        <dsp:cNvSpPr/>
      </dsp:nvSpPr>
      <dsp:spPr>
        <a:xfrm rot="13500000">
          <a:off x="2098660" y="3761184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ED7D3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 rot="10800000">
        <a:off x="2147682" y="3830146"/>
        <a:ext cx="134009" cy="145968"/>
      </dsp:txXfrm>
    </dsp:sp>
    <dsp:sp modelId="{08FF451F-629E-4EE4-BDB0-EBEDA7A8CD2C}">
      <dsp:nvSpPr>
        <dsp:cNvPr id="0" name=""/>
        <dsp:cNvSpPr/>
      </dsp:nvSpPr>
      <dsp:spPr>
        <a:xfrm>
          <a:off x="1447575" y="3136018"/>
          <a:ext cx="720830" cy="720830"/>
        </a:xfrm>
        <a:prstGeom prst="ellipse">
          <a:avLst/>
        </a:prstGeom>
        <a:solidFill>
          <a:srgbClr val="ED7D3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产品内容</a:t>
          </a:r>
        </a:p>
      </dsp:txBody>
      <dsp:txXfrm>
        <a:off x="1553138" y="3241581"/>
        <a:ext cx="509704" cy="509704"/>
      </dsp:txXfrm>
    </dsp:sp>
    <dsp:sp modelId="{A93423E5-D0F2-462B-BED4-FB38FE6DCBB4}">
      <dsp:nvSpPr>
        <dsp:cNvPr id="0" name=""/>
        <dsp:cNvSpPr/>
      </dsp:nvSpPr>
      <dsp:spPr>
        <a:xfrm rot="15300000">
          <a:off x="1573644" y="2857440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ED7D3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 rot="10800000">
        <a:off x="1609793" y="2933834"/>
        <a:ext cx="134009" cy="145968"/>
      </dsp:txXfrm>
    </dsp:sp>
    <dsp:sp modelId="{35FC92AB-A067-44C6-8752-AF2FAC80E91A}">
      <dsp:nvSpPr>
        <dsp:cNvPr id="0" name=""/>
        <dsp:cNvSpPr/>
      </dsp:nvSpPr>
      <dsp:spPr>
        <a:xfrm>
          <a:off x="1167522" y="2090845"/>
          <a:ext cx="720830" cy="720830"/>
        </a:xfrm>
        <a:prstGeom prst="ellipse">
          <a:avLst/>
        </a:prstGeom>
        <a:solidFill>
          <a:srgbClr val="ED7D3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产品推广</a:t>
          </a:r>
        </a:p>
      </dsp:txBody>
      <dsp:txXfrm>
        <a:off x="1273085" y="2196408"/>
        <a:ext cx="509704" cy="509704"/>
      </dsp:txXfrm>
    </dsp:sp>
    <dsp:sp modelId="{58F42056-D7C7-461D-85D8-8F5EFB8BE3FB}">
      <dsp:nvSpPr>
        <dsp:cNvPr id="0" name=""/>
        <dsp:cNvSpPr/>
      </dsp:nvSpPr>
      <dsp:spPr>
        <a:xfrm rot="17100000">
          <a:off x="1570840" y="1812267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ED7D3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>
        <a:off x="1592124" y="1888661"/>
        <a:ext cx="134009" cy="145968"/>
      </dsp:txXfrm>
    </dsp:sp>
    <dsp:sp modelId="{0757D528-F34F-4267-A188-AEA62B909D6B}">
      <dsp:nvSpPr>
        <dsp:cNvPr id="0" name=""/>
        <dsp:cNvSpPr/>
      </dsp:nvSpPr>
      <dsp:spPr>
        <a:xfrm>
          <a:off x="1447575" y="1045672"/>
          <a:ext cx="720830" cy="720830"/>
        </a:xfrm>
        <a:prstGeom prst="ellipse">
          <a:avLst/>
        </a:prstGeom>
        <a:solidFill>
          <a:srgbClr val="ED7D3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产品销售</a:t>
          </a:r>
        </a:p>
      </dsp:txBody>
      <dsp:txXfrm>
        <a:off x="1553138" y="1151235"/>
        <a:ext cx="509704" cy="509704"/>
      </dsp:txXfrm>
    </dsp:sp>
    <dsp:sp modelId="{7B244F7E-1680-4B42-93E1-5BA008822A5F}">
      <dsp:nvSpPr>
        <dsp:cNvPr id="0" name=""/>
        <dsp:cNvSpPr/>
      </dsp:nvSpPr>
      <dsp:spPr>
        <a:xfrm rot="18900000">
          <a:off x="2090997" y="905718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ED7D3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>
        <a:off x="2099408" y="974680"/>
        <a:ext cx="134009" cy="145968"/>
      </dsp:txXfrm>
    </dsp:sp>
    <dsp:sp modelId="{ACCB7C95-4100-4926-B3C3-0CD560CEED49}">
      <dsp:nvSpPr>
        <dsp:cNvPr id="0" name=""/>
        <dsp:cNvSpPr/>
      </dsp:nvSpPr>
      <dsp:spPr>
        <a:xfrm>
          <a:off x="2212695" y="280552"/>
          <a:ext cx="720830" cy="720830"/>
        </a:xfrm>
        <a:prstGeom prst="ellipse">
          <a:avLst/>
        </a:prstGeom>
        <a:solidFill>
          <a:srgbClr val="ED7D31"/>
        </a:solidFill>
        <a:ln w="127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rPr>
            <a:t>产品售后</a:t>
          </a:r>
        </a:p>
      </dsp:txBody>
      <dsp:txXfrm>
        <a:off x="2318258" y="386115"/>
        <a:ext cx="509704" cy="509704"/>
      </dsp:txXfrm>
    </dsp:sp>
    <dsp:sp modelId="{3AA01CAE-B743-40C3-A060-9363F49A5BC1}">
      <dsp:nvSpPr>
        <dsp:cNvPr id="0" name=""/>
        <dsp:cNvSpPr/>
      </dsp:nvSpPr>
      <dsp:spPr>
        <a:xfrm rot="20700000">
          <a:off x="2994742" y="380702"/>
          <a:ext cx="191442" cy="243280"/>
        </a:xfrm>
        <a:prstGeom prst="rightArrow">
          <a:avLst>
            <a:gd name="adj1" fmla="val 60000"/>
            <a:gd name="adj2" fmla="val 50000"/>
          </a:avLst>
        </a:prstGeom>
        <a:solidFill>
          <a:srgbClr val="5B9BD5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1800" b="1" kern="1200">
            <a:solidFill>
              <a:sysClr val="window" lastClr="FFFFFF"/>
            </a:solidFill>
            <a:latin typeface="微软雅黑" panose="020B0503020204020204" pitchFamily="34" charset="-122"/>
            <a:ea typeface="微软雅黑" panose="020B0503020204020204" pitchFamily="34" charset="-122"/>
            <a:cs typeface="+mn-cs"/>
          </a:endParaRPr>
        </a:p>
      </dsp:txBody>
      <dsp:txXfrm>
        <a:off x="2995720" y="436790"/>
        <a:ext cx="134009" cy="1459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8501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prstClr val="black"/>
                </a:solidFill>
              </a:rPr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42875" y="768350"/>
            <a:ext cx="6818313" cy="3836988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3027" y="767596"/>
            <a:ext cx="6318012" cy="383798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94670" y="767596"/>
            <a:ext cx="6314723" cy="383798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1689F0-D8FB-450F-A36F-553F26501FEE}" type="slidenum">
              <a:rPr lang="zh-CN" altLang="en-US" smtClean="0">
                <a:solidFill>
                  <a:prstClr val="black"/>
                </a:solidFill>
              </a:rPr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r>
              <a:rPr lang="zh-CN" altLang="en-US"/>
              <a:t>列举基地学员入职情况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BE0A5C-A91B-4C78-8866-B1E19D8A8787}" type="slidenum">
              <a:rPr lang="zh-CN" altLang="en-US" smtClean="0"/>
              <a:t>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zh-CN" altLang="en-US"/>
              <a:t>1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747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AC1C1A-5F24-4CF4-9FE2-090D08682E00}" type="slidenum">
              <a:rPr lang="zh-CN" altLang="en-US" smtClean="0"/>
              <a:t>37</a:t>
            </a:fld>
            <a:endParaRPr lang="en-US" altLang="zh-CN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zh-CN" altLang="en-US"/>
              <a:t>1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7F1B8D-4751-4EFD-8061-B6A5E4F0A615}" type="slidenum">
              <a:rPr lang="zh-CN" altLang="en-US" smtClean="0">
                <a:solidFill>
                  <a:prstClr val="black"/>
                </a:solidFill>
              </a:rPr>
              <a:t>38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44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6288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45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7442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46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4940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52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53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75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76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46927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77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90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78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01673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79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1347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62EA3-F01A-452B-9803-BA3A7F399028}" type="slidenum">
              <a:rPr lang="zh-CN" altLang="en-US" smtClean="0"/>
              <a:t>80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630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5458885"/>
            <a:ext cx="12192000" cy="139911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pic>
        <p:nvPicPr>
          <p:cNvPr id="87" name="图片 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9856" y="3652410"/>
            <a:ext cx="1121761" cy="2334970"/>
          </a:xfrm>
          <a:prstGeom prst="rect">
            <a:avLst/>
          </a:prstGeom>
        </p:spPr>
      </p:pic>
      <p:pic>
        <p:nvPicPr>
          <p:cNvPr id="88" name="图片 8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36" y="3645024"/>
            <a:ext cx="1121761" cy="2334970"/>
          </a:xfrm>
          <a:prstGeom prst="rect">
            <a:avLst/>
          </a:prstGeom>
        </p:spPr>
      </p:pic>
      <p:pic>
        <p:nvPicPr>
          <p:cNvPr id="89" name="图片 8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7710" y="2548385"/>
            <a:ext cx="1731414" cy="2621507"/>
          </a:xfrm>
          <a:prstGeom prst="rect">
            <a:avLst/>
          </a:prstGeom>
        </p:spPr>
      </p:pic>
      <p:sp>
        <p:nvSpPr>
          <p:cNvPr id="9" name="七角星 8"/>
          <p:cNvSpPr/>
          <p:nvPr/>
        </p:nvSpPr>
        <p:spPr>
          <a:xfrm>
            <a:off x="10128251" y="55034"/>
            <a:ext cx="590549" cy="533345"/>
          </a:xfrm>
          <a:prstGeom prst="star7">
            <a:avLst/>
          </a:prstGeom>
          <a:solidFill>
            <a:schemeClr val="accent3"/>
          </a:solidFill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35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10" name="Songtaste 节奏感很强的歌 个人很喜欢这样的.mp3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38251" y="37211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 rotWithShape="1">
          <a:blip r:embed="rId6" cstate="print"/>
          <a:srcRect l="45127"/>
          <a:stretch>
            <a:fillRect/>
          </a:stretch>
        </p:blipFill>
        <p:spPr bwMode="auto">
          <a:xfrm>
            <a:off x="3894" y="421217"/>
            <a:ext cx="814197" cy="508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08134" y="444501"/>
            <a:ext cx="1824567" cy="622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23351" y="719667"/>
            <a:ext cx="950383" cy="32596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 rotWithShape="1">
          <a:blip r:embed="rId6" cstate="print"/>
          <a:srcRect r="25583"/>
          <a:stretch>
            <a:fillRect/>
          </a:stretch>
        </p:blipFill>
        <p:spPr bwMode="auto">
          <a:xfrm>
            <a:off x="11014076" y="1140884"/>
            <a:ext cx="1178221" cy="53974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68500" y="169334"/>
            <a:ext cx="1483784" cy="5058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Freeform 54"/>
          <p:cNvSpPr/>
          <p:nvPr/>
        </p:nvSpPr>
        <p:spPr bwMode="auto">
          <a:xfrm flipH="1">
            <a:off x="4652433" y="2152651"/>
            <a:ext cx="965200" cy="1153583"/>
          </a:xfrm>
          <a:custGeom>
            <a:avLst/>
            <a:gdLst>
              <a:gd name="T0" fmla="*/ 111 w 495"/>
              <a:gd name="T1" fmla="*/ 385 h 591"/>
              <a:gd name="T2" fmla="*/ 112 w 495"/>
              <a:gd name="T3" fmla="*/ 381 h 591"/>
              <a:gd name="T4" fmla="*/ 116 w 495"/>
              <a:gd name="T5" fmla="*/ 368 h 591"/>
              <a:gd name="T6" fmla="*/ 121 w 495"/>
              <a:gd name="T7" fmla="*/ 353 h 591"/>
              <a:gd name="T8" fmla="*/ 126 w 495"/>
              <a:gd name="T9" fmla="*/ 337 h 591"/>
              <a:gd name="T10" fmla="*/ 133 w 495"/>
              <a:gd name="T11" fmla="*/ 318 h 591"/>
              <a:gd name="T12" fmla="*/ 150 w 495"/>
              <a:gd name="T13" fmla="*/ 278 h 591"/>
              <a:gd name="T14" fmla="*/ 161 w 495"/>
              <a:gd name="T15" fmla="*/ 257 h 591"/>
              <a:gd name="T16" fmla="*/ 164 w 495"/>
              <a:gd name="T17" fmla="*/ 252 h 591"/>
              <a:gd name="T18" fmla="*/ 167 w 495"/>
              <a:gd name="T19" fmla="*/ 246 h 591"/>
              <a:gd name="T20" fmla="*/ 174 w 495"/>
              <a:gd name="T21" fmla="*/ 236 h 591"/>
              <a:gd name="T22" fmla="*/ 187 w 495"/>
              <a:gd name="T23" fmla="*/ 215 h 591"/>
              <a:gd name="T24" fmla="*/ 203 w 495"/>
              <a:gd name="T25" fmla="*/ 194 h 591"/>
              <a:gd name="T26" fmla="*/ 220 w 495"/>
              <a:gd name="T27" fmla="*/ 174 h 591"/>
              <a:gd name="T28" fmla="*/ 229 w 495"/>
              <a:gd name="T29" fmla="*/ 165 h 591"/>
              <a:gd name="T30" fmla="*/ 238 w 495"/>
              <a:gd name="T31" fmla="*/ 156 h 591"/>
              <a:gd name="T32" fmla="*/ 279 w 495"/>
              <a:gd name="T33" fmla="*/ 125 h 591"/>
              <a:gd name="T34" fmla="*/ 322 w 495"/>
              <a:gd name="T35" fmla="*/ 101 h 591"/>
              <a:gd name="T36" fmla="*/ 365 w 495"/>
              <a:gd name="T37" fmla="*/ 85 h 591"/>
              <a:gd name="T38" fmla="*/ 405 w 495"/>
              <a:gd name="T39" fmla="*/ 77 h 591"/>
              <a:gd name="T40" fmla="*/ 439 w 495"/>
              <a:gd name="T41" fmla="*/ 74 h 591"/>
              <a:gd name="T42" fmla="*/ 465 w 495"/>
              <a:gd name="T43" fmla="*/ 74 h 591"/>
              <a:gd name="T44" fmla="*/ 481 w 495"/>
              <a:gd name="T45" fmla="*/ 75 h 591"/>
              <a:gd name="T46" fmla="*/ 483 w 495"/>
              <a:gd name="T47" fmla="*/ 75 h 591"/>
              <a:gd name="T48" fmla="*/ 484 w 495"/>
              <a:gd name="T49" fmla="*/ 76 h 591"/>
              <a:gd name="T50" fmla="*/ 486 w 495"/>
              <a:gd name="T51" fmla="*/ 76 h 591"/>
              <a:gd name="T52" fmla="*/ 495 w 495"/>
              <a:gd name="T53" fmla="*/ 0 h 591"/>
              <a:gd name="T54" fmla="*/ 493 w 495"/>
              <a:gd name="T55" fmla="*/ 0 h 591"/>
              <a:gd name="T56" fmla="*/ 490 w 495"/>
              <a:gd name="T57" fmla="*/ 0 h 591"/>
              <a:gd name="T58" fmla="*/ 486 w 495"/>
              <a:gd name="T59" fmla="*/ 0 h 591"/>
              <a:gd name="T60" fmla="*/ 465 w 495"/>
              <a:gd name="T61" fmla="*/ 0 h 591"/>
              <a:gd name="T62" fmla="*/ 432 w 495"/>
              <a:gd name="T63" fmla="*/ 3 h 591"/>
              <a:gd name="T64" fmla="*/ 391 w 495"/>
              <a:gd name="T65" fmla="*/ 11 h 591"/>
              <a:gd name="T66" fmla="*/ 345 w 495"/>
              <a:gd name="T67" fmla="*/ 26 h 591"/>
              <a:gd name="T68" fmla="*/ 296 w 495"/>
              <a:gd name="T69" fmla="*/ 50 h 591"/>
              <a:gd name="T70" fmla="*/ 248 w 495"/>
              <a:gd name="T71" fmla="*/ 82 h 591"/>
              <a:gd name="T72" fmla="*/ 226 w 495"/>
              <a:gd name="T73" fmla="*/ 102 h 591"/>
              <a:gd name="T74" fmla="*/ 215 w 495"/>
              <a:gd name="T75" fmla="*/ 112 h 591"/>
              <a:gd name="T76" fmla="*/ 205 w 495"/>
              <a:gd name="T77" fmla="*/ 123 h 591"/>
              <a:gd name="T78" fmla="*/ 195 w 495"/>
              <a:gd name="T79" fmla="*/ 134 h 591"/>
              <a:gd name="T80" fmla="*/ 186 w 495"/>
              <a:gd name="T81" fmla="*/ 146 h 591"/>
              <a:gd name="T82" fmla="*/ 169 w 495"/>
              <a:gd name="T83" fmla="*/ 169 h 591"/>
              <a:gd name="T84" fmla="*/ 154 w 495"/>
              <a:gd name="T85" fmla="*/ 194 h 591"/>
              <a:gd name="T86" fmla="*/ 141 w 495"/>
              <a:gd name="T87" fmla="*/ 218 h 591"/>
              <a:gd name="T88" fmla="*/ 136 w 495"/>
              <a:gd name="T89" fmla="*/ 230 h 591"/>
              <a:gd name="T90" fmla="*/ 133 w 495"/>
              <a:gd name="T91" fmla="*/ 236 h 591"/>
              <a:gd name="T92" fmla="*/ 130 w 495"/>
              <a:gd name="T93" fmla="*/ 242 h 591"/>
              <a:gd name="T94" fmla="*/ 121 w 495"/>
              <a:gd name="T95" fmla="*/ 266 h 591"/>
              <a:gd name="T96" fmla="*/ 107 w 495"/>
              <a:gd name="T97" fmla="*/ 310 h 591"/>
              <a:gd name="T98" fmla="*/ 102 w 495"/>
              <a:gd name="T99" fmla="*/ 329 h 591"/>
              <a:gd name="T100" fmla="*/ 98 w 495"/>
              <a:gd name="T101" fmla="*/ 347 h 591"/>
              <a:gd name="T102" fmla="*/ 94 w 495"/>
              <a:gd name="T103" fmla="*/ 363 h 591"/>
              <a:gd name="T104" fmla="*/ 92 w 495"/>
              <a:gd name="T105" fmla="*/ 376 h 591"/>
              <a:gd name="T106" fmla="*/ 91 w 495"/>
              <a:gd name="T107" fmla="*/ 383 h 591"/>
              <a:gd name="T108" fmla="*/ 0 w 495"/>
              <a:gd name="T109" fmla="*/ 316 h 591"/>
              <a:gd name="T110" fmla="*/ 80 w 495"/>
              <a:gd name="T111" fmla="*/ 591 h 591"/>
              <a:gd name="T112" fmla="*/ 215 w 495"/>
              <a:gd name="T113" fmla="*/ 338 h 591"/>
              <a:gd name="T114" fmla="*/ 111 w 495"/>
              <a:gd name="T115" fmla="*/ 385 h 5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95" h="591">
                <a:moveTo>
                  <a:pt x="111" y="385"/>
                </a:moveTo>
                <a:cubicBezTo>
                  <a:pt x="112" y="384"/>
                  <a:pt x="112" y="382"/>
                  <a:pt x="112" y="381"/>
                </a:cubicBezTo>
                <a:cubicBezTo>
                  <a:pt x="113" y="377"/>
                  <a:pt x="114" y="373"/>
                  <a:pt x="116" y="368"/>
                </a:cubicBezTo>
                <a:cubicBezTo>
                  <a:pt x="117" y="364"/>
                  <a:pt x="119" y="359"/>
                  <a:pt x="121" y="353"/>
                </a:cubicBezTo>
                <a:cubicBezTo>
                  <a:pt x="122" y="348"/>
                  <a:pt x="124" y="343"/>
                  <a:pt x="126" y="337"/>
                </a:cubicBezTo>
                <a:cubicBezTo>
                  <a:pt x="128" y="331"/>
                  <a:pt x="131" y="325"/>
                  <a:pt x="133" y="318"/>
                </a:cubicBezTo>
                <a:cubicBezTo>
                  <a:pt x="137" y="306"/>
                  <a:pt x="144" y="292"/>
                  <a:pt x="150" y="278"/>
                </a:cubicBezTo>
                <a:cubicBezTo>
                  <a:pt x="154" y="271"/>
                  <a:pt x="157" y="264"/>
                  <a:pt x="161" y="257"/>
                </a:cubicBezTo>
                <a:cubicBezTo>
                  <a:pt x="162" y="255"/>
                  <a:pt x="163" y="254"/>
                  <a:pt x="164" y="252"/>
                </a:cubicBezTo>
                <a:cubicBezTo>
                  <a:pt x="165" y="250"/>
                  <a:pt x="166" y="248"/>
                  <a:pt x="167" y="246"/>
                </a:cubicBezTo>
                <a:cubicBezTo>
                  <a:pt x="169" y="243"/>
                  <a:pt x="171" y="239"/>
                  <a:pt x="174" y="236"/>
                </a:cubicBezTo>
                <a:cubicBezTo>
                  <a:pt x="178" y="229"/>
                  <a:pt x="183" y="222"/>
                  <a:pt x="187" y="215"/>
                </a:cubicBezTo>
                <a:cubicBezTo>
                  <a:pt x="192" y="207"/>
                  <a:pt x="198" y="201"/>
                  <a:pt x="203" y="194"/>
                </a:cubicBezTo>
                <a:cubicBezTo>
                  <a:pt x="208" y="187"/>
                  <a:pt x="214" y="181"/>
                  <a:pt x="220" y="174"/>
                </a:cubicBezTo>
                <a:cubicBezTo>
                  <a:pt x="223" y="171"/>
                  <a:pt x="226" y="168"/>
                  <a:pt x="229" y="165"/>
                </a:cubicBezTo>
                <a:cubicBezTo>
                  <a:pt x="238" y="156"/>
                  <a:pt x="238" y="156"/>
                  <a:pt x="238" y="156"/>
                </a:cubicBezTo>
                <a:cubicBezTo>
                  <a:pt x="251" y="145"/>
                  <a:pt x="265" y="134"/>
                  <a:pt x="279" y="125"/>
                </a:cubicBezTo>
                <a:cubicBezTo>
                  <a:pt x="293" y="115"/>
                  <a:pt x="308" y="108"/>
                  <a:pt x="322" y="101"/>
                </a:cubicBezTo>
                <a:cubicBezTo>
                  <a:pt x="336" y="94"/>
                  <a:pt x="351" y="89"/>
                  <a:pt x="365" y="85"/>
                </a:cubicBezTo>
                <a:cubicBezTo>
                  <a:pt x="379" y="82"/>
                  <a:pt x="392" y="79"/>
                  <a:pt x="405" y="77"/>
                </a:cubicBezTo>
                <a:cubicBezTo>
                  <a:pt x="417" y="75"/>
                  <a:pt x="429" y="74"/>
                  <a:pt x="439" y="74"/>
                </a:cubicBezTo>
                <a:cubicBezTo>
                  <a:pt x="449" y="73"/>
                  <a:pt x="458" y="73"/>
                  <a:pt x="465" y="74"/>
                </a:cubicBezTo>
                <a:cubicBezTo>
                  <a:pt x="472" y="74"/>
                  <a:pt x="478" y="75"/>
                  <a:pt x="481" y="75"/>
                </a:cubicBezTo>
                <a:cubicBezTo>
                  <a:pt x="482" y="75"/>
                  <a:pt x="483" y="75"/>
                  <a:pt x="483" y="75"/>
                </a:cubicBezTo>
                <a:cubicBezTo>
                  <a:pt x="484" y="75"/>
                  <a:pt x="484" y="75"/>
                  <a:pt x="484" y="76"/>
                </a:cubicBezTo>
                <a:cubicBezTo>
                  <a:pt x="485" y="76"/>
                  <a:pt x="486" y="76"/>
                  <a:pt x="486" y="76"/>
                </a:cubicBezTo>
                <a:cubicBezTo>
                  <a:pt x="495" y="0"/>
                  <a:pt x="495" y="0"/>
                  <a:pt x="495" y="0"/>
                </a:cubicBezTo>
                <a:cubicBezTo>
                  <a:pt x="495" y="0"/>
                  <a:pt x="494" y="0"/>
                  <a:pt x="493" y="0"/>
                </a:cubicBezTo>
                <a:cubicBezTo>
                  <a:pt x="492" y="0"/>
                  <a:pt x="491" y="0"/>
                  <a:pt x="490" y="0"/>
                </a:cubicBezTo>
                <a:cubicBezTo>
                  <a:pt x="489" y="0"/>
                  <a:pt x="487" y="0"/>
                  <a:pt x="486" y="0"/>
                </a:cubicBezTo>
                <a:cubicBezTo>
                  <a:pt x="481" y="0"/>
                  <a:pt x="474" y="0"/>
                  <a:pt x="465" y="0"/>
                </a:cubicBezTo>
                <a:cubicBezTo>
                  <a:pt x="456" y="1"/>
                  <a:pt x="445" y="2"/>
                  <a:pt x="432" y="3"/>
                </a:cubicBezTo>
                <a:cubicBezTo>
                  <a:pt x="420" y="5"/>
                  <a:pt x="406" y="8"/>
                  <a:pt x="391" y="11"/>
                </a:cubicBezTo>
                <a:cubicBezTo>
                  <a:pt x="377" y="15"/>
                  <a:pt x="361" y="20"/>
                  <a:pt x="345" y="26"/>
                </a:cubicBezTo>
                <a:cubicBezTo>
                  <a:pt x="329" y="33"/>
                  <a:pt x="312" y="40"/>
                  <a:pt x="296" y="50"/>
                </a:cubicBezTo>
                <a:cubicBezTo>
                  <a:pt x="279" y="59"/>
                  <a:pt x="263" y="70"/>
                  <a:pt x="248" y="82"/>
                </a:cubicBezTo>
                <a:cubicBezTo>
                  <a:pt x="240" y="88"/>
                  <a:pt x="233" y="95"/>
                  <a:pt x="226" y="102"/>
                </a:cubicBezTo>
                <a:cubicBezTo>
                  <a:pt x="222" y="105"/>
                  <a:pt x="218" y="109"/>
                  <a:pt x="215" y="112"/>
                </a:cubicBezTo>
                <a:cubicBezTo>
                  <a:pt x="212" y="116"/>
                  <a:pt x="208" y="119"/>
                  <a:pt x="205" y="123"/>
                </a:cubicBezTo>
                <a:cubicBezTo>
                  <a:pt x="195" y="134"/>
                  <a:pt x="195" y="134"/>
                  <a:pt x="195" y="134"/>
                </a:cubicBezTo>
                <a:cubicBezTo>
                  <a:pt x="192" y="138"/>
                  <a:pt x="189" y="142"/>
                  <a:pt x="186" y="146"/>
                </a:cubicBezTo>
                <a:cubicBezTo>
                  <a:pt x="180" y="154"/>
                  <a:pt x="174" y="161"/>
                  <a:pt x="169" y="169"/>
                </a:cubicBezTo>
                <a:cubicBezTo>
                  <a:pt x="164" y="178"/>
                  <a:pt x="159" y="185"/>
                  <a:pt x="154" y="194"/>
                </a:cubicBezTo>
                <a:cubicBezTo>
                  <a:pt x="150" y="202"/>
                  <a:pt x="145" y="210"/>
                  <a:pt x="141" y="218"/>
                </a:cubicBezTo>
                <a:cubicBezTo>
                  <a:pt x="140" y="222"/>
                  <a:pt x="138" y="226"/>
                  <a:pt x="136" y="230"/>
                </a:cubicBezTo>
                <a:cubicBezTo>
                  <a:pt x="135" y="232"/>
                  <a:pt x="134" y="234"/>
                  <a:pt x="133" y="236"/>
                </a:cubicBezTo>
                <a:cubicBezTo>
                  <a:pt x="132" y="238"/>
                  <a:pt x="131" y="240"/>
                  <a:pt x="130" y="242"/>
                </a:cubicBezTo>
                <a:cubicBezTo>
                  <a:pt x="127" y="250"/>
                  <a:pt x="124" y="258"/>
                  <a:pt x="121" y="266"/>
                </a:cubicBezTo>
                <a:cubicBezTo>
                  <a:pt x="116" y="281"/>
                  <a:pt x="110" y="296"/>
                  <a:pt x="107" y="310"/>
                </a:cubicBezTo>
                <a:cubicBezTo>
                  <a:pt x="105" y="317"/>
                  <a:pt x="103" y="323"/>
                  <a:pt x="102" y="329"/>
                </a:cubicBezTo>
                <a:cubicBezTo>
                  <a:pt x="100" y="336"/>
                  <a:pt x="99" y="342"/>
                  <a:pt x="98" y="347"/>
                </a:cubicBezTo>
                <a:cubicBezTo>
                  <a:pt x="97" y="353"/>
                  <a:pt x="95" y="358"/>
                  <a:pt x="94" y="363"/>
                </a:cubicBezTo>
                <a:cubicBezTo>
                  <a:pt x="93" y="368"/>
                  <a:pt x="93" y="372"/>
                  <a:pt x="92" y="376"/>
                </a:cubicBezTo>
                <a:cubicBezTo>
                  <a:pt x="92" y="379"/>
                  <a:pt x="91" y="381"/>
                  <a:pt x="91" y="383"/>
                </a:cubicBezTo>
                <a:cubicBezTo>
                  <a:pt x="0" y="316"/>
                  <a:pt x="0" y="316"/>
                  <a:pt x="0" y="316"/>
                </a:cubicBezTo>
                <a:cubicBezTo>
                  <a:pt x="80" y="591"/>
                  <a:pt x="80" y="591"/>
                  <a:pt x="80" y="591"/>
                </a:cubicBezTo>
                <a:cubicBezTo>
                  <a:pt x="215" y="338"/>
                  <a:pt x="215" y="338"/>
                  <a:pt x="215" y="338"/>
                </a:cubicBezTo>
                <a:lnTo>
                  <a:pt x="111" y="38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85" name="图片 84"/>
          <p:cNvPicPr>
            <a:picLocks noChangeAspect="1"/>
          </p:cNvPicPr>
          <p:nvPr/>
        </p:nvPicPr>
        <p:blipFill rotWithShape="1">
          <a:blip r:embed="rId7" cstate="print"/>
          <a:srcRect l="21311"/>
          <a:stretch>
            <a:fillRect/>
          </a:stretch>
        </p:blipFill>
        <p:spPr>
          <a:xfrm>
            <a:off x="720" y="1267877"/>
            <a:ext cx="4351147" cy="2036240"/>
          </a:xfrm>
          <a:prstGeom prst="rect">
            <a:avLst/>
          </a:prstGeom>
        </p:spPr>
      </p:pic>
      <p:sp>
        <p:nvSpPr>
          <p:cNvPr id="12" name="TextBox 394"/>
          <p:cNvSpPr txBox="1"/>
          <p:nvPr/>
        </p:nvSpPr>
        <p:spPr>
          <a:xfrm>
            <a:off x="6485466" y="3960284"/>
            <a:ext cx="4354631" cy="584775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32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6483351" y="3982503"/>
            <a:ext cx="4356482" cy="535531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6468533" y="2934005"/>
            <a:ext cx="4371300" cy="922866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8A829CEC-71BB-431E-99EC-9732070B592B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74B8A2EC-75C5-43B0-8E9C-73D08C07983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29CEC-71BB-431E-99EC-9732070B592B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8A2EC-75C5-43B0-8E9C-73D08C07983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1" y="1"/>
            <a:ext cx="6851020" cy="6858000"/>
            <a:chOff x="0" y="1"/>
            <a:chExt cx="5138265" cy="5143500"/>
          </a:xfrm>
          <a:solidFill>
            <a:srgbClr val="D47676"/>
          </a:solidFill>
        </p:grpSpPr>
        <p:sp>
          <p:nvSpPr>
            <p:cNvPr id="8" name="矩形 7"/>
            <p:cNvSpPr/>
            <p:nvPr/>
          </p:nvSpPr>
          <p:spPr>
            <a:xfrm>
              <a:off x="0" y="1"/>
              <a:ext cx="4572000" cy="51435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等腰三角形 8"/>
            <p:cNvSpPr/>
            <p:nvPr/>
          </p:nvSpPr>
          <p:spPr>
            <a:xfrm rot="5400000">
              <a:off x="4094149" y="2067695"/>
              <a:ext cx="1080120" cy="1008112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1" name="七角星 10"/>
          <p:cNvSpPr/>
          <p:nvPr/>
        </p:nvSpPr>
        <p:spPr>
          <a:xfrm>
            <a:off x="10128251" y="55034"/>
            <a:ext cx="590549" cy="533345"/>
          </a:xfrm>
          <a:prstGeom prst="star7">
            <a:avLst/>
          </a:prstGeom>
          <a:solidFill>
            <a:schemeClr val="accent3"/>
          </a:solidFill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35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844872" y="2857124"/>
            <a:ext cx="5347128" cy="1200329"/>
          </a:xfrm>
        </p:spPr>
        <p:txBody>
          <a:bodyPr lIns="90000" tIns="46800" rIns="90000" bIns="46800" anchor="ctr">
            <a:normAutofit/>
          </a:bodyPr>
          <a:lstStyle>
            <a:lvl1pPr>
              <a:defRPr sz="5400"/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 lIns="90000" tIns="46800" rIns="90000" bIns="46800"/>
          <a:lstStyle/>
          <a:p>
            <a:fld id="{8A829CEC-71BB-431E-99EC-9732070B592B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 lIns="90000" tIns="46800" rIns="90000" bIns="46800"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 lIns="90000" tIns="46800" rIns="90000" bIns="46800"/>
          <a:lstStyle/>
          <a:p>
            <a:fld id="{74B8A2EC-75C5-43B0-8E9C-73D08C07983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29CEC-71BB-431E-99EC-9732070B592B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8A2EC-75C5-43B0-8E9C-73D08C07983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84187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7163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7163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29CEC-71BB-431E-99EC-9732070B592B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8A2EC-75C5-43B0-8E9C-73D08C07983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5458885"/>
            <a:ext cx="12192000" cy="139911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cs typeface="+mn-ea"/>
              <a:sym typeface="+mn-lt"/>
            </a:endParaRPr>
          </a:p>
        </p:txBody>
      </p:sp>
      <p:pic>
        <p:nvPicPr>
          <p:cNvPr id="88" name="图片 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9856" y="3652410"/>
            <a:ext cx="1121761" cy="2334970"/>
          </a:xfrm>
          <a:prstGeom prst="rect">
            <a:avLst/>
          </a:prstGeom>
        </p:spPr>
      </p:pic>
      <p:pic>
        <p:nvPicPr>
          <p:cNvPr id="90" name="图片 8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36" y="3645024"/>
            <a:ext cx="1121761" cy="2334970"/>
          </a:xfrm>
          <a:prstGeom prst="rect">
            <a:avLst/>
          </a:prstGeom>
        </p:spPr>
      </p:pic>
      <p:pic>
        <p:nvPicPr>
          <p:cNvPr id="89" name="图片 8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7710" y="2548385"/>
            <a:ext cx="1731414" cy="2621507"/>
          </a:xfrm>
          <a:prstGeom prst="rect">
            <a:avLst/>
          </a:prstGeom>
        </p:spPr>
      </p:pic>
      <p:sp>
        <p:nvSpPr>
          <p:cNvPr id="7" name="七角星 6"/>
          <p:cNvSpPr/>
          <p:nvPr/>
        </p:nvSpPr>
        <p:spPr>
          <a:xfrm>
            <a:off x="10128251" y="55034"/>
            <a:ext cx="590549" cy="533345"/>
          </a:xfrm>
          <a:prstGeom prst="star7">
            <a:avLst/>
          </a:prstGeom>
          <a:solidFill>
            <a:schemeClr val="accent3"/>
          </a:solidFill>
          <a:effectLst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35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8" name="Songtaste 节奏感很强的歌 个人很喜欢这样的.mp3">
            <a:hlinkClick r:id="" action="ppaction://media"/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238251" y="3721100"/>
            <a:ext cx="81280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6" cstate="print"/>
          <a:srcRect l="45127"/>
          <a:stretch>
            <a:fillRect/>
          </a:stretch>
        </p:blipFill>
        <p:spPr bwMode="auto">
          <a:xfrm>
            <a:off x="3894" y="421217"/>
            <a:ext cx="814197" cy="508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08134" y="444501"/>
            <a:ext cx="1824567" cy="6223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023351" y="719667"/>
            <a:ext cx="950383" cy="32596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6" cstate="print"/>
          <a:srcRect r="29382"/>
          <a:stretch>
            <a:fillRect/>
          </a:stretch>
        </p:blipFill>
        <p:spPr bwMode="auto">
          <a:xfrm>
            <a:off x="11074800" y="1140884"/>
            <a:ext cx="1118070" cy="53974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68500" y="169334"/>
            <a:ext cx="1483784" cy="505884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Freeform 54"/>
          <p:cNvSpPr/>
          <p:nvPr/>
        </p:nvSpPr>
        <p:spPr bwMode="auto">
          <a:xfrm flipH="1">
            <a:off x="4652433" y="2152651"/>
            <a:ext cx="965200" cy="1153583"/>
          </a:xfrm>
          <a:custGeom>
            <a:avLst/>
            <a:gdLst>
              <a:gd name="T0" fmla="*/ 111 w 495"/>
              <a:gd name="T1" fmla="*/ 385 h 591"/>
              <a:gd name="T2" fmla="*/ 112 w 495"/>
              <a:gd name="T3" fmla="*/ 381 h 591"/>
              <a:gd name="T4" fmla="*/ 116 w 495"/>
              <a:gd name="T5" fmla="*/ 368 h 591"/>
              <a:gd name="T6" fmla="*/ 121 w 495"/>
              <a:gd name="T7" fmla="*/ 353 h 591"/>
              <a:gd name="T8" fmla="*/ 126 w 495"/>
              <a:gd name="T9" fmla="*/ 337 h 591"/>
              <a:gd name="T10" fmla="*/ 133 w 495"/>
              <a:gd name="T11" fmla="*/ 318 h 591"/>
              <a:gd name="T12" fmla="*/ 150 w 495"/>
              <a:gd name="T13" fmla="*/ 278 h 591"/>
              <a:gd name="T14" fmla="*/ 161 w 495"/>
              <a:gd name="T15" fmla="*/ 257 h 591"/>
              <a:gd name="T16" fmla="*/ 164 w 495"/>
              <a:gd name="T17" fmla="*/ 252 h 591"/>
              <a:gd name="T18" fmla="*/ 167 w 495"/>
              <a:gd name="T19" fmla="*/ 246 h 591"/>
              <a:gd name="T20" fmla="*/ 174 w 495"/>
              <a:gd name="T21" fmla="*/ 236 h 591"/>
              <a:gd name="T22" fmla="*/ 187 w 495"/>
              <a:gd name="T23" fmla="*/ 215 h 591"/>
              <a:gd name="T24" fmla="*/ 203 w 495"/>
              <a:gd name="T25" fmla="*/ 194 h 591"/>
              <a:gd name="T26" fmla="*/ 220 w 495"/>
              <a:gd name="T27" fmla="*/ 174 h 591"/>
              <a:gd name="T28" fmla="*/ 229 w 495"/>
              <a:gd name="T29" fmla="*/ 165 h 591"/>
              <a:gd name="T30" fmla="*/ 238 w 495"/>
              <a:gd name="T31" fmla="*/ 156 h 591"/>
              <a:gd name="T32" fmla="*/ 279 w 495"/>
              <a:gd name="T33" fmla="*/ 125 h 591"/>
              <a:gd name="T34" fmla="*/ 322 w 495"/>
              <a:gd name="T35" fmla="*/ 101 h 591"/>
              <a:gd name="T36" fmla="*/ 365 w 495"/>
              <a:gd name="T37" fmla="*/ 85 h 591"/>
              <a:gd name="T38" fmla="*/ 405 w 495"/>
              <a:gd name="T39" fmla="*/ 77 h 591"/>
              <a:gd name="T40" fmla="*/ 439 w 495"/>
              <a:gd name="T41" fmla="*/ 74 h 591"/>
              <a:gd name="T42" fmla="*/ 465 w 495"/>
              <a:gd name="T43" fmla="*/ 74 h 591"/>
              <a:gd name="T44" fmla="*/ 481 w 495"/>
              <a:gd name="T45" fmla="*/ 75 h 591"/>
              <a:gd name="T46" fmla="*/ 483 w 495"/>
              <a:gd name="T47" fmla="*/ 75 h 591"/>
              <a:gd name="T48" fmla="*/ 484 w 495"/>
              <a:gd name="T49" fmla="*/ 76 h 591"/>
              <a:gd name="T50" fmla="*/ 486 w 495"/>
              <a:gd name="T51" fmla="*/ 76 h 591"/>
              <a:gd name="T52" fmla="*/ 495 w 495"/>
              <a:gd name="T53" fmla="*/ 0 h 591"/>
              <a:gd name="T54" fmla="*/ 493 w 495"/>
              <a:gd name="T55" fmla="*/ 0 h 591"/>
              <a:gd name="T56" fmla="*/ 490 w 495"/>
              <a:gd name="T57" fmla="*/ 0 h 591"/>
              <a:gd name="T58" fmla="*/ 486 w 495"/>
              <a:gd name="T59" fmla="*/ 0 h 591"/>
              <a:gd name="T60" fmla="*/ 465 w 495"/>
              <a:gd name="T61" fmla="*/ 0 h 591"/>
              <a:gd name="T62" fmla="*/ 432 w 495"/>
              <a:gd name="T63" fmla="*/ 3 h 591"/>
              <a:gd name="T64" fmla="*/ 391 w 495"/>
              <a:gd name="T65" fmla="*/ 11 h 591"/>
              <a:gd name="T66" fmla="*/ 345 w 495"/>
              <a:gd name="T67" fmla="*/ 26 h 591"/>
              <a:gd name="T68" fmla="*/ 296 w 495"/>
              <a:gd name="T69" fmla="*/ 50 h 591"/>
              <a:gd name="T70" fmla="*/ 248 w 495"/>
              <a:gd name="T71" fmla="*/ 82 h 591"/>
              <a:gd name="T72" fmla="*/ 226 w 495"/>
              <a:gd name="T73" fmla="*/ 102 h 591"/>
              <a:gd name="T74" fmla="*/ 215 w 495"/>
              <a:gd name="T75" fmla="*/ 112 h 591"/>
              <a:gd name="T76" fmla="*/ 205 w 495"/>
              <a:gd name="T77" fmla="*/ 123 h 591"/>
              <a:gd name="T78" fmla="*/ 195 w 495"/>
              <a:gd name="T79" fmla="*/ 134 h 591"/>
              <a:gd name="T80" fmla="*/ 186 w 495"/>
              <a:gd name="T81" fmla="*/ 146 h 591"/>
              <a:gd name="T82" fmla="*/ 169 w 495"/>
              <a:gd name="T83" fmla="*/ 169 h 591"/>
              <a:gd name="T84" fmla="*/ 154 w 495"/>
              <a:gd name="T85" fmla="*/ 194 h 591"/>
              <a:gd name="T86" fmla="*/ 141 w 495"/>
              <a:gd name="T87" fmla="*/ 218 h 591"/>
              <a:gd name="T88" fmla="*/ 136 w 495"/>
              <a:gd name="T89" fmla="*/ 230 h 591"/>
              <a:gd name="T90" fmla="*/ 133 w 495"/>
              <a:gd name="T91" fmla="*/ 236 h 591"/>
              <a:gd name="T92" fmla="*/ 130 w 495"/>
              <a:gd name="T93" fmla="*/ 242 h 591"/>
              <a:gd name="T94" fmla="*/ 121 w 495"/>
              <a:gd name="T95" fmla="*/ 266 h 591"/>
              <a:gd name="T96" fmla="*/ 107 w 495"/>
              <a:gd name="T97" fmla="*/ 310 h 591"/>
              <a:gd name="T98" fmla="*/ 102 w 495"/>
              <a:gd name="T99" fmla="*/ 329 h 591"/>
              <a:gd name="T100" fmla="*/ 98 w 495"/>
              <a:gd name="T101" fmla="*/ 347 h 591"/>
              <a:gd name="T102" fmla="*/ 94 w 495"/>
              <a:gd name="T103" fmla="*/ 363 h 591"/>
              <a:gd name="T104" fmla="*/ 92 w 495"/>
              <a:gd name="T105" fmla="*/ 376 h 591"/>
              <a:gd name="T106" fmla="*/ 91 w 495"/>
              <a:gd name="T107" fmla="*/ 383 h 591"/>
              <a:gd name="T108" fmla="*/ 0 w 495"/>
              <a:gd name="T109" fmla="*/ 316 h 591"/>
              <a:gd name="T110" fmla="*/ 80 w 495"/>
              <a:gd name="T111" fmla="*/ 591 h 591"/>
              <a:gd name="T112" fmla="*/ 215 w 495"/>
              <a:gd name="T113" fmla="*/ 338 h 591"/>
              <a:gd name="T114" fmla="*/ 111 w 495"/>
              <a:gd name="T115" fmla="*/ 385 h 5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95" h="591">
                <a:moveTo>
                  <a:pt x="111" y="385"/>
                </a:moveTo>
                <a:cubicBezTo>
                  <a:pt x="112" y="384"/>
                  <a:pt x="112" y="382"/>
                  <a:pt x="112" y="381"/>
                </a:cubicBezTo>
                <a:cubicBezTo>
                  <a:pt x="113" y="377"/>
                  <a:pt x="114" y="373"/>
                  <a:pt x="116" y="368"/>
                </a:cubicBezTo>
                <a:cubicBezTo>
                  <a:pt x="117" y="364"/>
                  <a:pt x="119" y="359"/>
                  <a:pt x="121" y="353"/>
                </a:cubicBezTo>
                <a:cubicBezTo>
                  <a:pt x="122" y="348"/>
                  <a:pt x="124" y="343"/>
                  <a:pt x="126" y="337"/>
                </a:cubicBezTo>
                <a:cubicBezTo>
                  <a:pt x="128" y="331"/>
                  <a:pt x="131" y="325"/>
                  <a:pt x="133" y="318"/>
                </a:cubicBezTo>
                <a:cubicBezTo>
                  <a:pt x="137" y="306"/>
                  <a:pt x="144" y="292"/>
                  <a:pt x="150" y="278"/>
                </a:cubicBezTo>
                <a:cubicBezTo>
                  <a:pt x="154" y="271"/>
                  <a:pt x="157" y="264"/>
                  <a:pt x="161" y="257"/>
                </a:cubicBezTo>
                <a:cubicBezTo>
                  <a:pt x="162" y="255"/>
                  <a:pt x="163" y="254"/>
                  <a:pt x="164" y="252"/>
                </a:cubicBezTo>
                <a:cubicBezTo>
                  <a:pt x="165" y="250"/>
                  <a:pt x="166" y="248"/>
                  <a:pt x="167" y="246"/>
                </a:cubicBezTo>
                <a:cubicBezTo>
                  <a:pt x="169" y="243"/>
                  <a:pt x="171" y="239"/>
                  <a:pt x="174" y="236"/>
                </a:cubicBezTo>
                <a:cubicBezTo>
                  <a:pt x="178" y="229"/>
                  <a:pt x="183" y="222"/>
                  <a:pt x="187" y="215"/>
                </a:cubicBezTo>
                <a:cubicBezTo>
                  <a:pt x="192" y="207"/>
                  <a:pt x="198" y="201"/>
                  <a:pt x="203" y="194"/>
                </a:cubicBezTo>
                <a:cubicBezTo>
                  <a:pt x="208" y="187"/>
                  <a:pt x="214" y="181"/>
                  <a:pt x="220" y="174"/>
                </a:cubicBezTo>
                <a:cubicBezTo>
                  <a:pt x="223" y="171"/>
                  <a:pt x="226" y="168"/>
                  <a:pt x="229" y="165"/>
                </a:cubicBezTo>
                <a:cubicBezTo>
                  <a:pt x="238" y="156"/>
                  <a:pt x="238" y="156"/>
                  <a:pt x="238" y="156"/>
                </a:cubicBezTo>
                <a:cubicBezTo>
                  <a:pt x="251" y="145"/>
                  <a:pt x="265" y="134"/>
                  <a:pt x="279" y="125"/>
                </a:cubicBezTo>
                <a:cubicBezTo>
                  <a:pt x="293" y="115"/>
                  <a:pt x="308" y="108"/>
                  <a:pt x="322" y="101"/>
                </a:cubicBezTo>
                <a:cubicBezTo>
                  <a:pt x="336" y="94"/>
                  <a:pt x="351" y="89"/>
                  <a:pt x="365" y="85"/>
                </a:cubicBezTo>
                <a:cubicBezTo>
                  <a:pt x="379" y="82"/>
                  <a:pt x="392" y="79"/>
                  <a:pt x="405" y="77"/>
                </a:cubicBezTo>
                <a:cubicBezTo>
                  <a:pt x="417" y="75"/>
                  <a:pt x="429" y="74"/>
                  <a:pt x="439" y="74"/>
                </a:cubicBezTo>
                <a:cubicBezTo>
                  <a:pt x="449" y="73"/>
                  <a:pt x="458" y="73"/>
                  <a:pt x="465" y="74"/>
                </a:cubicBezTo>
                <a:cubicBezTo>
                  <a:pt x="472" y="74"/>
                  <a:pt x="478" y="75"/>
                  <a:pt x="481" y="75"/>
                </a:cubicBezTo>
                <a:cubicBezTo>
                  <a:pt x="482" y="75"/>
                  <a:pt x="483" y="75"/>
                  <a:pt x="483" y="75"/>
                </a:cubicBezTo>
                <a:cubicBezTo>
                  <a:pt x="484" y="75"/>
                  <a:pt x="484" y="75"/>
                  <a:pt x="484" y="76"/>
                </a:cubicBezTo>
                <a:cubicBezTo>
                  <a:pt x="485" y="76"/>
                  <a:pt x="486" y="76"/>
                  <a:pt x="486" y="76"/>
                </a:cubicBezTo>
                <a:cubicBezTo>
                  <a:pt x="495" y="0"/>
                  <a:pt x="495" y="0"/>
                  <a:pt x="495" y="0"/>
                </a:cubicBezTo>
                <a:cubicBezTo>
                  <a:pt x="495" y="0"/>
                  <a:pt x="494" y="0"/>
                  <a:pt x="493" y="0"/>
                </a:cubicBezTo>
                <a:cubicBezTo>
                  <a:pt x="492" y="0"/>
                  <a:pt x="491" y="0"/>
                  <a:pt x="490" y="0"/>
                </a:cubicBezTo>
                <a:cubicBezTo>
                  <a:pt x="489" y="0"/>
                  <a:pt x="487" y="0"/>
                  <a:pt x="486" y="0"/>
                </a:cubicBezTo>
                <a:cubicBezTo>
                  <a:pt x="481" y="0"/>
                  <a:pt x="474" y="0"/>
                  <a:pt x="465" y="0"/>
                </a:cubicBezTo>
                <a:cubicBezTo>
                  <a:pt x="456" y="1"/>
                  <a:pt x="445" y="2"/>
                  <a:pt x="432" y="3"/>
                </a:cubicBezTo>
                <a:cubicBezTo>
                  <a:pt x="420" y="5"/>
                  <a:pt x="406" y="8"/>
                  <a:pt x="391" y="11"/>
                </a:cubicBezTo>
                <a:cubicBezTo>
                  <a:pt x="377" y="15"/>
                  <a:pt x="361" y="20"/>
                  <a:pt x="345" y="26"/>
                </a:cubicBezTo>
                <a:cubicBezTo>
                  <a:pt x="329" y="33"/>
                  <a:pt x="312" y="40"/>
                  <a:pt x="296" y="50"/>
                </a:cubicBezTo>
                <a:cubicBezTo>
                  <a:pt x="279" y="59"/>
                  <a:pt x="263" y="70"/>
                  <a:pt x="248" y="82"/>
                </a:cubicBezTo>
                <a:cubicBezTo>
                  <a:pt x="240" y="88"/>
                  <a:pt x="233" y="95"/>
                  <a:pt x="226" y="102"/>
                </a:cubicBezTo>
                <a:cubicBezTo>
                  <a:pt x="222" y="105"/>
                  <a:pt x="218" y="109"/>
                  <a:pt x="215" y="112"/>
                </a:cubicBezTo>
                <a:cubicBezTo>
                  <a:pt x="212" y="116"/>
                  <a:pt x="208" y="119"/>
                  <a:pt x="205" y="123"/>
                </a:cubicBezTo>
                <a:cubicBezTo>
                  <a:pt x="195" y="134"/>
                  <a:pt x="195" y="134"/>
                  <a:pt x="195" y="134"/>
                </a:cubicBezTo>
                <a:cubicBezTo>
                  <a:pt x="192" y="138"/>
                  <a:pt x="189" y="142"/>
                  <a:pt x="186" y="146"/>
                </a:cubicBezTo>
                <a:cubicBezTo>
                  <a:pt x="180" y="154"/>
                  <a:pt x="174" y="161"/>
                  <a:pt x="169" y="169"/>
                </a:cubicBezTo>
                <a:cubicBezTo>
                  <a:pt x="164" y="178"/>
                  <a:pt x="159" y="185"/>
                  <a:pt x="154" y="194"/>
                </a:cubicBezTo>
                <a:cubicBezTo>
                  <a:pt x="150" y="202"/>
                  <a:pt x="145" y="210"/>
                  <a:pt x="141" y="218"/>
                </a:cubicBezTo>
                <a:cubicBezTo>
                  <a:pt x="140" y="222"/>
                  <a:pt x="138" y="226"/>
                  <a:pt x="136" y="230"/>
                </a:cubicBezTo>
                <a:cubicBezTo>
                  <a:pt x="135" y="232"/>
                  <a:pt x="134" y="234"/>
                  <a:pt x="133" y="236"/>
                </a:cubicBezTo>
                <a:cubicBezTo>
                  <a:pt x="132" y="238"/>
                  <a:pt x="131" y="240"/>
                  <a:pt x="130" y="242"/>
                </a:cubicBezTo>
                <a:cubicBezTo>
                  <a:pt x="127" y="250"/>
                  <a:pt x="124" y="258"/>
                  <a:pt x="121" y="266"/>
                </a:cubicBezTo>
                <a:cubicBezTo>
                  <a:pt x="116" y="281"/>
                  <a:pt x="110" y="296"/>
                  <a:pt x="107" y="310"/>
                </a:cubicBezTo>
                <a:cubicBezTo>
                  <a:pt x="105" y="317"/>
                  <a:pt x="103" y="323"/>
                  <a:pt x="102" y="329"/>
                </a:cubicBezTo>
                <a:cubicBezTo>
                  <a:pt x="100" y="336"/>
                  <a:pt x="99" y="342"/>
                  <a:pt x="98" y="347"/>
                </a:cubicBezTo>
                <a:cubicBezTo>
                  <a:pt x="97" y="353"/>
                  <a:pt x="95" y="358"/>
                  <a:pt x="94" y="363"/>
                </a:cubicBezTo>
                <a:cubicBezTo>
                  <a:pt x="93" y="368"/>
                  <a:pt x="93" y="372"/>
                  <a:pt x="92" y="376"/>
                </a:cubicBezTo>
                <a:cubicBezTo>
                  <a:pt x="92" y="379"/>
                  <a:pt x="91" y="381"/>
                  <a:pt x="91" y="383"/>
                </a:cubicBezTo>
                <a:cubicBezTo>
                  <a:pt x="0" y="316"/>
                  <a:pt x="0" y="316"/>
                  <a:pt x="0" y="316"/>
                </a:cubicBezTo>
                <a:cubicBezTo>
                  <a:pt x="80" y="591"/>
                  <a:pt x="80" y="591"/>
                  <a:pt x="80" y="591"/>
                </a:cubicBezTo>
                <a:cubicBezTo>
                  <a:pt x="215" y="338"/>
                  <a:pt x="215" y="338"/>
                  <a:pt x="215" y="338"/>
                </a:cubicBezTo>
                <a:lnTo>
                  <a:pt x="111" y="38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  <a:cs typeface="+mn-ea"/>
              <a:sym typeface="+mn-lt"/>
            </a:endParaRPr>
          </a:p>
        </p:txBody>
      </p:sp>
      <p:pic>
        <p:nvPicPr>
          <p:cNvPr id="81" name="图片 80"/>
          <p:cNvPicPr>
            <a:picLocks noChangeAspect="1"/>
          </p:cNvPicPr>
          <p:nvPr/>
        </p:nvPicPr>
        <p:blipFill rotWithShape="1">
          <a:blip r:embed="rId7" cstate="print"/>
          <a:srcRect l="21311"/>
          <a:stretch>
            <a:fillRect/>
          </a:stretch>
        </p:blipFill>
        <p:spPr>
          <a:xfrm>
            <a:off x="720" y="1267877"/>
            <a:ext cx="4351147" cy="2036240"/>
          </a:xfrm>
          <a:prstGeom prst="rect">
            <a:avLst/>
          </a:prstGeom>
        </p:spPr>
      </p:pic>
      <p:sp>
        <p:nvSpPr>
          <p:cNvPr id="82" name="TextBox 394"/>
          <p:cNvSpPr txBox="1"/>
          <p:nvPr/>
        </p:nvSpPr>
        <p:spPr>
          <a:xfrm>
            <a:off x="6485466" y="3960284"/>
            <a:ext cx="4354631" cy="584775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32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85466" y="2952008"/>
            <a:ext cx="4354367" cy="904863"/>
          </a:xfrm>
        </p:spPr>
        <p:txBody>
          <a:bodyPr lIns="90000" tIns="46800" rIns="90000" bIns="46800" anchor="b">
            <a:norm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 lIns="90000" tIns="46800" rIns="90000" bIns="46800"/>
          <a:lstStyle/>
          <a:p>
            <a:fld id="{8A829CEC-71BB-431E-99EC-9732070B592B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 lIns="90000" tIns="46800" rIns="90000" bIns="46800"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 lIns="90000" tIns="46800" rIns="90000" bIns="46800"/>
          <a:lstStyle/>
          <a:p>
            <a:fld id="{74B8A2EC-75C5-43B0-8E9C-73D08C07983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7" name="文本占位符 86"/>
          <p:cNvSpPr>
            <a:spLocks noGrp="1"/>
          </p:cNvSpPr>
          <p:nvPr>
            <p:ph type="body" sz="quarter" idx="13"/>
          </p:nvPr>
        </p:nvSpPr>
        <p:spPr>
          <a:xfrm>
            <a:off x="6484938" y="3985941"/>
            <a:ext cx="4354512" cy="535531"/>
          </a:xfrm>
        </p:spPr>
        <p:txBody>
          <a:bodyPr lIns="90000" tIns="46800" rIns="90000" bIns="46800" anchor="ctr">
            <a:normAutofit/>
          </a:bodyPr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29CEC-71BB-431E-99EC-9732070B592B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8A2EC-75C5-43B0-8E9C-73D08C07983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2023/4/6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60496" y="365125"/>
            <a:ext cx="793304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9650288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829CEC-71BB-431E-99EC-9732070B592B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8A2EC-75C5-43B0-8E9C-73D08C07983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空心弧 8"/>
          <p:cNvSpPr/>
          <p:nvPr/>
        </p:nvSpPr>
        <p:spPr bwMode="auto">
          <a:xfrm rot="7086271">
            <a:off x="6782065" y="2188369"/>
            <a:ext cx="1766888" cy="2355851"/>
          </a:xfrm>
          <a:prstGeom prst="blockArc">
            <a:avLst>
              <a:gd name="adj1" fmla="val 5502533"/>
              <a:gd name="adj2" fmla="val 1980318"/>
              <a:gd name="adj3" fmla="val 1053"/>
            </a:avLst>
          </a:prstGeom>
          <a:solidFill>
            <a:schemeClr val="accent1"/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14145" y="2895600"/>
            <a:ext cx="3809801" cy="892629"/>
          </a:xfrm>
        </p:spPr>
        <p:txBody>
          <a:bodyPr>
            <a:noAutofit/>
          </a:bodyPr>
          <a:lstStyle>
            <a:lvl1pPr>
              <a:defRPr sz="4500">
                <a:solidFill>
                  <a:schemeClr val="accent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0" name="日期占位符 2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>
              <a:defRPr/>
            </a:lvl1pPr>
          </a:lstStyle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页脚占位符 3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defRPr/>
            </a:pPr>
            <a:endParaRPr kumimoji="0" lang="zh-CN" altLang="en-US" b="0" i="0" kern="1200" cap="none" spc="0" normalizeH="0" baseline="0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eaLnBrk="1" hangingPunct="1"/>
            <a:fld id="{9A0DB2DC-4C9A-4742-B13C-FB6460FD3503}" type="slidenum">
              <a:rPr lang="zh-CN" altLang="en-US" sz="1200" dirty="0">
                <a:solidFill>
                  <a:srgbClr val="929292"/>
                </a:solidFill>
              </a:rPr>
              <a:t>‹#›</a:t>
            </a:fld>
            <a:endParaRPr lang="zh-CN" altLang="en-US" sz="1200" dirty="0">
              <a:solidFill>
                <a:srgbClr val="92929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1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pull/>
      </p:transition>
    </mc:Choice>
    <mc:Fallback xmlns="">
      <p:transition spd="slow" advTm="0">
        <p:pull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08265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pull/>
      </p:transition>
    </mc:Choice>
    <mc:Fallback xmlns="">
      <p:transition spd="slow" advTm="0">
        <p:pull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80567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DB9096-E8E8-4AE5-AF1F-02DA375A0454}" type="datetime1">
              <a:rPr lang="zh-CN" altLang="en-US" smtClean="0"/>
              <a:pPr>
                <a:defRPr/>
              </a:pPr>
              <a:t>2023/4/6</a:t>
            </a:fld>
            <a:endParaRPr lang="zh-CN" altLang="en-US" sz="19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CN"/>
              <a:t>http:/jiachengnet.com</a:t>
            </a: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2CE307-3D00-414A-8867-2F52991C5A43}" type="slidenum">
              <a:rPr lang="zh-CN" altLang="en-US"/>
              <a:pPr>
                <a:defRPr/>
              </a:pPr>
              <a:t>‹#›</a:t>
            </a:fld>
            <a:endParaRPr lang="zh-CN" altLang="en-US" sz="19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31024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8917926"/>
      </p:ext>
    </p:extLst>
  </p:cSld>
  <p:clrMapOvr>
    <a:masterClrMapping/>
  </p:clrMapOvr>
  <p:transition spd="slow" advClick="0" advTm="3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8917926"/>
      </p:ext>
    </p:extLst>
  </p:cSld>
  <p:clrMapOvr>
    <a:masterClrMapping/>
  </p:clrMapOvr>
  <p:transition spd="slow" advClick="0" advTm="3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9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31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9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31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9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331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9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45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9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45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9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45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9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45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9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45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5F9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45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ags" Target="../tags/tag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9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0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defRPr>
            </a:lvl1pPr>
          </a:lstStyle>
          <a:p>
            <a:fld id="{8A829CEC-71BB-431E-99EC-9732070B592B}" type="datetimeFigureOut">
              <a:rPr lang="zh-CN" altLang="en-US" smtClean="0"/>
              <a:t>2023/4/6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lnSpc>
                <a:spcPct val="120000"/>
              </a:lnSpc>
              <a:defRPr sz="1200">
                <a:solidFill>
                  <a:schemeClr val="bg1">
                    <a:lumMod val="75000"/>
                  </a:schemeClr>
                </a:solidFill>
                <a:latin typeface="+mn-ea"/>
                <a:ea typeface="+mn-ea"/>
              </a:defRPr>
            </a:lvl1pPr>
          </a:lstStyle>
          <a:p>
            <a:fld id="{74B8A2EC-75C5-43B0-8E9C-73D08C07983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3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8" r:id="rId19"/>
    <p:sldLayoutId id="2147483669" r:id="rId20"/>
    <p:sldLayoutId id="2147483670" r:id="rId21"/>
    <p:sldLayoutId id="2147483671" r:id="rId22"/>
    <p:sldLayoutId id="2147483672" r:id="rId23"/>
    <p:sldLayoutId id="2147483673" r:id="rId24"/>
    <p:sldLayoutId id="2147483674" r:id="rId25"/>
    <p:sldLayoutId id="2147483675" r:id="rId26"/>
    <p:sldLayoutId id="2147483676" r:id="rId27"/>
  </p:sldLayoutIdLst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9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9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9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image" Target="../media/image16.jpeg"/><Relationship Id="rId4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6" Type="http://schemas.openxmlformats.org/officeDocument/2006/relationships/tags" Target="../tags/tag36.xml"/><Relationship Id="rId117" Type="http://schemas.openxmlformats.org/officeDocument/2006/relationships/image" Target="../media/image31.png"/><Relationship Id="rId21" Type="http://schemas.openxmlformats.org/officeDocument/2006/relationships/tags" Target="../tags/tag31.xml"/><Relationship Id="rId42" Type="http://schemas.openxmlformats.org/officeDocument/2006/relationships/tags" Target="../tags/tag52.xml"/><Relationship Id="rId47" Type="http://schemas.openxmlformats.org/officeDocument/2006/relationships/tags" Target="../tags/tag57.xml"/><Relationship Id="rId63" Type="http://schemas.openxmlformats.org/officeDocument/2006/relationships/tags" Target="../tags/tag73.xml"/><Relationship Id="rId68" Type="http://schemas.openxmlformats.org/officeDocument/2006/relationships/tags" Target="../tags/tag78.xml"/><Relationship Id="rId84" Type="http://schemas.openxmlformats.org/officeDocument/2006/relationships/tags" Target="../tags/tag94.xml"/><Relationship Id="rId89" Type="http://schemas.openxmlformats.org/officeDocument/2006/relationships/tags" Target="../tags/tag99.xml"/><Relationship Id="rId112" Type="http://schemas.openxmlformats.org/officeDocument/2006/relationships/tags" Target="../tags/tag122.xml"/><Relationship Id="rId16" Type="http://schemas.openxmlformats.org/officeDocument/2006/relationships/tags" Target="../tags/tag26.xml"/><Relationship Id="rId107" Type="http://schemas.openxmlformats.org/officeDocument/2006/relationships/tags" Target="../tags/tag117.xml"/><Relationship Id="rId11" Type="http://schemas.openxmlformats.org/officeDocument/2006/relationships/tags" Target="../tags/tag21.xml"/><Relationship Id="rId24" Type="http://schemas.openxmlformats.org/officeDocument/2006/relationships/tags" Target="../tags/tag34.xml"/><Relationship Id="rId32" Type="http://schemas.openxmlformats.org/officeDocument/2006/relationships/tags" Target="../tags/tag42.xml"/><Relationship Id="rId37" Type="http://schemas.openxmlformats.org/officeDocument/2006/relationships/tags" Target="../tags/tag47.xml"/><Relationship Id="rId40" Type="http://schemas.openxmlformats.org/officeDocument/2006/relationships/tags" Target="../tags/tag50.xml"/><Relationship Id="rId45" Type="http://schemas.openxmlformats.org/officeDocument/2006/relationships/tags" Target="../tags/tag55.xml"/><Relationship Id="rId53" Type="http://schemas.openxmlformats.org/officeDocument/2006/relationships/tags" Target="../tags/tag63.xml"/><Relationship Id="rId58" Type="http://schemas.openxmlformats.org/officeDocument/2006/relationships/tags" Target="../tags/tag68.xml"/><Relationship Id="rId66" Type="http://schemas.openxmlformats.org/officeDocument/2006/relationships/tags" Target="../tags/tag76.xml"/><Relationship Id="rId74" Type="http://schemas.openxmlformats.org/officeDocument/2006/relationships/tags" Target="../tags/tag84.xml"/><Relationship Id="rId79" Type="http://schemas.openxmlformats.org/officeDocument/2006/relationships/tags" Target="../tags/tag89.xml"/><Relationship Id="rId87" Type="http://schemas.openxmlformats.org/officeDocument/2006/relationships/tags" Target="../tags/tag97.xml"/><Relationship Id="rId102" Type="http://schemas.openxmlformats.org/officeDocument/2006/relationships/tags" Target="../tags/tag112.xml"/><Relationship Id="rId110" Type="http://schemas.openxmlformats.org/officeDocument/2006/relationships/tags" Target="../tags/tag120.xml"/><Relationship Id="rId115" Type="http://schemas.openxmlformats.org/officeDocument/2006/relationships/slideLayout" Target="../slideLayouts/slideLayout2.xml"/><Relationship Id="rId5" Type="http://schemas.openxmlformats.org/officeDocument/2006/relationships/tags" Target="../tags/tag15.xml"/><Relationship Id="rId61" Type="http://schemas.openxmlformats.org/officeDocument/2006/relationships/tags" Target="../tags/tag71.xml"/><Relationship Id="rId82" Type="http://schemas.openxmlformats.org/officeDocument/2006/relationships/tags" Target="../tags/tag92.xml"/><Relationship Id="rId90" Type="http://schemas.openxmlformats.org/officeDocument/2006/relationships/tags" Target="../tags/tag100.xml"/><Relationship Id="rId95" Type="http://schemas.openxmlformats.org/officeDocument/2006/relationships/tags" Target="../tags/tag105.xml"/><Relationship Id="rId19" Type="http://schemas.openxmlformats.org/officeDocument/2006/relationships/tags" Target="../tags/tag29.xml"/><Relationship Id="rId14" Type="http://schemas.openxmlformats.org/officeDocument/2006/relationships/tags" Target="../tags/tag24.xml"/><Relationship Id="rId22" Type="http://schemas.openxmlformats.org/officeDocument/2006/relationships/tags" Target="../tags/tag32.xml"/><Relationship Id="rId27" Type="http://schemas.openxmlformats.org/officeDocument/2006/relationships/tags" Target="../tags/tag37.xml"/><Relationship Id="rId30" Type="http://schemas.openxmlformats.org/officeDocument/2006/relationships/tags" Target="../tags/tag40.xml"/><Relationship Id="rId35" Type="http://schemas.openxmlformats.org/officeDocument/2006/relationships/tags" Target="../tags/tag45.xml"/><Relationship Id="rId43" Type="http://schemas.openxmlformats.org/officeDocument/2006/relationships/tags" Target="../tags/tag53.xml"/><Relationship Id="rId48" Type="http://schemas.openxmlformats.org/officeDocument/2006/relationships/tags" Target="../tags/tag58.xml"/><Relationship Id="rId56" Type="http://schemas.openxmlformats.org/officeDocument/2006/relationships/tags" Target="../tags/tag66.xml"/><Relationship Id="rId64" Type="http://schemas.openxmlformats.org/officeDocument/2006/relationships/tags" Target="../tags/tag74.xml"/><Relationship Id="rId69" Type="http://schemas.openxmlformats.org/officeDocument/2006/relationships/tags" Target="../tags/tag79.xml"/><Relationship Id="rId77" Type="http://schemas.openxmlformats.org/officeDocument/2006/relationships/tags" Target="../tags/tag87.xml"/><Relationship Id="rId100" Type="http://schemas.openxmlformats.org/officeDocument/2006/relationships/tags" Target="../tags/tag110.xml"/><Relationship Id="rId105" Type="http://schemas.openxmlformats.org/officeDocument/2006/relationships/tags" Target="../tags/tag115.xml"/><Relationship Id="rId113" Type="http://schemas.openxmlformats.org/officeDocument/2006/relationships/tags" Target="../tags/tag123.xml"/><Relationship Id="rId8" Type="http://schemas.openxmlformats.org/officeDocument/2006/relationships/tags" Target="../tags/tag18.xml"/><Relationship Id="rId51" Type="http://schemas.openxmlformats.org/officeDocument/2006/relationships/tags" Target="../tags/tag61.xml"/><Relationship Id="rId72" Type="http://schemas.openxmlformats.org/officeDocument/2006/relationships/tags" Target="../tags/tag82.xml"/><Relationship Id="rId80" Type="http://schemas.openxmlformats.org/officeDocument/2006/relationships/tags" Target="../tags/tag90.xml"/><Relationship Id="rId85" Type="http://schemas.openxmlformats.org/officeDocument/2006/relationships/tags" Target="../tags/tag95.xml"/><Relationship Id="rId93" Type="http://schemas.openxmlformats.org/officeDocument/2006/relationships/tags" Target="../tags/tag103.xml"/><Relationship Id="rId98" Type="http://schemas.openxmlformats.org/officeDocument/2006/relationships/tags" Target="../tags/tag108.xml"/><Relationship Id="rId3" Type="http://schemas.openxmlformats.org/officeDocument/2006/relationships/tags" Target="../tags/tag13.xml"/><Relationship Id="rId12" Type="http://schemas.openxmlformats.org/officeDocument/2006/relationships/tags" Target="../tags/tag22.xml"/><Relationship Id="rId17" Type="http://schemas.openxmlformats.org/officeDocument/2006/relationships/tags" Target="../tags/tag27.xml"/><Relationship Id="rId25" Type="http://schemas.openxmlformats.org/officeDocument/2006/relationships/tags" Target="../tags/tag35.xml"/><Relationship Id="rId33" Type="http://schemas.openxmlformats.org/officeDocument/2006/relationships/tags" Target="../tags/tag43.xml"/><Relationship Id="rId38" Type="http://schemas.openxmlformats.org/officeDocument/2006/relationships/tags" Target="../tags/tag48.xml"/><Relationship Id="rId46" Type="http://schemas.openxmlformats.org/officeDocument/2006/relationships/tags" Target="../tags/tag56.xml"/><Relationship Id="rId59" Type="http://schemas.openxmlformats.org/officeDocument/2006/relationships/tags" Target="../tags/tag69.xml"/><Relationship Id="rId67" Type="http://schemas.openxmlformats.org/officeDocument/2006/relationships/tags" Target="../tags/tag77.xml"/><Relationship Id="rId103" Type="http://schemas.openxmlformats.org/officeDocument/2006/relationships/tags" Target="../tags/tag113.xml"/><Relationship Id="rId108" Type="http://schemas.openxmlformats.org/officeDocument/2006/relationships/tags" Target="../tags/tag118.xml"/><Relationship Id="rId116" Type="http://schemas.openxmlformats.org/officeDocument/2006/relationships/notesSlide" Target="../notesSlides/notesSlide12.xml"/><Relationship Id="rId20" Type="http://schemas.openxmlformats.org/officeDocument/2006/relationships/tags" Target="../tags/tag30.xml"/><Relationship Id="rId41" Type="http://schemas.openxmlformats.org/officeDocument/2006/relationships/tags" Target="../tags/tag51.xml"/><Relationship Id="rId54" Type="http://schemas.openxmlformats.org/officeDocument/2006/relationships/tags" Target="../tags/tag64.xml"/><Relationship Id="rId62" Type="http://schemas.openxmlformats.org/officeDocument/2006/relationships/tags" Target="../tags/tag72.xml"/><Relationship Id="rId70" Type="http://schemas.openxmlformats.org/officeDocument/2006/relationships/tags" Target="../tags/tag80.xml"/><Relationship Id="rId75" Type="http://schemas.openxmlformats.org/officeDocument/2006/relationships/tags" Target="../tags/tag85.xml"/><Relationship Id="rId83" Type="http://schemas.openxmlformats.org/officeDocument/2006/relationships/tags" Target="../tags/tag93.xml"/><Relationship Id="rId88" Type="http://schemas.openxmlformats.org/officeDocument/2006/relationships/tags" Target="../tags/tag98.xml"/><Relationship Id="rId91" Type="http://schemas.openxmlformats.org/officeDocument/2006/relationships/tags" Target="../tags/tag101.xml"/><Relationship Id="rId96" Type="http://schemas.openxmlformats.org/officeDocument/2006/relationships/tags" Target="../tags/tag106.xml"/><Relationship Id="rId111" Type="http://schemas.openxmlformats.org/officeDocument/2006/relationships/tags" Target="../tags/tag121.xml"/><Relationship Id="rId1" Type="http://schemas.openxmlformats.org/officeDocument/2006/relationships/tags" Target="../tags/tag11.xml"/><Relationship Id="rId6" Type="http://schemas.openxmlformats.org/officeDocument/2006/relationships/tags" Target="../tags/tag16.xml"/><Relationship Id="rId15" Type="http://schemas.openxmlformats.org/officeDocument/2006/relationships/tags" Target="../tags/tag25.xml"/><Relationship Id="rId23" Type="http://schemas.openxmlformats.org/officeDocument/2006/relationships/tags" Target="../tags/tag33.xml"/><Relationship Id="rId28" Type="http://schemas.openxmlformats.org/officeDocument/2006/relationships/tags" Target="../tags/tag38.xml"/><Relationship Id="rId36" Type="http://schemas.openxmlformats.org/officeDocument/2006/relationships/tags" Target="../tags/tag46.xml"/><Relationship Id="rId49" Type="http://schemas.openxmlformats.org/officeDocument/2006/relationships/tags" Target="../tags/tag59.xml"/><Relationship Id="rId57" Type="http://schemas.openxmlformats.org/officeDocument/2006/relationships/tags" Target="../tags/tag67.xml"/><Relationship Id="rId106" Type="http://schemas.openxmlformats.org/officeDocument/2006/relationships/tags" Target="../tags/tag116.xml"/><Relationship Id="rId114" Type="http://schemas.openxmlformats.org/officeDocument/2006/relationships/tags" Target="../tags/tag124.xml"/><Relationship Id="rId10" Type="http://schemas.openxmlformats.org/officeDocument/2006/relationships/tags" Target="../tags/tag20.xml"/><Relationship Id="rId31" Type="http://schemas.openxmlformats.org/officeDocument/2006/relationships/tags" Target="../tags/tag41.xml"/><Relationship Id="rId44" Type="http://schemas.openxmlformats.org/officeDocument/2006/relationships/tags" Target="../tags/tag54.xml"/><Relationship Id="rId52" Type="http://schemas.openxmlformats.org/officeDocument/2006/relationships/tags" Target="../tags/tag62.xml"/><Relationship Id="rId60" Type="http://schemas.openxmlformats.org/officeDocument/2006/relationships/tags" Target="../tags/tag70.xml"/><Relationship Id="rId65" Type="http://schemas.openxmlformats.org/officeDocument/2006/relationships/tags" Target="../tags/tag75.xml"/><Relationship Id="rId73" Type="http://schemas.openxmlformats.org/officeDocument/2006/relationships/tags" Target="../tags/tag83.xml"/><Relationship Id="rId78" Type="http://schemas.openxmlformats.org/officeDocument/2006/relationships/tags" Target="../tags/tag88.xml"/><Relationship Id="rId81" Type="http://schemas.openxmlformats.org/officeDocument/2006/relationships/tags" Target="../tags/tag91.xml"/><Relationship Id="rId86" Type="http://schemas.openxmlformats.org/officeDocument/2006/relationships/tags" Target="../tags/tag96.xml"/><Relationship Id="rId94" Type="http://schemas.openxmlformats.org/officeDocument/2006/relationships/tags" Target="../tags/tag104.xml"/><Relationship Id="rId99" Type="http://schemas.openxmlformats.org/officeDocument/2006/relationships/tags" Target="../tags/tag109.xml"/><Relationship Id="rId101" Type="http://schemas.openxmlformats.org/officeDocument/2006/relationships/tags" Target="../tags/tag111.xml"/><Relationship Id="rId4" Type="http://schemas.openxmlformats.org/officeDocument/2006/relationships/tags" Target="../tags/tag14.xml"/><Relationship Id="rId9" Type="http://schemas.openxmlformats.org/officeDocument/2006/relationships/tags" Target="../tags/tag19.xml"/><Relationship Id="rId13" Type="http://schemas.openxmlformats.org/officeDocument/2006/relationships/tags" Target="../tags/tag23.xml"/><Relationship Id="rId18" Type="http://schemas.openxmlformats.org/officeDocument/2006/relationships/tags" Target="../tags/tag28.xml"/><Relationship Id="rId39" Type="http://schemas.openxmlformats.org/officeDocument/2006/relationships/tags" Target="../tags/tag49.xml"/><Relationship Id="rId109" Type="http://schemas.openxmlformats.org/officeDocument/2006/relationships/tags" Target="../tags/tag119.xml"/><Relationship Id="rId34" Type="http://schemas.openxmlformats.org/officeDocument/2006/relationships/tags" Target="../tags/tag44.xml"/><Relationship Id="rId50" Type="http://schemas.openxmlformats.org/officeDocument/2006/relationships/tags" Target="../tags/tag60.xml"/><Relationship Id="rId55" Type="http://schemas.openxmlformats.org/officeDocument/2006/relationships/tags" Target="../tags/tag65.xml"/><Relationship Id="rId76" Type="http://schemas.openxmlformats.org/officeDocument/2006/relationships/tags" Target="../tags/tag86.xml"/><Relationship Id="rId97" Type="http://schemas.openxmlformats.org/officeDocument/2006/relationships/tags" Target="../tags/tag107.xml"/><Relationship Id="rId104" Type="http://schemas.openxmlformats.org/officeDocument/2006/relationships/tags" Target="../tags/tag114.xml"/><Relationship Id="rId7" Type="http://schemas.openxmlformats.org/officeDocument/2006/relationships/tags" Target="../tags/tag17.xml"/><Relationship Id="rId71" Type="http://schemas.openxmlformats.org/officeDocument/2006/relationships/tags" Target="../tags/tag81.xml"/><Relationship Id="rId92" Type="http://schemas.openxmlformats.org/officeDocument/2006/relationships/tags" Target="../tags/tag102.xml"/><Relationship Id="rId2" Type="http://schemas.openxmlformats.org/officeDocument/2006/relationships/tags" Target="../tags/tag12.xml"/><Relationship Id="rId29" Type="http://schemas.openxmlformats.org/officeDocument/2006/relationships/tags" Target="../tags/tag3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tags" Target="../tags/tag127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126.xml"/><Relationship Id="rId1" Type="http://schemas.openxmlformats.org/officeDocument/2006/relationships/tags" Target="../tags/tag125.xml"/><Relationship Id="rId6" Type="http://schemas.openxmlformats.org/officeDocument/2006/relationships/tags" Target="../tags/tag130.xml"/><Relationship Id="rId5" Type="http://schemas.openxmlformats.org/officeDocument/2006/relationships/tags" Target="../tags/tag129.xml"/><Relationship Id="rId4" Type="http://schemas.openxmlformats.org/officeDocument/2006/relationships/tags" Target="../tags/tag12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tags" Target="../tags/tag133.xml"/><Relationship Id="rId7" Type="http://schemas.openxmlformats.org/officeDocument/2006/relationships/image" Target="../media/image36.png"/><Relationship Id="rId2" Type="http://schemas.openxmlformats.org/officeDocument/2006/relationships/tags" Target="../tags/tag132.xml"/><Relationship Id="rId1" Type="http://schemas.openxmlformats.org/officeDocument/2006/relationships/tags" Target="../tags/tag131.xml"/><Relationship Id="rId6" Type="http://schemas.openxmlformats.org/officeDocument/2006/relationships/image" Target="../media/image35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3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tags" Target="../tags/tag137.xml"/><Relationship Id="rId7" Type="http://schemas.openxmlformats.org/officeDocument/2006/relationships/image" Target="../media/image37.png"/><Relationship Id="rId2" Type="http://schemas.openxmlformats.org/officeDocument/2006/relationships/tags" Target="../tags/tag136.xml"/><Relationship Id="rId1" Type="http://schemas.openxmlformats.org/officeDocument/2006/relationships/tags" Target="../tags/tag13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39.xml"/><Relationship Id="rId4" Type="http://schemas.openxmlformats.org/officeDocument/2006/relationships/tags" Target="../tags/tag138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0.svg"/><Relationship Id="rId18" Type="http://schemas.openxmlformats.org/officeDocument/2006/relationships/image" Target="../media/image47.png"/><Relationship Id="rId26" Type="http://schemas.openxmlformats.org/officeDocument/2006/relationships/image" Target="../media/image9.png"/><Relationship Id="rId3" Type="http://schemas.openxmlformats.org/officeDocument/2006/relationships/image" Target="../media/image39.jpeg"/><Relationship Id="rId21" Type="http://schemas.openxmlformats.org/officeDocument/2006/relationships/image" Target="../media/image48.svg"/><Relationship Id="rId7" Type="http://schemas.openxmlformats.org/officeDocument/2006/relationships/image" Target="../media/image34.svg"/><Relationship Id="rId12" Type="http://schemas.openxmlformats.org/officeDocument/2006/relationships/image" Target="../media/image44.png"/><Relationship Id="rId17" Type="http://schemas.openxmlformats.org/officeDocument/2006/relationships/image" Target="../media/image44.svg"/><Relationship Id="rId25" Type="http://schemas.openxmlformats.org/officeDocument/2006/relationships/image" Target="../media/image52.sv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6.png"/><Relationship Id="rId20" Type="http://schemas.openxmlformats.org/officeDocument/2006/relationships/image" Target="../media/image48.png"/><Relationship Id="rId1" Type="http://schemas.openxmlformats.org/officeDocument/2006/relationships/tags" Target="../tags/tag140.xml"/><Relationship Id="rId6" Type="http://schemas.openxmlformats.org/officeDocument/2006/relationships/image" Target="../media/image41.png"/><Relationship Id="rId11" Type="http://schemas.openxmlformats.org/officeDocument/2006/relationships/image" Target="../media/image38.svg"/><Relationship Id="rId24" Type="http://schemas.openxmlformats.org/officeDocument/2006/relationships/image" Target="../media/image50.png"/><Relationship Id="rId5" Type="http://schemas.openxmlformats.org/officeDocument/2006/relationships/image" Target="../media/image32.svg"/><Relationship Id="rId15" Type="http://schemas.openxmlformats.org/officeDocument/2006/relationships/image" Target="../media/image42.svg"/><Relationship Id="rId23" Type="http://schemas.openxmlformats.org/officeDocument/2006/relationships/image" Target="../media/image50.svg"/><Relationship Id="rId10" Type="http://schemas.openxmlformats.org/officeDocument/2006/relationships/image" Target="../media/image43.png"/><Relationship Id="rId19" Type="http://schemas.openxmlformats.org/officeDocument/2006/relationships/image" Target="../media/image46.svg"/><Relationship Id="rId4" Type="http://schemas.openxmlformats.org/officeDocument/2006/relationships/image" Target="../media/image40.png"/><Relationship Id="rId9" Type="http://schemas.openxmlformats.org/officeDocument/2006/relationships/image" Target="../media/image36.svg"/><Relationship Id="rId14" Type="http://schemas.openxmlformats.org/officeDocument/2006/relationships/image" Target="../media/image45.png"/><Relationship Id="rId22" Type="http://schemas.openxmlformats.org/officeDocument/2006/relationships/image" Target="../media/image4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12" Type="http://schemas.microsoft.com/office/2007/relationships/hdphoto" Target="../media/hdphoto2.wdp"/><Relationship Id="rId2" Type="http://schemas.openxmlformats.org/officeDocument/2006/relationships/tags" Target="../tags/tag141.xml"/><Relationship Id="rId16" Type="http://schemas.openxmlformats.org/officeDocument/2006/relationships/image" Target="../media/image51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microsoft.com/office/2007/relationships/hdphoto" Target="../media/hdphoto1.wdp"/><Relationship Id="rId15" Type="http://schemas.openxmlformats.org/officeDocument/2006/relationships/oleObject" Target="../embeddings/oleObject1.bin"/><Relationship Id="rId10" Type="http://schemas.openxmlformats.org/officeDocument/2006/relationships/image" Target="../media/image55.jpeg"/><Relationship Id="rId4" Type="http://schemas.openxmlformats.org/officeDocument/2006/relationships/image" Target="../media/image52.png"/><Relationship Id="rId9" Type="http://schemas.openxmlformats.org/officeDocument/2006/relationships/image" Target="../media/image57.svg"/><Relationship Id="rId14" Type="http://schemas.openxmlformats.org/officeDocument/2006/relationships/image" Target="../media/image5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4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4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65.jpeg"/><Relationship Id="rId12" Type="http://schemas.openxmlformats.org/officeDocument/2006/relationships/image" Target="../media/image70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74.png"/><Relationship Id="rId1" Type="http://schemas.openxmlformats.org/officeDocument/2006/relationships/tags" Target="../tags/tag145.xml"/><Relationship Id="rId6" Type="http://schemas.openxmlformats.org/officeDocument/2006/relationships/image" Target="../media/image64.jpeg"/><Relationship Id="rId11" Type="http://schemas.openxmlformats.org/officeDocument/2006/relationships/image" Target="../media/image69.jpeg"/><Relationship Id="rId5" Type="http://schemas.openxmlformats.org/officeDocument/2006/relationships/image" Target="../media/image63.jpeg"/><Relationship Id="rId15" Type="http://schemas.openxmlformats.org/officeDocument/2006/relationships/image" Target="../media/image73.png"/><Relationship Id="rId10" Type="http://schemas.openxmlformats.org/officeDocument/2006/relationships/image" Target="../media/image68.jpeg"/><Relationship Id="rId4" Type="http://schemas.openxmlformats.org/officeDocument/2006/relationships/image" Target="../media/image62.jpeg"/><Relationship Id="rId9" Type="http://schemas.openxmlformats.org/officeDocument/2006/relationships/image" Target="../media/image67.jpeg"/><Relationship Id="rId14" Type="http://schemas.openxmlformats.org/officeDocument/2006/relationships/image" Target="../media/image7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2.pn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0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1.xml"/><Relationship Id="rId4" Type="http://schemas.openxmlformats.org/officeDocument/2006/relationships/image" Target="../media/image83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5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0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5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5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5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5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0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tags" Target="../tags/tag163.xml"/><Relationship Id="rId2" Type="http://schemas.openxmlformats.org/officeDocument/2006/relationships/tags" Target="../tags/tag162.xml"/><Relationship Id="rId1" Type="http://schemas.openxmlformats.org/officeDocument/2006/relationships/tags" Target="../tags/tag161.xml"/><Relationship Id="rId5" Type="http://schemas.openxmlformats.org/officeDocument/2006/relationships/slideLayout" Target="../slideLayouts/slideLayout18.xml"/><Relationship Id="rId4" Type="http://schemas.openxmlformats.org/officeDocument/2006/relationships/tags" Target="../tags/tag164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tags" Target="../tags/tag167.xml"/><Relationship Id="rId2" Type="http://schemas.openxmlformats.org/officeDocument/2006/relationships/tags" Target="../tags/tag166.xml"/><Relationship Id="rId1" Type="http://schemas.openxmlformats.org/officeDocument/2006/relationships/tags" Target="../tags/tag165.xml"/><Relationship Id="rId5" Type="http://schemas.openxmlformats.org/officeDocument/2006/relationships/slideLayout" Target="../slideLayouts/slideLayout10.xml"/><Relationship Id="rId4" Type="http://schemas.openxmlformats.org/officeDocument/2006/relationships/tags" Target="../tags/tag16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tags" Target="../tags/tag169.xml"/><Relationship Id="rId6" Type="http://schemas.openxmlformats.org/officeDocument/2006/relationships/slideLayout" Target="../slideLayouts/slideLayout10.xml"/><Relationship Id="rId5" Type="http://schemas.openxmlformats.org/officeDocument/2006/relationships/tags" Target="../tags/tag173.xml"/><Relationship Id="rId4" Type="http://schemas.openxmlformats.org/officeDocument/2006/relationships/tags" Target="../tags/tag17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tags" Target="../tags/tag176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6" Type="http://schemas.openxmlformats.org/officeDocument/2006/relationships/slideLayout" Target="../slideLayouts/slideLayout10.xml"/><Relationship Id="rId5" Type="http://schemas.openxmlformats.org/officeDocument/2006/relationships/tags" Target="../tags/tag178.xml"/><Relationship Id="rId4" Type="http://schemas.openxmlformats.org/officeDocument/2006/relationships/tags" Target="../tags/tag17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tags" Target="../tags/tag181.xml"/><Relationship Id="rId2" Type="http://schemas.openxmlformats.org/officeDocument/2006/relationships/tags" Target="../tags/tag180.xml"/><Relationship Id="rId1" Type="http://schemas.openxmlformats.org/officeDocument/2006/relationships/tags" Target="../tags/tag179.xml"/><Relationship Id="rId5" Type="http://schemas.openxmlformats.org/officeDocument/2006/relationships/slideLayout" Target="../slideLayouts/slideLayout10.xml"/><Relationship Id="rId4" Type="http://schemas.openxmlformats.org/officeDocument/2006/relationships/tags" Target="../tags/tag18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4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5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4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8.xml"/><Relationship Id="rId4" Type="http://schemas.openxmlformats.org/officeDocument/2006/relationships/image" Target="../media/image97.jpe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9.xml"/><Relationship Id="rId4" Type="http://schemas.openxmlformats.org/officeDocument/2006/relationships/image" Target="../media/image99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0.xml"/><Relationship Id="rId4" Type="http://schemas.openxmlformats.org/officeDocument/2006/relationships/image" Target="../media/image101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1.xml"/><Relationship Id="rId4" Type="http://schemas.openxmlformats.org/officeDocument/2006/relationships/image" Target="../media/image10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2.xml"/><Relationship Id="rId4" Type="http://schemas.openxmlformats.org/officeDocument/2006/relationships/image" Target="../media/image105.jpe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109.png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15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19.jpeg"/><Relationship Id="rId5" Type="http://schemas.openxmlformats.org/officeDocument/2006/relationships/image" Target="../media/image118.jpeg"/><Relationship Id="rId4" Type="http://schemas.openxmlformats.org/officeDocument/2006/relationships/image" Target="../media/image117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23.jpeg"/><Relationship Id="rId5" Type="http://schemas.openxmlformats.org/officeDocument/2006/relationships/image" Target="../media/image122.jpeg"/><Relationship Id="rId4" Type="http://schemas.openxmlformats.org/officeDocument/2006/relationships/image" Target="../media/image121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93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94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tags" Target="../tags/tag196.xml"/><Relationship Id="rId1" Type="http://schemas.openxmlformats.org/officeDocument/2006/relationships/tags" Target="../tags/tag19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" y="10"/>
            <a:ext cx="12187665" cy="3808612"/>
          </a:xfrm>
          <a:prstGeom prst="rect">
            <a:avLst/>
          </a:prstGeom>
        </p:spPr>
      </p:pic>
      <p:sp>
        <p:nvSpPr>
          <p:cNvPr id="32" name="Rectangle 3"/>
          <p:cNvSpPr txBox="1">
            <a:spLocks noChangeArrowheads="1"/>
          </p:cNvSpPr>
          <p:nvPr/>
        </p:nvSpPr>
        <p:spPr bwMode="auto">
          <a:xfrm>
            <a:off x="1068127" y="4200259"/>
            <a:ext cx="10104933" cy="864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accent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/>
            <a:r>
              <a:rPr lang="zh-CN" altLang="en-US" sz="6000" b="1" dirty="0" smtClean="0">
                <a:solidFill>
                  <a:schemeClr val="bg1"/>
                </a:solidFill>
                <a:latin typeface="+mn-ea"/>
                <a:ea typeface="+mn-ea"/>
              </a:rPr>
              <a:t>梦想照进现实</a:t>
            </a:r>
            <a:endParaRPr lang="en-US" altLang="zh-CN" sz="6000" b="1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/>
            <a:r>
              <a:rPr lang="zh-CN" altLang="en-US" sz="4000" b="1" dirty="0" smtClean="0">
                <a:solidFill>
                  <a:schemeClr val="bg1"/>
                </a:solidFill>
                <a:latin typeface="+mn-ea"/>
                <a:ea typeface="+mn-ea"/>
              </a:rPr>
              <a:t>高薪职场，始于规划！</a:t>
            </a:r>
            <a:endParaRPr lang="zh-CN" sz="4000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33" name="Rectangle 4"/>
          <p:cNvSpPr txBox="1">
            <a:spLocks noChangeArrowheads="1"/>
          </p:cNvSpPr>
          <p:nvPr/>
        </p:nvSpPr>
        <p:spPr bwMode="auto">
          <a:xfrm>
            <a:off x="2973950" y="6306186"/>
            <a:ext cx="6094731" cy="342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r>
              <a:rPr lang="zh-CN" sz="2800" b="0" dirty="0" smtClean="0"/>
              <a:t>中软国际教育科技</a:t>
            </a:r>
            <a:r>
              <a:rPr lang="zh-CN" altLang="en-US" sz="2800" b="0" dirty="0" smtClean="0"/>
              <a:t>集团</a:t>
            </a:r>
            <a:endParaRPr lang="zh-CN" sz="2800" b="0" dirty="0"/>
          </a:p>
        </p:txBody>
      </p:sp>
      <p:sp>
        <p:nvSpPr>
          <p:cNvPr id="35" name="TextBox 34"/>
          <p:cNvSpPr txBox="1"/>
          <p:nvPr/>
        </p:nvSpPr>
        <p:spPr>
          <a:xfrm>
            <a:off x="3701555" y="5553416"/>
            <a:ext cx="239207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rgbClr val="7030A0"/>
                </a:solidFill>
                <a:latin typeface="+mj-ea"/>
                <a:ea typeface="+mj-ea"/>
              </a:rPr>
              <a:t>人才服务部</a:t>
            </a:r>
            <a:endParaRPr lang="zh-CN" altLang="en-US" sz="3200" dirty="0">
              <a:solidFill>
                <a:srgbClr val="7030A0"/>
              </a:solidFill>
              <a:latin typeface="+mj-ea"/>
              <a:ea typeface="+mj-ea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213855" y="5553416"/>
            <a:ext cx="2192283" cy="5847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杨</a:t>
            </a:r>
            <a:r>
              <a:rPr lang="zh-CN" altLang="en-US" sz="3200" dirty="0">
                <a:solidFill>
                  <a:schemeClr val="bg1"/>
                </a:solidFill>
                <a:latin typeface="+mj-ea"/>
                <a:ea typeface="+mj-ea"/>
              </a:rPr>
              <a:t>慧</a:t>
            </a:r>
            <a:endParaRPr lang="zh-CN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Freeform 5"/>
          <p:cNvSpPr/>
          <p:nvPr/>
        </p:nvSpPr>
        <p:spPr bwMode="auto">
          <a:xfrm>
            <a:off x="3838164" y="3810878"/>
            <a:ext cx="4564860" cy="127869"/>
          </a:xfrm>
          <a:custGeom>
            <a:avLst/>
            <a:gdLst>
              <a:gd name="T0" fmla="*/ 0 w 5191"/>
              <a:gd name="T1" fmla="*/ 0 h 153"/>
              <a:gd name="T2" fmla="*/ 5191 w 5191"/>
              <a:gd name="T3" fmla="*/ 0 h 153"/>
              <a:gd name="T4" fmla="*/ 5013 w 5191"/>
              <a:gd name="T5" fmla="*/ 153 h 153"/>
              <a:gd name="T6" fmla="*/ 204 w 5191"/>
              <a:gd name="T7" fmla="*/ 153 h 153"/>
              <a:gd name="T8" fmla="*/ 0 w 5191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91" h="153">
                <a:moveTo>
                  <a:pt x="0" y="0"/>
                </a:moveTo>
                <a:lnTo>
                  <a:pt x="5191" y="0"/>
                </a:lnTo>
                <a:lnTo>
                  <a:pt x="5013" y="153"/>
                </a:lnTo>
                <a:lnTo>
                  <a:pt x="204" y="153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0762" y="73193"/>
            <a:ext cx="2387888" cy="67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3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184">
        <p:blinds dir="vert"/>
      </p:transition>
    </mc:Choice>
    <mc:Fallback xmlns="">
      <p:transition spd="slow" advTm="6184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ldLvl="0"/>
      <p:bldP spid="33" grpId="0" bldLvl="0"/>
      <p:bldP spid="35" grpId="0" bldLvl="0" animBg="1"/>
      <p:bldP spid="36" grpId="0" bldLvl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矩形 87"/>
          <p:cNvSpPr/>
          <p:nvPr/>
        </p:nvSpPr>
        <p:spPr>
          <a:xfrm>
            <a:off x="3355231" y="2282986"/>
            <a:ext cx="5262980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让普通变优秀</a:t>
            </a:r>
          </a:p>
          <a:p>
            <a:pPr algn="ctr"/>
            <a:r>
              <a:rPr lang="zh-CN" altLang="en-US" sz="6600" b="1" dirty="0">
                <a:solidFill>
                  <a:schemeClr val="bg1"/>
                </a:solidFill>
                <a:latin typeface="+mj-ea"/>
                <a:ea typeface="+mj-ea"/>
              </a:rPr>
              <a:t>让优秀更卓越</a:t>
            </a:r>
          </a:p>
        </p:txBody>
      </p:sp>
      <p:pic>
        <p:nvPicPr>
          <p:cNvPr id="89" name="图片 8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24"/>
          <a:stretch>
            <a:fillRect/>
          </a:stretch>
        </p:blipFill>
        <p:spPr>
          <a:xfrm>
            <a:off x="640705" y="2836984"/>
            <a:ext cx="3182186" cy="4969421"/>
          </a:xfrm>
          <a:prstGeom prst="rect">
            <a:avLst/>
          </a:prstGeom>
        </p:spPr>
      </p:pic>
      <p:pic>
        <p:nvPicPr>
          <p:cNvPr id="90" name="图片 8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9"/>
          <a:stretch>
            <a:fillRect/>
          </a:stretch>
        </p:blipFill>
        <p:spPr>
          <a:xfrm>
            <a:off x="7966440" y="2492896"/>
            <a:ext cx="3352971" cy="5313508"/>
          </a:xfrm>
          <a:prstGeom prst="rect">
            <a:avLst/>
          </a:prstGeom>
        </p:spPr>
      </p:pic>
      <p:sp>
        <p:nvSpPr>
          <p:cNvPr id="91" name="TextBox 90"/>
          <p:cNvSpPr txBox="1"/>
          <p:nvPr/>
        </p:nvSpPr>
        <p:spPr>
          <a:xfrm>
            <a:off x="4740200" y="1196922"/>
            <a:ext cx="2493042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2"/>
                </a:solidFill>
                <a:latin typeface="+mj-ea"/>
                <a:ea typeface="+mj-ea"/>
              </a:rPr>
              <a:t>讲座目的</a:t>
            </a:r>
            <a:endParaRPr lang="zh-CN" altLang="en-US" sz="4000" b="1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29113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60213E-9 1.85939E-6 L 0.23419 1.85939E-6 " pathEditMode="relative" rAng="0" ptsTypes="AA">
                                      <p:cBhvr>
                                        <p:cTn id="8" dur="1000" spd="-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1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016E-6 1.11022E-16 L -0.21416 1.11022E-16 " pathEditMode="relative" rAng="0" ptsTypes="AA">
                                      <p:cBhvr>
                                        <p:cTn id="12" dur="1000" spd="-100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08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91" grpId="0" bldLvl="0" animBg="1"/>
      <p:bldP spid="91" grpId="1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33"/>
          <p:cNvSpPr txBox="1"/>
          <p:nvPr/>
        </p:nvSpPr>
        <p:spPr>
          <a:xfrm>
            <a:off x="4976447" y="389169"/>
            <a:ext cx="5600701" cy="76944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杨慧</a:t>
            </a:r>
            <a:r>
              <a:rPr lang="zh-CN" altLang="en-US" sz="4400" b="1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endParaRPr lang="zh-CN" altLang="en-US" sz="3200" b="1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941276" y="1581131"/>
            <a:ext cx="6858000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企业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中软国际教育科技集团长春分公司</a:t>
            </a:r>
            <a:endParaRPr lang="zh-CN" altLang="en-US" sz="28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914900" y="2680830"/>
            <a:ext cx="5741379" cy="523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职务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：人才服务部经理</a:t>
            </a:r>
            <a:endParaRPr lang="zh-CN" altLang="en-US" sz="28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914900" y="3600511"/>
            <a:ext cx="7110048" cy="95410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擅长：</a:t>
            </a:r>
            <a:r>
              <a:rPr lang="en-US" altLang="zh-CN" sz="28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IT</a:t>
            </a:r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人才需求分析、大学生职业</a:t>
            </a:r>
            <a:r>
              <a:rPr lang="zh-CN" altLang="en-US" sz="28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规划</a:t>
            </a:r>
            <a:endParaRPr lang="zh-CN" altLang="en-US" sz="28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        职场礼仪、简历撰写、面试技巧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923695" y="4729805"/>
            <a:ext cx="4165018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年限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十</a:t>
            </a:r>
            <a:r>
              <a:rPr lang="zh-CN" altLang="zh-CN" sz="28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zh-CN" sz="28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914900" y="5543509"/>
            <a:ext cx="4165018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荣誉： </a:t>
            </a:r>
            <a:r>
              <a:rPr lang="zh-CN" altLang="en-US" sz="28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优秀员工</a:t>
            </a:r>
            <a:endParaRPr lang="zh-CN" altLang="en-US" sz="28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0" name="图片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8963" y="756133"/>
            <a:ext cx="3904994" cy="5207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38963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5" grpId="1"/>
      <p:bldP spid="36" grpId="0"/>
      <p:bldP spid="36" grpId="1"/>
      <p:bldP spid="38" grpId="0"/>
      <p:bldP spid="38" grpId="1"/>
      <p:bldP spid="40" grpId="0"/>
      <p:bldP spid="40" grpId="1"/>
      <p:bldP spid="41" grpId="0"/>
      <p:bldP spid="4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内容概要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2800" b="1" dirty="0"/>
              <a:t>当前就业形式介绍</a:t>
            </a:r>
          </a:p>
          <a:p>
            <a:r>
              <a:rPr lang="zh-CN" altLang="en-US" sz="2800" b="1" dirty="0" smtClean="0"/>
              <a:t>企业目标人才画像</a:t>
            </a:r>
            <a:endParaRPr lang="en-US" altLang="zh-CN" sz="2800" b="1" dirty="0" smtClean="0"/>
          </a:p>
          <a:p>
            <a:r>
              <a:rPr lang="zh-CN" altLang="en-US" sz="2800" b="1" dirty="0" smtClean="0"/>
              <a:t>进入</a:t>
            </a:r>
            <a:r>
              <a:rPr lang="en-US" altLang="zh-CN" sz="2800" b="1" dirty="0" smtClean="0"/>
              <a:t>IT</a:t>
            </a:r>
            <a:r>
              <a:rPr lang="zh-CN" altLang="en-US" sz="2800" b="1" dirty="0" smtClean="0"/>
              <a:t>职场前期准备</a:t>
            </a:r>
            <a:endParaRPr lang="zh-CN" altLang="en-US" sz="2800" b="1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127741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5400" dirty="0"/>
              <a:t>梦想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2029" y="1184965"/>
            <a:ext cx="8165465" cy="946150"/>
          </a:xfrm>
        </p:spPr>
        <p:txBody>
          <a:bodyPr>
            <a:noAutofit/>
          </a:bodyPr>
          <a:lstStyle/>
          <a:p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名企</a:t>
            </a:r>
            <a:r>
              <a:rPr lang="en-US" altLang="zh-CN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高薪</a:t>
            </a:r>
            <a:r>
              <a:rPr lang="en-US" altLang="zh-CN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大厂</a:t>
            </a:r>
          </a:p>
          <a:p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钱多</a:t>
            </a:r>
            <a:r>
              <a:rPr lang="en-US" altLang="zh-CN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事少</a:t>
            </a:r>
            <a:r>
              <a:rPr lang="en-US" altLang="zh-CN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离家近</a:t>
            </a:r>
          </a:p>
        </p:txBody>
      </p:sp>
      <p:pic>
        <p:nvPicPr>
          <p:cNvPr id="4" name="图片 3" descr="梦想图片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05" y="2426335"/>
            <a:ext cx="12087225" cy="437959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直接连接符 4"/>
          <p:cNvSpPr>
            <a:spLocks noChangeShapeType="1"/>
          </p:cNvSpPr>
          <p:nvPr/>
        </p:nvSpPr>
        <p:spPr bwMode="auto">
          <a:xfrm>
            <a:off x="838200" y="1409700"/>
            <a:ext cx="10515600" cy="0"/>
          </a:xfrm>
          <a:prstGeom prst="line">
            <a:avLst/>
          </a:prstGeom>
          <a:noFill/>
          <a:ln w="6350">
            <a:solidFill>
              <a:srgbClr val="D0CEC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38" tIns="45719" rIns="91438" bIns="45719"/>
          <a:lstStyle/>
          <a:p>
            <a:endParaRPr lang="zh-CN" altLang="en-US"/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5181600" y="1349376"/>
            <a:ext cx="1828800" cy="111125"/>
          </a:xfrm>
          <a:prstGeom prst="rect">
            <a:avLst/>
          </a:prstGeom>
          <a:solidFill>
            <a:srgbClr val="0063A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91438" tIns="45719" rIns="91438" bIns="45719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文本框 6"/>
          <p:cNvSpPr>
            <a:spLocks noChangeArrowheads="1"/>
          </p:cNvSpPr>
          <p:nvPr/>
        </p:nvSpPr>
        <p:spPr bwMode="auto">
          <a:xfrm>
            <a:off x="3288301" y="398795"/>
            <a:ext cx="5830090" cy="108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5400" dirty="0">
                <a:solidFill>
                  <a:schemeClr val="bg1"/>
                </a:solidFill>
                <a:latin typeface="+mj-lt"/>
                <a:ea typeface="+mj-ea"/>
                <a:cs typeface="+mj-cs"/>
                <a:sym typeface="微软雅黑" panose="020B0503020204020204" pitchFamily="34" charset="-122"/>
              </a:rPr>
              <a:t>我们最想要的工作</a:t>
            </a:r>
            <a:endParaRPr lang="zh-CN" altLang="en-US" sz="5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文本占位符 1"/>
          <p:cNvSpPr txBox="1">
            <a:spLocks/>
          </p:cNvSpPr>
          <p:nvPr/>
        </p:nvSpPr>
        <p:spPr>
          <a:xfrm>
            <a:off x="1443014" y="1997075"/>
            <a:ext cx="7604125" cy="267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8" tIns="45719" rIns="91438" bIns="45719">
            <a:spAutoFit/>
          </a:bodyPr>
          <a:lstStyle>
            <a:defPPr>
              <a:defRPr lang="zh-CN"/>
            </a:defPPr>
            <a:lvl1pPr marL="514350" indent="-514350" eaLnBrk="1" hangingPunct="1">
              <a:lnSpc>
                <a:spcPct val="150000"/>
              </a:lnSpc>
              <a:buFont typeface="+mj-lt"/>
              <a:buAutoNum type="alphaUcPeriod"/>
              <a:defRPr sz="28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>
                <a:solidFill>
                  <a:schemeClr val="accent3"/>
                </a:solidFill>
              </a:rPr>
              <a:t>加入一家大公司，最好是世界五百强；</a:t>
            </a:r>
            <a:endParaRPr lang="en-US" altLang="zh-CN" b="1" dirty="0">
              <a:solidFill>
                <a:schemeClr val="accent3"/>
              </a:solidFill>
            </a:endParaRPr>
          </a:p>
          <a:p>
            <a:r>
              <a:rPr lang="zh-CN" altLang="en-US" b="1" dirty="0">
                <a:solidFill>
                  <a:schemeClr val="accent3"/>
                </a:solidFill>
              </a:rPr>
              <a:t>随时请假；</a:t>
            </a:r>
            <a:endParaRPr lang="en-US" altLang="zh-CN" b="1" dirty="0">
              <a:solidFill>
                <a:schemeClr val="accent3"/>
              </a:solidFill>
            </a:endParaRPr>
          </a:p>
          <a:p>
            <a:r>
              <a:rPr lang="zh-CN" altLang="en-US" b="1" dirty="0">
                <a:solidFill>
                  <a:schemeClr val="accent3"/>
                </a:solidFill>
              </a:rPr>
              <a:t>有专车；</a:t>
            </a:r>
            <a:endParaRPr lang="en-US" altLang="zh-CN" b="1" dirty="0">
              <a:solidFill>
                <a:schemeClr val="accent3"/>
              </a:solidFill>
            </a:endParaRPr>
          </a:p>
          <a:p>
            <a:r>
              <a:rPr lang="zh-CN" altLang="en-US" b="1" dirty="0">
                <a:solidFill>
                  <a:schemeClr val="accent3"/>
                </a:solidFill>
              </a:rPr>
              <a:t>身边都是年轻的伙伴；</a:t>
            </a:r>
            <a:endParaRPr lang="en-US" altLang="zh-CN" b="1" dirty="0">
              <a:solidFill>
                <a:schemeClr val="accent3"/>
              </a:solidFill>
            </a:endParaRPr>
          </a:p>
        </p:txBody>
      </p:sp>
      <p:pic>
        <p:nvPicPr>
          <p:cNvPr id="10" name="Picture 5" descr="http://waimaiw.1sheng.com/data/user_files/201010/26/e9dae219c26c359023bf8e94f5c5ce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796" y="2882901"/>
            <a:ext cx="3219451" cy="2857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右箭头 10"/>
          <p:cNvSpPr/>
          <p:nvPr/>
        </p:nvSpPr>
        <p:spPr>
          <a:xfrm>
            <a:off x="5902116" y="4683100"/>
            <a:ext cx="1368152" cy="50405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Relaxed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>
              <a:defRPr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7543264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/>
              <a:t>当前就业形式介绍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175260" y="1964690"/>
            <a:ext cx="2785745" cy="1385570"/>
          </a:xfrm>
        </p:spPr>
        <p:txBody>
          <a:bodyPr>
            <a:normAutofit fontScale="90000" lnSpcReduction="20000"/>
          </a:bodyPr>
          <a:lstStyle/>
          <a:p>
            <a:pPr>
              <a:buFont typeface="Arial" panose="020B0604020202090204" pitchFamily="34" charset="0"/>
              <a:buChar char="•"/>
            </a:pPr>
            <a:r>
              <a:rPr lang="zh-CN" altLang="en-US"/>
              <a:t>过去</a:t>
            </a:r>
          </a:p>
          <a:p>
            <a:r>
              <a:rPr lang="zh-CN" altLang="en-US"/>
              <a:t>现状</a:t>
            </a:r>
          </a:p>
          <a:p>
            <a:r>
              <a:rPr lang="zh-CN" altLang="en-US"/>
              <a:t>未来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文本框 213"/>
          <p:cNvSpPr txBox="1"/>
          <p:nvPr/>
        </p:nvSpPr>
        <p:spPr>
          <a:xfrm>
            <a:off x="8558091" y="1957314"/>
            <a:ext cx="3115310" cy="298543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l">
              <a:lnSpc>
                <a:spcPct val="200000"/>
              </a:lnSpc>
            </a:pP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据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2023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届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的全国高校毕业生就业工作视频会议的信息获知，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2023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届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的高校毕生人数预计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达到</a:t>
            </a:r>
            <a:r>
              <a:rPr lang="en-US" altLang="zh-CN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1158</a:t>
            </a:r>
            <a:r>
              <a:rPr lang="zh-CN" altLang="en-US" sz="4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万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pic>
        <p:nvPicPr>
          <p:cNvPr id="3" name="Picture 3" descr="恐怖的招聘会"/>
          <p:cNvPicPr>
            <a:picLocks noGrp="1" noChangeAspect="1" noChangeArrowheads="1"/>
          </p:cNvPicPr>
          <p:nvPr>
            <p:custDataLst>
              <p:tags r:id="rId1"/>
            </p:custDataLst>
          </p:nvPr>
        </p:nvPicPr>
        <p:blipFill>
          <a:blip r:embed="rId4" cstate="screen"/>
          <a:stretch>
            <a:fillRect/>
          </a:stretch>
        </p:blipFill>
        <p:spPr bwMode="auto">
          <a:xfrm>
            <a:off x="765810" y="980440"/>
            <a:ext cx="7498080" cy="5192395"/>
          </a:xfrm>
          <a:prstGeom prst="roundRect">
            <a:avLst/>
          </a:prstGeom>
          <a:ln w="57150">
            <a:solidFill>
              <a:schemeClr val="bg1">
                <a:lumMod val="95000"/>
              </a:schemeClr>
            </a:solidFill>
          </a:ln>
        </p:spPr>
      </p:pic>
      <p:sp>
        <p:nvSpPr>
          <p:cNvPr id="29" name="文本框 28"/>
          <p:cNvSpPr txBox="1"/>
          <p:nvPr/>
        </p:nvSpPr>
        <p:spPr>
          <a:xfrm>
            <a:off x="7415530" y="12700"/>
            <a:ext cx="4810760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000" b="1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ea"/>
                <a:ea typeface="+mj-ea"/>
                <a:cs typeface="+mj-cs"/>
                <a:sym typeface="+mn-ea"/>
              </a:rPr>
              <a:t>职场</a:t>
            </a:r>
            <a:r>
              <a:rPr lang="zh-CN" altLang="en-US" sz="6000" b="1" dirty="0">
                <a:solidFill>
                  <a:schemeClr val="bg1"/>
                </a:solidFill>
                <a:latin typeface="+mj-ea"/>
                <a:ea typeface="+mj-ea"/>
                <a:cs typeface="+mj-cs"/>
                <a:sym typeface="+mn-ea"/>
              </a:rPr>
              <a:t>如战场</a:t>
            </a:r>
          </a:p>
        </p:txBody>
      </p:sp>
    </p:spTree>
    <p:extLst>
      <p:ext uri="{BB962C8B-B14F-4D97-AF65-F5344CB8AC3E}">
        <p14:creationId xmlns:p14="http://schemas.microsoft.com/office/powerpoint/2010/main" val="121142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Box 36"/>
          <p:cNvSpPr txBox="1"/>
          <p:nvPr/>
        </p:nvSpPr>
        <p:spPr>
          <a:xfrm>
            <a:off x="894681" y="173366"/>
            <a:ext cx="1042254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劳动力的供给持续高位运行，就业总量一直处于比较大的状态</a:t>
            </a: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282975" y="173366"/>
            <a:ext cx="492799" cy="493054"/>
          </a:xfrm>
          <a:custGeom>
            <a:avLst/>
            <a:gdLst>
              <a:gd name="T0" fmla="*/ 514 w 1029"/>
              <a:gd name="T1" fmla="*/ 0 h 1029"/>
              <a:gd name="T2" fmla="*/ 1029 w 1029"/>
              <a:gd name="T3" fmla="*/ 514 h 1029"/>
              <a:gd name="T4" fmla="*/ 514 w 1029"/>
              <a:gd name="T5" fmla="*/ 1029 h 1029"/>
              <a:gd name="T6" fmla="*/ 0 w 1029"/>
              <a:gd name="T7" fmla="*/ 514 h 1029"/>
              <a:gd name="T8" fmla="*/ 514 w 1029"/>
              <a:gd name="T9" fmla="*/ 0 h 1029"/>
              <a:gd name="T10" fmla="*/ 380 w 1029"/>
              <a:gd name="T11" fmla="*/ 856 h 1029"/>
              <a:gd name="T12" fmla="*/ 715 w 1029"/>
              <a:gd name="T13" fmla="*/ 856 h 1029"/>
              <a:gd name="T14" fmla="*/ 732 w 1029"/>
              <a:gd name="T15" fmla="*/ 873 h 1029"/>
              <a:gd name="T16" fmla="*/ 715 w 1029"/>
              <a:gd name="T17" fmla="*/ 890 h 1029"/>
              <a:gd name="T18" fmla="*/ 380 w 1029"/>
              <a:gd name="T19" fmla="*/ 890 h 1029"/>
              <a:gd name="T20" fmla="*/ 363 w 1029"/>
              <a:gd name="T21" fmla="*/ 873 h 1029"/>
              <a:gd name="T22" fmla="*/ 380 w 1029"/>
              <a:gd name="T23" fmla="*/ 856 h 1029"/>
              <a:gd name="T24" fmla="*/ 388 w 1029"/>
              <a:gd name="T25" fmla="*/ 691 h 1029"/>
              <a:gd name="T26" fmla="*/ 571 w 1029"/>
              <a:gd name="T27" fmla="*/ 389 h 1029"/>
              <a:gd name="T28" fmla="*/ 636 w 1029"/>
              <a:gd name="T29" fmla="*/ 428 h 1029"/>
              <a:gd name="T30" fmla="*/ 452 w 1029"/>
              <a:gd name="T31" fmla="*/ 730 h 1029"/>
              <a:gd name="T32" fmla="*/ 388 w 1029"/>
              <a:gd name="T33" fmla="*/ 691 h 1029"/>
              <a:gd name="T34" fmla="*/ 258 w 1029"/>
              <a:gd name="T35" fmla="*/ 612 h 1029"/>
              <a:gd name="T36" fmla="*/ 442 w 1029"/>
              <a:gd name="T37" fmla="*/ 310 h 1029"/>
              <a:gd name="T38" fmla="*/ 507 w 1029"/>
              <a:gd name="T39" fmla="*/ 349 h 1029"/>
              <a:gd name="T40" fmla="*/ 323 w 1029"/>
              <a:gd name="T41" fmla="*/ 652 h 1029"/>
              <a:gd name="T42" fmla="*/ 258 w 1029"/>
              <a:gd name="T43" fmla="*/ 612 h 1029"/>
              <a:gd name="T44" fmla="*/ 230 w 1029"/>
              <a:gd name="T45" fmla="*/ 857 h 1029"/>
              <a:gd name="T46" fmla="*/ 247 w 1029"/>
              <a:gd name="T47" fmla="*/ 707 h 1029"/>
              <a:gd name="T48" fmla="*/ 373 w 1029"/>
              <a:gd name="T49" fmla="*/ 783 h 1029"/>
              <a:gd name="T50" fmla="*/ 248 w 1029"/>
              <a:gd name="T51" fmla="*/ 869 h 1029"/>
              <a:gd name="T52" fmla="*/ 230 w 1029"/>
              <a:gd name="T53" fmla="*/ 857 h 1029"/>
              <a:gd name="T54" fmla="*/ 492 w 1029"/>
              <a:gd name="T55" fmla="*/ 226 h 1029"/>
              <a:gd name="T56" fmla="*/ 465 w 1029"/>
              <a:gd name="T57" fmla="*/ 270 h 1029"/>
              <a:gd name="T58" fmla="*/ 659 w 1029"/>
              <a:gd name="T59" fmla="*/ 388 h 1029"/>
              <a:gd name="T60" fmla="*/ 686 w 1029"/>
              <a:gd name="T61" fmla="*/ 344 h 1029"/>
              <a:gd name="T62" fmla="*/ 492 w 1029"/>
              <a:gd name="T63" fmla="*/ 226 h 1029"/>
              <a:gd name="T64" fmla="*/ 533 w 1029"/>
              <a:gd name="T65" fmla="*/ 159 h 1029"/>
              <a:gd name="T66" fmla="*/ 592 w 1029"/>
              <a:gd name="T67" fmla="*/ 144 h 1029"/>
              <a:gd name="T68" fmla="*/ 713 w 1029"/>
              <a:gd name="T69" fmla="*/ 218 h 1029"/>
              <a:gd name="T70" fmla="*/ 727 w 1029"/>
              <a:gd name="T71" fmla="*/ 277 h 1029"/>
              <a:gd name="T72" fmla="*/ 711 w 1029"/>
              <a:gd name="T73" fmla="*/ 304 h 1029"/>
              <a:gd name="T74" fmla="*/ 517 w 1029"/>
              <a:gd name="T75" fmla="*/ 186 h 1029"/>
              <a:gd name="T76" fmla="*/ 533 w 1029"/>
              <a:gd name="T77" fmla="*/ 159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29" h="1029">
                <a:moveTo>
                  <a:pt x="514" y="0"/>
                </a:moveTo>
                <a:cubicBezTo>
                  <a:pt x="798" y="0"/>
                  <a:pt x="1029" y="230"/>
                  <a:pt x="1029" y="514"/>
                </a:cubicBezTo>
                <a:cubicBezTo>
                  <a:pt x="1029" y="798"/>
                  <a:pt x="798" y="1029"/>
                  <a:pt x="514" y="1029"/>
                </a:cubicBezTo>
                <a:cubicBezTo>
                  <a:pt x="230" y="1029"/>
                  <a:pt x="0" y="798"/>
                  <a:pt x="0" y="514"/>
                </a:cubicBezTo>
                <a:cubicBezTo>
                  <a:pt x="0" y="230"/>
                  <a:pt x="230" y="0"/>
                  <a:pt x="514" y="0"/>
                </a:cubicBezTo>
                <a:close/>
                <a:moveTo>
                  <a:pt x="380" y="856"/>
                </a:moveTo>
                <a:lnTo>
                  <a:pt x="715" y="856"/>
                </a:lnTo>
                <a:cubicBezTo>
                  <a:pt x="724" y="856"/>
                  <a:pt x="732" y="864"/>
                  <a:pt x="732" y="873"/>
                </a:cubicBezTo>
                <a:cubicBezTo>
                  <a:pt x="732" y="883"/>
                  <a:pt x="724" y="890"/>
                  <a:pt x="715" y="890"/>
                </a:cubicBezTo>
                <a:lnTo>
                  <a:pt x="380" y="890"/>
                </a:lnTo>
                <a:cubicBezTo>
                  <a:pt x="371" y="890"/>
                  <a:pt x="363" y="883"/>
                  <a:pt x="363" y="873"/>
                </a:cubicBezTo>
                <a:cubicBezTo>
                  <a:pt x="363" y="864"/>
                  <a:pt x="371" y="856"/>
                  <a:pt x="380" y="856"/>
                </a:cubicBezTo>
                <a:close/>
                <a:moveTo>
                  <a:pt x="388" y="691"/>
                </a:moveTo>
                <a:lnTo>
                  <a:pt x="571" y="389"/>
                </a:lnTo>
                <a:lnTo>
                  <a:pt x="636" y="428"/>
                </a:lnTo>
                <a:lnTo>
                  <a:pt x="452" y="730"/>
                </a:lnTo>
                <a:lnTo>
                  <a:pt x="388" y="691"/>
                </a:lnTo>
                <a:close/>
                <a:moveTo>
                  <a:pt x="258" y="612"/>
                </a:moveTo>
                <a:lnTo>
                  <a:pt x="442" y="310"/>
                </a:lnTo>
                <a:lnTo>
                  <a:pt x="507" y="349"/>
                </a:lnTo>
                <a:lnTo>
                  <a:pt x="323" y="652"/>
                </a:lnTo>
                <a:lnTo>
                  <a:pt x="258" y="612"/>
                </a:lnTo>
                <a:close/>
                <a:moveTo>
                  <a:pt x="230" y="857"/>
                </a:moveTo>
                <a:lnTo>
                  <a:pt x="247" y="707"/>
                </a:lnTo>
                <a:lnTo>
                  <a:pt x="373" y="783"/>
                </a:lnTo>
                <a:lnTo>
                  <a:pt x="248" y="869"/>
                </a:lnTo>
                <a:cubicBezTo>
                  <a:pt x="235" y="878"/>
                  <a:pt x="227" y="873"/>
                  <a:pt x="230" y="857"/>
                </a:cubicBezTo>
                <a:close/>
                <a:moveTo>
                  <a:pt x="492" y="226"/>
                </a:moveTo>
                <a:lnTo>
                  <a:pt x="465" y="270"/>
                </a:lnTo>
                <a:lnTo>
                  <a:pt x="659" y="388"/>
                </a:lnTo>
                <a:lnTo>
                  <a:pt x="686" y="344"/>
                </a:lnTo>
                <a:lnTo>
                  <a:pt x="492" y="226"/>
                </a:lnTo>
                <a:close/>
                <a:moveTo>
                  <a:pt x="533" y="159"/>
                </a:moveTo>
                <a:cubicBezTo>
                  <a:pt x="546" y="139"/>
                  <a:pt x="572" y="132"/>
                  <a:pt x="592" y="144"/>
                </a:cubicBezTo>
                <a:lnTo>
                  <a:pt x="713" y="218"/>
                </a:lnTo>
                <a:cubicBezTo>
                  <a:pt x="733" y="230"/>
                  <a:pt x="740" y="256"/>
                  <a:pt x="727" y="277"/>
                </a:cubicBezTo>
                <a:lnTo>
                  <a:pt x="711" y="304"/>
                </a:lnTo>
                <a:lnTo>
                  <a:pt x="517" y="186"/>
                </a:lnTo>
                <a:lnTo>
                  <a:pt x="533" y="15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2"/>
              </a:solidFill>
            </a:endParaRPr>
          </a:p>
        </p:txBody>
      </p: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6" r="8276"/>
          <a:stretch>
            <a:fillRect/>
          </a:stretch>
        </p:blipFill>
        <p:spPr>
          <a:xfrm>
            <a:off x="111068" y="1350645"/>
            <a:ext cx="4403971" cy="4545330"/>
          </a:xfrm>
          <a:prstGeom prst="rect">
            <a:avLst/>
          </a:prstGeom>
        </p:spPr>
      </p:pic>
      <p:graphicFrame>
        <p:nvGraphicFramePr>
          <p:cNvPr id="286803" name="内容占位符 286802"/>
          <p:cNvGraphicFramePr>
            <a:graphicFrameLocks noGrp="1"/>
          </p:cNvGraphicFramePr>
          <p:nvPr>
            <p:ph sz="half" idx="4294967295"/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19362676"/>
              </p:ext>
            </p:extLst>
          </p:nvPr>
        </p:nvGraphicFramePr>
        <p:xfrm>
          <a:off x="4566184" y="1571466"/>
          <a:ext cx="7590648" cy="4103687"/>
        </p:xfrm>
        <a:graphic>
          <a:graphicData uri="http://schemas.openxmlformats.org/drawingml/2006/table">
            <a:tbl>
              <a:tblPr/>
              <a:tblGrid>
                <a:gridCol w="1897662"/>
                <a:gridCol w="1897662"/>
                <a:gridCol w="1897662"/>
                <a:gridCol w="1897662"/>
              </a:tblGrid>
              <a:tr h="457200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dirty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年度</a:t>
                      </a:r>
                    </a:p>
                  </a:txBody>
                  <a:tcPr marL="91392" marR="91392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0404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dirty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毕业生数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29A9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dirty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增加人数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29A9A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dirty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增幅</a:t>
                      </a:r>
                      <a:r>
                        <a:rPr lang="en-US" altLang="zh-CN" sz="200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(%) 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29A9A"/>
                    </a:solidFill>
                  </a:tcPr>
                </a:tc>
              </a:tr>
              <a:tr h="455612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2016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765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16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2.1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2017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795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30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3.9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55612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2018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820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25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3.1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2019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834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14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1.7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55612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2016</a:t>
                      </a:r>
                    </a:p>
                  </a:txBody>
                  <a:tcPr marL="91392" marR="91392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765</a:t>
                      </a:r>
                      <a:r>
                        <a:rPr lang="zh-CN" altLang="en-US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16</a:t>
                      </a:r>
                      <a:r>
                        <a:rPr lang="zh-CN" altLang="en-US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2.1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2021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795</a:t>
                      </a:r>
                      <a:r>
                        <a:rPr lang="zh-CN" altLang="en-US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30</a:t>
                      </a:r>
                      <a:r>
                        <a:rPr lang="zh-CN" altLang="en-US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3.9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55612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2022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820</a:t>
                      </a:r>
                      <a:r>
                        <a:rPr lang="zh-CN" altLang="en-US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25</a:t>
                      </a:r>
                      <a:r>
                        <a:rPr lang="zh-CN" altLang="en-US" sz="2000" dirty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3.1</a:t>
                      </a: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2023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1158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82</a:t>
                      </a:r>
                      <a:r>
                        <a:rPr lang="zh-CN" altLang="en-US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000" dirty="0" smtClean="0">
                          <a:solidFill>
                            <a:srgbClr val="404040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3.7</a:t>
                      </a:r>
                      <a:endParaRPr lang="en-US" altLang="zh-CN" sz="2000" dirty="0">
                        <a:solidFill>
                          <a:srgbClr val="404040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 w="19050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17467" name="椭圆 286803"/>
          <p:cNvSpPr/>
          <p:nvPr/>
        </p:nvSpPr>
        <p:spPr>
          <a:xfrm>
            <a:off x="6540269" y="5113208"/>
            <a:ext cx="1532727" cy="631190"/>
          </a:xfrm>
          <a:prstGeom prst="ellipse">
            <a:avLst/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835424326"/>
              </p:ext>
            </p:extLst>
          </p:nvPr>
        </p:nvGraphicFramePr>
        <p:xfrm>
          <a:off x="4515039" y="3803775"/>
          <a:ext cx="7676960" cy="530860"/>
        </p:xfrm>
        <a:graphic>
          <a:graphicData uri="http://schemas.openxmlformats.org/drawingml/2006/table">
            <a:tbl>
              <a:tblPr>
                <a:effectLst>
                  <a:outerShdw blurRad="50800" dist="38100" dir="5400000" algn="t" rotWithShape="0">
                    <a:prstClr val="black">
                      <a:alpha val="45000"/>
                    </a:prstClr>
                  </a:outerShdw>
                </a:effectLst>
              </a:tblPr>
              <a:tblGrid>
                <a:gridCol w="1919240"/>
                <a:gridCol w="1919240"/>
                <a:gridCol w="1919240"/>
                <a:gridCol w="1919240"/>
              </a:tblGrid>
              <a:tr h="530860"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100" b="1" dirty="0" smtClean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2020</a:t>
                      </a:r>
                      <a:endParaRPr lang="en-US" altLang="zh-CN" sz="2100" b="1" dirty="0">
                        <a:solidFill>
                          <a:srgbClr val="FFFF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 w="28575">
                      <a:solidFill>
                        <a:srgbClr val="FFFFFF"/>
                      </a:solidFill>
                      <a:prstDash val="solid"/>
                    </a:lnL>
                    <a:lnR>
                      <a:noFill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505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100" b="1" dirty="0" smtClean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874</a:t>
                      </a:r>
                      <a:r>
                        <a:rPr lang="zh-CN" altLang="en-US" sz="2100" b="1" dirty="0" smtClean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100" b="1" dirty="0">
                        <a:solidFill>
                          <a:srgbClr val="FFFF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>
                      <a:noFill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505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100" b="1" dirty="0" smtClean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40</a:t>
                      </a:r>
                      <a:r>
                        <a:rPr lang="zh-CN" altLang="en-US" sz="2100" b="1" dirty="0" smtClean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万</a:t>
                      </a:r>
                      <a:endParaRPr lang="zh-CN" altLang="en-US" sz="2100" b="1" dirty="0">
                        <a:solidFill>
                          <a:srgbClr val="FFFF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>
                      <a:noFill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505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>
                        <a:buFont typeface="Wingdings" panose="05000000000000000000" pitchFamily="2" charset="2"/>
                        <a:buNone/>
                      </a:pPr>
                      <a:r>
                        <a:rPr lang="en-US" altLang="zh-CN" sz="2100" b="1" dirty="0" smtClean="0">
                          <a:solidFill>
                            <a:srgbClr val="FFFFFF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1.9</a:t>
                      </a:r>
                      <a:endParaRPr lang="en-US" altLang="zh-CN" sz="2100" b="1" dirty="0">
                        <a:solidFill>
                          <a:srgbClr val="FFFFFF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>
                    <a:lnL>
                      <a:noFill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5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13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697418" y="97095"/>
            <a:ext cx="520604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当前大学生就业总体来看</a:t>
            </a:r>
          </a:p>
        </p:txBody>
      </p:sp>
      <p:sp>
        <p:nvSpPr>
          <p:cNvPr id="33" name="Freeform 5"/>
          <p:cNvSpPr>
            <a:spLocks noEditPoints="1"/>
          </p:cNvSpPr>
          <p:nvPr/>
        </p:nvSpPr>
        <p:spPr bwMode="auto">
          <a:xfrm>
            <a:off x="204619" y="112178"/>
            <a:ext cx="492799" cy="493054"/>
          </a:xfrm>
          <a:custGeom>
            <a:avLst/>
            <a:gdLst>
              <a:gd name="T0" fmla="*/ 514 w 1029"/>
              <a:gd name="T1" fmla="*/ 0 h 1029"/>
              <a:gd name="T2" fmla="*/ 1029 w 1029"/>
              <a:gd name="T3" fmla="*/ 514 h 1029"/>
              <a:gd name="T4" fmla="*/ 514 w 1029"/>
              <a:gd name="T5" fmla="*/ 1029 h 1029"/>
              <a:gd name="T6" fmla="*/ 0 w 1029"/>
              <a:gd name="T7" fmla="*/ 514 h 1029"/>
              <a:gd name="T8" fmla="*/ 514 w 1029"/>
              <a:gd name="T9" fmla="*/ 0 h 1029"/>
              <a:gd name="T10" fmla="*/ 380 w 1029"/>
              <a:gd name="T11" fmla="*/ 856 h 1029"/>
              <a:gd name="T12" fmla="*/ 715 w 1029"/>
              <a:gd name="T13" fmla="*/ 856 h 1029"/>
              <a:gd name="T14" fmla="*/ 732 w 1029"/>
              <a:gd name="T15" fmla="*/ 873 h 1029"/>
              <a:gd name="T16" fmla="*/ 715 w 1029"/>
              <a:gd name="T17" fmla="*/ 890 h 1029"/>
              <a:gd name="T18" fmla="*/ 380 w 1029"/>
              <a:gd name="T19" fmla="*/ 890 h 1029"/>
              <a:gd name="T20" fmla="*/ 363 w 1029"/>
              <a:gd name="T21" fmla="*/ 873 h 1029"/>
              <a:gd name="T22" fmla="*/ 380 w 1029"/>
              <a:gd name="T23" fmla="*/ 856 h 1029"/>
              <a:gd name="T24" fmla="*/ 388 w 1029"/>
              <a:gd name="T25" fmla="*/ 691 h 1029"/>
              <a:gd name="T26" fmla="*/ 571 w 1029"/>
              <a:gd name="T27" fmla="*/ 389 h 1029"/>
              <a:gd name="T28" fmla="*/ 636 w 1029"/>
              <a:gd name="T29" fmla="*/ 428 h 1029"/>
              <a:gd name="T30" fmla="*/ 452 w 1029"/>
              <a:gd name="T31" fmla="*/ 730 h 1029"/>
              <a:gd name="T32" fmla="*/ 388 w 1029"/>
              <a:gd name="T33" fmla="*/ 691 h 1029"/>
              <a:gd name="T34" fmla="*/ 258 w 1029"/>
              <a:gd name="T35" fmla="*/ 612 h 1029"/>
              <a:gd name="T36" fmla="*/ 442 w 1029"/>
              <a:gd name="T37" fmla="*/ 310 h 1029"/>
              <a:gd name="T38" fmla="*/ 507 w 1029"/>
              <a:gd name="T39" fmla="*/ 349 h 1029"/>
              <a:gd name="T40" fmla="*/ 323 w 1029"/>
              <a:gd name="T41" fmla="*/ 652 h 1029"/>
              <a:gd name="T42" fmla="*/ 258 w 1029"/>
              <a:gd name="T43" fmla="*/ 612 h 1029"/>
              <a:gd name="T44" fmla="*/ 230 w 1029"/>
              <a:gd name="T45" fmla="*/ 857 h 1029"/>
              <a:gd name="T46" fmla="*/ 247 w 1029"/>
              <a:gd name="T47" fmla="*/ 707 h 1029"/>
              <a:gd name="T48" fmla="*/ 373 w 1029"/>
              <a:gd name="T49" fmla="*/ 783 h 1029"/>
              <a:gd name="T50" fmla="*/ 248 w 1029"/>
              <a:gd name="T51" fmla="*/ 869 h 1029"/>
              <a:gd name="T52" fmla="*/ 230 w 1029"/>
              <a:gd name="T53" fmla="*/ 857 h 1029"/>
              <a:gd name="T54" fmla="*/ 492 w 1029"/>
              <a:gd name="T55" fmla="*/ 226 h 1029"/>
              <a:gd name="T56" fmla="*/ 465 w 1029"/>
              <a:gd name="T57" fmla="*/ 270 h 1029"/>
              <a:gd name="T58" fmla="*/ 659 w 1029"/>
              <a:gd name="T59" fmla="*/ 388 h 1029"/>
              <a:gd name="T60" fmla="*/ 686 w 1029"/>
              <a:gd name="T61" fmla="*/ 344 h 1029"/>
              <a:gd name="T62" fmla="*/ 492 w 1029"/>
              <a:gd name="T63" fmla="*/ 226 h 1029"/>
              <a:gd name="T64" fmla="*/ 533 w 1029"/>
              <a:gd name="T65" fmla="*/ 159 h 1029"/>
              <a:gd name="T66" fmla="*/ 592 w 1029"/>
              <a:gd name="T67" fmla="*/ 144 h 1029"/>
              <a:gd name="T68" fmla="*/ 713 w 1029"/>
              <a:gd name="T69" fmla="*/ 218 h 1029"/>
              <a:gd name="T70" fmla="*/ 727 w 1029"/>
              <a:gd name="T71" fmla="*/ 277 h 1029"/>
              <a:gd name="T72" fmla="*/ 711 w 1029"/>
              <a:gd name="T73" fmla="*/ 304 h 1029"/>
              <a:gd name="T74" fmla="*/ 517 w 1029"/>
              <a:gd name="T75" fmla="*/ 186 h 1029"/>
              <a:gd name="T76" fmla="*/ 533 w 1029"/>
              <a:gd name="T77" fmla="*/ 159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29" h="1029">
                <a:moveTo>
                  <a:pt x="514" y="0"/>
                </a:moveTo>
                <a:cubicBezTo>
                  <a:pt x="798" y="0"/>
                  <a:pt x="1029" y="230"/>
                  <a:pt x="1029" y="514"/>
                </a:cubicBezTo>
                <a:cubicBezTo>
                  <a:pt x="1029" y="798"/>
                  <a:pt x="798" y="1029"/>
                  <a:pt x="514" y="1029"/>
                </a:cubicBezTo>
                <a:cubicBezTo>
                  <a:pt x="230" y="1029"/>
                  <a:pt x="0" y="798"/>
                  <a:pt x="0" y="514"/>
                </a:cubicBezTo>
                <a:cubicBezTo>
                  <a:pt x="0" y="230"/>
                  <a:pt x="230" y="0"/>
                  <a:pt x="514" y="0"/>
                </a:cubicBezTo>
                <a:close/>
                <a:moveTo>
                  <a:pt x="380" y="856"/>
                </a:moveTo>
                <a:lnTo>
                  <a:pt x="715" y="856"/>
                </a:lnTo>
                <a:cubicBezTo>
                  <a:pt x="724" y="856"/>
                  <a:pt x="732" y="864"/>
                  <a:pt x="732" y="873"/>
                </a:cubicBezTo>
                <a:cubicBezTo>
                  <a:pt x="732" y="883"/>
                  <a:pt x="724" y="890"/>
                  <a:pt x="715" y="890"/>
                </a:cubicBezTo>
                <a:lnTo>
                  <a:pt x="380" y="890"/>
                </a:lnTo>
                <a:cubicBezTo>
                  <a:pt x="371" y="890"/>
                  <a:pt x="363" y="883"/>
                  <a:pt x="363" y="873"/>
                </a:cubicBezTo>
                <a:cubicBezTo>
                  <a:pt x="363" y="864"/>
                  <a:pt x="371" y="856"/>
                  <a:pt x="380" y="856"/>
                </a:cubicBezTo>
                <a:close/>
                <a:moveTo>
                  <a:pt x="388" y="691"/>
                </a:moveTo>
                <a:lnTo>
                  <a:pt x="571" y="389"/>
                </a:lnTo>
                <a:lnTo>
                  <a:pt x="636" y="428"/>
                </a:lnTo>
                <a:lnTo>
                  <a:pt x="452" y="730"/>
                </a:lnTo>
                <a:lnTo>
                  <a:pt x="388" y="691"/>
                </a:lnTo>
                <a:close/>
                <a:moveTo>
                  <a:pt x="258" y="612"/>
                </a:moveTo>
                <a:lnTo>
                  <a:pt x="442" y="310"/>
                </a:lnTo>
                <a:lnTo>
                  <a:pt x="507" y="349"/>
                </a:lnTo>
                <a:lnTo>
                  <a:pt x="323" y="652"/>
                </a:lnTo>
                <a:lnTo>
                  <a:pt x="258" y="612"/>
                </a:lnTo>
                <a:close/>
                <a:moveTo>
                  <a:pt x="230" y="857"/>
                </a:moveTo>
                <a:lnTo>
                  <a:pt x="247" y="707"/>
                </a:lnTo>
                <a:lnTo>
                  <a:pt x="373" y="783"/>
                </a:lnTo>
                <a:lnTo>
                  <a:pt x="248" y="869"/>
                </a:lnTo>
                <a:cubicBezTo>
                  <a:pt x="235" y="878"/>
                  <a:pt x="227" y="873"/>
                  <a:pt x="230" y="857"/>
                </a:cubicBezTo>
                <a:close/>
                <a:moveTo>
                  <a:pt x="492" y="226"/>
                </a:moveTo>
                <a:lnTo>
                  <a:pt x="465" y="270"/>
                </a:lnTo>
                <a:lnTo>
                  <a:pt x="659" y="388"/>
                </a:lnTo>
                <a:lnTo>
                  <a:pt x="686" y="344"/>
                </a:lnTo>
                <a:lnTo>
                  <a:pt x="492" y="226"/>
                </a:lnTo>
                <a:close/>
                <a:moveTo>
                  <a:pt x="533" y="159"/>
                </a:moveTo>
                <a:cubicBezTo>
                  <a:pt x="546" y="139"/>
                  <a:pt x="572" y="132"/>
                  <a:pt x="592" y="144"/>
                </a:cubicBezTo>
                <a:lnTo>
                  <a:pt x="713" y="218"/>
                </a:lnTo>
                <a:cubicBezTo>
                  <a:pt x="733" y="230"/>
                  <a:pt x="740" y="256"/>
                  <a:pt x="727" y="277"/>
                </a:cubicBezTo>
                <a:lnTo>
                  <a:pt x="711" y="304"/>
                </a:lnTo>
                <a:lnTo>
                  <a:pt x="517" y="186"/>
                </a:lnTo>
                <a:lnTo>
                  <a:pt x="533" y="15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2"/>
              </a:solidFill>
            </a:endParaRPr>
          </a:p>
        </p:txBody>
      </p:sp>
      <p:sp>
        <p:nvSpPr>
          <p:cNvPr id="4" name="圆角矩形 3"/>
          <p:cNvSpPr/>
          <p:nvPr/>
        </p:nvSpPr>
        <p:spPr bwMode="auto">
          <a:xfrm>
            <a:off x="776386" y="5337294"/>
            <a:ext cx="10860550" cy="1039426"/>
          </a:xfrm>
          <a:prstGeom prst="roundRect">
            <a:avLst>
              <a:gd name="adj" fmla="val 6633"/>
            </a:avLst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endParaRPr lang="zh-CN" altLang="en-US"/>
          </a:p>
        </p:txBody>
      </p:sp>
      <p:sp>
        <p:nvSpPr>
          <p:cNvPr id="5" name="下箭头 4"/>
          <p:cNvSpPr/>
          <p:nvPr/>
        </p:nvSpPr>
        <p:spPr bwMode="auto">
          <a:xfrm>
            <a:off x="4327352" y="3570700"/>
            <a:ext cx="3665638" cy="1584176"/>
          </a:xfrm>
          <a:prstGeom prst="downArrow">
            <a:avLst/>
          </a:prstGeom>
          <a:solidFill>
            <a:schemeClr val="tx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58790" y="5472430"/>
            <a:ext cx="5661251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>
              <a:defRPr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4400" b="1" dirty="0" smtClean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+mj-ea"/>
              </a:rPr>
              <a:t>僧多粥少，南辕北辙！</a:t>
            </a:r>
          </a:p>
        </p:txBody>
      </p:sp>
      <p:sp>
        <p:nvSpPr>
          <p:cNvPr id="7" name="圆角矩形 6"/>
          <p:cNvSpPr/>
          <p:nvPr/>
        </p:nvSpPr>
        <p:spPr bwMode="auto">
          <a:xfrm>
            <a:off x="1006132" y="1543491"/>
            <a:ext cx="3113814" cy="1706279"/>
          </a:xfrm>
          <a:prstGeom prst="roundRect">
            <a:avLst>
              <a:gd name="adj" fmla="val 2523"/>
            </a:avLst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133003" y="2018452"/>
            <a:ext cx="28430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2"/>
                </a:solidFill>
                <a:latin typeface="+mj-ea"/>
                <a:ea typeface="+mj-ea"/>
              </a:rPr>
              <a:t>应届大学生毕业规模超大</a:t>
            </a:r>
          </a:p>
        </p:txBody>
      </p:sp>
      <p:sp>
        <p:nvSpPr>
          <p:cNvPr id="9" name="圆角矩形 8"/>
          <p:cNvSpPr/>
          <p:nvPr/>
        </p:nvSpPr>
        <p:spPr bwMode="auto">
          <a:xfrm>
            <a:off x="4476965" y="1543491"/>
            <a:ext cx="3366414" cy="1706279"/>
          </a:xfrm>
          <a:prstGeom prst="roundRect">
            <a:avLst>
              <a:gd name="adj" fmla="val 2523"/>
            </a:avLst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592705" y="2018451"/>
            <a:ext cx="31466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2"/>
                </a:solidFill>
                <a:latin typeface="+mj-ea"/>
                <a:ea typeface="+mj-ea"/>
              </a:rPr>
              <a:t>社会需求相对疲软</a:t>
            </a:r>
          </a:p>
        </p:txBody>
      </p:sp>
      <p:sp>
        <p:nvSpPr>
          <p:cNvPr id="11" name="圆角矩形 10"/>
          <p:cNvSpPr/>
          <p:nvPr/>
        </p:nvSpPr>
        <p:spPr bwMode="auto">
          <a:xfrm>
            <a:off x="8131472" y="1543491"/>
            <a:ext cx="3113814" cy="1706279"/>
          </a:xfrm>
          <a:prstGeom prst="roundRect">
            <a:avLst>
              <a:gd name="adj" fmla="val 2523"/>
            </a:avLst>
          </a:prstGeom>
          <a:solidFill>
            <a:srgbClr val="FFFFFF"/>
          </a:solidFill>
          <a:ln w="9525" cap="flat" cmpd="sng" algn="ctr">
            <a:solidFill>
              <a:schemeClr val="bg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8258342" y="2018452"/>
            <a:ext cx="28430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bg2"/>
                </a:solidFill>
                <a:latin typeface="+mj-ea"/>
                <a:ea typeface="+mj-ea"/>
              </a:rPr>
              <a:t>毕业生就业“质量”和就业稳定性下降</a:t>
            </a:r>
          </a:p>
        </p:txBody>
      </p:sp>
      <p:sp>
        <p:nvSpPr>
          <p:cNvPr id="13" name="圆角矩形 12"/>
          <p:cNvSpPr/>
          <p:nvPr/>
        </p:nvSpPr>
        <p:spPr bwMode="auto">
          <a:xfrm>
            <a:off x="776386" y="1214343"/>
            <a:ext cx="10860550" cy="2185553"/>
          </a:xfrm>
          <a:prstGeom prst="roundRect">
            <a:avLst>
              <a:gd name="adj" fmla="val 6633"/>
            </a:avLst>
          </a:prstGeom>
          <a:noFill/>
          <a:ln w="19050" cap="flat" cmpd="sng" algn="ctr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554301" y="3613952"/>
            <a:ext cx="1223499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6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数据反馈</a:t>
            </a:r>
            <a:endParaRPr lang="zh-CN" altLang="en-US" sz="36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73404" y="1367939"/>
            <a:ext cx="1664043" cy="4603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隶书" pitchFamily="2" charset="-122"/>
              </a:rPr>
              <a:t>现状一</a:t>
            </a:r>
            <a:endParaRPr lang="en-US" altLang="zh-CN"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隶书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19974" y="1367939"/>
            <a:ext cx="1664043" cy="46037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algn="ctr"/>
            <a:r>
              <a:rPr lang="zh-CN" altLang="en-US" sz="24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隶书" pitchFamily="2" charset="-122"/>
              </a:rPr>
              <a:t>现状二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隶书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921108" y="1367939"/>
            <a:ext cx="1664043" cy="4603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algn="ctr"/>
            <a:r>
              <a:rPr lang="zh-CN" altLang="en-US" sz="24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华文隶书" pitchFamily="2" charset="-122"/>
              </a:rPr>
              <a:t>现状三</a:t>
            </a:r>
            <a:endParaRPr lang="en-US" altLang="zh-CN" sz="2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华文隶书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539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1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600"/>
                            </p:stCondLst>
                            <p:childTnLst>
                              <p:par>
                                <p:cTn id="5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00"/>
                            </p:stCondLst>
                            <p:childTnLst>
                              <p:par>
                                <p:cTn id="6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6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100"/>
                            </p:stCondLst>
                            <p:childTnLst>
                              <p:par>
                                <p:cTn id="7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80"/>
                            </p:stCondLst>
                            <p:childTnLst>
                              <p:par>
                                <p:cTn id="8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4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60"/>
                            </p:stCondLst>
                            <p:childTnLst>
                              <p:par>
                                <p:cTn id="8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4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4" grpId="0" animBg="1"/>
      <p:bldP spid="5" grpId="0" animBg="1"/>
      <p:bldP spid="6" grpId="0"/>
      <p:bldP spid="6" grpId="1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  <p:bldP spid="15" grpId="0" bldLvl="0" animBg="1"/>
      <p:bldP spid="16" grpId="0" bldLvl="0" animBg="1"/>
      <p:bldP spid="17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697418" y="97095"/>
            <a:ext cx="520604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2022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年就业数据分析</a:t>
            </a:r>
          </a:p>
        </p:txBody>
      </p:sp>
      <p:sp>
        <p:nvSpPr>
          <p:cNvPr id="33" name="Freeform 5"/>
          <p:cNvSpPr>
            <a:spLocks noEditPoints="1"/>
          </p:cNvSpPr>
          <p:nvPr/>
        </p:nvSpPr>
        <p:spPr bwMode="auto">
          <a:xfrm>
            <a:off x="204619" y="112178"/>
            <a:ext cx="492799" cy="493054"/>
          </a:xfrm>
          <a:custGeom>
            <a:avLst/>
            <a:gdLst>
              <a:gd name="T0" fmla="*/ 514 w 1029"/>
              <a:gd name="T1" fmla="*/ 0 h 1029"/>
              <a:gd name="T2" fmla="*/ 1029 w 1029"/>
              <a:gd name="T3" fmla="*/ 514 h 1029"/>
              <a:gd name="T4" fmla="*/ 514 w 1029"/>
              <a:gd name="T5" fmla="*/ 1029 h 1029"/>
              <a:gd name="T6" fmla="*/ 0 w 1029"/>
              <a:gd name="T7" fmla="*/ 514 h 1029"/>
              <a:gd name="T8" fmla="*/ 514 w 1029"/>
              <a:gd name="T9" fmla="*/ 0 h 1029"/>
              <a:gd name="T10" fmla="*/ 380 w 1029"/>
              <a:gd name="T11" fmla="*/ 856 h 1029"/>
              <a:gd name="T12" fmla="*/ 715 w 1029"/>
              <a:gd name="T13" fmla="*/ 856 h 1029"/>
              <a:gd name="T14" fmla="*/ 732 w 1029"/>
              <a:gd name="T15" fmla="*/ 873 h 1029"/>
              <a:gd name="T16" fmla="*/ 715 w 1029"/>
              <a:gd name="T17" fmla="*/ 890 h 1029"/>
              <a:gd name="T18" fmla="*/ 380 w 1029"/>
              <a:gd name="T19" fmla="*/ 890 h 1029"/>
              <a:gd name="T20" fmla="*/ 363 w 1029"/>
              <a:gd name="T21" fmla="*/ 873 h 1029"/>
              <a:gd name="T22" fmla="*/ 380 w 1029"/>
              <a:gd name="T23" fmla="*/ 856 h 1029"/>
              <a:gd name="T24" fmla="*/ 388 w 1029"/>
              <a:gd name="T25" fmla="*/ 691 h 1029"/>
              <a:gd name="T26" fmla="*/ 571 w 1029"/>
              <a:gd name="T27" fmla="*/ 389 h 1029"/>
              <a:gd name="T28" fmla="*/ 636 w 1029"/>
              <a:gd name="T29" fmla="*/ 428 h 1029"/>
              <a:gd name="T30" fmla="*/ 452 w 1029"/>
              <a:gd name="T31" fmla="*/ 730 h 1029"/>
              <a:gd name="T32" fmla="*/ 388 w 1029"/>
              <a:gd name="T33" fmla="*/ 691 h 1029"/>
              <a:gd name="T34" fmla="*/ 258 w 1029"/>
              <a:gd name="T35" fmla="*/ 612 h 1029"/>
              <a:gd name="T36" fmla="*/ 442 w 1029"/>
              <a:gd name="T37" fmla="*/ 310 h 1029"/>
              <a:gd name="T38" fmla="*/ 507 w 1029"/>
              <a:gd name="T39" fmla="*/ 349 h 1029"/>
              <a:gd name="T40" fmla="*/ 323 w 1029"/>
              <a:gd name="T41" fmla="*/ 652 h 1029"/>
              <a:gd name="T42" fmla="*/ 258 w 1029"/>
              <a:gd name="T43" fmla="*/ 612 h 1029"/>
              <a:gd name="T44" fmla="*/ 230 w 1029"/>
              <a:gd name="T45" fmla="*/ 857 h 1029"/>
              <a:gd name="T46" fmla="*/ 247 w 1029"/>
              <a:gd name="T47" fmla="*/ 707 h 1029"/>
              <a:gd name="T48" fmla="*/ 373 w 1029"/>
              <a:gd name="T49" fmla="*/ 783 h 1029"/>
              <a:gd name="T50" fmla="*/ 248 w 1029"/>
              <a:gd name="T51" fmla="*/ 869 h 1029"/>
              <a:gd name="T52" fmla="*/ 230 w 1029"/>
              <a:gd name="T53" fmla="*/ 857 h 1029"/>
              <a:gd name="T54" fmla="*/ 492 w 1029"/>
              <a:gd name="T55" fmla="*/ 226 h 1029"/>
              <a:gd name="T56" fmla="*/ 465 w 1029"/>
              <a:gd name="T57" fmla="*/ 270 h 1029"/>
              <a:gd name="T58" fmla="*/ 659 w 1029"/>
              <a:gd name="T59" fmla="*/ 388 h 1029"/>
              <a:gd name="T60" fmla="*/ 686 w 1029"/>
              <a:gd name="T61" fmla="*/ 344 h 1029"/>
              <a:gd name="T62" fmla="*/ 492 w 1029"/>
              <a:gd name="T63" fmla="*/ 226 h 1029"/>
              <a:gd name="T64" fmla="*/ 533 w 1029"/>
              <a:gd name="T65" fmla="*/ 159 h 1029"/>
              <a:gd name="T66" fmla="*/ 592 w 1029"/>
              <a:gd name="T67" fmla="*/ 144 h 1029"/>
              <a:gd name="T68" fmla="*/ 713 w 1029"/>
              <a:gd name="T69" fmla="*/ 218 h 1029"/>
              <a:gd name="T70" fmla="*/ 727 w 1029"/>
              <a:gd name="T71" fmla="*/ 277 h 1029"/>
              <a:gd name="T72" fmla="*/ 711 w 1029"/>
              <a:gd name="T73" fmla="*/ 304 h 1029"/>
              <a:gd name="T74" fmla="*/ 517 w 1029"/>
              <a:gd name="T75" fmla="*/ 186 h 1029"/>
              <a:gd name="T76" fmla="*/ 533 w 1029"/>
              <a:gd name="T77" fmla="*/ 159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29" h="1029">
                <a:moveTo>
                  <a:pt x="514" y="0"/>
                </a:moveTo>
                <a:cubicBezTo>
                  <a:pt x="798" y="0"/>
                  <a:pt x="1029" y="230"/>
                  <a:pt x="1029" y="514"/>
                </a:cubicBezTo>
                <a:cubicBezTo>
                  <a:pt x="1029" y="798"/>
                  <a:pt x="798" y="1029"/>
                  <a:pt x="514" y="1029"/>
                </a:cubicBezTo>
                <a:cubicBezTo>
                  <a:pt x="230" y="1029"/>
                  <a:pt x="0" y="798"/>
                  <a:pt x="0" y="514"/>
                </a:cubicBezTo>
                <a:cubicBezTo>
                  <a:pt x="0" y="230"/>
                  <a:pt x="230" y="0"/>
                  <a:pt x="514" y="0"/>
                </a:cubicBezTo>
                <a:close/>
                <a:moveTo>
                  <a:pt x="380" y="856"/>
                </a:moveTo>
                <a:lnTo>
                  <a:pt x="715" y="856"/>
                </a:lnTo>
                <a:cubicBezTo>
                  <a:pt x="724" y="856"/>
                  <a:pt x="732" y="864"/>
                  <a:pt x="732" y="873"/>
                </a:cubicBezTo>
                <a:cubicBezTo>
                  <a:pt x="732" y="883"/>
                  <a:pt x="724" y="890"/>
                  <a:pt x="715" y="890"/>
                </a:cubicBezTo>
                <a:lnTo>
                  <a:pt x="380" y="890"/>
                </a:lnTo>
                <a:cubicBezTo>
                  <a:pt x="371" y="890"/>
                  <a:pt x="363" y="883"/>
                  <a:pt x="363" y="873"/>
                </a:cubicBezTo>
                <a:cubicBezTo>
                  <a:pt x="363" y="864"/>
                  <a:pt x="371" y="856"/>
                  <a:pt x="380" y="856"/>
                </a:cubicBezTo>
                <a:close/>
                <a:moveTo>
                  <a:pt x="388" y="691"/>
                </a:moveTo>
                <a:lnTo>
                  <a:pt x="571" y="389"/>
                </a:lnTo>
                <a:lnTo>
                  <a:pt x="636" y="428"/>
                </a:lnTo>
                <a:lnTo>
                  <a:pt x="452" y="730"/>
                </a:lnTo>
                <a:lnTo>
                  <a:pt x="388" y="691"/>
                </a:lnTo>
                <a:close/>
                <a:moveTo>
                  <a:pt x="258" y="612"/>
                </a:moveTo>
                <a:lnTo>
                  <a:pt x="442" y="310"/>
                </a:lnTo>
                <a:lnTo>
                  <a:pt x="507" y="349"/>
                </a:lnTo>
                <a:lnTo>
                  <a:pt x="323" y="652"/>
                </a:lnTo>
                <a:lnTo>
                  <a:pt x="258" y="612"/>
                </a:lnTo>
                <a:close/>
                <a:moveTo>
                  <a:pt x="230" y="857"/>
                </a:moveTo>
                <a:lnTo>
                  <a:pt x="247" y="707"/>
                </a:lnTo>
                <a:lnTo>
                  <a:pt x="373" y="783"/>
                </a:lnTo>
                <a:lnTo>
                  <a:pt x="248" y="869"/>
                </a:lnTo>
                <a:cubicBezTo>
                  <a:pt x="235" y="878"/>
                  <a:pt x="227" y="873"/>
                  <a:pt x="230" y="857"/>
                </a:cubicBezTo>
                <a:close/>
                <a:moveTo>
                  <a:pt x="492" y="226"/>
                </a:moveTo>
                <a:lnTo>
                  <a:pt x="465" y="270"/>
                </a:lnTo>
                <a:lnTo>
                  <a:pt x="659" y="388"/>
                </a:lnTo>
                <a:lnTo>
                  <a:pt x="686" y="344"/>
                </a:lnTo>
                <a:lnTo>
                  <a:pt x="492" y="226"/>
                </a:lnTo>
                <a:close/>
                <a:moveTo>
                  <a:pt x="533" y="159"/>
                </a:moveTo>
                <a:cubicBezTo>
                  <a:pt x="546" y="139"/>
                  <a:pt x="572" y="132"/>
                  <a:pt x="592" y="144"/>
                </a:cubicBezTo>
                <a:lnTo>
                  <a:pt x="713" y="218"/>
                </a:lnTo>
                <a:cubicBezTo>
                  <a:pt x="733" y="230"/>
                  <a:pt x="740" y="256"/>
                  <a:pt x="727" y="277"/>
                </a:cubicBezTo>
                <a:lnTo>
                  <a:pt x="711" y="304"/>
                </a:lnTo>
                <a:lnTo>
                  <a:pt x="517" y="186"/>
                </a:lnTo>
                <a:lnTo>
                  <a:pt x="533" y="15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2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089623" y="4694751"/>
            <a:ext cx="81622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bg1"/>
                </a:solidFill>
                <a:latin typeface="+mj-ea"/>
                <a:ea typeface="+mj-ea"/>
              </a:rPr>
              <a:t>事业单位/行政机关岗位竞争指数最高，岗位竞争指数为41.89，平均42个毕业生求职一个岗位</a:t>
            </a:r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885082" y="1609422"/>
            <a:ext cx="871130" cy="1000998"/>
          </a:xfrm>
          <a:custGeom>
            <a:avLst/>
            <a:gdLst>
              <a:gd name="T0" fmla="*/ 441 w 692"/>
              <a:gd name="T1" fmla="*/ 98 h 782"/>
              <a:gd name="T2" fmla="*/ 343 w 692"/>
              <a:gd name="T3" fmla="*/ 196 h 782"/>
              <a:gd name="T4" fmla="*/ 245 w 692"/>
              <a:gd name="T5" fmla="*/ 196 h 782"/>
              <a:gd name="T6" fmla="*/ 147 w 692"/>
              <a:gd name="T7" fmla="*/ 98 h 782"/>
              <a:gd name="T8" fmla="*/ 245 w 692"/>
              <a:gd name="T9" fmla="*/ 0 h 782"/>
              <a:gd name="T10" fmla="*/ 343 w 692"/>
              <a:gd name="T11" fmla="*/ 0 h 782"/>
              <a:gd name="T12" fmla="*/ 441 w 692"/>
              <a:gd name="T13" fmla="*/ 98 h 782"/>
              <a:gd name="T14" fmla="*/ 575 w 692"/>
              <a:gd name="T15" fmla="*/ 429 h 782"/>
              <a:gd name="T16" fmla="*/ 536 w 692"/>
              <a:gd name="T17" fmla="*/ 424 h 782"/>
              <a:gd name="T18" fmla="*/ 380 w 692"/>
              <a:gd name="T19" fmla="*/ 580 h 782"/>
              <a:gd name="T20" fmla="*/ 503 w 692"/>
              <a:gd name="T21" fmla="*/ 733 h 782"/>
              <a:gd name="T22" fmla="*/ 536 w 692"/>
              <a:gd name="T23" fmla="*/ 736 h 782"/>
              <a:gd name="T24" fmla="*/ 692 w 692"/>
              <a:gd name="T25" fmla="*/ 580 h 782"/>
              <a:gd name="T26" fmla="*/ 575 w 692"/>
              <a:gd name="T27" fmla="*/ 429 h 782"/>
              <a:gd name="T28" fmla="*/ 624 w 692"/>
              <a:gd name="T29" fmla="*/ 558 h 782"/>
              <a:gd name="T30" fmla="*/ 624 w 692"/>
              <a:gd name="T31" fmla="*/ 558 h 782"/>
              <a:gd name="T32" fmla="*/ 575 w 692"/>
              <a:gd name="T33" fmla="*/ 607 h 782"/>
              <a:gd name="T34" fmla="*/ 536 w 692"/>
              <a:gd name="T35" fmla="*/ 646 h 782"/>
              <a:gd name="T36" fmla="*/ 492 w 692"/>
              <a:gd name="T37" fmla="*/ 646 h 782"/>
              <a:gd name="T38" fmla="*/ 447 w 692"/>
              <a:gd name="T39" fmla="*/ 602 h 782"/>
              <a:gd name="T40" fmla="*/ 447 w 692"/>
              <a:gd name="T41" fmla="*/ 558 h 782"/>
              <a:gd name="T42" fmla="*/ 492 w 692"/>
              <a:gd name="T43" fmla="*/ 558 h 782"/>
              <a:gd name="T44" fmla="*/ 514 w 692"/>
              <a:gd name="T45" fmla="*/ 580 h 782"/>
              <a:gd name="T46" fmla="*/ 575 w 692"/>
              <a:gd name="T47" fmla="*/ 519 h 782"/>
              <a:gd name="T48" fmla="*/ 580 w 692"/>
              <a:gd name="T49" fmla="*/ 514 h 782"/>
              <a:gd name="T50" fmla="*/ 624 w 692"/>
              <a:gd name="T51" fmla="*/ 514 h 782"/>
              <a:gd name="T52" fmla="*/ 624 w 692"/>
              <a:gd name="T53" fmla="*/ 558 h 782"/>
              <a:gd name="T54" fmla="*/ 488 w 692"/>
              <a:gd name="T55" fmla="*/ 98 h 782"/>
              <a:gd name="T56" fmla="*/ 490 w 692"/>
              <a:gd name="T57" fmla="*/ 120 h 782"/>
              <a:gd name="T58" fmla="*/ 367 w 692"/>
              <a:gd name="T59" fmla="*/ 243 h 782"/>
              <a:gd name="T60" fmla="*/ 220 w 692"/>
              <a:gd name="T61" fmla="*/ 243 h 782"/>
              <a:gd name="T62" fmla="*/ 98 w 692"/>
              <a:gd name="T63" fmla="*/ 120 h 782"/>
              <a:gd name="T64" fmla="*/ 100 w 692"/>
              <a:gd name="T65" fmla="*/ 98 h 782"/>
              <a:gd name="T66" fmla="*/ 0 w 692"/>
              <a:gd name="T67" fmla="*/ 218 h 782"/>
              <a:gd name="T68" fmla="*/ 0 w 692"/>
              <a:gd name="T69" fmla="*/ 659 h 782"/>
              <a:gd name="T70" fmla="*/ 122 w 692"/>
              <a:gd name="T71" fmla="*/ 782 h 782"/>
              <a:gd name="T72" fmla="*/ 448 w 692"/>
              <a:gd name="T73" fmla="*/ 782 h 782"/>
              <a:gd name="T74" fmla="*/ 315 w 692"/>
              <a:gd name="T75" fmla="*/ 580 h 782"/>
              <a:gd name="T76" fmla="*/ 534 w 692"/>
              <a:gd name="T77" fmla="*/ 361 h 782"/>
              <a:gd name="T78" fmla="*/ 588 w 692"/>
              <a:gd name="T79" fmla="*/ 368 h 782"/>
              <a:gd name="T80" fmla="*/ 588 w 692"/>
              <a:gd name="T81" fmla="*/ 218 h 782"/>
              <a:gd name="T82" fmla="*/ 488 w 692"/>
              <a:gd name="T83" fmla="*/ 98 h 782"/>
              <a:gd name="T84" fmla="*/ 275 w 692"/>
              <a:gd name="T85" fmla="*/ 490 h 782"/>
              <a:gd name="T86" fmla="*/ 275 w 692"/>
              <a:gd name="T87" fmla="*/ 490 h 782"/>
              <a:gd name="T88" fmla="*/ 122 w 692"/>
              <a:gd name="T89" fmla="*/ 490 h 782"/>
              <a:gd name="T90" fmla="*/ 98 w 692"/>
              <a:gd name="T91" fmla="*/ 466 h 782"/>
              <a:gd name="T92" fmla="*/ 122 w 692"/>
              <a:gd name="T93" fmla="*/ 441 h 782"/>
              <a:gd name="T94" fmla="*/ 275 w 692"/>
              <a:gd name="T95" fmla="*/ 441 h 782"/>
              <a:gd name="T96" fmla="*/ 300 w 692"/>
              <a:gd name="T97" fmla="*/ 466 h 782"/>
              <a:gd name="T98" fmla="*/ 275 w 692"/>
              <a:gd name="T99" fmla="*/ 490 h 782"/>
              <a:gd name="T100" fmla="*/ 324 w 692"/>
              <a:gd name="T101" fmla="*/ 392 h 782"/>
              <a:gd name="T102" fmla="*/ 324 w 692"/>
              <a:gd name="T103" fmla="*/ 392 h 782"/>
              <a:gd name="T104" fmla="*/ 122 w 692"/>
              <a:gd name="T105" fmla="*/ 392 h 782"/>
              <a:gd name="T106" fmla="*/ 98 w 692"/>
              <a:gd name="T107" fmla="*/ 368 h 782"/>
              <a:gd name="T108" fmla="*/ 122 w 692"/>
              <a:gd name="T109" fmla="*/ 343 h 782"/>
              <a:gd name="T110" fmla="*/ 324 w 692"/>
              <a:gd name="T111" fmla="*/ 343 h 782"/>
              <a:gd name="T112" fmla="*/ 349 w 692"/>
              <a:gd name="T113" fmla="*/ 368 h 782"/>
              <a:gd name="T114" fmla="*/ 324 w 692"/>
              <a:gd name="T115" fmla="*/ 392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692" h="782">
                <a:moveTo>
                  <a:pt x="441" y="98"/>
                </a:moveTo>
                <a:cubicBezTo>
                  <a:pt x="441" y="152"/>
                  <a:pt x="397" y="196"/>
                  <a:pt x="343" y="196"/>
                </a:cubicBezTo>
                <a:lnTo>
                  <a:pt x="245" y="196"/>
                </a:lnTo>
                <a:cubicBezTo>
                  <a:pt x="191" y="196"/>
                  <a:pt x="147" y="152"/>
                  <a:pt x="147" y="98"/>
                </a:cubicBezTo>
                <a:cubicBezTo>
                  <a:pt x="147" y="44"/>
                  <a:pt x="191" y="0"/>
                  <a:pt x="245" y="0"/>
                </a:cubicBezTo>
                <a:lnTo>
                  <a:pt x="343" y="0"/>
                </a:lnTo>
                <a:cubicBezTo>
                  <a:pt x="397" y="0"/>
                  <a:pt x="441" y="44"/>
                  <a:pt x="441" y="98"/>
                </a:cubicBezTo>
                <a:close/>
                <a:moveTo>
                  <a:pt x="575" y="429"/>
                </a:moveTo>
                <a:cubicBezTo>
                  <a:pt x="562" y="425"/>
                  <a:pt x="549" y="424"/>
                  <a:pt x="536" y="424"/>
                </a:cubicBezTo>
                <a:cubicBezTo>
                  <a:pt x="450" y="424"/>
                  <a:pt x="380" y="494"/>
                  <a:pt x="380" y="580"/>
                </a:cubicBezTo>
                <a:cubicBezTo>
                  <a:pt x="380" y="655"/>
                  <a:pt x="432" y="717"/>
                  <a:pt x="503" y="733"/>
                </a:cubicBezTo>
                <a:cubicBezTo>
                  <a:pt x="513" y="735"/>
                  <a:pt x="524" y="736"/>
                  <a:pt x="536" y="736"/>
                </a:cubicBezTo>
                <a:cubicBezTo>
                  <a:pt x="622" y="736"/>
                  <a:pt x="692" y="666"/>
                  <a:pt x="692" y="580"/>
                </a:cubicBezTo>
                <a:cubicBezTo>
                  <a:pt x="692" y="507"/>
                  <a:pt x="642" y="446"/>
                  <a:pt x="575" y="429"/>
                </a:cubicBezTo>
                <a:close/>
                <a:moveTo>
                  <a:pt x="624" y="558"/>
                </a:moveTo>
                <a:lnTo>
                  <a:pt x="624" y="558"/>
                </a:lnTo>
                <a:lnTo>
                  <a:pt x="575" y="607"/>
                </a:lnTo>
                <a:lnTo>
                  <a:pt x="536" y="646"/>
                </a:lnTo>
                <a:cubicBezTo>
                  <a:pt x="524" y="658"/>
                  <a:pt x="504" y="658"/>
                  <a:pt x="492" y="646"/>
                </a:cubicBezTo>
                <a:lnTo>
                  <a:pt x="447" y="602"/>
                </a:lnTo>
                <a:cubicBezTo>
                  <a:pt x="435" y="590"/>
                  <a:pt x="435" y="570"/>
                  <a:pt x="447" y="558"/>
                </a:cubicBezTo>
                <a:cubicBezTo>
                  <a:pt x="460" y="546"/>
                  <a:pt x="479" y="546"/>
                  <a:pt x="492" y="558"/>
                </a:cubicBezTo>
                <a:lnTo>
                  <a:pt x="514" y="580"/>
                </a:lnTo>
                <a:lnTo>
                  <a:pt x="575" y="519"/>
                </a:lnTo>
                <a:lnTo>
                  <a:pt x="580" y="514"/>
                </a:lnTo>
                <a:cubicBezTo>
                  <a:pt x="592" y="501"/>
                  <a:pt x="612" y="501"/>
                  <a:pt x="624" y="514"/>
                </a:cubicBezTo>
                <a:cubicBezTo>
                  <a:pt x="636" y="526"/>
                  <a:pt x="636" y="546"/>
                  <a:pt x="624" y="558"/>
                </a:cubicBezTo>
                <a:close/>
                <a:moveTo>
                  <a:pt x="488" y="98"/>
                </a:moveTo>
                <a:cubicBezTo>
                  <a:pt x="489" y="105"/>
                  <a:pt x="490" y="113"/>
                  <a:pt x="490" y="120"/>
                </a:cubicBezTo>
                <a:cubicBezTo>
                  <a:pt x="490" y="188"/>
                  <a:pt x="435" y="243"/>
                  <a:pt x="367" y="243"/>
                </a:cubicBezTo>
                <a:lnTo>
                  <a:pt x="220" y="243"/>
                </a:lnTo>
                <a:cubicBezTo>
                  <a:pt x="153" y="243"/>
                  <a:pt x="98" y="188"/>
                  <a:pt x="98" y="120"/>
                </a:cubicBezTo>
                <a:cubicBezTo>
                  <a:pt x="98" y="113"/>
                  <a:pt x="99" y="105"/>
                  <a:pt x="100" y="98"/>
                </a:cubicBezTo>
                <a:cubicBezTo>
                  <a:pt x="43" y="109"/>
                  <a:pt x="0" y="158"/>
                  <a:pt x="0" y="218"/>
                </a:cubicBezTo>
                <a:lnTo>
                  <a:pt x="0" y="659"/>
                </a:lnTo>
                <a:cubicBezTo>
                  <a:pt x="0" y="727"/>
                  <a:pt x="55" y="782"/>
                  <a:pt x="122" y="782"/>
                </a:cubicBezTo>
                <a:lnTo>
                  <a:pt x="448" y="782"/>
                </a:lnTo>
                <a:cubicBezTo>
                  <a:pt x="370" y="749"/>
                  <a:pt x="315" y="671"/>
                  <a:pt x="315" y="580"/>
                </a:cubicBezTo>
                <a:cubicBezTo>
                  <a:pt x="315" y="459"/>
                  <a:pt x="413" y="361"/>
                  <a:pt x="534" y="361"/>
                </a:cubicBezTo>
                <a:cubicBezTo>
                  <a:pt x="553" y="361"/>
                  <a:pt x="571" y="364"/>
                  <a:pt x="588" y="368"/>
                </a:cubicBezTo>
                <a:lnTo>
                  <a:pt x="588" y="218"/>
                </a:lnTo>
                <a:cubicBezTo>
                  <a:pt x="588" y="158"/>
                  <a:pt x="545" y="109"/>
                  <a:pt x="488" y="98"/>
                </a:cubicBezTo>
                <a:close/>
                <a:moveTo>
                  <a:pt x="275" y="490"/>
                </a:moveTo>
                <a:lnTo>
                  <a:pt x="275" y="490"/>
                </a:lnTo>
                <a:lnTo>
                  <a:pt x="122" y="490"/>
                </a:lnTo>
                <a:cubicBezTo>
                  <a:pt x="109" y="490"/>
                  <a:pt x="98" y="479"/>
                  <a:pt x="98" y="466"/>
                </a:cubicBezTo>
                <a:cubicBezTo>
                  <a:pt x="98" y="452"/>
                  <a:pt x="109" y="441"/>
                  <a:pt x="122" y="441"/>
                </a:cubicBezTo>
                <a:lnTo>
                  <a:pt x="275" y="441"/>
                </a:lnTo>
                <a:cubicBezTo>
                  <a:pt x="289" y="441"/>
                  <a:pt x="300" y="452"/>
                  <a:pt x="300" y="466"/>
                </a:cubicBezTo>
                <a:cubicBezTo>
                  <a:pt x="300" y="479"/>
                  <a:pt x="289" y="490"/>
                  <a:pt x="275" y="490"/>
                </a:cubicBezTo>
                <a:close/>
                <a:moveTo>
                  <a:pt x="324" y="392"/>
                </a:moveTo>
                <a:lnTo>
                  <a:pt x="324" y="392"/>
                </a:lnTo>
                <a:lnTo>
                  <a:pt x="122" y="392"/>
                </a:lnTo>
                <a:cubicBezTo>
                  <a:pt x="109" y="392"/>
                  <a:pt x="98" y="381"/>
                  <a:pt x="98" y="368"/>
                </a:cubicBezTo>
                <a:cubicBezTo>
                  <a:pt x="98" y="354"/>
                  <a:pt x="109" y="343"/>
                  <a:pt x="122" y="343"/>
                </a:cubicBezTo>
                <a:lnTo>
                  <a:pt x="324" y="343"/>
                </a:lnTo>
                <a:cubicBezTo>
                  <a:pt x="338" y="343"/>
                  <a:pt x="349" y="354"/>
                  <a:pt x="349" y="368"/>
                </a:cubicBezTo>
                <a:cubicBezTo>
                  <a:pt x="349" y="381"/>
                  <a:pt x="338" y="392"/>
                  <a:pt x="324" y="39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6"/>
          <p:cNvSpPr>
            <a:spLocks noEditPoints="1"/>
          </p:cNvSpPr>
          <p:nvPr/>
        </p:nvSpPr>
        <p:spPr bwMode="auto">
          <a:xfrm>
            <a:off x="885082" y="4281495"/>
            <a:ext cx="871130" cy="1000998"/>
          </a:xfrm>
          <a:custGeom>
            <a:avLst/>
            <a:gdLst>
              <a:gd name="T0" fmla="*/ 441 w 692"/>
              <a:gd name="T1" fmla="*/ 98 h 782"/>
              <a:gd name="T2" fmla="*/ 343 w 692"/>
              <a:gd name="T3" fmla="*/ 196 h 782"/>
              <a:gd name="T4" fmla="*/ 245 w 692"/>
              <a:gd name="T5" fmla="*/ 196 h 782"/>
              <a:gd name="T6" fmla="*/ 147 w 692"/>
              <a:gd name="T7" fmla="*/ 98 h 782"/>
              <a:gd name="T8" fmla="*/ 245 w 692"/>
              <a:gd name="T9" fmla="*/ 0 h 782"/>
              <a:gd name="T10" fmla="*/ 343 w 692"/>
              <a:gd name="T11" fmla="*/ 0 h 782"/>
              <a:gd name="T12" fmla="*/ 441 w 692"/>
              <a:gd name="T13" fmla="*/ 98 h 782"/>
              <a:gd name="T14" fmla="*/ 384 w 692"/>
              <a:gd name="T15" fmla="*/ 541 h 782"/>
              <a:gd name="T16" fmla="*/ 379 w 692"/>
              <a:gd name="T17" fmla="*/ 580 h 782"/>
              <a:gd name="T18" fmla="*/ 536 w 692"/>
              <a:gd name="T19" fmla="*/ 736 h 782"/>
              <a:gd name="T20" fmla="*/ 688 w 692"/>
              <a:gd name="T21" fmla="*/ 613 h 782"/>
              <a:gd name="T22" fmla="*/ 692 w 692"/>
              <a:gd name="T23" fmla="*/ 580 h 782"/>
              <a:gd name="T24" fmla="*/ 536 w 692"/>
              <a:gd name="T25" fmla="*/ 423 h 782"/>
              <a:gd name="T26" fmla="*/ 384 w 692"/>
              <a:gd name="T27" fmla="*/ 541 h 782"/>
              <a:gd name="T28" fmla="*/ 608 w 692"/>
              <a:gd name="T29" fmla="*/ 507 h 782"/>
              <a:gd name="T30" fmla="*/ 608 w 692"/>
              <a:gd name="T31" fmla="*/ 507 h 782"/>
              <a:gd name="T32" fmla="*/ 608 w 692"/>
              <a:gd name="T33" fmla="*/ 555 h 782"/>
              <a:gd name="T34" fmla="*/ 583 w 692"/>
              <a:gd name="T35" fmla="*/ 580 h 782"/>
              <a:gd name="T36" fmla="*/ 608 w 692"/>
              <a:gd name="T37" fmla="*/ 604 h 782"/>
              <a:gd name="T38" fmla="*/ 608 w 692"/>
              <a:gd name="T39" fmla="*/ 652 h 782"/>
              <a:gd name="T40" fmla="*/ 560 w 692"/>
              <a:gd name="T41" fmla="*/ 652 h 782"/>
              <a:gd name="T42" fmla="*/ 536 w 692"/>
              <a:gd name="T43" fmla="*/ 627 h 782"/>
              <a:gd name="T44" fmla="*/ 511 w 692"/>
              <a:gd name="T45" fmla="*/ 652 h 782"/>
              <a:gd name="T46" fmla="*/ 463 w 692"/>
              <a:gd name="T47" fmla="*/ 652 h 782"/>
              <a:gd name="T48" fmla="*/ 463 w 692"/>
              <a:gd name="T49" fmla="*/ 604 h 782"/>
              <a:gd name="T50" fmla="*/ 488 w 692"/>
              <a:gd name="T51" fmla="*/ 580 h 782"/>
              <a:gd name="T52" fmla="*/ 463 w 692"/>
              <a:gd name="T53" fmla="*/ 555 h 782"/>
              <a:gd name="T54" fmla="*/ 463 w 692"/>
              <a:gd name="T55" fmla="*/ 507 h 782"/>
              <a:gd name="T56" fmla="*/ 511 w 692"/>
              <a:gd name="T57" fmla="*/ 507 h 782"/>
              <a:gd name="T58" fmla="*/ 536 w 692"/>
              <a:gd name="T59" fmla="*/ 532 h 782"/>
              <a:gd name="T60" fmla="*/ 560 w 692"/>
              <a:gd name="T61" fmla="*/ 507 h 782"/>
              <a:gd name="T62" fmla="*/ 608 w 692"/>
              <a:gd name="T63" fmla="*/ 507 h 782"/>
              <a:gd name="T64" fmla="*/ 488 w 692"/>
              <a:gd name="T65" fmla="*/ 98 h 782"/>
              <a:gd name="T66" fmla="*/ 490 w 692"/>
              <a:gd name="T67" fmla="*/ 120 h 782"/>
              <a:gd name="T68" fmla="*/ 368 w 692"/>
              <a:gd name="T69" fmla="*/ 243 h 782"/>
              <a:gd name="T70" fmla="*/ 221 w 692"/>
              <a:gd name="T71" fmla="*/ 243 h 782"/>
              <a:gd name="T72" fmla="*/ 98 w 692"/>
              <a:gd name="T73" fmla="*/ 120 h 782"/>
              <a:gd name="T74" fmla="*/ 100 w 692"/>
              <a:gd name="T75" fmla="*/ 98 h 782"/>
              <a:gd name="T76" fmla="*/ 0 w 692"/>
              <a:gd name="T77" fmla="*/ 218 h 782"/>
              <a:gd name="T78" fmla="*/ 0 w 692"/>
              <a:gd name="T79" fmla="*/ 659 h 782"/>
              <a:gd name="T80" fmla="*/ 122 w 692"/>
              <a:gd name="T81" fmla="*/ 782 h 782"/>
              <a:gd name="T82" fmla="*/ 449 w 692"/>
              <a:gd name="T83" fmla="*/ 782 h 782"/>
              <a:gd name="T84" fmla="*/ 316 w 692"/>
              <a:gd name="T85" fmla="*/ 580 h 782"/>
              <a:gd name="T86" fmla="*/ 535 w 692"/>
              <a:gd name="T87" fmla="*/ 361 h 782"/>
              <a:gd name="T88" fmla="*/ 588 w 692"/>
              <a:gd name="T89" fmla="*/ 368 h 782"/>
              <a:gd name="T90" fmla="*/ 588 w 692"/>
              <a:gd name="T91" fmla="*/ 218 h 782"/>
              <a:gd name="T92" fmla="*/ 488 w 692"/>
              <a:gd name="T93" fmla="*/ 98 h 782"/>
              <a:gd name="T94" fmla="*/ 276 w 692"/>
              <a:gd name="T95" fmla="*/ 490 h 782"/>
              <a:gd name="T96" fmla="*/ 276 w 692"/>
              <a:gd name="T97" fmla="*/ 490 h 782"/>
              <a:gd name="T98" fmla="*/ 122 w 692"/>
              <a:gd name="T99" fmla="*/ 490 h 782"/>
              <a:gd name="T100" fmla="*/ 98 w 692"/>
              <a:gd name="T101" fmla="*/ 466 h 782"/>
              <a:gd name="T102" fmla="*/ 122 w 692"/>
              <a:gd name="T103" fmla="*/ 441 h 782"/>
              <a:gd name="T104" fmla="*/ 276 w 692"/>
              <a:gd name="T105" fmla="*/ 441 h 782"/>
              <a:gd name="T106" fmla="*/ 300 w 692"/>
              <a:gd name="T107" fmla="*/ 466 h 782"/>
              <a:gd name="T108" fmla="*/ 276 w 692"/>
              <a:gd name="T109" fmla="*/ 490 h 782"/>
              <a:gd name="T110" fmla="*/ 325 w 692"/>
              <a:gd name="T111" fmla="*/ 392 h 782"/>
              <a:gd name="T112" fmla="*/ 325 w 692"/>
              <a:gd name="T113" fmla="*/ 392 h 782"/>
              <a:gd name="T114" fmla="*/ 122 w 692"/>
              <a:gd name="T115" fmla="*/ 392 h 782"/>
              <a:gd name="T116" fmla="*/ 98 w 692"/>
              <a:gd name="T117" fmla="*/ 368 h 782"/>
              <a:gd name="T118" fmla="*/ 122 w 692"/>
              <a:gd name="T119" fmla="*/ 343 h 782"/>
              <a:gd name="T120" fmla="*/ 325 w 692"/>
              <a:gd name="T121" fmla="*/ 343 h 782"/>
              <a:gd name="T122" fmla="*/ 349 w 692"/>
              <a:gd name="T123" fmla="*/ 368 h 782"/>
              <a:gd name="T124" fmla="*/ 325 w 692"/>
              <a:gd name="T125" fmla="*/ 392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92" h="782">
                <a:moveTo>
                  <a:pt x="441" y="98"/>
                </a:moveTo>
                <a:cubicBezTo>
                  <a:pt x="441" y="152"/>
                  <a:pt x="397" y="196"/>
                  <a:pt x="343" y="196"/>
                </a:cubicBezTo>
                <a:lnTo>
                  <a:pt x="245" y="196"/>
                </a:lnTo>
                <a:cubicBezTo>
                  <a:pt x="191" y="196"/>
                  <a:pt x="147" y="152"/>
                  <a:pt x="147" y="98"/>
                </a:cubicBezTo>
                <a:cubicBezTo>
                  <a:pt x="147" y="44"/>
                  <a:pt x="191" y="0"/>
                  <a:pt x="245" y="0"/>
                </a:cubicBezTo>
                <a:lnTo>
                  <a:pt x="343" y="0"/>
                </a:lnTo>
                <a:cubicBezTo>
                  <a:pt x="397" y="0"/>
                  <a:pt x="441" y="44"/>
                  <a:pt x="441" y="98"/>
                </a:cubicBezTo>
                <a:close/>
                <a:moveTo>
                  <a:pt x="384" y="541"/>
                </a:moveTo>
                <a:cubicBezTo>
                  <a:pt x="381" y="553"/>
                  <a:pt x="379" y="566"/>
                  <a:pt x="379" y="580"/>
                </a:cubicBezTo>
                <a:cubicBezTo>
                  <a:pt x="379" y="666"/>
                  <a:pt x="449" y="736"/>
                  <a:pt x="536" y="736"/>
                </a:cubicBezTo>
                <a:cubicBezTo>
                  <a:pt x="610" y="736"/>
                  <a:pt x="673" y="683"/>
                  <a:pt x="688" y="613"/>
                </a:cubicBezTo>
                <a:cubicBezTo>
                  <a:pt x="690" y="602"/>
                  <a:pt x="692" y="591"/>
                  <a:pt x="692" y="580"/>
                </a:cubicBezTo>
                <a:cubicBezTo>
                  <a:pt x="692" y="493"/>
                  <a:pt x="622" y="423"/>
                  <a:pt x="536" y="423"/>
                </a:cubicBezTo>
                <a:cubicBezTo>
                  <a:pt x="463" y="423"/>
                  <a:pt x="402" y="473"/>
                  <a:pt x="384" y="541"/>
                </a:cubicBezTo>
                <a:close/>
                <a:moveTo>
                  <a:pt x="608" y="507"/>
                </a:moveTo>
                <a:lnTo>
                  <a:pt x="608" y="507"/>
                </a:lnTo>
                <a:cubicBezTo>
                  <a:pt x="621" y="521"/>
                  <a:pt x="621" y="542"/>
                  <a:pt x="608" y="555"/>
                </a:cubicBezTo>
                <a:lnTo>
                  <a:pt x="583" y="580"/>
                </a:lnTo>
                <a:lnTo>
                  <a:pt x="608" y="604"/>
                </a:lnTo>
                <a:cubicBezTo>
                  <a:pt x="621" y="617"/>
                  <a:pt x="621" y="639"/>
                  <a:pt x="608" y="652"/>
                </a:cubicBezTo>
                <a:cubicBezTo>
                  <a:pt x="595" y="665"/>
                  <a:pt x="573" y="665"/>
                  <a:pt x="560" y="652"/>
                </a:cubicBezTo>
                <a:lnTo>
                  <a:pt x="536" y="627"/>
                </a:lnTo>
                <a:lnTo>
                  <a:pt x="511" y="652"/>
                </a:lnTo>
                <a:cubicBezTo>
                  <a:pt x="498" y="665"/>
                  <a:pt x="476" y="665"/>
                  <a:pt x="463" y="652"/>
                </a:cubicBezTo>
                <a:cubicBezTo>
                  <a:pt x="450" y="639"/>
                  <a:pt x="450" y="617"/>
                  <a:pt x="463" y="604"/>
                </a:cubicBezTo>
                <a:lnTo>
                  <a:pt x="488" y="580"/>
                </a:lnTo>
                <a:lnTo>
                  <a:pt x="463" y="555"/>
                </a:lnTo>
                <a:cubicBezTo>
                  <a:pt x="450" y="542"/>
                  <a:pt x="450" y="521"/>
                  <a:pt x="463" y="507"/>
                </a:cubicBezTo>
                <a:cubicBezTo>
                  <a:pt x="476" y="494"/>
                  <a:pt x="498" y="494"/>
                  <a:pt x="511" y="507"/>
                </a:cubicBezTo>
                <a:lnTo>
                  <a:pt x="536" y="532"/>
                </a:lnTo>
                <a:lnTo>
                  <a:pt x="560" y="507"/>
                </a:lnTo>
                <a:cubicBezTo>
                  <a:pt x="573" y="494"/>
                  <a:pt x="595" y="494"/>
                  <a:pt x="608" y="507"/>
                </a:cubicBezTo>
                <a:close/>
                <a:moveTo>
                  <a:pt x="488" y="98"/>
                </a:moveTo>
                <a:cubicBezTo>
                  <a:pt x="489" y="105"/>
                  <a:pt x="490" y="113"/>
                  <a:pt x="490" y="120"/>
                </a:cubicBezTo>
                <a:cubicBezTo>
                  <a:pt x="490" y="188"/>
                  <a:pt x="435" y="243"/>
                  <a:pt x="368" y="243"/>
                </a:cubicBezTo>
                <a:lnTo>
                  <a:pt x="221" y="243"/>
                </a:lnTo>
                <a:cubicBezTo>
                  <a:pt x="153" y="243"/>
                  <a:pt x="98" y="188"/>
                  <a:pt x="98" y="120"/>
                </a:cubicBezTo>
                <a:cubicBezTo>
                  <a:pt x="98" y="113"/>
                  <a:pt x="99" y="105"/>
                  <a:pt x="100" y="98"/>
                </a:cubicBezTo>
                <a:cubicBezTo>
                  <a:pt x="43" y="109"/>
                  <a:pt x="0" y="158"/>
                  <a:pt x="0" y="218"/>
                </a:cubicBezTo>
                <a:lnTo>
                  <a:pt x="0" y="659"/>
                </a:lnTo>
                <a:cubicBezTo>
                  <a:pt x="0" y="727"/>
                  <a:pt x="55" y="782"/>
                  <a:pt x="122" y="782"/>
                </a:cubicBezTo>
                <a:lnTo>
                  <a:pt x="449" y="782"/>
                </a:lnTo>
                <a:cubicBezTo>
                  <a:pt x="370" y="749"/>
                  <a:pt x="316" y="671"/>
                  <a:pt x="316" y="580"/>
                </a:cubicBezTo>
                <a:cubicBezTo>
                  <a:pt x="316" y="459"/>
                  <a:pt x="414" y="361"/>
                  <a:pt x="535" y="361"/>
                </a:cubicBezTo>
                <a:cubicBezTo>
                  <a:pt x="553" y="361"/>
                  <a:pt x="571" y="364"/>
                  <a:pt x="588" y="368"/>
                </a:cubicBezTo>
                <a:lnTo>
                  <a:pt x="588" y="218"/>
                </a:lnTo>
                <a:cubicBezTo>
                  <a:pt x="588" y="158"/>
                  <a:pt x="545" y="109"/>
                  <a:pt x="488" y="98"/>
                </a:cubicBezTo>
                <a:close/>
                <a:moveTo>
                  <a:pt x="276" y="490"/>
                </a:moveTo>
                <a:lnTo>
                  <a:pt x="276" y="490"/>
                </a:lnTo>
                <a:lnTo>
                  <a:pt x="122" y="490"/>
                </a:lnTo>
                <a:cubicBezTo>
                  <a:pt x="109" y="490"/>
                  <a:pt x="98" y="479"/>
                  <a:pt x="98" y="466"/>
                </a:cubicBezTo>
                <a:cubicBezTo>
                  <a:pt x="98" y="452"/>
                  <a:pt x="109" y="441"/>
                  <a:pt x="122" y="441"/>
                </a:cubicBezTo>
                <a:lnTo>
                  <a:pt x="276" y="441"/>
                </a:lnTo>
                <a:cubicBezTo>
                  <a:pt x="289" y="441"/>
                  <a:pt x="300" y="452"/>
                  <a:pt x="300" y="466"/>
                </a:cubicBezTo>
                <a:cubicBezTo>
                  <a:pt x="300" y="479"/>
                  <a:pt x="289" y="490"/>
                  <a:pt x="276" y="490"/>
                </a:cubicBezTo>
                <a:close/>
                <a:moveTo>
                  <a:pt x="325" y="392"/>
                </a:moveTo>
                <a:lnTo>
                  <a:pt x="325" y="392"/>
                </a:lnTo>
                <a:lnTo>
                  <a:pt x="122" y="392"/>
                </a:lnTo>
                <a:cubicBezTo>
                  <a:pt x="109" y="392"/>
                  <a:pt x="98" y="381"/>
                  <a:pt x="98" y="368"/>
                </a:cubicBezTo>
                <a:cubicBezTo>
                  <a:pt x="98" y="354"/>
                  <a:pt x="109" y="343"/>
                  <a:pt x="122" y="343"/>
                </a:cubicBezTo>
                <a:lnTo>
                  <a:pt x="325" y="343"/>
                </a:lnTo>
                <a:cubicBezTo>
                  <a:pt x="338" y="343"/>
                  <a:pt x="349" y="354"/>
                  <a:pt x="349" y="368"/>
                </a:cubicBezTo>
                <a:cubicBezTo>
                  <a:pt x="349" y="381"/>
                  <a:pt x="338" y="392"/>
                  <a:pt x="325" y="3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74844" y="1751156"/>
            <a:ext cx="83176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l"/>
            </a:pPr>
            <a:r>
              <a:rPr lang="zh-CN" altLang="en-US" sz="2800" b="1" dirty="0" smtClean="0">
                <a:solidFill>
                  <a:schemeClr val="bg1"/>
                </a:solidFill>
                <a:latin typeface="+mj-ea"/>
                <a:ea typeface="+mj-ea"/>
              </a:rPr>
              <a:t>虽然</a:t>
            </a:r>
            <a:r>
              <a:rPr lang="zh-CN" altLang="en-US" sz="2800" b="1" dirty="0">
                <a:solidFill>
                  <a:schemeClr val="bg1"/>
                </a:solidFill>
                <a:latin typeface="+mj-ea"/>
                <a:ea typeface="+mj-ea"/>
              </a:rPr>
              <a:t>现在提倡大众创业，万众创新，但是事业单位/行政机关岗位竞争指数依旧力压其他性质企业</a:t>
            </a:r>
            <a:r>
              <a:rPr lang="zh-CN" altLang="en-US" sz="2800" b="1" dirty="0" smtClean="0">
                <a:solidFill>
                  <a:schemeClr val="bg1"/>
                </a:solidFill>
                <a:latin typeface="+mj-ea"/>
                <a:ea typeface="+mj-ea"/>
              </a:rPr>
              <a:t>；</a:t>
            </a:r>
            <a:endParaRPr lang="zh-CN" altLang="en-US" sz="28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3042" y="2759494"/>
            <a:ext cx="1064024" cy="3683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2"/>
                </a:solidFill>
                <a:latin typeface="+mj-ea"/>
                <a:ea typeface="+mj-ea"/>
              </a:rPr>
              <a:t>理想</a:t>
            </a:r>
            <a:endParaRPr lang="zh-CN" altLang="en-US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3042" y="5405098"/>
            <a:ext cx="1064024" cy="3683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2"/>
                </a:solidFill>
                <a:latin typeface="+mj-ea"/>
                <a:ea typeface="+mj-ea"/>
              </a:rPr>
              <a:t>现实</a:t>
            </a:r>
            <a:endParaRPr lang="zh-CN" altLang="en-US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552006" y="3441700"/>
            <a:ext cx="4983424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事业单位如过独木桥！</a:t>
            </a:r>
          </a:p>
        </p:txBody>
      </p:sp>
    </p:spTree>
    <p:extLst>
      <p:ext uri="{BB962C8B-B14F-4D97-AF65-F5344CB8AC3E}">
        <p14:creationId xmlns:p14="http://schemas.microsoft.com/office/powerpoint/2010/main" val="151948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ldLvl="0" animBg="1"/>
      <p:bldP spid="5" grpId="1" bldLvl="0" animBg="1"/>
      <p:bldP spid="6" grpId="0" bldLvl="0" animBg="1"/>
      <p:bldP spid="6" grpId="1" bldLvl="0" animBg="1"/>
      <p:bldP spid="7" grpId="0"/>
      <p:bldP spid="10" grpId="0" bldLvl="0" animBg="1"/>
      <p:bldP spid="11" grpId="0" bldLvl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697418" y="97095"/>
            <a:ext cx="520604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2022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年就业数据分析</a:t>
            </a:r>
          </a:p>
        </p:txBody>
      </p:sp>
      <p:sp>
        <p:nvSpPr>
          <p:cNvPr id="33" name="Freeform 5"/>
          <p:cNvSpPr>
            <a:spLocks noEditPoints="1"/>
          </p:cNvSpPr>
          <p:nvPr/>
        </p:nvSpPr>
        <p:spPr bwMode="auto">
          <a:xfrm>
            <a:off x="204619" y="112178"/>
            <a:ext cx="492799" cy="493054"/>
          </a:xfrm>
          <a:custGeom>
            <a:avLst/>
            <a:gdLst>
              <a:gd name="T0" fmla="*/ 514 w 1029"/>
              <a:gd name="T1" fmla="*/ 0 h 1029"/>
              <a:gd name="T2" fmla="*/ 1029 w 1029"/>
              <a:gd name="T3" fmla="*/ 514 h 1029"/>
              <a:gd name="T4" fmla="*/ 514 w 1029"/>
              <a:gd name="T5" fmla="*/ 1029 h 1029"/>
              <a:gd name="T6" fmla="*/ 0 w 1029"/>
              <a:gd name="T7" fmla="*/ 514 h 1029"/>
              <a:gd name="T8" fmla="*/ 514 w 1029"/>
              <a:gd name="T9" fmla="*/ 0 h 1029"/>
              <a:gd name="T10" fmla="*/ 380 w 1029"/>
              <a:gd name="T11" fmla="*/ 856 h 1029"/>
              <a:gd name="T12" fmla="*/ 715 w 1029"/>
              <a:gd name="T13" fmla="*/ 856 h 1029"/>
              <a:gd name="T14" fmla="*/ 732 w 1029"/>
              <a:gd name="T15" fmla="*/ 873 h 1029"/>
              <a:gd name="T16" fmla="*/ 715 w 1029"/>
              <a:gd name="T17" fmla="*/ 890 h 1029"/>
              <a:gd name="T18" fmla="*/ 380 w 1029"/>
              <a:gd name="T19" fmla="*/ 890 h 1029"/>
              <a:gd name="T20" fmla="*/ 363 w 1029"/>
              <a:gd name="T21" fmla="*/ 873 h 1029"/>
              <a:gd name="T22" fmla="*/ 380 w 1029"/>
              <a:gd name="T23" fmla="*/ 856 h 1029"/>
              <a:gd name="T24" fmla="*/ 388 w 1029"/>
              <a:gd name="T25" fmla="*/ 691 h 1029"/>
              <a:gd name="T26" fmla="*/ 571 w 1029"/>
              <a:gd name="T27" fmla="*/ 389 h 1029"/>
              <a:gd name="T28" fmla="*/ 636 w 1029"/>
              <a:gd name="T29" fmla="*/ 428 h 1029"/>
              <a:gd name="T30" fmla="*/ 452 w 1029"/>
              <a:gd name="T31" fmla="*/ 730 h 1029"/>
              <a:gd name="T32" fmla="*/ 388 w 1029"/>
              <a:gd name="T33" fmla="*/ 691 h 1029"/>
              <a:gd name="T34" fmla="*/ 258 w 1029"/>
              <a:gd name="T35" fmla="*/ 612 h 1029"/>
              <a:gd name="T36" fmla="*/ 442 w 1029"/>
              <a:gd name="T37" fmla="*/ 310 h 1029"/>
              <a:gd name="T38" fmla="*/ 507 w 1029"/>
              <a:gd name="T39" fmla="*/ 349 h 1029"/>
              <a:gd name="T40" fmla="*/ 323 w 1029"/>
              <a:gd name="T41" fmla="*/ 652 h 1029"/>
              <a:gd name="T42" fmla="*/ 258 w 1029"/>
              <a:gd name="T43" fmla="*/ 612 h 1029"/>
              <a:gd name="T44" fmla="*/ 230 w 1029"/>
              <a:gd name="T45" fmla="*/ 857 h 1029"/>
              <a:gd name="T46" fmla="*/ 247 w 1029"/>
              <a:gd name="T47" fmla="*/ 707 h 1029"/>
              <a:gd name="T48" fmla="*/ 373 w 1029"/>
              <a:gd name="T49" fmla="*/ 783 h 1029"/>
              <a:gd name="T50" fmla="*/ 248 w 1029"/>
              <a:gd name="T51" fmla="*/ 869 h 1029"/>
              <a:gd name="T52" fmla="*/ 230 w 1029"/>
              <a:gd name="T53" fmla="*/ 857 h 1029"/>
              <a:gd name="T54" fmla="*/ 492 w 1029"/>
              <a:gd name="T55" fmla="*/ 226 h 1029"/>
              <a:gd name="T56" fmla="*/ 465 w 1029"/>
              <a:gd name="T57" fmla="*/ 270 h 1029"/>
              <a:gd name="T58" fmla="*/ 659 w 1029"/>
              <a:gd name="T59" fmla="*/ 388 h 1029"/>
              <a:gd name="T60" fmla="*/ 686 w 1029"/>
              <a:gd name="T61" fmla="*/ 344 h 1029"/>
              <a:gd name="T62" fmla="*/ 492 w 1029"/>
              <a:gd name="T63" fmla="*/ 226 h 1029"/>
              <a:gd name="T64" fmla="*/ 533 w 1029"/>
              <a:gd name="T65" fmla="*/ 159 h 1029"/>
              <a:gd name="T66" fmla="*/ 592 w 1029"/>
              <a:gd name="T67" fmla="*/ 144 h 1029"/>
              <a:gd name="T68" fmla="*/ 713 w 1029"/>
              <a:gd name="T69" fmla="*/ 218 h 1029"/>
              <a:gd name="T70" fmla="*/ 727 w 1029"/>
              <a:gd name="T71" fmla="*/ 277 h 1029"/>
              <a:gd name="T72" fmla="*/ 711 w 1029"/>
              <a:gd name="T73" fmla="*/ 304 h 1029"/>
              <a:gd name="T74" fmla="*/ 517 w 1029"/>
              <a:gd name="T75" fmla="*/ 186 h 1029"/>
              <a:gd name="T76" fmla="*/ 533 w 1029"/>
              <a:gd name="T77" fmla="*/ 159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29" h="1029">
                <a:moveTo>
                  <a:pt x="514" y="0"/>
                </a:moveTo>
                <a:cubicBezTo>
                  <a:pt x="798" y="0"/>
                  <a:pt x="1029" y="230"/>
                  <a:pt x="1029" y="514"/>
                </a:cubicBezTo>
                <a:cubicBezTo>
                  <a:pt x="1029" y="798"/>
                  <a:pt x="798" y="1029"/>
                  <a:pt x="514" y="1029"/>
                </a:cubicBezTo>
                <a:cubicBezTo>
                  <a:pt x="230" y="1029"/>
                  <a:pt x="0" y="798"/>
                  <a:pt x="0" y="514"/>
                </a:cubicBezTo>
                <a:cubicBezTo>
                  <a:pt x="0" y="230"/>
                  <a:pt x="230" y="0"/>
                  <a:pt x="514" y="0"/>
                </a:cubicBezTo>
                <a:close/>
                <a:moveTo>
                  <a:pt x="380" y="856"/>
                </a:moveTo>
                <a:lnTo>
                  <a:pt x="715" y="856"/>
                </a:lnTo>
                <a:cubicBezTo>
                  <a:pt x="724" y="856"/>
                  <a:pt x="732" y="864"/>
                  <a:pt x="732" y="873"/>
                </a:cubicBezTo>
                <a:cubicBezTo>
                  <a:pt x="732" y="883"/>
                  <a:pt x="724" y="890"/>
                  <a:pt x="715" y="890"/>
                </a:cubicBezTo>
                <a:lnTo>
                  <a:pt x="380" y="890"/>
                </a:lnTo>
                <a:cubicBezTo>
                  <a:pt x="371" y="890"/>
                  <a:pt x="363" y="883"/>
                  <a:pt x="363" y="873"/>
                </a:cubicBezTo>
                <a:cubicBezTo>
                  <a:pt x="363" y="864"/>
                  <a:pt x="371" y="856"/>
                  <a:pt x="380" y="856"/>
                </a:cubicBezTo>
                <a:close/>
                <a:moveTo>
                  <a:pt x="388" y="691"/>
                </a:moveTo>
                <a:lnTo>
                  <a:pt x="571" y="389"/>
                </a:lnTo>
                <a:lnTo>
                  <a:pt x="636" y="428"/>
                </a:lnTo>
                <a:lnTo>
                  <a:pt x="452" y="730"/>
                </a:lnTo>
                <a:lnTo>
                  <a:pt x="388" y="691"/>
                </a:lnTo>
                <a:close/>
                <a:moveTo>
                  <a:pt x="258" y="612"/>
                </a:moveTo>
                <a:lnTo>
                  <a:pt x="442" y="310"/>
                </a:lnTo>
                <a:lnTo>
                  <a:pt x="507" y="349"/>
                </a:lnTo>
                <a:lnTo>
                  <a:pt x="323" y="652"/>
                </a:lnTo>
                <a:lnTo>
                  <a:pt x="258" y="612"/>
                </a:lnTo>
                <a:close/>
                <a:moveTo>
                  <a:pt x="230" y="857"/>
                </a:moveTo>
                <a:lnTo>
                  <a:pt x="247" y="707"/>
                </a:lnTo>
                <a:lnTo>
                  <a:pt x="373" y="783"/>
                </a:lnTo>
                <a:lnTo>
                  <a:pt x="248" y="869"/>
                </a:lnTo>
                <a:cubicBezTo>
                  <a:pt x="235" y="878"/>
                  <a:pt x="227" y="873"/>
                  <a:pt x="230" y="857"/>
                </a:cubicBezTo>
                <a:close/>
                <a:moveTo>
                  <a:pt x="492" y="226"/>
                </a:moveTo>
                <a:lnTo>
                  <a:pt x="465" y="270"/>
                </a:lnTo>
                <a:lnTo>
                  <a:pt x="659" y="388"/>
                </a:lnTo>
                <a:lnTo>
                  <a:pt x="686" y="344"/>
                </a:lnTo>
                <a:lnTo>
                  <a:pt x="492" y="226"/>
                </a:lnTo>
                <a:close/>
                <a:moveTo>
                  <a:pt x="533" y="159"/>
                </a:moveTo>
                <a:cubicBezTo>
                  <a:pt x="546" y="139"/>
                  <a:pt x="572" y="132"/>
                  <a:pt x="592" y="144"/>
                </a:cubicBezTo>
                <a:lnTo>
                  <a:pt x="713" y="218"/>
                </a:lnTo>
                <a:cubicBezTo>
                  <a:pt x="733" y="230"/>
                  <a:pt x="740" y="256"/>
                  <a:pt x="727" y="277"/>
                </a:cubicBezTo>
                <a:lnTo>
                  <a:pt x="711" y="304"/>
                </a:lnTo>
                <a:lnTo>
                  <a:pt x="517" y="186"/>
                </a:lnTo>
                <a:lnTo>
                  <a:pt x="533" y="15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2"/>
              </a:solidFill>
            </a:endParaRPr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885082" y="1609422"/>
            <a:ext cx="871130" cy="1000998"/>
          </a:xfrm>
          <a:custGeom>
            <a:avLst/>
            <a:gdLst>
              <a:gd name="T0" fmla="*/ 441 w 692"/>
              <a:gd name="T1" fmla="*/ 98 h 782"/>
              <a:gd name="T2" fmla="*/ 343 w 692"/>
              <a:gd name="T3" fmla="*/ 196 h 782"/>
              <a:gd name="T4" fmla="*/ 245 w 692"/>
              <a:gd name="T5" fmla="*/ 196 h 782"/>
              <a:gd name="T6" fmla="*/ 147 w 692"/>
              <a:gd name="T7" fmla="*/ 98 h 782"/>
              <a:gd name="T8" fmla="*/ 245 w 692"/>
              <a:gd name="T9" fmla="*/ 0 h 782"/>
              <a:gd name="T10" fmla="*/ 343 w 692"/>
              <a:gd name="T11" fmla="*/ 0 h 782"/>
              <a:gd name="T12" fmla="*/ 441 w 692"/>
              <a:gd name="T13" fmla="*/ 98 h 782"/>
              <a:gd name="T14" fmla="*/ 575 w 692"/>
              <a:gd name="T15" fmla="*/ 429 h 782"/>
              <a:gd name="T16" fmla="*/ 536 w 692"/>
              <a:gd name="T17" fmla="*/ 424 h 782"/>
              <a:gd name="T18" fmla="*/ 380 w 692"/>
              <a:gd name="T19" fmla="*/ 580 h 782"/>
              <a:gd name="T20" fmla="*/ 503 w 692"/>
              <a:gd name="T21" fmla="*/ 733 h 782"/>
              <a:gd name="T22" fmla="*/ 536 w 692"/>
              <a:gd name="T23" fmla="*/ 736 h 782"/>
              <a:gd name="T24" fmla="*/ 692 w 692"/>
              <a:gd name="T25" fmla="*/ 580 h 782"/>
              <a:gd name="T26" fmla="*/ 575 w 692"/>
              <a:gd name="T27" fmla="*/ 429 h 782"/>
              <a:gd name="T28" fmla="*/ 624 w 692"/>
              <a:gd name="T29" fmla="*/ 558 h 782"/>
              <a:gd name="T30" fmla="*/ 624 w 692"/>
              <a:gd name="T31" fmla="*/ 558 h 782"/>
              <a:gd name="T32" fmla="*/ 575 w 692"/>
              <a:gd name="T33" fmla="*/ 607 h 782"/>
              <a:gd name="T34" fmla="*/ 536 w 692"/>
              <a:gd name="T35" fmla="*/ 646 h 782"/>
              <a:gd name="T36" fmla="*/ 492 w 692"/>
              <a:gd name="T37" fmla="*/ 646 h 782"/>
              <a:gd name="T38" fmla="*/ 447 w 692"/>
              <a:gd name="T39" fmla="*/ 602 h 782"/>
              <a:gd name="T40" fmla="*/ 447 w 692"/>
              <a:gd name="T41" fmla="*/ 558 h 782"/>
              <a:gd name="T42" fmla="*/ 492 w 692"/>
              <a:gd name="T43" fmla="*/ 558 h 782"/>
              <a:gd name="T44" fmla="*/ 514 w 692"/>
              <a:gd name="T45" fmla="*/ 580 h 782"/>
              <a:gd name="T46" fmla="*/ 575 w 692"/>
              <a:gd name="T47" fmla="*/ 519 h 782"/>
              <a:gd name="T48" fmla="*/ 580 w 692"/>
              <a:gd name="T49" fmla="*/ 514 h 782"/>
              <a:gd name="T50" fmla="*/ 624 w 692"/>
              <a:gd name="T51" fmla="*/ 514 h 782"/>
              <a:gd name="T52" fmla="*/ 624 w 692"/>
              <a:gd name="T53" fmla="*/ 558 h 782"/>
              <a:gd name="T54" fmla="*/ 488 w 692"/>
              <a:gd name="T55" fmla="*/ 98 h 782"/>
              <a:gd name="T56" fmla="*/ 490 w 692"/>
              <a:gd name="T57" fmla="*/ 120 h 782"/>
              <a:gd name="T58" fmla="*/ 367 w 692"/>
              <a:gd name="T59" fmla="*/ 243 h 782"/>
              <a:gd name="T60" fmla="*/ 220 w 692"/>
              <a:gd name="T61" fmla="*/ 243 h 782"/>
              <a:gd name="T62" fmla="*/ 98 w 692"/>
              <a:gd name="T63" fmla="*/ 120 h 782"/>
              <a:gd name="T64" fmla="*/ 100 w 692"/>
              <a:gd name="T65" fmla="*/ 98 h 782"/>
              <a:gd name="T66" fmla="*/ 0 w 692"/>
              <a:gd name="T67" fmla="*/ 218 h 782"/>
              <a:gd name="T68" fmla="*/ 0 w 692"/>
              <a:gd name="T69" fmla="*/ 659 h 782"/>
              <a:gd name="T70" fmla="*/ 122 w 692"/>
              <a:gd name="T71" fmla="*/ 782 h 782"/>
              <a:gd name="T72" fmla="*/ 448 w 692"/>
              <a:gd name="T73" fmla="*/ 782 h 782"/>
              <a:gd name="T74" fmla="*/ 315 w 692"/>
              <a:gd name="T75" fmla="*/ 580 h 782"/>
              <a:gd name="T76" fmla="*/ 534 w 692"/>
              <a:gd name="T77" fmla="*/ 361 h 782"/>
              <a:gd name="T78" fmla="*/ 588 w 692"/>
              <a:gd name="T79" fmla="*/ 368 h 782"/>
              <a:gd name="T80" fmla="*/ 588 w 692"/>
              <a:gd name="T81" fmla="*/ 218 h 782"/>
              <a:gd name="T82" fmla="*/ 488 w 692"/>
              <a:gd name="T83" fmla="*/ 98 h 782"/>
              <a:gd name="T84" fmla="*/ 275 w 692"/>
              <a:gd name="T85" fmla="*/ 490 h 782"/>
              <a:gd name="T86" fmla="*/ 275 w 692"/>
              <a:gd name="T87" fmla="*/ 490 h 782"/>
              <a:gd name="T88" fmla="*/ 122 w 692"/>
              <a:gd name="T89" fmla="*/ 490 h 782"/>
              <a:gd name="T90" fmla="*/ 98 w 692"/>
              <a:gd name="T91" fmla="*/ 466 h 782"/>
              <a:gd name="T92" fmla="*/ 122 w 692"/>
              <a:gd name="T93" fmla="*/ 441 h 782"/>
              <a:gd name="T94" fmla="*/ 275 w 692"/>
              <a:gd name="T95" fmla="*/ 441 h 782"/>
              <a:gd name="T96" fmla="*/ 300 w 692"/>
              <a:gd name="T97" fmla="*/ 466 h 782"/>
              <a:gd name="T98" fmla="*/ 275 w 692"/>
              <a:gd name="T99" fmla="*/ 490 h 782"/>
              <a:gd name="T100" fmla="*/ 324 w 692"/>
              <a:gd name="T101" fmla="*/ 392 h 782"/>
              <a:gd name="T102" fmla="*/ 324 w 692"/>
              <a:gd name="T103" fmla="*/ 392 h 782"/>
              <a:gd name="T104" fmla="*/ 122 w 692"/>
              <a:gd name="T105" fmla="*/ 392 h 782"/>
              <a:gd name="T106" fmla="*/ 98 w 692"/>
              <a:gd name="T107" fmla="*/ 368 h 782"/>
              <a:gd name="T108" fmla="*/ 122 w 692"/>
              <a:gd name="T109" fmla="*/ 343 h 782"/>
              <a:gd name="T110" fmla="*/ 324 w 692"/>
              <a:gd name="T111" fmla="*/ 343 h 782"/>
              <a:gd name="T112" fmla="*/ 349 w 692"/>
              <a:gd name="T113" fmla="*/ 368 h 782"/>
              <a:gd name="T114" fmla="*/ 324 w 692"/>
              <a:gd name="T115" fmla="*/ 392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692" h="782">
                <a:moveTo>
                  <a:pt x="441" y="98"/>
                </a:moveTo>
                <a:cubicBezTo>
                  <a:pt x="441" y="152"/>
                  <a:pt x="397" y="196"/>
                  <a:pt x="343" y="196"/>
                </a:cubicBezTo>
                <a:lnTo>
                  <a:pt x="245" y="196"/>
                </a:lnTo>
                <a:cubicBezTo>
                  <a:pt x="191" y="196"/>
                  <a:pt x="147" y="152"/>
                  <a:pt x="147" y="98"/>
                </a:cubicBezTo>
                <a:cubicBezTo>
                  <a:pt x="147" y="44"/>
                  <a:pt x="191" y="0"/>
                  <a:pt x="245" y="0"/>
                </a:cubicBezTo>
                <a:lnTo>
                  <a:pt x="343" y="0"/>
                </a:lnTo>
                <a:cubicBezTo>
                  <a:pt x="397" y="0"/>
                  <a:pt x="441" y="44"/>
                  <a:pt x="441" y="98"/>
                </a:cubicBezTo>
                <a:close/>
                <a:moveTo>
                  <a:pt x="575" y="429"/>
                </a:moveTo>
                <a:cubicBezTo>
                  <a:pt x="562" y="425"/>
                  <a:pt x="549" y="424"/>
                  <a:pt x="536" y="424"/>
                </a:cubicBezTo>
                <a:cubicBezTo>
                  <a:pt x="450" y="424"/>
                  <a:pt x="380" y="494"/>
                  <a:pt x="380" y="580"/>
                </a:cubicBezTo>
                <a:cubicBezTo>
                  <a:pt x="380" y="655"/>
                  <a:pt x="432" y="717"/>
                  <a:pt x="503" y="733"/>
                </a:cubicBezTo>
                <a:cubicBezTo>
                  <a:pt x="513" y="735"/>
                  <a:pt x="524" y="736"/>
                  <a:pt x="536" y="736"/>
                </a:cubicBezTo>
                <a:cubicBezTo>
                  <a:pt x="622" y="736"/>
                  <a:pt x="692" y="666"/>
                  <a:pt x="692" y="580"/>
                </a:cubicBezTo>
                <a:cubicBezTo>
                  <a:pt x="692" y="507"/>
                  <a:pt x="642" y="446"/>
                  <a:pt x="575" y="429"/>
                </a:cubicBezTo>
                <a:close/>
                <a:moveTo>
                  <a:pt x="624" y="558"/>
                </a:moveTo>
                <a:lnTo>
                  <a:pt x="624" y="558"/>
                </a:lnTo>
                <a:lnTo>
                  <a:pt x="575" y="607"/>
                </a:lnTo>
                <a:lnTo>
                  <a:pt x="536" y="646"/>
                </a:lnTo>
                <a:cubicBezTo>
                  <a:pt x="524" y="658"/>
                  <a:pt x="504" y="658"/>
                  <a:pt x="492" y="646"/>
                </a:cubicBezTo>
                <a:lnTo>
                  <a:pt x="447" y="602"/>
                </a:lnTo>
                <a:cubicBezTo>
                  <a:pt x="435" y="590"/>
                  <a:pt x="435" y="570"/>
                  <a:pt x="447" y="558"/>
                </a:cubicBezTo>
                <a:cubicBezTo>
                  <a:pt x="460" y="546"/>
                  <a:pt x="479" y="546"/>
                  <a:pt x="492" y="558"/>
                </a:cubicBezTo>
                <a:lnTo>
                  <a:pt x="514" y="580"/>
                </a:lnTo>
                <a:lnTo>
                  <a:pt x="575" y="519"/>
                </a:lnTo>
                <a:lnTo>
                  <a:pt x="580" y="514"/>
                </a:lnTo>
                <a:cubicBezTo>
                  <a:pt x="592" y="501"/>
                  <a:pt x="612" y="501"/>
                  <a:pt x="624" y="514"/>
                </a:cubicBezTo>
                <a:cubicBezTo>
                  <a:pt x="636" y="526"/>
                  <a:pt x="636" y="546"/>
                  <a:pt x="624" y="558"/>
                </a:cubicBezTo>
                <a:close/>
                <a:moveTo>
                  <a:pt x="488" y="98"/>
                </a:moveTo>
                <a:cubicBezTo>
                  <a:pt x="489" y="105"/>
                  <a:pt x="490" y="113"/>
                  <a:pt x="490" y="120"/>
                </a:cubicBezTo>
                <a:cubicBezTo>
                  <a:pt x="490" y="188"/>
                  <a:pt x="435" y="243"/>
                  <a:pt x="367" y="243"/>
                </a:cubicBezTo>
                <a:lnTo>
                  <a:pt x="220" y="243"/>
                </a:lnTo>
                <a:cubicBezTo>
                  <a:pt x="153" y="243"/>
                  <a:pt x="98" y="188"/>
                  <a:pt x="98" y="120"/>
                </a:cubicBezTo>
                <a:cubicBezTo>
                  <a:pt x="98" y="113"/>
                  <a:pt x="99" y="105"/>
                  <a:pt x="100" y="98"/>
                </a:cubicBezTo>
                <a:cubicBezTo>
                  <a:pt x="43" y="109"/>
                  <a:pt x="0" y="158"/>
                  <a:pt x="0" y="218"/>
                </a:cubicBezTo>
                <a:lnTo>
                  <a:pt x="0" y="659"/>
                </a:lnTo>
                <a:cubicBezTo>
                  <a:pt x="0" y="727"/>
                  <a:pt x="55" y="782"/>
                  <a:pt x="122" y="782"/>
                </a:cubicBezTo>
                <a:lnTo>
                  <a:pt x="448" y="782"/>
                </a:lnTo>
                <a:cubicBezTo>
                  <a:pt x="370" y="749"/>
                  <a:pt x="315" y="671"/>
                  <a:pt x="315" y="580"/>
                </a:cubicBezTo>
                <a:cubicBezTo>
                  <a:pt x="315" y="459"/>
                  <a:pt x="413" y="361"/>
                  <a:pt x="534" y="361"/>
                </a:cubicBezTo>
                <a:cubicBezTo>
                  <a:pt x="553" y="361"/>
                  <a:pt x="571" y="364"/>
                  <a:pt x="588" y="368"/>
                </a:cubicBezTo>
                <a:lnTo>
                  <a:pt x="588" y="218"/>
                </a:lnTo>
                <a:cubicBezTo>
                  <a:pt x="588" y="158"/>
                  <a:pt x="545" y="109"/>
                  <a:pt x="488" y="98"/>
                </a:cubicBezTo>
                <a:close/>
                <a:moveTo>
                  <a:pt x="275" y="490"/>
                </a:moveTo>
                <a:lnTo>
                  <a:pt x="275" y="490"/>
                </a:lnTo>
                <a:lnTo>
                  <a:pt x="122" y="490"/>
                </a:lnTo>
                <a:cubicBezTo>
                  <a:pt x="109" y="490"/>
                  <a:pt x="98" y="479"/>
                  <a:pt x="98" y="466"/>
                </a:cubicBezTo>
                <a:cubicBezTo>
                  <a:pt x="98" y="452"/>
                  <a:pt x="109" y="441"/>
                  <a:pt x="122" y="441"/>
                </a:cubicBezTo>
                <a:lnTo>
                  <a:pt x="275" y="441"/>
                </a:lnTo>
                <a:cubicBezTo>
                  <a:pt x="289" y="441"/>
                  <a:pt x="300" y="452"/>
                  <a:pt x="300" y="466"/>
                </a:cubicBezTo>
                <a:cubicBezTo>
                  <a:pt x="300" y="479"/>
                  <a:pt x="289" y="490"/>
                  <a:pt x="275" y="490"/>
                </a:cubicBezTo>
                <a:close/>
                <a:moveTo>
                  <a:pt x="324" y="392"/>
                </a:moveTo>
                <a:lnTo>
                  <a:pt x="324" y="392"/>
                </a:lnTo>
                <a:lnTo>
                  <a:pt x="122" y="392"/>
                </a:lnTo>
                <a:cubicBezTo>
                  <a:pt x="109" y="392"/>
                  <a:pt x="98" y="381"/>
                  <a:pt x="98" y="368"/>
                </a:cubicBezTo>
                <a:cubicBezTo>
                  <a:pt x="98" y="354"/>
                  <a:pt x="109" y="343"/>
                  <a:pt x="122" y="343"/>
                </a:cubicBezTo>
                <a:lnTo>
                  <a:pt x="324" y="343"/>
                </a:lnTo>
                <a:cubicBezTo>
                  <a:pt x="338" y="343"/>
                  <a:pt x="349" y="354"/>
                  <a:pt x="349" y="368"/>
                </a:cubicBezTo>
                <a:cubicBezTo>
                  <a:pt x="349" y="381"/>
                  <a:pt x="338" y="392"/>
                  <a:pt x="324" y="39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6"/>
          <p:cNvSpPr>
            <a:spLocks noEditPoints="1"/>
          </p:cNvSpPr>
          <p:nvPr/>
        </p:nvSpPr>
        <p:spPr bwMode="auto">
          <a:xfrm>
            <a:off x="885082" y="4281495"/>
            <a:ext cx="871130" cy="1000998"/>
          </a:xfrm>
          <a:custGeom>
            <a:avLst/>
            <a:gdLst>
              <a:gd name="T0" fmla="*/ 441 w 692"/>
              <a:gd name="T1" fmla="*/ 98 h 782"/>
              <a:gd name="T2" fmla="*/ 343 w 692"/>
              <a:gd name="T3" fmla="*/ 196 h 782"/>
              <a:gd name="T4" fmla="*/ 245 w 692"/>
              <a:gd name="T5" fmla="*/ 196 h 782"/>
              <a:gd name="T6" fmla="*/ 147 w 692"/>
              <a:gd name="T7" fmla="*/ 98 h 782"/>
              <a:gd name="T8" fmla="*/ 245 w 692"/>
              <a:gd name="T9" fmla="*/ 0 h 782"/>
              <a:gd name="T10" fmla="*/ 343 w 692"/>
              <a:gd name="T11" fmla="*/ 0 h 782"/>
              <a:gd name="T12" fmla="*/ 441 w 692"/>
              <a:gd name="T13" fmla="*/ 98 h 782"/>
              <a:gd name="T14" fmla="*/ 384 w 692"/>
              <a:gd name="T15" fmla="*/ 541 h 782"/>
              <a:gd name="T16" fmla="*/ 379 w 692"/>
              <a:gd name="T17" fmla="*/ 580 h 782"/>
              <a:gd name="T18" fmla="*/ 536 w 692"/>
              <a:gd name="T19" fmla="*/ 736 h 782"/>
              <a:gd name="T20" fmla="*/ 688 w 692"/>
              <a:gd name="T21" fmla="*/ 613 h 782"/>
              <a:gd name="T22" fmla="*/ 692 w 692"/>
              <a:gd name="T23" fmla="*/ 580 h 782"/>
              <a:gd name="T24" fmla="*/ 536 w 692"/>
              <a:gd name="T25" fmla="*/ 423 h 782"/>
              <a:gd name="T26" fmla="*/ 384 w 692"/>
              <a:gd name="T27" fmla="*/ 541 h 782"/>
              <a:gd name="T28" fmla="*/ 608 w 692"/>
              <a:gd name="T29" fmla="*/ 507 h 782"/>
              <a:gd name="T30" fmla="*/ 608 w 692"/>
              <a:gd name="T31" fmla="*/ 507 h 782"/>
              <a:gd name="T32" fmla="*/ 608 w 692"/>
              <a:gd name="T33" fmla="*/ 555 h 782"/>
              <a:gd name="T34" fmla="*/ 583 w 692"/>
              <a:gd name="T35" fmla="*/ 580 h 782"/>
              <a:gd name="T36" fmla="*/ 608 w 692"/>
              <a:gd name="T37" fmla="*/ 604 h 782"/>
              <a:gd name="T38" fmla="*/ 608 w 692"/>
              <a:gd name="T39" fmla="*/ 652 h 782"/>
              <a:gd name="T40" fmla="*/ 560 w 692"/>
              <a:gd name="T41" fmla="*/ 652 h 782"/>
              <a:gd name="T42" fmla="*/ 536 w 692"/>
              <a:gd name="T43" fmla="*/ 627 h 782"/>
              <a:gd name="T44" fmla="*/ 511 w 692"/>
              <a:gd name="T45" fmla="*/ 652 h 782"/>
              <a:gd name="T46" fmla="*/ 463 w 692"/>
              <a:gd name="T47" fmla="*/ 652 h 782"/>
              <a:gd name="T48" fmla="*/ 463 w 692"/>
              <a:gd name="T49" fmla="*/ 604 h 782"/>
              <a:gd name="T50" fmla="*/ 488 w 692"/>
              <a:gd name="T51" fmla="*/ 580 h 782"/>
              <a:gd name="T52" fmla="*/ 463 w 692"/>
              <a:gd name="T53" fmla="*/ 555 h 782"/>
              <a:gd name="T54" fmla="*/ 463 w 692"/>
              <a:gd name="T55" fmla="*/ 507 h 782"/>
              <a:gd name="T56" fmla="*/ 511 w 692"/>
              <a:gd name="T57" fmla="*/ 507 h 782"/>
              <a:gd name="T58" fmla="*/ 536 w 692"/>
              <a:gd name="T59" fmla="*/ 532 h 782"/>
              <a:gd name="T60" fmla="*/ 560 w 692"/>
              <a:gd name="T61" fmla="*/ 507 h 782"/>
              <a:gd name="T62" fmla="*/ 608 w 692"/>
              <a:gd name="T63" fmla="*/ 507 h 782"/>
              <a:gd name="T64" fmla="*/ 488 w 692"/>
              <a:gd name="T65" fmla="*/ 98 h 782"/>
              <a:gd name="T66" fmla="*/ 490 w 692"/>
              <a:gd name="T67" fmla="*/ 120 h 782"/>
              <a:gd name="T68" fmla="*/ 368 w 692"/>
              <a:gd name="T69" fmla="*/ 243 h 782"/>
              <a:gd name="T70" fmla="*/ 221 w 692"/>
              <a:gd name="T71" fmla="*/ 243 h 782"/>
              <a:gd name="T72" fmla="*/ 98 w 692"/>
              <a:gd name="T73" fmla="*/ 120 h 782"/>
              <a:gd name="T74" fmla="*/ 100 w 692"/>
              <a:gd name="T75" fmla="*/ 98 h 782"/>
              <a:gd name="T76" fmla="*/ 0 w 692"/>
              <a:gd name="T77" fmla="*/ 218 h 782"/>
              <a:gd name="T78" fmla="*/ 0 w 692"/>
              <a:gd name="T79" fmla="*/ 659 h 782"/>
              <a:gd name="T80" fmla="*/ 122 w 692"/>
              <a:gd name="T81" fmla="*/ 782 h 782"/>
              <a:gd name="T82" fmla="*/ 449 w 692"/>
              <a:gd name="T83" fmla="*/ 782 h 782"/>
              <a:gd name="T84" fmla="*/ 316 w 692"/>
              <a:gd name="T85" fmla="*/ 580 h 782"/>
              <a:gd name="T86" fmla="*/ 535 w 692"/>
              <a:gd name="T87" fmla="*/ 361 h 782"/>
              <a:gd name="T88" fmla="*/ 588 w 692"/>
              <a:gd name="T89" fmla="*/ 368 h 782"/>
              <a:gd name="T90" fmla="*/ 588 w 692"/>
              <a:gd name="T91" fmla="*/ 218 h 782"/>
              <a:gd name="T92" fmla="*/ 488 w 692"/>
              <a:gd name="T93" fmla="*/ 98 h 782"/>
              <a:gd name="T94" fmla="*/ 276 w 692"/>
              <a:gd name="T95" fmla="*/ 490 h 782"/>
              <a:gd name="T96" fmla="*/ 276 w 692"/>
              <a:gd name="T97" fmla="*/ 490 h 782"/>
              <a:gd name="T98" fmla="*/ 122 w 692"/>
              <a:gd name="T99" fmla="*/ 490 h 782"/>
              <a:gd name="T100" fmla="*/ 98 w 692"/>
              <a:gd name="T101" fmla="*/ 466 h 782"/>
              <a:gd name="T102" fmla="*/ 122 w 692"/>
              <a:gd name="T103" fmla="*/ 441 h 782"/>
              <a:gd name="T104" fmla="*/ 276 w 692"/>
              <a:gd name="T105" fmla="*/ 441 h 782"/>
              <a:gd name="T106" fmla="*/ 300 w 692"/>
              <a:gd name="T107" fmla="*/ 466 h 782"/>
              <a:gd name="T108" fmla="*/ 276 w 692"/>
              <a:gd name="T109" fmla="*/ 490 h 782"/>
              <a:gd name="T110" fmla="*/ 325 w 692"/>
              <a:gd name="T111" fmla="*/ 392 h 782"/>
              <a:gd name="T112" fmla="*/ 325 w 692"/>
              <a:gd name="T113" fmla="*/ 392 h 782"/>
              <a:gd name="T114" fmla="*/ 122 w 692"/>
              <a:gd name="T115" fmla="*/ 392 h 782"/>
              <a:gd name="T116" fmla="*/ 98 w 692"/>
              <a:gd name="T117" fmla="*/ 368 h 782"/>
              <a:gd name="T118" fmla="*/ 122 w 692"/>
              <a:gd name="T119" fmla="*/ 343 h 782"/>
              <a:gd name="T120" fmla="*/ 325 w 692"/>
              <a:gd name="T121" fmla="*/ 343 h 782"/>
              <a:gd name="T122" fmla="*/ 349 w 692"/>
              <a:gd name="T123" fmla="*/ 368 h 782"/>
              <a:gd name="T124" fmla="*/ 325 w 692"/>
              <a:gd name="T125" fmla="*/ 392 h 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92" h="782">
                <a:moveTo>
                  <a:pt x="441" y="98"/>
                </a:moveTo>
                <a:cubicBezTo>
                  <a:pt x="441" y="152"/>
                  <a:pt x="397" y="196"/>
                  <a:pt x="343" y="196"/>
                </a:cubicBezTo>
                <a:lnTo>
                  <a:pt x="245" y="196"/>
                </a:lnTo>
                <a:cubicBezTo>
                  <a:pt x="191" y="196"/>
                  <a:pt x="147" y="152"/>
                  <a:pt x="147" y="98"/>
                </a:cubicBezTo>
                <a:cubicBezTo>
                  <a:pt x="147" y="44"/>
                  <a:pt x="191" y="0"/>
                  <a:pt x="245" y="0"/>
                </a:cubicBezTo>
                <a:lnTo>
                  <a:pt x="343" y="0"/>
                </a:lnTo>
                <a:cubicBezTo>
                  <a:pt x="397" y="0"/>
                  <a:pt x="441" y="44"/>
                  <a:pt x="441" y="98"/>
                </a:cubicBezTo>
                <a:close/>
                <a:moveTo>
                  <a:pt x="384" y="541"/>
                </a:moveTo>
                <a:cubicBezTo>
                  <a:pt x="381" y="553"/>
                  <a:pt x="379" y="566"/>
                  <a:pt x="379" y="580"/>
                </a:cubicBezTo>
                <a:cubicBezTo>
                  <a:pt x="379" y="666"/>
                  <a:pt x="449" y="736"/>
                  <a:pt x="536" y="736"/>
                </a:cubicBezTo>
                <a:cubicBezTo>
                  <a:pt x="610" y="736"/>
                  <a:pt x="673" y="683"/>
                  <a:pt x="688" y="613"/>
                </a:cubicBezTo>
                <a:cubicBezTo>
                  <a:pt x="690" y="602"/>
                  <a:pt x="692" y="591"/>
                  <a:pt x="692" y="580"/>
                </a:cubicBezTo>
                <a:cubicBezTo>
                  <a:pt x="692" y="493"/>
                  <a:pt x="622" y="423"/>
                  <a:pt x="536" y="423"/>
                </a:cubicBezTo>
                <a:cubicBezTo>
                  <a:pt x="463" y="423"/>
                  <a:pt x="402" y="473"/>
                  <a:pt x="384" y="541"/>
                </a:cubicBezTo>
                <a:close/>
                <a:moveTo>
                  <a:pt x="608" y="507"/>
                </a:moveTo>
                <a:lnTo>
                  <a:pt x="608" y="507"/>
                </a:lnTo>
                <a:cubicBezTo>
                  <a:pt x="621" y="521"/>
                  <a:pt x="621" y="542"/>
                  <a:pt x="608" y="555"/>
                </a:cubicBezTo>
                <a:lnTo>
                  <a:pt x="583" y="580"/>
                </a:lnTo>
                <a:lnTo>
                  <a:pt x="608" y="604"/>
                </a:lnTo>
                <a:cubicBezTo>
                  <a:pt x="621" y="617"/>
                  <a:pt x="621" y="639"/>
                  <a:pt x="608" y="652"/>
                </a:cubicBezTo>
                <a:cubicBezTo>
                  <a:pt x="595" y="665"/>
                  <a:pt x="573" y="665"/>
                  <a:pt x="560" y="652"/>
                </a:cubicBezTo>
                <a:lnTo>
                  <a:pt x="536" y="627"/>
                </a:lnTo>
                <a:lnTo>
                  <a:pt x="511" y="652"/>
                </a:lnTo>
                <a:cubicBezTo>
                  <a:pt x="498" y="665"/>
                  <a:pt x="476" y="665"/>
                  <a:pt x="463" y="652"/>
                </a:cubicBezTo>
                <a:cubicBezTo>
                  <a:pt x="450" y="639"/>
                  <a:pt x="450" y="617"/>
                  <a:pt x="463" y="604"/>
                </a:cubicBezTo>
                <a:lnTo>
                  <a:pt x="488" y="580"/>
                </a:lnTo>
                <a:lnTo>
                  <a:pt x="463" y="555"/>
                </a:lnTo>
                <a:cubicBezTo>
                  <a:pt x="450" y="542"/>
                  <a:pt x="450" y="521"/>
                  <a:pt x="463" y="507"/>
                </a:cubicBezTo>
                <a:cubicBezTo>
                  <a:pt x="476" y="494"/>
                  <a:pt x="498" y="494"/>
                  <a:pt x="511" y="507"/>
                </a:cubicBezTo>
                <a:lnTo>
                  <a:pt x="536" y="532"/>
                </a:lnTo>
                <a:lnTo>
                  <a:pt x="560" y="507"/>
                </a:lnTo>
                <a:cubicBezTo>
                  <a:pt x="573" y="494"/>
                  <a:pt x="595" y="494"/>
                  <a:pt x="608" y="507"/>
                </a:cubicBezTo>
                <a:close/>
                <a:moveTo>
                  <a:pt x="488" y="98"/>
                </a:moveTo>
                <a:cubicBezTo>
                  <a:pt x="489" y="105"/>
                  <a:pt x="490" y="113"/>
                  <a:pt x="490" y="120"/>
                </a:cubicBezTo>
                <a:cubicBezTo>
                  <a:pt x="490" y="188"/>
                  <a:pt x="435" y="243"/>
                  <a:pt x="368" y="243"/>
                </a:cubicBezTo>
                <a:lnTo>
                  <a:pt x="221" y="243"/>
                </a:lnTo>
                <a:cubicBezTo>
                  <a:pt x="153" y="243"/>
                  <a:pt x="98" y="188"/>
                  <a:pt x="98" y="120"/>
                </a:cubicBezTo>
                <a:cubicBezTo>
                  <a:pt x="98" y="113"/>
                  <a:pt x="99" y="105"/>
                  <a:pt x="100" y="98"/>
                </a:cubicBezTo>
                <a:cubicBezTo>
                  <a:pt x="43" y="109"/>
                  <a:pt x="0" y="158"/>
                  <a:pt x="0" y="218"/>
                </a:cubicBezTo>
                <a:lnTo>
                  <a:pt x="0" y="659"/>
                </a:lnTo>
                <a:cubicBezTo>
                  <a:pt x="0" y="727"/>
                  <a:pt x="55" y="782"/>
                  <a:pt x="122" y="782"/>
                </a:cubicBezTo>
                <a:lnTo>
                  <a:pt x="449" y="782"/>
                </a:lnTo>
                <a:cubicBezTo>
                  <a:pt x="370" y="749"/>
                  <a:pt x="316" y="671"/>
                  <a:pt x="316" y="580"/>
                </a:cubicBezTo>
                <a:cubicBezTo>
                  <a:pt x="316" y="459"/>
                  <a:pt x="414" y="361"/>
                  <a:pt x="535" y="361"/>
                </a:cubicBezTo>
                <a:cubicBezTo>
                  <a:pt x="553" y="361"/>
                  <a:pt x="571" y="364"/>
                  <a:pt x="588" y="368"/>
                </a:cubicBezTo>
                <a:lnTo>
                  <a:pt x="588" y="218"/>
                </a:lnTo>
                <a:cubicBezTo>
                  <a:pt x="588" y="158"/>
                  <a:pt x="545" y="109"/>
                  <a:pt x="488" y="98"/>
                </a:cubicBezTo>
                <a:close/>
                <a:moveTo>
                  <a:pt x="276" y="490"/>
                </a:moveTo>
                <a:lnTo>
                  <a:pt x="276" y="490"/>
                </a:lnTo>
                <a:lnTo>
                  <a:pt x="122" y="490"/>
                </a:lnTo>
                <a:cubicBezTo>
                  <a:pt x="109" y="490"/>
                  <a:pt x="98" y="479"/>
                  <a:pt x="98" y="466"/>
                </a:cubicBezTo>
                <a:cubicBezTo>
                  <a:pt x="98" y="452"/>
                  <a:pt x="109" y="441"/>
                  <a:pt x="122" y="441"/>
                </a:cubicBezTo>
                <a:lnTo>
                  <a:pt x="276" y="441"/>
                </a:lnTo>
                <a:cubicBezTo>
                  <a:pt x="289" y="441"/>
                  <a:pt x="300" y="452"/>
                  <a:pt x="300" y="466"/>
                </a:cubicBezTo>
                <a:cubicBezTo>
                  <a:pt x="300" y="479"/>
                  <a:pt x="289" y="490"/>
                  <a:pt x="276" y="490"/>
                </a:cubicBezTo>
                <a:close/>
                <a:moveTo>
                  <a:pt x="325" y="392"/>
                </a:moveTo>
                <a:lnTo>
                  <a:pt x="325" y="392"/>
                </a:lnTo>
                <a:lnTo>
                  <a:pt x="122" y="392"/>
                </a:lnTo>
                <a:cubicBezTo>
                  <a:pt x="109" y="392"/>
                  <a:pt x="98" y="381"/>
                  <a:pt x="98" y="368"/>
                </a:cubicBezTo>
                <a:cubicBezTo>
                  <a:pt x="98" y="354"/>
                  <a:pt x="109" y="343"/>
                  <a:pt x="122" y="343"/>
                </a:cubicBezTo>
                <a:lnTo>
                  <a:pt x="325" y="343"/>
                </a:lnTo>
                <a:cubicBezTo>
                  <a:pt x="338" y="343"/>
                  <a:pt x="349" y="354"/>
                  <a:pt x="349" y="368"/>
                </a:cubicBezTo>
                <a:cubicBezTo>
                  <a:pt x="349" y="381"/>
                  <a:pt x="338" y="392"/>
                  <a:pt x="325" y="3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773042" y="2759494"/>
            <a:ext cx="1064024" cy="3683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2"/>
                </a:solidFill>
                <a:latin typeface="+mj-ea"/>
                <a:ea typeface="+mj-ea"/>
              </a:rPr>
              <a:t>理想</a:t>
            </a:r>
            <a:endParaRPr lang="zh-CN" altLang="en-US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73042" y="5405098"/>
            <a:ext cx="1064024" cy="3683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accent2"/>
                </a:solidFill>
                <a:latin typeface="+mj-ea"/>
                <a:ea typeface="+mj-ea"/>
              </a:rPr>
              <a:t>现实</a:t>
            </a:r>
            <a:endParaRPr lang="zh-CN" altLang="en-US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438" y="823617"/>
            <a:ext cx="7506067" cy="5623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601201" y="860982"/>
            <a:ext cx="219514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+mn-ea"/>
              </a:rPr>
              <a:t>据报告统计， </a:t>
            </a:r>
            <a:r>
              <a:rPr lang="en-US" altLang="zh-CN" sz="2000" b="1" dirty="0">
                <a:solidFill>
                  <a:schemeClr val="bg1"/>
                </a:solidFill>
                <a:latin typeface="+mn-ea"/>
              </a:rPr>
              <a:t>2022</a:t>
            </a:r>
            <a:r>
              <a:rPr lang="zh-CN" altLang="en-US" sz="2000" b="1" dirty="0">
                <a:solidFill>
                  <a:schemeClr val="bg1"/>
                </a:solidFill>
                <a:latin typeface="+mn-ea"/>
              </a:rPr>
              <a:t>年全国考研报名人数</a:t>
            </a:r>
            <a:r>
              <a:rPr lang="en-US" altLang="zh-CN" sz="2000" b="1" dirty="0">
                <a:solidFill>
                  <a:schemeClr val="bg1"/>
                </a:solidFill>
                <a:latin typeface="+mn-ea"/>
              </a:rPr>
              <a:t>457</a:t>
            </a:r>
            <a:r>
              <a:rPr lang="zh-CN" altLang="en-US" sz="2000" b="1" dirty="0">
                <a:solidFill>
                  <a:schemeClr val="bg1"/>
                </a:solidFill>
                <a:latin typeface="+mn-ea"/>
              </a:rPr>
              <a:t>万，相比</a:t>
            </a:r>
            <a:r>
              <a:rPr lang="en-US" altLang="zh-CN" sz="2000" b="1" dirty="0">
                <a:solidFill>
                  <a:schemeClr val="bg1"/>
                </a:solidFill>
                <a:latin typeface="+mn-ea"/>
              </a:rPr>
              <a:t>2021</a:t>
            </a:r>
            <a:r>
              <a:rPr lang="zh-CN" altLang="en-US" sz="2000" b="1" dirty="0">
                <a:solidFill>
                  <a:schemeClr val="bg1"/>
                </a:solidFill>
                <a:latin typeface="+mn-ea"/>
              </a:rPr>
              <a:t>年，增加了</a:t>
            </a:r>
            <a:r>
              <a:rPr lang="en-US" altLang="zh-CN" sz="2000" b="1" dirty="0">
                <a:solidFill>
                  <a:schemeClr val="bg1"/>
                </a:solidFill>
                <a:latin typeface="+mn-ea"/>
              </a:rPr>
              <a:t>80</a:t>
            </a:r>
            <a:r>
              <a:rPr lang="zh-CN" altLang="en-US" sz="2000" b="1" dirty="0">
                <a:solidFill>
                  <a:schemeClr val="bg1"/>
                </a:solidFill>
                <a:latin typeface="+mn-ea"/>
              </a:rPr>
              <a:t>万人</a:t>
            </a:r>
            <a:r>
              <a:rPr lang="zh-CN" altLang="en-US" sz="2000" b="1" dirty="0" smtClean="0">
                <a:solidFill>
                  <a:schemeClr val="bg1"/>
                </a:solidFill>
                <a:latin typeface="+mn-ea"/>
              </a:rPr>
              <a:t>。</a:t>
            </a:r>
            <a:endParaRPr lang="en-US" altLang="zh-CN" sz="2000" b="1" dirty="0" smtClean="0">
              <a:solidFill>
                <a:schemeClr val="bg1"/>
              </a:solidFill>
              <a:latin typeface="+mn-ea"/>
            </a:endParaRPr>
          </a:p>
          <a:p>
            <a:endParaRPr lang="en-US" altLang="zh-CN" sz="2000" b="1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+mn-ea"/>
              </a:rPr>
              <a:t>有</a:t>
            </a:r>
            <a:r>
              <a:rPr lang="zh-CN" altLang="en-US" sz="2000" b="1" dirty="0">
                <a:solidFill>
                  <a:schemeClr val="bg1"/>
                </a:solidFill>
                <a:latin typeface="+mn-ea"/>
              </a:rPr>
              <a:t>统计显示，“最热之一”的深圳大学，报考人数达到了近三万人。其他双非院校，报考人数都平均上涨了</a:t>
            </a:r>
            <a:r>
              <a:rPr lang="en-US" altLang="zh-CN" sz="2000" b="1" dirty="0">
                <a:solidFill>
                  <a:schemeClr val="bg1"/>
                </a:solidFill>
                <a:latin typeface="+mn-ea"/>
              </a:rPr>
              <a:t>50%</a:t>
            </a:r>
            <a:r>
              <a:rPr lang="zh-CN" altLang="en-US" sz="2000" b="1" dirty="0" smtClean="0">
                <a:solidFill>
                  <a:schemeClr val="bg1"/>
                </a:solidFill>
                <a:latin typeface="+mn-ea"/>
              </a:rPr>
              <a:t>。</a:t>
            </a:r>
            <a:endParaRPr lang="en-US" altLang="zh-CN" sz="2000" b="1" dirty="0" smtClean="0">
              <a:solidFill>
                <a:schemeClr val="bg1"/>
              </a:solidFill>
              <a:latin typeface="+mn-ea"/>
            </a:endParaRPr>
          </a:p>
          <a:p>
            <a:endParaRPr lang="en-US" altLang="zh-CN" sz="2000" b="1" dirty="0">
              <a:solidFill>
                <a:schemeClr val="bg1"/>
              </a:solidFill>
              <a:latin typeface="+mn-ea"/>
            </a:endParaRPr>
          </a:p>
          <a:p>
            <a:r>
              <a:rPr lang="zh-CN" altLang="en-US" sz="2000" b="1" dirty="0" smtClean="0">
                <a:solidFill>
                  <a:schemeClr val="bg1"/>
                </a:solidFill>
                <a:latin typeface="+mn-ea"/>
              </a:rPr>
              <a:t>这</a:t>
            </a:r>
            <a:r>
              <a:rPr lang="zh-CN" altLang="en-US" sz="2000" b="1" dirty="0">
                <a:solidFill>
                  <a:schemeClr val="bg1"/>
                </a:solidFill>
                <a:latin typeface="+mn-ea"/>
              </a:rPr>
              <a:t>里面既有应届毕业生，往届生的占比也在明显上升。</a:t>
            </a:r>
          </a:p>
        </p:txBody>
      </p:sp>
    </p:spTree>
    <p:extLst>
      <p:ext uri="{BB962C8B-B14F-4D97-AF65-F5344CB8AC3E}">
        <p14:creationId xmlns:p14="http://schemas.microsoft.com/office/powerpoint/2010/main" val="220129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bldLvl="0" animBg="1"/>
      <p:bldP spid="6" grpId="0" bldLvl="0" animBg="1"/>
      <p:bldP spid="6" grpId="1" bldLvl="0" animBg="1"/>
      <p:bldP spid="10" grpId="0" bldLvl="0" animBg="1"/>
      <p:bldP spid="11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4591" y="145415"/>
            <a:ext cx="709116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2022</a:t>
            </a: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年就业数据分析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82975" y="173366"/>
            <a:ext cx="492799" cy="493054"/>
          </a:xfrm>
          <a:custGeom>
            <a:avLst/>
            <a:gdLst>
              <a:gd name="T0" fmla="*/ 514 w 1029"/>
              <a:gd name="T1" fmla="*/ 0 h 1029"/>
              <a:gd name="T2" fmla="*/ 1029 w 1029"/>
              <a:gd name="T3" fmla="*/ 514 h 1029"/>
              <a:gd name="T4" fmla="*/ 514 w 1029"/>
              <a:gd name="T5" fmla="*/ 1029 h 1029"/>
              <a:gd name="T6" fmla="*/ 0 w 1029"/>
              <a:gd name="T7" fmla="*/ 514 h 1029"/>
              <a:gd name="T8" fmla="*/ 514 w 1029"/>
              <a:gd name="T9" fmla="*/ 0 h 1029"/>
              <a:gd name="T10" fmla="*/ 380 w 1029"/>
              <a:gd name="T11" fmla="*/ 856 h 1029"/>
              <a:gd name="T12" fmla="*/ 715 w 1029"/>
              <a:gd name="T13" fmla="*/ 856 h 1029"/>
              <a:gd name="T14" fmla="*/ 732 w 1029"/>
              <a:gd name="T15" fmla="*/ 873 h 1029"/>
              <a:gd name="T16" fmla="*/ 715 w 1029"/>
              <a:gd name="T17" fmla="*/ 890 h 1029"/>
              <a:gd name="T18" fmla="*/ 380 w 1029"/>
              <a:gd name="T19" fmla="*/ 890 h 1029"/>
              <a:gd name="T20" fmla="*/ 363 w 1029"/>
              <a:gd name="T21" fmla="*/ 873 h 1029"/>
              <a:gd name="T22" fmla="*/ 380 w 1029"/>
              <a:gd name="T23" fmla="*/ 856 h 1029"/>
              <a:gd name="T24" fmla="*/ 388 w 1029"/>
              <a:gd name="T25" fmla="*/ 691 h 1029"/>
              <a:gd name="T26" fmla="*/ 571 w 1029"/>
              <a:gd name="T27" fmla="*/ 389 h 1029"/>
              <a:gd name="T28" fmla="*/ 636 w 1029"/>
              <a:gd name="T29" fmla="*/ 428 h 1029"/>
              <a:gd name="T30" fmla="*/ 452 w 1029"/>
              <a:gd name="T31" fmla="*/ 730 h 1029"/>
              <a:gd name="T32" fmla="*/ 388 w 1029"/>
              <a:gd name="T33" fmla="*/ 691 h 1029"/>
              <a:gd name="T34" fmla="*/ 258 w 1029"/>
              <a:gd name="T35" fmla="*/ 612 h 1029"/>
              <a:gd name="T36" fmla="*/ 442 w 1029"/>
              <a:gd name="T37" fmla="*/ 310 h 1029"/>
              <a:gd name="T38" fmla="*/ 507 w 1029"/>
              <a:gd name="T39" fmla="*/ 349 h 1029"/>
              <a:gd name="T40" fmla="*/ 323 w 1029"/>
              <a:gd name="T41" fmla="*/ 652 h 1029"/>
              <a:gd name="T42" fmla="*/ 258 w 1029"/>
              <a:gd name="T43" fmla="*/ 612 h 1029"/>
              <a:gd name="T44" fmla="*/ 230 w 1029"/>
              <a:gd name="T45" fmla="*/ 857 h 1029"/>
              <a:gd name="T46" fmla="*/ 247 w 1029"/>
              <a:gd name="T47" fmla="*/ 707 h 1029"/>
              <a:gd name="T48" fmla="*/ 373 w 1029"/>
              <a:gd name="T49" fmla="*/ 783 h 1029"/>
              <a:gd name="T50" fmla="*/ 248 w 1029"/>
              <a:gd name="T51" fmla="*/ 869 h 1029"/>
              <a:gd name="T52" fmla="*/ 230 w 1029"/>
              <a:gd name="T53" fmla="*/ 857 h 1029"/>
              <a:gd name="T54" fmla="*/ 492 w 1029"/>
              <a:gd name="T55" fmla="*/ 226 h 1029"/>
              <a:gd name="T56" fmla="*/ 465 w 1029"/>
              <a:gd name="T57" fmla="*/ 270 h 1029"/>
              <a:gd name="T58" fmla="*/ 659 w 1029"/>
              <a:gd name="T59" fmla="*/ 388 h 1029"/>
              <a:gd name="T60" fmla="*/ 686 w 1029"/>
              <a:gd name="T61" fmla="*/ 344 h 1029"/>
              <a:gd name="T62" fmla="*/ 492 w 1029"/>
              <a:gd name="T63" fmla="*/ 226 h 1029"/>
              <a:gd name="T64" fmla="*/ 533 w 1029"/>
              <a:gd name="T65" fmla="*/ 159 h 1029"/>
              <a:gd name="T66" fmla="*/ 592 w 1029"/>
              <a:gd name="T67" fmla="*/ 144 h 1029"/>
              <a:gd name="T68" fmla="*/ 713 w 1029"/>
              <a:gd name="T69" fmla="*/ 218 h 1029"/>
              <a:gd name="T70" fmla="*/ 727 w 1029"/>
              <a:gd name="T71" fmla="*/ 277 h 1029"/>
              <a:gd name="T72" fmla="*/ 711 w 1029"/>
              <a:gd name="T73" fmla="*/ 304 h 1029"/>
              <a:gd name="T74" fmla="*/ 517 w 1029"/>
              <a:gd name="T75" fmla="*/ 186 h 1029"/>
              <a:gd name="T76" fmla="*/ 533 w 1029"/>
              <a:gd name="T77" fmla="*/ 159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29" h="1029">
                <a:moveTo>
                  <a:pt x="514" y="0"/>
                </a:moveTo>
                <a:cubicBezTo>
                  <a:pt x="798" y="0"/>
                  <a:pt x="1029" y="230"/>
                  <a:pt x="1029" y="514"/>
                </a:cubicBezTo>
                <a:cubicBezTo>
                  <a:pt x="1029" y="798"/>
                  <a:pt x="798" y="1029"/>
                  <a:pt x="514" y="1029"/>
                </a:cubicBezTo>
                <a:cubicBezTo>
                  <a:pt x="230" y="1029"/>
                  <a:pt x="0" y="798"/>
                  <a:pt x="0" y="514"/>
                </a:cubicBezTo>
                <a:cubicBezTo>
                  <a:pt x="0" y="230"/>
                  <a:pt x="230" y="0"/>
                  <a:pt x="514" y="0"/>
                </a:cubicBezTo>
                <a:close/>
                <a:moveTo>
                  <a:pt x="380" y="856"/>
                </a:moveTo>
                <a:lnTo>
                  <a:pt x="715" y="856"/>
                </a:lnTo>
                <a:cubicBezTo>
                  <a:pt x="724" y="856"/>
                  <a:pt x="732" y="864"/>
                  <a:pt x="732" y="873"/>
                </a:cubicBezTo>
                <a:cubicBezTo>
                  <a:pt x="732" y="883"/>
                  <a:pt x="724" y="890"/>
                  <a:pt x="715" y="890"/>
                </a:cubicBezTo>
                <a:lnTo>
                  <a:pt x="380" y="890"/>
                </a:lnTo>
                <a:cubicBezTo>
                  <a:pt x="371" y="890"/>
                  <a:pt x="363" y="883"/>
                  <a:pt x="363" y="873"/>
                </a:cubicBezTo>
                <a:cubicBezTo>
                  <a:pt x="363" y="864"/>
                  <a:pt x="371" y="856"/>
                  <a:pt x="380" y="856"/>
                </a:cubicBezTo>
                <a:close/>
                <a:moveTo>
                  <a:pt x="388" y="691"/>
                </a:moveTo>
                <a:lnTo>
                  <a:pt x="571" y="389"/>
                </a:lnTo>
                <a:lnTo>
                  <a:pt x="636" y="428"/>
                </a:lnTo>
                <a:lnTo>
                  <a:pt x="452" y="730"/>
                </a:lnTo>
                <a:lnTo>
                  <a:pt x="388" y="691"/>
                </a:lnTo>
                <a:close/>
                <a:moveTo>
                  <a:pt x="258" y="612"/>
                </a:moveTo>
                <a:lnTo>
                  <a:pt x="442" y="310"/>
                </a:lnTo>
                <a:lnTo>
                  <a:pt x="507" y="349"/>
                </a:lnTo>
                <a:lnTo>
                  <a:pt x="323" y="652"/>
                </a:lnTo>
                <a:lnTo>
                  <a:pt x="258" y="612"/>
                </a:lnTo>
                <a:close/>
                <a:moveTo>
                  <a:pt x="230" y="857"/>
                </a:moveTo>
                <a:lnTo>
                  <a:pt x="247" y="707"/>
                </a:lnTo>
                <a:lnTo>
                  <a:pt x="373" y="783"/>
                </a:lnTo>
                <a:lnTo>
                  <a:pt x="248" y="869"/>
                </a:lnTo>
                <a:cubicBezTo>
                  <a:pt x="235" y="878"/>
                  <a:pt x="227" y="873"/>
                  <a:pt x="230" y="857"/>
                </a:cubicBezTo>
                <a:close/>
                <a:moveTo>
                  <a:pt x="492" y="226"/>
                </a:moveTo>
                <a:lnTo>
                  <a:pt x="465" y="270"/>
                </a:lnTo>
                <a:lnTo>
                  <a:pt x="659" y="388"/>
                </a:lnTo>
                <a:lnTo>
                  <a:pt x="686" y="344"/>
                </a:lnTo>
                <a:lnTo>
                  <a:pt x="492" y="226"/>
                </a:lnTo>
                <a:close/>
                <a:moveTo>
                  <a:pt x="533" y="159"/>
                </a:moveTo>
                <a:cubicBezTo>
                  <a:pt x="546" y="139"/>
                  <a:pt x="572" y="132"/>
                  <a:pt x="592" y="144"/>
                </a:cubicBezTo>
                <a:lnTo>
                  <a:pt x="713" y="218"/>
                </a:lnTo>
                <a:cubicBezTo>
                  <a:pt x="733" y="230"/>
                  <a:pt x="740" y="256"/>
                  <a:pt x="727" y="277"/>
                </a:cubicBezTo>
                <a:lnTo>
                  <a:pt x="711" y="304"/>
                </a:lnTo>
                <a:lnTo>
                  <a:pt x="517" y="186"/>
                </a:lnTo>
                <a:lnTo>
                  <a:pt x="533" y="15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2"/>
              </a:solidFill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998320" y="1658574"/>
            <a:ext cx="1391679" cy="1344978"/>
          </a:xfrm>
          <a:custGeom>
            <a:avLst/>
            <a:gdLst>
              <a:gd name="T0" fmla="*/ 86 w 948"/>
              <a:gd name="T1" fmla="*/ 0 h 948"/>
              <a:gd name="T2" fmla="*/ 861 w 948"/>
              <a:gd name="T3" fmla="*/ 0 h 948"/>
              <a:gd name="T4" fmla="*/ 948 w 948"/>
              <a:gd name="T5" fmla="*/ 87 h 948"/>
              <a:gd name="T6" fmla="*/ 948 w 948"/>
              <a:gd name="T7" fmla="*/ 862 h 948"/>
              <a:gd name="T8" fmla="*/ 861 w 948"/>
              <a:gd name="T9" fmla="*/ 948 h 948"/>
              <a:gd name="T10" fmla="*/ 86 w 948"/>
              <a:gd name="T11" fmla="*/ 948 h 948"/>
              <a:gd name="T12" fmla="*/ 0 w 948"/>
              <a:gd name="T13" fmla="*/ 862 h 948"/>
              <a:gd name="T14" fmla="*/ 0 w 948"/>
              <a:gd name="T15" fmla="*/ 87 h 948"/>
              <a:gd name="T16" fmla="*/ 86 w 948"/>
              <a:gd name="T17" fmla="*/ 0 h 9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48" h="948">
                <a:moveTo>
                  <a:pt x="86" y="0"/>
                </a:moveTo>
                <a:lnTo>
                  <a:pt x="861" y="0"/>
                </a:lnTo>
                <a:cubicBezTo>
                  <a:pt x="909" y="0"/>
                  <a:pt x="948" y="39"/>
                  <a:pt x="948" y="87"/>
                </a:cubicBezTo>
                <a:lnTo>
                  <a:pt x="948" y="862"/>
                </a:lnTo>
                <a:cubicBezTo>
                  <a:pt x="948" y="909"/>
                  <a:pt x="909" y="948"/>
                  <a:pt x="861" y="948"/>
                </a:cubicBezTo>
                <a:lnTo>
                  <a:pt x="86" y="948"/>
                </a:lnTo>
                <a:cubicBezTo>
                  <a:pt x="39" y="948"/>
                  <a:pt x="0" y="909"/>
                  <a:pt x="0" y="862"/>
                </a:cubicBezTo>
                <a:lnTo>
                  <a:pt x="0" y="87"/>
                </a:lnTo>
                <a:cubicBezTo>
                  <a:pt x="0" y="39"/>
                  <a:pt x="39" y="0"/>
                  <a:pt x="8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998320" y="3983230"/>
            <a:ext cx="1391679" cy="1344978"/>
          </a:xfrm>
          <a:custGeom>
            <a:avLst/>
            <a:gdLst>
              <a:gd name="T0" fmla="*/ 86 w 948"/>
              <a:gd name="T1" fmla="*/ 0 h 948"/>
              <a:gd name="T2" fmla="*/ 861 w 948"/>
              <a:gd name="T3" fmla="*/ 0 h 948"/>
              <a:gd name="T4" fmla="*/ 948 w 948"/>
              <a:gd name="T5" fmla="*/ 87 h 948"/>
              <a:gd name="T6" fmla="*/ 948 w 948"/>
              <a:gd name="T7" fmla="*/ 862 h 948"/>
              <a:gd name="T8" fmla="*/ 861 w 948"/>
              <a:gd name="T9" fmla="*/ 948 h 948"/>
              <a:gd name="T10" fmla="*/ 86 w 948"/>
              <a:gd name="T11" fmla="*/ 948 h 948"/>
              <a:gd name="T12" fmla="*/ 0 w 948"/>
              <a:gd name="T13" fmla="*/ 862 h 948"/>
              <a:gd name="T14" fmla="*/ 0 w 948"/>
              <a:gd name="T15" fmla="*/ 87 h 948"/>
              <a:gd name="T16" fmla="*/ 86 w 948"/>
              <a:gd name="T17" fmla="*/ 0 h 9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48" h="948">
                <a:moveTo>
                  <a:pt x="86" y="0"/>
                </a:moveTo>
                <a:lnTo>
                  <a:pt x="861" y="0"/>
                </a:lnTo>
                <a:cubicBezTo>
                  <a:pt x="909" y="0"/>
                  <a:pt x="948" y="39"/>
                  <a:pt x="948" y="87"/>
                </a:cubicBezTo>
                <a:lnTo>
                  <a:pt x="948" y="862"/>
                </a:lnTo>
                <a:cubicBezTo>
                  <a:pt x="948" y="909"/>
                  <a:pt x="909" y="948"/>
                  <a:pt x="861" y="948"/>
                </a:cubicBezTo>
                <a:lnTo>
                  <a:pt x="86" y="948"/>
                </a:lnTo>
                <a:cubicBezTo>
                  <a:pt x="39" y="948"/>
                  <a:pt x="0" y="909"/>
                  <a:pt x="0" y="862"/>
                </a:cubicBezTo>
                <a:lnTo>
                  <a:pt x="0" y="87"/>
                </a:lnTo>
                <a:cubicBezTo>
                  <a:pt x="0" y="39"/>
                  <a:pt x="39" y="0"/>
                  <a:pt x="8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0" name="Freeform 10"/>
          <p:cNvSpPr>
            <a:spLocks noEditPoints="1"/>
          </p:cNvSpPr>
          <p:nvPr/>
        </p:nvSpPr>
        <p:spPr bwMode="auto">
          <a:xfrm>
            <a:off x="1108702" y="1739334"/>
            <a:ext cx="1181743" cy="1138318"/>
          </a:xfrm>
          <a:custGeom>
            <a:avLst/>
            <a:gdLst>
              <a:gd name="T0" fmla="*/ 142 w 803"/>
              <a:gd name="T1" fmla="*/ 551 h 803"/>
              <a:gd name="T2" fmla="*/ 661 w 803"/>
              <a:gd name="T3" fmla="*/ 252 h 803"/>
              <a:gd name="T4" fmla="*/ 578 w 803"/>
              <a:gd name="T5" fmla="*/ 706 h 803"/>
              <a:gd name="T6" fmla="*/ 226 w 803"/>
              <a:gd name="T7" fmla="*/ 97 h 803"/>
              <a:gd name="T8" fmla="*/ 578 w 803"/>
              <a:gd name="T9" fmla="*/ 706 h 803"/>
              <a:gd name="T10" fmla="*/ 187 w 803"/>
              <a:gd name="T11" fmla="*/ 525 h 803"/>
              <a:gd name="T12" fmla="*/ 616 w 803"/>
              <a:gd name="T13" fmla="*/ 278 h 803"/>
              <a:gd name="T14" fmla="*/ 536 w 803"/>
              <a:gd name="T15" fmla="*/ 634 h 803"/>
              <a:gd name="T16" fmla="*/ 267 w 803"/>
              <a:gd name="T17" fmla="*/ 169 h 803"/>
              <a:gd name="T18" fmla="*/ 536 w 803"/>
              <a:gd name="T19" fmla="*/ 634 h 803"/>
              <a:gd name="T20" fmla="*/ 402 w 803"/>
              <a:gd name="T21" fmla="*/ 439 h 803"/>
              <a:gd name="T22" fmla="*/ 402 w 803"/>
              <a:gd name="T23" fmla="*/ 364 h 803"/>
              <a:gd name="T24" fmla="*/ 419 w 803"/>
              <a:gd name="T25" fmla="*/ 185 h 803"/>
              <a:gd name="T26" fmla="*/ 401 w 803"/>
              <a:gd name="T27" fmla="*/ 201 h 803"/>
              <a:gd name="T28" fmla="*/ 384 w 803"/>
              <a:gd name="T29" fmla="*/ 158 h 803"/>
              <a:gd name="T30" fmla="*/ 403 w 803"/>
              <a:gd name="T31" fmla="*/ 141 h 803"/>
              <a:gd name="T32" fmla="*/ 419 w 803"/>
              <a:gd name="T33" fmla="*/ 185 h 803"/>
              <a:gd name="T34" fmla="*/ 403 w 803"/>
              <a:gd name="T35" fmla="*/ 661 h 803"/>
              <a:gd name="T36" fmla="*/ 384 w 803"/>
              <a:gd name="T37" fmla="*/ 645 h 803"/>
              <a:gd name="T38" fmla="*/ 401 w 803"/>
              <a:gd name="T39" fmla="*/ 602 h 803"/>
              <a:gd name="T40" fmla="*/ 419 w 803"/>
              <a:gd name="T41" fmla="*/ 618 h 803"/>
              <a:gd name="T42" fmla="*/ 185 w 803"/>
              <a:gd name="T43" fmla="*/ 381 h 803"/>
              <a:gd name="T44" fmla="*/ 201 w 803"/>
              <a:gd name="T45" fmla="*/ 399 h 803"/>
              <a:gd name="T46" fmla="*/ 158 w 803"/>
              <a:gd name="T47" fmla="*/ 416 h 803"/>
              <a:gd name="T48" fmla="*/ 142 w 803"/>
              <a:gd name="T49" fmla="*/ 397 h 803"/>
              <a:gd name="T50" fmla="*/ 185 w 803"/>
              <a:gd name="T51" fmla="*/ 381 h 803"/>
              <a:gd name="T52" fmla="*/ 662 w 803"/>
              <a:gd name="T53" fmla="*/ 397 h 803"/>
              <a:gd name="T54" fmla="*/ 645 w 803"/>
              <a:gd name="T55" fmla="*/ 416 h 803"/>
              <a:gd name="T56" fmla="*/ 602 w 803"/>
              <a:gd name="T57" fmla="*/ 399 h 803"/>
              <a:gd name="T58" fmla="*/ 619 w 803"/>
              <a:gd name="T59" fmla="*/ 381 h 803"/>
              <a:gd name="T60" fmla="*/ 423 w 803"/>
              <a:gd name="T61" fmla="*/ 401 h 803"/>
              <a:gd name="T62" fmla="*/ 381 w 803"/>
              <a:gd name="T63" fmla="*/ 401 h 803"/>
              <a:gd name="T64" fmla="*/ 402 w 803"/>
              <a:gd name="T65" fmla="*/ 235 h 803"/>
              <a:gd name="T66" fmla="*/ 423 w 803"/>
              <a:gd name="T67" fmla="*/ 401 h 803"/>
              <a:gd name="T68" fmla="*/ 305 w 803"/>
              <a:gd name="T69" fmla="*/ 500 h 803"/>
              <a:gd name="T70" fmla="*/ 384 w 803"/>
              <a:gd name="T71" fmla="*/ 392 h 803"/>
              <a:gd name="T72" fmla="*/ 413 w 803"/>
              <a:gd name="T73" fmla="*/ 422 h 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03" h="803">
                <a:moveTo>
                  <a:pt x="252" y="142"/>
                </a:moveTo>
                <a:cubicBezTo>
                  <a:pt x="109" y="225"/>
                  <a:pt x="60" y="408"/>
                  <a:pt x="142" y="551"/>
                </a:cubicBezTo>
                <a:cubicBezTo>
                  <a:pt x="225" y="694"/>
                  <a:pt x="409" y="744"/>
                  <a:pt x="552" y="661"/>
                </a:cubicBezTo>
                <a:cubicBezTo>
                  <a:pt x="695" y="578"/>
                  <a:pt x="744" y="395"/>
                  <a:pt x="661" y="252"/>
                </a:cubicBezTo>
                <a:cubicBezTo>
                  <a:pt x="579" y="108"/>
                  <a:pt x="395" y="59"/>
                  <a:pt x="252" y="142"/>
                </a:cubicBezTo>
                <a:close/>
                <a:moveTo>
                  <a:pt x="578" y="706"/>
                </a:moveTo>
                <a:cubicBezTo>
                  <a:pt x="410" y="803"/>
                  <a:pt x="194" y="745"/>
                  <a:pt x="97" y="577"/>
                </a:cubicBezTo>
                <a:cubicBezTo>
                  <a:pt x="0" y="409"/>
                  <a:pt x="58" y="194"/>
                  <a:pt x="226" y="97"/>
                </a:cubicBezTo>
                <a:cubicBezTo>
                  <a:pt x="394" y="0"/>
                  <a:pt x="609" y="58"/>
                  <a:pt x="706" y="226"/>
                </a:cubicBezTo>
                <a:cubicBezTo>
                  <a:pt x="803" y="394"/>
                  <a:pt x="746" y="609"/>
                  <a:pt x="578" y="706"/>
                </a:cubicBezTo>
                <a:close/>
                <a:moveTo>
                  <a:pt x="278" y="187"/>
                </a:moveTo>
                <a:cubicBezTo>
                  <a:pt x="160" y="255"/>
                  <a:pt x="119" y="407"/>
                  <a:pt x="187" y="525"/>
                </a:cubicBezTo>
                <a:cubicBezTo>
                  <a:pt x="256" y="643"/>
                  <a:pt x="407" y="684"/>
                  <a:pt x="526" y="616"/>
                </a:cubicBezTo>
                <a:cubicBezTo>
                  <a:pt x="644" y="548"/>
                  <a:pt x="684" y="396"/>
                  <a:pt x="616" y="278"/>
                </a:cubicBezTo>
                <a:cubicBezTo>
                  <a:pt x="548" y="159"/>
                  <a:pt x="396" y="119"/>
                  <a:pt x="278" y="187"/>
                </a:cubicBezTo>
                <a:close/>
                <a:moveTo>
                  <a:pt x="536" y="634"/>
                </a:moveTo>
                <a:cubicBezTo>
                  <a:pt x="408" y="708"/>
                  <a:pt x="243" y="664"/>
                  <a:pt x="169" y="536"/>
                </a:cubicBezTo>
                <a:cubicBezTo>
                  <a:pt x="95" y="407"/>
                  <a:pt x="139" y="243"/>
                  <a:pt x="267" y="169"/>
                </a:cubicBezTo>
                <a:cubicBezTo>
                  <a:pt x="396" y="95"/>
                  <a:pt x="560" y="139"/>
                  <a:pt x="634" y="267"/>
                </a:cubicBezTo>
                <a:cubicBezTo>
                  <a:pt x="708" y="395"/>
                  <a:pt x="664" y="560"/>
                  <a:pt x="536" y="634"/>
                </a:cubicBezTo>
                <a:close/>
                <a:moveTo>
                  <a:pt x="440" y="401"/>
                </a:moveTo>
                <a:cubicBezTo>
                  <a:pt x="440" y="422"/>
                  <a:pt x="423" y="439"/>
                  <a:pt x="402" y="439"/>
                </a:cubicBezTo>
                <a:cubicBezTo>
                  <a:pt x="381" y="439"/>
                  <a:pt x="364" y="422"/>
                  <a:pt x="364" y="401"/>
                </a:cubicBezTo>
                <a:cubicBezTo>
                  <a:pt x="364" y="381"/>
                  <a:pt x="381" y="364"/>
                  <a:pt x="402" y="364"/>
                </a:cubicBezTo>
                <a:cubicBezTo>
                  <a:pt x="423" y="364"/>
                  <a:pt x="440" y="381"/>
                  <a:pt x="440" y="401"/>
                </a:cubicBezTo>
                <a:close/>
                <a:moveTo>
                  <a:pt x="419" y="185"/>
                </a:moveTo>
                <a:cubicBezTo>
                  <a:pt x="419" y="194"/>
                  <a:pt x="412" y="201"/>
                  <a:pt x="403" y="201"/>
                </a:cubicBezTo>
                <a:lnTo>
                  <a:pt x="401" y="201"/>
                </a:lnTo>
                <a:cubicBezTo>
                  <a:pt x="392" y="201"/>
                  <a:pt x="384" y="194"/>
                  <a:pt x="384" y="185"/>
                </a:cubicBezTo>
                <a:lnTo>
                  <a:pt x="384" y="158"/>
                </a:lnTo>
                <a:cubicBezTo>
                  <a:pt x="384" y="149"/>
                  <a:pt x="392" y="141"/>
                  <a:pt x="401" y="141"/>
                </a:cubicBezTo>
                <a:lnTo>
                  <a:pt x="403" y="141"/>
                </a:lnTo>
                <a:cubicBezTo>
                  <a:pt x="412" y="141"/>
                  <a:pt x="419" y="149"/>
                  <a:pt x="419" y="158"/>
                </a:cubicBezTo>
                <a:lnTo>
                  <a:pt x="419" y="185"/>
                </a:lnTo>
                <a:close/>
                <a:moveTo>
                  <a:pt x="419" y="645"/>
                </a:moveTo>
                <a:cubicBezTo>
                  <a:pt x="419" y="654"/>
                  <a:pt x="412" y="661"/>
                  <a:pt x="403" y="661"/>
                </a:cubicBezTo>
                <a:lnTo>
                  <a:pt x="401" y="661"/>
                </a:lnTo>
                <a:cubicBezTo>
                  <a:pt x="392" y="661"/>
                  <a:pt x="384" y="654"/>
                  <a:pt x="384" y="645"/>
                </a:cubicBezTo>
                <a:lnTo>
                  <a:pt x="384" y="618"/>
                </a:lnTo>
                <a:cubicBezTo>
                  <a:pt x="384" y="609"/>
                  <a:pt x="392" y="602"/>
                  <a:pt x="401" y="602"/>
                </a:cubicBezTo>
                <a:lnTo>
                  <a:pt x="403" y="602"/>
                </a:lnTo>
                <a:cubicBezTo>
                  <a:pt x="412" y="602"/>
                  <a:pt x="419" y="609"/>
                  <a:pt x="419" y="618"/>
                </a:cubicBezTo>
                <a:lnTo>
                  <a:pt x="419" y="645"/>
                </a:lnTo>
                <a:close/>
                <a:moveTo>
                  <a:pt x="185" y="381"/>
                </a:moveTo>
                <a:cubicBezTo>
                  <a:pt x="194" y="381"/>
                  <a:pt x="201" y="388"/>
                  <a:pt x="201" y="397"/>
                </a:cubicBezTo>
                <a:lnTo>
                  <a:pt x="201" y="399"/>
                </a:lnTo>
                <a:cubicBezTo>
                  <a:pt x="201" y="408"/>
                  <a:pt x="194" y="416"/>
                  <a:pt x="185" y="416"/>
                </a:cubicBezTo>
                <a:lnTo>
                  <a:pt x="158" y="416"/>
                </a:lnTo>
                <a:cubicBezTo>
                  <a:pt x="149" y="416"/>
                  <a:pt x="142" y="408"/>
                  <a:pt x="142" y="399"/>
                </a:cubicBezTo>
                <a:lnTo>
                  <a:pt x="142" y="397"/>
                </a:lnTo>
                <a:cubicBezTo>
                  <a:pt x="142" y="388"/>
                  <a:pt x="149" y="381"/>
                  <a:pt x="158" y="381"/>
                </a:cubicBezTo>
                <a:lnTo>
                  <a:pt x="185" y="381"/>
                </a:lnTo>
                <a:close/>
                <a:moveTo>
                  <a:pt x="645" y="381"/>
                </a:moveTo>
                <a:cubicBezTo>
                  <a:pt x="654" y="381"/>
                  <a:pt x="662" y="388"/>
                  <a:pt x="662" y="397"/>
                </a:cubicBezTo>
                <a:lnTo>
                  <a:pt x="662" y="399"/>
                </a:lnTo>
                <a:cubicBezTo>
                  <a:pt x="662" y="408"/>
                  <a:pt x="654" y="416"/>
                  <a:pt x="645" y="416"/>
                </a:cubicBezTo>
                <a:lnTo>
                  <a:pt x="619" y="416"/>
                </a:lnTo>
                <a:cubicBezTo>
                  <a:pt x="610" y="416"/>
                  <a:pt x="602" y="408"/>
                  <a:pt x="602" y="399"/>
                </a:cubicBezTo>
                <a:lnTo>
                  <a:pt x="602" y="397"/>
                </a:lnTo>
                <a:cubicBezTo>
                  <a:pt x="602" y="388"/>
                  <a:pt x="610" y="381"/>
                  <a:pt x="619" y="381"/>
                </a:cubicBezTo>
                <a:lnTo>
                  <a:pt x="645" y="381"/>
                </a:lnTo>
                <a:close/>
                <a:moveTo>
                  <a:pt x="423" y="401"/>
                </a:moveTo>
                <a:cubicBezTo>
                  <a:pt x="423" y="413"/>
                  <a:pt x="414" y="423"/>
                  <a:pt x="402" y="423"/>
                </a:cubicBezTo>
                <a:cubicBezTo>
                  <a:pt x="391" y="423"/>
                  <a:pt x="381" y="413"/>
                  <a:pt x="381" y="401"/>
                </a:cubicBezTo>
                <a:lnTo>
                  <a:pt x="381" y="256"/>
                </a:lnTo>
                <a:cubicBezTo>
                  <a:pt x="381" y="244"/>
                  <a:pt x="391" y="235"/>
                  <a:pt x="402" y="235"/>
                </a:cubicBezTo>
                <a:cubicBezTo>
                  <a:pt x="414" y="235"/>
                  <a:pt x="423" y="244"/>
                  <a:pt x="423" y="256"/>
                </a:cubicBezTo>
                <a:lnTo>
                  <a:pt x="423" y="401"/>
                </a:lnTo>
                <a:close/>
                <a:moveTo>
                  <a:pt x="337" y="499"/>
                </a:moveTo>
                <a:cubicBezTo>
                  <a:pt x="328" y="508"/>
                  <a:pt x="313" y="509"/>
                  <a:pt x="305" y="500"/>
                </a:cubicBezTo>
                <a:cubicBezTo>
                  <a:pt x="297" y="492"/>
                  <a:pt x="298" y="478"/>
                  <a:pt x="307" y="469"/>
                </a:cubicBezTo>
                <a:lnTo>
                  <a:pt x="384" y="392"/>
                </a:lnTo>
                <a:cubicBezTo>
                  <a:pt x="393" y="383"/>
                  <a:pt x="407" y="382"/>
                  <a:pt x="415" y="390"/>
                </a:cubicBezTo>
                <a:cubicBezTo>
                  <a:pt x="423" y="399"/>
                  <a:pt x="423" y="413"/>
                  <a:pt x="413" y="422"/>
                </a:cubicBezTo>
                <a:lnTo>
                  <a:pt x="337" y="4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2" name="Freeform 12"/>
          <p:cNvSpPr>
            <a:spLocks noEditPoints="1"/>
          </p:cNvSpPr>
          <p:nvPr/>
        </p:nvSpPr>
        <p:spPr bwMode="auto">
          <a:xfrm>
            <a:off x="1143352" y="4257991"/>
            <a:ext cx="1110636" cy="779204"/>
          </a:xfrm>
          <a:custGeom>
            <a:avLst/>
            <a:gdLst>
              <a:gd name="T0" fmla="*/ 165 w 756"/>
              <a:gd name="T1" fmla="*/ 454 h 548"/>
              <a:gd name="T2" fmla="*/ 51 w 756"/>
              <a:gd name="T3" fmla="*/ 454 h 548"/>
              <a:gd name="T4" fmla="*/ 51 w 756"/>
              <a:gd name="T5" fmla="*/ 454 h 548"/>
              <a:gd name="T6" fmla="*/ 3 w 756"/>
              <a:gd name="T7" fmla="*/ 528 h 548"/>
              <a:gd name="T8" fmla="*/ 35 w 756"/>
              <a:gd name="T9" fmla="*/ 548 h 548"/>
              <a:gd name="T10" fmla="*/ 130 w 756"/>
              <a:gd name="T11" fmla="*/ 548 h 548"/>
              <a:gd name="T12" fmla="*/ 165 w 756"/>
              <a:gd name="T13" fmla="*/ 454 h 548"/>
              <a:gd name="T14" fmla="*/ 352 w 756"/>
              <a:gd name="T15" fmla="*/ 406 h 548"/>
              <a:gd name="T16" fmla="*/ 352 w 756"/>
              <a:gd name="T17" fmla="*/ 406 h 548"/>
              <a:gd name="T18" fmla="*/ 383 w 756"/>
              <a:gd name="T19" fmla="*/ 427 h 548"/>
              <a:gd name="T20" fmla="*/ 415 w 756"/>
              <a:gd name="T21" fmla="*/ 406 h 548"/>
              <a:gd name="T22" fmla="*/ 459 w 756"/>
              <a:gd name="T23" fmla="*/ 299 h 548"/>
              <a:gd name="T24" fmla="*/ 506 w 756"/>
              <a:gd name="T25" fmla="*/ 185 h 548"/>
              <a:gd name="T26" fmla="*/ 506 w 756"/>
              <a:gd name="T27" fmla="*/ 184 h 548"/>
              <a:gd name="T28" fmla="*/ 507 w 756"/>
              <a:gd name="T29" fmla="*/ 182 h 548"/>
              <a:gd name="T30" fmla="*/ 507 w 756"/>
              <a:gd name="T31" fmla="*/ 182 h 548"/>
              <a:gd name="T32" fmla="*/ 517 w 756"/>
              <a:gd name="T33" fmla="*/ 133 h 548"/>
              <a:gd name="T34" fmla="*/ 383 w 756"/>
              <a:gd name="T35" fmla="*/ 0 h 548"/>
              <a:gd name="T36" fmla="*/ 250 w 756"/>
              <a:gd name="T37" fmla="*/ 133 h 548"/>
              <a:gd name="T38" fmla="*/ 259 w 756"/>
              <a:gd name="T39" fmla="*/ 182 h 548"/>
              <a:gd name="T40" fmla="*/ 259 w 756"/>
              <a:gd name="T41" fmla="*/ 182 h 548"/>
              <a:gd name="T42" fmla="*/ 260 w 756"/>
              <a:gd name="T43" fmla="*/ 184 h 548"/>
              <a:gd name="T44" fmla="*/ 261 w 756"/>
              <a:gd name="T45" fmla="*/ 185 h 548"/>
              <a:gd name="T46" fmla="*/ 308 w 756"/>
              <a:gd name="T47" fmla="*/ 299 h 548"/>
              <a:gd name="T48" fmla="*/ 352 w 756"/>
              <a:gd name="T49" fmla="*/ 406 h 548"/>
              <a:gd name="T50" fmla="*/ 352 w 756"/>
              <a:gd name="T51" fmla="*/ 406 h 548"/>
              <a:gd name="T52" fmla="*/ 391 w 756"/>
              <a:gd name="T53" fmla="*/ 103 h 548"/>
              <a:gd name="T54" fmla="*/ 391 w 756"/>
              <a:gd name="T55" fmla="*/ 103 h 548"/>
              <a:gd name="T56" fmla="*/ 425 w 756"/>
              <a:gd name="T57" fmla="*/ 137 h 548"/>
              <a:gd name="T58" fmla="*/ 391 w 756"/>
              <a:gd name="T59" fmla="*/ 171 h 548"/>
              <a:gd name="T60" fmla="*/ 357 w 756"/>
              <a:gd name="T61" fmla="*/ 137 h 548"/>
              <a:gd name="T62" fmla="*/ 391 w 756"/>
              <a:gd name="T63" fmla="*/ 103 h 548"/>
              <a:gd name="T64" fmla="*/ 618 w 756"/>
              <a:gd name="T65" fmla="*/ 320 h 548"/>
              <a:gd name="T66" fmla="*/ 587 w 756"/>
              <a:gd name="T67" fmla="*/ 299 h 548"/>
              <a:gd name="T68" fmla="*/ 487 w 756"/>
              <a:gd name="T69" fmla="*/ 299 h 548"/>
              <a:gd name="T70" fmla="*/ 439 w 756"/>
              <a:gd name="T71" fmla="*/ 416 h 548"/>
              <a:gd name="T72" fmla="*/ 434 w 756"/>
              <a:gd name="T73" fmla="*/ 427 h 548"/>
              <a:gd name="T74" fmla="*/ 686 w 756"/>
              <a:gd name="T75" fmla="*/ 427 h 548"/>
              <a:gd name="T76" fmla="*/ 618 w 756"/>
              <a:gd name="T77" fmla="*/ 320 h 548"/>
              <a:gd name="T78" fmla="*/ 703 w 756"/>
              <a:gd name="T79" fmla="*/ 454 h 548"/>
              <a:gd name="T80" fmla="*/ 193 w 756"/>
              <a:gd name="T81" fmla="*/ 454 h 548"/>
              <a:gd name="T82" fmla="*/ 158 w 756"/>
              <a:gd name="T83" fmla="*/ 548 h 548"/>
              <a:gd name="T84" fmla="*/ 718 w 756"/>
              <a:gd name="T85" fmla="*/ 548 h 548"/>
              <a:gd name="T86" fmla="*/ 750 w 756"/>
              <a:gd name="T87" fmla="*/ 528 h 548"/>
              <a:gd name="T88" fmla="*/ 703 w 756"/>
              <a:gd name="T89" fmla="*/ 454 h 548"/>
              <a:gd name="T90" fmla="*/ 328 w 756"/>
              <a:gd name="T91" fmla="*/ 417 h 548"/>
              <a:gd name="T92" fmla="*/ 328 w 756"/>
              <a:gd name="T93" fmla="*/ 417 h 548"/>
              <a:gd name="T94" fmla="*/ 328 w 756"/>
              <a:gd name="T95" fmla="*/ 417 h 548"/>
              <a:gd name="T96" fmla="*/ 327 w 756"/>
              <a:gd name="T97" fmla="*/ 416 h 548"/>
              <a:gd name="T98" fmla="*/ 279 w 756"/>
              <a:gd name="T99" fmla="*/ 299 h 548"/>
              <a:gd name="T100" fmla="*/ 249 w 756"/>
              <a:gd name="T101" fmla="*/ 299 h 548"/>
              <a:gd name="T102" fmla="*/ 203 w 756"/>
              <a:gd name="T103" fmla="*/ 427 h 548"/>
              <a:gd name="T104" fmla="*/ 334 w 756"/>
              <a:gd name="T105" fmla="*/ 427 h 548"/>
              <a:gd name="T106" fmla="*/ 328 w 756"/>
              <a:gd name="T107" fmla="*/ 417 h 548"/>
              <a:gd name="T108" fmla="*/ 135 w 756"/>
              <a:gd name="T109" fmla="*/ 320 h 548"/>
              <a:gd name="T110" fmla="*/ 67 w 756"/>
              <a:gd name="T111" fmla="*/ 427 h 548"/>
              <a:gd name="T112" fmla="*/ 174 w 756"/>
              <a:gd name="T113" fmla="*/ 427 h 548"/>
              <a:gd name="T114" fmla="*/ 221 w 756"/>
              <a:gd name="T115" fmla="*/ 299 h 548"/>
              <a:gd name="T116" fmla="*/ 165 w 756"/>
              <a:gd name="T117" fmla="*/ 299 h 548"/>
              <a:gd name="T118" fmla="*/ 135 w 756"/>
              <a:gd name="T119" fmla="*/ 320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56" h="548">
                <a:moveTo>
                  <a:pt x="165" y="454"/>
                </a:moveTo>
                <a:lnTo>
                  <a:pt x="51" y="454"/>
                </a:lnTo>
                <a:cubicBezTo>
                  <a:pt x="51" y="454"/>
                  <a:pt x="51" y="454"/>
                  <a:pt x="51" y="454"/>
                </a:cubicBezTo>
                <a:lnTo>
                  <a:pt x="3" y="528"/>
                </a:lnTo>
                <a:cubicBezTo>
                  <a:pt x="0" y="541"/>
                  <a:pt x="18" y="548"/>
                  <a:pt x="35" y="548"/>
                </a:cubicBezTo>
                <a:lnTo>
                  <a:pt x="130" y="548"/>
                </a:lnTo>
                <a:lnTo>
                  <a:pt x="165" y="454"/>
                </a:lnTo>
                <a:close/>
                <a:moveTo>
                  <a:pt x="352" y="406"/>
                </a:moveTo>
                <a:lnTo>
                  <a:pt x="352" y="406"/>
                </a:lnTo>
                <a:cubicBezTo>
                  <a:pt x="357" y="418"/>
                  <a:pt x="369" y="427"/>
                  <a:pt x="383" y="427"/>
                </a:cubicBezTo>
                <a:cubicBezTo>
                  <a:pt x="397" y="427"/>
                  <a:pt x="408" y="423"/>
                  <a:pt x="415" y="406"/>
                </a:cubicBezTo>
                <a:lnTo>
                  <a:pt x="459" y="299"/>
                </a:lnTo>
                <a:lnTo>
                  <a:pt x="506" y="185"/>
                </a:lnTo>
                <a:cubicBezTo>
                  <a:pt x="506" y="185"/>
                  <a:pt x="506" y="185"/>
                  <a:pt x="506" y="184"/>
                </a:cubicBezTo>
                <a:lnTo>
                  <a:pt x="507" y="182"/>
                </a:lnTo>
                <a:lnTo>
                  <a:pt x="507" y="182"/>
                </a:lnTo>
                <a:cubicBezTo>
                  <a:pt x="513" y="167"/>
                  <a:pt x="517" y="151"/>
                  <a:pt x="517" y="133"/>
                </a:cubicBezTo>
                <a:cubicBezTo>
                  <a:pt x="517" y="60"/>
                  <a:pt x="457" y="0"/>
                  <a:pt x="383" y="0"/>
                </a:cubicBezTo>
                <a:cubicBezTo>
                  <a:pt x="310" y="0"/>
                  <a:pt x="250" y="60"/>
                  <a:pt x="250" y="133"/>
                </a:cubicBezTo>
                <a:cubicBezTo>
                  <a:pt x="250" y="151"/>
                  <a:pt x="253" y="167"/>
                  <a:pt x="259" y="182"/>
                </a:cubicBezTo>
                <a:lnTo>
                  <a:pt x="259" y="182"/>
                </a:lnTo>
                <a:lnTo>
                  <a:pt x="260" y="184"/>
                </a:lnTo>
                <a:cubicBezTo>
                  <a:pt x="260" y="185"/>
                  <a:pt x="260" y="185"/>
                  <a:pt x="261" y="185"/>
                </a:cubicBezTo>
                <a:lnTo>
                  <a:pt x="308" y="299"/>
                </a:lnTo>
                <a:lnTo>
                  <a:pt x="352" y="406"/>
                </a:lnTo>
                <a:cubicBezTo>
                  <a:pt x="352" y="406"/>
                  <a:pt x="352" y="406"/>
                  <a:pt x="352" y="406"/>
                </a:cubicBezTo>
                <a:close/>
                <a:moveTo>
                  <a:pt x="391" y="103"/>
                </a:moveTo>
                <a:lnTo>
                  <a:pt x="391" y="103"/>
                </a:lnTo>
                <a:cubicBezTo>
                  <a:pt x="410" y="103"/>
                  <a:pt x="425" y="118"/>
                  <a:pt x="425" y="137"/>
                </a:cubicBezTo>
                <a:cubicBezTo>
                  <a:pt x="425" y="156"/>
                  <a:pt x="410" y="171"/>
                  <a:pt x="391" y="171"/>
                </a:cubicBezTo>
                <a:cubicBezTo>
                  <a:pt x="372" y="171"/>
                  <a:pt x="357" y="156"/>
                  <a:pt x="357" y="137"/>
                </a:cubicBezTo>
                <a:cubicBezTo>
                  <a:pt x="357" y="118"/>
                  <a:pt x="372" y="103"/>
                  <a:pt x="391" y="103"/>
                </a:cubicBezTo>
                <a:close/>
                <a:moveTo>
                  <a:pt x="618" y="320"/>
                </a:moveTo>
                <a:cubicBezTo>
                  <a:pt x="612" y="307"/>
                  <a:pt x="598" y="299"/>
                  <a:pt x="587" y="299"/>
                </a:cubicBezTo>
                <a:lnTo>
                  <a:pt x="487" y="299"/>
                </a:lnTo>
                <a:lnTo>
                  <a:pt x="439" y="416"/>
                </a:lnTo>
                <a:cubicBezTo>
                  <a:pt x="438" y="419"/>
                  <a:pt x="436" y="423"/>
                  <a:pt x="434" y="427"/>
                </a:cubicBezTo>
                <a:lnTo>
                  <a:pt x="686" y="427"/>
                </a:lnTo>
                <a:lnTo>
                  <a:pt x="618" y="320"/>
                </a:lnTo>
                <a:close/>
                <a:moveTo>
                  <a:pt x="703" y="454"/>
                </a:moveTo>
                <a:lnTo>
                  <a:pt x="193" y="454"/>
                </a:lnTo>
                <a:lnTo>
                  <a:pt x="158" y="548"/>
                </a:lnTo>
                <a:lnTo>
                  <a:pt x="718" y="548"/>
                </a:lnTo>
                <a:cubicBezTo>
                  <a:pt x="736" y="548"/>
                  <a:pt x="756" y="539"/>
                  <a:pt x="750" y="528"/>
                </a:cubicBezTo>
                <a:lnTo>
                  <a:pt x="703" y="454"/>
                </a:lnTo>
                <a:close/>
                <a:moveTo>
                  <a:pt x="328" y="417"/>
                </a:moveTo>
                <a:lnTo>
                  <a:pt x="328" y="417"/>
                </a:lnTo>
                <a:lnTo>
                  <a:pt x="328" y="417"/>
                </a:lnTo>
                <a:cubicBezTo>
                  <a:pt x="328" y="416"/>
                  <a:pt x="328" y="416"/>
                  <a:pt x="327" y="416"/>
                </a:cubicBezTo>
                <a:lnTo>
                  <a:pt x="279" y="299"/>
                </a:lnTo>
                <a:lnTo>
                  <a:pt x="249" y="299"/>
                </a:lnTo>
                <a:lnTo>
                  <a:pt x="203" y="427"/>
                </a:lnTo>
                <a:lnTo>
                  <a:pt x="334" y="427"/>
                </a:lnTo>
                <a:cubicBezTo>
                  <a:pt x="332" y="424"/>
                  <a:pt x="330" y="421"/>
                  <a:pt x="328" y="417"/>
                </a:cubicBezTo>
                <a:close/>
                <a:moveTo>
                  <a:pt x="135" y="320"/>
                </a:moveTo>
                <a:lnTo>
                  <a:pt x="67" y="427"/>
                </a:lnTo>
                <a:lnTo>
                  <a:pt x="174" y="427"/>
                </a:lnTo>
                <a:lnTo>
                  <a:pt x="221" y="299"/>
                </a:lnTo>
                <a:lnTo>
                  <a:pt x="165" y="299"/>
                </a:lnTo>
                <a:cubicBezTo>
                  <a:pt x="154" y="299"/>
                  <a:pt x="141" y="308"/>
                  <a:pt x="135" y="3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463787" y="1682751"/>
            <a:ext cx="3258393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每年未就业人数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457440" y="2124711"/>
            <a:ext cx="3703931" cy="706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截至20</a:t>
            </a:r>
            <a:r>
              <a:rPr 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22</a:t>
            </a:r>
            <a:r>
              <a:rPr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24.19%的应届毕业生尚未获得任何offer</a:t>
            </a:r>
          </a:p>
        </p:txBody>
      </p:sp>
      <p:sp>
        <p:nvSpPr>
          <p:cNvPr id="16" name="矩形 15"/>
          <p:cNvSpPr/>
          <p:nvPr/>
        </p:nvSpPr>
        <p:spPr>
          <a:xfrm>
            <a:off x="2438400" y="4022726"/>
            <a:ext cx="2953752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就业不对口率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425791" y="4572669"/>
            <a:ext cx="3551858" cy="1014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超过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35%</a:t>
            </a:r>
            <a:r>
              <a:rPr lang="zh-CN" altLang="en-US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的学生就业与专业不对口。严峻的就业压力也是造成专业不对口的重要原因</a:t>
            </a:r>
          </a:p>
        </p:txBody>
      </p:sp>
      <p:sp>
        <p:nvSpPr>
          <p:cNvPr id="18" name="矩形 17"/>
          <p:cNvSpPr/>
          <p:nvPr/>
        </p:nvSpPr>
        <p:spPr>
          <a:xfrm>
            <a:off x="7699176" y="1513841"/>
            <a:ext cx="2605318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未就业原因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699098" y="1918145"/>
            <a:ext cx="3658884" cy="1322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“未满足用人单位要求”，占比21.06%，企业在招聘应届生时通常比较看重专业背景和实习经验。</a:t>
            </a:r>
          </a:p>
        </p:txBody>
      </p:sp>
      <p:sp>
        <p:nvSpPr>
          <p:cNvPr id="20" name="矩形 19"/>
          <p:cNvSpPr/>
          <p:nvPr/>
        </p:nvSpPr>
        <p:spPr>
          <a:xfrm>
            <a:off x="7699098" y="4090932"/>
            <a:ext cx="1799263" cy="460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求职时间</a:t>
            </a:r>
            <a:endParaRPr lang="zh-CN" altLang="en-US" sz="2400" b="1" dirty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292358" y="4436339"/>
            <a:ext cx="5662521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scaled="0"/>
                </a:gradFill>
                <a:latin typeface="微软雅黑" panose="020B0503020204020204" pitchFamily="34" charset="-122"/>
                <a:ea typeface="微软雅黑" panose="020B0503020204020204" pitchFamily="34" charset="-122"/>
              </a:rPr>
              <a:t>求职压力大，就业质量低！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6292358" y="1539412"/>
            <a:ext cx="1392404" cy="1344978"/>
            <a:chOff x="6292358" y="1398740"/>
            <a:chExt cx="1392404" cy="1344978"/>
          </a:xfrm>
        </p:grpSpPr>
        <p:sp>
          <p:nvSpPr>
            <p:cNvPr id="26" name="Freeform 8"/>
            <p:cNvSpPr/>
            <p:nvPr/>
          </p:nvSpPr>
          <p:spPr bwMode="auto">
            <a:xfrm>
              <a:off x="6292358" y="1398740"/>
              <a:ext cx="1392404" cy="1344978"/>
            </a:xfrm>
            <a:custGeom>
              <a:avLst/>
              <a:gdLst>
                <a:gd name="T0" fmla="*/ 86 w 948"/>
                <a:gd name="T1" fmla="*/ 0 h 948"/>
                <a:gd name="T2" fmla="*/ 861 w 948"/>
                <a:gd name="T3" fmla="*/ 0 h 948"/>
                <a:gd name="T4" fmla="*/ 948 w 948"/>
                <a:gd name="T5" fmla="*/ 87 h 948"/>
                <a:gd name="T6" fmla="*/ 948 w 948"/>
                <a:gd name="T7" fmla="*/ 862 h 948"/>
                <a:gd name="T8" fmla="*/ 861 w 948"/>
                <a:gd name="T9" fmla="*/ 948 h 948"/>
                <a:gd name="T10" fmla="*/ 86 w 948"/>
                <a:gd name="T11" fmla="*/ 948 h 948"/>
                <a:gd name="T12" fmla="*/ 0 w 948"/>
                <a:gd name="T13" fmla="*/ 862 h 948"/>
                <a:gd name="T14" fmla="*/ 0 w 948"/>
                <a:gd name="T15" fmla="*/ 87 h 948"/>
                <a:gd name="T16" fmla="*/ 86 w 948"/>
                <a:gd name="T17" fmla="*/ 0 h 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48" h="948">
                  <a:moveTo>
                    <a:pt x="86" y="0"/>
                  </a:moveTo>
                  <a:lnTo>
                    <a:pt x="861" y="0"/>
                  </a:lnTo>
                  <a:cubicBezTo>
                    <a:pt x="909" y="0"/>
                    <a:pt x="948" y="39"/>
                    <a:pt x="948" y="87"/>
                  </a:cubicBezTo>
                  <a:lnTo>
                    <a:pt x="948" y="862"/>
                  </a:lnTo>
                  <a:cubicBezTo>
                    <a:pt x="948" y="910"/>
                    <a:pt x="909" y="948"/>
                    <a:pt x="861" y="948"/>
                  </a:cubicBezTo>
                  <a:lnTo>
                    <a:pt x="86" y="948"/>
                  </a:lnTo>
                  <a:cubicBezTo>
                    <a:pt x="39" y="948"/>
                    <a:pt x="0" y="910"/>
                    <a:pt x="0" y="862"/>
                  </a:cubicBezTo>
                  <a:lnTo>
                    <a:pt x="0" y="87"/>
                  </a:lnTo>
                  <a:cubicBezTo>
                    <a:pt x="0" y="39"/>
                    <a:pt x="39" y="0"/>
                    <a:pt x="8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1"/>
                </a:solidFill>
              </a:endParaRPr>
            </a:p>
          </p:txBody>
        </p:sp>
        <p:sp>
          <p:nvSpPr>
            <p:cNvPr id="27" name="Freeform 13"/>
            <p:cNvSpPr>
              <a:spLocks noEditPoints="1"/>
            </p:cNvSpPr>
            <p:nvPr/>
          </p:nvSpPr>
          <p:spPr bwMode="auto">
            <a:xfrm>
              <a:off x="6460736" y="1650112"/>
              <a:ext cx="1050230" cy="863900"/>
            </a:xfrm>
            <a:custGeom>
              <a:avLst/>
              <a:gdLst>
                <a:gd name="T0" fmla="*/ 457 w 713"/>
                <a:gd name="T1" fmla="*/ 265 h 609"/>
                <a:gd name="T2" fmla="*/ 397 w 713"/>
                <a:gd name="T3" fmla="*/ 265 h 609"/>
                <a:gd name="T4" fmla="*/ 382 w 713"/>
                <a:gd name="T5" fmla="*/ 311 h 609"/>
                <a:gd name="T6" fmla="*/ 397 w 713"/>
                <a:gd name="T7" fmla="*/ 502 h 609"/>
                <a:gd name="T8" fmla="*/ 357 w 713"/>
                <a:gd name="T9" fmla="*/ 571 h 609"/>
                <a:gd name="T10" fmla="*/ 319 w 713"/>
                <a:gd name="T11" fmla="*/ 502 h 609"/>
                <a:gd name="T12" fmla="*/ 341 w 713"/>
                <a:gd name="T13" fmla="*/ 312 h 609"/>
                <a:gd name="T14" fmla="*/ 325 w 713"/>
                <a:gd name="T15" fmla="*/ 265 h 609"/>
                <a:gd name="T16" fmla="*/ 259 w 713"/>
                <a:gd name="T17" fmla="*/ 265 h 609"/>
                <a:gd name="T18" fmla="*/ 259 w 713"/>
                <a:gd name="T19" fmla="*/ 265 h 609"/>
                <a:gd name="T20" fmla="*/ 150 w 713"/>
                <a:gd name="T21" fmla="*/ 379 h 609"/>
                <a:gd name="T22" fmla="*/ 166 w 713"/>
                <a:gd name="T23" fmla="*/ 497 h 609"/>
                <a:gd name="T24" fmla="*/ 275 w 713"/>
                <a:gd name="T25" fmla="*/ 609 h 609"/>
                <a:gd name="T26" fmla="*/ 441 w 713"/>
                <a:gd name="T27" fmla="*/ 609 h 609"/>
                <a:gd name="T28" fmla="*/ 551 w 713"/>
                <a:gd name="T29" fmla="*/ 495 h 609"/>
                <a:gd name="T30" fmla="*/ 566 w 713"/>
                <a:gd name="T31" fmla="*/ 377 h 609"/>
                <a:gd name="T32" fmla="*/ 457 w 713"/>
                <a:gd name="T33" fmla="*/ 265 h 609"/>
                <a:gd name="T34" fmla="*/ 135 w 713"/>
                <a:gd name="T35" fmla="*/ 191 h 609"/>
                <a:gd name="T36" fmla="*/ 205 w 713"/>
                <a:gd name="T37" fmla="*/ 121 h 609"/>
                <a:gd name="T38" fmla="*/ 135 w 713"/>
                <a:gd name="T39" fmla="*/ 52 h 609"/>
                <a:gd name="T40" fmla="*/ 66 w 713"/>
                <a:gd name="T41" fmla="*/ 121 h 609"/>
                <a:gd name="T42" fmla="*/ 135 w 713"/>
                <a:gd name="T43" fmla="*/ 191 h 609"/>
                <a:gd name="T44" fmla="*/ 197 w 713"/>
                <a:gd name="T45" fmla="*/ 213 h 609"/>
                <a:gd name="T46" fmla="*/ 73 w 713"/>
                <a:gd name="T47" fmla="*/ 213 h 609"/>
                <a:gd name="T48" fmla="*/ 73 w 713"/>
                <a:gd name="T49" fmla="*/ 213 h 609"/>
                <a:gd name="T50" fmla="*/ 5 w 713"/>
                <a:gd name="T51" fmla="*/ 284 h 609"/>
                <a:gd name="T52" fmla="*/ 15 w 713"/>
                <a:gd name="T53" fmla="*/ 357 h 609"/>
                <a:gd name="T54" fmla="*/ 83 w 713"/>
                <a:gd name="T55" fmla="*/ 427 h 609"/>
                <a:gd name="T56" fmla="*/ 119 w 713"/>
                <a:gd name="T57" fmla="*/ 427 h 609"/>
                <a:gd name="T58" fmla="*/ 112 w 713"/>
                <a:gd name="T59" fmla="*/ 376 h 609"/>
                <a:gd name="T60" fmla="*/ 112 w 713"/>
                <a:gd name="T61" fmla="*/ 376 h 609"/>
                <a:gd name="T62" fmla="*/ 112 w 713"/>
                <a:gd name="T63" fmla="*/ 375 h 609"/>
                <a:gd name="T64" fmla="*/ 144 w 713"/>
                <a:gd name="T65" fmla="*/ 278 h 609"/>
                <a:gd name="T66" fmla="*/ 191 w 713"/>
                <a:gd name="T67" fmla="*/ 243 h 609"/>
                <a:gd name="T68" fmla="*/ 240 w 713"/>
                <a:gd name="T69" fmla="*/ 227 h 609"/>
                <a:gd name="T70" fmla="*/ 197 w 713"/>
                <a:gd name="T71" fmla="*/ 213 h 609"/>
                <a:gd name="T72" fmla="*/ 578 w 713"/>
                <a:gd name="T73" fmla="*/ 191 h 609"/>
                <a:gd name="T74" fmla="*/ 647 w 713"/>
                <a:gd name="T75" fmla="*/ 121 h 609"/>
                <a:gd name="T76" fmla="*/ 578 w 713"/>
                <a:gd name="T77" fmla="*/ 52 h 609"/>
                <a:gd name="T78" fmla="*/ 508 w 713"/>
                <a:gd name="T79" fmla="*/ 121 h 609"/>
                <a:gd name="T80" fmla="*/ 578 w 713"/>
                <a:gd name="T81" fmla="*/ 191 h 609"/>
                <a:gd name="T82" fmla="*/ 639 w 713"/>
                <a:gd name="T83" fmla="*/ 213 h 609"/>
                <a:gd name="T84" fmla="*/ 516 w 713"/>
                <a:gd name="T85" fmla="*/ 213 h 609"/>
                <a:gd name="T86" fmla="*/ 516 w 713"/>
                <a:gd name="T87" fmla="*/ 213 h 609"/>
                <a:gd name="T88" fmla="*/ 473 w 713"/>
                <a:gd name="T89" fmla="*/ 227 h 609"/>
                <a:gd name="T90" fmla="*/ 525 w 713"/>
                <a:gd name="T91" fmla="*/ 244 h 609"/>
                <a:gd name="T92" fmla="*/ 574 w 713"/>
                <a:gd name="T93" fmla="*/ 279 h 609"/>
                <a:gd name="T94" fmla="*/ 604 w 713"/>
                <a:gd name="T95" fmla="*/ 374 h 609"/>
                <a:gd name="T96" fmla="*/ 604 w 713"/>
                <a:gd name="T97" fmla="*/ 374 h 609"/>
                <a:gd name="T98" fmla="*/ 604 w 713"/>
                <a:gd name="T99" fmla="*/ 374 h 609"/>
                <a:gd name="T100" fmla="*/ 597 w 713"/>
                <a:gd name="T101" fmla="*/ 427 h 609"/>
                <a:gd name="T102" fmla="*/ 630 w 713"/>
                <a:gd name="T103" fmla="*/ 427 h 609"/>
                <a:gd name="T104" fmla="*/ 698 w 713"/>
                <a:gd name="T105" fmla="*/ 356 h 609"/>
                <a:gd name="T106" fmla="*/ 708 w 713"/>
                <a:gd name="T107" fmla="*/ 283 h 609"/>
                <a:gd name="T108" fmla="*/ 639 w 713"/>
                <a:gd name="T109" fmla="*/ 213 h 609"/>
                <a:gd name="T110" fmla="*/ 469 w 713"/>
                <a:gd name="T111" fmla="*/ 114 h 609"/>
                <a:gd name="T112" fmla="*/ 358 w 713"/>
                <a:gd name="T113" fmla="*/ 229 h 609"/>
                <a:gd name="T114" fmla="*/ 247 w 713"/>
                <a:gd name="T115" fmla="*/ 114 h 609"/>
                <a:gd name="T116" fmla="*/ 358 w 713"/>
                <a:gd name="T117" fmla="*/ 0 h 609"/>
                <a:gd name="T118" fmla="*/ 469 w 713"/>
                <a:gd name="T119" fmla="*/ 114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13" h="609">
                  <a:moveTo>
                    <a:pt x="457" y="265"/>
                  </a:moveTo>
                  <a:lnTo>
                    <a:pt x="397" y="265"/>
                  </a:lnTo>
                  <a:cubicBezTo>
                    <a:pt x="398" y="271"/>
                    <a:pt x="398" y="299"/>
                    <a:pt x="382" y="311"/>
                  </a:cubicBezTo>
                  <a:cubicBezTo>
                    <a:pt x="382" y="311"/>
                    <a:pt x="408" y="456"/>
                    <a:pt x="397" y="502"/>
                  </a:cubicBezTo>
                  <a:cubicBezTo>
                    <a:pt x="393" y="522"/>
                    <a:pt x="376" y="571"/>
                    <a:pt x="357" y="571"/>
                  </a:cubicBezTo>
                  <a:cubicBezTo>
                    <a:pt x="338" y="570"/>
                    <a:pt x="323" y="522"/>
                    <a:pt x="319" y="502"/>
                  </a:cubicBezTo>
                  <a:cubicBezTo>
                    <a:pt x="310" y="455"/>
                    <a:pt x="341" y="312"/>
                    <a:pt x="341" y="312"/>
                  </a:cubicBezTo>
                  <a:cubicBezTo>
                    <a:pt x="336" y="310"/>
                    <a:pt x="327" y="301"/>
                    <a:pt x="325" y="265"/>
                  </a:cubicBezTo>
                  <a:lnTo>
                    <a:pt x="259" y="265"/>
                  </a:lnTo>
                  <a:lnTo>
                    <a:pt x="259" y="265"/>
                  </a:lnTo>
                  <a:cubicBezTo>
                    <a:pt x="199" y="265"/>
                    <a:pt x="142" y="316"/>
                    <a:pt x="150" y="379"/>
                  </a:cubicBezTo>
                  <a:lnTo>
                    <a:pt x="166" y="497"/>
                  </a:lnTo>
                  <a:cubicBezTo>
                    <a:pt x="178" y="559"/>
                    <a:pt x="214" y="609"/>
                    <a:pt x="275" y="609"/>
                  </a:cubicBezTo>
                  <a:lnTo>
                    <a:pt x="441" y="609"/>
                  </a:lnTo>
                  <a:cubicBezTo>
                    <a:pt x="502" y="609"/>
                    <a:pt x="539" y="557"/>
                    <a:pt x="551" y="495"/>
                  </a:cubicBezTo>
                  <a:lnTo>
                    <a:pt x="566" y="377"/>
                  </a:lnTo>
                  <a:cubicBezTo>
                    <a:pt x="574" y="316"/>
                    <a:pt x="517" y="265"/>
                    <a:pt x="457" y="265"/>
                  </a:cubicBezTo>
                  <a:close/>
                  <a:moveTo>
                    <a:pt x="135" y="191"/>
                  </a:moveTo>
                  <a:cubicBezTo>
                    <a:pt x="174" y="191"/>
                    <a:pt x="205" y="160"/>
                    <a:pt x="205" y="121"/>
                  </a:cubicBezTo>
                  <a:cubicBezTo>
                    <a:pt x="205" y="83"/>
                    <a:pt x="174" y="52"/>
                    <a:pt x="135" y="52"/>
                  </a:cubicBezTo>
                  <a:cubicBezTo>
                    <a:pt x="97" y="52"/>
                    <a:pt x="66" y="83"/>
                    <a:pt x="66" y="121"/>
                  </a:cubicBezTo>
                  <a:cubicBezTo>
                    <a:pt x="66" y="160"/>
                    <a:pt x="97" y="191"/>
                    <a:pt x="135" y="191"/>
                  </a:cubicBezTo>
                  <a:close/>
                  <a:moveTo>
                    <a:pt x="197" y="213"/>
                  </a:moveTo>
                  <a:lnTo>
                    <a:pt x="73" y="213"/>
                  </a:lnTo>
                  <a:lnTo>
                    <a:pt x="73" y="213"/>
                  </a:lnTo>
                  <a:cubicBezTo>
                    <a:pt x="36" y="213"/>
                    <a:pt x="0" y="245"/>
                    <a:pt x="5" y="284"/>
                  </a:cubicBezTo>
                  <a:lnTo>
                    <a:pt x="15" y="357"/>
                  </a:lnTo>
                  <a:cubicBezTo>
                    <a:pt x="22" y="396"/>
                    <a:pt x="45" y="427"/>
                    <a:pt x="83" y="427"/>
                  </a:cubicBezTo>
                  <a:lnTo>
                    <a:pt x="119" y="427"/>
                  </a:lnTo>
                  <a:lnTo>
                    <a:pt x="112" y="376"/>
                  </a:lnTo>
                  <a:lnTo>
                    <a:pt x="112" y="376"/>
                  </a:lnTo>
                  <a:lnTo>
                    <a:pt x="112" y="375"/>
                  </a:lnTo>
                  <a:cubicBezTo>
                    <a:pt x="108" y="340"/>
                    <a:pt x="119" y="306"/>
                    <a:pt x="144" y="278"/>
                  </a:cubicBezTo>
                  <a:cubicBezTo>
                    <a:pt x="157" y="263"/>
                    <a:pt x="173" y="252"/>
                    <a:pt x="191" y="243"/>
                  </a:cubicBezTo>
                  <a:cubicBezTo>
                    <a:pt x="207" y="235"/>
                    <a:pt x="223" y="230"/>
                    <a:pt x="240" y="227"/>
                  </a:cubicBezTo>
                  <a:cubicBezTo>
                    <a:pt x="228" y="218"/>
                    <a:pt x="213" y="213"/>
                    <a:pt x="197" y="213"/>
                  </a:cubicBezTo>
                  <a:close/>
                  <a:moveTo>
                    <a:pt x="578" y="191"/>
                  </a:moveTo>
                  <a:cubicBezTo>
                    <a:pt x="616" y="191"/>
                    <a:pt x="647" y="160"/>
                    <a:pt x="647" y="121"/>
                  </a:cubicBezTo>
                  <a:cubicBezTo>
                    <a:pt x="647" y="83"/>
                    <a:pt x="616" y="52"/>
                    <a:pt x="578" y="52"/>
                  </a:cubicBezTo>
                  <a:cubicBezTo>
                    <a:pt x="539" y="52"/>
                    <a:pt x="508" y="83"/>
                    <a:pt x="508" y="121"/>
                  </a:cubicBezTo>
                  <a:cubicBezTo>
                    <a:pt x="508" y="160"/>
                    <a:pt x="539" y="191"/>
                    <a:pt x="578" y="191"/>
                  </a:cubicBezTo>
                  <a:close/>
                  <a:moveTo>
                    <a:pt x="639" y="213"/>
                  </a:moveTo>
                  <a:lnTo>
                    <a:pt x="516" y="213"/>
                  </a:lnTo>
                  <a:lnTo>
                    <a:pt x="516" y="213"/>
                  </a:lnTo>
                  <a:cubicBezTo>
                    <a:pt x="500" y="213"/>
                    <a:pt x="485" y="218"/>
                    <a:pt x="473" y="227"/>
                  </a:cubicBezTo>
                  <a:cubicBezTo>
                    <a:pt x="492" y="229"/>
                    <a:pt x="509" y="235"/>
                    <a:pt x="525" y="244"/>
                  </a:cubicBezTo>
                  <a:cubicBezTo>
                    <a:pt x="544" y="252"/>
                    <a:pt x="560" y="264"/>
                    <a:pt x="574" y="279"/>
                  </a:cubicBezTo>
                  <a:cubicBezTo>
                    <a:pt x="597" y="306"/>
                    <a:pt x="608" y="340"/>
                    <a:pt x="604" y="374"/>
                  </a:cubicBezTo>
                  <a:lnTo>
                    <a:pt x="604" y="374"/>
                  </a:lnTo>
                  <a:lnTo>
                    <a:pt x="604" y="374"/>
                  </a:lnTo>
                  <a:lnTo>
                    <a:pt x="597" y="427"/>
                  </a:lnTo>
                  <a:lnTo>
                    <a:pt x="630" y="427"/>
                  </a:lnTo>
                  <a:cubicBezTo>
                    <a:pt x="668" y="427"/>
                    <a:pt x="691" y="395"/>
                    <a:pt x="698" y="356"/>
                  </a:cubicBezTo>
                  <a:lnTo>
                    <a:pt x="708" y="283"/>
                  </a:lnTo>
                  <a:cubicBezTo>
                    <a:pt x="713" y="245"/>
                    <a:pt x="677" y="213"/>
                    <a:pt x="639" y="213"/>
                  </a:cubicBezTo>
                  <a:close/>
                  <a:moveTo>
                    <a:pt x="469" y="114"/>
                  </a:moveTo>
                  <a:cubicBezTo>
                    <a:pt x="469" y="177"/>
                    <a:pt x="419" y="229"/>
                    <a:pt x="358" y="229"/>
                  </a:cubicBezTo>
                  <a:cubicBezTo>
                    <a:pt x="297" y="229"/>
                    <a:pt x="247" y="177"/>
                    <a:pt x="247" y="114"/>
                  </a:cubicBezTo>
                  <a:cubicBezTo>
                    <a:pt x="247" y="51"/>
                    <a:pt x="297" y="0"/>
                    <a:pt x="358" y="0"/>
                  </a:cubicBezTo>
                  <a:cubicBezTo>
                    <a:pt x="419" y="0"/>
                    <a:pt x="469" y="51"/>
                    <a:pt x="469" y="11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accent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912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"/>
                            </p:stCondLst>
                            <p:childTnLst>
                              <p:par>
                                <p:cTn id="1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6" fill="hold" grpId="0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1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10" grpId="0" animBg="1"/>
      <p:bldP spid="10" grpId="1" animBg="1"/>
      <p:bldP spid="12" grpId="0" animBg="1"/>
      <p:bldP spid="12" grpId="1" animBg="1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5"/>
          <p:cNvSpPr>
            <a:spLocks noEditPoints="1"/>
          </p:cNvSpPr>
          <p:nvPr/>
        </p:nvSpPr>
        <p:spPr bwMode="auto">
          <a:xfrm>
            <a:off x="288768" y="138889"/>
            <a:ext cx="441095" cy="525463"/>
          </a:xfrm>
          <a:custGeom>
            <a:avLst/>
            <a:gdLst>
              <a:gd name="T0" fmla="*/ 269 w 537"/>
              <a:gd name="T1" fmla="*/ 0 h 623"/>
              <a:gd name="T2" fmla="*/ 403 w 537"/>
              <a:gd name="T3" fmla="*/ 78 h 623"/>
              <a:gd name="T4" fmla="*/ 537 w 537"/>
              <a:gd name="T5" fmla="*/ 156 h 623"/>
              <a:gd name="T6" fmla="*/ 537 w 537"/>
              <a:gd name="T7" fmla="*/ 311 h 623"/>
              <a:gd name="T8" fmla="*/ 537 w 537"/>
              <a:gd name="T9" fmla="*/ 467 h 623"/>
              <a:gd name="T10" fmla="*/ 403 w 537"/>
              <a:gd name="T11" fmla="*/ 545 h 623"/>
              <a:gd name="T12" fmla="*/ 269 w 537"/>
              <a:gd name="T13" fmla="*/ 623 h 623"/>
              <a:gd name="T14" fmla="*/ 134 w 537"/>
              <a:gd name="T15" fmla="*/ 545 h 623"/>
              <a:gd name="T16" fmla="*/ 0 w 537"/>
              <a:gd name="T17" fmla="*/ 467 h 623"/>
              <a:gd name="T18" fmla="*/ 0 w 537"/>
              <a:gd name="T19" fmla="*/ 311 h 623"/>
              <a:gd name="T20" fmla="*/ 0 w 537"/>
              <a:gd name="T21" fmla="*/ 156 h 623"/>
              <a:gd name="T22" fmla="*/ 134 w 537"/>
              <a:gd name="T23" fmla="*/ 78 h 623"/>
              <a:gd name="T24" fmla="*/ 269 w 537"/>
              <a:gd name="T25" fmla="*/ 0 h 623"/>
              <a:gd name="T26" fmla="*/ 269 w 537"/>
              <a:gd name="T27" fmla="*/ 53 h 623"/>
              <a:gd name="T28" fmla="*/ 380 w 537"/>
              <a:gd name="T29" fmla="*/ 117 h 623"/>
              <a:gd name="T30" fmla="*/ 492 w 537"/>
              <a:gd name="T31" fmla="*/ 182 h 623"/>
              <a:gd name="T32" fmla="*/ 492 w 537"/>
              <a:gd name="T33" fmla="*/ 311 h 623"/>
              <a:gd name="T34" fmla="*/ 492 w 537"/>
              <a:gd name="T35" fmla="*/ 441 h 623"/>
              <a:gd name="T36" fmla="*/ 380 w 537"/>
              <a:gd name="T37" fmla="*/ 505 h 623"/>
              <a:gd name="T38" fmla="*/ 269 w 537"/>
              <a:gd name="T39" fmla="*/ 570 h 623"/>
              <a:gd name="T40" fmla="*/ 157 w 537"/>
              <a:gd name="T41" fmla="*/ 505 h 623"/>
              <a:gd name="T42" fmla="*/ 46 w 537"/>
              <a:gd name="T43" fmla="*/ 441 h 623"/>
              <a:gd name="T44" fmla="*/ 46 w 537"/>
              <a:gd name="T45" fmla="*/ 311 h 623"/>
              <a:gd name="T46" fmla="*/ 46 w 537"/>
              <a:gd name="T47" fmla="*/ 182 h 623"/>
              <a:gd name="T48" fmla="*/ 157 w 537"/>
              <a:gd name="T49" fmla="*/ 117 h 623"/>
              <a:gd name="T50" fmla="*/ 269 w 537"/>
              <a:gd name="T51" fmla="*/ 53 h 623"/>
              <a:gd name="T52" fmla="*/ 215 w 537"/>
              <a:gd name="T53" fmla="*/ 455 h 623"/>
              <a:gd name="T54" fmla="*/ 367 w 537"/>
              <a:gd name="T55" fmla="*/ 455 h 623"/>
              <a:gd name="T56" fmla="*/ 375 w 537"/>
              <a:gd name="T57" fmla="*/ 463 h 623"/>
              <a:gd name="T58" fmla="*/ 367 w 537"/>
              <a:gd name="T59" fmla="*/ 471 h 623"/>
              <a:gd name="T60" fmla="*/ 215 w 537"/>
              <a:gd name="T61" fmla="*/ 471 h 623"/>
              <a:gd name="T62" fmla="*/ 207 w 537"/>
              <a:gd name="T63" fmla="*/ 463 h 623"/>
              <a:gd name="T64" fmla="*/ 215 w 537"/>
              <a:gd name="T65" fmla="*/ 455 h 623"/>
              <a:gd name="T66" fmla="*/ 218 w 537"/>
              <a:gd name="T67" fmla="*/ 380 h 623"/>
              <a:gd name="T68" fmla="*/ 302 w 537"/>
              <a:gd name="T69" fmla="*/ 242 h 623"/>
              <a:gd name="T70" fmla="*/ 331 w 537"/>
              <a:gd name="T71" fmla="*/ 260 h 623"/>
              <a:gd name="T72" fmla="*/ 248 w 537"/>
              <a:gd name="T73" fmla="*/ 398 h 623"/>
              <a:gd name="T74" fmla="*/ 218 w 537"/>
              <a:gd name="T75" fmla="*/ 380 h 623"/>
              <a:gd name="T76" fmla="*/ 159 w 537"/>
              <a:gd name="T77" fmla="*/ 344 h 623"/>
              <a:gd name="T78" fmla="*/ 243 w 537"/>
              <a:gd name="T79" fmla="*/ 207 h 623"/>
              <a:gd name="T80" fmla="*/ 272 w 537"/>
              <a:gd name="T81" fmla="*/ 224 h 623"/>
              <a:gd name="T82" fmla="*/ 189 w 537"/>
              <a:gd name="T83" fmla="*/ 362 h 623"/>
              <a:gd name="T84" fmla="*/ 159 w 537"/>
              <a:gd name="T85" fmla="*/ 344 h 623"/>
              <a:gd name="T86" fmla="*/ 146 w 537"/>
              <a:gd name="T87" fmla="*/ 456 h 623"/>
              <a:gd name="T88" fmla="*/ 154 w 537"/>
              <a:gd name="T89" fmla="*/ 387 h 623"/>
              <a:gd name="T90" fmla="*/ 211 w 537"/>
              <a:gd name="T91" fmla="*/ 422 h 623"/>
              <a:gd name="T92" fmla="*/ 155 w 537"/>
              <a:gd name="T93" fmla="*/ 461 h 623"/>
              <a:gd name="T94" fmla="*/ 146 w 537"/>
              <a:gd name="T95" fmla="*/ 456 h 623"/>
              <a:gd name="T96" fmla="*/ 266 w 537"/>
              <a:gd name="T97" fmla="*/ 168 h 623"/>
              <a:gd name="T98" fmla="*/ 253 w 537"/>
              <a:gd name="T99" fmla="*/ 188 h 623"/>
              <a:gd name="T100" fmla="*/ 342 w 537"/>
              <a:gd name="T101" fmla="*/ 242 h 623"/>
              <a:gd name="T102" fmla="*/ 354 w 537"/>
              <a:gd name="T103" fmla="*/ 222 h 623"/>
              <a:gd name="T104" fmla="*/ 266 w 537"/>
              <a:gd name="T105" fmla="*/ 168 h 623"/>
              <a:gd name="T106" fmla="*/ 285 w 537"/>
              <a:gd name="T107" fmla="*/ 138 h 623"/>
              <a:gd name="T108" fmla="*/ 311 w 537"/>
              <a:gd name="T109" fmla="*/ 131 h 623"/>
              <a:gd name="T110" fmla="*/ 366 w 537"/>
              <a:gd name="T111" fmla="*/ 165 h 623"/>
              <a:gd name="T112" fmla="*/ 373 w 537"/>
              <a:gd name="T113" fmla="*/ 191 h 623"/>
              <a:gd name="T114" fmla="*/ 365 w 537"/>
              <a:gd name="T115" fmla="*/ 204 h 623"/>
              <a:gd name="T116" fmla="*/ 277 w 537"/>
              <a:gd name="T117" fmla="*/ 150 h 623"/>
              <a:gd name="T118" fmla="*/ 285 w 537"/>
              <a:gd name="T119" fmla="*/ 138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37" h="623">
                <a:moveTo>
                  <a:pt x="269" y="0"/>
                </a:moveTo>
                <a:lnTo>
                  <a:pt x="403" y="78"/>
                </a:lnTo>
                <a:lnTo>
                  <a:pt x="537" y="156"/>
                </a:lnTo>
                <a:lnTo>
                  <a:pt x="537" y="311"/>
                </a:lnTo>
                <a:lnTo>
                  <a:pt x="537" y="467"/>
                </a:lnTo>
                <a:lnTo>
                  <a:pt x="403" y="545"/>
                </a:lnTo>
                <a:lnTo>
                  <a:pt x="269" y="623"/>
                </a:lnTo>
                <a:lnTo>
                  <a:pt x="134" y="545"/>
                </a:lnTo>
                <a:lnTo>
                  <a:pt x="0" y="467"/>
                </a:lnTo>
                <a:lnTo>
                  <a:pt x="0" y="311"/>
                </a:lnTo>
                <a:lnTo>
                  <a:pt x="0" y="156"/>
                </a:lnTo>
                <a:lnTo>
                  <a:pt x="134" y="78"/>
                </a:lnTo>
                <a:lnTo>
                  <a:pt x="269" y="0"/>
                </a:lnTo>
                <a:close/>
                <a:moveTo>
                  <a:pt x="269" y="53"/>
                </a:moveTo>
                <a:lnTo>
                  <a:pt x="380" y="117"/>
                </a:lnTo>
                <a:lnTo>
                  <a:pt x="492" y="182"/>
                </a:lnTo>
                <a:lnTo>
                  <a:pt x="492" y="311"/>
                </a:lnTo>
                <a:lnTo>
                  <a:pt x="492" y="441"/>
                </a:lnTo>
                <a:lnTo>
                  <a:pt x="380" y="505"/>
                </a:lnTo>
                <a:lnTo>
                  <a:pt x="269" y="570"/>
                </a:lnTo>
                <a:lnTo>
                  <a:pt x="157" y="505"/>
                </a:lnTo>
                <a:lnTo>
                  <a:pt x="46" y="441"/>
                </a:lnTo>
                <a:lnTo>
                  <a:pt x="46" y="311"/>
                </a:lnTo>
                <a:lnTo>
                  <a:pt x="46" y="182"/>
                </a:lnTo>
                <a:lnTo>
                  <a:pt x="157" y="117"/>
                </a:lnTo>
                <a:lnTo>
                  <a:pt x="269" y="53"/>
                </a:lnTo>
                <a:close/>
                <a:moveTo>
                  <a:pt x="215" y="455"/>
                </a:moveTo>
                <a:lnTo>
                  <a:pt x="367" y="455"/>
                </a:lnTo>
                <a:cubicBezTo>
                  <a:pt x="371" y="455"/>
                  <a:pt x="375" y="458"/>
                  <a:pt x="375" y="463"/>
                </a:cubicBezTo>
                <a:cubicBezTo>
                  <a:pt x="375" y="467"/>
                  <a:pt x="371" y="471"/>
                  <a:pt x="367" y="471"/>
                </a:cubicBezTo>
                <a:lnTo>
                  <a:pt x="215" y="471"/>
                </a:lnTo>
                <a:cubicBezTo>
                  <a:pt x="211" y="471"/>
                  <a:pt x="207" y="467"/>
                  <a:pt x="207" y="463"/>
                </a:cubicBezTo>
                <a:cubicBezTo>
                  <a:pt x="207" y="458"/>
                  <a:pt x="211" y="455"/>
                  <a:pt x="215" y="455"/>
                </a:cubicBezTo>
                <a:close/>
                <a:moveTo>
                  <a:pt x="218" y="380"/>
                </a:moveTo>
                <a:lnTo>
                  <a:pt x="302" y="242"/>
                </a:lnTo>
                <a:lnTo>
                  <a:pt x="331" y="260"/>
                </a:lnTo>
                <a:lnTo>
                  <a:pt x="248" y="398"/>
                </a:lnTo>
                <a:lnTo>
                  <a:pt x="218" y="380"/>
                </a:lnTo>
                <a:close/>
                <a:moveTo>
                  <a:pt x="159" y="344"/>
                </a:moveTo>
                <a:lnTo>
                  <a:pt x="243" y="207"/>
                </a:lnTo>
                <a:lnTo>
                  <a:pt x="272" y="224"/>
                </a:lnTo>
                <a:lnTo>
                  <a:pt x="189" y="362"/>
                </a:lnTo>
                <a:lnTo>
                  <a:pt x="159" y="344"/>
                </a:lnTo>
                <a:close/>
                <a:moveTo>
                  <a:pt x="146" y="456"/>
                </a:moveTo>
                <a:lnTo>
                  <a:pt x="154" y="387"/>
                </a:lnTo>
                <a:lnTo>
                  <a:pt x="211" y="422"/>
                </a:lnTo>
                <a:lnTo>
                  <a:pt x="155" y="461"/>
                </a:lnTo>
                <a:cubicBezTo>
                  <a:pt x="149" y="465"/>
                  <a:pt x="145" y="463"/>
                  <a:pt x="146" y="456"/>
                </a:cubicBezTo>
                <a:close/>
                <a:moveTo>
                  <a:pt x="266" y="168"/>
                </a:moveTo>
                <a:lnTo>
                  <a:pt x="253" y="188"/>
                </a:lnTo>
                <a:lnTo>
                  <a:pt x="342" y="242"/>
                </a:lnTo>
                <a:lnTo>
                  <a:pt x="354" y="222"/>
                </a:lnTo>
                <a:lnTo>
                  <a:pt x="266" y="168"/>
                </a:lnTo>
                <a:close/>
                <a:moveTo>
                  <a:pt x="285" y="138"/>
                </a:moveTo>
                <a:cubicBezTo>
                  <a:pt x="290" y="129"/>
                  <a:pt x="302" y="126"/>
                  <a:pt x="311" y="131"/>
                </a:cubicBezTo>
                <a:lnTo>
                  <a:pt x="366" y="165"/>
                </a:lnTo>
                <a:cubicBezTo>
                  <a:pt x="375" y="170"/>
                  <a:pt x="378" y="182"/>
                  <a:pt x="373" y="191"/>
                </a:cubicBezTo>
                <a:lnTo>
                  <a:pt x="365" y="204"/>
                </a:lnTo>
                <a:lnTo>
                  <a:pt x="277" y="150"/>
                </a:lnTo>
                <a:lnTo>
                  <a:pt x="285" y="1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29862" y="138888"/>
            <a:ext cx="7525412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zh-CN" sz="2800" b="1" kern="100">
                <a:latin typeface="+mj-ea"/>
                <a:ea typeface="+mj-ea"/>
                <a:cs typeface="Times New Roman" panose="02020603050405020304" pitchFamily="18" charset="0"/>
              </a:rPr>
              <a:t>疫情下的</a:t>
            </a:r>
            <a:r>
              <a:rPr lang="en-US" altLang="zh-CN" sz="2800" b="1" kern="100">
                <a:latin typeface="+mj-ea"/>
                <a:ea typeface="+mj-ea"/>
                <a:cs typeface="Times New Roman" panose="02020603050405020304" pitchFamily="18" charset="0"/>
              </a:rPr>
              <a:t>“</a:t>
            </a:r>
            <a:r>
              <a:rPr lang="zh-CN" altLang="en-US" sz="2800" b="1" kern="100">
                <a:latin typeface="+mj-ea"/>
                <a:ea typeface="+mj-ea"/>
                <a:cs typeface="Times New Roman" panose="02020603050405020304" pitchFamily="18" charset="0"/>
              </a:rPr>
              <a:t>危</a:t>
            </a:r>
            <a:r>
              <a:rPr lang="en-US" altLang="zh-CN" sz="2800" b="1" kern="100">
                <a:latin typeface="+mj-ea"/>
                <a:ea typeface="+mj-ea"/>
                <a:cs typeface="Times New Roman" panose="02020603050405020304" pitchFamily="18" charset="0"/>
              </a:rPr>
              <a:t>”</a:t>
            </a:r>
          </a:p>
        </p:txBody>
      </p:sp>
      <p:sp>
        <p:nvSpPr>
          <p:cNvPr id="4" name="灯片编号占位符 1"/>
          <p:cNvSpPr>
            <a:spLocks noGrp="1"/>
          </p:cNvSpPr>
          <p:nvPr/>
        </p:nvSpPr>
        <p:spPr>
          <a:xfrm>
            <a:off x="10471563" y="6356351"/>
            <a:ext cx="11390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1B0860-3CE7-4EC1-80B2-E4FAEF86BBEB}" type="slidenum">
              <a:rPr lang="zh-CN" altLang="en-US" smtClean="0"/>
              <a:t>14</a:t>
            </a:fld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873637" y="1684122"/>
            <a:ext cx="1173643" cy="174487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/>
            <a:r>
              <a:rPr lang="zh-CN" sz="8000" b="1">
                <a:solidFill>
                  <a:srgbClr val="FFC000"/>
                </a:solidFill>
                <a:latin typeface="+mn-lt"/>
                <a:ea typeface="+mn-ea"/>
                <a:cs typeface="+mn-ea"/>
                <a:sym typeface="+mn-lt"/>
              </a:rPr>
              <a:t>危</a:t>
            </a:r>
          </a:p>
        </p:txBody>
      </p:sp>
      <p:sp>
        <p:nvSpPr>
          <p:cNvPr id="23" name="文本占位符 131076"/>
          <p:cNvSpPr txBox="1">
            <a:spLocks noRot="1" noChangeArrowheads="1"/>
          </p:cNvSpPr>
          <p:nvPr/>
        </p:nvSpPr>
        <p:spPr>
          <a:xfrm>
            <a:off x="2956291" y="4203700"/>
            <a:ext cx="5966527" cy="52197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 eaLnBrk="1" hangingPunct="1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+mn-lt"/>
                <a:ea typeface="仿宋_GB2312" pitchFamily="49" charset="-122"/>
              </a:defRPr>
            </a:lvl2pPr>
            <a:lvl3pPr marL="1143000" indent="-228600" eaLnBrk="1" hangingPunct="1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1" hangingPunct="1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1" hangingPunct="1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just"/>
            <a:r>
              <a:rPr lang="zh-CN" altLang="en-US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原本的第一季度求职变成淡季</a:t>
            </a:r>
          </a:p>
        </p:txBody>
      </p:sp>
      <p:sp>
        <p:nvSpPr>
          <p:cNvPr id="24" name="矩形 23"/>
          <p:cNvSpPr/>
          <p:nvPr/>
        </p:nvSpPr>
        <p:spPr>
          <a:xfrm>
            <a:off x="2986517" y="5021332"/>
            <a:ext cx="6533148" cy="39878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kern="0">
                <a:latin typeface="+mn-lt"/>
                <a:ea typeface="+mn-ea"/>
                <a:cs typeface="+mn-ea"/>
                <a:sym typeface="+mn-lt"/>
              </a:rPr>
              <a:t>不断听说：</a:t>
            </a:r>
            <a:r>
              <a:rPr lang="zh-CN" sz="2000" kern="0">
                <a:latin typeface="+mn-lt"/>
                <a:ea typeface="+mn-ea"/>
                <a:cs typeface="+mn-ea"/>
                <a:sym typeface="+mn-lt"/>
              </a:rPr>
              <a:t>有些公司活不下去了，待就业人数不断累积</a:t>
            </a:r>
            <a:r>
              <a:rPr lang="en-US" altLang="zh-CN" sz="2000" kern="0">
                <a:latin typeface="+mn-lt"/>
                <a:ea typeface="+mn-ea"/>
                <a:cs typeface="+mn-ea"/>
                <a:sym typeface="+mn-lt"/>
              </a:rPr>
              <a:t>...</a:t>
            </a:r>
          </a:p>
        </p:txBody>
      </p:sp>
      <p:sp>
        <p:nvSpPr>
          <p:cNvPr id="25" name="矩形 24"/>
          <p:cNvSpPr/>
          <p:nvPr/>
        </p:nvSpPr>
        <p:spPr>
          <a:xfrm>
            <a:off x="2986518" y="5569116"/>
            <a:ext cx="6269484" cy="101473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kern="0">
                <a:latin typeface="+mn-lt"/>
                <a:ea typeface="+mn-ea"/>
                <a:cs typeface="+mn-ea"/>
                <a:sym typeface="+mn-lt"/>
              </a:rPr>
              <a:t>人事说：</a:t>
            </a:r>
            <a:r>
              <a:rPr lang="en-US" altLang="zh-CN" sz="2000" kern="0">
                <a:latin typeface="+mn-lt"/>
                <a:ea typeface="+mn-ea"/>
                <a:cs typeface="+mn-ea"/>
                <a:sym typeface="+mn-lt"/>
              </a:rPr>
              <a:t>2</a:t>
            </a:r>
            <a:r>
              <a:rPr lang="zh-CN" altLang="en-US" sz="2000" kern="0">
                <a:latin typeface="+mn-lt"/>
                <a:ea typeface="+mn-ea"/>
                <a:cs typeface="+mn-ea"/>
                <a:sym typeface="+mn-lt"/>
              </a:rPr>
              <a:t>月</a:t>
            </a:r>
            <a:r>
              <a:rPr lang="en-US" altLang="zh-CN" sz="2000" kern="0">
                <a:latin typeface="+mn-lt"/>
                <a:ea typeface="+mn-ea"/>
                <a:cs typeface="+mn-ea"/>
                <a:sym typeface="+mn-lt"/>
              </a:rPr>
              <a:t>3</a:t>
            </a:r>
            <a:r>
              <a:rPr lang="zh-CN" altLang="en-US" sz="2000" kern="0">
                <a:latin typeface="+mn-lt"/>
                <a:ea typeface="+mn-ea"/>
                <a:cs typeface="+mn-ea"/>
                <a:sym typeface="+mn-lt"/>
              </a:rPr>
              <a:t>日上班，推迟到</a:t>
            </a:r>
            <a:r>
              <a:rPr lang="en-US" altLang="zh-CN" sz="2000" kern="0">
                <a:latin typeface="+mn-lt"/>
                <a:ea typeface="+mn-ea"/>
                <a:cs typeface="+mn-ea"/>
                <a:sym typeface="+mn-lt"/>
              </a:rPr>
              <a:t>2</a:t>
            </a:r>
            <a:r>
              <a:rPr lang="zh-CN" altLang="en-US" sz="2000" kern="0">
                <a:latin typeface="+mn-lt"/>
                <a:ea typeface="+mn-ea"/>
                <a:cs typeface="+mn-ea"/>
                <a:sym typeface="+mn-lt"/>
              </a:rPr>
              <a:t>月</a:t>
            </a:r>
            <a:r>
              <a:rPr lang="en-US" altLang="zh-CN" sz="2000" kern="0">
                <a:latin typeface="+mn-lt"/>
                <a:ea typeface="+mn-ea"/>
                <a:cs typeface="+mn-ea"/>
                <a:sym typeface="+mn-lt"/>
              </a:rPr>
              <a:t>9</a:t>
            </a:r>
            <a:r>
              <a:rPr lang="zh-CN" altLang="en-US" sz="2000" kern="0">
                <a:latin typeface="+mn-lt"/>
                <a:ea typeface="+mn-ea"/>
                <a:cs typeface="+mn-ea"/>
                <a:sym typeface="+mn-lt"/>
              </a:rPr>
              <a:t>日，推迟到</a:t>
            </a:r>
            <a:r>
              <a:rPr lang="en-US" altLang="zh-CN" sz="2000" kern="0">
                <a:latin typeface="+mn-lt"/>
                <a:ea typeface="+mn-ea"/>
                <a:cs typeface="+mn-ea"/>
                <a:sym typeface="+mn-lt"/>
              </a:rPr>
              <a:t>2</a:t>
            </a:r>
            <a:r>
              <a:rPr lang="zh-CN" altLang="en-US" sz="2000" kern="0">
                <a:latin typeface="+mn-lt"/>
                <a:ea typeface="+mn-ea"/>
                <a:cs typeface="+mn-ea"/>
                <a:sym typeface="+mn-lt"/>
              </a:rPr>
              <a:t>月</a:t>
            </a:r>
            <a:r>
              <a:rPr lang="en-US" altLang="zh-CN" sz="2000" kern="0">
                <a:latin typeface="+mn-lt"/>
                <a:ea typeface="+mn-ea"/>
                <a:cs typeface="+mn-ea"/>
                <a:sym typeface="+mn-lt"/>
              </a:rPr>
              <a:t>28</a:t>
            </a:r>
            <a:r>
              <a:rPr lang="zh-CN" altLang="en-US" sz="2000" kern="0">
                <a:latin typeface="+mn-lt"/>
                <a:ea typeface="+mn-ea"/>
                <a:cs typeface="+mn-ea"/>
                <a:sym typeface="+mn-lt"/>
              </a:rPr>
              <a:t>日</a:t>
            </a:r>
            <a:r>
              <a:rPr lang="en-US" altLang="zh-CN" sz="2000" kern="0">
                <a:latin typeface="+mn-lt"/>
                <a:ea typeface="+mn-ea"/>
                <a:cs typeface="+mn-ea"/>
                <a:sym typeface="+mn-lt"/>
              </a:rPr>
              <a:t>......</a:t>
            </a:r>
            <a:r>
              <a:rPr lang="zh-CN" altLang="en-US" sz="2000" kern="0">
                <a:latin typeface="+mn-lt"/>
                <a:ea typeface="+mn-ea"/>
                <a:cs typeface="+mn-ea"/>
                <a:sym typeface="+mn-lt"/>
              </a:rPr>
              <a:t>最后人事说：你不用来上班了，公司破产了，你赶紧找好工作吧，有机会带上我</a:t>
            </a: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731" y="296865"/>
            <a:ext cx="7585739" cy="504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298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697418" y="97095"/>
            <a:ext cx="5206046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疫情期间各行业现状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5"/>
          <p:cNvSpPr>
            <a:spLocks noEditPoints="1"/>
          </p:cNvSpPr>
          <p:nvPr/>
        </p:nvSpPr>
        <p:spPr bwMode="auto">
          <a:xfrm>
            <a:off x="204619" y="112178"/>
            <a:ext cx="492799" cy="493054"/>
          </a:xfrm>
          <a:custGeom>
            <a:avLst/>
            <a:gdLst>
              <a:gd name="T0" fmla="*/ 514 w 1029"/>
              <a:gd name="T1" fmla="*/ 0 h 1029"/>
              <a:gd name="T2" fmla="*/ 1029 w 1029"/>
              <a:gd name="T3" fmla="*/ 514 h 1029"/>
              <a:gd name="T4" fmla="*/ 514 w 1029"/>
              <a:gd name="T5" fmla="*/ 1029 h 1029"/>
              <a:gd name="T6" fmla="*/ 0 w 1029"/>
              <a:gd name="T7" fmla="*/ 514 h 1029"/>
              <a:gd name="T8" fmla="*/ 514 w 1029"/>
              <a:gd name="T9" fmla="*/ 0 h 1029"/>
              <a:gd name="T10" fmla="*/ 380 w 1029"/>
              <a:gd name="T11" fmla="*/ 856 h 1029"/>
              <a:gd name="T12" fmla="*/ 715 w 1029"/>
              <a:gd name="T13" fmla="*/ 856 h 1029"/>
              <a:gd name="T14" fmla="*/ 732 w 1029"/>
              <a:gd name="T15" fmla="*/ 873 h 1029"/>
              <a:gd name="T16" fmla="*/ 715 w 1029"/>
              <a:gd name="T17" fmla="*/ 890 h 1029"/>
              <a:gd name="T18" fmla="*/ 380 w 1029"/>
              <a:gd name="T19" fmla="*/ 890 h 1029"/>
              <a:gd name="T20" fmla="*/ 363 w 1029"/>
              <a:gd name="T21" fmla="*/ 873 h 1029"/>
              <a:gd name="T22" fmla="*/ 380 w 1029"/>
              <a:gd name="T23" fmla="*/ 856 h 1029"/>
              <a:gd name="T24" fmla="*/ 388 w 1029"/>
              <a:gd name="T25" fmla="*/ 691 h 1029"/>
              <a:gd name="T26" fmla="*/ 571 w 1029"/>
              <a:gd name="T27" fmla="*/ 389 h 1029"/>
              <a:gd name="T28" fmla="*/ 636 w 1029"/>
              <a:gd name="T29" fmla="*/ 428 h 1029"/>
              <a:gd name="T30" fmla="*/ 452 w 1029"/>
              <a:gd name="T31" fmla="*/ 730 h 1029"/>
              <a:gd name="T32" fmla="*/ 388 w 1029"/>
              <a:gd name="T33" fmla="*/ 691 h 1029"/>
              <a:gd name="T34" fmla="*/ 258 w 1029"/>
              <a:gd name="T35" fmla="*/ 612 h 1029"/>
              <a:gd name="T36" fmla="*/ 442 w 1029"/>
              <a:gd name="T37" fmla="*/ 310 h 1029"/>
              <a:gd name="T38" fmla="*/ 507 w 1029"/>
              <a:gd name="T39" fmla="*/ 349 h 1029"/>
              <a:gd name="T40" fmla="*/ 323 w 1029"/>
              <a:gd name="T41" fmla="*/ 652 h 1029"/>
              <a:gd name="T42" fmla="*/ 258 w 1029"/>
              <a:gd name="T43" fmla="*/ 612 h 1029"/>
              <a:gd name="T44" fmla="*/ 230 w 1029"/>
              <a:gd name="T45" fmla="*/ 857 h 1029"/>
              <a:gd name="T46" fmla="*/ 247 w 1029"/>
              <a:gd name="T47" fmla="*/ 707 h 1029"/>
              <a:gd name="T48" fmla="*/ 373 w 1029"/>
              <a:gd name="T49" fmla="*/ 783 h 1029"/>
              <a:gd name="T50" fmla="*/ 248 w 1029"/>
              <a:gd name="T51" fmla="*/ 869 h 1029"/>
              <a:gd name="T52" fmla="*/ 230 w 1029"/>
              <a:gd name="T53" fmla="*/ 857 h 1029"/>
              <a:gd name="T54" fmla="*/ 492 w 1029"/>
              <a:gd name="T55" fmla="*/ 226 h 1029"/>
              <a:gd name="T56" fmla="*/ 465 w 1029"/>
              <a:gd name="T57" fmla="*/ 270 h 1029"/>
              <a:gd name="T58" fmla="*/ 659 w 1029"/>
              <a:gd name="T59" fmla="*/ 388 h 1029"/>
              <a:gd name="T60" fmla="*/ 686 w 1029"/>
              <a:gd name="T61" fmla="*/ 344 h 1029"/>
              <a:gd name="T62" fmla="*/ 492 w 1029"/>
              <a:gd name="T63" fmla="*/ 226 h 1029"/>
              <a:gd name="T64" fmla="*/ 533 w 1029"/>
              <a:gd name="T65" fmla="*/ 159 h 1029"/>
              <a:gd name="T66" fmla="*/ 592 w 1029"/>
              <a:gd name="T67" fmla="*/ 144 h 1029"/>
              <a:gd name="T68" fmla="*/ 713 w 1029"/>
              <a:gd name="T69" fmla="*/ 218 h 1029"/>
              <a:gd name="T70" fmla="*/ 727 w 1029"/>
              <a:gd name="T71" fmla="*/ 277 h 1029"/>
              <a:gd name="T72" fmla="*/ 711 w 1029"/>
              <a:gd name="T73" fmla="*/ 304 h 1029"/>
              <a:gd name="T74" fmla="*/ 517 w 1029"/>
              <a:gd name="T75" fmla="*/ 186 h 1029"/>
              <a:gd name="T76" fmla="*/ 533 w 1029"/>
              <a:gd name="T77" fmla="*/ 159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29" h="1029">
                <a:moveTo>
                  <a:pt x="514" y="0"/>
                </a:moveTo>
                <a:cubicBezTo>
                  <a:pt x="798" y="0"/>
                  <a:pt x="1029" y="230"/>
                  <a:pt x="1029" y="514"/>
                </a:cubicBezTo>
                <a:cubicBezTo>
                  <a:pt x="1029" y="798"/>
                  <a:pt x="798" y="1029"/>
                  <a:pt x="514" y="1029"/>
                </a:cubicBezTo>
                <a:cubicBezTo>
                  <a:pt x="230" y="1029"/>
                  <a:pt x="0" y="798"/>
                  <a:pt x="0" y="514"/>
                </a:cubicBezTo>
                <a:cubicBezTo>
                  <a:pt x="0" y="230"/>
                  <a:pt x="230" y="0"/>
                  <a:pt x="514" y="0"/>
                </a:cubicBezTo>
                <a:close/>
                <a:moveTo>
                  <a:pt x="380" y="856"/>
                </a:moveTo>
                <a:lnTo>
                  <a:pt x="715" y="856"/>
                </a:lnTo>
                <a:cubicBezTo>
                  <a:pt x="724" y="856"/>
                  <a:pt x="732" y="864"/>
                  <a:pt x="732" y="873"/>
                </a:cubicBezTo>
                <a:cubicBezTo>
                  <a:pt x="732" y="883"/>
                  <a:pt x="724" y="890"/>
                  <a:pt x="715" y="890"/>
                </a:cubicBezTo>
                <a:lnTo>
                  <a:pt x="380" y="890"/>
                </a:lnTo>
                <a:cubicBezTo>
                  <a:pt x="371" y="890"/>
                  <a:pt x="363" y="883"/>
                  <a:pt x="363" y="873"/>
                </a:cubicBezTo>
                <a:cubicBezTo>
                  <a:pt x="363" y="864"/>
                  <a:pt x="371" y="856"/>
                  <a:pt x="380" y="856"/>
                </a:cubicBezTo>
                <a:close/>
                <a:moveTo>
                  <a:pt x="388" y="691"/>
                </a:moveTo>
                <a:lnTo>
                  <a:pt x="571" y="389"/>
                </a:lnTo>
                <a:lnTo>
                  <a:pt x="636" y="428"/>
                </a:lnTo>
                <a:lnTo>
                  <a:pt x="452" y="730"/>
                </a:lnTo>
                <a:lnTo>
                  <a:pt x="388" y="691"/>
                </a:lnTo>
                <a:close/>
                <a:moveTo>
                  <a:pt x="258" y="612"/>
                </a:moveTo>
                <a:lnTo>
                  <a:pt x="442" y="310"/>
                </a:lnTo>
                <a:lnTo>
                  <a:pt x="507" y="349"/>
                </a:lnTo>
                <a:lnTo>
                  <a:pt x="323" y="652"/>
                </a:lnTo>
                <a:lnTo>
                  <a:pt x="258" y="612"/>
                </a:lnTo>
                <a:close/>
                <a:moveTo>
                  <a:pt x="230" y="857"/>
                </a:moveTo>
                <a:lnTo>
                  <a:pt x="247" y="707"/>
                </a:lnTo>
                <a:lnTo>
                  <a:pt x="373" y="783"/>
                </a:lnTo>
                <a:lnTo>
                  <a:pt x="248" y="869"/>
                </a:lnTo>
                <a:cubicBezTo>
                  <a:pt x="235" y="878"/>
                  <a:pt x="227" y="873"/>
                  <a:pt x="230" y="857"/>
                </a:cubicBezTo>
                <a:close/>
                <a:moveTo>
                  <a:pt x="492" y="226"/>
                </a:moveTo>
                <a:lnTo>
                  <a:pt x="465" y="270"/>
                </a:lnTo>
                <a:lnTo>
                  <a:pt x="659" y="388"/>
                </a:lnTo>
                <a:lnTo>
                  <a:pt x="686" y="344"/>
                </a:lnTo>
                <a:lnTo>
                  <a:pt x="492" y="226"/>
                </a:lnTo>
                <a:close/>
                <a:moveTo>
                  <a:pt x="533" y="159"/>
                </a:moveTo>
                <a:cubicBezTo>
                  <a:pt x="546" y="139"/>
                  <a:pt x="572" y="132"/>
                  <a:pt x="592" y="144"/>
                </a:cubicBezTo>
                <a:lnTo>
                  <a:pt x="713" y="218"/>
                </a:lnTo>
                <a:cubicBezTo>
                  <a:pt x="733" y="230"/>
                  <a:pt x="740" y="256"/>
                  <a:pt x="727" y="277"/>
                </a:cubicBezTo>
                <a:lnTo>
                  <a:pt x="711" y="304"/>
                </a:lnTo>
                <a:lnTo>
                  <a:pt x="517" y="186"/>
                </a:lnTo>
                <a:lnTo>
                  <a:pt x="533" y="15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2"/>
              </a:solidFill>
            </a:endParaRPr>
          </a:p>
        </p:txBody>
      </p:sp>
      <p:grpSp>
        <p:nvGrpSpPr>
          <p:cNvPr id="92" name="组合 91"/>
          <p:cNvGrpSpPr/>
          <p:nvPr/>
        </p:nvGrpSpPr>
        <p:grpSpPr>
          <a:xfrm>
            <a:off x="3167001" y="3273182"/>
            <a:ext cx="288775" cy="288925"/>
            <a:chOff x="957263" y="3209925"/>
            <a:chExt cx="288925" cy="288925"/>
          </a:xfrm>
          <a:solidFill>
            <a:schemeClr val="tx1">
              <a:lumMod val="50000"/>
            </a:schemeClr>
          </a:solidFill>
        </p:grpSpPr>
        <p:sp>
          <p:nvSpPr>
            <p:cNvPr id="93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6"/>
            <p:cNvSpPr/>
            <p:nvPr/>
          </p:nvSpPr>
          <p:spPr bwMode="auto">
            <a:xfrm>
              <a:off x="1057275" y="3282950"/>
              <a:ext cx="130175" cy="15081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6" name="Freeform 5"/>
          <p:cNvSpPr/>
          <p:nvPr/>
        </p:nvSpPr>
        <p:spPr bwMode="auto">
          <a:xfrm>
            <a:off x="3166661" y="2792162"/>
            <a:ext cx="308974" cy="151426"/>
          </a:xfrm>
          <a:custGeom>
            <a:avLst/>
            <a:gdLst>
              <a:gd name="T0" fmla="*/ 208 w 416"/>
              <a:gd name="T1" fmla="*/ 361 h 361"/>
              <a:gd name="T2" fmla="*/ 312 w 416"/>
              <a:gd name="T3" fmla="*/ 181 h 361"/>
              <a:gd name="T4" fmla="*/ 416 w 416"/>
              <a:gd name="T5" fmla="*/ 0 h 361"/>
              <a:gd name="T6" fmla="*/ 208 w 416"/>
              <a:gd name="T7" fmla="*/ 0 h 361"/>
              <a:gd name="T8" fmla="*/ 0 w 416"/>
              <a:gd name="T9" fmla="*/ 0 h 361"/>
              <a:gd name="T10" fmla="*/ 104 w 416"/>
              <a:gd name="T11" fmla="*/ 181 h 361"/>
              <a:gd name="T12" fmla="*/ 208 w 416"/>
              <a:gd name="T13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16" h="361">
                <a:moveTo>
                  <a:pt x="208" y="361"/>
                </a:moveTo>
                <a:lnTo>
                  <a:pt x="312" y="181"/>
                </a:lnTo>
                <a:lnTo>
                  <a:pt x="416" y="0"/>
                </a:lnTo>
                <a:lnTo>
                  <a:pt x="208" y="0"/>
                </a:lnTo>
                <a:lnTo>
                  <a:pt x="0" y="0"/>
                </a:lnTo>
                <a:lnTo>
                  <a:pt x="104" y="181"/>
                </a:lnTo>
                <a:lnTo>
                  <a:pt x="208" y="36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7" name="对角圆角矩形 42"/>
          <p:cNvSpPr/>
          <p:nvPr/>
        </p:nvSpPr>
        <p:spPr bwMode="auto">
          <a:xfrm>
            <a:off x="1130697" y="1191127"/>
            <a:ext cx="9917431" cy="1528011"/>
          </a:xfrm>
          <a:prstGeom prst="round2DiagRect">
            <a:avLst>
              <a:gd name="adj1" fmla="val 19124"/>
              <a:gd name="adj2" fmla="val 0"/>
            </a:avLst>
          </a:prstGeom>
          <a:solidFill>
            <a:schemeClr val="accent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/>
          <a:lstStyle/>
          <a:p>
            <a:pPr algn="ctr"/>
            <a:endParaRPr lang="zh-CN" altLang="en-US" sz="200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99" name="组合 98"/>
          <p:cNvGrpSpPr/>
          <p:nvPr/>
        </p:nvGrpSpPr>
        <p:grpSpPr>
          <a:xfrm>
            <a:off x="3167001" y="4250166"/>
            <a:ext cx="288775" cy="288925"/>
            <a:chOff x="957263" y="3209925"/>
            <a:chExt cx="288925" cy="288925"/>
          </a:xfrm>
          <a:solidFill>
            <a:schemeClr val="accent4"/>
          </a:solidFill>
        </p:grpSpPr>
        <p:sp>
          <p:nvSpPr>
            <p:cNvPr id="100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6"/>
            <p:cNvSpPr/>
            <p:nvPr/>
          </p:nvSpPr>
          <p:spPr bwMode="auto">
            <a:xfrm>
              <a:off x="1057275" y="3282950"/>
              <a:ext cx="130175" cy="15081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03" name="文本框 102"/>
          <p:cNvSpPr txBox="1"/>
          <p:nvPr/>
        </p:nvSpPr>
        <p:spPr>
          <a:xfrm>
            <a:off x="275130" y="3072131"/>
            <a:ext cx="2816663" cy="622935"/>
          </a:xfrm>
          <a:prstGeom prst="rect">
            <a:avLst/>
          </a:prstGeom>
          <a:gradFill>
            <a:gsLst>
              <a:gs pos="56000">
                <a:schemeClr val="accent5">
                  <a:lumMod val="98000"/>
                  <a:lumOff val="2000"/>
                </a:schemeClr>
              </a:gs>
              <a:gs pos="0">
                <a:schemeClr val="accent5">
                  <a:lumMod val="85000"/>
                  <a:lumOff val="15000"/>
                </a:schemeClr>
              </a:gs>
              <a:gs pos="100000">
                <a:schemeClr val="accent5">
                  <a:lumMod val="85000"/>
                </a:schemeClr>
              </a:gs>
            </a:gsLst>
            <a:lin ang="5400000" scaled="1"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numCol="1" rtlCol="0" anchor="ctr" anchorCtr="0" compatLnSpc="1"/>
          <a:lstStyle>
            <a:defPPr>
              <a:defRPr lang="zh-CN"/>
            </a:defPPr>
            <a:lvl1pPr marL="0" marR="0" indent="0" algn="ctr" defTabSz="914400" eaLnBrk="1" latinLnBrk="0" hangingPunct="1">
              <a:lnSpc>
                <a:spcPct val="100000"/>
              </a:lnSpc>
              <a:buClrTx/>
              <a:buSzTx/>
              <a:buNone/>
              <a:defRPr kumimoji="0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>
                <a:solidFill>
                  <a:schemeClr val="tx1"/>
                </a:solidFill>
              </a:rPr>
              <a:t>餐饮</a:t>
            </a:r>
            <a:r>
              <a:rPr lang="en-US" altLang="zh-CN">
                <a:solidFill>
                  <a:schemeClr val="tx1"/>
                </a:solidFill>
              </a:rPr>
              <a:t>/</a:t>
            </a:r>
            <a:r>
              <a:rPr lang="zh-CN" altLang="en-US">
                <a:solidFill>
                  <a:schemeClr val="tx1"/>
                </a:solidFill>
              </a:rPr>
              <a:t>旅游</a:t>
            </a:r>
            <a:r>
              <a:rPr lang="en-US" altLang="zh-CN">
                <a:solidFill>
                  <a:schemeClr val="tx1"/>
                </a:solidFill>
              </a:rPr>
              <a:t>/</a:t>
            </a:r>
            <a:r>
              <a:rPr lang="zh-CN" altLang="en-US">
                <a:solidFill>
                  <a:schemeClr val="tx1"/>
                </a:solidFill>
              </a:rPr>
              <a:t>酒店</a:t>
            </a:r>
            <a:r>
              <a:rPr lang="en-US" altLang="zh-CN">
                <a:solidFill>
                  <a:schemeClr val="tx1"/>
                </a:solidFill>
              </a:rPr>
              <a:t>/</a:t>
            </a:r>
            <a:r>
              <a:rPr lang="zh-CN" altLang="en-US">
                <a:solidFill>
                  <a:schemeClr val="tx1"/>
                </a:solidFill>
              </a:rPr>
              <a:t>零售</a:t>
            </a:r>
            <a:r>
              <a:rPr lang="en-US" altLang="zh-CN">
                <a:solidFill>
                  <a:schemeClr val="tx1"/>
                </a:solidFill>
              </a:rPr>
              <a:t>/</a:t>
            </a:r>
            <a:r>
              <a:rPr lang="zh-CN" altLang="en-US">
                <a:solidFill>
                  <a:schemeClr val="tx1"/>
                </a:solidFill>
              </a:rPr>
              <a:t>线下生活消费等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269418" y="4064636"/>
            <a:ext cx="2822375" cy="584835"/>
          </a:xfrm>
          <a:prstGeom prst="rect">
            <a:avLst/>
          </a:prstGeom>
          <a:gradFill>
            <a:gsLst>
              <a:gs pos="56000">
                <a:schemeClr val="accent5">
                  <a:lumMod val="98000"/>
                  <a:lumOff val="2000"/>
                </a:schemeClr>
              </a:gs>
              <a:gs pos="0">
                <a:schemeClr val="accent5">
                  <a:lumMod val="85000"/>
                  <a:lumOff val="15000"/>
                </a:schemeClr>
              </a:gs>
              <a:gs pos="100000">
                <a:schemeClr val="accent5">
                  <a:lumMod val="85000"/>
                </a:schemeClr>
              </a:gs>
            </a:gsLst>
            <a:lin ang="5400000" scaled="1"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numCol="1" rtlCol="0" anchor="ctr" anchorCtr="0" compatLnSpc="1"/>
          <a:lstStyle>
            <a:defPPr>
              <a:defRPr lang="zh-CN"/>
            </a:defPPr>
            <a:lvl1pPr marL="0" marR="0" indent="0" algn="ctr" defTabSz="914400" eaLnBrk="1" latinLnBrk="0" hangingPunct="1">
              <a:lnSpc>
                <a:spcPct val="100000"/>
              </a:lnSpc>
              <a:buClrTx/>
              <a:buSzTx/>
              <a:buNone/>
              <a:defRPr kumimoji="0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广告</a:t>
            </a:r>
            <a:r>
              <a:rPr lang="en-US" altLang="zh-CN" dirty="0">
                <a:solidFill>
                  <a:schemeClr val="tx1"/>
                </a:solidFill>
              </a:rPr>
              <a:t>/</a:t>
            </a:r>
            <a:r>
              <a:rPr lang="zh-CN" altLang="en-US" dirty="0">
                <a:solidFill>
                  <a:schemeClr val="tx1"/>
                </a:solidFill>
              </a:rPr>
              <a:t>传媒行业</a:t>
            </a:r>
            <a:r>
              <a:rPr lang="en-US" altLang="zh-CN" dirty="0">
                <a:solidFill>
                  <a:schemeClr val="tx1"/>
                </a:solidFill>
              </a:rPr>
              <a:t>/</a:t>
            </a:r>
            <a:r>
              <a:rPr lang="zh-CN" altLang="en-US" dirty="0">
                <a:solidFill>
                  <a:schemeClr val="tx1"/>
                </a:solidFill>
              </a:rPr>
              <a:t>金融行业</a:t>
            </a:r>
          </a:p>
        </p:txBody>
      </p:sp>
      <p:sp>
        <p:nvSpPr>
          <p:cNvPr id="105" name="矩形 104"/>
          <p:cNvSpPr/>
          <p:nvPr/>
        </p:nvSpPr>
        <p:spPr>
          <a:xfrm>
            <a:off x="3543678" y="3197225"/>
            <a:ext cx="5920831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旅游行业停摆；餐饮和酒店等停业；招聘需求几乎为零；</a:t>
            </a:r>
            <a:endParaRPr lang="en-US" altLang="zh-CN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矩形 105"/>
          <p:cNvSpPr/>
          <p:nvPr/>
        </p:nvSpPr>
        <p:spPr>
          <a:xfrm>
            <a:off x="3543630" y="4150837"/>
            <a:ext cx="408073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招聘需求降幅超过七成。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20708" y="1742440"/>
            <a:ext cx="8493146" cy="806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</a:pPr>
            <a:r>
              <a: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企业延迟复工、民众不能出门，正常招聘无法开展；</a:t>
            </a:r>
          </a:p>
          <a:p>
            <a:pPr algn="just">
              <a:lnSpc>
                <a:spcPct val="120000"/>
              </a:lnSpc>
              <a:spcBef>
                <a:spcPts val="200"/>
              </a:spcBef>
              <a:spcAft>
                <a:spcPts val="200"/>
              </a:spcAft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同时，中小企业及餐饮，旅游等重线下行业面临生产危机，招聘需求缩减或消失</a:t>
            </a:r>
          </a:p>
        </p:txBody>
      </p:sp>
      <p:sp>
        <p:nvSpPr>
          <p:cNvPr id="116" name="TextBox 43"/>
          <p:cNvSpPr txBox="1"/>
          <p:nvPr/>
        </p:nvSpPr>
        <p:spPr>
          <a:xfrm>
            <a:off x="1402938" y="1250316"/>
            <a:ext cx="92503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春节过后，本该是传统招聘旺季，但今时不同往日</a:t>
            </a:r>
          </a:p>
        </p:txBody>
      </p:sp>
      <p:grpSp>
        <p:nvGrpSpPr>
          <p:cNvPr id="117" name="组合 116"/>
          <p:cNvGrpSpPr/>
          <p:nvPr/>
        </p:nvGrpSpPr>
        <p:grpSpPr>
          <a:xfrm>
            <a:off x="3167001" y="5275990"/>
            <a:ext cx="288775" cy="288925"/>
            <a:chOff x="957263" y="3209925"/>
            <a:chExt cx="288925" cy="288925"/>
          </a:xfrm>
          <a:solidFill>
            <a:schemeClr val="accent4"/>
          </a:solidFill>
        </p:grpSpPr>
        <p:sp>
          <p:nvSpPr>
            <p:cNvPr id="118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16"/>
            <p:cNvSpPr/>
            <p:nvPr/>
          </p:nvSpPr>
          <p:spPr bwMode="auto">
            <a:xfrm>
              <a:off x="1057275" y="3282950"/>
              <a:ext cx="130175" cy="15081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20" name="文本框 119"/>
          <p:cNvSpPr txBox="1"/>
          <p:nvPr/>
        </p:nvSpPr>
        <p:spPr>
          <a:xfrm>
            <a:off x="244031" y="5045075"/>
            <a:ext cx="2847762" cy="566420"/>
          </a:xfrm>
          <a:prstGeom prst="rect">
            <a:avLst/>
          </a:prstGeom>
          <a:gradFill>
            <a:gsLst>
              <a:gs pos="56000">
                <a:schemeClr val="accent5">
                  <a:lumMod val="98000"/>
                  <a:lumOff val="2000"/>
                </a:schemeClr>
              </a:gs>
              <a:gs pos="0">
                <a:schemeClr val="accent5">
                  <a:lumMod val="85000"/>
                  <a:lumOff val="15000"/>
                </a:schemeClr>
              </a:gs>
              <a:gs pos="100000">
                <a:schemeClr val="accent5">
                  <a:lumMod val="85000"/>
                </a:schemeClr>
              </a:gs>
            </a:gsLst>
            <a:lin ang="5400000" scaled="1"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numCol="1" rtlCol="0" anchor="ctr" anchorCtr="0" compatLnSpc="1"/>
          <a:lstStyle>
            <a:defPPr>
              <a:defRPr lang="zh-CN"/>
            </a:defPPr>
            <a:lvl1pPr marL="0" marR="0" indent="0" algn="ctr" defTabSz="914400" eaLnBrk="1" latinLnBrk="0" hangingPunct="1">
              <a:lnSpc>
                <a:spcPct val="100000"/>
              </a:lnSpc>
              <a:buClrTx/>
              <a:buSzTx/>
              <a:buNone/>
              <a:defRPr kumimoji="0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dirty="0">
                <a:solidFill>
                  <a:schemeClr val="tx1"/>
                </a:solidFill>
              </a:rPr>
              <a:t>生产</a:t>
            </a:r>
            <a:r>
              <a:rPr lang="en-US" altLang="zh-CN" dirty="0">
                <a:solidFill>
                  <a:schemeClr val="tx1"/>
                </a:solidFill>
              </a:rPr>
              <a:t>/</a:t>
            </a:r>
            <a:r>
              <a:rPr lang="zh-CN" altLang="en-US" dirty="0">
                <a:solidFill>
                  <a:schemeClr val="tx1"/>
                </a:solidFill>
              </a:rPr>
              <a:t>制造</a:t>
            </a:r>
            <a:r>
              <a:rPr lang="en-US" altLang="zh-CN" dirty="0">
                <a:solidFill>
                  <a:schemeClr val="tx1"/>
                </a:solidFill>
              </a:rPr>
              <a:t>/</a:t>
            </a:r>
            <a:r>
              <a:rPr lang="zh-CN" altLang="en-US" dirty="0">
                <a:solidFill>
                  <a:schemeClr val="tx1"/>
                </a:solidFill>
              </a:rPr>
              <a:t>化工等</a:t>
            </a:r>
          </a:p>
        </p:txBody>
      </p:sp>
      <p:sp>
        <p:nvSpPr>
          <p:cNvPr id="121" name="矩形 120"/>
          <p:cNvSpPr/>
          <p:nvPr/>
        </p:nvSpPr>
        <p:spPr>
          <a:xfrm>
            <a:off x="3543630" y="5176661"/>
            <a:ext cx="408073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无法复工，招聘需求降幅超过六成；</a:t>
            </a:r>
          </a:p>
        </p:txBody>
      </p:sp>
      <p:grpSp>
        <p:nvGrpSpPr>
          <p:cNvPr id="26" name="组合 25"/>
          <p:cNvGrpSpPr/>
          <p:nvPr/>
        </p:nvGrpSpPr>
        <p:grpSpPr>
          <a:xfrm flipH="1">
            <a:off x="9247535" y="1505437"/>
            <a:ext cx="2956783" cy="5266855"/>
            <a:chOff x="3909202" y="-479425"/>
            <a:chExt cx="1987550" cy="3538538"/>
          </a:xfrm>
        </p:grpSpPr>
        <p:grpSp>
          <p:nvGrpSpPr>
            <p:cNvPr id="27" name="组合 26"/>
            <p:cNvGrpSpPr/>
            <p:nvPr/>
          </p:nvGrpSpPr>
          <p:grpSpPr>
            <a:xfrm>
              <a:off x="4806140" y="-325438"/>
              <a:ext cx="1090612" cy="1214438"/>
              <a:chOff x="6115051" y="-122238"/>
              <a:chExt cx="1090612" cy="1214438"/>
            </a:xfrm>
          </p:grpSpPr>
          <p:sp>
            <p:nvSpPr>
              <p:cNvPr id="66" name="Freeform 52"/>
              <p:cNvSpPr/>
              <p:nvPr/>
            </p:nvSpPr>
            <p:spPr bwMode="auto">
              <a:xfrm>
                <a:off x="6897688" y="393700"/>
                <a:ext cx="161925" cy="176213"/>
              </a:xfrm>
              <a:custGeom>
                <a:avLst/>
                <a:gdLst>
                  <a:gd name="T0" fmla="*/ 40 w 43"/>
                  <a:gd name="T1" fmla="*/ 2 h 47"/>
                  <a:gd name="T2" fmla="*/ 40 w 43"/>
                  <a:gd name="T3" fmla="*/ 2 h 47"/>
                  <a:gd name="T4" fmla="*/ 41 w 43"/>
                  <a:gd name="T5" fmla="*/ 9 h 47"/>
                  <a:gd name="T6" fmla="*/ 12 w 43"/>
                  <a:gd name="T7" fmla="*/ 44 h 47"/>
                  <a:gd name="T8" fmla="*/ 3 w 43"/>
                  <a:gd name="T9" fmla="*/ 45 h 47"/>
                  <a:gd name="T10" fmla="*/ 3 w 43"/>
                  <a:gd name="T11" fmla="*/ 45 h 47"/>
                  <a:gd name="T12" fmla="*/ 2 w 43"/>
                  <a:gd name="T13" fmla="*/ 38 h 47"/>
                  <a:gd name="T14" fmla="*/ 31 w 43"/>
                  <a:gd name="T15" fmla="*/ 3 h 47"/>
                  <a:gd name="T16" fmla="*/ 40 w 43"/>
                  <a:gd name="T17" fmla="*/ 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47">
                    <a:moveTo>
                      <a:pt x="40" y="2"/>
                    </a:moveTo>
                    <a:cubicBezTo>
                      <a:pt x="40" y="2"/>
                      <a:pt x="40" y="2"/>
                      <a:pt x="40" y="2"/>
                    </a:cubicBezTo>
                    <a:cubicBezTo>
                      <a:pt x="42" y="4"/>
                      <a:pt x="43" y="7"/>
                      <a:pt x="41" y="9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0" y="46"/>
                      <a:pt x="6" y="47"/>
                      <a:pt x="3" y="45"/>
                    </a:cubicBezTo>
                    <a:cubicBezTo>
                      <a:pt x="3" y="45"/>
                      <a:pt x="3" y="45"/>
                      <a:pt x="3" y="45"/>
                    </a:cubicBezTo>
                    <a:cubicBezTo>
                      <a:pt x="0" y="43"/>
                      <a:pt x="0" y="40"/>
                      <a:pt x="2" y="38"/>
                    </a:cubicBezTo>
                    <a:cubicBezTo>
                      <a:pt x="31" y="3"/>
                      <a:pt x="31" y="3"/>
                      <a:pt x="31" y="3"/>
                    </a:cubicBezTo>
                    <a:cubicBezTo>
                      <a:pt x="33" y="1"/>
                      <a:pt x="37" y="0"/>
                      <a:pt x="40" y="2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53"/>
              <p:cNvSpPr/>
              <p:nvPr/>
            </p:nvSpPr>
            <p:spPr bwMode="auto">
              <a:xfrm>
                <a:off x="6780213" y="490537"/>
                <a:ext cx="241300" cy="255588"/>
              </a:xfrm>
              <a:custGeom>
                <a:avLst/>
                <a:gdLst>
                  <a:gd name="T0" fmla="*/ 0 w 64"/>
                  <a:gd name="T1" fmla="*/ 52 h 68"/>
                  <a:gd name="T2" fmla="*/ 20 w 64"/>
                  <a:gd name="T3" fmla="*/ 68 h 68"/>
                  <a:gd name="T4" fmla="*/ 40 w 64"/>
                  <a:gd name="T5" fmla="*/ 55 h 68"/>
                  <a:gd name="T6" fmla="*/ 64 w 64"/>
                  <a:gd name="T7" fmla="*/ 7 h 68"/>
                  <a:gd name="T8" fmla="*/ 47 w 64"/>
                  <a:gd name="T9" fmla="*/ 0 h 68"/>
                  <a:gd name="T10" fmla="*/ 10 w 64"/>
                  <a:gd name="T11" fmla="*/ 23 h 68"/>
                  <a:gd name="T12" fmla="*/ 0 w 64"/>
                  <a:gd name="T13" fmla="*/ 52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68">
                    <a:moveTo>
                      <a:pt x="0" y="52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40" y="55"/>
                      <a:pt x="40" y="55"/>
                      <a:pt x="40" y="55"/>
                    </a:cubicBezTo>
                    <a:cubicBezTo>
                      <a:pt x="50" y="47"/>
                      <a:pt x="60" y="19"/>
                      <a:pt x="64" y="7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10" y="23"/>
                      <a:pt x="10" y="23"/>
                      <a:pt x="10" y="23"/>
                    </a:cubicBezTo>
                    <a:lnTo>
                      <a:pt x="0" y="52"/>
                    </a:lnTo>
                    <a:close/>
                  </a:path>
                </a:pathLst>
              </a:custGeom>
              <a:solidFill>
                <a:srgbClr val="D1A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54"/>
              <p:cNvSpPr/>
              <p:nvPr/>
            </p:nvSpPr>
            <p:spPr bwMode="auto">
              <a:xfrm>
                <a:off x="6799263" y="-122238"/>
                <a:ext cx="406400" cy="955675"/>
              </a:xfrm>
              <a:custGeom>
                <a:avLst/>
                <a:gdLst>
                  <a:gd name="T0" fmla="*/ 247 w 256"/>
                  <a:gd name="T1" fmla="*/ 0 h 602"/>
                  <a:gd name="T2" fmla="*/ 256 w 256"/>
                  <a:gd name="T3" fmla="*/ 5 h 602"/>
                  <a:gd name="T4" fmla="*/ 24 w 256"/>
                  <a:gd name="T5" fmla="*/ 602 h 602"/>
                  <a:gd name="T6" fmla="*/ 0 w 256"/>
                  <a:gd name="T7" fmla="*/ 592 h 602"/>
                  <a:gd name="T8" fmla="*/ 247 w 256"/>
                  <a:gd name="T9" fmla="*/ 0 h 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6" h="602">
                    <a:moveTo>
                      <a:pt x="247" y="0"/>
                    </a:moveTo>
                    <a:lnTo>
                      <a:pt x="256" y="5"/>
                    </a:lnTo>
                    <a:lnTo>
                      <a:pt x="24" y="602"/>
                    </a:lnTo>
                    <a:lnTo>
                      <a:pt x="0" y="592"/>
                    </a:lnTo>
                    <a:lnTo>
                      <a:pt x="247" y="0"/>
                    </a:lnTo>
                    <a:close/>
                  </a:path>
                </a:pathLst>
              </a:custGeom>
              <a:solidFill>
                <a:srgbClr val="5729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55"/>
              <p:cNvSpPr/>
              <p:nvPr/>
            </p:nvSpPr>
            <p:spPr bwMode="auto">
              <a:xfrm>
                <a:off x="6810376" y="442912"/>
                <a:ext cx="139700" cy="173038"/>
              </a:xfrm>
              <a:custGeom>
                <a:avLst/>
                <a:gdLst>
                  <a:gd name="T0" fmla="*/ 3 w 37"/>
                  <a:gd name="T1" fmla="*/ 43 h 46"/>
                  <a:gd name="T2" fmla="*/ 5 w 37"/>
                  <a:gd name="T3" fmla="*/ 46 h 46"/>
                  <a:gd name="T4" fmla="*/ 9 w 37"/>
                  <a:gd name="T5" fmla="*/ 43 h 46"/>
                  <a:gd name="T6" fmla="*/ 34 w 37"/>
                  <a:gd name="T7" fmla="*/ 16 h 46"/>
                  <a:gd name="T8" fmla="*/ 36 w 37"/>
                  <a:gd name="T9" fmla="*/ 7 h 46"/>
                  <a:gd name="T10" fmla="*/ 31 w 37"/>
                  <a:gd name="T11" fmla="*/ 2 h 46"/>
                  <a:gd name="T12" fmla="*/ 2 w 37"/>
                  <a:gd name="T13" fmla="*/ 33 h 46"/>
                  <a:gd name="T14" fmla="*/ 3 w 37"/>
                  <a:gd name="T15" fmla="*/ 4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46">
                    <a:moveTo>
                      <a:pt x="3" y="43"/>
                    </a:moveTo>
                    <a:cubicBezTo>
                      <a:pt x="5" y="46"/>
                      <a:pt x="5" y="46"/>
                      <a:pt x="5" y="46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7" y="13"/>
                      <a:pt x="37" y="10"/>
                      <a:pt x="36" y="7"/>
                    </a:cubicBezTo>
                    <a:cubicBezTo>
                      <a:pt x="36" y="5"/>
                      <a:pt x="32" y="0"/>
                      <a:pt x="31" y="2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0" y="35"/>
                      <a:pt x="0" y="40"/>
                      <a:pt x="3" y="43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56"/>
              <p:cNvSpPr/>
              <p:nvPr/>
            </p:nvSpPr>
            <p:spPr bwMode="auto">
              <a:xfrm>
                <a:off x="6908801" y="446087"/>
                <a:ext cx="30163" cy="33338"/>
              </a:xfrm>
              <a:custGeom>
                <a:avLst/>
                <a:gdLst>
                  <a:gd name="T0" fmla="*/ 7 w 8"/>
                  <a:gd name="T1" fmla="*/ 0 h 9"/>
                  <a:gd name="T2" fmla="*/ 5 w 8"/>
                  <a:gd name="T3" fmla="*/ 0 h 9"/>
                  <a:gd name="T4" fmla="*/ 0 w 8"/>
                  <a:gd name="T5" fmla="*/ 7 h 9"/>
                  <a:gd name="T6" fmla="*/ 7 w 8"/>
                  <a:gd name="T7" fmla="*/ 3 h 9"/>
                  <a:gd name="T8" fmla="*/ 7 w 8"/>
                  <a:gd name="T9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7" y="0"/>
                    </a:moveTo>
                    <a:cubicBezTo>
                      <a:pt x="6" y="0"/>
                      <a:pt x="6" y="0"/>
                      <a:pt x="5" y="0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3" y="9"/>
                      <a:pt x="6" y="6"/>
                      <a:pt x="7" y="3"/>
                    </a:cubicBezTo>
                    <a:cubicBezTo>
                      <a:pt x="8" y="2"/>
                      <a:pt x="7" y="1"/>
                      <a:pt x="7" y="0"/>
                    </a:cubicBezTo>
                    <a:close/>
                  </a:path>
                </a:pathLst>
              </a:custGeom>
              <a:solidFill>
                <a:srgbClr val="FFE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57"/>
              <p:cNvSpPr/>
              <p:nvPr/>
            </p:nvSpPr>
            <p:spPr bwMode="auto">
              <a:xfrm>
                <a:off x="6905626" y="611187"/>
                <a:ext cx="71438" cy="52388"/>
              </a:xfrm>
              <a:custGeom>
                <a:avLst/>
                <a:gdLst>
                  <a:gd name="T0" fmla="*/ 18 w 19"/>
                  <a:gd name="T1" fmla="*/ 3 h 14"/>
                  <a:gd name="T2" fmla="*/ 18 w 19"/>
                  <a:gd name="T3" fmla="*/ 3 h 14"/>
                  <a:gd name="T4" fmla="*/ 16 w 19"/>
                  <a:gd name="T5" fmla="*/ 9 h 14"/>
                  <a:gd name="T6" fmla="*/ 8 w 19"/>
                  <a:gd name="T7" fmla="*/ 13 h 14"/>
                  <a:gd name="T8" fmla="*/ 1 w 19"/>
                  <a:gd name="T9" fmla="*/ 11 h 14"/>
                  <a:gd name="T10" fmla="*/ 1 w 19"/>
                  <a:gd name="T11" fmla="*/ 11 h 14"/>
                  <a:gd name="T12" fmla="*/ 2 w 19"/>
                  <a:gd name="T13" fmla="*/ 5 h 14"/>
                  <a:gd name="T14" fmla="*/ 10 w 19"/>
                  <a:gd name="T15" fmla="*/ 1 h 14"/>
                  <a:gd name="T16" fmla="*/ 18 w 19"/>
                  <a:gd name="T17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4">
                    <a:moveTo>
                      <a:pt x="18" y="3"/>
                    </a:moveTo>
                    <a:cubicBezTo>
                      <a:pt x="18" y="3"/>
                      <a:pt x="18" y="3"/>
                      <a:pt x="18" y="3"/>
                    </a:cubicBezTo>
                    <a:cubicBezTo>
                      <a:pt x="19" y="5"/>
                      <a:pt x="19" y="8"/>
                      <a:pt x="16" y="9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6" y="14"/>
                      <a:pt x="3" y="14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9"/>
                      <a:pt x="0" y="6"/>
                      <a:pt x="2" y="5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3" y="0"/>
                      <a:pt x="16" y="0"/>
                      <a:pt x="18" y="3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58"/>
              <p:cNvSpPr/>
              <p:nvPr/>
            </p:nvSpPr>
            <p:spPr bwMode="auto">
              <a:xfrm>
                <a:off x="6923088" y="547687"/>
                <a:ext cx="79375" cy="63500"/>
              </a:xfrm>
              <a:custGeom>
                <a:avLst/>
                <a:gdLst>
                  <a:gd name="T0" fmla="*/ 19 w 21"/>
                  <a:gd name="T1" fmla="*/ 4 h 17"/>
                  <a:gd name="T2" fmla="*/ 19 w 21"/>
                  <a:gd name="T3" fmla="*/ 4 h 17"/>
                  <a:gd name="T4" fmla="*/ 18 w 21"/>
                  <a:gd name="T5" fmla="*/ 11 h 17"/>
                  <a:gd name="T6" fmla="*/ 10 w 21"/>
                  <a:gd name="T7" fmla="*/ 15 h 17"/>
                  <a:gd name="T8" fmla="*/ 2 w 21"/>
                  <a:gd name="T9" fmla="*/ 13 h 17"/>
                  <a:gd name="T10" fmla="*/ 2 w 21"/>
                  <a:gd name="T11" fmla="*/ 13 h 17"/>
                  <a:gd name="T12" fmla="*/ 3 w 21"/>
                  <a:gd name="T13" fmla="*/ 6 h 17"/>
                  <a:gd name="T14" fmla="*/ 11 w 21"/>
                  <a:gd name="T15" fmla="*/ 2 h 17"/>
                  <a:gd name="T16" fmla="*/ 19 w 21"/>
                  <a:gd name="T17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">
                    <a:moveTo>
                      <a:pt x="19" y="4"/>
                    </a:moveTo>
                    <a:cubicBezTo>
                      <a:pt x="19" y="4"/>
                      <a:pt x="19" y="4"/>
                      <a:pt x="19" y="4"/>
                    </a:cubicBezTo>
                    <a:cubicBezTo>
                      <a:pt x="21" y="7"/>
                      <a:pt x="20" y="10"/>
                      <a:pt x="18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7" y="17"/>
                      <a:pt x="3" y="16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0" y="11"/>
                      <a:pt x="0" y="7"/>
                      <a:pt x="3" y="6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4" y="0"/>
                      <a:pt x="17" y="1"/>
                      <a:pt x="19" y="4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3" name="Freeform 59"/>
              <p:cNvSpPr/>
              <p:nvPr/>
            </p:nvSpPr>
            <p:spPr bwMode="auto">
              <a:xfrm>
                <a:off x="6927851" y="566737"/>
                <a:ext cx="44450" cy="41275"/>
              </a:xfrm>
              <a:custGeom>
                <a:avLst/>
                <a:gdLst>
                  <a:gd name="T0" fmla="*/ 10 w 12"/>
                  <a:gd name="T1" fmla="*/ 3 h 11"/>
                  <a:gd name="T2" fmla="*/ 10 w 12"/>
                  <a:gd name="T3" fmla="*/ 3 h 11"/>
                  <a:gd name="T4" fmla="*/ 9 w 12"/>
                  <a:gd name="T5" fmla="*/ 9 h 11"/>
                  <a:gd name="T6" fmla="*/ 8 w 12"/>
                  <a:gd name="T7" fmla="*/ 9 h 11"/>
                  <a:gd name="T8" fmla="*/ 1 w 12"/>
                  <a:gd name="T9" fmla="*/ 8 h 11"/>
                  <a:gd name="T10" fmla="*/ 1 w 12"/>
                  <a:gd name="T11" fmla="*/ 8 h 11"/>
                  <a:gd name="T12" fmla="*/ 3 w 12"/>
                  <a:gd name="T13" fmla="*/ 2 h 11"/>
                  <a:gd name="T14" fmla="*/ 3 w 12"/>
                  <a:gd name="T15" fmla="*/ 1 h 11"/>
                  <a:gd name="T16" fmla="*/ 10 w 12"/>
                  <a:gd name="T1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1">
                    <a:moveTo>
                      <a:pt x="10" y="3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12" y="5"/>
                      <a:pt x="11" y="8"/>
                      <a:pt x="9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6" y="11"/>
                      <a:pt x="3" y="10"/>
                      <a:pt x="1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0" y="6"/>
                      <a:pt x="0" y="3"/>
                      <a:pt x="3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6" y="0"/>
                      <a:pt x="9" y="1"/>
                      <a:pt x="10" y="3"/>
                    </a:cubicBezTo>
                    <a:close/>
                  </a:path>
                </a:pathLst>
              </a:custGeom>
              <a:solidFill>
                <a:srgbClr val="FFE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4" name="Freeform 60"/>
              <p:cNvSpPr/>
              <p:nvPr/>
            </p:nvSpPr>
            <p:spPr bwMode="auto">
              <a:xfrm>
                <a:off x="6908801" y="627062"/>
                <a:ext cx="38100" cy="33338"/>
              </a:xfrm>
              <a:custGeom>
                <a:avLst/>
                <a:gdLst>
                  <a:gd name="T0" fmla="*/ 9 w 10"/>
                  <a:gd name="T1" fmla="*/ 2 h 9"/>
                  <a:gd name="T2" fmla="*/ 9 w 10"/>
                  <a:gd name="T3" fmla="*/ 2 h 9"/>
                  <a:gd name="T4" fmla="*/ 8 w 10"/>
                  <a:gd name="T5" fmla="*/ 8 h 9"/>
                  <a:gd name="T6" fmla="*/ 7 w 10"/>
                  <a:gd name="T7" fmla="*/ 8 h 9"/>
                  <a:gd name="T8" fmla="*/ 1 w 10"/>
                  <a:gd name="T9" fmla="*/ 7 h 9"/>
                  <a:gd name="T10" fmla="*/ 1 w 10"/>
                  <a:gd name="T11" fmla="*/ 7 h 9"/>
                  <a:gd name="T12" fmla="*/ 2 w 10"/>
                  <a:gd name="T13" fmla="*/ 1 h 9"/>
                  <a:gd name="T14" fmla="*/ 3 w 10"/>
                  <a:gd name="T15" fmla="*/ 1 h 9"/>
                  <a:gd name="T16" fmla="*/ 9 w 10"/>
                  <a:gd name="T17" fmla="*/ 2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9">
                    <a:moveTo>
                      <a:pt x="9" y="2"/>
                    </a:moveTo>
                    <a:cubicBezTo>
                      <a:pt x="9" y="2"/>
                      <a:pt x="9" y="2"/>
                      <a:pt x="9" y="2"/>
                    </a:cubicBezTo>
                    <a:cubicBezTo>
                      <a:pt x="10" y="4"/>
                      <a:pt x="10" y="7"/>
                      <a:pt x="8" y="8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5" y="9"/>
                      <a:pt x="3" y="9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5"/>
                      <a:pt x="0" y="2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5" y="0"/>
                      <a:pt x="8" y="1"/>
                      <a:pt x="9" y="2"/>
                    </a:cubicBezTo>
                    <a:close/>
                  </a:path>
                </a:pathLst>
              </a:custGeom>
              <a:solidFill>
                <a:srgbClr val="FFE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5" name="Freeform 61"/>
              <p:cNvSpPr/>
              <p:nvPr/>
            </p:nvSpPr>
            <p:spPr bwMode="auto">
              <a:xfrm>
                <a:off x="6946901" y="484187"/>
                <a:ext cx="77788" cy="63500"/>
              </a:xfrm>
              <a:custGeom>
                <a:avLst/>
                <a:gdLst>
                  <a:gd name="T0" fmla="*/ 19 w 21"/>
                  <a:gd name="T1" fmla="*/ 4 h 17"/>
                  <a:gd name="T2" fmla="*/ 19 w 21"/>
                  <a:gd name="T3" fmla="*/ 4 h 17"/>
                  <a:gd name="T4" fmla="*/ 18 w 21"/>
                  <a:gd name="T5" fmla="*/ 11 h 17"/>
                  <a:gd name="T6" fmla="*/ 10 w 21"/>
                  <a:gd name="T7" fmla="*/ 16 h 17"/>
                  <a:gd name="T8" fmla="*/ 2 w 21"/>
                  <a:gd name="T9" fmla="*/ 13 h 17"/>
                  <a:gd name="T10" fmla="*/ 2 w 21"/>
                  <a:gd name="T11" fmla="*/ 13 h 17"/>
                  <a:gd name="T12" fmla="*/ 3 w 21"/>
                  <a:gd name="T13" fmla="*/ 6 h 17"/>
                  <a:gd name="T14" fmla="*/ 11 w 21"/>
                  <a:gd name="T15" fmla="*/ 2 h 17"/>
                  <a:gd name="T16" fmla="*/ 19 w 21"/>
                  <a:gd name="T17" fmla="*/ 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" h="17">
                    <a:moveTo>
                      <a:pt x="19" y="4"/>
                    </a:moveTo>
                    <a:cubicBezTo>
                      <a:pt x="19" y="4"/>
                      <a:pt x="19" y="4"/>
                      <a:pt x="19" y="4"/>
                    </a:cubicBezTo>
                    <a:cubicBezTo>
                      <a:pt x="21" y="7"/>
                      <a:pt x="21" y="10"/>
                      <a:pt x="18" y="11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7" y="17"/>
                      <a:pt x="4" y="16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0" y="11"/>
                      <a:pt x="1" y="7"/>
                      <a:pt x="3" y="6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4" y="0"/>
                      <a:pt x="18" y="1"/>
                      <a:pt x="19" y="4"/>
                    </a:cubicBez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6" name="Freeform 62"/>
              <p:cNvSpPr/>
              <p:nvPr/>
            </p:nvSpPr>
            <p:spPr bwMode="auto">
              <a:xfrm>
                <a:off x="6950076" y="501650"/>
                <a:ext cx="44450" cy="42863"/>
              </a:xfrm>
              <a:custGeom>
                <a:avLst/>
                <a:gdLst>
                  <a:gd name="T0" fmla="*/ 10 w 12"/>
                  <a:gd name="T1" fmla="*/ 3 h 11"/>
                  <a:gd name="T2" fmla="*/ 10 w 12"/>
                  <a:gd name="T3" fmla="*/ 3 h 11"/>
                  <a:gd name="T4" fmla="*/ 9 w 12"/>
                  <a:gd name="T5" fmla="*/ 9 h 11"/>
                  <a:gd name="T6" fmla="*/ 8 w 12"/>
                  <a:gd name="T7" fmla="*/ 10 h 11"/>
                  <a:gd name="T8" fmla="*/ 2 w 12"/>
                  <a:gd name="T9" fmla="*/ 8 h 11"/>
                  <a:gd name="T10" fmla="*/ 2 w 12"/>
                  <a:gd name="T11" fmla="*/ 8 h 11"/>
                  <a:gd name="T12" fmla="*/ 3 w 12"/>
                  <a:gd name="T13" fmla="*/ 2 h 11"/>
                  <a:gd name="T14" fmla="*/ 4 w 12"/>
                  <a:gd name="T15" fmla="*/ 2 h 11"/>
                  <a:gd name="T16" fmla="*/ 10 w 12"/>
                  <a:gd name="T17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1">
                    <a:moveTo>
                      <a:pt x="10" y="3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12" y="5"/>
                      <a:pt x="11" y="8"/>
                      <a:pt x="9" y="9"/>
                    </a:cubicBezTo>
                    <a:cubicBezTo>
                      <a:pt x="8" y="10"/>
                      <a:pt x="8" y="10"/>
                      <a:pt x="8" y="10"/>
                    </a:cubicBezTo>
                    <a:cubicBezTo>
                      <a:pt x="6" y="11"/>
                      <a:pt x="3" y="10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0" y="6"/>
                      <a:pt x="1" y="3"/>
                      <a:pt x="3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6" y="0"/>
                      <a:pt x="9" y="1"/>
                      <a:pt x="10" y="3"/>
                    </a:cubicBezTo>
                    <a:close/>
                  </a:path>
                </a:pathLst>
              </a:custGeom>
              <a:solidFill>
                <a:srgbClr val="FFE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7" name="Freeform 63"/>
              <p:cNvSpPr/>
              <p:nvPr/>
            </p:nvSpPr>
            <p:spPr bwMode="auto">
              <a:xfrm>
                <a:off x="6780213" y="555625"/>
                <a:ext cx="136525" cy="176213"/>
              </a:xfrm>
              <a:custGeom>
                <a:avLst/>
                <a:gdLst>
                  <a:gd name="T0" fmla="*/ 0 w 36"/>
                  <a:gd name="T1" fmla="*/ 35 h 47"/>
                  <a:gd name="T2" fmla="*/ 14 w 36"/>
                  <a:gd name="T3" fmla="*/ 47 h 47"/>
                  <a:gd name="T4" fmla="*/ 24 w 36"/>
                  <a:gd name="T5" fmla="*/ 4 h 47"/>
                  <a:gd name="T6" fmla="*/ 19 w 36"/>
                  <a:gd name="T7" fmla="*/ 0 h 47"/>
                  <a:gd name="T8" fmla="*/ 10 w 36"/>
                  <a:gd name="T9" fmla="*/ 6 h 47"/>
                  <a:gd name="T10" fmla="*/ 0 w 36"/>
                  <a:gd name="T11" fmla="*/ 35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6" h="47">
                    <a:moveTo>
                      <a:pt x="0" y="35"/>
                    </a:moveTo>
                    <a:cubicBezTo>
                      <a:pt x="14" y="47"/>
                      <a:pt x="14" y="47"/>
                      <a:pt x="14" y="47"/>
                    </a:cubicBezTo>
                    <a:cubicBezTo>
                      <a:pt x="23" y="37"/>
                      <a:pt x="36" y="16"/>
                      <a:pt x="24" y="4"/>
                    </a:cubicBezTo>
                    <a:cubicBezTo>
                      <a:pt x="23" y="3"/>
                      <a:pt x="21" y="1"/>
                      <a:pt x="19" y="0"/>
                    </a:cubicBezTo>
                    <a:cubicBezTo>
                      <a:pt x="10" y="6"/>
                      <a:pt x="10" y="6"/>
                      <a:pt x="10" y="6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FFD7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8" name="Freeform 64"/>
              <p:cNvSpPr/>
              <p:nvPr/>
            </p:nvSpPr>
            <p:spPr bwMode="auto">
              <a:xfrm>
                <a:off x="6705601" y="649287"/>
                <a:ext cx="169863" cy="173038"/>
              </a:xfrm>
              <a:custGeom>
                <a:avLst/>
                <a:gdLst>
                  <a:gd name="T0" fmla="*/ 0 w 107"/>
                  <a:gd name="T1" fmla="*/ 40 h 109"/>
                  <a:gd name="T2" fmla="*/ 69 w 107"/>
                  <a:gd name="T3" fmla="*/ 109 h 109"/>
                  <a:gd name="T4" fmla="*/ 107 w 107"/>
                  <a:gd name="T5" fmla="*/ 69 h 109"/>
                  <a:gd name="T6" fmla="*/ 38 w 107"/>
                  <a:gd name="T7" fmla="*/ 0 h 109"/>
                  <a:gd name="T8" fmla="*/ 0 w 107"/>
                  <a:gd name="T9" fmla="*/ 4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109">
                    <a:moveTo>
                      <a:pt x="0" y="40"/>
                    </a:moveTo>
                    <a:lnTo>
                      <a:pt x="69" y="109"/>
                    </a:lnTo>
                    <a:lnTo>
                      <a:pt x="107" y="69"/>
                    </a:lnTo>
                    <a:lnTo>
                      <a:pt x="38" y="0"/>
                    </a:lnTo>
                    <a:lnTo>
                      <a:pt x="0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9" name="Freeform 65"/>
              <p:cNvSpPr/>
              <p:nvPr/>
            </p:nvSpPr>
            <p:spPr bwMode="auto">
              <a:xfrm>
                <a:off x="6115051" y="555625"/>
                <a:ext cx="747713" cy="536575"/>
              </a:xfrm>
              <a:custGeom>
                <a:avLst/>
                <a:gdLst>
                  <a:gd name="T0" fmla="*/ 1 w 199"/>
                  <a:gd name="T1" fmla="*/ 25 h 143"/>
                  <a:gd name="T2" fmla="*/ 40 w 199"/>
                  <a:gd name="T3" fmla="*/ 0 h 143"/>
                  <a:gd name="T4" fmla="*/ 116 w 199"/>
                  <a:gd name="T5" fmla="*/ 77 h 143"/>
                  <a:gd name="T6" fmla="*/ 166 w 199"/>
                  <a:gd name="T7" fmla="*/ 28 h 143"/>
                  <a:gd name="T8" fmla="*/ 166 w 199"/>
                  <a:gd name="T9" fmla="*/ 28 h 143"/>
                  <a:gd name="T10" fmla="*/ 199 w 199"/>
                  <a:gd name="T11" fmla="*/ 61 h 143"/>
                  <a:gd name="T12" fmla="*/ 199 w 199"/>
                  <a:gd name="T13" fmla="*/ 61 h 143"/>
                  <a:gd name="T14" fmla="*/ 135 w 199"/>
                  <a:gd name="T15" fmla="*/ 129 h 143"/>
                  <a:gd name="T16" fmla="*/ 102 w 199"/>
                  <a:gd name="T17" fmla="*/ 127 h 143"/>
                  <a:gd name="T18" fmla="*/ 1 w 199"/>
                  <a:gd name="T19" fmla="*/ 25 h 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9" h="143">
                    <a:moveTo>
                      <a:pt x="1" y="25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116" y="77"/>
                      <a:pt x="116" y="77"/>
                      <a:pt x="116" y="77"/>
                    </a:cubicBezTo>
                    <a:cubicBezTo>
                      <a:pt x="166" y="28"/>
                      <a:pt x="166" y="28"/>
                      <a:pt x="166" y="28"/>
                    </a:cubicBezTo>
                    <a:cubicBezTo>
                      <a:pt x="166" y="28"/>
                      <a:pt x="166" y="28"/>
                      <a:pt x="166" y="28"/>
                    </a:cubicBezTo>
                    <a:cubicBezTo>
                      <a:pt x="199" y="61"/>
                      <a:pt x="199" y="61"/>
                      <a:pt x="199" y="61"/>
                    </a:cubicBezTo>
                    <a:cubicBezTo>
                      <a:pt x="199" y="61"/>
                      <a:pt x="199" y="61"/>
                      <a:pt x="199" y="61"/>
                    </a:cubicBezTo>
                    <a:cubicBezTo>
                      <a:pt x="135" y="129"/>
                      <a:pt x="135" y="129"/>
                      <a:pt x="135" y="129"/>
                    </a:cubicBezTo>
                    <a:cubicBezTo>
                      <a:pt x="121" y="143"/>
                      <a:pt x="108" y="133"/>
                      <a:pt x="102" y="127"/>
                    </a:cubicBezTo>
                    <a:cubicBezTo>
                      <a:pt x="94" y="119"/>
                      <a:pt x="0" y="26"/>
                      <a:pt x="1" y="25"/>
                    </a:cubicBezTo>
                    <a:close/>
                  </a:path>
                </a:pathLst>
              </a:custGeom>
              <a:solidFill>
                <a:srgbClr val="2755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80" name="Freeform 83"/>
              <p:cNvSpPr/>
              <p:nvPr/>
            </p:nvSpPr>
            <p:spPr bwMode="auto">
              <a:xfrm>
                <a:off x="6799263" y="701675"/>
                <a:ext cx="79375" cy="131763"/>
              </a:xfrm>
              <a:custGeom>
                <a:avLst/>
                <a:gdLst>
                  <a:gd name="T0" fmla="*/ 21 w 21"/>
                  <a:gd name="T1" fmla="*/ 7 h 35"/>
                  <a:gd name="T2" fmla="*/ 10 w 21"/>
                  <a:gd name="T3" fmla="*/ 35 h 35"/>
                  <a:gd name="T4" fmla="*/ 0 w 21"/>
                  <a:gd name="T5" fmla="*/ 31 h 35"/>
                  <a:gd name="T6" fmla="*/ 11 w 21"/>
                  <a:gd name="T7" fmla="*/ 3 h 35"/>
                  <a:gd name="T8" fmla="*/ 15 w 21"/>
                  <a:gd name="T9" fmla="*/ 0 h 35"/>
                  <a:gd name="T10" fmla="*/ 21 w 21"/>
                  <a:gd name="T11" fmla="*/ 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5">
                    <a:moveTo>
                      <a:pt x="21" y="7"/>
                    </a:moveTo>
                    <a:cubicBezTo>
                      <a:pt x="10" y="35"/>
                      <a:pt x="10" y="35"/>
                      <a:pt x="10" y="35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3" y="3"/>
                      <a:pt x="15" y="1"/>
                      <a:pt x="15" y="0"/>
                    </a:cubicBezTo>
                    <a:lnTo>
                      <a:pt x="21" y="7"/>
                    </a:lnTo>
                    <a:close/>
                  </a:path>
                </a:pathLst>
              </a:custGeom>
              <a:solidFill>
                <a:srgbClr val="5729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3909202" y="-479425"/>
              <a:ext cx="1144588" cy="3538538"/>
              <a:chOff x="5218113" y="-276225"/>
              <a:chExt cx="1144588" cy="3538538"/>
            </a:xfrm>
          </p:grpSpPr>
          <p:sp>
            <p:nvSpPr>
              <p:cNvPr id="29" name="Freeform 37"/>
              <p:cNvSpPr/>
              <p:nvPr/>
            </p:nvSpPr>
            <p:spPr bwMode="auto">
              <a:xfrm>
                <a:off x="5583238" y="-276225"/>
                <a:ext cx="685800" cy="1346200"/>
              </a:xfrm>
              <a:custGeom>
                <a:avLst/>
                <a:gdLst>
                  <a:gd name="T0" fmla="*/ 167 w 182"/>
                  <a:gd name="T1" fmla="*/ 138 h 358"/>
                  <a:gd name="T2" fmla="*/ 92 w 182"/>
                  <a:gd name="T3" fmla="*/ 358 h 358"/>
                  <a:gd name="T4" fmla="*/ 8 w 182"/>
                  <a:gd name="T5" fmla="*/ 149 h 358"/>
                  <a:gd name="T6" fmla="*/ 121 w 182"/>
                  <a:gd name="T7" fmla="*/ 32 h 358"/>
                  <a:gd name="T8" fmla="*/ 167 w 182"/>
                  <a:gd name="T9" fmla="*/ 138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2" h="358">
                    <a:moveTo>
                      <a:pt x="167" y="138"/>
                    </a:moveTo>
                    <a:cubicBezTo>
                      <a:pt x="151" y="217"/>
                      <a:pt x="117" y="358"/>
                      <a:pt x="92" y="358"/>
                    </a:cubicBezTo>
                    <a:cubicBezTo>
                      <a:pt x="67" y="358"/>
                      <a:pt x="18" y="207"/>
                      <a:pt x="8" y="149"/>
                    </a:cubicBezTo>
                    <a:cubicBezTo>
                      <a:pt x="0" y="98"/>
                      <a:pt x="16" y="0"/>
                      <a:pt x="121" y="32"/>
                    </a:cubicBezTo>
                    <a:cubicBezTo>
                      <a:pt x="157" y="30"/>
                      <a:pt x="182" y="70"/>
                      <a:pt x="167" y="138"/>
                    </a:cubicBezTo>
                    <a:close/>
                  </a:path>
                </a:pathLst>
              </a:custGeom>
              <a:solidFill>
                <a:srgbClr val="5729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38"/>
              <p:cNvSpPr/>
              <p:nvPr/>
            </p:nvSpPr>
            <p:spPr bwMode="auto">
              <a:xfrm>
                <a:off x="5275263" y="1490662"/>
                <a:ext cx="165100" cy="180975"/>
              </a:xfrm>
              <a:custGeom>
                <a:avLst/>
                <a:gdLst>
                  <a:gd name="T0" fmla="*/ 0 w 104"/>
                  <a:gd name="T1" fmla="*/ 86 h 114"/>
                  <a:gd name="T2" fmla="*/ 64 w 104"/>
                  <a:gd name="T3" fmla="*/ 114 h 114"/>
                  <a:gd name="T4" fmla="*/ 104 w 104"/>
                  <a:gd name="T5" fmla="*/ 29 h 114"/>
                  <a:gd name="T6" fmla="*/ 43 w 104"/>
                  <a:gd name="T7" fmla="*/ 0 h 114"/>
                  <a:gd name="T8" fmla="*/ 0 w 104"/>
                  <a:gd name="T9" fmla="*/ 86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14">
                    <a:moveTo>
                      <a:pt x="0" y="86"/>
                    </a:moveTo>
                    <a:lnTo>
                      <a:pt x="64" y="114"/>
                    </a:lnTo>
                    <a:lnTo>
                      <a:pt x="104" y="29"/>
                    </a:lnTo>
                    <a:lnTo>
                      <a:pt x="43" y="0"/>
                    </a:ln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39"/>
              <p:cNvSpPr/>
              <p:nvPr/>
            </p:nvSpPr>
            <p:spPr bwMode="auto">
              <a:xfrm>
                <a:off x="5248276" y="1536700"/>
                <a:ext cx="166688" cy="214313"/>
              </a:xfrm>
              <a:custGeom>
                <a:avLst/>
                <a:gdLst>
                  <a:gd name="T0" fmla="*/ 44 w 44"/>
                  <a:gd name="T1" fmla="*/ 6 h 57"/>
                  <a:gd name="T2" fmla="*/ 18 w 44"/>
                  <a:gd name="T3" fmla="*/ 0 h 57"/>
                  <a:gd name="T4" fmla="*/ 13 w 44"/>
                  <a:gd name="T5" fmla="*/ 21 h 57"/>
                  <a:gd name="T6" fmla="*/ 0 w 44"/>
                  <a:gd name="T7" fmla="*/ 42 h 57"/>
                  <a:gd name="T8" fmla="*/ 30 w 44"/>
                  <a:gd name="T9" fmla="*/ 57 h 57"/>
                  <a:gd name="T10" fmla="*/ 44 w 44"/>
                  <a:gd name="T11" fmla="*/ 6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57">
                    <a:moveTo>
                      <a:pt x="44" y="6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1" y="47"/>
                      <a:pt x="31" y="41"/>
                      <a:pt x="30" y="57"/>
                    </a:cubicBezTo>
                    <a:lnTo>
                      <a:pt x="44" y="6"/>
                    </a:ln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" name="Freeform 40"/>
              <p:cNvSpPr/>
              <p:nvPr/>
            </p:nvSpPr>
            <p:spPr bwMode="auto">
              <a:xfrm>
                <a:off x="5218113" y="1539875"/>
                <a:ext cx="200025" cy="304800"/>
              </a:xfrm>
              <a:custGeom>
                <a:avLst/>
                <a:gdLst>
                  <a:gd name="T0" fmla="*/ 4 w 53"/>
                  <a:gd name="T1" fmla="*/ 49 h 81"/>
                  <a:gd name="T2" fmla="*/ 22 w 53"/>
                  <a:gd name="T3" fmla="*/ 10 h 81"/>
                  <a:gd name="T4" fmla="*/ 30 w 53"/>
                  <a:gd name="T5" fmla="*/ 7 h 81"/>
                  <a:gd name="T6" fmla="*/ 30 w 53"/>
                  <a:gd name="T7" fmla="*/ 7 h 81"/>
                  <a:gd name="T8" fmla="*/ 31 w 53"/>
                  <a:gd name="T9" fmla="*/ 7 h 81"/>
                  <a:gd name="T10" fmla="*/ 32 w 53"/>
                  <a:gd name="T11" fmla="*/ 4 h 81"/>
                  <a:gd name="T12" fmla="*/ 41 w 53"/>
                  <a:gd name="T13" fmla="*/ 1 h 81"/>
                  <a:gd name="T14" fmla="*/ 41 w 53"/>
                  <a:gd name="T15" fmla="*/ 1 h 81"/>
                  <a:gd name="T16" fmla="*/ 44 w 53"/>
                  <a:gd name="T17" fmla="*/ 7 h 81"/>
                  <a:gd name="T18" fmla="*/ 48 w 53"/>
                  <a:gd name="T19" fmla="*/ 7 h 81"/>
                  <a:gd name="T20" fmla="*/ 48 w 53"/>
                  <a:gd name="T21" fmla="*/ 7 h 81"/>
                  <a:gd name="T22" fmla="*/ 51 w 53"/>
                  <a:gd name="T23" fmla="*/ 17 h 81"/>
                  <a:gd name="T24" fmla="*/ 29 w 53"/>
                  <a:gd name="T25" fmla="*/ 58 h 81"/>
                  <a:gd name="T26" fmla="*/ 22 w 53"/>
                  <a:gd name="T27" fmla="*/ 76 h 81"/>
                  <a:gd name="T28" fmla="*/ 13 w 53"/>
                  <a:gd name="T29" fmla="*/ 79 h 81"/>
                  <a:gd name="T30" fmla="*/ 13 w 53"/>
                  <a:gd name="T31" fmla="*/ 79 h 81"/>
                  <a:gd name="T32" fmla="*/ 12 w 53"/>
                  <a:gd name="T33" fmla="*/ 69 h 81"/>
                  <a:gd name="T34" fmla="*/ 4 w 53"/>
                  <a:gd name="T35" fmla="*/ 49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3" h="81">
                    <a:moveTo>
                      <a:pt x="4" y="49"/>
                    </a:moveTo>
                    <a:cubicBezTo>
                      <a:pt x="22" y="10"/>
                      <a:pt x="22" y="10"/>
                      <a:pt x="22" y="10"/>
                    </a:cubicBezTo>
                    <a:cubicBezTo>
                      <a:pt x="23" y="7"/>
                      <a:pt x="27" y="5"/>
                      <a:pt x="30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0" y="7"/>
                      <a:pt x="30" y="7"/>
                      <a:pt x="31" y="7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4" y="1"/>
                      <a:pt x="37" y="0"/>
                      <a:pt x="41" y="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43" y="2"/>
                      <a:pt x="44" y="5"/>
                      <a:pt x="44" y="7"/>
                    </a:cubicBezTo>
                    <a:cubicBezTo>
                      <a:pt x="45" y="7"/>
                      <a:pt x="47" y="7"/>
                      <a:pt x="48" y="7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52" y="9"/>
                      <a:pt x="53" y="13"/>
                      <a:pt x="51" y="17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2" y="76"/>
                      <a:pt x="22" y="76"/>
                      <a:pt x="22" y="76"/>
                    </a:cubicBezTo>
                    <a:cubicBezTo>
                      <a:pt x="21" y="80"/>
                      <a:pt x="17" y="81"/>
                      <a:pt x="13" y="79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10" y="78"/>
                      <a:pt x="10" y="72"/>
                      <a:pt x="12" y="69"/>
                    </a:cubicBezTo>
                    <a:cubicBezTo>
                      <a:pt x="11" y="66"/>
                      <a:pt x="0" y="56"/>
                      <a:pt x="4" y="49"/>
                    </a:cubicBez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4" name="Freeform 41"/>
              <p:cNvSpPr/>
              <p:nvPr/>
            </p:nvSpPr>
            <p:spPr bwMode="auto">
              <a:xfrm>
                <a:off x="5256213" y="1751012"/>
                <a:ext cx="63500" cy="173038"/>
              </a:xfrm>
              <a:custGeom>
                <a:avLst/>
                <a:gdLst>
                  <a:gd name="T0" fmla="*/ 4 w 17"/>
                  <a:gd name="T1" fmla="*/ 45 h 46"/>
                  <a:gd name="T2" fmla="*/ 4 w 17"/>
                  <a:gd name="T3" fmla="*/ 45 h 46"/>
                  <a:gd name="T4" fmla="*/ 0 w 17"/>
                  <a:gd name="T5" fmla="*/ 40 h 46"/>
                  <a:gd name="T6" fmla="*/ 8 w 17"/>
                  <a:gd name="T7" fmla="*/ 0 h 46"/>
                  <a:gd name="T8" fmla="*/ 8 w 17"/>
                  <a:gd name="T9" fmla="*/ 0 h 46"/>
                  <a:gd name="T10" fmla="*/ 17 w 17"/>
                  <a:gd name="T11" fmla="*/ 6 h 46"/>
                  <a:gd name="T12" fmla="*/ 10 w 17"/>
                  <a:gd name="T13" fmla="*/ 42 h 46"/>
                  <a:gd name="T14" fmla="*/ 4 w 17"/>
                  <a:gd name="T15" fmla="*/ 4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7" h="46">
                    <a:moveTo>
                      <a:pt x="4" y="45"/>
                    </a:moveTo>
                    <a:cubicBezTo>
                      <a:pt x="4" y="45"/>
                      <a:pt x="4" y="45"/>
                      <a:pt x="4" y="45"/>
                    </a:cubicBezTo>
                    <a:cubicBezTo>
                      <a:pt x="2" y="45"/>
                      <a:pt x="0" y="43"/>
                      <a:pt x="0" y="4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9" y="44"/>
                      <a:pt x="7" y="46"/>
                      <a:pt x="4" y="45"/>
                    </a:cubicBez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5" name="Freeform 42"/>
              <p:cNvSpPr/>
              <p:nvPr/>
            </p:nvSpPr>
            <p:spPr bwMode="auto">
              <a:xfrm>
                <a:off x="5302251" y="1585912"/>
                <a:ext cx="104775" cy="236538"/>
              </a:xfrm>
              <a:custGeom>
                <a:avLst/>
                <a:gdLst>
                  <a:gd name="T0" fmla="*/ 19 w 28"/>
                  <a:gd name="T1" fmla="*/ 63 h 63"/>
                  <a:gd name="T2" fmla="*/ 19 w 28"/>
                  <a:gd name="T3" fmla="*/ 63 h 63"/>
                  <a:gd name="T4" fmla="*/ 15 w 28"/>
                  <a:gd name="T5" fmla="*/ 57 h 63"/>
                  <a:gd name="T6" fmla="*/ 16 w 28"/>
                  <a:gd name="T7" fmla="*/ 42 h 63"/>
                  <a:gd name="T8" fmla="*/ 8 w 28"/>
                  <a:gd name="T9" fmla="*/ 43 h 63"/>
                  <a:gd name="T10" fmla="*/ 0 w 28"/>
                  <a:gd name="T11" fmla="*/ 10 h 63"/>
                  <a:gd name="T12" fmla="*/ 16 w 28"/>
                  <a:gd name="T13" fmla="*/ 0 h 63"/>
                  <a:gd name="T14" fmla="*/ 23 w 28"/>
                  <a:gd name="T15" fmla="*/ 13 h 63"/>
                  <a:gd name="T16" fmla="*/ 28 w 28"/>
                  <a:gd name="T17" fmla="*/ 26 h 63"/>
                  <a:gd name="T18" fmla="*/ 25 w 28"/>
                  <a:gd name="T19" fmla="*/ 58 h 63"/>
                  <a:gd name="T20" fmla="*/ 19 w 28"/>
                  <a:gd name="T21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8" h="63">
                    <a:moveTo>
                      <a:pt x="19" y="63"/>
                    </a:moveTo>
                    <a:cubicBezTo>
                      <a:pt x="19" y="63"/>
                      <a:pt x="19" y="63"/>
                      <a:pt x="19" y="63"/>
                    </a:cubicBezTo>
                    <a:cubicBezTo>
                      <a:pt x="16" y="62"/>
                      <a:pt x="14" y="60"/>
                      <a:pt x="15" y="57"/>
                    </a:cubicBezTo>
                    <a:cubicBezTo>
                      <a:pt x="16" y="42"/>
                      <a:pt x="16" y="42"/>
                      <a:pt x="16" y="42"/>
                    </a:cubicBezTo>
                    <a:cubicBezTo>
                      <a:pt x="16" y="36"/>
                      <a:pt x="12" y="37"/>
                      <a:pt x="8" y="4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7" y="14"/>
                      <a:pt x="28" y="22"/>
                      <a:pt x="28" y="26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4" y="61"/>
                      <a:pt x="22" y="63"/>
                      <a:pt x="19" y="63"/>
                    </a:cubicBez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6" name="Freeform 43"/>
              <p:cNvSpPr/>
              <p:nvPr/>
            </p:nvSpPr>
            <p:spPr bwMode="auto">
              <a:xfrm>
                <a:off x="5241926" y="1724025"/>
                <a:ext cx="47625" cy="169863"/>
              </a:xfrm>
              <a:custGeom>
                <a:avLst/>
                <a:gdLst>
                  <a:gd name="T0" fmla="*/ 9 w 13"/>
                  <a:gd name="T1" fmla="*/ 44 h 45"/>
                  <a:gd name="T2" fmla="*/ 9 w 13"/>
                  <a:gd name="T3" fmla="*/ 44 h 45"/>
                  <a:gd name="T4" fmla="*/ 4 w 13"/>
                  <a:gd name="T5" fmla="*/ 40 h 45"/>
                  <a:gd name="T6" fmla="*/ 0 w 13"/>
                  <a:gd name="T7" fmla="*/ 0 h 45"/>
                  <a:gd name="T8" fmla="*/ 0 w 13"/>
                  <a:gd name="T9" fmla="*/ 0 h 45"/>
                  <a:gd name="T10" fmla="*/ 10 w 13"/>
                  <a:gd name="T11" fmla="*/ 3 h 45"/>
                  <a:gd name="T12" fmla="*/ 13 w 13"/>
                  <a:gd name="T13" fmla="*/ 39 h 45"/>
                  <a:gd name="T14" fmla="*/ 9 w 13"/>
                  <a:gd name="T15" fmla="*/ 44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45">
                    <a:moveTo>
                      <a:pt x="9" y="44"/>
                    </a:moveTo>
                    <a:cubicBezTo>
                      <a:pt x="9" y="44"/>
                      <a:pt x="9" y="44"/>
                      <a:pt x="9" y="44"/>
                    </a:cubicBezTo>
                    <a:cubicBezTo>
                      <a:pt x="6" y="45"/>
                      <a:pt x="4" y="43"/>
                      <a:pt x="4" y="4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3" y="42"/>
                      <a:pt x="12" y="44"/>
                      <a:pt x="9" y="44"/>
                    </a:cubicBez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44"/>
              <p:cNvSpPr/>
              <p:nvPr/>
            </p:nvSpPr>
            <p:spPr bwMode="auto">
              <a:xfrm>
                <a:off x="5233988" y="1746250"/>
                <a:ext cx="82550" cy="150813"/>
              </a:xfrm>
              <a:custGeom>
                <a:avLst/>
                <a:gdLst>
                  <a:gd name="T0" fmla="*/ 18 w 22"/>
                  <a:gd name="T1" fmla="*/ 39 h 40"/>
                  <a:gd name="T2" fmla="*/ 18 w 22"/>
                  <a:gd name="T3" fmla="*/ 39 h 40"/>
                  <a:gd name="T4" fmla="*/ 12 w 22"/>
                  <a:gd name="T5" fmla="*/ 36 h 40"/>
                  <a:gd name="T6" fmla="*/ 0 w 22"/>
                  <a:gd name="T7" fmla="*/ 0 h 40"/>
                  <a:gd name="T8" fmla="*/ 10 w 22"/>
                  <a:gd name="T9" fmla="*/ 6 h 40"/>
                  <a:gd name="T10" fmla="*/ 21 w 22"/>
                  <a:gd name="T11" fmla="*/ 33 h 40"/>
                  <a:gd name="T12" fmla="*/ 18 w 22"/>
                  <a:gd name="T13" fmla="*/ 39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40">
                    <a:moveTo>
                      <a:pt x="18" y="39"/>
                    </a:moveTo>
                    <a:cubicBezTo>
                      <a:pt x="18" y="39"/>
                      <a:pt x="18" y="39"/>
                      <a:pt x="18" y="39"/>
                    </a:cubicBezTo>
                    <a:cubicBezTo>
                      <a:pt x="16" y="40"/>
                      <a:pt x="13" y="39"/>
                      <a:pt x="12" y="3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2" y="35"/>
                      <a:pt x="20" y="38"/>
                      <a:pt x="18" y="39"/>
                    </a:cubicBez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45"/>
              <p:cNvSpPr/>
              <p:nvPr/>
            </p:nvSpPr>
            <p:spPr bwMode="auto">
              <a:xfrm>
                <a:off x="5259388" y="1611312"/>
                <a:ext cx="161925" cy="76200"/>
              </a:xfrm>
              <a:custGeom>
                <a:avLst/>
                <a:gdLst>
                  <a:gd name="T0" fmla="*/ 0 w 102"/>
                  <a:gd name="T1" fmla="*/ 26 h 48"/>
                  <a:gd name="T2" fmla="*/ 95 w 102"/>
                  <a:gd name="T3" fmla="*/ 48 h 48"/>
                  <a:gd name="T4" fmla="*/ 102 w 102"/>
                  <a:gd name="T5" fmla="*/ 24 h 48"/>
                  <a:gd name="T6" fmla="*/ 5 w 102"/>
                  <a:gd name="T7" fmla="*/ 0 h 48"/>
                  <a:gd name="T8" fmla="*/ 0 w 102"/>
                  <a:gd name="T9" fmla="*/ 2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48">
                    <a:moveTo>
                      <a:pt x="0" y="26"/>
                    </a:moveTo>
                    <a:lnTo>
                      <a:pt x="95" y="48"/>
                    </a:lnTo>
                    <a:lnTo>
                      <a:pt x="102" y="24"/>
                    </a:lnTo>
                    <a:lnTo>
                      <a:pt x="5" y="0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46"/>
              <p:cNvSpPr/>
              <p:nvPr/>
            </p:nvSpPr>
            <p:spPr bwMode="auto">
              <a:xfrm>
                <a:off x="5253038" y="555625"/>
                <a:ext cx="527050" cy="1096963"/>
              </a:xfrm>
              <a:custGeom>
                <a:avLst/>
                <a:gdLst>
                  <a:gd name="T0" fmla="*/ 140 w 140"/>
                  <a:gd name="T1" fmla="*/ 11 h 292"/>
                  <a:gd name="T2" fmla="*/ 92 w 140"/>
                  <a:gd name="T3" fmla="*/ 0 h 292"/>
                  <a:gd name="T4" fmla="*/ 0 w 140"/>
                  <a:gd name="T5" fmla="*/ 281 h 292"/>
                  <a:gd name="T6" fmla="*/ 0 w 140"/>
                  <a:gd name="T7" fmla="*/ 281 h 292"/>
                  <a:gd name="T8" fmla="*/ 48 w 140"/>
                  <a:gd name="T9" fmla="*/ 292 h 292"/>
                  <a:gd name="T10" fmla="*/ 48 w 140"/>
                  <a:gd name="T11" fmla="*/ 292 h 292"/>
                  <a:gd name="T12" fmla="*/ 140 w 140"/>
                  <a:gd name="T13" fmla="*/ 11 h 292"/>
                  <a:gd name="T14" fmla="*/ 140 w 140"/>
                  <a:gd name="T15" fmla="*/ 11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" h="292">
                    <a:moveTo>
                      <a:pt x="140" y="11"/>
                    </a:moveTo>
                    <a:cubicBezTo>
                      <a:pt x="92" y="0"/>
                      <a:pt x="92" y="0"/>
                      <a:pt x="92" y="0"/>
                    </a:cubicBezTo>
                    <a:cubicBezTo>
                      <a:pt x="92" y="0"/>
                      <a:pt x="5" y="260"/>
                      <a:pt x="0" y="281"/>
                    </a:cubicBezTo>
                    <a:cubicBezTo>
                      <a:pt x="0" y="281"/>
                      <a:pt x="0" y="281"/>
                      <a:pt x="0" y="281"/>
                    </a:cubicBezTo>
                    <a:cubicBezTo>
                      <a:pt x="48" y="292"/>
                      <a:pt x="48" y="292"/>
                      <a:pt x="48" y="292"/>
                    </a:cubicBezTo>
                    <a:cubicBezTo>
                      <a:pt x="48" y="292"/>
                      <a:pt x="48" y="292"/>
                      <a:pt x="48" y="292"/>
                    </a:cubicBezTo>
                    <a:cubicBezTo>
                      <a:pt x="140" y="11"/>
                      <a:pt x="140" y="11"/>
                      <a:pt x="140" y="11"/>
                    </a:cubicBezTo>
                    <a:cubicBezTo>
                      <a:pt x="140" y="11"/>
                      <a:pt x="140" y="11"/>
                      <a:pt x="140" y="11"/>
                    </a:cubicBezTo>
                    <a:close/>
                  </a:path>
                </a:pathLst>
              </a:custGeom>
              <a:solidFill>
                <a:srgbClr val="2755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" name="Freeform 47"/>
              <p:cNvSpPr/>
              <p:nvPr/>
            </p:nvSpPr>
            <p:spPr bwMode="auto">
              <a:xfrm>
                <a:off x="5572126" y="1603375"/>
                <a:ext cx="346075" cy="1587500"/>
              </a:xfrm>
              <a:custGeom>
                <a:avLst/>
                <a:gdLst>
                  <a:gd name="T0" fmla="*/ 30 w 92"/>
                  <a:gd name="T1" fmla="*/ 0 h 422"/>
                  <a:gd name="T2" fmla="*/ 79 w 92"/>
                  <a:gd name="T3" fmla="*/ 0 h 422"/>
                  <a:gd name="T4" fmla="*/ 91 w 92"/>
                  <a:gd name="T5" fmla="*/ 12 h 422"/>
                  <a:gd name="T6" fmla="*/ 82 w 92"/>
                  <a:gd name="T7" fmla="*/ 211 h 422"/>
                  <a:gd name="T8" fmla="*/ 75 w 92"/>
                  <a:gd name="T9" fmla="*/ 336 h 422"/>
                  <a:gd name="T10" fmla="*/ 79 w 92"/>
                  <a:gd name="T11" fmla="*/ 377 h 422"/>
                  <a:gd name="T12" fmla="*/ 32 w 92"/>
                  <a:gd name="T13" fmla="*/ 417 h 422"/>
                  <a:gd name="T14" fmla="*/ 6 w 92"/>
                  <a:gd name="T15" fmla="*/ 410 h 422"/>
                  <a:gd name="T16" fmla="*/ 34 w 92"/>
                  <a:gd name="T17" fmla="*/ 371 h 422"/>
                  <a:gd name="T18" fmla="*/ 32 w 92"/>
                  <a:gd name="T19" fmla="*/ 204 h 422"/>
                  <a:gd name="T20" fmla="*/ 18 w 92"/>
                  <a:gd name="T21" fmla="*/ 12 h 422"/>
                  <a:gd name="T22" fmla="*/ 30 w 92"/>
                  <a:gd name="T23" fmla="*/ 0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2" h="422">
                    <a:moveTo>
                      <a:pt x="30" y="0"/>
                    </a:moveTo>
                    <a:cubicBezTo>
                      <a:pt x="79" y="0"/>
                      <a:pt x="79" y="0"/>
                      <a:pt x="79" y="0"/>
                    </a:cubicBezTo>
                    <a:cubicBezTo>
                      <a:pt x="86" y="0"/>
                      <a:pt x="91" y="6"/>
                      <a:pt x="91" y="12"/>
                    </a:cubicBezTo>
                    <a:cubicBezTo>
                      <a:pt x="89" y="83"/>
                      <a:pt x="92" y="140"/>
                      <a:pt x="82" y="211"/>
                    </a:cubicBezTo>
                    <a:cubicBezTo>
                      <a:pt x="77" y="245"/>
                      <a:pt x="79" y="287"/>
                      <a:pt x="75" y="336"/>
                    </a:cubicBezTo>
                    <a:cubicBezTo>
                      <a:pt x="73" y="362"/>
                      <a:pt x="81" y="372"/>
                      <a:pt x="79" y="377"/>
                    </a:cubicBezTo>
                    <a:cubicBezTo>
                      <a:pt x="77" y="383"/>
                      <a:pt x="51" y="422"/>
                      <a:pt x="32" y="417"/>
                    </a:cubicBezTo>
                    <a:cubicBezTo>
                      <a:pt x="6" y="410"/>
                      <a:pt x="6" y="410"/>
                      <a:pt x="6" y="410"/>
                    </a:cubicBezTo>
                    <a:cubicBezTo>
                      <a:pt x="0" y="409"/>
                      <a:pt x="33" y="378"/>
                      <a:pt x="34" y="371"/>
                    </a:cubicBezTo>
                    <a:cubicBezTo>
                      <a:pt x="49" y="310"/>
                      <a:pt x="38" y="263"/>
                      <a:pt x="32" y="204"/>
                    </a:cubicBezTo>
                    <a:cubicBezTo>
                      <a:pt x="25" y="144"/>
                      <a:pt x="18" y="73"/>
                      <a:pt x="18" y="12"/>
                    </a:cubicBezTo>
                    <a:cubicBezTo>
                      <a:pt x="18" y="6"/>
                      <a:pt x="24" y="0"/>
                      <a:pt x="30" y="0"/>
                    </a:cubicBez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48"/>
              <p:cNvSpPr/>
              <p:nvPr/>
            </p:nvSpPr>
            <p:spPr bwMode="auto">
              <a:xfrm>
                <a:off x="5492751" y="2968625"/>
                <a:ext cx="419100" cy="293688"/>
              </a:xfrm>
              <a:custGeom>
                <a:avLst/>
                <a:gdLst>
                  <a:gd name="T0" fmla="*/ 98 w 111"/>
                  <a:gd name="T1" fmla="*/ 0 h 78"/>
                  <a:gd name="T2" fmla="*/ 110 w 111"/>
                  <a:gd name="T3" fmla="*/ 35 h 78"/>
                  <a:gd name="T4" fmla="*/ 104 w 111"/>
                  <a:gd name="T5" fmla="*/ 48 h 78"/>
                  <a:gd name="T6" fmla="*/ 95 w 111"/>
                  <a:gd name="T7" fmla="*/ 49 h 78"/>
                  <a:gd name="T8" fmla="*/ 75 w 111"/>
                  <a:gd name="T9" fmla="*/ 62 h 78"/>
                  <a:gd name="T10" fmla="*/ 44 w 111"/>
                  <a:gd name="T11" fmla="*/ 75 h 78"/>
                  <a:gd name="T12" fmla="*/ 15 w 111"/>
                  <a:gd name="T13" fmla="*/ 72 h 78"/>
                  <a:gd name="T14" fmla="*/ 46 w 111"/>
                  <a:gd name="T15" fmla="*/ 21 h 78"/>
                  <a:gd name="T16" fmla="*/ 41 w 111"/>
                  <a:gd name="T17" fmla="*/ 46 h 78"/>
                  <a:gd name="T18" fmla="*/ 98 w 111"/>
                  <a:gd name="T1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" h="78">
                    <a:moveTo>
                      <a:pt x="98" y="0"/>
                    </a:moveTo>
                    <a:cubicBezTo>
                      <a:pt x="105" y="5"/>
                      <a:pt x="111" y="25"/>
                      <a:pt x="110" y="35"/>
                    </a:cubicBezTo>
                    <a:cubicBezTo>
                      <a:pt x="110" y="44"/>
                      <a:pt x="109" y="46"/>
                      <a:pt x="104" y="48"/>
                    </a:cubicBezTo>
                    <a:cubicBezTo>
                      <a:pt x="98" y="51"/>
                      <a:pt x="96" y="52"/>
                      <a:pt x="95" y="49"/>
                    </a:cubicBezTo>
                    <a:cubicBezTo>
                      <a:pt x="94" y="47"/>
                      <a:pt x="81" y="58"/>
                      <a:pt x="75" y="62"/>
                    </a:cubicBezTo>
                    <a:cubicBezTo>
                      <a:pt x="69" y="66"/>
                      <a:pt x="61" y="71"/>
                      <a:pt x="44" y="75"/>
                    </a:cubicBezTo>
                    <a:cubicBezTo>
                      <a:pt x="34" y="78"/>
                      <a:pt x="21" y="78"/>
                      <a:pt x="15" y="72"/>
                    </a:cubicBezTo>
                    <a:cubicBezTo>
                      <a:pt x="0" y="56"/>
                      <a:pt x="32" y="38"/>
                      <a:pt x="46" y="21"/>
                    </a:cubicBezTo>
                    <a:cubicBezTo>
                      <a:pt x="39" y="34"/>
                      <a:pt x="22" y="45"/>
                      <a:pt x="41" y="46"/>
                    </a:cubicBezTo>
                    <a:cubicBezTo>
                      <a:pt x="75" y="47"/>
                      <a:pt x="98" y="24"/>
                      <a:pt x="98" y="0"/>
                    </a:cubicBezTo>
                    <a:close/>
                  </a:path>
                </a:pathLst>
              </a:custGeom>
              <a:solidFill>
                <a:srgbClr val="5729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" name="Freeform 49"/>
              <p:cNvSpPr/>
              <p:nvPr/>
            </p:nvSpPr>
            <p:spPr bwMode="auto">
              <a:xfrm>
                <a:off x="5937251" y="1603375"/>
                <a:ext cx="346075" cy="1587500"/>
              </a:xfrm>
              <a:custGeom>
                <a:avLst/>
                <a:gdLst>
                  <a:gd name="T0" fmla="*/ 62 w 92"/>
                  <a:gd name="T1" fmla="*/ 0 h 422"/>
                  <a:gd name="T2" fmla="*/ 13 w 92"/>
                  <a:gd name="T3" fmla="*/ 0 h 422"/>
                  <a:gd name="T4" fmla="*/ 1 w 92"/>
                  <a:gd name="T5" fmla="*/ 12 h 422"/>
                  <a:gd name="T6" fmla="*/ 11 w 92"/>
                  <a:gd name="T7" fmla="*/ 211 h 422"/>
                  <a:gd name="T8" fmla="*/ 17 w 92"/>
                  <a:gd name="T9" fmla="*/ 336 h 422"/>
                  <a:gd name="T10" fmla="*/ 13 w 92"/>
                  <a:gd name="T11" fmla="*/ 377 h 422"/>
                  <a:gd name="T12" fmla="*/ 61 w 92"/>
                  <a:gd name="T13" fmla="*/ 417 h 422"/>
                  <a:gd name="T14" fmla="*/ 86 w 92"/>
                  <a:gd name="T15" fmla="*/ 410 h 422"/>
                  <a:gd name="T16" fmla="*/ 58 w 92"/>
                  <a:gd name="T17" fmla="*/ 371 h 422"/>
                  <a:gd name="T18" fmla="*/ 61 w 92"/>
                  <a:gd name="T19" fmla="*/ 204 h 422"/>
                  <a:gd name="T20" fmla="*/ 74 w 92"/>
                  <a:gd name="T21" fmla="*/ 12 h 422"/>
                  <a:gd name="T22" fmla="*/ 62 w 92"/>
                  <a:gd name="T23" fmla="*/ 0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2" h="422">
                    <a:moveTo>
                      <a:pt x="62" y="0"/>
                    </a:moveTo>
                    <a:cubicBezTo>
                      <a:pt x="13" y="0"/>
                      <a:pt x="13" y="0"/>
                      <a:pt x="13" y="0"/>
                    </a:cubicBezTo>
                    <a:cubicBezTo>
                      <a:pt x="7" y="0"/>
                      <a:pt x="1" y="6"/>
                      <a:pt x="1" y="12"/>
                    </a:cubicBezTo>
                    <a:cubicBezTo>
                      <a:pt x="3" y="83"/>
                      <a:pt x="0" y="140"/>
                      <a:pt x="11" y="211"/>
                    </a:cubicBezTo>
                    <a:cubicBezTo>
                      <a:pt x="15" y="245"/>
                      <a:pt x="13" y="287"/>
                      <a:pt x="17" y="336"/>
                    </a:cubicBezTo>
                    <a:cubicBezTo>
                      <a:pt x="19" y="362"/>
                      <a:pt x="11" y="372"/>
                      <a:pt x="13" y="377"/>
                    </a:cubicBezTo>
                    <a:cubicBezTo>
                      <a:pt x="15" y="383"/>
                      <a:pt x="41" y="422"/>
                      <a:pt x="61" y="417"/>
                    </a:cubicBezTo>
                    <a:cubicBezTo>
                      <a:pt x="86" y="410"/>
                      <a:pt x="86" y="410"/>
                      <a:pt x="86" y="410"/>
                    </a:cubicBezTo>
                    <a:cubicBezTo>
                      <a:pt x="92" y="409"/>
                      <a:pt x="59" y="378"/>
                      <a:pt x="58" y="371"/>
                    </a:cubicBezTo>
                    <a:cubicBezTo>
                      <a:pt x="44" y="310"/>
                      <a:pt x="55" y="263"/>
                      <a:pt x="61" y="204"/>
                    </a:cubicBezTo>
                    <a:cubicBezTo>
                      <a:pt x="67" y="144"/>
                      <a:pt x="74" y="73"/>
                      <a:pt x="74" y="12"/>
                    </a:cubicBezTo>
                    <a:cubicBezTo>
                      <a:pt x="74" y="6"/>
                      <a:pt x="69" y="0"/>
                      <a:pt x="62" y="0"/>
                    </a:cubicBez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" name="Freeform 50"/>
              <p:cNvSpPr/>
              <p:nvPr/>
            </p:nvSpPr>
            <p:spPr bwMode="auto">
              <a:xfrm>
                <a:off x="5945188" y="2968625"/>
                <a:ext cx="417513" cy="293688"/>
              </a:xfrm>
              <a:custGeom>
                <a:avLst/>
                <a:gdLst>
                  <a:gd name="T0" fmla="*/ 13 w 111"/>
                  <a:gd name="T1" fmla="*/ 0 h 78"/>
                  <a:gd name="T2" fmla="*/ 1 w 111"/>
                  <a:gd name="T3" fmla="*/ 35 h 78"/>
                  <a:gd name="T4" fmla="*/ 8 w 111"/>
                  <a:gd name="T5" fmla="*/ 48 h 78"/>
                  <a:gd name="T6" fmla="*/ 16 w 111"/>
                  <a:gd name="T7" fmla="*/ 49 h 78"/>
                  <a:gd name="T8" fmla="*/ 36 w 111"/>
                  <a:gd name="T9" fmla="*/ 62 h 78"/>
                  <a:gd name="T10" fmla="*/ 67 w 111"/>
                  <a:gd name="T11" fmla="*/ 75 h 78"/>
                  <a:gd name="T12" fmla="*/ 96 w 111"/>
                  <a:gd name="T13" fmla="*/ 72 h 78"/>
                  <a:gd name="T14" fmla="*/ 65 w 111"/>
                  <a:gd name="T15" fmla="*/ 21 h 78"/>
                  <a:gd name="T16" fmla="*/ 70 w 111"/>
                  <a:gd name="T17" fmla="*/ 46 h 78"/>
                  <a:gd name="T18" fmla="*/ 13 w 111"/>
                  <a:gd name="T19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1" h="78">
                    <a:moveTo>
                      <a:pt x="13" y="0"/>
                    </a:moveTo>
                    <a:cubicBezTo>
                      <a:pt x="7" y="5"/>
                      <a:pt x="0" y="25"/>
                      <a:pt x="1" y="35"/>
                    </a:cubicBezTo>
                    <a:cubicBezTo>
                      <a:pt x="2" y="44"/>
                      <a:pt x="2" y="46"/>
                      <a:pt x="8" y="48"/>
                    </a:cubicBezTo>
                    <a:cubicBezTo>
                      <a:pt x="13" y="51"/>
                      <a:pt x="15" y="52"/>
                      <a:pt x="16" y="49"/>
                    </a:cubicBezTo>
                    <a:cubicBezTo>
                      <a:pt x="18" y="47"/>
                      <a:pt x="30" y="58"/>
                      <a:pt x="36" y="62"/>
                    </a:cubicBezTo>
                    <a:cubicBezTo>
                      <a:pt x="42" y="66"/>
                      <a:pt x="50" y="71"/>
                      <a:pt x="67" y="75"/>
                    </a:cubicBezTo>
                    <a:cubicBezTo>
                      <a:pt x="77" y="78"/>
                      <a:pt x="90" y="78"/>
                      <a:pt x="96" y="72"/>
                    </a:cubicBezTo>
                    <a:cubicBezTo>
                      <a:pt x="111" y="56"/>
                      <a:pt x="79" y="38"/>
                      <a:pt x="65" y="21"/>
                    </a:cubicBezTo>
                    <a:cubicBezTo>
                      <a:pt x="72" y="34"/>
                      <a:pt x="89" y="45"/>
                      <a:pt x="70" y="46"/>
                    </a:cubicBezTo>
                    <a:cubicBezTo>
                      <a:pt x="36" y="47"/>
                      <a:pt x="14" y="24"/>
                      <a:pt x="13" y="0"/>
                    </a:cubicBezTo>
                    <a:close/>
                  </a:path>
                </a:pathLst>
              </a:custGeom>
              <a:solidFill>
                <a:srgbClr val="5729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" name="Freeform 51"/>
              <p:cNvSpPr/>
              <p:nvPr/>
            </p:nvSpPr>
            <p:spPr bwMode="auto">
              <a:xfrm>
                <a:off x="5530851" y="1254125"/>
                <a:ext cx="790575" cy="909638"/>
              </a:xfrm>
              <a:custGeom>
                <a:avLst/>
                <a:gdLst>
                  <a:gd name="T0" fmla="*/ 39 w 210"/>
                  <a:gd name="T1" fmla="*/ 0 h 242"/>
                  <a:gd name="T2" fmla="*/ 29 w 210"/>
                  <a:gd name="T3" fmla="*/ 235 h 242"/>
                  <a:gd name="T4" fmla="*/ 183 w 210"/>
                  <a:gd name="T5" fmla="*/ 235 h 242"/>
                  <a:gd name="T6" fmla="*/ 173 w 210"/>
                  <a:gd name="T7" fmla="*/ 0 h 242"/>
                  <a:gd name="T8" fmla="*/ 39 w 210"/>
                  <a:gd name="T9" fmla="*/ 0 h 2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0" h="242">
                    <a:moveTo>
                      <a:pt x="39" y="0"/>
                    </a:moveTo>
                    <a:cubicBezTo>
                      <a:pt x="27" y="28"/>
                      <a:pt x="0" y="116"/>
                      <a:pt x="29" y="235"/>
                    </a:cubicBezTo>
                    <a:cubicBezTo>
                      <a:pt x="37" y="242"/>
                      <a:pt x="178" y="242"/>
                      <a:pt x="183" y="235"/>
                    </a:cubicBezTo>
                    <a:cubicBezTo>
                      <a:pt x="210" y="120"/>
                      <a:pt x="185" y="25"/>
                      <a:pt x="173" y="0"/>
                    </a:cubicBezTo>
                    <a:lnTo>
                      <a:pt x="39" y="0"/>
                    </a:lnTo>
                    <a:close/>
                  </a:path>
                </a:pathLst>
              </a:custGeom>
              <a:solidFill>
                <a:srgbClr val="2755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" name="Freeform 66"/>
              <p:cNvSpPr/>
              <p:nvPr/>
            </p:nvSpPr>
            <p:spPr bwMode="auto">
              <a:xfrm>
                <a:off x="5568951" y="430212"/>
                <a:ext cx="725488" cy="1136650"/>
              </a:xfrm>
              <a:custGeom>
                <a:avLst/>
                <a:gdLst>
                  <a:gd name="T0" fmla="*/ 10 w 193"/>
                  <a:gd name="T1" fmla="*/ 272 h 302"/>
                  <a:gd name="T2" fmla="*/ 20 w 193"/>
                  <a:gd name="T3" fmla="*/ 238 h 302"/>
                  <a:gd name="T4" fmla="*/ 16 w 193"/>
                  <a:gd name="T5" fmla="*/ 139 h 302"/>
                  <a:gd name="T6" fmla="*/ 8 w 193"/>
                  <a:gd name="T7" fmla="*/ 33 h 302"/>
                  <a:gd name="T8" fmla="*/ 74 w 193"/>
                  <a:gd name="T9" fmla="*/ 0 h 302"/>
                  <a:gd name="T10" fmla="*/ 96 w 193"/>
                  <a:gd name="T11" fmla="*/ 8 h 302"/>
                  <a:gd name="T12" fmla="*/ 119 w 193"/>
                  <a:gd name="T13" fmla="*/ 0 h 302"/>
                  <a:gd name="T14" fmla="*/ 185 w 193"/>
                  <a:gd name="T15" fmla="*/ 33 h 302"/>
                  <a:gd name="T16" fmla="*/ 177 w 193"/>
                  <a:gd name="T17" fmla="*/ 139 h 302"/>
                  <a:gd name="T18" fmla="*/ 171 w 193"/>
                  <a:gd name="T19" fmla="*/ 237 h 302"/>
                  <a:gd name="T20" fmla="*/ 183 w 193"/>
                  <a:gd name="T21" fmla="*/ 272 h 302"/>
                  <a:gd name="T22" fmla="*/ 10 w 193"/>
                  <a:gd name="T23" fmla="*/ 272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3" h="302">
                    <a:moveTo>
                      <a:pt x="10" y="272"/>
                    </a:moveTo>
                    <a:cubicBezTo>
                      <a:pt x="12" y="260"/>
                      <a:pt x="16" y="248"/>
                      <a:pt x="20" y="238"/>
                    </a:cubicBezTo>
                    <a:cubicBezTo>
                      <a:pt x="41" y="189"/>
                      <a:pt x="34" y="182"/>
                      <a:pt x="16" y="139"/>
                    </a:cubicBezTo>
                    <a:cubicBezTo>
                      <a:pt x="0" y="101"/>
                      <a:pt x="33" y="80"/>
                      <a:pt x="8" y="33"/>
                    </a:cubicBezTo>
                    <a:cubicBezTo>
                      <a:pt x="30" y="19"/>
                      <a:pt x="57" y="13"/>
                      <a:pt x="74" y="0"/>
                    </a:cubicBezTo>
                    <a:cubicBezTo>
                      <a:pt x="82" y="7"/>
                      <a:pt x="87" y="8"/>
                      <a:pt x="96" y="8"/>
                    </a:cubicBezTo>
                    <a:cubicBezTo>
                      <a:pt x="105" y="8"/>
                      <a:pt x="111" y="7"/>
                      <a:pt x="119" y="0"/>
                    </a:cubicBezTo>
                    <a:cubicBezTo>
                      <a:pt x="131" y="10"/>
                      <a:pt x="163" y="18"/>
                      <a:pt x="185" y="33"/>
                    </a:cubicBezTo>
                    <a:cubicBezTo>
                      <a:pt x="162" y="81"/>
                      <a:pt x="193" y="89"/>
                      <a:pt x="177" y="139"/>
                    </a:cubicBezTo>
                    <a:cubicBezTo>
                      <a:pt x="164" y="181"/>
                      <a:pt x="142" y="179"/>
                      <a:pt x="171" y="237"/>
                    </a:cubicBezTo>
                    <a:cubicBezTo>
                      <a:pt x="176" y="246"/>
                      <a:pt x="180" y="259"/>
                      <a:pt x="183" y="272"/>
                    </a:cubicBezTo>
                    <a:cubicBezTo>
                      <a:pt x="144" y="302"/>
                      <a:pt x="42" y="297"/>
                      <a:pt x="10" y="272"/>
                    </a:cubicBezTo>
                    <a:close/>
                  </a:path>
                </a:pathLst>
              </a:custGeom>
              <a:solidFill>
                <a:srgbClr val="3F73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" name="Freeform 67"/>
              <p:cNvSpPr/>
              <p:nvPr/>
            </p:nvSpPr>
            <p:spPr bwMode="auto">
              <a:xfrm>
                <a:off x="5764213" y="430212"/>
                <a:ext cx="331788" cy="666750"/>
              </a:xfrm>
              <a:custGeom>
                <a:avLst/>
                <a:gdLst>
                  <a:gd name="T0" fmla="*/ 5 w 209"/>
                  <a:gd name="T1" fmla="*/ 27 h 420"/>
                  <a:gd name="T2" fmla="*/ 0 w 209"/>
                  <a:gd name="T3" fmla="*/ 152 h 420"/>
                  <a:gd name="T4" fmla="*/ 107 w 209"/>
                  <a:gd name="T5" fmla="*/ 420 h 420"/>
                  <a:gd name="T6" fmla="*/ 209 w 209"/>
                  <a:gd name="T7" fmla="*/ 152 h 420"/>
                  <a:gd name="T8" fmla="*/ 204 w 209"/>
                  <a:gd name="T9" fmla="*/ 24 h 420"/>
                  <a:gd name="T10" fmla="*/ 159 w 209"/>
                  <a:gd name="T11" fmla="*/ 0 h 420"/>
                  <a:gd name="T12" fmla="*/ 52 w 209"/>
                  <a:gd name="T13" fmla="*/ 0 h 420"/>
                  <a:gd name="T14" fmla="*/ 5 w 209"/>
                  <a:gd name="T15" fmla="*/ 27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9" h="420">
                    <a:moveTo>
                      <a:pt x="5" y="27"/>
                    </a:moveTo>
                    <a:lnTo>
                      <a:pt x="0" y="152"/>
                    </a:lnTo>
                    <a:lnTo>
                      <a:pt x="107" y="420"/>
                    </a:lnTo>
                    <a:lnTo>
                      <a:pt x="209" y="152"/>
                    </a:lnTo>
                    <a:lnTo>
                      <a:pt x="204" y="24"/>
                    </a:lnTo>
                    <a:lnTo>
                      <a:pt x="159" y="0"/>
                    </a:lnTo>
                    <a:lnTo>
                      <a:pt x="52" y="0"/>
                    </a:lnTo>
                    <a:lnTo>
                      <a:pt x="5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" name="Rectangle 68"/>
              <p:cNvSpPr>
                <a:spLocks noChangeArrowheads="1"/>
              </p:cNvSpPr>
              <p:nvPr/>
            </p:nvSpPr>
            <p:spPr bwMode="auto">
              <a:xfrm>
                <a:off x="5846763" y="358775"/>
                <a:ext cx="166688" cy="173038"/>
              </a:xfrm>
              <a:prstGeom prst="rect">
                <a:avLst/>
              </a:prstGeom>
              <a:solidFill>
                <a:srgbClr val="D1A88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69"/>
              <p:cNvSpPr/>
              <p:nvPr/>
            </p:nvSpPr>
            <p:spPr bwMode="auto">
              <a:xfrm>
                <a:off x="5670551" y="-174625"/>
                <a:ext cx="519113" cy="635000"/>
              </a:xfrm>
              <a:custGeom>
                <a:avLst/>
                <a:gdLst>
                  <a:gd name="T0" fmla="*/ 69 w 138"/>
                  <a:gd name="T1" fmla="*/ 169 h 169"/>
                  <a:gd name="T2" fmla="*/ 123 w 138"/>
                  <a:gd name="T3" fmla="*/ 113 h 169"/>
                  <a:gd name="T4" fmla="*/ 125 w 138"/>
                  <a:gd name="T5" fmla="*/ 114 h 169"/>
                  <a:gd name="T6" fmla="*/ 136 w 138"/>
                  <a:gd name="T7" fmla="*/ 96 h 169"/>
                  <a:gd name="T8" fmla="*/ 132 w 138"/>
                  <a:gd name="T9" fmla="*/ 74 h 169"/>
                  <a:gd name="T10" fmla="*/ 131 w 138"/>
                  <a:gd name="T11" fmla="*/ 74 h 169"/>
                  <a:gd name="T12" fmla="*/ 69 w 138"/>
                  <a:gd name="T13" fmla="*/ 0 h 169"/>
                  <a:gd name="T14" fmla="*/ 8 w 138"/>
                  <a:gd name="T15" fmla="*/ 74 h 169"/>
                  <a:gd name="T16" fmla="*/ 7 w 138"/>
                  <a:gd name="T17" fmla="*/ 74 h 169"/>
                  <a:gd name="T18" fmla="*/ 2 w 138"/>
                  <a:gd name="T19" fmla="*/ 96 h 169"/>
                  <a:gd name="T20" fmla="*/ 13 w 138"/>
                  <a:gd name="T21" fmla="*/ 114 h 169"/>
                  <a:gd name="T22" fmla="*/ 16 w 138"/>
                  <a:gd name="T23" fmla="*/ 113 h 169"/>
                  <a:gd name="T24" fmla="*/ 69 w 138"/>
                  <a:gd name="T25" fmla="*/ 169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8" h="169">
                    <a:moveTo>
                      <a:pt x="69" y="169"/>
                    </a:moveTo>
                    <a:cubicBezTo>
                      <a:pt x="92" y="169"/>
                      <a:pt x="112" y="144"/>
                      <a:pt x="123" y="113"/>
                    </a:cubicBezTo>
                    <a:cubicBezTo>
                      <a:pt x="124" y="114"/>
                      <a:pt x="124" y="114"/>
                      <a:pt x="125" y="114"/>
                    </a:cubicBezTo>
                    <a:cubicBezTo>
                      <a:pt x="130" y="115"/>
                      <a:pt x="135" y="107"/>
                      <a:pt x="136" y="96"/>
                    </a:cubicBezTo>
                    <a:cubicBezTo>
                      <a:pt x="138" y="85"/>
                      <a:pt x="136" y="75"/>
                      <a:pt x="132" y="74"/>
                    </a:cubicBezTo>
                    <a:cubicBezTo>
                      <a:pt x="131" y="74"/>
                      <a:pt x="131" y="74"/>
                      <a:pt x="131" y="74"/>
                    </a:cubicBezTo>
                    <a:cubicBezTo>
                      <a:pt x="133" y="36"/>
                      <a:pt x="117" y="0"/>
                      <a:pt x="69" y="0"/>
                    </a:cubicBezTo>
                    <a:cubicBezTo>
                      <a:pt x="22" y="0"/>
                      <a:pt x="6" y="36"/>
                      <a:pt x="8" y="74"/>
                    </a:cubicBezTo>
                    <a:cubicBezTo>
                      <a:pt x="8" y="74"/>
                      <a:pt x="7" y="74"/>
                      <a:pt x="7" y="74"/>
                    </a:cubicBezTo>
                    <a:cubicBezTo>
                      <a:pt x="2" y="75"/>
                      <a:pt x="0" y="85"/>
                      <a:pt x="2" y="96"/>
                    </a:cubicBezTo>
                    <a:cubicBezTo>
                      <a:pt x="4" y="107"/>
                      <a:pt x="9" y="115"/>
                      <a:pt x="13" y="114"/>
                    </a:cubicBezTo>
                    <a:cubicBezTo>
                      <a:pt x="14" y="114"/>
                      <a:pt x="15" y="113"/>
                      <a:pt x="16" y="113"/>
                    </a:cubicBezTo>
                    <a:cubicBezTo>
                      <a:pt x="26" y="144"/>
                      <a:pt x="47" y="169"/>
                      <a:pt x="69" y="169"/>
                    </a:cubicBez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70"/>
              <p:cNvSpPr/>
              <p:nvPr/>
            </p:nvSpPr>
            <p:spPr bwMode="auto">
              <a:xfrm>
                <a:off x="5892801" y="520700"/>
                <a:ext cx="79375" cy="120650"/>
              </a:xfrm>
              <a:custGeom>
                <a:avLst/>
                <a:gdLst>
                  <a:gd name="T0" fmla="*/ 18 w 21"/>
                  <a:gd name="T1" fmla="*/ 32 h 32"/>
                  <a:gd name="T2" fmla="*/ 21 w 21"/>
                  <a:gd name="T3" fmla="*/ 25 h 32"/>
                  <a:gd name="T4" fmla="*/ 10 w 21"/>
                  <a:gd name="T5" fmla="*/ 0 h 32"/>
                  <a:gd name="T6" fmla="*/ 0 w 21"/>
                  <a:gd name="T7" fmla="*/ 25 h 32"/>
                  <a:gd name="T8" fmla="*/ 3 w 21"/>
                  <a:gd name="T9" fmla="*/ 32 h 32"/>
                  <a:gd name="T10" fmla="*/ 18 w 21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" h="32">
                    <a:moveTo>
                      <a:pt x="18" y="32"/>
                    </a:moveTo>
                    <a:cubicBezTo>
                      <a:pt x="21" y="25"/>
                      <a:pt x="21" y="25"/>
                      <a:pt x="21" y="25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8" y="32"/>
                      <a:pt x="13" y="32"/>
                      <a:pt x="18" y="32"/>
                    </a:cubicBezTo>
                    <a:close/>
                  </a:path>
                </a:pathLst>
              </a:custGeom>
              <a:solidFill>
                <a:srgbClr val="FC8D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0" name="Freeform 71"/>
              <p:cNvSpPr/>
              <p:nvPr/>
            </p:nvSpPr>
            <p:spPr bwMode="auto">
              <a:xfrm>
                <a:off x="5799138" y="430212"/>
                <a:ext cx="130175" cy="252413"/>
              </a:xfrm>
              <a:custGeom>
                <a:avLst/>
                <a:gdLst>
                  <a:gd name="T0" fmla="*/ 30 w 82"/>
                  <a:gd name="T1" fmla="*/ 0 h 159"/>
                  <a:gd name="T2" fmla="*/ 82 w 82"/>
                  <a:gd name="T3" fmla="*/ 57 h 159"/>
                  <a:gd name="T4" fmla="*/ 45 w 82"/>
                  <a:gd name="T5" fmla="*/ 159 h 159"/>
                  <a:gd name="T6" fmla="*/ 0 w 82"/>
                  <a:gd name="T7" fmla="*/ 22 h 159"/>
                  <a:gd name="T8" fmla="*/ 30 w 82"/>
                  <a:gd name="T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159">
                    <a:moveTo>
                      <a:pt x="30" y="0"/>
                    </a:moveTo>
                    <a:lnTo>
                      <a:pt x="82" y="57"/>
                    </a:lnTo>
                    <a:lnTo>
                      <a:pt x="45" y="159"/>
                    </a:lnTo>
                    <a:lnTo>
                      <a:pt x="0" y="22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72"/>
              <p:cNvSpPr/>
              <p:nvPr/>
            </p:nvSpPr>
            <p:spPr bwMode="auto">
              <a:xfrm>
                <a:off x="5678488" y="460375"/>
                <a:ext cx="250825" cy="639763"/>
              </a:xfrm>
              <a:custGeom>
                <a:avLst/>
                <a:gdLst>
                  <a:gd name="T0" fmla="*/ 76 w 158"/>
                  <a:gd name="T1" fmla="*/ 0 h 403"/>
                  <a:gd name="T2" fmla="*/ 158 w 158"/>
                  <a:gd name="T3" fmla="*/ 403 h 403"/>
                  <a:gd name="T4" fmla="*/ 21 w 158"/>
                  <a:gd name="T5" fmla="*/ 180 h 403"/>
                  <a:gd name="T6" fmla="*/ 40 w 158"/>
                  <a:gd name="T7" fmla="*/ 143 h 403"/>
                  <a:gd name="T8" fmla="*/ 0 w 158"/>
                  <a:gd name="T9" fmla="*/ 112 h 403"/>
                  <a:gd name="T10" fmla="*/ 54 w 158"/>
                  <a:gd name="T11" fmla="*/ 12 h 403"/>
                  <a:gd name="T12" fmla="*/ 76 w 158"/>
                  <a:gd name="T13" fmla="*/ 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8" h="403">
                    <a:moveTo>
                      <a:pt x="76" y="0"/>
                    </a:moveTo>
                    <a:lnTo>
                      <a:pt x="158" y="403"/>
                    </a:lnTo>
                    <a:lnTo>
                      <a:pt x="21" y="180"/>
                    </a:lnTo>
                    <a:lnTo>
                      <a:pt x="40" y="143"/>
                    </a:lnTo>
                    <a:lnTo>
                      <a:pt x="0" y="112"/>
                    </a:lnTo>
                    <a:lnTo>
                      <a:pt x="54" y="12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rgbClr val="2755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73"/>
              <p:cNvSpPr/>
              <p:nvPr/>
            </p:nvSpPr>
            <p:spPr bwMode="auto">
              <a:xfrm>
                <a:off x="5929313" y="430212"/>
                <a:ext cx="136525" cy="252413"/>
              </a:xfrm>
              <a:custGeom>
                <a:avLst/>
                <a:gdLst>
                  <a:gd name="T0" fmla="*/ 55 w 86"/>
                  <a:gd name="T1" fmla="*/ 0 h 159"/>
                  <a:gd name="T2" fmla="*/ 0 w 86"/>
                  <a:gd name="T3" fmla="*/ 57 h 159"/>
                  <a:gd name="T4" fmla="*/ 38 w 86"/>
                  <a:gd name="T5" fmla="*/ 159 h 159"/>
                  <a:gd name="T6" fmla="*/ 86 w 86"/>
                  <a:gd name="T7" fmla="*/ 19 h 159"/>
                  <a:gd name="T8" fmla="*/ 55 w 86"/>
                  <a:gd name="T9" fmla="*/ 0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59">
                    <a:moveTo>
                      <a:pt x="55" y="0"/>
                    </a:moveTo>
                    <a:lnTo>
                      <a:pt x="0" y="57"/>
                    </a:lnTo>
                    <a:lnTo>
                      <a:pt x="38" y="159"/>
                    </a:lnTo>
                    <a:lnTo>
                      <a:pt x="86" y="19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CCCCC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Freeform 74"/>
              <p:cNvSpPr/>
              <p:nvPr/>
            </p:nvSpPr>
            <p:spPr bwMode="auto">
              <a:xfrm>
                <a:off x="5876926" y="701675"/>
                <a:ext cx="109538" cy="398463"/>
              </a:xfrm>
              <a:custGeom>
                <a:avLst/>
                <a:gdLst>
                  <a:gd name="T0" fmla="*/ 17 w 69"/>
                  <a:gd name="T1" fmla="*/ 0 h 251"/>
                  <a:gd name="T2" fmla="*/ 52 w 69"/>
                  <a:gd name="T3" fmla="*/ 0 h 251"/>
                  <a:gd name="T4" fmla="*/ 69 w 69"/>
                  <a:gd name="T5" fmla="*/ 168 h 251"/>
                  <a:gd name="T6" fmla="*/ 33 w 69"/>
                  <a:gd name="T7" fmla="*/ 251 h 251"/>
                  <a:gd name="T8" fmla="*/ 0 w 69"/>
                  <a:gd name="T9" fmla="*/ 168 h 251"/>
                  <a:gd name="T10" fmla="*/ 17 w 69"/>
                  <a:gd name="T11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251">
                    <a:moveTo>
                      <a:pt x="17" y="0"/>
                    </a:moveTo>
                    <a:lnTo>
                      <a:pt x="52" y="0"/>
                    </a:lnTo>
                    <a:lnTo>
                      <a:pt x="69" y="168"/>
                    </a:lnTo>
                    <a:lnTo>
                      <a:pt x="33" y="251"/>
                    </a:lnTo>
                    <a:lnTo>
                      <a:pt x="0" y="168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FC8D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4" name="Freeform 75"/>
              <p:cNvSpPr/>
              <p:nvPr/>
            </p:nvSpPr>
            <p:spPr bwMode="auto">
              <a:xfrm>
                <a:off x="5799138" y="430212"/>
                <a:ext cx="130175" cy="211138"/>
              </a:xfrm>
              <a:custGeom>
                <a:avLst/>
                <a:gdLst>
                  <a:gd name="T0" fmla="*/ 30 w 82"/>
                  <a:gd name="T1" fmla="*/ 0 h 133"/>
                  <a:gd name="T2" fmla="*/ 82 w 82"/>
                  <a:gd name="T3" fmla="*/ 57 h 133"/>
                  <a:gd name="T4" fmla="*/ 45 w 82"/>
                  <a:gd name="T5" fmla="*/ 133 h 133"/>
                  <a:gd name="T6" fmla="*/ 0 w 82"/>
                  <a:gd name="T7" fmla="*/ 22 h 133"/>
                  <a:gd name="T8" fmla="*/ 30 w 82"/>
                  <a:gd name="T9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133">
                    <a:moveTo>
                      <a:pt x="30" y="0"/>
                    </a:moveTo>
                    <a:lnTo>
                      <a:pt x="82" y="57"/>
                    </a:lnTo>
                    <a:lnTo>
                      <a:pt x="45" y="133"/>
                    </a:lnTo>
                    <a:lnTo>
                      <a:pt x="0" y="22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5" name="Freeform 76"/>
              <p:cNvSpPr/>
              <p:nvPr/>
            </p:nvSpPr>
            <p:spPr bwMode="auto">
              <a:xfrm>
                <a:off x="5700713" y="460375"/>
                <a:ext cx="228600" cy="639763"/>
              </a:xfrm>
              <a:custGeom>
                <a:avLst/>
                <a:gdLst>
                  <a:gd name="T0" fmla="*/ 62 w 144"/>
                  <a:gd name="T1" fmla="*/ 0 h 403"/>
                  <a:gd name="T2" fmla="*/ 144 w 144"/>
                  <a:gd name="T3" fmla="*/ 403 h 403"/>
                  <a:gd name="T4" fmla="*/ 21 w 144"/>
                  <a:gd name="T5" fmla="*/ 164 h 403"/>
                  <a:gd name="T6" fmla="*/ 40 w 144"/>
                  <a:gd name="T7" fmla="*/ 133 h 403"/>
                  <a:gd name="T8" fmla="*/ 0 w 144"/>
                  <a:gd name="T9" fmla="*/ 102 h 403"/>
                  <a:gd name="T10" fmla="*/ 40 w 144"/>
                  <a:gd name="T11" fmla="*/ 12 h 403"/>
                  <a:gd name="T12" fmla="*/ 62 w 144"/>
                  <a:gd name="T13" fmla="*/ 0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403">
                    <a:moveTo>
                      <a:pt x="62" y="0"/>
                    </a:moveTo>
                    <a:lnTo>
                      <a:pt x="144" y="403"/>
                    </a:lnTo>
                    <a:lnTo>
                      <a:pt x="21" y="164"/>
                    </a:lnTo>
                    <a:lnTo>
                      <a:pt x="40" y="133"/>
                    </a:lnTo>
                    <a:lnTo>
                      <a:pt x="0" y="102"/>
                    </a:lnTo>
                    <a:lnTo>
                      <a:pt x="40" y="12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3F73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6" name="Freeform 77"/>
              <p:cNvSpPr/>
              <p:nvPr/>
            </p:nvSpPr>
            <p:spPr bwMode="auto">
              <a:xfrm>
                <a:off x="5929313" y="457200"/>
                <a:ext cx="257175" cy="642938"/>
              </a:xfrm>
              <a:custGeom>
                <a:avLst/>
                <a:gdLst>
                  <a:gd name="T0" fmla="*/ 88 w 162"/>
                  <a:gd name="T1" fmla="*/ 0 h 405"/>
                  <a:gd name="T2" fmla="*/ 0 w 162"/>
                  <a:gd name="T3" fmla="*/ 405 h 405"/>
                  <a:gd name="T4" fmla="*/ 140 w 162"/>
                  <a:gd name="T5" fmla="*/ 182 h 405"/>
                  <a:gd name="T6" fmla="*/ 121 w 162"/>
                  <a:gd name="T7" fmla="*/ 145 h 405"/>
                  <a:gd name="T8" fmla="*/ 162 w 162"/>
                  <a:gd name="T9" fmla="*/ 114 h 405"/>
                  <a:gd name="T10" fmla="*/ 119 w 162"/>
                  <a:gd name="T11" fmla="*/ 14 h 405"/>
                  <a:gd name="T12" fmla="*/ 88 w 162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62" h="405">
                    <a:moveTo>
                      <a:pt x="88" y="0"/>
                    </a:moveTo>
                    <a:lnTo>
                      <a:pt x="0" y="405"/>
                    </a:lnTo>
                    <a:lnTo>
                      <a:pt x="140" y="182"/>
                    </a:lnTo>
                    <a:lnTo>
                      <a:pt x="121" y="145"/>
                    </a:lnTo>
                    <a:lnTo>
                      <a:pt x="162" y="114"/>
                    </a:lnTo>
                    <a:lnTo>
                      <a:pt x="119" y="14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rgbClr val="2755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7" name="Freeform 78"/>
              <p:cNvSpPr/>
              <p:nvPr/>
            </p:nvSpPr>
            <p:spPr bwMode="auto">
              <a:xfrm>
                <a:off x="5929313" y="457200"/>
                <a:ext cx="230188" cy="642938"/>
              </a:xfrm>
              <a:custGeom>
                <a:avLst/>
                <a:gdLst>
                  <a:gd name="T0" fmla="*/ 88 w 145"/>
                  <a:gd name="T1" fmla="*/ 0 h 405"/>
                  <a:gd name="T2" fmla="*/ 0 w 145"/>
                  <a:gd name="T3" fmla="*/ 405 h 405"/>
                  <a:gd name="T4" fmla="*/ 126 w 145"/>
                  <a:gd name="T5" fmla="*/ 166 h 405"/>
                  <a:gd name="T6" fmla="*/ 105 w 145"/>
                  <a:gd name="T7" fmla="*/ 135 h 405"/>
                  <a:gd name="T8" fmla="*/ 145 w 145"/>
                  <a:gd name="T9" fmla="*/ 104 h 405"/>
                  <a:gd name="T10" fmla="*/ 119 w 145"/>
                  <a:gd name="T11" fmla="*/ 14 h 405"/>
                  <a:gd name="T12" fmla="*/ 88 w 145"/>
                  <a:gd name="T13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5" h="405">
                    <a:moveTo>
                      <a:pt x="88" y="0"/>
                    </a:moveTo>
                    <a:lnTo>
                      <a:pt x="0" y="405"/>
                    </a:lnTo>
                    <a:lnTo>
                      <a:pt x="126" y="166"/>
                    </a:lnTo>
                    <a:lnTo>
                      <a:pt x="105" y="135"/>
                    </a:lnTo>
                    <a:lnTo>
                      <a:pt x="145" y="104"/>
                    </a:lnTo>
                    <a:lnTo>
                      <a:pt x="119" y="14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rgbClr val="3F73A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8" name="Freeform 79"/>
              <p:cNvSpPr/>
              <p:nvPr/>
            </p:nvSpPr>
            <p:spPr bwMode="auto">
              <a:xfrm>
                <a:off x="5929313" y="430212"/>
                <a:ext cx="136525" cy="211138"/>
              </a:xfrm>
              <a:custGeom>
                <a:avLst/>
                <a:gdLst>
                  <a:gd name="T0" fmla="*/ 55 w 86"/>
                  <a:gd name="T1" fmla="*/ 0 h 133"/>
                  <a:gd name="T2" fmla="*/ 0 w 86"/>
                  <a:gd name="T3" fmla="*/ 57 h 133"/>
                  <a:gd name="T4" fmla="*/ 41 w 86"/>
                  <a:gd name="T5" fmla="*/ 133 h 133"/>
                  <a:gd name="T6" fmla="*/ 86 w 86"/>
                  <a:gd name="T7" fmla="*/ 19 h 133"/>
                  <a:gd name="T8" fmla="*/ 55 w 86"/>
                  <a:gd name="T9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33">
                    <a:moveTo>
                      <a:pt x="55" y="0"/>
                    </a:moveTo>
                    <a:lnTo>
                      <a:pt x="0" y="57"/>
                    </a:lnTo>
                    <a:lnTo>
                      <a:pt x="41" y="133"/>
                    </a:lnTo>
                    <a:lnTo>
                      <a:pt x="86" y="19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9" name="Freeform 80"/>
              <p:cNvSpPr/>
              <p:nvPr/>
            </p:nvSpPr>
            <p:spPr bwMode="auto">
              <a:xfrm>
                <a:off x="5892801" y="633412"/>
                <a:ext cx="79375" cy="71438"/>
              </a:xfrm>
              <a:custGeom>
                <a:avLst/>
                <a:gdLst>
                  <a:gd name="T0" fmla="*/ 3 w 21"/>
                  <a:gd name="T1" fmla="*/ 0 h 19"/>
                  <a:gd name="T2" fmla="*/ 18 w 21"/>
                  <a:gd name="T3" fmla="*/ 0 h 19"/>
                  <a:gd name="T4" fmla="*/ 18 w 21"/>
                  <a:gd name="T5" fmla="*/ 19 h 19"/>
                  <a:gd name="T6" fmla="*/ 3 w 21"/>
                  <a:gd name="T7" fmla="*/ 19 h 19"/>
                  <a:gd name="T8" fmla="*/ 3 w 21"/>
                  <a:gd name="T9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" h="19">
                    <a:moveTo>
                      <a:pt x="3" y="0"/>
                    </a:moveTo>
                    <a:cubicBezTo>
                      <a:pt x="18" y="0"/>
                      <a:pt x="18" y="0"/>
                      <a:pt x="18" y="0"/>
                    </a:cubicBezTo>
                    <a:cubicBezTo>
                      <a:pt x="21" y="7"/>
                      <a:pt x="21" y="13"/>
                      <a:pt x="18" y="19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0" y="13"/>
                      <a:pt x="0" y="7"/>
                      <a:pt x="3" y="0"/>
                    </a:cubicBezTo>
                    <a:close/>
                  </a:path>
                </a:pathLst>
              </a:custGeom>
              <a:solidFill>
                <a:srgbClr val="FC8D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0" name="Freeform 81"/>
              <p:cNvSpPr/>
              <p:nvPr/>
            </p:nvSpPr>
            <p:spPr bwMode="auto">
              <a:xfrm>
                <a:off x="5918201" y="1092200"/>
                <a:ext cx="34925" cy="444500"/>
              </a:xfrm>
              <a:custGeom>
                <a:avLst/>
                <a:gdLst>
                  <a:gd name="T0" fmla="*/ 4 w 9"/>
                  <a:gd name="T1" fmla="*/ 118 h 118"/>
                  <a:gd name="T2" fmla="*/ 4 w 9"/>
                  <a:gd name="T3" fmla="*/ 0 h 118"/>
                  <a:gd name="T4" fmla="*/ 4 w 9"/>
                  <a:gd name="T5" fmla="*/ 118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" h="118">
                    <a:moveTo>
                      <a:pt x="4" y="118"/>
                    </a:moveTo>
                    <a:cubicBezTo>
                      <a:pt x="0" y="66"/>
                      <a:pt x="0" y="60"/>
                      <a:pt x="4" y="0"/>
                    </a:cubicBezTo>
                    <a:cubicBezTo>
                      <a:pt x="8" y="60"/>
                      <a:pt x="9" y="66"/>
                      <a:pt x="4" y="118"/>
                    </a:cubicBezTo>
                    <a:close/>
                  </a:path>
                </a:pathLst>
              </a:custGeom>
              <a:solidFill>
                <a:srgbClr val="2755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1" name="Freeform 82"/>
              <p:cNvSpPr/>
              <p:nvPr/>
            </p:nvSpPr>
            <p:spPr bwMode="auto">
              <a:xfrm>
                <a:off x="6115051" y="127000"/>
                <a:ext cx="74613" cy="131763"/>
              </a:xfrm>
              <a:custGeom>
                <a:avLst/>
                <a:gdLst>
                  <a:gd name="T0" fmla="*/ 14 w 20"/>
                  <a:gd name="T1" fmla="*/ 1 h 35"/>
                  <a:gd name="T2" fmla="*/ 18 w 20"/>
                  <a:gd name="T3" fmla="*/ 19 h 35"/>
                  <a:gd name="T4" fmla="*/ 7 w 20"/>
                  <a:gd name="T5" fmla="*/ 34 h 35"/>
                  <a:gd name="T6" fmla="*/ 2 w 20"/>
                  <a:gd name="T7" fmla="*/ 16 h 35"/>
                  <a:gd name="T8" fmla="*/ 14 w 20"/>
                  <a:gd name="T9" fmla="*/ 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35">
                    <a:moveTo>
                      <a:pt x="14" y="1"/>
                    </a:moveTo>
                    <a:cubicBezTo>
                      <a:pt x="18" y="2"/>
                      <a:pt x="20" y="10"/>
                      <a:pt x="18" y="19"/>
                    </a:cubicBezTo>
                    <a:cubicBezTo>
                      <a:pt x="16" y="28"/>
                      <a:pt x="11" y="35"/>
                      <a:pt x="7" y="34"/>
                    </a:cubicBezTo>
                    <a:cubicBezTo>
                      <a:pt x="2" y="33"/>
                      <a:pt x="0" y="25"/>
                      <a:pt x="2" y="16"/>
                    </a:cubicBezTo>
                    <a:cubicBezTo>
                      <a:pt x="4" y="7"/>
                      <a:pt x="10" y="0"/>
                      <a:pt x="14" y="1"/>
                    </a:cubicBezTo>
                    <a:close/>
                  </a:path>
                </a:pathLst>
              </a:custGeom>
              <a:solidFill>
                <a:srgbClr val="F2CAA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2" name="Freeform 84"/>
              <p:cNvSpPr/>
              <p:nvPr/>
            </p:nvSpPr>
            <p:spPr bwMode="auto">
              <a:xfrm>
                <a:off x="5684838" y="-174625"/>
                <a:ext cx="490538" cy="354013"/>
              </a:xfrm>
              <a:custGeom>
                <a:avLst/>
                <a:gdLst>
                  <a:gd name="T0" fmla="*/ 128 w 130"/>
                  <a:gd name="T1" fmla="*/ 74 h 94"/>
                  <a:gd name="T2" fmla="*/ 65 w 130"/>
                  <a:gd name="T3" fmla="*/ 0 h 94"/>
                  <a:gd name="T4" fmla="*/ 3 w 130"/>
                  <a:gd name="T5" fmla="*/ 74 h 94"/>
                  <a:gd name="T6" fmla="*/ 12 w 130"/>
                  <a:gd name="T7" fmla="*/ 92 h 94"/>
                  <a:gd name="T8" fmla="*/ 18 w 130"/>
                  <a:gd name="T9" fmla="*/ 85 h 94"/>
                  <a:gd name="T10" fmla="*/ 36 w 130"/>
                  <a:gd name="T11" fmla="*/ 37 h 94"/>
                  <a:gd name="T12" fmla="*/ 65 w 130"/>
                  <a:gd name="T13" fmla="*/ 42 h 94"/>
                  <a:gd name="T14" fmla="*/ 94 w 130"/>
                  <a:gd name="T15" fmla="*/ 37 h 94"/>
                  <a:gd name="T16" fmla="*/ 112 w 130"/>
                  <a:gd name="T17" fmla="*/ 85 h 94"/>
                  <a:gd name="T18" fmla="*/ 117 w 130"/>
                  <a:gd name="T19" fmla="*/ 92 h 94"/>
                  <a:gd name="T20" fmla="*/ 128 w 130"/>
                  <a:gd name="T21" fmla="*/ 7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0" h="94">
                    <a:moveTo>
                      <a:pt x="128" y="74"/>
                    </a:moveTo>
                    <a:cubicBezTo>
                      <a:pt x="130" y="36"/>
                      <a:pt x="114" y="0"/>
                      <a:pt x="65" y="0"/>
                    </a:cubicBezTo>
                    <a:cubicBezTo>
                      <a:pt x="17" y="0"/>
                      <a:pt x="0" y="36"/>
                      <a:pt x="3" y="74"/>
                    </a:cubicBezTo>
                    <a:cubicBezTo>
                      <a:pt x="7" y="75"/>
                      <a:pt x="11" y="83"/>
                      <a:pt x="12" y="92"/>
                    </a:cubicBezTo>
                    <a:cubicBezTo>
                      <a:pt x="16" y="94"/>
                      <a:pt x="18" y="93"/>
                      <a:pt x="18" y="85"/>
                    </a:cubicBezTo>
                    <a:cubicBezTo>
                      <a:pt x="18" y="62"/>
                      <a:pt x="21" y="42"/>
                      <a:pt x="36" y="37"/>
                    </a:cubicBezTo>
                    <a:cubicBezTo>
                      <a:pt x="51" y="32"/>
                      <a:pt x="54" y="42"/>
                      <a:pt x="65" y="42"/>
                    </a:cubicBezTo>
                    <a:cubicBezTo>
                      <a:pt x="76" y="42"/>
                      <a:pt x="80" y="33"/>
                      <a:pt x="94" y="37"/>
                    </a:cubicBezTo>
                    <a:cubicBezTo>
                      <a:pt x="109" y="41"/>
                      <a:pt x="112" y="62"/>
                      <a:pt x="112" y="85"/>
                    </a:cubicBezTo>
                    <a:cubicBezTo>
                      <a:pt x="112" y="92"/>
                      <a:pt x="114" y="94"/>
                      <a:pt x="117" y="92"/>
                    </a:cubicBezTo>
                    <a:cubicBezTo>
                      <a:pt x="119" y="82"/>
                      <a:pt x="124" y="75"/>
                      <a:pt x="128" y="74"/>
                    </a:cubicBezTo>
                    <a:close/>
                  </a:path>
                </a:pathLst>
              </a:custGeom>
              <a:solidFill>
                <a:srgbClr val="5729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3" name="Freeform 85"/>
              <p:cNvSpPr/>
              <p:nvPr/>
            </p:nvSpPr>
            <p:spPr bwMode="auto">
              <a:xfrm>
                <a:off x="5888038" y="-125413"/>
                <a:ext cx="219075" cy="300038"/>
              </a:xfrm>
              <a:custGeom>
                <a:avLst/>
                <a:gdLst>
                  <a:gd name="T0" fmla="*/ 55 w 58"/>
                  <a:gd name="T1" fmla="*/ 0 h 80"/>
                  <a:gd name="T2" fmla="*/ 0 w 58"/>
                  <a:gd name="T3" fmla="*/ 80 h 80"/>
                  <a:gd name="T4" fmla="*/ 22 w 58"/>
                  <a:gd name="T5" fmla="*/ 15 h 80"/>
                  <a:gd name="T6" fmla="*/ 55 w 58"/>
                  <a:gd name="T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8" h="80">
                    <a:moveTo>
                      <a:pt x="55" y="0"/>
                    </a:moveTo>
                    <a:cubicBezTo>
                      <a:pt x="58" y="22"/>
                      <a:pt x="24" y="69"/>
                      <a:pt x="0" y="80"/>
                    </a:cubicBezTo>
                    <a:cubicBezTo>
                      <a:pt x="16" y="71"/>
                      <a:pt x="26" y="39"/>
                      <a:pt x="22" y="15"/>
                    </a:cubicBezTo>
                    <a:cubicBezTo>
                      <a:pt x="21" y="9"/>
                      <a:pt x="58" y="4"/>
                      <a:pt x="55" y="0"/>
                    </a:cubicBezTo>
                    <a:close/>
                  </a:path>
                </a:pathLst>
              </a:custGeom>
              <a:solidFill>
                <a:srgbClr val="5729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4" name="Freeform 86"/>
              <p:cNvSpPr/>
              <p:nvPr/>
            </p:nvSpPr>
            <p:spPr bwMode="auto">
              <a:xfrm>
                <a:off x="5618163" y="-182563"/>
                <a:ext cx="420688" cy="417513"/>
              </a:xfrm>
              <a:custGeom>
                <a:avLst/>
                <a:gdLst>
                  <a:gd name="T0" fmla="*/ 111 w 112"/>
                  <a:gd name="T1" fmla="*/ 18 h 111"/>
                  <a:gd name="T2" fmla="*/ 8 w 112"/>
                  <a:gd name="T3" fmla="*/ 111 h 111"/>
                  <a:gd name="T4" fmla="*/ 75 w 112"/>
                  <a:gd name="T5" fmla="*/ 23 h 111"/>
                  <a:gd name="T6" fmla="*/ 111 w 112"/>
                  <a:gd name="T7" fmla="*/ 1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12" h="111">
                    <a:moveTo>
                      <a:pt x="111" y="18"/>
                    </a:moveTo>
                    <a:cubicBezTo>
                      <a:pt x="108" y="40"/>
                      <a:pt x="35" y="107"/>
                      <a:pt x="8" y="111"/>
                    </a:cubicBezTo>
                    <a:cubicBezTo>
                      <a:pt x="0" y="0"/>
                      <a:pt x="68" y="46"/>
                      <a:pt x="75" y="23"/>
                    </a:cubicBezTo>
                    <a:cubicBezTo>
                      <a:pt x="76" y="18"/>
                      <a:pt x="112" y="23"/>
                      <a:pt x="111" y="18"/>
                    </a:cubicBezTo>
                    <a:close/>
                  </a:path>
                </a:pathLst>
              </a:custGeom>
              <a:solidFill>
                <a:srgbClr val="5729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5" name="Freeform 87"/>
              <p:cNvSpPr/>
              <p:nvPr/>
            </p:nvSpPr>
            <p:spPr bwMode="auto">
              <a:xfrm>
                <a:off x="5959476" y="-166688"/>
                <a:ext cx="268288" cy="409575"/>
              </a:xfrm>
              <a:custGeom>
                <a:avLst/>
                <a:gdLst>
                  <a:gd name="T0" fmla="*/ 2 w 71"/>
                  <a:gd name="T1" fmla="*/ 0 h 109"/>
                  <a:gd name="T2" fmla="*/ 62 w 71"/>
                  <a:gd name="T3" fmla="*/ 109 h 109"/>
                  <a:gd name="T4" fmla="*/ 36 w 71"/>
                  <a:gd name="T5" fmla="*/ 13 h 109"/>
                  <a:gd name="T6" fmla="*/ 2 w 71"/>
                  <a:gd name="T7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1" h="109">
                    <a:moveTo>
                      <a:pt x="2" y="0"/>
                    </a:moveTo>
                    <a:cubicBezTo>
                      <a:pt x="1" y="22"/>
                      <a:pt x="36" y="100"/>
                      <a:pt x="62" y="109"/>
                    </a:cubicBezTo>
                    <a:cubicBezTo>
                      <a:pt x="71" y="30"/>
                      <a:pt x="51" y="19"/>
                      <a:pt x="36" y="13"/>
                    </a:cubicBezTo>
                    <a:cubicBezTo>
                      <a:pt x="31" y="11"/>
                      <a:pt x="0" y="5"/>
                      <a:pt x="2" y="0"/>
                    </a:cubicBezTo>
                    <a:close/>
                  </a:path>
                </a:pathLst>
              </a:custGeom>
              <a:solidFill>
                <a:srgbClr val="57291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3150499" y="6120540"/>
            <a:ext cx="288775" cy="288925"/>
            <a:chOff x="957263" y="3209925"/>
            <a:chExt cx="288925" cy="288925"/>
          </a:xfrm>
          <a:solidFill>
            <a:schemeClr val="accent4"/>
          </a:solidFill>
        </p:grpSpPr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957263" y="3209925"/>
              <a:ext cx="288925" cy="288925"/>
            </a:xfrm>
            <a:prstGeom prst="ellipse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1057275" y="3282950"/>
              <a:ext cx="130175" cy="150813"/>
            </a:xfrm>
            <a:custGeom>
              <a:avLst/>
              <a:gdLst>
                <a:gd name="T0" fmla="*/ 166 w 188"/>
                <a:gd name="T1" fmla="*/ 89 h 217"/>
                <a:gd name="T2" fmla="*/ 99 w 188"/>
                <a:gd name="T3" fmla="*/ 51 h 217"/>
                <a:gd name="T4" fmla="*/ 32 w 188"/>
                <a:gd name="T5" fmla="*/ 12 h 217"/>
                <a:gd name="T6" fmla="*/ 0 w 188"/>
                <a:gd name="T7" fmla="*/ 30 h 217"/>
                <a:gd name="T8" fmla="*/ 0 w 188"/>
                <a:gd name="T9" fmla="*/ 108 h 217"/>
                <a:gd name="T10" fmla="*/ 0 w 188"/>
                <a:gd name="T11" fmla="*/ 185 h 217"/>
                <a:gd name="T12" fmla="*/ 32 w 188"/>
                <a:gd name="T13" fmla="*/ 204 h 217"/>
                <a:gd name="T14" fmla="*/ 99 w 188"/>
                <a:gd name="T15" fmla="*/ 165 h 217"/>
                <a:gd name="T16" fmla="*/ 166 w 188"/>
                <a:gd name="T17" fmla="*/ 126 h 217"/>
                <a:gd name="T18" fmla="*/ 166 w 188"/>
                <a:gd name="T19" fmla="*/ 89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8" h="217">
                  <a:moveTo>
                    <a:pt x="166" y="89"/>
                  </a:moveTo>
                  <a:lnTo>
                    <a:pt x="99" y="51"/>
                  </a:lnTo>
                  <a:cubicBezTo>
                    <a:pt x="77" y="38"/>
                    <a:pt x="55" y="25"/>
                    <a:pt x="32" y="12"/>
                  </a:cubicBezTo>
                  <a:cubicBezTo>
                    <a:pt x="11" y="0"/>
                    <a:pt x="0" y="5"/>
                    <a:pt x="0" y="30"/>
                  </a:cubicBezTo>
                  <a:lnTo>
                    <a:pt x="0" y="108"/>
                  </a:lnTo>
                  <a:cubicBezTo>
                    <a:pt x="0" y="134"/>
                    <a:pt x="0" y="159"/>
                    <a:pt x="0" y="185"/>
                  </a:cubicBezTo>
                  <a:cubicBezTo>
                    <a:pt x="0" y="209"/>
                    <a:pt x="10" y="217"/>
                    <a:pt x="32" y="204"/>
                  </a:cubicBezTo>
                  <a:lnTo>
                    <a:pt x="99" y="165"/>
                  </a:lnTo>
                  <a:cubicBezTo>
                    <a:pt x="121" y="152"/>
                    <a:pt x="144" y="139"/>
                    <a:pt x="166" y="126"/>
                  </a:cubicBezTo>
                  <a:cubicBezTo>
                    <a:pt x="187" y="114"/>
                    <a:pt x="188" y="102"/>
                    <a:pt x="166" y="89"/>
                  </a:cubicBezTo>
                  <a:close/>
                </a:path>
              </a:pathLst>
            </a:cu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227530" y="5889625"/>
            <a:ext cx="2847762" cy="566420"/>
          </a:xfrm>
          <a:prstGeom prst="rect">
            <a:avLst/>
          </a:prstGeom>
          <a:gradFill>
            <a:gsLst>
              <a:gs pos="56000">
                <a:schemeClr val="accent5">
                  <a:lumMod val="98000"/>
                  <a:lumOff val="2000"/>
                </a:schemeClr>
              </a:gs>
              <a:gs pos="0">
                <a:schemeClr val="accent5">
                  <a:lumMod val="85000"/>
                  <a:lumOff val="15000"/>
                </a:schemeClr>
              </a:gs>
              <a:gs pos="100000">
                <a:schemeClr val="accent5">
                  <a:lumMod val="85000"/>
                </a:schemeClr>
              </a:gs>
            </a:gsLst>
            <a:lin ang="5400000" scaled="1"/>
          </a:gra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0" tIns="0" rIns="0" bIns="0" numCol="1" rtlCol="0" anchor="ctr" anchorCtr="0" compatLnSpc="1"/>
          <a:lstStyle>
            <a:defPPr>
              <a:defRPr lang="zh-CN"/>
            </a:defPPr>
            <a:lvl1pPr marL="0" marR="0" indent="0" algn="ctr" defTabSz="914400" eaLnBrk="1" latinLnBrk="0" hangingPunct="1">
              <a:lnSpc>
                <a:spcPct val="100000"/>
              </a:lnSpc>
              <a:buClrTx/>
              <a:buSzTx/>
              <a:buNone/>
              <a:defRPr kumimoji="0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+mj-ea"/>
                <a:ea typeface="+mj-ea"/>
              </a:defRPr>
            </a:lvl1pPr>
          </a:lstStyle>
          <a:p>
            <a:r>
              <a:rPr lang="zh-CN" dirty="0">
                <a:solidFill>
                  <a:schemeClr val="tx1"/>
                </a:solidFill>
              </a:rPr>
              <a:t>建筑行业</a:t>
            </a:r>
            <a:r>
              <a:rPr lang="en-US" altLang="zh-CN" dirty="0">
                <a:solidFill>
                  <a:schemeClr val="tx1"/>
                </a:solidFill>
              </a:rPr>
              <a:t>/</a:t>
            </a:r>
            <a:r>
              <a:rPr lang="zh-CN" altLang="en-US" dirty="0">
                <a:solidFill>
                  <a:schemeClr val="tx1"/>
                </a:solidFill>
              </a:rPr>
              <a:t>运输</a:t>
            </a:r>
            <a:r>
              <a:rPr lang="en-US" altLang="zh-CN" dirty="0">
                <a:solidFill>
                  <a:schemeClr val="tx1"/>
                </a:solidFill>
              </a:rPr>
              <a:t>/</a:t>
            </a:r>
            <a:r>
              <a:rPr lang="zh-CN" altLang="en-US" dirty="0">
                <a:solidFill>
                  <a:schemeClr val="tx1"/>
                </a:solidFill>
              </a:rPr>
              <a:t>体育等</a:t>
            </a:r>
          </a:p>
        </p:txBody>
      </p:sp>
      <p:sp>
        <p:nvSpPr>
          <p:cNvPr id="19" name="矩形 18"/>
          <p:cNvSpPr/>
          <p:nvPr/>
        </p:nvSpPr>
        <p:spPr>
          <a:xfrm>
            <a:off x="3527129" y="6021211"/>
            <a:ext cx="4080739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>
                <a:latin typeface="微软雅黑" panose="020B0503020204020204" pitchFamily="34" charset="-122"/>
                <a:ea typeface="微软雅黑" panose="020B0503020204020204" pitchFamily="34" charset="-122"/>
              </a:rPr>
              <a:t>无法开展，招聘需求几乎暂停；</a:t>
            </a:r>
          </a:p>
        </p:txBody>
      </p:sp>
    </p:spTree>
    <p:extLst>
      <p:ext uri="{BB962C8B-B14F-4D97-AF65-F5344CB8AC3E}">
        <p14:creationId xmlns:p14="http://schemas.microsoft.com/office/powerpoint/2010/main" val="301489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815550" y="151765"/>
            <a:ext cx="48374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疫情下的行业现状</a:t>
            </a:r>
          </a:p>
        </p:txBody>
      </p:sp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282975" y="173366"/>
            <a:ext cx="492799" cy="493054"/>
          </a:xfrm>
          <a:custGeom>
            <a:avLst/>
            <a:gdLst>
              <a:gd name="T0" fmla="*/ 514 w 1029"/>
              <a:gd name="T1" fmla="*/ 0 h 1029"/>
              <a:gd name="T2" fmla="*/ 1029 w 1029"/>
              <a:gd name="T3" fmla="*/ 514 h 1029"/>
              <a:gd name="T4" fmla="*/ 514 w 1029"/>
              <a:gd name="T5" fmla="*/ 1029 h 1029"/>
              <a:gd name="T6" fmla="*/ 0 w 1029"/>
              <a:gd name="T7" fmla="*/ 514 h 1029"/>
              <a:gd name="T8" fmla="*/ 514 w 1029"/>
              <a:gd name="T9" fmla="*/ 0 h 1029"/>
              <a:gd name="T10" fmla="*/ 380 w 1029"/>
              <a:gd name="T11" fmla="*/ 856 h 1029"/>
              <a:gd name="T12" fmla="*/ 715 w 1029"/>
              <a:gd name="T13" fmla="*/ 856 h 1029"/>
              <a:gd name="T14" fmla="*/ 732 w 1029"/>
              <a:gd name="T15" fmla="*/ 873 h 1029"/>
              <a:gd name="T16" fmla="*/ 715 w 1029"/>
              <a:gd name="T17" fmla="*/ 890 h 1029"/>
              <a:gd name="T18" fmla="*/ 380 w 1029"/>
              <a:gd name="T19" fmla="*/ 890 h 1029"/>
              <a:gd name="T20" fmla="*/ 363 w 1029"/>
              <a:gd name="T21" fmla="*/ 873 h 1029"/>
              <a:gd name="T22" fmla="*/ 380 w 1029"/>
              <a:gd name="T23" fmla="*/ 856 h 1029"/>
              <a:gd name="T24" fmla="*/ 388 w 1029"/>
              <a:gd name="T25" fmla="*/ 691 h 1029"/>
              <a:gd name="T26" fmla="*/ 571 w 1029"/>
              <a:gd name="T27" fmla="*/ 389 h 1029"/>
              <a:gd name="T28" fmla="*/ 636 w 1029"/>
              <a:gd name="T29" fmla="*/ 428 h 1029"/>
              <a:gd name="T30" fmla="*/ 452 w 1029"/>
              <a:gd name="T31" fmla="*/ 730 h 1029"/>
              <a:gd name="T32" fmla="*/ 388 w 1029"/>
              <a:gd name="T33" fmla="*/ 691 h 1029"/>
              <a:gd name="T34" fmla="*/ 258 w 1029"/>
              <a:gd name="T35" fmla="*/ 612 h 1029"/>
              <a:gd name="T36" fmla="*/ 442 w 1029"/>
              <a:gd name="T37" fmla="*/ 310 h 1029"/>
              <a:gd name="T38" fmla="*/ 507 w 1029"/>
              <a:gd name="T39" fmla="*/ 349 h 1029"/>
              <a:gd name="T40" fmla="*/ 323 w 1029"/>
              <a:gd name="T41" fmla="*/ 652 h 1029"/>
              <a:gd name="T42" fmla="*/ 258 w 1029"/>
              <a:gd name="T43" fmla="*/ 612 h 1029"/>
              <a:gd name="T44" fmla="*/ 230 w 1029"/>
              <a:gd name="T45" fmla="*/ 857 h 1029"/>
              <a:gd name="T46" fmla="*/ 247 w 1029"/>
              <a:gd name="T47" fmla="*/ 707 h 1029"/>
              <a:gd name="T48" fmla="*/ 373 w 1029"/>
              <a:gd name="T49" fmla="*/ 783 h 1029"/>
              <a:gd name="T50" fmla="*/ 248 w 1029"/>
              <a:gd name="T51" fmla="*/ 869 h 1029"/>
              <a:gd name="T52" fmla="*/ 230 w 1029"/>
              <a:gd name="T53" fmla="*/ 857 h 1029"/>
              <a:gd name="T54" fmla="*/ 492 w 1029"/>
              <a:gd name="T55" fmla="*/ 226 h 1029"/>
              <a:gd name="T56" fmla="*/ 465 w 1029"/>
              <a:gd name="T57" fmla="*/ 270 h 1029"/>
              <a:gd name="T58" fmla="*/ 659 w 1029"/>
              <a:gd name="T59" fmla="*/ 388 h 1029"/>
              <a:gd name="T60" fmla="*/ 686 w 1029"/>
              <a:gd name="T61" fmla="*/ 344 h 1029"/>
              <a:gd name="T62" fmla="*/ 492 w 1029"/>
              <a:gd name="T63" fmla="*/ 226 h 1029"/>
              <a:gd name="T64" fmla="*/ 533 w 1029"/>
              <a:gd name="T65" fmla="*/ 159 h 1029"/>
              <a:gd name="T66" fmla="*/ 592 w 1029"/>
              <a:gd name="T67" fmla="*/ 144 h 1029"/>
              <a:gd name="T68" fmla="*/ 713 w 1029"/>
              <a:gd name="T69" fmla="*/ 218 h 1029"/>
              <a:gd name="T70" fmla="*/ 727 w 1029"/>
              <a:gd name="T71" fmla="*/ 277 h 1029"/>
              <a:gd name="T72" fmla="*/ 711 w 1029"/>
              <a:gd name="T73" fmla="*/ 304 h 1029"/>
              <a:gd name="T74" fmla="*/ 517 w 1029"/>
              <a:gd name="T75" fmla="*/ 186 h 1029"/>
              <a:gd name="T76" fmla="*/ 533 w 1029"/>
              <a:gd name="T77" fmla="*/ 159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29" h="1029">
                <a:moveTo>
                  <a:pt x="514" y="0"/>
                </a:moveTo>
                <a:cubicBezTo>
                  <a:pt x="798" y="0"/>
                  <a:pt x="1029" y="230"/>
                  <a:pt x="1029" y="514"/>
                </a:cubicBezTo>
                <a:cubicBezTo>
                  <a:pt x="1029" y="798"/>
                  <a:pt x="798" y="1029"/>
                  <a:pt x="514" y="1029"/>
                </a:cubicBezTo>
                <a:cubicBezTo>
                  <a:pt x="230" y="1029"/>
                  <a:pt x="0" y="798"/>
                  <a:pt x="0" y="514"/>
                </a:cubicBezTo>
                <a:cubicBezTo>
                  <a:pt x="0" y="230"/>
                  <a:pt x="230" y="0"/>
                  <a:pt x="514" y="0"/>
                </a:cubicBezTo>
                <a:close/>
                <a:moveTo>
                  <a:pt x="380" y="856"/>
                </a:moveTo>
                <a:lnTo>
                  <a:pt x="715" y="856"/>
                </a:lnTo>
                <a:cubicBezTo>
                  <a:pt x="724" y="856"/>
                  <a:pt x="732" y="864"/>
                  <a:pt x="732" y="873"/>
                </a:cubicBezTo>
                <a:cubicBezTo>
                  <a:pt x="732" y="883"/>
                  <a:pt x="724" y="890"/>
                  <a:pt x="715" y="890"/>
                </a:cubicBezTo>
                <a:lnTo>
                  <a:pt x="380" y="890"/>
                </a:lnTo>
                <a:cubicBezTo>
                  <a:pt x="371" y="890"/>
                  <a:pt x="363" y="883"/>
                  <a:pt x="363" y="873"/>
                </a:cubicBezTo>
                <a:cubicBezTo>
                  <a:pt x="363" y="864"/>
                  <a:pt x="371" y="856"/>
                  <a:pt x="380" y="856"/>
                </a:cubicBezTo>
                <a:close/>
                <a:moveTo>
                  <a:pt x="388" y="691"/>
                </a:moveTo>
                <a:lnTo>
                  <a:pt x="571" y="389"/>
                </a:lnTo>
                <a:lnTo>
                  <a:pt x="636" y="428"/>
                </a:lnTo>
                <a:lnTo>
                  <a:pt x="452" y="730"/>
                </a:lnTo>
                <a:lnTo>
                  <a:pt x="388" y="691"/>
                </a:lnTo>
                <a:close/>
                <a:moveTo>
                  <a:pt x="258" y="612"/>
                </a:moveTo>
                <a:lnTo>
                  <a:pt x="442" y="310"/>
                </a:lnTo>
                <a:lnTo>
                  <a:pt x="507" y="349"/>
                </a:lnTo>
                <a:lnTo>
                  <a:pt x="323" y="652"/>
                </a:lnTo>
                <a:lnTo>
                  <a:pt x="258" y="612"/>
                </a:lnTo>
                <a:close/>
                <a:moveTo>
                  <a:pt x="230" y="857"/>
                </a:moveTo>
                <a:lnTo>
                  <a:pt x="247" y="707"/>
                </a:lnTo>
                <a:lnTo>
                  <a:pt x="373" y="783"/>
                </a:lnTo>
                <a:lnTo>
                  <a:pt x="248" y="869"/>
                </a:lnTo>
                <a:cubicBezTo>
                  <a:pt x="235" y="878"/>
                  <a:pt x="227" y="873"/>
                  <a:pt x="230" y="857"/>
                </a:cubicBezTo>
                <a:close/>
                <a:moveTo>
                  <a:pt x="492" y="226"/>
                </a:moveTo>
                <a:lnTo>
                  <a:pt x="465" y="270"/>
                </a:lnTo>
                <a:lnTo>
                  <a:pt x="659" y="388"/>
                </a:lnTo>
                <a:lnTo>
                  <a:pt x="686" y="344"/>
                </a:lnTo>
                <a:lnTo>
                  <a:pt x="492" y="226"/>
                </a:lnTo>
                <a:close/>
                <a:moveTo>
                  <a:pt x="533" y="159"/>
                </a:moveTo>
                <a:cubicBezTo>
                  <a:pt x="546" y="139"/>
                  <a:pt x="572" y="132"/>
                  <a:pt x="592" y="144"/>
                </a:cubicBezTo>
                <a:lnTo>
                  <a:pt x="713" y="218"/>
                </a:lnTo>
                <a:cubicBezTo>
                  <a:pt x="733" y="230"/>
                  <a:pt x="740" y="256"/>
                  <a:pt x="727" y="277"/>
                </a:cubicBezTo>
                <a:lnTo>
                  <a:pt x="711" y="304"/>
                </a:lnTo>
                <a:lnTo>
                  <a:pt x="517" y="186"/>
                </a:lnTo>
                <a:lnTo>
                  <a:pt x="533" y="15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2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532" y="831216"/>
            <a:ext cx="6251494" cy="568515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内容占位符 3"/>
          <p:cNvPicPr>
            <a:picLocks noGrp="1" noChangeAspect="1"/>
          </p:cNvPicPr>
          <p:nvPr>
            <p:ph idx="1"/>
            <p:custDataLst>
              <p:tags r:id="rId1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877352" y="871220"/>
            <a:ext cx="6392391" cy="567309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0325" y="902970"/>
            <a:ext cx="7684578" cy="567817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15991" y="850900"/>
            <a:ext cx="6667837" cy="565277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6366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815386" y="151502"/>
            <a:ext cx="283282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200">
                <a:solidFill>
                  <a:schemeClr val="tx1">
                    <a:lumMod val="75000"/>
                  </a:schemeClr>
                </a:solidFill>
                <a:latin typeface="方正卡通简体" pitchFamily="65" charset="-122"/>
                <a:ea typeface="方正卡通简体" pitchFamily="65" charset="-122"/>
              </a:defRPr>
            </a:lvl1pPr>
          </a:lstStyle>
          <a:p>
            <a:r>
              <a:rPr lang="zh-CN" altLang="en-US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疫情下的企业</a:t>
            </a:r>
          </a:p>
        </p:txBody>
      </p:sp>
      <p:sp>
        <p:nvSpPr>
          <p:cNvPr id="19" name="Freeform 5"/>
          <p:cNvSpPr>
            <a:spLocks noEditPoints="1"/>
          </p:cNvSpPr>
          <p:nvPr/>
        </p:nvSpPr>
        <p:spPr bwMode="auto">
          <a:xfrm>
            <a:off x="282975" y="173366"/>
            <a:ext cx="492799" cy="493054"/>
          </a:xfrm>
          <a:custGeom>
            <a:avLst/>
            <a:gdLst>
              <a:gd name="T0" fmla="*/ 514 w 1029"/>
              <a:gd name="T1" fmla="*/ 0 h 1029"/>
              <a:gd name="T2" fmla="*/ 1029 w 1029"/>
              <a:gd name="T3" fmla="*/ 514 h 1029"/>
              <a:gd name="T4" fmla="*/ 514 w 1029"/>
              <a:gd name="T5" fmla="*/ 1029 h 1029"/>
              <a:gd name="T6" fmla="*/ 0 w 1029"/>
              <a:gd name="T7" fmla="*/ 514 h 1029"/>
              <a:gd name="T8" fmla="*/ 514 w 1029"/>
              <a:gd name="T9" fmla="*/ 0 h 1029"/>
              <a:gd name="T10" fmla="*/ 380 w 1029"/>
              <a:gd name="T11" fmla="*/ 856 h 1029"/>
              <a:gd name="T12" fmla="*/ 715 w 1029"/>
              <a:gd name="T13" fmla="*/ 856 h 1029"/>
              <a:gd name="T14" fmla="*/ 732 w 1029"/>
              <a:gd name="T15" fmla="*/ 873 h 1029"/>
              <a:gd name="T16" fmla="*/ 715 w 1029"/>
              <a:gd name="T17" fmla="*/ 890 h 1029"/>
              <a:gd name="T18" fmla="*/ 380 w 1029"/>
              <a:gd name="T19" fmla="*/ 890 h 1029"/>
              <a:gd name="T20" fmla="*/ 363 w 1029"/>
              <a:gd name="T21" fmla="*/ 873 h 1029"/>
              <a:gd name="T22" fmla="*/ 380 w 1029"/>
              <a:gd name="T23" fmla="*/ 856 h 1029"/>
              <a:gd name="T24" fmla="*/ 388 w 1029"/>
              <a:gd name="T25" fmla="*/ 691 h 1029"/>
              <a:gd name="T26" fmla="*/ 571 w 1029"/>
              <a:gd name="T27" fmla="*/ 389 h 1029"/>
              <a:gd name="T28" fmla="*/ 636 w 1029"/>
              <a:gd name="T29" fmla="*/ 428 h 1029"/>
              <a:gd name="T30" fmla="*/ 452 w 1029"/>
              <a:gd name="T31" fmla="*/ 730 h 1029"/>
              <a:gd name="T32" fmla="*/ 388 w 1029"/>
              <a:gd name="T33" fmla="*/ 691 h 1029"/>
              <a:gd name="T34" fmla="*/ 258 w 1029"/>
              <a:gd name="T35" fmla="*/ 612 h 1029"/>
              <a:gd name="T36" fmla="*/ 442 w 1029"/>
              <a:gd name="T37" fmla="*/ 310 h 1029"/>
              <a:gd name="T38" fmla="*/ 507 w 1029"/>
              <a:gd name="T39" fmla="*/ 349 h 1029"/>
              <a:gd name="T40" fmla="*/ 323 w 1029"/>
              <a:gd name="T41" fmla="*/ 652 h 1029"/>
              <a:gd name="T42" fmla="*/ 258 w 1029"/>
              <a:gd name="T43" fmla="*/ 612 h 1029"/>
              <a:gd name="T44" fmla="*/ 230 w 1029"/>
              <a:gd name="T45" fmla="*/ 857 h 1029"/>
              <a:gd name="T46" fmla="*/ 247 w 1029"/>
              <a:gd name="T47" fmla="*/ 707 h 1029"/>
              <a:gd name="T48" fmla="*/ 373 w 1029"/>
              <a:gd name="T49" fmla="*/ 783 h 1029"/>
              <a:gd name="T50" fmla="*/ 248 w 1029"/>
              <a:gd name="T51" fmla="*/ 869 h 1029"/>
              <a:gd name="T52" fmla="*/ 230 w 1029"/>
              <a:gd name="T53" fmla="*/ 857 h 1029"/>
              <a:gd name="T54" fmla="*/ 492 w 1029"/>
              <a:gd name="T55" fmla="*/ 226 h 1029"/>
              <a:gd name="T56" fmla="*/ 465 w 1029"/>
              <a:gd name="T57" fmla="*/ 270 h 1029"/>
              <a:gd name="T58" fmla="*/ 659 w 1029"/>
              <a:gd name="T59" fmla="*/ 388 h 1029"/>
              <a:gd name="T60" fmla="*/ 686 w 1029"/>
              <a:gd name="T61" fmla="*/ 344 h 1029"/>
              <a:gd name="T62" fmla="*/ 492 w 1029"/>
              <a:gd name="T63" fmla="*/ 226 h 1029"/>
              <a:gd name="T64" fmla="*/ 533 w 1029"/>
              <a:gd name="T65" fmla="*/ 159 h 1029"/>
              <a:gd name="T66" fmla="*/ 592 w 1029"/>
              <a:gd name="T67" fmla="*/ 144 h 1029"/>
              <a:gd name="T68" fmla="*/ 713 w 1029"/>
              <a:gd name="T69" fmla="*/ 218 h 1029"/>
              <a:gd name="T70" fmla="*/ 727 w 1029"/>
              <a:gd name="T71" fmla="*/ 277 h 1029"/>
              <a:gd name="T72" fmla="*/ 711 w 1029"/>
              <a:gd name="T73" fmla="*/ 304 h 1029"/>
              <a:gd name="T74" fmla="*/ 517 w 1029"/>
              <a:gd name="T75" fmla="*/ 186 h 1029"/>
              <a:gd name="T76" fmla="*/ 533 w 1029"/>
              <a:gd name="T77" fmla="*/ 159 h 10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029" h="1029">
                <a:moveTo>
                  <a:pt x="514" y="0"/>
                </a:moveTo>
                <a:cubicBezTo>
                  <a:pt x="798" y="0"/>
                  <a:pt x="1029" y="230"/>
                  <a:pt x="1029" y="514"/>
                </a:cubicBezTo>
                <a:cubicBezTo>
                  <a:pt x="1029" y="798"/>
                  <a:pt x="798" y="1029"/>
                  <a:pt x="514" y="1029"/>
                </a:cubicBezTo>
                <a:cubicBezTo>
                  <a:pt x="230" y="1029"/>
                  <a:pt x="0" y="798"/>
                  <a:pt x="0" y="514"/>
                </a:cubicBezTo>
                <a:cubicBezTo>
                  <a:pt x="0" y="230"/>
                  <a:pt x="230" y="0"/>
                  <a:pt x="514" y="0"/>
                </a:cubicBezTo>
                <a:close/>
                <a:moveTo>
                  <a:pt x="380" y="856"/>
                </a:moveTo>
                <a:lnTo>
                  <a:pt x="715" y="856"/>
                </a:lnTo>
                <a:cubicBezTo>
                  <a:pt x="724" y="856"/>
                  <a:pt x="732" y="864"/>
                  <a:pt x="732" y="873"/>
                </a:cubicBezTo>
                <a:cubicBezTo>
                  <a:pt x="732" y="883"/>
                  <a:pt x="724" y="890"/>
                  <a:pt x="715" y="890"/>
                </a:cubicBezTo>
                <a:lnTo>
                  <a:pt x="380" y="890"/>
                </a:lnTo>
                <a:cubicBezTo>
                  <a:pt x="371" y="890"/>
                  <a:pt x="363" y="883"/>
                  <a:pt x="363" y="873"/>
                </a:cubicBezTo>
                <a:cubicBezTo>
                  <a:pt x="363" y="864"/>
                  <a:pt x="371" y="856"/>
                  <a:pt x="380" y="856"/>
                </a:cubicBezTo>
                <a:close/>
                <a:moveTo>
                  <a:pt x="388" y="691"/>
                </a:moveTo>
                <a:lnTo>
                  <a:pt x="571" y="389"/>
                </a:lnTo>
                <a:lnTo>
                  <a:pt x="636" y="428"/>
                </a:lnTo>
                <a:lnTo>
                  <a:pt x="452" y="730"/>
                </a:lnTo>
                <a:lnTo>
                  <a:pt x="388" y="691"/>
                </a:lnTo>
                <a:close/>
                <a:moveTo>
                  <a:pt x="258" y="612"/>
                </a:moveTo>
                <a:lnTo>
                  <a:pt x="442" y="310"/>
                </a:lnTo>
                <a:lnTo>
                  <a:pt x="507" y="349"/>
                </a:lnTo>
                <a:lnTo>
                  <a:pt x="323" y="652"/>
                </a:lnTo>
                <a:lnTo>
                  <a:pt x="258" y="612"/>
                </a:lnTo>
                <a:close/>
                <a:moveTo>
                  <a:pt x="230" y="857"/>
                </a:moveTo>
                <a:lnTo>
                  <a:pt x="247" y="707"/>
                </a:lnTo>
                <a:lnTo>
                  <a:pt x="373" y="783"/>
                </a:lnTo>
                <a:lnTo>
                  <a:pt x="248" y="869"/>
                </a:lnTo>
                <a:cubicBezTo>
                  <a:pt x="235" y="878"/>
                  <a:pt x="227" y="873"/>
                  <a:pt x="230" y="857"/>
                </a:cubicBezTo>
                <a:close/>
                <a:moveTo>
                  <a:pt x="492" y="226"/>
                </a:moveTo>
                <a:lnTo>
                  <a:pt x="465" y="270"/>
                </a:lnTo>
                <a:lnTo>
                  <a:pt x="659" y="388"/>
                </a:lnTo>
                <a:lnTo>
                  <a:pt x="686" y="344"/>
                </a:lnTo>
                <a:lnTo>
                  <a:pt x="492" y="226"/>
                </a:lnTo>
                <a:close/>
                <a:moveTo>
                  <a:pt x="533" y="159"/>
                </a:moveTo>
                <a:cubicBezTo>
                  <a:pt x="546" y="139"/>
                  <a:pt x="572" y="132"/>
                  <a:pt x="592" y="144"/>
                </a:cubicBezTo>
                <a:lnTo>
                  <a:pt x="713" y="218"/>
                </a:lnTo>
                <a:cubicBezTo>
                  <a:pt x="733" y="230"/>
                  <a:pt x="740" y="256"/>
                  <a:pt x="727" y="277"/>
                </a:cubicBezTo>
                <a:lnTo>
                  <a:pt x="711" y="304"/>
                </a:lnTo>
                <a:lnTo>
                  <a:pt x="517" y="186"/>
                </a:lnTo>
                <a:lnTo>
                  <a:pt x="533" y="159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bg2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02" y="805180"/>
            <a:ext cx="2656726" cy="5760085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6412" y="788036"/>
            <a:ext cx="2668785" cy="5786755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6480" y="772795"/>
            <a:ext cx="2678305" cy="5808345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7013" y="786766"/>
            <a:ext cx="2702422" cy="5860415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91953" y="756286"/>
            <a:ext cx="2703692" cy="5864225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67639" y="758825"/>
            <a:ext cx="2704961" cy="5866130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38525" y="741046"/>
            <a:ext cx="2708769" cy="5874385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59193" y="744855"/>
            <a:ext cx="2711943" cy="5880735"/>
          </a:xfrm>
          <a:prstGeom prst="rect">
            <a:avLst/>
          </a:prstGeom>
          <a:ln>
            <a:solidFill>
              <a:schemeClr val="accent3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8205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3866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49753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3866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3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5032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442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92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3866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4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59257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01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98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076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9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3968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6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63606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3571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5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631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44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480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38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8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3671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8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69984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2932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6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39937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56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84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5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722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408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0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3722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1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75216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2409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6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3469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56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318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5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198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408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6474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67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0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3634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4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80839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1845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73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2906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68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3754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61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634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419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910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78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6957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8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0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0" y="0"/>
                                      <p:to x="100000" y="100000"/>
                                    </p:animScale>
                                    <p:anim to="" calcmode="lin" valueType="num">
                                      <p:cBhvr>
                                        <p:cTn id="18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5"/>
                                          </p:val>
                                        </p:tav>
                                        <p:tav tm="100000">
                                          <p:val>
                                            <p:fltVal val="0.53736"/>
                                          </p:val>
                                        </p:tav>
                                      </p:tavLst>
                                    </p:anim>
                                    <p:animEffect filter="fade">
                                      <p:cBhvr>
                                        <p:cTn id="18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to="" calcmode="lin" valueType="num">
                                      <p:cBhvr>
                                        <p:cTn id="1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78"/>
                                          </p:val>
                                        </p:tav>
                                        <p:tav tm="100000">
                                          <p:val>
                                            <p:fltVal val="0.87076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122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73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2281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68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3129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61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4009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419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285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78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63328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8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74589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63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8707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3736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任意多边形: 形状 257"/>
          <p:cNvSpPr/>
          <p:nvPr>
            <p:custDataLst>
              <p:tags r:id="rId2"/>
            </p:custDataLst>
          </p:nvPr>
        </p:nvSpPr>
        <p:spPr>
          <a:xfrm flipH="1" flipV="1">
            <a:off x="17137" y="13335"/>
            <a:ext cx="3449428" cy="6858000"/>
          </a:xfrm>
          <a:custGeom>
            <a:avLst/>
            <a:gdLst>
              <a:gd name="connsiteX0" fmla="*/ 3417548 w 3451226"/>
              <a:gd name="connsiteY0" fmla="*/ 0 h 6857999"/>
              <a:gd name="connsiteX1" fmla="*/ 3451226 w 3451226"/>
              <a:gd name="connsiteY1" fmla="*/ 0 h 6857999"/>
              <a:gd name="connsiteX2" fmla="*/ 3451226 w 3451226"/>
              <a:gd name="connsiteY2" fmla="*/ 6805797 h 6857999"/>
              <a:gd name="connsiteX3" fmla="*/ 3425212 w 3451226"/>
              <a:gd name="connsiteY3" fmla="*/ 6857999 h 6857999"/>
              <a:gd name="connsiteX4" fmla="*/ 0 w 3451226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1226" h="6857999">
                <a:moveTo>
                  <a:pt x="3417548" y="0"/>
                </a:moveTo>
                <a:lnTo>
                  <a:pt x="3451226" y="0"/>
                </a:lnTo>
                <a:lnTo>
                  <a:pt x="3451226" y="6805797"/>
                </a:lnTo>
                <a:lnTo>
                  <a:pt x="3425212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  <a:alpha val="20000"/>
            </a:schemeClr>
          </a:solidFill>
          <a:ln>
            <a:noFill/>
          </a:ln>
          <a:effectLst>
            <a:outerShdw blurRad="406400" dist="292100" algn="l" rotWithShape="0">
              <a:prstClr val="black">
                <a:alpha val="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/>
          </a:p>
        </p:txBody>
      </p:sp>
      <p:sp>
        <p:nvSpPr>
          <p:cNvPr id="259" name="任意多边形: 形状 258"/>
          <p:cNvSpPr/>
          <p:nvPr>
            <p:custDataLst>
              <p:tags r:id="rId3"/>
            </p:custDataLst>
          </p:nvPr>
        </p:nvSpPr>
        <p:spPr>
          <a:xfrm>
            <a:off x="8739399" y="-13335"/>
            <a:ext cx="3449428" cy="6858000"/>
          </a:xfrm>
          <a:custGeom>
            <a:avLst/>
            <a:gdLst>
              <a:gd name="connsiteX0" fmla="*/ 3417548 w 3451226"/>
              <a:gd name="connsiteY0" fmla="*/ 0 h 6857999"/>
              <a:gd name="connsiteX1" fmla="*/ 3451226 w 3451226"/>
              <a:gd name="connsiteY1" fmla="*/ 0 h 6857999"/>
              <a:gd name="connsiteX2" fmla="*/ 3451226 w 3451226"/>
              <a:gd name="connsiteY2" fmla="*/ 6805797 h 6857999"/>
              <a:gd name="connsiteX3" fmla="*/ 3425212 w 3451226"/>
              <a:gd name="connsiteY3" fmla="*/ 6857999 h 6857999"/>
              <a:gd name="connsiteX4" fmla="*/ 0 w 3451226"/>
              <a:gd name="connsiteY4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1226" h="6857999">
                <a:moveTo>
                  <a:pt x="3417548" y="0"/>
                </a:moveTo>
                <a:lnTo>
                  <a:pt x="3451226" y="0"/>
                </a:lnTo>
                <a:lnTo>
                  <a:pt x="3451226" y="6805797"/>
                </a:lnTo>
                <a:lnTo>
                  <a:pt x="3425212" y="6857999"/>
                </a:lnTo>
                <a:lnTo>
                  <a:pt x="0" y="6857999"/>
                </a:lnTo>
                <a:close/>
              </a:path>
            </a:pathLst>
          </a:custGeom>
          <a:solidFill>
            <a:schemeClr val="bg1">
              <a:lumMod val="95000"/>
              <a:alpha val="40000"/>
            </a:schemeClr>
          </a:solidFill>
          <a:ln>
            <a:noFill/>
          </a:ln>
          <a:effectLst>
            <a:outerShdw blurRad="406400" dist="292100" algn="l" rotWithShape="0">
              <a:prstClr val="black">
                <a:alpha val="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/>
          </a:p>
        </p:txBody>
      </p:sp>
      <p:sp>
        <p:nvSpPr>
          <p:cNvPr id="372" name="平行四边形 371"/>
          <p:cNvSpPr/>
          <p:nvPr>
            <p:custDataLst>
              <p:tags r:id="rId4"/>
            </p:custDataLst>
          </p:nvPr>
        </p:nvSpPr>
        <p:spPr>
          <a:xfrm>
            <a:off x="10362882" y="5718810"/>
            <a:ext cx="803492" cy="1139190"/>
          </a:xfrm>
          <a:prstGeom prst="parallelogram">
            <a:avLst>
              <a:gd name="adj" fmla="val 7129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73" name="平行四边形 372"/>
          <p:cNvSpPr/>
          <p:nvPr>
            <p:custDataLst>
              <p:tags r:id="rId5"/>
            </p:custDataLst>
          </p:nvPr>
        </p:nvSpPr>
        <p:spPr>
          <a:xfrm>
            <a:off x="9900208" y="5718810"/>
            <a:ext cx="803492" cy="1139190"/>
          </a:xfrm>
          <a:prstGeom prst="parallelogram">
            <a:avLst>
              <a:gd name="adj" fmla="val 7129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74" name="平行四边形 373"/>
          <p:cNvSpPr/>
          <p:nvPr>
            <p:custDataLst>
              <p:tags r:id="rId6"/>
            </p:custDataLst>
          </p:nvPr>
        </p:nvSpPr>
        <p:spPr>
          <a:xfrm>
            <a:off x="9437534" y="5718810"/>
            <a:ext cx="803492" cy="1139190"/>
          </a:xfrm>
          <a:prstGeom prst="parallelogram">
            <a:avLst>
              <a:gd name="adj" fmla="val 71296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2" name="任意多边形: 形状 136"/>
          <p:cNvSpPr/>
          <p:nvPr>
            <p:custDataLst>
              <p:tags r:id="rId7"/>
            </p:custDataLst>
          </p:nvPr>
        </p:nvSpPr>
        <p:spPr>
          <a:xfrm>
            <a:off x="10643407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3" name="任意多边形: 形状 137"/>
          <p:cNvSpPr/>
          <p:nvPr>
            <p:custDataLst>
              <p:tags r:id="rId8"/>
            </p:custDataLst>
          </p:nvPr>
        </p:nvSpPr>
        <p:spPr>
          <a:xfrm>
            <a:off x="10785573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4" name="任意多边形: 形状 138"/>
          <p:cNvSpPr/>
          <p:nvPr>
            <p:custDataLst>
              <p:tags r:id="rId9"/>
            </p:custDataLst>
          </p:nvPr>
        </p:nvSpPr>
        <p:spPr>
          <a:xfrm>
            <a:off x="10927739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5" name="任意多边形: 形状 139"/>
          <p:cNvSpPr/>
          <p:nvPr>
            <p:custDataLst>
              <p:tags r:id="rId10"/>
            </p:custDataLst>
          </p:nvPr>
        </p:nvSpPr>
        <p:spPr>
          <a:xfrm>
            <a:off x="11071174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6" name="任意多边形: 形状 140"/>
          <p:cNvSpPr/>
          <p:nvPr>
            <p:custDataLst>
              <p:tags r:id="rId11"/>
            </p:custDataLst>
          </p:nvPr>
        </p:nvSpPr>
        <p:spPr>
          <a:xfrm>
            <a:off x="11213340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7" name="任意多边形: 形状 141"/>
          <p:cNvSpPr/>
          <p:nvPr>
            <p:custDataLst>
              <p:tags r:id="rId12"/>
            </p:custDataLst>
          </p:nvPr>
        </p:nvSpPr>
        <p:spPr>
          <a:xfrm>
            <a:off x="11498942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8" name="任意多边形: 形状 142"/>
          <p:cNvSpPr/>
          <p:nvPr>
            <p:custDataLst>
              <p:tags r:id="rId13"/>
            </p:custDataLst>
          </p:nvPr>
        </p:nvSpPr>
        <p:spPr>
          <a:xfrm>
            <a:off x="11783273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9" name="任意多边形: 形状 143"/>
          <p:cNvSpPr/>
          <p:nvPr>
            <p:custDataLst>
              <p:tags r:id="rId14"/>
            </p:custDataLst>
          </p:nvPr>
        </p:nvSpPr>
        <p:spPr>
          <a:xfrm>
            <a:off x="11355506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70" name="任意多边形: 形状 144"/>
          <p:cNvSpPr/>
          <p:nvPr>
            <p:custDataLst>
              <p:tags r:id="rId15"/>
            </p:custDataLst>
          </p:nvPr>
        </p:nvSpPr>
        <p:spPr>
          <a:xfrm>
            <a:off x="11641107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71" name="任意多边形: 形状 145"/>
          <p:cNvSpPr/>
          <p:nvPr>
            <p:custDataLst>
              <p:tags r:id="rId16"/>
            </p:custDataLst>
          </p:nvPr>
        </p:nvSpPr>
        <p:spPr>
          <a:xfrm>
            <a:off x="10501241" y="153606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2921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2" name="任意多边形: 形状 147"/>
          <p:cNvSpPr/>
          <p:nvPr>
            <p:custDataLst>
              <p:tags r:id="rId17"/>
            </p:custDataLst>
          </p:nvPr>
        </p:nvSpPr>
        <p:spPr>
          <a:xfrm>
            <a:off x="10643407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127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3" name="任意多边形: 形状 148"/>
          <p:cNvSpPr/>
          <p:nvPr>
            <p:custDataLst>
              <p:tags r:id="rId18"/>
            </p:custDataLst>
          </p:nvPr>
        </p:nvSpPr>
        <p:spPr>
          <a:xfrm>
            <a:off x="10785573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127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4" name="任意多边形: 形状 149"/>
          <p:cNvSpPr/>
          <p:nvPr>
            <p:custDataLst>
              <p:tags r:id="rId19"/>
            </p:custDataLst>
          </p:nvPr>
        </p:nvSpPr>
        <p:spPr>
          <a:xfrm>
            <a:off x="10927739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127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5" name="任意多边形: 形状 150"/>
          <p:cNvSpPr/>
          <p:nvPr>
            <p:custDataLst>
              <p:tags r:id="rId20"/>
            </p:custDataLst>
          </p:nvPr>
        </p:nvSpPr>
        <p:spPr>
          <a:xfrm>
            <a:off x="11071174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6" name="任意多边形: 形状 151"/>
          <p:cNvSpPr/>
          <p:nvPr>
            <p:custDataLst>
              <p:tags r:id="rId21"/>
            </p:custDataLst>
          </p:nvPr>
        </p:nvSpPr>
        <p:spPr>
          <a:xfrm>
            <a:off x="11213340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127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7" name="任意多边形: 形状 152"/>
          <p:cNvSpPr/>
          <p:nvPr>
            <p:custDataLst>
              <p:tags r:id="rId22"/>
            </p:custDataLst>
          </p:nvPr>
        </p:nvSpPr>
        <p:spPr>
          <a:xfrm>
            <a:off x="11498942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8" name="任意多边形: 形状 153"/>
          <p:cNvSpPr/>
          <p:nvPr>
            <p:custDataLst>
              <p:tags r:id="rId23"/>
            </p:custDataLst>
          </p:nvPr>
        </p:nvSpPr>
        <p:spPr>
          <a:xfrm>
            <a:off x="11783273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127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9" name="任意多边形: 形状 154"/>
          <p:cNvSpPr/>
          <p:nvPr>
            <p:custDataLst>
              <p:tags r:id="rId24"/>
            </p:custDataLst>
          </p:nvPr>
        </p:nvSpPr>
        <p:spPr>
          <a:xfrm>
            <a:off x="11355506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127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0" name="任意多边形: 形状 155"/>
          <p:cNvSpPr/>
          <p:nvPr>
            <p:custDataLst>
              <p:tags r:id="rId25"/>
            </p:custDataLst>
          </p:nvPr>
        </p:nvSpPr>
        <p:spPr>
          <a:xfrm>
            <a:off x="11641107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127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61" name="任意多边形: 形状 156"/>
          <p:cNvSpPr/>
          <p:nvPr>
            <p:custDataLst>
              <p:tags r:id="rId26"/>
            </p:custDataLst>
          </p:nvPr>
        </p:nvSpPr>
        <p:spPr>
          <a:xfrm>
            <a:off x="10501241" y="16783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3048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2" name="任意多边形: 形状 158"/>
          <p:cNvSpPr/>
          <p:nvPr>
            <p:custDataLst>
              <p:tags r:id="rId27"/>
            </p:custDataLst>
          </p:nvPr>
        </p:nvSpPr>
        <p:spPr>
          <a:xfrm>
            <a:off x="10643407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3" name="任意多边形: 形状 159"/>
          <p:cNvSpPr/>
          <p:nvPr>
            <p:custDataLst>
              <p:tags r:id="rId28"/>
            </p:custDataLst>
          </p:nvPr>
        </p:nvSpPr>
        <p:spPr>
          <a:xfrm>
            <a:off x="10785573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4" name="任意多边形: 形状 160"/>
          <p:cNvSpPr/>
          <p:nvPr>
            <p:custDataLst>
              <p:tags r:id="rId29"/>
            </p:custDataLst>
          </p:nvPr>
        </p:nvSpPr>
        <p:spPr>
          <a:xfrm>
            <a:off x="10927739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5" name="任意多边形: 形状 161"/>
          <p:cNvSpPr/>
          <p:nvPr>
            <p:custDataLst>
              <p:tags r:id="rId30"/>
            </p:custDataLst>
          </p:nvPr>
        </p:nvSpPr>
        <p:spPr>
          <a:xfrm>
            <a:off x="11071174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6" name="任意多边形: 形状 162"/>
          <p:cNvSpPr/>
          <p:nvPr>
            <p:custDataLst>
              <p:tags r:id="rId31"/>
            </p:custDataLst>
          </p:nvPr>
        </p:nvSpPr>
        <p:spPr>
          <a:xfrm>
            <a:off x="11213340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7" name="任意多边形: 形状 163"/>
          <p:cNvSpPr/>
          <p:nvPr>
            <p:custDataLst>
              <p:tags r:id="rId32"/>
            </p:custDataLst>
          </p:nvPr>
        </p:nvSpPr>
        <p:spPr>
          <a:xfrm>
            <a:off x="11498942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8" name="任意多边形: 形状 164"/>
          <p:cNvSpPr/>
          <p:nvPr>
            <p:custDataLst>
              <p:tags r:id="rId33"/>
            </p:custDataLst>
          </p:nvPr>
        </p:nvSpPr>
        <p:spPr>
          <a:xfrm>
            <a:off x="11783273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9" name="任意多边形: 形状 165"/>
          <p:cNvSpPr/>
          <p:nvPr>
            <p:custDataLst>
              <p:tags r:id="rId34"/>
            </p:custDataLst>
          </p:nvPr>
        </p:nvSpPr>
        <p:spPr>
          <a:xfrm>
            <a:off x="11355506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0" name="任意多边形: 形状 166"/>
          <p:cNvSpPr/>
          <p:nvPr>
            <p:custDataLst>
              <p:tags r:id="rId35"/>
            </p:custDataLst>
          </p:nvPr>
        </p:nvSpPr>
        <p:spPr>
          <a:xfrm>
            <a:off x="11641107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51" name="任意多边形: 形状 167"/>
          <p:cNvSpPr/>
          <p:nvPr>
            <p:custDataLst>
              <p:tags r:id="rId36"/>
            </p:custDataLst>
          </p:nvPr>
        </p:nvSpPr>
        <p:spPr>
          <a:xfrm>
            <a:off x="10501241" y="182181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2921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2" name="任意多边形: 形状 169"/>
          <p:cNvSpPr/>
          <p:nvPr>
            <p:custDataLst>
              <p:tags r:id="rId37"/>
            </p:custDataLst>
          </p:nvPr>
        </p:nvSpPr>
        <p:spPr>
          <a:xfrm>
            <a:off x="10643407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3" name="任意多边形: 形状 170"/>
          <p:cNvSpPr/>
          <p:nvPr>
            <p:custDataLst>
              <p:tags r:id="rId38"/>
            </p:custDataLst>
          </p:nvPr>
        </p:nvSpPr>
        <p:spPr>
          <a:xfrm>
            <a:off x="10785573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4" name="任意多边形: 形状 171"/>
          <p:cNvSpPr/>
          <p:nvPr>
            <p:custDataLst>
              <p:tags r:id="rId39"/>
            </p:custDataLst>
          </p:nvPr>
        </p:nvSpPr>
        <p:spPr>
          <a:xfrm>
            <a:off x="10927739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5" name="任意多边形: 形状 172"/>
          <p:cNvSpPr/>
          <p:nvPr>
            <p:custDataLst>
              <p:tags r:id="rId40"/>
            </p:custDataLst>
          </p:nvPr>
        </p:nvSpPr>
        <p:spPr>
          <a:xfrm>
            <a:off x="11071174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6" name="任意多边形: 形状 173"/>
          <p:cNvSpPr/>
          <p:nvPr>
            <p:custDataLst>
              <p:tags r:id="rId41"/>
            </p:custDataLst>
          </p:nvPr>
        </p:nvSpPr>
        <p:spPr>
          <a:xfrm>
            <a:off x="11213340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7" name="任意多边形: 形状 174"/>
          <p:cNvSpPr/>
          <p:nvPr>
            <p:custDataLst>
              <p:tags r:id="rId42"/>
            </p:custDataLst>
          </p:nvPr>
        </p:nvSpPr>
        <p:spPr>
          <a:xfrm>
            <a:off x="11498942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8" name="任意多边形: 形状 175"/>
          <p:cNvSpPr/>
          <p:nvPr>
            <p:custDataLst>
              <p:tags r:id="rId43"/>
            </p:custDataLst>
          </p:nvPr>
        </p:nvSpPr>
        <p:spPr>
          <a:xfrm>
            <a:off x="11783273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9" name="任意多边形: 形状 176"/>
          <p:cNvSpPr/>
          <p:nvPr>
            <p:custDataLst>
              <p:tags r:id="rId44"/>
            </p:custDataLst>
          </p:nvPr>
        </p:nvSpPr>
        <p:spPr>
          <a:xfrm>
            <a:off x="11355506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0" name="任意多边形: 形状 177"/>
          <p:cNvSpPr/>
          <p:nvPr>
            <p:custDataLst>
              <p:tags r:id="rId45"/>
            </p:custDataLst>
          </p:nvPr>
        </p:nvSpPr>
        <p:spPr>
          <a:xfrm>
            <a:off x="11641107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41" name="任意多边形: 形状 178"/>
          <p:cNvSpPr/>
          <p:nvPr>
            <p:custDataLst>
              <p:tags r:id="rId46"/>
            </p:custDataLst>
          </p:nvPr>
        </p:nvSpPr>
        <p:spPr>
          <a:xfrm>
            <a:off x="10501241" y="196405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2921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2" name="任意多边形: 形状 180"/>
          <p:cNvSpPr/>
          <p:nvPr>
            <p:custDataLst>
              <p:tags r:id="rId47"/>
            </p:custDataLst>
          </p:nvPr>
        </p:nvSpPr>
        <p:spPr>
          <a:xfrm>
            <a:off x="10643407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3" name="任意多边形: 形状 181"/>
          <p:cNvSpPr/>
          <p:nvPr>
            <p:custDataLst>
              <p:tags r:id="rId48"/>
            </p:custDataLst>
          </p:nvPr>
        </p:nvSpPr>
        <p:spPr>
          <a:xfrm>
            <a:off x="10785573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4" name="任意多边形: 形状 182"/>
          <p:cNvSpPr/>
          <p:nvPr>
            <p:custDataLst>
              <p:tags r:id="rId49"/>
            </p:custDataLst>
          </p:nvPr>
        </p:nvSpPr>
        <p:spPr>
          <a:xfrm>
            <a:off x="10927739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5" name="任意多边形: 形状 183"/>
          <p:cNvSpPr/>
          <p:nvPr>
            <p:custDataLst>
              <p:tags r:id="rId50"/>
            </p:custDataLst>
          </p:nvPr>
        </p:nvSpPr>
        <p:spPr>
          <a:xfrm>
            <a:off x="11071174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6" name="任意多边形: 形状 184"/>
          <p:cNvSpPr/>
          <p:nvPr>
            <p:custDataLst>
              <p:tags r:id="rId51"/>
            </p:custDataLst>
          </p:nvPr>
        </p:nvSpPr>
        <p:spPr>
          <a:xfrm>
            <a:off x="11213340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7" name="任意多边形: 形状 185"/>
          <p:cNvSpPr/>
          <p:nvPr>
            <p:custDataLst>
              <p:tags r:id="rId52"/>
            </p:custDataLst>
          </p:nvPr>
        </p:nvSpPr>
        <p:spPr>
          <a:xfrm>
            <a:off x="11498942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8" name="任意多边形: 形状 186"/>
          <p:cNvSpPr/>
          <p:nvPr>
            <p:custDataLst>
              <p:tags r:id="rId53"/>
            </p:custDataLst>
          </p:nvPr>
        </p:nvSpPr>
        <p:spPr>
          <a:xfrm>
            <a:off x="11783273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9" name="任意多边形: 形状 187"/>
          <p:cNvSpPr/>
          <p:nvPr>
            <p:custDataLst>
              <p:tags r:id="rId54"/>
            </p:custDataLst>
          </p:nvPr>
        </p:nvSpPr>
        <p:spPr>
          <a:xfrm>
            <a:off x="11355506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0" name="任意多边形: 形状 188"/>
          <p:cNvSpPr/>
          <p:nvPr>
            <p:custDataLst>
              <p:tags r:id="rId55"/>
            </p:custDataLst>
          </p:nvPr>
        </p:nvSpPr>
        <p:spPr>
          <a:xfrm>
            <a:off x="11641107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31" name="任意多边形: 形状 189"/>
          <p:cNvSpPr/>
          <p:nvPr>
            <p:custDataLst>
              <p:tags r:id="rId56"/>
            </p:custDataLst>
          </p:nvPr>
        </p:nvSpPr>
        <p:spPr>
          <a:xfrm>
            <a:off x="10501241" y="21062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3048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2" name="任意多边形: 形状 191"/>
          <p:cNvSpPr/>
          <p:nvPr>
            <p:custDataLst>
              <p:tags r:id="rId57"/>
            </p:custDataLst>
          </p:nvPr>
        </p:nvSpPr>
        <p:spPr>
          <a:xfrm>
            <a:off x="10643407" y="22498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3" name="任意多边形: 形状 192"/>
          <p:cNvSpPr/>
          <p:nvPr>
            <p:custDataLst>
              <p:tags r:id="rId58"/>
            </p:custDataLst>
          </p:nvPr>
        </p:nvSpPr>
        <p:spPr>
          <a:xfrm>
            <a:off x="10785573" y="22498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4" name="任意多边形: 形状 193"/>
          <p:cNvSpPr/>
          <p:nvPr>
            <p:custDataLst>
              <p:tags r:id="rId59"/>
            </p:custDataLst>
          </p:nvPr>
        </p:nvSpPr>
        <p:spPr>
          <a:xfrm>
            <a:off x="10927739" y="22498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5" name="任意多边形: 形状 194"/>
          <p:cNvSpPr/>
          <p:nvPr>
            <p:custDataLst>
              <p:tags r:id="rId60"/>
            </p:custDataLst>
          </p:nvPr>
        </p:nvSpPr>
        <p:spPr>
          <a:xfrm>
            <a:off x="11071174" y="22498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6" name="任意多边形: 形状 195"/>
          <p:cNvSpPr/>
          <p:nvPr>
            <p:custDataLst>
              <p:tags r:id="rId61"/>
            </p:custDataLst>
          </p:nvPr>
        </p:nvSpPr>
        <p:spPr>
          <a:xfrm>
            <a:off x="11213340" y="22498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7" name="任意多边形: 形状 196"/>
          <p:cNvSpPr/>
          <p:nvPr>
            <p:custDataLst>
              <p:tags r:id="rId62"/>
            </p:custDataLst>
          </p:nvPr>
        </p:nvSpPr>
        <p:spPr>
          <a:xfrm>
            <a:off x="11498942" y="22498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8" name="任意多边形: 形状 197"/>
          <p:cNvSpPr/>
          <p:nvPr>
            <p:custDataLst>
              <p:tags r:id="rId63"/>
            </p:custDataLst>
          </p:nvPr>
        </p:nvSpPr>
        <p:spPr>
          <a:xfrm>
            <a:off x="11783273" y="22498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9" name="任意多边形: 形状 198"/>
          <p:cNvSpPr/>
          <p:nvPr>
            <p:custDataLst>
              <p:tags r:id="rId64"/>
            </p:custDataLst>
          </p:nvPr>
        </p:nvSpPr>
        <p:spPr>
          <a:xfrm>
            <a:off x="11355506" y="22498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0" name="任意多边形: 形状 199"/>
          <p:cNvSpPr/>
          <p:nvPr>
            <p:custDataLst>
              <p:tags r:id="rId65"/>
            </p:custDataLst>
          </p:nvPr>
        </p:nvSpPr>
        <p:spPr>
          <a:xfrm>
            <a:off x="11641107" y="224980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21" name="任意多边形: 形状 200"/>
          <p:cNvSpPr/>
          <p:nvPr>
            <p:custDataLst>
              <p:tags r:id="rId66"/>
            </p:custDataLst>
          </p:nvPr>
        </p:nvSpPr>
        <p:spPr>
          <a:xfrm>
            <a:off x="10501241" y="22485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3048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2" name="任意多边形: 形状 202"/>
          <p:cNvSpPr/>
          <p:nvPr>
            <p:custDataLst>
              <p:tags r:id="rId67"/>
            </p:custDataLst>
          </p:nvPr>
        </p:nvSpPr>
        <p:spPr>
          <a:xfrm>
            <a:off x="10643407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3" name="任意多边形: 形状 203"/>
          <p:cNvSpPr/>
          <p:nvPr>
            <p:custDataLst>
              <p:tags r:id="rId68"/>
            </p:custDataLst>
          </p:nvPr>
        </p:nvSpPr>
        <p:spPr>
          <a:xfrm>
            <a:off x="10785573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4" name="任意多边形: 形状 204"/>
          <p:cNvSpPr/>
          <p:nvPr>
            <p:custDataLst>
              <p:tags r:id="rId69"/>
            </p:custDataLst>
          </p:nvPr>
        </p:nvSpPr>
        <p:spPr>
          <a:xfrm>
            <a:off x="10927739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5" name="任意多边形: 形状 205"/>
          <p:cNvSpPr/>
          <p:nvPr>
            <p:custDataLst>
              <p:tags r:id="rId70"/>
            </p:custDataLst>
          </p:nvPr>
        </p:nvSpPr>
        <p:spPr>
          <a:xfrm>
            <a:off x="11071174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6" name="任意多边形: 形状 206"/>
          <p:cNvSpPr/>
          <p:nvPr>
            <p:custDataLst>
              <p:tags r:id="rId71"/>
            </p:custDataLst>
          </p:nvPr>
        </p:nvSpPr>
        <p:spPr>
          <a:xfrm>
            <a:off x="11213340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7" name="任意多边形: 形状 207"/>
          <p:cNvSpPr/>
          <p:nvPr>
            <p:custDataLst>
              <p:tags r:id="rId72"/>
            </p:custDataLst>
          </p:nvPr>
        </p:nvSpPr>
        <p:spPr>
          <a:xfrm>
            <a:off x="11498942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8" name="任意多边形: 形状 208"/>
          <p:cNvSpPr/>
          <p:nvPr>
            <p:custDataLst>
              <p:tags r:id="rId73"/>
            </p:custDataLst>
          </p:nvPr>
        </p:nvSpPr>
        <p:spPr>
          <a:xfrm>
            <a:off x="11783273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9" name="任意多边形: 形状 209"/>
          <p:cNvSpPr/>
          <p:nvPr>
            <p:custDataLst>
              <p:tags r:id="rId74"/>
            </p:custDataLst>
          </p:nvPr>
        </p:nvSpPr>
        <p:spPr>
          <a:xfrm>
            <a:off x="11355506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0" name="任意多边形: 形状 210"/>
          <p:cNvSpPr/>
          <p:nvPr>
            <p:custDataLst>
              <p:tags r:id="rId75"/>
            </p:custDataLst>
          </p:nvPr>
        </p:nvSpPr>
        <p:spPr>
          <a:xfrm>
            <a:off x="11641107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11" name="任意多边形: 形状 211"/>
          <p:cNvSpPr/>
          <p:nvPr>
            <p:custDataLst>
              <p:tags r:id="rId76"/>
            </p:custDataLst>
          </p:nvPr>
        </p:nvSpPr>
        <p:spPr>
          <a:xfrm>
            <a:off x="10501241" y="239204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2921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2" name="任意多边形: 形状 213"/>
          <p:cNvSpPr/>
          <p:nvPr>
            <p:custDataLst>
              <p:tags r:id="rId77"/>
            </p:custDataLst>
          </p:nvPr>
        </p:nvSpPr>
        <p:spPr>
          <a:xfrm>
            <a:off x="10643407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3" name="任意多边形: 形状 214"/>
          <p:cNvSpPr/>
          <p:nvPr>
            <p:custDataLst>
              <p:tags r:id="rId78"/>
            </p:custDataLst>
          </p:nvPr>
        </p:nvSpPr>
        <p:spPr>
          <a:xfrm>
            <a:off x="10785573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4" name="任意多边形: 形状 215"/>
          <p:cNvSpPr/>
          <p:nvPr>
            <p:custDataLst>
              <p:tags r:id="rId79"/>
            </p:custDataLst>
          </p:nvPr>
        </p:nvSpPr>
        <p:spPr>
          <a:xfrm>
            <a:off x="10927739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5" name="任意多边形: 形状 216"/>
          <p:cNvSpPr/>
          <p:nvPr>
            <p:custDataLst>
              <p:tags r:id="rId80"/>
            </p:custDataLst>
          </p:nvPr>
        </p:nvSpPr>
        <p:spPr>
          <a:xfrm>
            <a:off x="11071174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6" name="任意多边形: 形状 217"/>
          <p:cNvSpPr/>
          <p:nvPr>
            <p:custDataLst>
              <p:tags r:id="rId81"/>
            </p:custDataLst>
          </p:nvPr>
        </p:nvSpPr>
        <p:spPr>
          <a:xfrm>
            <a:off x="11213340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7" name="任意多边形: 形状 218"/>
          <p:cNvSpPr/>
          <p:nvPr>
            <p:custDataLst>
              <p:tags r:id="rId82"/>
            </p:custDataLst>
          </p:nvPr>
        </p:nvSpPr>
        <p:spPr>
          <a:xfrm>
            <a:off x="11498942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8" name="任意多边形: 形状 219"/>
          <p:cNvSpPr/>
          <p:nvPr>
            <p:custDataLst>
              <p:tags r:id="rId83"/>
            </p:custDataLst>
          </p:nvPr>
        </p:nvSpPr>
        <p:spPr>
          <a:xfrm>
            <a:off x="11783273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9" name="任意多边形: 形状 220"/>
          <p:cNvSpPr/>
          <p:nvPr>
            <p:custDataLst>
              <p:tags r:id="rId84"/>
            </p:custDataLst>
          </p:nvPr>
        </p:nvSpPr>
        <p:spPr>
          <a:xfrm>
            <a:off x="11355506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0" name="任意多边形: 形状 221"/>
          <p:cNvSpPr/>
          <p:nvPr>
            <p:custDataLst>
              <p:tags r:id="rId85"/>
            </p:custDataLst>
          </p:nvPr>
        </p:nvSpPr>
        <p:spPr>
          <a:xfrm>
            <a:off x="11641107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301" name="任意多边形: 形状 222"/>
          <p:cNvSpPr/>
          <p:nvPr>
            <p:custDataLst>
              <p:tags r:id="rId86"/>
            </p:custDataLst>
          </p:nvPr>
        </p:nvSpPr>
        <p:spPr>
          <a:xfrm>
            <a:off x="10501241" y="253428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2921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2" name="任意多边形: 形状 224"/>
          <p:cNvSpPr/>
          <p:nvPr>
            <p:custDataLst>
              <p:tags r:id="rId87"/>
            </p:custDataLst>
          </p:nvPr>
        </p:nvSpPr>
        <p:spPr>
          <a:xfrm>
            <a:off x="10643407" y="26777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3" name="任意多边形: 形状 225"/>
          <p:cNvSpPr/>
          <p:nvPr>
            <p:custDataLst>
              <p:tags r:id="rId88"/>
            </p:custDataLst>
          </p:nvPr>
        </p:nvSpPr>
        <p:spPr>
          <a:xfrm>
            <a:off x="10785573" y="26777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4" name="任意多边形: 形状 226"/>
          <p:cNvSpPr/>
          <p:nvPr>
            <p:custDataLst>
              <p:tags r:id="rId89"/>
            </p:custDataLst>
          </p:nvPr>
        </p:nvSpPr>
        <p:spPr>
          <a:xfrm>
            <a:off x="10927739" y="26777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5" name="任意多边形: 形状 227"/>
          <p:cNvSpPr/>
          <p:nvPr>
            <p:custDataLst>
              <p:tags r:id="rId90"/>
            </p:custDataLst>
          </p:nvPr>
        </p:nvSpPr>
        <p:spPr>
          <a:xfrm>
            <a:off x="11071174" y="26777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6" name="任意多边形: 形状 228"/>
          <p:cNvSpPr/>
          <p:nvPr>
            <p:custDataLst>
              <p:tags r:id="rId91"/>
            </p:custDataLst>
          </p:nvPr>
        </p:nvSpPr>
        <p:spPr>
          <a:xfrm>
            <a:off x="11213340" y="26777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7" name="任意多边形: 形状 229"/>
          <p:cNvSpPr/>
          <p:nvPr>
            <p:custDataLst>
              <p:tags r:id="rId92"/>
            </p:custDataLst>
          </p:nvPr>
        </p:nvSpPr>
        <p:spPr>
          <a:xfrm>
            <a:off x="11498942" y="26777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8" name="任意多边形: 形状 230"/>
          <p:cNvSpPr/>
          <p:nvPr>
            <p:custDataLst>
              <p:tags r:id="rId93"/>
            </p:custDataLst>
          </p:nvPr>
        </p:nvSpPr>
        <p:spPr>
          <a:xfrm>
            <a:off x="11783273" y="26777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9" name="任意多边形: 形状 231"/>
          <p:cNvSpPr/>
          <p:nvPr>
            <p:custDataLst>
              <p:tags r:id="rId94"/>
            </p:custDataLst>
          </p:nvPr>
        </p:nvSpPr>
        <p:spPr>
          <a:xfrm>
            <a:off x="11355506" y="26777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0" name="任意多边形: 形状 232"/>
          <p:cNvSpPr/>
          <p:nvPr>
            <p:custDataLst>
              <p:tags r:id="rId95"/>
            </p:custDataLst>
          </p:nvPr>
        </p:nvSpPr>
        <p:spPr>
          <a:xfrm>
            <a:off x="11641107" y="267779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0"/>
                  <a:pt x="38100" y="762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91" name="任意多边形: 形状 233"/>
          <p:cNvSpPr/>
          <p:nvPr>
            <p:custDataLst>
              <p:tags r:id="rId96"/>
            </p:custDataLst>
          </p:nvPr>
        </p:nvSpPr>
        <p:spPr>
          <a:xfrm>
            <a:off x="10501241" y="267652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3048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72" name="任意多边形: 形状 235"/>
          <p:cNvSpPr/>
          <p:nvPr>
            <p:custDataLst>
              <p:tags r:id="rId97"/>
            </p:custDataLst>
          </p:nvPr>
        </p:nvSpPr>
        <p:spPr>
          <a:xfrm>
            <a:off x="10643407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73" name="任意多边形: 形状 236"/>
          <p:cNvSpPr/>
          <p:nvPr>
            <p:custDataLst>
              <p:tags r:id="rId98"/>
            </p:custDataLst>
          </p:nvPr>
        </p:nvSpPr>
        <p:spPr>
          <a:xfrm>
            <a:off x="10785573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74" name="任意多边形: 形状 237"/>
          <p:cNvSpPr/>
          <p:nvPr>
            <p:custDataLst>
              <p:tags r:id="rId99"/>
            </p:custDataLst>
          </p:nvPr>
        </p:nvSpPr>
        <p:spPr>
          <a:xfrm>
            <a:off x="10927739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75" name="任意多边形: 形状 238"/>
          <p:cNvSpPr/>
          <p:nvPr>
            <p:custDataLst>
              <p:tags r:id="rId100"/>
            </p:custDataLst>
          </p:nvPr>
        </p:nvSpPr>
        <p:spPr>
          <a:xfrm>
            <a:off x="11071174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76" name="任意多边形: 形状 239"/>
          <p:cNvSpPr/>
          <p:nvPr>
            <p:custDataLst>
              <p:tags r:id="rId101"/>
            </p:custDataLst>
          </p:nvPr>
        </p:nvSpPr>
        <p:spPr>
          <a:xfrm>
            <a:off x="11213340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09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77" name="任意多边形: 形状 240"/>
          <p:cNvSpPr/>
          <p:nvPr>
            <p:custDataLst>
              <p:tags r:id="rId102"/>
            </p:custDataLst>
          </p:nvPr>
        </p:nvSpPr>
        <p:spPr>
          <a:xfrm>
            <a:off x="11498942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78" name="任意多边形: 形状 241"/>
          <p:cNvSpPr/>
          <p:nvPr>
            <p:custDataLst>
              <p:tags r:id="rId103"/>
            </p:custDataLst>
          </p:nvPr>
        </p:nvSpPr>
        <p:spPr>
          <a:xfrm>
            <a:off x="11783273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80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79" name="任意多边形: 形状 242"/>
          <p:cNvSpPr/>
          <p:nvPr>
            <p:custDataLst>
              <p:tags r:id="rId104"/>
            </p:custDataLst>
          </p:nvPr>
        </p:nvSpPr>
        <p:spPr>
          <a:xfrm>
            <a:off x="11355506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0" y="38100"/>
                  <a:pt x="19050" y="38100"/>
                </a:cubicBezTo>
                <a:cubicBezTo>
                  <a:pt x="8889" y="38100"/>
                  <a:pt x="0" y="29210"/>
                  <a:pt x="0" y="19050"/>
                </a:cubicBezTo>
                <a:cubicBezTo>
                  <a:pt x="0" y="8890"/>
                  <a:pt x="8889" y="0"/>
                  <a:pt x="19050" y="0"/>
                </a:cubicBezTo>
                <a:cubicBezTo>
                  <a:pt x="30478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0" name="任意多边形: 形状 243"/>
          <p:cNvSpPr/>
          <p:nvPr>
            <p:custDataLst>
              <p:tags r:id="rId105"/>
            </p:custDataLst>
          </p:nvPr>
        </p:nvSpPr>
        <p:spPr>
          <a:xfrm>
            <a:off x="11641107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38100" y="19050"/>
                </a:moveTo>
                <a:cubicBezTo>
                  <a:pt x="38100" y="29210"/>
                  <a:pt x="29211" y="38100"/>
                  <a:pt x="19050" y="38100"/>
                </a:cubicBez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1" y="0"/>
                  <a:pt x="38100" y="8890"/>
                  <a:pt x="38100" y="1905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81" name="任意多边形: 形状 244"/>
          <p:cNvSpPr/>
          <p:nvPr>
            <p:custDataLst>
              <p:tags r:id="rId106"/>
            </p:custDataLst>
          </p:nvPr>
        </p:nvSpPr>
        <p:spPr>
          <a:xfrm>
            <a:off x="10501241" y="2820036"/>
            <a:ext cx="28560" cy="28575"/>
          </a:xfrm>
          <a:custGeom>
            <a:avLst/>
            <a:gdLst/>
            <a:ahLst/>
            <a:cxnLst/>
            <a:rect l="0" t="0" r="0" b="0"/>
            <a:pathLst>
              <a:path w="38101" h="38101">
                <a:moveTo>
                  <a:pt x="19050" y="38100"/>
                </a:moveTo>
                <a:cubicBezTo>
                  <a:pt x="8890" y="38100"/>
                  <a:pt x="0" y="29210"/>
                  <a:pt x="0" y="19050"/>
                </a:cubicBezTo>
                <a:cubicBezTo>
                  <a:pt x="0" y="8890"/>
                  <a:pt x="8890" y="0"/>
                  <a:pt x="19050" y="0"/>
                </a:cubicBezTo>
                <a:cubicBezTo>
                  <a:pt x="29210" y="0"/>
                  <a:pt x="38100" y="8890"/>
                  <a:pt x="38100" y="19050"/>
                </a:cubicBezTo>
                <a:cubicBezTo>
                  <a:pt x="38100" y="29210"/>
                  <a:pt x="29210" y="38100"/>
                  <a:pt x="19050" y="38100"/>
                </a:cubicBezTo>
                <a:close/>
              </a:path>
            </a:pathLst>
          </a:custGeom>
          <a:solidFill>
            <a:srgbClr val="E6E6E6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53" name="斜纹 252"/>
          <p:cNvSpPr/>
          <p:nvPr>
            <p:custDataLst>
              <p:tags r:id="rId107"/>
            </p:custDataLst>
          </p:nvPr>
        </p:nvSpPr>
        <p:spPr>
          <a:xfrm rot="8100000">
            <a:off x="-240764" y="543543"/>
            <a:ext cx="487872" cy="488126"/>
          </a:xfrm>
          <a:prstGeom prst="diagStrip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800">
              <a:solidFill>
                <a:schemeClr val="tx1"/>
              </a:solidFill>
            </a:endParaRPr>
          </a:p>
        </p:txBody>
      </p:sp>
      <p:sp>
        <p:nvSpPr>
          <p:cNvPr id="254" name="文本框 253"/>
          <p:cNvSpPr txBox="1"/>
          <p:nvPr>
            <p:custDataLst>
              <p:tags r:id="rId108"/>
            </p:custDataLst>
          </p:nvPr>
        </p:nvSpPr>
        <p:spPr>
          <a:xfrm>
            <a:off x="541056" y="493232"/>
            <a:ext cx="10738693" cy="568325"/>
          </a:xfrm>
          <a:prstGeom prst="rect">
            <a:avLst/>
          </a:prstGeom>
          <a:noFill/>
        </p:spPr>
        <p:txBody>
          <a:bodyPr wrap="square" lIns="101600" tIns="38100" rIns="76200" bIns="38100" rtlCol="0" anchor="t" anchorCtr="0">
            <a:noAutofit/>
          </a:bodyPr>
          <a:lstStyle>
            <a:defPPr>
              <a:defRPr lang="zh-CN"/>
            </a:defPPr>
            <a:lvl1pPr>
              <a:defRPr sz="2400" spc="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32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疫情下的</a:t>
            </a:r>
            <a:r>
              <a:rPr lang="en-US" altLang="zh-CN" sz="32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“</a:t>
            </a:r>
            <a:r>
              <a:rPr lang="zh-CN" altLang="en-US" sz="32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白雪公主</a:t>
            </a:r>
            <a:r>
              <a:rPr lang="en-US" altLang="zh-CN" sz="3200" b="1" spc="3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510" name="矩形: 圆角 1127"/>
          <p:cNvSpPr/>
          <p:nvPr>
            <p:custDataLst>
              <p:tags r:id="rId109"/>
            </p:custDataLst>
          </p:nvPr>
        </p:nvSpPr>
        <p:spPr>
          <a:xfrm>
            <a:off x="5807861" y="2040256"/>
            <a:ext cx="5056411" cy="4031615"/>
          </a:xfrm>
          <a:prstGeom prst="roundRect">
            <a:avLst>
              <a:gd name="adj" fmla="val 4386"/>
            </a:avLst>
          </a:prstGeom>
          <a:solidFill>
            <a:schemeClr val="bg1"/>
          </a:solidFill>
          <a:ln w="12700">
            <a:solidFill>
              <a:schemeClr val="tx2">
                <a:lumMod val="75000"/>
              </a:schemeClr>
            </a:solidFill>
          </a:ln>
          <a:effectLst>
            <a:outerShdw blurRad="50800" dist="76200" dir="5400000" algn="t" rotWithShape="0">
              <a:prstClr val="black">
                <a:alpha val="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511" name="矩形: 圆角 1128"/>
          <p:cNvSpPr/>
          <p:nvPr>
            <p:custDataLst>
              <p:tags r:id="rId110"/>
            </p:custDataLst>
          </p:nvPr>
        </p:nvSpPr>
        <p:spPr>
          <a:xfrm>
            <a:off x="1328364" y="2040891"/>
            <a:ext cx="4029516" cy="4032885"/>
          </a:xfrm>
          <a:prstGeom prst="roundRect">
            <a:avLst>
              <a:gd name="adj" fmla="val 4386"/>
            </a:avLst>
          </a:prstGeom>
          <a:solidFill>
            <a:schemeClr val="bg1"/>
          </a:solidFill>
          <a:ln w="12700">
            <a:solidFill>
              <a:schemeClr val="tx2">
                <a:lumMod val="75000"/>
              </a:schemeClr>
            </a:solidFill>
          </a:ln>
          <a:effectLst>
            <a:outerShdw blurRad="50800" dist="762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515" name="同心圆 262"/>
          <p:cNvSpPr/>
          <p:nvPr>
            <p:custDataLst>
              <p:tags r:id="rId111"/>
            </p:custDataLst>
          </p:nvPr>
        </p:nvSpPr>
        <p:spPr>
          <a:xfrm>
            <a:off x="10481566" y="5686425"/>
            <a:ext cx="300833" cy="300990"/>
          </a:xfrm>
          <a:prstGeom prst="donut">
            <a:avLst/>
          </a:prstGeom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800">
              <a:solidFill>
                <a:schemeClr val="tx1"/>
              </a:solidFill>
            </a:endParaRPr>
          </a:p>
        </p:txBody>
      </p:sp>
      <p:pic>
        <p:nvPicPr>
          <p:cNvPr id="4" name="图片 3" descr="D:\设计制作\通用图片占位符\风景\11\310454300_11.jpg310454300_11"/>
          <p:cNvPicPr>
            <a:picLocks noChangeAspect="1"/>
          </p:cNvPicPr>
          <p:nvPr>
            <p:custDataLst>
              <p:tags r:id="rId112"/>
            </p:custDataLst>
          </p:nvPr>
        </p:nvPicPr>
        <p:blipFill>
          <a:blip r:embed="rId117"/>
          <a:srcRect/>
          <a:stretch>
            <a:fillRect/>
          </a:stretch>
        </p:blipFill>
        <p:spPr>
          <a:xfrm>
            <a:off x="1487982" y="2191703"/>
            <a:ext cx="3710281" cy="3728720"/>
          </a:xfrm>
          <a:prstGeom prst="roundRect">
            <a:avLst>
              <a:gd name="adj" fmla="val 2962"/>
            </a:avLst>
          </a:prstGeom>
        </p:spPr>
      </p:pic>
      <p:sp>
        <p:nvSpPr>
          <p:cNvPr id="6" name="同心圆 262"/>
          <p:cNvSpPr/>
          <p:nvPr>
            <p:custDataLst>
              <p:tags r:id="rId113"/>
            </p:custDataLst>
          </p:nvPr>
        </p:nvSpPr>
        <p:spPr>
          <a:xfrm>
            <a:off x="1405793" y="2104390"/>
            <a:ext cx="300833" cy="300990"/>
          </a:xfrm>
          <a:prstGeom prst="donut">
            <a:avLst/>
          </a:prstGeom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800">
              <a:solidFill>
                <a:schemeClr val="tx1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114"/>
            </p:custDataLst>
          </p:nvPr>
        </p:nvSpPr>
        <p:spPr>
          <a:xfrm>
            <a:off x="6001752" y="3225166"/>
            <a:ext cx="4668628" cy="1661795"/>
          </a:xfrm>
          <a:prstGeom prst="rect">
            <a:avLst/>
          </a:prstGeom>
          <a:noFill/>
        </p:spPr>
        <p:txBody>
          <a:bodyPr wrap="square" lIns="101600" tIns="0" rIns="82550" bIns="0" rtlCol="0">
            <a:no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Aft>
                <a:spcPts val="1000"/>
              </a:spcAft>
              <a:defRPr sz="1600" spc="150"/>
            </a:lvl1pPr>
          </a:lstStyle>
          <a:p>
            <a:pPr marL="0" lvl="0" indent="0" algn="l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SzPct val="100000"/>
              <a:buNone/>
            </a:pPr>
            <a:r>
              <a:rPr lang="zh-CN" altLang="en-US" sz="2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“白雪公主”失业了！迪士尼停发10万员工薪水，市值已蒸发掉60个华谊兄弟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1335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5769">
        <p14:switch dir="r"/>
      </p:transition>
    </mc:Choice>
    <mc:Fallback xmlns="">
      <p:transition spd="slow" advTm="576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5"/>
          <p:cNvSpPr>
            <a:spLocks noEditPoints="1"/>
          </p:cNvSpPr>
          <p:nvPr/>
        </p:nvSpPr>
        <p:spPr bwMode="auto">
          <a:xfrm>
            <a:off x="288768" y="138889"/>
            <a:ext cx="441095" cy="525463"/>
          </a:xfrm>
          <a:custGeom>
            <a:avLst/>
            <a:gdLst>
              <a:gd name="T0" fmla="*/ 269 w 537"/>
              <a:gd name="T1" fmla="*/ 0 h 623"/>
              <a:gd name="T2" fmla="*/ 403 w 537"/>
              <a:gd name="T3" fmla="*/ 78 h 623"/>
              <a:gd name="T4" fmla="*/ 537 w 537"/>
              <a:gd name="T5" fmla="*/ 156 h 623"/>
              <a:gd name="T6" fmla="*/ 537 w 537"/>
              <a:gd name="T7" fmla="*/ 311 h 623"/>
              <a:gd name="T8" fmla="*/ 537 w 537"/>
              <a:gd name="T9" fmla="*/ 467 h 623"/>
              <a:gd name="T10" fmla="*/ 403 w 537"/>
              <a:gd name="T11" fmla="*/ 545 h 623"/>
              <a:gd name="T12" fmla="*/ 269 w 537"/>
              <a:gd name="T13" fmla="*/ 623 h 623"/>
              <a:gd name="T14" fmla="*/ 134 w 537"/>
              <a:gd name="T15" fmla="*/ 545 h 623"/>
              <a:gd name="T16" fmla="*/ 0 w 537"/>
              <a:gd name="T17" fmla="*/ 467 h 623"/>
              <a:gd name="T18" fmla="*/ 0 w 537"/>
              <a:gd name="T19" fmla="*/ 311 h 623"/>
              <a:gd name="T20" fmla="*/ 0 w 537"/>
              <a:gd name="T21" fmla="*/ 156 h 623"/>
              <a:gd name="T22" fmla="*/ 134 w 537"/>
              <a:gd name="T23" fmla="*/ 78 h 623"/>
              <a:gd name="T24" fmla="*/ 269 w 537"/>
              <a:gd name="T25" fmla="*/ 0 h 623"/>
              <a:gd name="T26" fmla="*/ 269 w 537"/>
              <a:gd name="T27" fmla="*/ 53 h 623"/>
              <a:gd name="T28" fmla="*/ 380 w 537"/>
              <a:gd name="T29" fmla="*/ 117 h 623"/>
              <a:gd name="T30" fmla="*/ 492 w 537"/>
              <a:gd name="T31" fmla="*/ 182 h 623"/>
              <a:gd name="T32" fmla="*/ 492 w 537"/>
              <a:gd name="T33" fmla="*/ 311 h 623"/>
              <a:gd name="T34" fmla="*/ 492 w 537"/>
              <a:gd name="T35" fmla="*/ 441 h 623"/>
              <a:gd name="T36" fmla="*/ 380 w 537"/>
              <a:gd name="T37" fmla="*/ 505 h 623"/>
              <a:gd name="T38" fmla="*/ 269 w 537"/>
              <a:gd name="T39" fmla="*/ 570 h 623"/>
              <a:gd name="T40" fmla="*/ 157 w 537"/>
              <a:gd name="T41" fmla="*/ 505 h 623"/>
              <a:gd name="T42" fmla="*/ 46 w 537"/>
              <a:gd name="T43" fmla="*/ 441 h 623"/>
              <a:gd name="T44" fmla="*/ 46 w 537"/>
              <a:gd name="T45" fmla="*/ 311 h 623"/>
              <a:gd name="T46" fmla="*/ 46 w 537"/>
              <a:gd name="T47" fmla="*/ 182 h 623"/>
              <a:gd name="T48" fmla="*/ 157 w 537"/>
              <a:gd name="T49" fmla="*/ 117 h 623"/>
              <a:gd name="T50" fmla="*/ 269 w 537"/>
              <a:gd name="T51" fmla="*/ 53 h 623"/>
              <a:gd name="T52" fmla="*/ 215 w 537"/>
              <a:gd name="T53" fmla="*/ 455 h 623"/>
              <a:gd name="T54" fmla="*/ 367 w 537"/>
              <a:gd name="T55" fmla="*/ 455 h 623"/>
              <a:gd name="T56" fmla="*/ 375 w 537"/>
              <a:gd name="T57" fmla="*/ 463 h 623"/>
              <a:gd name="T58" fmla="*/ 367 w 537"/>
              <a:gd name="T59" fmla="*/ 471 h 623"/>
              <a:gd name="T60" fmla="*/ 215 w 537"/>
              <a:gd name="T61" fmla="*/ 471 h 623"/>
              <a:gd name="T62" fmla="*/ 207 w 537"/>
              <a:gd name="T63" fmla="*/ 463 h 623"/>
              <a:gd name="T64" fmla="*/ 215 w 537"/>
              <a:gd name="T65" fmla="*/ 455 h 623"/>
              <a:gd name="T66" fmla="*/ 218 w 537"/>
              <a:gd name="T67" fmla="*/ 380 h 623"/>
              <a:gd name="T68" fmla="*/ 302 w 537"/>
              <a:gd name="T69" fmla="*/ 242 h 623"/>
              <a:gd name="T70" fmla="*/ 331 w 537"/>
              <a:gd name="T71" fmla="*/ 260 h 623"/>
              <a:gd name="T72" fmla="*/ 248 w 537"/>
              <a:gd name="T73" fmla="*/ 398 h 623"/>
              <a:gd name="T74" fmla="*/ 218 w 537"/>
              <a:gd name="T75" fmla="*/ 380 h 623"/>
              <a:gd name="T76" fmla="*/ 159 w 537"/>
              <a:gd name="T77" fmla="*/ 344 h 623"/>
              <a:gd name="T78" fmla="*/ 243 w 537"/>
              <a:gd name="T79" fmla="*/ 207 h 623"/>
              <a:gd name="T80" fmla="*/ 272 w 537"/>
              <a:gd name="T81" fmla="*/ 224 h 623"/>
              <a:gd name="T82" fmla="*/ 189 w 537"/>
              <a:gd name="T83" fmla="*/ 362 h 623"/>
              <a:gd name="T84" fmla="*/ 159 w 537"/>
              <a:gd name="T85" fmla="*/ 344 h 623"/>
              <a:gd name="T86" fmla="*/ 146 w 537"/>
              <a:gd name="T87" fmla="*/ 456 h 623"/>
              <a:gd name="T88" fmla="*/ 154 w 537"/>
              <a:gd name="T89" fmla="*/ 387 h 623"/>
              <a:gd name="T90" fmla="*/ 211 w 537"/>
              <a:gd name="T91" fmla="*/ 422 h 623"/>
              <a:gd name="T92" fmla="*/ 155 w 537"/>
              <a:gd name="T93" fmla="*/ 461 h 623"/>
              <a:gd name="T94" fmla="*/ 146 w 537"/>
              <a:gd name="T95" fmla="*/ 456 h 623"/>
              <a:gd name="T96" fmla="*/ 266 w 537"/>
              <a:gd name="T97" fmla="*/ 168 h 623"/>
              <a:gd name="T98" fmla="*/ 253 w 537"/>
              <a:gd name="T99" fmla="*/ 188 h 623"/>
              <a:gd name="T100" fmla="*/ 342 w 537"/>
              <a:gd name="T101" fmla="*/ 242 h 623"/>
              <a:gd name="T102" fmla="*/ 354 w 537"/>
              <a:gd name="T103" fmla="*/ 222 h 623"/>
              <a:gd name="T104" fmla="*/ 266 w 537"/>
              <a:gd name="T105" fmla="*/ 168 h 623"/>
              <a:gd name="T106" fmla="*/ 285 w 537"/>
              <a:gd name="T107" fmla="*/ 138 h 623"/>
              <a:gd name="T108" fmla="*/ 311 w 537"/>
              <a:gd name="T109" fmla="*/ 131 h 623"/>
              <a:gd name="T110" fmla="*/ 366 w 537"/>
              <a:gd name="T111" fmla="*/ 165 h 623"/>
              <a:gd name="T112" fmla="*/ 373 w 537"/>
              <a:gd name="T113" fmla="*/ 191 h 623"/>
              <a:gd name="T114" fmla="*/ 365 w 537"/>
              <a:gd name="T115" fmla="*/ 204 h 623"/>
              <a:gd name="T116" fmla="*/ 277 w 537"/>
              <a:gd name="T117" fmla="*/ 150 h 623"/>
              <a:gd name="T118" fmla="*/ 285 w 537"/>
              <a:gd name="T119" fmla="*/ 138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37" h="623">
                <a:moveTo>
                  <a:pt x="269" y="0"/>
                </a:moveTo>
                <a:lnTo>
                  <a:pt x="403" y="78"/>
                </a:lnTo>
                <a:lnTo>
                  <a:pt x="537" y="156"/>
                </a:lnTo>
                <a:lnTo>
                  <a:pt x="537" y="311"/>
                </a:lnTo>
                <a:lnTo>
                  <a:pt x="537" y="467"/>
                </a:lnTo>
                <a:lnTo>
                  <a:pt x="403" y="545"/>
                </a:lnTo>
                <a:lnTo>
                  <a:pt x="269" y="623"/>
                </a:lnTo>
                <a:lnTo>
                  <a:pt x="134" y="545"/>
                </a:lnTo>
                <a:lnTo>
                  <a:pt x="0" y="467"/>
                </a:lnTo>
                <a:lnTo>
                  <a:pt x="0" y="311"/>
                </a:lnTo>
                <a:lnTo>
                  <a:pt x="0" y="156"/>
                </a:lnTo>
                <a:lnTo>
                  <a:pt x="134" y="78"/>
                </a:lnTo>
                <a:lnTo>
                  <a:pt x="269" y="0"/>
                </a:lnTo>
                <a:close/>
                <a:moveTo>
                  <a:pt x="269" y="53"/>
                </a:moveTo>
                <a:lnTo>
                  <a:pt x="380" y="117"/>
                </a:lnTo>
                <a:lnTo>
                  <a:pt x="492" y="182"/>
                </a:lnTo>
                <a:lnTo>
                  <a:pt x="492" y="311"/>
                </a:lnTo>
                <a:lnTo>
                  <a:pt x="492" y="441"/>
                </a:lnTo>
                <a:lnTo>
                  <a:pt x="380" y="505"/>
                </a:lnTo>
                <a:lnTo>
                  <a:pt x="269" y="570"/>
                </a:lnTo>
                <a:lnTo>
                  <a:pt x="157" y="505"/>
                </a:lnTo>
                <a:lnTo>
                  <a:pt x="46" y="441"/>
                </a:lnTo>
                <a:lnTo>
                  <a:pt x="46" y="311"/>
                </a:lnTo>
                <a:lnTo>
                  <a:pt x="46" y="182"/>
                </a:lnTo>
                <a:lnTo>
                  <a:pt x="157" y="117"/>
                </a:lnTo>
                <a:lnTo>
                  <a:pt x="269" y="53"/>
                </a:lnTo>
                <a:close/>
                <a:moveTo>
                  <a:pt x="215" y="455"/>
                </a:moveTo>
                <a:lnTo>
                  <a:pt x="367" y="455"/>
                </a:lnTo>
                <a:cubicBezTo>
                  <a:pt x="371" y="455"/>
                  <a:pt x="375" y="458"/>
                  <a:pt x="375" y="463"/>
                </a:cubicBezTo>
                <a:cubicBezTo>
                  <a:pt x="375" y="467"/>
                  <a:pt x="371" y="471"/>
                  <a:pt x="367" y="471"/>
                </a:cubicBezTo>
                <a:lnTo>
                  <a:pt x="215" y="471"/>
                </a:lnTo>
                <a:cubicBezTo>
                  <a:pt x="211" y="471"/>
                  <a:pt x="207" y="467"/>
                  <a:pt x="207" y="463"/>
                </a:cubicBezTo>
                <a:cubicBezTo>
                  <a:pt x="207" y="458"/>
                  <a:pt x="211" y="455"/>
                  <a:pt x="215" y="455"/>
                </a:cubicBezTo>
                <a:close/>
                <a:moveTo>
                  <a:pt x="218" y="380"/>
                </a:moveTo>
                <a:lnTo>
                  <a:pt x="302" y="242"/>
                </a:lnTo>
                <a:lnTo>
                  <a:pt x="331" y="260"/>
                </a:lnTo>
                <a:lnTo>
                  <a:pt x="248" y="398"/>
                </a:lnTo>
                <a:lnTo>
                  <a:pt x="218" y="380"/>
                </a:lnTo>
                <a:close/>
                <a:moveTo>
                  <a:pt x="159" y="344"/>
                </a:moveTo>
                <a:lnTo>
                  <a:pt x="243" y="207"/>
                </a:lnTo>
                <a:lnTo>
                  <a:pt x="272" y="224"/>
                </a:lnTo>
                <a:lnTo>
                  <a:pt x="189" y="362"/>
                </a:lnTo>
                <a:lnTo>
                  <a:pt x="159" y="344"/>
                </a:lnTo>
                <a:close/>
                <a:moveTo>
                  <a:pt x="146" y="456"/>
                </a:moveTo>
                <a:lnTo>
                  <a:pt x="154" y="387"/>
                </a:lnTo>
                <a:lnTo>
                  <a:pt x="211" y="422"/>
                </a:lnTo>
                <a:lnTo>
                  <a:pt x="155" y="461"/>
                </a:lnTo>
                <a:cubicBezTo>
                  <a:pt x="149" y="465"/>
                  <a:pt x="145" y="463"/>
                  <a:pt x="146" y="456"/>
                </a:cubicBezTo>
                <a:close/>
                <a:moveTo>
                  <a:pt x="266" y="168"/>
                </a:moveTo>
                <a:lnTo>
                  <a:pt x="253" y="188"/>
                </a:lnTo>
                <a:lnTo>
                  <a:pt x="342" y="242"/>
                </a:lnTo>
                <a:lnTo>
                  <a:pt x="354" y="222"/>
                </a:lnTo>
                <a:lnTo>
                  <a:pt x="266" y="168"/>
                </a:lnTo>
                <a:close/>
                <a:moveTo>
                  <a:pt x="285" y="138"/>
                </a:moveTo>
                <a:cubicBezTo>
                  <a:pt x="290" y="129"/>
                  <a:pt x="302" y="126"/>
                  <a:pt x="311" y="131"/>
                </a:cubicBezTo>
                <a:lnTo>
                  <a:pt x="366" y="165"/>
                </a:lnTo>
                <a:cubicBezTo>
                  <a:pt x="375" y="170"/>
                  <a:pt x="378" y="182"/>
                  <a:pt x="373" y="191"/>
                </a:cubicBezTo>
                <a:lnTo>
                  <a:pt x="365" y="204"/>
                </a:lnTo>
                <a:lnTo>
                  <a:pt x="277" y="150"/>
                </a:lnTo>
                <a:lnTo>
                  <a:pt x="285" y="1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29862" y="138888"/>
            <a:ext cx="7525412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zh-CN" sz="2800" b="1" kern="100">
                <a:latin typeface="+mj-ea"/>
                <a:ea typeface="+mj-ea"/>
                <a:cs typeface="Times New Roman" panose="02020603050405020304" pitchFamily="18" charset="0"/>
              </a:rPr>
              <a:t>疫情下的</a:t>
            </a:r>
            <a:r>
              <a:rPr lang="en-US" altLang="zh-CN" sz="2800" b="1" kern="100">
                <a:latin typeface="+mj-ea"/>
                <a:ea typeface="+mj-ea"/>
                <a:cs typeface="Times New Roman" panose="02020603050405020304" pitchFamily="18" charset="0"/>
              </a:rPr>
              <a:t>“</a:t>
            </a:r>
            <a:r>
              <a:rPr lang="zh-CN" altLang="en-US" sz="2800" b="1" kern="100">
                <a:latin typeface="+mj-ea"/>
                <a:ea typeface="+mj-ea"/>
                <a:cs typeface="Times New Roman" panose="02020603050405020304" pitchFamily="18" charset="0"/>
              </a:rPr>
              <a:t>机</a:t>
            </a:r>
            <a:r>
              <a:rPr lang="en-US" altLang="zh-CN" sz="2800" b="1" kern="100">
                <a:latin typeface="+mj-ea"/>
                <a:ea typeface="+mj-ea"/>
                <a:cs typeface="Times New Roman" panose="02020603050405020304" pitchFamily="18" charset="0"/>
              </a:rPr>
              <a:t>”</a:t>
            </a:r>
          </a:p>
        </p:txBody>
      </p:sp>
      <p:sp>
        <p:nvSpPr>
          <p:cNvPr id="2" name="灯片编号占位符 1"/>
          <p:cNvSpPr>
            <a:spLocks noGrp="1"/>
          </p:cNvSpPr>
          <p:nvPr/>
        </p:nvSpPr>
        <p:spPr>
          <a:xfrm>
            <a:off x="10471563" y="6356351"/>
            <a:ext cx="11390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B1B0860-3CE7-4EC1-80B2-E4FAEF86BBEB}" type="slidenum">
              <a:rPr lang="zh-CN" altLang="en-US" smtClean="0"/>
              <a:t>19</a:t>
            </a:fld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73637" y="1684122"/>
            <a:ext cx="1173643" cy="174487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/>
            <a:r>
              <a:rPr lang="zh-CN" altLang="en-US" sz="8000" b="1">
                <a:solidFill>
                  <a:srgbClr val="FFFF00"/>
                </a:solidFill>
                <a:latin typeface="+mn-lt"/>
                <a:ea typeface="+mn-ea"/>
                <a:cs typeface="+mn-ea"/>
                <a:sym typeface="+mn-lt"/>
              </a:rPr>
              <a:t>机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61308" y="1520400"/>
            <a:ext cx="4624184" cy="360167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 bwMode="auto">
          <a:xfrm>
            <a:off x="28560" y="5236252"/>
            <a:ext cx="12190414" cy="695961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矩形 6"/>
          <p:cNvSpPr/>
          <p:nvPr/>
        </p:nvSpPr>
        <p:spPr bwMode="auto">
          <a:xfrm>
            <a:off x="634" y="5189897"/>
            <a:ext cx="12190414" cy="695961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175108"/>
          <p:cNvSpPr txBox="1">
            <a:spLocks noChangeArrowheads="1"/>
          </p:cNvSpPr>
          <p:nvPr/>
        </p:nvSpPr>
        <p:spPr bwMode="auto">
          <a:xfrm>
            <a:off x="2562796" y="5371466"/>
            <a:ext cx="7902269" cy="4603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 b="1" kern="0">
                <a:solidFill>
                  <a:schemeClr val="bg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eaLnBrk="1" hangingPunct="1"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2pPr>
            <a:lvl3pPr eaLnBrk="1" hangingPunct="1"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3pPr>
            <a:lvl4pPr eaLnBrk="1" hangingPunct="1"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4pPr>
            <a:lvl5pPr eaLnBrk="1" hangingPunct="1"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疫情期间，是蜕变的时间，疫情过后猪落地，鹰起飞！</a:t>
            </a:r>
          </a:p>
        </p:txBody>
      </p:sp>
      <p:sp>
        <p:nvSpPr>
          <p:cNvPr id="9" name="文本占位符 131076"/>
          <p:cNvSpPr txBox="1">
            <a:spLocks noRot="1" noChangeArrowheads="1"/>
          </p:cNvSpPr>
          <p:nvPr/>
        </p:nvSpPr>
        <p:spPr>
          <a:xfrm>
            <a:off x="2746938" y="1251796"/>
            <a:ext cx="4500955" cy="4603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800" b="1" ker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marL="742950" indent="-285750" eaLnBrk="1" hangingPunct="1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+mn-lt"/>
                <a:ea typeface="仿宋_GB2312" pitchFamily="49" charset="-122"/>
              </a:defRPr>
            </a:lvl2pPr>
            <a:lvl3pPr marL="1143000" indent="-228600" eaLnBrk="1" hangingPunct="1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1" hangingPunct="1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1" hangingPunct="1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algn="just"/>
            <a:r>
              <a:rPr lang="zh-CN" altLang="en-US" sz="2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各行各业的转型将加快进度</a:t>
            </a:r>
            <a:r>
              <a:rPr lang="en-US" altLang="zh-CN" sz="2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...</a:t>
            </a:r>
          </a:p>
        </p:txBody>
      </p:sp>
      <p:sp>
        <p:nvSpPr>
          <p:cNvPr id="10" name="矩形 9"/>
          <p:cNvSpPr/>
          <p:nvPr/>
        </p:nvSpPr>
        <p:spPr>
          <a:xfrm>
            <a:off x="2785564" y="2185671"/>
            <a:ext cx="4597545" cy="1261884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000" kern="0" dirty="0">
                <a:latin typeface="+mn-lt"/>
                <a:ea typeface="+mn-ea"/>
                <a:cs typeface="+mn-ea"/>
                <a:sym typeface="+mn-lt"/>
              </a:rPr>
              <a:t>传统的办公化管理将变成</a:t>
            </a:r>
            <a:r>
              <a:rPr lang="en-US" altLang="zh-CN" sz="2000" kern="0" dirty="0">
                <a:latin typeface="+mn-lt"/>
                <a:ea typeface="+mn-ea"/>
                <a:cs typeface="+mn-ea"/>
                <a:sym typeface="+mn-lt"/>
              </a:rPr>
              <a:t>“</a:t>
            </a:r>
            <a:r>
              <a:rPr lang="zh-CN" altLang="en-US" sz="2800" b="1" kern="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数字化</a:t>
            </a:r>
            <a:r>
              <a:rPr lang="en-US" altLang="zh-CN" sz="2800" b="1" kern="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”</a:t>
            </a:r>
            <a:r>
              <a:rPr lang="zh-CN" altLang="en-US" sz="2800" b="1" kern="0" dirty="0">
                <a:solidFill>
                  <a:schemeClr val="bg1"/>
                </a:solidFill>
                <a:latin typeface="+mn-ea"/>
                <a:cs typeface="+mn-ea"/>
                <a:sym typeface="+mn-lt"/>
              </a:rPr>
              <a:t>办公</a:t>
            </a:r>
          </a:p>
          <a:p>
            <a:endParaRPr lang="zh-CN" altLang="en-US" sz="2000" kern="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标题 175107"/>
          <p:cNvSpPr txBox="1">
            <a:spLocks noRot="1"/>
          </p:cNvSpPr>
          <p:nvPr/>
        </p:nvSpPr>
        <p:spPr>
          <a:xfrm>
            <a:off x="2791497" y="3090737"/>
            <a:ext cx="4624184" cy="199961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000" kern="0">
                <a:solidFill>
                  <a:schemeClr val="accent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sz="2400" b="1" noProof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技术型人才越来越吃香</a:t>
            </a:r>
            <a:r>
              <a:rPr lang="zh-CN" altLang="en-US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/>
            </a:r>
            <a:br>
              <a:rPr lang="zh-CN" altLang="en-US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</a:br>
            <a:endParaRPr lang="zh-CN" altLang="en-US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zh-CN" altLang="en-US" noProof="1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我们每个人都将越来越注重自我能力的提升</a:t>
            </a:r>
          </a:p>
          <a:p>
            <a:r>
              <a:rPr lang="zh-CN" altLang="en-US" noProof="1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自律性将变得越来越好</a:t>
            </a:r>
          </a:p>
          <a:p>
            <a:r>
              <a:rPr lang="en-US" altLang="zh-CN" noProof="1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......</a:t>
            </a:r>
          </a:p>
        </p:txBody>
      </p:sp>
    </p:spTree>
    <p:extLst>
      <p:ext uri="{BB962C8B-B14F-4D97-AF65-F5344CB8AC3E}">
        <p14:creationId xmlns:p14="http://schemas.microsoft.com/office/powerpoint/2010/main" val="28554984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 bwMode="auto">
          <a:xfrm>
            <a:off x="952" y="5189897"/>
            <a:ext cx="12190414" cy="695961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" name="Freeform 5"/>
          <p:cNvSpPr>
            <a:spLocks noEditPoints="1"/>
          </p:cNvSpPr>
          <p:nvPr/>
        </p:nvSpPr>
        <p:spPr bwMode="auto">
          <a:xfrm>
            <a:off x="288768" y="138889"/>
            <a:ext cx="441095" cy="525463"/>
          </a:xfrm>
          <a:custGeom>
            <a:avLst/>
            <a:gdLst>
              <a:gd name="T0" fmla="*/ 269 w 537"/>
              <a:gd name="T1" fmla="*/ 0 h 623"/>
              <a:gd name="T2" fmla="*/ 403 w 537"/>
              <a:gd name="T3" fmla="*/ 78 h 623"/>
              <a:gd name="T4" fmla="*/ 537 w 537"/>
              <a:gd name="T5" fmla="*/ 156 h 623"/>
              <a:gd name="T6" fmla="*/ 537 w 537"/>
              <a:gd name="T7" fmla="*/ 311 h 623"/>
              <a:gd name="T8" fmla="*/ 537 w 537"/>
              <a:gd name="T9" fmla="*/ 467 h 623"/>
              <a:gd name="T10" fmla="*/ 403 w 537"/>
              <a:gd name="T11" fmla="*/ 545 h 623"/>
              <a:gd name="T12" fmla="*/ 269 w 537"/>
              <a:gd name="T13" fmla="*/ 623 h 623"/>
              <a:gd name="T14" fmla="*/ 134 w 537"/>
              <a:gd name="T15" fmla="*/ 545 h 623"/>
              <a:gd name="T16" fmla="*/ 0 w 537"/>
              <a:gd name="T17" fmla="*/ 467 h 623"/>
              <a:gd name="T18" fmla="*/ 0 w 537"/>
              <a:gd name="T19" fmla="*/ 311 h 623"/>
              <a:gd name="T20" fmla="*/ 0 w 537"/>
              <a:gd name="T21" fmla="*/ 156 h 623"/>
              <a:gd name="T22" fmla="*/ 134 w 537"/>
              <a:gd name="T23" fmla="*/ 78 h 623"/>
              <a:gd name="T24" fmla="*/ 269 w 537"/>
              <a:gd name="T25" fmla="*/ 0 h 623"/>
              <a:gd name="T26" fmla="*/ 269 w 537"/>
              <a:gd name="T27" fmla="*/ 53 h 623"/>
              <a:gd name="T28" fmla="*/ 380 w 537"/>
              <a:gd name="T29" fmla="*/ 117 h 623"/>
              <a:gd name="T30" fmla="*/ 492 w 537"/>
              <a:gd name="T31" fmla="*/ 182 h 623"/>
              <a:gd name="T32" fmla="*/ 492 w 537"/>
              <a:gd name="T33" fmla="*/ 311 h 623"/>
              <a:gd name="T34" fmla="*/ 492 w 537"/>
              <a:gd name="T35" fmla="*/ 441 h 623"/>
              <a:gd name="T36" fmla="*/ 380 w 537"/>
              <a:gd name="T37" fmla="*/ 505 h 623"/>
              <a:gd name="T38" fmla="*/ 269 w 537"/>
              <a:gd name="T39" fmla="*/ 570 h 623"/>
              <a:gd name="T40" fmla="*/ 157 w 537"/>
              <a:gd name="T41" fmla="*/ 505 h 623"/>
              <a:gd name="T42" fmla="*/ 46 w 537"/>
              <a:gd name="T43" fmla="*/ 441 h 623"/>
              <a:gd name="T44" fmla="*/ 46 w 537"/>
              <a:gd name="T45" fmla="*/ 311 h 623"/>
              <a:gd name="T46" fmla="*/ 46 w 537"/>
              <a:gd name="T47" fmla="*/ 182 h 623"/>
              <a:gd name="T48" fmla="*/ 157 w 537"/>
              <a:gd name="T49" fmla="*/ 117 h 623"/>
              <a:gd name="T50" fmla="*/ 269 w 537"/>
              <a:gd name="T51" fmla="*/ 53 h 623"/>
              <a:gd name="T52" fmla="*/ 215 w 537"/>
              <a:gd name="T53" fmla="*/ 455 h 623"/>
              <a:gd name="T54" fmla="*/ 367 w 537"/>
              <a:gd name="T55" fmla="*/ 455 h 623"/>
              <a:gd name="T56" fmla="*/ 375 w 537"/>
              <a:gd name="T57" fmla="*/ 463 h 623"/>
              <a:gd name="T58" fmla="*/ 367 w 537"/>
              <a:gd name="T59" fmla="*/ 471 h 623"/>
              <a:gd name="T60" fmla="*/ 215 w 537"/>
              <a:gd name="T61" fmla="*/ 471 h 623"/>
              <a:gd name="T62" fmla="*/ 207 w 537"/>
              <a:gd name="T63" fmla="*/ 463 h 623"/>
              <a:gd name="T64" fmla="*/ 215 w 537"/>
              <a:gd name="T65" fmla="*/ 455 h 623"/>
              <a:gd name="T66" fmla="*/ 218 w 537"/>
              <a:gd name="T67" fmla="*/ 380 h 623"/>
              <a:gd name="T68" fmla="*/ 302 w 537"/>
              <a:gd name="T69" fmla="*/ 242 h 623"/>
              <a:gd name="T70" fmla="*/ 331 w 537"/>
              <a:gd name="T71" fmla="*/ 260 h 623"/>
              <a:gd name="T72" fmla="*/ 248 w 537"/>
              <a:gd name="T73" fmla="*/ 398 h 623"/>
              <a:gd name="T74" fmla="*/ 218 w 537"/>
              <a:gd name="T75" fmla="*/ 380 h 623"/>
              <a:gd name="T76" fmla="*/ 159 w 537"/>
              <a:gd name="T77" fmla="*/ 344 h 623"/>
              <a:gd name="T78" fmla="*/ 243 w 537"/>
              <a:gd name="T79" fmla="*/ 207 h 623"/>
              <a:gd name="T80" fmla="*/ 272 w 537"/>
              <a:gd name="T81" fmla="*/ 224 h 623"/>
              <a:gd name="T82" fmla="*/ 189 w 537"/>
              <a:gd name="T83" fmla="*/ 362 h 623"/>
              <a:gd name="T84" fmla="*/ 159 w 537"/>
              <a:gd name="T85" fmla="*/ 344 h 623"/>
              <a:gd name="T86" fmla="*/ 146 w 537"/>
              <a:gd name="T87" fmla="*/ 456 h 623"/>
              <a:gd name="T88" fmla="*/ 154 w 537"/>
              <a:gd name="T89" fmla="*/ 387 h 623"/>
              <a:gd name="T90" fmla="*/ 211 w 537"/>
              <a:gd name="T91" fmla="*/ 422 h 623"/>
              <a:gd name="T92" fmla="*/ 155 w 537"/>
              <a:gd name="T93" fmla="*/ 461 h 623"/>
              <a:gd name="T94" fmla="*/ 146 w 537"/>
              <a:gd name="T95" fmla="*/ 456 h 623"/>
              <a:gd name="T96" fmla="*/ 266 w 537"/>
              <a:gd name="T97" fmla="*/ 168 h 623"/>
              <a:gd name="T98" fmla="*/ 253 w 537"/>
              <a:gd name="T99" fmla="*/ 188 h 623"/>
              <a:gd name="T100" fmla="*/ 342 w 537"/>
              <a:gd name="T101" fmla="*/ 242 h 623"/>
              <a:gd name="T102" fmla="*/ 354 w 537"/>
              <a:gd name="T103" fmla="*/ 222 h 623"/>
              <a:gd name="T104" fmla="*/ 266 w 537"/>
              <a:gd name="T105" fmla="*/ 168 h 623"/>
              <a:gd name="T106" fmla="*/ 285 w 537"/>
              <a:gd name="T107" fmla="*/ 138 h 623"/>
              <a:gd name="T108" fmla="*/ 311 w 537"/>
              <a:gd name="T109" fmla="*/ 131 h 623"/>
              <a:gd name="T110" fmla="*/ 366 w 537"/>
              <a:gd name="T111" fmla="*/ 165 h 623"/>
              <a:gd name="T112" fmla="*/ 373 w 537"/>
              <a:gd name="T113" fmla="*/ 191 h 623"/>
              <a:gd name="T114" fmla="*/ 365 w 537"/>
              <a:gd name="T115" fmla="*/ 204 h 623"/>
              <a:gd name="T116" fmla="*/ 277 w 537"/>
              <a:gd name="T117" fmla="*/ 150 h 623"/>
              <a:gd name="T118" fmla="*/ 285 w 537"/>
              <a:gd name="T119" fmla="*/ 138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37" h="623">
                <a:moveTo>
                  <a:pt x="269" y="0"/>
                </a:moveTo>
                <a:lnTo>
                  <a:pt x="403" y="78"/>
                </a:lnTo>
                <a:lnTo>
                  <a:pt x="537" y="156"/>
                </a:lnTo>
                <a:lnTo>
                  <a:pt x="537" y="311"/>
                </a:lnTo>
                <a:lnTo>
                  <a:pt x="537" y="467"/>
                </a:lnTo>
                <a:lnTo>
                  <a:pt x="403" y="545"/>
                </a:lnTo>
                <a:lnTo>
                  <a:pt x="269" y="623"/>
                </a:lnTo>
                <a:lnTo>
                  <a:pt x="134" y="545"/>
                </a:lnTo>
                <a:lnTo>
                  <a:pt x="0" y="467"/>
                </a:lnTo>
                <a:lnTo>
                  <a:pt x="0" y="311"/>
                </a:lnTo>
                <a:lnTo>
                  <a:pt x="0" y="156"/>
                </a:lnTo>
                <a:lnTo>
                  <a:pt x="134" y="78"/>
                </a:lnTo>
                <a:lnTo>
                  <a:pt x="269" y="0"/>
                </a:lnTo>
                <a:close/>
                <a:moveTo>
                  <a:pt x="269" y="53"/>
                </a:moveTo>
                <a:lnTo>
                  <a:pt x="380" y="117"/>
                </a:lnTo>
                <a:lnTo>
                  <a:pt x="492" y="182"/>
                </a:lnTo>
                <a:lnTo>
                  <a:pt x="492" y="311"/>
                </a:lnTo>
                <a:lnTo>
                  <a:pt x="492" y="441"/>
                </a:lnTo>
                <a:lnTo>
                  <a:pt x="380" y="505"/>
                </a:lnTo>
                <a:lnTo>
                  <a:pt x="269" y="570"/>
                </a:lnTo>
                <a:lnTo>
                  <a:pt x="157" y="505"/>
                </a:lnTo>
                <a:lnTo>
                  <a:pt x="46" y="441"/>
                </a:lnTo>
                <a:lnTo>
                  <a:pt x="46" y="311"/>
                </a:lnTo>
                <a:lnTo>
                  <a:pt x="46" y="182"/>
                </a:lnTo>
                <a:lnTo>
                  <a:pt x="157" y="117"/>
                </a:lnTo>
                <a:lnTo>
                  <a:pt x="269" y="53"/>
                </a:lnTo>
                <a:close/>
                <a:moveTo>
                  <a:pt x="215" y="455"/>
                </a:moveTo>
                <a:lnTo>
                  <a:pt x="367" y="455"/>
                </a:lnTo>
                <a:cubicBezTo>
                  <a:pt x="371" y="455"/>
                  <a:pt x="375" y="458"/>
                  <a:pt x="375" y="463"/>
                </a:cubicBezTo>
                <a:cubicBezTo>
                  <a:pt x="375" y="467"/>
                  <a:pt x="371" y="471"/>
                  <a:pt x="367" y="471"/>
                </a:cubicBezTo>
                <a:lnTo>
                  <a:pt x="215" y="471"/>
                </a:lnTo>
                <a:cubicBezTo>
                  <a:pt x="211" y="471"/>
                  <a:pt x="207" y="467"/>
                  <a:pt x="207" y="463"/>
                </a:cubicBezTo>
                <a:cubicBezTo>
                  <a:pt x="207" y="458"/>
                  <a:pt x="211" y="455"/>
                  <a:pt x="215" y="455"/>
                </a:cubicBezTo>
                <a:close/>
                <a:moveTo>
                  <a:pt x="218" y="380"/>
                </a:moveTo>
                <a:lnTo>
                  <a:pt x="302" y="242"/>
                </a:lnTo>
                <a:lnTo>
                  <a:pt x="331" y="260"/>
                </a:lnTo>
                <a:lnTo>
                  <a:pt x="248" y="398"/>
                </a:lnTo>
                <a:lnTo>
                  <a:pt x="218" y="380"/>
                </a:lnTo>
                <a:close/>
                <a:moveTo>
                  <a:pt x="159" y="344"/>
                </a:moveTo>
                <a:lnTo>
                  <a:pt x="243" y="207"/>
                </a:lnTo>
                <a:lnTo>
                  <a:pt x="272" y="224"/>
                </a:lnTo>
                <a:lnTo>
                  <a:pt x="189" y="362"/>
                </a:lnTo>
                <a:lnTo>
                  <a:pt x="159" y="344"/>
                </a:lnTo>
                <a:close/>
                <a:moveTo>
                  <a:pt x="146" y="456"/>
                </a:moveTo>
                <a:lnTo>
                  <a:pt x="154" y="387"/>
                </a:lnTo>
                <a:lnTo>
                  <a:pt x="211" y="422"/>
                </a:lnTo>
                <a:lnTo>
                  <a:pt x="155" y="461"/>
                </a:lnTo>
                <a:cubicBezTo>
                  <a:pt x="149" y="465"/>
                  <a:pt x="145" y="463"/>
                  <a:pt x="146" y="456"/>
                </a:cubicBezTo>
                <a:close/>
                <a:moveTo>
                  <a:pt x="266" y="168"/>
                </a:moveTo>
                <a:lnTo>
                  <a:pt x="253" y="188"/>
                </a:lnTo>
                <a:lnTo>
                  <a:pt x="342" y="242"/>
                </a:lnTo>
                <a:lnTo>
                  <a:pt x="354" y="222"/>
                </a:lnTo>
                <a:lnTo>
                  <a:pt x="266" y="168"/>
                </a:lnTo>
                <a:close/>
                <a:moveTo>
                  <a:pt x="285" y="138"/>
                </a:moveTo>
                <a:cubicBezTo>
                  <a:pt x="290" y="129"/>
                  <a:pt x="302" y="126"/>
                  <a:pt x="311" y="131"/>
                </a:cubicBezTo>
                <a:lnTo>
                  <a:pt x="366" y="165"/>
                </a:lnTo>
                <a:cubicBezTo>
                  <a:pt x="375" y="170"/>
                  <a:pt x="378" y="182"/>
                  <a:pt x="373" y="191"/>
                </a:cubicBezTo>
                <a:lnTo>
                  <a:pt x="365" y="204"/>
                </a:lnTo>
                <a:lnTo>
                  <a:pt x="277" y="150"/>
                </a:lnTo>
                <a:lnTo>
                  <a:pt x="285" y="1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29862" y="138888"/>
            <a:ext cx="7525412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zh-CN" sz="2800" b="1" kern="100">
                <a:latin typeface="+mj-ea"/>
                <a:ea typeface="+mj-ea"/>
                <a:cs typeface="Times New Roman" panose="02020603050405020304" pitchFamily="18" charset="0"/>
              </a:rPr>
              <a:t>疫情逆袭</a:t>
            </a:r>
          </a:p>
        </p:txBody>
      </p:sp>
      <p:sp>
        <p:nvSpPr>
          <p:cNvPr id="26" name="文本框 175108"/>
          <p:cNvSpPr txBox="1">
            <a:spLocks noChangeArrowheads="1"/>
          </p:cNvSpPr>
          <p:nvPr/>
        </p:nvSpPr>
        <p:spPr bwMode="auto">
          <a:xfrm>
            <a:off x="844429" y="5290186"/>
            <a:ext cx="11410722" cy="4603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defRPr sz="2400" b="1" kern="0">
                <a:solidFill>
                  <a:schemeClr val="bg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defRPr>
            </a:lvl1pPr>
            <a:lvl2pPr eaLnBrk="1" hangingPunct="1"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2pPr>
            <a:lvl3pPr eaLnBrk="1" hangingPunct="1"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3pPr>
            <a:lvl4pPr eaLnBrk="1" hangingPunct="1"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4pPr>
            <a:lvl5pPr eaLnBrk="1" hangingPunct="1"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ea typeface="微软雅黑" panose="020B0503020204020204" pitchFamily="34" charset="-122"/>
              </a:defRPr>
            </a:lvl9pPr>
          </a:lstStyle>
          <a:p>
            <a:r>
              <a:rPr lang="zh-CN" altLang="en-US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互联网疫情逆袭，大厂逆势捞人，企业自救的办法是</a:t>
            </a:r>
            <a:r>
              <a:rPr lang="en-US" altLang="zh-CN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“</a:t>
            </a:r>
            <a:r>
              <a:rPr lang="zh-CN" altLang="en-US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提升数字化能力！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062" y="883921"/>
            <a:ext cx="9653322" cy="4276725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865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: 剪去单角 24"/>
          <p:cNvSpPr/>
          <p:nvPr>
            <p:custDataLst>
              <p:tags r:id="rId2"/>
            </p:custDataLst>
          </p:nvPr>
        </p:nvSpPr>
        <p:spPr>
          <a:xfrm flipV="1">
            <a:off x="5245543" y="1104900"/>
            <a:ext cx="6321308" cy="4648200"/>
          </a:xfrm>
          <a:prstGeom prst="snip1Rect">
            <a:avLst>
              <a:gd name="adj" fmla="val 983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" name="任意多边形: 形状 21"/>
          <p:cNvSpPr/>
          <p:nvPr>
            <p:custDataLst>
              <p:tags r:id="rId3"/>
            </p:custDataLst>
          </p:nvPr>
        </p:nvSpPr>
        <p:spPr>
          <a:xfrm>
            <a:off x="5807860" y="862966"/>
            <a:ext cx="340183" cy="415925"/>
          </a:xfrm>
          <a:custGeom>
            <a:avLst/>
            <a:gdLst>
              <a:gd name="connsiteX0" fmla="*/ 174788 w 340237"/>
              <a:gd name="connsiteY0" fmla="*/ 0 h 415819"/>
              <a:gd name="connsiteX1" fmla="*/ 340237 w 340237"/>
              <a:gd name="connsiteY1" fmla="*/ 0 h 415819"/>
              <a:gd name="connsiteX2" fmla="*/ 241322 w 340237"/>
              <a:gd name="connsiteY2" fmla="*/ 415819 h 415819"/>
              <a:gd name="connsiteX3" fmla="*/ 0 w 340237"/>
              <a:gd name="connsiteY3" fmla="*/ 415819 h 415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237" h="415819">
                <a:moveTo>
                  <a:pt x="174788" y="0"/>
                </a:moveTo>
                <a:lnTo>
                  <a:pt x="340237" y="0"/>
                </a:lnTo>
                <a:lnTo>
                  <a:pt x="241322" y="415819"/>
                </a:lnTo>
                <a:lnTo>
                  <a:pt x="0" y="41581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/>
          </a:p>
        </p:txBody>
      </p:sp>
      <p:sp>
        <p:nvSpPr>
          <p:cNvPr id="23" name="任意多边形: 形状 22"/>
          <p:cNvSpPr/>
          <p:nvPr>
            <p:custDataLst>
              <p:tags r:id="rId4"/>
            </p:custDataLst>
          </p:nvPr>
        </p:nvSpPr>
        <p:spPr>
          <a:xfrm>
            <a:off x="6187392" y="862966"/>
            <a:ext cx="340183" cy="415925"/>
          </a:xfrm>
          <a:custGeom>
            <a:avLst/>
            <a:gdLst>
              <a:gd name="connsiteX0" fmla="*/ 174788 w 340237"/>
              <a:gd name="connsiteY0" fmla="*/ 0 h 415819"/>
              <a:gd name="connsiteX1" fmla="*/ 340237 w 340237"/>
              <a:gd name="connsiteY1" fmla="*/ 0 h 415819"/>
              <a:gd name="connsiteX2" fmla="*/ 241322 w 340237"/>
              <a:gd name="connsiteY2" fmla="*/ 415819 h 415819"/>
              <a:gd name="connsiteX3" fmla="*/ 0 w 340237"/>
              <a:gd name="connsiteY3" fmla="*/ 415819 h 415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237" h="415819">
                <a:moveTo>
                  <a:pt x="174788" y="0"/>
                </a:moveTo>
                <a:lnTo>
                  <a:pt x="340237" y="0"/>
                </a:lnTo>
                <a:lnTo>
                  <a:pt x="241322" y="415819"/>
                </a:lnTo>
                <a:lnTo>
                  <a:pt x="0" y="41581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1800"/>
          </a:p>
        </p:txBody>
      </p:sp>
      <p:sp>
        <p:nvSpPr>
          <p:cNvPr id="17" name="文本框 16"/>
          <p:cNvSpPr txBox="1"/>
          <p:nvPr>
            <p:custDataLst>
              <p:tags r:id="rId5"/>
            </p:custDataLst>
          </p:nvPr>
        </p:nvSpPr>
        <p:spPr>
          <a:xfrm>
            <a:off x="5782472" y="3540760"/>
            <a:ext cx="5489265" cy="1173480"/>
          </a:xfrm>
          <a:prstGeom prst="rect">
            <a:avLst/>
          </a:prstGeom>
          <a:noFill/>
        </p:spPr>
        <p:txBody>
          <a:bodyPr wrap="square" lIns="101600" tIns="38100" rIns="63500" bIns="38100" rtlCol="0" anchor="b" anchorCtr="0">
            <a:noAutofit/>
          </a:bodyPr>
          <a:lstStyle/>
          <a:p>
            <a:pPr algn="l" fontAlgn="auto">
              <a:lnSpc>
                <a:spcPct val="100000"/>
              </a:lnSpc>
            </a:pPr>
            <a:r>
              <a:rPr lang="zh-CN" altLang="en-US" sz="3600" b="1" spc="30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rPr>
              <a:t>大型餐饮集团和平台服务类企业对</a:t>
            </a:r>
            <a:r>
              <a:rPr lang="zh-CN" altLang="en-US" sz="3600" b="1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rPr>
              <a:t>技术人才的需求</a:t>
            </a:r>
            <a:r>
              <a:rPr lang="zh-CN" altLang="en-US" sz="3600" b="1" spc="30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rPr>
              <a:t>比例由0.41%</a:t>
            </a:r>
            <a:r>
              <a:rPr lang="zh-CN" altLang="en-US" sz="3600" b="1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rPr>
              <a:t>倍增</a:t>
            </a:r>
            <a:r>
              <a:rPr lang="zh-CN" altLang="en-US" sz="3600" b="1" spc="300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rPr>
              <a:t>到1.73%。</a:t>
            </a:r>
          </a:p>
          <a:p>
            <a:pPr algn="l" fontAlgn="auto">
              <a:lnSpc>
                <a:spcPct val="100000"/>
              </a:lnSpc>
            </a:pPr>
            <a:r>
              <a:rPr lang="zh-CN" altLang="en-US" sz="3600" b="1" spc="300" dirty="0">
                <a:solidFill>
                  <a:srgbClr val="FF0000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rPr>
              <a:t>技术型岗位招聘最吃香</a:t>
            </a:r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8"/>
          <a:srcRect/>
          <a:stretch>
            <a:fillRect/>
          </a:stretch>
        </p:blipFill>
        <p:spPr>
          <a:xfrm>
            <a:off x="675923" y="599562"/>
            <a:ext cx="4569620" cy="56588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16706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2"/>
            </p:custDataLst>
          </p:nvPr>
        </p:nvSpPr>
        <p:spPr>
          <a:xfrm>
            <a:off x="466492" y="1824039"/>
            <a:ext cx="11259016" cy="44211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pic>
        <p:nvPicPr>
          <p:cNvPr id="17" name="图片 1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/>
          <a:srcRect t="3839" b="3839"/>
          <a:stretch>
            <a:fillRect/>
          </a:stretch>
        </p:blipFill>
        <p:spPr>
          <a:xfrm>
            <a:off x="727588" y="2059024"/>
            <a:ext cx="5260631" cy="3947528"/>
          </a:xfrm>
          <a:custGeom>
            <a:avLst/>
            <a:gdLst>
              <a:gd name="connsiteX0" fmla="*/ 0 w 3548925"/>
              <a:gd name="connsiteY0" fmla="*/ 0 h 2661694"/>
              <a:gd name="connsiteX1" fmla="*/ 3548925 w 3548925"/>
              <a:gd name="connsiteY1" fmla="*/ 0 h 2661694"/>
              <a:gd name="connsiteX2" fmla="*/ 3548925 w 3548925"/>
              <a:gd name="connsiteY2" fmla="*/ 2661694 h 2661694"/>
              <a:gd name="connsiteX3" fmla="*/ 0 w 3548925"/>
              <a:gd name="connsiteY3" fmla="*/ 2661694 h 2661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48925" h="2661694">
                <a:moveTo>
                  <a:pt x="0" y="0"/>
                </a:moveTo>
                <a:lnTo>
                  <a:pt x="3548925" y="0"/>
                </a:lnTo>
                <a:lnTo>
                  <a:pt x="3548925" y="2661694"/>
                </a:lnTo>
                <a:lnTo>
                  <a:pt x="0" y="2661694"/>
                </a:lnTo>
                <a:close/>
              </a:path>
            </a:pathLst>
          </a:custGeom>
        </p:spPr>
      </p:pic>
      <p:pic>
        <p:nvPicPr>
          <p:cNvPr id="22" name="图片 21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/>
          <a:srcRect l="381" r="381"/>
          <a:stretch>
            <a:fillRect/>
          </a:stretch>
        </p:blipFill>
        <p:spPr>
          <a:xfrm>
            <a:off x="6208336" y="2059941"/>
            <a:ext cx="5257602" cy="3945255"/>
          </a:xfrm>
          <a:custGeom>
            <a:avLst/>
            <a:gdLst>
              <a:gd name="connsiteX0" fmla="*/ 0 w 3548926"/>
              <a:gd name="connsiteY0" fmla="*/ 0 h 2661694"/>
              <a:gd name="connsiteX1" fmla="*/ 3548926 w 3548926"/>
              <a:gd name="connsiteY1" fmla="*/ 0 h 2661694"/>
              <a:gd name="connsiteX2" fmla="*/ 3548926 w 3548926"/>
              <a:gd name="connsiteY2" fmla="*/ 2661694 h 2661694"/>
              <a:gd name="connsiteX3" fmla="*/ 0 w 3548926"/>
              <a:gd name="connsiteY3" fmla="*/ 2661694 h 2661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48926" h="2661694">
                <a:moveTo>
                  <a:pt x="0" y="0"/>
                </a:moveTo>
                <a:lnTo>
                  <a:pt x="3548926" y="0"/>
                </a:lnTo>
                <a:lnTo>
                  <a:pt x="3548926" y="2661694"/>
                </a:lnTo>
                <a:lnTo>
                  <a:pt x="0" y="2661694"/>
                </a:lnTo>
                <a:close/>
              </a:path>
            </a:pathLst>
          </a:custGeom>
        </p:spPr>
      </p:pic>
      <p:sp>
        <p:nvSpPr>
          <p:cNvPr id="2" name="Freeform 5"/>
          <p:cNvSpPr>
            <a:spLocks noEditPoints="1"/>
          </p:cNvSpPr>
          <p:nvPr/>
        </p:nvSpPr>
        <p:spPr bwMode="auto">
          <a:xfrm>
            <a:off x="288768" y="138889"/>
            <a:ext cx="441095" cy="525463"/>
          </a:xfrm>
          <a:custGeom>
            <a:avLst/>
            <a:gdLst>
              <a:gd name="T0" fmla="*/ 269 w 537"/>
              <a:gd name="T1" fmla="*/ 0 h 623"/>
              <a:gd name="T2" fmla="*/ 403 w 537"/>
              <a:gd name="T3" fmla="*/ 78 h 623"/>
              <a:gd name="T4" fmla="*/ 537 w 537"/>
              <a:gd name="T5" fmla="*/ 156 h 623"/>
              <a:gd name="T6" fmla="*/ 537 w 537"/>
              <a:gd name="T7" fmla="*/ 311 h 623"/>
              <a:gd name="T8" fmla="*/ 537 w 537"/>
              <a:gd name="T9" fmla="*/ 467 h 623"/>
              <a:gd name="T10" fmla="*/ 403 w 537"/>
              <a:gd name="T11" fmla="*/ 545 h 623"/>
              <a:gd name="T12" fmla="*/ 269 w 537"/>
              <a:gd name="T13" fmla="*/ 623 h 623"/>
              <a:gd name="T14" fmla="*/ 134 w 537"/>
              <a:gd name="T15" fmla="*/ 545 h 623"/>
              <a:gd name="T16" fmla="*/ 0 w 537"/>
              <a:gd name="T17" fmla="*/ 467 h 623"/>
              <a:gd name="T18" fmla="*/ 0 w 537"/>
              <a:gd name="T19" fmla="*/ 311 h 623"/>
              <a:gd name="T20" fmla="*/ 0 w 537"/>
              <a:gd name="T21" fmla="*/ 156 h 623"/>
              <a:gd name="T22" fmla="*/ 134 w 537"/>
              <a:gd name="T23" fmla="*/ 78 h 623"/>
              <a:gd name="T24" fmla="*/ 269 w 537"/>
              <a:gd name="T25" fmla="*/ 0 h 623"/>
              <a:gd name="T26" fmla="*/ 269 w 537"/>
              <a:gd name="T27" fmla="*/ 53 h 623"/>
              <a:gd name="T28" fmla="*/ 380 w 537"/>
              <a:gd name="T29" fmla="*/ 117 h 623"/>
              <a:gd name="T30" fmla="*/ 492 w 537"/>
              <a:gd name="T31" fmla="*/ 182 h 623"/>
              <a:gd name="T32" fmla="*/ 492 w 537"/>
              <a:gd name="T33" fmla="*/ 311 h 623"/>
              <a:gd name="T34" fmla="*/ 492 w 537"/>
              <a:gd name="T35" fmla="*/ 441 h 623"/>
              <a:gd name="T36" fmla="*/ 380 w 537"/>
              <a:gd name="T37" fmla="*/ 505 h 623"/>
              <a:gd name="T38" fmla="*/ 269 w 537"/>
              <a:gd name="T39" fmla="*/ 570 h 623"/>
              <a:gd name="T40" fmla="*/ 157 w 537"/>
              <a:gd name="T41" fmla="*/ 505 h 623"/>
              <a:gd name="T42" fmla="*/ 46 w 537"/>
              <a:gd name="T43" fmla="*/ 441 h 623"/>
              <a:gd name="T44" fmla="*/ 46 w 537"/>
              <a:gd name="T45" fmla="*/ 311 h 623"/>
              <a:gd name="T46" fmla="*/ 46 w 537"/>
              <a:gd name="T47" fmla="*/ 182 h 623"/>
              <a:gd name="T48" fmla="*/ 157 w 537"/>
              <a:gd name="T49" fmla="*/ 117 h 623"/>
              <a:gd name="T50" fmla="*/ 269 w 537"/>
              <a:gd name="T51" fmla="*/ 53 h 623"/>
              <a:gd name="T52" fmla="*/ 215 w 537"/>
              <a:gd name="T53" fmla="*/ 455 h 623"/>
              <a:gd name="T54" fmla="*/ 367 w 537"/>
              <a:gd name="T55" fmla="*/ 455 h 623"/>
              <a:gd name="T56" fmla="*/ 375 w 537"/>
              <a:gd name="T57" fmla="*/ 463 h 623"/>
              <a:gd name="T58" fmla="*/ 367 w 537"/>
              <a:gd name="T59" fmla="*/ 471 h 623"/>
              <a:gd name="T60" fmla="*/ 215 w 537"/>
              <a:gd name="T61" fmla="*/ 471 h 623"/>
              <a:gd name="T62" fmla="*/ 207 w 537"/>
              <a:gd name="T63" fmla="*/ 463 h 623"/>
              <a:gd name="T64" fmla="*/ 215 w 537"/>
              <a:gd name="T65" fmla="*/ 455 h 623"/>
              <a:gd name="T66" fmla="*/ 218 w 537"/>
              <a:gd name="T67" fmla="*/ 380 h 623"/>
              <a:gd name="T68" fmla="*/ 302 w 537"/>
              <a:gd name="T69" fmla="*/ 242 h 623"/>
              <a:gd name="T70" fmla="*/ 331 w 537"/>
              <a:gd name="T71" fmla="*/ 260 h 623"/>
              <a:gd name="T72" fmla="*/ 248 w 537"/>
              <a:gd name="T73" fmla="*/ 398 h 623"/>
              <a:gd name="T74" fmla="*/ 218 w 537"/>
              <a:gd name="T75" fmla="*/ 380 h 623"/>
              <a:gd name="T76" fmla="*/ 159 w 537"/>
              <a:gd name="T77" fmla="*/ 344 h 623"/>
              <a:gd name="T78" fmla="*/ 243 w 537"/>
              <a:gd name="T79" fmla="*/ 207 h 623"/>
              <a:gd name="T80" fmla="*/ 272 w 537"/>
              <a:gd name="T81" fmla="*/ 224 h 623"/>
              <a:gd name="T82" fmla="*/ 189 w 537"/>
              <a:gd name="T83" fmla="*/ 362 h 623"/>
              <a:gd name="T84" fmla="*/ 159 w 537"/>
              <a:gd name="T85" fmla="*/ 344 h 623"/>
              <a:gd name="T86" fmla="*/ 146 w 537"/>
              <a:gd name="T87" fmla="*/ 456 h 623"/>
              <a:gd name="T88" fmla="*/ 154 w 537"/>
              <a:gd name="T89" fmla="*/ 387 h 623"/>
              <a:gd name="T90" fmla="*/ 211 w 537"/>
              <a:gd name="T91" fmla="*/ 422 h 623"/>
              <a:gd name="T92" fmla="*/ 155 w 537"/>
              <a:gd name="T93" fmla="*/ 461 h 623"/>
              <a:gd name="T94" fmla="*/ 146 w 537"/>
              <a:gd name="T95" fmla="*/ 456 h 623"/>
              <a:gd name="T96" fmla="*/ 266 w 537"/>
              <a:gd name="T97" fmla="*/ 168 h 623"/>
              <a:gd name="T98" fmla="*/ 253 w 537"/>
              <a:gd name="T99" fmla="*/ 188 h 623"/>
              <a:gd name="T100" fmla="*/ 342 w 537"/>
              <a:gd name="T101" fmla="*/ 242 h 623"/>
              <a:gd name="T102" fmla="*/ 354 w 537"/>
              <a:gd name="T103" fmla="*/ 222 h 623"/>
              <a:gd name="T104" fmla="*/ 266 w 537"/>
              <a:gd name="T105" fmla="*/ 168 h 623"/>
              <a:gd name="T106" fmla="*/ 285 w 537"/>
              <a:gd name="T107" fmla="*/ 138 h 623"/>
              <a:gd name="T108" fmla="*/ 311 w 537"/>
              <a:gd name="T109" fmla="*/ 131 h 623"/>
              <a:gd name="T110" fmla="*/ 366 w 537"/>
              <a:gd name="T111" fmla="*/ 165 h 623"/>
              <a:gd name="T112" fmla="*/ 373 w 537"/>
              <a:gd name="T113" fmla="*/ 191 h 623"/>
              <a:gd name="T114" fmla="*/ 365 w 537"/>
              <a:gd name="T115" fmla="*/ 204 h 623"/>
              <a:gd name="T116" fmla="*/ 277 w 537"/>
              <a:gd name="T117" fmla="*/ 150 h 623"/>
              <a:gd name="T118" fmla="*/ 285 w 537"/>
              <a:gd name="T119" fmla="*/ 138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37" h="623">
                <a:moveTo>
                  <a:pt x="269" y="0"/>
                </a:moveTo>
                <a:lnTo>
                  <a:pt x="403" y="78"/>
                </a:lnTo>
                <a:lnTo>
                  <a:pt x="537" y="156"/>
                </a:lnTo>
                <a:lnTo>
                  <a:pt x="537" y="311"/>
                </a:lnTo>
                <a:lnTo>
                  <a:pt x="537" y="467"/>
                </a:lnTo>
                <a:lnTo>
                  <a:pt x="403" y="545"/>
                </a:lnTo>
                <a:lnTo>
                  <a:pt x="269" y="623"/>
                </a:lnTo>
                <a:lnTo>
                  <a:pt x="134" y="545"/>
                </a:lnTo>
                <a:lnTo>
                  <a:pt x="0" y="467"/>
                </a:lnTo>
                <a:lnTo>
                  <a:pt x="0" y="311"/>
                </a:lnTo>
                <a:lnTo>
                  <a:pt x="0" y="156"/>
                </a:lnTo>
                <a:lnTo>
                  <a:pt x="134" y="78"/>
                </a:lnTo>
                <a:lnTo>
                  <a:pt x="269" y="0"/>
                </a:lnTo>
                <a:close/>
                <a:moveTo>
                  <a:pt x="269" y="53"/>
                </a:moveTo>
                <a:lnTo>
                  <a:pt x="380" y="117"/>
                </a:lnTo>
                <a:lnTo>
                  <a:pt x="492" y="182"/>
                </a:lnTo>
                <a:lnTo>
                  <a:pt x="492" y="311"/>
                </a:lnTo>
                <a:lnTo>
                  <a:pt x="492" y="441"/>
                </a:lnTo>
                <a:lnTo>
                  <a:pt x="380" y="505"/>
                </a:lnTo>
                <a:lnTo>
                  <a:pt x="269" y="570"/>
                </a:lnTo>
                <a:lnTo>
                  <a:pt x="157" y="505"/>
                </a:lnTo>
                <a:lnTo>
                  <a:pt x="46" y="441"/>
                </a:lnTo>
                <a:lnTo>
                  <a:pt x="46" y="311"/>
                </a:lnTo>
                <a:lnTo>
                  <a:pt x="46" y="182"/>
                </a:lnTo>
                <a:lnTo>
                  <a:pt x="157" y="117"/>
                </a:lnTo>
                <a:lnTo>
                  <a:pt x="269" y="53"/>
                </a:lnTo>
                <a:close/>
                <a:moveTo>
                  <a:pt x="215" y="455"/>
                </a:moveTo>
                <a:lnTo>
                  <a:pt x="367" y="455"/>
                </a:lnTo>
                <a:cubicBezTo>
                  <a:pt x="371" y="455"/>
                  <a:pt x="375" y="458"/>
                  <a:pt x="375" y="463"/>
                </a:cubicBezTo>
                <a:cubicBezTo>
                  <a:pt x="375" y="467"/>
                  <a:pt x="371" y="471"/>
                  <a:pt x="367" y="471"/>
                </a:cubicBezTo>
                <a:lnTo>
                  <a:pt x="215" y="471"/>
                </a:lnTo>
                <a:cubicBezTo>
                  <a:pt x="211" y="471"/>
                  <a:pt x="207" y="467"/>
                  <a:pt x="207" y="463"/>
                </a:cubicBezTo>
                <a:cubicBezTo>
                  <a:pt x="207" y="458"/>
                  <a:pt x="211" y="455"/>
                  <a:pt x="215" y="455"/>
                </a:cubicBezTo>
                <a:close/>
                <a:moveTo>
                  <a:pt x="218" y="380"/>
                </a:moveTo>
                <a:lnTo>
                  <a:pt x="302" y="242"/>
                </a:lnTo>
                <a:lnTo>
                  <a:pt x="331" y="260"/>
                </a:lnTo>
                <a:lnTo>
                  <a:pt x="248" y="398"/>
                </a:lnTo>
                <a:lnTo>
                  <a:pt x="218" y="380"/>
                </a:lnTo>
                <a:close/>
                <a:moveTo>
                  <a:pt x="159" y="344"/>
                </a:moveTo>
                <a:lnTo>
                  <a:pt x="243" y="207"/>
                </a:lnTo>
                <a:lnTo>
                  <a:pt x="272" y="224"/>
                </a:lnTo>
                <a:lnTo>
                  <a:pt x="189" y="362"/>
                </a:lnTo>
                <a:lnTo>
                  <a:pt x="159" y="344"/>
                </a:lnTo>
                <a:close/>
                <a:moveTo>
                  <a:pt x="146" y="456"/>
                </a:moveTo>
                <a:lnTo>
                  <a:pt x="154" y="387"/>
                </a:lnTo>
                <a:lnTo>
                  <a:pt x="211" y="422"/>
                </a:lnTo>
                <a:lnTo>
                  <a:pt x="155" y="461"/>
                </a:lnTo>
                <a:cubicBezTo>
                  <a:pt x="149" y="465"/>
                  <a:pt x="145" y="463"/>
                  <a:pt x="146" y="456"/>
                </a:cubicBezTo>
                <a:close/>
                <a:moveTo>
                  <a:pt x="266" y="168"/>
                </a:moveTo>
                <a:lnTo>
                  <a:pt x="253" y="188"/>
                </a:lnTo>
                <a:lnTo>
                  <a:pt x="342" y="242"/>
                </a:lnTo>
                <a:lnTo>
                  <a:pt x="354" y="222"/>
                </a:lnTo>
                <a:lnTo>
                  <a:pt x="266" y="168"/>
                </a:lnTo>
                <a:close/>
                <a:moveTo>
                  <a:pt x="285" y="138"/>
                </a:moveTo>
                <a:cubicBezTo>
                  <a:pt x="290" y="129"/>
                  <a:pt x="302" y="126"/>
                  <a:pt x="311" y="131"/>
                </a:cubicBezTo>
                <a:lnTo>
                  <a:pt x="366" y="165"/>
                </a:lnTo>
                <a:cubicBezTo>
                  <a:pt x="375" y="170"/>
                  <a:pt x="378" y="182"/>
                  <a:pt x="373" y="191"/>
                </a:cubicBezTo>
                <a:lnTo>
                  <a:pt x="365" y="204"/>
                </a:lnTo>
                <a:lnTo>
                  <a:pt x="277" y="150"/>
                </a:lnTo>
                <a:lnTo>
                  <a:pt x="285" y="13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29870" y="139066"/>
            <a:ext cx="7880056" cy="953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zh-CN" sz="2800" b="1" kern="100">
                <a:latin typeface="+mj-ea"/>
                <a:ea typeface="+mj-ea"/>
                <a:cs typeface="Times New Roman" panose="02020603050405020304" pitchFamily="18" charset="0"/>
              </a:rPr>
              <a:t>互联网企业岗位招聘需求提升9.8%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zh-CN" sz="2800" b="1" kern="100">
                <a:latin typeface="+mj-ea"/>
                <a:ea typeface="+mj-ea"/>
                <a:cs typeface="Times New Roman" panose="02020603050405020304" pitchFamily="18" charset="0"/>
              </a:rPr>
              <a:t>平均薪资15959元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88989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3414266"/>
          </a:xfrm>
          <a:prstGeom prst="rect">
            <a:avLst/>
          </a:prstGeom>
          <a:solidFill>
            <a:srgbClr val="EFEEEC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00" baseline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956418" y="2095100"/>
            <a:ext cx="8279164" cy="4762901"/>
          </a:xfrm>
          <a:prstGeom prst="rect">
            <a:avLst/>
          </a:prstGeom>
        </p:spPr>
      </p:pic>
      <p:sp>
        <p:nvSpPr>
          <p:cNvPr id="25" name="Title 6"/>
          <p:cNvSpPr txBox="1"/>
          <p:nvPr>
            <p:custDataLst>
              <p:tags r:id="rId4"/>
            </p:custDataLst>
          </p:nvPr>
        </p:nvSpPr>
        <p:spPr>
          <a:xfrm>
            <a:off x="1579058" y="509905"/>
            <a:ext cx="9688229" cy="117983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36000" anchor="ctr" anchorCtr="0">
            <a:no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zh-CN" sz="3200" b="1" spc="300">
                <a:ln w="3175">
                  <a:noFill/>
                  <a:prstDash val="dash"/>
                </a:ln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做职业规划，看趋势</a:t>
            </a:r>
          </a:p>
          <a:p>
            <a:pPr marL="0" marR="0" lvl="0" indent="0" algn="ctr" defTabSz="91376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Tx/>
              <a:buNone/>
              <a:defRPr/>
            </a:pPr>
            <a:r>
              <a:rPr lang="zh-CN" sz="3200" b="1" spc="300">
                <a:ln w="3175">
                  <a:noFill/>
                  <a:prstDash val="dash"/>
                </a:ln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IT行业“软件”人才可以作为高薪就业首选岗位！</a:t>
            </a:r>
          </a:p>
        </p:txBody>
      </p:sp>
      <p:pic>
        <p:nvPicPr>
          <p:cNvPr id="2" name="图片 1" descr="C:\Users\kingsoft\Pictures\风景\dawn-daylight-desktop-wallpaper-1367170.jpgdawn-daylight-desktop-wallpaper-1367170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8"/>
          <a:srcRect/>
          <a:stretch>
            <a:fillRect/>
          </a:stretch>
        </p:blipFill>
        <p:spPr>
          <a:xfrm>
            <a:off x="2946340" y="2428319"/>
            <a:ext cx="6220618" cy="41450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4174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图片 46" descr="水里游泳&#10;&#10;描述已自动生成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8" name="矩形 47"/>
          <p:cNvSpPr/>
          <p:nvPr/>
        </p:nvSpPr>
        <p:spPr>
          <a:xfrm rot="10800000">
            <a:off x="-2" y="-16615"/>
            <a:ext cx="12191999" cy="6857998"/>
          </a:xfrm>
          <a:prstGeom prst="rect">
            <a:avLst/>
          </a:prstGeom>
          <a:gradFill flip="none" rotWithShape="1">
            <a:gsLst>
              <a:gs pos="0">
                <a:schemeClr val="tx1">
                  <a:alpha val="69000"/>
                </a:schemeClr>
              </a:gs>
              <a:gs pos="48000">
                <a:schemeClr val="tx1">
                  <a:alpha val="78000"/>
                </a:schemeClr>
              </a:gs>
              <a:gs pos="73000">
                <a:schemeClr val="tx1">
                  <a:alpha val="56000"/>
                </a:schemeClr>
              </a:gs>
              <a:gs pos="9500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465568" y="210068"/>
            <a:ext cx="7913913" cy="11242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疫情加速推进 各行业 </a:t>
            </a:r>
            <a:r>
              <a:rPr lang="zh-CN" altLang="en-US" sz="5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光综艺_CNKI" panose="02000500000000000000" pitchFamily="2" charset="-122"/>
                <a:ea typeface="华光综艺_CNKI" panose="02000500000000000000" pitchFamily="2" charset="-122"/>
              </a:rPr>
              <a:t>数字化转型</a:t>
            </a:r>
            <a:endParaRPr lang="zh-CN" altLang="en-US" sz="4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矩形: 圆角 12"/>
          <p:cNvSpPr/>
          <p:nvPr/>
        </p:nvSpPr>
        <p:spPr>
          <a:xfrm>
            <a:off x="707151" y="2670501"/>
            <a:ext cx="1065878" cy="440484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/>
              <a:t>云计算服务</a:t>
            </a:r>
          </a:p>
        </p:txBody>
      </p:sp>
      <p:sp>
        <p:nvSpPr>
          <p:cNvPr id="14" name="矩形: 圆角 13"/>
          <p:cNvSpPr/>
          <p:nvPr/>
        </p:nvSpPr>
        <p:spPr>
          <a:xfrm>
            <a:off x="1846608" y="2670501"/>
            <a:ext cx="923512" cy="440484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/>
              <a:t>大数据</a:t>
            </a:r>
          </a:p>
        </p:txBody>
      </p:sp>
      <p:sp>
        <p:nvSpPr>
          <p:cNvPr id="15" name="矩形: 圆角 14"/>
          <p:cNvSpPr/>
          <p:nvPr/>
        </p:nvSpPr>
        <p:spPr>
          <a:xfrm>
            <a:off x="2837820" y="2680093"/>
            <a:ext cx="923512" cy="440484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/>
              <a:t>物联网</a:t>
            </a:r>
          </a:p>
        </p:txBody>
      </p:sp>
      <p:sp>
        <p:nvSpPr>
          <p:cNvPr id="16" name="矩形: 圆角 15"/>
          <p:cNvSpPr/>
          <p:nvPr/>
        </p:nvSpPr>
        <p:spPr>
          <a:xfrm>
            <a:off x="3836134" y="2681833"/>
            <a:ext cx="923512" cy="429151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/>
              <a:t>人工智能</a:t>
            </a:r>
          </a:p>
        </p:txBody>
      </p:sp>
      <p:sp>
        <p:nvSpPr>
          <p:cNvPr id="17" name="矩形: 圆角 16"/>
          <p:cNvSpPr/>
          <p:nvPr/>
        </p:nvSpPr>
        <p:spPr>
          <a:xfrm>
            <a:off x="707150" y="3235430"/>
            <a:ext cx="4052496" cy="429151"/>
          </a:xfrm>
          <a:prstGeom prst="roundRect">
            <a:avLst/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/>
              <a:t>DevOps | </a:t>
            </a:r>
            <a:r>
              <a:rPr lang="zh-CN" altLang="en-US" sz="1200" b="1" dirty="0"/>
              <a:t>分布式系统 </a:t>
            </a:r>
            <a:r>
              <a:rPr lang="en-US" altLang="zh-CN" sz="1200" b="1" dirty="0"/>
              <a:t>| </a:t>
            </a:r>
            <a:r>
              <a:rPr lang="zh-CN" altLang="en-US" sz="1200" b="1" dirty="0"/>
              <a:t>分布式存储 </a:t>
            </a:r>
            <a:r>
              <a:rPr lang="en-US" altLang="zh-CN" sz="1200" b="1" dirty="0"/>
              <a:t>| </a:t>
            </a:r>
            <a:r>
              <a:rPr lang="zh-CN" altLang="en-US" sz="1200" b="1" dirty="0"/>
              <a:t>分布式计算</a:t>
            </a:r>
          </a:p>
        </p:txBody>
      </p:sp>
      <p:sp>
        <p:nvSpPr>
          <p:cNvPr id="18" name="矩形 17"/>
          <p:cNvSpPr/>
          <p:nvPr/>
        </p:nvSpPr>
        <p:spPr>
          <a:xfrm>
            <a:off x="500239" y="2500889"/>
            <a:ext cx="4500987" cy="1345597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7288777" y="1801876"/>
            <a:ext cx="41785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</a:rPr>
              <a:t>数字产业衍生业态领域</a:t>
            </a:r>
          </a:p>
        </p:txBody>
      </p:sp>
      <p:sp>
        <p:nvSpPr>
          <p:cNvPr id="20" name="箭头: 燕尾形 19"/>
          <p:cNvSpPr/>
          <p:nvPr/>
        </p:nvSpPr>
        <p:spPr>
          <a:xfrm>
            <a:off x="5068926" y="2816911"/>
            <a:ext cx="2219851" cy="1733652"/>
          </a:xfrm>
          <a:prstGeom prst="notchedRightArrow">
            <a:avLst>
              <a:gd name="adj1" fmla="val 50000"/>
              <a:gd name="adj2" fmla="val 39327"/>
            </a:avLst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72000">
                <a:schemeClr val="bg1">
                  <a:alpha val="21000"/>
                </a:schemeClr>
              </a:gs>
              <a:gs pos="100000">
                <a:schemeClr val="bg1">
                  <a:alpha val="44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65568" y="4086647"/>
            <a:ext cx="4535658" cy="90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2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基于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5G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底层通信技术的快速发展，以大数据、人工智能、云计算服务、物联网等新一代信息技术快速发展，数据驱动的传统产业快速升级改造，向社会提供更加优质的产品及服务。</a:t>
            </a:r>
            <a:endParaRPr lang="en-US" altLang="zh-CN" sz="1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2" name="矩形: 圆角 21"/>
          <p:cNvSpPr/>
          <p:nvPr/>
        </p:nvSpPr>
        <p:spPr>
          <a:xfrm>
            <a:off x="7342357" y="2413371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数字金融</a:t>
            </a:r>
          </a:p>
        </p:txBody>
      </p:sp>
      <p:sp>
        <p:nvSpPr>
          <p:cNvPr id="23" name="矩形: 圆角 22"/>
          <p:cNvSpPr/>
          <p:nvPr/>
        </p:nvSpPr>
        <p:spPr>
          <a:xfrm>
            <a:off x="8421714" y="2413371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智能医疗</a:t>
            </a:r>
          </a:p>
        </p:txBody>
      </p:sp>
      <p:sp>
        <p:nvSpPr>
          <p:cNvPr id="24" name="矩形: 圆角 23"/>
          <p:cNvSpPr/>
          <p:nvPr/>
        </p:nvSpPr>
        <p:spPr>
          <a:xfrm>
            <a:off x="9503325" y="2413371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智能农业</a:t>
            </a:r>
          </a:p>
        </p:txBody>
      </p:sp>
      <p:sp>
        <p:nvSpPr>
          <p:cNvPr id="25" name="矩形: 圆角 24"/>
          <p:cNvSpPr/>
          <p:nvPr/>
        </p:nvSpPr>
        <p:spPr>
          <a:xfrm>
            <a:off x="10584936" y="2413371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智慧交通</a:t>
            </a:r>
          </a:p>
        </p:txBody>
      </p:sp>
      <p:sp>
        <p:nvSpPr>
          <p:cNvPr id="26" name="矩形: 圆角 25"/>
          <p:cNvSpPr/>
          <p:nvPr/>
        </p:nvSpPr>
        <p:spPr>
          <a:xfrm>
            <a:off x="7342357" y="3344943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智能制造</a:t>
            </a:r>
          </a:p>
        </p:txBody>
      </p:sp>
      <p:sp>
        <p:nvSpPr>
          <p:cNvPr id="27" name="矩形: 圆角 26"/>
          <p:cNvSpPr/>
          <p:nvPr/>
        </p:nvSpPr>
        <p:spPr>
          <a:xfrm>
            <a:off x="8421714" y="3344943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智能安防</a:t>
            </a:r>
          </a:p>
        </p:txBody>
      </p:sp>
      <p:sp>
        <p:nvSpPr>
          <p:cNvPr id="28" name="矩形: 圆角 27"/>
          <p:cNvSpPr/>
          <p:nvPr/>
        </p:nvSpPr>
        <p:spPr>
          <a:xfrm>
            <a:off x="9501071" y="3344943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智能家居</a:t>
            </a:r>
          </a:p>
        </p:txBody>
      </p:sp>
      <p:sp>
        <p:nvSpPr>
          <p:cNvPr id="29" name="矩形: 圆角 28"/>
          <p:cNvSpPr/>
          <p:nvPr/>
        </p:nvSpPr>
        <p:spPr>
          <a:xfrm>
            <a:off x="10584936" y="3344942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智慧城市</a:t>
            </a:r>
          </a:p>
        </p:txBody>
      </p:sp>
      <p:sp>
        <p:nvSpPr>
          <p:cNvPr id="30" name="矩形: 圆角 29"/>
          <p:cNvSpPr/>
          <p:nvPr/>
        </p:nvSpPr>
        <p:spPr>
          <a:xfrm>
            <a:off x="7342357" y="4290265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智能物流</a:t>
            </a:r>
          </a:p>
        </p:txBody>
      </p:sp>
      <p:sp>
        <p:nvSpPr>
          <p:cNvPr id="31" name="矩形: 圆角 30"/>
          <p:cNvSpPr/>
          <p:nvPr/>
        </p:nvSpPr>
        <p:spPr>
          <a:xfrm>
            <a:off x="8421714" y="4290265"/>
            <a:ext cx="936016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/>
            <a:r>
              <a:rPr lang="zh-CN" altLang="en-US" sz="1200" b="1" dirty="0"/>
              <a:t>智慧教育</a:t>
            </a:r>
          </a:p>
        </p:txBody>
      </p:sp>
      <p:sp>
        <p:nvSpPr>
          <p:cNvPr id="32" name="矩形: 圆角 31"/>
          <p:cNvSpPr/>
          <p:nvPr/>
        </p:nvSpPr>
        <p:spPr>
          <a:xfrm>
            <a:off x="9501070" y="4290265"/>
            <a:ext cx="2019881" cy="807081"/>
          </a:xfrm>
          <a:prstGeom prst="roundRect">
            <a:avLst>
              <a:gd name="adj" fmla="val 12597"/>
            </a:avLst>
          </a:prstGeom>
          <a:solidFill>
            <a:schemeClr val="bg1">
              <a:alpha val="2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US" altLang="zh-CN" sz="1200" b="1" dirty="0"/>
              <a:t>…… </a:t>
            </a:r>
            <a:r>
              <a:rPr lang="en-US" altLang="zh-CN" sz="3500" b="1" dirty="0"/>
              <a:t>30</a:t>
            </a:r>
            <a:r>
              <a:rPr lang="en-US" altLang="zh-CN" sz="2500" b="1" dirty="0"/>
              <a:t>+</a:t>
            </a:r>
            <a:r>
              <a:rPr lang="zh-CN" altLang="en-US" sz="1200" b="1" dirty="0"/>
              <a:t>产业领域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465568" y="1810252"/>
            <a:ext cx="453565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</a:rPr>
              <a:t>新一代信息技术</a:t>
            </a:r>
          </a:p>
        </p:txBody>
      </p:sp>
      <p:pic>
        <p:nvPicPr>
          <p:cNvPr id="34" name="图形 33" descr="毕业帽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653521" y="4350439"/>
            <a:ext cx="461865" cy="461865"/>
          </a:xfrm>
          <a:prstGeom prst="rect">
            <a:avLst/>
          </a:prstGeom>
        </p:spPr>
      </p:pic>
      <p:pic>
        <p:nvPicPr>
          <p:cNvPr id="35" name="图形 34" descr="建筑物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0822010" y="3396923"/>
            <a:ext cx="461865" cy="461865"/>
          </a:xfrm>
          <a:prstGeom prst="rect">
            <a:avLst/>
          </a:prstGeom>
        </p:spPr>
      </p:pic>
      <p:pic>
        <p:nvPicPr>
          <p:cNvPr id="36" name="图形 35" descr="居家办公 Wi-Fi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9726203" y="3395982"/>
            <a:ext cx="461865" cy="461865"/>
          </a:xfrm>
          <a:prstGeom prst="rect">
            <a:avLst/>
          </a:prstGeom>
        </p:spPr>
      </p:pic>
      <p:pic>
        <p:nvPicPr>
          <p:cNvPr id="37" name="图形 36" descr="监控摄像头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8707228" y="3425664"/>
            <a:ext cx="461865" cy="461865"/>
          </a:xfrm>
          <a:prstGeom prst="rect">
            <a:avLst/>
          </a:prstGeom>
        </p:spPr>
      </p:pic>
      <p:pic>
        <p:nvPicPr>
          <p:cNvPr id="38" name="图形 37" descr="卡车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7573128" y="4377798"/>
            <a:ext cx="461865" cy="461865"/>
          </a:xfrm>
          <a:prstGeom prst="rect">
            <a:avLst/>
          </a:prstGeom>
        </p:spPr>
      </p:pic>
      <p:pic>
        <p:nvPicPr>
          <p:cNvPr id="39" name="图形 38" descr="出租车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tretch>
            <a:fillRect/>
          </a:stretch>
        </p:blipFill>
        <p:spPr>
          <a:xfrm>
            <a:off x="10822011" y="2540947"/>
            <a:ext cx="461865" cy="461865"/>
          </a:xfrm>
          <a:prstGeom prst="rect">
            <a:avLst/>
          </a:prstGeom>
        </p:spPr>
      </p:pic>
      <p:pic>
        <p:nvPicPr>
          <p:cNvPr id="40" name="图形 39" descr="单级齿轮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tretch>
            <a:fillRect/>
          </a:stretch>
        </p:blipFill>
        <p:spPr>
          <a:xfrm>
            <a:off x="7557306" y="3412384"/>
            <a:ext cx="461865" cy="461865"/>
          </a:xfrm>
          <a:prstGeom prst="rect">
            <a:avLst/>
          </a:prstGeom>
        </p:spPr>
      </p:pic>
      <p:pic>
        <p:nvPicPr>
          <p:cNvPr id="41" name="图形 40" descr="农作物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tretch>
            <a:fillRect/>
          </a:stretch>
        </p:blipFill>
        <p:spPr>
          <a:xfrm>
            <a:off x="9736850" y="2483388"/>
            <a:ext cx="461865" cy="461865"/>
          </a:xfrm>
          <a:prstGeom prst="rect">
            <a:avLst/>
          </a:prstGeom>
        </p:spPr>
      </p:pic>
      <p:pic>
        <p:nvPicPr>
          <p:cNvPr id="42" name="图形 41" descr="搏动的心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tretch>
            <a:fillRect/>
          </a:stretch>
        </p:blipFill>
        <p:spPr>
          <a:xfrm>
            <a:off x="8653521" y="2500889"/>
            <a:ext cx="461865" cy="461865"/>
          </a:xfrm>
          <a:prstGeom prst="rect">
            <a:avLst/>
          </a:prstGeom>
        </p:spPr>
      </p:pic>
      <p:pic>
        <p:nvPicPr>
          <p:cNvPr id="43" name="图形 42" descr="银行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tretch>
            <a:fillRect/>
          </a:stretch>
        </p:blipFill>
        <p:spPr>
          <a:xfrm>
            <a:off x="7573128" y="2472421"/>
            <a:ext cx="461865" cy="461865"/>
          </a:xfrm>
          <a:prstGeom prst="rect">
            <a:avLst/>
          </a:prstGeom>
        </p:spPr>
      </p:pic>
      <p:sp>
        <p:nvSpPr>
          <p:cNvPr id="44" name="文本框 43"/>
          <p:cNvSpPr txBox="1"/>
          <p:nvPr/>
        </p:nvSpPr>
        <p:spPr>
          <a:xfrm>
            <a:off x="5089462" y="2927653"/>
            <a:ext cx="17880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</a:rPr>
              <a:t>数字转型</a:t>
            </a:r>
          </a:p>
        </p:txBody>
      </p:sp>
      <p:sp>
        <p:nvSpPr>
          <p:cNvPr id="45" name="矩形 44"/>
          <p:cNvSpPr/>
          <p:nvPr/>
        </p:nvSpPr>
        <p:spPr>
          <a:xfrm>
            <a:off x="7288778" y="5269689"/>
            <a:ext cx="4232174" cy="619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2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产业高速的发展离不开掌握新技术的技术人才，了解行业知识，具备新技术应用能力、创新能力，成为数字产业发展的中间力量。 </a:t>
            </a:r>
            <a:endParaRPr lang="en-US" altLang="zh-CN" sz="1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6" name="图形 45" descr="重复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5"/>
              </a:ext>
            </a:extLst>
          </a:blip>
          <a:stretch>
            <a:fillRect/>
          </a:stretch>
        </p:blipFill>
        <p:spPr>
          <a:xfrm>
            <a:off x="5692036" y="3395982"/>
            <a:ext cx="589632" cy="589632"/>
          </a:xfrm>
          <a:prstGeom prst="rect">
            <a:avLst/>
          </a:prstGeom>
        </p:spPr>
      </p:pic>
      <p:pic>
        <p:nvPicPr>
          <p:cNvPr id="49" name="图片 48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7673" y="266436"/>
            <a:ext cx="2387888" cy="676568"/>
          </a:xfrm>
          <a:prstGeom prst="rect">
            <a:avLst/>
          </a:prstGeom>
        </p:spPr>
      </p:pic>
      <p:sp>
        <p:nvSpPr>
          <p:cNvPr id="50" name="文本框 49"/>
          <p:cNvSpPr txBox="1"/>
          <p:nvPr/>
        </p:nvSpPr>
        <p:spPr>
          <a:xfrm>
            <a:off x="629767" y="6191034"/>
            <a:ext cx="480826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dist"/>
            <a:r>
              <a:rPr lang="en-US" altLang="zh-CN" sz="1000" b="0" i="0" dirty="0">
                <a:solidFill>
                  <a:schemeClr val="bg1"/>
                </a:solidFill>
                <a:effectLst/>
                <a:latin typeface="+mj-lt"/>
              </a:rPr>
              <a:t>Copyright ©2022 Chinasoft International </a:t>
            </a:r>
            <a:r>
              <a:rPr lang="en-US" altLang="zh-CN" sz="1000" b="0" i="0" dirty="0" err="1">
                <a:solidFill>
                  <a:schemeClr val="bg1"/>
                </a:solidFill>
                <a:effectLst/>
                <a:latin typeface="+mj-lt"/>
              </a:rPr>
              <a:t>EduTech</a:t>
            </a:r>
            <a:r>
              <a:rPr lang="en-US" altLang="zh-CN" sz="1000" b="0" i="0" dirty="0">
                <a:solidFill>
                  <a:schemeClr val="bg1"/>
                </a:solidFill>
                <a:effectLst/>
                <a:latin typeface="+mj-lt"/>
              </a:rPr>
              <a:t>, All Rights Reserved</a:t>
            </a:r>
            <a:endParaRPr lang="zh-CN" altLang="en-US" sz="1000" dirty="0">
              <a:solidFill>
                <a:schemeClr val="bg1"/>
              </a:solidFill>
              <a:latin typeface="+mj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6978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5" b="97890" l="1016" r="97656">
                        <a14:foregroundMark x1="1016" y1="49472" x2="16484" y2="56155"/>
                        <a14:foregroundMark x1="3984" y1="63892" x2="15391" y2="77140"/>
                        <a14:foregroundMark x1="15391" y1="77140" x2="45313" y2="92028"/>
                        <a14:foregroundMark x1="45313" y1="92028" x2="96563" y2="81125"/>
                        <a14:foregroundMark x1="5703" y1="90739" x2="49375" y2="91442"/>
                        <a14:foregroundMark x1="4453" y1="96483" x2="61953" y2="98828"/>
                        <a14:foregroundMark x1="61953" y1="98828" x2="92344" y2="91794"/>
                        <a14:foregroundMark x1="92344" y1="91794" x2="97734" y2="86635"/>
                        <a14:foregroundMark x1="97734" y1="86635" x2="97734" y2="86635"/>
                        <a14:foregroundMark x1="33047" y1="95662" x2="69531" y2="9789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5" y="-174260"/>
            <a:ext cx="12214225" cy="7042150"/>
          </a:xfrm>
          <a:prstGeom prst="rect">
            <a:avLst/>
          </a:prstGeom>
        </p:spPr>
      </p:pic>
      <p:pic>
        <p:nvPicPr>
          <p:cNvPr id="8" name="内容占位符 4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103" b="89918" l="3125" r="99375">
                        <a14:foregroundMark x1="7422" y1="29074" x2="79531" y2="10903"/>
                        <a14:foregroundMark x1="79531" y1="10903" x2="99531" y2="28722"/>
                        <a14:foregroundMark x1="99531" y1="28722" x2="99531" y2="28722"/>
                        <a14:foregroundMark x1="63438" y1="24619" x2="98438" y2="37397"/>
                        <a14:foregroundMark x1="93750" y1="9848" x2="11563" y2="9496"/>
                        <a14:foregroundMark x1="11563" y1="9496" x2="10625" y2="9730"/>
                        <a14:foregroundMark x1="3281" y1="6213" x2="3594" y2="37280"/>
                        <a14:foregroundMark x1="3594" y1="37280" x2="4141" y2="41266"/>
                        <a14:foregroundMark x1="3125" y1="4103" x2="98594" y2="23447"/>
                        <a14:foregroundMark x1="73203" y1="40914" x2="75078" y2="40914"/>
                        <a14:foregroundMark x1="73047" y1="41501" x2="76484" y2="42556"/>
                        <a14:backgroundMark x1="3516" y1="50528" x2="30938" y2="60610"/>
                        <a14:backgroundMark x1="36250" y1="42790" x2="66172" y2="49941"/>
                        <a14:backgroundMark x1="28359" y1="49472" x2="36875" y2="39039"/>
                        <a14:backgroundMark x1="36875" y1="39039" x2="49141" y2="33294"/>
                        <a14:backgroundMark x1="72772" y1="45118" x2="93906" y2="56975"/>
                        <a14:backgroundMark x1="49609" y1="32122" x2="71605" y2="44463"/>
                        <a14:backgroundMark x1="99531" y1="51114" x2="99609" y2="54162"/>
                        <a14:backgroundMark x1="25938" y1="49707" x2="28125" y2="44080"/>
                        <a14:backgroundMark x1="28125" y1="44080" x2="25547" y2="50762"/>
                        <a14:backgroundMark x1="25547" y1="50762" x2="25391" y2="50879"/>
                        <a14:backgroundMark x1="31797" y1="38101" x2="30234" y2="42087"/>
                        <a14:backgroundMark x1="34219" y1="36342" x2="33203" y2="36225"/>
                        <a14:backgroundMark x1="28672" y1="43376" x2="29531" y2="43259"/>
                        <a14:backgroundMark x1="25078" y1="51114" x2="31094" y2="48886"/>
                        <a14:backgroundMark x1="31094" y1="48886" x2="27266" y2="44666"/>
                        <a14:backgroundMark x1="27266" y1="44666" x2="27187" y2="44666"/>
                        <a14:backgroundMark x1="27187" y1="44666" x2="24922" y2="50762"/>
                        <a14:backgroundMark x1="24922" y1="50762" x2="24922" y2="50762"/>
                        <a14:backgroundMark x1="18516" y1="49590" x2="20391" y2="50528"/>
                        <a14:backgroundMark x1="30078" y1="41266" x2="32109" y2="37515"/>
                        <a14:backgroundMark x1="60078" y1="32825" x2="63828" y2="37397"/>
                        <a14:backgroundMark x1="64375" y1="37163" x2="69375" y2="39977"/>
                        <a14:backgroundMark x1="59453" y1="31770" x2="60156" y2="32356"/>
                        <a14:backgroundMark x1="76136" y1="43271" x2="79219" y2="44666"/>
                        <a14:backgroundMark x1="70156" y1="40563" x2="72837" y2="41777"/>
                        <a14:backgroundMark x1="34375" y1="35522" x2="34375" y2="35522"/>
                        <a14:backgroundMark x1="34219" y1="35756" x2="34766" y2="3575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25" y="0"/>
            <a:ext cx="12211050" cy="7600950"/>
          </a:xfr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7673" y="266436"/>
            <a:ext cx="2387888" cy="67656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-31750" y="1225965"/>
            <a:ext cx="1188085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l"/>
            <a:r>
              <a:rPr lang="en-US" altLang="zh-CN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     </a:t>
            </a:r>
            <a:r>
              <a:rPr lang="zh-CN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近三年行业薪资涨幅高达                  </a:t>
            </a:r>
            <a:r>
              <a:rPr lang="en-US" altLang="zh-CN" sz="8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光综艺_CNKI" panose="02000500000000000000" pitchFamily="2" charset="-122"/>
                <a:ea typeface="华光综艺_CNKI" panose="02000500000000000000" pitchFamily="2" charset="-122"/>
              </a:rPr>
              <a:t>22.44% 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92680" y="332675"/>
            <a:ext cx="10680700" cy="10926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5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IT</a:t>
            </a:r>
            <a:r>
              <a:rPr lang="zh-CN" altLang="en-US" sz="25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产业肩负使命</a:t>
            </a:r>
            <a:endParaRPr lang="en-US" altLang="zh-CN" sz="25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25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助力产业数字化转型，行业发展 </a:t>
            </a:r>
            <a:r>
              <a:rPr lang="zh-CN" altLang="en-US" sz="4000" dirty="0">
                <a:solidFill>
                  <a:schemeClr val="bg1"/>
                </a:solidFill>
                <a:latin typeface="华光综艺_CNKI" panose="02000500000000000000" pitchFamily="2" charset="-122"/>
                <a:ea typeface="华光综艺_CNKI" panose="02000500000000000000" pitchFamily="2" charset="-122"/>
              </a:rPr>
              <a:t>逆势而升</a:t>
            </a:r>
          </a:p>
        </p:txBody>
      </p:sp>
      <p:pic>
        <p:nvPicPr>
          <p:cNvPr id="17" name="图形 16" descr="箭头顺时针弯曲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 rot="2879269" flipH="1">
            <a:off x="6629772" y="-1856693"/>
            <a:ext cx="2605691" cy="736880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6795110" y="2442830"/>
            <a:ext cx="5016388" cy="55399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r"/>
            <a:r>
              <a:rPr lang="zh-CN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行业数字化转型，需要</a:t>
            </a:r>
            <a:r>
              <a:rPr lang="zh-CN" altLang="en-US" sz="3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光综艺_CNKI" panose="02000500000000000000" pitchFamily="2" charset="-122"/>
                <a:ea typeface="华光综艺_CNKI" panose="02000500000000000000" pitchFamily="2" charset="-122"/>
              </a:rPr>
              <a:t>大量</a:t>
            </a:r>
            <a:r>
              <a:rPr lang="zh-CN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的</a:t>
            </a:r>
            <a:r>
              <a:rPr lang="en-US" altLang="zh-CN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IT</a:t>
            </a:r>
            <a:r>
              <a:rPr lang="zh-CN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技术人才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7169892" y="6345343"/>
            <a:ext cx="468873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zh-CN" altLang="en-US" sz="1000" b="0" i="0" dirty="0">
                <a:solidFill>
                  <a:schemeClr val="bg1"/>
                </a:solidFill>
                <a:effectLst/>
                <a:latin typeface="+mj-lt"/>
              </a:rPr>
              <a:t>信息数据来源于：今日头条、</a:t>
            </a:r>
            <a:r>
              <a:rPr lang="en-US" altLang="zh-CN" sz="1000" dirty="0">
                <a:solidFill>
                  <a:schemeClr val="bg1"/>
                </a:solidFill>
                <a:latin typeface="+mj-lt"/>
              </a:rPr>
              <a:t>SOHU</a:t>
            </a:r>
            <a:r>
              <a:rPr lang="zh-CN" altLang="en-US" sz="1000" dirty="0">
                <a:solidFill>
                  <a:schemeClr val="bg1"/>
                </a:solidFill>
                <a:latin typeface="+mj-lt"/>
              </a:rPr>
              <a:t>（搜狐）中国 等主流官方媒体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74" y="2867559"/>
            <a:ext cx="1485736" cy="330163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833" b="98167" l="10000" r="90000">
                        <a14:foregroundMark x1="30061" y1="92254" x2="30167" y2="95667"/>
                        <a14:foregroundMark x1="27667" y1="14667" x2="27879" y2="21524"/>
                        <a14:foregroundMark x1="40759" y1="96449" x2="55000" y2="97500"/>
                        <a14:foregroundMark x1="30502" y1="95692" x2="38877" y2="96310"/>
                        <a14:foregroundMark x1="30167" y1="95667" x2="30401" y2="95684"/>
                        <a14:foregroundMark x1="55000" y1="97500" x2="70667" y2="95500"/>
                        <a14:foregroundMark x1="71858" y1="89829" x2="73503" y2="82000"/>
                        <a14:foregroundMark x1="70667" y1="95500" x2="71847" y2="89884"/>
                        <a14:foregroundMark x1="72293" y1="24367" x2="71861" y2="15652"/>
                        <a14:foregroundMark x1="73647" y1="51722" x2="73565" y2="50059"/>
                        <a14:foregroundMark x1="73784" y1="54486" x2="73703" y2="52847"/>
                        <a14:foregroundMark x1="62925" y1="2832" x2="56026" y2="1054"/>
                        <a14:foregroundMark x1="54404" y1="1245" x2="49000" y2="4167"/>
                        <a14:foregroundMark x1="48385" y1="4058" x2="47981" y2="3986"/>
                        <a14:foregroundMark x1="27241" y1="9116" x2="26833" y2="9500"/>
                        <a14:foregroundMark x1="28463" y1="7963" x2="27325" y2="9036"/>
                        <a14:foregroundMark x1="27081" y1="12099" x2="27500" y2="16500"/>
                        <a14:foregroundMark x1="26833" y1="9500" x2="27004" y2="11291"/>
                        <a14:foregroundMark x1="27500" y1="16500" x2="27667" y2="16500"/>
                        <a14:foregroundMark x1="32136" y1="94817" x2="40330" y2="94028"/>
                        <a14:foregroundMark x1="28500" y1="95167" x2="30757" y2="94950"/>
                        <a14:foregroundMark x1="62237" y1="94834" x2="65833" y2="94667"/>
                        <a14:foregroundMark x1="59079" y1="94981" x2="59519" y2="94961"/>
                        <a14:foregroundMark x1="65833" y1="94667" x2="71667" y2="95167"/>
                        <a14:foregroundMark x1="34000" y1="98333" x2="44333" y2="98333"/>
                        <a14:foregroundMark x1="44333" y1="98333" x2="49333" y2="98000"/>
                        <a14:foregroundMark x1="50053" y1="4723" x2="50833" y2="4833"/>
                        <a14:foregroundMark x1="47714" y1="4393" x2="48062" y2="4442"/>
                        <a14:foregroundMark x1="28499" y1="7834" x2="28000" y2="8500"/>
                        <a14:backgroundMark x1="74333" y1="59667" x2="74667" y2="79333"/>
                        <a14:backgroundMark x1="74333" y1="54500" x2="74167" y2="60833"/>
                        <a14:backgroundMark x1="74167" y1="78667" x2="74167" y2="82000"/>
                        <a14:backgroundMark x1="33816" y1="10170" x2="62667" y2="79667"/>
                        <a14:backgroundMark x1="62667" y1="79667" x2="64500" y2="89167"/>
                        <a14:backgroundMark x1="59833" y1="17667" x2="40000" y2="84500"/>
                        <a14:backgroundMark x1="30500" y1="21167" x2="37000" y2="68500"/>
                        <a14:backgroundMark x1="31833" y1="36333" x2="32000" y2="77167"/>
                        <a14:backgroundMark x1="29500" y1="75000" x2="29667" y2="83000"/>
                        <a14:backgroundMark x1="29667" y1="83000" x2="32833" y2="90667"/>
                        <a14:backgroundMark x1="32833" y1="90667" x2="37500" y2="88167"/>
                        <a14:backgroundMark x1="29833" y1="90667" x2="30333" y2="92167"/>
                        <a14:backgroundMark x1="41833" y1="91667" x2="54333" y2="91667"/>
                        <a14:backgroundMark x1="54333" y1="91667" x2="61333" y2="91333"/>
                        <a14:backgroundMark x1="61333" y1="91333" x2="70833" y2="87000"/>
                        <a14:backgroundMark x1="70833" y1="87000" x2="70500" y2="86167"/>
                        <a14:backgroundMark x1="96167" y1="11500" x2="97167" y2="17667"/>
                        <a14:backgroundMark x1="66500" y1="8833" x2="57667" y2="75667"/>
                        <a14:backgroundMark x1="67667" y1="24667" x2="69333" y2="50333"/>
                        <a14:backgroundMark x1="69333" y1="50333" x2="69000" y2="51333"/>
                        <a14:backgroundMark x1="35322" y1="8161" x2="66000" y2="12500"/>
                        <a14:backgroundMark x1="36499" y1="6063" x2="46333" y2="6500"/>
                        <a14:backgroundMark x1="46333" y1="6500" x2="48000" y2="7167"/>
                        <a14:backgroundMark x1="65333" y1="5167" x2="69500" y2="12333"/>
                        <a14:backgroundMark x1="69500" y1="12333" x2="69500" y2="12333"/>
                        <a14:backgroundMark x1="64000" y1="4167" x2="68000" y2="3833"/>
                        <a14:backgroundMark x1="63500" y1="3667" x2="65000" y2="3667"/>
                        <a14:backgroundMark x1="71333" y1="11667" x2="71500" y2="15667"/>
                        <a14:backgroundMark x1="62500" y1="3500" x2="64667" y2="3500"/>
                        <a14:backgroundMark x1="32833" y1="3500" x2="32666" y2="3596"/>
                        <a14:backgroundMark x1="54667" y1="833" x2="56167" y2="833"/>
                        <a14:backgroundMark x1="32000" y1="4333" x2="29000" y2="8167"/>
                        <a14:backgroundMark x1="32000" y1="3833" x2="31000" y2="4167"/>
                        <a14:backgroundMark x1="32167" y1="3667" x2="31667" y2="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0978" y="2761315"/>
            <a:ext cx="3399548" cy="36450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7001" y="2907115"/>
            <a:ext cx="1485736" cy="3301636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833" b="98167" l="10000" r="90000">
                        <a14:foregroundMark x1="30061" y1="92254" x2="30167" y2="95667"/>
                        <a14:foregroundMark x1="27667" y1="14667" x2="27879" y2="21524"/>
                        <a14:foregroundMark x1="40759" y1="96449" x2="55000" y2="97500"/>
                        <a14:foregroundMark x1="30502" y1="95692" x2="38877" y2="96310"/>
                        <a14:foregroundMark x1="30167" y1="95667" x2="30401" y2="95684"/>
                        <a14:foregroundMark x1="55000" y1="97500" x2="70667" y2="95500"/>
                        <a14:foregroundMark x1="71858" y1="89829" x2="73503" y2="82000"/>
                        <a14:foregroundMark x1="70667" y1="95500" x2="71847" y2="89884"/>
                        <a14:foregroundMark x1="72293" y1="24367" x2="71861" y2="15652"/>
                        <a14:foregroundMark x1="73647" y1="51722" x2="73565" y2="50059"/>
                        <a14:foregroundMark x1="73784" y1="54486" x2="73703" y2="52847"/>
                        <a14:foregroundMark x1="62925" y1="2832" x2="56026" y2="1054"/>
                        <a14:foregroundMark x1="54404" y1="1245" x2="49000" y2="4167"/>
                        <a14:foregroundMark x1="48385" y1="4058" x2="47981" y2="3986"/>
                        <a14:foregroundMark x1="27241" y1="9116" x2="26833" y2="9500"/>
                        <a14:foregroundMark x1="28463" y1="7963" x2="27325" y2="9036"/>
                        <a14:foregroundMark x1="27081" y1="12099" x2="27500" y2="16500"/>
                        <a14:foregroundMark x1="26833" y1="9500" x2="27004" y2="11291"/>
                        <a14:foregroundMark x1="27500" y1="16500" x2="27667" y2="16500"/>
                        <a14:foregroundMark x1="32136" y1="94817" x2="40330" y2="94028"/>
                        <a14:foregroundMark x1="28500" y1="95167" x2="30757" y2="94950"/>
                        <a14:foregroundMark x1="62237" y1="94834" x2="65833" y2="94667"/>
                        <a14:foregroundMark x1="59079" y1="94981" x2="59519" y2="94961"/>
                        <a14:foregroundMark x1="65833" y1="94667" x2="71667" y2="95167"/>
                        <a14:foregroundMark x1="34000" y1="98333" x2="44333" y2="98333"/>
                        <a14:foregroundMark x1="44333" y1="98333" x2="49333" y2="98000"/>
                        <a14:foregroundMark x1="50053" y1="4723" x2="50833" y2="4833"/>
                        <a14:foregroundMark x1="47714" y1="4393" x2="48062" y2="4442"/>
                        <a14:foregroundMark x1="28499" y1="7834" x2="28000" y2="8500"/>
                        <a14:backgroundMark x1="74333" y1="59667" x2="74667" y2="79333"/>
                        <a14:backgroundMark x1="74333" y1="54500" x2="74167" y2="60833"/>
                        <a14:backgroundMark x1="74167" y1="78667" x2="74167" y2="82000"/>
                        <a14:backgroundMark x1="33816" y1="10170" x2="62667" y2="79667"/>
                        <a14:backgroundMark x1="62667" y1="79667" x2="64500" y2="89167"/>
                        <a14:backgroundMark x1="59833" y1="17667" x2="40000" y2="84500"/>
                        <a14:backgroundMark x1="30500" y1="21167" x2="37000" y2="68500"/>
                        <a14:backgroundMark x1="31833" y1="36333" x2="32000" y2="77167"/>
                        <a14:backgroundMark x1="29500" y1="75000" x2="29667" y2="83000"/>
                        <a14:backgroundMark x1="29667" y1="83000" x2="32833" y2="90667"/>
                        <a14:backgroundMark x1="32833" y1="90667" x2="37500" y2="88167"/>
                        <a14:backgroundMark x1="29833" y1="90667" x2="30333" y2="92167"/>
                        <a14:backgroundMark x1="41833" y1="91667" x2="54333" y2="91667"/>
                        <a14:backgroundMark x1="54333" y1="91667" x2="61333" y2="91333"/>
                        <a14:backgroundMark x1="61333" y1="91333" x2="70833" y2="87000"/>
                        <a14:backgroundMark x1="70833" y1="87000" x2="70500" y2="86167"/>
                        <a14:backgroundMark x1="96167" y1="11500" x2="97167" y2="17667"/>
                        <a14:backgroundMark x1="66500" y1="8833" x2="57667" y2="75667"/>
                        <a14:backgroundMark x1="67667" y1="24667" x2="69333" y2="50333"/>
                        <a14:backgroundMark x1="69333" y1="50333" x2="69000" y2="51333"/>
                        <a14:backgroundMark x1="35322" y1="8161" x2="66000" y2="12500"/>
                        <a14:backgroundMark x1="36499" y1="6063" x2="46333" y2="6500"/>
                        <a14:backgroundMark x1="46333" y1="6500" x2="48000" y2="7167"/>
                        <a14:backgroundMark x1="65333" y1="5167" x2="69500" y2="12333"/>
                        <a14:backgroundMark x1="69500" y1="12333" x2="69500" y2="12333"/>
                        <a14:backgroundMark x1="64000" y1="4167" x2="68000" y2="3833"/>
                        <a14:backgroundMark x1="63500" y1="3667" x2="65000" y2="3667"/>
                        <a14:backgroundMark x1="71333" y1="11667" x2="71500" y2="15667"/>
                        <a14:backgroundMark x1="62500" y1="3500" x2="64667" y2="3500"/>
                        <a14:backgroundMark x1="32833" y1="3500" x2="32666" y2="3596"/>
                        <a14:backgroundMark x1="54667" y1="833" x2="56167" y2="833"/>
                        <a14:backgroundMark x1="32000" y1="4333" x2="29000" y2="8167"/>
                        <a14:backgroundMark x1="32000" y1="3833" x2="31000" y2="4167"/>
                        <a14:backgroundMark x1="32167" y1="3667" x2="31667" y2="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8770" y="2776914"/>
            <a:ext cx="3399548" cy="364509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865" y="2866981"/>
            <a:ext cx="1485736" cy="3301637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833" b="98167" l="10000" r="90000">
                        <a14:foregroundMark x1="30061" y1="92254" x2="30167" y2="95667"/>
                        <a14:foregroundMark x1="27667" y1="14667" x2="27879" y2="21524"/>
                        <a14:foregroundMark x1="40759" y1="96449" x2="55000" y2="97500"/>
                        <a14:foregroundMark x1="30502" y1="95692" x2="38877" y2="96310"/>
                        <a14:foregroundMark x1="30167" y1="95667" x2="30401" y2="95684"/>
                        <a14:foregroundMark x1="55000" y1="97500" x2="70667" y2="95500"/>
                        <a14:foregroundMark x1="71858" y1="89829" x2="73503" y2="82000"/>
                        <a14:foregroundMark x1="70667" y1="95500" x2="71847" y2="89884"/>
                        <a14:foregroundMark x1="72293" y1="24367" x2="71861" y2="15652"/>
                        <a14:foregroundMark x1="73647" y1="51722" x2="73565" y2="50059"/>
                        <a14:foregroundMark x1="73784" y1="54486" x2="73703" y2="52847"/>
                        <a14:foregroundMark x1="62925" y1="2832" x2="56026" y2="1054"/>
                        <a14:foregroundMark x1="54404" y1="1245" x2="49000" y2="4167"/>
                        <a14:foregroundMark x1="48385" y1="4058" x2="47981" y2="3986"/>
                        <a14:foregroundMark x1="27241" y1="9116" x2="26833" y2="9500"/>
                        <a14:foregroundMark x1="28463" y1="7963" x2="27325" y2="9036"/>
                        <a14:foregroundMark x1="27081" y1="12099" x2="27500" y2="16500"/>
                        <a14:foregroundMark x1="26833" y1="9500" x2="27004" y2="11291"/>
                        <a14:foregroundMark x1="27500" y1="16500" x2="27667" y2="16500"/>
                        <a14:foregroundMark x1="32136" y1="94817" x2="40330" y2="94028"/>
                        <a14:foregroundMark x1="28500" y1="95167" x2="30757" y2="94950"/>
                        <a14:foregroundMark x1="62237" y1="94834" x2="65833" y2="94667"/>
                        <a14:foregroundMark x1="59079" y1="94981" x2="59519" y2="94961"/>
                        <a14:foregroundMark x1="65833" y1="94667" x2="71667" y2="95167"/>
                        <a14:foregroundMark x1="34000" y1="98333" x2="44333" y2="98333"/>
                        <a14:foregroundMark x1="44333" y1="98333" x2="49333" y2="98000"/>
                        <a14:foregroundMark x1="50053" y1="4723" x2="50833" y2="4833"/>
                        <a14:foregroundMark x1="47714" y1="4393" x2="48062" y2="4442"/>
                        <a14:foregroundMark x1="28499" y1="7834" x2="28000" y2="8500"/>
                        <a14:backgroundMark x1="74333" y1="59667" x2="74667" y2="79333"/>
                        <a14:backgroundMark x1="74333" y1="54500" x2="74167" y2="60833"/>
                        <a14:backgroundMark x1="74167" y1="78667" x2="74167" y2="82000"/>
                        <a14:backgroundMark x1="33816" y1="10170" x2="62667" y2="79667"/>
                        <a14:backgroundMark x1="62667" y1="79667" x2="64500" y2="89167"/>
                        <a14:backgroundMark x1="59833" y1="17667" x2="40000" y2="84500"/>
                        <a14:backgroundMark x1="30500" y1="21167" x2="37000" y2="68500"/>
                        <a14:backgroundMark x1="31833" y1="36333" x2="32000" y2="77167"/>
                        <a14:backgroundMark x1="29500" y1="75000" x2="29667" y2="83000"/>
                        <a14:backgroundMark x1="29667" y1="83000" x2="32833" y2="90667"/>
                        <a14:backgroundMark x1="32833" y1="90667" x2="37500" y2="88167"/>
                        <a14:backgroundMark x1="29833" y1="90667" x2="30333" y2="92167"/>
                        <a14:backgroundMark x1="41833" y1="91667" x2="54333" y2="91667"/>
                        <a14:backgroundMark x1="54333" y1="91667" x2="61333" y2="91333"/>
                        <a14:backgroundMark x1="61333" y1="91333" x2="70833" y2="87000"/>
                        <a14:backgroundMark x1="70833" y1="87000" x2="70500" y2="86167"/>
                        <a14:backgroundMark x1="96167" y1="11500" x2="97167" y2="17667"/>
                        <a14:backgroundMark x1="66500" y1="8833" x2="57667" y2="75667"/>
                        <a14:backgroundMark x1="67667" y1="24667" x2="69333" y2="50333"/>
                        <a14:backgroundMark x1="69333" y1="50333" x2="69000" y2="51333"/>
                        <a14:backgroundMark x1="35322" y1="8161" x2="66000" y2="12500"/>
                        <a14:backgroundMark x1="36499" y1="6063" x2="46333" y2="6500"/>
                        <a14:backgroundMark x1="46333" y1="6500" x2="48000" y2="7167"/>
                        <a14:backgroundMark x1="65333" y1="5167" x2="69500" y2="12333"/>
                        <a14:backgroundMark x1="69500" y1="12333" x2="69500" y2="12333"/>
                        <a14:backgroundMark x1="64000" y1="4167" x2="68000" y2="3833"/>
                        <a14:backgroundMark x1="63500" y1="3667" x2="65000" y2="3667"/>
                        <a14:backgroundMark x1="71333" y1="11667" x2="71500" y2="15667"/>
                        <a14:backgroundMark x1="62500" y1="3500" x2="64667" y2="3500"/>
                        <a14:backgroundMark x1="32833" y1="3500" x2="32666" y2="3596"/>
                        <a14:backgroundMark x1="54667" y1="833" x2="56167" y2="833"/>
                        <a14:backgroundMark x1="32000" y1="4333" x2="29000" y2="8167"/>
                        <a14:backgroundMark x1="32000" y1="3833" x2="31000" y2="4167"/>
                        <a14:backgroundMark x1="32167" y1="3667" x2="31667" y2="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320" y="2761314"/>
            <a:ext cx="3399548" cy="3645095"/>
          </a:xfrm>
          <a:prstGeom prst="rect">
            <a:avLst/>
          </a:prstGeom>
        </p:spPr>
      </p:pic>
      <p:sp>
        <p:nvSpPr>
          <p:cNvPr id="21" name="矩形: 圆角 20"/>
          <p:cNvSpPr/>
          <p:nvPr/>
        </p:nvSpPr>
        <p:spPr>
          <a:xfrm>
            <a:off x="113976" y="4336874"/>
            <a:ext cx="6820175" cy="612807"/>
          </a:xfrm>
          <a:prstGeom prst="roundRect">
            <a:avLst>
              <a:gd name="adj" fmla="val 50000"/>
            </a:avLst>
          </a:prstGeom>
          <a:solidFill>
            <a:srgbClr val="FF0000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570610" y="4461087"/>
            <a:ext cx="15665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人才需求上涨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2600228" y="4457697"/>
            <a:ext cx="15665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人才缺口扩大</a:t>
            </a:r>
            <a:endParaRPr lang="zh-CN" altLang="en-US" dirty="0"/>
          </a:p>
        </p:txBody>
      </p:sp>
      <p:sp>
        <p:nvSpPr>
          <p:cNvPr id="27" name="文本框 26"/>
          <p:cNvSpPr txBox="1"/>
          <p:nvPr/>
        </p:nvSpPr>
        <p:spPr>
          <a:xfrm>
            <a:off x="4770664" y="4462719"/>
            <a:ext cx="15665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薪资持续涨幅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6826857" y="3133246"/>
            <a:ext cx="5238704" cy="55399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未来</a:t>
            </a:r>
            <a:r>
              <a:rPr lang="en-US" altLang="zh-CN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年内</a:t>
            </a:r>
            <a:r>
              <a:rPr lang="zh-CN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中国</a:t>
            </a:r>
            <a:r>
              <a:rPr lang="en-US" altLang="zh-CN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IT</a:t>
            </a:r>
            <a:r>
              <a:rPr lang="zh-CN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互联网</a:t>
            </a:r>
            <a:r>
              <a:rPr lang="zh-CN" alt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人才缺口达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6983776" y="3739662"/>
            <a:ext cx="455773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光综艺_CNKI" panose="02000500000000000000" pitchFamily="2" charset="-122"/>
                <a:ea typeface="华光综艺_CNKI" panose="02000500000000000000" pitchFamily="2" charset="-122"/>
              </a:rPr>
              <a:t>1000</a:t>
            </a:r>
            <a:r>
              <a:rPr lang="zh-CN" altLang="en-US" sz="6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光综艺_CNKI" panose="02000500000000000000" pitchFamily="2" charset="-122"/>
                <a:ea typeface="华光综艺_CNKI" panose="02000500000000000000" pitchFamily="2" charset="-122"/>
              </a:rPr>
              <a:t>万</a:t>
            </a:r>
            <a:r>
              <a:rPr lang="zh-CN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人</a:t>
            </a:r>
          </a:p>
        </p:txBody>
      </p:sp>
      <p:graphicFrame>
        <p:nvGraphicFramePr>
          <p:cNvPr id="16" name="对象 15"/>
          <p:cNvGraphicFramePr>
            <a:graphicFrameLocks noChangeAspect="1"/>
          </p:cNvGraphicFramePr>
          <p:nvPr/>
        </p:nvGraphicFramePr>
        <p:xfrm>
          <a:off x="7318829" y="4807743"/>
          <a:ext cx="3849892" cy="14180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BMP 图像" r:id="rId15" imgW="20326350" imgH="7486650" progId="Paint.Picture">
                  <p:embed/>
                </p:oleObj>
              </mc:Choice>
              <mc:Fallback>
                <p:oleObj name="BMP 图像" r:id="rId15" imgW="20326350" imgH="7486650" progId="Paint.Pictur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7318829" y="4807743"/>
                        <a:ext cx="3849892" cy="14180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85416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内容占位符 6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635" y="-69215"/>
            <a:ext cx="12237085" cy="69278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093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内容占位符 5"/>
          <p:cNvPicPr>
            <a:picLocks noGrp="1" noChangeAspect="1"/>
          </p:cNvPicPr>
          <p:nvPr>
            <p:ph idx="4294967295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1365" cy="68586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807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4263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" y="-35570"/>
            <a:ext cx="12191999" cy="69215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0">
                <a:srgbClr val="142038">
                  <a:alpha val="0"/>
                </a:srgbClr>
              </a:gs>
              <a:gs pos="83000">
                <a:srgbClr val="142038">
                  <a:alpha val="98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任意多边形: 形状 11"/>
          <p:cNvSpPr/>
          <p:nvPr/>
        </p:nvSpPr>
        <p:spPr>
          <a:xfrm>
            <a:off x="1" y="925759"/>
            <a:ext cx="4316421" cy="4731026"/>
          </a:xfrm>
          <a:custGeom>
            <a:avLst/>
            <a:gdLst>
              <a:gd name="connsiteX0" fmla="*/ 3140762 w 4390253"/>
              <a:gd name="connsiteY0" fmla="*/ 0 h 3436100"/>
              <a:gd name="connsiteX1" fmla="*/ 4390253 w 4390253"/>
              <a:gd name="connsiteY1" fmla="*/ 1718050 h 3436100"/>
              <a:gd name="connsiteX2" fmla="*/ 3140762 w 4390253"/>
              <a:gd name="connsiteY2" fmla="*/ 3436100 h 3436100"/>
              <a:gd name="connsiteX3" fmla="*/ 3140762 w 4390253"/>
              <a:gd name="connsiteY3" fmla="*/ 2577075 h 3436100"/>
              <a:gd name="connsiteX4" fmla="*/ 2288840 w 4390253"/>
              <a:gd name="connsiteY4" fmla="*/ 2577075 h 3436100"/>
              <a:gd name="connsiteX5" fmla="*/ 2288840 w 4390253"/>
              <a:gd name="connsiteY5" fmla="*/ 2577435 h 3436100"/>
              <a:gd name="connsiteX6" fmla="*/ 0 w 4390253"/>
              <a:gd name="connsiteY6" fmla="*/ 3148793 h 3436100"/>
              <a:gd name="connsiteX7" fmla="*/ 0 w 4390253"/>
              <a:gd name="connsiteY7" fmla="*/ 292003 h 3436100"/>
              <a:gd name="connsiteX8" fmla="*/ 2281736 w 4390253"/>
              <a:gd name="connsiteY8" fmla="*/ 861588 h 3436100"/>
              <a:gd name="connsiteX9" fmla="*/ 2281736 w 4390253"/>
              <a:gd name="connsiteY9" fmla="*/ 859025 h 3436100"/>
              <a:gd name="connsiteX10" fmla="*/ 3140762 w 4390253"/>
              <a:gd name="connsiteY10" fmla="*/ 859025 h 343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390253" h="3436100">
                <a:moveTo>
                  <a:pt x="3140762" y="0"/>
                </a:moveTo>
                <a:lnTo>
                  <a:pt x="4390253" y="1718050"/>
                </a:lnTo>
                <a:lnTo>
                  <a:pt x="3140762" y="3436100"/>
                </a:lnTo>
                <a:lnTo>
                  <a:pt x="3140762" y="2577075"/>
                </a:lnTo>
                <a:lnTo>
                  <a:pt x="2288840" y="2577075"/>
                </a:lnTo>
                <a:lnTo>
                  <a:pt x="2288840" y="2577435"/>
                </a:lnTo>
                <a:lnTo>
                  <a:pt x="0" y="3148793"/>
                </a:lnTo>
                <a:lnTo>
                  <a:pt x="0" y="292003"/>
                </a:lnTo>
                <a:lnTo>
                  <a:pt x="2281736" y="861588"/>
                </a:lnTo>
                <a:lnTo>
                  <a:pt x="2281736" y="859025"/>
                </a:lnTo>
                <a:lnTo>
                  <a:pt x="3140762" y="859025"/>
                </a:lnTo>
                <a:close/>
              </a:path>
            </a:pathLst>
          </a:custGeom>
          <a:solidFill>
            <a:schemeClr val="bg1">
              <a:alpha val="2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694180" y="1588770"/>
            <a:ext cx="7466330" cy="26765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 fontAlgn="auto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伴随着数字化、科技化的产业互联网时代的加速到来，互联网与IT行业人才市场热度是持续升高的。</a:t>
            </a:r>
          </a:p>
          <a:p>
            <a:pPr marL="285750" indent="-285750" fontAlgn="auto">
              <a:lnSpc>
                <a:spcPct val="150000"/>
              </a:lnSpc>
              <a:buFont typeface="Wingdings" panose="05000000000000000000" charset="0"/>
              <a:buChar char="Ø"/>
            </a:pP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+mn-ea"/>
              </a:rPr>
              <a:t>IT行业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发展前景远远领先于其他各行业。</a:t>
            </a:r>
          </a:p>
        </p:txBody>
      </p:sp>
      <p:sp>
        <p:nvSpPr>
          <p:cNvPr id="2" name="矩形 1"/>
          <p:cNvSpPr/>
          <p:nvPr/>
        </p:nvSpPr>
        <p:spPr>
          <a:xfrm>
            <a:off x="1098984" y="4840654"/>
            <a:ext cx="8675773" cy="707886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000" b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树立目标，学好专业，机会就是你的</a:t>
            </a:r>
            <a:r>
              <a:rPr lang="en-US" altLang="zh-CN" sz="4000" b="1" dirty="0">
                <a:solidFill>
                  <a:srgbClr val="FFFF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094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3143" y="175661"/>
            <a:ext cx="3528516" cy="52322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/>
              <a:t>软件企业</a:t>
            </a:r>
            <a:endParaRPr lang="zh-CN" altLang="en-US" dirty="0"/>
          </a:p>
        </p:txBody>
      </p:sp>
      <p:sp>
        <p:nvSpPr>
          <p:cNvPr id="8" name="TextBox 7"/>
          <p:cNvSpPr txBox="1"/>
          <p:nvPr/>
        </p:nvSpPr>
        <p:spPr>
          <a:xfrm rot="201097">
            <a:off x="4372143" y="1482583"/>
            <a:ext cx="4873885" cy="7683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zh-CN" altLang="en-US" sz="4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我们工作的地方</a:t>
            </a:r>
            <a:r>
              <a:rPr lang="en-US" altLang="zh-CN" sz="4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~</a:t>
            </a:r>
            <a:endParaRPr lang="zh-CN" altLang="en-US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6146" name="Picture 2" descr="E:\ACCP8.0\网络资料\a8-37\u=3588098184,1590836855&amp;fm=206&amp;gp=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596" y="2230255"/>
            <a:ext cx="171818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E:\ACCP8.0\网络资料\a8-37\29737897_1405299824AwA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923" y="3101251"/>
            <a:ext cx="356259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E:\ACCP8.0\网络资料\a8-37\2014051406133426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665" y="836712"/>
            <a:ext cx="1476999" cy="110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E:\ACCP8.0\网络资料\a8-37\a6efce1b9d16fdfa5b4868b8b48f8c5494ee7b4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6791" y="5567227"/>
            <a:ext cx="1714287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E:\ACCP8.0\网络资料\a8-37\mp50794841_1451197600979_1_th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241" y="1858553"/>
            <a:ext cx="1078353" cy="805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E:\ACCP8.0\网络资料\a8-37\u=360806149,2874055973&amp;fm=21&amp;gp=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3304007"/>
            <a:ext cx="2375999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E:\ACCP8.0\网络资料\a8-37\u=373915757,3358597546&amp;fm=21&amp;gp=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043" y="4023023"/>
            <a:ext cx="1800000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E:\ACCP8.0\网络资料\a8-37\u=1984956808,127860818&amp;fm=21&amp;gp=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100" y="5271163"/>
            <a:ext cx="1292727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E:\ACCP8.0\网络资料\a8-37\u=2886070902,2058938728&amp;fm=21&amp;gp=0.jp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47" r="24170"/>
          <a:stretch>
            <a:fillRect/>
          </a:stretch>
        </p:blipFill>
        <p:spPr bwMode="auto">
          <a:xfrm>
            <a:off x="2573023" y="4405303"/>
            <a:ext cx="2045327" cy="1088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84360" y="1224280"/>
            <a:ext cx="2131907" cy="18770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67880" y="4023360"/>
            <a:ext cx="2203027" cy="131487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005147" y="4905587"/>
            <a:ext cx="2386753" cy="145118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484360" y="3609340"/>
            <a:ext cx="2470573" cy="12962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1329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工作机会</a:t>
            </a:r>
          </a:p>
        </p:txBody>
      </p:sp>
      <p:pic>
        <p:nvPicPr>
          <p:cNvPr id="9" name="内容占位符 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26747" y="2840354"/>
            <a:ext cx="9179203" cy="3665953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1056005" y="1721485"/>
            <a:ext cx="9376410" cy="922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/>
              <a:t>自从“一带一路”的建设开始，也在为IT行业开拓新市场，打造新格局，继续信息化建设。此外，各城市建立高新区、创建服务外包产业示范园等政策也都进一步加速了IT行业发展。作为首当其冲的第一梯队一线城市更是飞快的转动齿轮，急需IT人才的参与加入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649605" y="201930"/>
            <a:ext cx="10515600" cy="861060"/>
          </a:xfrm>
        </p:spPr>
        <p:txBody>
          <a:bodyPr>
            <a:normAutofit fontScale="90000"/>
          </a:bodyPr>
          <a:lstStyle/>
          <a:p>
            <a:r>
              <a:rPr lang="zh-CN" altLang="en-US"/>
              <a:t>工作机会</a:t>
            </a:r>
          </a:p>
        </p:txBody>
      </p:sp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2453640"/>
            <a:ext cx="10157460" cy="431292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838200" y="1341755"/>
            <a:ext cx="98405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/>
              <a:t>报告显示，95前职场人更偏好一线城市，95后更偏好新一线、二线和三线城市。近年来，多个新一线、二线城市都发布了具有吸引力的</a:t>
            </a:r>
            <a:r>
              <a:rPr lang="zh-CN" altLang="en-US" sz="2400" b="1" dirty="0">
                <a:solidFill>
                  <a:schemeClr val="bg1"/>
                </a:solidFill>
              </a:rPr>
              <a:t>人才引进政策，给新毕业进入社会的年轻人提供了丰富的就业选择</a:t>
            </a:r>
            <a:r>
              <a:rPr lang="zh-CN" altLang="en-US" dirty="0"/>
              <a:t>，吸引了大量年轻人才。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工作机会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791210" y="1567815"/>
            <a:ext cx="94145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ym typeface="+mn-ea"/>
              </a:rPr>
              <a:t>  58同城调研数据还显示，目前，从事</a:t>
            </a:r>
            <a:r>
              <a:rPr lang="zh-CN" altLang="en-US" sz="2400" b="1" dirty="0">
                <a:solidFill>
                  <a:schemeClr val="bg1"/>
                </a:solidFill>
                <a:sym typeface="+mn-ea"/>
              </a:rPr>
              <a:t>计算机/互联网</a:t>
            </a:r>
            <a:r>
              <a:rPr lang="zh-CN" altLang="en-US" dirty="0">
                <a:sym typeface="+mn-ea"/>
              </a:rPr>
              <a:t>/通信工作的</a:t>
            </a:r>
            <a:r>
              <a:rPr lang="zh-CN" altLang="en-US" sz="2400" b="1" dirty="0">
                <a:solidFill>
                  <a:schemeClr val="bg1"/>
                </a:solidFill>
                <a:sym typeface="+mn-ea"/>
              </a:rPr>
              <a:t>人数最多</a:t>
            </a:r>
            <a:r>
              <a:rPr lang="zh-CN" altLang="en-US" dirty="0">
                <a:sym typeface="+mn-ea"/>
              </a:rPr>
              <a:t>，占比达6.7%，其次是人事/行政/后勤、教育培训、建筑等职业。</a:t>
            </a:r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560" y="2362200"/>
            <a:ext cx="10850245" cy="441896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0" y="-175838"/>
            <a:ext cx="10158046" cy="808893"/>
          </a:xfrm>
        </p:spPr>
        <p:txBody>
          <a:bodyPr>
            <a:normAutofit/>
          </a:bodyPr>
          <a:lstStyle/>
          <a:p>
            <a:r>
              <a:rPr lang="zh-CN" altLang="en-US" sz="2000" b="1" dirty="0" smtClean="0"/>
              <a:t>对互联网行业的初步印象</a:t>
            </a:r>
            <a:endParaRPr lang="zh-CN" altLang="en-US" sz="2000" b="1" dirty="0"/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044612"/>
              </p:ext>
            </p:extLst>
          </p:nvPr>
        </p:nvGraphicFramePr>
        <p:xfrm>
          <a:off x="343877" y="450940"/>
          <a:ext cx="11543323" cy="63080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1475154"/>
                <a:gridCol w="2039815"/>
                <a:gridCol w="599635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/>
                        <a:t>大类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细分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介绍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举例</a:t>
                      </a:r>
                      <a:endParaRPr lang="zh-CN" altLang="en-US" dirty="0"/>
                    </a:p>
                  </a:txBody>
                  <a:tcPr/>
                </a:tc>
              </a:tr>
              <a:tr h="289887">
                <a:tc rowSpan="4"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基础性服务</a:t>
                      </a:r>
                      <a:endParaRPr lang="zh-CN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新闻咨询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提供新闻服务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新浪、搜狐、腾讯新闻、澎湃新闻、界面新闻、</a:t>
                      </a:r>
                      <a:r>
                        <a:rPr lang="en-US" altLang="zh-CN" sz="1400" dirty="0" smtClean="0"/>
                        <a:t>36</a:t>
                      </a:r>
                      <a:r>
                        <a:rPr lang="zh-CN" altLang="en-US" sz="1400" dirty="0" smtClean="0"/>
                        <a:t>氪、虎嗅、</a:t>
                      </a:r>
                      <a:r>
                        <a:rPr lang="en-US" altLang="zh-CN" sz="1400" dirty="0" smtClean="0"/>
                        <a:t>IT</a:t>
                      </a:r>
                      <a:r>
                        <a:rPr lang="zh-CN" altLang="en-US" sz="1400" dirty="0" smtClean="0"/>
                        <a:t>之家</a:t>
                      </a:r>
                      <a:endParaRPr lang="zh-CN" altLang="en-US" sz="1400" dirty="0"/>
                    </a:p>
                  </a:txBody>
                  <a:tcPr/>
                </a:tc>
              </a:tr>
              <a:tr h="253545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信息检索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提供搜索引擎服务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Google</a:t>
                      </a:r>
                      <a:r>
                        <a:rPr lang="zh-CN" altLang="en-US" sz="1400" dirty="0" smtClean="0"/>
                        <a:t>、百度网、搜狗、</a:t>
                      </a:r>
                      <a:r>
                        <a:rPr lang="en-US" altLang="zh-CN" sz="1400" dirty="0" smtClean="0"/>
                        <a:t>Bing</a:t>
                      </a:r>
                      <a:r>
                        <a:rPr lang="zh-CN" altLang="en-US" sz="1400" dirty="0" smtClean="0"/>
                        <a:t>、知网、高德地图、百度地图</a:t>
                      </a:r>
                      <a:endParaRPr lang="zh-CN" altLang="en-US" sz="1400" dirty="0"/>
                    </a:p>
                  </a:txBody>
                  <a:tcPr/>
                </a:tc>
              </a:tr>
              <a:tr h="310048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邮箱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提供邮箱服务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腾讯邮箱、</a:t>
                      </a:r>
                      <a:r>
                        <a:rPr lang="en-US" altLang="zh-CN" sz="1400" dirty="0" smtClean="0"/>
                        <a:t>163</a:t>
                      </a:r>
                      <a:r>
                        <a:rPr lang="zh-CN" altLang="en-US" sz="1400" dirty="0" smtClean="0"/>
                        <a:t>邮箱、</a:t>
                      </a:r>
                      <a:r>
                        <a:rPr lang="en-US" altLang="zh-CN" sz="1400" dirty="0" smtClean="0"/>
                        <a:t>Gmail</a:t>
                      </a:r>
                      <a:r>
                        <a:rPr lang="zh-CN" altLang="en-US" sz="1400" dirty="0" smtClean="0"/>
                        <a:t>、</a:t>
                      </a:r>
                      <a:r>
                        <a:rPr lang="en-US" altLang="zh-CN" sz="1400" dirty="0" smtClean="0"/>
                        <a:t>outlook</a:t>
                      </a:r>
                      <a:r>
                        <a:rPr lang="zh-CN" altLang="en-US" sz="1400" dirty="0" smtClean="0"/>
                        <a:t>、企业邮箱</a:t>
                      </a:r>
                      <a:endParaRPr lang="zh-CN" altLang="en-US" sz="1400" dirty="0"/>
                    </a:p>
                  </a:txBody>
                  <a:tcPr/>
                </a:tc>
              </a:tr>
              <a:tr h="273707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信息聚合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分类信息、网址导航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58</a:t>
                      </a:r>
                      <a:r>
                        <a:rPr lang="zh-CN" altLang="en-US" sz="1400" dirty="0" smtClean="0"/>
                        <a:t>同城、大众点评、赶集网、</a:t>
                      </a:r>
                      <a:r>
                        <a:rPr lang="en-US" altLang="zh-CN" sz="1400" dirty="0" smtClean="0"/>
                        <a:t>hao123</a:t>
                      </a:r>
                      <a:r>
                        <a:rPr lang="zh-CN" altLang="en-US" sz="1400" dirty="0" smtClean="0"/>
                        <a:t>、</a:t>
                      </a:r>
                      <a:r>
                        <a:rPr lang="en-US" altLang="zh-CN" sz="1400" dirty="0" smtClean="0"/>
                        <a:t>360</a:t>
                      </a:r>
                      <a:r>
                        <a:rPr lang="zh-CN" altLang="en-US" sz="1400" dirty="0" smtClean="0"/>
                        <a:t>导航</a:t>
                      </a:r>
                      <a:endParaRPr lang="zh-CN" altLang="en-US" sz="1400" dirty="0"/>
                    </a:p>
                  </a:txBody>
                  <a:tcPr/>
                </a:tc>
              </a:tr>
              <a:tr h="320367">
                <a:tc rowSpan="6"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商务应用</a:t>
                      </a:r>
                      <a:endParaRPr lang="zh-CN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企业信息化服务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提升企业效率的云服务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err="1" smtClean="0"/>
                        <a:t>Salesforce</a:t>
                      </a:r>
                      <a:r>
                        <a:rPr lang="zh-CN" altLang="en-US" sz="1400" dirty="0" smtClean="0"/>
                        <a:t>、</a:t>
                      </a:r>
                      <a:r>
                        <a:rPr lang="en-US" altLang="zh-CN" sz="1400" dirty="0" smtClean="0"/>
                        <a:t>workday</a:t>
                      </a:r>
                      <a:r>
                        <a:rPr lang="zh-CN" altLang="en-US" sz="1400" dirty="0" smtClean="0"/>
                        <a:t>、</a:t>
                      </a:r>
                      <a:r>
                        <a:rPr lang="en-US" altLang="zh-CN" sz="1400" dirty="0" smtClean="0"/>
                        <a:t>SAP</a:t>
                      </a:r>
                      <a:r>
                        <a:rPr lang="zh-CN" altLang="en-US" sz="1400" dirty="0" smtClean="0"/>
                        <a:t>、用友、金蝶、盖雅、北森、钉钉、企微</a:t>
                      </a:r>
                      <a:endParaRPr lang="zh-CN" altLang="en-US" sz="1400" dirty="0"/>
                    </a:p>
                  </a:txBody>
                  <a:tcPr/>
                </a:tc>
              </a:tr>
              <a:tr h="292817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电子商务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匹配卖家与买家交易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京东、淘宝、天猫、当当、亚马逊、蘑菇街、携程、美团、饿了么</a:t>
                      </a:r>
                      <a:endParaRPr lang="zh-CN" altLang="en-US" sz="1400" dirty="0"/>
                    </a:p>
                  </a:txBody>
                  <a:tcPr/>
                </a:tc>
              </a:tr>
              <a:tr h="300437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人才招聘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在线招聘服务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51job</a:t>
                      </a:r>
                      <a:r>
                        <a:rPr lang="zh-CN" altLang="en-US" sz="1400" dirty="0" smtClean="0"/>
                        <a:t>、智联招聘、猎聘、</a:t>
                      </a:r>
                      <a:r>
                        <a:rPr lang="en-US" altLang="zh-CN" sz="1400" dirty="0" smtClean="0"/>
                        <a:t>Boss</a:t>
                      </a:r>
                      <a:r>
                        <a:rPr lang="zh-CN" altLang="en-US" sz="1400" dirty="0" smtClean="0"/>
                        <a:t>直聘、拉勾网、应届生招聘网</a:t>
                      </a:r>
                      <a:endParaRPr lang="zh-CN" altLang="en-US" sz="1400" dirty="0"/>
                    </a:p>
                  </a:txBody>
                  <a:tcPr/>
                </a:tc>
              </a:tr>
              <a:tr h="308057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网络教育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在线教育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网易公开课、中华会计网、新浪公开课、得到、樊登读书、混沌学院</a:t>
                      </a:r>
                      <a:endParaRPr lang="zh-CN" altLang="en-US" sz="1400" dirty="0"/>
                    </a:p>
                  </a:txBody>
                  <a:tcPr/>
                </a:tc>
              </a:tr>
              <a:tr h="324470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交易支付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网络平台交易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蚂蚁金服、微信支付</a:t>
                      </a:r>
                      <a:endParaRPr lang="zh-CN" altLang="en-US" sz="1400" dirty="0"/>
                    </a:p>
                  </a:txBody>
                  <a:tcPr/>
                </a:tc>
              </a:tr>
              <a:tr h="310661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生活服务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各种生活服务类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菜鸟网络、陆金所、猿辅导、好大夫在线</a:t>
                      </a:r>
                      <a:endParaRPr lang="zh-CN" altLang="en-US" sz="1400" dirty="0"/>
                    </a:p>
                  </a:txBody>
                  <a:tcPr/>
                </a:tc>
              </a:tr>
              <a:tr h="274319">
                <a:tc rowSpan="5"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交流娱乐</a:t>
                      </a:r>
                      <a:endParaRPr lang="zh-CN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即时通讯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互联网娱乐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微信、</a:t>
                      </a:r>
                      <a:r>
                        <a:rPr lang="en-US" altLang="zh-CN" sz="1400" dirty="0" smtClean="0"/>
                        <a:t>QQ</a:t>
                      </a:r>
                      <a:r>
                        <a:rPr lang="zh-CN" altLang="en-US" sz="1400" dirty="0" smtClean="0"/>
                        <a:t>、陌陌、探探、</a:t>
                      </a:r>
                      <a:r>
                        <a:rPr lang="en-US" altLang="zh-CN" sz="1400" dirty="0" smtClean="0"/>
                        <a:t>soul</a:t>
                      </a:r>
                      <a:endParaRPr lang="zh-CN" altLang="en-US" sz="1400" dirty="0"/>
                    </a:p>
                  </a:txBody>
                  <a:tcPr/>
                </a:tc>
              </a:tr>
              <a:tr h="255562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影音视频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博客、微博、播客等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网易云音乐、</a:t>
                      </a:r>
                      <a:r>
                        <a:rPr lang="en-US" altLang="zh-CN" sz="1400" dirty="0" smtClean="0"/>
                        <a:t>QQ</a:t>
                      </a:r>
                      <a:r>
                        <a:rPr lang="zh-CN" altLang="en-US" sz="1400" dirty="0" smtClean="0"/>
                        <a:t>音乐、腾讯视频、优酷视频、爱奇艺、</a:t>
                      </a:r>
                      <a:r>
                        <a:rPr lang="en-US" altLang="zh-CN" sz="1400" dirty="0" smtClean="0"/>
                        <a:t>B</a:t>
                      </a:r>
                      <a:r>
                        <a:rPr lang="zh-CN" altLang="en-US" sz="1400" dirty="0" smtClean="0"/>
                        <a:t>站、喜马拉雅</a:t>
                      </a:r>
                      <a:endParaRPr lang="zh-CN" altLang="en-US" sz="1400" dirty="0"/>
                    </a:p>
                  </a:txBody>
                  <a:tcPr/>
                </a:tc>
              </a:tr>
              <a:tr h="231857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Web2.0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网络在线社区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新浪微博、小宇宙</a:t>
                      </a:r>
                      <a:endParaRPr lang="zh-CN" altLang="en-US" sz="1400" dirty="0"/>
                    </a:p>
                  </a:txBody>
                  <a:tcPr/>
                </a:tc>
              </a:tr>
              <a:tr h="309816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社区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网游、手游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天涯、</a:t>
                      </a:r>
                      <a:r>
                        <a:rPr lang="en-US" altLang="zh-CN" sz="1400" dirty="0" err="1" smtClean="0"/>
                        <a:t>facebook</a:t>
                      </a:r>
                      <a:r>
                        <a:rPr lang="zh-CN" altLang="en-US" sz="1400" dirty="0" smtClean="0"/>
                        <a:t>、猫扑、知乎、小红书</a:t>
                      </a:r>
                      <a:endParaRPr lang="zh-CN" altLang="en-US" sz="1400" dirty="0"/>
                    </a:p>
                  </a:txBody>
                  <a:tcPr/>
                </a:tc>
              </a:tr>
              <a:tr h="291059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网络游戏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提供广告服务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羊了个羊、和平暖暖、王者荣耀、英雄联盟、</a:t>
                      </a:r>
                      <a:r>
                        <a:rPr lang="en-US" altLang="zh-CN" sz="1400" dirty="0" smtClean="0"/>
                        <a:t>dota2</a:t>
                      </a:r>
                      <a:r>
                        <a:rPr lang="zh-CN" altLang="en-US" sz="1400" dirty="0" smtClean="0"/>
                        <a:t>、剑灵、炉石</a:t>
                      </a:r>
                      <a:endParaRPr lang="zh-CN" altLang="en-US" sz="1400" dirty="0"/>
                    </a:p>
                  </a:txBody>
                  <a:tcPr/>
                </a:tc>
              </a:tr>
              <a:tr h="254717">
                <a:tc rowSpan="3"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互联网媒体</a:t>
                      </a:r>
                      <a:endParaRPr lang="zh-CN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互联网广告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传统媒体网络化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1400" dirty="0" smtClean="0"/>
                        <a:t>Google </a:t>
                      </a:r>
                      <a:r>
                        <a:rPr lang="en-US" altLang="zh-CN" sz="1400" dirty="0" err="1" smtClean="0"/>
                        <a:t>adsense</a:t>
                      </a:r>
                      <a:r>
                        <a:rPr lang="zh-CN" altLang="en-US" sz="1400" dirty="0" smtClean="0"/>
                        <a:t>、百度竞价广告</a:t>
                      </a:r>
                      <a:endParaRPr lang="zh-CN" altLang="en-US" sz="1400" dirty="0"/>
                    </a:p>
                  </a:txBody>
                  <a:tcPr/>
                </a:tc>
              </a:tr>
              <a:tr h="288714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传统媒体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提供创造平台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央视网、人民日报、新华社、南方周末</a:t>
                      </a:r>
                      <a:endParaRPr lang="zh-CN" altLang="en-US" sz="1400" dirty="0"/>
                    </a:p>
                  </a:txBody>
                  <a:tcPr/>
                </a:tc>
              </a:tr>
              <a:tr h="261165">
                <a:tc vMerge="1"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自媒体平台</a:t>
                      </a:r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抖音、微信公众号、今日头条、百家号</a:t>
                      </a:r>
                      <a:endParaRPr lang="zh-CN" altLang="en-US" sz="1400" dirty="0"/>
                    </a:p>
                  </a:txBody>
                  <a:tcPr/>
                </a:tc>
              </a:tr>
              <a:tr h="229745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000" dirty="0" smtClean="0"/>
                        <a:t>共享经济</a:t>
                      </a:r>
                      <a:endParaRPr lang="zh-CN" alt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400" dirty="0" smtClean="0"/>
                        <a:t>滴滴打车、高德打车、货车帮、哈罗单车</a:t>
                      </a:r>
                      <a:endParaRPr lang="zh-CN" alt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34482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picture 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83376" y="1005840"/>
            <a:ext cx="5528733" cy="3141133"/>
          </a:xfrm>
          <a:prstGeom prst="rect">
            <a:avLst/>
          </a:prstGeom>
        </p:spPr>
      </p:pic>
      <p:pic>
        <p:nvPicPr>
          <p:cNvPr id="260" name="picture 2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37616" y="1217168"/>
            <a:ext cx="5122333" cy="2930059"/>
          </a:xfrm>
          <a:prstGeom prst="rect">
            <a:avLst/>
          </a:prstGeom>
        </p:spPr>
      </p:pic>
      <p:pic>
        <p:nvPicPr>
          <p:cNvPr id="261" name="picture 26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974344" y="4418584"/>
            <a:ext cx="4648200" cy="2082800"/>
          </a:xfrm>
          <a:prstGeom prst="rect">
            <a:avLst/>
          </a:prstGeom>
        </p:spPr>
      </p:pic>
      <p:pic>
        <p:nvPicPr>
          <p:cNvPr id="262" name="picture 26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6474968" y="4300728"/>
            <a:ext cx="4495800" cy="2023533"/>
          </a:xfrm>
          <a:prstGeom prst="rect">
            <a:avLst/>
          </a:prstGeom>
        </p:spPr>
      </p:pic>
      <p:sp>
        <p:nvSpPr>
          <p:cNvPr id="263" name="path"/>
          <p:cNvSpPr/>
          <p:nvPr/>
        </p:nvSpPr>
        <p:spPr>
          <a:xfrm>
            <a:off x="10960609" y="5854193"/>
            <a:ext cx="1231391" cy="1000759"/>
          </a:xfrm>
          <a:custGeom>
            <a:avLst/>
            <a:gdLst/>
            <a:ahLst/>
            <a:cxnLst/>
            <a:rect l="0" t="0" r="0" b="0"/>
            <a:pathLst>
              <a:path w="2908" h="2363">
                <a:moveTo>
                  <a:pt x="2037" y="0"/>
                </a:moveTo>
                <a:cubicBezTo>
                  <a:pt x="2088" y="0"/>
                  <a:pt x="2138" y="13"/>
                  <a:pt x="2184" y="39"/>
                </a:cubicBezTo>
                <a:lnTo>
                  <a:pt x="2908" y="457"/>
                </a:lnTo>
                <a:lnTo>
                  <a:pt x="2908" y="2363"/>
                </a:lnTo>
                <a:lnTo>
                  <a:pt x="0" y="2363"/>
                </a:lnTo>
                <a:lnTo>
                  <a:pt x="0" y="1299"/>
                </a:lnTo>
                <a:cubicBezTo>
                  <a:pt x="0" y="1194"/>
                  <a:pt x="56" y="1097"/>
                  <a:pt x="146" y="1044"/>
                </a:cubicBezTo>
                <a:lnTo>
                  <a:pt x="1890" y="39"/>
                </a:lnTo>
                <a:cubicBezTo>
                  <a:pt x="1935" y="13"/>
                  <a:pt x="1986" y="0"/>
                  <a:pt x="2037" y="0"/>
                </a:cubicBezTo>
              </a:path>
            </a:pathLst>
          </a:custGeom>
          <a:solidFill>
            <a:srgbClr val="F2F2F2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lIns="60954" tIns="30477" rIns="60954" bIns="30477" rtlCol="0"/>
          <a:lstStyle/>
          <a:p>
            <a:pPr algn="ctr"/>
            <a:endParaRPr lang="zh-CN" altLang="en-US"/>
          </a:p>
        </p:txBody>
      </p:sp>
      <p:sp>
        <p:nvSpPr>
          <p:cNvPr id="264" name="textbox 264"/>
          <p:cNvSpPr/>
          <p:nvPr/>
        </p:nvSpPr>
        <p:spPr>
          <a:xfrm>
            <a:off x="522901" y="219541"/>
            <a:ext cx="4761276" cy="353483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lang="en-US" altLang="en-US" sz="3200" b="1" dirty="0">
              <a:solidFill>
                <a:schemeClr val="bg1"/>
              </a:solidFill>
              <a:latin typeface="+mn-ea"/>
            </a:endParaRPr>
          </a:p>
          <a:p>
            <a:pPr marL="8466" eaLnBrk="0">
              <a:lnSpc>
                <a:spcPct val="92000"/>
              </a:lnSpc>
            </a:pPr>
            <a:r>
              <a:rPr sz="3200" b="1" spc="-47" dirty="0">
                <a:ln w="9525" cap="flat" cmpd="sng">
                  <a:solidFill>
                    <a:srgbClr val="383838">
                      <a:alpha val="100000"/>
                    </a:srgbClr>
                  </a:solidFill>
                  <a:prstDash val="solid"/>
                  <a:miter lim="0"/>
                </a:ln>
                <a:solidFill>
                  <a:schemeClr val="bg1"/>
                </a:solidFill>
                <a:latin typeface="+mn-ea"/>
                <a:cs typeface="微软雅黑"/>
              </a:rPr>
              <a:t>互联网需要什么样的岗位</a:t>
            </a:r>
            <a:endParaRPr lang="en-US" altLang="en-US" sz="3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65" name="path"/>
          <p:cNvSpPr/>
          <p:nvPr/>
        </p:nvSpPr>
        <p:spPr>
          <a:xfrm>
            <a:off x="11770359" y="5131816"/>
            <a:ext cx="421640" cy="594021"/>
          </a:xfrm>
          <a:custGeom>
            <a:avLst/>
            <a:gdLst/>
            <a:ahLst/>
            <a:cxnLst/>
            <a:rect l="0" t="0" r="0" b="0"/>
            <a:pathLst>
              <a:path w="996" h="1403">
                <a:moveTo>
                  <a:pt x="618" y="0"/>
                </a:moveTo>
                <a:cubicBezTo>
                  <a:pt x="633" y="0"/>
                  <a:pt x="648" y="3"/>
                  <a:pt x="662" y="12"/>
                </a:cubicBezTo>
                <a:lnTo>
                  <a:pt x="996" y="204"/>
                </a:lnTo>
                <a:lnTo>
                  <a:pt x="996" y="1194"/>
                </a:lnTo>
                <a:lnTo>
                  <a:pt x="662" y="1387"/>
                </a:lnTo>
                <a:cubicBezTo>
                  <a:pt x="635" y="1403"/>
                  <a:pt x="601" y="1403"/>
                  <a:pt x="573" y="1387"/>
                </a:cubicBezTo>
                <a:lnTo>
                  <a:pt x="44" y="1082"/>
                </a:lnTo>
                <a:cubicBezTo>
                  <a:pt x="17" y="1066"/>
                  <a:pt x="0" y="1036"/>
                  <a:pt x="0" y="1004"/>
                </a:cubicBezTo>
                <a:lnTo>
                  <a:pt x="0" y="394"/>
                </a:lnTo>
                <a:cubicBezTo>
                  <a:pt x="0" y="362"/>
                  <a:pt x="17" y="333"/>
                  <a:pt x="44" y="317"/>
                </a:cubicBezTo>
                <a:lnTo>
                  <a:pt x="573" y="12"/>
                </a:lnTo>
                <a:cubicBezTo>
                  <a:pt x="587" y="3"/>
                  <a:pt x="602" y="0"/>
                  <a:pt x="618" y="0"/>
                </a:cubicBezTo>
              </a:path>
            </a:pathLst>
          </a:custGeom>
          <a:solidFill>
            <a:srgbClr val="F2F2F2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lIns="60954" tIns="30477" rIns="60954" bIns="30477" rtlCol="0"/>
          <a:lstStyle/>
          <a:p>
            <a:pPr algn="ctr"/>
            <a:endParaRPr lang="zh-CN" altLang="en-US"/>
          </a:p>
        </p:txBody>
      </p:sp>
      <p:pic>
        <p:nvPicPr>
          <p:cNvPr id="266" name="picture 26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10960608" y="270255"/>
            <a:ext cx="776224" cy="302768"/>
          </a:xfrm>
          <a:prstGeom prst="rect">
            <a:avLst/>
          </a:prstGeom>
        </p:spPr>
      </p:pic>
      <p:sp>
        <p:nvSpPr>
          <p:cNvPr id="268" name="path"/>
          <p:cNvSpPr/>
          <p:nvPr/>
        </p:nvSpPr>
        <p:spPr>
          <a:xfrm>
            <a:off x="11423903" y="5182786"/>
            <a:ext cx="267209" cy="304461"/>
          </a:xfrm>
          <a:custGeom>
            <a:avLst/>
            <a:gdLst/>
            <a:ahLst/>
            <a:cxnLst/>
            <a:rect l="0" t="0" r="0" b="0"/>
            <a:pathLst>
              <a:path w="631" h="719">
                <a:moveTo>
                  <a:pt x="0" y="203"/>
                </a:moveTo>
                <a:lnTo>
                  <a:pt x="0" y="515"/>
                </a:lnTo>
                <a:cubicBezTo>
                  <a:pt x="0" y="531"/>
                  <a:pt x="8" y="547"/>
                  <a:pt x="22" y="555"/>
                </a:cubicBezTo>
                <a:lnTo>
                  <a:pt x="292" y="711"/>
                </a:lnTo>
                <a:cubicBezTo>
                  <a:pt x="307" y="719"/>
                  <a:pt x="324" y="719"/>
                  <a:pt x="338" y="711"/>
                </a:cubicBezTo>
                <a:lnTo>
                  <a:pt x="608" y="555"/>
                </a:lnTo>
                <a:cubicBezTo>
                  <a:pt x="622" y="547"/>
                  <a:pt x="631" y="531"/>
                  <a:pt x="631" y="515"/>
                </a:cubicBezTo>
                <a:lnTo>
                  <a:pt x="631" y="203"/>
                </a:lnTo>
                <a:cubicBezTo>
                  <a:pt x="631" y="187"/>
                  <a:pt x="622" y="172"/>
                  <a:pt x="608" y="164"/>
                </a:cubicBezTo>
                <a:lnTo>
                  <a:pt x="338" y="8"/>
                </a:lnTo>
                <a:cubicBezTo>
                  <a:pt x="324" y="0"/>
                  <a:pt x="307" y="0"/>
                  <a:pt x="292" y="8"/>
                </a:cubicBezTo>
                <a:lnTo>
                  <a:pt x="22" y="164"/>
                </a:lnTo>
                <a:cubicBezTo>
                  <a:pt x="8" y="172"/>
                  <a:pt x="0" y="187"/>
                  <a:pt x="0" y="203"/>
                </a:cubicBezTo>
              </a:path>
            </a:pathLst>
          </a:custGeom>
          <a:solidFill>
            <a:srgbClr val="F2F2F2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lIns="60954" tIns="30477" rIns="60954" bIns="30477" rtlCol="0"/>
          <a:lstStyle/>
          <a:p>
            <a:pPr algn="ctr"/>
            <a:endParaRPr lang="zh-CN" altLang="en-US"/>
          </a:p>
        </p:txBody>
      </p:sp>
      <p:sp>
        <p:nvSpPr>
          <p:cNvPr id="269" name="rect"/>
          <p:cNvSpPr/>
          <p:nvPr/>
        </p:nvSpPr>
        <p:spPr>
          <a:xfrm>
            <a:off x="0" y="548639"/>
            <a:ext cx="127000" cy="480568"/>
          </a:xfrm>
          <a:prstGeom prst="rect">
            <a:avLst/>
          </a:prstGeom>
          <a:solidFill>
            <a:srgbClr val="52CB5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lIns="60954" tIns="30477" rIns="60954" bIns="30477" rtlCol="0"/>
          <a:lstStyle/>
          <a:p>
            <a:pPr algn="ctr"/>
            <a:endParaRPr lang="zh-CN" altLang="en-US"/>
          </a:p>
        </p:txBody>
      </p:sp>
      <p:sp>
        <p:nvSpPr>
          <p:cNvPr id="2" name="爆炸形 1 1"/>
          <p:cNvSpPr/>
          <p:nvPr/>
        </p:nvSpPr>
        <p:spPr>
          <a:xfrm>
            <a:off x="10682654" y="87923"/>
            <a:ext cx="1397977" cy="7010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533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textbox 278"/>
          <p:cNvSpPr/>
          <p:nvPr/>
        </p:nvSpPr>
        <p:spPr>
          <a:xfrm>
            <a:off x="2250832" y="2105277"/>
            <a:ext cx="6798134" cy="1175597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103000"/>
              </a:lnSpc>
            </a:pPr>
            <a:endParaRPr lang="en-US" altLang="en-US" sz="5400" b="1" dirty="0">
              <a:solidFill>
                <a:schemeClr val="bg1"/>
              </a:solidFill>
              <a:latin typeface="+mn-ea"/>
            </a:endParaRPr>
          </a:p>
          <a:p>
            <a:pPr marL="265827" eaLnBrk="0">
              <a:lnSpc>
                <a:spcPct val="83000"/>
              </a:lnSpc>
            </a:pPr>
            <a:r>
              <a:rPr sz="5400" b="1" spc="-80" dirty="0" err="1" smtClean="0">
                <a:ln w="15875" cap="flat" cmpd="sng">
                  <a:solidFill>
                    <a:srgbClr val="383838">
                      <a:alpha val="100000"/>
                    </a:srgbClr>
                  </a:solidFill>
                  <a:prstDash val="solid"/>
                  <a:miter lim="0"/>
                </a:ln>
                <a:solidFill>
                  <a:schemeClr val="bg1"/>
                </a:solidFill>
                <a:latin typeface="+mn-ea"/>
                <a:cs typeface="微软雅黑"/>
              </a:rPr>
              <a:t>波涛汹涌是一种生</a:t>
            </a:r>
            <a:r>
              <a:rPr sz="5400" b="1" spc="-47" dirty="0" err="1" smtClean="0">
                <a:ln w="15875" cap="flat" cmpd="sng">
                  <a:solidFill>
                    <a:srgbClr val="383838">
                      <a:alpha val="100000"/>
                    </a:srgbClr>
                  </a:solidFill>
                  <a:prstDash val="solid"/>
                  <a:miter lim="0"/>
                </a:ln>
                <a:solidFill>
                  <a:schemeClr val="bg1"/>
                </a:solidFill>
                <a:latin typeface="+mn-ea"/>
                <a:cs typeface="微软雅黑"/>
              </a:rPr>
              <a:t>活</a:t>
            </a:r>
            <a:endParaRPr lang="en-US" sz="5400" b="1" spc="-47" dirty="0" smtClean="0">
              <a:ln w="15875" cap="flat" cmpd="sng">
                <a:solidFill>
                  <a:srgbClr val="383838">
                    <a:alpha val="100000"/>
                  </a:srgbClr>
                </a:solidFill>
                <a:prstDash val="solid"/>
                <a:miter lim="0"/>
              </a:ln>
              <a:solidFill>
                <a:schemeClr val="bg1"/>
              </a:solidFill>
              <a:latin typeface="+mn-ea"/>
              <a:cs typeface="微软雅黑"/>
            </a:endParaRPr>
          </a:p>
          <a:p>
            <a:pPr marL="265827" eaLnBrk="0">
              <a:lnSpc>
                <a:spcPct val="83000"/>
              </a:lnSpc>
            </a:pPr>
            <a:endParaRPr lang="en-US" altLang="en-US" sz="5400" b="1" dirty="0">
              <a:solidFill>
                <a:schemeClr val="bg1"/>
              </a:solidFill>
              <a:latin typeface="+mn-ea"/>
            </a:endParaRPr>
          </a:p>
          <a:p>
            <a:pPr marL="8466" eaLnBrk="0">
              <a:lnSpc>
                <a:spcPts val="5119"/>
              </a:lnSpc>
            </a:pPr>
            <a:r>
              <a:rPr sz="5400" b="1" spc="-80" dirty="0">
                <a:ln w="15875" cap="flat" cmpd="sng">
                  <a:solidFill>
                    <a:srgbClr val="383838">
                      <a:alpha val="100000"/>
                    </a:srgbClr>
                  </a:solidFill>
                  <a:prstDash val="solid"/>
                  <a:miter lim="0"/>
                </a:ln>
                <a:solidFill>
                  <a:schemeClr val="bg1"/>
                </a:solidFill>
                <a:latin typeface="+mn-ea"/>
                <a:cs typeface="微软雅黑"/>
              </a:rPr>
              <a:t>风平浪静也是一种生</a:t>
            </a:r>
            <a:r>
              <a:rPr sz="5400" b="1" spc="-53" dirty="0">
                <a:ln w="15875" cap="flat" cmpd="sng">
                  <a:solidFill>
                    <a:srgbClr val="383838">
                      <a:alpha val="100000"/>
                    </a:srgbClr>
                  </a:solidFill>
                  <a:prstDash val="solid"/>
                  <a:miter lim="0"/>
                </a:ln>
                <a:solidFill>
                  <a:schemeClr val="bg1"/>
                </a:solidFill>
                <a:latin typeface="+mn-ea"/>
                <a:cs typeface="微软雅黑"/>
              </a:rPr>
              <a:t>活</a:t>
            </a:r>
            <a:endParaRPr lang="en-US" altLang="en-US" sz="5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79" name="textbox 279"/>
          <p:cNvSpPr/>
          <p:nvPr/>
        </p:nvSpPr>
        <p:spPr>
          <a:xfrm>
            <a:off x="512843" y="670390"/>
            <a:ext cx="6608926" cy="352637"/>
          </a:xfrm>
          <a:prstGeom prst="rect">
            <a:avLst/>
          </a:prstGeom>
        </p:spPr>
        <p:txBody>
          <a:bodyPr vert="horz" wrap="square" lIns="0" tIns="0" rIns="0" bIns="0"/>
          <a:lstStyle/>
          <a:p>
            <a:pPr algn="l" rtl="0" eaLnBrk="0">
              <a:lnSpc>
                <a:spcPct val="74000"/>
              </a:lnSpc>
            </a:pPr>
            <a:endParaRPr lang="en-US" altLang="en-US" sz="3600" b="1" dirty="0">
              <a:solidFill>
                <a:schemeClr val="bg1"/>
              </a:solidFill>
              <a:latin typeface="+mn-ea"/>
            </a:endParaRPr>
          </a:p>
          <a:p>
            <a:pPr marL="8466" eaLnBrk="0">
              <a:lnSpc>
                <a:spcPct val="92000"/>
              </a:lnSpc>
            </a:pPr>
            <a:r>
              <a:rPr sz="3600" b="1" spc="-40" dirty="0">
                <a:ln w="9525" cap="flat" cmpd="sng">
                  <a:solidFill>
                    <a:srgbClr val="383838">
                      <a:alpha val="100000"/>
                    </a:srgbClr>
                  </a:solidFill>
                  <a:prstDash val="solid"/>
                  <a:miter lim="0"/>
                </a:ln>
                <a:solidFill>
                  <a:schemeClr val="bg1"/>
                </a:solidFill>
                <a:latin typeface="+mn-ea"/>
                <a:cs typeface="微软雅黑"/>
              </a:rPr>
              <a:t>所以如何选择取决于你的价值观</a:t>
            </a:r>
            <a:endParaRPr lang="en-US" altLang="en-US" sz="3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80" name="path"/>
          <p:cNvSpPr/>
          <p:nvPr/>
        </p:nvSpPr>
        <p:spPr>
          <a:xfrm>
            <a:off x="10960609" y="5854193"/>
            <a:ext cx="1231391" cy="1000759"/>
          </a:xfrm>
          <a:custGeom>
            <a:avLst/>
            <a:gdLst/>
            <a:ahLst/>
            <a:cxnLst/>
            <a:rect l="0" t="0" r="0" b="0"/>
            <a:pathLst>
              <a:path w="2908" h="2363">
                <a:moveTo>
                  <a:pt x="2037" y="0"/>
                </a:moveTo>
                <a:cubicBezTo>
                  <a:pt x="2088" y="0"/>
                  <a:pt x="2138" y="13"/>
                  <a:pt x="2184" y="39"/>
                </a:cubicBezTo>
                <a:lnTo>
                  <a:pt x="2908" y="457"/>
                </a:lnTo>
                <a:lnTo>
                  <a:pt x="2908" y="2363"/>
                </a:lnTo>
                <a:lnTo>
                  <a:pt x="0" y="2363"/>
                </a:lnTo>
                <a:lnTo>
                  <a:pt x="0" y="1299"/>
                </a:lnTo>
                <a:cubicBezTo>
                  <a:pt x="0" y="1194"/>
                  <a:pt x="56" y="1097"/>
                  <a:pt x="146" y="1044"/>
                </a:cubicBezTo>
                <a:lnTo>
                  <a:pt x="1890" y="39"/>
                </a:lnTo>
                <a:cubicBezTo>
                  <a:pt x="1935" y="13"/>
                  <a:pt x="1986" y="0"/>
                  <a:pt x="2037" y="0"/>
                </a:cubicBezTo>
              </a:path>
            </a:pathLst>
          </a:custGeom>
          <a:solidFill>
            <a:srgbClr val="F2F2F2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lIns="60954" tIns="30477" rIns="60954" bIns="30477" rtlCol="0"/>
          <a:lstStyle/>
          <a:p>
            <a:pPr algn="ctr"/>
            <a:endParaRPr lang="zh-CN" altLang="en-US"/>
          </a:p>
        </p:txBody>
      </p:sp>
      <p:sp>
        <p:nvSpPr>
          <p:cNvPr id="281" name="path"/>
          <p:cNvSpPr/>
          <p:nvPr/>
        </p:nvSpPr>
        <p:spPr>
          <a:xfrm>
            <a:off x="11770359" y="5131816"/>
            <a:ext cx="421640" cy="594021"/>
          </a:xfrm>
          <a:custGeom>
            <a:avLst/>
            <a:gdLst/>
            <a:ahLst/>
            <a:cxnLst/>
            <a:rect l="0" t="0" r="0" b="0"/>
            <a:pathLst>
              <a:path w="996" h="1403">
                <a:moveTo>
                  <a:pt x="618" y="0"/>
                </a:moveTo>
                <a:cubicBezTo>
                  <a:pt x="633" y="0"/>
                  <a:pt x="648" y="3"/>
                  <a:pt x="662" y="12"/>
                </a:cubicBezTo>
                <a:lnTo>
                  <a:pt x="996" y="204"/>
                </a:lnTo>
                <a:lnTo>
                  <a:pt x="996" y="1194"/>
                </a:lnTo>
                <a:lnTo>
                  <a:pt x="662" y="1387"/>
                </a:lnTo>
                <a:cubicBezTo>
                  <a:pt x="635" y="1403"/>
                  <a:pt x="601" y="1403"/>
                  <a:pt x="573" y="1387"/>
                </a:cubicBezTo>
                <a:lnTo>
                  <a:pt x="44" y="1082"/>
                </a:lnTo>
                <a:cubicBezTo>
                  <a:pt x="17" y="1066"/>
                  <a:pt x="0" y="1036"/>
                  <a:pt x="0" y="1004"/>
                </a:cubicBezTo>
                <a:lnTo>
                  <a:pt x="0" y="394"/>
                </a:lnTo>
                <a:cubicBezTo>
                  <a:pt x="0" y="362"/>
                  <a:pt x="17" y="333"/>
                  <a:pt x="44" y="317"/>
                </a:cubicBezTo>
                <a:lnTo>
                  <a:pt x="573" y="12"/>
                </a:lnTo>
                <a:cubicBezTo>
                  <a:pt x="587" y="3"/>
                  <a:pt x="602" y="0"/>
                  <a:pt x="618" y="0"/>
                </a:cubicBezTo>
              </a:path>
            </a:pathLst>
          </a:custGeom>
          <a:solidFill>
            <a:srgbClr val="F2F2F2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lIns="60954" tIns="30477" rIns="60954" bIns="30477" rtlCol="0"/>
          <a:lstStyle/>
          <a:p>
            <a:pPr algn="ctr"/>
            <a:endParaRPr lang="zh-CN" altLang="en-US"/>
          </a:p>
        </p:txBody>
      </p:sp>
      <p:pic>
        <p:nvPicPr>
          <p:cNvPr id="283" name="picture 28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10960608" y="270255"/>
            <a:ext cx="776224" cy="302768"/>
          </a:xfrm>
          <a:prstGeom prst="rect">
            <a:avLst/>
          </a:prstGeom>
        </p:spPr>
      </p:pic>
      <p:sp>
        <p:nvSpPr>
          <p:cNvPr id="284" name="path"/>
          <p:cNvSpPr/>
          <p:nvPr/>
        </p:nvSpPr>
        <p:spPr>
          <a:xfrm>
            <a:off x="11423903" y="5182786"/>
            <a:ext cx="267209" cy="304461"/>
          </a:xfrm>
          <a:custGeom>
            <a:avLst/>
            <a:gdLst/>
            <a:ahLst/>
            <a:cxnLst/>
            <a:rect l="0" t="0" r="0" b="0"/>
            <a:pathLst>
              <a:path w="631" h="719">
                <a:moveTo>
                  <a:pt x="0" y="203"/>
                </a:moveTo>
                <a:lnTo>
                  <a:pt x="0" y="515"/>
                </a:lnTo>
                <a:cubicBezTo>
                  <a:pt x="0" y="531"/>
                  <a:pt x="8" y="547"/>
                  <a:pt x="22" y="555"/>
                </a:cubicBezTo>
                <a:lnTo>
                  <a:pt x="292" y="711"/>
                </a:lnTo>
                <a:cubicBezTo>
                  <a:pt x="307" y="719"/>
                  <a:pt x="324" y="719"/>
                  <a:pt x="338" y="711"/>
                </a:cubicBezTo>
                <a:lnTo>
                  <a:pt x="608" y="555"/>
                </a:lnTo>
                <a:cubicBezTo>
                  <a:pt x="622" y="547"/>
                  <a:pt x="631" y="531"/>
                  <a:pt x="631" y="515"/>
                </a:cubicBezTo>
                <a:lnTo>
                  <a:pt x="631" y="203"/>
                </a:lnTo>
                <a:cubicBezTo>
                  <a:pt x="631" y="187"/>
                  <a:pt x="622" y="172"/>
                  <a:pt x="608" y="164"/>
                </a:cubicBezTo>
                <a:lnTo>
                  <a:pt x="338" y="8"/>
                </a:lnTo>
                <a:cubicBezTo>
                  <a:pt x="324" y="0"/>
                  <a:pt x="307" y="0"/>
                  <a:pt x="292" y="8"/>
                </a:cubicBezTo>
                <a:lnTo>
                  <a:pt x="22" y="164"/>
                </a:lnTo>
                <a:cubicBezTo>
                  <a:pt x="8" y="172"/>
                  <a:pt x="0" y="187"/>
                  <a:pt x="0" y="203"/>
                </a:cubicBezTo>
              </a:path>
            </a:pathLst>
          </a:custGeom>
          <a:solidFill>
            <a:srgbClr val="F2F2F2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lIns="60954" tIns="30477" rIns="60954" bIns="30477" rtlCol="0"/>
          <a:lstStyle/>
          <a:p>
            <a:pPr algn="ctr"/>
            <a:endParaRPr lang="zh-CN" altLang="en-US"/>
          </a:p>
        </p:txBody>
      </p:sp>
      <p:sp>
        <p:nvSpPr>
          <p:cNvPr id="285" name="rect"/>
          <p:cNvSpPr/>
          <p:nvPr/>
        </p:nvSpPr>
        <p:spPr>
          <a:xfrm>
            <a:off x="0" y="548639"/>
            <a:ext cx="127000" cy="480568"/>
          </a:xfrm>
          <a:prstGeom prst="rect">
            <a:avLst/>
          </a:prstGeom>
          <a:solidFill>
            <a:srgbClr val="52CB57">
              <a:alpha val="100000"/>
            </a:srgbClr>
          </a:solidFill>
          <a:ln cap="flat">
            <a:noFill/>
            <a:prstDash val="solid"/>
            <a:miter lim="0"/>
          </a:ln>
        </p:spPr>
        <p:txBody>
          <a:bodyPr lIns="60954" tIns="30477" rIns="60954" bIns="30477" rtlCol="0"/>
          <a:lstStyle/>
          <a:p>
            <a:pPr algn="ctr"/>
            <a:endParaRPr lang="zh-CN" altLang="en-US"/>
          </a:p>
        </p:txBody>
      </p:sp>
      <p:sp>
        <p:nvSpPr>
          <p:cNvPr id="2" name="爆炸形 1 1"/>
          <p:cNvSpPr/>
          <p:nvPr/>
        </p:nvSpPr>
        <p:spPr>
          <a:xfrm>
            <a:off x="10796954" y="26382"/>
            <a:ext cx="1184225" cy="844569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69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 smtClean="0"/>
              <a:t>企业目标人才画像</a:t>
            </a:r>
            <a:endParaRPr lang="zh-CN" altLang="en-US" dirty="0"/>
          </a:p>
        </p:txBody>
      </p:sp>
      <p:sp>
        <p:nvSpPr>
          <p:cNvPr id="5" name="内容占位符 4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655"/>
          </a:xfrm>
        </p:spPr>
        <p:txBody>
          <a:bodyPr/>
          <a:lstStyle/>
          <a:p>
            <a:r>
              <a:rPr lang="zh-CN" altLang="en-US" dirty="0"/>
              <a:t>就业心态</a:t>
            </a:r>
          </a:p>
          <a:p>
            <a:r>
              <a:rPr lang="zh-CN" altLang="en-US" dirty="0"/>
              <a:t>就业能力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标题 4"/>
          <p:cNvSpPr>
            <a:spLocks noGrp="1"/>
          </p:cNvSpPr>
          <p:nvPr>
            <p:ph type="title"/>
          </p:nvPr>
        </p:nvSpPr>
        <p:spPr>
          <a:xfrm>
            <a:off x="712177" y="1709420"/>
            <a:ext cx="10612315" cy="86169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思考：如果你是公司老板，你喜欢什么样的员工？</a:t>
            </a:r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ACE8A8-CE7B-435F-8CFE-01881231E3E3}" type="slidenum">
              <a:rPr lang="zh-CN" altLang="en-US" sz="900" smtClean="0"/>
              <a:t>37</a:t>
            </a:fld>
            <a:r>
              <a:rPr lang="en-US" altLang="zh-CN" sz="900" dirty="0"/>
              <a:t>/34</a:t>
            </a:r>
            <a:endParaRPr lang="zh-CN" altLang="en-US" sz="900" dirty="0"/>
          </a:p>
        </p:txBody>
      </p:sp>
      <p:pic>
        <p:nvPicPr>
          <p:cNvPr id="103" name="图片 102"/>
          <p:cNvPicPr/>
          <p:nvPr/>
        </p:nvPicPr>
        <p:blipFill>
          <a:blip r:embed="rId4"/>
          <a:stretch>
            <a:fillRect/>
          </a:stretch>
        </p:blipFill>
        <p:spPr>
          <a:xfrm>
            <a:off x="3515213" y="2782863"/>
            <a:ext cx="4327525" cy="359156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84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7346" y="193431"/>
            <a:ext cx="11043139" cy="7048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zh-CN" altLang="en-US" sz="3600" b="1" dirty="0">
                <a:solidFill>
                  <a:srgbClr val="FFFF00"/>
                </a:solidFill>
                <a:latin typeface="+mn-ea"/>
              </a:rPr>
              <a:t>真实案例</a:t>
            </a:r>
            <a:r>
              <a:rPr lang="zh-CN" altLang="en-US" sz="3600" b="1" dirty="0" smtClean="0">
                <a:solidFill>
                  <a:srgbClr val="FFFF00"/>
                </a:solidFill>
                <a:latin typeface="+mn-ea"/>
              </a:rPr>
              <a:t>：</a:t>
            </a:r>
            <a:endParaRPr lang="en-US" altLang="zh-CN" sz="3600" b="1" dirty="0" smtClean="0">
              <a:solidFill>
                <a:srgbClr val="FFFF00"/>
              </a:solidFill>
              <a:latin typeface="+mn-ea"/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sz="2800" b="1" dirty="0" smtClean="0">
                <a:solidFill>
                  <a:schemeClr val="bg1"/>
                </a:solidFill>
                <a:latin typeface="+mn-ea"/>
              </a:rPr>
              <a:t>一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位求职者的经历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——</a:t>
            </a:r>
          </a:p>
          <a:p>
            <a:pPr>
              <a:buFont typeface="Arial" charset="0"/>
              <a:buChar char="•"/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2009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6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月某大学本科计算机科学技术专业毕业，成绩优异，被学校推荐到某网络公司就业，任售后服务工程师，薪资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1700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元；</a:t>
            </a:r>
            <a:endParaRPr lang="en-US" altLang="zh-CN" sz="2800" b="1" dirty="0">
              <a:solidFill>
                <a:schemeClr val="bg1"/>
              </a:solidFill>
              <a:latin typeface="+mn-ea"/>
            </a:endParaRPr>
          </a:p>
          <a:p>
            <a:pPr>
              <a:buFont typeface="Arial" charset="0"/>
              <a:buChar char="•"/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2009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12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月由于薪资低，离职，求得一份电话销售工作，每月加上提成等薪资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2800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元；</a:t>
            </a:r>
            <a:endParaRPr lang="en-US" altLang="zh-CN" sz="2800" b="1" dirty="0">
              <a:solidFill>
                <a:schemeClr val="bg1"/>
              </a:solidFill>
              <a:latin typeface="+mn-ea"/>
            </a:endParaRPr>
          </a:p>
          <a:p>
            <a:pPr>
              <a:buFont typeface="Arial" charset="0"/>
              <a:buChar char="•"/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2010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6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月由于工作压力大，无休息，企业无保险等相关福利的缘故，跳槽到医药企业做产品代表（药品销售），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2011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月由于业绩不突出被内部调岗做采购助理，薪资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2400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元，没有离职原因是企业福利较好，保险齐全；</a:t>
            </a:r>
            <a:endParaRPr lang="en-US" altLang="zh-CN" sz="2800" b="1" dirty="0">
              <a:solidFill>
                <a:schemeClr val="bg1"/>
              </a:solidFill>
              <a:latin typeface="+mn-ea"/>
            </a:endParaRPr>
          </a:p>
          <a:p>
            <a:pPr>
              <a:buFont typeface="Arial" charset="0"/>
              <a:buChar char="•"/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2011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8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月由于家人压力，离职，全力准备报考公务员，由于离校已经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年，无心学习，挣扎了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4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个月选择放弃；</a:t>
            </a:r>
            <a:endParaRPr lang="en-US" altLang="zh-CN" sz="2800" b="1" dirty="0">
              <a:solidFill>
                <a:schemeClr val="bg1"/>
              </a:solidFill>
              <a:latin typeface="+mn-ea"/>
            </a:endParaRPr>
          </a:p>
          <a:p>
            <a:pPr>
              <a:buFont typeface="Arial" charset="0"/>
              <a:buChar char="•"/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2012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月重新找工作，做过短促、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KFC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送餐员、网管，薪资在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1500-2000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中间徘徊；</a:t>
            </a:r>
            <a:endParaRPr lang="en-US" altLang="zh-CN" sz="2800" b="1" dirty="0">
              <a:solidFill>
                <a:schemeClr val="bg1"/>
              </a:solidFill>
              <a:latin typeface="+mn-ea"/>
            </a:endParaRPr>
          </a:p>
          <a:p>
            <a:pPr>
              <a:buFont typeface="Arial" charset="0"/>
              <a:buChar char="•"/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2012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年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9</a:t>
            </a:r>
            <a:r>
              <a:rPr lang="zh-CN" altLang="en-US" sz="2800" b="1" dirty="0">
                <a:solidFill>
                  <a:schemeClr val="bg1"/>
                </a:solidFill>
                <a:latin typeface="+mn-ea"/>
              </a:rPr>
              <a:t>月到中软面试。</a:t>
            </a:r>
            <a:r>
              <a:rPr lang="en-US" altLang="zh-CN" sz="2800" b="1" dirty="0">
                <a:solidFill>
                  <a:schemeClr val="bg1"/>
                </a:solidFill>
                <a:latin typeface="+mn-ea"/>
              </a:rPr>
              <a:t>   </a:t>
            </a:r>
            <a:r>
              <a:rPr lang="en-US" altLang="zh-CN" sz="2800" b="1" dirty="0" smtClean="0">
                <a:solidFill>
                  <a:schemeClr val="bg1"/>
                </a:solidFill>
                <a:latin typeface="+mn-ea"/>
              </a:rPr>
              <a:t>      </a:t>
            </a:r>
            <a:r>
              <a:rPr lang="zh-CN" altLang="en-US" sz="2800" b="1" dirty="0" smtClean="0">
                <a:solidFill>
                  <a:srgbClr val="FFFF00"/>
                </a:solidFill>
                <a:latin typeface="+mn-ea"/>
              </a:rPr>
              <a:t>在座</a:t>
            </a:r>
            <a:r>
              <a:rPr lang="zh-CN" altLang="en-US" sz="2800" b="1" dirty="0">
                <a:solidFill>
                  <a:srgbClr val="FFFF00"/>
                </a:solidFill>
                <a:latin typeface="+mn-ea"/>
              </a:rPr>
              <a:t>诸位认为此人适合什么岗位？</a:t>
            </a:r>
          </a:p>
          <a:p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6289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直接连接符 4"/>
          <p:cNvSpPr>
            <a:spLocks noChangeShapeType="1"/>
          </p:cNvSpPr>
          <p:nvPr/>
        </p:nvSpPr>
        <p:spPr bwMode="auto">
          <a:xfrm>
            <a:off x="1127106" y="1409700"/>
            <a:ext cx="9937791" cy="0"/>
          </a:xfrm>
          <a:prstGeom prst="line">
            <a:avLst/>
          </a:prstGeom>
          <a:noFill/>
          <a:ln w="6350">
            <a:solidFill>
              <a:srgbClr val="D0CEC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8219" tIns="44110" rIns="88219" bIns="44110"/>
          <a:lstStyle/>
          <a:p>
            <a:endParaRPr lang="zh-CN" altLang="en-US"/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5231846" y="1349376"/>
            <a:ext cx="1728311" cy="111125"/>
          </a:xfrm>
          <a:prstGeom prst="rect">
            <a:avLst/>
          </a:prstGeom>
          <a:solidFill>
            <a:srgbClr val="0063A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88219" tIns="44110" rIns="88219" bIns="4411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文本框 6"/>
          <p:cNvSpPr>
            <a:spLocks noChangeArrowheads="1"/>
          </p:cNvSpPr>
          <p:nvPr/>
        </p:nvSpPr>
        <p:spPr bwMode="auto">
          <a:xfrm>
            <a:off x="2968272" y="749946"/>
            <a:ext cx="6255456" cy="62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219" tIns="44110" rIns="88219" bIns="4411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关于职业规划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1" name="文本占位符 1"/>
          <p:cNvSpPr txBox="1">
            <a:spLocks/>
          </p:cNvSpPr>
          <p:nvPr/>
        </p:nvSpPr>
        <p:spPr>
          <a:xfrm>
            <a:off x="1460168" y="1922466"/>
            <a:ext cx="9604729" cy="3690937"/>
          </a:xfrm>
          <a:prstGeom prst="rect">
            <a:avLst/>
          </a:prstGeom>
        </p:spPr>
        <p:txBody>
          <a:bodyPr lIns="88219" tIns="44110" rIns="88219" bIns="44110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Char char="•"/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此人未被录取</a:t>
            </a:r>
            <a:endParaRPr lang="en-US" altLang="zh-CN" sz="2400" b="1" dirty="0">
              <a:solidFill>
                <a:schemeClr val="bg1"/>
              </a:solidFill>
              <a:latin typeface="+mn-ea"/>
            </a:endParaRPr>
          </a:p>
          <a:p>
            <a:pPr>
              <a:buFont typeface="Arial" charset="0"/>
              <a:buChar char="•"/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原因如下：</a:t>
            </a:r>
            <a:endParaRPr lang="en-US" altLang="zh-CN" sz="2400" b="1" dirty="0">
              <a:solidFill>
                <a:schemeClr val="bg1"/>
              </a:solidFill>
              <a:latin typeface="+mn-ea"/>
            </a:endParaRPr>
          </a:p>
          <a:p>
            <a:pPr>
              <a:buFont typeface="+mj-ea"/>
              <a:buAutoNum type="circleNumDbPlain"/>
              <a:defRPr/>
            </a:pP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此人专业知识已经多年没有接触，无相关技术能力；</a:t>
            </a:r>
            <a:endParaRPr lang="en-US" altLang="zh-CN" sz="2400" dirty="0">
              <a:solidFill>
                <a:schemeClr val="bg1"/>
              </a:solidFill>
              <a:latin typeface="+mn-ea"/>
            </a:endParaRPr>
          </a:p>
          <a:p>
            <a:pPr>
              <a:buFont typeface="+mj-ea"/>
              <a:buAutoNum type="circleNumDbPlain"/>
              <a:defRPr/>
            </a:pP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报考公务员期间，不能静心学习，学习能力较弱；</a:t>
            </a:r>
            <a:endParaRPr lang="en-US" altLang="zh-CN" sz="2400" dirty="0">
              <a:solidFill>
                <a:schemeClr val="bg1"/>
              </a:solidFill>
              <a:latin typeface="+mn-ea"/>
            </a:endParaRPr>
          </a:p>
          <a:p>
            <a:pPr>
              <a:buFont typeface="+mj-ea"/>
              <a:buAutoNum type="circleNumDbPlain"/>
              <a:defRPr/>
            </a:pPr>
            <a:r>
              <a:rPr lang="en-US" altLang="zh-CN" sz="2400" dirty="0">
                <a:solidFill>
                  <a:schemeClr val="bg1"/>
                </a:solidFill>
                <a:latin typeface="+mn-ea"/>
              </a:rPr>
              <a:t>09</a:t>
            </a: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年至</a:t>
            </a:r>
            <a:r>
              <a:rPr lang="en-US" altLang="zh-CN" sz="2400" dirty="0">
                <a:solidFill>
                  <a:schemeClr val="bg1"/>
                </a:solidFill>
                <a:latin typeface="+mn-ea"/>
              </a:rPr>
              <a:t>12</a:t>
            </a: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年</a:t>
            </a:r>
            <a:r>
              <a:rPr lang="en-US" altLang="zh-CN" sz="2400" dirty="0">
                <a:solidFill>
                  <a:schemeClr val="bg1"/>
                </a:solidFill>
                <a:latin typeface="+mn-ea"/>
              </a:rPr>
              <a:t>3</a:t>
            </a:r>
            <a:r>
              <a:rPr lang="zh-CN" altLang="en-US" sz="2400" dirty="0">
                <a:solidFill>
                  <a:schemeClr val="bg1"/>
                </a:solidFill>
                <a:latin typeface="+mn-ea"/>
              </a:rPr>
              <a:t>年期间，频繁更换工作，稳定性较差；</a:t>
            </a:r>
            <a:endParaRPr lang="en-US" altLang="zh-CN" sz="2400" dirty="0">
              <a:solidFill>
                <a:schemeClr val="bg1"/>
              </a:solidFill>
              <a:latin typeface="+mn-ea"/>
            </a:endParaRPr>
          </a:p>
          <a:p>
            <a:pPr>
              <a:buFont typeface="+mj-ea"/>
              <a:buAutoNum type="circleNumDbPlain"/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从事岗位过于复杂，接触行业过多，职业规划无正向积累；</a:t>
            </a:r>
            <a:endParaRPr lang="en-US" altLang="zh-CN" sz="2400" b="1" dirty="0">
              <a:solidFill>
                <a:schemeClr val="bg1"/>
              </a:solidFill>
              <a:latin typeface="+mn-ea"/>
            </a:endParaRPr>
          </a:p>
          <a:p>
            <a:pPr>
              <a:buFont typeface="+mj-ea"/>
              <a:buAutoNum type="circleNumDbPlain"/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对自身目标设定不清晰，无全面及整体规划，潜力及发展空间较小。</a:t>
            </a:r>
            <a:endParaRPr lang="en-US" altLang="zh-CN" sz="2400" b="1" dirty="0">
              <a:solidFill>
                <a:schemeClr val="bg1"/>
              </a:solidFill>
              <a:latin typeface="+mn-ea"/>
            </a:endParaRPr>
          </a:p>
          <a:p>
            <a:pPr>
              <a:buFont typeface="+mj-ea"/>
              <a:buAutoNum type="circleNumDbPlain"/>
              <a:defRPr/>
            </a:pPr>
            <a:endParaRPr lang="en-US" altLang="zh-CN" sz="2400" dirty="0">
              <a:solidFill>
                <a:schemeClr val="bg1"/>
              </a:solidFill>
              <a:latin typeface="+mn-ea"/>
            </a:endParaRPr>
          </a:p>
          <a:p>
            <a:pPr marL="0" indent="0">
              <a:buNone/>
              <a:defRPr/>
            </a:pPr>
            <a:r>
              <a:rPr lang="en-US" altLang="zh-CN" sz="2400" b="1" dirty="0">
                <a:solidFill>
                  <a:srgbClr val="FFFF00"/>
                </a:solidFill>
                <a:latin typeface="+mn-ea"/>
              </a:rPr>
              <a:t>4</a:t>
            </a:r>
            <a:r>
              <a:rPr lang="zh-CN" altLang="en-US" sz="2400" b="1" dirty="0">
                <a:solidFill>
                  <a:srgbClr val="FFFF00"/>
                </a:solidFill>
                <a:latin typeface="+mn-ea"/>
              </a:rPr>
              <a:t>、</a:t>
            </a:r>
            <a:r>
              <a:rPr lang="en-US" altLang="zh-CN" sz="2400" b="1" dirty="0">
                <a:solidFill>
                  <a:srgbClr val="FFFF00"/>
                </a:solidFill>
                <a:latin typeface="+mn-ea"/>
              </a:rPr>
              <a:t>5</a:t>
            </a:r>
            <a:r>
              <a:rPr lang="zh-CN" altLang="en-US" sz="2400" b="1" dirty="0">
                <a:solidFill>
                  <a:srgbClr val="FFFF00"/>
                </a:solidFill>
                <a:latin typeface="+mn-ea"/>
              </a:rPr>
              <a:t>两条非常重要，是企业不予录用的原因。</a:t>
            </a:r>
            <a:endParaRPr lang="en-US" altLang="zh-CN" sz="2400" b="1" dirty="0">
              <a:solidFill>
                <a:srgbClr val="FFFF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33105025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直接连接符 4"/>
          <p:cNvSpPr>
            <a:spLocks noChangeShapeType="1"/>
          </p:cNvSpPr>
          <p:nvPr/>
        </p:nvSpPr>
        <p:spPr bwMode="auto">
          <a:xfrm>
            <a:off x="1127106" y="1409700"/>
            <a:ext cx="9937791" cy="0"/>
          </a:xfrm>
          <a:prstGeom prst="line">
            <a:avLst/>
          </a:prstGeom>
          <a:noFill/>
          <a:ln w="6350">
            <a:solidFill>
              <a:srgbClr val="D0CEC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8219" tIns="44110" rIns="88219" bIns="44110"/>
          <a:lstStyle/>
          <a:p>
            <a:endParaRPr lang="zh-CN" altLang="en-US"/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5231846" y="1349376"/>
            <a:ext cx="1728311" cy="111125"/>
          </a:xfrm>
          <a:prstGeom prst="rect">
            <a:avLst/>
          </a:prstGeom>
          <a:solidFill>
            <a:srgbClr val="0063A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88219" tIns="44110" rIns="88219" bIns="4411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文本框 6"/>
          <p:cNvSpPr>
            <a:spLocks noChangeArrowheads="1"/>
          </p:cNvSpPr>
          <p:nvPr/>
        </p:nvSpPr>
        <p:spPr bwMode="auto">
          <a:xfrm>
            <a:off x="2968272" y="777247"/>
            <a:ext cx="6255456" cy="62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219" tIns="44110" rIns="88219" bIns="4411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关于职业</a:t>
            </a:r>
            <a:r>
              <a:rPr lang="zh-CN" altLang="en-US" sz="3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规划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64677" y="1828800"/>
            <a:ext cx="8862646" cy="2973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30000"/>
              </a:spcBef>
              <a:spcAft>
                <a:spcPct val="30000"/>
              </a:spcAft>
              <a:defRPr/>
            </a:pPr>
            <a:endParaRPr lang="zh-CN" altLang="en-US" sz="2800" b="1" noProof="1">
              <a:solidFill>
                <a:schemeClr val="bg1"/>
              </a:solidFill>
            </a:endParaRPr>
          </a:p>
          <a:p>
            <a:pPr marL="342900" lvl="0" indent="-342900" eaLnBrk="0" fontAlgn="base" hangingPunct="0">
              <a:spcBef>
                <a:spcPct val="30000"/>
              </a:spcBef>
              <a:spcAft>
                <a:spcPct val="30000"/>
              </a:spcAft>
              <a:buClr>
                <a:schemeClr val="tx1"/>
              </a:buClr>
              <a:buFont typeface="Wingdings" panose="05000000000000000000" pitchFamily="2" charset="2"/>
              <a:buChar char="¢"/>
              <a:defRPr/>
            </a:pPr>
            <a:r>
              <a:rPr lang="zh-CN" altLang="en-US" sz="2800" b="1" noProof="1" smtClean="0">
                <a:solidFill>
                  <a:schemeClr val="bg1"/>
                </a:solidFill>
              </a:rPr>
              <a:t>职业</a:t>
            </a:r>
            <a:r>
              <a:rPr lang="zh-CN" altLang="en-US" sz="2800" b="1" noProof="1">
                <a:solidFill>
                  <a:schemeClr val="bg1"/>
                </a:solidFill>
              </a:rPr>
              <a:t>生涯规划≠找工作</a:t>
            </a:r>
          </a:p>
          <a:p>
            <a:pPr marL="342900" lvl="0" indent="-342900" algn="just" eaLnBrk="0" fontAlgn="base" hangingPunct="0">
              <a:spcBef>
                <a:spcPct val="30000"/>
              </a:spcBef>
              <a:spcAft>
                <a:spcPct val="30000"/>
              </a:spcAft>
              <a:buClr>
                <a:schemeClr val="tx1"/>
              </a:buClr>
              <a:buFont typeface="Wingdings" panose="05000000000000000000" pitchFamily="2" charset="2"/>
              <a:buChar char="¢"/>
              <a:defRPr/>
            </a:pPr>
            <a:r>
              <a:rPr lang="zh-CN" altLang="en-US" sz="2800" b="1" noProof="1">
                <a:solidFill>
                  <a:schemeClr val="bg1"/>
                </a:solidFill>
              </a:rPr>
              <a:t>职业（生涯）规划是一个过程，规划的功能在于为生涯</a:t>
            </a:r>
            <a:r>
              <a:rPr lang="zh-CN" altLang="en-US" sz="3200" b="1" noProof="1">
                <a:solidFill>
                  <a:srgbClr val="FFFF00"/>
                </a:solidFill>
              </a:rPr>
              <a:t>设定目标</a:t>
            </a:r>
            <a:r>
              <a:rPr lang="zh-CN" altLang="en-US" sz="2800" b="1" noProof="1">
                <a:solidFill>
                  <a:schemeClr val="bg1"/>
                </a:solidFill>
              </a:rPr>
              <a:t>，并找出</a:t>
            </a:r>
            <a:r>
              <a:rPr lang="zh-CN" altLang="en-US" sz="3200" b="1" noProof="1">
                <a:solidFill>
                  <a:srgbClr val="FFFF00"/>
                </a:solidFill>
              </a:rPr>
              <a:t>达成目标所需采取的步骤</a:t>
            </a:r>
            <a:r>
              <a:rPr lang="zh-CN" altLang="en-US" sz="2800" b="1" noProof="1">
                <a:solidFill>
                  <a:schemeClr val="bg1"/>
                </a:solidFill>
              </a:rPr>
              <a:t>。 </a:t>
            </a:r>
          </a:p>
          <a:p>
            <a:endParaRPr lang="zh-CN" alt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153102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直接连接符 4"/>
          <p:cNvSpPr>
            <a:spLocks noChangeShapeType="1"/>
          </p:cNvSpPr>
          <p:nvPr/>
        </p:nvSpPr>
        <p:spPr bwMode="auto">
          <a:xfrm>
            <a:off x="1127106" y="1409700"/>
            <a:ext cx="9937791" cy="0"/>
          </a:xfrm>
          <a:prstGeom prst="line">
            <a:avLst/>
          </a:prstGeom>
          <a:noFill/>
          <a:ln w="6350">
            <a:solidFill>
              <a:srgbClr val="D0CEC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8219" tIns="44110" rIns="88219" bIns="44110"/>
          <a:lstStyle/>
          <a:p>
            <a:endParaRPr lang="zh-CN" altLang="en-US"/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5231846" y="1349376"/>
            <a:ext cx="1728311" cy="111125"/>
          </a:xfrm>
          <a:prstGeom prst="rect">
            <a:avLst/>
          </a:prstGeom>
          <a:solidFill>
            <a:srgbClr val="0063A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88219" tIns="44110" rIns="88219" bIns="4411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文本框 6"/>
          <p:cNvSpPr>
            <a:spLocks noChangeArrowheads="1"/>
          </p:cNvSpPr>
          <p:nvPr/>
        </p:nvSpPr>
        <p:spPr bwMode="auto">
          <a:xfrm>
            <a:off x="2968272" y="777247"/>
            <a:ext cx="6255456" cy="62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219" tIns="44110" rIns="88219" bIns="4411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5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关于职业</a:t>
            </a:r>
            <a:r>
              <a:rPr lang="zh-CN" altLang="en-US" sz="3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规划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531" y="1461261"/>
            <a:ext cx="8382792" cy="532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172359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直接连接符 4"/>
          <p:cNvSpPr>
            <a:spLocks noChangeShapeType="1"/>
          </p:cNvSpPr>
          <p:nvPr/>
        </p:nvSpPr>
        <p:spPr bwMode="auto">
          <a:xfrm>
            <a:off x="1127106" y="1409700"/>
            <a:ext cx="9937791" cy="0"/>
          </a:xfrm>
          <a:prstGeom prst="line">
            <a:avLst/>
          </a:prstGeom>
          <a:noFill/>
          <a:ln w="6350">
            <a:solidFill>
              <a:srgbClr val="D0CEC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8219" tIns="44110" rIns="88219" bIns="44110"/>
          <a:lstStyle/>
          <a:p>
            <a:endParaRPr lang="zh-CN" altLang="en-US"/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5231846" y="1349376"/>
            <a:ext cx="1728311" cy="111125"/>
          </a:xfrm>
          <a:prstGeom prst="rect">
            <a:avLst/>
          </a:prstGeom>
          <a:solidFill>
            <a:srgbClr val="0063A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88219" tIns="44110" rIns="88219" bIns="4411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文本框 6"/>
          <p:cNvSpPr>
            <a:spLocks noChangeArrowheads="1"/>
          </p:cNvSpPr>
          <p:nvPr/>
        </p:nvSpPr>
        <p:spPr bwMode="auto">
          <a:xfrm>
            <a:off x="2968272" y="777247"/>
            <a:ext cx="6255456" cy="62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219" tIns="44110" rIns="88219" bIns="4411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为什么要做职业规划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0" name="文本占位符 1"/>
          <p:cNvSpPr txBox="1">
            <a:spLocks/>
          </p:cNvSpPr>
          <p:nvPr/>
        </p:nvSpPr>
        <p:spPr>
          <a:xfrm>
            <a:off x="1700208" y="1739900"/>
            <a:ext cx="8980619" cy="4343400"/>
          </a:xfrm>
          <a:prstGeom prst="rect">
            <a:avLst/>
          </a:prstGeom>
        </p:spPr>
        <p:txBody>
          <a:bodyPr lIns="88219" tIns="44110" rIns="88219" bIns="44110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计划不一定靠得住，没有计划就更靠不住！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赢得竞争或机会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良性循环</a:t>
            </a:r>
            <a:r>
              <a:rPr lang="en-US" altLang="zh-CN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/“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老拐弯的车开不快”！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为未来做出投资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做好应对困难的准备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不自觉的搜集信息，时刻准备</a:t>
            </a:r>
            <a:endParaRPr lang="en-US" altLang="zh-CN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可做可不做的时候，会去选择与目标一致的去做！</a:t>
            </a:r>
          </a:p>
        </p:txBody>
      </p:sp>
    </p:spTree>
    <p:extLst>
      <p:ext uri="{BB962C8B-B14F-4D97-AF65-F5344CB8AC3E}">
        <p14:creationId xmlns:p14="http://schemas.microsoft.com/office/powerpoint/2010/main" val="784025150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直接连接符 4"/>
          <p:cNvSpPr>
            <a:spLocks noChangeShapeType="1"/>
          </p:cNvSpPr>
          <p:nvPr/>
        </p:nvSpPr>
        <p:spPr bwMode="auto">
          <a:xfrm>
            <a:off x="1127106" y="1409700"/>
            <a:ext cx="9937791" cy="0"/>
          </a:xfrm>
          <a:prstGeom prst="line">
            <a:avLst/>
          </a:prstGeom>
          <a:noFill/>
          <a:ln w="6350">
            <a:solidFill>
              <a:srgbClr val="D0CECE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88219" tIns="44110" rIns="88219" bIns="44110"/>
          <a:lstStyle/>
          <a:p>
            <a:endParaRPr lang="zh-CN" altLang="en-US"/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5231846" y="1349376"/>
            <a:ext cx="1728311" cy="111125"/>
          </a:xfrm>
          <a:prstGeom prst="rect">
            <a:avLst/>
          </a:prstGeom>
          <a:solidFill>
            <a:srgbClr val="0063A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lIns="88219" tIns="44110" rIns="88219" bIns="4411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" name="文本框 6"/>
          <p:cNvSpPr>
            <a:spLocks noChangeArrowheads="1"/>
          </p:cNvSpPr>
          <p:nvPr/>
        </p:nvSpPr>
        <p:spPr bwMode="auto">
          <a:xfrm>
            <a:off x="2968272" y="777247"/>
            <a:ext cx="6255456" cy="627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8219" tIns="44110" rIns="88219" bIns="4411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如何做职业规划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graphicFrame>
        <p:nvGraphicFramePr>
          <p:cNvPr id="11" name="图示 10"/>
          <p:cNvGraphicFramePr/>
          <p:nvPr>
            <p:extLst>
              <p:ext uri="{D42A27DB-BD31-4B8C-83A1-F6EECF244321}">
                <p14:modId xmlns:p14="http://schemas.microsoft.com/office/powerpoint/2010/main" val="1027751606"/>
              </p:ext>
            </p:extLst>
          </p:nvPr>
        </p:nvGraphicFramePr>
        <p:xfrm>
          <a:off x="6960158" y="1751112"/>
          <a:ext cx="4404793" cy="3684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文本占位符 1"/>
          <p:cNvSpPr txBox="1">
            <a:spLocks/>
          </p:cNvSpPr>
          <p:nvPr/>
        </p:nvSpPr>
        <p:spPr>
          <a:xfrm>
            <a:off x="335360" y="1614431"/>
            <a:ext cx="7680853" cy="3873500"/>
          </a:xfrm>
          <a:prstGeom prst="rect">
            <a:avLst/>
          </a:prstGeom>
        </p:spPr>
        <p:txBody>
          <a:bodyPr lIns="88219" tIns="44110" rIns="88219" bIns="44110"/>
          <a:lstStyle>
            <a:lvl1pPr marL="228600" indent="-22860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5685" indent="-496234">
              <a:lnSpc>
                <a:spcPct val="150000"/>
              </a:lnSpc>
              <a:spcBef>
                <a:spcPts val="0"/>
              </a:spcBef>
              <a:buFont typeface="+mj-ea"/>
              <a:buAutoNum type="circleNumDbPlain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我是谁？</a:t>
            </a:r>
          </a:p>
          <a:p>
            <a:pPr marL="275685" indent="-496234">
              <a:lnSpc>
                <a:spcPct val="150000"/>
              </a:lnSpc>
              <a:spcBef>
                <a:spcPts val="0"/>
              </a:spcBef>
              <a:buFont typeface="+mj-ea"/>
              <a:buAutoNum type="circleNumDbPlain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我想做什么？</a:t>
            </a:r>
          </a:p>
          <a:p>
            <a:pPr marL="275685" indent="-496234">
              <a:lnSpc>
                <a:spcPct val="150000"/>
              </a:lnSpc>
              <a:spcBef>
                <a:spcPts val="0"/>
              </a:spcBef>
              <a:buFont typeface="+mj-ea"/>
              <a:buAutoNum type="circleNumDbPlain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我会做什么？</a:t>
            </a:r>
          </a:p>
          <a:p>
            <a:pPr marL="275685" indent="-496234">
              <a:lnSpc>
                <a:spcPct val="150000"/>
              </a:lnSpc>
              <a:spcBef>
                <a:spcPts val="0"/>
              </a:spcBef>
              <a:buFont typeface="+mj-ea"/>
              <a:buAutoNum type="circleNumDbPlain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环境支持或允许我做什么？</a:t>
            </a:r>
          </a:p>
          <a:p>
            <a:pPr marL="275685" indent="-496234">
              <a:lnSpc>
                <a:spcPct val="150000"/>
              </a:lnSpc>
              <a:spcBef>
                <a:spcPts val="0"/>
              </a:spcBef>
              <a:buFont typeface="+mj-ea"/>
              <a:buAutoNum type="circleNumDbPlain"/>
              <a:defRPr/>
            </a:pP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在大学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时投入最多精力</a:t>
            </a:r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的是</a:t>
            </a: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哪些方面？</a:t>
            </a:r>
          </a:p>
          <a:p>
            <a:pPr marL="275685" indent="-496234">
              <a:lnSpc>
                <a:spcPct val="150000"/>
              </a:lnSpc>
              <a:spcBef>
                <a:spcPts val="0"/>
              </a:spcBef>
              <a:buFont typeface="+mj-ea"/>
              <a:buAutoNum type="circleNumDbPlain"/>
              <a:defRPr/>
            </a:pPr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毕业后希望第一个工作是什么，你希望从中获取什么？</a:t>
            </a:r>
          </a:p>
        </p:txBody>
      </p:sp>
    </p:spTree>
    <p:extLst>
      <p:ext uri="{BB962C8B-B14F-4D97-AF65-F5344CB8AC3E}">
        <p14:creationId xmlns:p14="http://schemas.microsoft.com/office/powerpoint/2010/main" val="230020897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699737"/>
            <a:ext cx="3525791" cy="656623"/>
          </a:xfrm>
          <a:prstGeom prst="rect">
            <a:avLst/>
          </a:prstGeom>
          <a:solidFill>
            <a:srgbClr val="F1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文本框 6"/>
          <p:cNvSpPr txBox="1"/>
          <p:nvPr/>
        </p:nvSpPr>
        <p:spPr>
          <a:xfrm>
            <a:off x="109471" y="783703"/>
            <a:ext cx="26981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软件行业的岗位</a:t>
            </a:r>
          </a:p>
        </p:txBody>
      </p:sp>
      <p:graphicFrame>
        <p:nvGraphicFramePr>
          <p:cNvPr id="15" name="图示 14">
            <a:extLst>
              <a:ext uri="{FF2B5EF4-FFF2-40B4-BE49-F238E27FC236}">
                <a16:creationId xmlns:a16="http://schemas.microsoft.com/office/drawing/2014/main" xmlns="" id="{6A725950-30B9-4E81-A55E-8A54C36262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52135316"/>
              </p:ext>
            </p:extLst>
          </p:nvPr>
        </p:nvGraphicFramePr>
        <p:xfrm>
          <a:off x="1989713" y="1503845"/>
          <a:ext cx="7236568" cy="49025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8" name="组合 16">
            <a:extLst>
              <a:ext uri="{FF2B5EF4-FFF2-40B4-BE49-F238E27FC236}">
                <a16:creationId xmlns:a16="http://schemas.microsoft.com/office/drawing/2014/main" xmlns="" id="{F57F6A03-A3A3-4C08-8659-9940DB4A3CBD}"/>
              </a:ext>
            </a:extLst>
          </p:cNvPr>
          <p:cNvGrpSpPr>
            <a:grpSpLocks/>
          </p:cNvGrpSpPr>
          <p:nvPr/>
        </p:nvGrpSpPr>
        <p:grpSpPr bwMode="auto">
          <a:xfrm>
            <a:off x="3929934" y="2368075"/>
            <a:ext cx="3331124" cy="3315551"/>
            <a:chOff x="2633198" y="2005690"/>
            <a:chExt cx="3735383" cy="3717095"/>
          </a:xfrm>
        </p:grpSpPr>
        <p:sp>
          <p:nvSpPr>
            <p:cNvPr id="19" name="任意多边形 14">
              <a:extLst>
                <a:ext uri="{FF2B5EF4-FFF2-40B4-BE49-F238E27FC236}">
                  <a16:creationId xmlns:a16="http://schemas.microsoft.com/office/drawing/2014/main" xmlns="" id="{ECA4EDA7-9C10-46D2-B003-7999EBD894FF}"/>
                </a:ext>
              </a:extLst>
            </p:cNvPr>
            <p:cNvSpPr/>
            <p:nvPr/>
          </p:nvSpPr>
          <p:spPr>
            <a:xfrm>
              <a:off x="2963974" y="2204150"/>
              <a:ext cx="3205883" cy="3205883"/>
            </a:xfrm>
            <a:custGeom>
              <a:avLst/>
              <a:gdLst>
                <a:gd name="connsiteX0" fmla="*/ 1602941 w 3205883"/>
                <a:gd name="connsiteY0" fmla="*/ 0 h 3205883"/>
                <a:gd name="connsiteX1" fmla="*/ 2991129 w 3205883"/>
                <a:gd name="connsiteY1" fmla="*/ 801471 h 3205883"/>
                <a:gd name="connsiteX2" fmla="*/ 2991129 w 3205883"/>
                <a:gd name="connsiteY2" fmla="*/ 2404413 h 3205883"/>
                <a:gd name="connsiteX3" fmla="*/ 1602942 w 3205883"/>
                <a:gd name="connsiteY3" fmla="*/ 1602942 h 3205883"/>
                <a:gd name="connsiteX4" fmla="*/ 1602941 w 3205883"/>
                <a:gd name="connsiteY4" fmla="*/ 0 h 3205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5883" h="3205883">
                  <a:moveTo>
                    <a:pt x="1602941" y="0"/>
                  </a:moveTo>
                  <a:cubicBezTo>
                    <a:pt x="2175617" y="0"/>
                    <a:pt x="2704791" y="305519"/>
                    <a:pt x="2991129" y="801471"/>
                  </a:cubicBezTo>
                  <a:cubicBezTo>
                    <a:pt x="3277467" y="1297423"/>
                    <a:pt x="3277467" y="1908461"/>
                    <a:pt x="2991129" y="2404413"/>
                  </a:cubicBezTo>
                  <a:lnTo>
                    <a:pt x="1602942" y="1602942"/>
                  </a:lnTo>
                  <a:cubicBezTo>
                    <a:pt x="1602942" y="1068628"/>
                    <a:pt x="1602941" y="534314"/>
                    <a:pt x="1602941" y="0"/>
                  </a:cubicBezTo>
                  <a:close/>
                </a:path>
              </a:pathLst>
            </a:custGeom>
            <a:solidFill>
              <a:srgbClr val="5B9BD5">
                <a:hueOff val="0"/>
                <a:satOff val="0"/>
                <a:lumOff val="0"/>
                <a:alphaOff val="0"/>
              </a:srgbClr>
            </a:solidFill>
            <a:ln w="127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lIns="1725137" tIns="714902" rIns="406908" bIns="1607969" spcCol="1270" anchor="ctr"/>
            <a:lstStyle/>
            <a:p>
              <a:pPr algn="ctr" defTabSz="12440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4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策划</a:t>
              </a:r>
              <a:endParaRPr lang="en-US" altLang="zh-CN" sz="24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12440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4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</a:t>
              </a:r>
              <a:endParaRPr lang="zh-CN" altLang="en-US" sz="240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任意多边形 15">
              <a:extLst>
                <a:ext uri="{FF2B5EF4-FFF2-40B4-BE49-F238E27FC236}">
                  <a16:creationId xmlns:a16="http://schemas.microsoft.com/office/drawing/2014/main" xmlns="" id="{C503BB0B-5D21-4B24-8451-C94131E218A4}"/>
                </a:ext>
              </a:extLst>
            </p:cNvPr>
            <p:cNvSpPr/>
            <p:nvPr/>
          </p:nvSpPr>
          <p:spPr>
            <a:xfrm>
              <a:off x="2897948" y="2318646"/>
              <a:ext cx="3205883" cy="3205883"/>
            </a:xfrm>
            <a:custGeom>
              <a:avLst/>
              <a:gdLst>
                <a:gd name="connsiteX0" fmla="*/ 2991130 w 3205883"/>
                <a:gd name="connsiteY0" fmla="*/ 2404412 h 3205883"/>
                <a:gd name="connsiteX1" fmla="*/ 1602942 w 3205883"/>
                <a:gd name="connsiteY1" fmla="*/ 3205883 h 3205883"/>
                <a:gd name="connsiteX2" fmla="*/ 214754 w 3205883"/>
                <a:gd name="connsiteY2" fmla="*/ 2404412 h 3205883"/>
                <a:gd name="connsiteX3" fmla="*/ 1602942 w 3205883"/>
                <a:gd name="connsiteY3" fmla="*/ 1602942 h 3205883"/>
                <a:gd name="connsiteX4" fmla="*/ 2991130 w 3205883"/>
                <a:gd name="connsiteY4" fmla="*/ 2404412 h 3205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5883" h="3205883">
                  <a:moveTo>
                    <a:pt x="2991130" y="2404412"/>
                  </a:moveTo>
                  <a:cubicBezTo>
                    <a:pt x="2704792" y="2900364"/>
                    <a:pt x="2175618" y="3205883"/>
                    <a:pt x="1602942" y="3205883"/>
                  </a:cubicBezTo>
                  <a:cubicBezTo>
                    <a:pt x="1030266" y="3205883"/>
                    <a:pt x="501092" y="2900364"/>
                    <a:pt x="214754" y="2404412"/>
                  </a:cubicBezTo>
                  <a:lnTo>
                    <a:pt x="1602942" y="1602942"/>
                  </a:lnTo>
                  <a:lnTo>
                    <a:pt x="2991130" y="2404412"/>
                  </a:lnTo>
                  <a:close/>
                </a:path>
              </a:pathLst>
            </a:custGeom>
            <a:solidFill>
              <a:srgbClr val="70AD47"/>
            </a:solidFill>
            <a:ln w="127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lIns="798866" tIns="2115567" rIns="760700" bIns="321800" spcCol="1270" anchor="ctr"/>
            <a:lstStyle/>
            <a:p>
              <a:pPr algn="ctr" defTabSz="12440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4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开发</a:t>
              </a:r>
              <a:endParaRPr lang="en-US" altLang="zh-CN" sz="24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12440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4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测试</a:t>
              </a:r>
              <a:endParaRPr lang="zh-CN" altLang="en-US" sz="240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16">
              <a:extLst>
                <a:ext uri="{FF2B5EF4-FFF2-40B4-BE49-F238E27FC236}">
                  <a16:creationId xmlns:a16="http://schemas.microsoft.com/office/drawing/2014/main" xmlns="" id="{322D5EA1-49FC-4660-82A1-551028C89090}"/>
                </a:ext>
              </a:extLst>
            </p:cNvPr>
            <p:cNvSpPr/>
            <p:nvPr/>
          </p:nvSpPr>
          <p:spPr>
            <a:xfrm>
              <a:off x="2831922" y="2204150"/>
              <a:ext cx="3205883" cy="3205883"/>
            </a:xfrm>
            <a:custGeom>
              <a:avLst/>
              <a:gdLst>
                <a:gd name="connsiteX0" fmla="*/ 214753 w 3205883"/>
                <a:gd name="connsiteY0" fmla="*/ 2404412 h 3205883"/>
                <a:gd name="connsiteX1" fmla="*/ 214753 w 3205883"/>
                <a:gd name="connsiteY1" fmla="*/ 801470 h 3205883"/>
                <a:gd name="connsiteX2" fmla="*/ 1602941 w 3205883"/>
                <a:gd name="connsiteY2" fmla="*/ -1 h 3205883"/>
                <a:gd name="connsiteX3" fmla="*/ 1602942 w 3205883"/>
                <a:gd name="connsiteY3" fmla="*/ 1602942 h 3205883"/>
                <a:gd name="connsiteX4" fmla="*/ 214753 w 3205883"/>
                <a:gd name="connsiteY4" fmla="*/ 2404412 h 32058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05883" h="3205883">
                  <a:moveTo>
                    <a:pt x="214753" y="2404412"/>
                  </a:moveTo>
                  <a:cubicBezTo>
                    <a:pt x="-71585" y="1908460"/>
                    <a:pt x="-71585" y="1297422"/>
                    <a:pt x="214753" y="801470"/>
                  </a:cubicBezTo>
                  <a:cubicBezTo>
                    <a:pt x="501091" y="305518"/>
                    <a:pt x="1030265" y="-1"/>
                    <a:pt x="1602941" y="-1"/>
                  </a:cubicBezTo>
                  <a:cubicBezTo>
                    <a:pt x="1602941" y="534313"/>
                    <a:pt x="1602942" y="1068628"/>
                    <a:pt x="1602942" y="1602942"/>
                  </a:cubicBezTo>
                  <a:lnTo>
                    <a:pt x="214753" y="2404412"/>
                  </a:lnTo>
                  <a:close/>
                </a:path>
              </a:pathLst>
            </a:custGeom>
            <a:solidFill>
              <a:srgbClr val="ED7D31"/>
            </a:solidFill>
            <a:ln w="127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  <a:miter lim="800000"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  <p:txBody>
            <a:bodyPr lIns="406908" tIns="714902" rIns="1725137" bIns="1607969" spcCol="1270" anchor="ctr"/>
            <a:lstStyle/>
            <a:p>
              <a:pPr algn="ctr" defTabSz="12440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4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运营</a:t>
              </a:r>
              <a:endParaRPr lang="en-US" altLang="zh-CN" sz="2400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defTabSz="124407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400" kern="0" dirty="0">
                  <a:solidFill>
                    <a:sysClr val="window" lastClr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维护</a:t>
              </a:r>
              <a:endParaRPr lang="zh-CN" altLang="en-US" sz="240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环形箭头 17">
              <a:extLst>
                <a:ext uri="{FF2B5EF4-FFF2-40B4-BE49-F238E27FC236}">
                  <a16:creationId xmlns:a16="http://schemas.microsoft.com/office/drawing/2014/main" xmlns="" id="{9D83C237-EC02-4EFD-B799-8BE6BF5D4393}"/>
                </a:ext>
              </a:extLst>
            </p:cNvPr>
            <p:cNvSpPr/>
            <p:nvPr/>
          </p:nvSpPr>
          <p:spPr>
            <a:xfrm>
              <a:off x="2765779" y="2005690"/>
              <a:ext cx="3602802" cy="36028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rgbClr val="5B9BD5">
                <a:tint val="60000"/>
                <a:hueOff val="0"/>
                <a:satOff val="0"/>
                <a:lumOff val="0"/>
                <a:alphaOff val="0"/>
              </a:srgbClr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</p:sp>
        <p:sp>
          <p:nvSpPr>
            <p:cNvPr id="23" name="环形箭头 18">
              <a:extLst>
                <a:ext uri="{FF2B5EF4-FFF2-40B4-BE49-F238E27FC236}">
                  <a16:creationId xmlns:a16="http://schemas.microsoft.com/office/drawing/2014/main" xmlns="" id="{20D42A8A-0F79-4774-B5E4-0048C8CA0151}"/>
                </a:ext>
              </a:extLst>
            </p:cNvPr>
            <p:cNvSpPr/>
            <p:nvPr/>
          </p:nvSpPr>
          <p:spPr>
            <a:xfrm>
              <a:off x="2699489" y="2119983"/>
              <a:ext cx="3602802" cy="3602802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rgbClr val="70AD47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</p:sp>
        <p:sp>
          <p:nvSpPr>
            <p:cNvPr id="24" name="环形箭头 19">
              <a:extLst>
                <a:ext uri="{FF2B5EF4-FFF2-40B4-BE49-F238E27FC236}">
                  <a16:creationId xmlns:a16="http://schemas.microsoft.com/office/drawing/2014/main" xmlns="" id="{CB143793-2123-403B-B9F9-7E4E0855D425}"/>
                </a:ext>
              </a:extLst>
            </p:cNvPr>
            <p:cNvSpPr/>
            <p:nvPr/>
          </p:nvSpPr>
          <p:spPr>
            <a:xfrm>
              <a:off x="2633198" y="2005690"/>
              <a:ext cx="3602802" cy="36028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rgbClr val="ED7D31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>
              <a:bevelT prst="angle"/>
            </a:sp3d>
          </p:spPr>
        </p:sp>
      </p:grpSp>
    </p:spTree>
    <p:extLst>
      <p:ext uri="{BB962C8B-B14F-4D97-AF65-F5344CB8AC3E}">
        <p14:creationId xmlns:p14="http://schemas.microsoft.com/office/powerpoint/2010/main" val="205289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699737"/>
            <a:ext cx="3525791" cy="656623"/>
          </a:xfrm>
          <a:prstGeom prst="rect">
            <a:avLst/>
          </a:prstGeom>
          <a:solidFill>
            <a:srgbClr val="F1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文本框 6"/>
          <p:cNvSpPr txBox="1"/>
          <p:nvPr/>
        </p:nvSpPr>
        <p:spPr>
          <a:xfrm>
            <a:off x="109471" y="78370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职业发展规划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xmlns="" id="{4991CA1D-CB1F-4FD6-91A3-662F7F938289}"/>
              </a:ext>
            </a:extLst>
          </p:cNvPr>
          <p:cNvSpPr txBox="1"/>
          <p:nvPr/>
        </p:nvSpPr>
        <p:spPr>
          <a:xfrm>
            <a:off x="3690986" y="2353774"/>
            <a:ext cx="1404257" cy="361627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1~2</a:t>
            </a:r>
            <a:r>
              <a:rPr lang="zh-CN" altLang="en-US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xmlns="" id="{CA8D8AAD-CD1D-4C11-9DBE-2EFA3A66D56F}"/>
              </a:ext>
            </a:extLst>
          </p:cNvPr>
          <p:cNvSpPr txBox="1"/>
          <p:nvPr/>
        </p:nvSpPr>
        <p:spPr>
          <a:xfrm>
            <a:off x="5568771" y="2353774"/>
            <a:ext cx="1404257" cy="361627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3~4</a:t>
            </a:r>
            <a:r>
              <a:rPr lang="zh-CN" altLang="en-US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</a:p>
        </p:txBody>
      </p:sp>
      <p:sp>
        <p:nvSpPr>
          <p:cNvPr id="56" name="文本框 55">
            <a:extLst>
              <a:ext uri="{FF2B5EF4-FFF2-40B4-BE49-F238E27FC236}">
                <a16:creationId xmlns:a16="http://schemas.microsoft.com/office/drawing/2014/main" xmlns="" id="{F0D7D155-C6F6-4EC5-B982-88B61089490E}"/>
              </a:ext>
            </a:extLst>
          </p:cNvPr>
          <p:cNvSpPr txBox="1"/>
          <p:nvPr/>
        </p:nvSpPr>
        <p:spPr>
          <a:xfrm>
            <a:off x="7446557" y="2353774"/>
            <a:ext cx="1404257" cy="361627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en-US" altLang="zh-CN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年以上</a:t>
            </a: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xmlns="" id="{F90E9D32-6320-442C-BB86-E8C3C000F673}"/>
              </a:ext>
            </a:extLst>
          </p:cNvPr>
          <p:cNvSpPr txBox="1"/>
          <p:nvPr/>
        </p:nvSpPr>
        <p:spPr>
          <a:xfrm>
            <a:off x="3729080" y="2946969"/>
            <a:ext cx="1540337" cy="467934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初级工程师</a:t>
            </a:r>
            <a:endParaRPr lang="en-US" altLang="zh-CN" sz="14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406">
              <a:lnSpc>
                <a:spcPct val="150000"/>
              </a:lnSpc>
            </a:pPr>
            <a:r>
              <a:rPr lang="zh-CN" altLang="en-US" sz="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（常用企业级框架集成开发）</a:t>
            </a:r>
            <a:endParaRPr lang="en-US" altLang="zh-CN" sz="9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xmlns="" id="{7A910C4E-47F9-4C2F-B3B5-87C8372BAF65}"/>
              </a:ext>
            </a:extLst>
          </p:cNvPr>
          <p:cNvSpPr txBox="1"/>
          <p:nvPr/>
        </p:nvSpPr>
        <p:spPr>
          <a:xfrm>
            <a:off x="5553786" y="2947039"/>
            <a:ext cx="1627414" cy="467934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中级工程师</a:t>
            </a:r>
            <a:endParaRPr lang="en-US" altLang="zh-CN" sz="14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406">
              <a:lnSpc>
                <a:spcPct val="150000"/>
              </a:lnSpc>
            </a:pPr>
            <a:r>
              <a:rPr lang="zh-CN" altLang="en-US" sz="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（框架定制开发及系统集成）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18ED505B-91D5-4A0A-AD99-07B7B61D62C4}"/>
              </a:ext>
            </a:extLst>
          </p:cNvPr>
          <p:cNvSpPr txBox="1"/>
          <p:nvPr/>
        </p:nvSpPr>
        <p:spPr>
          <a:xfrm>
            <a:off x="7484652" y="2946449"/>
            <a:ext cx="1834249" cy="467934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高级工程师</a:t>
            </a:r>
            <a:endParaRPr lang="en-US" altLang="zh-CN" sz="14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406">
              <a:lnSpc>
                <a:spcPct val="150000"/>
              </a:lnSpc>
            </a:pPr>
            <a:r>
              <a:rPr lang="zh-CN" altLang="en-US" sz="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（微服务架构 </a:t>
            </a:r>
            <a:r>
              <a:rPr lang="en-US" altLang="zh-CN" sz="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 SaaS</a:t>
            </a:r>
            <a:r>
              <a:rPr lang="zh-CN" altLang="en-US" sz="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服务开发）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xmlns="" id="{D73CE831-6134-495C-A9BC-F24A2BB34918}"/>
              </a:ext>
            </a:extLst>
          </p:cNvPr>
          <p:cNvSpPr txBox="1"/>
          <p:nvPr/>
        </p:nvSpPr>
        <p:spPr>
          <a:xfrm>
            <a:off x="6515829" y="4501972"/>
            <a:ext cx="1404257" cy="300072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5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技术骨干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8E9EC90B-7CD3-42F3-813E-59B6D3B0F8E0}"/>
              </a:ext>
            </a:extLst>
          </p:cNvPr>
          <p:cNvSpPr txBox="1"/>
          <p:nvPr/>
        </p:nvSpPr>
        <p:spPr>
          <a:xfrm>
            <a:off x="4262486" y="4501847"/>
            <a:ext cx="1404257" cy="300072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500" b="1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管理方向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:a16="http://schemas.microsoft.com/office/drawing/2014/main" xmlns="" id="{C6954C6C-689A-4807-8CAA-B3396947B7D0}"/>
              </a:ext>
            </a:extLst>
          </p:cNvPr>
          <p:cNvSpPr txBox="1"/>
          <p:nvPr/>
        </p:nvSpPr>
        <p:spPr>
          <a:xfrm>
            <a:off x="6649163" y="4857428"/>
            <a:ext cx="1137555" cy="288529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4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系统分析师</a:t>
            </a:r>
            <a:endParaRPr lang="zh-CN" altLang="en-US" sz="900" b="1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E6149BDF-7301-47FF-9164-2609F0553ECF}"/>
              </a:ext>
            </a:extLst>
          </p:cNvPr>
          <p:cNvSpPr txBox="1"/>
          <p:nvPr/>
        </p:nvSpPr>
        <p:spPr>
          <a:xfrm>
            <a:off x="4278487" y="4841978"/>
            <a:ext cx="1404257" cy="288529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产品经理</a:t>
            </a:r>
            <a:endParaRPr lang="zh-CN" altLang="en-US" sz="9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66513D93-672E-4D55-9E44-BE1347CC44FF}"/>
              </a:ext>
            </a:extLst>
          </p:cNvPr>
          <p:cNvSpPr txBox="1"/>
          <p:nvPr/>
        </p:nvSpPr>
        <p:spPr>
          <a:xfrm>
            <a:off x="4262486" y="5189590"/>
            <a:ext cx="1404257" cy="288529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产品总监</a:t>
            </a:r>
            <a:endParaRPr lang="zh-CN" altLang="en-US" sz="9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CF81E8AA-2605-4505-BA85-96A9D5B7887A}"/>
              </a:ext>
            </a:extLst>
          </p:cNvPr>
          <p:cNvSpPr txBox="1"/>
          <p:nvPr/>
        </p:nvSpPr>
        <p:spPr>
          <a:xfrm>
            <a:off x="1786666" y="4857678"/>
            <a:ext cx="1404257" cy="361627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成就期</a:t>
            </a:r>
          </a:p>
        </p:txBody>
      </p:sp>
      <p:sp>
        <p:nvSpPr>
          <p:cNvPr id="66" name="文本框 65">
            <a:extLst>
              <a:ext uri="{FF2B5EF4-FFF2-40B4-BE49-F238E27FC236}">
                <a16:creationId xmlns:a16="http://schemas.microsoft.com/office/drawing/2014/main" xmlns="" id="{388D1BD7-250A-4A3E-A2D5-8DF1C505D659}"/>
              </a:ext>
            </a:extLst>
          </p:cNvPr>
          <p:cNvSpPr txBox="1"/>
          <p:nvPr/>
        </p:nvSpPr>
        <p:spPr>
          <a:xfrm>
            <a:off x="1764888" y="3252320"/>
            <a:ext cx="1404257" cy="361627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成长期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8567D4BD-B148-4225-9CE2-FF061884CD22}"/>
              </a:ext>
            </a:extLst>
          </p:cNvPr>
          <p:cNvSpPr txBox="1"/>
          <p:nvPr/>
        </p:nvSpPr>
        <p:spPr>
          <a:xfrm>
            <a:off x="3718200" y="3626898"/>
            <a:ext cx="1404257" cy="467934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测试运维工程师</a:t>
            </a:r>
            <a:endParaRPr lang="en-US" altLang="zh-CN" sz="14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 defTabSz="685406">
              <a:lnSpc>
                <a:spcPct val="150000"/>
              </a:lnSpc>
            </a:pPr>
            <a:r>
              <a:rPr lang="zh-CN" altLang="en-US" sz="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Java</a:t>
            </a:r>
            <a:r>
              <a:rPr lang="zh-CN" altLang="en-US" sz="9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9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67">
            <a:extLst>
              <a:ext uri="{FF2B5EF4-FFF2-40B4-BE49-F238E27FC236}">
                <a16:creationId xmlns:a16="http://schemas.microsoft.com/office/drawing/2014/main" xmlns="" id="{E77C5B34-84B2-4DB5-8188-2A40CA51993B}"/>
              </a:ext>
            </a:extLst>
          </p:cNvPr>
          <p:cNvSpPr txBox="1"/>
          <p:nvPr/>
        </p:nvSpPr>
        <p:spPr>
          <a:xfrm>
            <a:off x="5553786" y="3616273"/>
            <a:ext cx="1630138" cy="288529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400" b="1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大数据开发工程师</a:t>
            </a:r>
            <a:endParaRPr lang="zh-CN" altLang="en-US" sz="900" b="1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1E081818-D03C-4960-836D-28FE5907315A}"/>
              </a:ext>
            </a:extLst>
          </p:cNvPr>
          <p:cNvSpPr txBox="1"/>
          <p:nvPr/>
        </p:nvSpPr>
        <p:spPr>
          <a:xfrm>
            <a:off x="6726039" y="5231409"/>
            <a:ext cx="1005568" cy="288529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defTabSz="685406"/>
            <a:r>
              <a:rPr lang="zh-CN" altLang="en-US" sz="14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技术总监</a:t>
            </a:r>
            <a:endParaRPr lang="zh-CN" altLang="en-US" sz="900" b="1" dirty="0">
              <a:solidFill>
                <a:schemeClr val="accent6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0" name="直接箭头连接符 69">
            <a:extLst>
              <a:ext uri="{FF2B5EF4-FFF2-40B4-BE49-F238E27FC236}">
                <a16:creationId xmlns:a16="http://schemas.microsoft.com/office/drawing/2014/main" xmlns="" id="{2B0B6A03-C81F-4631-A729-197C75258ED1}"/>
              </a:ext>
            </a:extLst>
          </p:cNvPr>
          <p:cNvCxnSpPr>
            <a:stCxn id="57" idx="3"/>
            <a:endCxn id="58" idx="1"/>
          </p:cNvCxnSpPr>
          <p:nvPr/>
        </p:nvCxnSpPr>
        <p:spPr>
          <a:xfrm>
            <a:off x="5269417" y="3180936"/>
            <a:ext cx="284369" cy="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肘形连接符 84">
            <a:extLst>
              <a:ext uri="{FF2B5EF4-FFF2-40B4-BE49-F238E27FC236}">
                <a16:creationId xmlns:a16="http://schemas.microsoft.com/office/drawing/2014/main" xmlns="" id="{187349D8-F332-4AAF-B8B9-7A838AD61CB5}"/>
              </a:ext>
            </a:extLst>
          </p:cNvPr>
          <p:cNvCxnSpPr>
            <a:stCxn id="59" idx="3"/>
            <a:endCxn id="62" idx="3"/>
          </p:cNvCxnSpPr>
          <p:nvPr/>
        </p:nvCxnSpPr>
        <p:spPr>
          <a:xfrm flipH="1">
            <a:off x="7786718" y="3180416"/>
            <a:ext cx="1532183" cy="1821277"/>
          </a:xfrm>
          <a:prstGeom prst="bentConnector3">
            <a:avLst>
              <a:gd name="adj1" fmla="val -14920"/>
            </a:avLst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肘形连接符 85">
            <a:extLst>
              <a:ext uri="{FF2B5EF4-FFF2-40B4-BE49-F238E27FC236}">
                <a16:creationId xmlns:a16="http://schemas.microsoft.com/office/drawing/2014/main" xmlns="" id="{0B230990-10B8-4BAB-AD57-401C3B3DA355}"/>
              </a:ext>
            </a:extLst>
          </p:cNvPr>
          <p:cNvCxnSpPr>
            <a:stCxn id="59" idx="2"/>
            <a:endCxn id="61" idx="0"/>
          </p:cNvCxnSpPr>
          <p:nvPr/>
        </p:nvCxnSpPr>
        <p:spPr>
          <a:xfrm rot="5400000">
            <a:off x="6139464" y="2239534"/>
            <a:ext cx="1087464" cy="3437162"/>
          </a:xfrm>
          <a:prstGeom prst="bentConnector3">
            <a:avLst>
              <a:gd name="adj1" fmla="val 50000"/>
            </a:avLst>
          </a:prstGeom>
          <a:ln>
            <a:solidFill>
              <a:schemeClr val="accent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肘形连接符 86">
            <a:extLst>
              <a:ext uri="{FF2B5EF4-FFF2-40B4-BE49-F238E27FC236}">
                <a16:creationId xmlns:a16="http://schemas.microsoft.com/office/drawing/2014/main" xmlns="" id="{05E5666C-129B-4797-902E-CEE0C0B63CC2}"/>
              </a:ext>
            </a:extLst>
          </p:cNvPr>
          <p:cNvCxnSpPr>
            <a:stCxn id="57" idx="3"/>
            <a:endCxn id="68" idx="1"/>
          </p:cNvCxnSpPr>
          <p:nvPr/>
        </p:nvCxnSpPr>
        <p:spPr>
          <a:xfrm>
            <a:off x="5269417" y="3180936"/>
            <a:ext cx="284369" cy="579602"/>
          </a:xfrm>
          <a:prstGeom prst="bentConnector3">
            <a:avLst>
              <a:gd name="adj1" fmla="val 50000"/>
            </a:avLst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肘形连接符 87">
            <a:extLst>
              <a:ext uri="{FF2B5EF4-FFF2-40B4-BE49-F238E27FC236}">
                <a16:creationId xmlns:a16="http://schemas.microsoft.com/office/drawing/2014/main" xmlns="" id="{B5B522A7-40E8-4666-B382-8DC3813FBFB9}"/>
              </a:ext>
            </a:extLst>
          </p:cNvPr>
          <p:cNvCxnSpPr>
            <a:stCxn id="68" idx="3"/>
            <a:endCxn id="59" idx="1"/>
          </p:cNvCxnSpPr>
          <p:nvPr/>
        </p:nvCxnSpPr>
        <p:spPr>
          <a:xfrm flipV="1">
            <a:off x="7183924" y="3180416"/>
            <a:ext cx="300728" cy="580122"/>
          </a:xfrm>
          <a:prstGeom prst="bentConnector3">
            <a:avLst>
              <a:gd name="adj1" fmla="val 50000"/>
            </a:avLst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肘形连接符 88">
            <a:extLst>
              <a:ext uri="{FF2B5EF4-FFF2-40B4-BE49-F238E27FC236}">
                <a16:creationId xmlns:a16="http://schemas.microsoft.com/office/drawing/2014/main" xmlns="" id="{FC6E0EDF-7EE4-409A-9B1D-02B7F128EFD8}"/>
              </a:ext>
            </a:extLst>
          </p:cNvPr>
          <p:cNvCxnSpPr/>
          <p:nvPr/>
        </p:nvCxnSpPr>
        <p:spPr>
          <a:xfrm rot="5400000" flipH="1" flipV="1">
            <a:off x="3511860" y="3216060"/>
            <a:ext cx="254819" cy="201380"/>
          </a:xfrm>
          <a:prstGeom prst="bentConnector2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肘形连接符 89">
            <a:extLst>
              <a:ext uri="{FF2B5EF4-FFF2-40B4-BE49-F238E27FC236}">
                <a16:creationId xmlns:a16="http://schemas.microsoft.com/office/drawing/2014/main" xmlns="" id="{113C31C8-B5FB-408B-B7CE-4EBE82075977}"/>
              </a:ext>
            </a:extLst>
          </p:cNvPr>
          <p:cNvCxnSpPr>
            <a:stCxn id="62" idx="1"/>
            <a:endCxn id="69" idx="1"/>
          </p:cNvCxnSpPr>
          <p:nvPr/>
        </p:nvCxnSpPr>
        <p:spPr>
          <a:xfrm rot="10800000" flipH="1" flipV="1">
            <a:off x="6649178" y="5001678"/>
            <a:ext cx="76877" cy="373982"/>
          </a:xfrm>
          <a:prstGeom prst="bentConnector3">
            <a:avLst>
              <a:gd name="adj1" fmla="val -223020"/>
            </a:avLst>
          </a:prstGeom>
          <a:ln>
            <a:solidFill>
              <a:schemeClr val="accent4">
                <a:lumMod val="60000"/>
                <a:lumOff val="40000"/>
              </a:schemeClr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715F4187-5C0D-4ED6-9144-FF75F92D3277}"/>
              </a:ext>
            </a:extLst>
          </p:cNvPr>
          <p:cNvSpPr txBox="1"/>
          <p:nvPr/>
        </p:nvSpPr>
        <p:spPr>
          <a:xfrm>
            <a:off x="8061579" y="4753555"/>
            <a:ext cx="789216" cy="253902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2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技术路线</a:t>
            </a: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xmlns="" id="{F56DE472-5632-492F-AC1E-0F3679CFAF0F}"/>
              </a:ext>
            </a:extLst>
          </p:cNvPr>
          <p:cNvSpPr txBox="1"/>
          <p:nvPr/>
        </p:nvSpPr>
        <p:spPr>
          <a:xfrm>
            <a:off x="5768773" y="4101243"/>
            <a:ext cx="966110" cy="288529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defTabSz="685406"/>
            <a:r>
              <a:rPr lang="zh-CN" altLang="en-US" sz="1400" dirty="0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测试主管</a:t>
            </a:r>
            <a:endParaRPr lang="en-US" altLang="zh-CN" sz="1400" dirty="0">
              <a:solidFill>
                <a:schemeClr val="accent5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9" name="肘形连接符 93">
            <a:extLst>
              <a:ext uri="{FF2B5EF4-FFF2-40B4-BE49-F238E27FC236}">
                <a16:creationId xmlns:a16="http://schemas.microsoft.com/office/drawing/2014/main" xmlns="" id="{5DFE79B7-3526-4307-B0E9-CA437798F0F9}"/>
              </a:ext>
            </a:extLst>
          </p:cNvPr>
          <p:cNvCxnSpPr>
            <a:stCxn id="67" idx="2"/>
            <a:endCxn id="78" idx="1"/>
          </p:cNvCxnSpPr>
          <p:nvPr/>
        </p:nvCxnSpPr>
        <p:spPr>
          <a:xfrm rot="16200000" flipH="1">
            <a:off x="5019213" y="3495948"/>
            <a:ext cx="150676" cy="1348444"/>
          </a:xfrm>
          <a:prstGeom prst="bentConnector2">
            <a:avLst/>
          </a:prstGeom>
          <a:ln>
            <a:solidFill>
              <a:schemeClr val="accent2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文本框 79">
            <a:extLst>
              <a:ext uri="{FF2B5EF4-FFF2-40B4-BE49-F238E27FC236}">
                <a16:creationId xmlns:a16="http://schemas.microsoft.com/office/drawing/2014/main" xmlns="" id="{47B74B74-5E83-4FE1-A8B0-F20F46A5D708}"/>
              </a:ext>
            </a:extLst>
          </p:cNvPr>
          <p:cNvSpPr txBox="1"/>
          <p:nvPr/>
        </p:nvSpPr>
        <p:spPr>
          <a:xfrm>
            <a:off x="7484632" y="3724538"/>
            <a:ext cx="789216" cy="253902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zh-CN" altLang="en-US" sz="1200" b="1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管理路线</a:t>
            </a:r>
          </a:p>
        </p:txBody>
      </p:sp>
      <p:sp>
        <p:nvSpPr>
          <p:cNvPr id="81" name="下箭头 95">
            <a:extLst>
              <a:ext uri="{FF2B5EF4-FFF2-40B4-BE49-F238E27FC236}">
                <a16:creationId xmlns:a16="http://schemas.microsoft.com/office/drawing/2014/main" xmlns="" id="{14B762D4-0971-4B43-84BC-14DD5E409132}"/>
              </a:ext>
            </a:extLst>
          </p:cNvPr>
          <p:cNvSpPr/>
          <p:nvPr/>
        </p:nvSpPr>
        <p:spPr>
          <a:xfrm>
            <a:off x="4323716" y="2750382"/>
            <a:ext cx="193223" cy="201044"/>
          </a:xfrm>
          <a:prstGeom prst="down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6" tIns="34283" rIns="68546" bIns="34283" rtlCol="0" anchor="ctr"/>
          <a:lstStyle/>
          <a:p>
            <a:pPr algn="ctr" defTabSz="685406"/>
            <a:endParaRPr lang="zh-CN" altLang="en-US" sz="1400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82" name="下箭头 97">
            <a:extLst>
              <a:ext uri="{FF2B5EF4-FFF2-40B4-BE49-F238E27FC236}">
                <a16:creationId xmlns:a16="http://schemas.microsoft.com/office/drawing/2014/main" xmlns="" id="{C16F33AC-0AC2-468D-A928-6601FFD01730}"/>
              </a:ext>
            </a:extLst>
          </p:cNvPr>
          <p:cNvSpPr/>
          <p:nvPr/>
        </p:nvSpPr>
        <p:spPr>
          <a:xfrm>
            <a:off x="6220539" y="2745993"/>
            <a:ext cx="193223" cy="201044"/>
          </a:xfrm>
          <a:prstGeom prst="downArrow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6" tIns="34283" rIns="68546" bIns="34283" rtlCol="0" anchor="ctr"/>
          <a:lstStyle/>
          <a:p>
            <a:pPr algn="ctr" defTabSz="685406"/>
            <a:endParaRPr lang="zh-CN" altLang="en-US" sz="1400">
              <a:solidFill>
                <a:prstClr val="white">
                  <a:lumMod val="85000"/>
                </a:prstClr>
              </a:solidFill>
            </a:endParaRPr>
          </a:p>
        </p:txBody>
      </p:sp>
      <p:sp>
        <p:nvSpPr>
          <p:cNvPr id="83" name="文本框 82">
            <a:extLst>
              <a:ext uri="{FF2B5EF4-FFF2-40B4-BE49-F238E27FC236}">
                <a16:creationId xmlns:a16="http://schemas.microsoft.com/office/drawing/2014/main" xmlns="" id="{DEB32078-E57E-4EE9-9EAD-DCEF83543A79}"/>
              </a:ext>
            </a:extLst>
          </p:cNvPr>
          <p:cNvSpPr txBox="1"/>
          <p:nvPr/>
        </p:nvSpPr>
        <p:spPr>
          <a:xfrm>
            <a:off x="3690303" y="2033240"/>
            <a:ext cx="1404257" cy="361627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en-US" altLang="zh-CN" sz="1900" b="1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P1 – P4</a:t>
            </a:r>
            <a:endParaRPr lang="zh-CN" altLang="en-US" sz="1900" b="1" dirty="0">
              <a:solidFill>
                <a:schemeClr val="accent6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>
            <a:extLst>
              <a:ext uri="{FF2B5EF4-FFF2-40B4-BE49-F238E27FC236}">
                <a16:creationId xmlns:a16="http://schemas.microsoft.com/office/drawing/2014/main" xmlns="" id="{0D8507AD-1BFE-49C0-A7E7-8E3DDE0A8604}"/>
              </a:ext>
            </a:extLst>
          </p:cNvPr>
          <p:cNvSpPr txBox="1"/>
          <p:nvPr/>
        </p:nvSpPr>
        <p:spPr>
          <a:xfrm>
            <a:off x="5568075" y="2028820"/>
            <a:ext cx="1404257" cy="361627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en-US" altLang="zh-CN" sz="1900" b="1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P5 – P7</a:t>
            </a:r>
            <a:endParaRPr lang="zh-CN" altLang="en-US" sz="1900" b="1" dirty="0">
              <a:solidFill>
                <a:schemeClr val="accent6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>
            <a:extLst>
              <a:ext uri="{FF2B5EF4-FFF2-40B4-BE49-F238E27FC236}">
                <a16:creationId xmlns:a16="http://schemas.microsoft.com/office/drawing/2014/main" xmlns="" id="{2BC75AF7-3D62-4A5E-85CE-26BD49A767EB}"/>
              </a:ext>
            </a:extLst>
          </p:cNvPr>
          <p:cNvSpPr txBox="1"/>
          <p:nvPr/>
        </p:nvSpPr>
        <p:spPr>
          <a:xfrm>
            <a:off x="7453358" y="2034178"/>
            <a:ext cx="1404257" cy="361627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en-US" altLang="zh-CN" sz="1900" b="1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P8 – P10</a:t>
            </a:r>
            <a:endParaRPr lang="zh-CN" altLang="en-US" sz="1900" b="1" dirty="0">
              <a:solidFill>
                <a:schemeClr val="accent6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>
            <a:extLst>
              <a:ext uri="{FF2B5EF4-FFF2-40B4-BE49-F238E27FC236}">
                <a16:creationId xmlns:a16="http://schemas.microsoft.com/office/drawing/2014/main" xmlns="" id="{5418F605-133A-4DE9-94C9-8919ABF24702}"/>
              </a:ext>
            </a:extLst>
          </p:cNvPr>
          <p:cNvSpPr txBox="1"/>
          <p:nvPr/>
        </p:nvSpPr>
        <p:spPr>
          <a:xfrm>
            <a:off x="6562782" y="4171753"/>
            <a:ext cx="1404257" cy="361627"/>
          </a:xfrm>
          <a:prstGeom prst="rect">
            <a:avLst/>
          </a:prstGeom>
          <a:noFill/>
        </p:spPr>
        <p:txBody>
          <a:bodyPr wrap="square" lIns="68546" tIns="34283" rIns="68546" bIns="34283" rtlCol="0">
            <a:spAutoFit/>
          </a:bodyPr>
          <a:lstStyle/>
          <a:p>
            <a:pPr algn="ctr" defTabSz="685406"/>
            <a:r>
              <a:rPr lang="en-US" altLang="zh-CN" sz="1900" b="1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P11 +</a:t>
            </a:r>
            <a:endParaRPr lang="zh-CN" altLang="en-US" sz="1900" b="1" dirty="0">
              <a:solidFill>
                <a:schemeClr val="accent6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7" name="肘形连接符 2">
            <a:extLst>
              <a:ext uri="{FF2B5EF4-FFF2-40B4-BE49-F238E27FC236}">
                <a16:creationId xmlns:a16="http://schemas.microsoft.com/office/drawing/2014/main" xmlns="" id="{63711D18-D576-44E7-A8A1-288FECCE1F43}"/>
              </a:ext>
            </a:extLst>
          </p:cNvPr>
          <p:cNvCxnSpPr>
            <a:stCxn id="66" idx="3"/>
            <a:endCxn id="67" idx="1"/>
          </p:cNvCxnSpPr>
          <p:nvPr/>
        </p:nvCxnSpPr>
        <p:spPr>
          <a:xfrm>
            <a:off x="3169145" y="3433134"/>
            <a:ext cx="549055" cy="427731"/>
          </a:xfrm>
          <a:prstGeom prst="bentConnector3">
            <a:avLst>
              <a:gd name="adj1" fmla="val 50000"/>
            </a:avLst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842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699737"/>
            <a:ext cx="3525791" cy="656623"/>
          </a:xfrm>
          <a:prstGeom prst="rect">
            <a:avLst/>
          </a:prstGeom>
          <a:solidFill>
            <a:srgbClr val="F1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文本框 6"/>
          <p:cNvSpPr txBox="1"/>
          <p:nvPr/>
        </p:nvSpPr>
        <p:spPr>
          <a:xfrm>
            <a:off x="109471" y="78370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企业用人标准</a:t>
            </a:r>
          </a:p>
        </p:txBody>
      </p:sp>
      <p:sp>
        <p:nvSpPr>
          <p:cNvPr id="15" name="标题 1">
            <a:extLst>
              <a:ext uri="{FF2B5EF4-FFF2-40B4-BE49-F238E27FC236}">
                <a16:creationId xmlns:a16="http://schemas.microsoft.com/office/drawing/2014/main" xmlns="" id="{56B147BE-F12C-4336-B83A-78D0435215B2}"/>
              </a:ext>
            </a:extLst>
          </p:cNvPr>
          <p:cNvSpPr txBox="1">
            <a:spLocks/>
          </p:cNvSpPr>
          <p:nvPr/>
        </p:nvSpPr>
        <p:spPr>
          <a:xfrm>
            <a:off x="7419173" y="1982081"/>
            <a:ext cx="2022393" cy="620485"/>
          </a:xfrm>
          <a:prstGeom prst="rect">
            <a:avLst/>
          </a:prstGeom>
        </p:spPr>
        <p:txBody>
          <a:bodyPr vert="horz" lIns="68499" tIns="34283" rIns="68499" bIns="34283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en-US" sz="1800" b="1" dirty="0">
                <a:solidFill>
                  <a:srgbClr val="44546A">
                    <a:lumMod val="60000"/>
                    <a:lumOff val="4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扎实的专业理论</a:t>
            </a:r>
          </a:p>
        </p:txBody>
      </p:sp>
      <p:sp>
        <p:nvSpPr>
          <p:cNvPr id="18" name="标题 1">
            <a:extLst>
              <a:ext uri="{FF2B5EF4-FFF2-40B4-BE49-F238E27FC236}">
                <a16:creationId xmlns:a16="http://schemas.microsoft.com/office/drawing/2014/main" xmlns="" id="{03C0DA93-24E0-4B64-A9D2-EC7B0651CA4F}"/>
              </a:ext>
            </a:extLst>
          </p:cNvPr>
          <p:cNvSpPr txBox="1">
            <a:spLocks/>
          </p:cNvSpPr>
          <p:nvPr/>
        </p:nvSpPr>
        <p:spPr>
          <a:xfrm>
            <a:off x="5303941" y="4550135"/>
            <a:ext cx="1863775" cy="435996"/>
          </a:xfrm>
          <a:prstGeom prst="rect">
            <a:avLst/>
          </a:prstGeom>
        </p:spPr>
        <p:txBody>
          <a:bodyPr vert="horz" lIns="68499" tIns="34283" rIns="68499" bIns="3428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en-US" sz="1800" b="1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丰富的项目经验</a:t>
            </a:r>
          </a:p>
        </p:txBody>
      </p:sp>
      <p:sp>
        <p:nvSpPr>
          <p:cNvPr id="19" name="标题 1">
            <a:extLst>
              <a:ext uri="{FF2B5EF4-FFF2-40B4-BE49-F238E27FC236}">
                <a16:creationId xmlns:a16="http://schemas.microsoft.com/office/drawing/2014/main" xmlns="" id="{9CF4C70B-21A2-4C19-AB54-E633BE8EC2BF}"/>
              </a:ext>
            </a:extLst>
          </p:cNvPr>
          <p:cNvSpPr txBox="1">
            <a:spLocks/>
          </p:cNvSpPr>
          <p:nvPr/>
        </p:nvSpPr>
        <p:spPr>
          <a:xfrm>
            <a:off x="2662860" y="1972201"/>
            <a:ext cx="2022393" cy="620485"/>
          </a:xfrm>
          <a:prstGeom prst="rect">
            <a:avLst/>
          </a:prstGeom>
        </p:spPr>
        <p:txBody>
          <a:bodyPr vert="horz" lIns="68499" tIns="34283" rIns="68499" bIns="34283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zh-CN" altLang="en-US" sz="1800" b="1" dirty="0">
                <a:solidFill>
                  <a:srgbClr val="70AD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良好的职业素质</a:t>
            </a:r>
          </a:p>
        </p:txBody>
      </p:sp>
      <p:sp>
        <p:nvSpPr>
          <p:cNvPr id="20" name="标题 1">
            <a:extLst>
              <a:ext uri="{FF2B5EF4-FFF2-40B4-BE49-F238E27FC236}">
                <a16:creationId xmlns:a16="http://schemas.microsoft.com/office/drawing/2014/main" xmlns="" id="{CCB52DE1-3816-47A2-B763-09BEFA107D09}"/>
              </a:ext>
            </a:extLst>
          </p:cNvPr>
          <p:cNvSpPr txBox="1">
            <a:spLocks/>
          </p:cNvSpPr>
          <p:nvPr/>
        </p:nvSpPr>
        <p:spPr>
          <a:xfrm>
            <a:off x="7427235" y="2443695"/>
            <a:ext cx="1194595" cy="1338943"/>
          </a:xfrm>
          <a:prstGeom prst="rect">
            <a:avLst/>
          </a:prstGeom>
        </p:spPr>
        <p:txBody>
          <a:bodyPr vert="horz" lIns="68499" tIns="34283" rIns="68499" bIns="34283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44546A">
                    <a:lumMod val="60000"/>
                    <a:lumOff val="4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专业素养</a:t>
            </a:r>
            <a:endParaRPr lang="en-US" altLang="zh-CN" sz="1400" b="1" dirty="0">
              <a:solidFill>
                <a:srgbClr val="44546A">
                  <a:lumMod val="60000"/>
                  <a:lumOff val="4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44546A">
                    <a:lumMod val="60000"/>
                    <a:lumOff val="4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理论知识</a:t>
            </a:r>
            <a:endParaRPr lang="en-US" altLang="zh-CN" sz="1400" b="1" dirty="0">
              <a:solidFill>
                <a:srgbClr val="44546A">
                  <a:lumMod val="60000"/>
                  <a:lumOff val="4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44546A">
                    <a:lumMod val="60000"/>
                    <a:lumOff val="4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基本原理</a:t>
            </a:r>
            <a:endParaRPr lang="en-US" altLang="zh-CN" sz="1400" b="1" dirty="0">
              <a:solidFill>
                <a:srgbClr val="44546A">
                  <a:lumMod val="60000"/>
                  <a:lumOff val="4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44546A">
                    <a:lumMod val="60000"/>
                    <a:lumOff val="4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用户心理</a:t>
            </a:r>
          </a:p>
        </p:txBody>
      </p:sp>
      <p:sp>
        <p:nvSpPr>
          <p:cNvPr id="21" name="标题 1">
            <a:extLst>
              <a:ext uri="{FF2B5EF4-FFF2-40B4-BE49-F238E27FC236}">
                <a16:creationId xmlns:a16="http://schemas.microsoft.com/office/drawing/2014/main" xmlns="" id="{93DC2F39-A38E-4691-9561-96325D99FDF5}"/>
              </a:ext>
            </a:extLst>
          </p:cNvPr>
          <p:cNvSpPr txBox="1">
            <a:spLocks/>
          </p:cNvSpPr>
          <p:nvPr/>
        </p:nvSpPr>
        <p:spPr>
          <a:xfrm>
            <a:off x="5271245" y="5080867"/>
            <a:ext cx="1604435" cy="1061360"/>
          </a:xfrm>
          <a:prstGeom prst="rect">
            <a:avLst/>
          </a:prstGeom>
        </p:spPr>
        <p:txBody>
          <a:bodyPr vert="horz" lIns="68499" tIns="34283" rIns="68499" bIns="3428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软件操作</a:t>
            </a:r>
            <a:endParaRPr lang="en-US" altLang="zh-CN" sz="1400" b="1" dirty="0">
              <a:solidFill>
                <a:srgbClr val="ED7D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设计理念</a:t>
            </a:r>
            <a:endParaRPr lang="en-US" altLang="zh-CN" sz="1400" b="1" dirty="0">
              <a:solidFill>
                <a:srgbClr val="ED7D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用户体验</a:t>
            </a:r>
            <a:endParaRPr lang="en-US" altLang="zh-CN" sz="1400" b="1" dirty="0">
              <a:solidFill>
                <a:srgbClr val="ED7D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优质作品</a:t>
            </a:r>
          </a:p>
        </p:txBody>
      </p:sp>
      <p:sp>
        <p:nvSpPr>
          <p:cNvPr id="22" name="标题 1">
            <a:extLst>
              <a:ext uri="{FF2B5EF4-FFF2-40B4-BE49-F238E27FC236}">
                <a16:creationId xmlns:a16="http://schemas.microsoft.com/office/drawing/2014/main" xmlns="" id="{EA1A961F-523C-4867-891E-6A3EF40053E4}"/>
              </a:ext>
            </a:extLst>
          </p:cNvPr>
          <p:cNvSpPr txBox="1">
            <a:spLocks/>
          </p:cNvSpPr>
          <p:nvPr/>
        </p:nvSpPr>
        <p:spPr>
          <a:xfrm>
            <a:off x="2771341" y="2449310"/>
            <a:ext cx="1527167" cy="1307916"/>
          </a:xfrm>
          <a:prstGeom prst="rect">
            <a:avLst/>
          </a:prstGeom>
        </p:spPr>
        <p:txBody>
          <a:bodyPr vert="horz" lIns="68499" tIns="34283" rIns="68499" bIns="3428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70AD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目标管理</a:t>
            </a:r>
            <a:endParaRPr lang="en-US" altLang="zh-CN" sz="1400" b="1" dirty="0">
              <a:solidFill>
                <a:srgbClr val="70AD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70AD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时间管理</a:t>
            </a:r>
            <a:endParaRPr lang="en-US" altLang="zh-CN" sz="1400" b="1" dirty="0">
              <a:solidFill>
                <a:srgbClr val="70AD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70AD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沟通技巧</a:t>
            </a:r>
            <a:endParaRPr lang="en-US" altLang="zh-CN" sz="1400" b="1" dirty="0">
              <a:solidFill>
                <a:srgbClr val="70AD4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56847" indent="-256847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b="1" dirty="0">
                <a:solidFill>
                  <a:srgbClr val="70AD4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团队合作</a:t>
            </a:r>
          </a:p>
        </p:txBody>
      </p:sp>
      <p:graphicFrame>
        <p:nvGraphicFramePr>
          <p:cNvPr id="23" name="图表 22">
            <a:extLst>
              <a:ext uri="{FF2B5EF4-FFF2-40B4-BE49-F238E27FC236}">
                <a16:creationId xmlns:a16="http://schemas.microsoft.com/office/drawing/2014/main" xmlns="" id="{C68D3785-13C6-4FC0-8104-A716176699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83865357"/>
              </p:ext>
            </p:extLst>
          </p:nvPr>
        </p:nvGraphicFramePr>
        <p:xfrm>
          <a:off x="4390707" y="2369065"/>
          <a:ext cx="3275229" cy="214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98C5D0FF-6CF7-4713-8FFB-75FC70FBBC1F}"/>
              </a:ext>
            </a:extLst>
          </p:cNvPr>
          <p:cNvCxnSpPr/>
          <p:nvPr/>
        </p:nvCxnSpPr>
        <p:spPr>
          <a:xfrm flipH="1" flipV="1">
            <a:off x="4596728" y="2483148"/>
            <a:ext cx="556430" cy="556430"/>
          </a:xfrm>
          <a:prstGeom prst="line">
            <a:avLst/>
          </a:prstGeom>
          <a:ln>
            <a:solidFill>
              <a:srgbClr val="92D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090611E3-5A5A-4FB8-996E-5F95CFA61DB5}"/>
              </a:ext>
            </a:extLst>
          </p:cNvPr>
          <p:cNvCxnSpPr/>
          <p:nvPr/>
        </p:nvCxnSpPr>
        <p:spPr>
          <a:xfrm flipV="1">
            <a:off x="6875681" y="2483147"/>
            <a:ext cx="459356" cy="594744"/>
          </a:xfrm>
          <a:prstGeom prst="line">
            <a:avLst/>
          </a:prstGeom>
          <a:ln>
            <a:solidFill>
              <a:schemeClr val="tx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D1895D0F-3241-45E8-B501-4EAA68E47C9F}"/>
              </a:ext>
            </a:extLst>
          </p:cNvPr>
          <p:cNvCxnSpPr/>
          <p:nvPr/>
        </p:nvCxnSpPr>
        <p:spPr>
          <a:xfrm>
            <a:off x="6056671" y="4389405"/>
            <a:ext cx="0" cy="261746"/>
          </a:xfrm>
          <a:prstGeom prst="line">
            <a:avLst/>
          </a:prstGeom>
          <a:ln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9089790E-16AB-4F54-8D15-334FFE83647C}"/>
              </a:ext>
            </a:extLst>
          </p:cNvPr>
          <p:cNvSpPr/>
          <p:nvPr/>
        </p:nvSpPr>
        <p:spPr>
          <a:xfrm>
            <a:off x="7332787" y="2183810"/>
            <a:ext cx="256348" cy="25634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99" tIns="34283" rIns="68499" bIns="34283" rtlCol="0" anchor="ctr"/>
          <a:lstStyle/>
          <a:p>
            <a:pPr algn="ctr" defTabSz="684879"/>
            <a:r>
              <a:rPr lang="en-US" altLang="zh-CN" sz="1400" dirty="0">
                <a:solidFill>
                  <a:prstClr val="white"/>
                </a:solidFill>
              </a:rPr>
              <a:t>1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1EB58CAC-3F64-4E35-893B-D63870AD8D57}"/>
              </a:ext>
            </a:extLst>
          </p:cNvPr>
          <p:cNvSpPr/>
          <p:nvPr/>
        </p:nvSpPr>
        <p:spPr>
          <a:xfrm>
            <a:off x="2614813" y="2183810"/>
            <a:ext cx="256348" cy="256348"/>
          </a:xfrm>
          <a:prstGeom prst="ellipse">
            <a:avLst/>
          </a:prstGeom>
          <a:solidFill>
            <a:srgbClr val="70AD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99" tIns="34283" rIns="68499" bIns="34283" rtlCol="0" anchor="ctr"/>
          <a:lstStyle/>
          <a:p>
            <a:pPr algn="ctr" defTabSz="684879"/>
            <a:r>
              <a:rPr lang="en-US" altLang="zh-CN" sz="1400" dirty="0">
                <a:solidFill>
                  <a:prstClr val="white"/>
                </a:solidFill>
              </a:rPr>
              <a:t>3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4C8501D4-97B3-4069-9B10-23D69EECC8DA}"/>
              </a:ext>
            </a:extLst>
          </p:cNvPr>
          <p:cNvSpPr/>
          <p:nvPr/>
        </p:nvSpPr>
        <p:spPr>
          <a:xfrm>
            <a:off x="5001467" y="4656306"/>
            <a:ext cx="256348" cy="2563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499" tIns="34283" rIns="68499" bIns="34283" rtlCol="0" anchor="ctr"/>
          <a:lstStyle/>
          <a:p>
            <a:pPr algn="ctr" defTabSz="684879"/>
            <a:r>
              <a:rPr lang="en-US" altLang="zh-CN" sz="1400" dirty="0">
                <a:solidFill>
                  <a:prstClr val="white"/>
                </a:solidFill>
              </a:rPr>
              <a:t>2</a:t>
            </a:r>
            <a:endParaRPr lang="zh-CN" altLang="en-US" sz="14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22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/>
          </p:cNvSpPr>
          <p:nvPr>
            <p:ph type="ctrTitle" idx="4294967295"/>
          </p:nvPr>
        </p:nvSpPr>
        <p:spPr>
          <a:xfrm>
            <a:off x="596168" y="355063"/>
            <a:ext cx="8404225" cy="685800"/>
          </a:xfrm>
          <a:noFill/>
          <a:ln>
            <a:noFill/>
          </a:ln>
        </p:spPr>
        <p:txBody>
          <a:bodyPr vert="horz" wrap="square" anchor="ctr">
            <a:noAutofit/>
          </a:bodyPr>
          <a:lstStyle/>
          <a:p>
            <a:pPr marL="0" indent="0" defTabSz="0" eaLnBrk="1" hangingPunct="1">
              <a:lnSpc>
                <a:spcPct val="100000"/>
              </a:lnSpc>
              <a:buClrTx/>
              <a:buNone/>
            </a:pPr>
            <a:r>
              <a:rPr lang="zh-CN" altLang="en-US" sz="4800" kern="1200" baseline="0" dirty="0" smtClean="0">
                <a:latin typeface="+mn-ea"/>
                <a:ea typeface="+mn-ea"/>
                <a:sym typeface="宋体" panose="02010600030101010101" pitchFamily="2" charset="-122"/>
              </a:rPr>
              <a:t>企业</a:t>
            </a:r>
            <a:r>
              <a:rPr lang="zh-CN" altLang="en-US" sz="4800" dirty="0" smtClean="0">
                <a:latin typeface="+mn-ea"/>
                <a:ea typeface="+mn-ea"/>
                <a:sym typeface="宋体" panose="02010600030101010101" pitchFamily="2" charset="-122"/>
              </a:rPr>
              <a:t>用人标准</a:t>
            </a:r>
            <a:endParaRPr lang="zh-CN" altLang="en-US" sz="4800" kern="1200" baseline="0" dirty="0">
              <a:latin typeface="+mn-ea"/>
              <a:ea typeface="+mn-ea"/>
              <a:sym typeface="宋体" panose="02010600030101010101" pitchFamily="2" charset="-122"/>
            </a:endParaRPr>
          </a:p>
        </p:txBody>
      </p:sp>
      <p:grpSp>
        <p:nvGrpSpPr>
          <p:cNvPr id="11266" name="组合 1"/>
          <p:cNvGrpSpPr/>
          <p:nvPr/>
        </p:nvGrpSpPr>
        <p:grpSpPr>
          <a:xfrm>
            <a:off x="1524000" y="1308100"/>
            <a:ext cx="5199063" cy="4749800"/>
            <a:chOff x="4613" y="2340"/>
            <a:chExt cx="8187" cy="7480"/>
          </a:xfrm>
        </p:grpSpPr>
        <p:sp>
          <p:nvSpPr>
            <p:cNvPr id="11267" name="AutoShape 14"/>
            <p:cNvSpPr/>
            <p:nvPr/>
          </p:nvSpPr>
          <p:spPr>
            <a:xfrm>
              <a:off x="4612" y="5510"/>
              <a:ext cx="2270" cy="102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CC99FF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 cap="flat" cmpd="sng">
              <a:solidFill>
                <a:srgbClr val="B563C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algn="ctr" eaLnBrk="0" hangingPunct="0"/>
              <a:r>
                <a:rPr lang="zh-CN" altLang="en-US" b="1" dirty="0">
                  <a:latin typeface="Arial" panose="020B0604020202090204"/>
                  <a:ea typeface="黑体" panose="02010600040101010101" pitchFamily="1" charset="-122"/>
                  <a:sym typeface="宋体" panose="02010600030101010101" pitchFamily="2" charset="-122"/>
                </a:rPr>
                <a:t>综合素质</a:t>
              </a:r>
              <a:r>
                <a:rPr lang="zh-CN" altLang="en-US" b="1" i="1" dirty="0">
                  <a:latin typeface="Arial" panose="020B0604020202090204"/>
                  <a:ea typeface="黑体" panose="02010600040101010101" pitchFamily="1" charset="-122"/>
                  <a:sym typeface="宋体" panose="02010600030101010101" pitchFamily="2" charset="-122"/>
                </a:rPr>
                <a:t> </a:t>
              </a:r>
            </a:p>
          </p:txBody>
        </p:sp>
        <p:sp>
          <p:nvSpPr>
            <p:cNvPr id="11268" name="AutoShape 15"/>
            <p:cNvSpPr/>
            <p:nvPr/>
          </p:nvSpPr>
          <p:spPr>
            <a:xfrm>
              <a:off x="8785" y="3700"/>
              <a:ext cx="3990" cy="68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 cap="flat" cmpd="sng">
              <a:solidFill>
                <a:srgbClr val="FF99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0" hangingPunct="0"/>
              <a:r>
                <a:rPr lang="zh-CN" altLang="en-US" b="1" i="1" dirty="0">
                  <a:latin typeface="Arial" panose="020B0604020202090204"/>
                  <a:ea typeface="黑体" panose="02010600040101010101" pitchFamily="1" charset="-122"/>
                  <a:sym typeface="宋体" panose="02010600030101010101" pitchFamily="2" charset="-122"/>
                </a:rPr>
                <a:t>专业知识与技术 </a:t>
              </a:r>
            </a:p>
          </p:txBody>
        </p:sp>
        <p:sp>
          <p:nvSpPr>
            <p:cNvPr id="11269" name="AutoShape 16"/>
            <p:cNvSpPr/>
            <p:nvPr/>
          </p:nvSpPr>
          <p:spPr>
            <a:xfrm>
              <a:off x="8747" y="5057"/>
              <a:ext cx="4052" cy="68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 cap="flat" cmpd="sng">
              <a:solidFill>
                <a:srgbClr val="FF99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0" hangingPunct="0"/>
              <a:r>
                <a:rPr lang="zh-CN" altLang="en-US" b="1" i="1" dirty="0">
                  <a:latin typeface="Arial" panose="020B0604020202090204"/>
                  <a:ea typeface="黑体" panose="02010600040101010101" pitchFamily="1" charset="-122"/>
                  <a:sym typeface="宋体" panose="02010600030101010101" pitchFamily="2" charset="-122"/>
                </a:rPr>
                <a:t>学习能力 </a:t>
              </a:r>
            </a:p>
          </p:txBody>
        </p:sp>
        <p:sp>
          <p:nvSpPr>
            <p:cNvPr id="11270" name="AutoShape 17"/>
            <p:cNvSpPr/>
            <p:nvPr/>
          </p:nvSpPr>
          <p:spPr>
            <a:xfrm>
              <a:off x="8747" y="2340"/>
              <a:ext cx="4052" cy="68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 cap="flat" cmpd="sng">
              <a:solidFill>
                <a:srgbClr val="FF99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0" hangingPunct="0"/>
              <a:r>
                <a:rPr lang="zh-CN" altLang="en-US" b="1" i="1" dirty="0">
                  <a:latin typeface="Arial" panose="020B0604020202090204"/>
                  <a:ea typeface="黑体" panose="02010600040101010101" pitchFamily="1" charset="-122"/>
                  <a:sym typeface="宋体" panose="02010600030101010101" pitchFamily="2" charset="-122"/>
                </a:rPr>
                <a:t>工作踏实 </a:t>
              </a:r>
            </a:p>
          </p:txBody>
        </p:sp>
        <p:sp>
          <p:nvSpPr>
            <p:cNvPr id="11271" name="AutoShape 18"/>
            <p:cNvSpPr/>
            <p:nvPr/>
          </p:nvSpPr>
          <p:spPr>
            <a:xfrm>
              <a:off x="8747" y="6532"/>
              <a:ext cx="4052" cy="68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 cap="flat" cmpd="sng">
              <a:solidFill>
                <a:srgbClr val="FF99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0" hangingPunct="0"/>
              <a:r>
                <a:rPr lang="zh-CN" altLang="en-US" b="1" i="1" dirty="0">
                  <a:latin typeface="Arial" panose="020B0604020202090204"/>
                  <a:ea typeface="黑体" panose="02010600040101010101" pitchFamily="1" charset="-122"/>
                  <a:sym typeface="宋体" panose="02010600030101010101" pitchFamily="2" charset="-122"/>
                </a:rPr>
                <a:t>与公司共同发展 </a:t>
              </a:r>
            </a:p>
          </p:txBody>
        </p:sp>
        <p:sp>
          <p:nvSpPr>
            <p:cNvPr id="11272" name="AutoShape 19"/>
            <p:cNvSpPr/>
            <p:nvPr/>
          </p:nvSpPr>
          <p:spPr>
            <a:xfrm>
              <a:off x="8715" y="7890"/>
              <a:ext cx="4050" cy="68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 cap="flat" cmpd="sng">
              <a:solidFill>
                <a:srgbClr val="FF99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0" hangingPunct="0"/>
              <a:r>
                <a:rPr lang="zh-CN" altLang="en-US" b="1" i="1" dirty="0">
                  <a:latin typeface="Arial" panose="020B0604020202090204"/>
                  <a:ea typeface="黑体" panose="02010600040101010101" pitchFamily="1" charset="-122"/>
                  <a:sym typeface="宋体" panose="02010600030101010101" pitchFamily="2" charset="-122"/>
                </a:rPr>
                <a:t>敬业精神 </a:t>
              </a:r>
            </a:p>
          </p:txBody>
        </p:sp>
        <p:sp>
          <p:nvSpPr>
            <p:cNvPr id="11273" name="AutoShape 20"/>
            <p:cNvSpPr/>
            <p:nvPr/>
          </p:nvSpPr>
          <p:spPr>
            <a:xfrm>
              <a:off x="8715" y="9140"/>
              <a:ext cx="4050" cy="680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FF99"/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 cap="flat" cmpd="sng">
              <a:solidFill>
                <a:srgbClr val="FF99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eaLnBrk="0" hangingPunct="0"/>
              <a:r>
                <a:rPr lang="zh-CN" altLang="en-US" b="1" i="1" dirty="0">
                  <a:latin typeface="Arial" panose="020B0604020202090204"/>
                  <a:ea typeface="黑体" panose="02010600040101010101" pitchFamily="1" charset="-122"/>
                  <a:sym typeface="宋体" panose="02010600030101010101" pitchFamily="2" charset="-122"/>
                </a:rPr>
                <a:t>团队合作精神 </a:t>
              </a:r>
            </a:p>
          </p:txBody>
        </p:sp>
        <p:sp>
          <p:nvSpPr>
            <p:cNvPr id="11274" name="左大括号 1"/>
            <p:cNvSpPr/>
            <p:nvPr/>
          </p:nvSpPr>
          <p:spPr>
            <a:xfrm>
              <a:off x="7387" y="2565"/>
              <a:ext cx="852" cy="7030"/>
            </a:xfrm>
            <a:prstGeom prst="leftBrace">
              <a:avLst>
                <a:gd name="adj1" fmla="val 7716"/>
                <a:gd name="adj2" fmla="val 50000"/>
              </a:avLst>
            </a:prstGeom>
            <a:noFill/>
            <a:ln w="9525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square" lIns="91439" tIns="45719" rIns="91439" bIns="45719" anchor="t"/>
            <a:lstStyle/>
            <a:p>
              <a:pPr eaLnBrk="0" latinLnBrk="1" hangingPunct="0"/>
              <a:endParaRPr lang="zh-CN" altLang="zh-CN" b="1" i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275" name="AutoShape 14"/>
          <p:cNvSpPr/>
          <p:nvPr/>
        </p:nvSpPr>
        <p:spPr>
          <a:xfrm>
            <a:off x="7842250" y="2400300"/>
            <a:ext cx="3771900" cy="2306638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99FF"/>
              </a:gs>
              <a:gs pos="100000">
                <a:srgbClr val="FFFFFF"/>
              </a:gs>
            </a:gsLst>
            <a:lin ang="5400000" scaled="1"/>
            <a:tileRect/>
          </a:gradFill>
          <a:ln w="9525" cap="flat" cmpd="sng">
            <a:solidFill>
              <a:srgbClr val="B563C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pPr eaLnBrk="0" hangingPunct="0">
              <a:lnSpc>
                <a:spcPct val="250000"/>
              </a:lnSpc>
            </a:pPr>
            <a:r>
              <a:rPr lang="zh-CN" altLang="en-US" sz="1400" b="1" dirty="0">
                <a:latin typeface="Arial" panose="020B0604020202090204"/>
                <a:ea typeface="黑体" panose="02010600040101010101" pitchFamily="1" charset="-122"/>
                <a:sym typeface="宋体" panose="02010600030101010101" pitchFamily="2" charset="-122"/>
              </a:rPr>
              <a:t>打开一份你心仪的某公司的开发招聘说明，</a:t>
            </a:r>
          </a:p>
          <a:p>
            <a:pPr eaLnBrk="0" hangingPunct="0">
              <a:lnSpc>
                <a:spcPct val="250000"/>
              </a:lnSpc>
            </a:pPr>
            <a:r>
              <a:rPr lang="zh-CN" altLang="en-US" sz="1400" b="1" dirty="0">
                <a:latin typeface="Arial" panose="020B0604020202090204"/>
                <a:ea typeface="黑体" panose="02010600040101010101" pitchFamily="1" charset="-122"/>
                <a:sym typeface="宋体" panose="02010600030101010101" pitchFamily="2" charset="-122"/>
              </a:rPr>
              <a:t>想象自己为招聘方，审视自己的简历，</a:t>
            </a:r>
          </a:p>
          <a:p>
            <a:pPr eaLnBrk="0" hangingPunct="0">
              <a:lnSpc>
                <a:spcPct val="250000"/>
              </a:lnSpc>
            </a:pPr>
            <a:r>
              <a:rPr lang="zh-CN" altLang="en-US" sz="1400" b="1" dirty="0">
                <a:latin typeface="Arial" panose="020B0604020202090204"/>
                <a:ea typeface="黑体" panose="02010600040101010101" pitchFamily="1" charset="-122"/>
                <a:sym typeface="宋体" panose="02010600030101010101" pitchFamily="2" charset="-122"/>
              </a:rPr>
              <a:t>考核一下自己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427185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3415" y="110148"/>
            <a:ext cx="10515600" cy="1325563"/>
          </a:xfrm>
        </p:spPr>
        <p:txBody>
          <a:bodyPr>
            <a:normAutofit/>
          </a:bodyPr>
          <a:lstStyle/>
          <a:p>
            <a:r>
              <a:rPr lang="zh-CN" altLang="en-US" sz="4800" dirty="0">
                <a:latin typeface="+mn-ea"/>
                <a:ea typeface="+mn-ea"/>
              </a:rPr>
              <a:t>企业关注</a:t>
            </a:r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381124" y="1229994"/>
            <a:ext cx="9705975" cy="52545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81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841375" y="352425"/>
            <a:ext cx="10260330" cy="760730"/>
          </a:xfrm>
        </p:spPr>
        <p:txBody>
          <a:bodyPr>
            <a:noAutofit/>
          </a:bodyPr>
          <a:lstStyle/>
          <a:p>
            <a:r>
              <a:rPr lang="zh-CN" altLang="en-US" sz="4800" dirty="0">
                <a:latin typeface="+mn-ea"/>
                <a:ea typeface="+mn-ea"/>
              </a:rPr>
              <a:t>素质能力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797657" y="1011702"/>
            <a:ext cx="10271858" cy="129266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dirty="0"/>
              <a:t>在</a:t>
            </a:r>
            <a:r>
              <a:rPr lang="zh-CN" altLang="en-US" dirty="0" smtClean="0"/>
              <a:t>《202</a:t>
            </a:r>
            <a:r>
              <a:rPr lang="en-US" altLang="zh-CN" dirty="0" smtClean="0"/>
              <a:t>2</a:t>
            </a:r>
            <a:r>
              <a:rPr lang="zh-CN" altLang="en-US" dirty="0" smtClean="0"/>
              <a:t>求职需求趋势调查》</a:t>
            </a:r>
            <a:r>
              <a:rPr lang="zh-CN" altLang="en-US" dirty="0"/>
              <a:t>中，比起求职者，雇主对</a:t>
            </a:r>
            <a:r>
              <a:rPr lang="zh-CN" altLang="en-US" sz="2800" b="1" dirty="0">
                <a:solidFill>
                  <a:schemeClr val="bg1"/>
                </a:solidFill>
              </a:rPr>
              <a:t>学习能力的需求明显更高</a:t>
            </a:r>
            <a:r>
              <a:rPr lang="zh-CN" altLang="en-US" dirty="0"/>
              <a:t>，这反映出工作化场景和在实践中交互对于</a:t>
            </a:r>
            <a:r>
              <a:rPr lang="zh-CN" altLang="en-US" sz="2400" b="1" dirty="0">
                <a:solidFill>
                  <a:schemeClr val="bg1"/>
                </a:solidFill>
              </a:rPr>
              <a:t>终身学习能力</a:t>
            </a:r>
            <a:r>
              <a:rPr lang="zh-CN" altLang="en-US" dirty="0"/>
              <a:t>培养的必要性。</a:t>
            </a:r>
          </a:p>
        </p:txBody>
      </p:sp>
      <p:pic>
        <p:nvPicPr>
          <p:cNvPr id="8" name="内容占位符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41375" y="2201545"/>
            <a:ext cx="10052050" cy="42373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4903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内容占位符 5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1420495" y="579120"/>
            <a:ext cx="9184005" cy="41148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1055077" y="4693920"/>
            <a:ext cx="1012028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en-US" altLang="zh-CN" sz="3200" b="1" dirty="0" err="1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毕业生获得</a:t>
            </a:r>
            <a:r>
              <a:rPr lang="en-US" altLang="zh-CN" sz="32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offer 的原因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，调查显示，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有相关实习经历（56.0%）、求职目标明确（51.3%）和社会实践经验丰富（44.3%</a:t>
            </a:r>
            <a:r>
              <a:rPr lang="en-US" altLang="zh-CN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r>
              <a:rPr lang="en-US" altLang="zh-CN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是毕业生获得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offer 的主要原因。除此之外，还有部分学生表示，面试技巧高（32.2%）、专业就业前景好（31.5%）和名校毕业（29.4%）</a:t>
            </a:r>
            <a:r>
              <a:rPr lang="en-US" altLang="zh-CN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也是成功获得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offer </a:t>
            </a:r>
            <a:r>
              <a:rPr lang="en-US" altLang="zh-CN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的加分项</a:t>
            </a: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349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内容占位符 5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1703901" y="402443"/>
            <a:ext cx="8750300" cy="374459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88023" y="4351362"/>
            <a:ext cx="10928839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ct val="100000"/>
              </a:lnSpc>
            </a:pPr>
            <a:r>
              <a:rPr lang="zh-CN" altLang="en-US" sz="32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毕业生未获得 offer 的原因：</a:t>
            </a:r>
          </a:p>
          <a:p>
            <a:pPr fontAlgn="auto">
              <a:lnSpc>
                <a:spcPct val="100000"/>
              </a:lnSpc>
            </a:pP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1.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毕业生选择“太迷茫，不知道该选什么”这一选项的比例最高，为 21.4%。</a:t>
            </a:r>
          </a:p>
          <a:p>
            <a:pPr fontAlgn="auto">
              <a:lnSpc>
                <a:spcPct val="100000"/>
              </a:lnSpc>
            </a:pPr>
            <a:r>
              <a:rPr lang="en-US" altLang="zh-CN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2.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未满足用人单位要求（14.9%）、简历投递太少（13.3%）、获得的面试机会太（11.8%）、没有积极找工作（10.4%）等，也是未获得 offer 的主要原因由此表明，没有获得 offer 主要源于大学生自身因素，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未提前进行职业生涯规划，没有明确的求职动机和目标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使得在就业市场中较为被动，无法找到合适的工作。</a:t>
            </a:r>
            <a:endParaRPr lang="zh-CN" altLang="en-US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324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菱形 19"/>
          <p:cNvSpPr/>
          <p:nvPr/>
        </p:nvSpPr>
        <p:spPr>
          <a:xfrm>
            <a:off x="4315016" y="2810447"/>
            <a:ext cx="3561966" cy="2883087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rgbClr val="F197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8044716" y="4256452"/>
            <a:ext cx="498767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Rectangle 23"/>
          <p:cNvSpPr/>
          <p:nvPr/>
        </p:nvSpPr>
        <p:spPr>
          <a:xfrm>
            <a:off x="8543483" y="2810447"/>
            <a:ext cx="333052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校园招聘高峰为每年</a:t>
            </a:r>
            <a:r>
              <a:rPr lang="en-US" altLang="zh-CN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10—12</a:t>
            </a: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月和次年的</a:t>
            </a:r>
            <a:r>
              <a:rPr lang="en-US" altLang="zh-CN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3—4</a:t>
            </a: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月。不同行业背景的用人单位招聘习惯、不同类别的就业项目开始时间均有不同，要善于把握住求职的“黄金时期”。</a:t>
            </a:r>
            <a:endParaRPr lang="en-US" altLang="zh-CN" sz="20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        </a:t>
            </a: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摆正就业心态，调整就业期望值，既不要急于签约，也不要错失良机。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3635325" y="4276084"/>
            <a:ext cx="498767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5" name="Rectangle 23"/>
          <p:cNvSpPr/>
          <p:nvPr/>
        </p:nvSpPr>
        <p:spPr>
          <a:xfrm>
            <a:off x="184638" y="3983696"/>
            <a:ext cx="34506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zh-CN" altLang="en-US" sz="24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对自己有个全面的认识，寻求与各岗位的切合点，进行准确定位。</a:t>
            </a:r>
            <a:endParaRPr lang="en-US" sz="2400" b="1" noProof="1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47437" y="3314311"/>
            <a:ext cx="3658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微软雅黑" charset="-122"/>
                <a:ea typeface="微软雅黑" charset="-122"/>
              </a:rPr>
              <a:t>认准自我 准确定位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1429613" y="3846490"/>
            <a:ext cx="1441600" cy="17155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-1" y="699737"/>
            <a:ext cx="4315017" cy="656623"/>
          </a:xfrm>
          <a:prstGeom prst="rect">
            <a:avLst/>
          </a:prstGeom>
          <a:solidFill>
            <a:srgbClr val="FF911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2" name="文本框 6"/>
          <p:cNvSpPr txBox="1"/>
          <p:nvPr/>
        </p:nvSpPr>
        <p:spPr>
          <a:xfrm>
            <a:off x="109471" y="783703"/>
            <a:ext cx="3791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大学生应对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就业的</a:t>
            </a:r>
            <a:r>
              <a:rPr lang="zh-CN" altLang="en-US" sz="2800" b="1" dirty="0">
                <a:solidFill>
                  <a:schemeClr val="bg1"/>
                </a:solidFill>
              </a:rPr>
              <a:t>对策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198220" y="1599024"/>
            <a:ext cx="48487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微软雅黑" charset="-122"/>
                <a:ea typeface="微软雅黑" charset="-122"/>
              </a:rPr>
              <a:t>摆正就业心态</a:t>
            </a:r>
            <a:endParaRPr lang="en-US" altLang="zh-CN" sz="2800" b="1" dirty="0">
              <a:solidFill>
                <a:srgbClr val="FFFF00"/>
              </a:solidFill>
              <a:latin typeface="微软雅黑" charset="-122"/>
              <a:ea typeface="微软雅黑" charset="-122"/>
            </a:endParaRPr>
          </a:p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微软雅黑" charset="-122"/>
                <a:ea typeface="微软雅黑" charset="-122"/>
              </a:rPr>
              <a:t>合理安排求职时间和节奏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8901773" y="2575473"/>
            <a:ext cx="1441600" cy="17155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bldLvl="0" animBg="1"/>
      <p:bldP spid="22" grpId="0"/>
      <p:bldP spid="25" grpId="0"/>
      <p:bldP spid="13" grpId="0"/>
      <p:bldP spid="11" grpId="0" bldLvl="0" animBg="1"/>
      <p:bldP spid="12" grpId="0"/>
      <p:bldP spid="1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菱形 19"/>
          <p:cNvSpPr/>
          <p:nvPr/>
        </p:nvSpPr>
        <p:spPr>
          <a:xfrm>
            <a:off x="4315016" y="2752765"/>
            <a:ext cx="3561966" cy="2998451"/>
          </a:xfrm>
          <a:custGeom>
            <a:avLst/>
            <a:gdLst>
              <a:gd name="connsiteX0" fmla="*/ 388899 w 607655"/>
              <a:gd name="connsiteY0" fmla="*/ 354674 h 511522"/>
              <a:gd name="connsiteX1" fmla="*/ 388899 w 607655"/>
              <a:gd name="connsiteY1" fmla="*/ 374580 h 511522"/>
              <a:gd name="connsiteX2" fmla="*/ 431712 w 607655"/>
              <a:gd name="connsiteY2" fmla="*/ 374580 h 511522"/>
              <a:gd name="connsiteX3" fmla="*/ 431712 w 607655"/>
              <a:gd name="connsiteY3" fmla="*/ 354674 h 511522"/>
              <a:gd name="connsiteX4" fmla="*/ 388543 w 607655"/>
              <a:gd name="connsiteY4" fmla="*/ 332991 h 511522"/>
              <a:gd name="connsiteX5" fmla="*/ 432157 w 607655"/>
              <a:gd name="connsiteY5" fmla="*/ 332991 h 511522"/>
              <a:gd name="connsiteX6" fmla="*/ 452629 w 607655"/>
              <a:gd name="connsiteY6" fmla="*/ 348276 h 511522"/>
              <a:gd name="connsiteX7" fmla="*/ 453430 w 607655"/>
              <a:gd name="connsiteY7" fmla="*/ 374580 h 511522"/>
              <a:gd name="connsiteX8" fmla="*/ 480489 w 607655"/>
              <a:gd name="connsiteY8" fmla="*/ 374580 h 511522"/>
              <a:gd name="connsiteX9" fmla="*/ 498914 w 607655"/>
              <a:gd name="connsiteY9" fmla="*/ 392975 h 511522"/>
              <a:gd name="connsiteX10" fmla="*/ 498914 w 607655"/>
              <a:gd name="connsiteY10" fmla="*/ 493038 h 511522"/>
              <a:gd name="connsiteX11" fmla="*/ 480489 w 607655"/>
              <a:gd name="connsiteY11" fmla="*/ 511522 h 511522"/>
              <a:gd name="connsiteX12" fmla="*/ 339232 w 607655"/>
              <a:gd name="connsiteY12" fmla="*/ 511522 h 511522"/>
              <a:gd name="connsiteX13" fmla="*/ 320807 w 607655"/>
              <a:gd name="connsiteY13" fmla="*/ 493038 h 511522"/>
              <a:gd name="connsiteX14" fmla="*/ 320807 w 607655"/>
              <a:gd name="connsiteY14" fmla="*/ 392975 h 511522"/>
              <a:gd name="connsiteX15" fmla="*/ 339232 w 607655"/>
              <a:gd name="connsiteY15" fmla="*/ 374580 h 511522"/>
              <a:gd name="connsiteX16" fmla="*/ 367181 w 607655"/>
              <a:gd name="connsiteY16" fmla="*/ 374580 h 511522"/>
              <a:gd name="connsiteX17" fmla="*/ 368071 w 607655"/>
              <a:gd name="connsiteY17" fmla="*/ 348276 h 511522"/>
              <a:gd name="connsiteX18" fmla="*/ 388543 w 607655"/>
              <a:gd name="connsiteY18" fmla="*/ 332991 h 511522"/>
              <a:gd name="connsiteX19" fmla="*/ 320878 w 607655"/>
              <a:gd name="connsiteY19" fmla="*/ 261649 h 511522"/>
              <a:gd name="connsiteX20" fmla="*/ 587896 w 607655"/>
              <a:gd name="connsiteY20" fmla="*/ 261649 h 511522"/>
              <a:gd name="connsiteX21" fmla="*/ 607655 w 607655"/>
              <a:gd name="connsiteY21" fmla="*/ 281377 h 511522"/>
              <a:gd name="connsiteX22" fmla="*/ 587896 w 607655"/>
              <a:gd name="connsiteY22" fmla="*/ 301104 h 511522"/>
              <a:gd name="connsiteX23" fmla="*/ 586561 w 607655"/>
              <a:gd name="connsiteY23" fmla="*/ 301104 h 511522"/>
              <a:gd name="connsiteX24" fmla="*/ 586561 w 607655"/>
              <a:gd name="connsiteY24" fmla="*/ 496958 h 511522"/>
              <a:gd name="connsiteX25" fmla="*/ 573388 w 607655"/>
              <a:gd name="connsiteY25" fmla="*/ 510110 h 511522"/>
              <a:gd name="connsiteX26" fmla="*/ 560304 w 607655"/>
              <a:gd name="connsiteY26" fmla="*/ 496958 h 511522"/>
              <a:gd name="connsiteX27" fmla="*/ 560304 w 607655"/>
              <a:gd name="connsiteY27" fmla="*/ 301104 h 511522"/>
              <a:gd name="connsiteX28" fmla="*/ 349805 w 607655"/>
              <a:gd name="connsiteY28" fmla="*/ 301104 h 511522"/>
              <a:gd name="connsiteX29" fmla="*/ 349805 w 607655"/>
              <a:gd name="connsiteY29" fmla="*/ 352289 h 511522"/>
              <a:gd name="connsiteX30" fmla="*/ 339213 w 607655"/>
              <a:gd name="connsiteY30" fmla="*/ 352289 h 511522"/>
              <a:gd name="connsiteX31" fmla="*/ 323459 w 607655"/>
              <a:gd name="connsiteY31" fmla="*/ 355133 h 511522"/>
              <a:gd name="connsiteX32" fmla="*/ 323459 w 607655"/>
              <a:gd name="connsiteY32" fmla="*/ 301104 h 511522"/>
              <a:gd name="connsiteX33" fmla="*/ 320878 w 607655"/>
              <a:gd name="connsiteY33" fmla="*/ 301104 h 511522"/>
              <a:gd name="connsiteX34" fmla="*/ 301119 w 607655"/>
              <a:gd name="connsiteY34" fmla="*/ 281377 h 511522"/>
              <a:gd name="connsiteX35" fmla="*/ 320878 w 607655"/>
              <a:gd name="connsiteY35" fmla="*/ 261649 h 511522"/>
              <a:gd name="connsiteX36" fmla="*/ 415198 w 607655"/>
              <a:gd name="connsiteY36" fmla="*/ 217616 h 511522"/>
              <a:gd name="connsiteX37" fmla="*/ 490489 w 607655"/>
              <a:gd name="connsiteY37" fmla="*/ 217616 h 511522"/>
              <a:gd name="connsiteX38" fmla="*/ 503571 w 607655"/>
              <a:gd name="connsiteY38" fmla="*/ 230785 h 511522"/>
              <a:gd name="connsiteX39" fmla="*/ 490489 w 607655"/>
              <a:gd name="connsiteY39" fmla="*/ 243866 h 511522"/>
              <a:gd name="connsiteX40" fmla="*/ 415198 w 607655"/>
              <a:gd name="connsiteY40" fmla="*/ 243866 h 511522"/>
              <a:gd name="connsiteX41" fmla="*/ 402027 w 607655"/>
              <a:gd name="connsiteY41" fmla="*/ 230785 h 511522"/>
              <a:gd name="connsiteX42" fmla="*/ 415198 w 607655"/>
              <a:gd name="connsiteY42" fmla="*/ 217616 h 511522"/>
              <a:gd name="connsiteX43" fmla="*/ 415198 w 607655"/>
              <a:gd name="connsiteY43" fmla="*/ 175559 h 511522"/>
              <a:gd name="connsiteX44" fmla="*/ 490489 w 607655"/>
              <a:gd name="connsiteY44" fmla="*/ 175559 h 511522"/>
              <a:gd name="connsiteX45" fmla="*/ 503571 w 607655"/>
              <a:gd name="connsiteY45" fmla="*/ 188720 h 511522"/>
              <a:gd name="connsiteX46" fmla="*/ 490489 w 607655"/>
              <a:gd name="connsiteY46" fmla="*/ 201880 h 511522"/>
              <a:gd name="connsiteX47" fmla="*/ 415198 w 607655"/>
              <a:gd name="connsiteY47" fmla="*/ 201880 h 511522"/>
              <a:gd name="connsiteX48" fmla="*/ 402027 w 607655"/>
              <a:gd name="connsiteY48" fmla="*/ 188720 h 511522"/>
              <a:gd name="connsiteX49" fmla="*/ 415198 w 607655"/>
              <a:gd name="connsiteY49" fmla="*/ 175559 h 511522"/>
              <a:gd name="connsiteX50" fmla="*/ 415198 w 607655"/>
              <a:gd name="connsiteY50" fmla="*/ 133573 h 511522"/>
              <a:gd name="connsiteX51" fmla="*/ 490489 w 607655"/>
              <a:gd name="connsiteY51" fmla="*/ 133573 h 511522"/>
              <a:gd name="connsiteX52" fmla="*/ 503571 w 607655"/>
              <a:gd name="connsiteY52" fmla="*/ 146734 h 511522"/>
              <a:gd name="connsiteX53" fmla="*/ 490489 w 607655"/>
              <a:gd name="connsiteY53" fmla="*/ 159894 h 511522"/>
              <a:gd name="connsiteX54" fmla="*/ 415198 w 607655"/>
              <a:gd name="connsiteY54" fmla="*/ 159894 h 511522"/>
              <a:gd name="connsiteX55" fmla="*/ 402027 w 607655"/>
              <a:gd name="connsiteY55" fmla="*/ 146734 h 511522"/>
              <a:gd name="connsiteX56" fmla="*/ 415198 w 607655"/>
              <a:gd name="connsiteY56" fmla="*/ 133573 h 511522"/>
              <a:gd name="connsiteX57" fmla="*/ 331480 w 607655"/>
              <a:gd name="connsiteY57" fmla="*/ 88918 h 511522"/>
              <a:gd name="connsiteX58" fmla="*/ 341098 w 607655"/>
              <a:gd name="connsiteY58" fmla="*/ 104737 h 511522"/>
              <a:gd name="connsiteX59" fmla="*/ 327828 w 607655"/>
              <a:gd name="connsiteY59" fmla="*/ 159304 h 511522"/>
              <a:gd name="connsiteX60" fmla="*/ 342256 w 607655"/>
              <a:gd name="connsiteY60" fmla="*/ 171657 h 511522"/>
              <a:gd name="connsiteX61" fmla="*/ 331302 w 607655"/>
              <a:gd name="connsiteY61" fmla="*/ 203473 h 511522"/>
              <a:gd name="connsiteX62" fmla="*/ 259697 w 607655"/>
              <a:gd name="connsiteY62" fmla="*/ 238222 h 511522"/>
              <a:gd name="connsiteX63" fmla="*/ 267267 w 607655"/>
              <a:gd name="connsiteY63" fmla="*/ 207828 h 511522"/>
              <a:gd name="connsiteX64" fmla="*/ 263972 w 607655"/>
              <a:gd name="connsiteY64" fmla="*/ 183211 h 511522"/>
              <a:gd name="connsiteX65" fmla="*/ 299062 w 607655"/>
              <a:gd name="connsiteY65" fmla="*/ 166147 h 511522"/>
              <a:gd name="connsiteX66" fmla="*/ 315538 w 607655"/>
              <a:gd name="connsiteY66" fmla="*/ 98517 h 511522"/>
              <a:gd name="connsiteX67" fmla="*/ 331480 w 607655"/>
              <a:gd name="connsiteY67" fmla="*/ 88918 h 511522"/>
              <a:gd name="connsiteX68" fmla="*/ 200548 w 607655"/>
              <a:gd name="connsiteY68" fmla="*/ 73587 h 511522"/>
              <a:gd name="connsiteX69" fmla="*/ 227253 w 607655"/>
              <a:gd name="connsiteY69" fmla="*/ 94116 h 511522"/>
              <a:gd name="connsiteX70" fmla="*/ 241051 w 607655"/>
              <a:gd name="connsiteY70" fmla="*/ 198984 h 511522"/>
              <a:gd name="connsiteX71" fmla="*/ 231615 w 607655"/>
              <a:gd name="connsiteY71" fmla="*/ 221291 h 511522"/>
              <a:gd name="connsiteX72" fmla="*/ 207491 w 607655"/>
              <a:gd name="connsiteY72" fmla="*/ 223780 h 511522"/>
              <a:gd name="connsiteX73" fmla="*/ 125417 w 607655"/>
              <a:gd name="connsiteY73" fmla="*/ 186098 h 511522"/>
              <a:gd name="connsiteX74" fmla="*/ 205444 w 607655"/>
              <a:gd name="connsiteY74" fmla="*/ 251685 h 511522"/>
              <a:gd name="connsiteX75" fmla="*/ 202595 w 607655"/>
              <a:gd name="connsiteY75" fmla="*/ 292389 h 511522"/>
              <a:gd name="connsiteX76" fmla="*/ 261970 w 607655"/>
              <a:gd name="connsiteY76" fmla="*/ 307675 h 511522"/>
              <a:gd name="connsiteX77" fmla="*/ 283156 w 607655"/>
              <a:gd name="connsiteY77" fmla="*/ 331759 h 511522"/>
              <a:gd name="connsiteX78" fmla="*/ 294461 w 607655"/>
              <a:gd name="connsiteY78" fmla="*/ 420097 h 511522"/>
              <a:gd name="connsiteX79" fmla="*/ 295262 w 607655"/>
              <a:gd name="connsiteY79" fmla="*/ 501415 h 511522"/>
              <a:gd name="connsiteX80" fmla="*/ 245323 w 607655"/>
              <a:gd name="connsiteY80" fmla="*/ 486396 h 511522"/>
              <a:gd name="connsiteX81" fmla="*/ 228855 w 607655"/>
              <a:gd name="connsiteY81" fmla="*/ 358154 h 511522"/>
              <a:gd name="connsiteX82" fmla="*/ 225206 w 607655"/>
              <a:gd name="connsiteY82" fmla="*/ 357265 h 511522"/>
              <a:gd name="connsiteX83" fmla="*/ 205444 w 607655"/>
              <a:gd name="connsiteY83" fmla="*/ 376461 h 511522"/>
              <a:gd name="connsiteX84" fmla="*/ 146781 w 607655"/>
              <a:gd name="connsiteY84" fmla="*/ 376461 h 511522"/>
              <a:gd name="connsiteX85" fmla="*/ 146781 w 607655"/>
              <a:gd name="connsiteY85" fmla="*/ 460623 h 511522"/>
              <a:gd name="connsiteX86" fmla="*/ 165119 w 607655"/>
              <a:gd name="connsiteY86" fmla="*/ 460623 h 511522"/>
              <a:gd name="connsiteX87" fmla="*/ 174466 w 607655"/>
              <a:gd name="connsiteY87" fmla="*/ 464444 h 511522"/>
              <a:gd name="connsiteX88" fmla="*/ 198322 w 607655"/>
              <a:gd name="connsiteY88" fmla="*/ 488262 h 511522"/>
              <a:gd name="connsiteX89" fmla="*/ 198322 w 607655"/>
              <a:gd name="connsiteY89" fmla="*/ 506836 h 511522"/>
              <a:gd name="connsiteX90" fmla="*/ 179718 w 607655"/>
              <a:gd name="connsiteY90" fmla="*/ 506836 h 511522"/>
              <a:gd name="connsiteX91" fmla="*/ 159689 w 607655"/>
              <a:gd name="connsiteY91" fmla="*/ 486840 h 511522"/>
              <a:gd name="connsiteX92" fmla="*/ 105834 w 607655"/>
              <a:gd name="connsiteY92" fmla="*/ 486840 h 511522"/>
              <a:gd name="connsiteX93" fmla="*/ 85805 w 607655"/>
              <a:gd name="connsiteY93" fmla="*/ 506836 h 511522"/>
              <a:gd name="connsiteX94" fmla="*/ 67200 w 607655"/>
              <a:gd name="connsiteY94" fmla="*/ 506836 h 511522"/>
              <a:gd name="connsiteX95" fmla="*/ 67200 w 607655"/>
              <a:gd name="connsiteY95" fmla="*/ 488262 h 511522"/>
              <a:gd name="connsiteX96" fmla="*/ 91057 w 607655"/>
              <a:gd name="connsiteY96" fmla="*/ 464444 h 511522"/>
              <a:gd name="connsiteX97" fmla="*/ 100404 w 607655"/>
              <a:gd name="connsiteY97" fmla="*/ 460623 h 511522"/>
              <a:gd name="connsiteX98" fmla="*/ 120432 w 607655"/>
              <a:gd name="connsiteY98" fmla="*/ 460623 h 511522"/>
              <a:gd name="connsiteX99" fmla="*/ 120432 w 607655"/>
              <a:gd name="connsiteY99" fmla="*/ 376461 h 511522"/>
              <a:gd name="connsiteX100" fmla="*/ 47438 w 607655"/>
              <a:gd name="connsiteY100" fmla="*/ 376461 h 511522"/>
              <a:gd name="connsiteX101" fmla="*/ 27855 w 607655"/>
              <a:gd name="connsiteY101" fmla="*/ 359309 h 511522"/>
              <a:gd name="connsiteX102" fmla="*/ 170 w 607655"/>
              <a:gd name="connsiteY102" fmla="*/ 140507 h 511522"/>
              <a:gd name="connsiteX103" fmla="*/ 17262 w 607655"/>
              <a:gd name="connsiteY103" fmla="*/ 118556 h 511522"/>
              <a:gd name="connsiteX104" fmla="*/ 39338 w 607655"/>
              <a:gd name="connsiteY104" fmla="*/ 135619 h 511522"/>
              <a:gd name="connsiteX105" fmla="*/ 64886 w 607655"/>
              <a:gd name="connsiteY105" fmla="*/ 337091 h 511522"/>
              <a:gd name="connsiteX106" fmla="*/ 81176 w 607655"/>
              <a:gd name="connsiteY106" fmla="*/ 337091 h 511522"/>
              <a:gd name="connsiteX107" fmla="*/ 81176 w 607655"/>
              <a:gd name="connsiteY107" fmla="*/ 164591 h 511522"/>
              <a:gd name="connsiteX108" fmla="*/ 117940 w 607655"/>
              <a:gd name="connsiteY108" fmla="*/ 128954 h 511522"/>
              <a:gd name="connsiteX109" fmla="*/ 159066 w 607655"/>
              <a:gd name="connsiteY109" fmla="*/ 131709 h 511522"/>
              <a:gd name="connsiteX110" fmla="*/ 160846 w 607655"/>
              <a:gd name="connsiteY110" fmla="*/ 145395 h 511522"/>
              <a:gd name="connsiteX111" fmla="*/ 145268 w 607655"/>
              <a:gd name="connsiteY111" fmla="*/ 142906 h 511522"/>
              <a:gd name="connsiteX112" fmla="*/ 188174 w 607655"/>
              <a:gd name="connsiteY112" fmla="*/ 162547 h 511522"/>
              <a:gd name="connsiteX113" fmla="*/ 179985 w 607655"/>
              <a:gd name="connsiteY113" fmla="*/ 100337 h 511522"/>
              <a:gd name="connsiteX114" fmla="*/ 200548 w 607655"/>
              <a:gd name="connsiteY114" fmla="*/ 73587 h 511522"/>
              <a:gd name="connsiteX115" fmla="*/ 164220 w 607655"/>
              <a:gd name="connsiteY115" fmla="*/ 132 h 511522"/>
              <a:gd name="connsiteX116" fmla="*/ 212983 w 607655"/>
              <a:gd name="connsiteY116" fmla="*/ 49470 h 511522"/>
              <a:gd name="connsiteX117" fmla="*/ 197233 w 607655"/>
              <a:gd name="connsiteY117" fmla="*/ 49025 h 511522"/>
              <a:gd name="connsiteX118" fmla="*/ 178190 w 607655"/>
              <a:gd name="connsiteY118" fmla="*/ 55782 h 511522"/>
              <a:gd name="connsiteX119" fmla="*/ 160304 w 607655"/>
              <a:gd name="connsiteY119" fmla="*/ 39869 h 511522"/>
              <a:gd name="connsiteX120" fmla="*/ 152385 w 607655"/>
              <a:gd name="connsiteY120" fmla="*/ 40313 h 511522"/>
              <a:gd name="connsiteX121" fmla="*/ 131207 w 607655"/>
              <a:gd name="connsiteY121" fmla="*/ 64049 h 511522"/>
              <a:gd name="connsiteX122" fmla="*/ 131651 w 607655"/>
              <a:gd name="connsiteY122" fmla="*/ 71961 h 511522"/>
              <a:gd name="connsiteX123" fmla="*/ 155143 w 607655"/>
              <a:gd name="connsiteY123" fmla="*/ 92852 h 511522"/>
              <a:gd name="connsiteX124" fmla="*/ 155588 w 607655"/>
              <a:gd name="connsiteY124" fmla="*/ 104853 h 511522"/>
              <a:gd name="connsiteX125" fmla="*/ 107982 w 607655"/>
              <a:gd name="connsiteY125" fmla="*/ 48848 h 511522"/>
              <a:gd name="connsiteX126" fmla="*/ 164220 w 607655"/>
              <a:gd name="connsiteY126" fmla="*/ 132 h 5115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607655" h="511522">
                <a:moveTo>
                  <a:pt x="388899" y="354674"/>
                </a:moveTo>
                <a:lnTo>
                  <a:pt x="388899" y="374580"/>
                </a:lnTo>
                <a:lnTo>
                  <a:pt x="431712" y="374580"/>
                </a:lnTo>
                <a:lnTo>
                  <a:pt x="431712" y="354674"/>
                </a:lnTo>
                <a:close/>
                <a:moveTo>
                  <a:pt x="388543" y="332991"/>
                </a:moveTo>
                <a:lnTo>
                  <a:pt x="432157" y="332991"/>
                </a:lnTo>
                <a:cubicBezTo>
                  <a:pt x="441859" y="332991"/>
                  <a:pt x="449959" y="339478"/>
                  <a:pt x="452629" y="348276"/>
                </a:cubicBezTo>
                <a:cubicBezTo>
                  <a:pt x="453697" y="352186"/>
                  <a:pt x="453430" y="352453"/>
                  <a:pt x="453430" y="374580"/>
                </a:cubicBezTo>
                <a:lnTo>
                  <a:pt x="480489" y="374580"/>
                </a:lnTo>
                <a:cubicBezTo>
                  <a:pt x="490636" y="374580"/>
                  <a:pt x="498914" y="382845"/>
                  <a:pt x="498914" y="392975"/>
                </a:cubicBezTo>
                <a:lnTo>
                  <a:pt x="498914" y="493038"/>
                </a:lnTo>
                <a:cubicBezTo>
                  <a:pt x="498914" y="503258"/>
                  <a:pt x="490636" y="511522"/>
                  <a:pt x="480489" y="511522"/>
                </a:cubicBezTo>
                <a:lnTo>
                  <a:pt x="339232" y="511522"/>
                </a:lnTo>
                <a:cubicBezTo>
                  <a:pt x="329085" y="511522"/>
                  <a:pt x="320807" y="503258"/>
                  <a:pt x="320807" y="493038"/>
                </a:cubicBezTo>
                <a:lnTo>
                  <a:pt x="320807" y="392975"/>
                </a:lnTo>
                <a:cubicBezTo>
                  <a:pt x="320807" y="382845"/>
                  <a:pt x="329085" y="374580"/>
                  <a:pt x="339232" y="374580"/>
                </a:cubicBezTo>
                <a:lnTo>
                  <a:pt x="367181" y="374580"/>
                </a:lnTo>
                <a:cubicBezTo>
                  <a:pt x="367181" y="352453"/>
                  <a:pt x="366914" y="352097"/>
                  <a:pt x="368071" y="348276"/>
                </a:cubicBezTo>
                <a:cubicBezTo>
                  <a:pt x="370652" y="339478"/>
                  <a:pt x="378841" y="332991"/>
                  <a:pt x="388543" y="332991"/>
                </a:cubicBezTo>
                <a:close/>
                <a:moveTo>
                  <a:pt x="320878" y="261649"/>
                </a:moveTo>
                <a:lnTo>
                  <a:pt x="587896" y="261649"/>
                </a:lnTo>
                <a:cubicBezTo>
                  <a:pt x="598754" y="261649"/>
                  <a:pt x="607655" y="270535"/>
                  <a:pt x="607655" y="281377"/>
                </a:cubicBezTo>
                <a:cubicBezTo>
                  <a:pt x="607655" y="292307"/>
                  <a:pt x="598754" y="301104"/>
                  <a:pt x="587896" y="301104"/>
                </a:cubicBezTo>
                <a:lnTo>
                  <a:pt x="586561" y="301104"/>
                </a:lnTo>
                <a:lnTo>
                  <a:pt x="586561" y="496958"/>
                </a:lnTo>
                <a:cubicBezTo>
                  <a:pt x="586561" y="504245"/>
                  <a:pt x="580686" y="510110"/>
                  <a:pt x="573388" y="510110"/>
                </a:cubicBezTo>
                <a:cubicBezTo>
                  <a:pt x="566178" y="510110"/>
                  <a:pt x="560304" y="504245"/>
                  <a:pt x="560304" y="496958"/>
                </a:cubicBezTo>
                <a:lnTo>
                  <a:pt x="560304" y="301104"/>
                </a:lnTo>
                <a:lnTo>
                  <a:pt x="349805" y="301104"/>
                </a:lnTo>
                <a:lnTo>
                  <a:pt x="349805" y="352289"/>
                </a:lnTo>
                <a:lnTo>
                  <a:pt x="339213" y="352289"/>
                </a:lnTo>
                <a:cubicBezTo>
                  <a:pt x="333695" y="352289"/>
                  <a:pt x="328355" y="353267"/>
                  <a:pt x="323459" y="355133"/>
                </a:cubicBezTo>
                <a:lnTo>
                  <a:pt x="323459" y="301104"/>
                </a:lnTo>
                <a:lnTo>
                  <a:pt x="320878" y="301104"/>
                </a:lnTo>
                <a:cubicBezTo>
                  <a:pt x="309931" y="301104"/>
                  <a:pt x="301119" y="292307"/>
                  <a:pt x="301119" y="281377"/>
                </a:cubicBezTo>
                <a:cubicBezTo>
                  <a:pt x="301119" y="270535"/>
                  <a:pt x="309931" y="261649"/>
                  <a:pt x="320878" y="261649"/>
                </a:cubicBezTo>
                <a:close/>
                <a:moveTo>
                  <a:pt x="415198" y="217616"/>
                </a:moveTo>
                <a:lnTo>
                  <a:pt x="490489" y="217616"/>
                </a:lnTo>
                <a:cubicBezTo>
                  <a:pt x="497697" y="217616"/>
                  <a:pt x="503571" y="223489"/>
                  <a:pt x="503571" y="230785"/>
                </a:cubicBezTo>
                <a:cubicBezTo>
                  <a:pt x="503571" y="237993"/>
                  <a:pt x="497697" y="243866"/>
                  <a:pt x="490489" y="243866"/>
                </a:cubicBezTo>
                <a:lnTo>
                  <a:pt x="415198" y="243866"/>
                </a:lnTo>
                <a:cubicBezTo>
                  <a:pt x="407901" y="243866"/>
                  <a:pt x="402027" y="237993"/>
                  <a:pt x="402027" y="230785"/>
                </a:cubicBezTo>
                <a:cubicBezTo>
                  <a:pt x="402027" y="223489"/>
                  <a:pt x="407901" y="217616"/>
                  <a:pt x="415198" y="217616"/>
                </a:cubicBezTo>
                <a:close/>
                <a:moveTo>
                  <a:pt x="415198" y="175559"/>
                </a:moveTo>
                <a:lnTo>
                  <a:pt x="490489" y="175559"/>
                </a:lnTo>
                <a:cubicBezTo>
                  <a:pt x="497697" y="175559"/>
                  <a:pt x="503571" y="181428"/>
                  <a:pt x="503571" y="188720"/>
                </a:cubicBezTo>
                <a:cubicBezTo>
                  <a:pt x="503571" y="195922"/>
                  <a:pt x="497697" y="201880"/>
                  <a:pt x="490489" y="201880"/>
                </a:cubicBezTo>
                <a:lnTo>
                  <a:pt x="415198" y="201880"/>
                </a:lnTo>
                <a:cubicBezTo>
                  <a:pt x="407901" y="201880"/>
                  <a:pt x="402027" y="195922"/>
                  <a:pt x="402027" y="188720"/>
                </a:cubicBezTo>
                <a:cubicBezTo>
                  <a:pt x="402027" y="181428"/>
                  <a:pt x="407901" y="175559"/>
                  <a:pt x="415198" y="175559"/>
                </a:cubicBezTo>
                <a:close/>
                <a:moveTo>
                  <a:pt x="415198" y="133573"/>
                </a:moveTo>
                <a:lnTo>
                  <a:pt x="490489" y="133573"/>
                </a:lnTo>
                <a:cubicBezTo>
                  <a:pt x="497697" y="133573"/>
                  <a:pt x="503571" y="139442"/>
                  <a:pt x="503571" y="146734"/>
                </a:cubicBezTo>
                <a:cubicBezTo>
                  <a:pt x="503571" y="154025"/>
                  <a:pt x="497697" y="159894"/>
                  <a:pt x="490489" y="159894"/>
                </a:cubicBezTo>
                <a:lnTo>
                  <a:pt x="415198" y="159894"/>
                </a:lnTo>
                <a:cubicBezTo>
                  <a:pt x="407901" y="159894"/>
                  <a:pt x="402027" y="154025"/>
                  <a:pt x="402027" y="146734"/>
                </a:cubicBezTo>
                <a:cubicBezTo>
                  <a:pt x="402027" y="139442"/>
                  <a:pt x="407901" y="133573"/>
                  <a:pt x="415198" y="133573"/>
                </a:cubicBezTo>
                <a:close/>
                <a:moveTo>
                  <a:pt x="331480" y="88918"/>
                </a:moveTo>
                <a:cubicBezTo>
                  <a:pt x="338516" y="90607"/>
                  <a:pt x="342879" y="97717"/>
                  <a:pt x="341098" y="104737"/>
                </a:cubicBezTo>
                <a:lnTo>
                  <a:pt x="327828" y="159304"/>
                </a:lnTo>
                <a:cubicBezTo>
                  <a:pt x="333973" y="161171"/>
                  <a:pt x="339317" y="165437"/>
                  <a:pt x="342256" y="171657"/>
                </a:cubicBezTo>
                <a:cubicBezTo>
                  <a:pt x="348045" y="183477"/>
                  <a:pt x="343147" y="197697"/>
                  <a:pt x="331302" y="203473"/>
                </a:cubicBezTo>
                <a:lnTo>
                  <a:pt x="259697" y="238222"/>
                </a:lnTo>
                <a:cubicBezTo>
                  <a:pt x="265753" y="229690"/>
                  <a:pt x="268692" y="219026"/>
                  <a:pt x="267267" y="207828"/>
                </a:cubicBezTo>
                <a:cubicBezTo>
                  <a:pt x="265308" y="192809"/>
                  <a:pt x="264863" y="189876"/>
                  <a:pt x="263972" y="183211"/>
                </a:cubicBezTo>
                <a:lnTo>
                  <a:pt x="299062" y="166147"/>
                </a:lnTo>
                <a:lnTo>
                  <a:pt x="315538" y="98517"/>
                </a:lnTo>
                <a:cubicBezTo>
                  <a:pt x="317230" y="91496"/>
                  <a:pt x="324355" y="87141"/>
                  <a:pt x="331480" y="88918"/>
                </a:cubicBezTo>
                <a:close/>
                <a:moveTo>
                  <a:pt x="200548" y="73587"/>
                </a:moveTo>
                <a:cubicBezTo>
                  <a:pt x="213633" y="71898"/>
                  <a:pt x="225562" y="81052"/>
                  <a:pt x="227253" y="94116"/>
                </a:cubicBezTo>
                <a:lnTo>
                  <a:pt x="241051" y="198984"/>
                </a:lnTo>
                <a:cubicBezTo>
                  <a:pt x="242208" y="207605"/>
                  <a:pt x="238558" y="216137"/>
                  <a:pt x="231615" y="221291"/>
                </a:cubicBezTo>
                <a:cubicBezTo>
                  <a:pt x="224582" y="226446"/>
                  <a:pt x="215325" y="227335"/>
                  <a:pt x="207491" y="223780"/>
                </a:cubicBezTo>
                <a:lnTo>
                  <a:pt x="125417" y="186098"/>
                </a:lnTo>
                <a:cubicBezTo>
                  <a:pt x="204019" y="252041"/>
                  <a:pt x="199124" y="248575"/>
                  <a:pt x="205444" y="251685"/>
                </a:cubicBezTo>
                <a:lnTo>
                  <a:pt x="202595" y="292389"/>
                </a:lnTo>
                <a:lnTo>
                  <a:pt x="261970" y="307675"/>
                </a:lnTo>
                <a:cubicBezTo>
                  <a:pt x="273275" y="310607"/>
                  <a:pt x="281731" y="320117"/>
                  <a:pt x="283156" y="331759"/>
                </a:cubicBezTo>
                <a:lnTo>
                  <a:pt x="294461" y="420097"/>
                </a:lnTo>
                <a:cubicBezTo>
                  <a:pt x="294461" y="420097"/>
                  <a:pt x="295262" y="499993"/>
                  <a:pt x="295262" y="501415"/>
                </a:cubicBezTo>
                <a:cubicBezTo>
                  <a:pt x="279239" y="519989"/>
                  <a:pt x="248439" y="510924"/>
                  <a:pt x="245323" y="486396"/>
                </a:cubicBezTo>
                <a:lnTo>
                  <a:pt x="228855" y="358154"/>
                </a:lnTo>
                <a:lnTo>
                  <a:pt x="225206" y="357265"/>
                </a:lnTo>
                <a:cubicBezTo>
                  <a:pt x="224938" y="367930"/>
                  <a:pt x="216215" y="376461"/>
                  <a:pt x="205444" y="376461"/>
                </a:cubicBezTo>
                <a:lnTo>
                  <a:pt x="146781" y="376461"/>
                </a:lnTo>
                <a:lnTo>
                  <a:pt x="146781" y="460623"/>
                </a:lnTo>
                <a:lnTo>
                  <a:pt x="165119" y="460623"/>
                </a:lnTo>
                <a:cubicBezTo>
                  <a:pt x="168591" y="460623"/>
                  <a:pt x="171973" y="461956"/>
                  <a:pt x="174466" y="464444"/>
                </a:cubicBezTo>
                <a:lnTo>
                  <a:pt x="198322" y="488262"/>
                </a:lnTo>
                <a:cubicBezTo>
                  <a:pt x="203485" y="493416"/>
                  <a:pt x="203485" y="501770"/>
                  <a:pt x="198322" y="506836"/>
                </a:cubicBezTo>
                <a:cubicBezTo>
                  <a:pt x="193159" y="511991"/>
                  <a:pt x="184881" y="511991"/>
                  <a:pt x="179718" y="506836"/>
                </a:cubicBezTo>
                <a:lnTo>
                  <a:pt x="159689" y="486840"/>
                </a:lnTo>
                <a:lnTo>
                  <a:pt x="105834" y="486840"/>
                </a:lnTo>
                <a:lnTo>
                  <a:pt x="85805" y="506836"/>
                </a:lnTo>
                <a:cubicBezTo>
                  <a:pt x="80642" y="511991"/>
                  <a:pt x="72274" y="511991"/>
                  <a:pt x="67200" y="506836"/>
                </a:cubicBezTo>
                <a:cubicBezTo>
                  <a:pt x="62037" y="501770"/>
                  <a:pt x="62037" y="493416"/>
                  <a:pt x="67200" y="488262"/>
                </a:cubicBezTo>
                <a:lnTo>
                  <a:pt x="91057" y="464444"/>
                </a:lnTo>
                <a:cubicBezTo>
                  <a:pt x="93549" y="461956"/>
                  <a:pt x="96843" y="460623"/>
                  <a:pt x="100404" y="460623"/>
                </a:cubicBezTo>
                <a:lnTo>
                  <a:pt x="120432" y="460623"/>
                </a:lnTo>
                <a:lnTo>
                  <a:pt x="120432" y="376461"/>
                </a:lnTo>
                <a:lnTo>
                  <a:pt x="47438" y="376461"/>
                </a:lnTo>
                <a:cubicBezTo>
                  <a:pt x="37557" y="376461"/>
                  <a:pt x="29190" y="369085"/>
                  <a:pt x="27855" y="359309"/>
                </a:cubicBezTo>
                <a:lnTo>
                  <a:pt x="170" y="140507"/>
                </a:lnTo>
                <a:cubicBezTo>
                  <a:pt x="-1254" y="129753"/>
                  <a:pt x="6401" y="119889"/>
                  <a:pt x="17262" y="118556"/>
                </a:cubicBezTo>
                <a:cubicBezTo>
                  <a:pt x="28033" y="117134"/>
                  <a:pt x="37914" y="124777"/>
                  <a:pt x="39338" y="135619"/>
                </a:cubicBezTo>
                <a:lnTo>
                  <a:pt x="64886" y="337091"/>
                </a:lnTo>
                <a:lnTo>
                  <a:pt x="81176" y="337091"/>
                </a:lnTo>
                <a:lnTo>
                  <a:pt x="81176" y="164591"/>
                </a:lnTo>
                <a:cubicBezTo>
                  <a:pt x="80998" y="143884"/>
                  <a:pt x="97288" y="127443"/>
                  <a:pt x="117940" y="128954"/>
                </a:cubicBezTo>
                <a:cubicBezTo>
                  <a:pt x="117940" y="128954"/>
                  <a:pt x="156929" y="131264"/>
                  <a:pt x="159066" y="131709"/>
                </a:cubicBezTo>
                <a:cubicBezTo>
                  <a:pt x="159066" y="131975"/>
                  <a:pt x="160846" y="145217"/>
                  <a:pt x="160846" y="145395"/>
                </a:cubicBezTo>
                <a:lnTo>
                  <a:pt x="145268" y="142906"/>
                </a:lnTo>
                <a:lnTo>
                  <a:pt x="188174" y="162547"/>
                </a:lnTo>
                <a:lnTo>
                  <a:pt x="179985" y="100337"/>
                </a:lnTo>
                <a:cubicBezTo>
                  <a:pt x="178294" y="87273"/>
                  <a:pt x="187462" y="75275"/>
                  <a:pt x="200548" y="73587"/>
                </a:cubicBezTo>
                <a:close/>
                <a:moveTo>
                  <a:pt x="164220" y="132"/>
                </a:moveTo>
                <a:cubicBezTo>
                  <a:pt x="190826" y="2087"/>
                  <a:pt x="211470" y="23512"/>
                  <a:pt x="212983" y="49470"/>
                </a:cubicBezTo>
                <a:cubicBezTo>
                  <a:pt x="207911" y="48492"/>
                  <a:pt x="202661" y="48314"/>
                  <a:pt x="197233" y="49025"/>
                </a:cubicBezTo>
                <a:cubicBezTo>
                  <a:pt x="190292" y="49914"/>
                  <a:pt x="183796" y="52315"/>
                  <a:pt x="178190" y="55782"/>
                </a:cubicBezTo>
                <a:lnTo>
                  <a:pt x="160304" y="39869"/>
                </a:lnTo>
                <a:cubicBezTo>
                  <a:pt x="157991" y="37824"/>
                  <a:pt x="154431" y="38002"/>
                  <a:pt x="152385" y="40313"/>
                </a:cubicBezTo>
                <a:lnTo>
                  <a:pt x="131207" y="64049"/>
                </a:lnTo>
                <a:cubicBezTo>
                  <a:pt x="129160" y="66360"/>
                  <a:pt x="129338" y="69827"/>
                  <a:pt x="131651" y="71961"/>
                </a:cubicBezTo>
                <a:lnTo>
                  <a:pt x="155143" y="92852"/>
                </a:lnTo>
                <a:cubicBezTo>
                  <a:pt x="154609" y="98630"/>
                  <a:pt x="155232" y="102719"/>
                  <a:pt x="155588" y="104853"/>
                </a:cubicBezTo>
                <a:cubicBezTo>
                  <a:pt x="127202" y="102275"/>
                  <a:pt x="105935" y="77384"/>
                  <a:pt x="107982" y="48848"/>
                </a:cubicBezTo>
                <a:cubicBezTo>
                  <a:pt x="110028" y="19956"/>
                  <a:pt x="135211" y="-1913"/>
                  <a:pt x="164220" y="132"/>
                </a:cubicBezTo>
                <a:close/>
              </a:path>
            </a:pathLst>
          </a:custGeom>
          <a:solidFill>
            <a:srgbClr val="F19700"/>
          </a:solid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8044716" y="4256452"/>
            <a:ext cx="498767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2" name="Rectangle 23"/>
          <p:cNvSpPr/>
          <p:nvPr/>
        </p:nvSpPr>
        <p:spPr>
          <a:xfrm>
            <a:off x="8294099" y="2460202"/>
            <a:ext cx="3681024" cy="853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树立苦练内功、积极准备，全面了解、主动出击的就业态度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3635325" y="4276084"/>
            <a:ext cx="498767" cy="0"/>
          </a:xfrm>
          <a:prstGeom prst="line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5" name="Rectangle 23"/>
          <p:cNvSpPr/>
          <p:nvPr/>
        </p:nvSpPr>
        <p:spPr>
          <a:xfrm>
            <a:off x="109472" y="3115803"/>
            <a:ext cx="40378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不要一味追求地域和一时的待遇，</a:t>
            </a:r>
            <a:endParaRPr lang="en-US" altLang="zh-CN" sz="20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57200" indent="-457200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以免出现刚就业即失业的尴尬局</a:t>
            </a:r>
          </a:p>
          <a:p>
            <a:pPr marL="457200" indent="-457200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面。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54367" y="1803162"/>
            <a:ext cx="3658532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lnSpc>
                <a:spcPct val="120000"/>
              </a:lnSpc>
            </a:pPr>
            <a:r>
              <a:rPr lang="zh-CN" altLang="en-US" sz="2800" b="1" dirty="0">
                <a:solidFill>
                  <a:srgbClr val="FFFF00"/>
                </a:solidFill>
                <a:latin typeface="微软雅黑" charset="-122"/>
                <a:ea typeface="微软雅黑" charset="-122"/>
              </a:rPr>
              <a:t>优先选择适合自己的</a:t>
            </a:r>
            <a:endParaRPr lang="en-US" altLang="zh-CN" sz="2800" b="1" dirty="0">
              <a:solidFill>
                <a:srgbClr val="FFFF00"/>
              </a:solidFill>
              <a:latin typeface="微软雅黑" charset="-122"/>
              <a:ea typeface="微软雅黑" charset="-122"/>
            </a:endParaRPr>
          </a:p>
          <a:p>
            <a:pPr marL="457200" indent="-457200" algn="ctr">
              <a:lnSpc>
                <a:spcPct val="120000"/>
              </a:lnSpc>
            </a:pPr>
            <a:r>
              <a:rPr lang="zh-CN" altLang="en-US" sz="2800" b="1" dirty="0">
                <a:solidFill>
                  <a:srgbClr val="FFFF00"/>
                </a:solidFill>
                <a:latin typeface="微软雅黑" charset="-122"/>
                <a:ea typeface="微软雅黑" charset="-122"/>
              </a:rPr>
              <a:t>行业和单位</a:t>
            </a:r>
            <a:endParaRPr lang="en-US" altLang="zh-CN" sz="2800" b="1" dirty="0">
              <a:solidFill>
                <a:srgbClr val="FFFF00"/>
              </a:solidFill>
              <a:latin typeface="微软雅黑" charset="-122"/>
              <a:ea typeface="微软雅黑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1429613" y="2978597"/>
            <a:ext cx="1441600" cy="17155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-1" y="699737"/>
            <a:ext cx="4315017" cy="656623"/>
          </a:xfrm>
          <a:prstGeom prst="rect">
            <a:avLst/>
          </a:prstGeom>
          <a:solidFill>
            <a:srgbClr val="F3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2" name="文本框 6"/>
          <p:cNvSpPr txBox="1"/>
          <p:nvPr/>
        </p:nvSpPr>
        <p:spPr>
          <a:xfrm>
            <a:off x="109471" y="783703"/>
            <a:ext cx="37914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大学生应对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就业的</a:t>
            </a:r>
            <a:r>
              <a:rPr lang="zh-CN" altLang="en-US" sz="2800" b="1" dirty="0">
                <a:solidFill>
                  <a:schemeClr val="bg1"/>
                </a:solidFill>
              </a:rPr>
              <a:t>对策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392041" y="1788999"/>
            <a:ext cx="4848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微软雅黑" charset="-122"/>
                <a:ea typeface="微软雅黑" charset="-122"/>
              </a:rPr>
              <a:t>就业态度</a:t>
            </a:r>
          </a:p>
        </p:txBody>
      </p:sp>
      <p:cxnSp>
        <p:nvCxnSpPr>
          <p:cNvPr id="16" name="直接连接符 15"/>
          <p:cNvCxnSpPr/>
          <p:nvPr/>
        </p:nvCxnSpPr>
        <p:spPr>
          <a:xfrm>
            <a:off x="9085612" y="2366393"/>
            <a:ext cx="1441600" cy="17155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23"/>
          <p:cNvSpPr/>
          <p:nvPr/>
        </p:nvSpPr>
        <p:spPr>
          <a:xfrm>
            <a:off x="-17589" y="5033772"/>
            <a:ext cx="51435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充分了解学校招就处和社会各类就业服务</a:t>
            </a:r>
            <a:endParaRPr lang="en-US" altLang="zh-CN" sz="20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57200" indent="-457200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资源，以及家人、朋友、校友及老师等各</a:t>
            </a:r>
            <a:endParaRPr lang="en-US" altLang="zh-CN" sz="20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57200" indent="-457200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类社会资源，拓宽就业渠道，为自己争取</a:t>
            </a:r>
            <a:endParaRPr lang="en-US" altLang="zh-CN" sz="2000" b="1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457200" indent="-457200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更多的应聘机会。   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321246" y="4302439"/>
            <a:ext cx="365853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lnSpc>
                <a:spcPct val="120000"/>
              </a:lnSpc>
            </a:pPr>
            <a:r>
              <a:rPr lang="zh-CN" altLang="en-US" sz="2800" b="1" dirty="0">
                <a:solidFill>
                  <a:srgbClr val="FFFF00"/>
                </a:solidFill>
                <a:latin typeface="微软雅黑" charset="-122"/>
                <a:ea typeface="微软雅黑" charset="-122"/>
              </a:rPr>
              <a:t>拓宽就业渠道</a:t>
            </a:r>
            <a:endParaRPr lang="en-US" altLang="zh-CN" sz="2800" b="1" dirty="0">
              <a:solidFill>
                <a:srgbClr val="FFFF00"/>
              </a:solidFill>
              <a:latin typeface="微软雅黑" charset="-122"/>
              <a:ea typeface="微软雅黑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1429712" y="4931734"/>
            <a:ext cx="1441600" cy="17155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23"/>
          <p:cNvSpPr/>
          <p:nvPr/>
        </p:nvSpPr>
        <p:spPr>
          <a:xfrm>
            <a:off x="8393600" y="4427884"/>
            <a:ext cx="333052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大专业就业观念，能力决定薪酬观念，长远发展观念，不唯单位性质观念，自立自强观念，先就业，后择业的观念，从基层做起的观念。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7513786" y="3752864"/>
            <a:ext cx="4848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微软雅黑" charset="-122"/>
                <a:ea typeface="微软雅黑" charset="-122"/>
              </a:rPr>
              <a:t>树立正确的求职观念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9095594" y="4302439"/>
            <a:ext cx="1441600" cy="17155"/>
          </a:xfrm>
          <a:prstGeom prst="line">
            <a:avLst/>
          </a:prstGeom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000">
        <p:random/>
      </p:transition>
    </mc:Choice>
    <mc:Fallback xmlns="">
      <p:transition spd="slow" advClick="0" advTm="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  <p:bldP spid="22" grpId="0"/>
      <p:bldP spid="25" grpId="0"/>
      <p:bldP spid="13" grpId="0"/>
      <p:bldP spid="11" grpId="0" bldLvl="0" animBg="1"/>
      <p:bldP spid="12" grpId="0"/>
      <p:bldP spid="15" grpId="0"/>
      <p:bldP spid="17" grpId="0"/>
      <p:bldP spid="18" grpId="0"/>
      <p:bldP spid="20" grpId="0"/>
      <p:bldP spid="2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10776" y="3217596"/>
            <a:ext cx="6027066" cy="1200329"/>
          </a:xfrm>
        </p:spPr>
        <p:txBody>
          <a:bodyPr>
            <a:normAutofit fontScale="90000"/>
          </a:bodyPr>
          <a:lstStyle/>
          <a:p>
            <a:r>
              <a:rPr lang="zh-CN" altLang="en-US" b="1" dirty="0" smtClean="0"/>
              <a:t>进入</a:t>
            </a:r>
            <a:r>
              <a:rPr lang="en-US" altLang="zh-CN" b="1" dirty="0"/>
              <a:t>IT</a:t>
            </a:r>
            <a:r>
              <a:rPr lang="zh-CN" altLang="en-US" b="1" dirty="0"/>
              <a:t>职场前期准备</a:t>
            </a:r>
            <a:br>
              <a:rPr lang="zh-CN" altLang="en-US" b="1" dirty="0"/>
            </a:b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0" y="1825625"/>
            <a:ext cx="10515600" cy="4351655"/>
          </a:xfrm>
        </p:spPr>
        <p:txBody>
          <a:bodyPr/>
          <a:lstStyle/>
          <a:p>
            <a:r>
              <a:rPr lang="zh-CN" altLang="en-US" dirty="0"/>
              <a:t>我的现状</a:t>
            </a:r>
          </a:p>
          <a:p>
            <a:r>
              <a:rPr lang="zh-CN" altLang="en-US" dirty="0"/>
              <a:t>自我定位</a:t>
            </a:r>
          </a:p>
          <a:p>
            <a:r>
              <a:rPr lang="zh-CN" altLang="en-US" dirty="0"/>
              <a:t>突破自我</a:t>
            </a:r>
          </a:p>
          <a:p>
            <a:r>
              <a:rPr lang="zh-CN" altLang="en-US" dirty="0"/>
              <a:t>照进现实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文本框 1"/>
          <p:cNvSpPr txBox="1"/>
          <p:nvPr>
            <p:custDataLst>
              <p:tags r:id="rId2"/>
            </p:custDataLst>
          </p:nvPr>
        </p:nvSpPr>
        <p:spPr>
          <a:xfrm>
            <a:off x="1849438" y="514350"/>
            <a:ext cx="8491537" cy="1276350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b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Tx/>
              <a:buFont typeface="Arial" panose="020B0604020202020204" pitchFamily="34" charset="0"/>
              <a:buNone/>
              <a:defRPr/>
            </a:pPr>
            <a:r>
              <a:rPr lang="en-US" altLang="zh-CN" sz="360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sym typeface="+mn-ea"/>
              </a:rPr>
              <a:t>·</a:t>
            </a:r>
            <a:r>
              <a:rPr lang="zh-CN" altLang="en-US" sz="360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sym typeface="+mn-ea"/>
              </a:rPr>
              <a:t>学业生涯规划（</a:t>
            </a:r>
            <a:r>
              <a:rPr lang="zh-CN" altLang="en-US" sz="3600" dirty="0">
                <a:solidFill>
                  <a:schemeClr val="bg1"/>
                </a:solidFill>
                <a:latin typeface="+mn-ea"/>
                <a:sym typeface="+mn-ea"/>
              </a:rPr>
              <a:t>知识大海与有效航行）</a:t>
            </a:r>
            <a:endParaRPr lang="zh-CN" altLang="en-US" sz="36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4274" name="文本框 2"/>
          <p:cNvSpPr txBox="1"/>
          <p:nvPr>
            <p:custDataLst>
              <p:tags r:id="rId3"/>
            </p:custDataLst>
          </p:nvPr>
        </p:nvSpPr>
        <p:spPr>
          <a:xfrm>
            <a:off x="1893888" y="1871785"/>
            <a:ext cx="8792845" cy="80200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/>
          <a:lstStyle/>
          <a:p>
            <a:pPr indent="0" eaLnBrk="0" hangingPunct="0">
              <a:lnSpc>
                <a:spcPct val="150000"/>
              </a:lnSpc>
            </a:pPr>
            <a:endParaRPr lang="zh-CN" altLang="en-US" sz="500" dirty="0">
              <a:latin typeface="Arial" panose="020B0604020202020204" pitchFamily="34" charset="0"/>
              <a:ea typeface="微软雅黑" panose="020B0503020204020204" charset="-122"/>
            </a:endParaRPr>
          </a:p>
          <a:p>
            <a:pPr marL="0" marR="0" lvl="0" indent="0" algn="l" defTabSz="914400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sym typeface="+mn-ea"/>
              </a:rPr>
              <a:t>    大一：探索期（重整蓝图）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  <a:p>
            <a:pPr marL="457200" marR="0" lvl="0" indent="0" algn="l" defTabSz="914400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Char char=""/>
              <a:defRPr/>
            </a:pPr>
            <a:r>
              <a:rPr lang="zh-CN" altLang="en-US" sz="2000" b="1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+mn-ea"/>
              </a:rPr>
              <a:t>确定目标</a:t>
            </a:r>
            <a:endParaRPr kumimoji="0" lang="zh-CN" altLang="en-US" sz="20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457200" marR="0" lvl="0" indent="0" algn="l" defTabSz="914400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Char char=""/>
              <a:defRPr/>
            </a:pPr>
            <a:r>
              <a:rPr lang="zh-CN" altLang="en-US" sz="2000" b="1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sym typeface="+mn-ea"/>
              </a:rPr>
              <a:t>职业探索</a:t>
            </a:r>
          </a:p>
          <a:p>
            <a:pPr eaLnBrk="0" hangingPunct="0">
              <a:buClr>
                <a:schemeClr val="tx1"/>
              </a:buClr>
            </a:pPr>
            <a:endParaRPr lang="zh-CN" altLang="en-US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5" name="直接连接符 4"/>
          <p:cNvCxnSpPr/>
          <p:nvPr>
            <p:custDataLst>
              <p:tags r:id="rId4"/>
            </p:custDataLst>
          </p:nvPr>
        </p:nvCxnSpPr>
        <p:spPr>
          <a:xfrm>
            <a:off x="1893888" y="1963738"/>
            <a:ext cx="8491538" cy="476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849438" y="3160542"/>
            <a:ext cx="9244771" cy="23544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0" algn="l" defTabSz="914400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endParaRPr lang="zh-CN" altLang="en-US" dirty="0">
              <a:ln>
                <a:noFill/>
              </a:ln>
              <a:effectLst/>
              <a:uLnTx/>
              <a:uFillTx/>
              <a:sym typeface="+mn-ea"/>
            </a:endParaRPr>
          </a:p>
          <a:p>
            <a:pPr marL="457200" marR="0" lvl="0" indent="0" algn="l" defTabSz="914400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charset="0"/>
              <a:buNone/>
              <a:defRPr/>
            </a:pPr>
            <a:r>
              <a:rPr lang="zh-CN" altLang="en-US" sz="2800" b="1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sym typeface="+mn-ea"/>
              </a:rPr>
              <a:t>大二：提升期（自我奠基）、准备期（成长愉快）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FFFF00"/>
              </a:solidFill>
              <a:effectLst/>
              <a:uLnTx/>
              <a:uFillTx/>
            </a:endParaRPr>
          </a:p>
          <a:p>
            <a:pPr marL="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"/>
              <a:defRPr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专研知识</a:t>
            </a:r>
            <a:endParaRPr lang="zh-CN" altLang="en-US" sz="2000" b="1" noProof="1">
              <a:solidFill>
                <a:schemeClr val="bg1"/>
              </a:solidFill>
            </a:endParaRPr>
          </a:p>
          <a:p>
            <a:pPr marL="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charset="0"/>
              <a:buChar char=""/>
              <a:defRPr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锻炼能力（比赛、社团、兼职）</a:t>
            </a:r>
          </a:p>
          <a:p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653930" y="5261610"/>
            <a:ext cx="6971323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09600" marR="0" lvl="0" indent="0" algn="l" defTabSz="914400" rtl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defRPr/>
            </a:pPr>
            <a:r>
              <a:rPr lang="zh-CN" altLang="en-US" sz="2800" b="1" dirty="0">
                <a:solidFill>
                  <a:srgbClr val="FFFF00"/>
                </a:solidFill>
                <a:sym typeface="+mn-ea"/>
              </a:rPr>
              <a:t> 大三：冲刺期（蓝图再启）</a:t>
            </a:r>
            <a:endParaRPr lang="zh-CN" altLang="en-US" sz="2800" b="1" noProof="1">
              <a:solidFill>
                <a:srgbClr val="FFFF00"/>
              </a:solidFill>
            </a:endParaRPr>
          </a:p>
          <a:p>
            <a:pPr marL="514350" marR="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zh-CN" altLang="en-US" sz="2000" b="1" dirty="0" smtClean="0">
                <a:solidFill>
                  <a:schemeClr val="bg1"/>
                </a:solidFill>
                <a:sym typeface="+mn-ea"/>
              </a:rPr>
              <a:t>    提炼能力</a:t>
            </a:r>
            <a:endParaRPr lang="en-US" altLang="zh-CN" sz="2000" b="1" dirty="0" smtClean="0">
              <a:solidFill>
                <a:schemeClr val="bg1"/>
              </a:solidFill>
              <a:sym typeface="+mn-ea"/>
            </a:endParaRPr>
          </a:p>
          <a:p>
            <a:pPr marL="514350" marR="0" lvl="0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defRPr/>
            </a:pPr>
            <a:r>
              <a:rPr lang="en-US" altLang="zh-CN" sz="2000" b="1" noProof="1" smtClean="0">
                <a:solidFill>
                  <a:schemeClr val="bg1"/>
                </a:solidFill>
                <a:sym typeface="+mn-ea"/>
              </a:rPr>
              <a:t>    </a:t>
            </a:r>
            <a:r>
              <a:rPr lang="zh-CN" altLang="en-US" sz="2000" b="1" dirty="0" smtClean="0">
                <a:solidFill>
                  <a:schemeClr val="bg1"/>
                </a:solidFill>
                <a:sym typeface="+mn-ea"/>
              </a:rPr>
              <a:t>实战</a:t>
            </a: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实训</a:t>
            </a:r>
            <a:endParaRPr lang="zh-CN" altLang="en-US" sz="2000" b="1" noProof="1">
              <a:solidFill>
                <a:schemeClr val="bg1"/>
              </a:solidFill>
            </a:endParaRPr>
          </a:p>
          <a:p>
            <a:endParaRPr lang="zh-CN" altLang="en-US" dirty="0"/>
          </a:p>
          <a:p>
            <a:endParaRPr lang="zh-CN" alt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16520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文本框 1"/>
          <p:cNvSpPr txBox="1"/>
          <p:nvPr>
            <p:custDataLst>
              <p:tags r:id="rId2"/>
            </p:custDataLst>
          </p:nvPr>
        </p:nvSpPr>
        <p:spPr>
          <a:xfrm>
            <a:off x="1529715" y="469583"/>
            <a:ext cx="8489950" cy="1277937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b"/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·</a:t>
            </a:r>
            <a:r>
              <a:rPr lang="en-US" altLang="zh-CN" sz="3600" dirty="0">
                <a:solidFill>
                  <a:schemeClr val="bg1"/>
                </a:solidFill>
                <a:latin typeface="+mn-ea"/>
              </a:rPr>
              <a:t>我的荣誉榜（阶段性被标示与系统标识）</a:t>
            </a:r>
          </a:p>
        </p:txBody>
      </p:sp>
      <p:sp>
        <p:nvSpPr>
          <p:cNvPr id="58370" name="文本框 2"/>
          <p:cNvSpPr txBox="1"/>
          <p:nvPr>
            <p:custDataLst>
              <p:tags r:id="rId3"/>
            </p:custDataLst>
          </p:nvPr>
        </p:nvSpPr>
        <p:spPr>
          <a:xfrm>
            <a:off x="1142999" y="1977390"/>
            <a:ext cx="10946423" cy="446087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/>
          <a:lstStyle/>
          <a:p>
            <a:pPr eaLnBrk="0" hangingPunct="0">
              <a:lnSpc>
                <a:spcPct val="150000"/>
              </a:lnSpc>
              <a:buClr>
                <a:schemeClr val="tx1"/>
              </a:buClr>
            </a:pPr>
            <a:r>
              <a:rPr lang="zh-CN" altLang="en-US" dirty="0">
                <a:latin typeface="微软雅黑" panose="020B0503020204020204" charset="-122"/>
                <a:ea typeface="微软雅黑" panose="020B0503020204020204" charset="-122"/>
              </a:rPr>
              <a:t>  </a:t>
            </a: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成果展示（里程碑）：</a:t>
            </a:r>
          </a:p>
          <a:p>
            <a:pPr marL="342900" indent="-342900" eaLnBrk="0" hangingPunct="0">
              <a:lnSpc>
                <a:spcPct val="150000"/>
              </a:lnSpc>
              <a:buClr>
                <a:schemeClr val="tx1"/>
              </a:buClr>
              <a:buFont typeface="Wingdings" panose="05000000000000000000" charset="0"/>
              <a:buChar char=""/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学业成绩</a:t>
            </a:r>
          </a:p>
          <a:p>
            <a:pPr marL="342900" indent="-342900" eaLnBrk="0" hangingPunct="0">
              <a:lnSpc>
                <a:spcPct val="150000"/>
              </a:lnSpc>
              <a:buClr>
                <a:schemeClr val="tx1"/>
              </a:buClr>
              <a:buFont typeface="Wingdings" panose="05000000000000000000" charset="0"/>
              <a:buChar char=""/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比赛成绩</a:t>
            </a:r>
          </a:p>
          <a:p>
            <a:pPr marL="342900" indent="-342900" eaLnBrk="0" hangingPunct="0">
              <a:lnSpc>
                <a:spcPct val="150000"/>
              </a:lnSpc>
              <a:buClr>
                <a:schemeClr val="tx1"/>
              </a:buClr>
              <a:buFont typeface="Wingdings" panose="05000000000000000000" charset="0"/>
              <a:buChar char=""/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取得证书</a:t>
            </a:r>
          </a:p>
          <a:p>
            <a:pPr eaLnBrk="0" hangingPunct="0">
              <a:lnSpc>
                <a:spcPct val="150000"/>
              </a:lnSpc>
              <a:buClr>
                <a:schemeClr val="tx1"/>
              </a:buClr>
            </a:pPr>
            <a:r>
              <a:rPr lang="zh-CN" altLang="en-US" sz="2400" b="1" dirty="0">
                <a:solidFill>
                  <a:schemeClr val="bg1"/>
                </a:solidFill>
                <a:latin typeface="+mn-ea"/>
              </a:rPr>
              <a:t>    进入社会以后，学习成绩很重要（门槛），大学经历也很重要（起始台阶），但是公司和用人单位最看重的是效率和贡献（进入起跑）。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FFFF00"/>
                </a:solidFill>
                <a:latin typeface="+mn-ea"/>
              </a:rPr>
              <a:t>  在校成绩、证书、资质的隐含价值是是对个人学习、工作等努力的一个阶段性肯定和认可。</a:t>
            </a:r>
          </a:p>
        </p:txBody>
      </p:sp>
      <p:cxnSp>
        <p:nvCxnSpPr>
          <p:cNvPr id="5" name="直接连接符 4"/>
          <p:cNvCxnSpPr/>
          <p:nvPr>
            <p:custDataLst>
              <p:tags r:id="rId4"/>
            </p:custDataLst>
          </p:nvPr>
        </p:nvCxnSpPr>
        <p:spPr>
          <a:xfrm>
            <a:off x="1851025" y="1859915"/>
            <a:ext cx="8489950" cy="476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826289008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文本框 1"/>
          <p:cNvSpPr txBox="1"/>
          <p:nvPr>
            <p:custDataLst>
              <p:tags r:id="rId2"/>
            </p:custDataLst>
          </p:nvPr>
        </p:nvSpPr>
        <p:spPr>
          <a:xfrm>
            <a:off x="1701800" y="469583"/>
            <a:ext cx="8489950" cy="1277937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b"/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确定学习目标，提升专业能力</a:t>
            </a:r>
          </a:p>
        </p:txBody>
      </p:sp>
      <p:sp>
        <p:nvSpPr>
          <p:cNvPr id="58370" name="文本框 2"/>
          <p:cNvSpPr txBox="1"/>
          <p:nvPr>
            <p:custDataLst>
              <p:tags r:id="rId3"/>
            </p:custDataLst>
          </p:nvPr>
        </p:nvSpPr>
        <p:spPr>
          <a:xfrm>
            <a:off x="1002323" y="1977390"/>
            <a:ext cx="10559561" cy="446087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/>
          <a:lstStyle/>
          <a:p>
            <a:pPr indent="0" fontAlgn="auto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成为软件工程师，要有过硬的技术能力；要有必要的协调、把控能力；因此想要成功进入</a:t>
            </a:r>
            <a:r>
              <a:rPr lang="en-US" altLang="zh-CN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IT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职场，</a:t>
            </a:r>
            <a:r>
              <a:rPr lang="zh-CN" altLang="en-US" sz="2800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首先需要具备专业技术能力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</a:p>
        </p:txBody>
      </p:sp>
      <p:cxnSp>
        <p:nvCxnSpPr>
          <p:cNvPr id="5" name="直接连接符 4"/>
          <p:cNvCxnSpPr/>
          <p:nvPr>
            <p:custDataLst>
              <p:tags r:id="rId4"/>
            </p:custDataLst>
          </p:nvPr>
        </p:nvCxnSpPr>
        <p:spPr>
          <a:xfrm>
            <a:off x="1851025" y="1859915"/>
            <a:ext cx="8489950" cy="476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419860" y="3420892"/>
            <a:ext cx="8921115" cy="18792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编码能力</a:t>
            </a:r>
          </a:p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认识和运用数据库的能力</a:t>
            </a:r>
          </a:p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要有产品思维</a:t>
            </a:r>
          </a:p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具有软件工程的概念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1635760" y="5508234"/>
            <a:ext cx="8920480" cy="106743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/>
          <a:lstStyle/>
          <a:p>
            <a:pPr indent="0" fontAlgn="auto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明确目标，布置计划，坚决执行。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1327904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文本框 1"/>
          <p:cNvSpPr txBox="1"/>
          <p:nvPr>
            <p:custDataLst>
              <p:tags r:id="rId2"/>
            </p:custDataLst>
          </p:nvPr>
        </p:nvSpPr>
        <p:spPr>
          <a:xfrm>
            <a:off x="1701800" y="469583"/>
            <a:ext cx="8489950" cy="1277937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b"/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把握实践机会，提升综合素质</a:t>
            </a:r>
          </a:p>
        </p:txBody>
      </p:sp>
      <p:sp>
        <p:nvSpPr>
          <p:cNvPr id="58370" name="文本框 2"/>
          <p:cNvSpPr txBox="1"/>
          <p:nvPr>
            <p:custDataLst>
              <p:tags r:id="rId3"/>
            </p:custDataLst>
          </p:nvPr>
        </p:nvSpPr>
        <p:spPr>
          <a:xfrm>
            <a:off x="589085" y="1977390"/>
            <a:ext cx="10585938" cy="446087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/>
          <a:lstStyle/>
          <a:p>
            <a:pPr indent="0" fontAlgn="auto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成为软件工程师，要有过硬的技术能力；要有必要的协调、把控能力；因此想要成功进入</a:t>
            </a:r>
            <a:r>
              <a:rPr lang="en-US" altLang="zh-CN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IT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职场，</a:t>
            </a:r>
            <a:r>
              <a:rPr lang="zh-CN" altLang="en-US" sz="2800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其次需要具备综合素质</a:t>
            </a:r>
            <a:r>
              <a:rPr lang="zh-CN" altLang="en-US" sz="28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</a:p>
        </p:txBody>
      </p:sp>
      <p:cxnSp>
        <p:nvCxnSpPr>
          <p:cNvPr id="5" name="直接连接符 4"/>
          <p:cNvCxnSpPr/>
          <p:nvPr>
            <p:custDataLst>
              <p:tags r:id="rId4"/>
            </p:custDataLst>
          </p:nvPr>
        </p:nvCxnSpPr>
        <p:spPr>
          <a:xfrm>
            <a:off x="1851025" y="1859915"/>
            <a:ext cx="8489950" cy="476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270635" y="3332675"/>
            <a:ext cx="8921115" cy="18792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团队协作</a:t>
            </a:r>
          </a:p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沟通表达</a:t>
            </a:r>
          </a:p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责任意识</a:t>
            </a:r>
          </a:p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求知欲和进取心</a:t>
            </a:r>
          </a:p>
        </p:txBody>
      </p:sp>
      <p:sp>
        <p:nvSpPr>
          <p:cNvPr id="3" name="文本框 2"/>
          <p:cNvSpPr txBox="1"/>
          <p:nvPr>
            <p:custDataLst>
              <p:tags r:id="rId5"/>
            </p:custDataLst>
          </p:nvPr>
        </p:nvSpPr>
        <p:spPr>
          <a:xfrm>
            <a:off x="1851025" y="5374786"/>
            <a:ext cx="8920480" cy="106743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/>
          <a:lstStyle/>
          <a:p>
            <a:pPr indent="0" fontAlgn="auto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积极参加社会实践，锻炼口语表达与成人思维。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94003671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文本框 1"/>
          <p:cNvSpPr txBox="1"/>
          <p:nvPr>
            <p:custDataLst>
              <p:tags r:id="rId2"/>
            </p:custDataLst>
          </p:nvPr>
        </p:nvSpPr>
        <p:spPr>
          <a:xfrm>
            <a:off x="1701800" y="469583"/>
            <a:ext cx="8489950" cy="1277937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b"/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转变心态，学生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-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职场人的心态转变</a:t>
            </a:r>
          </a:p>
        </p:txBody>
      </p:sp>
      <p:cxnSp>
        <p:nvCxnSpPr>
          <p:cNvPr id="5" name="直接连接符 4"/>
          <p:cNvCxnSpPr/>
          <p:nvPr>
            <p:custDataLst>
              <p:tags r:id="rId3"/>
            </p:custDataLst>
          </p:nvPr>
        </p:nvCxnSpPr>
        <p:spPr>
          <a:xfrm>
            <a:off x="1851025" y="1859915"/>
            <a:ext cx="8489950" cy="4763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/>
          <p:cNvSpPr txBox="1"/>
          <p:nvPr/>
        </p:nvSpPr>
        <p:spPr>
          <a:xfrm>
            <a:off x="1419859" y="2452517"/>
            <a:ext cx="8921115" cy="18792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谦卑</a:t>
            </a:r>
          </a:p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主动</a:t>
            </a:r>
          </a:p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求知</a:t>
            </a:r>
          </a:p>
          <a:p>
            <a:pPr marL="742950" lvl="1" indent="-285750" fontAlgn="auto">
              <a:lnSpc>
                <a:spcPct val="150000"/>
              </a:lnSpc>
              <a:buFont typeface="Wingdings" panose="05000000000000000000" charset="0"/>
              <a:buChar char="ü"/>
            </a:pPr>
            <a:r>
              <a:rPr lang="zh-CN" altLang="en-US" sz="2000" b="1" dirty="0">
                <a:solidFill>
                  <a:schemeClr val="bg1"/>
                </a:solidFill>
                <a:sym typeface="+mn-ea"/>
              </a:rPr>
              <a:t>抗压</a:t>
            </a:r>
          </a:p>
        </p:txBody>
      </p:sp>
      <p:sp>
        <p:nvSpPr>
          <p:cNvPr id="3" name="文本框 2"/>
          <p:cNvSpPr txBox="1"/>
          <p:nvPr>
            <p:custDataLst>
              <p:tags r:id="rId4"/>
            </p:custDataLst>
          </p:nvPr>
        </p:nvSpPr>
        <p:spPr>
          <a:xfrm>
            <a:off x="1701800" y="4731385"/>
            <a:ext cx="8920480" cy="1067435"/>
          </a:xfrm>
          <a:prstGeom prst="rect">
            <a:avLst/>
          </a:prstGeom>
          <a:noFill/>
          <a:ln w="9525">
            <a:noFill/>
          </a:ln>
        </p:spPr>
        <p:txBody>
          <a:bodyPr lIns="68580" tIns="34290" rIns="68580" bIns="34290" anchor="t"/>
          <a:lstStyle/>
          <a:p>
            <a:pPr indent="0" fontAlgn="auto">
              <a:lnSpc>
                <a:spcPct val="15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2000" b="1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以积极阳光的心态面对可能遇到的任何问题和困难。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6895229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我的现状</a:t>
            </a:r>
            <a:r>
              <a:rPr lang="en-US" altLang="zh-CN"/>
              <a:t>-</a:t>
            </a:r>
            <a:r>
              <a:rPr lang="zh-CN" altLang="en-US"/>
              <a:t>就业状态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准备好了</a:t>
            </a:r>
            <a:r>
              <a:rPr lang="en-US" altLang="zh-CN" dirty="0"/>
              <a:t>-</a:t>
            </a:r>
            <a:r>
              <a:rPr lang="zh-CN" altLang="en-US" dirty="0"/>
              <a:t>立即就业</a:t>
            </a:r>
          </a:p>
          <a:p>
            <a:r>
              <a:rPr lang="zh-CN" altLang="en-US" dirty="0"/>
              <a:t>专升</a:t>
            </a:r>
            <a:r>
              <a:rPr lang="zh-CN" altLang="en-US" dirty="0" smtClean="0"/>
              <a:t>本计划</a:t>
            </a:r>
            <a:r>
              <a:rPr lang="en-US" altLang="zh-CN" dirty="0" smtClean="0"/>
              <a:t>-</a:t>
            </a:r>
            <a:r>
              <a:rPr lang="zh-CN" altLang="en-US" dirty="0" smtClean="0"/>
              <a:t>延迟就业</a:t>
            </a:r>
            <a:endParaRPr lang="zh-CN" altLang="en-US" dirty="0"/>
          </a:p>
          <a:p>
            <a:r>
              <a:rPr lang="zh-CN" altLang="en-US" dirty="0"/>
              <a:t>有其他安排</a:t>
            </a:r>
            <a:r>
              <a:rPr lang="en-US" altLang="zh-CN" dirty="0"/>
              <a:t>-</a:t>
            </a:r>
            <a:r>
              <a:rPr lang="zh-CN" altLang="en-US" dirty="0"/>
              <a:t>无需就业</a:t>
            </a:r>
          </a:p>
          <a:p>
            <a:endParaRPr lang="zh-CN" altLang="en-US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9175" y="2454910"/>
            <a:ext cx="7207250" cy="40671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/>
              <a:t>自我定位</a:t>
            </a:r>
            <a:r>
              <a:rPr lang="en-US" altLang="zh-CN"/>
              <a:t>-</a:t>
            </a:r>
            <a:r>
              <a:rPr lang="zh-CN" altLang="en-US"/>
              <a:t>职业规划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2305" y="1598930"/>
            <a:ext cx="10515600" cy="5226050"/>
          </a:xfrm>
        </p:spPr>
        <p:txBody>
          <a:bodyPr>
            <a:normAutofit/>
          </a:bodyPr>
          <a:lstStyle/>
          <a:p>
            <a:r>
              <a:rPr lang="zh-CN" altLang="en-US"/>
              <a:t>当地就业</a:t>
            </a:r>
          </a:p>
          <a:p>
            <a:pPr lvl="1"/>
            <a:r>
              <a:rPr lang="zh-CN" altLang="en-US"/>
              <a:t>优势：熟悉、稳定、安逸；</a:t>
            </a:r>
          </a:p>
          <a:p>
            <a:pPr lvl="2"/>
            <a:r>
              <a:rPr lang="zh-CN" altLang="en-US"/>
              <a:t>离家近、便捷、省钱</a:t>
            </a:r>
          </a:p>
          <a:p>
            <a:pPr lvl="1"/>
            <a:r>
              <a:rPr lang="zh-CN" altLang="en-US"/>
              <a:t>劣势：竞争多、岗位少、薪资低，发展慢。</a:t>
            </a:r>
          </a:p>
          <a:p>
            <a:pPr lvl="2"/>
            <a:r>
              <a:rPr lang="zh-CN" altLang="en-US"/>
              <a:t>熬资历、靠关系、搭人情</a:t>
            </a:r>
          </a:p>
          <a:p>
            <a:r>
              <a:rPr lang="zh-CN" altLang="en-US"/>
              <a:t>异地就业</a:t>
            </a:r>
          </a:p>
          <a:p>
            <a:pPr lvl="1"/>
            <a:r>
              <a:rPr lang="zh-CN" altLang="en-US"/>
              <a:t>优势：工作机会多、平台多、薪资高、收获多；</a:t>
            </a:r>
          </a:p>
          <a:p>
            <a:pPr lvl="2"/>
            <a:r>
              <a:rPr lang="zh-CN" altLang="en-US" sz="1800"/>
              <a:t>凭本事吃饭</a:t>
            </a:r>
          </a:p>
          <a:p>
            <a:pPr lvl="2"/>
            <a:r>
              <a:rPr lang="zh-CN" altLang="en-US" sz="1800"/>
              <a:t>可选择更多</a:t>
            </a:r>
          </a:p>
          <a:p>
            <a:pPr lvl="2"/>
            <a:r>
              <a:rPr lang="zh-CN" altLang="en-US" sz="1800"/>
              <a:t>日益精进</a:t>
            </a:r>
            <a:endParaRPr lang="zh-CN" altLang="en-US"/>
          </a:p>
          <a:p>
            <a:pPr lvl="1"/>
            <a:r>
              <a:rPr lang="zh-CN" altLang="en-US"/>
              <a:t>劣势：压力大、节奏快、成本高。</a:t>
            </a:r>
          </a:p>
          <a:p>
            <a:pPr lvl="2"/>
            <a:r>
              <a:rPr lang="zh-CN" altLang="en-US"/>
              <a:t>不断提高自身能力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1090" y="3199765"/>
            <a:ext cx="4606925" cy="336232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自我定位</a:t>
            </a:r>
            <a:r>
              <a:rPr lang="en-US" altLang="zh-CN"/>
              <a:t>-</a:t>
            </a:r>
            <a:r>
              <a:rPr lang="zh-CN" altLang="en-US"/>
              <a:t>岗位选择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13560"/>
            <a:ext cx="10515600" cy="4351338"/>
          </a:xfrm>
        </p:spPr>
        <p:txBody>
          <a:bodyPr>
            <a:noAutofit/>
          </a:bodyPr>
          <a:lstStyle/>
          <a:p>
            <a:r>
              <a:rPr lang="zh-CN" altLang="en-US" sz="2000" dirty="0"/>
              <a:t>开发岗位</a:t>
            </a:r>
          </a:p>
          <a:p>
            <a:pPr lvl="1"/>
            <a:r>
              <a:rPr lang="en-US" altLang="zh-CN" dirty="0"/>
              <a:t>java /python /</a:t>
            </a:r>
            <a:r>
              <a:rPr lang="en-US" altLang="zh-CN" dirty="0" err="1" smtClean="0"/>
              <a:t>php</a:t>
            </a:r>
            <a:r>
              <a:rPr lang="en-US" altLang="zh-CN" dirty="0" smtClean="0"/>
              <a:t>/</a:t>
            </a:r>
            <a:r>
              <a:rPr lang="en-US" altLang="zh-CN" dirty="0" err="1" smtClean="0"/>
              <a:t>uxd</a:t>
            </a:r>
            <a:r>
              <a:rPr lang="en-US" altLang="zh-CN" dirty="0" smtClean="0"/>
              <a:t>/web/</a:t>
            </a:r>
            <a:r>
              <a:rPr lang="zh-CN" altLang="en-US" dirty="0" smtClean="0"/>
              <a:t>大数据开发</a:t>
            </a:r>
            <a:endParaRPr lang="zh-CN" altLang="en-US" sz="1800" dirty="0"/>
          </a:p>
          <a:p>
            <a:r>
              <a:rPr lang="zh-CN" altLang="en-US" sz="2000" dirty="0"/>
              <a:t>开发相关领域</a:t>
            </a:r>
          </a:p>
          <a:p>
            <a:pPr lvl="1"/>
            <a:r>
              <a:rPr lang="zh-CN" altLang="en-US" sz="1800" dirty="0" smtClean="0"/>
              <a:t>产品设计</a:t>
            </a:r>
            <a:endParaRPr lang="en-US" altLang="zh-CN" sz="1800" dirty="0" smtClean="0"/>
          </a:p>
          <a:p>
            <a:pPr lvl="1"/>
            <a:r>
              <a:rPr lang="zh-CN" altLang="en-US" sz="1800" dirty="0" smtClean="0"/>
              <a:t>测试</a:t>
            </a:r>
            <a:r>
              <a:rPr lang="zh-CN" altLang="en-US" sz="1800" dirty="0"/>
              <a:t>工程师</a:t>
            </a:r>
          </a:p>
          <a:p>
            <a:pPr lvl="1"/>
            <a:r>
              <a:rPr lang="zh-CN" altLang="en-US" sz="1800" dirty="0"/>
              <a:t>软件实施</a:t>
            </a:r>
          </a:p>
          <a:p>
            <a:pPr lvl="1"/>
            <a:r>
              <a:rPr lang="zh-CN" altLang="en-US" sz="1800" dirty="0" smtClean="0"/>
              <a:t>运</a:t>
            </a:r>
            <a:r>
              <a:rPr lang="zh-CN" altLang="en-US" sz="1800" dirty="0"/>
              <a:t>维工程师</a:t>
            </a:r>
          </a:p>
          <a:p>
            <a:r>
              <a:rPr lang="zh-CN" altLang="en-US" sz="2000" dirty="0"/>
              <a:t>非开发岗位</a:t>
            </a:r>
          </a:p>
          <a:p>
            <a:pPr lvl="1"/>
            <a:r>
              <a:rPr lang="zh-CN" altLang="en-US" sz="1800" dirty="0"/>
              <a:t>客服专员</a:t>
            </a:r>
          </a:p>
          <a:p>
            <a:pPr lvl="1"/>
            <a:r>
              <a:rPr lang="zh-CN" altLang="en-US" sz="1800" dirty="0"/>
              <a:t>内容审核</a:t>
            </a:r>
          </a:p>
          <a:p>
            <a:pPr lvl="1"/>
            <a:r>
              <a:rPr lang="zh-CN" altLang="en-US" sz="1800" dirty="0"/>
              <a:t>平台运营</a:t>
            </a:r>
          </a:p>
          <a:p>
            <a:pPr lvl="1"/>
            <a:r>
              <a:rPr lang="zh-CN" altLang="en-US" sz="1800" dirty="0"/>
              <a:t>管培生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1695" y="1947545"/>
            <a:ext cx="6127750" cy="477202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标题 1"/>
          <p:cNvSpPr>
            <a:spLocks noGrp="1"/>
          </p:cNvSpPr>
          <p:nvPr>
            <p:ph type="title"/>
          </p:nvPr>
        </p:nvSpPr>
        <p:spPr>
          <a:xfrm>
            <a:off x="231737" y="123319"/>
            <a:ext cx="11425268" cy="892629"/>
          </a:xfrm>
        </p:spPr>
        <p:txBody>
          <a:bodyPr/>
          <a:lstStyle/>
          <a:p>
            <a:r>
              <a:rPr lang="zh-CN" altLang="en-US" sz="3600" dirty="0">
                <a:solidFill>
                  <a:srgbClr val="7030A0"/>
                </a:solidFill>
              </a:rPr>
              <a:t>专业</a:t>
            </a:r>
            <a:r>
              <a:rPr lang="en-US" altLang="zh-CN" sz="3600" dirty="0">
                <a:solidFill>
                  <a:srgbClr val="7030A0"/>
                </a:solidFill>
              </a:rPr>
              <a:t>IT</a:t>
            </a:r>
            <a:r>
              <a:rPr lang="zh-CN" altLang="en-US" sz="3600" dirty="0">
                <a:solidFill>
                  <a:srgbClr val="7030A0"/>
                </a:solidFill>
              </a:rPr>
              <a:t>服务性企业技术团队岗位</a:t>
            </a:r>
          </a:p>
        </p:txBody>
      </p:sp>
      <p:sp>
        <p:nvSpPr>
          <p:cNvPr id="12291" name="灯片编号占位符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72429" y="5624514"/>
            <a:ext cx="2592467" cy="2738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2500" lnSpcReduction="20000"/>
          </a:bodyPr>
          <a:lstStyle/>
          <a:p>
            <a:fld id="{E376E84B-B5C6-40B8-9B71-5C9CB44FF9D4}" type="slidenum">
              <a:rPr lang="zh-CN" altLang="en-US" smtClean="0"/>
              <a:pPr/>
              <a:t>63</a:t>
            </a:fld>
            <a:endParaRPr lang="zh-CN" altLang="en-US"/>
          </a:p>
        </p:txBody>
      </p:sp>
      <p:sp>
        <p:nvSpPr>
          <p:cNvPr id="10" name="标题 1"/>
          <p:cNvSpPr txBox="1">
            <a:spLocks/>
          </p:cNvSpPr>
          <p:nvPr/>
        </p:nvSpPr>
        <p:spPr>
          <a:xfrm>
            <a:off x="551004" y="3943351"/>
            <a:ext cx="2286408" cy="106382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800" b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pPr algn="ctr">
              <a:lnSpc>
                <a:spcPct val="150000"/>
              </a:lnSpc>
              <a:defRPr/>
            </a:pPr>
            <a:r>
              <a:rPr lang="zh-CN" altLang="en-US" sz="1350" b="1" dirty="0">
                <a:solidFill>
                  <a:schemeClr val="bg2">
                    <a:lumMod val="50000"/>
                  </a:schemeClr>
                </a:solidFill>
                <a:effectLst/>
              </a:rPr>
              <a:t>岗位</a:t>
            </a:r>
            <a:r>
              <a:rPr lang="en-US" altLang="zh-CN" sz="1350" b="1" dirty="0">
                <a:solidFill>
                  <a:schemeClr val="bg2">
                    <a:lumMod val="50000"/>
                  </a:schemeClr>
                </a:solidFill>
                <a:effectLst/>
              </a:rPr>
              <a:t>1</a:t>
            </a:r>
            <a:r>
              <a:rPr lang="zh-CN" altLang="en-US" sz="1350" b="1" dirty="0">
                <a:solidFill>
                  <a:schemeClr val="bg2">
                    <a:lumMod val="50000"/>
                  </a:schemeClr>
                </a:solidFill>
                <a:effectLst/>
              </a:rPr>
              <a:t>：市场人员</a:t>
            </a:r>
            <a:endParaRPr lang="en-US" altLang="zh-CN" sz="1350" b="1" dirty="0">
              <a:solidFill>
                <a:schemeClr val="bg2">
                  <a:lumMod val="50000"/>
                </a:schemeClr>
              </a:solidFill>
              <a:effectLst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350" b="1" dirty="0">
                <a:solidFill>
                  <a:schemeClr val="bg2">
                    <a:lumMod val="50000"/>
                  </a:schemeClr>
                </a:solidFill>
                <a:effectLst/>
              </a:rPr>
              <a:t>岗位</a:t>
            </a:r>
            <a:r>
              <a:rPr lang="en-US" altLang="zh-CN" sz="1350" b="1" dirty="0">
                <a:solidFill>
                  <a:schemeClr val="bg2">
                    <a:lumMod val="50000"/>
                  </a:schemeClr>
                </a:solidFill>
                <a:effectLst/>
              </a:rPr>
              <a:t>2</a:t>
            </a:r>
            <a:r>
              <a:rPr lang="zh-CN" altLang="en-US" sz="1350" b="1" dirty="0">
                <a:solidFill>
                  <a:schemeClr val="bg2">
                    <a:lumMod val="50000"/>
                  </a:schemeClr>
                </a:solidFill>
                <a:effectLst/>
              </a:rPr>
              <a:t>：销售人员</a:t>
            </a:r>
            <a:endParaRPr lang="en-US" altLang="zh-CN" sz="1350" b="1" dirty="0">
              <a:solidFill>
                <a:schemeClr val="bg2">
                  <a:lumMod val="50000"/>
                </a:schemeClr>
              </a:solidFill>
              <a:effectLst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CN" altLang="en-US" sz="1350" b="1" dirty="0">
                <a:solidFill>
                  <a:srgbClr val="7030A0"/>
                </a:solidFill>
                <a:effectLst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effectLst/>
              </a:rPr>
              <a:t>3</a:t>
            </a:r>
            <a:r>
              <a:rPr lang="zh-CN" altLang="en-US" sz="1350" b="1" dirty="0">
                <a:solidFill>
                  <a:srgbClr val="7030A0"/>
                </a:solidFill>
                <a:effectLst/>
              </a:rPr>
              <a:t>：售前支持</a:t>
            </a:r>
            <a:endParaRPr lang="en-US" altLang="zh-CN" sz="1350" b="1" dirty="0">
              <a:solidFill>
                <a:srgbClr val="7030A0"/>
              </a:solidFill>
              <a:effectLst/>
            </a:endParaRPr>
          </a:p>
        </p:txBody>
      </p:sp>
      <p:sp>
        <p:nvSpPr>
          <p:cNvPr id="8" name="椭圆 7"/>
          <p:cNvSpPr/>
          <p:nvPr/>
        </p:nvSpPr>
        <p:spPr>
          <a:xfrm>
            <a:off x="847058" y="2124248"/>
            <a:ext cx="1588287" cy="12096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b="1" dirty="0">
                <a:solidFill>
                  <a:srgbClr val="FFFF00"/>
                </a:solidFill>
              </a:rPr>
              <a:t>客户对接需求</a:t>
            </a:r>
          </a:p>
        </p:txBody>
      </p:sp>
      <p:sp>
        <p:nvSpPr>
          <p:cNvPr id="11" name="椭圆 10"/>
          <p:cNvSpPr/>
          <p:nvPr/>
        </p:nvSpPr>
        <p:spPr>
          <a:xfrm>
            <a:off x="3909610" y="2161158"/>
            <a:ext cx="1588287" cy="12096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b="1" dirty="0">
                <a:solidFill>
                  <a:srgbClr val="FFFF00"/>
                </a:solidFill>
              </a:rPr>
              <a:t>需求设计分析</a:t>
            </a:r>
          </a:p>
        </p:txBody>
      </p:sp>
      <p:sp>
        <p:nvSpPr>
          <p:cNvPr id="13" name="椭圆 12"/>
          <p:cNvSpPr/>
          <p:nvPr/>
        </p:nvSpPr>
        <p:spPr>
          <a:xfrm>
            <a:off x="6972162" y="2204865"/>
            <a:ext cx="1590287" cy="12096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b="1" dirty="0">
                <a:solidFill>
                  <a:srgbClr val="FFFF00"/>
                </a:solidFill>
              </a:rPr>
              <a:t>代码实现开发</a:t>
            </a:r>
          </a:p>
        </p:txBody>
      </p:sp>
      <p:sp>
        <p:nvSpPr>
          <p:cNvPr id="15" name="椭圆 14"/>
          <p:cNvSpPr/>
          <p:nvPr/>
        </p:nvSpPr>
        <p:spPr>
          <a:xfrm>
            <a:off x="9762889" y="2143929"/>
            <a:ext cx="1590287" cy="12096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b="1" dirty="0">
                <a:solidFill>
                  <a:srgbClr val="FFFF00"/>
                </a:solidFill>
              </a:rPr>
              <a:t>项目部署运维</a:t>
            </a:r>
          </a:p>
        </p:txBody>
      </p:sp>
      <p:cxnSp>
        <p:nvCxnSpPr>
          <p:cNvPr id="18" name="直接箭头连接符 17"/>
          <p:cNvCxnSpPr>
            <a:endCxn id="11" idx="2"/>
          </p:cNvCxnSpPr>
          <p:nvPr/>
        </p:nvCxnSpPr>
        <p:spPr>
          <a:xfrm>
            <a:off x="2435341" y="2765993"/>
            <a:ext cx="147426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>
            <a:cxnSpLocks/>
            <a:stCxn id="11" idx="6"/>
          </p:cNvCxnSpPr>
          <p:nvPr/>
        </p:nvCxnSpPr>
        <p:spPr>
          <a:xfrm>
            <a:off x="5497897" y="2765993"/>
            <a:ext cx="147426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矩形 35"/>
          <p:cNvSpPr/>
          <p:nvPr/>
        </p:nvSpPr>
        <p:spPr>
          <a:xfrm>
            <a:off x="585011" y="5474495"/>
            <a:ext cx="2644476" cy="25955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350" dirty="0"/>
              <a:t>第一阶段</a:t>
            </a:r>
          </a:p>
        </p:txBody>
      </p:sp>
      <p:sp>
        <p:nvSpPr>
          <p:cNvPr id="37" name="矩形 36"/>
          <p:cNvSpPr/>
          <p:nvPr/>
        </p:nvSpPr>
        <p:spPr>
          <a:xfrm>
            <a:off x="3229485" y="5474495"/>
            <a:ext cx="3032547" cy="25955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350" dirty="0"/>
              <a:t>第二阶段</a:t>
            </a:r>
          </a:p>
        </p:txBody>
      </p:sp>
      <p:sp>
        <p:nvSpPr>
          <p:cNvPr id="38" name="矩形 37"/>
          <p:cNvSpPr/>
          <p:nvPr/>
        </p:nvSpPr>
        <p:spPr>
          <a:xfrm>
            <a:off x="6262032" y="5474495"/>
            <a:ext cx="3092557" cy="25955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350" dirty="0"/>
              <a:t>第三阶段</a:t>
            </a:r>
          </a:p>
        </p:txBody>
      </p:sp>
      <p:sp>
        <p:nvSpPr>
          <p:cNvPr id="12303" name="标题 1"/>
          <p:cNvSpPr txBox="1">
            <a:spLocks/>
          </p:cNvSpPr>
          <p:nvPr/>
        </p:nvSpPr>
        <p:spPr bwMode="auto">
          <a:xfrm>
            <a:off x="9475621" y="3994380"/>
            <a:ext cx="2968471" cy="946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：软件实施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13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：运维工程师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14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：大数据运维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9354590" y="5474495"/>
            <a:ext cx="2302415" cy="259556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1350" dirty="0"/>
              <a:t>第四阶段</a:t>
            </a:r>
          </a:p>
        </p:txBody>
      </p:sp>
      <p:sp>
        <p:nvSpPr>
          <p:cNvPr id="12305" name="标题 1"/>
          <p:cNvSpPr txBox="1">
            <a:spLocks/>
          </p:cNvSpPr>
          <p:nvPr/>
        </p:nvSpPr>
        <p:spPr bwMode="auto">
          <a:xfrm>
            <a:off x="6576052" y="4153497"/>
            <a:ext cx="2810544" cy="946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web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前端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8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Java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开发工程师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9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：大数据开发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：系统架构师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：测试工程师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06" name="标题 1"/>
          <p:cNvSpPr txBox="1">
            <a:spLocks/>
          </p:cNvSpPr>
          <p:nvPr/>
        </p:nvSpPr>
        <p:spPr bwMode="auto">
          <a:xfrm>
            <a:off x="3293562" y="3919857"/>
            <a:ext cx="2968471" cy="1087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：系统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需求分析师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：产品设计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岗位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r>
              <a:rPr lang="en-US" altLang="zh-CN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UI/UE</a:t>
            </a:r>
            <a:r>
              <a:rPr lang="zh-CN" altLang="en-US" sz="1350" b="1" dirty="0">
                <a:solidFill>
                  <a:srgbClr val="7030A0"/>
                </a:solidFill>
                <a:latin typeface="微软雅黑" pitchFamily="34" charset="-122"/>
                <a:ea typeface="微软雅黑" pitchFamily="34" charset="-122"/>
              </a:rPr>
              <a:t>原型设计</a:t>
            </a:r>
            <a:endParaRPr lang="en-US" altLang="zh-CN" sz="1350" b="1" dirty="0">
              <a:solidFill>
                <a:srgbClr val="7030A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07" name="标题 1"/>
          <p:cNvSpPr txBox="1">
            <a:spLocks/>
          </p:cNvSpPr>
          <p:nvPr/>
        </p:nvSpPr>
        <p:spPr bwMode="auto">
          <a:xfrm>
            <a:off x="518999" y="1559890"/>
            <a:ext cx="2644476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t"/>
            <a:r>
              <a:rPr lang="en-US" altLang="zh-CN" sz="165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350" b="1">
                <a:solidFill>
                  <a:srgbClr val="32AC90"/>
                </a:solidFill>
                <a:latin typeface="微软雅黑" pitchFamily="34" charset="-122"/>
                <a:ea typeface="微软雅黑" pitchFamily="34" charset="-122"/>
              </a:rPr>
              <a:t>个岗位</a:t>
            </a:r>
            <a:endParaRPr lang="zh-CN" altLang="zh-CN" sz="1350" b="1">
              <a:solidFill>
                <a:srgbClr val="32AC9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08" name="标题 1"/>
          <p:cNvSpPr txBox="1">
            <a:spLocks/>
          </p:cNvSpPr>
          <p:nvPr/>
        </p:nvSpPr>
        <p:spPr bwMode="auto">
          <a:xfrm>
            <a:off x="3379513" y="1618233"/>
            <a:ext cx="2772499" cy="35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t"/>
            <a:r>
              <a:rPr lang="en-US" altLang="zh-CN" sz="1500" b="1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350" b="1">
                <a:solidFill>
                  <a:srgbClr val="32AC90"/>
                </a:solidFill>
                <a:latin typeface="微软雅黑" pitchFamily="34" charset="-122"/>
                <a:ea typeface="微软雅黑" pitchFamily="34" charset="-122"/>
              </a:rPr>
              <a:t>个岗位</a:t>
            </a:r>
            <a:endParaRPr lang="zh-CN" altLang="zh-CN" sz="1350" b="1">
              <a:solidFill>
                <a:srgbClr val="32AC9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09" name="标题 1"/>
          <p:cNvSpPr txBox="1">
            <a:spLocks/>
          </p:cNvSpPr>
          <p:nvPr/>
        </p:nvSpPr>
        <p:spPr bwMode="auto">
          <a:xfrm>
            <a:off x="6320043" y="1625376"/>
            <a:ext cx="3066553" cy="354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t"/>
            <a:r>
              <a:rPr lang="en-US" altLang="zh-CN" sz="1500" b="1" dirty="0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1350" b="1" dirty="0">
                <a:solidFill>
                  <a:srgbClr val="32AC90"/>
                </a:solidFill>
                <a:latin typeface="微软雅黑" pitchFamily="34" charset="-122"/>
                <a:ea typeface="微软雅黑" pitchFamily="34" charset="-122"/>
              </a:rPr>
              <a:t>个岗位</a:t>
            </a:r>
            <a:endParaRPr lang="zh-CN" altLang="zh-CN" sz="1350" b="1" dirty="0">
              <a:solidFill>
                <a:srgbClr val="32AC9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10" name="标题 1"/>
          <p:cNvSpPr txBox="1">
            <a:spLocks/>
          </p:cNvSpPr>
          <p:nvPr/>
        </p:nvSpPr>
        <p:spPr bwMode="auto">
          <a:xfrm>
            <a:off x="8942517" y="1196753"/>
            <a:ext cx="3068553" cy="353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t"/>
            <a:r>
              <a:rPr lang="en-US" altLang="zh-CN" sz="1500" b="1" dirty="0">
                <a:solidFill>
                  <a:srgbClr val="ED7D3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350" b="1" dirty="0">
                <a:solidFill>
                  <a:srgbClr val="32AC90"/>
                </a:solidFill>
                <a:latin typeface="微软雅黑" pitchFamily="34" charset="-122"/>
                <a:ea typeface="微软雅黑" pitchFamily="34" charset="-122"/>
              </a:rPr>
              <a:t>个岗位</a:t>
            </a:r>
            <a:endParaRPr lang="zh-CN" altLang="zh-CN" sz="1350" b="1" dirty="0">
              <a:solidFill>
                <a:srgbClr val="32AC9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3" name="直接箭头连接符 22">
            <a:extLst>
              <a:ext uri="{FF2B5EF4-FFF2-40B4-BE49-F238E27FC236}">
                <a16:creationId xmlns="" xmlns:a16="http://schemas.microsoft.com/office/drawing/2014/main" id="{733E400C-7461-4E6F-9271-8A72ED68C6CA}"/>
              </a:ext>
            </a:extLst>
          </p:cNvPr>
          <p:cNvCxnSpPr>
            <a:cxnSpLocks/>
          </p:cNvCxnSpPr>
          <p:nvPr/>
        </p:nvCxnSpPr>
        <p:spPr>
          <a:xfrm>
            <a:off x="8288624" y="2765993"/>
            <a:ext cx="147426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29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带形: 上凸 2">
            <a:extLst>
              <a:ext uri="{FF2B5EF4-FFF2-40B4-BE49-F238E27FC236}">
                <a16:creationId xmlns="" xmlns:a16="http://schemas.microsoft.com/office/drawing/2014/main" id="{2666972D-E916-434E-8014-EDDBE4BE6A8C}"/>
              </a:ext>
            </a:extLst>
          </p:cNvPr>
          <p:cNvSpPr/>
          <p:nvPr/>
        </p:nvSpPr>
        <p:spPr>
          <a:xfrm>
            <a:off x="65618" y="1049339"/>
            <a:ext cx="3456516" cy="649287"/>
          </a:xfrm>
          <a:prstGeom prst="ribbon2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zh-CN" altLang="en-US" dirty="0"/>
              <a:t>就业意向</a:t>
            </a:r>
            <a:endParaRPr lang="en-US" altLang="zh-CN" dirty="0"/>
          </a:p>
        </p:txBody>
      </p:sp>
      <p:sp>
        <p:nvSpPr>
          <p:cNvPr id="18434" name="文本框 99">
            <a:extLst>
              <a:ext uri="{FF2B5EF4-FFF2-40B4-BE49-F238E27FC236}">
                <a16:creationId xmlns="" xmlns:a16="http://schemas.microsoft.com/office/drawing/2014/main" id="{BEF4CE9E-34DD-4AB7-8EAC-E08704D28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" y="2028826"/>
            <a:ext cx="8043333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/>
              <a:t>1</a:t>
            </a:r>
            <a:r>
              <a:rPr lang="zh-CN" altLang="zh-CN" sz="2000" b="1"/>
              <a:t>、就业城市：</a:t>
            </a:r>
          </a:p>
        </p:txBody>
      </p:sp>
      <p:pic>
        <p:nvPicPr>
          <p:cNvPr id="18435" name="图片 1">
            <a:extLst>
              <a:ext uri="{FF2B5EF4-FFF2-40B4-BE49-F238E27FC236}">
                <a16:creationId xmlns="" xmlns:a16="http://schemas.microsoft.com/office/drawing/2014/main" id="{B604E73F-5D88-4CE6-A380-537A6B0F8E22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84" y="4675188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图片 6">
            <a:extLst>
              <a:ext uri="{FF2B5EF4-FFF2-40B4-BE49-F238E27FC236}">
                <a16:creationId xmlns="" xmlns:a16="http://schemas.microsoft.com/office/drawing/2014/main" id="{7933E70D-C862-44DB-97CC-795A8C119CB0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84" y="2971800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文本框 9">
            <a:extLst>
              <a:ext uri="{FF2B5EF4-FFF2-40B4-BE49-F238E27FC236}">
                <a16:creationId xmlns="" xmlns:a16="http://schemas.microsoft.com/office/drawing/2014/main" id="{0C74008C-E249-4A65-B73E-56FF730DAD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7967" y="3106738"/>
            <a:ext cx="966111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4000" smtClean="0"/>
              <a:t>个人</a:t>
            </a:r>
            <a:r>
              <a:rPr lang="zh-CN" altLang="en-US" sz="4000" dirty="0"/>
              <a:t>确定发展城市</a:t>
            </a:r>
            <a:endParaRPr lang="zh-CN" altLang="zh-CN" sz="4000" dirty="0"/>
          </a:p>
        </p:txBody>
      </p:sp>
      <p:sp>
        <p:nvSpPr>
          <p:cNvPr id="18438" name="文本框 10">
            <a:extLst>
              <a:ext uri="{FF2B5EF4-FFF2-40B4-BE49-F238E27FC236}">
                <a16:creationId xmlns="" xmlns:a16="http://schemas.microsoft.com/office/drawing/2014/main" id="{01D7D7C3-AD8B-48E5-B538-374634199D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7967" y="4943476"/>
            <a:ext cx="893135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3200" dirty="0"/>
              <a:t>原则：人在哪就在哪里找（企业考虑点：面试方式、稳定性）</a:t>
            </a:r>
          </a:p>
        </p:txBody>
      </p:sp>
    </p:spTree>
    <p:extLst>
      <p:ext uri="{BB962C8B-B14F-4D97-AF65-F5344CB8AC3E}">
        <p14:creationId xmlns:p14="http://schemas.microsoft.com/office/powerpoint/2010/main" val="180240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pull/>
      </p:transition>
    </mc:Choice>
    <mc:Fallback xmlns="">
      <p:transition spd="slow" advTm="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带形: 上凸 2">
            <a:extLst>
              <a:ext uri="{FF2B5EF4-FFF2-40B4-BE49-F238E27FC236}">
                <a16:creationId xmlns="" xmlns:a16="http://schemas.microsoft.com/office/drawing/2014/main" id="{8FCAB43D-6EF5-4373-97AA-F0DB0F208758}"/>
              </a:ext>
            </a:extLst>
          </p:cNvPr>
          <p:cNvSpPr/>
          <p:nvPr/>
        </p:nvSpPr>
        <p:spPr>
          <a:xfrm>
            <a:off x="65618" y="1049339"/>
            <a:ext cx="3456516" cy="649287"/>
          </a:xfrm>
          <a:prstGeom prst="ribbon2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zh-CN" altLang="en-US" dirty="0"/>
              <a:t>就业</a:t>
            </a:r>
            <a:r>
              <a:rPr lang="zh-CN" dirty="0"/>
              <a:t>意向</a:t>
            </a:r>
          </a:p>
        </p:txBody>
      </p:sp>
      <p:sp>
        <p:nvSpPr>
          <p:cNvPr id="19458" name="文本框 99">
            <a:extLst>
              <a:ext uri="{FF2B5EF4-FFF2-40B4-BE49-F238E27FC236}">
                <a16:creationId xmlns="" xmlns:a16="http://schemas.microsoft.com/office/drawing/2014/main" id="{AE2A2483-2875-4983-A518-6FA0721D26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" y="2028826"/>
            <a:ext cx="8043333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/>
              <a:t>2</a:t>
            </a:r>
            <a:r>
              <a:rPr lang="zh-CN" altLang="zh-CN" sz="2000" b="1"/>
              <a:t>、就业岗位：</a:t>
            </a:r>
          </a:p>
        </p:txBody>
      </p:sp>
      <p:pic>
        <p:nvPicPr>
          <p:cNvPr id="19459" name="图片 1">
            <a:extLst>
              <a:ext uri="{FF2B5EF4-FFF2-40B4-BE49-F238E27FC236}">
                <a16:creationId xmlns="" xmlns:a16="http://schemas.microsoft.com/office/drawing/2014/main" id="{B30FC838-D0B4-481B-AA52-EA13D6E10B0A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84" y="4062413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图片 6">
            <a:extLst>
              <a:ext uri="{FF2B5EF4-FFF2-40B4-BE49-F238E27FC236}">
                <a16:creationId xmlns="" xmlns:a16="http://schemas.microsoft.com/office/drawing/2014/main" id="{4E84FE13-F7EC-440E-8D48-5AA97FFD8E2C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84" y="2701925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文本框 9">
            <a:extLst>
              <a:ext uri="{FF2B5EF4-FFF2-40B4-BE49-F238E27FC236}">
                <a16:creationId xmlns="" xmlns:a16="http://schemas.microsoft.com/office/drawing/2014/main" id="{99EE975D-6EB3-4244-ADB8-F165486CE9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3434" y="2836864"/>
            <a:ext cx="849695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/>
              <a:t>开发：技术扎实、热爱技术研发、</a:t>
            </a:r>
            <a:endParaRPr lang="en-US" altLang="zh-CN" sz="2400" b="1" dirty="0"/>
          </a:p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/>
              <a:t>后期发展：做技术 </a:t>
            </a:r>
            <a:r>
              <a:rPr lang="en-US" altLang="zh-CN" sz="2400" b="1" dirty="0"/>
              <a:t>  </a:t>
            </a:r>
            <a:r>
              <a:rPr lang="zh-CN" altLang="en-US" sz="2400" b="1" dirty="0"/>
              <a:t>项目管理方向  技术总监   项目经理</a:t>
            </a:r>
            <a:endParaRPr lang="zh-CN" altLang="zh-CN" sz="2400" b="1" dirty="0"/>
          </a:p>
        </p:txBody>
      </p:sp>
      <p:sp>
        <p:nvSpPr>
          <p:cNvPr id="19462" name="文本框 10">
            <a:extLst>
              <a:ext uri="{FF2B5EF4-FFF2-40B4-BE49-F238E27FC236}">
                <a16:creationId xmlns="" xmlns:a16="http://schemas.microsoft.com/office/drawing/2014/main" id="{7D51671B-A3B5-429B-9625-F67FBC85EC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3434" y="4197351"/>
            <a:ext cx="88662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/>
              <a:t>测试：细心、 耐心 、善于发现问题， </a:t>
            </a:r>
            <a:r>
              <a:rPr lang="zh-CN" altLang="en-US" sz="2400" b="1" dirty="0" smtClean="0"/>
              <a:t>尤其</a:t>
            </a:r>
            <a:r>
              <a:rPr lang="zh-CN" altLang="en-US" sz="2400" b="1" dirty="0"/>
              <a:t>适合女孩子。 </a:t>
            </a:r>
            <a:endParaRPr lang="en-US" altLang="zh-CN" sz="2400" b="1" dirty="0" smtClean="0"/>
          </a:p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 smtClean="0"/>
              <a:t>适合</a:t>
            </a:r>
            <a:r>
              <a:rPr lang="zh-CN" altLang="en-US" sz="2400" b="1" dirty="0"/>
              <a:t>长期做测试 、 中高级测试工程师</a:t>
            </a:r>
          </a:p>
        </p:txBody>
      </p:sp>
      <p:sp>
        <p:nvSpPr>
          <p:cNvPr id="19463" name="文本框 3">
            <a:extLst>
              <a:ext uri="{FF2B5EF4-FFF2-40B4-BE49-F238E27FC236}">
                <a16:creationId xmlns="" xmlns:a16="http://schemas.microsoft.com/office/drawing/2014/main" id="{747C1545-A423-426B-BAF6-6305C862BD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618" y="5694364"/>
            <a:ext cx="931577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/>
              <a:t>软件实施：性格开朗，善于沟通   </a:t>
            </a:r>
            <a:endParaRPr lang="en-US" altLang="zh-CN" sz="2400" b="1" dirty="0" smtClean="0"/>
          </a:p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 smtClean="0"/>
              <a:t>后期</a:t>
            </a:r>
            <a:r>
              <a:rPr lang="zh-CN" altLang="en-US" sz="2400" b="1" dirty="0"/>
              <a:t>发展： 高级项目交付、 产品经理、需求分析、 高级咨询</a:t>
            </a:r>
            <a:r>
              <a:rPr lang="en-US" altLang="zh-CN" sz="2400" b="1" dirty="0"/>
              <a:t>\</a:t>
            </a:r>
            <a:r>
              <a:rPr lang="zh-CN" altLang="en-US" sz="2400" b="1" dirty="0"/>
              <a:t>营销方向</a:t>
            </a:r>
          </a:p>
        </p:txBody>
      </p:sp>
      <p:pic>
        <p:nvPicPr>
          <p:cNvPr id="19464" name="图片 4">
            <a:extLst>
              <a:ext uri="{FF2B5EF4-FFF2-40B4-BE49-F238E27FC236}">
                <a16:creationId xmlns="" xmlns:a16="http://schemas.microsoft.com/office/drawing/2014/main" id="{4499B124-03CF-4B8F-AE31-790804814306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884" y="5559425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073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pull/>
      </p:transition>
    </mc:Choice>
    <mc:Fallback xmlns="">
      <p:transition spd="slow" advTm="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带形: 上凸 2">
            <a:extLst>
              <a:ext uri="{FF2B5EF4-FFF2-40B4-BE49-F238E27FC236}">
                <a16:creationId xmlns="" xmlns:a16="http://schemas.microsoft.com/office/drawing/2014/main" id="{DBE3DC39-FB3E-4BC5-AD4A-B857E5A22EEA}"/>
              </a:ext>
            </a:extLst>
          </p:cNvPr>
          <p:cNvSpPr/>
          <p:nvPr/>
        </p:nvSpPr>
        <p:spPr>
          <a:xfrm>
            <a:off x="65618" y="1049339"/>
            <a:ext cx="3456516" cy="649287"/>
          </a:xfrm>
          <a:prstGeom prst="ribbon2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zh-CN" altLang="en-US" dirty="0"/>
              <a:t>就业</a:t>
            </a:r>
            <a:r>
              <a:rPr lang="zh-CN" dirty="0"/>
              <a:t>意向</a:t>
            </a:r>
          </a:p>
        </p:txBody>
      </p:sp>
      <p:sp>
        <p:nvSpPr>
          <p:cNvPr id="20482" name="文本框 99">
            <a:extLst>
              <a:ext uri="{FF2B5EF4-FFF2-40B4-BE49-F238E27FC236}">
                <a16:creationId xmlns="" xmlns:a16="http://schemas.microsoft.com/office/drawing/2014/main" id="{3207ADE9-EA05-4E71-8AFA-FCF7CA8A7C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" y="2028826"/>
            <a:ext cx="8043333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/>
              <a:t>3</a:t>
            </a:r>
            <a:r>
              <a:rPr lang="zh-CN" altLang="zh-CN" sz="2000" b="1"/>
              <a:t>、就业薪资</a:t>
            </a:r>
          </a:p>
        </p:txBody>
      </p:sp>
      <p:pic>
        <p:nvPicPr>
          <p:cNvPr id="20483" name="图片 1">
            <a:extLst>
              <a:ext uri="{FF2B5EF4-FFF2-40B4-BE49-F238E27FC236}">
                <a16:creationId xmlns="" xmlns:a16="http://schemas.microsoft.com/office/drawing/2014/main" id="{31AAB125-843B-4608-9436-DBB70B6F5C16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633" y="4456113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图片 6">
            <a:extLst>
              <a:ext uri="{FF2B5EF4-FFF2-40B4-BE49-F238E27FC236}">
                <a16:creationId xmlns="" xmlns:a16="http://schemas.microsoft.com/office/drawing/2014/main" id="{E2A6A797-D2BC-4D36-AA73-42C541FEF6E5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33" y="2836863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文本框 9">
            <a:extLst>
              <a:ext uri="{FF2B5EF4-FFF2-40B4-BE49-F238E27FC236}">
                <a16:creationId xmlns="" xmlns:a16="http://schemas.microsoft.com/office/drawing/2014/main" id="{F7CC69CB-9267-4913-A52E-53FD7C45E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3434" y="3109913"/>
            <a:ext cx="677333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/>
              <a:t>分清楚  ：实习期   、试用期   、转正</a:t>
            </a:r>
            <a:endParaRPr lang="en-US" altLang="zh-CN" sz="2400" b="1" dirty="0"/>
          </a:p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/>
              <a:t>试用期薪资一般为转正</a:t>
            </a:r>
            <a:r>
              <a:rPr lang="en-US" altLang="zh-CN" sz="2400" b="1" dirty="0"/>
              <a:t>80%</a:t>
            </a:r>
            <a:endParaRPr lang="zh-CN" altLang="zh-CN" sz="2400" b="1" dirty="0"/>
          </a:p>
        </p:txBody>
      </p:sp>
      <p:sp>
        <p:nvSpPr>
          <p:cNvPr id="20486" name="文本框 10">
            <a:extLst>
              <a:ext uri="{FF2B5EF4-FFF2-40B4-BE49-F238E27FC236}">
                <a16:creationId xmlns="" xmlns:a16="http://schemas.microsoft.com/office/drawing/2014/main" id="{E3EFC938-FBC5-4505-AB58-E7E00FC96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3434" y="4581525"/>
            <a:ext cx="84881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/>
              <a:t>薪资谈判要适合自己：莫太高  莫太低          </a:t>
            </a:r>
            <a:endParaRPr lang="en-US" altLang="zh-CN" sz="2400" b="1" dirty="0" smtClean="0"/>
          </a:p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 smtClean="0"/>
              <a:t>企业</a:t>
            </a:r>
            <a:r>
              <a:rPr lang="zh-CN" altLang="en-US" sz="2400" b="1" dirty="0"/>
              <a:t>眼里：技能 决定薪资，不是意向薪资决定薪资。</a:t>
            </a:r>
          </a:p>
        </p:txBody>
      </p:sp>
    </p:spTree>
    <p:extLst>
      <p:ext uri="{BB962C8B-B14F-4D97-AF65-F5344CB8AC3E}">
        <p14:creationId xmlns:p14="http://schemas.microsoft.com/office/powerpoint/2010/main" val="419886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pull/>
      </p:transition>
    </mc:Choice>
    <mc:Fallback xmlns="">
      <p:transition spd="slow" advTm="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带形: 上凸 2">
            <a:extLst>
              <a:ext uri="{FF2B5EF4-FFF2-40B4-BE49-F238E27FC236}">
                <a16:creationId xmlns="" xmlns:a16="http://schemas.microsoft.com/office/drawing/2014/main" id="{3BE53D02-4DBD-43CB-ABAB-D90F9A811F88}"/>
              </a:ext>
            </a:extLst>
          </p:cNvPr>
          <p:cNvSpPr/>
          <p:nvPr/>
        </p:nvSpPr>
        <p:spPr>
          <a:xfrm>
            <a:off x="65618" y="1049339"/>
            <a:ext cx="3456516" cy="649287"/>
          </a:xfrm>
          <a:prstGeom prst="ribbon2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zh-CN" altLang="en-US" dirty="0"/>
              <a:t>就业</a:t>
            </a:r>
            <a:r>
              <a:rPr lang="zh-CN" dirty="0"/>
              <a:t>意向</a:t>
            </a:r>
          </a:p>
        </p:txBody>
      </p:sp>
      <p:sp>
        <p:nvSpPr>
          <p:cNvPr id="21506" name="文本框 99">
            <a:extLst>
              <a:ext uri="{FF2B5EF4-FFF2-40B4-BE49-F238E27FC236}">
                <a16:creationId xmlns="" xmlns:a16="http://schemas.microsoft.com/office/drawing/2014/main" id="{CD99C427-62AA-4334-8FE4-9A4370A022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600" y="2028826"/>
            <a:ext cx="8043333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/>
              <a:t>4</a:t>
            </a:r>
            <a:r>
              <a:rPr lang="zh-CN" altLang="zh-CN" sz="2000" b="1"/>
              <a:t>、是否延期就业</a:t>
            </a:r>
          </a:p>
        </p:txBody>
      </p:sp>
      <p:pic>
        <p:nvPicPr>
          <p:cNvPr id="21507" name="图片 1">
            <a:extLst>
              <a:ext uri="{FF2B5EF4-FFF2-40B4-BE49-F238E27FC236}">
                <a16:creationId xmlns="" xmlns:a16="http://schemas.microsoft.com/office/drawing/2014/main" id="{910FF164-C32E-4701-8E5B-81CE28C502AE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567" y="4956175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图片 6">
            <a:extLst>
              <a:ext uri="{FF2B5EF4-FFF2-40B4-BE49-F238E27FC236}">
                <a16:creationId xmlns="" xmlns:a16="http://schemas.microsoft.com/office/drawing/2014/main" id="{9DE0A732-3B07-4511-A950-359D3763C76B}"/>
              </a:ext>
            </a:extLst>
          </p:cNvPr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33" y="2836863"/>
            <a:ext cx="121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文本框 9">
            <a:extLst>
              <a:ext uri="{FF2B5EF4-FFF2-40B4-BE49-F238E27FC236}">
                <a16:creationId xmlns="" xmlns:a16="http://schemas.microsoft.com/office/drawing/2014/main" id="{0AACB5BB-8AE1-4F6D-B97D-B1F51078E3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3434" y="3109914"/>
            <a:ext cx="872555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/>
              <a:t>延迟：告知具体开始找工作时间，到期后主动找老师开始就业，或者有考、研考、考公、当兵、考编等打算的请及时跟就业老师报备</a:t>
            </a:r>
            <a:endParaRPr lang="zh-CN" altLang="zh-CN" sz="2400" b="1" dirty="0"/>
          </a:p>
        </p:txBody>
      </p:sp>
      <p:sp>
        <p:nvSpPr>
          <p:cNvPr id="21510" name="文本框 10">
            <a:extLst>
              <a:ext uri="{FF2B5EF4-FFF2-40B4-BE49-F238E27FC236}">
                <a16:creationId xmlns="" xmlns:a16="http://schemas.microsoft.com/office/drawing/2014/main" id="{C0537AA1-B739-46DD-8045-9CAA2B9DB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3434" y="4956176"/>
            <a:ext cx="85497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Char char="•"/>
            </a:pPr>
            <a:r>
              <a:rPr lang="zh-CN" altLang="en-US" sz="2400" b="1" dirty="0"/>
              <a:t>不延迟：请积极配合老师，对自己负责，抓住</a:t>
            </a:r>
            <a:r>
              <a:rPr lang="zh-CN" altLang="en-US" sz="2400" b="1" dirty="0" smtClean="0"/>
              <a:t>就业</a:t>
            </a:r>
            <a:r>
              <a:rPr lang="zh-CN" altLang="en-US" sz="2400" b="1" dirty="0"/>
              <a:t>机会</a:t>
            </a:r>
          </a:p>
        </p:txBody>
      </p:sp>
    </p:spTree>
    <p:extLst>
      <p:ext uri="{BB962C8B-B14F-4D97-AF65-F5344CB8AC3E}">
        <p14:creationId xmlns:p14="http://schemas.microsoft.com/office/powerpoint/2010/main" val="274054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pull/>
      </p:transition>
    </mc:Choice>
    <mc:Fallback xmlns="">
      <p:transition spd="slow" advTm="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609600" y="339725"/>
            <a:ext cx="10972800" cy="1143000"/>
          </a:xfrm>
        </p:spPr>
        <p:txBody>
          <a:bodyPr vert="horz" anchor="ctr"/>
          <a:lstStyle/>
          <a:p>
            <a:r>
              <a:rPr lang="zh-CN" altLang="en-US">
                <a:latin typeface="黑体" panose="02010600040101010101" pitchFamily="1" charset="-122"/>
                <a:ea typeface="黑体" panose="02010600040101010101" pitchFamily="1" charset="-122"/>
              </a:rPr>
              <a:t>突破自我</a:t>
            </a:r>
            <a:r>
              <a:rPr lang="en-US" altLang="zh-CN">
                <a:latin typeface="黑体" panose="02010600040101010101" pitchFamily="1" charset="-122"/>
                <a:ea typeface="黑体" panose="02010600040101010101" pitchFamily="1" charset="-122"/>
              </a:rPr>
              <a:t>-</a:t>
            </a:r>
            <a:r>
              <a:rPr lang="zh-CN" altLang="en-US">
                <a:latin typeface="黑体" panose="02010600040101010101" pitchFamily="1" charset="-122"/>
                <a:ea typeface="黑体" panose="02010600040101010101" pitchFamily="1" charset="-122"/>
              </a:rPr>
              <a:t>行业就业形势</a:t>
            </a:r>
          </a:p>
        </p:txBody>
      </p:sp>
      <p:sp>
        <p:nvSpPr>
          <p:cNvPr id="8194" name="内容占位符 2"/>
          <p:cNvSpPr>
            <a:spLocks noGrp="1"/>
          </p:cNvSpPr>
          <p:nvPr>
            <p:ph idx="1"/>
          </p:nvPr>
        </p:nvSpPr>
        <p:spPr>
          <a:xfrm>
            <a:off x="1352550" y="1482725"/>
            <a:ext cx="2260600" cy="4083050"/>
          </a:xfrm>
        </p:spPr>
        <p:txBody>
          <a:bodyPr vert="horz" anchor="t"/>
          <a:lstStyle/>
          <a:p>
            <a:r>
              <a:rPr lang="zh-CN" altLang="en-US" dirty="0">
                <a:solidFill>
                  <a:srgbClr val="FFFF00"/>
                </a:solidFill>
              </a:rPr>
              <a:t>行业环境</a:t>
            </a:r>
          </a:p>
          <a:p>
            <a:pPr marL="914400" lvl="1" indent="-455295">
              <a:buFont typeface="Arial" panose="020B0604020202090204" pitchFamily="34" charset="0"/>
              <a:buChar char="•"/>
            </a:pPr>
            <a:r>
              <a:rPr lang="zh-CN" altLang="en-US" sz="2400" dirty="0"/>
              <a:t>金融</a:t>
            </a:r>
          </a:p>
          <a:p>
            <a:pPr marL="914400" lvl="1" indent="-455295">
              <a:buFont typeface="Arial" panose="020B0604020202090204" pitchFamily="34" charset="0"/>
              <a:buChar char="•"/>
            </a:pPr>
            <a:r>
              <a:rPr lang="zh-CN" altLang="en-US" sz="2400" dirty="0"/>
              <a:t>电力</a:t>
            </a:r>
          </a:p>
          <a:p>
            <a:pPr marL="914400" lvl="1" indent="-455295">
              <a:buFont typeface="Arial" panose="020B0604020202090204" pitchFamily="34" charset="0"/>
              <a:buChar char="•"/>
            </a:pPr>
            <a:r>
              <a:rPr lang="zh-CN" altLang="en-US" sz="2400" dirty="0"/>
              <a:t>电信</a:t>
            </a:r>
          </a:p>
          <a:p>
            <a:pPr marL="914400" lvl="1" indent="-455295">
              <a:buFont typeface="Arial" panose="020B0604020202090204" pitchFamily="34" charset="0"/>
              <a:buChar char="•"/>
            </a:pPr>
            <a:r>
              <a:rPr lang="zh-CN" altLang="en-US" sz="2400" dirty="0"/>
              <a:t>政府</a:t>
            </a:r>
          </a:p>
          <a:p>
            <a:pPr marL="914400" lvl="1" indent="-455295">
              <a:buFont typeface="Arial" panose="020B0604020202090204" pitchFamily="34" charset="0"/>
              <a:buChar char="•"/>
            </a:pPr>
            <a:r>
              <a:rPr lang="zh-CN" altLang="en-US" sz="2400" dirty="0"/>
              <a:t>医疗</a:t>
            </a:r>
          </a:p>
          <a:p>
            <a:pPr marL="914400" lvl="1" indent="-455295">
              <a:buFont typeface="Arial" panose="020B0604020202090204" pitchFamily="34" charset="0"/>
              <a:buChar char="•"/>
            </a:pPr>
            <a:r>
              <a:rPr lang="en-US" altLang="zh-CN" sz="2400" dirty="0"/>
              <a:t>……</a:t>
            </a:r>
            <a:endParaRPr lang="zh-CN" altLang="en-US" sz="2400" dirty="0"/>
          </a:p>
        </p:txBody>
      </p:sp>
      <p:sp>
        <p:nvSpPr>
          <p:cNvPr id="8195" name="内容占位符 2"/>
          <p:cNvSpPr>
            <a:spLocks noGrp="1"/>
          </p:cNvSpPr>
          <p:nvPr/>
        </p:nvSpPr>
        <p:spPr>
          <a:xfrm>
            <a:off x="4437063" y="1482725"/>
            <a:ext cx="3702050" cy="50117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457200" indent="-455295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solidFill>
                  <a:srgbClr val="FFFF00"/>
                </a:solidFill>
                <a:latin typeface="微软雅黑" charset="-122"/>
                <a:ea typeface="微软雅黑" charset="-122"/>
                <a:sym typeface="Calibri" charset="-84"/>
              </a:rPr>
              <a:t>薪资水平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一线城市 </a:t>
            </a:r>
            <a:r>
              <a:rPr lang="en-US" altLang="zh-CN" sz="2400" dirty="0">
                <a:latin typeface="微软雅黑" charset="-122"/>
                <a:ea typeface="微软雅黑" charset="-122"/>
                <a:sym typeface="Calibri" charset="-84"/>
              </a:rPr>
              <a:t>6K-8K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二线城市 </a:t>
            </a:r>
            <a:r>
              <a:rPr lang="en-US" altLang="zh-CN" sz="2400" dirty="0">
                <a:latin typeface="微软雅黑" charset="-122"/>
                <a:ea typeface="微软雅黑" charset="-122"/>
                <a:sym typeface="Calibri" charset="-84"/>
              </a:rPr>
              <a:t>4k-6k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疫情过后工资减幅</a:t>
            </a:r>
            <a:r>
              <a:rPr lang="en-US" altLang="zh-CN" sz="2400" dirty="0">
                <a:latin typeface="微软雅黑" charset="-122"/>
                <a:ea typeface="微软雅黑" charset="-122"/>
                <a:sym typeface="Calibri" charset="-84"/>
              </a:rPr>
              <a:t>500-1500</a:t>
            </a:r>
          </a:p>
          <a:p>
            <a:pPr marL="457200" indent="-455295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solidFill>
                  <a:srgbClr val="FFFF00"/>
                </a:solidFill>
                <a:latin typeface="微软雅黑" charset="-122"/>
                <a:ea typeface="微软雅黑" charset="-122"/>
                <a:sym typeface="Calibri" charset="-84"/>
              </a:rPr>
              <a:t>公司类型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项目型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产品型</a:t>
            </a:r>
          </a:p>
        </p:txBody>
      </p:sp>
      <p:sp>
        <p:nvSpPr>
          <p:cNvPr id="8196" name="内容占位符 2"/>
          <p:cNvSpPr>
            <a:spLocks noGrp="1"/>
          </p:cNvSpPr>
          <p:nvPr/>
        </p:nvSpPr>
        <p:spPr>
          <a:xfrm>
            <a:off x="8751888" y="1358900"/>
            <a:ext cx="3046412" cy="4140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457200" indent="-455295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solidFill>
                  <a:srgbClr val="FFFF00"/>
                </a:solidFill>
                <a:latin typeface="微软雅黑" charset="-122"/>
                <a:ea typeface="微软雅黑" charset="-122"/>
                <a:sym typeface="Calibri" charset="-84"/>
              </a:rPr>
              <a:t>工作岗位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软件开发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数据库开发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实施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运维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技术支持</a:t>
            </a:r>
          </a:p>
          <a:p>
            <a:pPr marL="914400" lvl="1" indent="-455295" eaLnBrk="1" hangingPunct="1">
              <a:lnSpc>
                <a:spcPct val="150000"/>
              </a:lnSpc>
              <a:spcBef>
                <a:spcPts val="125"/>
              </a:spcBef>
              <a:buFont typeface="Arial" panose="020B0604020202090204" pitchFamily="34" charset="0"/>
              <a:buChar char="•"/>
            </a:pPr>
            <a:r>
              <a:rPr lang="zh-CN" altLang="en-US" sz="2400" dirty="0">
                <a:latin typeface="微软雅黑" charset="-122"/>
                <a:ea typeface="微软雅黑" charset="-122"/>
                <a:sym typeface="Calibri" charset="-84"/>
              </a:rPr>
              <a:t>需求工程师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4495" y="348615"/>
            <a:ext cx="10564495" cy="730885"/>
          </a:xfrm>
        </p:spPr>
        <p:txBody>
          <a:bodyPr>
            <a:normAutofit fontScale="90000"/>
          </a:bodyPr>
          <a:lstStyle/>
          <a:p>
            <a:r>
              <a:rPr lang="zh-CN" altLang="en-US"/>
              <a:t>突破自我</a:t>
            </a:r>
            <a:r>
              <a:rPr lang="en-US" altLang="zh-CN"/>
              <a:t>-</a:t>
            </a:r>
            <a:r>
              <a:rPr lang="zh-CN" altLang="en-US"/>
              <a:t>企业招聘信息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1170940"/>
            <a:ext cx="10024110" cy="54502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423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灯片编号占位符 1"/>
          <p:cNvSpPr>
            <a:spLocks noGrp="1"/>
          </p:cNvSpPr>
          <p:nvPr>
            <p:ph type="sldNum" sz="quarter" idx="10"/>
          </p:nvPr>
        </p:nvSpPr>
        <p:spPr bwMode="auto">
          <a:xfrm>
            <a:off x="8610600" y="6356350"/>
            <a:ext cx="2743200" cy="365125"/>
          </a:xfrm>
          <a:noFill/>
          <a:ln>
            <a:miter lim="800000"/>
          </a:ln>
        </p:spPr>
        <p:txBody>
          <a:bodyPr wrap="square" numCol="1" anchorCtr="0" compatLnSpc="1"/>
          <a:lstStyle/>
          <a:p>
            <a:pPr eaLnBrk="0" hangingPunct="0"/>
            <a:fld id="{30AAC6FF-E19B-43A6-882D-4EBA1B9ADC23}" type="slidenum">
              <a:rPr lang="zh-CN" altLang="en-US" smtClean="0"/>
              <a:t>70</a:t>
            </a:fld>
            <a:endParaRPr lang="en-US" altLang="zh-CN" dirty="0" smtClean="0"/>
          </a:p>
        </p:txBody>
      </p:sp>
      <p:sp>
        <p:nvSpPr>
          <p:cNvPr id="33798" name="矩形 5"/>
          <p:cNvSpPr/>
          <p:nvPr/>
        </p:nvSpPr>
        <p:spPr>
          <a:xfrm>
            <a:off x="210820" y="252413"/>
            <a:ext cx="441134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</a:rPr>
              <a:t>照进现实</a:t>
            </a:r>
            <a:r>
              <a:rPr lang="en-US" altLang="zh-CN" sz="4000" b="1" dirty="0">
                <a:solidFill>
                  <a:schemeClr val="bg1"/>
                </a:solidFill>
                <a:latin typeface="+mj-ea"/>
                <a:ea typeface="+mj-ea"/>
              </a:rPr>
              <a:t>-</a:t>
            </a: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</a:rPr>
              <a:t>就业学员</a:t>
            </a:r>
          </a:p>
        </p:txBody>
      </p:sp>
      <p:sp>
        <p:nvSpPr>
          <p:cNvPr id="9" name="矩形 8"/>
          <p:cNvSpPr/>
          <p:nvPr/>
        </p:nvSpPr>
        <p:spPr>
          <a:xfrm>
            <a:off x="7098941" y="518746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学员：</a:t>
            </a:r>
            <a:r>
              <a:rPr lang="zh-CN" altLang="en-US" dirty="0">
                <a:solidFill>
                  <a:schemeClr val="bg1"/>
                </a:solidFill>
                <a:sym typeface="+mn-ea"/>
              </a:rPr>
              <a:t>路旭</a:t>
            </a:r>
            <a:endParaRPr lang="zh-CN" altLang="en-US" dirty="0" smtClean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院校：东师人文学院</a:t>
            </a:r>
            <a:endParaRPr lang="en-US" altLang="zh-CN" dirty="0" smtClean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培训方向：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 JAVA</a:t>
            </a:r>
            <a:endParaRPr lang="zh-CN" altLang="en-US" dirty="0" smtClean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入职：赞同科技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岗位：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 JAVA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开发</a:t>
            </a:r>
            <a:endParaRPr lang="zh-CN" altLang="en-US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薪资：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8000</a:t>
            </a:r>
            <a:endParaRPr lang="zh-CN" altLang="en-US" dirty="0" smtClean="0">
              <a:solidFill>
                <a:schemeClr val="bg1"/>
              </a:solidFill>
              <a:sym typeface="+mn-ea"/>
            </a:endParaRPr>
          </a:p>
        </p:txBody>
      </p:sp>
      <p:sp>
        <p:nvSpPr>
          <p:cNvPr id="5" name="文本框 6"/>
          <p:cNvSpPr txBox="1">
            <a:spLocks noChangeArrowheads="1"/>
          </p:cNvSpPr>
          <p:nvPr/>
        </p:nvSpPr>
        <p:spPr bwMode="auto">
          <a:xfrm>
            <a:off x="210820" y="5346530"/>
            <a:ext cx="4279900" cy="147732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学员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zh-CN" altLang="en-US" dirty="0">
                <a:solidFill>
                  <a:schemeClr val="bg1"/>
                </a:solidFill>
                <a:sym typeface="+mn-ea"/>
              </a:rPr>
              <a:t>左继鹏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院校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：长春大学  培训</a:t>
            </a:r>
            <a:r>
              <a:rPr lang="zh-CN" altLang="en-US" dirty="0">
                <a:solidFill>
                  <a:schemeClr val="bg1"/>
                </a:solidFill>
                <a:sym typeface="+mn-ea"/>
              </a:rPr>
              <a:t>方向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 JAVA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入职：北京金山云网络技术有限公司岗位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：软件开发工程师</a:t>
            </a:r>
            <a:endParaRPr lang="zh-CN" altLang="en-US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薪资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 </a:t>
            </a:r>
            <a:r>
              <a:rPr lang="en-US" altLang="zh-CN" dirty="0">
                <a:solidFill>
                  <a:schemeClr val="bg1"/>
                </a:solidFill>
                <a:sym typeface="+mn-ea"/>
              </a:rPr>
              <a:t>19000+</a:t>
            </a:r>
            <a:r>
              <a:rPr lang="zh-CN" altLang="en-US" dirty="0">
                <a:solidFill>
                  <a:schemeClr val="bg1"/>
                </a:solidFill>
                <a:sym typeface="+mn-ea"/>
              </a:rPr>
              <a:t>年终奖</a:t>
            </a:r>
            <a:r>
              <a:rPr lang="en-US" altLang="zh-CN" dirty="0">
                <a:solidFill>
                  <a:schemeClr val="bg1"/>
                </a:solidFill>
                <a:sym typeface="+mn-ea"/>
              </a:rPr>
              <a:t>57000</a:t>
            </a:r>
            <a:endParaRPr lang="zh-CN" altLang="en-US" dirty="0" smtClean="0">
              <a:solidFill>
                <a:schemeClr val="bg1"/>
              </a:solidFill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33" y="959168"/>
            <a:ext cx="5847531" cy="438736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822" y="962756"/>
            <a:ext cx="5632940" cy="42247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8964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灯片编号占位符 1"/>
          <p:cNvSpPr>
            <a:spLocks noGrp="1"/>
          </p:cNvSpPr>
          <p:nvPr>
            <p:ph type="sldNum" sz="quarter" idx="10"/>
          </p:nvPr>
        </p:nvSpPr>
        <p:spPr bwMode="auto">
          <a:xfrm>
            <a:off x="8610600" y="6356350"/>
            <a:ext cx="2743200" cy="365125"/>
          </a:xfrm>
          <a:noFill/>
          <a:ln>
            <a:miter lim="800000"/>
          </a:ln>
        </p:spPr>
        <p:txBody>
          <a:bodyPr wrap="square" numCol="1" anchorCtr="0" compatLnSpc="1"/>
          <a:lstStyle/>
          <a:p>
            <a:pPr eaLnBrk="0" hangingPunct="0"/>
            <a:fld id="{30AAC6FF-E19B-43A6-882D-4EBA1B9ADC23}" type="slidenum">
              <a:rPr lang="zh-CN" altLang="en-US" smtClean="0"/>
              <a:t>71</a:t>
            </a:fld>
            <a:endParaRPr lang="en-US" altLang="zh-CN" smtClean="0"/>
          </a:p>
        </p:txBody>
      </p:sp>
      <p:sp>
        <p:nvSpPr>
          <p:cNvPr id="33798" name="矩形 5"/>
          <p:cNvSpPr/>
          <p:nvPr/>
        </p:nvSpPr>
        <p:spPr>
          <a:xfrm>
            <a:off x="210820" y="252413"/>
            <a:ext cx="441134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</a:rPr>
              <a:t>照进现实</a:t>
            </a:r>
            <a:r>
              <a:rPr lang="en-US" altLang="zh-CN" sz="4000" b="1" dirty="0">
                <a:solidFill>
                  <a:schemeClr val="bg1"/>
                </a:solidFill>
                <a:latin typeface="+mj-ea"/>
                <a:ea typeface="+mj-ea"/>
              </a:rPr>
              <a:t>-</a:t>
            </a:r>
            <a:r>
              <a:rPr lang="zh-CN" altLang="en-US" sz="4000" b="1" dirty="0">
                <a:solidFill>
                  <a:schemeClr val="bg1"/>
                </a:solidFill>
                <a:latin typeface="+mj-ea"/>
                <a:ea typeface="+mj-ea"/>
              </a:rPr>
              <a:t>就业学员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72530" y="959485"/>
            <a:ext cx="562546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矩形 8"/>
          <p:cNvSpPr/>
          <p:nvPr/>
        </p:nvSpPr>
        <p:spPr>
          <a:xfrm>
            <a:off x="6272464" y="4984294"/>
            <a:ext cx="6096000" cy="175323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学员：任磊磊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院校：黑龙江职业学院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培训方向：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 JAVA</a:t>
            </a:r>
            <a:endParaRPr lang="zh-CN" altLang="en-US" dirty="0" smtClean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入职：中软国际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岗位：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 JAVA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开发</a:t>
            </a:r>
            <a:endParaRPr lang="zh-CN" altLang="en-US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薪资：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5500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（实习）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1015" y="964565"/>
            <a:ext cx="5147945" cy="3804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6"/>
          <p:cNvSpPr txBox="1">
            <a:spLocks noChangeArrowheads="1"/>
          </p:cNvSpPr>
          <p:nvPr/>
        </p:nvSpPr>
        <p:spPr bwMode="auto">
          <a:xfrm>
            <a:off x="210820" y="4984115"/>
            <a:ext cx="4279900" cy="17532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学员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：王丽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院校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：呼伦贝尔学院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培训方向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 JAVA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入职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：北京致远互联软件有限公司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岗位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：实施工程师</a:t>
            </a:r>
            <a:endParaRPr lang="zh-CN" altLang="en-US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薪资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 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150/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天（</a:t>
            </a:r>
            <a:r>
              <a:rPr lang="zh-CN" altLang="en-US" dirty="0">
                <a:solidFill>
                  <a:schemeClr val="bg1"/>
                </a:solidFill>
                <a:sym typeface="+mn-ea"/>
              </a:rPr>
              <a:t>实习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）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5740" y="179070"/>
            <a:ext cx="10627360" cy="842645"/>
          </a:xfrm>
        </p:spPr>
        <p:txBody>
          <a:bodyPr>
            <a:normAutofit fontScale="90000"/>
          </a:bodyPr>
          <a:lstStyle/>
          <a:p>
            <a:r>
              <a:rPr lang="zh-CN" altLang="en-US">
                <a:sym typeface="+mn-ea"/>
              </a:rPr>
              <a:t>照进现实</a:t>
            </a:r>
            <a:endParaRPr lang="zh-CN" altLang="en-US"/>
          </a:p>
        </p:txBody>
      </p:sp>
      <p:pic>
        <p:nvPicPr>
          <p:cNvPr id="4" name="图片 3" descr="宋晨磊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165" y="946785"/>
            <a:ext cx="4341495" cy="3140075"/>
          </a:xfrm>
          <a:prstGeom prst="rect">
            <a:avLst/>
          </a:prstGeom>
        </p:spPr>
      </p:pic>
      <p:pic>
        <p:nvPicPr>
          <p:cNvPr id="5" name="图片 4" descr="秦文杰"/>
          <p:cNvPicPr>
            <a:picLocks noChangeAspect="1"/>
          </p:cNvPicPr>
          <p:nvPr/>
        </p:nvPicPr>
        <p:blipFill>
          <a:blip r:embed="rId4"/>
          <a:srcRect r="28060" b="9233"/>
          <a:stretch>
            <a:fillRect/>
          </a:stretch>
        </p:blipFill>
        <p:spPr>
          <a:xfrm>
            <a:off x="5568950" y="663575"/>
            <a:ext cx="3306445" cy="511873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622300" y="4406900"/>
            <a:ext cx="2980055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学员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：宋晨磊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院校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：唐山学院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培训方向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 JAVA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入职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：北京星天地科技有限公司（高德）公司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岗位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Java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开发工程师</a:t>
            </a:r>
            <a:endParaRPr lang="zh-CN" altLang="en-US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薪资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4000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（</a:t>
            </a:r>
            <a:r>
              <a:rPr lang="zh-CN" altLang="en-US" dirty="0">
                <a:solidFill>
                  <a:schemeClr val="bg1"/>
                </a:solidFill>
                <a:sym typeface="+mn-ea"/>
              </a:rPr>
              <a:t>实习）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9067800" y="2893695"/>
            <a:ext cx="3129915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学员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：秦文杰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院校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：保定职业技术学院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培训方向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 JAVA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入职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：武汉虹信技术服务有限责任公司北京公司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岗位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b="1" dirty="0" smtClean="0">
                <a:solidFill>
                  <a:schemeClr val="bg1"/>
                </a:solidFill>
                <a:latin typeface="Arial Bold" panose="020B0604020202090204" charset="0"/>
                <a:sym typeface="+mn-ea"/>
              </a:rPr>
              <a:t>通信项目专员</a:t>
            </a:r>
            <a:endParaRPr dirty="0" smtClean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薪资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3000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（</a:t>
            </a:r>
            <a:r>
              <a:rPr lang="zh-CN" altLang="en-US" dirty="0">
                <a:solidFill>
                  <a:schemeClr val="bg1"/>
                </a:solidFill>
                <a:sym typeface="+mn-ea"/>
              </a:rPr>
              <a:t>实习）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9860" y="139065"/>
            <a:ext cx="10664190" cy="767715"/>
          </a:xfrm>
        </p:spPr>
        <p:txBody>
          <a:bodyPr>
            <a:normAutofit fontScale="90000"/>
          </a:bodyPr>
          <a:lstStyle/>
          <a:p>
            <a:r>
              <a:rPr lang="zh-CN" altLang="en-US" b="1" dirty="0">
                <a:latin typeface="+mj-ea"/>
                <a:sym typeface="+mn-ea"/>
              </a:rPr>
              <a:t>照进现实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80" y="906780"/>
            <a:ext cx="4707890" cy="353123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75310" y="4640580"/>
            <a:ext cx="3072765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学员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：赵晓萌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院校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：黑龙江石油学院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培训方向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JAVA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入职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：中国航天研究院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岗位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b="1" dirty="0" smtClean="0">
                <a:solidFill>
                  <a:schemeClr val="bg1"/>
                </a:solidFill>
                <a:latin typeface="Arial Bold" panose="020B0604020202090204" charset="0"/>
                <a:sym typeface="+mn-ea"/>
              </a:rPr>
              <a:t>项目实习生</a:t>
            </a:r>
            <a:endParaRPr dirty="0" smtClean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薪资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3500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（</a:t>
            </a:r>
            <a:r>
              <a:rPr lang="zh-CN" altLang="en-US" dirty="0">
                <a:solidFill>
                  <a:schemeClr val="bg1"/>
                </a:solidFill>
                <a:sym typeface="+mn-ea"/>
              </a:rPr>
              <a:t>实习）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3825" y="906145"/>
            <a:ext cx="4966970" cy="3531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8" name="文本框 6"/>
          <p:cNvSpPr txBox="1">
            <a:spLocks noChangeArrowheads="1"/>
          </p:cNvSpPr>
          <p:nvPr/>
        </p:nvSpPr>
        <p:spPr bwMode="auto">
          <a:xfrm>
            <a:off x="6456680" y="4640580"/>
            <a:ext cx="4983881" cy="17532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学员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：宋福玉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院校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：呼伦贝尔学院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培训方向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 JAVA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入职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：北森云计算有限公司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岗位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：软件实施顾问</a:t>
            </a:r>
            <a:endParaRPr lang="zh-CN" altLang="en-US" dirty="0">
              <a:solidFill>
                <a:schemeClr val="bg1"/>
              </a:solidFill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薪资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dirty="0" smtClean="0">
                <a:solidFill>
                  <a:schemeClr val="bg1"/>
                </a:solidFill>
                <a:sym typeface="+mn-ea"/>
              </a:rPr>
              <a:t>120/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天（</a:t>
            </a:r>
            <a:r>
              <a:rPr lang="zh-CN" altLang="en-US" dirty="0">
                <a:solidFill>
                  <a:schemeClr val="bg1"/>
                </a:solidFill>
                <a:sym typeface="+mn-ea"/>
              </a:rPr>
              <a:t>实习）</a:t>
            </a:r>
            <a:endParaRPr lang="zh-CN" altLang="en-US" dirty="0" smtClean="0">
              <a:solidFill>
                <a:schemeClr val="bg1"/>
              </a:solidFill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6045" y="42545"/>
            <a:ext cx="10466705" cy="780415"/>
          </a:xfrm>
        </p:spPr>
        <p:txBody>
          <a:bodyPr>
            <a:normAutofit fontScale="90000"/>
          </a:bodyPr>
          <a:lstStyle/>
          <a:p>
            <a:r>
              <a:rPr lang="zh-CN" altLang="en-US"/>
              <a:t>照进现实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84810" y="4303395"/>
            <a:ext cx="3183890" cy="17532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学员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：刘英楠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院校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：东北农业大学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培训方向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JAVA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入职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：用友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岗位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：软件实施工程师</a:t>
            </a:r>
            <a:endParaRPr dirty="0" smtClean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薪资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dirty="0" smtClean="0">
                <a:solidFill>
                  <a:schemeClr val="bg1"/>
                </a:solidFill>
                <a:sym typeface="+mn-ea"/>
              </a:rPr>
              <a:t>7000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rcRect r="20391" b="24524"/>
          <a:stretch>
            <a:fillRect/>
          </a:stretch>
        </p:blipFill>
        <p:spPr>
          <a:xfrm>
            <a:off x="5116830" y="711835"/>
            <a:ext cx="3515360" cy="474154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045" y="822960"/>
            <a:ext cx="4665980" cy="29972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869045" y="1790065"/>
            <a:ext cx="3394710" cy="20300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学员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：王尚前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院校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：山西建筑职业技术学院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培训方向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JAVA</a:t>
            </a:r>
            <a:endParaRPr lang="zh-CN" altLang="en-US" dirty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入职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：北京农商银行</a:t>
            </a: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岗位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altLang="zh-CN" dirty="0" smtClean="0">
                <a:solidFill>
                  <a:schemeClr val="bg1"/>
                </a:solidFill>
                <a:sym typeface="+mn-ea"/>
              </a:rPr>
              <a:t>Java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开发工程师</a:t>
            </a:r>
            <a:endParaRPr dirty="0" smtClean="0">
              <a:solidFill>
                <a:schemeClr val="bg1"/>
              </a:solidFill>
              <a:sym typeface="+mn-ea"/>
            </a:endParaRPr>
          </a:p>
          <a:p>
            <a:pPr marL="285750" indent="-285750">
              <a:buFont typeface="Wingdings" panose="05000000000000000000" charset="0"/>
              <a:buChar char=""/>
            </a:pPr>
            <a:r>
              <a:rPr lang="zh-CN" altLang="en-US" dirty="0">
                <a:solidFill>
                  <a:schemeClr val="bg1"/>
                </a:solidFill>
                <a:sym typeface="+mn-ea"/>
              </a:rPr>
              <a:t>薪资</a:t>
            </a:r>
            <a:r>
              <a:rPr lang="zh-CN" altLang="en-US" dirty="0" smtClean="0">
                <a:solidFill>
                  <a:schemeClr val="bg1"/>
                </a:solidFill>
                <a:sym typeface="+mn-ea"/>
              </a:rPr>
              <a:t>：</a:t>
            </a:r>
            <a:r>
              <a:rPr lang="en-US" dirty="0" smtClean="0">
                <a:solidFill>
                  <a:schemeClr val="bg1"/>
                </a:solidFill>
                <a:sym typeface="+mn-ea"/>
              </a:rPr>
              <a:t>7000+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699737"/>
            <a:ext cx="3525791" cy="656623"/>
          </a:xfrm>
          <a:prstGeom prst="rect">
            <a:avLst/>
          </a:prstGeom>
          <a:solidFill>
            <a:srgbClr val="F1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文本框 6"/>
          <p:cNvSpPr txBox="1"/>
          <p:nvPr/>
        </p:nvSpPr>
        <p:spPr>
          <a:xfrm>
            <a:off x="109471" y="78370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就业明星学员</a:t>
            </a:r>
          </a:p>
        </p:txBody>
      </p:sp>
      <p:pic>
        <p:nvPicPr>
          <p:cNvPr id="32" name="图片 1">
            <a:extLst>
              <a:ext uri="{FF2B5EF4-FFF2-40B4-BE49-F238E27FC236}">
                <a16:creationId xmlns:a16="http://schemas.microsoft.com/office/drawing/2014/main" xmlns="" id="{CC4C38BA-DA9A-4065-8544-0569627DDF7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400000">
            <a:off x="-408293" y="1908653"/>
            <a:ext cx="3864428" cy="2828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24CF384-ADB4-4ACD-BD10-6DEC0E38674A}"/>
              </a:ext>
            </a:extLst>
          </p:cNvPr>
          <p:cNvSpPr txBox="1"/>
          <p:nvPr/>
        </p:nvSpPr>
        <p:spPr>
          <a:xfrm>
            <a:off x="226142" y="5427408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杨振</a:t>
            </a:r>
            <a:endParaRPr lang="en-US" altLang="zh-CN" dirty="0"/>
          </a:p>
          <a:p>
            <a:r>
              <a:rPr lang="zh-CN" altLang="en-US" dirty="0"/>
              <a:t>入职：北京中科辅龙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Java</a:t>
            </a:r>
            <a:r>
              <a:rPr lang="zh-CN" altLang="en-US" dirty="0"/>
              <a:t>开发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8K+</a:t>
            </a:r>
            <a:endParaRPr lang="zh-CN" altLang="en-US" dirty="0"/>
          </a:p>
        </p:txBody>
      </p:sp>
      <p:pic>
        <p:nvPicPr>
          <p:cNvPr id="34" name="图片 1">
            <a:extLst>
              <a:ext uri="{FF2B5EF4-FFF2-40B4-BE49-F238E27FC236}">
                <a16:creationId xmlns:a16="http://schemas.microsoft.com/office/drawing/2014/main" xmlns="" id="{CAEBC85C-A19B-4B32-84A2-43057CCF45E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5400000">
            <a:off x="2696684" y="1923260"/>
            <a:ext cx="3743314" cy="27996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B58EAA2-7242-45CE-B0D1-942244923EB8}"/>
              </a:ext>
            </a:extLst>
          </p:cNvPr>
          <p:cNvSpPr txBox="1"/>
          <p:nvPr/>
        </p:nvSpPr>
        <p:spPr>
          <a:xfrm>
            <a:off x="3664432" y="5406554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王冰冰</a:t>
            </a:r>
            <a:endParaRPr lang="en-US" altLang="zh-CN" dirty="0"/>
          </a:p>
          <a:p>
            <a:r>
              <a:rPr lang="zh-CN" altLang="en-US" dirty="0"/>
              <a:t>入职：北京中科辅龙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Java</a:t>
            </a:r>
            <a:r>
              <a:rPr lang="zh-CN" altLang="en-US" dirty="0"/>
              <a:t>开发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7K+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1054E0AB-E9B4-4B8B-A980-BD0FBF1D11AB}"/>
              </a:ext>
            </a:extLst>
          </p:cNvPr>
          <p:cNvSpPr txBox="1"/>
          <p:nvPr/>
        </p:nvSpPr>
        <p:spPr>
          <a:xfrm>
            <a:off x="7422788" y="5588478"/>
            <a:ext cx="36188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上：吴丽群    下：李庭轩</a:t>
            </a:r>
            <a:endParaRPr lang="en-US" altLang="zh-CN" dirty="0"/>
          </a:p>
          <a:p>
            <a:r>
              <a:rPr lang="zh-CN" altLang="en-US" dirty="0"/>
              <a:t>入职：北京中软国际教育科技集团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Java</a:t>
            </a:r>
            <a:r>
              <a:rPr lang="zh-CN" altLang="en-US" dirty="0"/>
              <a:t>开发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7K+</a:t>
            </a:r>
            <a:endParaRPr lang="zh-CN" altLang="en-US" dirty="0"/>
          </a:p>
        </p:txBody>
      </p:sp>
      <p:pic>
        <p:nvPicPr>
          <p:cNvPr id="46" name="图片 1" descr="137210022946713655">
            <a:extLst>
              <a:ext uri="{FF2B5EF4-FFF2-40B4-BE49-F238E27FC236}">
                <a16:creationId xmlns:a16="http://schemas.microsoft.com/office/drawing/2014/main" xmlns="" id="{90102E3C-B013-4AC3-9DA7-499AF41B6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0740" y="390132"/>
            <a:ext cx="4488650" cy="25293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7" name="Picture 2" descr="448118563212572206">
            <a:extLst>
              <a:ext uri="{FF2B5EF4-FFF2-40B4-BE49-F238E27FC236}">
                <a16:creationId xmlns:a16="http://schemas.microsoft.com/office/drawing/2014/main" xmlns="" id="{73BB859E-AC7D-4F99-B4D2-675E4804E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98290" y="2948937"/>
            <a:ext cx="4491100" cy="25293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95263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699737"/>
            <a:ext cx="3525791" cy="656623"/>
          </a:xfrm>
          <a:prstGeom prst="rect">
            <a:avLst/>
          </a:prstGeom>
          <a:solidFill>
            <a:srgbClr val="F1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文本框 6"/>
          <p:cNvSpPr txBox="1"/>
          <p:nvPr/>
        </p:nvSpPr>
        <p:spPr>
          <a:xfrm>
            <a:off x="109471" y="78370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就业明星学员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24CF384-ADB4-4ACD-BD10-6DEC0E38674A}"/>
              </a:ext>
            </a:extLst>
          </p:cNvPr>
          <p:cNvSpPr txBox="1"/>
          <p:nvPr/>
        </p:nvSpPr>
        <p:spPr>
          <a:xfrm>
            <a:off x="226142" y="5427408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张茂成</a:t>
            </a:r>
            <a:endParaRPr lang="en-US" altLang="zh-CN" dirty="0"/>
          </a:p>
          <a:p>
            <a:r>
              <a:rPr lang="zh-CN" altLang="en-US" dirty="0"/>
              <a:t>入职：中国民航事业部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Java</a:t>
            </a:r>
            <a:r>
              <a:rPr lang="zh-CN" altLang="en-US" dirty="0"/>
              <a:t>开发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6K+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B58EAA2-7242-45CE-B0D1-942244923EB8}"/>
              </a:ext>
            </a:extLst>
          </p:cNvPr>
          <p:cNvSpPr txBox="1"/>
          <p:nvPr/>
        </p:nvSpPr>
        <p:spPr>
          <a:xfrm>
            <a:off x="3162008" y="5406554"/>
            <a:ext cx="30784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于航</a:t>
            </a:r>
            <a:endParaRPr lang="en-US" altLang="zh-CN" dirty="0"/>
          </a:p>
          <a:p>
            <a:r>
              <a:rPr lang="zh-CN" altLang="en-US" dirty="0"/>
              <a:t>入职：中软国际科技服务（阿里巴巴神马搜索信息部）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zh-CN" altLang="zh-CN" dirty="0"/>
              <a:t>风险控制监察员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5.5K+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1054E0AB-E9B4-4B8B-A980-BD0FBF1D11AB}"/>
              </a:ext>
            </a:extLst>
          </p:cNvPr>
          <p:cNvSpPr txBox="1"/>
          <p:nvPr/>
        </p:nvSpPr>
        <p:spPr>
          <a:xfrm>
            <a:off x="6240494" y="5437475"/>
            <a:ext cx="36188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吕彦鹏</a:t>
            </a:r>
            <a:endParaRPr lang="en-US" altLang="zh-CN" dirty="0"/>
          </a:p>
          <a:p>
            <a:r>
              <a:rPr lang="zh-CN" altLang="en-US" dirty="0"/>
              <a:t>入职：中科软科技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Java</a:t>
            </a:r>
            <a:r>
              <a:rPr lang="zh-CN" altLang="en-US" dirty="0"/>
              <a:t>开发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6K+</a:t>
            </a:r>
            <a:endParaRPr lang="zh-CN" altLang="en-US" dirty="0"/>
          </a:p>
        </p:txBody>
      </p:sp>
      <p:pic>
        <p:nvPicPr>
          <p:cNvPr id="11" name="Picture 2" descr="AEBE8FDECB3E08EBCA1521EAE17D5EDC">
            <a:extLst>
              <a:ext uri="{FF2B5EF4-FFF2-40B4-BE49-F238E27FC236}">
                <a16:creationId xmlns:a16="http://schemas.microsoft.com/office/drawing/2014/main" xmlns="" id="{DAFE535F-F6BC-4F2A-9FFD-B8C96D5AB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141" y="1418203"/>
            <a:ext cx="2428569" cy="388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图片 1">
            <a:extLst>
              <a:ext uri="{FF2B5EF4-FFF2-40B4-BE49-F238E27FC236}">
                <a16:creationId xmlns:a16="http://schemas.microsoft.com/office/drawing/2014/main" xmlns="" id="{A195FAB0-CEB2-4F53-ABB0-DA7CC03F6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65987" y="1440879"/>
            <a:ext cx="2743476" cy="388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吕彦鹏">
            <a:extLst>
              <a:ext uri="{FF2B5EF4-FFF2-40B4-BE49-F238E27FC236}">
                <a16:creationId xmlns:a16="http://schemas.microsoft.com/office/drawing/2014/main" xmlns="" id="{4DC2B04E-BE37-4304-942B-FAF77FA32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1" y="1471800"/>
            <a:ext cx="2605548" cy="388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图片 13" descr="赵政-中科辅龙-售前.jpg">
            <a:extLst>
              <a:ext uri="{FF2B5EF4-FFF2-40B4-BE49-F238E27FC236}">
                <a16:creationId xmlns:a16="http://schemas.microsoft.com/office/drawing/2014/main" xmlns="" id="{EAD718E6-25F0-49E3-91D3-3D2D06F07891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91601" y="1440879"/>
            <a:ext cx="2974257" cy="3965675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75B64F6C-CF64-4D6A-B6ED-1A0B2A418477}"/>
              </a:ext>
            </a:extLst>
          </p:cNvPr>
          <p:cNvSpPr txBox="1"/>
          <p:nvPr/>
        </p:nvSpPr>
        <p:spPr>
          <a:xfrm>
            <a:off x="9075175" y="5521995"/>
            <a:ext cx="36188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赵政</a:t>
            </a:r>
            <a:endParaRPr lang="en-US" altLang="zh-CN" dirty="0"/>
          </a:p>
          <a:p>
            <a:r>
              <a:rPr lang="zh-CN" altLang="en-US" dirty="0"/>
              <a:t>入职：中科辅龙</a:t>
            </a:r>
            <a:endParaRPr lang="en-US" altLang="zh-CN" dirty="0"/>
          </a:p>
          <a:p>
            <a:r>
              <a:rPr lang="zh-CN" altLang="en-US" dirty="0"/>
              <a:t>职位：售前工程师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6K+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02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699737"/>
            <a:ext cx="3525791" cy="656623"/>
          </a:xfrm>
          <a:prstGeom prst="rect">
            <a:avLst/>
          </a:prstGeom>
          <a:solidFill>
            <a:srgbClr val="F1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文本框 6"/>
          <p:cNvSpPr txBox="1"/>
          <p:nvPr/>
        </p:nvSpPr>
        <p:spPr>
          <a:xfrm>
            <a:off x="109471" y="78370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就业明星学员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24CF384-ADB4-4ACD-BD10-6DEC0E38674A}"/>
              </a:ext>
            </a:extLst>
          </p:cNvPr>
          <p:cNvSpPr txBox="1"/>
          <p:nvPr/>
        </p:nvSpPr>
        <p:spPr>
          <a:xfrm>
            <a:off x="226142" y="5181608"/>
            <a:ext cx="4296697" cy="1398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/>
              <a:t>王永涛 朱云龙  叶金彪 李健伟 </a:t>
            </a:r>
            <a:r>
              <a:rPr lang="en-US" altLang="zh-CN" dirty="0"/>
              <a:t> </a:t>
            </a:r>
            <a:r>
              <a:rPr lang="zh-CN" altLang="en-US" dirty="0"/>
              <a:t>刘委等</a:t>
            </a:r>
            <a:endParaRPr lang="en-US" altLang="zh-CN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dirty="0"/>
              <a:t>入职：高德地图</a:t>
            </a:r>
            <a:endParaRPr lang="en-US" altLang="zh-CN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dirty="0"/>
              <a:t>职位：</a:t>
            </a:r>
            <a:r>
              <a:rPr lang="en-US" altLang="zh-CN" dirty="0"/>
              <a:t>POI</a:t>
            </a:r>
            <a:r>
              <a:rPr lang="zh-CN" altLang="en-US" dirty="0"/>
              <a:t>数据标注</a:t>
            </a:r>
            <a:endParaRPr lang="en-US" altLang="zh-CN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dirty="0"/>
              <a:t>薪资：</a:t>
            </a:r>
            <a:r>
              <a:rPr lang="en-US" altLang="zh-CN" dirty="0"/>
              <a:t>5.5K+</a:t>
            </a:r>
            <a:endParaRPr lang="zh-CN" altLang="en-US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75B64F6C-CF64-4D6A-B6ED-1A0B2A418477}"/>
              </a:ext>
            </a:extLst>
          </p:cNvPr>
          <p:cNvSpPr txBox="1"/>
          <p:nvPr/>
        </p:nvSpPr>
        <p:spPr>
          <a:xfrm>
            <a:off x="6479459" y="5326184"/>
            <a:ext cx="36188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董洪松 柳立伟  娄志明   贾春鹏等</a:t>
            </a:r>
            <a:endParaRPr lang="en-US" altLang="zh-CN" dirty="0"/>
          </a:p>
          <a:p>
            <a:r>
              <a:rPr lang="zh-CN" altLang="en-US" dirty="0"/>
              <a:t>入职：百度地图</a:t>
            </a:r>
            <a:endParaRPr lang="en-US" altLang="zh-CN" dirty="0"/>
          </a:p>
          <a:p>
            <a:r>
              <a:rPr lang="zh-CN" altLang="en-US" dirty="0"/>
              <a:t>职位：数据标注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5.5K+</a:t>
            </a:r>
            <a:endParaRPr lang="zh-CN" altLang="en-US" dirty="0"/>
          </a:p>
        </p:txBody>
      </p:sp>
      <p:pic>
        <p:nvPicPr>
          <p:cNvPr id="18" name="图片 17" descr="高德地图-合影.jpg">
            <a:extLst>
              <a:ext uri="{FF2B5EF4-FFF2-40B4-BE49-F238E27FC236}">
                <a16:creationId xmlns:a16="http://schemas.microsoft.com/office/drawing/2014/main" xmlns="" id="{22B83B22-06F1-4F22-A754-D709462C163E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142" y="1531816"/>
            <a:ext cx="4706888" cy="35301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图片 18" descr="微信图片_20180710171416.jpg">
            <a:extLst>
              <a:ext uri="{FF2B5EF4-FFF2-40B4-BE49-F238E27FC236}">
                <a16:creationId xmlns:a16="http://schemas.microsoft.com/office/drawing/2014/main" xmlns="" id="{DBA32165-AF7A-4DAA-953E-536E4B6937C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92798" y="1531816"/>
            <a:ext cx="4901344" cy="35574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3433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699737"/>
            <a:ext cx="3525791" cy="656623"/>
          </a:xfrm>
          <a:prstGeom prst="rect">
            <a:avLst/>
          </a:prstGeom>
          <a:solidFill>
            <a:srgbClr val="F1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文本框 6"/>
          <p:cNvSpPr txBox="1"/>
          <p:nvPr/>
        </p:nvSpPr>
        <p:spPr>
          <a:xfrm>
            <a:off x="109471" y="78370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就业明星学员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24CF384-ADB4-4ACD-BD10-6DEC0E38674A}"/>
              </a:ext>
            </a:extLst>
          </p:cNvPr>
          <p:cNvSpPr txBox="1"/>
          <p:nvPr/>
        </p:nvSpPr>
        <p:spPr>
          <a:xfrm>
            <a:off x="226142" y="5427408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齐井峰</a:t>
            </a:r>
            <a:endParaRPr lang="en-US" altLang="zh-CN" dirty="0"/>
          </a:p>
          <a:p>
            <a:r>
              <a:rPr lang="zh-CN" altLang="en-US" dirty="0"/>
              <a:t>入职：九筹科技</a:t>
            </a:r>
            <a:endParaRPr lang="en-US" altLang="zh-CN" dirty="0"/>
          </a:p>
          <a:p>
            <a:r>
              <a:rPr lang="zh-CN" altLang="en-US" dirty="0"/>
              <a:t>职位：测试工程师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5.5K+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B58EAA2-7242-45CE-B0D1-942244923EB8}"/>
              </a:ext>
            </a:extLst>
          </p:cNvPr>
          <p:cNvSpPr txBox="1"/>
          <p:nvPr/>
        </p:nvSpPr>
        <p:spPr>
          <a:xfrm>
            <a:off x="3497284" y="5406554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李佳奇</a:t>
            </a:r>
            <a:endParaRPr lang="en-US" altLang="zh-CN" dirty="0"/>
          </a:p>
          <a:p>
            <a:r>
              <a:rPr lang="zh-CN" altLang="en-US" dirty="0"/>
              <a:t>入职：北京富盛科技</a:t>
            </a:r>
            <a:endParaRPr lang="en-US" altLang="zh-CN" dirty="0"/>
          </a:p>
          <a:p>
            <a:r>
              <a:rPr lang="zh-CN" altLang="en-US" dirty="0"/>
              <a:t>职位：运维工程师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6K+</a:t>
            </a:r>
            <a:endParaRPr lang="zh-CN" altLang="en-US" dirty="0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1054E0AB-E9B4-4B8B-A980-BD0FBF1D11AB}"/>
              </a:ext>
            </a:extLst>
          </p:cNvPr>
          <p:cNvSpPr txBox="1"/>
          <p:nvPr/>
        </p:nvSpPr>
        <p:spPr>
          <a:xfrm>
            <a:off x="6292269" y="5406553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张贺</a:t>
            </a:r>
            <a:endParaRPr lang="en-US" altLang="zh-CN" dirty="0"/>
          </a:p>
          <a:p>
            <a:r>
              <a:rPr lang="zh-CN" altLang="en-US" dirty="0"/>
              <a:t>入职：软通动力百度项目</a:t>
            </a:r>
            <a:endParaRPr lang="en-US" altLang="zh-CN" dirty="0"/>
          </a:p>
          <a:p>
            <a:r>
              <a:rPr lang="zh-CN" altLang="en-US" dirty="0"/>
              <a:t>职位：数据标注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5K+</a:t>
            </a:r>
            <a:endParaRPr lang="zh-CN" altLang="en-US" dirty="0"/>
          </a:p>
        </p:txBody>
      </p:sp>
      <p:pic>
        <p:nvPicPr>
          <p:cNvPr id="44" name="图片 4" descr="594413350691445551">
            <a:extLst>
              <a:ext uri="{FF2B5EF4-FFF2-40B4-BE49-F238E27FC236}">
                <a16:creationId xmlns:a16="http://schemas.microsoft.com/office/drawing/2014/main" xmlns="" id="{98472EF3-207E-4358-8F3D-D431FDD9E9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8410" y="1451446"/>
            <a:ext cx="2807487" cy="37336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924C0F23-6F9F-4D37-886C-DA5B74E7F0BB}"/>
              </a:ext>
            </a:extLst>
          </p:cNvPr>
          <p:cNvSpPr txBox="1"/>
          <p:nvPr/>
        </p:nvSpPr>
        <p:spPr>
          <a:xfrm>
            <a:off x="9323196" y="5426251"/>
            <a:ext cx="2939845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zh-CN" dirty="0"/>
              <a:t>乔鹤鹏</a:t>
            </a:r>
            <a:endParaRPr lang="en-US" altLang="zh-CN" dirty="0"/>
          </a:p>
          <a:p>
            <a:r>
              <a:rPr lang="zh-CN" altLang="en-US" dirty="0"/>
              <a:t>入职：中软国际科技服务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POI</a:t>
            </a:r>
            <a:r>
              <a:rPr lang="zh-CN" altLang="en-US" dirty="0"/>
              <a:t>数据标注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5.5K+</a:t>
            </a:r>
            <a:endParaRPr lang="zh-CN" altLang="en-US" dirty="0"/>
          </a:p>
        </p:txBody>
      </p:sp>
      <p:pic>
        <p:nvPicPr>
          <p:cNvPr id="12" name="Picture 2" descr="微信图片_20180723105849">
            <a:extLst>
              <a:ext uri="{FF2B5EF4-FFF2-40B4-BE49-F238E27FC236}">
                <a16:creationId xmlns:a16="http://schemas.microsoft.com/office/drawing/2014/main" xmlns="" id="{A05CD9F4-8F2C-40E7-857E-56DE5AD14E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6246" y="1442209"/>
            <a:ext cx="2813909" cy="3733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图片 1" descr="888951746295092223">
            <a:extLst>
              <a:ext uri="{FF2B5EF4-FFF2-40B4-BE49-F238E27FC236}">
                <a16:creationId xmlns:a16="http://schemas.microsoft.com/office/drawing/2014/main" xmlns="" id="{81A3572C-DBF6-4577-AF6E-2CC060379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28966" y="1451446"/>
            <a:ext cx="3075474" cy="3724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xmlns="" id="{974EAF01-5CC9-4D35-B1B3-83198B5E5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92269" y="1451446"/>
            <a:ext cx="2808312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2598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699737"/>
            <a:ext cx="3525791" cy="656623"/>
          </a:xfrm>
          <a:prstGeom prst="rect">
            <a:avLst/>
          </a:prstGeom>
          <a:solidFill>
            <a:srgbClr val="F1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文本框 6"/>
          <p:cNvSpPr txBox="1"/>
          <p:nvPr/>
        </p:nvSpPr>
        <p:spPr>
          <a:xfrm>
            <a:off x="109471" y="78370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就业明星学员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24CF384-ADB4-4ACD-BD10-6DEC0E38674A}"/>
              </a:ext>
            </a:extLst>
          </p:cNvPr>
          <p:cNvSpPr txBox="1"/>
          <p:nvPr/>
        </p:nvSpPr>
        <p:spPr>
          <a:xfrm>
            <a:off x="226142" y="5427408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王硕</a:t>
            </a:r>
            <a:endParaRPr lang="en-US" altLang="zh-CN" dirty="0"/>
          </a:p>
          <a:p>
            <a:r>
              <a:rPr lang="zh-CN" altLang="en-US" dirty="0"/>
              <a:t>入职：长春首佳科技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Java</a:t>
            </a:r>
            <a:r>
              <a:rPr lang="zh-CN" altLang="en-US" dirty="0"/>
              <a:t>开发工程师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4.5k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B58EAA2-7242-45CE-B0D1-942244923EB8}"/>
              </a:ext>
            </a:extLst>
          </p:cNvPr>
          <p:cNvSpPr txBox="1"/>
          <p:nvPr/>
        </p:nvSpPr>
        <p:spPr>
          <a:xfrm>
            <a:off x="3497284" y="5406554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雷鸣</a:t>
            </a:r>
            <a:endParaRPr lang="en-US" altLang="zh-CN" dirty="0"/>
          </a:p>
          <a:p>
            <a:r>
              <a:rPr lang="zh-CN" altLang="en-US" dirty="0"/>
              <a:t>入职：长春联付科技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Java</a:t>
            </a:r>
            <a:r>
              <a:rPr lang="zh-CN" altLang="en-US" dirty="0"/>
              <a:t>开发工程师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4-5k</a:t>
            </a:r>
            <a:endParaRPr lang="zh-CN" altLang="en-US" dirty="0"/>
          </a:p>
        </p:txBody>
      </p:sp>
      <p:pic>
        <p:nvPicPr>
          <p:cNvPr id="36" name="图片 35" descr="籍伟航.jpg">
            <a:extLst>
              <a:ext uri="{FF2B5EF4-FFF2-40B4-BE49-F238E27FC236}">
                <a16:creationId xmlns:a16="http://schemas.microsoft.com/office/drawing/2014/main" xmlns="" id="{A526AC06-DF0E-4FDA-B3CE-DB0A15E1DA4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23196" y="1536913"/>
            <a:ext cx="2709166" cy="37433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1054E0AB-E9B4-4B8B-A980-BD0FBF1D11AB}"/>
              </a:ext>
            </a:extLst>
          </p:cNvPr>
          <p:cNvSpPr txBox="1"/>
          <p:nvPr/>
        </p:nvSpPr>
        <p:spPr>
          <a:xfrm>
            <a:off x="6301906" y="5401670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李权达</a:t>
            </a:r>
            <a:endParaRPr lang="en-US" altLang="zh-CN" dirty="0"/>
          </a:p>
          <a:p>
            <a:r>
              <a:rPr lang="zh-CN" altLang="en-US" dirty="0"/>
              <a:t>入职：长春联付科技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Java</a:t>
            </a:r>
            <a:r>
              <a:rPr lang="zh-CN" altLang="en-US" dirty="0"/>
              <a:t>开发工程师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4-5k</a:t>
            </a:r>
            <a:endParaRPr lang="zh-CN" altLang="en-US" dirty="0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924C0F23-6F9F-4D37-886C-DA5B74E7F0BB}"/>
              </a:ext>
            </a:extLst>
          </p:cNvPr>
          <p:cNvSpPr txBox="1"/>
          <p:nvPr/>
        </p:nvSpPr>
        <p:spPr>
          <a:xfrm>
            <a:off x="9323196" y="5426251"/>
            <a:ext cx="2939845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dirty="0"/>
              <a:t>籍伟航</a:t>
            </a:r>
            <a:endParaRPr lang="en-US" altLang="zh-CN" dirty="0"/>
          </a:p>
          <a:p>
            <a:r>
              <a:rPr lang="zh-CN" altLang="en-US" dirty="0"/>
              <a:t>入职：木禾科技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UI</a:t>
            </a:r>
            <a:r>
              <a:rPr lang="zh-CN" altLang="en-US" dirty="0"/>
              <a:t>设计师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4.5K+</a:t>
            </a:r>
            <a:endParaRPr lang="zh-CN" altLang="en-US" dirty="0"/>
          </a:p>
        </p:txBody>
      </p:sp>
      <p:pic>
        <p:nvPicPr>
          <p:cNvPr id="9" name="图片 8" descr="王硕.jpg">
            <a:extLst>
              <a:ext uri="{FF2B5EF4-FFF2-40B4-BE49-F238E27FC236}">
                <a16:creationId xmlns:a16="http://schemas.microsoft.com/office/drawing/2014/main" xmlns="" id="{143533F7-F041-43C3-8C78-BE332DAA4BB2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472" y="1390889"/>
            <a:ext cx="2339102" cy="4074437"/>
          </a:xfrm>
          <a:prstGeom prst="rect">
            <a:avLst/>
          </a:prstGeom>
        </p:spPr>
      </p:pic>
      <p:pic>
        <p:nvPicPr>
          <p:cNvPr id="10" name="图片 9" descr="雷鸣.jpg">
            <a:extLst>
              <a:ext uri="{FF2B5EF4-FFF2-40B4-BE49-F238E27FC236}">
                <a16:creationId xmlns:a16="http://schemas.microsoft.com/office/drawing/2014/main" xmlns="" id="{AB148820-478E-481A-BE95-17AF5C9E7A5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2397559" y="2066118"/>
            <a:ext cx="4035362" cy="2684904"/>
          </a:xfrm>
          <a:prstGeom prst="rect">
            <a:avLst/>
          </a:prstGeom>
        </p:spPr>
      </p:pic>
      <p:pic>
        <p:nvPicPr>
          <p:cNvPr id="11" name="图片 10" descr="李权达.jpg">
            <a:extLst>
              <a:ext uri="{FF2B5EF4-FFF2-40B4-BE49-F238E27FC236}">
                <a16:creationId xmlns:a16="http://schemas.microsoft.com/office/drawing/2014/main" xmlns="" id="{D43514FD-C943-475B-831C-E46301E0433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5593171" y="2018179"/>
            <a:ext cx="4035363" cy="2780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74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699737"/>
            <a:ext cx="3525791" cy="656623"/>
          </a:xfrm>
          <a:prstGeom prst="rect">
            <a:avLst/>
          </a:prstGeom>
          <a:solidFill>
            <a:srgbClr val="F19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17" name="文本框 6"/>
          <p:cNvSpPr txBox="1"/>
          <p:nvPr/>
        </p:nvSpPr>
        <p:spPr>
          <a:xfrm>
            <a:off x="109471" y="78370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就业明星学员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24CF384-ADB4-4ACD-BD10-6DEC0E38674A}"/>
              </a:ext>
            </a:extLst>
          </p:cNvPr>
          <p:cNvSpPr txBox="1"/>
          <p:nvPr/>
        </p:nvSpPr>
        <p:spPr>
          <a:xfrm>
            <a:off x="226142" y="5525729"/>
            <a:ext cx="2939845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dirty="0"/>
              <a:t>韩博宇</a:t>
            </a:r>
            <a:endParaRPr lang="zh-CN" altLang="zh-CN" dirty="0"/>
          </a:p>
          <a:p>
            <a:r>
              <a:rPr lang="zh-CN" altLang="en-US" dirty="0"/>
              <a:t>入职：星拓传媒</a:t>
            </a:r>
            <a:endParaRPr lang="en-US" altLang="zh-CN" dirty="0"/>
          </a:p>
          <a:p>
            <a:r>
              <a:rPr lang="zh-CN" altLang="en-US" dirty="0"/>
              <a:t>职位：平面设计师</a:t>
            </a:r>
            <a:endParaRPr lang="en-US" altLang="zh-CN" dirty="0"/>
          </a:p>
          <a:p>
            <a:r>
              <a:rPr lang="zh-CN" altLang="en-US" dirty="0"/>
              <a:t>薪资</a:t>
            </a:r>
            <a:r>
              <a:rPr lang="zh-CN" altLang="en-US" dirty="0" smtClean="0"/>
              <a:t>：</a:t>
            </a:r>
            <a:r>
              <a:rPr lang="en-US" altLang="zh-CN" dirty="0" smtClean="0"/>
              <a:t>4K+</a:t>
            </a:r>
            <a:endParaRPr lang="zh-CN" altLang="en-US" dirty="0"/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B58EAA2-7242-45CE-B0D1-942244923EB8}"/>
              </a:ext>
            </a:extLst>
          </p:cNvPr>
          <p:cNvSpPr txBox="1"/>
          <p:nvPr/>
        </p:nvSpPr>
        <p:spPr>
          <a:xfrm>
            <a:off x="3992599" y="5650396"/>
            <a:ext cx="29398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/>
              <a:t>姜雨生</a:t>
            </a:r>
            <a:endParaRPr lang="en-US" altLang="zh-CN" dirty="0"/>
          </a:p>
          <a:p>
            <a:r>
              <a:rPr lang="zh-CN" altLang="en-US" dirty="0"/>
              <a:t>入职：源晟企业管理</a:t>
            </a:r>
            <a:endParaRPr lang="en-US" altLang="zh-CN" dirty="0"/>
          </a:p>
          <a:p>
            <a:r>
              <a:rPr lang="zh-CN" altLang="en-US" dirty="0"/>
              <a:t>职位：网页设计</a:t>
            </a:r>
            <a:endParaRPr lang="en-US" altLang="zh-CN" dirty="0"/>
          </a:p>
          <a:p>
            <a:r>
              <a:rPr lang="zh-CN" altLang="en-US" dirty="0"/>
              <a:t>薪资</a:t>
            </a:r>
            <a:r>
              <a:rPr lang="zh-CN" altLang="en-US" dirty="0" smtClean="0"/>
              <a:t>：</a:t>
            </a:r>
            <a:r>
              <a:rPr lang="en-US" altLang="zh-CN" dirty="0" smtClean="0"/>
              <a:t>4k+</a:t>
            </a:r>
            <a:endParaRPr lang="zh-CN" altLang="en-US" dirty="0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924C0F23-6F9F-4D37-886C-DA5B74E7F0BB}"/>
              </a:ext>
            </a:extLst>
          </p:cNvPr>
          <p:cNvSpPr txBox="1"/>
          <p:nvPr/>
        </p:nvSpPr>
        <p:spPr>
          <a:xfrm>
            <a:off x="7661544" y="5525728"/>
            <a:ext cx="2939845" cy="12557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dirty="0"/>
              <a:t>商慧艳</a:t>
            </a:r>
            <a:endParaRPr lang="en-US" altLang="zh-CN" dirty="0"/>
          </a:p>
          <a:p>
            <a:r>
              <a:rPr lang="zh-CN" altLang="en-US" dirty="0"/>
              <a:t>入职：吉林省钜桥科技</a:t>
            </a:r>
            <a:endParaRPr lang="en-US" altLang="zh-CN" dirty="0"/>
          </a:p>
          <a:p>
            <a:r>
              <a:rPr lang="zh-CN" altLang="en-US" dirty="0"/>
              <a:t>职位：</a:t>
            </a:r>
            <a:r>
              <a:rPr lang="en-US" altLang="zh-CN" dirty="0"/>
              <a:t>Java</a:t>
            </a:r>
            <a:r>
              <a:rPr lang="zh-CN" altLang="en-US" dirty="0"/>
              <a:t>开发</a:t>
            </a:r>
            <a:endParaRPr lang="en-US" altLang="zh-CN" dirty="0"/>
          </a:p>
          <a:p>
            <a:r>
              <a:rPr lang="zh-CN" altLang="en-US" dirty="0"/>
              <a:t>薪资：</a:t>
            </a:r>
            <a:r>
              <a:rPr lang="en-US" altLang="zh-CN" dirty="0"/>
              <a:t>4K+</a:t>
            </a:r>
            <a:endParaRPr lang="zh-CN" altLang="en-US" dirty="0"/>
          </a:p>
        </p:txBody>
      </p:sp>
      <p:pic>
        <p:nvPicPr>
          <p:cNvPr id="14" name="图片 13" descr="韩博宇.jpg">
            <a:extLst>
              <a:ext uri="{FF2B5EF4-FFF2-40B4-BE49-F238E27FC236}">
                <a16:creationId xmlns:a16="http://schemas.microsoft.com/office/drawing/2014/main" xmlns="" id="{67D07628-5528-402B-9218-A87D8957122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356" y="1477197"/>
            <a:ext cx="3059631" cy="40795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图片 14" descr="姜雨生.jpg">
            <a:extLst>
              <a:ext uri="{FF2B5EF4-FFF2-40B4-BE49-F238E27FC236}">
                <a16:creationId xmlns:a16="http://schemas.microsoft.com/office/drawing/2014/main" xmlns="" id="{384B5CC8-692C-43B0-8E42-A5E6A947117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98606" y="1477197"/>
            <a:ext cx="2838381" cy="40485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" name="图片 3" descr="IMG_256">
            <a:extLst>
              <a:ext uri="{FF2B5EF4-FFF2-40B4-BE49-F238E27FC236}">
                <a16:creationId xmlns:a16="http://schemas.microsoft.com/office/drawing/2014/main" xmlns="" id="{E539A9C2-7570-4859-8906-5BC38D52F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78667" y="1477197"/>
            <a:ext cx="4847279" cy="404853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526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ctr"/>
            <a:endParaRPr lang="zh-CN" altLang="en-US" dirty="0"/>
          </a:p>
          <a:p>
            <a:pPr algn="ctr"/>
            <a:r>
              <a:rPr lang="zh-CN" altLang="en-US" dirty="0"/>
              <a:t>入海</a:t>
            </a:r>
          </a:p>
          <a:p>
            <a:pPr algn="ctr"/>
            <a:r>
              <a:rPr lang="zh-CN" altLang="en-US" dirty="0"/>
              <a:t>时间会回答成长</a:t>
            </a:r>
          </a:p>
          <a:p>
            <a:pPr algn="ctr"/>
            <a:r>
              <a:rPr lang="zh-CN" altLang="en-US" dirty="0"/>
              <a:t>成长会回答梦想</a:t>
            </a:r>
          </a:p>
          <a:p>
            <a:pPr algn="ctr"/>
            <a:r>
              <a:rPr lang="zh-CN" altLang="en-US" dirty="0"/>
              <a:t>梦想会回答生活</a:t>
            </a:r>
          </a:p>
          <a:p>
            <a:pPr algn="ctr"/>
            <a:r>
              <a:rPr lang="zh-CN" altLang="en-US" dirty="0"/>
              <a:t>生活回答你我的模样</a:t>
            </a:r>
          </a:p>
          <a:p>
            <a:pPr algn="ctr"/>
            <a:r>
              <a:rPr lang="zh-CN" altLang="en-US" sz="5400" dirty="0"/>
              <a:t>乘风破浪，不负昭华！</a:t>
            </a:r>
            <a:endParaRPr lang="zh-CN" altLang="en-US" dirty="0"/>
          </a:p>
          <a:p>
            <a:pPr marL="0" indent="0">
              <a:buNone/>
            </a:pPr>
            <a:endParaRPr lang="zh-CN" altLang="en-US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object 2"/>
          <p:cNvSpPr/>
          <p:nvPr/>
        </p:nvSpPr>
        <p:spPr>
          <a:xfrm>
            <a:off x="5392738" y="0"/>
            <a:ext cx="1385887" cy="1143000"/>
          </a:xfrm>
          <a:custGeom>
            <a:avLst/>
            <a:gdLst/>
            <a:ahLst/>
            <a:cxnLst>
              <a:cxn ang="0">
                <a:pos x="693262" y="0"/>
              </a:cxn>
              <a:cxn ang="0">
                <a:pos x="693005" y="0"/>
              </a:cxn>
              <a:cxn ang="0">
                <a:pos x="0" y="1143000"/>
              </a:cxn>
              <a:cxn ang="0">
                <a:pos x="1386266" y="1143000"/>
              </a:cxn>
              <a:cxn ang="0">
                <a:pos x="693262" y="0"/>
              </a:cxn>
            </a:cxnLst>
            <a:rect l="0" t="0" r="0" b="0"/>
            <a:pathLst>
              <a:path w="1385570" h="1143000">
                <a:moveTo>
                  <a:pt x="692785" y="0"/>
                </a:moveTo>
                <a:lnTo>
                  <a:pt x="692530" y="0"/>
                </a:lnTo>
                <a:lnTo>
                  <a:pt x="0" y="1143000"/>
                </a:lnTo>
                <a:lnTo>
                  <a:pt x="1385315" y="1143000"/>
                </a:lnTo>
                <a:lnTo>
                  <a:pt x="692785" y="0"/>
                </a:lnTo>
                <a:close/>
              </a:path>
            </a:pathLst>
          </a:custGeom>
          <a:solidFill>
            <a:srgbClr val="EC7C3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46" name="object 3"/>
          <p:cNvSpPr/>
          <p:nvPr/>
        </p:nvSpPr>
        <p:spPr>
          <a:xfrm>
            <a:off x="5392738" y="0"/>
            <a:ext cx="1385887" cy="1143000"/>
          </a:xfrm>
          <a:custGeom>
            <a:avLst/>
            <a:gdLst/>
            <a:ahLst/>
            <a:cxnLst>
              <a:cxn ang="0">
                <a:pos x="0" y="1143000"/>
              </a:cxn>
              <a:cxn ang="0">
                <a:pos x="693005" y="0"/>
              </a:cxn>
              <a:cxn ang="0">
                <a:pos x="693262" y="0"/>
              </a:cxn>
              <a:cxn ang="0">
                <a:pos x="1386266" y="1143000"/>
              </a:cxn>
              <a:cxn ang="0">
                <a:pos x="0" y="1143000"/>
              </a:cxn>
            </a:cxnLst>
            <a:rect l="0" t="0" r="0" b="0"/>
            <a:pathLst>
              <a:path w="1385570" h="1143000">
                <a:moveTo>
                  <a:pt x="0" y="1143000"/>
                </a:moveTo>
                <a:lnTo>
                  <a:pt x="692530" y="0"/>
                </a:lnTo>
                <a:lnTo>
                  <a:pt x="692785" y="0"/>
                </a:lnTo>
                <a:lnTo>
                  <a:pt x="1385315" y="1143000"/>
                </a:lnTo>
                <a:lnTo>
                  <a:pt x="0" y="1143000"/>
                </a:lnTo>
                <a:close/>
              </a:path>
            </a:pathLst>
          </a:custGeom>
          <a:noFill/>
          <a:ln w="12192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47" name="object 4"/>
          <p:cNvSpPr/>
          <p:nvPr/>
        </p:nvSpPr>
        <p:spPr>
          <a:xfrm>
            <a:off x="4700588" y="1143000"/>
            <a:ext cx="2770187" cy="1143000"/>
          </a:xfrm>
          <a:custGeom>
            <a:avLst/>
            <a:gdLst/>
            <a:ahLst/>
            <a:cxnLst>
              <a:cxn ang="0">
                <a:pos x="2075957" y="0"/>
              </a:cxn>
              <a:cxn ang="0">
                <a:pos x="691817" y="0"/>
              </a:cxn>
              <a:cxn ang="0">
                <a:pos x="0" y="1143000"/>
              </a:cxn>
              <a:cxn ang="0">
                <a:pos x="2767775" y="1143000"/>
              </a:cxn>
              <a:cxn ang="0">
                <a:pos x="2075957" y="0"/>
              </a:cxn>
            </a:cxnLst>
            <a:rect l="0" t="0" r="0" b="0"/>
            <a:pathLst>
              <a:path w="2771140" h="1143000">
                <a:moveTo>
                  <a:pt x="2078100" y="0"/>
                </a:moveTo>
                <a:lnTo>
                  <a:pt x="692531" y="0"/>
                </a:lnTo>
                <a:lnTo>
                  <a:pt x="0" y="1143000"/>
                </a:lnTo>
                <a:lnTo>
                  <a:pt x="2770632" y="1143000"/>
                </a:lnTo>
                <a:lnTo>
                  <a:pt x="2078100" y="0"/>
                </a:lnTo>
                <a:close/>
              </a:path>
            </a:pathLst>
          </a:custGeom>
          <a:solidFill>
            <a:srgbClr val="A4A4A4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48" name="object 5"/>
          <p:cNvSpPr/>
          <p:nvPr/>
        </p:nvSpPr>
        <p:spPr>
          <a:xfrm>
            <a:off x="4700588" y="1143000"/>
            <a:ext cx="2770187" cy="1143000"/>
          </a:xfrm>
          <a:custGeom>
            <a:avLst/>
            <a:gdLst/>
            <a:ahLst/>
            <a:cxnLst>
              <a:cxn ang="0">
                <a:pos x="0" y="1143000"/>
              </a:cxn>
              <a:cxn ang="0">
                <a:pos x="691817" y="0"/>
              </a:cxn>
              <a:cxn ang="0">
                <a:pos x="2075957" y="0"/>
              </a:cxn>
              <a:cxn ang="0">
                <a:pos x="2767775" y="1143000"/>
              </a:cxn>
              <a:cxn ang="0">
                <a:pos x="0" y="1143000"/>
              </a:cxn>
            </a:cxnLst>
            <a:rect l="0" t="0" r="0" b="0"/>
            <a:pathLst>
              <a:path w="2771140" h="1143000">
                <a:moveTo>
                  <a:pt x="0" y="1143000"/>
                </a:moveTo>
                <a:lnTo>
                  <a:pt x="692531" y="0"/>
                </a:lnTo>
                <a:lnTo>
                  <a:pt x="2078100" y="0"/>
                </a:lnTo>
                <a:lnTo>
                  <a:pt x="2770632" y="1143000"/>
                </a:lnTo>
                <a:lnTo>
                  <a:pt x="0" y="1143000"/>
                </a:lnTo>
                <a:close/>
              </a:path>
            </a:pathLst>
          </a:custGeom>
          <a:noFill/>
          <a:ln w="12192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49" name="object 6"/>
          <p:cNvSpPr/>
          <p:nvPr/>
        </p:nvSpPr>
        <p:spPr>
          <a:xfrm>
            <a:off x="4008438" y="2286000"/>
            <a:ext cx="4156075" cy="1143000"/>
          </a:xfrm>
          <a:custGeom>
            <a:avLst/>
            <a:gdLst/>
            <a:ahLst/>
            <a:cxnLst>
              <a:cxn ang="0">
                <a:pos x="3463417" y="0"/>
              </a:cxn>
              <a:cxn ang="0">
                <a:pos x="692531" y="0"/>
              </a:cxn>
              <a:cxn ang="0">
                <a:pos x="0" y="1143000"/>
              </a:cxn>
              <a:cxn ang="0">
                <a:pos x="4155948" y="1143000"/>
              </a:cxn>
              <a:cxn ang="0">
                <a:pos x="3463417" y="0"/>
              </a:cxn>
            </a:cxnLst>
            <a:rect l="0" t="0" r="0" b="0"/>
            <a:pathLst>
              <a:path w="4156075" h="1143000">
                <a:moveTo>
                  <a:pt x="3463417" y="0"/>
                </a:moveTo>
                <a:lnTo>
                  <a:pt x="692531" y="0"/>
                </a:lnTo>
                <a:lnTo>
                  <a:pt x="0" y="1143000"/>
                </a:lnTo>
                <a:lnTo>
                  <a:pt x="4155948" y="1143000"/>
                </a:lnTo>
                <a:lnTo>
                  <a:pt x="3463417" y="0"/>
                </a:lnTo>
                <a:close/>
              </a:path>
            </a:pathLst>
          </a:custGeom>
          <a:solidFill>
            <a:srgbClr val="FFC00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50" name="object 7"/>
          <p:cNvSpPr/>
          <p:nvPr/>
        </p:nvSpPr>
        <p:spPr>
          <a:xfrm>
            <a:off x="4008438" y="2286000"/>
            <a:ext cx="4156075" cy="1143000"/>
          </a:xfrm>
          <a:custGeom>
            <a:avLst/>
            <a:gdLst/>
            <a:ahLst/>
            <a:cxnLst>
              <a:cxn ang="0">
                <a:pos x="0" y="1143000"/>
              </a:cxn>
              <a:cxn ang="0">
                <a:pos x="692531" y="0"/>
              </a:cxn>
              <a:cxn ang="0">
                <a:pos x="3463417" y="0"/>
              </a:cxn>
              <a:cxn ang="0">
                <a:pos x="4155948" y="1143000"/>
              </a:cxn>
              <a:cxn ang="0">
                <a:pos x="0" y="1143000"/>
              </a:cxn>
            </a:cxnLst>
            <a:rect l="0" t="0" r="0" b="0"/>
            <a:pathLst>
              <a:path w="4156075" h="1143000">
                <a:moveTo>
                  <a:pt x="0" y="1143000"/>
                </a:moveTo>
                <a:lnTo>
                  <a:pt x="692531" y="0"/>
                </a:lnTo>
                <a:lnTo>
                  <a:pt x="3463417" y="0"/>
                </a:lnTo>
                <a:lnTo>
                  <a:pt x="4155948" y="1143000"/>
                </a:lnTo>
                <a:lnTo>
                  <a:pt x="0" y="1143000"/>
                </a:lnTo>
                <a:close/>
              </a:path>
            </a:pathLst>
          </a:custGeom>
          <a:noFill/>
          <a:ln w="12192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51" name="object 8"/>
          <p:cNvSpPr/>
          <p:nvPr/>
        </p:nvSpPr>
        <p:spPr>
          <a:xfrm>
            <a:off x="3316288" y="3429000"/>
            <a:ext cx="5540375" cy="1143000"/>
          </a:xfrm>
          <a:custGeom>
            <a:avLst/>
            <a:gdLst/>
            <a:ahLst/>
            <a:cxnLst>
              <a:cxn ang="0">
                <a:pos x="4848876" y="0"/>
              </a:cxn>
              <a:cxn ang="0">
                <a:pos x="692768" y="0"/>
              </a:cxn>
              <a:cxn ang="0">
                <a:pos x="0" y="1143000"/>
              </a:cxn>
              <a:cxn ang="0">
                <a:pos x="5541645" y="1143000"/>
              </a:cxn>
              <a:cxn ang="0">
                <a:pos x="4848876" y="0"/>
              </a:cxn>
            </a:cxnLst>
            <a:rect l="0" t="0" r="0" b="0"/>
            <a:pathLst>
              <a:path w="5539740" h="1143000">
                <a:moveTo>
                  <a:pt x="4847208" y="0"/>
                </a:moveTo>
                <a:lnTo>
                  <a:pt x="692531" y="0"/>
                </a:lnTo>
                <a:lnTo>
                  <a:pt x="0" y="1143000"/>
                </a:lnTo>
                <a:lnTo>
                  <a:pt x="5539740" y="1143000"/>
                </a:lnTo>
                <a:lnTo>
                  <a:pt x="4847208" y="0"/>
                </a:lnTo>
                <a:close/>
              </a:path>
            </a:pathLst>
          </a:custGeom>
          <a:solidFill>
            <a:srgbClr val="4471C4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52" name="object 9"/>
          <p:cNvSpPr/>
          <p:nvPr/>
        </p:nvSpPr>
        <p:spPr>
          <a:xfrm>
            <a:off x="3316288" y="3429000"/>
            <a:ext cx="5540375" cy="1143000"/>
          </a:xfrm>
          <a:custGeom>
            <a:avLst/>
            <a:gdLst/>
            <a:ahLst/>
            <a:cxnLst>
              <a:cxn ang="0">
                <a:pos x="0" y="1143000"/>
              </a:cxn>
              <a:cxn ang="0">
                <a:pos x="692768" y="0"/>
              </a:cxn>
              <a:cxn ang="0">
                <a:pos x="4848876" y="0"/>
              </a:cxn>
              <a:cxn ang="0">
                <a:pos x="5541645" y="1143000"/>
              </a:cxn>
              <a:cxn ang="0">
                <a:pos x="0" y="1143000"/>
              </a:cxn>
            </a:cxnLst>
            <a:rect l="0" t="0" r="0" b="0"/>
            <a:pathLst>
              <a:path w="5539740" h="1143000">
                <a:moveTo>
                  <a:pt x="0" y="1143000"/>
                </a:moveTo>
                <a:lnTo>
                  <a:pt x="692531" y="0"/>
                </a:lnTo>
                <a:lnTo>
                  <a:pt x="4847208" y="0"/>
                </a:lnTo>
                <a:lnTo>
                  <a:pt x="5539740" y="1143000"/>
                </a:lnTo>
                <a:lnTo>
                  <a:pt x="0" y="1143000"/>
                </a:lnTo>
                <a:close/>
              </a:path>
            </a:pathLst>
          </a:custGeom>
          <a:noFill/>
          <a:ln w="12192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53" name="object 10"/>
          <p:cNvSpPr/>
          <p:nvPr/>
        </p:nvSpPr>
        <p:spPr>
          <a:xfrm>
            <a:off x="2622550" y="4572000"/>
            <a:ext cx="6926263" cy="1143000"/>
          </a:xfrm>
          <a:custGeom>
            <a:avLst/>
            <a:gdLst/>
            <a:ahLst/>
            <a:cxnLst>
              <a:cxn ang="0">
                <a:pos x="6233194" y="0"/>
              </a:cxn>
              <a:cxn ang="0">
                <a:pos x="692435" y="0"/>
              </a:cxn>
              <a:cxn ang="0">
                <a:pos x="0" y="1143000"/>
              </a:cxn>
              <a:cxn ang="0">
                <a:pos x="6925629" y="1143000"/>
              </a:cxn>
              <a:cxn ang="0">
                <a:pos x="6233194" y="0"/>
              </a:cxn>
            </a:cxnLst>
            <a:rect l="0" t="0" r="0" b="0"/>
            <a:pathLst>
              <a:path w="6926580" h="1143000">
                <a:moveTo>
                  <a:pt x="6234049" y="0"/>
                </a:moveTo>
                <a:lnTo>
                  <a:pt x="692531" y="0"/>
                </a:lnTo>
                <a:lnTo>
                  <a:pt x="0" y="1143000"/>
                </a:lnTo>
                <a:lnTo>
                  <a:pt x="6926580" y="1143000"/>
                </a:lnTo>
                <a:lnTo>
                  <a:pt x="6234049" y="0"/>
                </a:lnTo>
                <a:close/>
              </a:path>
            </a:pathLst>
          </a:custGeom>
          <a:solidFill>
            <a:srgbClr val="6FAC46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54" name="object 11"/>
          <p:cNvSpPr/>
          <p:nvPr/>
        </p:nvSpPr>
        <p:spPr>
          <a:xfrm>
            <a:off x="2622550" y="4572000"/>
            <a:ext cx="6926263" cy="1143000"/>
          </a:xfrm>
          <a:custGeom>
            <a:avLst/>
            <a:gdLst/>
            <a:ahLst/>
            <a:cxnLst>
              <a:cxn ang="0">
                <a:pos x="0" y="1143000"/>
              </a:cxn>
              <a:cxn ang="0">
                <a:pos x="692435" y="0"/>
              </a:cxn>
              <a:cxn ang="0">
                <a:pos x="6233194" y="0"/>
              </a:cxn>
              <a:cxn ang="0">
                <a:pos x="6925629" y="1143000"/>
              </a:cxn>
              <a:cxn ang="0">
                <a:pos x="0" y="1143000"/>
              </a:cxn>
            </a:cxnLst>
            <a:rect l="0" t="0" r="0" b="0"/>
            <a:pathLst>
              <a:path w="6926580" h="1143000">
                <a:moveTo>
                  <a:pt x="0" y="1143000"/>
                </a:moveTo>
                <a:lnTo>
                  <a:pt x="692531" y="0"/>
                </a:lnTo>
                <a:lnTo>
                  <a:pt x="6234049" y="0"/>
                </a:lnTo>
                <a:lnTo>
                  <a:pt x="6926580" y="1143000"/>
                </a:lnTo>
                <a:lnTo>
                  <a:pt x="0" y="1143000"/>
                </a:lnTo>
                <a:close/>
              </a:path>
            </a:pathLst>
          </a:custGeom>
          <a:noFill/>
          <a:ln w="12192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55" name="object 12"/>
          <p:cNvSpPr/>
          <p:nvPr/>
        </p:nvSpPr>
        <p:spPr>
          <a:xfrm>
            <a:off x="1930400" y="5715000"/>
            <a:ext cx="8312150" cy="1143000"/>
          </a:xfrm>
          <a:custGeom>
            <a:avLst/>
            <a:gdLst/>
            <a:ahLst/>
            <a:cxnLst>
              <a:cxn ang="0">
                <a:pos x="7621333" y="0"/>
              </a:cxn>
              <a:cxn ang="0">
                <a:pos x="692899" y="0"/>
              </a:cxn>
              <a:cxn ang="0">
                <a:pos x="0" y="1142999"/>
              </a:cxn>
              <a:cxn ang="0">
                <a:pos x="8314182" y="1142999"/>
              </a:cxn>
              <a:cxn ang="0">
                <a:pos x="7621333" y="0"/>
              </a:cxn>
            </a:cxnLst>
            <a:rect l="0" t="0" r="0" b="0"/>
            <a:pathLst>
              <a:path w="8310880" h="1143000">
                <a:moveTo>
                  <a:pt x="7617841" y="0"/>
                </a:moveTo>
                <a:lnTo>
                  <a:pt x="692581" y="0"/>
                </a:lnTo>
                <a:lnTo>
                  <a:pt x="0" y="1142999"/>
                </a:lnTo>
                <a:lnTo>
                  <a:pt x="8310372" y="1142999"/>
                </a:lnTo>
                <a:lnTo>
                  <a:pt x="7617841" y="0"/>
                </a:lnTo>
                <a:close/>
              </a:path>
            </a:pathLst>
          </a:custGeom>
          <a:solidFill>
            <a:srgbClr val="EC7C30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56" name="object 13"/>
          <p:cNvSpPr/>
          <p:nvPr/>
        </p:nvSpPr>
        <p:spPr>
          <a:xfrm>
            <a:off x="1930400" y="5715000"/>
            <a:ext cx="8312150" cy="1143000"/>
          </a:xfrm>
          <a:custGeom>
            <a:avLst/>
            <a:gdLst/>
            <a:ahLst/>
            <a:cxnLst>
              <a:cxn ang="0">
                <a:pos x="0" y="1142999"/>
              </a:cxn>
              <a:cxn ang="0">
                <a:pos x="692899" y="0"/>
              </a:cxn>
              <a:cxn ang="0">
                <a:pos x="7621333" y="0"/>
              </a:cxn>
              <a:cxn ang="0">
                <a:pos x="8314182" y="1142999"/>
              </a:cxn>
              <a:cxn ang="0">
                <a:pos x="0" y="1142999"/>
              </a:cxn>
            </a:cxnLst>
            <a:rect l="0" t="0" r="0" b="0"/>
            <a:pathLst>
              <a:path w="8310880" h="1143000">
                <a:moveTo>
                  <a:pt x="0" y="1142999"/>
                </a:moveTo>
                <a:lnTo>
                  <a:pt x="692581" y="0"/>
                </a:lnTo>
                <a:lnTo>
                  <a:pt x="7617841" y="0"/>
                </a:lnTo>
                <a:lnTo>
                  <a:pt x="8310372" y="1142999"/>
                </a:lnTo>
                <a:lnTo>
                  <a:pt x="0" y="1142999"/>
                </a:lnTo>
                <a:close/>
              </a:path>
            </a:pathLst>
          </a:custGeom>
          <a:noFill/>
          <a:ln w="12192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757" name="object 14"/>
          <p:cNvSpPr txBox="1"/>
          <p:nvPr/>
        </p:nvSpPr>
        <p:spPr>
          <a:xfrm>
            <a:off x="4295775" y="620713"/>
            <a:ext cx="3683000" cy="597852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pPr algn="ctr"/>
            <a:r>
              <a:rPr lang="en-US" altLang="zh-CN" sz="2800" b="1" dirty="0">
                <a:latin typeface="微软雅黑" panose="020B0503020204020204" charset="-122"/>
                <a:ea typeface="微软雅黑" panose="020B0503020204020204" charset="-122"/>
              </a:rPr>
              <a:t>愿景</a:t>
            </a:r>
          </a:p>
          <a:p>
            <a:pPr algn="ctr"/>
            <a:endParaRPr lang="en-US" altLang="zh-CN" sz="2800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29000"/>
              </a:lnSpc>
              <a:spcBef>
                <a:spcPts val="1065"/>
              </a:spcBef>
            </a:pP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这样的人有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</a:rPr>
              <a:t>哪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些特质</a:t>
            </a:r>
          </a:p>
          <a:p>
            <a:pPr algn="ctr">
              <a:lnSpc>
                <a:spcPct val="129000"/>
              </a:lnSpc>
              <a:spcBef>
                <a:spcPts val="1065"/>
              </a:spcBef>
            </a:pPr>
            <a:endParaRPr lang="en-US" altLang="zh-CN" sz="24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29000"/>
              </a:lnSpc>
              <a:spcBef>
                <a:spcPts val="1065"/>
              </a:spcBef>
            </a:pP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大学3年你有哪些目标</a:t>
            </a:r>
            <a:endParaRPr lang="en-US" altLang="zh-CN" sz="2400" dirty="0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spcBef>
                <a:spcPts val="50"/>
              </a:spcBef>
            </a:pPr>
            <a:endParaRPr lang="en-US" altLang="zh-CN" sz="20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为了这些目标，你需要提</a:t>
            </a:r>
            <a:endParaRPr lang="en-US" altLang="zh-CN" sz="2400" dirty="0"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spcBef>
                <a:spcPts val="825"/>
              </a:spcBef>
            </a:pP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高哪些能力</a:t>
            </a:r>
            <a:endParaRPr lang="en-US" altLang="zh-CN" sz="2400" dirty="0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>
              <a:spcBef>
                <a:spcPts val="1500"/>
              </a:spcBef>
            </a:pP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你的计划是什么</a:t>
            </a:r>
            <a:endParaRPr lang="en-US" altLang="zh-CN" sz="2400" dirty="0">
              <a:latin typeface="微软雅黑" panose="020B0503020204020204" charset="-122"/>
              <a:ea typeface="微软雅黑" panose="020B0503020204020204" charset="-122"/>
            </a:endParaRPr>
          </a:p>
          <a:p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>
              <a:spcBef>
                <a:spcPts val="25"/>
              </a:spcBef>
            </a:pPr>
            <a:endParaRPr lang="en-US" altLang="zh-CN" sz="29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从今天开始，你要做些什么</a:t>
            </a:r>
            <a:endParaRPr lang="en-US" altLang="zh-CN" sz="24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1758" name="object 15"/>
          <p:cNvSpPr>
            <a:spLocks noGrp="1"/>
          </p:cNvSpPr>
          <p:nvPr>
            <p:ph sz="quarter" idx="13"/>
          </p:nvPr>
        </p:nvSpPr>
        <p:spPr>
          <a:xfrm>
            <a:off x="237392" y="551543"/>
            <a:ext cx="11116408" cy="5558971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normAutofit fontScale="97500"/>
          </a:bodyPr>
          <a:lstStyle/>
          <a:p>
            <a:pPr marL="12700" indent="0" eaLnBrk="1" hangingPunct="1"/>
            <a:r>
              <a:rPr lang="zh-CN" altLang="zh-CN" sz="3600" b="1" dirty="0"/>
              <a:t>大学生意识唤醒金字塔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0494910"/>
      </p:ext>
    </p:extLst>
  </p:cSld>
  <p:clrMapOvr>
    <a:masterClrMapping/>
  </p:clrMapOvr>
  <p:transition advClick="0" advTm="3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object 2"/>
          <p:cNvSpPr>
            <a:spLocks noGrp="1"/>
          </p:cNvSpPr>
          <p:nvPr>
            <p:ph type="title" idx="4294967295"/>
          </p:nvPr>
        </p:nvSpPr>
        <p:spPr>
          <a:xfrm>
            <a:off x="3811270" y="555625"/>
            <a:ext cx="5724525" cy="5000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noAutofit/>
          </a:bodyPr>
          <a:lstStyle/>
          <a:p>
            <a:pPr marL="12700" indent="0" eaLnBrk="1" hangingPunct="1"/>
            <a:r>
              <a:rPr lang="zh-CN" altLang="zh-CN" sz="3200" b="1" dirty="0"/>
              <a:t>请写下大学时间规划</a:t>
            </a:r>
          </a:p>
        </p:txBody>
      </p:sp>
      <p:sp>
        <p:nvSpPr>
          <p:cNvPr id="32770" name="object 3"/>
          <p:cNvSpPr/>
          <p:nvPr/>
        </p:nvSpPr>
        <p:spPr>
          <a:xfrm>
            <a:off x="1946275" y="3146425"/>
            <a:ext cx="1427163" cy="796925"/>
          </a:xfrm>
          <a:custGeom>
            <a:avLst/>
            <a:gdLst/>
            <a:ahLst/>
            <a:cxnLst>
              <a:cxn ang="0">
                <a:pos x="0" y="796416"/>
              </a:cxn>
              <a:cxn ang="0">
                <a:pos x="1428562" y="796416"/>
              </a:cxn>
              <a:cxn ang="0">
                <a:pos x="1428562" y="0"/>
              </a:cxn>
              <a:cxn ang="0">
                <a:pos x="0" y="0"/>
              </a:cxn>
              <a:cxn ang="0">
                <a:pos x="0" y="796416"/>
              </a:cxn>
            </a:cxnLst>
            <a:rect l="0" t="0" r="0" b="0"/>
            <a:pathLst>
              <a:path w="1426210" h="796925">
                <a:moveTo>
                  <a:pt x="0" y="796416"/>
                </a:moveTo>
                <a:lnTo>
                  <a:pt x="1425702" y="796416"/>
                </a:lnTo>
                <a:lnTo>
                  <a:pt x="1425702" y="0"/>
                </a:lnTo>
                <a:lnTo>
                  <a:pt x="0" y="0"/>
                </a:lnTo>
                <a:lnTo>
                  <a:pt x="0" y="796416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1" name="object 4"/>
          <p:cNvSpPr/>
          <p:nvPr/>
        </p:nvSpPr>
        <p:spPr>
          <a:xfrm>
            <a:off x="3371850" y="3146425"/>
            <a:ext cx="1957388" cy="796925"/>
          </a:xfrm>
          <a:custGeom>
            <a:avLst/>
            <a:gdLst/>
            <a:ahLst/>
            <a:cxnLst>
              <a:cxn ang="0">
                <a:pos x="0" y="796416"/>
              </a:cxn>
              <a:cxn ang="0">
                <a:pos x="1957516" y="796416"/>
              </a:cxn>
              <a:cxn ang="0">
                <a:pos x="1957516" y="0"/>
              </a:cxn>
              <a:cxn ang="0">
                <a:pos x="0" y="0"/>
              </a:cxn>
              <a:cxn ang="0">
                <a:pos x="0" y="796416"/>
              </a:cxn>
            </a:cxnLst>
            <a:rect l="0" t="0" r="0" b="0"/>
            <a:pathLst>
              <a:path w="1957070" h="796925">
                <a:moveTo>
                  <a:pt x="0" y="796416"/>
                </a:moveTo>
                <a:lnTo>
                  <a:pt x="1956562" y="796416"/>
                </a:lnTo>
                <a:lnTo>
                  <a:pt x="1956562" y="0"/>
                </a:lnTo>
                <a:lnTo>
                  <a:pt x="0" y="0"/>
                </a:lnTo>
                <a:lnTo>
                  <a:pt x="0" y="796416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2" name="object 5"/>
          <p:cNvSpPr/>
          <p:nvPr/>
        </p:nvSpPr>
        <p:spPr>
          <a:xfrm>
            <a:off x="5329238" y="3146425"/>
            <a:ext cx="4881562" cy="796925"/>
          </a:xfrm>
          <a:custGeom>
            <a:avLst/>
            <a:gdLst/>
            <a:ahLst/>
            <a:cxnLst>
              <a:cxn ang="0">
                <a:pos x="0" y="796416"/>
              </a:cxn>
              <a:cxn ang="0">
                <a:pos x="4880799" y="796416"/>
              </a:cxn>
              <a:cxn ang="0">
                <a:pos x="4880799" y="0"/>
              </a:cxn>
              <a:cxn ang="0">
                <a:pos x="0" y="0"/>
              </a:cxn>
              <a:cxn ang="0">
                <a:pos x="0" y="796416"/>
              </a:cxn>
            </a:cxnLst>
            <a:rect l="0" t="0" r="0" b="0"/>
            <a:pathLst>
              <a:path w="4881880" h="796925">
                <a:moveTo>
                  <a:pt x="0" y="796416"/>
                </a:moveTo>
                <a:lnTo>
                  <a:pt x="4881753" y="796416"/>
                </a:lnTo>
                <a:lnTo>
                  <a:pt x="4881753" y="0"/>
                </a:lnTo>
                <a:lnTo>
                  <a:pt x="0" y="0"/>
                </a:lnTo>
                <a:lnTo>
                  <a:pt x="0" y="796416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3" name="object 6"/>
          <p:cNvSpPr/>
          <p:nvPr/>
        </p:nvSpPr>
        <p:spPr>
          <a:xfrm>
            <a:off x="1946275" y="4738688"/>
            <a:ext cx="1427163" cy="796925"/>
          </a:xfrm>
          <a:custGeom>
            <a:avLst/>
            <a:gdLst/>
            <a:ahLst/>
            <a:cxnLst>
              <a:cxn ang="0">
                <a:pos x="0" y="796417"/>
              </a:cxn>
              <a:cxn ang="0">
                <a:pos x="1428562" y="796417"/>
              </a:cxn>
              <a:cxn ang="0">
                <a:pos x="1428562" y="0"/>
              </a:cxn>
              <a:cxn ang="0">
                <a:pos x="0" y="0"/>
              </a:cxn>
              <a:cxn ang="0">
                <a:pos x="0" y="796417"/>
              </a:cxn>
            </a:cxnLst>
            <a:rect l="0" t="0" r="0" b="0"/>
            <a:pathLst>
              <a:path w="1426210" h="796925">
                <a:moveTo>
                  <a:pt x="0" y="796417"/>
                </a:moveTo>
                <a:lnTo>
                  <a:pt x="1425702" y="796417"/>
                </a:lnTo>
                <a:lnTo>
                  <a:pt x="1425702" y="0"/>
                </a:lnTo>
                <a:lnTo>
                  <a:pt x="0" y="0"/>
                </a:lnTo>
                <a:lnTo>
                  <a:pt x="0" y="796417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4" name="object 7"/>
          <p:cNvSpPr/>
          <p:nvPr/>
        </p:nvSpPr>
        <p:spPr>
          <a:xfrm>
            <a:off x="3371850" y="4738688"/>
            <a:ext cx="1957388" cy="796925"/>
          </a:xfrm>
          <a:custGeom>
            <a:avLst/>
            <a:gdLst/>
            <a:ahLst/>
            <a:cxnLst>
              <a:cxn ang="0">
                <a:pos x="0" y="796417"/>
              </a:cxn>
              <a:cxn ang="0">
                <a:pos x="1957516" y="796417"/>
              </a:cxn>
              <a:cxn ang="0">
                <a:pos x="1957516" y="0"/>
              </a:cxn>
              <a:cxn ang="0">
                <a:pos x="0" y="0"/>
              </a:cxn>
              <a:cxn ang="0">
                <a:pos x="0" y="796417"/>
              </a:cxn>
            </a:cxnLst>
            <a:rect l="0" t="0" r="0" b="0"/>
            <a:pathLst>
              <a:path w="1957070" h="796925">
                <a:moveTo>
                  <a:pt x="0" y="796417"/>
                </a:moveTo>
                <a:lnTo>
                  <a:pt x="1956562" y="796417"/>
                </a:lnTo>
                <a:lnTo>
                  <a:pt x="1956562" y="0"/>
                </a:lnTo>
                <a:lnTo>
                  <a:pt x="0" y="0"/>
                </a:lnTo>
                <a:lnTo>
                  <a:pt x="0" y="796417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5" name="object 8"/>
          <p:cNvSpPr/>
          <p:nvPr/>
        </p:nvSpPr>
        <p:spPr>
          <a:xfrm>
            <a:off x="5329238" y="4738688"/>
            <a:ext cx="4881562" cy="796925"/>
          </a:xfrm>
          <a:custGeom>
            <a:avLst/>
            <a:gdLst/>
            <a:ahLst/>
            <a:cxnLst>
              <a:cxn ang="0">
                <a:pos x="0" y="796417"/>
              </a:cxn>
              <a:cxn ang="0">
                <a:pos x="4880799" y="796417"/>
              </a:cxn>
              <a:cxn ang="0">
                <a:pos x="4880799" y="0"/>
              </a:cxn>
              <a:cxn ang="0">
                <a:pos x="0" y="0"/>
              </a:cxn>
              <a:cxn ang="0">
                <a:pos x="0" y="796417"/>
              </a:cxn>
            </a:cxnLst>
            <a:rect l="0" t="0" r="0" b="0"/>
            <a:pathLst>
              <a:path w="4881880" h="796925">
                <a:moveTo>
                  <a:pt x="0" y="796417"/>
                </a:moveTo>
                <a:lnTo>
                  <a:pt x="4881753" y="796417"/>
                </a:lnTo>
                <a:lnTo>
                  <a:pt x="4881753" y="0"/>
                </a:lnTo>
                <a:lnTo>
                  <a:pt x="0" y="0"/>
                </a:lnTo>
                <a:lnTo>
                  <a:pt x="0" y="796417"/>
                </a:lnTo>
                <a:close/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6" name="object 10"/>
          <p:cNvSpPr txBox="1"/>
          <p:nvPr/>
        </p:nvSpPr>
        <p:spPr>
          <a:xfrm>
            <a:off x="2193925" y="5818188"/>
            <a:ext cx="6426200" cy="30777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>
            <a:spAutoFit/>
          </a:bodyPr>
          <a:lstStyle/>
          <a:p>
            <a:pPr marL="12700" indent="0"/>
            <a:r>
              <a:rPr lang="zh-CN" altLang="zh-CN" sz="2000" b="1" dirty="0">
                <a:solidFill>
                  <a:schemeClr val="bg1"/>
                </a:solidFill>
                <a:latin typeface="+mn-ea"/>
              </a:rPr>
              <a:t>作业：</a:t>
            </a:r>
            <a:r>
              <a:rPr lang="zh-CN" altLang="zh-CN" sz="2000" b="1" dirty="0" smtClean="0">
                <a:solidFill>
                  <a:schemeClr val="bg1"/>
                </a:solidFill>
                <a:latin typeface="+mn-ea"/>
              </a:rPr>
              <a:t>梳理学生</a:t>
            </a:r>
            <a:r>
              <a:rPr lang="zh-CN" altLang="zh-CN" sz="2000" b="1" dirty="0">
                <a:solidFill>
                  <a:schemeClr val="bg1"/>
                </a:solidFill>
                <a:latin typeface="+mn-ea"/>
              </a:rPr>
              <a:t>的三年大致完成的学习目标和完成时间</a:t>
            </a:r>
          </a:p>
        </p:txBody>
      </p:sp>
      <p:graphicFrame>
        <p:nvGraphicFramePr>
          <p:cNvPr id="9" name="object 9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1946275" y="1554163"/>
          <a:ext cx="8264525" cy="398144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25575"/>
                <a:gridCol w="1957070"/>
                <a:gridCol w="4881880"/>
              </a:tblGrid>
              <a:tr h="7962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500" dirty="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微软雅黑" panose="020B0503020204020204" charset="-122"/>
                          <a:cs typeface="微软雅黑" panose="020B0503020204020204" charset="-122"/>
                        </a:rPr>
                        <a:t>年级</a:t>
                      </a:r>
                      <a:endParaRPr sz="2000" dirty="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500" dirty="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marL="463550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微软雅黑" panose="020B0503020204020204" charset="-122"/>
                          <a:cs typeface="微软雅黑" panose="020B0503020204020204" charset="-122"/>
                        </a:rPr>
                        <a:t>发展目标</a:t>
                      </a:r>
                      <a:endParaRPr sz="2000" dirty="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5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微软雅黑" panose="020B0503020204020204" charset="-122"/>
                          <a:cs typeface="微软雅黑" panose="020B0503020204020204" charset="-122"/>
                        </a:rPr>
                        <a:t>时间规划</a:t>
                      </a:r>
                      <a:endParaRPr sz="200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4471C4"/>
                    </a:solidFill>
                  </a:tcPr>
                </a:tc>
              </a:tr>
              <a:tr h="7962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5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dirty="0">
                          <a:latin typeface="微软雅黑" panose="020B0503020204020204" charset="-122"/>
                          <a:cs typeface="微软雅黑" panose="020B0503020204020204" charset="-122"/>
                        </a:rPr>
                        <a:t>一年级</a:t>
                      </a:r>
                      <a:endParaRPr sz="200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sz="200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sz="2000" dirty="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</a:tr>
              <a:tr h="7962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5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dirty="0">
                          <a:latin typeface="微软雅黑" panose="020B0503020204020204" charset="-122"/>
                          <a:cs typeface="微软雅黑" panose="020B0503020204020204" charset="-122"/>
                        </a:rPr>
                        <a:t>二年级</a:t>
                      </a:r>
                      <a:endParaRPr sz="200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sz="200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sz="200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  <a:tr h="7962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000" dirty="0">
                          <a:latin typeface="微软雅黑" panose="020B0503020204020204" charset="-122"/>
                          <a:cs typeface="微软雅黑" panose="020B0503020204020204" charset="-122"/>
                        </a:rPr>
                        <a:t>三年级</a:t>
                      </a:r>
                      <a:endParaRPr sz="200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sz="2000" dirty="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endParaRPr sz="2000" dirty="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E7E7E7"/>
                    </a:solidFill>
                  </a:tcPr>
                </a:tc>
              </a:tr>
              <a:tr h="7962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 dirty="0">
                        <a:latin typeface="Times New Roman" panose="02020603050405020304"/>
                        <a:cs typeface="Times New Roman" panose="02020603050405020304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lang="zh-CN" sz="2000" dirty="0">
                          <a:latin typeface="微软雅黑" panose="020B0503020204020204" charset="-122"/>
                          <a:cs typeface="微软雅黑" panose="020B0503020204020204" charset="-122"/>
                        </a:rPr>
                        <a:t>毕业第一年</a:t>
                      </a: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sz="200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sz="2000" dirty="0">
                        <a:latin typeface="微软雅黑" panose="020B0503020204020204" charset="-122"/>
                        <a:cs typeface="微软雅黑" panose="020B0503020204020204" charset="-122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69952649"/>
      </p:ext>
    </p:extLst>
  </p:cSld>
  <p:clrMapOvr>
    <a:masterClrMapping/>
  </p:clrMapOvr>
  <p:transition spd="slow" advClick="0" advTm="3000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155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155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COMBINE_RELATE_SLIDE_ID" val="background20179254_1"/>
  <p:tag name="KSO_WM_TEMPLATE_CATEGORY" val="custom"/>
  <p:tag name="KSO_WM_TEMPLATE_INDEX" val="20181557"/>
  <p:tag name="KSO_WM_TEMPLATE_SUBCATEGORY" val="combine"/>
  <p:tag name="KSO_WM_TEMPLATE_THUMBS_INDEX" val="1、4、5、6、12、13、19、24、30、31、3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9448.0472440944886,&quot;width&quot;:13643.388976377953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e899b5f-8c2a-481f-b488-8b2bd079a9bd}"/>
  <p:tag name="TABLE_EMPHASIZE_COLOR" val="14850714"/>
  <p:tag name="TABLE_SKINIDX" val="1"/>
  <p:tag name="TABLE_COLORIDX" val="h"/>
  <p:tag name="TABLE_EMPHASIZE_ROW" val="5"/>
  <p:tag name="TABLE_EMPHASIZE_ID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ABLE_EMPHASIZE_UUID" val="smartTable{6e899b5f-8c2a-481f-b488-8b2bd079a9bd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554628636"/>
  <p:tag name="KSO_WM_UNIT_PLACING_PICTURE_USER_VIEWPORT" val="{&quot;height&quot;:7128,&quot;width&quot;:8297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diagram20198125_1"/>
  <p:tag name="KSO_WM_TEMPLATE_SUBCATEGORY" val="8"/>
  <p:tag name="KSO_WM_SLIDE_TYPE" val="text"/>
  <p:tag name="KSO_WM_SLIDE_SUBTYPE" val="picTxt"/>
  <p:tag name="KSO_WM_SLIDE_ITEM_CNT" val="0"/>
  <p:tag name="KSO_WM_SLIDE_INDEX" val="1"/>
  <p:tag name="KSO_WM_SLIDE_SIZE" val="978*542"/>
  <p:tag name="KSO_WM_SLIDE_POSITION" val="-19*-1"/>
  <p:tag name="KSO_WM_TAG_VERSION" val="1.0"/>
  <p:tag name="KSO_WM_BEAUTIFY_FLAG" val="#wm#"/>
  <p:tag name="KSO_WM_TEMPLATE_CATEGORY" val="diagram"/>
  <p:tag name="KSO_WM_TEMPLATE_INDEX" val="20198125"/>
  <p:tag name="KSO_WM_SLIDE_LAYOUT" val="a_d_f"/>
  <p:tag name="KSO_WM_SLIDE_LAYOUT_CNT" val="1_1_1"/>
  <p:tag name="KSO_WM_SLIDE_CONSTRAINT" val="%7b%22slideConstraint%22%3a%7b%22seriesAreas%22%3a%5b%5d%2c%22singleAreas%22%3a%5b%7b%22shapes%22%3a%5b2%5d%2c%22serialConstraintIndex%22%3a-1%2c%22areatextmark%22%3a0%2c%22pictureprocessmark%22%3a0%7d%5d%7d%7d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diagram20198125_1*i*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5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5"/>
  <p:tag name="KSO_WM_UNIT_ID" val="diagram20198125_1*i*2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5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7"/>
  <p:tag name="KSO_WM_UNIT_ID" val="diagram20198125_1*i*3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7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9"/>
  <p:tag name="KSO_WM_UNIT_ID" val="diagram20198125_1*i*4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7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1"/>
  <p:tag name="KSO_WM_UNIT_ID" val="diagram20198125_1*i*6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7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3"/>
  <p:tag name="KSO_WM_UNIT_ID" val="diagram20198125_1*i*7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5"/>
  <p:tag name="KSO_WM_UNIT_ID" val="diagram20198125_1*i*8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7"/>
  <p:tag name="KSO_WM_UNIT_ID" val="diagram20198125_1*i*9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9"/>
  <p:tag name="KSO_WM_UNIT_ID" val="diagram20198125_1*i*10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2"/>
  <p:tag name="KSO_WM_UNIT_ID" val="diagram20198125_1*i*2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4"/>
  <p:tag name="KSO_WM_UNIT_ID" val="diagram20198125_1*i*1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diagram20198125_1*i*1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7"/>
  <p:tag name="KSO_WM_UNIT_ID" val="diagram20198125_1*i*1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9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8"/>
  <p:tag name="KSO_WM_UNIT_ID" val="diagram20198125_1*i*1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7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9"/>
  <p:tag name="KSO_WM_UNIT_ID" val="diagram20198125_1*i*1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7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0"/>
  <p:tag name="KSO_WM_UNIT_ID" val="diagram20198125_1*i*2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1"/>
  <p:tag name="KSO_WM_UNIT_ID" val="diagram20198125_1*i*2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3"/>
  <p:tag name="KSO_WM_UNIT_ID" val="diagram20198125_1*i*2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4"/>
  <p:tag name="KSO_WM_UNIT_ID" val="diagram20198125_1*i*2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6"/>
  <p:tag name="KSO_WM_UNIT_ID" val="diagram20198125_1*i*2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6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7"/>
  <p:tag name="KSO_WM_UNIT_ID" val="diagram20198125_1*i*2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7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8"/>
  <p:tag name="KSO_WM_UNIT_ID" val="diagram20198125_1*i*2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8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9"/>
  <p:tag name="KSO_WM_UNIT_ID" val="diagram20198125_1*i*2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0"/>
  <p:tag name="KSO_WM_UNIT_ID" val="diagram20198125_1*i*3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1"/>
  <p:tag name="KSO_WM_UNIT_ID" val="diagram20198125_1*i*3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6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2"/>
  <p:tag name="KSO_WM_UNIT_ID" val="diagram20198125_1*i*3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4"/>
  <p:tag name="KSO_WM_UNIT_ID" val="diagram20198125_1*i*3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5"/>
  <p:tag name="KSO_WM_UNIT_ID" val="diagram20198125_1*i*3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6"/>
  <p:tag name="KSO_WM_UNIT_ID" val="diagram20198125_1*i*3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8"/>
  <p:tag name="KSO_WM_UNIT_ID" val="diagram20198125_1*i*3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9"/>
  <p:tag name="KSO_WM_UNIT_ID" val="diagram20198125_1*i*3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0"/>
  <p:tag name="KSO_WM_UNIT_ID" val="diagram20198125_1*i*4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1"/>
  <p:tag name="KSO_WM_UNIT_ID" val="diagram20198125_1*i*4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9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2"/>
  <p:tag name="KSO_WM_UNIT_ID" val="diagram20198125_1*i*4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3"/>
  <p:tag name="KSO_WM_UNIT_ID" val="diagram20198125_1*i*4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5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5"/>
  <p:tag name="KSO_WM_UNIT_ID" val="diagram20198125_1*i*4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6"/>
  <p:tag name="KSO_WM_UNIT_ID" val="diagram20198125_1*i*4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3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7"/>
  <p:tag name="KSO_WM_UNIT_ID" val="diagram20198125_1*i*4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8"/>
  <p:tag name="KSO_WM_UNIT_ID" val="diagram20198125_1*i*4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0"/>
  <p:tag name="KSO_WM_UNIT_ID" val="diagram20198125_1*i*5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6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1"/>
  <p:tag name="KSO_WM_UNIT_ID" val="diagram20198125_1*i*5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7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2"/>
  <p:tag name="KSO_WM_UNIT_ID" val="diagram20198125_1*i*5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8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3"/>
  <p:tag name="KSO_WM_UNIT_ID" val="diagram20198125_1*i*5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9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4"/>
  <p:tag name="KSO_WM_UNIT_ID" val="diagram20198125_1*i*5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6"/>
  <p:tag name="KSO_WM_UNIT_ID" val="diagram20198125_1*i*5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4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7"/>
  <p:tag name="KSO_WM_UNIT_ID" val="diagram20198125_1*i*5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2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8"/>
  <p:tag name="KSO_WM_UNIT_ID" val="diagram20198125_1*i*5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3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9"/>
  <p:tag name="KSO_WM_UNIT_ID" val="diagram20198125_1*i*5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4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0"/>
  <p:tag name="KSO_WM_UNIT_ID" val="diagram20198125_1*i*6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2"/>
  <p:tag name="KSO_WM_UNIT_ID" val="diagram20198125_1*i*6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6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3"/>
  <p:tag name="KSO_WM_UNIT_ID" val="diagram20198125_1*i*6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7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4"/>
  <p:tag name="KSO_WM_UNIT_ID" val="diagram20198125_1*i*6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5"/>
  <p:tag name="KSO_WM_UNIT_ID" val="diagram20198125_1*i*6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9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7"/>
  <p:tag name="KSO_WM_UNIT_ID" val="diagram20198125_1*i*6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8"/>
  <p:tag name="KSO_WM_UNIT_ID" val="diagram20198125_1*i*6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3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9"/>
  <p:tag name="KSO_WM_UNIT_ID" val="diagram20198125_1*i*6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2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0"/>
  <p:tag name="KSO_WM_UNIT_ID" val="diagram20198125_1*i*7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3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1"/>
  <p:tag name="KSO_WM_UNIT_ID" val="diagram20198125_1*i*7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4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2"/>
  <p:tag name="KSO_WM_UNIT_ID" val="diagram20198125_1*i*7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5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4"/>
  <p:tag name="KSO_WM_UNIT_ID" val="diagram20198125_1*i*7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6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5"/>
  <p:tag name="KSO_WM_UNIT_ID" val="diagram20198125_1*i*7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7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6"/>
  <p:tag name="KSO_WM_UNIT_ID" val="diagram20198125_1*i*7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8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8"/>
  <p:tag name="KSO_WM_UNIT_ID" val="diagram20198125_1*i*7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9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9"/>
  <p:tag name="KSO_WM_UNIT_ID" val="diagram20198125_1*i*7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0"/>
  <p:tag name="KSO_WM_UNIT_ID" val="diagram20198125_1*i*8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2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1"/>
  <p:tag name="KSO_WM_UNIT_ID" val="diagram20198125_1*i*8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2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2"/>
  <p:tag name="KSO_WM_UNIT_ID" val="diagram20198125_1*i*8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3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3"/>
  <p:tag name="KSO_WM_UNIT_ID" val="diagram20198125_1*i*8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4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4"/>
  <p:tag name="KSO_WM_UNIT_ID" val="diagram20198125_1*i*8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5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6"/>
  <p:tag name="KSO_WM_UNIT_ID" val="diagram20198125_1*i*8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6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7"/>
  <p:tag name="KSO_WM_UNIT_ID" val="diagram20198125_1*i*8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7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9"/>
  <p:tag name="KSO_WM_UNIT_ID" val="diagram20198125_1*i*8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8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0"/>
  <p:tag name="KSO_WM_UNIT_ID" val="diagram20198125_1*i*9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9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1"/>
  <p:tag name="KSO_WM_UNIT_ID" val="diagram20198125_1*i*9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2"/>
  <p:tag name="KSO_WM_UNIT_ID" val="diagram20198125_1*i*9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1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3"/>
  <p:tag name="KSO_WM_UNIT_ID" val="diagram20198125_1*i*9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2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4"/>
  <p:tag name="KSO_WM_UNIT_ID" val="diagram20198125_1*i*9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3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5"/>
  <p:tag name="KSO_WM_UNIT_ID" val="diagram20198125_1*i*9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4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6"/>
  <p:tag name="KSO_WM_UNIT_ID" val="diagram20198125_1*i*9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5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8"/>
  <p:tag name="KSO_WM_UNIT_ID" val="diagram20198125_1*i*9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6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0"/>
  <p:tag name="KSO_WM_UNIT_ID" val="diagram20198125_1*i*10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7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1"/>
  <p:tag name="KSO_WM_UNIT_ID" val="diagram20198125_1*i*10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8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2"/>
  <p:tag name="KSO_WM_UNIT_ID" val="diagram20198125_1*i*10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9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3"/>
  <p:tag name="KSO_WM_UNIT_ID" val="diagram20198125_1*i*10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4"/>
  <p:tag name="KSO_WM_UNIT_ID" val="diagram20198125_1*i*10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30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5"/>
  <p:tag name="KSO_WM_UNIT_ID" val="diagram20198125_1*i*10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2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6"/>
  <p:tag name="KSO_WM_UNIT_ID" val="diagram20198125_1*i*10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3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7"/>
  <p:tag name="KSO_WM_UNIT_ID" val="diagram20198125_1*i*10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4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8"/>
  <p:tag name="KSO_WM_UNIT_ID" val="diagram20198125_1*i*10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5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198125_1*i*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6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198125_1*i*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7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198125_1*i*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8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"/>
  <p:tag name="KSO_WM_UNIT_ID" val="diagram20198125_1*i*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9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"/>
  <p:tag name="KSO_WM_UNIT_ID" val="diagram20198125_1*i*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diagram20198125_1*i*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9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diagram20198125_1*i*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7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diagram20198125_1*i*1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73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diagram20198125_1*i*1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74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diagram20198125_1*i*1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75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3"/>
  <p:tag name="KSO_WM_UNIT_ID" val="diagram20198125_1*i*3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76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4"/>
  <p:tag name="KSO_WM_UNIT_ID" val="diagram20198125_1*i*44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77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5"/>
  <p:tag name="KSO_WM_UNIT_ID" val="diagram20198125_1*i*5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78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66"/>
  <p:tag name="KSO_WM_UNIT_ID" val="diagram20198125_1*i*66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79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77"/>
  <p:tag name="KSO_WM_UNIT_ID" val="diagram20198125_1*i*77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8"/>
  <p:tag name="KSO_WM_UNIT_ID" val="diagram20198125_1*i*88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8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9"/>
  <p:tag name="KSO_WM_UNIT_ID" val="diagram20198125_1*i*99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53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b-3-1"/>
  <p:tag name="KSO_WM_UNIT_ISCONTENTSTITLE" val="0"/>
  <p:tag name="KSO_WM_UNIT_PRESET_TEXT" val="单击此处添加大标题内容"/>
  <p:tag name="KSO_WM_UNIT_NOCLEAR" val="0"/>
  <p:tag name="KSO_WM_UNIT_VALUE" val="2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198125_1*a*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54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0"/>
  <p:tag name="KSO_WM_UNIT_ID" val="diagram20198125_1*i*110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51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8125_1*i*2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51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3"/>
  <p:tag name="KSO_WM_UNIT_ID" val="diagram20198125_1*i*13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515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035*1035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198125_1*d*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2"/>
  <p:tag name="KSO_WM_UNIT_PICTURE_CLIP_FLAG" val="0"/>
  <p:tag name="REFSHAPE" val="2119142844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5"/>
  <p:tag name="KSO_WM_UNIT_ID" val="diagram20198125_1*i*15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6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EXT_PART_ID_V2" val="d-1-1"/>
  <p:tag name="KSO_WM_UNIT_PRESET_TEXT" val="点击此处添加正文，文字是您思想的提炼，请言简意赅的阐述观点。"/>
  <p:tag name="KSO_WM_UNIT_NOCLEAR" val="0"/>
  <p:tag name="KSO_WM_UNIT_VALUE" val="4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198125_1*f*1"/>
  <p:tag name="KSO_WM_TEMPLATE_CATEGORY" val="diagram"/>
  <p:tag name="KSO_WM_TEMPLATE_INDEX" val="20198125"/>
  <p:tag name="KSO_WM_UNIT_LAYERLEVEL" val="1"/>
  <p:tag name="KSO_WM_TAG_VERSION" val="1.0"/>
  <p:tag name="KSO_WM_BEAUTIFY_FLAG" val="#wm#"/>
  <p:tag name="KSO_WM_UNIT_ADJUSTLAYOUT_ID" val="1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191290"/>
  <p:tag name="KSO_WM_SLIDE_ID" val="diagram20191290_1"/>
  <p:tag name="KSO_WM_SLIDE_ITEM_CNT" val="0"/>
  <p:tag name="KSO_WM_SLIDE_INDEX" val="1"/>
  <p:tag name="KSO_WM_TAG_VERSION" val="1.0"/>
  <p:tag name="KSO_WM_SLIDE_TYPE" val="text"/>
  <p:tag name="KSO_WM_SLIDE_SUBTYPE" val="picTxt"/>
  <p:tag name="KSO_WM_SLIDE_SIZE" val="858*480"/>
  <p:tag name="KSO_WM_SLIDE_POSITION" val="53*30"/>
  <p:tag name="KSO_WM_SLIDE_LAYOUT" val="a_d"/>
  <p:tag name="KSO_WM_SLIDE_LAYOUT_CNT" val="1_1"/>
  <p:tag name="KSO_WM_SLIDE_CONSTRAINT" val="%7b%22slideConstraint%22%3a%7b%22seriesAreas%22%3a%5b%5d%2c%22singleAreas%22%3a%5b%7b%22shapes%22%3a%5b18%5d%2c%22serialConstraintIndex%22%3a-1%2c%22areatextmark%22%3a0%2c%22pictureprocessmark%22%3a0%7d%5d%7d%7d"/>
  <p:tag name="KSO_WM_SLIDE_COLORSCHEME_VERSION" val="3.2"/>
  <p:tag name="KSO_WM_SLIDE_BACKGROUND_SUBSTITUTE_COLOR" val="14277081"/>
  <p:tag name="KSO_WM_TEMPLATE_SUBCATEGORY" val="0"/>
  <p:tag name="KSO_WM_TEMPLATE_MASTER_TYPE" val="0"/>
  <p:tag name="KSO_WM_TEMPLATE_COLOR_TYPE" val="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191290_1*i*2"/>
  <p:tag name="KSO_WM_TEMPLATE_CATEGORY" val="diagram"/>
  <p:tag name="KSO_WM_TEMPLATE_INDEX" val="20191290"/>
  <p:tag name="KSO_WM_UNIT_LAYERLEVEL" val="1"/>
  <p:tag name="KSO_WM_TAG_VERSION" val="1.0"/>
  <p:tag name="KSO_WM_BEAUTIFY_FLAG" val="#wm#"/>
  <p:tag name="KSO_WM_UNIT_ADJUSTLAYOUT_ID" val="25"/>
  <p:tag name="KSO_WM_UNIT_COLOR_SCHEME_SHAPE_ID" val="25"/>
  <p:tag name="KSO_WM_UNIT_COLOR_SCHEME_PARENT_PAGE" val="0_1"/>
  <p:tag name="KSO_WM_UNIT_FOIL_COLOR" val="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diagram20191290_1*i*4"/>
  <p:tag name="KSO_WM_TEMPLATE_CATEGORY" val="diagram"/>
  <p:tag name="KSO_WM_TEMPLATE_INDEX" val="20191290"/>
  <p:tag name="KSO_WM_UNIT_LAYERLEVEL" val="1"/>
  <p:tag name="KSO_WM_TAG_VERSION" val="1.0"/>
  <p:tag name="KSO_WM_BEAUTIFY_FLAG" val="#wm#"/>
  <p:tag name="KSO_WM_UNIT_ADJUSTLAYOUT_ID" val="22"/>
  <p:tag name="KSO_WM_UNIT_COLOR_SCHEME_SHAPE_ID" val="22"/>
  <p:tag name="KSO_WM_UNIT_COLOR_SCHEME_PARENT_PAGE" val="0_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diagram20191290_1*i*5"/>
  <p:tag name="KSO_WM_TEMPLATE_CATEGORY" val="diagram"/>
  <p:tag name="KSO_WM_TEMPLATE_INDEX" val="20191290"/>
  <p:tag name="KSO_WM_UNIT_LAYERLEVEL" val="1"/>
  <p:tag name="KSO_WM_TAG_VERSION" val="1.0"/>
  <p:tag name="KSO_WM_BEAUTIFY_FLAG" val="#wm#"/>
  <p:tag name="KSO_WM_UNIT_ADJUSTLAYOUT_ID" val="23"/>
  <p:tag name="KSO_WM_UNIT_COLOR_SCHEME_SHAPE_ID" val="23"/>
  <p:tag name="KSO_WM_UNIT_COLOR_SCHEME_PARENT_PAGE" val="0_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大标题内容"/>
  <p:tag name="KSO_WM_UNIT_TEXT_PART_ID" val="5-X"/>
  <p:tag name="KSO_WM_UNIT_TEXT_PART_SIZE" val="92.4*403"/>
  <p:tag name="KSO_WM_UNIT_VALUE" val="2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191290_1*a*1"/>
  <p:tag name="KSO_WM_TEMPLATE_CATEGORY" val="diagram"/>
  <p:tag name="KSO_WM_TEMPLATE_INDEX" val="20191290"/>
  <p:tag name="KSO_WM_UNIT_LAYERLEVEL" val="1"/>
  <p:tag name="KSO_WM_TAG_VERSION" val="1.0"/>
  <p:tag name="KSO_WM_BEAUTIFY_FLAG" val="#wm#"/>
  <p:tag name="KSO_WM_UNIT_ADJUSTLAYOUT_ID" val="17"/>
  <p:tag name="KSO_WM_UNIT_COLOR_SCHEME_SHAPE_ID" val="17"/>
  <p:tag name="KSO_WM_UNIT_COLOR_SCHEME_PARENT_PAGE" val="0_1"/>
  <p:tag name="KSO_WM_UNIT_NOCLEAR" val="0"/>
  <p:tag name="KSO_WM_UNIT_TEXT_PART_ID_V2" val="a-2-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692*1269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diagram20191290_1*d*1"/>
  <p:tag name="KSO_WM_TEMPLATE_CATEGORY" val="diagram"/>
  <p:tag name="KSO_WM_TEMPLATE_INDEX" val="20191290"/>
  <p:tag name="KSO_WM_UNIT_LAYERLEVEL" val="1"/>
  <p:tag name="KSO_WM_TAG_VERSION" val="1.0"/>
  <p:tag name="KSO_WM_BEAUTIFY_FLAG" val="#wm#"/>
  <p:tag name="KSO_WM_UNIT_ADJUSTLAYOUT_ID" val="18"/>
  <p:tag name="KSO_WM_UNIT_PICTURE_CLIP_FLAG" val="0"/>
  <p:tag name="KSO_WM_UNIT_COLOR_SCHEME_SHAPE_ID" val="18"/>
  <p:tag name="KSO_WM_UNIT_COLOR_SCHEME_PARENT_PAGE" val="0_1"/>
  <p:tag name="KSO_WM_UNIT_SUPPORT_UNIT_TYPE" val="[&quot;all&quot;]"/>
  <p:tag name="REFSHAPE" val="552162804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01595"/>
  <p:tag name="KSO_WM_SLIDE_ID" val="diagram20201595_1"/>
  <p:tag name="KSO_WM_TEMPLATE_SUBCATEGORY" val="0"/>
  <p:tag name="KSO_WM_SLIDE_ITEM_CNT" val="0"/>
  <p:tag name="KSO_WM_SLIDE_INDEX" val="1"/>
  <p:tag name="KSO_WM_TAG_VERSION" val="1.0"/>
  <p:tag name="KSO_WM_SLIDE_LAYOUT" val="a_d"/>
  <p:tag name="KSO_WM_SLIDE_LAYOUT_CNT" val="1_2"/>
  <p:tag name="KSO_WM_SLIDE_TYPE" val="text"/>
  <p:tag name="KSO_WM_SLIDE_SUBTYPE" val="picTxt"/>
  <p:tag name="KSO_WM_SLIDE_SIZE" val="886*451"/>
  <p:tag name="KSO_WM_SLIDE_POSITION" val="36*40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1595_1*i*2"/>
  <p:tag name="KSO_WM_TEMPLATE_CATEGORY" val="diagram"/>
  <p:tag name="KSO_WM_TEMPLATE_INDEX" val="20201595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1595_1*d*2"/>
  <p:tag name="KSO_WM_TEMPLATE_CATEGORY" val="diagram"/>
  <p:tag name="KSO_WM_TEMPLATE_INDEX" val="20201595"/>
  <p:tag name="KSO_WM_UNIT_LAYERLEVEL" val="1"/>
  <p:tag name="KSO_WM_TAG_VERSION" val="1.0"/>
  <p:tag name="KSO_WM_BEAUTIFY_FLAG" val="#wm#"/>
  <p:tag name="KSO_WM_UNIT_VALUE" val="1096*1461"/>
  <p:tag name="KSO_WM_UNIT_TYPE" val="d"/>
  <p:tag name="KSO_WM_UNIT_INDEX" val="2"/>
  <p:tag name="REFSHAPE" val="587775964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1595_1*d*1"/>
  <p:tag name="KSO_WM_TEMPLATE_CATEGORY" val="diagram"/>
  <p:tag name="KSO_WM_TEMPLATE_INDEX" val="20201595"/>
  <p:tag name="KSO_WM_UNIT_LAYERLEVEL" val="1"/>
  <p:tag name="KSO_WM_TAG_VERSION" val="1.0"/>
  <p:tag name="KSO_WM_BEAUTIFY_FLAG" val="#wm#"/>
  <p:tag name="KSO_WM_UNIT_VALUE" val="1095*1460"/>
  <p:tag name="KSO_WM_UNIT_TYPE" val="d"/>
  <p:tag name="KSO_WM_UNIT_INDEX" val="1"/>
  <p:tag name="REFSHAPE" val="587753524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20202318"/>
  <p:tag name="KSO_WM_SLIDE_ID" val="diagram20202318_1"/>
  <p:tag name="KSO_WM_TEMPLATE_SUBCATEGORY" val="11"/>
  <p:tag name="KSO_WM_SLIDE_ITEM_CNT" val="0"/>
  <p:tag name="KSO_WM_SLIDE_INDEX" val="1"/>
  <p:tag name="KSO_WM_TAG_VERSION" val="1.0"/>
  <p:tag name="KSO_WM_SLIDE_LAYOUT" val="a_d_i"/>
  <p:tag name="KSO_WM_SLIDE_LAYOUT_CNT" val="1_1_1"/>
  <p:tag name="KSO_WM_SLIDE_TYPE" val="text"/>
  <p:tag name="KSO_WM_SLIDE_SUBTYPE" val="picTxt"/>
  <p:tag name="KSO_WM_SLIDE_SIZE" val="960*539"/>
  <p:tag name="KSO_WM_SLIDE_POSITION" val="0*0"/>
  <p:tag name="KSO_WM_TEMPLATE_MASTER_TYPE" val="0"/>
  <p:tag name="KSO_WM_TEMPLATE_COLOR_TYPE" val="1"/>
  <p:tag name="KSO_WM_SLIDE_LAYOUT_INFO" val="{&#10;    &quot;backgroundInfo&quot;: [&#10;        {&#10;            &quot;bottom&quot;: 0,&#10;            &quot;bottomAbs&quot;: false,&#10;            &quot;left&quot;: 0,&#10;            &quot;leftAbs&quot;: false,&#10;            &quot;right&quot;: 0,&#10;            &quot;rightAbs&quot;: false,&#10;            &quot;top&quot;: 0,&#10;            &quot;topAbs&quot;: false,&#10;            &quot;type&quot;: &quot;general&quot;&#10;        },&#10;        {&#10;            &quot;bottom&quot;: 0,&#10;            &quot;bottomAbs&quot;: false,&#10;            &quot;left&quot;: 0,&#10;            &quot;leftAbs&quot;: false,&#10;            &quot;right&quot;: 0,&#10;            &quot;rightAbs&quot;: false,&#10;            &quot;top&quot;: 0,&#10;            &quot;topAbs&quot;: false,&#10;            &quot;type&quot;: &quot;frame&quot;&#10;        }&#10;    ],&#10;    &quot;id&quot;: &quot;2020-04-29T12:34:12&quot;,&#10;    &quot;maxSize&quot;: {&#10;        &quot;size1&quot;: 30.399999999999999&#10;    },&#10;    &quot;minSize&quot;: {&#10;        &quot;size1&quot;: 30.399999999999999&#10;    },&#10;    &quot;normalSize&quot;: {&#10;        &quot;size1&quot;: 30.399999999999999&#10;    },&#10;    &quot;subLayout&quot;: [&#10;        {&#10;            &quot;backgroundInfo&quot;: [&#10;                {&#10;                    &quot;bottom&quot;: -0.63766979999999995,&#10;                    &quot;bottomAbs&quot;: false,&#10;                    &quot;left&quot;: 0,&#10;                    &quot;leftAbs&quot;: false,&#10;                    &quot;right&quot;: 0,&#10;                    &quot;rightAbs&quot;: false,&#10;                    &quot;top&quot;: 0,&#10;                    &quot;topAbs&quot;: false,&#10;                    &quot;type&quot;: &quot;topBottom&quot;&#10;                }&#10;            ],&#10;            &quot;id&quot;: &quot;2020-04-29T12:34:12&quot;,&#10;            &quot;margin&quot;: {&#10;                &quot;bottom&quot;: 0.82400000095367432,&#10;                &quot;left&quot;: 1.690000057220459,&#10;                &quot;right&quot;: 1.690000057220459,&#10;                &quot;top&quot;: 1.690000057220459&#10;            },&#10;            &quot;type&quot;: 0&#10;        },&#10;        {&#10;            &quot;horizontalAlign&quot;: 1,&#10;            &quot;id&quot;: &quot;2020-04-29T12:34:12&quot;,&#10;            &quot;margin&quot;: {&#10;                &quot;bottom&quot;: 1.4500000476837158,&#10;                &quot;left&quot;: 8.2899999618530273,&#10;                &quot;right&quot;: 8.2899999618530273,&#10;                &quot;top&quot;: 1.0199999809265137&#10;            },&#10;            &quot;type&quot;: 0,&#10;            &quot;verticalAlign&quot;: 1&#10;        }&#10;    ],&#10;    &quot;type&quot;: 0&#10;}&#10;"/>
  <p:tag name="KSO_WM_SLIDE_CAN_ADD_NAVIGATION" val="1"/>
  <p:tag name="KSO_WM_SLIDE_BACKGROUND" val="[&quot;general&quot;,&quot;frame&quot;,&quot;topBottom&quot;]"/>
  <p:tag name="KSO_WM_SLIDE_RATIO" val="1.777778"/>
  <p:tag name="KSO_WM_SLIDE_BK_DARK_LIGHT" val="2"/>
  <p:tag name="KSO_WM_SLIDE_BACKGROUND_TYPE" val="topBottom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YPE" val="i"/>
  <p:tag name="KSO_WM_UNIT_SUBTYPE" val="h"/>
  <p:tag name="KSO_WM_SLIDE_BACKGROUND_TYPE" val="topBottom"/>
  <p:tag name="KSO_WM_SLIDE_BK_DARK_LIGHT" val="2"/>
  <p:tag name="KSO_WM_UNIT_BK_DARK_LIGHT" val="2"/>
  <p:tag name="KSO_WM_UNIT_HIGHLIGHT" val="0"/>
  <p:tag name="KSO_WM_UNIT_COMPATIBLE" val="0"/>
  <p:tag name="KSO_WM_UNIT_DIAGRAM_ISNUMVISUAL" val="0"/>
  <p:tag name="KSO_WM_UNIT_DIAGRAM_ISREFERUNIT" val="0"/>
  <p:tag name="KSO_WM_UNIT_INDEX" val="0"/>
  <p:tag name="KSO_WM_UNIT_ID" val="_15*i*0"/>
  <p:tag name="KSO_WM_UNIT_LAYERLEVEL" val="1"/>
  <p:tag name="KSO_WM_TAG_VERSION" val="1.0"/>
  <p:tag name="KSO_WM_BEAUTIFY_FLAG" val="#wm#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02318_1*i*4"/>
  <p:tag name="KSO_WM_TEMPLATE_CATEGORY" val="diagram"/>
  <p:tag name="KSO_WM_TEMPLATE_INDEX" val="20202318"/>
  <p:tag name="KSO_WM_UNIT_LAYERLEVEL" val="1"/>
  <p:tag name="KSO_WM_TAG_VERSION" val="1.0"/>
  <p:tag name="KSO_WM_BEAUTIFY_FLAG" val="#wm#"/>
  <p:tag name="KSO_WM_UNIT_TYPE" val="i"/>
  <p:tag name="KSO_WM_UNIT_INDEX" val="4"/>
  <p:tag name="KSO_WM_UNIT_BLOCK" val="0"/>
  <p:tag name="KSO_WM_UNIT_SM_LIMIT_TYPE" val="1"/>
  <p:tag name="KSO_WM_UNIT_PLACING_PICTURE_MD4" val="0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WPS/极墨产品部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2318_1*a*1"/>
  <p:tag name="KSO_WM_TEMPLATE_CATEGORY" val="diagram"/>
  <p:tag name="KSO_WM_TEMPLATE_INDEX" val="20202318"/>
  <p:tag name="KSO_WM_UNIT_LAYERLEVEL" val="1"/>
  <p:tag name="KSO_WM_TAG_VERSION" val="1.0"/>
  <p:tag name="KSO_WM_BEAUTIFY_FLAG" val="#wm#"/>
  <p:tag name="KSO_WM_UNIT_DEFAULT_FONT" val="32;36;4"/>
  <p:tag name="KSO_WM_UNIT_BLOCK" val="0"/>
  <p:tag name="KSO_WM_UNIT_ISNUMDGMTITLE" val="0"/>
  <p:tag name="KSO_WM_UNIT_PLACING_PICTURE_MD4" val="0"/>
  <p:tag name="KSO_WM_UNIT_SMARTLAYOUT_COMPRESS_INFO" val="{&#10;    &quot;id&quot;: &quot;2020-04-29T12:34:12&quot;,&#10;    &quot;max&quot;: 43.55046980069379,&#10;    &quot;topChanged&quot;: 21.810942929485648&#10;}&#10;"/>
  <p:tag name="KSO_WM_UNIT_LAST_MAX_FONTSIZE" val="720"/>
  <p:tag name="KSO_WM_UNIT_TEXT_FILL_FORE_SCHEMECOLOR_INDEX_BRIGHTNESS" val="0.25"/>
  <p:tag name="KSO_WM_UNIT_TEXT_FILL_FORE_SCHEMECOLOR_INDEX" val="13"/>
  <p:tag name="KSO_WM_UNIT_TEXT_FILL_TYPE" val="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d"/>
  <p:tag name="KSO_WM_UNIT_INDEX" val="1"/>
  <p:tag name="KSO_WM_UNIT_ID" val="diagram20202318_1*d*1"/>
  <p:tag name="KSO_WM_UNIT_PLACING_PICTURE_INFO" val="{&quot;full_picture&quot;:false,&quot;last_crop_picture&quot;:&quot;1-1&quot;,&quot;selected&quot;:&quot;1-1&quot;,&quot;spacing&quot;:2}"/>
  <p:tag name="KSO_WM_UNIT_VALUE" val="1075*1727"/>
  <p:tag name="KSO_WM_UNIT_HIGHLIGHT" val="0"/>
  <p:tag name="KSO_WM_UNIT_COMPATIBLE" val="0"/>
  <p:tag name="KSO_WM_UNIT_DIAGRAM_ISNUMVISUAL" val="0"/>
  <p:tag name="KSO_WM_UNIT_DIAGRAM_ISREFERUNIT" val="0"/>
  <p:tag name="KSO_WM_TEMPLATE_CATEGORY" val="diagram"/>
  <p:tag name="KSO_WM_TEMPLATE_INDEX" val="20202318"/>
  <p:tag name="KSO_WM_UNIT_LAYERLEVEL" val="1"/>
  <p:tag name="KSO_WM_TAG_VERSION" val="1.0"/>
  <p:tag name="KSO_WM_UNIT_SUPPORT_UNIT_TYPE" val="[&quot;d&quot;,&quot;θ&quot;]"/>
  <p:tag name="KSO_WM_UNIT_BLOCK" val="0"/>
  <p:tag name="KSO_WM_UNIT_PLACING_PICTURE_MD4" val="0"/>
  <p:tag name="REFSHAPE" val="695601916"/>
  <p:tag name="KSO_WM_UNIT_PICTURE_CLIP_FLAG" val="0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14217"/>
  <p:tag name="KSO_WM_SPECIAL_SOURCE" val="bdnull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14217"/>
  <p:tag name="KSO_WM_SPECIAL_SOURCE" val="bdnull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  <p:tag name="KSO_WM_SPECIAL_SOURCE" val="bdnull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  <p:tag name="KSO_WM_SPECIAL_SOURCE" val="bdnull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14217"/>
  <p:tag name="KSO_WM_SPECIAL_SOURCE" val="bdnull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14217"/>
  <p:tag name="KSO_WM_SPECIAL_SOURCE" val="bdnull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LAYOUT_CNT" val="1_1"/>
  <p:tag name="KSO_WM_SLIDE_LAYOUT" val="a_f"/>
  <p:tag name="KSO_WM_SLIDE_SIZE" val="668*63"/>
  <p:tag name="KSO_WM_SLIDE_POSITION" val="29*269"/>
  <p:tag name="KSO_WM_BEAUTIFY_FLAG" val="#wm#"/>
  <p:tag name="KSO_WM_SLIDE_TYPE" val="text"/>
  <p:tag name="KSO_WM_SLIDE_ITEM_CNT" val="1"/>
  <p:tag name="KSO_WM_SLIDE_INDEX" val="23"/>
  <p:tag name="KSO_WM_SLIDE_ID" val="custom20186827_23"/>
  <p:tag name="KSO_WM_TAG_VERSION" val="1.0"/>
  <p:tag name="KSO_WM_TEMPLATE_INDEX" val="20186827"/>
  <p:tag name="KSO_WM_TEMPLATE_CATEGORY" val="custom"/>
  <p:tag name="KSO_WM_SLIDE_SUBTYPE" val="pureTxt"/>
  <p:tag name="KSO_WM_SPECIAL_SOURCE" val="bdnull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ID" val="custom20186827_23*a*1"/>
  <p:tag name="KSO_WM_UNIT_TYPE" val="a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57"/>
  <p:tag name="KSO_WM_UNIT_PRESET_TEXT_INDEX" val="4"/>
  <p:tag name="KSO_WM_UNIT_CLEAR" val="0"/>
  <p:tag name="KSO_WM_UNIT_COMPATIBLE" val="0"/>
  <p:tag name="KSO_WM_UNIT_HIGHLIGHT" val="0"/>
  <p:tag name="KSO_WM_UNIT_VALUE" val="123"/>
  <p:tag name="KSO_WM_UNIT_LAYERLEVEL" val="1"/>
  <p:tag name="KSO_WM_UNIT_INDEX" val="1"/>
  <p:tag name="KSO_WM_UNIT_ID" val="custom20186827_23*f*1"/>
  <p:tag name="KSO_WM_UNIT_TYPE" val="f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6827_23*i*2"/>
  <p:tag name="KSO_WM_TEMPLATE_CATEGORY" val="custom"/>
  <p:tag name="KSO_WM_TEMPLATE_INDEX" val="20186827"/>
  <p:tag name="KSO_WM_UNIT_INDEX" val="2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LAYOUT_CNT" val="1_1"/>
  <p:tag name="KSO_WM_SLIDE_LAYOUT" val="a_f"/>
  <p:tag name="KSO_WM_SLIDE_SIZE" val="668*63"/>
  <p:tag name="KSO_WM_SLIDE_POSITION" val="29*269"/>
  <p:tag name="KSO_WM_BEAUTIFY_FLAG" val="#wm#"/>
  <p:tag name="KSO_WM_SLIDE_TYPE" val="text"/>
  <p:tag name="KSO_WM_SLIDE_ITEM_CNT" val="1"/>
  <p:tag name="KSO_WM_SLIDE_INDEX" val="23"/>
  <p:tag name="KSO_WM_SLIDE_ID" val="custom20186827_23"/>
  <p:tag name="KSO_WM_TAG_VERSION" val="1.0"/>
  <p:tag name="KSO_WM_TEMPLATE_INDEX" val="20186827"/>
  <p:tag name="KSO_WM_TEMPLATE_CATEGORY" val="custom"/>
  <p:tag name="KSO_WM_SLIDE_SUBTYPE" val="pureTxt"/>
  <p:tag name="KSO_WM_SPECIAL_SOURCE" val="bdnull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ID" val="custom20186827_23*a*1"/>
  <p:tag name="KSO_WM_UNIT_TYPE" val="a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57"/>
  <p:tag name="KSO_WM_UNIT_PRESET_TEXT_INDEX" val="4"/>
  <p:tag name="KSO_WM_UNIT_CLEAR" val="0"/>
  <p:tag name="KSO_WM_UNIT_COMPATIBLE" val="0"/>
  <p:tag name="KSO_WM_UNIT_HIGHLIGHT" val="0"/>
  <p:tag name="KSO_WM_UNIT_VALUE" val="123"/>
  <p:tag name="KSO_WM_UNIT_LAYERLEVEL" val="1"/>
  <p:tag name="KSO_WM_UNIT_INDEX" val="1"/>
  <p:tag name="KSO_WM_UNIT_ID" val="custom20186827_23*f*1"/>
  <p:tag name="KSO_WM_UNIT_TYPE" val="f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6827_23*i*2"/>
  <p:tag name="KSO_WM_TEMPLATE_CATEGORY" val="custom"/>
  <p:tag name="KSO_WM_TEMPLATE_INDEX" val="20186827"/>
  <p:tag name="KSO_WM_UNIT_INDEX" val="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LAYOUT_CNT" val="1_1"/>
  <p:tag name="KSO_WM_SLIDE_LAYOUT" val="a_f"/>
  <p:tag name="KSO_WM_SLIDE_SIZE" val="668*63"/>
  <p:tag name="KSO_WM_SLIDE_POSITION" val="29*269"/>
  <p:tag name="KSO_WM_BEAUTIFY_FLAG" val="#wm#"/>
  <p:tag name="KSO_WM_SLIDE_TYPE" val="text"/>
  <p:tag name="KSO_WM_SLIDE_ITEM_CNT" val="1"/>
  <p:tag name="KSO_WM_SLIDE_INDEX" val="23"/>
  <p:tag name="KSO_WM_SLIDE_ID" val="custom20186827_23"/>
  <p:tag name="KSO_WM_TAG_VERSION" val="1.0"/>
  <p:tag name="KSO_WM_TEMPLATE_INDEX" val="20186827"/>
  <p:tag name="KSO_WM_TEMPLATE_CATEGORY" val="custom"/>
  <p:tag name="KSO_WM_SLIDE_SUBTYPE" val="pureTxt"/>
  <p:tag name="KSO_WM_SPECIAL_SOURCE" val="bdnull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ID" val="custom20186827_23*a*1"/>
  <p:tag name="KSO_WM_UNIT_TYPE" val="a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57"/>
  <p:tag name="KSO_WM_UNIT_PRESET_TEXT_INDEX" val="4"/>
  <p:tag name="KSO_WM_UNIT_CLEAR" val="0"/>
  <p:tag name="KSO_WM_UNIT_COMPATIBLE" val="0"/>
  <p:tag name="KSO_WM_UNIT_HIGHLIGHT" val="0"/>
  <p:tag name="KSO_WM_UNIT_VALUE" val="123"/>
  <p:tag name="KSO_WM_UNIT_LAYERLEVEL" val="1"/>
  <p:tag name="KSO_WM_UNIT_INDEX" val="1"/>
  <p:tag name="KSO_WM_UNIT_ID" val="custom20186827_23*f*1"/>
  <p:tag name="KSO_WM_UNIT_TYPE" val="f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6827_23*i*2"/>
  <p:tag name="KSO_WM_TEMPLATE_CATEGORY" val="custom"/>
  <p:tag name="KSO_WM_TEMPLATE_INDEX" val="20186827"/>
  <p:tag name="KSO_WM_UNIT_INDEX" val="2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57"/>
  <p:tag name="KSO_WM_UNIT_PRESET_TEXT_INDEX" val="4"/>
  <p:tag name="KSO_WM_UNIT_CLEAR" val="0"/>
  <p:tag name="KSO_WM_UNIT_COMPATIBLE" val="0"/>
  <p:tag name="KSO_WM_UNIT_HIGHLIGHT" val="0"/>
  <p:tag name="KSO_WM_UNIT_VALUE" val="123"/>
  <p:tag name="KSO_WM_UNIT_LAYERLEVEL" val="1"/>
  <p:tag name="KSO_WM_UNIT_INDEX" val="1"/>
  <p:tag name="KSO_WM_UNIT_ID" val="custom20186827_23*f*1"/>
  <p:tag name="KSO_WM_UNIT_TYPE" val="f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LAYOUT_CNT" val="1_1"/>
  <p:tag name="KSO_WM_SLIDE_LAYOUT" val="a_f"/>
  <p:tag name="KSO_WM_SLIDE_SIZE" val="668*63"/>
  <p:tag name="KSO_WM_SLIDE_POSITION" val="29*269"/>
  <p:tag name="KSO_WM_BEAUTIFY_FLAG" val="#wm#"/>
  <p:tag name="KSO_WM_SLIDE_TYPE" val="text"/>
  <p:tag name="KSO_WM_SLIDE_ITEM_CNT" val="1"/>
  <p:tag name="KSO_WM_SLIDE_INDEX" val="23"/>
  <p:tag name="KSO_WM_SLIDE_ID" val="custom20186827_23"/>
  <p:tag name="KSO_WM_TAG_VERSION" val="1.0"/>
  <p:tag name="KSO_WM_TEMPLATE_INDEX" val="20186827"/>
  <p:tag name="KSO_WM_TEMPLATE_CATEGORY" val="custom"/>
  <p:tag name="KSO_WM_SLIDE_SUBTYPE" val="pureTxt"/>
  <p:tag name="KSO_WM_SPECIAL_SOURCE" val="bdnull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ID" val="custom20186827_23*a*1"/>
  <p:tag name="KSO_WM_UNIT_TYPE" val="a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57"/>
  <p:tag name="KSO_WM_UNIT_PRESET_TEXT_INDEX" val="4"/>
  <p:tag name="KSO_WM_UNIT_CLEAR" val="0"/>
  <p:tag name="KSO_WM_UNIT_COMPATIBLE" val="0"/>
  <p:tag name="KSO_WM_UNIT_HIGHLIGHT" val="0"/>
  <p:tag name="KSO_WM_UNIT_VALUE" val="123"/>
  <p:tag name="KSO_WM_UNIT_LAYERLEVEL" val="1"/>
  <p:tag name="KSO_WM_UNIT_INDEX" val="1"/>
  <p:tag name="KSO_WM_UNIT_ID" val="custom20186827_23*f*1"/>
  <p:tag name="KSO_WM_UNIT_TYPE" val="f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6827_23*i*2"/>
  <p:tag name="KSO_WM_TEMPLATE_CATEGORY" val="custom"/>
  <p:tag name="KSO_WM_TEMPLATE_INDEX" val="20186827"/>
  <p:tag name="KSO_WM_UNIT_INDEX" val="2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57"/>
  <p:tag name="KSO_WM_UNIT_PRESET_TEXT_INDEX" val="4"/>
  <p:tag name="KSO_WM_UNIT_CLEAR" val="0"/>
  <p:tag name="KSO_WM_UNIT_COMPATIBLE" val="0"/>
  <p:tag name="KSO_WM_UNIT_HIGHLIGHT" val="0"/>
  <p:tag name="KSO_WM_UNIT_VALUE" val="123"/>
  <p:tag name="KSO_WM_UNIT_LAYERLEVEL" val="1"/>
  <p:tag name="KSO_WM_UNIT_INDEX" val="1"/>
  <p:tag name="KSO_WM_UNIT_ID" val="custom20186827_23*f*1"/>
  <p:tag name="KSO_WM_UNIT_TYPE" val="f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LAYOUT_CNT" val="1_1"/>
  <p:tag name="KSO_WM_SLIDE_LAYOUT" val="a_f"/>
  <p:tag name="KSO_WM_SLIDE_SIZE" val="668*63"/>
  <p:tag name="KSO_WM_SLIDE_POSITION" val="29*269"/>
  <p:tag name="KSO_WM_BEAUTIFY_FLAG" val="#wm#"/>
  <p:tag name="KSO_WM_SLIDE_TYPE" val="text"/>
  <p:tag name="KSO_WM_SLIDE_ITEM_CNT" val="1"/>
  <p:tag name="KSO_WM_SLIDE_INDEX" val="23"/>
  <p:tag name="KSO_WM_SLIDE_ID" val="custom20186827_23"/>
  <p:tag name="KSO_WM_TAG_VERSION" val="1.0"/>
  <p:tag name="KSO_WM_TEMPLATE_INDEX" val="20186827"/>
  <p:tag name="KSO_WM_TEMPLATE_CATEGORY" val="custom"/>
  <p:tag name="KSO_WM_SLIDE_SUBTYPE" val="pureTxt"/>
  <p:tag name="KSO_WM_SPECIAL_SOURCE" val="bdnull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17"/>
  <p:tag name="KSO_WM_UNIT_PRESET_TEXT_INDEX" val="3"/>
  <p:tag name="KSO_WM_UNIT_CLEAR" val="0"/>
  <p:tag name="KSO_WM_UNIT_COMPATIBLE" val="0"/>
  <p:tag name="KSO_WM_UNIT_HIGHLIGHT" val="0"/>
  <p:tag name="KSO_WM_UNIT_ISCONTENTSTITLE" val="0"/>
  <p:tag name="KSO_WM_UNIT_VALUE" val="40"/>
  <p:tag name="KSO_WM_UNIT_LAYERLEVEL" val="1"/>
  <p:tag name="KSO_WM_UNIT_INDEX" val="1"/>
  <p:tag name="KSO_WM_UNIT_ID" val="custom20186827_23*a*1"/>
  <p:tag name="KSO_WM_UNIT_TYPE" val="a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UNIT_TYPE" val="i"/>
  <p:tag name="KSO_WM_UNIT_ID" val="custom20186827_23*i*2"/>
  <p:tag name="KSO_WM_TEMPLATE_CATEGORY" val="custom"/>
  <p:tag name="KSO_WM_TEMPLATE_INDEX" val="20186827"/>
  <p:tag name="KSO_WM_UNIT_INDEX" val="2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6827"/>
  <p:tag name="KSO_WM_TAG_VERSION" val="1.0"/>
  <p:tag name="KSO_WM_BEAUTIFY_FLAG" val="#wm#"/>
  <p:tag name="KSO_WM_UNIT_PRESET_TEXT_LEN" val="57"/>
  <p:tag name="KSO_WM_UNIT_PRESET_TEXT_INDEX" val="4"/>
  <p:tag name="KSO_WM_UNIT_CLEAR" val="0"/>
  <p:tag name="KSO_WM_UNIT_COMPATIBLE" val="0"/>
  <p:tag name="KSO_WM_UNIT_HIGHLIGHT" val="0"/>
  <p:tag name="KSO_WM_UNIT_VALUE" val="123"/>
  <p:tag name="KSO_WM_UNIT_LAYERLEVEL" val="1"/>
  <p:tag name="KSO_WM_UNIT_INDEX" val="1"/>
  <p:tag name="KSO_WM_UNIT_ID" val="custom20186827_23*f*1"/>
  <p:tag name="KSO_WM_UNIT_TYPE" val="f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1557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1557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fec00251-7510-438f-8a96-c7dd4912fd0b}"/>
</p:tagLst>
</file>

<file path=ppt/theme/theme1.xml><?xml version="1.0" encoding="utf-8"?>
<a:theme xmlns:a="http://schemas.openxmlformats.org/drawingml/2006/main" name="自定义设计方案">
  <a:themeElements>
    <a:clrScheme name="自定义 42">
      <a:dk1>
        <a:srgbClr val="000000"/>
      </a:dk1>
      <a:lt1>
        <a:srgbClr val="FFFFFF"/>
      </a:lt1>
      <a:dk2>
        <a:srgbClr val="1F497D"/>
      </a:dk2>
      <a:lt2>
        <a:srgbClr val="4DADC7"/>
      </a:lt2>
      <a:accent1>
        <a:srgbClr val="4F81BD"/>
      </a:accent1>
      <a:accent2>
        <a:srgbClr val="D47676"/>
      </a:accent2>
      <a:accent3>
        <a:srgbClr val="FFFFFF"/>
      </a:accent3>
      <a:accent4>
        <a:srgbClr val="E6FA6F"/>
      </a:accent4>
      <a:accent5>
        <a:srgbClr val="31859C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>
          <a:solidFill>
            <a:schemeClr val="accent4">
              <a:lumMod val="60000"/>
              <a:lumOff val="40000"/>
            </a:schemeClr>
          </a:solidFill>
          <a:prstDash val="dash"/>
          <a:tailEnd type="triangl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893</TotalTime>
  <Words>4522</Words>
  <Application>Microsoft Office PowerPoint</Application>
  <PresentationFormat>自定义</PresentationFormat>
  <Paragraphs>780</Paragraphs>
  <Slides>83</Slides>
  <Notes>27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83</vt:i4>
      </vt:variant>
    </vt:vector>
  </HeadingPairs>
  <TitlesOfParts>
    <vt:vector size="85" baseType="lpstr">
      <vt:lpstr>自定义设计方案</vt:lpstr>
      <vt:lpstr>BMP 图像</vt:lpstr>
      <vt:lpstr>PowerPoint 演示文稿</vt:lpstr>
      <vt:lpstr>PowerPoint 演示文稿</vt:lpstr>
      <vt:lpstr>PowerPoint 演示文稿</vt:lpstr>
      <vt:lpstr>内容概要</vt:lpstr>
      <vt:lpstr>梦想</vt:lpstr>
      <vt:lpstr>PowerPoint 演示文稿</vt:lpstr>
      <vt:lpstr>当前就业形式介绍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软件企业</vt:lpstr>
      <vt:lpstr>工作机会</vt:lpstr>
      <vt:lpstr>工作机会</vt:lpstr>
      <vt:lpstr>工作机会</vt:lpstr>
      <vt:lpstr>对互联网行业的初步印象</vt:lpstr>
      <vt:lpstr>PowerPoint 演示文稿</vt:lpstr>
      <vt:lpstr>PowerPoint 演示文稿</vt:lpstr>
      <vt:lpstr>企业目标人才画像</vt:lpstr>
      <vt:lpstr>思考：如果你是公司老板，你喜欢什么样的员工？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企业用人标准</vt:lpstr>
      <vt:lpstr>企业关注</vt:lpstr>
      <vt:lpstr>素质能力</vt:lpstr>
      <vt:lpstr>PowerPoint 演示文稿</vt:lpstr>
      <vt:lpstr>PowerPoint 演示文稿</vt:lpstr>
      <vt:lpstr>PowerPoint 演示文稿</vt:lpstr>
      <vt:lpstr>PowerPoint 演示文稿</vt:lpstr>
      <vt:lpstr>进入IT职场前期准备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我的现状-就业状态</vt:lpstr>
      <vt:lpstr>自我定位-职业规划</vt:lpstr>
      <vt:lpstr>自我定位-岗位选择</vt:lpstr>
      <vt:lpstr>专业IT服务性企业技术团队岗位</vt:lpstr>
      <vt:lpstr>PowerPoint 演示文稿</vt:lpstr>
      <vt:lpstr>PowerPoint 演示文稿</vt:lpstr>
      <vt:lpstr>PowerPoint 演示文稿</vt:lpstr>
      <vt:lpstr>PowerPoint 演示文稿</vt:lpstr>
      <vt:lpstr>突破自我-行业就业形势</vt:lpstr>
      <vt:lpstr>突破自我-企业招聘信息</vt:lpstr>
      <vt:lpstr>PowerPoint 演示文稿</vt:lpstr>
      <vt:lpstr>PowerPoint 演示文稿</vt:lpstr>
      <vt:lpstr>照进现实</vt:lpstr>
      <vt:lpstr>照进现实</vt:lpstr>
      <vt:lpstr>照进现实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请写下大学时间规划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edz</dc:creator>
  <cp:lastModifiedBy>Windows 用户</cp:lastModifiedBy>
  <cp:revision>119</cp:revision>
  <dcterms:created xsi:type="dcterms:W3CDTF">2020-09-22T09:47:52Z</dcterms:created>
  <dcterms:modified xsi:type="dcterms:W3CDTF">2023-04-06T09:03:45Z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2052-2.4.0.3944</vt:lpwstr>
  </property>
</Properties>
</file>