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478" r:id="rId3"/>
    <p:sldId id="493" r:id="rId5"/>
    <p:sldId id="692" r:id="rId6"/>
    <p:sldId id="695" r:id="rId7"/>
    <p:sldId id="693" r:id="rId8"/>
    <p:sldId id="696" r:id="rId9"/>
    <p:sldId id="659" r:id="rId10"/>
    <p:sldId id="602" r:id="rId11"/>
    <p:sldId id="661" r:id="rId12"/>
    <p:sldId id="732" r:id="rId13"/>
    <p:sldId id="605" r:id="rId14"/>
    <p:sldId id="734" r:id="rId15"/>
    <p:sldId id="607" r:id="rId16"/>
    <p:sldId id="608" r:id="rId17"/>
    <p:sldId id="735" r:id="rId18"/>
    <p:sldId id="736" r:id="rId19"/>
    <p:sldId id="730" r:id="rId20"/>
    <p:sldId id="738" r:id="rId21"/>
    <p:sldId id="737" r:id="rId22"/>
    <p:sldId id="747" r:id="rId23"/>
    <p:sldId id="745" r:id="rId24"/>
    <p:sldId id="527" r:id="rId25"/>
    <p:sldId id="749" r:id="rId26"/>
    <p:sldId id="746" r:id="rId27"/>
    <p:sldId id="609" r:id="rId28"/>
    <p:sldId id="536" r:id="rId29"/>
    <p:sldId id="750" r:id="rId30"/>
    <p:sldId id="751" r:id="rId31"/>
    <p:sldId id="611" r:id="rId32"/>
    <p:sldId id="537" r:id="rId33"/>
    <p:sldId id="538" r:id="rId34"/>
    <p:sldId id="752" r:id="rId35"/>
    <p:sldId id="778" r:id="rId36"/>
    <p:sldId id="777" r:id="rId37"/>
    <p:sldId id="672" r:id="rId38"/>
    <p:sldId id="753" r:id="rId39"/>
    <p:sldId id="758" r:id="rId40"/>
    <p:sldId id="759" r:id="rId41"/>
    <p:sldId id="760" r:id="rId42"/>
    <p:sldId id="779" r:id="rId43"/>
    <p:sldId id="761" r:id="rId44"/>
    <p:sldId id="762" r:id="rId45"/>
    <p:sldId id="774"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CC0000"/>
    <a:srgbClr val="990000"/>
    <a:srgbClr val="AE0B0B"/>
    <a:srgbClr val="CC6600"/>
    <a:srgbClr val="3B9D3B"/>
    <a:srgbClr val="3D3D3D"/>
    <a:srgbClr val="000066"/>
    <a:srgbClr val="CC3300"/>
    <a:srgbClr val="39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10" autoAdjust="0"/>
    <p:restoredTop sz="92952" autoAdjust="0"/>
  </p:normalViewPr>
  <p:slideViewPr>
    <p:cSldViewPr snapToGrid="0">
      <p:cViewPr varScale="1">
        <p:scale>
          <a:sx n="63" d="100"/>
          <a:sy n="63" d="100"/>
        </p:scale>
        <p:origin x="1008" y="48"/>
      </p:cViewPr>
      <p:guideLst>
        <p:guide orient="horz" pos="2271"/>
        <p:guide pos="3911"/>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908DAD-49A6-47BC-B848-944636110979}" type="doc">
      <dgm:prSet loTypeId="urn:microsoft.com/office/officeart/2005/8/layout/hProcess9" loCatId="process" qsTypeId="urn:microsoft.com/office/officeart/2005/8/quickstyle/simple1" qsCatId="simple" csTypeId="urn:microsoft.com/office/officeart/2005/8/colors/accent1_2" csCatId="accent1" phldr="1"/>
      <dgm:spPr/>
    </dgm:pt>
    <dgm:pt modelId="{5EEE22C4-BD03-4D87-B680-8F90E61E0AF1}">
      <dgm:prSet phldrT="[Text]"/>
      <dgm:spPr/>
      <dgm:t>
        <a:bodyPr/>
        <a:lstStyle/>
        <a:p>
          <a:r>
            <a:rPr lang="en-US" dirty="0"/>
            <a:t>1995</a:t>
          </a:r>
        </a:p>
        <a:p>
          <a:r>
            <a:rPr lang="en-US" dirty="0"/>
            <a:t>1.0</a:t>
          </a:r>
          <a:r>
            <a:rPr lang="zh-CN" altLang="en-US" dirty="0"/>
            <a:t>版本</a:t>
          </a:r>
          <a:endParaRPr lang="en-US" dirty="0"/>
        </a:p>
      </dgm:t>
    </dgm:pt>
    <dgm:pt modelId="{1E6BC4C7-BD9A-4808-893D-C9A89601CB84}" cxnId="{4BC9D0F3-F9BF-4B50-8B69-026E9349B38B}" type="parTrans">
      <dgm:prSet/>
      <dgm:spPr/>
      <dgm:t>
        <a:bodyPr/>
        <a:lstStyle/>
        <a:p>
          <a:endParaRPr lang="en-US"/>
        </a:p>
      </dgm:t>
    </dgm:pt>
    <dgm:pt modelId="{A851E4B8-EF4B-44D8-9C00-D3169E970D1E}" cxnId="{4BC9D0F3-F9BF-4B50-8B69-026E9349B38B}" type="sibTrans">
      <dgm:prSet/>
      <dgm:spPr/>
      <dgm:t>
        <a:bodyPr/>
        <a:lstStyle/>
        <a:p>
          <a:endParaRPr lang="en-US"/>
        </a:p>
      </dgm:t>
    </dgm:pt>
    <dgm:pt modelId="{E76DBD12-2FCA-4BFE-8715-241283C8F583}">
      <dgm:prSet phldrT="[Text]"/>
      <dgm:spPr/>
      <dgm:t>
        <a:bodyPr/>
        <a:lstStyle/>
        <a:p>
          <a:r>
            <a:rPr lang="en-US" dirty="0"/>
            <a:t>1997</a:t>
          </a:r>
        </a:p>
        <a:p>
          <a:r>
            <a:rPr lang="en-US" dirty="0"/>
            <a:t>1.1</a:t>
          </a:r>
          <a:r>
            <a:rPr lang="zh-CN" altLang="en-US" dirty="0"/>
            <a:t>版本</a:t>
          </a:r>
          <a:endParaRPr lang="en-US" dirty="0"/>
        </a:p>
      </dgm:t>
    </dgm:pt>
    <dgm:pt modelId="{C11E08F3-496C-49B3-932B-D1785D2F6C2D}" cxnId="{620E2509-C2CE-488D-9214-B2F2D6B1B586}" type="parTrans">
      <dgm:prSet/>
      <dgm:spPr/>
      <dgm:t>
        <a:bodyPr/>
        <a:lstStyle/>
        <a:p>
          <a:endParaRPr lang="en-US"/>
        </a:p>
      </dgm:t>
    </dgm:pt>
    <dgm:pt modelId="{C6B1EF4B-0A9A-45BB-B997-CDE06A649A87}" cxnId="{620E2509-C2CE-488D-9214-B2F2D6B1B586}" type="sibTrans">
      <dgm:prSet/>
      <dgm:spPr/>
      <dgm:t>
        <a:bodyPr/>
        <a:lstStyle/>
        <a:p>
          <a:endParaRPr lang="en-US"/>
        </a:p>
      </dgm:t>
    </dgm:pt>
    <dgm:pt modelId="{7B1332C5-259C-4F53-BA26-5CDC9E2B1FBF}">
      <dgm:prSet phldrT="[Text]"/>
      <dgm:spPr/>
      <dgm:t>
        <a:bodyPr/>
        <a:lstStyle/>
        <a:p>
          <a:r>
            <a:rPr lang="en-US" dirty="0"/>
            <a:t>2011</a:t>
          </a:r>
        </a:p>
        <a:p>
          <a:r>
            <a:rPr lang="en-US" dirty="0"/>
            <a:t>1.7</a:t>
          </a:r>
          <a:r>
            <a:rPr lang="zh-CN" altLang="en-US" dirty="0"/>
            <a:t>版本</a:t>
          </a:r>
          <a:endParaRPr lang="en-US" dirty="0"/>
        </a:p>
      </dgm:t>
    </dgm:pt>
    <dgm:pt modelId="{7F895B3B-4F91-4102-A27A-1436E888EC3B}" cxnId="{24003F55-265A-4BA9-AC45-0E8223A8F8A2}" type="parTrans">
      <dgm:prSet/>
      <dgm:spPr/>
      <dgm:t>
        <a:bodyPr/>
        <a:lstStyle/>
        <a:p>
          <a:endParaRPr lang="en-US"/>
        </a:p>
      </dgm:t>
    </dgm:pt>
    <dgm:pt modelId="{FD3D9EAC-3948-4C8E-893A-88C5792894C7}" cxnId="{24003F55-265A-4BA9-AC45-0E8223A8F8A2}" type="sibTrans">
      <dgm:prSet/>
      <dgm:spPr/>
      <dgm:t>
        <a:bodyPr/>
        <a:lstStyle/>
        <a:p>
          <a:endParaRPr lang="en-US"/>
        </a:p>
      </dgm:t>
    </dgm:pt>
    <dgm:pt modelId="{21179D54-A1CD-43C5-A69F-F73C763E7E11}">
      <dgm:prSet phldrT="[Text]"/>
      <dgm:spPr/>
      <dgm:t>
        <a:bodyPr/>
        <a:lstStyle/>
        <a:p>
          <a:r>
            <a:rPr lang="en-US" dirty="0"/>
            <a:t>1998</a:t>
          </a:r>
        </a:p>
        <a:p>
          <a:r>
            <a:rPr lang="en-US" dirty="0"/>
            <a:t>1.2</a:t>
          </a:r>
          <a:r>
            <a:rPr lang="zh-CN" altLang="en-US" dirty="0"/>
            <a:t>版本</a:t>
          </a:r>
          <a:endParaRPr lang="en-US" dirty="0"/>
        </a:p>
      </dgm:t>
    </dgm:pt>
    <dgm:pt modelId="{D7C92A81-6C1E-4701-BFC3-06FE6E81FC81}" cxnId="{1A1F0A2B-4D54-4441-B267-99F69ACF9ED9}" type="parTrans">
      <dgm:prSet/>
      <dgm:spPr/>
      <dgm:t>
        <a:bodyPr/>
        <a:lstStyle/>
        <a:p>
          <a:endParaRPr lang="en-US"/>
        </a:p>
      </dgm:t>
    </dgm:pt>
    <dgm:pt modelId="{34CA94A6-EA24-494B-8109-97CDECBEE6FC}" cxnId="{1A1F0A2B-4D54-4441-B267-99F69ACF9ED9}" type="sibTrans">
      <dgm:prSet/>
      <dgm:spPr/>
      <dgm:t>
        <a:bodyPr/>
        <a:lstStyle/>
        <a:p>
          <a:endParaRPr lang="en-US"/>
        </a:p>
      </dgm:t>
    </dgm:pt>
    <dgm:pt modelId="{9A4F4A58-BEC7-4B24-9134-B99F5ECB757A}">
      <dgm:prSet phldrT="[Text]"/>
      <dgm:spPr/>
      <dgm:t>
        <a:bodyPr/>
        <a:lstStyle/>
        <a:p>
          <a:r>
            <a:rPr lang="en-US" dirty="0"/>
            <a:t>2000</a:t>
          </a:r>
        </a:p>
        <a:p>
          <a:r>
            <a:rPr lang="en-US" dirty="0"/>
            <a:t>1.3</a:t>
          </a:r>
          <a:r>
            <a:rPr lang="zh-CN" altLang="en-US" dirty="0"/>
            <a:t>版本</a:t>
          </a:r>
          <a:endParaRPr lang="en-US" dirty="0"/>
        </a:p>
      </dgm:t>
    </dgm:pt>
    <dgm:pt modelId="{8B915AE1-5A6A-4F26-9642-309219D3E842}" cxnId="{4B471263-6F2E-4D3C-AF55-2A8396788862}" type="parTrans">
      <dgm:prSet/>
      <dgm:spPr/>
      <dgm:t>
        <a:bodyPr/>
        <a:lstStyle/>
        <a:p>
          <a:endParaRPr lang="en-US"/>
        </a:p>
      </dgm:t>
    </dgm:pt>
    <dgm:pt modelId="{2E185776-CDF6-4F04-BC03-A9230E79D9C3}" cxnId="{4B471263-6F2E-4D3C-AF55-2A8396788862}" type="sibTrans">
      <dgm:prSet/>
      <dgm:spPr/>
      <dgm:t>
        <a:bodyPr/>
        <a:lstStyle/>
        <a:p>
          <a:endParaRPr lang="en-US"/>
        </a:p>
      </dgm:t>
    </dgm:pt>
    <dgm:pt modelId="{F96BA859-23AC-48F8-A852-1B68589244E4}">
      <dgm:prSet phldrT="[Text]"/>
      <dgm:spPr/>
      <dgm:t>
        <a:bodyPr/>
        <a:lstStyle/>
        <a:p>
          <a:r>
            <a:rPr lang="en-US" dirty="0"/>
            <a:t>2002</a:t>
          </a:r>
        </a:p>
        <a:p>
          <a:r>
            <a:rPr lang="en-US" dirty="0"/>
            <a:t>1.4</a:t>
          </a:r>
          <a:r>
            <a:rPr lang="zh-CN" altLang="en-US" dirty="0"/>
            <a:t>版本</a:t>
          </a:r>
          <a:endParaRPr lang="en-US" dirty="0"/>
        </a:p>
      </dgm:t>
    </dgm:pt>
    <dgm:pt modelId="{77D0B417-3D53-4684-AA44-3D3715CF30DA}" cxnId="{2D710317-A33E-468A-9EA1-388126531D22}" type="parTrans">
      <dgm:prSet/>
      <dgm:spPr/>
      <dgm:t>
        <a:bodyPr/>
        <a:lstStyle/>
        <a:p>
          <a:endParaRPr lang="en-US"/>
        </a:p>
      </dgm:t>
    </dgm:pt>
    <dgm:pt modelId="{8DD1BDC5-06B3-45AA-9AB1-99A5370554EA}" cxnId="{2D710317-A33E-468A-9EA1-388126531D22}" type="sibTrans">
      <dgm:prSet/>
      <dgm:spPr/>
      <dgm:t>
        <a:bodyPr/>
        <a:lstStyle/>
        <a:p>
          <a:endParaRPr lang="en-US"/>
        </a:p>
      </dgm:t>
    </dgm:pt>
    <dgm:pt modelId="{75A2E2EE-F7EC-46FF-B5E2-D1A2137FD59F}">
      <dgm:prSet phldrT="[Text]"/>
      <dgm:spPr/>
      <dgm:t>
        <a:bodyPr/>
        <a:lstStyle/>
        <a:p>
          <a:r>
            <a:rPr lang="en-US" dirty="0"/>
            <a:t>2004</a:t>
          </a:r>
        </a:p>
        <a:p>
          <a:r>
            <a:rPr lang="en-US" dirty="0"/>
            <a:t>1.5</a:t>
          </a:r>
          <a:r>
            <a:rPr lang="zh-CN" altLang="en-US" dirty="0"/>
            <a:t>版本</a:t>
          </a:r>
          <a:endParaRPr lang="en-US" dirty="0"/>
        </a:p>
      </dgm:t>
    </dgm:pt>
    <dgm:pt modelId="{E05726A8-99ED-499C-BDF9-46666A948487}" cxnId="{DF2F48B9-17AE-457D-97C7-81E87D7C1EE0}" type="parTrans">
      <dgm:prSet/>
      <dgm:spPr/>
      <dgm:t>
        <a:bodyPr/>
        <a:lstStyle/>
        <a:p>
          <a:endParaRPr lang="en-US"/>
        </a:p>
      </dgm:t>
    </dgm:pt>
    <dgm:pt modelId="{A869061E-82F1-4181-A69E-61ED32EC3417}" cxnId="{DF2F48B9-17AE-457D-97C7-81E87D7C1EE0}" type="sibTrans">
      <dgm:prSet/>
      <dgm:spPr/>
      <dgm:t>
        <a:bodyPr/>
        <a:lstStyle/>
        <a:p>
          <a:endParaRPr lang="en-US"/>
        </a:p>
      </dgm:t>
    </dgm:pt>
    <dgm:pt modelId="{387A4F8F-681D-4BA3-93A3-7A2E1368827E}">
      <dgm:prSet phldrT="[Text]"/>
      <dgm:spPr/>
      <dgm:t>
        <a:bodyPr/>
        <a:lstStyle/>
        <a:p>
          <a:r>
            <a:rPr lang="en-US" dirty="0"/>
            <a:t>2006</a:t>
          </a:r>
        </a:p>
        <a:p>
          <a:r>
            <a:rPr lang="en-US" dirty="0"/>
            <a:t>1.6</a:t>
          </a:r>
          <a:r>
            <a:rPr lang="zh-CN" altLang="en-US" dirty="0"/>
            <a:t>版本</a:t>
          </a:r>
          <a:endParaRPr lang="en-US" dirty="0"/>
        </a:p>
      </dgm:t>
    </dgm:pt>
    <dgm:pt modelId="{C8D9FB20-DF00-472E-9E9A-E42A48FE663D}" cxnId="{2DDB574B-6C26-488B-BCC9-B9D20769F693}" type="parTrans">
      <dgm:prSet/>
      <dgm:spPr/>
      <dgm:t>
        <a:bodyPr/>
        <a:lstStyle/>
        <a:p>
          <a:endParaRPr lang="en-US"/>
        </a:p>
      </dgm:t>
    </dgm:pt>
    <dgm:pt modelId="{01422D94-4F0B-48E4-92A8-075F80966D13}" cxnId="{2DDB574B-6C26-488B-BCC9-B9D20769F693}" type="sibTrans">
      <dgm:prSet/>
      <dgm:spPr/>
      <dgm:t>
        <a:bodyPr/>
        <a:lstStyle/>
        <a:p>
          <a:endParaRPr lang="en-US"/>
        </a:p>
      </dgm:t>
    </dgm:pt>
    <dgm:pt modelId="{0115206A-4B00-4F14-B611-2941DC8AB991}">
      <dgm:prSet phldrT="[Text]"/>
      <dgm:spPr/>
      <dgm:t>
        <a:bodyPr/>
        <a:lstStyle/>
        <a:p>
          <a:r>
            <a:rPr lang="en-US" dirty="0"/>
            <a:t>2014</a:t>
          </a:r>
        </a:p>
        <a:p>
          <a:r>
            <a:rPr lang="en-US" dirty="0"/>
            <a:t>1.8</a:t>
          </a:r>
          <a:r>
            <a:rPr lang="zh-CN" altLang="en-US" dirty="0"/>
            <a:t>版本</a:t>
          </a:r>
          <a:endParaRPr lang="en-US" dirty="0"/>
        </a:p>
      </dgm:t>
    </dgm:pt>
    <dgm:pt modelId="{D68593D1-080B-4D84-A8C1-F8978B9C6878}" cxnId="{C0A2AFDA-73D4-433A-940C-4CA9102CED62}" type="parTrans">
      <dgm:prSet/>
      <dgm:spPr/>
      <dgm:t>
        <a:bodyPr/>
        <a:lstStyle/>
        <a:p>
          <a:endParaRPr lang="en-US"/>
        </a:p>
      </dgm:t>
    </dgm:pt>
    <dgm:pt modelId="{F9C6B25C-1EF3-4105-8A19-949D356291ED}" cxnId="{C0A2AFDA-73D4-433A-940C-4CA9102CED62}" type="sibTrans">
      <dgm:prSet/>
      <dgm:spPr/>
      <dgm:t>
        <a:bodyPr/>
        <a:lstStyle/>
        <a:p>
          <a:endParaRPr lang="en-US"/>
        </a:p>
      </dgm:t>
    </dgm:pt>
    <dgm:pt modelId="{DDFC43C0-1E8F-49DF-811E-4C04A6FB349C}" type="pres">
      <dgm:prSet presAssocID="{81908DAD-49A6-47BC-B848-944636110979}" presName="CompostProcess" presStyleCnt="0">
        <dgm:presLayoutVars>
          <dgm:dir/>
          <dgm:resizeHandles val="exact"/>
        </dgm:presLayoutVars>
      </dgm:prSet>
      <dgm:spPr/>
    </dgm:pt>
    <dgm:pt modelId="{73BE1909-35CA-4675-8B80-F1D621EF709E}" type="pres">
      <dgm:prSet presAssocID="{81908DAD-49A6-47BC-B848-944636110979}" presName="arrow" presStyleLbl="bgShp" presStyleIdx="0" presStyleCnt="1" custScaleX="117647"/>
      <dgm:spPr/>
    </dgm:pt>
    <dgm:pt modelId="{256018C1-DA18-4349-978F-1948EAFF57D8}" type="pres">
      <dgm:prSet presAssocID="{81908DAD-49A6-47BC-B848-944636110979}" presName="linearProcess" presStyleCnt="0"/>
      <dgm:spPr/>
    </dgm:pt>
    <dgm:pt modelId="{3B5A0BFC-8940-452B-AEB8-09279788BB8C}" type="pres">
      <dgm:prSet presAssocID="{5EEE22C4-BD03-4D87-B680-8F90E61E0AF1}" presName="textNode" presStyleLbl="node1" presStyleIdx="0" presStyleCnt="9">
        <dgm:presLayoutVars>
          <dgm:bulletEnabled val="1"/>
        </dgm:presLayoutVars>
      </dgm:prSet>
      <dgm:spPr/>
    </dgm:pt>
    <dgm:pt modelId="{56599A96-909A-4158-B188-43895F48CF09}" type="pres">
      <dgm:prSet presAssocID="{A851E4B8-EF4B-44D8-9C00-D3169E970D1E}" presName="sibTrans" presStyleCnt="0"/>
      <dgm:spPr/>
    </dgm:pt>
    <dgm:pt modelId="{562F06B8-77DD-4694-9A06-D9AEA01F0E20}" type="pres">
      <dgm:prSet presAssocID="{E76DBD12-2FCA-4BFE-8715-241283C8F583}" presName="textNode" presStyleLbl="node1" presStyleIdx="1" presStyleCnt="9">
        <dgm:presLayoutVars>
          <dgm:bulletEnabled val="1"/>
        </dgm:presLayoutVars>
      </dgm:prSet>
      <dgm:spPr/>
    </dgm:pt>
    <dgm:pt modelId="{3FCB8C9B-BBC0-418A-ADF4-B6FE0BF32354}" type="pres">
      <dgm:prSet presAssocID="{C6B1EF4B-0A9A-45BB-B997-CDE06A649A87}" presName="sibTrans" presStyleCnt="0"/>
      <dgm:spPr/>
    </dgm:pt>
    <dgm:pt modelId="{5D42C695-5EFB-4A4D-A1E1-A9DBB2F52242}" type="pres">
      <dgm:prSet presAssocID="{21179D54-A1CD-43C5-A69F-F73C763E7E11}" presName="textNode" presStyleLbl="node1" presStyleIdx="2" presStyleCnt="9">
        <dgm:presLayoutVars>
          <dgm:bulletEnabled val="1"/>
        </dgm:presLayoutVars>
      </dgm:prSet>
      <dgm:spPr/>
    </dgm:pt>
    <dgm:pt modelId="{5DE9B186-83C1-4173-805A-755E39AA8E33}" type="pres">
      <dgm:prSet presAssocID="{34CA94A6-EA24-494B-8109-97CDECBEE6FC}" presName="sibTrans" presStyleCnt="0"/>
      <dgm:spPr/>
    </dgm:pt>
    <dgm:pt modelId="{825EA163-6020-4BD4-B640-D69AFF07CD07}" type="pres">
      <dgm:prSet presAssocID="{9A4F4A58-BEC7-4B24-9134-B99F5ECB757A}" presName="textNode" presStyleLbl="node1" presStyleIdx="3" presStyleCnt="9">
        <dgm:presLayoutVars>
          <dgm:bulletEnabled val="1"/>
        </dgm:presLayoutVars>
      </dgm:prSet>
      <dgm:spPr/>
    </dgm:pt>
    <dgm:pt modelId="{E8B97AA8-A4DC-4E94-8AA7-32E990C56C7C}" type="pres">
      <dgm:prSet presAssocID="{2E185776-CDF6-4F04-BC03-A9230E79D9C3}" presName="sibTrans" presStyleCnt="0"/>
      <dgm:spPr/>
    </dgm:pt>
    <dgm:pt modelId="{FFC10B78-F299-4D0A-B1AF-C56CBAACBB2F}" type="pres">
      <dgm:prSet presAssocID="{F96BA859-23AC-48F8-A852-1B68589244E4}" presName="textNode" presStyleLbl="node1" presStyleIdx="4" presStyleCnt="9">
        <dgm:presLayoutVars>
          <dgm:bulletEnabled val="1"/>
        </dgm:presLayoutVars>
      </dgm:prSet>
      <dgm:spPr/>
    </dgm:pt>
    <dgm:pt modelId="{BC0D603E-EBF3-4195-A39E-164D8A244BB6}" type="pres">
      <dgm:prSet presAssocID="{8DD1BDC5-06B3-45AA-9AB1-99A5370554EA}" presName="sibTrans" presStyleCnt="0"/>
      <dgm:spPr/>
    </dgm:pt>
    <dgm:pt modelId="{1822BFD2-4EEF-4CBA-9651-9F45B7B36E1B}" type="pres">
      <dgm:prSet presAssocID="{75A2E2EE-F7EC-46FF-B5E2-D1A2137FD59F}" presName="textNode" presStyleLbl="node1" presStyleIdx="5" presStyleCnt="9">
        <dgm:presLayoutVars>
          <dgm:bulletEnabled val="1"/>
        </dgm:presLayoutVars>
      </dgm:prSet>
      <dgm:spPr/>
    </dgm:pt>
    <dgm:pt modelId="{3124A0A0-DFE8-4C65-948E-D64F42F810BF}" type="pres">
      <dgm:prSet presAssocID="{A869061E-82F1-4181-A69E-61ED32EC3417}" presName="sibTrans" presStyleCnt="0"/>
      <dgm:spPr/>
    </dgm:pt>
    <dgm:pt modelId="{75BDCC37-DD00-4D60-9D92-BF809B2F8AB7}" type="pres">
      <dgm:prSet presAssocID="{387A4F8F-681D-4BA3-93A3-7A2E1368827E}" presName="textNode" presStyleLbl="node1" presStyleIdx="6" presStyleCnt="9">
        <dgm:presLayoutVars>
          <dgm:bulletEnabled val="1"/>
        </dgm:presLayoutVars>
      </dgm:prSet>
      <dgm:spPr/>
    </dgm:pt>
    <dgm:pt modelId="{30785753-CD4E-4B02-A92A-ED206D810D13}" type="pres">
      <dgm:prSet presAssocID="{01422D94-4F0B-48E4-92A8-075F80966D13}" presName="sibTrans" presStyleCnt="0"/>
      <dgm:spPr/>
    </dgm:pt>
    <dgm:pt modelId="{FC13CDC5-EF51-4304-8610-37DF62CF0D28}" type="pres">
      <dgm:prSet presAssocID="{7B1332C5-259C-4F53-BA26-5CDC9E2B1FBF}" presName="textNode" presStyleLbl="node1" presStyleIdx="7" presStyleCnt="9">
        <dgm:presLayoutVars>
          <dgm:bulletEnabled val="1"/>
        </dgm:presLayoutVars>
      </dgm:prSet>
      <dgm:spPr/>
    </dgm:pt>
    <dgm:pt modelId="{3E4F6D49-0A3E-446E-9305-4B02D496B8DE}" type="pres">
      <dgm:prSet presAssocID="{FD3D9EAC-3948-4C8E-893A-88C5792894C7}" presName="sibTrans" presStyleCnt="0"/>
      <dgm:spPr/>
    </dgm:pt>
    <dgm:pt modelId="{55EE2325-E0CA-434C-9C61-020B07C519C6}" type="pres">
      <dgm:prSet presAssocID="{0115206A-4B00-4F14-B611-2941DC8AB991}" presName="textNode" presStyleLbl="node1" presStyleIdx="8" presStyleCnt="9">
        <dgm:presLayoutVars>
          <dgm:bulletEnabled val="1"/>
        </dgm:presLayoutVars>
      </dgm:prSet>
      <dgm:spPr/>
    </dgm:pt>
  </dgm:ptLst>
  <dgm:cxnLst>
    <dgm:cxn modelId="{620E2509-C2CE-488D-9214-B2F2D6B1B586}" srcId="{81908DAD-49A6-47BC-B848-944636110979}" destId="{E76DBD12-2FCA-4BFE-8715-241283C8F583}" srcOrd="1" destOrd="0" parTransId="{C11E08F3-496C-49B3-932B-D1785D2F6C2D}" sibTransId="{C6B1EF4B-0A9A-45BB-B997-CDE06A649A87}"/>
    <dgm:cxn modelId="{2D710317-A33E-468A-9EA1-388126531D22}" srcId="{81908DAD-49A6-47BC-B848-944636110979}" destId="{F96BA859-23AC-48F8-A852-1B68589244E4}" srcOrd="4" destOrd="0" parTransId="{77D0B417-3D53-4684-AA44-3D3715CF30DA}" sibTransId="{8DD1BDC5-06B3-45AA-9AB1-99A5370554EA}"/>
    <dgm:cxn modelId="{A838BD1D-AEF7-44FB-8D1D-98658AFD6E28}" type="presOf" srcId="{E76DBD12-2FCA-4BFE-8715-241283C8F583}" destId="{562F06B8-77DD-4694-9A06-D9AEA01F0E20}" srcOrd="0" destOrd="0" presId="urn:microsoft.com/office/officeart/2005/8/layout/hProcess9"/>
    <dgm:cxn modelId="{87654523-4BB2-4F56-B82B-5708DF3D38F2}" type="presOf" srcId="{75A2E2EE-F7EC-46FF-B5E2-D1A2137FD59F}" destId="{1822BFD2-4EEF-4CBA-9651-9F45B7B36E1B}" srcOrd="0" destOrd="0" presId="urn:microsoft.com/office/officeart/2005/8/layout/hProcess9"/>
    <dgm:cxn modelId="{1A1F0A2B-4D54-4441-B267-99F69ACF9ED9}" srcId="{81908DAD-49A6-47BC-B848-944636110979}" destId="{21179D54-A1CD-43C5-A69F-F73C763E7E11}" srcOrd="2" destOrd="0" parTransId="{D7C92A81-6C1E-4701-BFC3-06FE6E81FC81}" sibTransId="{34CA94A6-EA24-494B-8109-97CDECBEE6FC}"/>
    <dgm:cxn modelId="{48FAB42B-AD5F-4227-915E-EAF7030DFE5C}" type="presOf" srcId="{0115206A-4B00-4F14-B611-2941DC8AB991}" destId="{55EE2325-E0CA-434C-9C61-020B07C519C6}" srcOrd="0" destOrd="0" presId="urn:microsoft.com/office/officeart/2005/8/layout/hProcess9"/>
    <dgm:cxn modelId="{723E5F3B-8A0F-4319-AE6B-A1D14EF8B070}" type="presOf" srcId="{7B1332C5-259C-4F53-BA26-5CDC9E2B1FBF}" destId="{FC13CDC5-EF51-4304-8610-37DF62CF0D28}" srcOrd="0" destOrd="0" presId="urn:microsoft.com/office/officeart/2005/8/layout/hProcess9"/>
    <dgm:cxn modelId="{FCE60760-8D3C-44AA-8473-3A5E03C50292}" type="presOf" srcId="{5EEE22C4-BD03-4D87-B680-8F90E61E0AF1}" destId="{3B5A0BFC-8940-452B-AEB8-09279788BB8C}" srcOrd="0" destOrd="0" presId="urn:microsoft.com/office/officeart/2005/8/layout/hProcess9"/>
    <dgm:cxn modelId="{4B471263-6F2E-4D3C-AF55-2A8396788862}" srcId="{81908DAD-49A6-47BC-B848-944636110979}" destId="{9A4F4A58-BEC7-4B24-9134-B99F5ECB757A}" srcOrd="3" destOrd="0" parTransId="{8B915AE1-5A6A-4F26-9642-309219D3E842}" sibTransId="{2E185776-CDF6-4F04-BC03-A9230E79D9C3}"/>
    <dgm:cxn modelId="{2DDB574B-6C26-488B-BCC9-B9D20769F693}" srcId="{81908DAD-49A6-47BC-B848-944636110979}" destId="{387A4F8F-681D-4BA3-93A3-7A2E1368827E}" srcOrd="6" destOrd="0" parTransId="{C8D9FB20-DF00-472E-9E9A-E42A48FE663D}" sibTransId="{01422D94-4F0B-48E4-92A8-075F80966D13}"/>
    <dgm:cxn modelId="{24003F55-265A-4BA9-AC45-0E8223A8F8A2}" srcId="{81908DAD-49A6-47BC-B848-944636110979}" destId="{7B1332C5-259C-4F53-BA26-5CDC9E2B1FBF}" srcOrd="7" destOrd="0" parTransId="{7F895B3B-4F91-4102-A27A-1436E888EC3B}" sibTransId="{FD3D9EAC-3948-4C8E-893A-88C5792894C7}"/>
    <dgm:cxn modelId="{76C3B27B-25D8-424F-9793-DD4B9096F4FF}" type="presOf" srcId="{F96BA859-23AC-48F8-A852-1B68589244E4}" destId="{FFC10B78-F299-4D0A-B1AF-C56CBAACBB2F}" srcOrd="0" destOrd="0" presId="urn:microsoft.com/office/officeart/2005/8/layout/hProcess9"/>
    <dgm:cxn modelId="{5028D289-6B68-49FD-A722-C54EFEF7A2E2}" type="presOf" srcId="{81908DAD-49A6-47BC-B848-944636110979}" destId="{DDFC43C0-1E8F-49DF-811E-4C04A6FB349C}" srcOrd="0" destOrd="0" presId="urn:microsoft.com/office/officeart/2005/8/layout/hProcess9"/>
    <dgm:cxn modelId="{FA38CA98-5FFD-49A6-9594-3B6969C0C238}" type="presOf" srcId="{9A4F4A58-BEC7-4B24-9134-B99F5ECB757A}" destId="{825EA163-6020-4BD4-B640-D69AFF07CD07}" srcOrd="0" destOrd="0" presId="urn:microsoft.com/office/officeart/2005/8/layout/hProcess9"/>
    <dgm:cxn modelId="{F0AF9BAF-6D19-4F5F-9791-F1F5C2471AAE}" type="presOf" srcId="{21179D54-A1CD-43C5-A69F-F73C763E7E11}" destId="{5D42C695-5EFB-4A4D-A1E1-A9DBB2F52242}" srcOrd="0" destOrd="0" presId="urn:microsoft.com/office/officeart/2005/8/layout/hProcess9"/>
    <dgm:cxn modelId="{2DBA69B3-A444-4C82-B8BF-3079EBB830B4}" type="presOf" srcId="{387A4F8F-681D-4BA3-93A3-7A2E1368827E}" destId="{75BDCC37-DD00-4D60-9D92-BF809B2F8AB7}" srcOrd="0" destOrd="0" presId="urn:microsoft.com/office/officeart/2005/8/layout/hProcess9"/>
    <dgm:cxn modelId="{DF2F48B9-17AE-457D-97C7-81E87D7C1EE0}" srcId="{81908DAD-49A6-47BC-B848-944636110979}" destId="{75A2E2EE-F7EC-46FF-B5E2-D1A2137FD59F}" srcOrd="5" destOrd="0" parTransId="{E05726A8-99ED-499C-BDF9-46666A948487}" sibTransId="{A869061E-82F1-4181-A69E-61ED32EC3417}"/>
    <dgm:cxn modelId="{C0A2AFDA-73D4-433A-940C-4CA9102CED62}" srcId="{81908DAD-49A6-47BC-B848-944636110979}" destId="{0115206A-4B00-4F14-B611-2941DC8AB991}" srcOrd="8" destOrd="0" parTransId="{D68593D1-080B-4D84-A8C1-F8978B9C6878}" sibTransId="{F9C6B25C-1EF3-4105-8A19-949D356291ED}"/>
    <dgm:cxn modelId="{4BC9D0F3-F9BF-4B50-8B69-026E9349B38B}" srcId="{81908DAD-49A6-47BC-B848-944636110979}" destId="{5EEE22C4-BD03-4D87-B680-8F90E61E0AF1}" srcOrd="0" destOrd="0" parTransId="{1E6BC4C7-BD9A-4808-893D-C9A89601CB84}" sibTransId="{A851E4B8-EF4B-44D8-9C00-D3169E970D1E}"/>
    <dgm:cxn modelId="{7023BCBF-4BDC-4AF2-BB64-A27B6CA11E52}" type="presParOf" srcId="{DDFC43C0-1E8F-49DF-811E-4C04A6FB349C}" destId="{73BE1909-35CA-4675-8B80-F1D621EF709E}" srcOrd="0" destOrd="0" presId="urn:microsoft.com/office/officeart/2005/8/layout/hProcess9"/>
    <dgm:cxn modelId="{6B155252-4010-4131-B317-1BAF88C337B1}" type="presParOf" srcId="{DDFC43C0-1E8F-49DF-811E-4C04A6FB349C}" destId="{256018C1-DA18-4349-978F-1948EAFF57D8}" srcOrd="1" destOrd="0" presId="urn:microsoft.com/office/officeart/2005/8/layout/hProcess9"/>
    <dgm:cxn modelId="{A7FA2C8A-CDA7-490F-B415-45449FDEE23B}" type="presParOf" srcId="{256018C1-DA18-4349-978F-1948EAFF57D8}" destId="{3B5A0BFC-8940-452B-AEB8-09279788BB8C}" srcOrd="0" destOrd="0" presId="urn:microsoft.com/office/officeart/2005/8/layout/hProcess9"/>
    <dgm:cxn modelId="{A781DE44-F502-4FA7-A702-148478659CF9}" type="presParOf" srcId="{256018C1-DA18-4349-978F-1948EAFF57D8}" destId="{56599A96-909A-4158-B188-43895F48CF09}" srcOrd="1" destOrd="0" presId="urn:microsoft.com/office/officeart/2005/8/layout/hProcess9"/>
    <dgm:cxn modelId="{2634B2CD-A5A3-4DF4-A53A-BEEEA214E3E8}" type="presParOf" srcId="{256018C1-DA18-4349-978F-1948EAFF57D8}" destId="{562F06B8-77DD-4694-9A06-D9AEA01F0E20}" srcOrd="2" destOrd="0" presId="urn:microsoft.com/office/officeart/2005/8/layout/hProcess9"/>
    <dgm:cxn modelId="{66F12619-87EE-4B9C-BAFA-6DD914ECF09B}" type="presParOf" srcId="{256018C1-DA18-4349-978F-1948EAFF57D8}" destId="{3FCB8C9B-BBC0-418A-ADF4-B6FE0BF32354}" srcOrd="3" destOrd="0" presId="urn:microsoft.com/office/officeart/2005/8/layout/hProcess9"/>
    <dgm:cxn modelId="{0A5CA5F4-8F1D-4362-9FAC-B1A955879E67}" type="presParOf" srcId="{256018C1-DA18-4349-978F-1948EAFF57D8}" destId="{5D42C695-5EFB-4A4D-A1E1-A9DBB2F52242}" srcOrd="4" destOrd="0" presId="urn:microsoft.com/office/officeart/2005/8/layout/hProcess9"/>
    <dgm:cxn modelId="{4E9A3EDC-5F97-40DD-B63D-D4615EDB54D4}" type="presParOf" srcId="{256018C1-DA18-4349-978F-1948EAFF57D8}" destId="{5DE9B186-83C1-4173-805A-755E39AA8E33}" srcOrd="5" destOrd="0" presId="urn:microsoft.com/office/officeart/2005/8/layout/hProcess9"/>
    <dgm:cxn modelId="{CD7DC798-58C3-4A31-B2EF-BB7E0E416308}" type="presParOf" srcId="{256018C1-DA18-4349-978F-1948EAFF57D8}" destId="{825EA163-6020-4BD4-B640-D69AFF07CD07}" srcOrd="6" destOrd="0" presId="urn:microsoft.com/office/officeart/2005/8/layout/hProcess9"/>
    <dgm:cxn modelId="{BA58EF39-8AA6-4CA9-B253-90994754E213}" type="presParOf" srcId="{256018C1-DA18-4349-978F-1948EAFF57D8}" destId="{E8B97AA8-A4DC-4E94-8AA7-32E990C56C7C}" srcOrd="7" destOrd="0" presId="urn:microsoft.com/office/officeart/2005/8/layout/hProcess9"/>
    <dgm:cxn modelId="{B02212AB-8DDA-49A8-8B69-BCF5D3B03406}" type="presParOf" srcId="{256018C1-DA18-4349-978F-1948EAFF57D8}" destId="{FFC10B78-F299-4D0A-B1AF-C56CBAACBB2F}" srcOrd="8" destOrd="0" presId="urn:microsoft.com/office/officeart/2005/8/layout/hProcess9"/>
    <dgm:cxn modelId="{DFD8D6DD-978B-40BF-B5BF-29CF615A6EA7}" type="presParOf" srcId="{256018C1-DA18-4349-978F-1948EAFF57D8}" destId="{BC0D603E-EBF3-4195-A39E-164D8A244BB6}" srcOrd="9" destOrd="0" presId="urn:microsoft.com/office/officeart/2005/8/layout/hProcess9"/>
    <dgm:cxn modelId="{35F63331-27B4-464F-877A-37ADDF8EE822}" type="presParOf" srcId="{256018C1-DA18-4349-978F-1948EAFF57D8}" destId="{1822BFD2-4EEF-4CBA-9651-9F45B7B36E1B}" srcOrd="10" destOrd="0" presId="urn:microsoft.com/office/officeart/2005/8/layout/hProcess9"/>
    <dgm:cxn modelId="{35FA3478-F269-4052-AD43-F30A4D6E3EA5}" type="presParOf" srcId="{256018C1-DA18-4349-978F-1948EAFF57D8}" destId="{3124A0A0-DFE8-4C65-948E-D64F42F810BF}" srcOrd="11" destOrd="0" presId="urn:microsoft.com/office/officeart/2005/8/layout/hProcess9"/>
    <dgm:cxn modelId="{E6941516-82D2-4958-947E-48775F29FC4D}" type="presParOf" srcId="{256018C1-DA18-4349-978F-1948EAFF57D8}" destId="{75BDCC37-DD00-4D60-9D92-BF809B2F8AB7}" srcOrd="12" destOrd="0" presId="urn:microsoft.com/office/officeart/2005/8/layout/hProcess9"/>
    <dgm:cxn modelId="{6C3FB78C-64D4-498F-B2E2-7986B57C67AC}" type="presParOf" srcId="{256018C1-DA18-4349-978F-1948EAFF57D8}" destId="{30785753-CD4E-4B02-A92A-ED206D810D13}" srcOrd="13" destOrd="0" presId="urn:microsoft.com/office/officeart/2005/8/layout/hProcess9"/>
    <dgm:cxn modelId="{5F8354E0-3276-4707-BAC8-92A87774F4B0}" type="presParOf" srcId="{256018C1-DA18-4349-978F-1948EAFF57D8}" destId="{FC13CDC5-EF51-4304-8610-37DF62CF0D28}" srcOrd="14" destOrd="0" presId="urn:microsoft.com/office/officeart/2005/8/layout/hProcess9"/>
    <dgm:cxn modelId="{618B57A7-8DC9-4807-BAC9-79459BE5AAFD}" type="presParOf" srcId="{256018C1-DA18-4349-978F-1948EAFF57D8}" destId="{3E4F6D49-0A3E-446E-9305-4B02D496B8DE}" srcOrd="15" destOrd="0" presId="urn:microsoft.com/office/officeart/2005/8/layout/hProcess9"/>
    <dgm:cxn modelId="{5359766F-CB14-4053-8C63-27AD1C85281B}" type="presParOf" srcId="{256018C1-DA18-4349-978F-1948EAFF57D8}" destId="{55EE2325-E0CA-434C-9C61-020B07C519C6}" srcOrd="16" destOrd="0" presId="urn:microsoft.com/office/officeart/2005/8/layout/hProcess9"/>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BE1909-35CA-4675-8B80-F1D621EF709E}">
      <dsp:nvSpPr>
        <dsp:cNvPr id="0" name=""/>
        <dsp:cNvSpPr/>
      </dsp:nvSpPr>
      <dsp:spPr>
        <a:xfrm>
          <a:off x="2" y="0"/>
          <a:ext cx="11256574" cy="224425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5A0BFC-8940-452B-AEB8-09279788BB8C}">
      <dsp:nvSpPr>
        <dsp:cNvPr id="0" name=""/>
        <dsp:cNvSpPr/>
      </dsp:nvSpPr>
      <dsp:spPr>
        <a:xfrm>
          <a:off x="5496"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1995</a:t>
          </a:r>
        </a:p>
        <a:p>
          <a:pPr marL="0" lvl="0" indent="0" algn="ctr" defTabSz="844550">
            <a:lnSpc>
              <a:spcPct val="90000"/>
            </a:lnSpc>
            <a:spcBef>
              <a:spcPct val="0"/>
            </a:spcBef>
            <a:spcAft>
              <a:spcPct val="35000"/>
            </a:spcAft>
            <a:buNone/>
          </a:pPr>
          <a:r>
            <a:rPr lang="en-US" sz="1900" kern="1200" dirty="0"/>
            <a:t>1.0</a:t>
          </a:r>
          <a:r>
            <a:rPr lang="zh-CN" altLang="en-US" sz="1900" kern="1200" dirty="0"/>
            <a:t>版本</a:t>
          </a:r>
          <a:endParaRPr lang="en-US" sz="1900" kern="1200" dirty="0"/>
        </a:p>
      </dsp:txBody>
      <dsp:txXfrm>
        <a:off x="49318" y="717097"/>
        <a:ext cx="1000638" cy="810056"/>
      </dsp:txXfrm>
    </dsp:sp>
    <dsp:sp modelId="{562F06B8-77DD-4694-9A06-D9AEA01F0E20}">
      <dsp:nvSpPr>
        <dsp:cNvPr id="0" name=""/>
        <dsp:cNvSpPr/>
      </dsp:nvSpPr>
      <dsp:spPr>
        <a:xfrm>
          <a:off x="1275159"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1997</a:t>
          </a:r>
        </a:p>
        <a:p>
          <a:pPr marL="0" lvl="0" indent="0" algn="ctr" defTabSz="844550">
            <a:lnSpc>
              <a:spcPct val="90000"/>
            </a:lnSpc>
            <a:spcBef>
              <a:spcPct val="0"/>
            </a:spcBef>
            <a:spcAft>
              <a:spcPct val="35000"/>
            </a:spcAft>
            <a:buNone/>
          </a:pPr>
          <a:r>
            <a:rPr lang="en-US" sz="1900" kern="1200" dirty="0"/>
            <a:t>1.1</a:t>
          </a:r>
          <a:r>
            <a:rPr lang="zh-CN" altLang="en-US" sz="1900" kern="1200" dirty="0"/>
            <a:t>版本</a:t>
          </a:r>
          <a:endParaRPr lang="en-US" sz="1900" kern="1200" dirty="0"/>
        </a:p>
      </dsp:txBody>
      <dsp:txXfrm>
        <a:off x="1318981" y="717097"/>
        <a:ext cx="1000638" cy="810056"/>
      </dsp:txXfrm>
    </dsp:sp>
    <dsp:sp modelId="{5D42C695-5EFB-4A4D-A1E1-A9DBB2F52242}">
      <dsp:nvSpPr>
        <dsp:cNvPr id="0" name=""/>
        <dsp:cNvSpPr/>
      </dsp:nvSpPr>
      <dsp:spPr>
        <a:xfrm>
          <a:off x="2544822"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1998</a:t>
          </a:r>
        </a:p>
        <a:p>
          <a:pPr marL="0" lvl="0" indent="0" algn="ctr" defTabSz="844550">
            <a:lnSpc>
              <a:spcPct val="90000"/>
            </a:lnSpc>
            <a:spcBef>
              <a:spcPct val="0"/>
            </a:spcBef>
            <a:spcAft>
              <a:spcPct val="35000"/>
            </a:spcAft>
            <a:buNone/>
          </a:pPr>
          <a:r>
            <a:rPr lang="en-US" sz="1900" kern="1200" dirty="0"/>
            <a:t>1.2</a:t>
          </a:r>
          <a:r>
            <a:rPr lang="zh-CN" altLang="en-US" sz="1900" kern="1200" dirty="0"/>
            <a:t>版本</a:t>
          </a:r>
          <a:endParaRPr lang="en-US" sz="1900" kern="1200" dirty="0"/>
        </a:p>
      </dsp:txBody>
      <dsp:txXfrm>
        <a:off x="2588644" y="717097"/>
        <a:ext cx="1000638" cy="810056"/>
      </dsp:txXfrm>
    </dsp:sp>
    <dsp:sp modelId="{825EA163-6020-4BD4-B640-D69AFF07CD07}">
      <dsp:nvSpPr>
        <dsp:cNvPr id="0" name=""/>
        <dsp:cNvSpPr/>
      </dsp:nvSpPr>
      <dsp:spPr>
        <a:xfrm>
          <a:off x="3814485"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2000</a:t>
          </a:r>
        </a:p>
        <a:p>
          <a:pPr marL="0" lvl="0" indent="0" algn="ctr" defTabSz="844550">
            <a:lnSpc>
              <a:spcPct val="90000"/>
            </a:lnSpc>
            <a:spcBef>
              <a:spcPct val="0"/>
            </a:spcBef>
            <a:spcAft>
              <a:spcPct val="35000"/>
            </a:spcAft>
            <a:buNone/>
          </a:pPr>
          <a:r>
            <a:rPr lang="en-US" sz="1900" kern="1200" dirty="0"/>
            <a:t>1.3</a:t>
          </a:r>
          <a:r>
            <a:rPr lang="zh-CN" altLang="en-US" sz="1900" kern="1200" dirty="0"/>
            <a:t>版本</a:t>
          </a:r>
          <a:endParaRPr lang="en-US" sz="1900" kern="1200" dirty="0"/>
        </a:p>
      </dsp:txBody>
      <dsp:txXfrm>
        <a:off x="3858307" y="717097"/>
        <a:ext cx="1000638" cy="810056"/>
      </dsp:txXfrm>
    </dsp:sp>
    <dsp:sp modelId="{FFC10B78-F299-4D0A-B1AF-C56CBAACBB2F}">
      <dsp:nvSpPr>
        <dsp:cNvPr id="0" name=""/>
        <dsp:cNvSpPr/>
      </dsp:nvSpPr>
      <dsp:spPr>
        <a:xfrm>
          <a:off x="5084148"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2002</a:t>
          </a:r>
        </a:p>
        <a:p>
          <a:pPr marL="0" lvl="0" indent="0" algn="ctr" defTabSz="844550">
            <a:lnSpc>
              <a:spcPct val="90000"/>
            </a:lnSpc>
            <a:spcBef>
              <a:spcPct val="0"/>
            </a:spcBef>
            <a:spcAft>
              <a:spcPct val="35000"/>
            </a:spcAft>
            <a:buNone/>
          </a:pPr>
          <a:r>
            <a:rPr lang="en-US" sz="1900" kern="1200" dirty="0"/>
            <a:t>1.4</a:t>
          </a:r>
          <a:r>
            <a:rPr lang="zh-CN" altLang="en-US" sz="1900" kern="1200" dirty="0"/>
            <a:t>版本</a:t>
          </a:r>
          <a:endParaRPr lang="en-US" sz="1900" kern="1200" dirty="0"/>
        </a:p>
      </dsp:txBody>
      <dsp:txXfrm>
        <a:off x="5127970" y="717097"/>
        <a:ext cx="1000638" cy="810056"/>
      </dsp:txXfrm>
    </dsp:sp>
    <dsp:sp modelId="{1822BFD2-4EEF-4CBA-9651-9F45B7B36E1B}">
      <dsp:nvSpPr>
        <dsp:cNvPr id="0" name=""/>
        <dsp:cNvSpPr/>
      </dsp:nvSpPr>
      <dsp:spPr>
        <a:xfrm>
          <a:off x="6353811"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2004</a:t>
          </a:r>
        </a:p>
        <a:p>
          <a:pPr marL="0" lvl="0" indent="0" algn="ctr" defTabSz="844550">
            <a:lnSpc>
              <a:spcPct val="90000"/>
            </a:lnSpc>
            <a:spcBef>
              <a:spcPct val="0"/>
            </a:spcBef>
            <a:spcAft>
              <a:spcPct val="35000"/>
            </a:spcAft>
            <a:buNone/>
          </a:pPr>
          <a:r>
            <a:rPr lang="en-US" sz="1900" kern="1200" dirty="0"/>
            <a:t>1.5</a:t>
          </a:r>
          <a:r>
            <a:rPr lang="zh-CN" altLang="en-US" sz="1900" kern="1200" dirty="0"/>
            <a:t>版本</a:t>
          </a:r>
          <a:endParaRPr lang="en-US" sz="1900" kern="1200" dirty="0"/>
        </a:p>
      </dsp:txBody>
      <dsp:txXfrm>
        <a:off x="6397633" y="717097"/>
        <a:ext cx="1000638" cy="810056"/>
      </dsp:txXfrm>
    </dsp:sp>
    <dsp:sp modelId="{75BDCC37-DD00-4D60-9D92-BF809B2F8AB7}">
      <dsp:nvSpPr>
        <dsp:cNvPr id="0" name=""/>
        <dsp:cNvSpPr/>
      </dsp:nvSpPr>
      <dsp:spPr>
        <a:xfrm>
          <a:off x="7623474"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2006</a:t>
          </a:r>
        </a:p>
        <a:p>
          <a:pPr marL="0" lvl="0" indent="0" algn="ctr" defTabSz="844550">
            <a:lnSpc>
              <a:spcPct val="90000"/>
            </a:lnSpc>
            <a:spcBef>
              <a:spcPct val="0"/>
            </a:spcBef>
            <a:spcAft>
              <a:spcPct val="35000"/>
            </a:spcAft>
            <a:buNone/>
          </a:pPr>
          <a:r>
            <a:rPr lang="en-US" sz="1900" kern="1200" dirty="0"/>
            <a:t>1.6</a:t>
          </a:r>
          <a:r>
            <a:rPr lang="zh-CN" altLang="en-US" sz="1900" kern="1200" dirty="0"/>
            <a:t>版本</a:t>
          </a:r>
          <a:endParaRPr lang="en-US" sz="1900" kern="1200" dirty="0"/>
        </a:p>
      </dsp:txBody>
      <dsp:txXfrm>
        <a:off x="7667296" y="717097"/>
        <a:ext cx="1000638" cy="810056"/>
      </dsp:txXfrm>
    </dsp:sp>
    <dsp:sp modelId="{FC13CDC5-EF51-4304-8610-37DF62CF0D28}">
      <dsp:nvSpPr>
        <dsp:cNvPr id="0" name=""/>
        <dsp:cNvSpPr/>
      </dsp:nvSpPr>
      <dsp:spPr>
        <a:xfrm>
          <a:off x="8893137"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2011</a:t>
          </a:r>
        </a:p>
        <a:p>
          <a:pPr marL="0" lvl="0" indent="0" algn="ctr" defTabSz="844550">
            <a:lnSpc>
              <a:spcPct val="90000"/>
            </a:lnSpc>
            <a:spcBef>
              <a:spcPct val="0"/>
            </a:spcBef>
            <a:spcAft>
              <a:spcPct val="35000"/>
            </a:spcAft>
            <a:buNone/>
          </a:pPr>
          <a:r>
            <a:rPr lang="en-US" sz="1900" kern="1200" dirty="0"/>
            <a:t>1.7</a:t>
          </a:r>
          <a:r>
            <a:rPr lang="zh-CN" altLang="en-US" sz="1900" kern="1200" dirty="0"/>
            <a:t>版本</a:t>
          </a:r>
          <a:endParaRPr lang="en-US" sz="1900" kern="1200" dirty="0"/>
        </a:p>
      </dsp:txBody>
      <dsp:txXfrm>
        <a:off x="8936959" y="717097"/>
        <a:ext cx="1000638" cy="810056"/>
      </dsp:txXfrm>
    </dsp:sp>
    <dsp:sp modelId="{55EE2325-E0CA-434C-9C61-020B07C519C6}">
      <dsp:nvSpPr>
        <dsp:cNvPr id="0" name=""/>
        <dsp:cNvSpPr/>
      </dsp:nvSpPr>
      <dsp:spPr>
        <a:xfrm>
          <a:off x="10162800" y="673275"/>
          <a:ext cx="1088282" cy="897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2014</a:t>
          </a:r>
        </a:p>
        <a:p>
          <a:pPr marL="0" lvl="0" indent="0" algn="ctr" defTabSz="844550">
            <a:lnSpc>
              <a:spcPct val="90000"/>
            </a:lnSpc>
            <a:spcBef>
              <a:spcPct val="0"/>
            </a:spcBef>
            <a:spcAft>
              <a:spcPct val="35000"/>
            </a:spcAft>
            <a:buNone/>
          </a:pPr>
          <a:r>
            <a:rPr lang="en-US" sz="1900" kern="1200" dirty="0"/>
            <a:t>1.8</a:t>
          </a:r>
          <a:r>
            <a:rPr lang="zh-CN" altLang="en-US" sz="1900" kern="1200" dirty="0"/>
            <a:t>版本</a:t>
          </a:r>
          <a:endParaRPr lang="en-US" sz="1900" kern="1200" dirty="0"/>
        </a:p>
      </dsp:txBody>
      <dsp:txXfrm>
        <a:off x="10206622" y="717097"/>
        <a:ext cx="1000638" cy="81005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a:t>J</a:t>
            </a:r>
            <a:r>
              <a:rPr dirty="0"/>
              <a:t>ava 8u201/202 是最后一个免费的 Oracle JDK 8 版本，那么 8u201 与 8u202 有什么区别呢？</a:t>
            </a:r>
            <a:r>
              <a:rPr lang="en-US" altLang="zh-CN"/>
              <a:t>       </a:t>
            </a:r>
            <a:endParaRPr lang="en-US" altLang="zh-CN"/>
          </a:p>
          <a:p>
            <a:endParaRPr lang="en-US" altLang="zh-CN"/>
          </a:p>
          <a:p>
            <a:endParaRPr lang="en-US" altLang="zh-CN"/>
          </a:p>
          <a:p>
            <a:r>
              <a:rPr lang="en-US" altLang="zh-CN"/>
              <a:t> Oracle 将会在同一时间发布两个版本的JDK（CPU 和 PSU）。</a:t>
            </a:r>
            <a:endParaRPr lang="en-US" altLang="zh-CN"/>
          </a:p>
          <a:p>
            <a:endParaRPr lang="en-US" altLang="zh-CN"/>
          </a:p>
          <a:p>
            <a:r>
              <a:rPr lang="en-US" altLang="zh-CN"/>
              <a:t>CPU：奇数版本，关键补丁更新</a:t>
            </a:r>
            <a:endParaRPr lang="en-US" altLang="zh-CN"/>
          </a:p>
          <a:p>
            <a:r>
              <a:rPr lang="en-US" altLang="zh-CN"/>
              <a:t>Java SE关键补丁更新（CPU）包含针对安全漏洞的修复程序和严重的错误修复程序（修正Bug并且全部通过检验的版本）。Oracle强烈建议所有Java SE用户升级到可用的最新CPU版本。</a:t>
            </a:r>
            <a:endParaRPr lang="en-US" altLang="zh-CN"/>
          </a:p>
          <a:p>
            <a:endParaRPr lang="en-US" altLang="zh-CN"/>
          </a:p>
          <a:p>
            <a:r>
              <a:rPr lang="en-US" altLang="zh-CN"/>
              <a:t>官方强烈推荐使用奇数版本。</a:t>
            </a:r>
            <a:endParaRPr lang="en-US" altLang="zh-CN"/>
          </a:p>
          <a:p>
            <a:endParaRPr lang="en-US" altLang="zh-CN"/>
          </a:p>
          <a:p>
            <a:r>
              <a:rPr lang="en-US" altLang="zh-CN"/>
              <a:t>PSU：偶数版本，补丁集更新</a:t>
            </a:r>
            <a:endParaRPr lang="en-US" altLang="zh-CN"/>
          </a:p>
          <a:p>
            <a:r>
              <a:rPr lang="en-US" altLang="zh-CN"/>
              <a:t>Java SE补丁集更新（PSU）包含相应CPU中的所有修补程序以及其他非关键修补程序（包含了奇数版本所有的内容，以及未被验证的Bug修复）。仅当您受到该版本中修复的其他错误之一的影响时，才应使用Java PSU版本。</a:t>
            </a:r>
            <a:endParaRPr lang="en-US" altLang="zh-CN"/>
          </a:p>
          <a:p>
            <a:endParaRPr lang="en-US" altLang="zh-CN"/>
          </a:p>
          <a:p>
            <a:r>
              <a:rPr lang="en-US" altLang="zh-CN"/>
              <a:t>也就是说，网上流传的数字越大，版本越新的说法是错误的！！！</a:t>
            </a:r>
            <a:endParaRPr lang="en-US" altLang="zh-CN"/>
          </a:p>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输出 </a:t>
            </a:r>
            <a:r>
              <a:rPr lang="en-US" altLang="zh-CN" dirty="0"/>
              <a:t>false</a:t>
            </a:r>
            <a:endParaRPr lang="en-US" altLang="zh-CN" dirty="0"/>
          </a:p>
          <a:p>
            <a:r>
              <a:rPr lang="en-US" altLang="zh-CN"/>
              <a:t>        true</a:t>
            </a:r>
            <a:endParaRPr lang="en-US" altLang="zh-CN"/>
          </a:p>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课堂案例 ：</a:t>
            </a:r>
            <a:r>
              <a:rPr lang="en-US" altLang="zh-CN" dirty="0"/>
              <a:t>01_JavaSE_ppt\1.Java语言入门\课堂案例\1_知识点9案例_掌握public class 和 class的区别\Test1.java</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sym typeface="+mn-ea"/>
              </a:rPr>
              <a:t>课堂案例 ：</a:t>
            </a:r>
            <a:r>
              <a:rPr lang="en-US" altLang="zh-CN" dirty="0">
                <a:sym typeface="+mn-ea"/>
              </a:rPr>
              <a:t>01_JavaSE_ppt\1.Java语言入门\课堂案例\1_知识点9案例_掌握public class 和 class的区别\Test2.java</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sym typeface="+mn-ea"/>
              </a:rPr>
              <a:t>课堂案例 ：</a:t>
            </a:r>
            <a:r>
              <a:rPr lang="en-US" altLang="zh-CN" dirty="0">
                <a:sym typeface="+mn-ea"/>
              </a:rPr>
              <a:t>01_JavaSE_ppt\1.Java语言入门\课堂案例\1_知识点9案例_掌握public class 和 class的区别\Test3.java</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en-US" altLang="zh-CN" b="1" dirty="0">
                <a:latin typeface="Arial" panose="020B0604020202020204" pitchFamily="34" charset="0"/>
                <a:ea typeface="黑体" panose="02010609060101010101" charset="-122"/>
                <a:sym typeface="+mn-ea"/>
              </a:rPr>
              <a:t>public</a:t>
            </a:r>
            <a:r>
              <a:rPr lang="zh-CN" altLang="en-US" b="1" dirty="0">
                <a:latin typeface="Arial" panose="020B0604020202020204" pitchFamily="34" charset="0"/>
                <a:ea typeface="黑体" panose="02010609060101010101" charset="-122"/>
                <a:sym typeface="+mn-ea"/>
              </a:rPr>
              <a:t>修饰的类的名称必须与</a:t>
            </a:r>
            <a:r>
              <a:rPr lang="en-US" altLang="zh-CN" b="1" dirty="0">
                <a:latin typeface="Arial" panose="020B0604020202020204" pitchFamily="34" charset="0"/>
                <a:ea typeface="黑体" panose="02010609060101010101" charset="-122"/>
                <a:sym typeface="+mn-ea"/>
              </a:rPr>
              <a:t>Java</a:t>
            </a:r>
            <a:r>
              <a:rPr lang="zh-CN" altLang="en-US" b="1" dirty="0">
                <a:latin typeface="Arial" panose="020B0604020202020204" pitchFamily="34" charset="0"/>
                <a:ea typeface="黑体" panose="02010609060101010101" charset="-122"/>
                <a:sym typeface="+mn-ea"/>
              </a:rPr>
              <a:t>文件同名</a:t>
            </a:r>
            <a:r>
              <a:rPr lang="en-US" altLang="zh-CN" b="1" dirty="0">
                <a:latin typeface="Arial" panose="020B0604020202020204" pitchFamily="34" charset="0"/>
                <a:ea typeface="黑体" panose="02010609060101010101" charset="-122"/>
                <a:sym typeface="+mn-ea"/>
              </a:rPr>
              <a:t>!</a:t>
            </a:r>
            <a:endParaRPr lang="en-US" altLang="zh-CN" b="1" dirty="0">
              <a:latin typeface="Arial" panose="020B0604020202020204" pitchFamily="34" charset="0"/>
              <a:ea typeface="黑体" panose="02010609060101010101" charset="-122"/>
              <a:sym typeface="+mn-ea"/>
            </a:endParaRPr>
          </a:p>
          <a:p>
            <a:r>
              <a:rPr lang="en-US" altLang="zh-CN"/>
              <a:t>2.</a:t>
            </a:r>
            <a:r>
              <a:rPr lang="en-US" altLang="zh-CN" b="1" dirty="0">
                <a:latin typeface="Arial" panose="020B0604020202020204" pitchFamily="34" charset="0"/>
                <a:ea typeface="黑体" panose="02010609060101010101" charset="-122"/>
                <a:sym typeface="+mn-ea"/>
              </a:rPr>
              <a:t>main</a:t>
            </a:r>
            <a:r>
              <a:rPr lang="zh-CN" altLang="en-US" b="1" dirty="0">
                <a:latin typeface="Arial" panose="020B0604020202020204" pitchFamily="34" charset="0"/>
                <a:ea typeface="黑体" panose="02010609060101010101" charset="-122"/>
                <a:sym typeface="+mn-ea"/>
              </a:rPr>
              <a:t>方法作为程序入口，</a:t>
            </a:r>
            <a:r>
              <a:rPr lang="en-US" altLang="zh-CN" b="1" dirty="0">
                <a:latin typeface="Arial" panose="020B0604020202020204" pitchFamily="34" charset="0"/>
                <a:ea typeface="黑体" panose="02010609060101010101" charset="-122"/>
                <a:sym typeface="+mn-ea"/>
              </a:rPr>
              <a:t>void</a:t>
            </a:r>
            <a:r>
              <a:rPr lang="zh-CN" altLang="en-US" b="1" dirty="0">
                <a:latin typeface="Arial" panose="020B0604020202020204" pitchFamily="34" charset="0"/>
                <a:ea typeface="黑体" panose="02010609060101010101" charset="-122"/>
                <a:sym typeface="+mn-ea"/>
              </a:rPr>
              <a:t>必不可少！</a:t>
            </a:r>
            <a:endParaRPr lang="zh-CN" altLang="en-US" b="1" dirty="0">
              <a:latin typeface="Arial" panose="020B0604020202020204" pitchFamily="34" charset="0"/>
              <a:ea typeface="黑体" panose="02010609060101010101" charset="-122"/>
              <a:sym typeface="+mn-ea"/>
            </a:endParaRPr>
          </a:p>
          <a:p>
            <a:r>
              <a:rPr lang="en-US" altLang="zh-CN" b="1" dirty="0">
                <a:latin typeface="Arial" panose="020B0604020202020204" pitchFamily="34" charset="0"/>
                <a:ea typeface="黑体" panose="02010609060101010101" charset="-122"/>
                <a:sym typeface="+mn-ea"/>
              </a:rPr>
              <a:t>3.</a:t>
            </a:r>
            <a:r>
              <a:rPr lang="zh-CN" altLang="en-US" b="1" dirty="0">
                <a:latin typeface="Arial" panose="020B0604020202020204" pitchFamily="34" charset="0"/>
                <a:ea typeface="黑体" panose="02010609060101010101" charset="-122"/>
                <a:sym typeface="+mn-ea"/>
              </a:rPr>
              <a:t>编译出错，无法解析</a:t>
            </a:r>
            <a:r>
              <a:rPr lang="en-US" altLang="zh-CN" b="1" dirty="0">
                <a:latin typeface="Arial" panose="020B0604020202020204" pitchFamily="34" charset="0"/>
                <a:ea typeface="黑体" panose="02010609060101010101" charset="-122"/>
                <a:sym typeface="+mn-ea"/>
              </a:rPr>
              <a:t>system! </a:t>
            </a:r>
            <a:r>
              <a:rPr lang="en-US" altLang="zh-CN" b="1" dirty="0">
                <a:solidFill>
                  <a:srgbClr val="0000FF"/>
                </a:solidFill>
                <a:latin typeface="Arial" panose="020B0604020202020204" pitchFamily="34" charset="0"/>
                <a:ea typeface="黑体" panose="02010609060101010101" charset="-122"/>
                <a:sym typeface="+mn-ea"/>
              </a:rPr>
              <a:t>Java</a:t>
            </a:r>
            <a:r>
              <a:rPr lang="zh-CN" altLang="en-US" b="1" dirty="0">
                <a:solidFill>
                  <a:srgbClr val="0000FF"/>
                </a:solidFill>
                <a:latin typeface="Arial" panose="020B0604020202020204" pitchFamily="34" charset="0"/>
                <a:ea typeface="黑体" panose="02010609060101010101" charset="-122"/>
                <a:sym typeface="+mn-ea"/>
              </a:rPr>
              <a:t>对大小写敏感</a:t>
            </a:r>
            <a:r>
              <a:rPr lang="en-US" altLang="zh-CN" b="1" dirty="0">
                <a:latin typeface="Arial" panose="020B0604020202020204" pitchFamily="34" charset="0"/>
                <a:ea typeface="黑体" panose="02010609060101010101" charset="-122"/>
                <a:sym typeface="+mn-ea"/>
              </a:rPr>
              <a:t>!</a:t>
            </a:r>
            <a:endParaRPr lang="en-US" altLang="zh-CN" b="1" dirty="0">
              <a:latin typeface="Arial" panose="020B0604020202020204" pitchFamily="34" charset="0"/>
              <a:ea typeface="黑体" panose="02010609060101010101" charset="-122"/>
            </a:endParaRPr>
          </a:p>
          <a:p>
            <a:endParaRPr lang="zh-CN" altLang="en-US" b="1" dirty="0">
              <a:latin typeface="Arial" panose="020B0604020202020204" pitchFamily="34" charset="0"/>
              <a:ea typeface="黑体" panose="02010609060101010101" charset="-122"/>
            </a:endParaRPr>
          </a:p>
          <a:p>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dirty="0">
                <a:sym typeface="+mn-ea"/>
              </a:rPr>
              <a:t>课堂案例</a:t>
            </a:r>
            <a:r>
              <a:rPr lang="en-US" altLang="zh-CN" dirty="0">
                <a:sym typeface="+mn-ea"/>
              </a:rPr>
              <a:t>1</a:t>
            </a:r>
            <a:r>
              <a:rPr lang="zh-CN" altLang="en-US" dirty="0">
                <a:sym typeface="+mn-ea"/>
              </a:rPr>
              <a:t> ：</a:t>
            </a:r>
            <a:r>
              <a:rPr lang="en-US" altLang="zh-CN" dirty="0">
                <a:sym typeface="+mn-ea"/>
              </a:rPr>
              <a:t>01_JavaSE_ppt\1.Java语言入门\课堂案例\1_知识点9案例_掌握public class 和 class的区别\Test4.java</a:t>
            </a:r>
            <a:endParaRPr lang="en-US" altLang="zh-CN" dirty="0">
              <a:sym typeface="+mn-ea"/>
            </a:endParaRPr>
          </a:p>
          <a:p>
            <a:r>
              <a:rPr lang="zh-CN" altLang="en-US" dirty="0">
                <a:sym typeface="+mn-ea"/>
              </a:rPr>
              <a:t>课堂案例</a:t>
            </a:r>
            <a:r>
              <a:rPr lang="en-US" altLang="zh-CN" dirty="0">
                <a:sym typeface="+mn-ea"/>
              </a:rPr>
              <a:t>2</a:t>
            </a:r>
            <a:r>
              <a:rPr lang="zh-CN" altLang="en-US" dirty="0">
                <a:sym typeface="+mn-ea"/>
              </a:rPr>
              <a:t> ：</a:t>
            </a:r>
            <a:r>
              <a:rPr lang="en-US" altLang="zh-CN" dirty="0">
                <a:sym typeface="+mn-ea"/>
              </a:rPr>
              <a:t>01_JavaSE_ppt\1.Java语言入门\课堂案例\1_知识点9案例_掌握public class 和 class的区别\Test5.java</a:t>
            </a:r>
            <a:endParaRPr lang="zh-CN" altLang="en-US" dirty="0"/>
          </a:p>
          <a:p>
            <a:endParaRPr lang="zh-CN" altLang="en-US" dirty="0"/>
          </a:p>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答案</a:t>
            </a:r>
            <a:r>
              <a:rPr lang="en-US" altLang="zh-CN"/>
              <a:t>:</a:t>
            </a:r>
            <a:r>
              <a:rPr lang="en-US" altLang="zh-CN"/>
              <a:t>BCFHLMNO</a:t>
            </a:r>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跨平台是怎样实现的呢？这就要谈及Java虚拟机（Java Virtual Machine，简称 JVM）。JVM也是一个软件，不同的平台有不同的版本。我们编写的Java源码，编译后会生成一种 .class 文件，称为字节码文件。Java虚拟机就是负责将字节码文件翻译成特定平台下的机器码然后运行。也就是说，只要在不同平台上安装对应的JVM，就可以运行字节码文件，运行我们编写的Java程序。而这个过程中，我们编写的Java程序没有做任何改变，仅仅是通过JVM这一”中间层“，就能在不同平台上运行，真正实现了”一次编译，到处运行“的目的。JVM是一个”桥梁“，是一个”中间件“，是实现跨平台的关键，Java代码首先被编译成字节码文件，再由JVM将字节码文件翻译成机器语言，从而达到运行Java程序的目的。注意：编译的结果不是生成机器码，而是生成字节码，字节码不能直接运行，必须通过JVM翻译成机器码才能运行。不同平台下编译生成的字节码是一样的，但是由JVM翻译成的机器码却不一样。所以，运行Java程序必须有JVM的支持，因为编译的结果不是机器码，必须要经过JVM的再次翻译才能执行。即使你将Java程序打包成可执行文件（例如 .exe），仍然需要JVM的支持。注意：跨平台的是Java程序，不是JVM。JVM是用C/C++开发的，是编译后的机器码，不能跨平台，不同平台下需要安装不同版本的JVM。</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9.wmf"/><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46.png"/><Relationship Id="rId2" Type="http://schemas.openxmlformats.org/officeDocument/2006/relationships/image" Target="../media/image45.wmf"/><Relationship Id="rId1"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tags" Target="../tags/tag1.xml"/><Relationship Id="rId1"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2.xml"/><Relationship Id="rId7" Type="http://schemas.openxmlformats.org/officeDocument/2006/relationships/image" Target="../media/image16.jpe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wmf"/><Relationship Id="rId3" Type="http://schemas.openxmlformats.org/officeDocument/2006/relationships/oleObject" Target="../embeddings/oleObject2.bin"/><Relationship Id="rId2" Type="http://schemas.openxmlformats.org/officeDocument/2006/relationships/image" Target="../media/image12.wmf"/><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a:solidFill>
                  <a:schemeClr val="tx1">
                    <a:lumMod val="65000"/>
                    <a:lumOff val="35000"/>
                  </a:schemeClr>
                </a:solidFill>
              </a:rPr>
              <a:t>Java</a:t>
            </a:r>
            <a:r>
              <a:rPr lang="zh-CN" altLang="en-US" sz="6000" dirty="0">
                <a:solidFill>
                  <a:schemeClr val="tx1">
                    <a:lumMod val="65000"/>
                    <a:lumOff val="35000"/>
                  </a:schemeClr>
                </a:solidFill>
              </a:rPr>
              <a:t>语言入门</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4</a:t>
            </a:r>
            <a:r>
              <a:rPr lang="en-US" altLang="zh-CN" dirty="0"/>
              <a:t>-</a:t>
            </a:r>
            <a:r>
              <a:rPr kumimoji="1" lang="en-US" altLang="zh-CN" dirty="0">
                <a:sym typeface="+mn-ea"/>
              </a:rPr>
              <a:t>Java</a:t>
            </a:r>
            <a:r>
              <a:rPr kumimoji="1" lang="zh-CN" altLang="en-US" dirty="0">
                <a:sym typeface="+mn-ea"/>
              </a:rPr>
              <a:t>语言特点</a:t>
            </a:r>
            <a:endParaRPr lang="zh-CN" altLang="en-US" dirty="0"/>
          </a:p>
        </p:txBody>
      </p:sp>
      <p:sp>
        <p:nvSpPr>
          <p:cNvPr id="3" name="内容占位符 2"/>
          <p:cNvSpPr>
            <a:spLocks noGrp="1"/>
          </p:cNvSpPr>
          <p:nvPr>
            <p:ph idx="1"/>
          </p:nvPr>
        </p:nvSpPr>
        <p:spPr>
          <a:xfrm>
            <a:off x="297815" y="478790"/>
            <a:ext cx="11680825" cy="6295390"/>
          </a:xfrm>
        </p:spPr>
        <p:txBody>
          <a:bodyPr>
            <a:normAutofit/>
          </a:bodyPr>
          <a:lstStyle/>
          <a:p>
            <a:r>
              <a:rPr kumimoji="1" lang="zh-CN" altLang="en-US" dirty="0"/>
              <a:t>与平台无关性</a:t>
            </a:r>
            <a:endParaRPr lang="en-US" altLang="zh-CN" dirty="0"/>
          </a:p>
          <a:p>
            <a:pPr lvl="1"/>
            <a:r>
              <a:rPr lang="en-US" altLang="zh-CN" dirty="0"/>
              <a:t>Java</a:t>
            </a:r>
            <a:r>
              <a:rPr lang="zh-CN" altLang="en-US" dirty="0"/>
              <a:t>的一个显著优点就是提供了</a:t>
            </a:r>
            <a:r>
              <a:rPr lang="zh-CN" altLang="en-US" b="1" dirty="0">
                <a:solidFill>
                  <a:srgbClr val="FF0000"/>
                </a:solidFill>
              </a:rPr>
              <a:t>平台无关性</a:t>
            </a:r>
            <a:r>
              <a:rPr lang="zh-CN" altLang="en-US" dirty="0"/>
              <a:t>：即你可以在</a:t>
            </a:r>
            <a:r>
              <a:rPr lang="en-US" altLang="zh-CN" dirty="0"/>
              <a:t>Windows, Solaris , Linux</a:t>
            </a:r>
            <a:r>
              <a:rPr lang="zh-CN" altLang="en-US" dirty="0"/>
              <a:t>或其他操作系统上使用完全一样的代码。也就是</a:t>
            </a:r>
            <a:r>
              <a:rPr lang="zh-CN" altLang="en-US" b="1" dirty="0">
                <a:solidFill>
                  <a:srgbClr val="FF0000"/>
                </a:solidFill>
              </a:rPr>
              <a:t>一次编写，随处运行</a:t>
            </a:r>
            <a:r>
              <a:rPr lang="zh-CN" altLang="en-US" dirty="0"/>
              <a:t>。这对于在各种不同平台上运行从</a:t>
            </a:r>
            <a:r>
              <a:rPr lang="en-US" altLang="zh-CN" dirty="0"/>
              <a:t>Internet</a:t>
            </a:r>
            <a:r>
              <a:rPr lang="zh-CN" altLang="en-US" dirty="0"/>
              <a:t>上下载的程序来说，非常必要，而其他语言却难以做到这一点 。</a:t>
            </a:r>
            <a:endParaRPr lang="zh-CN" altLang="en-US" dirty="0"/>
          </a:p>
        </p:txBody>
      </p:sp>
      <p:sp>
        <p:nvSpPr>
          <p:cNvPr id="7" name="折角形 6"/>
          <p:cNvSpPr/>
          <p:nvPr/>
        </p:nvSpPr>
        <p:spPr>
          <a:xfrm>
            <a:off x="4496435" y="3115310"/>
            <a:ext cx="2124075" cy="798195"/>
          </a:xfrm>
          <a:prstGeom prst="foldedCorne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en-US" altLang="zh-CN" sz="2400" b="1">
                <a:latin typeface="微软雅黑 Light" panose="020B0502040204020203" pitchFamily="34" charset="-122"/>
                <a:ea typeface="微软雅黑 Light" panose="020B0502040204020203" pitchFamily="34" charset="-122"/>
                <a:cs typeface="微软雅黑 Light" panose="020B0502040204020203" pitchFamily="34" charset="-122"/>
              </a:rPr>
              <a:t>Java</a:t>
            </a:r>
            <a:r>
              <a:rPr lang="zh-CN" altLang="en-US" sz="2400" b="1">
                <a:latin typeface="微软雅黑 Light" panose="020B0502040204020203" pitchFamily="34" charset="-122"/>
                <a:ea typeface="微软雅黑 Light" panose="020B0502040204020203" pitchFamily="34" charset="-122"/>
                <a:cs typeface="微软雅黑 Light" panose="020B0502040204020203" pitchFamily="34" charset="-122"/>
              </a:rPr>
              <a:t>程序</a:t>
            </a:r>
            <a:endParaRPr lang="zh-CN" altLang="en-US" sz="2400" b="1">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10" name="圆角矩形 9"/>
          <p:cNvSpPr/>
          <p:nvPr/>
        </p:nvSpPr>
        <p:spPr>
          <a:xfrm>
            <a:off x="964565" y="4737735"/>
            <a:ext cx="2470785" cy="179959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ltLang="zh-CN"/>
          </a:p>
          <a:p>
            <a:pPr algn="ctr"/>
            <a:endParaRPr lang="en-US" altLang="zh-CN"/>
          </a:p>
          <a:p>
            <a:pPr algn="ctr"/>
            <a:endParaRPr lang="en-US" altLang="zh-CN"/>
          </a:p>
          <a:p>
            <a:pPr algn="ctr"/>
            <a:endParaRPr lang="en-US" altLang="zh-CN"/>
          </a:p>
          <a:p>
            <a:pPr algn="ctr"/>
            <a:r>
              <a:rPr lang="en-US" altLang="zh-CN" sz="2400" b="1"/>
              <a:t>Windows</a:t>
            </a:r>
            <a:r>
              <a:rPr lang="zh-CN" altLang="en-US" sz="2400" b="1"/>
              <a:t>系统</a:t>
            </a:r>
            <a:endParaRPr lang="zh-CN" altLang="en-US" sz="2400" b="1"/>
          </a:p>
        </p:txBody>
      </p:sp>
      <p:sp>
        <p:nvSpPr>
          <p:cNvPr id="13" name="流程图: 终止 12"/>
          <p:cNvSpPr/>
          <p:nvPr/>
        </p:nvSpPr>
        <p:spPr>
          <a:xfrm>
            <a:off x="1156970" y="5003800"/>
            <a:ext cx="2085975" cy="909955"/>
          </a:xfrm>
          <a:prstGeom prst="flowChartTermina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400" b="1">
                <a:solidFill>
                  <a:schemeClr val="tx1"/>
                </a:solidFill>
              </a:rPr>
              <a:t>win</a:t>
            </a:r>
            <a:r>
              <a:rPr lang="zh-CN" altLang="en-US" sz="2400" b="1">
                <a:solidFill>
                  <a:schemeClr val="tx1"/>
                </a:solidFill>
              </a:rPr>
              <a:t>版</a:t>
            </a:r>
            <a:r>
              <a:rPr lang="en-US" altLang="zh-CN" sz="2400" b="1">
                <a:solidFill>
                  <a:schemeClr val="tx1"/>
                </a:solidFill>
              </a:rPr>
              <a:t>JVM</a:t>
            </a:r>
            <a:endParaRPr lang="en-US" altLang="zh-CN" sz="2400" b="1">
              <a:solidFill>
                <a:schemeClr val="tx1"/>
              </a:solidFill>
            </a:endParaRPr>
          </a:p>
        </p:txBody>
      </p:sp>
      <p:sp>
        <p:nvSpPr>
          <p:cNvPr id="14" name="圆角矩形 13"/>
          <p:cNvSpPr/>
          <p:nvPr/>
        </p:nvSpPr>
        <p:spPr>
          <a:xfrm>
            <a:off x="4149725" y="4662170"/>
            <a:ext cx="2470785" cy="179959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ltLang="zh-CN"/>
          </a:p>
          <a:p>
            <a:pPr algn="ctr"/>
            <a:endParaRPr lang="en-US" altLang="zh-CN"/>
          </a:p>
          <a:p>
            <a:pPr algn="ctr"/>
            <a:endParaRPr lang="en-US" altLang="zh-CN"/>
          </a:p>
          <a:p>
            <a:pPr algn="ctr"/>
            <a:endParaRPr lang="en-US" altLang="zh-CN"/>
          </a:p>
          <a:p>
            <a:pPr algn="ctr"/>
            <a:r>
              <a:rPr lang="en-US" altLang="zh-CN" sz="2400" b="1"/>
              <a:t>Linux</a:t>
            </a:r>
            <a:r>
              <a:rPr lang="zh-CN" altLang="en-US" sz="2400" b="1"/>
              <a:t>系统</a:t>
            </a:r>
            <a:endParaRPr lang="zh-CN" altLang="en-US" sz="2400" b="1"/>
          </a:p>
        </p:txBody>
      </p:sp>
      <p:sp>
        <p:nvSpPr>
          <p:cNvPr id="15" name="圆角矩形 14"/>
          <p:cNvSpPr/>
          <p:nvPr/>
        </p:nvSpPr>
        <p:spPr>
          <a:xfrm>
            <a:off x="7464425" y="4662170"/>
            <a:ext cx="2470785" cy="179959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en-US" altLang="zh-CN"/>
          </a:p>
          <a:p>
            <a:pPr algn="ctr"/>
            <a:endParaRPr lang="en-US" altLang="zh-CN"/>
          </a:p>
          <a:p>
            <a:pPr algn="ctr"/>
            <a:endParaRPr lang="en-US" altLang="zh-CN"/>
          </a:p>
          <a:p>
            <a:pPr algn="ctr"/>
            <a:endParaRPr lang="en-US" altLang="zh-CN"/>
          </a:p>
          <a:p>
            <a:pPr algn="ctr"/>
            <a:r>
              <a:rPr lang="en-US" altLang="zh-CN" sz="2400" b="1"/>
              <a:t>Mac</a:t>
            </a:r>
            <a:r>
              <a:rPr lang="zh-CN" altLang="en-US" sz="2400" b="1"/>
              <a:t>系统</a:t>
            </a:r>
            <a:endParaRPr lang="zh-CN" altLang="en-US" sz="2400" b="1"/>
          </a:p>
        </p:txBody>
      </p:sp>
      <p:sp>
        <p:nvSpPr>
          <p:cNvPr id="16" name="流程图: 终止 15"/>
          <p:cNvSpPr/>
          <p:nvPr/>
        </p:nvSpPr>
        <p:spPr>
          <a:xfrm>
            <a:off x="4342130" y="4966335"/>
            <a:ext cx="2085975" cy="909955"/>
          </a:xfrm>
          <a:prstGeom prst="flowChartTermina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400" b="1">
                <a:solidFill>
                  <a:schemeClr val="tx1"/>
                </a:solidFill>
              </a:rPr>
              <a:t>lin</a:t>
            </a:r>
            <a:r>
              <a:rPr lang="zh-CN" altLang="en-US" sz="2400" b="1">
                <a:solidFill>
                  <a:schemeClr val="tx1"/>
                </a:solidFill>
              </a:rPr>
              <a:t>版</a:t>
            </a:r>
            <a:r>
              <a:rPr lang="en-US" altLang="zh-CN" sz="2400" b="1">
                <a:solidFill>
                  <a:schemeClr val="tx1"/>
                </a:solidFill>
              </a:rPr>
              <a:t>JVM</a:t>
            </a:r>
            <a:endParaRPr lang="en-US" altLang="zh-CN" sz="2400" b="1">
              <a:solidFill>
                <a:schemeClr val="tx1"/>
              </a:solidFill>
            </a:endParaRPr>
          </a:p>
        </p:txBody>
      </p:sp>
      <p:sp>
        <p:nvSpPr>
          <p:cNvPr id="17" name="流程图: 终止 16"/>
          <p:cNvSpPr/>
          <p:nvPr/>
        </p:nvSpPr>
        <p:spPr>
          <a:xfrm>
            <a:off x="7715250" y="5003800"/>
            <a:ext cx="1968500" cy="909955"/>
          </a:xfrm>
          <a:prstGeom prst="flowChartTermina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sz="2400" b="1">
                <a:solidFill>
                  <a:schemeClr val="tx1"/>
                </a:solidFill>
              </a:rPr>
              <a:t>mac</a:t>
            </a:r>
            <a:r>
              <a:rPr lang="zh-CN" altLang="en-US" sz="2400" b="1">
                <a:solidFill>
                  <a:schemeClr val="tx1"/>
                </a:solidFill>
              </a:rPr>
              <a:t>版</a:t>
            </a:r>
            <a:r>
              <a:rPr lang="en-US" altLang="zh-CN" sz="2400" b="1">
                <a:solidFill>
                  <a:schemeClr val="tx1"/>
                </a:solidFill>
              </a:rPr>
              <a:t>JVM</a:t>
            </a:r>
            <a:endParaRPr lang="en-US" altLang="zh-CN" sz="2400" b="1">
              <a:solidFill>
                <a:schemeClr val="tx1"/>
              </a:solidFill>
            </a:endParaRPr>
          </a:p>
        </p:txBody>
      </p:sp>
      <p:cxnSp>
        <p:nvCxnSpPr>
          <p:cNvPr id="18" name="直接箭头连接符 17"/>
          <p:cNvCxnSpPr/>
          <p:nvPr/>
        </p:nvCxnSpPr>
        <p:spPr>
          <a:xfrm flipH="1">
            <a:off x="2951480" y="3914140"/>
            <a:ext cx="1454150" cy="1029970"/>
          </a:xfrm>
          <a:prstGeom prst="straightConnector1">
            <a:avLst/>
          </a:prstGeom>
          <a:ln w="44450"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5487670" y="3939540"/>
            <a:ext cx="13335" cy="1026795"/>
          </a:xfrm>
          <a:prstGeom prst="straightConnector1">
            <a:avLst/>
          </a:prstGeom>
          <a:ln w="38100"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6593840" y="3914140"/>
            <a:ext cx="1292860" cy="1096645"/>
          </a:xfrm>
          <a:prstGeom prst="straightConnector1">
            <a:avLst/>
          </a:prstGeom>
          <a:ln w="38100"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273" y="0"/>
            <a:ext cx="11573813" cy="849126"/>
          </a:xfrm>
        </p:spPr>
        <p:txBody>
          <a:bodyPr>
            <a:normAutofit/>
          </a:bodyPr>
          <a:lstStyle/>
          <a:p>
            <a:pPr lvl="0"/>
            <a:r>
              <a:rPr lang="zh-CN" altLang="en-US" sz="2800" dirty="0">
                <a:sym typeface="+mn-ea"/>
              </a:rPr>
              <a:t>知识点</a:t>
            </a:r>
            <a:r>
              <a:rPr lang="en-US" altLang="zh-CN" sz="2800" dirty="0">
                <a:sym typeface="+mn-ea"/>
              </a:rPr>
              <a:t>4-</a:t>
            </a:r>
            <a:r>
              <a:rPr kumimoji="1" lang="en-US" altLang="zh-CN" sz="2800" dirty="0">
                <a:sym typeface="+mn-ea"/>
              </a:rPr>
              <a:t>Java</a:t>
            </a:r>
            <a:r>
              <a:rPr kumimoji="1" lang="zh-CN" altLang="en-US" sz="2800" dirty="0">
                <a:sym typeface="+mn-ea"/>
              </a:rPr>
              <a:t>语言特点</a:t>
            </a:r>
            <a:endParaRPr lang="en-US" dirty="0"/>
          </a:p>
        </p:txBody>
      </p:sp>
      <p:sp>
        <p:nvSpPr>
          <p:cNvPr id="3" name="Content Placeholder 2"/>
          <p:cNvSpPr>
            <a:spLocks noGrp="1"/>
          </p:cNvSpPr>
          <p:nvPr>
            <p:ph idx="1"/>
          </p:nvPr>
        </p:nvSpPr>
        <p:spPr>
          <a:xfrm>
            <a:off x="315309" y="851338"/>
            <a:ext cx="11461532" cy="2538247"/>
          </a:xfrm>
        </p:spPr>
        <p:txBody>
          <a:bodyPr>
            <a:normAutofit fontScale="92500" lnSpcReduction="10000"/>
          </a:bodyPr>
          <a:lstStyle/>
          <a:p>
            <a:r>
              <a:rPr lang="zh-CN" altLang="en-US" sz="2400" dirty="0"/>
              <a:t>面向对象</a:t>
            </a:r>
            <a:endParaRPr lang="en-US" altLang="zh-CN" sz="2400" dirty="0"/>
          </a:p>
          <a:p>
            <a:pPr lvl="1"/>
            <a:r>
              <a:rPr lang="en-US" altLang="zh-CN" sz="2200" dirty="0"/>
              <a:t>Java</a:t>
            </a:r>
            <a:r>
              <a:rPr lang="zh-CN" altLang="en-US" sz="2200" dirty="0"/>
              <a:t>是一门面向对象的语言；面向对象（</a:t>
            </a:r>
            <a:r>
              <a:rPr lang="en-US" altLang="zh-CN" sz="2200" dirty="0"/>
              <a:t>Object Oriented</a:t>
            </a:r>
            <a:r>
              <a:rPr lang="zh-CN" altLang="en-US" sz="2200" dirty="0"/>
              <a:t>）简称</a:t>
            </a:r>
            <a:r>
              <a:rPr lang="en-US" altLang="zh-CN" sz="2200" dirty="0"/>
              <a:t>OO</a:t>
            </a:r>
            <a:r>
              <a:rPr lang="zh-CN" altLang="en-US" sz="2200" dirty="0"/>
              <a:t>；</a:t>
            </a:r>
            <a:endParaRPr lang="en-US" altLang="zh-CN" sz="2200" dirty="0"/>
          </a:p>
          <a:p>
            <a:pPr lvl="1"/>
            <a:r>
              <a:rPr lang="zh-CN" altLang="en-US" sz="2200" dirty="0"/>
              <a:t>面向对象与面向过程是两种有代表性的编程思想；</a:t>
            </a:r>
            <a:endParaRPr lang="en-US" altLang="zh-CN" sz="2200" dirty="0"/>
          </a:p>
          <a:p>
            <a:pPr lvl="1"/>
            <a:r>
              <a:rPr lang="zh-CN" altLang="en-US" sz="2200" dirty="0"/>
              <a:t>面向对象思想有三大特征：</a:t>
            </a:r>
            <a:r>
              <a:rPr lang="zh-CN" altLang="en-US" sz="2200" b="1" dirty="0">
                <a:solidFill>
                  <a:srgbClr val="FF0000"/>
                </a:solidFill>
              </a:rPr>
              <a:t>封装、继承、多态</a:t>
            </a:r>
            <a:endParaRPr lang="en-US" altLang="zh-CN" sz="2200" dirty="0"/>
          </a:p>
          <a:p>
            <a:pPr lvl="1"/>
            <a:r>
              <a:rPr lang="zh-CN" altLang="en-US" sz="2200" dirty="0"/>
              <a:t>本章中先不强调编程思想，先学习基本概念和语法，后续将重点学习面向对象思想；</a:t>
            </a:r>
            <a:endParaRPr lang="en-US" sz="2200" dirty="0"/>
          </a:p>
        </p:txBody>
      </p:sp>
      <p:pic>
        <p:nvPicPr>
          <p:cNvPr id="134146" name="Picture 2" descr="C:\Users\wxh\AppData\Local\Microsoft\Windows\Temporary Internet Files\Content.IE5\0M4P6LG4\logo-blue-square-300x300[1].png"/>
          <p:cNvPicPr>
            <a:picLocks noChangeAspect="1" noChangeArrowheads="1"/>
          </p:cNvPicPr>
          <p:nvPr/>
        </p:nvPicPr>
        <p:blipFill>
          <a:blip r:embed="rId1" cstate="print"/>
          <a:srcRect/>
          <a:stretch>
            <a:fillRect/>
          </a:stretch>
        </p:blipFill>
        <p:spPr bwMode="auto">
          <a:xfrm>
            <a:off x="993228" y="4194284"/>
            <a:ext cx="1586132" cy="1586132"/>
          </a:xfrm>
          <a:prstGeom prst="rect">
            <a:avLst/>
          </a:prstGeom>
          <a:noFill/>
        </p:spPr>
      </p:pic>
      <p:sp>
        <p:nvSpPr>
          <p:cNvPr id="21" name="Oval Callout 20"/>
          <p:cNvSpPr/>
          <p:nvPr/>
        </p:nvSpPr>
        <p:spPr>
          <a:xfrm>
            <a:off x="3074276" y="3815256"/>
            <a:ext cx="2081048" cy="2207172"/>
          </a:xfrm>
          <a:prstGeom prst="wedgeEllipseCallout">
            <a:avLst>
              <a:gd name="adj1" fmla="val -85363"/>
              <a:gd name="adj2" fmla="val -621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用面向对象的语言编程，有没有什么特点呢？</a:t>
            </a:r>
            <a:endParaRPr lang="en-US" dirty="0">
              <a:solidFill>
                <a:schemeClr val="tx1"/>
              </a:solidFill>
            </a:endParaRPr>
          </a:p>
        </p:txBody>
      </p:sp>
      <p:pic>
        <p:nvPicPr>
          <p:cNvPr id="134147" name="Picture 3" descr="C:\Program Files (x86)\Microsoft Office\MEDIA\CAGCAT10\j0195812.wmf"/>
          <p:cNvPicPr>
            <a:picLocks noChangeAspect="1" noChangeArrowheads="1"/>
          </p:cNvPicPr>
          <p:nvPr/>
        </p:nvPicPr>
        <p:blipFill>
          <a:blip r:embed="rId2" cstate="print"/>
          <a:srcRect/>
          <a:stretch>
            <a:fillRect/>
          </a:stretch>
        </p:blipFill>
        <p:spPr bwMode="auto">
          <a:xfrm>
            <a:off x="9015413" y="4149725"/>
            <a:ext cx="1773237" cy="1824038"/>
          </a:xfrm>
          <a:prstGeom prst="rect">
            <a:avLst/>
          </a:prstGeom>
          <a:noFill/>
        </p:spPr>
      </p:pic>
      <p:sp>
        <p:nvSpPr>
          <p:cNvPr id="23" name="Oval Callout 22"/>
          <p:cNvSpPr/>
          <p:nvPr/>
        </p:nvSpPr>
        <p:spPr>
          <a:xfrm>
            <a:off x="5502166" y="3515710"/>
            <a:ext cx="3436881" cy="3026979"/>
          </a:xfrm>
          <a:prstGeom prst="wedgeEllipseCallout">
            <a:avLst>
              <a:gd name="adj1" fmla="val 69984"/>
              <a:gd name="adj2" fmla="val -130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目前先不考虑编程思想，你就记住</a:t>
            </a:r>
            <a:r>
              <a:rPr lang="en-US" altLang="zh-CN" dirty="0">
                <a:solidFill>
                  <a:schemeClr val="tx1"/>
                </a:solidFill>
              </a:rPr>
              <a:t>Java</a:t>
            </a:r>
            <a:r>
              <a:rPr lang="zh-CN" altLang="en-US" dirty="0">
                <a:solidFill>
                  <a:schemeClr val="tx1"/>
                </a:solidFill>
              </a:rPr>
              <a:t>这个特征就好，后面还会学习的。面向对象语言写的程序，都是一个一个类，就是</a:t>
            </a:r>
            <a:r>
              <a:rPr lang="en-US" altLang="zh-CN" dirty="0">
                <a:solidFill>
                  <a:schemeClr val="tx1"/>
                </a:solidFill>
              </a:rPr>
              <a:t>class</a:t>
            </a:r>
            <a:endParaRPr lang="en-US" altLang="zh-CN" dirty="0">
              <a:solidFill>
                <a:schemeClr val="tx1"/>
              </a:solidFill>
            </a:endParaRPr>
          </a:p>
          <a:p>
            <a:r>
              <a:rPr lang="zh-CN" altLang="en-US" dirty="0">
                <a:solidFill>
                  <a:schemeClr val="tx1"/>
                </a:solidFill>
              </a:rPr>
              <a:t>啦，后面会使用的。</a:t>
            </a:r>
            <a:endParaRPr lang="en-US" dirty="0">
              <a:solidFill>
                <a:schemeClr val="tx1"/>
              </a:solidFill>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273" y="0"/>
            <a:ext cx="11573813" cy="849126"/>
          </a:xfrm>
        </p:spPr>
        <p:txBody>
          <a:bodyPr>
            <a:normAutofit/>
          </a:bodyPr>
          <a:lstStyle/>
          <a:p>
            <a:pPr lvl="0"/>
            <a:r>
              <a:rPr lang="zh-CN" altLang="en-US" sz="2800" dirty="0">
                <a:sym typeface="+mn-ea"/>
              </a:rPr>
              <a:t>知识点</a:t>
            </a:r>
            <a:r>
              <a:rPr lang="en-US" altLang="zh-CN" sz="2800" dirty="0">
                <a:sym typeface="+mn-ea"/>
              </a:rPr>
              <a:t>4-</a:t>
            </a:r>
            <a:r>
              <a:rPr kumimoji="1" lang="en-US" altLang="zh-CN" sz="2800" dirty="0">
                <a:sym typeface="+mn-ea"/>
              </a:rPr>
              <a:t>Java</a:t>
            </a:r>
            <a:r>
              <a:rPr kumimoji="1" lang="zh-CN" altLang="en-US" sz="2800" dirty="0">
                <a:sym typeface="+mn-ea"/>
              </a:rPr>
              <a:t>语言特点</a:t>
            </a:r>
            <a:endParaRPr lang="en-US" dirty="0"/>
          </a:p>
        </p:txBody>
      </p:sp>
      <p:sp>
        <p:nvSpPr>
          <p:cNvPr id="3" name="Content Placeholder 2"/>
          <p:cNvSpPr>
            <a:spLocks noGrp="1"/>
          </p:cNvSpPr>
          <p:nvPr>
            <p:ph idx="1"/>
          </p:nvPr>
        </p:nvSpPr>
        <p:spPr>
          <a:xfrm>
            <a:off x="283778" y="1008993"/>
            <a:ext cx="11908222" cy="5234151"/>
          </a:xfrm>
        </p:spPr>
        <p:txBody>
          <a:bodyPr>
            <a:normAutofit/>
          </a:bodyPr>
          <a:lstStyle/>
          <a:p>
            <a:r>
              <a:rPr lang="zh-CN" altLang="en-US" dirty="0"/>
              <a:t>交互式特性</a:t>
            </a:r>
            <a:r>
              <a:rPr lang="en-US" altLang="zh-CN" dirty="0"/>
              <a:t>,</a:t>
            </a:r>
            <a:r>
              <a:rPr lang="zh-CN" altLang="en-US" dirty="0"/>
              <a:t>多线程机制</a:t>
            </a:r>
            <a:endParaRPr lang="zh-CN" altLang="en-US" dirty="0"/>
          </a:p>
          <a:p>
            <a:pPr lvl="1"/>
            <a:r>
              <a:rPr lang="zh-CN" altLang="en-US" dirty="0"/>
              <a:t>由于它支持TCP/IP协议，使得用户可以通过浏览器访问到Internet上的各种动态对象。并且在网络上用户可以交互式地进行各种动作，而多线程技术的引入使得这种交互式操作更为容易</a:t>
            </a:r>
            <a:endParaRPr lang="zh-CN" altLang="en-US" dirty="0"/>
          </a:p>
        </p:txBody>
      </p:sp>
      <p:pic>
        <p:nvPicPr>
          <p:cNvPr id="4" name="图片 3"/>
          <p:cNvPicPr>
            <a:picLocks noChangeAspect="1"/>
          </p:cNvPicPr>
          <p:nvPr/>
        </p:nvPicPr>
        <p:blipFill>
          <a:blip r:embed="rId1"/>
          <a:stretch>
            <a:fillRect/>
          </a:stretch>
        </p:blipFill>
        <p:spPr>
          <a:xfrm>
            <a:off x="2611755" y="3306445"/>
            <a:ext cx="7414260" cy="3084195"/>
          </a:xfrm>
          <a:prstGeom prst="rect">
            <a:avLst/>
          </a:prstGeom>
          <a:effectLst>
            <a:softEdge rad="266700"/>
          </a:effectLst>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273" y="0"/>
            <a:ext cx="11573813" cy="849126"/>
          </a:xfrm>
        </p:spPr>
        <p:txBody>
          <a:bodyPr>
            <a:normAutofit/>
          </a:bodyPr>
          <a:lstStyle/>
          <a:p>
            <a:pPr lvl="0"/>
            <a:r>
              <a:rPr lang="zh-CN" altLang="en-US" sz="2800" dirty="0">
                <a:sym typeface="+mn-ea"/>
              </a:rPr>
              <a:t>知识点</a:t>
            </a:r>
            <a:r>
              <a:rPr lang="en-US" altLang="zh-CN" sz="2800" dirty="0">
                <a:sym typeface="+mn-ea"/>
              </a:rPr>
              <a:t>4-</a:t>
            </a:r>
            <a:r>
              <a:rPr kumimoji="1" lang="en-US" altLang="zh-CN" sz="2800" dirty="0">
                <a:sym typeface="+mn-ea"/>
              </a:rPr>
              <a:t>Java</a:t>
            </a:r>
            <a:r>
              <a:rPr kumimoji="1" lang="zh-CN" altLang="en-US" sz="2800" dirty="0">
                <a:sym typeface="+mn-ea"/>
              </a:rPr>
              <a:t>语言特点</a:t>
            </a:r>
            <a:endParaRPr lang="en-US" dirty="0"/>
          </a:p>
        </p:txBody>
      </p:sp>
      <p:sp>
        <p:nvSpPr>
          <p:cNvPr id="3" name="Content Placeholder 2"/>
          <p:cNvSpPr>
            <a:spLocks noGrp="1"/>
          </p:cNvSpPr>
          <p:nvPr>
            <p:ph idx="1"/>
          </p:nvPr>
        </p:nvSpPr>
        <p:spPr>
          <a:xfrm>
            <a:off x="204951" y="1008993"/>
            <a:ext cx="11776841" cy="5234151"/>
          </a:xfrm>
        </p:spPr>
        <p:txBody>
          <a:bodyPr>
            <a:normAutofit/>
          </a:bodyPr>
          <a:lstStyle/>
          <a:p>
            <a:r>
              <a:rPr lang="zh-CN" altLang="en-US" sz="2600" dirty="0"/>
              <a:t>健壮性</a:t>
            </a:r>
            <a:endParaRPr lang="en-US" altLang="zh-CN" sz="2600" dirty="0"/>
          </a:p>
          <a:p>
            <a:pPr lvl="1"/>
            <a:r>
              <a:rPr lang="zh-CN" altLang="en-US" dirty="0"/>
              <a:t>健壮性又称鲁棒性（</a:t>
            </a:r>
            <a:r>
              <a:rPr lang="en-US" altLang="zh-CN" dirty="0"/>
              <a:t>robustness</a:t>
            </a:r>
            <a:r>
              <a:rPr lang="zh-CN" altLang="en-US" dirty="0"/>
              <a:t>）；</a:t>
            </a:r>
            <a:endParaRPr lang="en-US" altLang="zh-CN" dirty="0"/>
          </a:p>
          <a:p>
            <a:pPr lvl="1"/>
            <a:r>
              <a:rPr lang="en-US" altLang="zh-CN" dirty="0"/>
              <a:t>Java</a:t>
            </a:r>
            <a:r>
              <a:rPr lang="zh-CN" altLang="en-US" dirty="0"/>
              <a:t>的强类型机制保证任何数据必须有明确的数据类型；</a:t>
            </a:r>
            <a:endParaRPr lang="en-US" altLang="zh-CN" dirty="0"/>
          </a:p>
          <a:p>
            <a:pPr lvl="1"/>
            <a:r>
              <a:rPr lang="en-US" altLang="zh-CN" dirty="0"/>
              <a:t>Java</a:t>
            </a:r>
            <a:r>
              <a:rPr lang="zh-CN" altLang="en-US" dirty="0"/>
              <a:t>提供异常处理机制，能够统一处理异常事件；</a:t>
            </a:r>
            <a:endParaRPr lang="en-US" altLang="zh-CN" dirty="0"/>
          </a:p>
          <a:p>
            <a:r>
              <a:rPr lang="zh-CN" altLang="en-US" sz="2600" dirty="0"/>
              <a:t>分布式</a:t>
            </a:r>
            <a:endParaRPr lang="en-US" altLang="zh-CN" sz="2600" dirty="0"/>
          </a:p>
          <a:p>
            <a:pPr lvl="1"/>
            <a:r>
              <a:rPr lang="zh-CN" altLang="en-US" dirty="0"/>
              <a:t>提供了用于网络应用编程的类库，包括</a:t>
            </a:r>
            <a:r>
              <a:rPr lang="en-US" altLang="zh-CN" dirty="0"/>
              <a:t>URL</a:t>
            </a:r>
            <a:r>
              <a:rPr lang="zh-CN" altLang="en-US" dirty="0"/>
              <a:t>、</a:t>
            </a:r>
            <a:r>
              <a:rPr lang="en-US" altLang="zh-CN" dirty="0" err="1"/>
              <a:t>URLConnection</a:t>
            </a:r>
            <a:r>
              <a:rPr lang="zh-CN" altLang="en-US" dirty="0"/>
              <a:t>、</a:t>
            </a:r>
            <a:r>
              <a:rPr lang="en-US" altLang="zh-CN" dirty="0"/>
              <a:t>Socket</a:t>
            </a:r>
            <a:r>
              <a:rPr lang="zh-CN" altLang="en-US" dirty="0"/>
              <a:t>、 </a:t>
            </a:r>
            <a:r>
              <a:rPr lang="en-US" altLang="zh-CN" dirty="0" err="1"/>
              <a:t>ServerSocket</a:t>
            </a:r>
            <a:r>
              <a:rPr lang="zh-CN" altLang="en-US" dirty="0"/>
              <a:t>等；</a:t>
            </a:r>
            <a:endParaRPr lang="en-US" altLang="zh-CN" dirty="0"/>
          </a:p>
          <a:p>
            <a:pPr lvl="1"/>
            <a:r>
              <a:rPr lang="en-US" altLang="zh-CN" dirty="0"/>
              <a:t>Java</a:t>
            </a:r>
            <a:r>
              <a:rPr lang="zh-CN" altLang="en-US" dirty="0"/>
              <a:t>的</a:t>
            </a:r>
            <a:r>
              <a:rPr lang="en-US" altLang="zh-CN" dirty="0"/>
              <a:t>RMI(</a:t>
            </a:r>
            <a:r>
              <a:rPr lang="zh-CN" altLang="en-US" dirty="0"/>
              <a:t>远程方法调用</a:t>
            </a:r>
            <a:r>
              <a:rPr lang="en-US" altLang="zh-CN" dirty="0"/>
              <a:t>)</a:t>
            </a:r>
            <a:r>
              <a:rPr lang="zh-CN" altLang="en-US" dirty="0"/>
              <a:t>机制是开发分布式应用的重要手段；</a:t>
            </a:r>
            <a:endParaRPr lang="en-US" altLang="zh-CN" dirty="0"/>
          </a:p>
          <a:p>
            <a:pPr lvl="2">
              <a:buNone/>
            </a:pPr>
            <a:endParaRPr lang="en-US" dirty="0"/>
          </a:p>
        </p:txBody>
      </p:sp>
      <p:pic>
        <p:nvPicPr>
          <p:cNvPr id="10244" name="Picture 6" descr="dukesign"/>
          <p:cNvPicPr>
            <a:picLocks noChangeAspect="1" noChangeArrowheads="1"/>
          </p:cNvPicPr>
          <p:nvPr/>
        </p:nvPicPr>
        <p:blipFill>
          <a:blip r:embed="rId1">
            <a:clrChange>
              <a:clrFrom>
                <a:srgbClr val="FFFFFF"/>
              </a:clrFrom>
              <a:clrTo>
                <a:srgbClr val="FFFFFF">
                  <a:alpha val="0"/>
                </a:srgbClr>
              </a:clrTo>
            </a:clrChange>
          </a:blip>
          <a:srcRect/>
          <a:stretch>
            <a:fillRect/>
          </a:stretch>
        </p:blipFill>
        <p:spPr bwMode="auto">
          <a:xfrm rot="1386191">
            <a:off x="8756937" y="1782449"/>
            <a:ext cx="2808287" cy="1581146"/>
          </a:xfrm>
          <a:prstGeom prst="rect">
            <a:avLst/>
          </a:prstGeom>
          <a:noFill/>
          <a:ln w="9525">
            <a:noFill/>
            <a:miter lim="800000"/>
            <a:headEnd/>
            <a:tailEnd/>
          </a:ln>
        </p:spPr>
      </p:pic>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273" y="0"/>
            <a:ext cx="11573813" cy="849126"/>
          </a:xfrm>
        </p:spPr>
        <p:txBody>
          <a:bodyPr>
            <a:normAutofit/>
          </a:bodyPr>
          <a:lstStyle/>
          <a:p>
            <a:pPr lvl="0"/>
            <a:r>
              <a:rPr lang="zh-CN" altLang="en-US" sz="2800" dirty="0">
                <a:sym typeface="+mn-ea"/>
              </a:rPr>
              <a:t>知识点</a:t>
            </a:r>
            <a:r>
              <a:rPr lang="en-US" altLang="zh-CN" sz="2800" dirty="0">
                <a:sym typeface="+mn-ea"/>
              </a:rPr>
              <a:t>4-</a:t>
            </a:r>
            <a:r>
              <a:rPr kumimoji="1" lang="en-US" altLang="zh-CN" sz="2800" dirty="0">
                <a:sym typeface="+mn-ea"/>
              </a:rPr>
              <a:t>Java</a:t>
            </a:r>
            <a:r>
              <a:rPr kumimoji="1" lang="zh-CN" altLang="en-US" sz="2800" dirty="0">
                <a:sym typeface="+mn-ea"/>
              </a:rPr>
              <a:t>语言特点</a:t>
            </a:r>
            <a:endParaRPr lang="en-US" dirty="0"/>
          </a:p>
        </p:txBody>
      </p:sp>
      <p:sp>
        <p:nvSpPr>
          <p:cNvPr id="3" name="Content Placeholder 2"/>
          <p:cNvSpPr>
            <a:spLocks noGrp="1"/>
          </p:cNvSpPr>
          <p:nvPr>
            <p:ph idx="1"/>
          </p:nvPr>
        </p:nvSpPr>
        <p:spPr>
          <a:xfrm>
            <a:off x="283778" y="1008993"/>
            <a:ext cx="11908222" cy="5234151"/>
          </a:xfrm>
        </p:spPr>
        <p:txBody>
          <a:bodyPr>
            <a:normAutofit/>
          </a:bodyPr>
          <a:lstStyle/>
          <a:p>
            <a:r>
              <a:rPr lang="zh-CN" altLang="en-US" dirty="0"/>
              <a:t>动态内存管理机制</a:t>
            </a:r>
            <a:endParaRPr lang="zh-CN" altLang="en-US" dirty="0"/>
          </a:p>
          <a:p>
            <a:pPr lvl="1"/>
            <a:r>
              <a:rPr dirty="0"/>
              <a:t>java语言采用了自动垃圾回收机制进行内存的管理</a:t>
            </a:r>
            <a:r>
              <a:rPr lang="zh-CN" dirty="0"/>
              <a:t>。</a:t>
            </a:r>
            <a:endParaRPr lang="en-US" altLang="zh-CN" dirty="0"/>
          </a:p>
          <a:p>
            <a:pPr lvl="1"/>
            <a:r>
              <a:rPr lang="zh-CN" altLang="en-US" dirty="0"/>
              <a:t>在c++语言中，需要程序员自己对内存进行及时的释放，不然就存在内存泄露等不可预知的问题。</a:t>
            </a:r>
            <a:endParaRPr lang="en-US" altLang="zh-CN" dirty="0"/>
          </a:p>
          <a:p>
            <a:pPr lvl="1"/>
            <a:r>
              <a:rPr lang="zh-CN" altLang="en-US" dirty="0"/>
              <a:t>但是在java有一个垃圾回收器，可以对程序中产生的对象进行跟踪，知道哪些对象已经是无用的了，</a:t>
            </a:r>
            <a:r>
              <a:rPr lang="en-US" dirty="0"/>
              <a:t>对无用的内存进行释放，为程序员大大减少了内存管理方面的问题</a:t>
            </a:r>
            <a:endParaRPr lang="en-US" dirty="0"/>
          </a:p>
        </p:txBody>
      </p:sp>
      <p:pic>
        <p:nvPicPr>
          <p:cNvPr id="4" name="图片 3"/>
          <p:cNvPicPr>
            <a:picLocks noChangeAspect="1"/>
          </p:cNvPicPr>
          <p:nvPr/>
        </p:nvPicPr>
        <p:blipFill>
          <a:blip r:embed="rId1"/>
          <a:stretch>
            <a:fillRect/>
          </a:stretch>
        </p:blipFill>
        <p:spPr>
          <a:xfrm>
            <a:off x="2734945" y="4739005"/>
            <a:ext cx="6367780" cy="1776095"/>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273" y="0"/>
            <a:ext cx="11573813" cy="849126"/>
          </a:xfrm>
        </p:spPr>
        <p:txBody>
          <a:bodyPr>
            <a:normAutofit/>
          </a:bodyPr>
          <a:lstStyle/>
          <a:p>
            <a:pPr lvl="0"/>
            <a:r>
              <a:rPr lang="zh-CN" altLang="en-US" sz="2800" dirty="0">
                <a:sym typeface="+mn-ea"/>
              </a:rPr>
              <a:t>知识点</a:t>
            </a:r>
            <a:r>
              <a:rPr lang="en-US" altLang="zh-CN" sz="2800" dirty="0">
                <a:sym typeface="+mn-ea"/>
              </a:rPr>
              <a:t>4-</a:t>
            </a:r>
            <a:r>
              <a:rPr kumimoji="1" lang="en-US" altLang="zh-CN" sz="2800" dirty="0">
                <a:sym typeface="+mn-ea"/>
              </a:rPr>
              <a:t>Java</a:t>
            </a:r>
            <a:r>
              <a:rPr kumimoji="1" lang="zh-CN" altLang="en-US" sz="2800" dirty="0">
                <a:sym typeface="+mn-ea"/>
              </a:rPr>
              <a:t>语言特点</a:t>
            </a:r>
            <a:endParaRPr lang="en-US" dirty="0"/>
          </a:p>
        </p:txBody>
      </p:sp>
      <p:sp>
        <p:nvSpPr>
          <p:cNvPr id="3" name="Content Placeholder 2"/>
          <p:cNvSpPr>
            <a:spLocks noGrp="1"/>
          </p:cNvSpPr>
          <p:nvPr>
            <p:ph idx="1"/>
          </p:nvPr>
        </p:nvSpPr>
        <p:spPr>
          <a:xfrm>
            <a:off x="283778" y="1008993"/>
            <a:ext cx="11908222" cy="5234151"/>
          </a:xfrm>
        </p:spPr>
        <p:txBody>
          <a:bodyPr>
            <a:normAutofit/>
          </a:bodyPr>
          <a:lstStyle/>
          <a:p>
            <a:r>
              <a:rPr lang="zh-CN" altLang="en-US" dirty="0"/>
              <a:t>安全性</a:t>
            </a:r>
            <a:endParaRPr lang="zh-CN" altLang="en-US" dirty="0"/>
          </a:p>
          <a:p>
            <a:pPr lvl="1"/>
            <a:r>
              <a:rPr dirty="0"/>
              <a:t>Java语言在安全性方面引入了实时内存分配及布局来防止程序员直接修改物理内存布局;通过字节代码验证器对字节代码的检验，以防止网络病毒及其它非法代码侵入。</a:t>
            </a:r>
            <a:endParaRPr dirty="0"/>
          </a:p>
        </p:txBody>
      </p:sp>
      <p:pic>
        <p:nvPicPr>
          <p:cNvPr id="5" name="图片 4"/>
          <p:cNvPicPr>
            <a:picLocks noChangeAspect="1"/>
          </p:cNvPicPr>
          <p:nvPr/>
        </p:nvPicPr>
        <p:blipFill>
          <a:blip r:embed="rId1"/>
          <a:stretch>
            <a:fillRect/>
          </a:stretch>
        </p:blipFill>
        <p:spPr>
          <a:xfrm>
            <a:off x="3042920" y="3150870"/>
            <a:ext cx="5672455" cy="2935605"/>
          </a:xfrm>
          <a:prstGeom prst="rect">
            <a:avLst/>
          </a:prstGeom>
          <a:effectLst>
            <a:softEdge rad="38100"/>
          </a:effectLst>
        </p:spPr>
      </p:pic>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5-</a:t>
            </a:r>
            <a:r>
              <a:rPr dirty="0">
                <a:sym typeface="+mn-ea"/>
              </a:rPr>
              <a:t>Java的加载与执行</a:t>
            </a:r>
            <a:endParaRPr lang="zh-CN" altLang="en-US" dirty="0"/>
          </a:p>
        </p:txBody>
      </p:sp>
      <p:sp>
        <p:nvSpPr>
          <p:cNvPr id="3" name="内容占位符 2"/>
          <p:cNvSpPr>
            <a:spLocks noGrp="1"/>
          </p:cNvSpPr>
          <p:nvPr>
            <p:ph idx="1"/>
          </p:nvPr>
        </p:nvSpPr>
        <p:spPr>
          <a:xfrm>
            <a:off x="186690" y="1058545"/>
            <a:ext cx="11791950" cy="5289550"/>
          </a:xfrm>
        </p:spPr>
        <p:txBody>
          <a:bodyPr/>
          <a:lstStyle/>
          <a:p>
            <a:r>
              <a:rPr lang="en-US" altLang="zh-CN" dirty="0"/>
              <a:t>J</a:t>
            </a:r>
            <a:r>
              <a:rPr lang="en-US" altLang="zh-CN" dirty="0">
                <a:sym typeface="+mn-ea"/>
              </a:rPr>
              <a:t>ava</a:t>
            </a:r>
            <a:r>
              <a:rPr lang="zh-CN" altLang="en-US" dirty="0">
                <a:sym typeface="+mn-ea"/>
              </a:rPr>
              <a:t>程序的运行</a:t>
            </a:r>
            <a:endParaRPr lang="en-US" altLang="zh-CN" dirty="0"/>
          </a:p>
          <a:p>
            <a:r>
              <a:rPr kumimoji="1" lang="en-US" altLang="zh-CN" dirty="0">
                <a:sym typeface="+mn-ea"/>
              </a:rPr>
              <a:t>Java</a:t>
            </a:r>
            <a:r>
              <a:rPr kumimoji="1" lang="zh-CN" altLang="en-US" dirty="0">
                <a:sym typeface="+mn-ea"/>
              </a:rPr>
              <a:t>程序的运行经过二个阶段：编译阶段 和 运行阶段</a:t>
            </a:r>
            <a:endParaRPr kumimoji="1" lang="zh-CN" altLang="en-US" dirty="0"/>
          </a:p>
          <a:p>
            <a:endParaRPr lang="zh-CN" altLang="en-US" dirty="0"/>
          </a:p>
        </p:txBody>
      </p:sp>
      <p:sp>
        <p:nvSpPr>
          <p:cNvPr id="6" name="折角形 5"/>
          <p:cNvSpPr/>
          <p:nvPr/>
        </p:nvSpPr>
        <p:spPr>
          <a:xfrm>
            <a:off x="443230" y="3808730"/>
            <a:ext cx="1859915" cy="1323340"/>
          </a:xfrm>
          <a:prstGeom prst="foldedCorne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en-US" altLang="zh-CN" sz="2400" b="1">
                <a:latin typeface="微软雅黑 Light" panose="020B0502040204020203" pitchFamily="34" charset="-122"/>
                <a:ea typeface="微软雅黑 Light" panose="020B0502040204020203" pitchFamily="34" charset="-122"/>
                <a:cs typeface="微软雅黑 Light" panose="020B0502040204020203" pitchFamily="34" charset="-122"/>
              </a:rPr>
              <a:t>Java</a:t>
            </a:r>
            <a:endParaRPr lang="en-US" altLang="zh-CN" sz="2400" b="1">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ctr"/>
            <a:r>
              <a:rPr lang="zh-CN" altLang="en-US" sz="2400" b="1">
                <a:latin typeface="微软雅黑 Light" panose="020B0502040204020203" pitchFamily="34" charset="-122"/>
                <a:ea typeface="微软雅黑 Light" panose="020B0502040204020203" pitchFamily="34" charset="-122"/>
                <a:cs typeface="微软雅黑 Light" panose="020B0502040204020203" pitchFamily="34" charset="-122"/>
              </a:rPr>
              <a:t>源代码文件</a:t>
            </a:r>
            <a:endParaRPr lang="zh-CN" altLang="en-US" sz="2400" b="1">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13" name="折角形 12"/>
          <p:cNvSpPr/>
          <p:nvPr/>
        </p:nvSpPr>
        <p:spPr>
          <a:xfrm>
            <a:off x="3994785" y="3763010"/>
            <a:ext cx="1930400" cy="1301750"/>
          </a:xfrm>
          <a:prstGeom prst="foldedCorne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en-US" altLang="zh-CN" sz="2400">
                <a:latin typeface="微软雅黑 Light" panose="020B0502040204020203" pitchFamily="34" charset="-122"/>
                <a:ea typeface="微软雅黑 Light" panose="020B0502040204020203" pitchFamily="34" charset="-122"/>
                <a:cs typeface="微软雅黑 Light" panose="020B0502040204020203" pitchFamily="34" charset="-122"/>
              </a:rPr>
              <a:t>Java</a:t>
            </a:r>
            <a:endParaRPr lang="en-US" altLang="zh-CN" sz="2400">
              <a:latin typeface="微软雅黑 Light" panose="020B0502040204020203" pitchFamily="34" charset="-122"/>
              <a:ea typeface="微软雅黑 Light" panose="020B0502040204020203" pitchFamily="34" charset="-122"/>
              <a:cs typeface="微软雅黑 Light" panose="020B0502040204020203" pitchFamily="34" charset="-122"/>
            </a:endParaRPr>
          </a:p>
          <a:p>
            <a:pPr algn="ctr"/>
            <a:r>
              <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rPr>
              <a:t>字节码文件</a:t>
            </a:r>
            <a:endParaRPr lang="zh-CN" altLang="en-US" sz="2400">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17" name="矩形 16"/>
          <p:cNvSpPr/>
          <p:nvPr/>
        </p:nvSpPr>
        <p:spPr>
          <a:xfrm>
            <a:off x="10528300" y="3026410"/>
            <a:ext cx="1391285" cy="8051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latin typeface="微软雅黑 Light" panose="020B0502040204020203" pitchFamily="34" charset="-122"/>
                <a:ea typeface="微软雅黑 Light" panose="020B0502040204020203" pitchFamily="34" charset="-122"/>
              </a:rPr>
              <a:t>Windows</a:t>
            </a:r>
            <a:endParaRPr lang="en-US" altLang="zh-CN" sz="2000" b="1">
              <a:latin typeface="微软雅黑 Light" panose="020B0502040204020203" pitchFamily="34" charset="-122"/>
              <a:ea typeface="微软雅黑 Light" panose="020B0502040204020203" pitchFamily="34" charset="-122"/>
            </a:endParaRPr>
          </a:p>
        </p:txBody>
      </p:sp>
      <p:sp>
        <p:nvSpPr>
          <p:cNvPr id="19" name="矩形 18"/>
          <p:cNvSpPr/>
          <p:nvPr/>
        </p:nvSpPr>
        <p:spPr>
          <a:xfrm>
            <a:off x="10431780" y="4081145"/>
            <a:ext cx="1517650" cy="7797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latin typeface="微软雅黑 Light" panose="020B0502040204020203" pitchFamily="34" charset="-122"/>
                <a:ea typeface="微软雅黑 Light" panose="020B0502040204020203" pitchFamily="34" charset="-122"/>
              </a:rPr>
              <a:t>Linux</a:t>
            </a:r>
            <a:endParaRPr lang="en-US" altLang="zh-CN" sz="2000" b="1">
              <a:latin typeface="微软雅黑 Light" panose="020B0502040204020203" pitchFamily="34" charset="-122"/>
              <a:ea typeface="微软雅黑 Light" panose="020B0502040204020203" pitchFamily="34" charset="-122"/>
            </a:endParaRPr>
          </a:p>
        </p:txBody>
      </p:sp>
      <p:sp>
        <p:nvSpPr>
          <p:cNvPr id="20" name="矩形 19"/>
          <p:cNvSpPr/>
          <p:nvPr/>
        </p:nvSpPr>
        <p:spPr>
          <a:xfrm>
            <a:off x="10528300" y="5214620"/>
            <a:ext cx="1450340" cy="729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latin typeface="微软雅黑 Light" panose="020B0502040204020203" pitchFamily="34" charset="-122"/>
                <a:ea typeface="微软雅黑 Light" panose="020B0502040204020203" pitchFamily="34" charset="-122"/>
              </a:rPr>
              <a:t>Mac</a:t>
            </a:r>
            <a:endParaRPr lang="en-US" altLang="zh-CN" sz="2000" b="1">
              <a:latin typeface="微软雅黑 Light" panose="020B0502040204020203" pitchFamily="34" charset="-122"/>
              <a:ea typeface="微软雅黑 Light" panose="020B0502040204020203" pitchFamily="34" charset="-122"/>
            </a:endParaRPr>
          </a:p>
        </p:txBody>
      </p:sp>
      <p:sp>
        <p:nvSpPr>
          <p:cNvPr id="21" name="矩形 20"/>
          <p:cNvSpPr/>
          <p:nvPr/>
        </p:nvSpPr>
        <p:spPr>
          <a:xfrm>
            <a:off x="7566025" y="3763010"/>
            <a:ext cx="1775460" cy="141541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r>
              <a:rPr lang="en-US" altLang="zh-CN" sz="2400" b="1">
                <a:latin typeface="微软雅黑 Light" panose="020B0502040204020203" pitchFamily="34" charset="-122"/>
                <a:ea typeface="微软雅黑 Light" panose="020B0502040204020203" pitchFamily="34" charset="-122"/>
              </a:rPr>
              <a:t>JVM</a:t>
            </a:r>
            <a:endParaRPr lang="en-US" altLang="zh-CN" sz="2400" b="1">
              <a:latin typeface="微软雅黑 Light" panose="020B0502040204020203" pitchFamily="34" charset="-122"/>
              <a:ea typeface="微软雅黑 Light" panose="020B0502040204020203" pitchFamily="34" charset="-122"/>
            </a:endParaRPr>
          </a:p>
          <a:p>
            <a:pPr algn="ctr"/>
            <a:r>
              <a:rPr lang="en-US" altLang="zh-CN" sz="2400" b="1">
                <a:solidFill>
                  <a:schemeClr val="bg1"/>
                </a:solidFill>
                <a:latin typeface="微软雅黑 Light" panose="020B0502040204020203" pitchFamily="34" charset="-122"/>
                <a:ea typeface="微软雅黑 Light" panose="020B0502040204020203" pitchFamily="34" charset="-122"/>
              </a:rPr>
              <a:t>java</a:t>
            </a:r>
            <a:r>
              <a:rPr lang="zh-CN" altLang="en-US" sz="2400" b="1">
                <a:solidFill>
                  <a:schemeClr val="bg1"/>
                </a:solidFill>
                <a:latin typeface="微软雅黑 Light" panose="020B0502040204020203" pitchFamily="34" charset="-122"/>
                <a:ea typeface="微软雅黑 Light" panose="020B0502040204020203" pitchFamily="34" charset="-122"/>
              </a:rPr>
              <a:t>虚拟机</a:t>
            </a:r>
            <a:endParaRPr lang="zh-CN" altLang="en-US" sz="2400" b="1">
              <a:solidFill>
                <a:schemeClr val="bg1"/>
              </a:solidFill>
              <a:latin typeface="微软雅黑 Light" panose="020B0502040204020203" pitchFamily="34" charset="-122"/>
              <a:ea typeface="微软雅黑 Light" panose="020B0502040204020203" pitchFamily="34" charset="-122"/>
            </a:endParaRPr>
          </a:p>
        </p:txBody>
      </p:sp>
      <p:cxnSp>
        <p:nvCxnSpPr>
          <p:cNvPr id="22" name="直接箭头连接符 21"/>
          <p:cNvCxnSpPr/>
          <p:nvPr/>
        </p:nvCxnSpPr>
        <p:spPr>
          <a:xfrm flipV="1">
            <a:off x="2381885" y="4465955"/>
            <a:ext cx="1533525" cy="8255"/>
          </a:xfrm>
          <a:prstGeom prst="straightConnector1">
            <a:avLst/>
          </a:prstGeom>
          <a:ln w="44450"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598420" y="4240530"/>
            <a:ext cx="880745" cy="4616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latin typeface="微软雅黑 Light" panose="020B0502040204020203" pitchFamily="34" charset="-122"/>
                <a:ea typeface="微软雅黑 Light" panose="020B0502040204020203" pitchFamily="34" charset="-122"/>
              </a:rPr>
              <a:t>编译</a:t>
            </a:r>
            <a:endParaRPr lang="zh-CN" altLang="en-US" sz="2000" b="1">
              <a:latin typeface="微软雅黑 Light" panose="020B0502040204020203" pitchFamily="34" charset="-122"/>
              <a:ea typeface="微软雅黑 Light" panose="020B0502040204020203" pitchFamily="34" charset="-122"/>
            </a:endParaRPr>
          </a:p>
        </p:txBody>
      </p:sp>
      <p:cxnSp>
        <p:nvCxnSpPr>
          <p:cNvPr id="24" name="直接箭头连接符 23"/>
          <p:cNvCxnSpPr/>
          <p:nvPr/>
        </p:nvCxnSpPr>
        <p:spPr>
          <a:xfrm flipV="1">
            <a:off x="5982335" y="4474210"/>
            <a:ext cx="1583690" cy="3810"/>
          </a:xfrm>
          <a:prstGeom prst="straightConnector1">
            <a:avLst/>
          </a:prstGeom>
          <a:ln w="44450"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9425940" y="4584700"/>
            <a:ext cx="946785" cy="4445"/>
          </a:xfrm>
          <a:prstGeom prst="straightConnector1">
            <a:avLst/>
          </a:prstGeom>
          <a:ln w="44450"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9409430" y="3696335"/>
            <a:ext cx="1022350" cy="427355"/>
          </a:xfrm>
          <a:prstGeom prst="straightConnector1">
            <a:avLst/>
          </a:prstGeom>
          <a:ln w="44450"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9367520" y="4970145"/>
            <a:ext cx="1005205" cy="628650"/>
          </a:xfrm>
          <a:prstGeom prst="straightConnector1">
            <a:avLst/>
          </a:prstGeom>
          <a:ln w="44450"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200775" y="4245610"/>
            <a:ext cx="981710" cy="4610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a:latin typeface="微软雅黑 Light" panose="020B0502040204020203" pitchFamily="34" charset="-122"/>
                <a:ea typeface="微软雅黑 Light" panose="020B0502040204020203" pitchFamily="34" charset="-122"/>
              </a:rPr>
              <a:t>运行</a:t>
            </a:r>
            <a:endParaRPr lang="zh-CN" altLang="en-US" sz="2000" b="1">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5-</a:t>
            </a:r>
            <a:r>
              <a:rPr dirty="0">
                <a:sym typeface="+mn-ea"/>
              </a:rPr>
              <a:t>Java的加载与执行</a:t>
            </a:r>
            <a:endParaRPr lang="zh-CN" altLang="en-US" dirty="0"/>
          </a:p>
        </p:txBody>
      </p:sp>
      <p:sp>
        <p:nvSpPr>
          <p:cNvPr id="3" name="内容占位符 2"/>
          <p:cNvSpPr>
            <a:spLocks noGrp="1"/>
          </p:cNvSpPr>
          <p:nvPr>
            <p:ph idx="1"/>
          </p:nvPr>
        </p:nvSpPr>
        <p:spPr>
          <a:xfrm>
            <a:off x="186690" y="899160"/>
            <a:ext cx="11791950" cy="6186170"/>
          </a:xfrm>
        </p:spPr>
        <p:txBody>
          <a:bodyPr/>
          <a:lstStyle/>
          <a:p>
            <a:r>
              <a:rPr lang="en-US" altLang="zh-CN" dirty="0"/>
              <a:t>Java</a:t>
            </a:r>
            <a:r>
              <a:rPr lang="zh-CN" altLang="en-US" dirty="0"/>
              <a:t>虚拟机</a:t>
            </a:r>
            <a:endParaRPr lang="en-US" altLang="zh-CN" dirty="0"/>
          </a:p>
          <a:p>
            <a:pPr lvl="1"/>
            <a:r>
              <a:rPr lang="en-US" altLang="zh-CN" dirty="0">
                <a:solidFill>
                  <a:schemeClr val="tx1">
                    <a:lumMod val="75000"/>
                    <a:lumOff val="25000"/>
                  </a:schemeClr>
                </a:solidFill>
                <a:sym typeface="+mn-ea"/>
              </a:rPr>
              <a:t>JVM</a:t>
            </a:r>
            <a:r>
              <a:rPr lang="zh-CN" altLang="en-US" dirty="0">
                <a:solidFill>
                  <a:schemeClr val="tx1">
                    <a:lumMod val="75000"/>
                    <a:lumOff val="25000"/>
                  </a:schemeClr>
                </a:solidFill>
                <a:sym typeface="+mn-ea"/>
              </a:rPr>
              <a:t>（</a:t>
            </a:r>
            <a:r>
              <a:rPr lang="en-US" altLang="zh-CN" dirty="0">
                <a:solidFill>
                  <a:schemeClr val="tx1">
                    <a:lumMod val="75000"/>
                    <a:lumOff val="25000"/>
                  </a:schemeClr>
                </a:solidFill>
                <a:sym typeface="+mn-ea"/>
              </a:rPr>
              <a:t>Java Virtual Machine</a:t>
            </a:r>
            <a:r>
              <a:rPr lang="zh-CN" altLang="en-US" dirty="0">
                <a:solidFill>
                  <a:schemeClr val="tx1">
                    <a:lumMod val="75000"/>
                    <a:lumOff val="25000"/>
                  </a:schemeClr>
                </a:solidFill>
                <a:sym typeface="+mn-ea"/>
              </a:rPr>
              <a:t>）称为</a:t>
            </a:r>
            <a:r>
              <a:rPr lang="en-US" altLang="zh-CN" dirty="0">
                <a:solidFill>
                  <a:schemeClr val="tx1">
                    <a:lumMod val="75000"/>
                    <a:lumOff val="25000"/>
                  </a:schemeClr>
                </a:solidFill>
                <a:sym typeface="+mn-ea"/>
              </a:rPr>
              <a:t>Java</a:t>
            </a:r>
            <a:r>
              <a:rPr lang="zh-CN" altLang="en-US" dirty="0">
                <a:solidFill>
                  <a:schemeClr val="tx1">
                    <a:lumMod val="75000"/>
                    <a:lumOff val="25000"/>
                  </a:schemeClr>
                </a:solidFill>
                <a:sym typeface="+mn-ea"/>
              </a:rPr>
              <a:t>虚拟机</a:t>
            </a:r>
            <a:endParaRPr lang="zh-CN" altLang="en-US" dirty="0">
              <a:solidFill>
                <a:schemeClr val="tx1">
                  <a:lumMod val="75000"/>
                  <a:lumOff val="25000"/>
                </a:schemeClr>
              </a:solidFill>
              <a:sym typeface="+mn-ea"/>
            </a:endParaRPr>
          </a:p>
          <a:p>
            <a:pPr lvl="1"/>
            <a:r>
              <a:rPr kumimoji="1" lang="en-US" altLang="zh-CN" dirty="0"/>
              <a:t>Java</a:t>
            </a:r>
            <a:r>
              <a:rPr kumimoji="1" lang="zh-CN" altLang="en-US" dirty="0"/>
              <a:t>虚拟机是一个</a:t>
            </a:r>
            <a:r>
              <a:rPr kumimoji="1" lang="zh-CN" altLang="en-US" b="1" dirty="0">
                <a:gradFill>
                  <a:gsLst>
                    <a:gs pos="0">
                      <a:srgbClr val="FE4444"/>
                    </a:gs>
                    <a:gs pos="100000">
                      <a:srgbClr val="832B2B"/>
                    </a:gs>
                  </a:gsLst>
                  <a:lin scaled="0"/>
                </a:gradFill>
              </a:rPr>
              <a:t>想象中的机器</a:t>
            </a:r>
            <a:r>
              <a:rPr kumimoji="1" lang="en-US" altLang="zh-CN" b="1" dirty="0">
                <a:gradFill>
                  <a:gsLst>
                    <a:gs pos="0">
                      <a:srgbClr val="FE4444"/>
                    </a:gs>
                    <a:gs pos="100000">
                      <a:srgbClr val="832B2B"/>
                    </a:gs>
                  </a:gsLst>
                  <a:lin scaled="0"/>
                </a:gradFill>
              </a:rPr>
              <a:t>,</a:t>
            </a:r>
            <a:r>
              <a:rPr kumimoji="1" lang="zh-CN" altLang="en-US" dirty="0"/>
              <a:t>在实际的计算机上通过软件模拟来实现。</a:t>
            </a:r>
            <a:r>
              <a:rPr kumimoji="1" lang="en-US" altLang="zh-CN" dirty="0"/>
              <a:t>Java</a:t>
            </a:r>
            <a:r>
              <a:rPr kumimoji="1" lang="zh-CN" altLang="en-US" dirty="0"/>
              <a:t>虚拟机有自己想象中的硬件</a:t>
            </a:r>
            <a:r>
              <a:rPr kumimoji="1" lang="en-US" altLang="zh-CN" dirty="0"/>
              <a:t>,</a:t>
            </a:r>
            <a:r>
              <a:rPr kumimoji="1" lang="zh-CN" altLang="en-US" dirty="0"/>
              <a:t>如处理器、堆栈、寄存器等</a:t>
            </a:r>
            <a:r>
              <a:rPr kumimoji="1" lang="en-US" altLang="zh-CN" dirty="0"/>
              <a:t>,</a:t>
            </a:r>
            <a:r>
              <a:rPr kumimoji="1" lang="zh-CN" altLang="en-US" dirty="0"/>
              <a:t>还具有相应的指令系统。</a:t>
            </a:r>
            <a:endParaRPr kumimoji="1" lang="zh-CN" altLang="en-US" dirty="0"/>
          </a:p>
          <a:p>
            <a:pPr lvl="1"/>
            <a:r>
              <a:rPr kumimoji="1" lang="zh-CN" altLang="en-US" b="1" dirty="0">
                <a:solidFill>
                  <a:srgbClr val="FF0000"/>
                </a:solidFill>
              </a:rPr>
              <a:t>不同的操作系统有不同的虚拟机</a:t>
            </a:r>
            <a:r>
              <a:rPr kumimoji="1" lang="zh-CN" altLang="en-US" dirty="0"/>
              <a:t>。</a:t>
            </a:r>
            <a:endParaRPr kumimoji="1" lang="zh-CN" altLang="en-US" dirty="0"/>
          </a:p>
          <a:p>
            <a:pPr lvl="1"/>
            <a:r>
              <a:rPr kumimoji="1" lang="zh-CN" altLang="en-US" b="1" dirty="0">
                <a:solidFill>
                  <a:srgbClr val="FF0000"/>
                </a:solidFill>
              </a:rPr>
              <a:t>java.exe命令会启动JVM</a:t>
            </a:r>
            <a:r>
              <a:rPr kumimoji="1" lang="zh-CN" altLang="en-US" dirty="0"/>
              <a:t>，JVM则启动类装载器，类装载器则会寻找.class文件并装载到JVM当中，</a:t>
            </a:r>
            <a:r>
              <a:rPr kumimoji="1" lang="zh-CN" altLang="en-US" b="1" dirty="0"/>
              <a:t>JVM对.class文件进行</a:t>
            </a:r>
            <a:r>
              <a:rPr kumimoji="1" lang="zh-CN" altLang="en-US" b="1" dirty="0">
                <a:solidFill>
                  <a:srgbClr val="FF0000"/>
                </a:solidFill>
              </a:rPr>
              <a:t>解释</a:t>
            </a:r>
            <a:r>
              <a:rPr kumimoji="1" lang="zh-CN" altLang="en-US" b="1" dirty="0"/>
              <a:t>成二进制后</a:t>
            </a:r>
            <a:r>
              <a:rPr kumimoji="1" lang="zh-CN" altLang="en-US" dirty="0"/>
              <a:t>，操作系统执行二进制和底层硬件平台进行交互。</a:t>
            </a:r>
            <a:endParaRPr kumimoji="1" lang="zh-CN" altLang="en-US" dirty="0"/>
          </a:p>
          <a:p>
            <a:endParaRPr lang="zh-CN" altLang="en-US" dirty="0"/>
          </a:p>
        </p:txBody>
      </p:sp>
      <p:pic>
        <p:nvPicPr>
          <p:cNvPr id="30" name="图片 29"/>
          <p:cNvPicPr>
            <a:picLocks noChangeAspect="1"/>
          </p:cNvPicPr>
          <p:nvPr/>
        </p:nvPicPr>
        <p:blipFill>
          <a:blip r:embed="rId1"/>
          <a:stretch>
            <a:fillRect/>
          </a:stretch>
        </p:blipFill>
        <p:spPr>
          <a:xfrm>
            <a:off x="4551045" y="5286375"/>
            <a:ext cx="2818130" cy="1571625"/>
          </a:xfrm>
          <a:prstGeom prst="rect">
            <a:avLst/>
          </a:prstGeom>
        </p:spPr>
      </p:pic>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6-</a:t>
            </a:r>
            <a:r>
              <a:rPr dirty="0">
                <a:sym typeface="+mn-ea"/>
              </a:rPr>
              <a:t>常用DOS命令</a:t>
            </a:r>
            <a:endParaRPr lang="zh-CN" altLang="en-US" dirty="0"/>
          </a:p>
        </p:txBody>
      </p:sp>
      <p:sp>
        <p:nvSpPr>
          <p:cNvPr id="3" name="内容占位符 2"/>
          <p:cNvSpPr>
            <a:spLocks noGrp="1"/>
          </p:cNvSpPr>
          <p:nvPr>
            <p:ph idx="1"/>
          </p:nvPr>
        </p:nvSpPr>
        <p:spPr>
          <a:xfrm>
            <a:off x="173235" y="704737"/>
            <a:ext cx="11792070" cy="5448937"/>
          </a:xfrm>
        </p:spPr>
        <p:txBody>
          <a:bodyPr>
            <a:normAutofit/>
          </a:bodyPr>
          <a:lstStyle/>
          <a:p>
            <a:r>
              <a:rPr lang="en-US" altLang="zh-CN" dirty="0">
                <a:sym typeface="+mn-ea"/>
              </a:rPr>
              <a:t>进入DOS页面</a:t>
            </a:r>
            <a:endParaRPr kumimoji="1" lang="en-US" altLang="zh-CN" dirty="0"/>
          </a:p>
          <a:p>
            <a:pPr lvl="1"/>
            <a:r>
              <a:rPr kumimoji="1" lang="zh-CN"/>
              <a:t>启动方式1：win+R；键入：cmd</a:t>
            </a:r>
            <a:endParaRPr kumimoji="1" lang="zh-CN"/>
          </a:p>
          <a:p>
            <a:pPr lvl="1"/>
            <a:r>
              <a:rPr kumimoji="1"/>
              <a:t>启动方式2：“开始”→“运行”→输入“cmd”回车，此时将出现一个显示命令提示符的窗口。</a:t>
            </a:r>
            <a:endParaRPr kumimoji="1"/>
          </a:p>
          <a:p>
            <a:pPr lvl="1"/>
            <a:endParaRPr kumimoji="1"/>
          </a:p>
          <a:p>
            <a:pPr lvl="2">
              <a:lnSpc>
                <a:spcPct val="80000"/>
              </a:lnSpc>
            </a:pPr>
            <a:endParaRPr lang="zh-CN" altLang="en-US" sz="2000" dirty="0"/>
          </a:p>
        </p:txBody>
      </p:sp>
      <p:pic>
        <p:nvPicPr>
          <p:cNvPr id="4" name="图片 3"/>
          <p:cNvPicPr>
            <a:picLocks noChangeAspect="1"/>
          </p:cNvPicPr>
          <p:nvPr/>
        </p:nvPicPr>
        <p:blipFill>
          <a:blip r:embed="rId1"/>
          <a:stretch>
            <a:fillRect/>
          </a:stretch>
        </p:blipFill>
        <p:spPr>
          <a:xfrm>
            <a:off x="767080" y="3524250"/>
            <a:ext cx="4146550" cy="2372360"/>
          </a:xfrm>
          <a:prstGeom prst="rect">
            <a:avLst/>
          </a:prstGeom>
        </p:spPr>
      </p:pic>
      <p:pic>
        <p:nvPicPr>
          <p:cNvPr id="8" name="图片 7"/>
          <p:cNvPicPr>
            <a:picLocks noChangeAspect="1"/>
          </p:cNvPicPr>
          <p:nvPr/>
        </p:nvPicPr>
        <p:blipFill>
          <a:blip r:embed="rId2"/>
          <a:stretch>
            <a:fillRect/>
          </a:stretch>
        </p:blipFill>
        <p:spPr>
          <a:xfrm>
            <a:off x="5441950" y="3407410"/>
            <a:ext cx="6234430" cy="2424430"/>
          </a:xfrm>
          <a:prstGeom prst="rect">
            <a:avLst/>
          </a:prstGeom>
        </p:spPr>
      </p:pic>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6-</a:t>
            </a:r>
            <a:r>
              <a:rPr dirty="0">
                <a:sym typeface="+mn-ea"/>
              </a:rPr>
              <a:t>常用DOS命令</a:t>
            </a:r>
            <a:endParaRPr lang="zh-CN" altLang="en-US" dirty="0"/>
          </a:p>
        </p:txBody>
      </p:sp>
      <p:sp>
        <p:nvSpPr>
          <p:cNvPr id="3" name="内容占位符 2"/>
          <p:cNvSpPr>
            <a:spLocks noGrp="1"/>
          </p:cNvSpPr>
          <p:nvPr>
            <p:ph idx="1"/>
          </p:nvPr>
        </p:nvSpPr>
        <p:spPr>
          <a:xfrm>
            <a:off x="186690" y="899160"/>
            <a:ext cx="11791950" cy="6186170"/>
          </a:xfrm>
        </p:spPr>
        <p:txBody>
          <a:bodyPr/>
          <a:lstStyle/>
          <a:p>
            <a:r>
              <a:rPr dirty="0">
                <a:sym typeface="+mn-ea"/>
              </a:rPr>
              <a:t>常用DO</a:t>
            </a:r>
            <a:r>
              <a:rPr lang="en-US" dirty="0">
                <a:sym typeface="+mn-ea"/>
              </a:rPr>
              <a:t>S</a:t>
            </a:r>
            <a:r>
              <a:rPr lang="zh-CN" altLang="en-US" dirty="0">
                <a:sym typeface="+mn-ea"/>
              </a:rPr>
              <a:t>命令</a:t>
            </a:r>
            <a:r>
              <a:rPr dirty="0">
                <a:sym typeface="+mn-ea"/>
              </a:rPr>
              <a:t>                                                                                                                                                                                                                                                                                                                                                                                                                                                                                                                                                                                                                                                                                                                                                                                                                                                                                                                                                                                                                                                                                                                            </a:t>
            </a:r>
            <a:endParaRPr lang="zh-CN" altLang="en-US" dirty="0"/>
          </a:p>
        </p:txBody>
      </p:sp>
      <p:sp>
        <p:nvSpPr>
          <p:cNvPr id="5" name="文本框 4"/>
          <p:cNvSpPr txBox="1"/>
          <p:nvPr/>
        </p:nvSpPr>
        <p:spPr>
          <a:xfrm>
            <a:off x="549275" y="1718310"/>
            <a:ext cx="7645400" cy="5077460"/>
          </a:xfrm>
          <a:prstGeom prst="rect">
            <a:avLst/>
          </a:prstGeom>
          <a:noFill/>
        </p:spPr>
        <p:txBody>
          <a:bodyPr wrap="square" rtlCol="0">
            <a:spAutoFit/>
          </a:bodyPr>
          <a:p>
            <a:pPr algn="l"/>
            <a:r>
              <a:rPr lang="en-US" altLang="zh-CN"/>
              <a:t>1.</a:t>
            </a:r>
            <a:r>
              <a:rPr lang="zh-CN" altLang="en-US"/>
              <a:t>更换盘符</a:t>
            </a:r>
            <a:endParaRPr lang="zh-CN" altLang="en-US"/>
          </a:p>
          <a:p>
            <a:pPr algn="l"/>
            <a:r>
              <a:rPr lang="zh-CN" altLang="en-US"/>
              <a:t>   功能</a:t>
            </a:r>
            <a:r>
              <a:rPr lang="en-US" altLang="zh-CN"/>
              <a:t>:</a:t>
            </a:r>
            <a:r>
              <a:rPr lang="en-US" altLang="zh-CN"/>
              <a:t>直接进入某盘符.</a:t>
            </a:r>
            <a:endParaRPr lang="en-US" altLang="zh-CN"/>
          </a:p>
          <a:p>
            <a:pPr algn="l"/>
            <a:r>
              <a:rPr lang="zh-CN" altLang="en-US"/>
              <a:t>   语法</a:t>
            </a:r>
            <a:r>
              <a:rPr lang="en-US" altLang="zh-CN"/>
              <a:t>:盘符：</a:t>
            </a:r>
            <a:endParaRPr lang="en-US" altLang="zh-CN"/>
          </a:p>
          <a:p>
            <a:pPr algn="l"/>
            <a:r>
              <a:rPr lang="en-US" altLang="zh-CN"/>
              <a:t>   </a:t>
            </a:r>
            <a:r>
              <a:rPr lang="zh-CN" altLang="en-US"/>
              <a:t>举例</a:t>
            </a:r>
            <a:r>
              <a:rPr lang="en-US" altLang="zh-CN"/>
              <a:t>:如直接进入D盘，D：</a:t>
            </a:r>
            <a:endParaRPr lang="en-US" altLang="zh-CN"/>
          </a:p>
          <a:p>
            <a:pPr algn="l"/>
            <a:endParaRPr lang="en-US" altLang="zh-CN"/>
          </a:p>
          <a:p>
            <a:pPr algn="l"/>
            <a:r>
              <a:rPr lang="en-US" altLang="zh-CN">
                <a:sym typeface="+mn-ea"/>
              </a:rPr>
              <a:t>2.md</a:t>
            </a:r>
            <a:endParaRPr lang="en-US" altLang="zh-CN"/>
          </a:p>
          <a:p>
            <a:pPr algn="l"/>
            <a:r>
              <a:rPr lang="en-US" altLang="zh-CN">
                <a:sym typeface="+mn-ea"/>
              </a:rPr>
              <a:t>  </a:t>
            </a:r>
            <a:r>
              <a:rPr lang="zh-CN" altLang="en-US">
                <a:sym typeface="+mn-ea"/>
              </a:rPr>
              <a:t>功能</a:t>
            </a:r>
            <a:r>
              <a:rPr lang="en-US" altLang="zh-CN">
                <a:sym typeface="+mn-ea"/>
              </a:rPr>
              <a:t>:</a:t>
            </a:r>
            <a:r>
              <a:rPr lang="zh-CN" altLang="en-US">
                <a:sym typeface="+mn-ea"/>
              </a:rPr>
              <a:t>创建新的子目录</a:t>
            </a:r>
            <a:endParaRPr lang="zh-CN" altLang="en-US"/>
          </a:p>
          <a:p>
            <a:pPr algn="l"/>
            <a:r>
              <a:rPr lang="zh-CN" altLang="en-US">
                <a:sym typeface="+mn-ea"/>
              </a:rPr>
              <a:t>  语法：md[盘符：][路径名]〈子目录名〉</a:t>
            </a:r>
            <a:endParaRPr lang="zh-CN" altLang="en-US"/>
          </a:p>
          <a:p>
            <a:pPr algn="l"/>
            <a:r>
              <a:rPr lang="zh-CN" altLang="en-US">
                <a:sym typeface="+mn-ea"/>
              </a:rPr>
              <a:t>  举例：md c:\ fox （在当前</a:t>
            </a:r>
            <a:r>
              <a:rPr lang="en-US" altLang="zh-CN">
                <a:sym typeface="+mn-ea"/>
              </a:rPr>
              <a:t>C</a:t>
            </a:r>
            <a:r>
              <a:rPr lang="zh-CN" altLang="en-US">
                <a:sym typeface="+mn-ea"/>
              </a:rPr>
              <a:t>盘下创建子目录fox）</a:t>
            </a:r>
            <a:endParaRPr lang="zh-CN" altLang="en-US"/>
          </a:p>
          <a:p>
            <a:pPr algn="l"/>
            <a:r>
              <a:rPr lang="zh-CN" altLang="en-US">
                <a:sym typeface="+mn-ea"/>
              </a:rPr>
              <a:t>                md c:\ fox\user （在fox 子目录下再创建user子目录）</a:t>
            </a:r>
            <a:endParaRPr lang="zh-CN" altLang="en-US">
              <a:sym typeface="+mn-ea"/>
            </a:endParaRPr>
          </a:p>
          <a:p>
            <a:pPr algn="l"/>
            <a:r>
              <a:rPr lang="zh-CN" altLang="en-US"/>
              <a:t>                </a:t>
            </a:r>
            <a:r>
              <a:rPr lang="en-US" altLang="zh-CN"/>
              <a:t>md user</a:t>
            </a:r>
            <a:r>
              <a:rPr lang="zh-CN" altLang="en-US"/>
              <a:t>（在当前盘符下创建</a:t>
            </a:r>
            <a:r>
              <a:rPr lang="en-US" altLang="zh-CN"/>
              <a:t>user</a:t>
            </a:r>
            <a:r>
              <a:rPr lang="zh-CN" altLang="en-US"/>
              <a:t>目录</a:t>
            </a:r>
            <a:r>
              <a:rPr lang="zh-CN" altLang="en-US"/>
              <a:t>）</a:t>
            </a:r>
            <a:endParaRPr lang="zh-CN" altLang="en-US"/>
          </a:p>
          <a:p>
            <a:pPr algn="l"/>
            <a:r>
              <a:rPr lang="en-US" altLang="zh-CN"/>
              <a:t>3.cd</a:t>
            </a:r>
            <a:endParaRPr lang="en-US" altLang="zh-CN"/>
          </a:p>
          <a:p>
            <a:pPr algn="l"/>
            <a:r>
              <a:rPr lang="en-US" altLang="zh-CN"/>
              <a:t>  </a:t>
            </a:r>
            <a:r>
              <a:rPr lang="zh-CN" altLang="en-US"/>
              <a:t>功能</a:t>
            </a:r>
            <a:r>
              <a:rPr lang="en-US" altLang="zh-CN"/>
              <a:t>:</a:t>
            </a:r>
            <a:r>
              <a:rPr lang="zh-CN" altLang="en-US"/>
              <a:t>改变</a:t>
            </a:r>
            <a:r>
              <a:rPr lang="zh-CN" altLang="en-US"/>
              <a:t>当前目录</a:t>
            </a:r>
            <a:endParaRPr lang="zh-CN" altLang="en-US"/>
          </a:p>
          <a:p>
            <a:pPr algn="l"/>
            <a:r>
              <a:rPr lang="zh-CN" altLang="en-US"/>
              <a:t>  语法</a:t>
            </a:r>
            <a:r>
              <a:rPr lang="en-US" altLang="zh-CN"/>
              <a:t>:CD [/D] [drive:][path]</a:t>
            </a:r>
            <a:endParaRPr lang="en-US" altLang="zh-CN"/>
          </a:p>
          <a:p>
            <a:pPr algn="l"/>
            <a:r>
              <a:rPr lang="en-US" altLang="zh-CN"/>
              <a:t>  </a:t>
            </a:r>
            <a:r>
              <a:rPr lang="zh-CN" altLang="en-US"/>
              <a:t>举例</a:t>
            </a:r>
            <a:r>
              <a:rPr lang="en-US" altLang="zh-CN"/>
              <a:t>:cd  fox\user（进入fox子目录下的user子目录）</a:t>
            </a:r>
            <a:endParaRPr lang="en-US" altLang="zh-CN"/>
          </a:p>
          <a:p>
            <a:pPr algn="l"/>
            <a:endParaRPr lang="en-US" altLang="zh-CN"/>
          </a:p>
          <a:p>
            <a:pPr algn="l"/>
            <a:r>
              <a:rPr lang="en-US" altLang="zh-CN"/>
              <a:t>            cd.. （退回上一级根目录）</a:t>
            </a:r>
            <a:endParaRPr lang="en-US" altLang="zh-CN"/>
          </a:p>
          <a:p>
            <a:pPr algn="l"/>
            <a:endParaRPr lang="en-US" altLang="zh-CN"/>
          </a:p>
        </p:txBody>
      </p:sp>
      <p:pic>
        <p:nvPicPr>
          <p:cNvPr id="8" name="图片 7"/>
          <p:cNvPicPr>
            <a:picLocks noChangeAspect="1"/>
          </p:cNvPicPr>
          <p:nvPr/>
        </p:nvPicPr>
        <p:blipFill>
          <a:blip r:embed="rId1"/>
          <a:stretch>
            <a:fillRect/>
          </a:stretch>
        </p:blipFill>
        <p:spPr>
          <a:xfrm>
            <a:off x="1211580" y="5841365"/>
            <a:ext cx="3746500" cy="294005"/>
          </a:xfrm>
          <a:prstGeom prst="rect">
            <a:avLst/>
          </a:prstGeom>
        </p:spPr>
      </p:pic>
      <p:pic>
        <p:nvPicPr>
          <p:cNvPr id="9" name="图片 8"/>
          <p:cNvPicPr>
            <a:picLocks noChangeAspect="1"/>
          </p:cNvPicPr>
          <p:nvPr/>
        </p:nvPicPr>
        <p:blipFill>
          <a:blip r:embed="rId2"/>
          <a:stretch>
            <a:fillRect/>
          </a:stretch>
        </p:blipFill>
        <p:spPr>
          <a:xfrm>
            <a:off x="3903980" y="6186170"/>
            <a:ext cx="2131695" cy="534035"/>
          </a:xfrm>
          <a:prstGeom prst="rect">
            <a:avLst/>
          </a:prstGeom>
        </p:spPr>
      </p:pic>
      <p:sp>
        <p:nvSpPr>
          <p:cNvPr id="11" name="文本框 10"/>
          <p:cNvSpPr txBox="1"/>
          <p:nvPr/>
        </p:nvSpPr>
        <p:spPr>
          <a:xfrm>
            <a:off x="6562090" y="1643380"/>
            <a:ext cx="5629910" cy="3415030"/>
          </a:xfrm>
          <a:prstGeom prst="rect">
            <a:avLst/>
          </a:prstGeom>
          <a:noFill/>
        </p:spPr>
        <p:txBody>
          <a:bodyPr wrap="none" rtlCol="0">
            <a:spAutoFit/>
          </a:bodyPr>
          <a:p>
            <a:pPr algn="l"/>
            <a:r>
              <a:rPr lang="en-US" altLang="zh-CN"/>
              <a:t>4.rd</a:t>
            </a:r>
            <a:endParaRPr lang="en-US" altLang="zh-CN"/>
          </a:p>
          <a:p>
            <a:pPr algn="l"/>
            <a:r>
              <a:rPr lang="en-US" altLang="zh-CN"/>
              <a:t>   </a:t>
            </a:r>
            <a:r>
              <a:rPr lang="zh-CN" altLang="en-US"/>
              <a:t>功能：从指定的磁盘删除目录</a:t>
            </a:r>
            <a:endParaRPr lang="zh-CN" altLang="en-US"/>
          </a:p>
          <a:p>
            <a:pPr algn="l"/>
            <a:r>
              <a:rPr lang="zh-CN" altLang="en-US"/>
              <a:t>   语法</a:t>
            </a:r>
            <a:r>
              <a:rPr lang="en-US" altLang="zh-CN"/>
              <a:t>: rd[盘符：][路径名][子目录名]</a:t>
            </a:r>
            <a:endParaRPr lang="en-US" altLang="zh-CN"/>
          </a:p>
          <a:p>
            <a:pPr algn="l"/>
            <a:r>
              <a:rPr lang="en-US" altLang="zh-CN"/>
              <a:t>   </a:t>
            </a:r>
            <a:r>
              <a:rPr lang="zh-CN" altLang="en-US"/>
              <a:t>举例</a:t>
            </a:r>
            <a:r>
              <a:rPr lang="en-US" altLang="zh-CN"/>
              <a:t>:del c：\fox\user\*.* (将user子目录下的文件删空)</a:t>
            </a:r>
            <a:endParaRPr lang="en-US" altLang="zh-CN"/>
          </a:p>
          <a:p>
            <a:pPr algn="l"/>
            <a:r>
              <a:rPr lang="en-US" altLang="zh-CN"/>
              <a:t>             rd c:\fox\user (删除user子目录)</a:t>
            </a:r>
            <a:endParaRPr lang="en-US" altLang="zh-CN"/>
          </a:p>
          <a:p>
            <a:pPr algn="l"/>
            <a:r>
              <a:rPr lang="en-US" altLang="zh-CN"/>
              <a:t>5.cls</a:t>
            </a:r>
            <a:endParaRPr lang="en-US" altLang="zh-CN"/>
          </a:p>
          <a:p>
            <a:pPr algn="l"/>
            <a:r>
              <a:rPr lang="en-US" altLang="zh-CN"/>
              <a:t>   </a:t>
            </a:r>
            <a:r>
              <a:rPr lang="zh-CN" altLang="en-US"/>
              <a:t>功能</a:t>
            </a:r>
            <a:r>
              <a:rPr lang="en-US" altLang="zh-CN"/>
              <a:t>:</a:t>
            </a:r>
            <a:r>
              <a:rPr lang="zh-CN" altLang="en-US"/>
              <a:t>清楚屏幕上的所有显示，光标位于屏幕左上角</a:t>
            </a:r>
            <a:endParaRPr lang="zh-CN" altLang="en-US"/>
          </a:p>
          <a:p>
            <a:pPr algn="l"/>
            <a:r>
              <a:rPr lang="zh-CN" altLang="en-US"/>
              <a:t>   语法：cls</a:t>
            </a:r>
            <a:endParaRPr lang="zh-CN" altLang="en-US"/>
          </a:p>
          <a:p>
            <a:pPr algn="l"/>
            <a:endParaRPr lang="zh-CN" altLang="en-US"/>
          </a:p>
          <a:p>
            <a:pPr algn="l"/>
            <a:r>
              <a:rPr lang="en-US" altLang="zh-CN"/>
              <a:t>6.ver</a:t>
            </a:r>
            <a:r>
              <a:rPr lang="zh-CN" altLang="en-US"/>
              <a:t>：查看系统版本号命令</a:t>
            </a:r>
            <a:endParaRPr lang="zh-CN" altLang="en-US"/>
          </a:p>
          <a:p>
            <a:pPr algn="l"/>
            <a:endParaRPr lang="en-US" altLang="zh-CN"/>
          </a:p>
          <a:p>
            <a:pPr algn="l"/>
            <a:r>
              <a:rPr lang="en-US" altLang="zh-CN"/>
              <a:t>7</a:t>
            </a:r>
            <a:r>
              <a:rPr lang="zh-CN" altLang="en-US"/>
              <a:t>、</a:t>
            </a:r>
            <a:r>
              <a:rPr lang="en-US" altLang="zh-CN"/>
              <a:t>ipconfig </a:t>
            </a:r>
            <a:r>
              <a:rPr lang="zh-CN" altLang="en-US"/>
              <a:t>查看</a:t>
            </a:r>
            <a:r>
              <a:rPr lang="en-US" altLang="zh-CN"/>
              <a:t>IP</a:t>
            </a:r>
            <a:r>
              <a:rPr lang="zh-CN" altLang="en-US"/>
              <a:t>地址</a:t>
            </a:r>
            <a:endParaRPr lang="zh-CN" altLang="en-US"/>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r>
              <a:rPr lang="en-US" altLang="zh-CN" dirty="0"/>
              <a:t>1</a:t>
            </a:r>
            <a:r>
              <a:rPr lang="zh-CN" altLang="en-US" dirty="0"/>
              <a:t>、</a:t>
            </a:r>
            <a:r>
              <a:rPr dirty="0"/>
              <a:t>了解计算机语言</a:t>
            </a:r>
            <a:r>
              <a:rPr lang="zh-CN" dirty="0"/>
              <a:t>作用</a:t>
            </a:r>
            <a:endParaRPr lang="zh-CN" dirty="0"/>
          </a:p>
          <a:p>
            <a:r>
              <a:rPr lang="en-US" dirty="0">
                <a:sym typeface="+mn-ea"/>
              </a:rPr>
              <a:t>2</a:t>
            </a:r>
            <a:r>
              <a:rPr lang="zh-CN" altLang="en-US" dirty="0">
                <a:sym typeface="+mn-ea"/>
              </a:rPr>
              <a:t>、</a:t>
            </a:r>
            <a:r>
              <a:rPr dirty="0">
                <a:sym typeface="+mn-ea"/>
              </a:rPr>
              <a:t>了解计算机语言</a:t>
            </a:r>
            <a:r>
              <a:rPr dirty="0"/>
              <a:t>发展简史</a:t>
            </a:r>
            <a:endParaRPr dirty="0"/>
          </a:p>
          <a:p>
            <a:r>
              <a:rPr lang="en-US" dirty="0"/>
              <a:t>3</a:t>
            </a:r>
            <a:r>
              <a:rPr dirty="0"/>
              <a:t>、了解Java发展简史</a:t>
            </a:r>
            <a:endParaRPr dirty="0"/>
          </a:p>
          <a:p>
            <a:r>
              <a:rPr lang="en-US" dirty="0"/>
              <a:t>4</a:t>
            </a:r>
            <a:r>
              <a:rPr dirty="0"/>
              <a:t>、熟悉Java语言特性</a:t>
            </a:r>
            <a:endParaRPr dirty="0"/>
          </a:p>
          <a:p>
            <a:r>
              <a:rPr lang="en-US" dirty="0"/>
              <a:t>5</a:t>
            </a:r>
            <a:r>
              <a:rPr dirty="0"/>
              <a:t>、掌握Java的加载与执行</a:t>
            </a:r>
            <a:endParaRPr dirty="0"/>
          </a:p>
          <a:p>
            <a:r>
              <a:rPr lang="en-US" dirty="0"/>
              <a:t>6</a:t>
            </a:r>
            <a:r>
              <a:rPr dirty="0"/>
              <a:t>、熟练常用DOS命令</a:t>
            </a:r>
            <a:endParaRPr dirty="0"/>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9219" y="789568"/>
            <a:ext cx="10921277" cy="5076495"/>
          </a:xfrm>
        </p:spPr>
        <p:txBody>
          <a:bodyPr vert="horz" lIns="91440" tIns="45720" rIns="91440" bIns="45720" rtlCol="0">
            <a:noAutofit/>
          </a:bodyPr>
          <a:lstStyle/>
          <a:p>
            <a:pPr>
              <a:lnSpc>
                <a:spcPct val="110000"/>
              </a:lnSpc>
            </a:pPr>
            <a:r>
              <a:rPr lang="zh-CN" altLang="en-US" sz="2400" dirty="0" smtClean="0">
                <a:sym typeface="+mn-ea"/>
              </a:rPr>
              <a:t>官方网址：</a:t>
            </a:r>
            <a:endParaRPr lang="zh-CN" altLang="en-US" sz="2400" dirty="0" smtClean="0"/>
          </a:p>
          <a:p>
            <a:pPr lvl="1">
              <a:lnSpc>
                <a:spcPct val="110000"/>
              </a:lnSpc>
            </a:pPr>
            <a:r>
              <a:rPr lang="zh-CN" altLang="en-US" sz="2400" dirty="0" smtClean="0">
                <a:sym typeface="+mn-ea"/>
              </a:rPr>
              <a:t>www.oracle.com	参阅</a:t>
            </a:r>
            <a:r>
              <a:rPr lang="en-US" altLang="zh-CN" sz="2400" dirty="0" smtClean="0">
                <a:sym typeface="+mn-ea"/>
              </a:rPr>
              <a:t>oracle</a:t>
            </a:r>
            <a:r>
              <a:rPr lang="zh-CN" altLang="en-US" sz="2400" dirty="0" smtClean="0">
                <a:sym typeface="+mn-ea"/>
              </a:rPr>
              <a:t>.html</a:t>
            </a:r>
            <a:endParaRPr lang="zh-CN" altLang="en-US" sz="2400" dirty="0" smtClean="0">
              <a:sym typeface="+mn-ea"/>
            </a:endParaRPr>
          </a:p>
          <a:p>
            <a:pPr lvl="1">
              <a:lnSpc>
                <a:spcPct val="110000"/>
              </a:lnSpc>
            </a:pPr>
            <a:r>
              <a:rPr lang="zh-CN" altLang="en-US" sz="2400" dirty="0" smtClean="0">
                <a:sym typeface="+mn-ea"/>
              </a:rPr>
              <a:t>java.sun.com		参阅</a:t>
            </a:r>
            <a:r>
              <a:rPr lang="en-US" altLang="zh-CN" sz="2400" dirty="0" smtClean="0">
                <a:sym typeface="+mn-ea"/>
              </a:rPr>
              <a:t>java</a:t>
            </a:r>
            <a:r>
              <a:rPr lang="zh-CN" altLang="en-US" sz="2400" dirty="0" smtClean="0">
                <a:sym typeface="+mn-ea"/>
              </a:rPr>
              <a:t>.html</a:t>
            </a:r>
            <a:endParaRPr lang="zh-CN" altLang="en-US" sz="2400" dirty="0" smtClean="0"/>
          </a:p>
          <a:p>
            <a:pPr marL="0" indent="0">
              <a:buNone/>
            </a:pPr>
            <a:endParaRPr lang="zh-CN" altLang="en-US" sz="2400" dirty="0">
              <a:solidFill>
                <a:schemeClr val="tx1">
                  <a:lumMod val="75000"/>
                  <a:lumOff val="25000"/>
                </a:schemeClr>
              </a:solidFill>
            </a:endParaRPr>
          </a:p>
          <a:p>
            <a:pPr marL="0" indent="0">
              <a:buNone/>
            </a:pPr>
            <a:endParaRPr lang="en-US"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2800" dirty="0">
                <a:sym typeface="+mn-ea"/>
              </a:rPr>
              <a:t>知识点</a:t>
            </a:r>
            <a:r>
              <a:rPr lang="en-US" altLang="zh-CN" sz="2800" dirty="0">
                <a:sym typeface="+mn-ea"/>
              </a:rPr>
              <a:t>7-</a:t>
            </a:r>
            <a:r>
              <a:rPr sz="2800" dirty="0">
                <a:cs typeface="微软雅黑 Light" panose="020B0502040204020203" pitchFamily="34" charset="-122"/>
                <a:sym typeface="+mn-ea"/>
              </a:rPr>
              <a:t>掌握JDK的安装及环境配置</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pic>
        <p:nvPicPr>
          <p:cNvPr id="7" name="图片 6"/>
          <p:cNvPicPr>
            <a:picLocks noChangeAspect="1"/>
          </p:cNvPicPr>
          <p:nvPr/>
        </p:nvPicPr>
        <p:blipFill>
          <a:blip r:embed="rId1"/>
          <a:stretch>
            <a:fillRect/>
          </a:stretch>
        </p:blipFill>
        <p:spPr>
          <a:xfrm>
            <a:off x="826770" y="2521585"/>
            <a:ext cx="7585710" cy="2614930"/>
          </a:xfrm>
          <a:prstGeom prst="rect">
            <a:avLst/>
          </a:prstGeom>
        </p:spPr>
      </p:pic>
      <p:sp>
        <p:nvSpPr>
          <p:cNvPr id="8" name="文本框 7"/>
          <p:cNvSpPr txBox="1"/>
          <p:nvPr/>
        </p:nvSpPr>
        <p:spPr>
          <a:xfrm>
            <a:off x="826770" y="5532755"/>
            <a:ext cx="8473440" cy="922020"/>
          </a:xfrm>
          <a:prstGeom prst="rect">
            <a:avLst/>
          </a:prstGeom>
          <a:noFill/>
        </p:spPr>
        <p:txBody>
          <a:bodyPr wrap="square" rtlCol="0" anchor="t">
            <a:spAutoFit/>
          </a:bodyPr>
          <a:p>
            <a:r>
              <a:rPr lang="zh-CN" altLang="en-US"/>
              <a:t>打开官方下载地址页面</a:t>
            </a:r>
            <a:endParaRPr lang="zh-CN" altLang="en-US"/>
          </a:p>
          <a:p>
            <a:endParaRPr lang="zh-CN" altLang="en-US"/>
          </a:p>
          <a:p>
            <a:r>
              <a:rPr lang="zh-CN" altLang="en-US"/>
              <a:t>https://www.oracle.com/java/technologies/oracle-java-archive-downloads.html</a:t>
            </a:r>
            <a:endParaRPr lang="zh-CN" altLang="en-US"/>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7-</a:t>
            </a:r>
            <a:r>
              <a:rPr dirty="0">
                <a:cs typeface="微软雅黑 Light" panose="020B0502040204020203" pitchFamily="34" charset="-122"/>
                <a:sym typeface="+mn-ea"/>
              </a:rPr>
              <a:t>掌握JDK的安装及环境配置</a:t>
            </a:r>
            <a:endParaRPr lang="zh-CN" altLang="en-US" dirty="0"/>
          </a:p>
        </p:txBody>
      </p:sp>
      <p:sp>
        <p:nvSpPr>
          <p:cNvPr id="3" name="内容占位符 2"/>
          <p:cNvSpPr>
            <a:spLocks noGrp="1"/>
          </p:cNvSpPr>
          <p:nvPr>
            <p:ph idx="1"/>
          </p:nvPr>
        </p:nvSpPr>
        <p:spPr>
          <a:xfrm>
            <a:off x="239395" y="671830"/>
            <a:ext cx="11791950" cy="6186170"/>
          </a:xfrm>
        </p:spPr>
        <p:txBody>
          <a:bodyPr/>
          <a:lstStyle/>
          <a:p>
            <a:r>
              <a:rPr dirty="0">
                <a:sym typeface="+mn-ea"/>
              </a:rPr>
              <a:t> </a:t>
            </a:r>
            <a:r>
              <a:rPr lang="zh-CN" altLang="en-US" dirty="0" smtClean="0">
                <a:sym typeface="+mn-ea"/>
              </a:rPr>
              <a:t>安装JDK</a:t>
            </a:r>
            <a:endParaRPr lang="en-US" altLang="zh-CN" dirty="0" smtClean="0"/>
          </a:p>
          <a:p>
            <a:r>
              <a:rPr dirty="0">
                <a:sym typeface="+mn-ea"/>
              </a:rPr>
              <a:t>                                                                                                                                                                                                                                                                                                                                                                                                                                                                                                                                                                                                                                                                                                                                                                                                                                                                                                                                                                                                                                                                                                                          </a:t>
            </a:r>
            <a:endParaRPr lang="zh-CN" altLang="en-US" dirty="0"/>
          </a:p>
        </p:txBody>
      </p:sp>
      <p:pic>
        <p:nvPicPr>
          <p:cNvPr id="6" name="图片 5"/>
          <p:cNvPicPr>
            <a:picLocks noChangeAspect="1"/>
          </p:cNvPicPr>
          <p:nvPr/>
        </p:nvPicPr>
        <p:blipFill>
          <a:blip r:embed="rId1"/>
          <a:stretch>
            <a:fillRect/>
          </a:stretch>
        </p:blipFill>
        <p:spPr>
          <a:xfrm>
            <a:off x="601345" y="2499995"/>
            <a:ext cx="5245735" cy="4199890"/>
          </a:xfrm>
          <a:prstGeom prst="rect">
            <a:avLst/>
          </a:prstGeom>
        </p:spPr>
      </p:pic>
      <p:sp>
        <p:nvSpPr>
          <p:cNvPr id="7" name="文本框 6"/>
          <p:cNvSpPr txBox="1"/>
          <p:nvPr/>
        </p:nvSpPr>
        <p:spPr>
          <a:xfrm>
            <a:off x="561975" y="1414145"/>
            <a:ext cx="6560185" cy="1014730"/>
          </a:xfrm>
          <a:prstGeom prst="rect">
            <a:avLst/>
          </a:prstGeom>
          <a:noFill/>
        </p:spPr>
        <p:txBody>
          <a:bodyPr wrap="square" rtlCol="0" anchor="t">
            <a:spAutoFit/>
          </a:bodyPr>
          <a:p>
            <a:r>
              <a:rPr lang="zh-CN" altLang="en-US" sz="2000" dirty="0" smtClean="0">
                <a:sym typeface="+mn-ea"/>
              </a:rPr>
              <a:t>傻瓜式安装，下一步即可。</a:t>
            </a:r>
            <a:endParaRPr lang="zh-CN" altLang="en-US" sz="2000" dirty="0" smtClean="0"/>
          </a:p>
          <a:p>
            <a:r>
              <a:rPr lang="zh-CN" altLang="en-US" sz="2000" dirty="0" smtClean="0">
                <a:sym typeface="+mn-ea"/>
              </a:rPr>
              <a:t>建议：安装路径不要有中文或者特殊符号如空格等。</a:t>
            </a:r>
            <a:endParaRPr lang="zh-CN" altLang="en-US" sz="2000" dirty="0" smtClean="0"/>
          </a:p>
          <a:p>
            <a:r>
              <a:rPr lang="zh-CN" altLang="en-US" sz="2000" dirty="0" smtClean="0">
                <a:sym typeface="+mn-ea"/>
              </a:rPr>
              <a:t>当提示安装JRE时，可以选择不安装。</a:t>
            </a:r>
            <a:endParaRPr lang="zh-CN" altLang="en-US" sz="2000"/>
          </a:p>
        </p:txBody>
      </p:sp>
      <p:sp>
        <p:nvSpPr>
          <p:cNvPr id="8" name="Text Box 14"/>
          <p:cNvSpPr txBox="1">
            <a:spLocks noChangeArrowheads="1"/>
          </p:cNvSpPr>
          <p:nvPr/>
        </p:nvSpPr>
        <p:spPr bwMode="auto">
          <a:xfrm>
            <a:off x="6414772" y="2500306"/>
            <a:ext cx="3429023" cy="3929090"/>
          </a:xfrm>
          <a:prstGeom prst="rect">
            <a:avLst/>
          </a:prstGeom>
          <a:noFill/>
          <a:ln w="9525" algn="ctr">
            <a:noFill/>
            <a:miter lim="800000"/>
          </a:ln>
        </p:spPr>
        <p:txBody>
          <a:bodyPr/>
          <a:p>
            <a:pPr marL="342900" indent="-342900">
              <a:spcBef>
                <a:spcPct val="50000"/>
              </a:spcBef>
              <a:buFont typeface="Wingdings" panose="05000000000000000000" pitchFamily="2" charset="2"/>
              <a:buChar char="Ø"/>
            </a:pPr>
            <a:r>
              <a:rPr lang="en-US" altLang="zh-CN" sz="2400" dirty="0">
                <a:latin typeface="Times New Roman" panose="02020603050405020304" pitchFamily="18" charset="0"/>
                <a:ea typeface="楷体_GB2312" pitchFamily="49" charset="-122"/>
              </a:rPr>
              <a:t>bin</a:t>
            </a:r>
            <a:r>
              <a:rPr lang="zh-CN" altLang="en-US" sz="2400" dirty="0">
                <a:latin typeface="Times New Roman" panose="02020603050405020304" pitchFamily="18" charset="0"/>
                <a:ea typeface="楷体_GB2312" pitchFamily="49" charset="-122"/>
              </a:rPr>
              <a:t>目录：存放可执行文件；</a:t>
            </a:r>
            <a:endParaRPr lang="zh-CN" altLang="en-US" sz="2400" dirty="0">
              <a:latin typeface="Times New Roman" panose="02020603050405020304" pitchFamily="18" charset="0"/>
              <a:ea typeface="楷体_GB2312" pitchFamily="49" charset="-122"/>
            </a:endParaRPr>
          </a:p>
          <a:p>
            <a:pPr marL="342900" indent="-342900">
              <a:spcBef>
                <a:spcPct val="50000"/>
              </a:spcBef>
              <a:buFont typeface="Wingdings" panose="05000000000000000000" pitchFamily="2" charset="2"/>
              <a:buChar char="Ø"/>
            </a:pPr>
            <a:r>
              <a:rPr lang="en-US" altLang="zh-CN" sz="2400" dirty="0">
                <a:latin typeface="Times New Roman" panose="02020603050405020304" pitchFamily="18" charset="0"/>
                <a:ea typeface="楷体_GB2312" pitchFamily="49" charset="-122"/>
              </a:rPr>
              <a:t>lib</a:t>
            </a:r>
            <a:r>
              <a:rPr lang="zh-CN" altLang="en-US" sz="2400" dirty="0">
                <a:latin typeface="Times New Roman" panose="02020603050405020304" pitchFamily="18" charset="0"/>
                <a:ea typeface="楷体_GB2312" pitchFamily="49" charset="-122"/>
              </a:rPr>
              <a:t>目录：存放</a:t>
            </a:r>
            <a:r>
              <a:rPr lang="en-US" altLang="zh-CN" sz="2400" dirty="0">
                <a:latin typeface="Times New Roman" panose="02020603050405020304" pitchFamily="18" charset="0"/>
                <a:ea typeface="楷体_GB2312" pitchFamily="49" charset="-122"/>
              </a:rPr>
              <a:t>Java</a:t>
            </a:r>
            <a:r>
              <a:rPr lang="zh-CN" altLang="en-US" sz="2400" dirty="0">
                <a:latin typeface="Times New Roman" panose="02020603050405020304" pitchFamily="18" charset="0"/>
                <a:ea typeface="楷体_GB2312" pitchFamily="49" charset="-122"/>
              </a:rPr>
              <a:t>的类库文件；</a:t>
            </a:r>
            <a:endParaRPr lang="zh-CN" altLang="en-US" sz="2400" dirty="0">
              <a:latin typeface="Times New Roman" panose="02020603050405020304" pitchFamily="18" charset="0"/>
              <a:ea typeface="楷体_GB2312" pitchFamily="49" charset="-122"/>
            </a:endParaRPr>
          </a:p>
          <a:p>
            <a:pPr marL="342900" indent="-342900">
              <a:spcBef>
                <a:spcPct val="50000"/>
              </a:spcBef>
              <a:buFont typeface="Wingdings" panose="05000000000000000000" pitchFamily="2" charset="2"/>
              <a:buChar char="Ø"/>
            </a:pPr>
            <a:r>
              <a:rPr lang="en-US" altLang="zh-CN" sz="2400" dirty="0">
                <a:latin typeface="Times New Roman" panose="02020603050405020304" pitchFamily="18" charset="0"/>
                <a:ea typeface="楷体_GB2312" pitchFamily="49" charset="-122"/>
              </a:rPr>
              <a:t>demo</a:t>
            </a:r>
            <a:r>
              <a:rPr lang="zh-CN" altLang="en-US" sz="2400" dirty="0">
                <a:latin typeface="Times New Roman" panose="02020603050405020304" pitchFamily="18" charset="0"/>
                <a:ea typeface="楷体_GB2312" pitchFamily="49" charset="-122"/>
              </a:rPr>
              <a:t>目录：存放演示程序；</a:t>
            </a:r>
            <a:endParaRPr lang="zh-CN" altLang="en-US" sz="2400" dirty="0">
              <a:latin typeface="Times New Roman" panose="02020603050405020304" pitchFamily="18" charset="0"/>
              <a:ea typeface="楷体_GB2312" pitchFamily="49" charset="-122"/>
            </a:endParaRPr>
          </a:p>
          <a:p>
            <a:pPr marL="342900" indent="-342900">
              <a:spcBef>
                <a:spcPct val="50000"/>
              </a:spcBef>
              <a:buFont typeface="Wingdings" panose="05000000000000000000" pitchFamily="2" charset="2"/>
              <a:buChar char="Ø"/>
            </a:pPr>
            <a:r>
              <a:rPr lang="en-US" altLang="zh-CN" sz="2400" dirty="0" err="1">
                <a:latin typeface="Times New Roman" panose="02020603050405020304" pitchFamily="18" charset="0"/>
                <a:ea typeface="楷体_GB2312" pitchFamily="49" charset="-122"/>
              </a:rPr>
              <a:t>jre</a:t>
            </a:r>
            <a:r>
              <a:rPr lang="zh-CN" altLang="en-US" sz="2400" dirty="0">
                <a:latin typeface="Times New Roman" panose="02020603050405020304" pitchFamily="18" charset="0"/>
                <a:ea typeface="楷体_GB2312" pitchFamily="49" charset="-122"/>
              </a:rPr>
              <a:t>目录：存放</a:t>
            </a:r>
            <a:r>
              <a:rPr lang="en-US" altLang="zh-CN" sz="2400" dirty="0">
                <a:latin typeface="Times New Roman" panose="02020603050405020304" pitchFamily="18" charset="0"/>
                <a:ea typeface="楷体_GB2312" pitchFamily="49" charset="-122"/>
              </a:rPr>
              <a:t>Java</a:t>
            </a:r>
            <a:r>
              <a:rPr lang="zh-CN" altLang="en-US" sz="2400" dirty="0">
                <a:latin typeface="Times New Roman" panose="02020603050405020304" pitchFamily="18" charset="0"/>
                <a:ea typeface="楷体_GB2312" pitchFamily="49" charset="-122"/>
              </a:rPr>
              <a:t>运行环境文件。</a:t>
            </a:r>
            <a:endParaRPr lang="zh-CN" altLang="en-US" sz="2400" dirty="0">
              <a:latin typeface="Times New Roman" panose="02020603050405020304" pitchFamily="18" charset="0"/>
              <a:ea typeface="楷体_GB2312"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745" y="849464"/>
            <a:ext cx="11015870" cy="3250096"/>
          </a:xfrm>
        </p:spPr>
        <p:txBody>
          <a:bodyPr vert="horz" lIns="91440" tIns="45720" rIns="91440" bIns="45720" rtlCol="0">
            <a:noAutofit/>
          </a:bodyPr>
          <a:lstStyle/>
          <a:p>
            <a:r>
              <a:rPr lang="en-US" altLang="zh-CN" sz="2400" dirty="0">
                <a:solidFill>
                  <a:schemeClr val="tx1">
                    <a:lumMod val="75000"/>
                    <a:lumOff val="25000"/>
                  </a:schemeClr>
                </a:solidFill>
              </a:rPr>
              <a:t>JDK</a:t>
            </a:r>
            <a:r>
              <a:rPr lang="zh-CN" altLang="en-US" sz="2400" dirty="0" smtClean="0">
                <a:cs typeface="微软雅黑 Light" panose="020B0502040204020203" pitchFamily="34" charset="-122"/>
                <a:sym typeface="+mn-ea"/>
              </a:rPr>
              <a:t>安装</a:t>
            </a:r>
            <a:r>
              <a:rPr lang="en-US" altLang="zh-CN" sz="2400" dirty="0" smtClean="0">
                <a:cs typeface="微软雅黑 Light" panose="020B0502040204020203" pitchFamily="34" charset="-122"/>
                <a:sym typeface="+mn-ea"/>
              </a:rPr>
              <a:t>JDK</a:t>
            </a:r>
            <a:r>
              <a:rPr lang="zh-CN" altLang="en-US" sz="2400" dirty="0" smtClean="0">
                <a:cs typeface="微软雅黑 Light" panose="020B0502040204020203" pitchFamily="34" charset="-122"/>
                <a:sym typeface="+mn-ea"/>
              </a:rPr>
              <a:t>后，还要配置环境变量才能开发和调试</a:t>
            </a:r>
            <a:r>
              <a:rPr lang="en-US" altLang="zh-CN" sz="2400" dirty="0" smtClean="0">
                <a:cs typeface="微软雅黑 Light" panose="020B0502040204020203" pitchFamily="34" charset="-122"/>
                <a:sym typeface="+mn-ea"/>
              </a:rPr>
              <a:t>Java</a:t>
            </a:r>
            <a:r>
              <a:rPr lang="zh-CN" altLang="en-US" sz="2400" dirty="0" smtClean="0">
                <a:cs typeface="微软雅黑 Light" panose="020B0502040204020203" pitchFamily="34" charset="-122"/>
                <a:sym typeface="+mn-ea"/>
              </a:rPr>
              <a:t>程序，右击</a:t>
            </a:r>
            <a:r>
              <a:rPr lang="en-US" altLang="zh-CN" sz="2400" dirty="0" smtClean="0">
                <a:cs typeface="微软雅黑 Light" panose="020B0502040204020203" pitchFamily="34" charset="-122"/>
                <a:sym typeface="+mn-ea"/>
              </a:rPr>
              <a:t>[</a:t>
            </a:r>
            <a:r>
              <a:rPr lang="zh-CN" altLang="en-US" sz="2400" dirty="0" smtClean="0">
                <a:cs typeface="微软雅黑 Light" panose="020B0502040204020203" pitchFamily="34" charset="-122"/>
                <a:sym typeface="+mn-ea"/>
              </a:rPr>
              <a:t>我的电</a:t>
            </a:r>
            <a:r>
              <a:rPr lang="en-US" altLang="zh-CN" sz="2400" dirty="0" smtClean="0">
                <a:cs typeface="微软雅黑 Light" panose="020B0502040204020203" pitchFamily="34" charset="-122"/>
                <a:sym typeface="+mn-ea"/>
              </a:rPr>
              <a:t>]</a:t>
            </a:r>
            <a:r>
              <a:rPr lang="en-US" altLang="zh-CN" sz="2400" dirty="0" smtClean="0">
                <a:cs typeface="微软雅黑 Light" panose="020B0502040204020203" pitchFamily="34" charset="-122"/>
                <a:sym typeface="Wingdings" panose="05000000000000000000" pitchFamily="2" charset="2"/>
              </a:rPr>
              <a:t>[</a:t>
            </a:r>
            <a:r>
              <a:rPr lang="zh-CN" altLang="en-US" sz="2400" dirty="0" smtClean="0">
                <a:cs typeface="微软雅黑 Light" panose="020B0502040204020203" pitchFamily="34" charset="-122"/>
                <a:sym typeface="+mn-ea"/>
              </a:rPr>
              <a:t>属性</a:t>
            </a:r>
            <a:r>
              <a:rPr lang="en-US" altLang="zh-CN" sz="2400" dirty="0" smtClean="0">
                <a:cs typeface="微软雅黑 Light" panose="020B0502040204020203" pitchFamily="34" charset="-122"/>
                <a:sym typeface="+mn-ea"/>
              </a:rPr>
              <a:t>]</a:t>
            </a:r>
            <a:r>
              <a:rPr lang="en-US" altLang="zh-CN" sz="2400" dirty="0" smtClean="0">
                <a:cs typeface="微软雅黑 Light" panose="020B0502040204020203" pitchFamily="34" charset="-122"/>
                <a:sym typeface="Wingdings" panose="05000000000000000000" pitchFamily="2" charset="2"/>
              </a:rPr>
              <a:t>[</a:t>
            </a:r>
            <a:r>
              <a:rPr lang="zh-CN" altLang="en-US" sz="2400" dirty="0" smtClean="0">
                <a:cs typeface="微软雅黑 Light" panose="020B0502040204020203" pitchFamily="34" charset="-122"/>
                <a:sym typeface="+mn-ea"/>
              </a:rPr>
              <a:t>高级</a:t>
            </a:r>
            <a:r>
              <a:rPr lang="en-US" altLang="zh-CN" sz="2400" dirty="0" smtClean="0">
                <a:cs typeface="微软雅黑 Light" panose="020B0502040204020203" pitchFamily="34" charset="-122"/>
                <a:sym typeface="+mn-ea"/>
              </a:rPr>
              <a:t>]</a:t>
            </a:r>
            <a:r>
              <a:rPr lang="en-US" altLang="zh-CN" sz="2400" dirty="0" smtClean="0">
                <a:cs typeface="微软雅黑 Light" panose="020B0502040204020203" pitchFamily="34" charset="-122"/>
                <a:sym typeface="Wingdings" panose="05000000000000000000" pitchFamily="2" charset="2"/>
              </a:rPr>
              <a:t>[</a:t>
            </a:r>
            <a:r>
              <a:rPr lang="zh-CN" altLang="en-US" sz="2400" dirty="0" smtClean="0">
                <a:cs typeface="微软雅黑 Light" panose="020B0502040204020203" pitchFamily="34" charset="-122"/>
                <a:sym typeface="+mn-ea"/>
              </a:rPr>
              <a:t>环境变量</a:t>
            </a:r>
            <a:r>
              <a:rPr lang="en-US" altLang="zh-CN" sz="2400" dirty="0" smtClean="0">
                <a:cs typeface="微软雅黑 Light" panose="020B0502040204020203" pitchFamily="34" charset="-122"/>
                <a:sym typeface="+mn-ea"/>
              </a:rPr>
              <a:t>]</a:t>
            </a:r>
            <a:endParaRPr lang="en-US" altLang="zh-CN" sz="2400" dirty="0" smtClean="0">
              <a:cs typeface="微软雅黑 Light" panose="020B0502040204020203" pitchFamily="34" charset="-122"/>
              <a:sym typeface="+mn-ea"/>
            </a:endParaRPr>
          </a:p>
          <a:p>
            <a:pPr marL="0" indent="0">
              <a:buNone/>
            </a:pPr>
            <a:r>
              <a:rPr lang="zh-CN" altLang="en-US" sz="2400" dirty="0" smtClean="0">
                <a:cs typeface="微软雅黑 Light" panose="020B0502040204020203" pitchFamily="34" charset="-122"/>
              </a:rPr>
              <a:t> </a:t>
            </a:r>
            <a:endParaRPr lang="en-US" altLang="zh-CN" sz="2400" dirty="0" smtClean="0">
              <a:cs typeface="微软雅黑 Light" panose="020B0502040204020203" pitchFamily="34" charset="-122"/>
            </a:endParaRPr>
          </a:p>
          <a:p>
            <a:endParaRPr lang="en-US" altLang="zh-CN" sz="2000" dirty="0">
              <a:solidFill>
                <a:schemeClr val="tx1">
                  <a:lumMod val="75000"/>
                  <a:lumOff val="25000"/>
                </a:schemeClr>
              </a:solidFill>
            </a:endParaRPr>
          </a:p>
          <a:p>
            <a:endParaRPr lang="en-US" altLang="zh-CN"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7-</a:t>
            </a:r>
            <a:r>
              <a:rPr sz="28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掌握JDK的安装及环境配置</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sp>
        <p:nvSpPr>
          <p:cNvPr id="2" name="文本框 1"/>
          <p:cNvSpPr txBox="1"/>
          <p:nvPr/>
        </p:nvSpPr>
        <p:spPr>
          <a:xfrm>
            <a:off x="594360" y="5075555"/>
            <a:ext cx="11372215" cy="1032510"/>
          </a:xfrm>
          <a:prstGeom prst="rect">
            <a:avLst/>
          </a:prstGeom>
          <a:noFill/>
        </p:spPr>
        <p:txBody>
          <a:bodyPr wrap="square" rtlCol="0" anchor="t">
            <a:spAutoFit/>
          </a:bodyPr>
          <a:p>
            <a:pPr marL="342900" lvl="0" indent="-342900" algn="l">
              <a:spcBef>
                <a:spcPct val="20000"/>
              </a:spcBef>
              <a:buClr>
                <a:srgbClr val="92D050"/>
              </a:buClr>
              <a:defRPr/>
            </a:pPr>
            <a:r>
              <a:rPr lang="zh-CN" altLang="en-US" dirty="0" smtClean="0">
                <a:solidFill>
                  <a:srgbClr val="FF0000"/>
                </a:solidFill>
                <a:sym typeface="+mn-ea"/>
              </a:rPr>
              <a:t>注意：</a:t>
            </a:r>
            <a:endParaRPr lang="zh-CN" altLang="en-US" dirty="0" smtClean="0">
              <a:solidFill>
                <a:srgbClr val="FF0000"/>
              </a:solidFill>
              <a:sym typeface="+mn-ea"/>
            </a:endParaRPr>
          </a:p>
          <a:p>
            <a:pPr marL="342900" lvl="0" indent="-342900" algn="l">
              <a:spcBef>
                <a:spcPct val="20000"/>
              </a:spcBef>
              <a:buClr>
                <a:srgbClr val="92D050"/>
              </a:buClr>
              <a:defRPr/>
            </a:pPr>
            <a:r>
              <a:rPr lang="zh-CN" altLang="en-US" dirty="0" smtClean="0">
                <a:solidFill>
                  <a:srgbClr val="FF0000"/>
                </a:solidFill>
                <a:sym typeface="+mn-ea"/>
              </a:rPr>
              <a:t> </a:t>
            </a:r>
            <a:r>
              <a:rPr lang="en-US" altLang="zh-CN" dirty="0" smtClean="0">
                <a:solidFill>
                  <a:srgbClr val="FF0000"/>
                </a:solidFill>
                <a:sym typeface="+mn-ea"/>
              </a:rPr>
              <a:t>1.</a:t>
            </a:r>
            <a:r>
              <a:rPr lang="zh-CN" altLang="en-US" dirty="0" smtClean="0">
                <a:solidFill>
                  <a:srgbClr val="FF0000"/>
                </a:solidFill>
                <a:sym typeface="+mn-ea"/>
              </a:rPr>
              <a:t>截图是</a:t>
            </a:r>
            <a:r>
              <a:rPr lang="en-US" altLang="zh-CN" dirty="0" smtClean="0">
                <a:solidFill>
                  <a:srgbClr val="FF0000"/>
                </a:solidFill>
                <a:sym typeface="+mn-ea"/>
              </a:rPr>
              <a:t>win10</a:t>
            </a:r>
            <a:r>
              <a:rPr lang="zh-CN" altLang="en-US" dirty="0" smtClean="0">
                <a:solidFill>
                  <a:srgbClr val="FF0000"/>
                </a:solidFill>
                <a:sym typeface="+mn-ea"/>
              </a:rPr>
              <a:t>版本</a:t>
            </a:r>
            <a:endParaRPr lang="zh-CN" altLang="en-US" dirty="0" smtClean="0">
              <a:solidFill>
                <a:srgbClr val="FF0000"/>
              </a:solidFill>
              <a:sym typeface="+mn-ea"/>
            </a:endParaRPr>
          </a:p>
          <a:p>
            <a:pPr marL="342900" lvl="0" indent="-342900" algn="l">
              <a:spcBef>
                <a:spcPct val="20000"/>
              </a:spcBef>
              <a:buClr>
                <a:srgbClr val="92D050"/>
              </a:buClr>
              <a:defRPr/>
            </a:pPr>
            <a:r>
              <a:rPr lang="zh-CN" altLang="en-US" dirty="0" smtClean="0">
                <a:solidFill>
                  <a:srgbClr val="FF0000"/>
                </a:solidFill>
                <a:sym typeface="+mn-ea"/>
              </a:rPr>
              <a:t> </a:t>
            </a:r>
            <a:r>
              <a:rPr lang="en-US" altLang="zh-CN" dirty="0" smtClean="0">
                <a:solidFill>
                  <a:srgbClr val="FF0000"/>
                </a:solidFill>
                <a:sym typeface="+mn-ea"/>
              </a:rPr>
              <a:t>2.win7</a:t>
            </a:r>
            <a:r>
              <a:rPr lang="zh-CN" altLang="en-US" dirty="0" smtClean="0">
                <a:solidFill>
                  <a:srgbClr val="FF0000"/>
                </a:solidFill>
                <a:sym typeface="+mn-ea"/>
              </a:rPr>
              <a:t>版本：编辑path环境变量，在变量值开始处加上java工具所在目录，后面用 “ ; ”和其他值分隔开即可。</a:t>
            </a:r>
            <a:endParaRPr lang="zh-CN" altLang="en-US"/>
          </a:p>
        </p:txBody>
      </p:sp>
      <p:pic>
        <p:nvPicPr>
          <p:cNvPr id="6" name="图片 5"/>
          <p:cNvPicPr>
            <a:picLocks noChangeAspect="1"/>
          </p:cNvPicPr>
          <p:nvPr/>
        </p:nvPicPr>
        <p:blipFill>
          <a:blip r:embed="rId1"/>
          <a:stretch>
            <a:fillRect/>
          </a:stretch>
        </p:blipFill>
        <p:spPr>
          <a:xfrm>
            <a:off x="742315" y="2571750"/>
            <a:ext cx="6210300" cy="1714500"/>
          </a:xfrm>
          <a:prstGeom prst="rect">
            <a:avLst/>
          </a:prstGeom>
        </p:spPr>
      </p:pic>
      <p:pic>
        <p:nvPicPr>
          <p:cNvPr id="7" name="图片 6"/>
          <p:cNvPicPr>
            <a:picLocks noChangeAspect="1"/>
          </p:cNvPicPr>
          <p:nvPr/>
        </p:nvPicPr>
        <p:blipFill>
          <a:blip r:embed="rId2"/>
          <a:stretch>
            <a:fillRect/>
          </a:stretch>
        </p:blipFill>
        <p:spPr>
          <a:xfrm>
            <a:off x="7552690" y="2486660"/>
            <a:ext cx="3013710" cy="3219450"/>
          </a:xfrm>
          <a:prstGeom prst="rect">
            <a:avLst/>
          </a:prstGeom>
        </p:spPr>
      </p:pic>
      <p:sp>
        <p:nvSpPr>
          <p:cNvPr id="8" name="文本框 7"/>
          <p:cNvSpPr txBox="1"/>
          <p:nvPr/>
        </p:nvSpPr>
        <p:spPr>
          <a:xfrm>
            <a:off x="7255510" y="2118360"/>
            <a:ext cx="2151380" cy="368300"/>
          </a:xfrm>
          <a:prstGeom prst="rect">
            <a:avLst/>
          </a:prstGeom>
          <a:noFill/>
        </p:spPr>
        <p:txBody>
          <a:bodyPr wrap="none" rtlCol="0">
            <a:spAutoFit/>
          </a:bodyPr>
          <a:p>
            <a:r>
              <a:rPr lang="en-US" altLang="zh-CN"/>
              <a:t>2.</a:t>
            </a:r>
            <a:r>
              <a:rPr lang="zh-CN" altLang="en-US"/>
              <a:t>编辑</a:t>
            </a:r>
            <a:r>
              <a:rPr lang="en-US" altLang="zh-CN"/>
              <a:t>path</a:t>
            </a:r>
            <a:r>
              <a:rPr lang="zh-CN" altLang="en-US"/>
              <a:t>环境变量</a:t>
            </a:r>
            <a:endParaRPr lang="zh-CN" altLang="en-US"/>
          </a:p>
        </p:txBody>
      </p:sp>
      <p:sp>
        <p:nvSpPr>
          <p:cNvPr id="9" name="文本框 8"/>
          <p:cNvSpPr txBox="1"/>
          <p:nvPr/>
        </p:nvSpPr>
        <p:spPr>
          <a:xfrm>
            <a:off x="742315" y="2118360"/>
            <a:ext cx="1727835" cy="368300"/>
          </a:xfrm>
          <a:prstGeom prst="rect">
            <a:avLst/>
          </a:prstGeom>
          <a:noFill/>
        </p:spPr>
        <p:txBody>
          <a:bodyPr wrap="none" rtlCol="0">
            <a:spAutoFit/>
          </a:bodyPr>
          <a:p>
            <a:pPr algn="l"/>
            <a:r>
              <a:rPr lang="en-US" altLang="zh-CN" dirty="0" smtClean="0">
                <a:cs typeface="微软雅黑 Light" panose="020B0502040204020203" pitchFamily="34" charset="-122"/>
                <a:sym typeface="+mn-ea"/>
              </a:rPr>
              <a:t>1.</a:t>
            </a:r>
            <a:r>
              <a:rPr lang="zh-CN" altLang="en-US" dirty="0" smtClean="0">
                <a:cs typeface="微软雅黑 Light" panose="020B0502040204020203" pitchFamily="34" charset="-122"/>
                <a:sym typeface="+mn-ea"/>
              </a:rPr>
              <a:t>新建系统变量   </a:t>
            </a:r>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1635" y="849630"/>
            <a:ext cx="11015980" cy="5551805"/>
          </a:xfrm>
        </p:spPr>
        <p:txBody>
          <a:bodyPr vert="horz" lIns="91440" tIns="45720" rIns="91440" bIns="45720" rtlCol="0">
            <a:noAutofit/>
          </a:bodyPr>
          <a:lstStyle/>
          <a:p>
            <a:r>
              <a:rPr lang="zh-CN" sz="2400" dirty="0" smtClean="0">
                <a:cs typeface="微软雅黑 Light" panose="020B0502040204020203" pitchFamily="34" charset="-122"/>
              </a:rPr>
              <a:t>验证</a:t>
            </a:r>
            <a:r>
              <a:rPr lang="en-US" altLang="zh-CN" sz="2400" dirty="0" smtClean="0">
                <a:cs typeface="微软雅黑 Light" panose="020B0502040204020203" pitchFamily="34" charset="-122"/>
              </a:rPr>
              <a:t>JDK</a:t>
            </a:r>
            <a:r>
              <a:rPr lang="zh-CN" altLang="en-US" sz="2400" dirty="0" smtClean="0">
                <a:cs typeface="微软雅黑 Light" panose="020B0502040204020203" pitchFamily="34" charset="-122"/>
              </a:rPr>
              <a:t>环境配置</a:t>
            </a:r>
            <a:r>
              <a:rPr lang="zh-CN" sz="2400" dirty="0" smtClean="0">
                <a:cs typeface="微软雅黑 Light" panose="020B0502040204020203" pitchFamily="34" charset="-122"/>
              </a:rPr>
              <a:t>是否成功</a:t>
            </a:r>
            <a:endParaRPr sz="2400" dirty="0" smtClean="0">
              <a:cs typeface="微软雅黑 Light" panose="020B0502040204020203" pitchFamily="34" charset="-122"/>
            </a:endParaRPr>
          </a:p>
          <a:p>
            <a:pPr marL="0" indent="0">
              <a:buNone/>
            </a:pPr>
            <a:r>
              <a:rPr sz="1800" dirty="0" smtClean="0">
                <a:cs typeface="微软雅黑 Light" panose="020B0502040204020203" pitchFamily="34" charset="-122"/>
              </a:rPr>
              <a:t>     打开DOS命令行，任意目录下敲入javac。</a:t>
            </a:r>
            <a:endParaRPr sz="2000" dirty="0" smtClean="0">
              <a:cs typeface="微软雅黑 Light" panose="020B0502040204020203" pitchFamily="34" charset="-122"/>
            </a:endParaRPr>
          </a:p>
          <a:p>
            <a:pPr marL="0" indent="0">
              <a:buNone/>
            </a:pPr>
            <a:r>
              <a:rPr sz="2000" dirty="0" smtClean="0">
                <a:cs typeface="微软雅黑 Light" panose="020B0502040204020203" pitchFamily="34" charset="-122"/>
              </a:rPr>
              <a:t>        如果出现错误提示，配置失败。</a:t>
            </a:r>
            <a:endParaRPr sz="2000" dirty="0" smtClean="0">
              <a:cs typeface="微软雅黑 Light" panose="020B0502040204020203" pitchFamily="34" charset="-122"/>
            </a:endParaRPr>
          </a:p>
          <a:p>
            <a:endParaRPr sz="2400" dirty="0" smtClean="0">
              <a:cs typeface="微软雅黑 Light" panose="020B0502040204020203" pitchFamily="34" charset="-122"/>
            </a:endParaRPr>
          </a:p>
          <a:p>
            <a:r>
              <a:rPr sz="2000" dirty="0" smtClean="0">
                <a:cs typeface="微软雅黑 Light" panose="020B0502040204020203" pitchFamily="34" charset="-122"/>
                <a:sym typeface="+mn-ea"/>
              </a:rPr>
              <a:t>打开DOS命令行，任意目录下敲入javac。</a:t>
            </a:r>
            <a:endParaRPr sz="2000" dirty="0" smtClean="0">
              <a:cs typeface="微软雅黑 Light" panose="020B0502040204020203" pitchFamily="34" charset="-122"/>
              <a:sym typeface="+mn-ea"/>
            </a:endParaRPr>
          </a:p>
          <a:p>
            <a:pPr marL="0" indent="0">
              <a:buNone/>
            </a:pPr>
            <a:r>
              <a:rPr sz="2000" dirty="0" smtClean="0">
                <a:cs typeface="微软雅黑 Light" panose="020B0502040204020203" pitchFamily="34" charset="-122"/>
                <a:sym typeface="+mn-ea"/>
              </a:rPr>
              <a:t>        </a:t>
            </a:r>
            <a:r>
              <a:rPr sz="1800" dirty="0" smtClean="0">
                <a:cs typeface="微软雅黑 Light" panose="020B0502040204020203" pitchFamily="34" charset="-122"/>
                <a:sym typeface="+mn-ea"/>
              </a:rPr>
              <a:t> 如果出现javac 的参数信息，配置成功。</a:t>
            </a:r>
            <a:endParaRPr sz="1800" dirty="0" smtClean="0">
              <a:cs typeface="微软雅黑 Light" panose="020B0502040204020203" pitchFamily="34" charset="-122"/>
              <a:sym typeface="+mn-ea"/>
            </a:endParaRPr>
          </a:p>
          <a:p>
            <a:endParaRPr sz="2400" dirty="0" smtClean="0">
              <a:cs typeface="微软雅黑 Light" panose="020B0502040204020203" pitchFamily="34" charset="-122"/>
            </a:endParaRPr>
          </a:p>
          <a:p>
            <a:endParaRPr lang="en-US" altLang="zh-CN" sz="2000" dirty="0">
              <a:solidFill>
                <a:schemeClr val="tx1">
                  <a:lumMod val="75000"/>
                  <a:lumOff val="25000"/>
                </a:schemeClr>
              </a:solidFill>
            </a:endParaRPr>
          </a:p>
          <a:p>
            <a:endParaRPr lang="en-US" altLang="zh-CN"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7-</a:t>
            </a:r>
            <a:r>
              <a:rPr sz="28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掌握JDK的安装及环境配置</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pic>
        <p:nvPicPr>
          <p:cNvPr id="2051" name="Picture 3"/>
          <p:cNvPicPr>
            <a:picLocks noChangeAspect="1" noChangeArrowheads="1"/>
          </p:cNvPicPr>
          <p:nvPr/>
        </p:nvPicPr>
        <p:blipFill>
          <a:blip r:embed="rId1"/>
          <a:srcRect/>
          <a:stretch>
            <a:fillRect/>
          </a:stretch>
        </p:blipFill>
        <p:spPr bwMode="auto">
          <a:xfrm>
            <a:off x="775970" y="2119630"/>
            <a:ext cx="7143750" cy="1167765"/>
          </a:xfrm>
          <a:prstGeom prst="rect">
            <a:avLst/>
          </a:prstGeom>
          <a:noFill/>
        </p:spPr>
      </p:pic>
      <p:pic>
        <p:nvPicPr>
          <p:cNvPr id="5" name="Picture 2"/>
          <p:cNvPicPr>
            <a:picLocks noChangeAspect="1" noChangeArrowheads="1"/>
          </p:cNvPicPr>
          <p:nvPr/>
        </p:nvPicPr>
        <p:blipFill>
          <a:blip r:embed="rId2"/>
          <a:srcRect/>
          <a:stretch>
            <a:fillRect/>
          </a:stretch>
        </p:blipFill>
        <p:spPr bwMode="auto">
          <a:xfrm>
            <a:off x="815975" y="4614545"/>
            <a:ext cx="7143750" cy="1391920"/>
          </a:xfrm>
          <a:prstGeom prst="rect">
            <a:avLst/>
          </a:prstGeom>
          <a:noFill/>
          <a:ln w="9525">
            <a:noFill/>
            <a:miter lim="800000"/>
            <a:headEnd/>
            <a:tailEnd/>
          </a:ln>
          <a:effectLst/>
        </p:spPr>
      </p:pic>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7-</a:t>
            </a:r>
            <a:r>
              <a:rPr dirty="0">
                <a:cs typeface="微软雅黑 Light" panose="020B0502040204020203" pitchFamily="34" charset="-122"/>
                <a:sym typeface="+mn-ea"/>
              </a:rPr>
              <a:t>掌握JDK的安装及环境配置</a:t>
            </a:r>
            <a:endParaRPr lang="zh-CN" altLang="en-US" dirty="0"/>
          </a:p>
        </p:txBody>
      </p:sp>
      <p:sp>
        <p:nvSpPr>
          <p:cNvPr id="3" name="内容占位符 2"/>
          <p:cNvSpPr>
            <a:spLocks noGrp="1"/>
          </p:cNvSpPr>
          <p:nvPr>
            <p:ph idx="1"/>
          </p:nvPr>
        </p:nvSpPr>
        <p:spPr>
          <a:xfrm>
            <a:off x="186690" y="899160"/>
            <a:ext cx="11791950" cy="6186170"/>
          </a:xfrm>
        </p:spPr>
        <p:txBody>
          <a:bodyPr/>
          <a:lstStyle/>
          <a:p>
            <a:r>
              <a:rPr lang="en-US" dirty="0">
                <a:sym typeface="+mn-ea"/>
              </a:rPr>
              <a:t>JDK</a:t>
            </a:r>
            <a:r>
              <a:rPr lang="zh-CN" altLang="en-US" dirty="0">
                <a:sym typeface="+mn-ea"/>
              </a:rPr>
              <a:t>开发工具包</a:t>
            </a:r>
            <a:r>
              <a:rPr dirty="0">
                <a:sym typeface="+mn-ea"/>
              </a:rPr>
              <a:t>                                                                                                                                                                                                                                                                                                                                                                                                                                                                                                                                                                                                                                                                                                                                                                                                                                                                                                                                                                                                                                                                                                                           </a:t>
            </a:r>
            <a:endParaRPr lang="zh-CN" altLang="en-US" dirty="0"/>
          </a:p>
        </p:txBody>
      </p:sp>
      <p:graphicFrame>
        <p:nvGraphicFramePr>
          <p:cNvPr id="5" name="Group 4"/>
          <p:cNvGraphicFramePr/>
          <p:nvPr/>
        </p:nvGraphicFramePr>
        <p:xfrm>
          <a:off x="1012190" y="1721485"/>
          <a:ext cx="9599295" cy="4713605"/>
        </p:xfrm>
        <a:graphic>
          <a:graphicData uri="http://schemas.openxmlformats.org/drawingml/2006/table">
            <a:tbl>
              <a:tblPr/>
              <a:tblGrid>
                <a:gridCol w="9599295"/>
              </a:tblGrid>
              <a:tr h="402590">
                <a:tc>
                  <a:txBody>
                    <a:bodyPr/>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JRE(</a:t>
                      </a:r>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J</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ava </a:t>
                      </a:r>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R</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untime </a:t>
                      </a:r>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E</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nvironment    Java运行环境)</a:t>
                      </a:r>
                      <a:endPar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1226185">
                <a:tc>
                  <a:txBody>
                    <a:bodyPr/>
                    <a:p>
                      <a:pPr marL="0" marR="0" lvl="0" indent="0" algn="l" defTabSz="914400" rtl="0" eaLnBrk="1" fontAlgn="base" latinLnBrk="0" hangingPunct="1">
                        <a:lnSpc>
                          <a:spcPct val="110000"/>
                        </a:lnSpc>
                        <a:spcBef>
                          <a:spcPct val="20000"/>
                        </a:spcBef>
                        <a:spcAft>
                          <a:spcPct val="0"/>
                        </a:spcAft>
                        <a:buClr>
                          <a:schemeClr val="tx1"/>
                        </a:buClr>
                        <a:buSzPct val="70000"/>
                        <a:buFont typeface="Wingdings" panose="05000000000000000000" pitchFamily="2" charset="2"/>
                        <a:buNone/>
                      </a:pP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包括Java虚拟机(JVM </a:t>
                      </a:r>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J</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ava </a:t>
                      </a:r>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V</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irtual </a:t>
                      </a:r>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M</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achine)和Java程序所需的核心类库等，如果想要运行一个开发好的Java程序，计算机中只需要安装JRE即可。</a:t>
                      </a:r>
                      <a:endPar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9900">
                <a:tc>
                  <a:txBody>
                    <a:bodyPr/>
                    <a:p>
                      <a:pPr marL="0" marR="0" lvl="0" indent="0" algn="l" defTabSz="914400" rtl="0"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kumimoji="0" lang="zh-CN" altLang="en-US" sz="1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JDK(</a:t>
                      </a:r>
                      <a:r>
                        <a:rPr kumimoji="0" lang="zh-CN" altLang="en-US" sz="19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J</a:t>
                      </a:r>
                      <a:r>
                        <a:rPr kumimoji="0" lang="zh-CN" altLang="en-US" sz="1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ava </a:t>
                      </a:r>
                      <a:r>
                        <a:rPr kumimoji="0" lang="zh-CN" altLang="en-US" sz="19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D</a:t>
                      </a:r>
                      <a:r>
                        <a:rPr kumimoji="0" lang="zh-CN" altLang="en-US" sz="1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evelopment </a:t>
                      </a:r>
                      <a:r>
                        <a:rPr kumimoji="0" lang="zh-CN" altLang="en-US" sz="1900" b="0" i="0" u="none" strike="noStrike" cap="none" normalizeH="0" baseline="0" smtClean="0">
                          <a:ln>
                            <a:noFill/>
                          </a:ln>
                          <a:solidFill>
                            <a:srgbClr val="FF0000"/>
                          </a:solidFill>
                          <a:effectLst/>
                          <a:latin typeface="Arial" panose="020B0604020202020204" pitchFamily="34" charset="0"/>
                          <a:ea typeface="宋体" panose="02010600030101010101" pitchFamily="2" charset="-122"/>
                        </a:rPr>
                        <a:t>K</a:t>
                      </a:r>
                      <a:r>
                        <a:rPr kumimoji="0" lang="zh-CN" altLang="en-US" sz="1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it    Java开发工具包)</a:t>
                      </a:r>
                      <a:endParaRPr kumimoji="0" lang="zh-CN" altLang="en-US" sz="19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alpha val="50000"/>
                      </a:schemeClr>
                    </a:solidFill>
                  </a:tcPr>
                </a:tc>
              </a:tr>
              <a:tr h="1293495">
                <a:tc>
                  <a:txBody>
                    <a:bodyPr/>
                    <a:p>
                      <a:pPr marL="0" marR="0" lvl="0" indent="0" algn="l" defTabSz="914400" rtl="0" eaLnBrk="1" fontAlgn="base" latinLnBrk="0" hangingPunct="1">
                        <a:lnSpc>
                          <a:spcPct val="110000"/>
                        </a:lnSpc>
                        <a:spcBef>
                          <a:spcPct val="20000"/>
                        </a:spcBef>
                        <a:spcAft>
                          <a:spcPct val="0"/>
                        </a:spcAft>
                        <a:buClr>
                          <a:schemeClr val="tx1"/>
                        </a:buClr>
                        <a:buSzPct val="70000"/>
                        <a:buFont typeface="Wingdings" panose="05000000000000000000" pitchFamily="2" charset="2"/>
                        <a:buNone/>
                      </a:pP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JDK是提供给Java开发人员使用的，其中包含了java的开发工具，也包括了JRE。所以安装了JDK，就不用在单独安装JRE了。</a:t>
                      </a:r>
                      <a:endPar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p>
                      <a:pPr marL="0" marR="0" lvl="0" indent="0" algn="l" defTabSz="914400" rtl="0" eaLnBrk="1" fontAlgn="base" latinLnBrk="0" hangingPunct="1">
                        <a:lnSpc>
                          <a:spcPct val="110000"/>
                        </a:lnSpc>
                        <a:spcBef>
                          <a:spcPct val="20000"/>
                        </a:spcBef>
                        <a:spcAft>
                          <a:spcPct val="0"/>
                        </a:spcAft>
                        <a:buClr>
                          <a:schemeClr val="tx1"/>
                        </a:buClr>
                        <a:buSzPct val="70000"/>
                        <a:buFont typeface="Wingdings" panose="05000000000000000000" pitchFamily="2" charset="2"/>
                        <a:buNone/>
                      </a:pP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其中的开发工具：编译工具(javac.exe)  </a:t>
                      </a:r>
                      <a:r>
                        <a:rPr lang="zh-CN" altLang="en-US" sz="1900" dirty="0" smtClean="0">
                          <a:sym typeface="+mn-ea"/>
                        </a:rPr>
                        <a:t>运行工具</a:t>
                      </a:r>
                      <a:r>
                        <a:rPr lang="en-US" altLang="zh-CN" sz="1900" dirty="0" smtClean="0">
                          <a:sym typeface="+mn-ea"/>
                        </a:rPr>
                        <a:t>(java.exe)   </a:t>
                      </a:r>
                      <a:r>
                        <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rPr>
                        <a:t>打包工具(jar.exe)等</a:t>
                      </a:r>
                      <a:endParaRPr kumimoji="0" lang="zh-CN" altLang="en-US" sz="19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21435">
                <a:tc>
                  <a:txBody>
                    <a:bodyPr/>
                    <a:p>
                      <a:pPr lvl="1"/>
                      <a:r>
                        <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rPr>
                        <a:t>简单而言：使用JDK开发完成的java程序，交给JRE去运行。</a:t>
                      </a:r>
                      <a:endPar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p>
                      <a:pPr lvl="1"/>
                      <a:r>
                        <a:rPr lang="zh-CN" altLang="en-US" sz="1900" dirty="0" smtClean="0">
                          <a:sym typeface="+mn-ea"/>
                        </a:rPr>
                        <a:t>两者之间的关系</a:t>
                      </a:r>
                      <a:endParaRPr lang="en-US" altLang="zh-CN" sz="1900" dirty="0" smtClean="0"/>
                    </a:p>
                    <a:p>
                      <a:pPr lvl="2"/>
                      <a:r>
                        <a:rPr lang="en-US" altLang="zh-CN" sz="1900" dirty="0" smtClean="0">
                          <a:sym typeface="+mn-ea"/>
                        </a:rPr>
                        <a:t>JDK=JRE+</a:t>
                      </a:r>
                      <a:r>
                        <a:rPr lang="zh-CN" altLang="en-US" sz="1900" dirty="0" smtClean="0">
                          <a:sym typeface="+mn-ea"/>
                        </a:rPr>
                        <a:t>开发工具</a:t>
                      </a:r>
                      <a:endParaRPr lang="en-US" altLang="zh-CN" sz="1900" dirty="0" smtClean="0"/>
                    </a:p>
                    <a:p>
                      <a:pPr lvl="2"/>
                      <a:r>
                        <a:rPr lang="en-US" altLang="zh-CN" sz="1900" dirty="0" smtClean="0">
                          <a:sym typeface="+mn-ea"/>
                        </a:rPr>
                        <a:t>JRE=JVM+</a:t>
                      </a:r>
                      <a:r>
                        <a:rPr lang="zh-CN" altLang="en-US" sz="1900" dirty="0" smtClean="0">
                          <a:sym typeface="+mn-ea"/>
                        </a:rPr>
                        <a:t>核心类库</a:t>
                      </a:r>
                      <a:endParaRPr kumimoji="0" lang="zh-CN" altLang="en-US" sz="1900" b="0"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4129" y="977462"/>
            <a:ext cx="10921277" cy="4162098"/>
          </a:xfrm>
        </p:spPr>
        <p:txBody>
          <a:bodyPr vert="horz" lIns="91440" tIns="45720" rIns="91440" bIns="45720" rtlCol="0">
            <a:noAutofit/>
          </a:bodyPr>
          <a:lstStyle/>
          <a:p>
            <a:r>
              <a:rPr lang="en-US" altLang="zh-CN" sz="2400" dirty="0">
                <a:solidFill>
                  <a:schemeClr val="tx1">
                    <a:lumMod val="75000"/>
                    <a:lumOff val="25000"/>
                  </a:schemeClr>
                </a:solidFill>
              </a:rPr>
              <a:t>EditPlus</a:t>
            </a:r>
            <a:r>
              <a:rPr lang="zh-CN" altLang="en-US" sz="2400" dirty="0">
                <a:solidFill>
                  <a:schemeClr val="tx1">
                    <a:lumMod val="75000"/>
                    <a:lumOff val="25000"/>
                  </a:schemeClr>
                </a:solidFill>
              </a:rPr>
              <a:t>的安装</a:t>
            </a:r>
            <a:endParaRPr lang="en-US" altLang="zh-CN" sz="2400" dirty="0">
              <a:solidFill>
                <a:schemeClr val="tx1">
                  <a:lumMod val="75000"/>
                  <a:lumOff val="25000"/>
                </a:schemeClr>
              </a:solidFill>
            </a:endParaRPr>
          </a:p>
          <a:p>
            <a:endParaRPr lang="en-US" altLang="zh-CN"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8</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a:t>
            </a:r>
            <a:r>
              <a:rPr sz="2800" dirty="0">
                <a:sym typeface="+mn-ea"/>
              </a:rPr>
              <a:t>熟练文本编辑器EditPlus的使用</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1"/>
          <a:stretch>
            <a:fillRect/>
          </a:stretch>
        </p:blipFill>
        <p:spPr>
          <a:xfrm>
            <a:off x="9876155" y="2659380"/>
            <a:ext cx="1685290" cy="1679575"/>
          </a:xfrm>
          <a:prstGeom prst="rect">
            <a:avLst/>
          </a:prstGeom>
        </p:spPr>
      </p:pic>
      <p:cxnSp>
        <p:nvCxnSpPr>
          <p:cNvPr id="6" name="直接箭头连接符 5"/>
          <p:cNvCxnSpPr/>
          <p:nvPr/>
        </p:nvCxnSpPr>
        <p:spPr>
          <a:xfrm flipV="1">
            <a:off x="2939415" y="3403600"/>
            <a:ext cx="1030605" cy="50165"/>
          </a:xfrm>
          <a:prstGeom prst="straightConnector1">
            <a:avLst/>
          </a:prstGeom>
          <a:ln w="34925"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2"/>
          <a:stretch>
            <a:fillRect/>
          </a:stretch>
        </p:blipFill>
        <p:spPr>
          <a:xfrm>
            <a:off x="114300" y="2883535"/>
            <a:ext cx="2734310" cy="1090930"/>
          </a:xfrm>
          <a:prstGeom prst="rect">
            <a:avLst/>
          </a:prstGeom>
        </p:spPr>
      </p:pic>
      <p:cxnSp>
        <p:nvCxnSpPr>
          <p:cNvPr id="8" name="直接箭头连接符 7"/>
          <p:cNvCxnSpPr/>
          <p:nvPr/>
        </p:nvCxnSpPr>
        <p:spPr>
          <a:xfrm flipV="1">
            <a:off x="8626475" y="3372485"/>
            <a:ext cx="1127760" cy="7620"/>
          </a:xfrm>
          <a:prstGeom prst="straightConnector1">
            <a:avLst/>
          </a:prstGeom>
          <a:ln w="38100" cmpd="sng">
            <a:solidFill>
              <a:schemeClr val="tx1"/>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tretch>
            <a:fillRect/>
          </a:stretch>
        </p:blipFill>
        <p:spPr>
          <a:xfrm>
            <a:off x="4250055" y="2220595"/>
            <a:ext cx="4208145" cy="3020060"/>
          </a:xfrm>
          <a:prstGeom prst="rect">
            <a:avLst/>
          </a:prstGeom>
        </p:spPr>
      </p:pic>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0633" y="793759"/>
            <a:ext cx="11015870" cy="2138627"/>
          </a:xfrm>
        </p:spPr>
        <p:txBody>
          <a:bodyPr vert="horz" lIns="91440" tIns="45720" rIns="91440" bIns="45720" rtlCol="0">
            <a:noAutofit/>
          </a:bodyPr>
          <a:lstStyle/>
          <a:p>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是面向对象的语言，面向对象的语言的程序的组成单位就是“类”；</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使用关键字</a:t>
            </a:r>
            <a:r>
              <a:rPr lang="en-US" altLang="zh-CN" sz="2400" dirty="0">
                <a:solidFill>
                  <a:schemeClr val="tx1">
                    <a:lumMod val="75000"/>
                    <a:lumOff val="25000"/>
                  </a:schemeClr>
                </a:solidFill>
              </a:rPr>
              <a:t>class</a:t>
            </a:r>
            <a:r>
              <a:rPr lang="zh-CN" altLang="en-US" sz="2400" dirty="0">
                <a:solidFill>
                  <a:schemeClr val="tx1">
                    <a:lumMod val="75000"/>
                    <a:lumOff val="25000"/>
                  </a:schemeClr>
                </a:solidFill>
              </a:rPr>
              <a:t>可以声明类；可运行的</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类的基本结构如下：</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9</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sz="2800" dirty="0">
                <a:sym typeface="+mn-ea"/>
              </a:rPr>
              <a:t>掌握public class 和 class的区别</a:t>
            </a:r>
            <a:endParaRPr kumimoji="0" lang="zh-CN" altLang="en-US" sz="28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Rectangle 8"/>
          <p:cNvSpPr/>
          <p:nvPr/>
        </p:nvSpPr>
        <p:spPr>
          <a:xfrm>
            <a:off x="6296861" y="3541987"/>
            <a:ext cx="583324" cy="39413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a typeface="微软雅黑 Light" panose="020B0502040204020203" pitchFamily="34" charset="-122"/>
            </a:endParaRPr>
          </a:p>
        </p:txBody>
      </p:sp>
      <p:sp>
        <p:nvSpPr>
          <p:cNvPr id="10" name="Rectangle 9"/>
          <p:cNvSpPr/>
          <p:nvPr/>
        </p:nvSpPr>
        <p:spPr>
          <a:xfrm>
            <a:off x="8076061" y="3771879"/>
            <a:ext cx="583324" cy="39413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a typeface="微软雅黑 Light" panose="020B0502040204020203" pitchFamily="34" charset="-122"/>
            </a:endParaRPr>
          </a:p>
        </p:txBody>
      </p:sp>
      <p:sp>
        <p:nvSpPr>
          <p:cNvPr id="14" name="Rectangle 13"/>
          <p:cNvSpPr/>
          <p:nvPr/>
        </p:nvSpPr>
        <p:spPr>
          <a:xfrm>
            <a:off x="7213721" y="3536227"/>
            <a:ext cx="583324" cy="39413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Light" panose="020B0502040204020203" pitchFamily="34" charset="-122"/>
              <a:ea typeface="微软雅黑 Light" panose="020B0502040204020203" pitchFamily="34" charset="-122"/>
            </a:endParaRPr>
          </a:p>
        </p:txBody>
      </p:sp>
      <p:sp>
        <p:nvSpPr>
          <p:cNvPr id="23" name="TextBox 4"/>
          <p:cNvSpPr txBox="1"/>
          <p:nvPr/>
        </p:nvSpPr>
        <p:spPr>
          <a:xfrm>
            <a:off x="3105150" y="2932430"/>
            <a:ext cx="6822440" cy="3046095"/>
          </a:xfrm>
          <a:prstGeom prst="rect">
            <a:avLst/>
          </a:prstGeom>
          <a:solidFill>
            <a:schemeClr val="bg2"/>
          </a:solidFill>
        </p:spPr>
        <p:txBody>
          <a:bodyPr wrap="square" rtlCol="0">
            <a:spAutoFit/>
          </a:bodyPr>
          <a:p>
            <a:r>
              <a:rPr lang="en-US" sz="2400" dirty="0">
                <a:latin typeface="微软雅黑 Light" panose="020B0502040204020203" pitchFamily="34" charset="-122"/>
                <a:ea typeface="微软雅黑 Light" panose="020B0502040204020203" pitchFamily="34" charset="-122"/>
              </a:rPr>
              <a:t>public class Test {</a:t>
            </a:r>
            <a:endParaRPr lang="en-US" sz="2400" dirty="0">
              <a:latin typeface="微软雅黑 Light" panose="020B0502040204020203" pitchFamily="34" charset="-122"/>
              <a:ea typeface="微软雅黑 Light" panose="020B0502040204020203" pitchFamily="34" charset="-122"/>
            </a:endParaRPr>
          </a:p>
          <a:p>
            <a:endParaRPr lang="en-US" sz="2400" dirty="0">
              <a:latin typeface="微软雅黑 Light" panose="020B0502040204020203" pitchFamily="34" charset="-122"/>
              <a:ea typeface="微软雅黑 Light" panose="020B0502040204020203" pitchFamily="34" charset="-122"/>
            </a:endParaRPr>
          </a:p>
          <a:p>
            <a:r>
              <a:rPr lang="en-US" sz="2400" dirty="0">
                <a:latin typeface="微软雅黑 Light" panose="020B0502040204020203" pitchFamily="34" charset="-122"/>
                <a:ea typeface="微软雅黑 Light" panose="020B0502040204020203" pitchFamily="34" charset="-122"/>
              </a:rPr>
              <a:t>	public static void main(String[] args) {</a:t>
            </a:r>
            <a:endParaRPr lang="en-US" sz="2400" dirty="0">
              <a:latin typeface="微软雅黑 Light" panose="020B0502040204020203" pitchFamily="34" charset="-122"/>
              <a:ea typeface="微软雅黑 Light" panose="020B0502040204020203" pitchFamily="34" charset="-122"/>
            </a:endParaRPr>
          </a:p>
          <a:p>
            <a:endParaRPr lang="en-US" sz="2400" dirty="0">
              <a:latin typeface="微软雅黑 Light" panose="020B0502040204020203" pitchFamily="34" charset="-122"/>
              <a:ea typeface="微软雅黑 Light" panose="020B0502040204020203" pitchFamily="34" charset="-122"/>
            </a:endParaRPr>
          </a:p>
          <a:p>
            <a:r>
              <a:rPr lang="en-US" sz="2400" dirty="0">
                <a:latin typeface="微软雅黑 Light" panose="020B0502040204020203" pitchFamily="34" charset="-122"/>
                <a:ea typeface="微软雅黑 Light" panose="020B0502040204020203" pitchFamily="34" charset="-122"/>
              </a:rPr>
              <a:t>		System.out.println("Hello World");</a:t>
            </a:r>
            <a:endParaRPr lang="en-US" sz="2400" dirty="0">
              <a:latin typeface="微软雅黑 Light" panose="020B0502040204020203" pitchFamily="34" charset="-122"/>
              <a:ea typeface="微软雅黑 Light" panose="020B0502040204020203" pitchFamily="34" charset="-122"/>
            </a:endParaRPr>
          </a:p>
          <a:p>
            <a:endParaRPr lang="en-US" sz="2400" dirty="0">
              <a:latin typeface="微软雅黑 Light" panose="020B0502040204020203" pitchFamily="34" charset="-122"/>
              <a:ea typeface="微软雅黑 Light" panose="020B0502040204020203" pitchFamily="34" charset="-122"/>
            </a:endParaRPr>
          </a:p>
          <a:p>
            <a:r>
              <a:rPr lang="en-US" sz="2400" dirty="0">
                <a:latin typeface="微软雅黑 Light" panose="020B0502040204020203" pitchFamily="34" charset="-122"/>
                <a:ea typeface="微软雅黑 Light" panose="020B0502040204020203" pitchFamily="34" charset="-122"/>
              </a:rPr>
              <a:t>	}</a:t>
            </a:r>
            <a:endParaRPr lang="en-US" sz="2400" dirty="0">
              <a:latin typeface="微软雅黑 Light" panose="020B0502040204020203" pitchFamily="34" charset="-122"/>
              <a:ea typeface="微软雅黑 Light" panose="020B0502040204020203" pitchFamily="34" charset="-122"/>
            </a:endParaRPr>
          </a:p>
          <a:p>
            <a:r>
              <a:rPr lang="en-US" sz="2400" dirty="0">
                <a:latin typeface="微软雅黑 Light" panose="020B0502040204020203" pitchFamily="34" charset="-122"/>
                <a:ea typeface="微软雅黑 Light" panose="020B0502040204020203" pitchFamily="34" charset="-122"/>
              </a:rPr>
              <a:t>}</a:t>
            </a:r>
            <a:endParaRPr lang="en-US" sz="2400" dirty="0">
              <a:latin typeface="微软雅黑 Light" panose="020B0502040204020203" pitchFamily="34" charset="-122"/>
              <a:ea typeface="微软雅黑 Light" panose="020B0502040204020203" pitchFamily="34" charset="-122"/>
            </a:endParaRPr>
          </a:p>
        </p:txBody>
      </p:sp>
      <p:sp>
        <p:nvSpPr>
          <p:cNvPr id="24" name="圆角矩形标注 23"/>
          <p:cNvSpPr/>
          <p:nvPr/>
        </p:nvSpPr>
        <p:spPr>
          <a:xfrm>
            <a:off x="6708775" y="5007610"/>
            <a:ext cx="3449320" cy="554355"/>
          </a:xfrm>
          <a:prstGeom prst="wedgeRoundRectCallout">
            <a:avLst>
              <a:gd name="adj1" fmla="val -54528"/>
              <a:gd name="adj2" fmla="val -5103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打印输出</a:t>
            </a:r>
            <a:r>
              <a:rPr lang="en-US" altLang="zh-CN" sz="2000" b="1" dirty="0" err="1">
                <a:solidFill>
                  <a:schemeClr val="bg1"/>
                </a:solidFill>
                <a:latin typeface="微软雅黑 Light" panose="020B0502040204020203" pitchFamily="34" charset="-122"/>
                <a:ea typeface="微软雅黑 Light" panose="020B0502040204020203" pitchFamily="34" charset="-122"/>
                <a:sym typeface="+mn-ea"/>
              </a:rPr>
              <a:t>HelloWorld</a:t>
            </a:r>
            <a:endParaRPr lang="en-US" altLang="zh-CN" sz="2000" b="1" dirty="0" err="1">
              <a:solidFill>
                <a:schemeClr val="bg1"/>
              </a:solidFill>
              <a:latin typeface="微软雅黑 Light" panose="020B0502040204020203" pitchFamily="34" charset="-122"/>
              <a:ea typeface="微软雅黑 Light" panose="020B0502040204020203" pitchFamily="34" charset="-122"/>
              <a:sym typeface="+mn-ea"/>
            </a:endParaRPr>
          </a:p>
        </p:txBody>
      </p:sp>
      <p:sp>
        <p:nvSpPr>
          <p:cNvPr id="26" name="圆角矩形标注 25"/>
          <p:cNvSpPr/>
          <p:nvPr/>
        </p:nvSpPr>
        <p:spPr>
          <a:xfrm>
            <a:off x="1042035" y="4029710"/>
            <a:ext cx="2413635" cy="977900"/>
          </a:xfrm>
          <a:prstGeom prst="wedgeRoundRectCallout">
            <a:avLst>
              <a:gd name="adj1" fmla="val 70599"/>
              <a:gd name="adj2" fmla="val -6740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a:solidFill>
                  <a:schemeClr val="bg1"/>
                </a:solidFill>
                <a:latin typeface="微软雅黑 Light" panose="020B0502040204020203" pitchFamily="34" charset="-122"/>
                <a:ea typeface="微软雅黑 Light" panose="020B0502040204020203" pitchFamily="34" charset="-122"/>
                <a:sym typeface="+mn-ea"/>
              </a:rPr>
              <a:t>这个方法叫</a:t>
            </a:r>
            <a:r>
              <a:rPr lang="en-US" altLang="zh-CN" sz="2000" dirty="0">
                <a:solidFill>
                  <a:schemeClr val="bg1"/>
                </a:solidFill>
                <a:latin typeface="微软雅黑 Light" panose="020B0502040204020203" pitchFamily="34" charset="-122"/>
                <a:ea typeface="微软雅黑 Light" panose="020B0502040204020203" pitchFamily="34" charset="-122"/>
                <a:sym typeface="+mn-ea"/>
              </a:rPr>
              <a:t>main</a:t>
            </a:r>
            <a:r>
              <a:rPr lang="zh-CN" altLang="en-US" sz="2000" dirty="0">
                <a:solidFill>
                  <a:schemeClr val="bg1"/>
                </a:solidFill>
                <a:latin typeface="微软雅黑 Light" panose="020B0502040204020203" pitchFamily="34" charset="-122"/>
                <a:ea typeface="微软雅黑 Light" panose="020B0502040204020203" pitchFamily="34" charset="-122"/>
                <a:sym typeface="+mn-ea"/>
              </a:rPr>
              <a:t>方法，是程序的入口</a:t>
            </a:r>
            <a:endParaRPr lang="zh-CN" altLang="en-US" sz="2000"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27" name="Rectangle 11"/>
          <p:cNvSpPr/>
          <p:nvPr/>
        </p:nvSpPr>
        <p:spPr>
          <a:xfrm>
            <a:off x="4036782" y="3725962"/>
            <a:ext cx="5297214" cy="39413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微软雅黑 Light" panose="020B0502040204020203" pitchFamily="34" charset="-122"/>
              <a:ea typeface="微软雅黑 Light" panose="020B0502040204020203" pitchFamily="34" charset="-122"/>
            </a:endParaRPr>
          </a:p>
        </p:txBody>
      </p:sp>
      <p:sp>
        <p:nvSpPr>
          <p:cNvPr id="28" name="Rectangle 15"/>
          <p:cNvSpPr/>
          <p:nvPr/>
        </p:nvSpPr>
        <p:spPr>
          <a:xfrm>
            <a:off x="4798717" y="4412155"/>
            <a:ext cx="4971393" cy="46144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atin typeface="微软雅黑 Light" panose="020B0502040204020203" pitchFamily="34" charset="-122"/>
              <a:ea typeface="微软雅黑 Light" panose="020B0502040204020203" pitchFamily="34" charset="-122"/>
            </a:endParaRPr>
          </a:p>
        </p:txBody>
      </p:sp>
      <p:sp>
        <p:nvSpPr>
          <p:cNvPr id="29" name="圆角矩形标注 28"/>
          <p:cNvSpPr/>
          <p:nvPr/>
        </p:nvSpPr>
        <p:spPr>
          <a:xfrm>
            <a:off x="1153795" y="2211705"/>
            <a:ext cx="3843655" cy="627380"/>
          </a:xfrm>
          <a:prstGeom prst="wedgeRoundRectCallout">
            <a:avLst>
              <a:gd name="adj1" fmla="val 32190"/>
              <a:gd name="adj2" fmla="val 72773"/>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solidFill>
                  <a:schemeClr val="bg1"/>
                </a:solidFill>
                <a:latin typeface="微软雅黑 Light" panose="020B0502040204020203" pitchFamily="34" charset="-122"/>
                <a:ea typeface="微软雅黑 Light" panose="020B0502040204020203" pitchFamily="34" charset="-122"/>
                <a:sym typeface="+mn-ea"/>
              </a:rPr>
              <a:t>c</a:t>
            </a:r>
            <a:r>
              <a:rPr lang="en-US" sz="2000" dirty="0">
                <a:solidFill>
                  <a:schemeClr val="bg1"/>
                </a:solidFill>
                <a:latin typeface="微软雅黑 Light" panose="020B0502040204020203" pitchFamily="34" charset="-122"/>
                <a:ea typeface="微软雅黑 Light" panose="020B0502040204020203" pitchFamily="34" charset="-122"/>
                <a:sym typeface="+mn-ea"/>
              </a:rPr>
              <a:t>lass</a:t>
            </a:r>
            <a:r>
              <a:rPr lang="zh-CN" altLang="en-US" sz="2000" dirty="0">
                <a:solidFill>
                  <a:schemeClr val="bg1"/>
                </a:solidFill>
                <a:latin typeface="微软雅黑 Light" panose="020B0502040204020203" pitchFamily="34" charset="-122"/>
                <a:ea typeface="微软雅黑 Light" panose="020B0502040204020203" pitchFamily="34" charset="-122"/>
                <a:sym typeface="+mn-ea"/>
              </a:rPr>
              <a:t>关键字不能变，全部小写</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30" name="圆角矩形标注 29"/>
          <p:cNvSpPr/>
          <p:nvPr/>
        </p:nvSpPr>
        <p:spPr>
          <a:xfrm>
            <a:off x="5972810" y="2402840"/>
            <a:ext cx="4185285" cy="627380"/>
          </a:xfrm>
          <a:prstGeom prst="wedgeRoundRectCallout">
            <a:avLst>
              <a:gd name="adj1" fmla="val -56311"/>
              <a:gd name="adj2" fmla="val 4757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sz="2000" dirty="0">
                <a:latin typeface="微软雅黑 Light" panose="020B0502040204020203" pitchFamily="34" charset="-122"/>
                <a:ea typeface="微软雅黑 Light" panose="020B0502040204020203" pitchFamily="34" charset="-122"/>
                <a:sym typeface="+mn-ea"/>
              </a:rPr>
              <a:t>Test</a:t>
            </a:r>
            <a:r>
              <a:rPr lang="zh-CN" altLang="en-US" sz="2000" dirty="0">
                <a:latin typeface="微软雅黑 Light" panose="020B0502040204020203" pitchFamily="34" charset="-122"/>
                <a:ea typeface="微软雅黑 Light" panose="020B0502040204020203" pitchFamily="34" charset="-122"/>
                <a:sym typeface="+mn-ea"/>
              </a:rPr>
              <a:t>类名 </a:t>
            </a:r>
            <a:endParaRPr lang="zh-CN" altLang="en-US" sz="2000" dirty="0">
              <a:latin typeface="微软雅黑 Light" panose="020B0502040204020203" pitchFamily="34" charset="-122"/>
              <a:ea typeface="微软雅黑 Light" panose="020B0502040204020203" pitchFamily="34" charset="-122"/>
              <a:sym typeface="+mn-ea"/>
            </a:endParaRPr>
          </a:p>
          <a:p>
            <a:pPr algn="l"/>
            <a:r>
              <a:rPr lang="zh-CN" altLang="en-US" sz="2000" dirty="0">
                <a:latin typeface="微软雅黑 Light" panose="020B0502040204020203" pitchFamily="34" charset="-122"/>
                <a:ea typeface="微软雅黑 Light" panose="020B0502040204020203" pitchFamily="34" charset="-122"/>
                <a:sym typeface="+mn-ea"/>
              </a:rPr>
              <a:t>自定义类名</a:t>
            </a: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，注意</a:t>
            </a:r>
            <a:r>
              <a:rPr lang="en-US" altLang="zh-CN" sz="2000" b="1" dirty="0">
                <a:solidFill>
                  <a:schemeClr val="bg1"/>
                </a:solidFill>
                <a:latin typeface="微软雅黑 Light" panose="020B0502040204020203" pitchFamily="34" charset="-122"/>
                <a:ea typeface="微软雅黑 Light" panose="020B0502040204020203" pitchFamily="34" charset="-122"/>
                <a:sym typeface="+mn-ea"/>
              </a:rPr>
              <a:t>:</a:t>
            </a: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首字母大写</a:t>
            </a:r>
            <a:endParaRPr lang="en-US" altLang="zh-CN"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4020" y="977265"/>
            <a:ext cx="10921365" cy="5880100"/>
          </a:xfrm>
        </p:spPr>
        <p:txBody>
          <a:bodyPr vert="horz" lIns="91440" tIns="45720" rIns="91440" bIns="45720" rtlCol="0">
            <a:noAutofit/>
          </a:bodyPr>
          <a:lstStyle/>
          <a:p>
            <a:r>
              <a:rPr lang="zh-CN" altLang="en-US" sz="2400" dirty="0">
                <a:solidFill>
                  <a:schemeClr val="tx1">
                    <a:lumMod val="75000"/>
                    <a:lumOff val="25000"/>
                  </a:schemeClr>
                </a:solidFill>
              </a:rPr>
              <a:t>利用</a:t>
            </a:r>
            <a:r>
              <a:rPr lang="en-US" altLang="zh-CN" sz="2400" dirty="0">
                <a:solidFill>
                  <a:schemeClr val="tx1">
                    <a:lumMod val="75000"/>
                    <a:lumOff val="25000"/>
                  </a:schemeClr>
                </a:solidFill>
              </a:rPr>
              <a:t>EditPlus</a:t>
            </a:r>
            <a:r>
              <a:rPr lang="zh-CN" altLang="en-US" sz="2400" dirty="0">
                <a:solidFill>
                  <a:schemeClr val="tx1">
                    <a:lumMod val="75000"/>
                    <a:lumOff val="25000"/>
                  </a:schemeClr>
                </a:solidFill>
              </a:rPr>
              <a:t>创建</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文件</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000" dirty="0">
              <a:solidFill>
                <a:schemeClr val="tx1">
                  <a:lumMod val="75000"/>
                  <a:lumOff val="25000"/>
                </a:schemeClr>
              </a:solidFill>
            </a:endParaRPr>
          </a:p>
        </p:txBody>
      </p:sp>
      <p:sp>
        <p:nvSpPr>
          <p:cNvPr id="4" name="标题 1"/>
          <p:cNvSpPr txBox="1"/>
          <p:nvPr/>
        </p:nvSpPr>
        <p:spPr>
          <a:xfrm>
            <a:off x="181763" y="246"/>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9</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a:t>
            </a:r>
            <a:r>
              <a:rPr sz="2800" dirty="0">
                <a:sym typeface="+mn-ea"/>
              </a:rPr>
              <a:t>掌握public class 和 class的区别</a:t>
            </a:r>
            <a:endParaRPr sz="2800" dirty="0">
              <a:sym typeface="+mn-ea"/>
            </a:endParaRPr>
          </a:p>
        </p:txBody>
      </p:sp>
      <p:pic>
        <p:nvPicPr>
          <p:cNvPr id="2" name="图片 1"/>
          <p:cNvPicPr>
            <a:picLocks noChangeAspect="1"/>
          </p:cNvPicPr>
          <p:nvPr/>
        </p:nvPicPr>
        <p:blipFill>
          <a:blip r:embed="rId1"/>
          <a:stretch>
            <a:fillRect/>
          </a:stretch>
        </p:blipFill>
        <p:spPr>
          <a:xfrm>
            <a:off x="779145" y="1798955"/>
            <a:ext cx="6186805" cy="3096260"/>
          </a:xfrm>
          <a:prstGeom prst="rect">
            <a:avLst/>
          </a:prstGeom>
        </p:spPr>
      </p:pic>
      <p:pic>
        <p:nvPicPr>
          <p:cNvPr id="11" name="图片 10"/>
          <p:cNvPicPr>
            <a:picLocks noChangeAspect="1"/>
          </p:cNvPicPr>
          <p:nvPr/>
        </p:nvPicPr>
        <p:blipFill>
          <a:blip r:embed="rId2"/>
          <a:stretch>
            <a:fillRect/>
          </a:stretch>
        </p:blipFill>
        <p:spPr>
          <a:xfrm>
            <a:off x="1169035" y="5189855"/>
            <a:ext cx="3585210" cy="1265555"/>
          </a:xfrm>
          <a:prstGeom prst="rect">
            <a:avLst/>
          </a:prstGeom>
        </p:spPr>
      </p:pic>
      <p:sp>
        <p:nvSpPr>
          <p:cNvPr id="30" name="圆角矩形标注 29"/>
          <p:cNvSpPr/>
          <p:nvPr/>
        </p:nvSpPr>
        <p:spPr>
          <a:xfrm>
            <a:off x="6885305" y="2399030"/>
            <a:ext cx="4185285" cy="972185"/>
          </a:xfrm>
          <a:prstGeom prst="wedgeRoundRectCallout">
            <a:avLst>
              <a:gd name="adj1" fmla="val -61409"/>
              <a:gd name="adj2" fmla="val 2237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a:solidFill>
                  <a:schemeClr val="bg1"/>
                </a:solidFill>
                <a:sym typeface="+mn-ea"/>
              </a:rPr>
              <a:t>如果一个类声明的时候使用了public class进行了声明，则类名称必须与文件名称完全一致</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pic>
        <p:nvPicPr>
          <p:cNvPr id="6" name="图片 5"/>
          <p:cNvPicPr>
            <a:picLocks noChangeAspect="1"/>
          </p:cNvPicPr>
          <p:nvPr/>
        </p:nvPicPr>
        <p:blipFill>
          <a:blip r:embed="rId3"/>
          <a:stretch>
            <a:fillRect/>
          </a:stretch>
        </p:blipFill>
        <p:spPr>
          <a:xfrm>
            <a:off x="5199380" y="5426710"/>
            <a:ext cx="2091690" cy="791210"/>
          </a:xfrm>
          <a:prstGeom prst="rect">
            <a:avLst/>
          </a:prstGeom>
        </p:spPr>
      </p:pic>
      <p:sp>
        <p:nvSpPr>
          <p:cNvPr id="7" name="圆角矩形标注 6"/>
          <p:cNvSpPr/>
          <p:nvPr/>
        </p:nvSpPr>
        <p:spPr>
          <a:xfrm>
            <a:off x="7105015" y="5100320"/>
            <a:ext cx="3094355" cy="633095"/>
          </a:xfrm>
          <a:prstGeom prst="wedgeRoundRectCallout">
            <a:avLst>
              <a:gd name="adj1" fmla="val -68448"/>
              <a:gd name="adj2" fmla="val 28435"/>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a:latin typeface="Times New Roman" panose="02020603050405020304" pitchFamily="18" charset="0"/>
                <a:ea typeface="楷体_GB2312" pitchFamily="49" charset="-122"/>
                <a:sym typeface="+mn-ea"/>
              </a:rPr>
              <a:t>通过编译后生成的扩展名</a:t>
            </a:r>
            <a:endParaRPr lang="zh-CN" altLang="en-US" sz="2000">
              <a:latin typeface="Times New Roman" panose="02020603050405020304" pitchFamily="18" charset="0"/>
              <a:ea typeface="楷体_GB2312" pitchFamily="49" charset="-122"/>
            </a:endParaRPr>
          </a:p>
          <a:p>
            <a:pPr marL="342900" indent="-342900"/>
            <a:r>
              <a:rPr lang="zh-CN" altLang="en-US" sz="2000">
                <a:latin typeface="Times New Roman" panose="02020603050405020304" pitchFamily="18" charset="0"/>
                <a:ea typeface="楷体_GB2312" pitchFamily="49" charset="-122"/>
                <a:sym typeface="+mn-ea"/>
              </a:rPr>
              <a:t>为</a:t>
            </a:r>
            <a:r>
              <a:rPr lang="en-US" altLang="zh-CN" sz="2000">
                <a:latin typeface="Times New Roman" panose="02020603050405020304" pitchFamily="18" charset="0"/>
                <a:ea typeface="楷体_GB2312" pitchFamily="49" charset="-122"/>
                <a:sym typeface="+mn-ea"/>
              </a:rPr>
              <a:t>.class</a:t>
            </a:r>
            <a:r>
              <a:rPr lang="zh-CN" altLang="en-US" sz="2000">
                <a:latin typeface="Times New Roman" panose="02020603050405020304" pitchFamily="18" charset="0"/>
                <a:ea typeface="楷体_GB2312" pitchFamily="49" charset="-122"/>
                <a:sym typeface="+mn-ea"/>
              </a:rPr>
              <a:t>的字节码文件</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8" name="圆角矩形标注 7"/>
          <p:cNvSpPr/>
          <p:nvPr/>
        </p:nvSpPr>
        <p:spPr>
          <a:xfrm>
            <a:off x="6433820" y="5885815"/>
            <a:ext cx="3295015" cy="569595"/>
          </a:xfrm>
          <a:prstGeom prst="wedgeRoundRectCallout">
            <a:avLst>
              <a:gd name="adj1" fmla="val -56089"/>
              <a:gd name="adj2" fmla="val -3301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a:latin typeface="Times New Roman" panose="02020603050405020304" pitchFamily="18" charset="0"/>
                <a:ea typeface="楷体_GB2312" pitchFamily="49" charset="-122"/>
                <a:sym typeface="+mn-ea"/>
              </a:rPr>
              <a:t>扩展名为</a:t>
            </a:r>
            <a:r>
              <a:rPr lang="en-US" altLang="zh-CN" sz="2000">
                <a:latin typeface="Times New Roman" panose="02020603050405020304" pitchFamily="18" charset="0"/>
                <a:ea typeface="楷体_GB2312" pitchFamily="49" charset="-122"/>
                <a:sym typeface="+mn-ea"/>
              </a:rPr>
              <a:t>.java</a:t>
            </a:r>
            <a:r>
              <a:rPr lang="zh-CN" altLang="en-US" sz="2000">
                <a:latin typeface="Times New Roman" panose="02020603050405020304" pitchFamily="18" charset="0"/>
                <a:ea typeface="楷体_GB2312" pitchFamily="49" charset="-122"/>
                <a:sym typeface="+mn-ea"/>
              </a:rPr>
              <a:t>的源文件</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4020" y="977265"/>
            <a:ext cx="10921365" cy="5880100"/>
          </a:xfrm>
        </p:spPr>
        <p:txBody>
          <a:bodyPr vert="horz" lIns="91440" tIns="45720" rIns="91440" bIns="45720" rtlCol="0">
            <a:noAutofit/>
          </a:bodyPr>
          <a:lstStyle/>
          <a:p>
            <a:r>
              <a:rPr lang="zh-CN" altLang="en-US" sz="2400" dirty="0">
                <a:solidFill>
                  <a:schemeClr val="tx1">
                    <a:lumMod val="75000"/>
                    <a:lumOff val="25000"/>
                  </a:schemeClr>
                </a:solidFill>
              </a:rPr>
              <a:t>利用</a:t>
            </a:r>
            <a:r>
              <a:rPr lang="en-US" altLang="zh-CN" sz="2400" dirty="0">
                <a:solidFill>
                  <a:schemeClr val="tx1">
                    <a:lumMod val="75000"/>
                    <a:lumOff val="25000"/>
                  </a:schemeClr>
                </a:solidFill>
              </a:rPr>
              <a:t>EditPlus</a:t>
            </a:r>
            <a:r>
              <a:rPr lang="zh-CN" altLang="en-US" sz="2400" dirty="0">
                <a:solidFill>
                  <a:schemeClr val="tx1">
                    <a:lumMod val="75000"/>
                    <a:lumOff val="25000"/>
                  </a:schemeClr>
                </a:solidFill>
              </a:rPr>
              <a:t>创建</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文件</a:t>
            </a:r>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400" dirty="0">
              <a:solidFill>
                <a:schemeClr val="tx1">
                  <a:lumMod val="75000"/>
                  <a:lumOff val="25000"/>
                </a:schemeClr>
              </a:solidFill>
            </a:endParaRPr>
          </a:p>
          <a:p>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9</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a:t>
            </a:r>
            <a:r>
              <a:rPr sz="2800" dirty="0">
                <a:sym typeface="+mn-ea"/>
              </a:rPr>
              <a:t>掌握public class 和 class的区别</a:t>
            </a:r>
            <a:endParaRPr sz="2800" dirty="0">
              <a:sym typeface="+mn-ea"/>
            </a:endParaRPr>
          </a:p>
        </p:txBody>
      </p:sp>
      <p:pic>
        <p:nvPicPr>
          <p:cNvPr id="5" name="图片 4"/>
          <p:cNvPicPr>
            <a:picLocks noChangeAspect="1"/>
          </p:cNvPicPr>
          <p:nvPr/>
        </p:nvPicPr>
        <p:blipFill>
          <a:blip r:embed="rId1"/>
          <a:stretch>
            <a:fillRect/>
          </a:stretch>
        </p:blipFill>
        <p:spPr>
          <a:xfrm>
            <a:off x="846455" y="1887220"/>
            <a:ext cx="6265545" cy="2976880"/>
          </a:xfrm>
          <a:prstGeom prst="rect">
            <a:avLst/>
          </a:prstGeom>
        </p:spPr>
      </p:pic>
      <p:pic>
        <p:nvPicPr>
          <p:cNvPr id="6" name="图片 5"/>
          <p:cNvPicPr>
            <a:picLocks noChangeAspect="1"/>
          </p:cNvPicPr>
          <p:nvPr/>
        </p:nvPicPr>
        <p:blipFill>
          <a:blip r:embed="rId2"/>
          <a:stretch>
            <a:fillRect/>
          </a:stretch>
        </p:blipFill>
        <p:spPr>
          <a:xfrm>
            <a:off x="1065530" y="5223510"/>
            <a:ext cx="3485515" cy="1303655"/>
          </a:xfrm>
          <a:prstGeom prst="rect">
            <a:avLst/>
          </a:prstGeom>
        </p:spPr>
      </p:pic>
      <p:sp>
        <p:nvSpPr>
          <p:cNvPr id="30" name="圆角矩形标注 29"/>
          <p:cNvSpPr/>
          <p:nvPr/>
        </p:nvSpPr>
        <p:spPr>
          <a:xfrm>
            <a:off x="7275195" y="2587625"/>
            <a:ext cx="4159885" cy="972185"/>
          </a:xfrm>
          <a:prstGeom prst="wedgeRoundRectCallout">
            <a:avLst>
              <a:gd name="adj1" fmla="val -59300"/>
              <a:gd name="adj2" fmla="val 2374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dirty="0">
                <a:solidFill>
                  <a:schemeClr val="bg1"/>
                </a:solidFill>
                <a:sym typeface="+mn-ea"/>
              </a:rPr>
              <a:t>如果一个类声明的时候使用了 class进行了声明，则类名称不用与文件名称完全一致</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pic>
        <p:nvPicPr>
          <p:cNvPr id="13" name="图片 12"/>
          <p:cNvPicPr>
            <a:picLocks noChangeAspect="1"/>
          </p:cNvPicPr>
          <p:nvPr/>
        </p:nvPicPr>
        <p:blipFill>
          <a:blip r:embed="rId3"/>
          <a:stretch>
            <a:fillRect/>
          </a:stretch>
        </p:blipFill>
        <p:spPr>
          <a:xfrm>
            <a:off x="5193665" y="5223510"/>
            <a:ext cx="3601720" cy="1151890"/>
          </a:xfrm>
          <a:prstGeom prst="rect">
            <a:avLst/>
          </a:prstGeom>
        </p:spPr>
      </p:pic>
      <p:sp>
        <p:nvSpPr>
          <p:cNvPr id="15" name="圆角矩形标注 14"/>
          <p:cNvSpPr/>
          <p:nvPr/>
        </p:nvSpPr>
        <p:spPr>
          <a:xfrm>
            <a:off x="6492240" y="6106795"/>
            <a:ext cx="2849880" cy="657860"/>
          </a:xfrm>
          <a:prstGeom prst="wedgeRoundRectCallout">
            <a:avLst>
              <a:gd name="adj1" fmla="val -60464"/>
              <a:gd name="adj2" fmla="val 1081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a:latin typeface="Times New Roman" panose="02020603050405020304" pitchFamily="18" charset="0"/>
                <a:ea typeface="楷体_GB2312" pitchFamily="49" charset="-122"/>
                <a:sym typeface="+mn-ea"/>
              </a:rPr>
              <a:t>扩展名为</a:t>
            </a:r>
            <a:r>
              <a:rPr lang="en-US" altLang="zh-CN" sz="2000">
                <a:latin typeface="Times New Roman" panose="02020603050405020304" pitchFamily="18" charset="0"/>
                <a:ea typeface="楷体_GB2312" pitchFamily="49" charset="-122"/>
                <a:sym typeface="+mn-ea"/>
              </a:rPr>
              <a:t>.java</a:t>
            </a:r>
            <a:r>
              <a:rPr lang="zh-CN" altLang="en-US" sz="2000">
                <a:latin typeface="Times New Roman" panose="02020603050405020304" pitchFamily="18" charset="0"/>
                <a:ea typeface="楷体_GB2312" pitchFamily="49" charset="-122"/>
                <a:sym typeface="+mn-ea"/>
              </a:rPr>
              <a:t>的源文件</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14" name="圆角矩形标注 13"/>
          <p:cNvSpPr/>
          <p:nvPr/>
        </p:nvSpPr>
        <p:spPr>
          <a:xfrm>
            <a:off x="7112000" y="5473700"/>
            <a:ext cx="3094355" cy="633095"/>
          </a:xfrm>
          <a:prstGeom prst="wedgeRoundRectCallout">
            <a:avLst>
              <a:gd name="adj1" fmla="val -68448"/>
              <a:gd name="adj2" fmla="val 28435"/>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a:latin typeface="Times New Roman" panose="02020603050405020304" pitchFamily="18" charset="0"/>
                <a:ea typeface="楷体_GB2312" pitchFamily="49" charset="-122"/>
                <a:sym typeface="+mn-ea"/>
              </a:rPr>
              <a:t>通过编译后生成的扩展名</a:t>
            </a:r>
            <a:endParaRPr lang="zh-CN" altLang="en-US" sz="2000">
              <a:latin typeface="Times New Roman" panose="02020603050405020304" pitchFamily="18" charset="0"/>
              <a:ea typeface="楷体_GB2312" pitchFamily="49" charset="-122"/>
            </a:endParaRPr>
          </a:p>
          <a:p>
            <a:pPr marL="342900" indent="-342900"/>
            <a:r>
              <a:rPr lang="zh-CN" altLang="en-US" sz="2000">
                <a:latin typeface="Times New Roman" panose="02020603050405020304" pitchFamily="18" charset="0"/>
                <a:ea typeface="楷体_GB2312" pitchFamily="49" charset="-122"/>
                <a:sym typeface="+mn-ea"/>
              </a:rPr>
              <a:t>为</a:t>
            </a:r>
            <a:r>
              <a:rPr lang="en-US" altLang="zh-CN" sz="2000">
                <a:latin typeface="Times New Roman" panose="02020603050405020304" pitchFamily="18" charset="0"/>
                <a:ea typeface="楷体_GB2312" pitchFamily="49" charset="-122"/>
                <a:sym typeface="+mn-ea"/>
              </a:rPr>
              <a:t>.class</a:t>
            </a:r>
            <a:r>
              <a:rPr lang="zh-CN" altLang="en-US" sz="2000">
                <a:latin typeface="Times New Roman" panose="02020603050405020304" pitchFamily="18" charset="0"/>
                <a:ea typeface="楷体_GB2312" pitchFamily="49" charset="-122"/>
                <a:sym typeface="+mn-ea"/>
              </a:rPr>
              <a:t>的字节码文件</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9</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rPr>
              <a:t>-</a:t>
            </a:r>
            <a:r>
              <a:rPr sz="2800" dirty="0">
                <a:sym typeface="+mn-ea"/>
              </a:rPr>
              <a:t>掌握public class 和 class的区别</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9" name="内容占位符 2"/>
          <p:cNvSpPr txBox="1"/>
          <p:nvPr/>
        </p:nvSpPr>
        <p:spPr>
          <a:xfrm>
            <a:off x="536050" y="940904"/>
            <a:ext cx="11015870" cy="3441910"/>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400" noProof="0" dirty="0">
                <a:solidFill>
                  <a:schemeClr val="tx1">
                    <a:lumMod val="75000"/>
                    <a:lumOff val="25000"/>
                  </a:schemeClr>
                </a:solidFill>
                <a:latin typeface="微软雅黑 Light" panose="020B0502040204020203" pitchFamily="34" charset="-122"/>
                <a:ea typeface="微软雅黑 Light" panose="020B0502040204020203" pitchFamily="34" charset="-122"/>
              </a:rPr>
              <a:t>类前面常常使用</a:t>
            </a:r>
            <a:r>
              <a:rPr lang="en-US" altLang="zh-CN" sz="2400" noProof="0" dirty="0">
                <a:solidFill>
                  <a:schemeClr val="tx1">
                    <a:lumMod val="75000"/>
                    <a:lumOff val="25000"/>
                  </a:schemeClr>
                </a:solidFill>
                <a:latin typeface="微软雅黑 Light" panose="020B0502040204020203" pitchFamily="34" charset="-122"/>
                <a:ea typeface="微软雅黑 Light" panose="020B0502040204020203" pitchFamily="34" charset="-122"/>
              </a:rPr>
              <a:t>public</a:t>
            </a: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修饰，成为公共类，具体含义暂时不用理解，后续将学习；</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.java</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源文件的名字必须与源文件中的被</a:t>
            </a: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public</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修饰的类名完全一致，大小写也需要一致；</a:t>
            </a: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如果不一致将出现编译错误；</a:t>
            </a:r>
            <a:r>
              <a:rPr lang="zh-CN" altLang="en-US" sz="2400" dirty="0">
                <a:sym typeface="+mn-ea"/>
              </a:rPr>
              <a:t>如果类不是被public修饰，那么源文件名可以不与类名相同，但是不建议。</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pic>
        <p:nvPicPr>
          <p:cNvPr id="148481" name="Picture 1" descr="C:\Users\wxh\AppData\Roaming\Tencent\Users\29097443\QQ\WinTemp\RichOle\$T8(HP~71WZBHOI}$2ZW([4.png"/>
          <p:cNvPicPr>
            <a:picLocks noChangeAspect="1" noChangeArrowheads="1"/>
          </p:cNvPicPr>
          <p:nvPr/>
        </p:nvPicPr>
        <p:blipFill>
          <a:blip r:embed="rId1" cstate="print"/>
          <a:srcRect/>
          <a:stretch>
            <a:fillRect/>
          </a:stretch>
        </p:blipFill>
        <p:spPr bwMode="auto">
          <a:xfrm>
            <a:off x="753110" y="3645535"/>
            <a:ext cx="8503285" cy="2161540"/>
          </a:xfrm>
          <a:prstGeom prst="rect">
            <a:avLst/>
          </a:prstGeom>
          <a:noFill/>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本章目标</a:t>
            </a:r>
            <a:endParaRPr lang="en-US" dirty="0"/>
          </a:p>
        </p:txBody>
      </p:sp>
      <p:sp>
        <p:nvSpPr>
          <p:cNvPr id="3" name="Content Placeholder 2"/>
          <p:cNvSpPr>
            <a:spLocks noGrp="1"/>
          </p:cNvSpPr>
          <p:nvPr>
            <p:ph idx="1"/>
          </p:nvPr>
        </p:nvSpPr>
        <p:spPr>
          <a:xfrm>
            <a:off x="838200" y="982133"/>
            <a:ext cx="10515600" cy="5309130"/>
          </a:xfrm>
        </p:spPr>
        <p:txBody>
          <a:bodyPr>
            <a:normAutofit lnSpcReduction="10000"/>
          </a:bodyPr>
          <a:lstStyle/>
          <a:p>
            <a:r>
              <a:rPr lang="en-US" altLang="zh-CN" dirty="0"/>
              <a:t>7</a:t>
            </a:r>
            <a:r>
              <a:rPr lang="zh-CN" altLang="en-US" dirty="0"/>
              <a:t>、</a:t>
            </a:r>
            <a:r>
              <a:rPr dirty="0"/>
              <a:t>掌握JDK的安装及环境配置</a:t>
            </a:r>
            <a:endParaRPr dirty="0"/>
          </a:p>
          <a:p>
            <a:r>
              <a:rPr lang="en-US" dirty="0"/>
              <a:t>8</a:t>
            </a:r>
            <a:r>
              <a:rPr dirty="0"/>
              <a:t>、熟练文本编辑器EditPlus的使用</a:t>
            </a:r>
            <a:endParaRPr dirty="0"/>
          </a:p>
          <a:p>
            <a:r>
              <a:rPr lang="en-US" dirty="0"/>
              <a:t>9</a:t>
            </a:r>
            <a:r>
              <a:rPr dirty="0"/>
              <a:t>、掌握public class 和 class的区别</a:t>
            </a:r>
            <a:endParaRPr dirty="0"/>
          </a:p>
          <a:p>
            <a:r>
              <a:rPr lang="en-US" dirty="0"/>
              <a:t>10</a:t>
            </a:r>
            <a:r>
              <a:rPr lang="zh-CN" altLang="en-US" dirty="0"/>
              <a:t>、</a:t>
            </a:r>
            <a:r>
              <a:rPr dirty="0">
                <a:sym typeface="+mn-ea"/>
              </a:rPr>
              <a:t>JDK帮助文档的结构</a:t>
            </a:r>
            <a:endParaRPr lang="en-US" dirty="0"/>
          </a:p>
          <a:p>
            <a:r>
              <a:rPr lang="en-US" dirty="0"/>
              <a:t>11</a:t>
            </a:r>
            <a:r>
              <a:rPr dirty="0"/>
              <a:t>、</a:t>
            </a:r>
            <a:r>
              <a:rPr dirty="0">
                <a:sym typeface="+mn-ea"/>
              </a:rPr>
              <a:t>熟悉Java中关键字</a:t>
            </a:r>
            <a:endParaRPr dirty="0"/>
          </a:p>
          <a:p>
            <a:r>
              <a:rPr dirty="0"/>
              <a:t>1</a:t>
            </a:r>
            <a:r>
              <a:rPr lang="en-US" dirty="0"/>
              <a:t>2</a:t>
            </a:r>
            <a:r>
              <a:rPr dirty="0"/>
              <a:t>、</a:t>
            </a:r>
            <a:r>
              <a:rPr dirty="0">
                <a:sym typeface="+mn-ea"/>
              </a:rPr>
              <a:t>掌握标识符的命名规则</a:t>
            </a:r>
            <a:endParaRPr dirty="0">
              <a:sym typeface="+mn-ea"/>
            </a:endParaRPr>
          </a:p>
          <a:p>
            <a:r>
              <a:rPr lang="en-US" altLang="zh-CN" dirty="0"/>
              <a:t>13</a:t>
            </a:r>
            <a:r>
              <a:rPr lang="zh-CN" altLang="en-US" dirty="0"/>
              <a:t>、注释</a:t>
            </a:r>
            <a:endParaRPr lang="zh-CN" dirty="0"/>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88010" y="849630"/>
            <a:ext cx="11015980" cy="5851525"/>
          </a:xfrm>
        </p:spPr>
        <p:txBody>
          <a:bodyPr vert="horz" lIns="91440" tIns="45720" rIns="91440" bIns="45720" rtlCol="0">
            <a:noAutofit/>
          </a:bodyPr>
          <a:lstStyle/>
          <a:p>
            <a:r>
              <a:rPr lang="zh-CN" altLang="en-US" sz="2400" dirty="0">
                <a:solidFill>
                  <a:schemeClr val="tx1">
                    <a:lumMod val="75000"/>
                    <a:lumOff val="25000"/>
                  </a:schemeClr>
                </a:solidFill>
              </a:rPr>
              <a:t>在一个</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文件中可以有多个</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类；最多只能有一个</a:t>
            </a:r>
            <a:r>
              <a:rPr lang="en-US" altLang="zh-CN" sz="2400" dirty="0">
                <a:solidFill>
                  <a:schemeClr val="tx1">
                    <a:lumMod val="75000"/>
                    <a:lumOff val="25000"/>
                  </a:schemeClr>
                </a:solidFill>
              </a:rPr>
              <a:t>public</a:t>
            </a:r>
            <a:r>
              <a:rPr lang="zh-CN" altLang="en-US" sz="2400" dirty="0">
                <a:solidFill>
                  <a:schemeClr val="tx1">
                    <a:lumMod val="75000"/>
                    <a:lumOff val="25000"/>
                  </a:schemeClr>
                </a:solidFill>
              </a:rPr>
              <a:t>类；也可以没有</a:t>
            </a:r>
            <a:r>
              <a:rPr lang="en-US" altLang="zh-CN" sz="2400" dirty="0">
                <a:solidFill>
                  <a:schemeClr val="tx1">
                    <a:lumMod val="75000"/>
                    <a:lumOff val="25000"/>
                  </a:schemeClr>
                </a:solidFill>
              </a:rPr>
              <a:t>public</a:t>
            </a:r>
            <a:r>
              <a:rPr lang="zh-CN" altLang="en-US" sz="2400" dirty="0">
                <a:solidFill>
                  <a:schemeClr val="tx1">
                    <a:lumMod val="75000"/>
                    <a:lumOff val="25000"/>
                  </a:schemeClr>
                </a:solidFill>
              </a:rPr>
              <a:t>类；</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实际编程中，尽量不要在一个文件中存在多个类，可读性比较差；</a:t>
            </a:r>
            <a:endParaRPr lang="zh-CN" altLang="en-US" sz="2400" dirty="0">
              <a:solidFill>
                <a:schemeClr val="tx1">
                  <a:lumMod val="75000"/>
                  <a:lumOff val="25000"/>
                </a:schemeClr>
              </a:solidFill>
            </a:endParaRPr>
          </a:p>
          <a:p>
            <a:pPr marL="0" indent="0">
              <a:buNone/>
            </a:pPr>
            <a:endParaRPr lang="zh-CN" altLang="en-US" sz="18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9</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a:t>
            </a:r>
            <a:r>
              <a:rPr sz="2800" dirty="0">
                <a:sym typeface="+mn-ea"/>
              </a:rPr>
              <a:t>掌握public class 和 class的区别</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aphicFrame>
        <p:nvGraphicFramePr>
          <p:cNvPr id="2" name="对象 1"/>
          <p:cNvGraphicFramePr/>
          <p:nvPr/>
        </p:nvGraphicFramePr>
        <p:xfrm>
          <a:off x="6910705" y="3787775"/>
          <a:ext cx="3136900" cy="1543685"/>
        </p:xfrm>
        <a:graphic>
          <a:graphicData uri="http://schemas.openxmlformats.org/presentationml/2006/ole">
            <mc:AlternateContent xmlns:mc="http://schemas.openxmlformats.org/markup-compatibility/2006">
              <mc:Choice xmlns:v="urn:schemas-microsoft-com:vml" Requires="v">
                <p:oleObj spid="_x0000_s5" name="" r:id="rId1" imgW="2814320" imgH="1386205" progId="Paint.Picture">
                  <p:embed/>
                </p:oleObj>
              </mc:Choice>
              <mc:Fallback>
                <p:oleObj name="" r:id="rId1" imgW="2814320" imgH="1386205" progId="Paint.Picture">
                  <p:embed/>
                  <p:pic>
                    <p:nvPicPr>
                      <p:cNvPr id="0" name="图片 4"/>
                      <p:cNvPicPr/>
                      <p:nvPr/>
                    </p:nvPicPr>
                    <p:blipFill>
                      <a:blip r:embed="rId2"/>
                      <a:stretch>
                        <a:fillRect/>
                      </a:stretch>
                    </p:blipFill>
                    <p:spPr>
                      <a:xfrm>
                        <a:off x="6910705" y="3787775"/>
                        <a:ext cx="3136900" cy="1543685"/>
                      </a:xfrm>
                      <a:prstGeom prst="rect">
                        <a:avLst/>
                      </a:prstGeom>
                    </p:spPr>
                  </p:pic>
                </p:oleObj>
              </mc:Fallback>
            </mc:AlternateContent>
          </a:graphicData>
        </a:graphic>
      </p:graphicFrame>
      <p:sp>
        <p:nvSpPr>
          <p:cNvPr id="14" name="圆角矩形标注 13"/>
          <p:cNvSpPr/>
          <p:nvPr/>
        </p:nvSpPr>
        <p:spPr>
          <a:xfrm>
            <a:off x="8975090" y="4133850"/>
            <a:ext cx="2880360" cy="633095"/>
          </a:xfrm>
          <a:prstGeom prst="wedgeRoundRectCallout">
            <a:avLst>
              <a:gd name="adj1" fmla="val -68448"/>
              <a:gd name="adj2" fmla="val 28435"/>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a:latin typeface="Times New Roman" panose="02020603050405020304" pitchFamily="18" charset="0"/>
                <a:ea typeface="楷体_GB2312" pitchFamily="49" charset="-122"/>
                <a:sym typeface="+mn-ea"/>
              </a:rPr>
              <a:t>通过编译后生成</a:t>
            </a:r>
            <a:r>
              <a:rPr lang="en-US" altLang="zh-CN" sz="2000">
                <a:latin typeface="Times New Roman" panose="02020603050405020304" pitchFamily="18" charset="0"/>
                <a:ea typeface="楷体_GB2312" pitchFamily="49" charset="-122"/>
                <a:sym typeface="+mn-ea"/>
              </a:rPr>
              <a:t>3</a:t>
            </a:r>
            <a:r>
              <a:rPr lang="zh-CN" altLang="en-US" sz="2000">
                <a:latin typeface="Times New Roman" panose="02020603050405020304" pitchFamily="18" charset="0"/>
                <a:ea typeface="楷体_GB2312" pitchFamily="49" charset="-122"/>
                <a:sym typeface="+mn-ea"/>
              </a:rPr>
              <a:t>个</a:t>
            </a:r>
            <a:endParaRPr lang="zh-CN" altLang="en-US" sz="2000">
              <a:latin typeface="Times New Roman" panose="02020603050405020304" pitchFamily="18" charset="0"/>
              <a:ea typeface="楷体_GB2312" pitchFamily="49" charset="-122"/>
            </a:endParaRPr>
          </a:p>
          <a:p>
            <a:pPr marL="342900" indent="-342900"/>
            <a:r>
              <a:rPr lang="en-US" altLang="zh-CN" sz="2000">
                <a:latin typeface="Times New Roman" panose="02020603050405020304" pitchFamily="18" charset="0"/>
                <a:ea typeface="楷体_GB2312" pitchFamily="49" charset="-122"/>
                <a:sym typeface="+mn-ea"/>
              </a:rPr>
              <a:t>.class</a:t>
            </a:r>
            <a:r>
              <a:rPr lang="zh-CN" altLang="en-US" sz="2000">
                <a:latin typeface="Times New Roman" panose="02020603050405020304" pitchFamily="18" charset="0"/>
                <a:ea typeface="楷体_GB2312" pitchFamily="49" charset="-122"/>
                <a:sym typeface="+mn-ea"/>
              </a:rPr>
              <a:t>的字节码文件</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pic>
        <p:nvPicPr>
          <p:cNvPr id="7" name="图片 6"/>
          <p:cNvPicPr>
            <a:picLocks noChangeAspect="1"/>
          </p:cNvPicPr>
          <p:nvPr/>
        </p:nvPicPr>
        <p:blipFill>
          <a:blip r:embed="rId3"/>
          <a:stretch>
            <a:fillRect/>
          </a:stretch>
        </p:blipFill>
        <p:spPr>
          <a:xfrm>
            <a:off x="661035" y="3707130"/>
            <a:ext cx="5734050" cy="2324100"/>
          </a:xfrm>
          <a:prstGeom prst="rect">
            <a:avLst/>
          </a:prstGeom>
        </p:spPr>
      </p:pic>
      <p:sp>
        <p:nvSpPr>
          <p:cNvPr id="9" name="圆角矩形标注 8"/>
          <p:cNvSpPr/>
          <p:nvPr/>
        </p:nvSpPr>
        <p:spPr>
          <a:xfrm>
            <a:off x="2733040" y="5166995"/>
            <a:ext cx="3525520" cy="633095"/>
          </a:xfrm>
          <a:prstGeom prst="wedgeRoundRectCallout">
            <a:avLst>
              <a:gd name="adj1" fmla="val -68448"/>
              <a:gd name="adj2" fmla="val 28435"/>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其它二个类名都不能用</a:t>
            </a:r>
            <a:r>
              <a:rPr lang="en-US" altLang="zh-CN" sz="2000" b="1" dirty="0">
                <a:solidFill>
                  <a:schemeClr val="bg1"/>
                </a:solidFill>
                <a:latin typeface="微软雅黑 Light" panose="020B0502040204020203" pitchFamily="34" charset="-122"/>
                <a:ea typeface="微软雅黑 Light" panose="020B0502040204020203" pitchFamily="34" charset="-122"/>
                <a:sym typeface="+mn-ea"/>
              </a:rPr>
              <a:t>public</a:t>
            </a: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修饰的类</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
        <p:nvSpPr>
          <p:cNvPr id="10" name="矩形 9"/>
          <p:cNvSpPr/>
          <p:nvPr/>
        </p:nvSpPr>
        <p:spPr>
          <a:xfrm>
            <a:off x="540385" y="3449955"/>
            <a:ext cx="6104255" cy="2531110"/>
          </a:xfrm>
          <a:prstGeom prst="rect">
            <a:avLst/>
          </a:prstGeom>
          <a:noFill/>
          <a:ln w="28575" cmpd="thickThin">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标注 10"/>
          <p:cNvSpPr/>
          <p:nvPr/>
        </p:nvSpPr>
        <p:spPr>
          <a:xfrm>
            <a:off x="3253105" y="3376295"/>
            <a:ext cx="3262630" cy="633095"/>
          </a:xfrm>
          <a:prstGeom prst="wedgeRoundRectCallout">
            <a:avLst>
              <a:gd name="adj1" fmla="val -60659"/>
              <a:gd name="adj2" fmla="val 34353"/>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只能有一个</a:t>
            </a:r>
            <a:r>
              <a:rPr lang="en-US" altLang="zh-CN" sz="2000" b="1" dirty="0">
                <a:solidFill>
                  <a:schemeClr val="bg1"/>
                </a:solidFill>
                <a:latin typeface="微软雅黑 Light" panose="020B0502040204020203" pitchFamily="34" charset="-122"/>
                <a:ea typeface="微软雅黑 Light" panose="020B0502040204020203" pitchFamily="34" charset="-122"/>
                <a:sym typeface="+mn-ea"/>
              </a:rPr>
              <a:t>public</a:t>
            </a:r>
            <a:r>
              <a:rPr lang="zh-CN" altLang="en-US" sz="2000" b="1" dirty="0">
                <a:solidFill>
                  <a:schemeClr val="bg1"/>
                </a:solidFill>
                <a:latin typeface="微软雅黑 Light" panose="020B0502040204020203" pitchFamily="34" charset="-122"/>
                <a:ea typeface="微软雅黑 Light" panose="020B0502040204020203" pitchFamily="34" charset="-122"/>
                <a:sym typeface="+mn-ea"/>
              </a:rPr>
              <a:t>修饰的类</a:t>
            </a:r>
            <a:endParaRPr lang="zh-CN" altLang="en-US" sz="2000" b="1" dirty="0">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650" y="986624"/>
            <a:ext cx="11015870" cy="2206487"/>
          </a:xfrm>
        </p:spPr>
        <p:txBody>
          <a:bodyPr vert="horz" lIns="91440" tIns="45720" rIns="91440" bIns="45720" rtlCol="0">
            <a:noAutofit/>
          </a:bodyPr>
          <a:lstStyle/>
          <a:p>
            <a:r>
              <a:rPr lang="en-US" altLang="zh-CN" sz="2400" dirty="0">
                <a:solidFill>
                  <a:schemeClr val="tx1">
                    <a:lumMod val="75000"/>
                    <a:lumOff val="25000"/>
                  </a:schemeClr>
                </a:solidFill>
              </a:rPr>
              <a:t>main</a:t>
            </a:r>
            <a:r>
              <a:rPr lang="zh-CN" altLang="en-US" sz="2400" dirty="0">
                <a:solidFill>
                  <a:schemeClr val="tx1">
                    <a:lumMod val="75000"/>
                    <a:lumOff val="25000"/>
                  </a:schemeClr>
                </a:solidFill>
              </a:rPr>
              <a:t>方法是</a:t>
            </a:r>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类运行的入口；</a:t>
            </a:r>
            <a:r>
              <a:rPr lang="en-US" altLang="zh-CN" sz="2400" dirty="0">
                <a:solidFill>
                  <a:schemeClr val="tx1">
                    <a:lumMod val="75000"/>
                    <a:lumOff val="25000"/>
                  </a:schemeClr>
                </a:solidFill>
              </a:rPr>
              <a:t>也就是说，</a:t>
            </a:r>
            <a:r>
              <a:rPr lang="en-US" altLang="zh-CN" sz="2400" dirty="0">
                <a:solidFill>
                  <a:schemeClr val="tx1">
                    <a:lumMod val="75000"/>
                    <a:lumOff val="25000"/>
                  </a:schemeClr>
                </a:solidFill>
                <a:sym typeface="+mn-ea"/>
              </a:rPr>
              <a:t>一个Java类要想运行，就必须有符合规范</a:t>
            </a:r>
            <a:r>
              <a:rPr lang="zh-CN" altLang="en-US" sz="2400" dirty="0">
                <a:solidFill>
                  <a:schemeClr val="tx1">
                    <a:lumMod val="75000"/>
                    <a:lumOff val="25000"/>
                  </a:schemeClr>
                </a:solidFill>
                <a:sym typeface="+mn-ea"/>
              </a:rPr>
              <a:t>的</a:t>
            </a:r>
            <a:r>
              <a:rPr lang="en-US" altLang="zh-CN" sz="2400" dirty="0">
                <a:solidFill>
                  <a:schemeClr val="tx1">
                    <a:lumMod val="75000"/>
                    <a:lumOff val="25000"/>
                  </a:schemeClr>
                </a:solidFill>
                <a:sym typeface="+mn-ea"/>
              </a:rPr>
              <a:t>主方法,即 public static void main(String[] args)方法。否则</a:t>
            </a:r>
            <a:r>
              <a:rPr lang="en-US" altLang="zh-CN" sz="2400" dirty="0">
                <a:solidFill>
                  <a:schemeClr val="tx1">
                    <a:lumMod val="75000"/>
                    <a:lumOff val="25000"/>
                  </a:schemeClr>
                </a:solidFill>
              </a:rPr>
              <a:t>就不能运行。</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main方法的声明如下所示：</a:t>
            </a:r>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9</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a:t>
            </a:r>
            <a:r>
              <a:rPr sz="2800" dirty="0">
                <a:sym typeface="+mn-ea"/>
              </a:rPr>
              <a:t>掌握public class 和 class的区别</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4" name="TextBox 13"/>
          <p:cNvSpPr txBox="1"/>
          <p:nvPr/>
        </p:nvSpPr>
        <p:spPr>
          <a:xfrm>
            <a:off x="659913" y="3042751"/>
            <a:ext cx="10687987" cy="923330"/>
          </a:xfrm>
          <a:prstGeom prst="rect">
            <a:avLst/>
          </a:prstGeom>
          <a:solidFill>
            <a:schemeClr val="bg1">
              <a:lumMod val="95000"/>
            </a:schemeClr>
          </a:solidFill>
        </p:spPr>
        <p:txBody>
          <a:bodyPr wrap="square" rtlCol="0">
            <a:spAutoFit/>
          </a:bodyPr>
          <a:lstStyle/>
          <a:p>
            <a:r>
              <a:rPr lang="en-US" dirty="0">
                <a:ea typeface="微软雅黑 Light" panose="020B0502040204020203" pitchFamily="34" charset="-122"/>
              </a:rPr>
              <a:t>public static void main(String[] </a:t>
            </a:r>
            <a:r>
              <a:rPr lang="en-US" dirty="0" err="1">
                <a:ea typeface="微软雅黑 Light" panose="020B0502040204020203" pitchFamily="34" charset="-122"/>
              </a:rPr>
              <a:t>args</a:t>
            </a:r>
            <a:r>
              <a:rPr lang="en-US" dirty="0">
                <a:ea typeface="微软雅黑 Light" panose="020B0502040204020203" pitchFamily="34" charset="-122"/>
              </a:rPr>
              <a:t>)  {</a:t>
            </a:r>
            <a:endParaRPr lang="en-US" dirty="0">
              <a:ea typeface="微软雅黑 Light" panose="020B0502040204020203" pitchFamily="34" charset="-122"/>
            </a:endParaRPr>
          </a:p>
          <a:p>
            <a:r>
              <a:rPr lang="en-US" dirty="0">
                <a:ea typeface="微软雅黑 Light" panose="020B0502040204020203" pitchFamily="34" charset="-122"/>
              </a:rPr>
              <a:t>        </a:t>
            </a:r>
            <a:endParaRPr lang="en-US" dirty="0">
              <a:ea typeface="微软雅黑 Light" panose="020B0502040204020203" pitchFamily="34" charset="-122"/>
            </a:endParaRPr>
          </a:p>
          <a:p>
            <a:r>
              <a:rPr lang="en-US" dirty="0">
                <a:ea typeface="微软雅黑 Light" panose="020B0502040204020203" pitchFamily="34" charset="-122"/>
              </a:rPr>
              <a:t> }</a:t>
            </a:r>
            <a:endParaRPr lang="en-US" dirty="0">
              <a:ea typeface="微软雅黑 Light" panose="020B0502040204020203" pitchFamily="34" charset="-122"/>
            </a:endParaRPr>
          </a:p>
        </p:txBody>
      </p:sp>
      <p:sp>
        <p:nvSpPr>
          <p:cNvPr id="17" name="内容占位符 2"/>
          <p:cNvSpPr txBox="1"/>
          <p:nvPr/>
        </p:nvSpPr>
        <p:spPr>
          <a:xfrm>
            <a:off x="444085" y="3972615"/>
            <a:ext cx="11015870" cy="67453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其中</a:t>
            </a: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public  static void main </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都不能修改，参数类型也必须是</a:t>
            </a:r>
            <a:r>
              <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String[]</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a:t>
            </a: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参数名称</a:t>
            </a:r>
            <a:r>
              <a:rPr lang="en-US" altLang="zh-CN" sz="2400" dirty="0" err="1">
                <a:solidFill>
                  <a:schemeClr val="tx1">
                    <a:lumMod val="75000"/>
                    <a:lumOff val="25000"/>
                  </a:schemeClr>
                </a:solidFill>
                <a:latin typeface="微软雅黑 Light" panose="020B0502040204020203" pitchFamily="34" charset="-122"/>
                <a:ea typeface="微软雅黑 Light" panose="020B0502040204020203" pitchFamily="34" charset="-122"/>
              </a:rPr>
              <a:t>args</a:t>
            </a: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可以修改；</a:t>
            </a:r>
            <a:r>
              <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如果不符合以上规范，运行将出错：</a:t>
            </a: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pic>
        <p:nvPicPr>
          <p:cNvPr id="38913" name="Picture 1" descr="C:\Users\wxh\AppData\Roaming\Tencent\Users\29097443\QQ\WinTemp\RichOle\]IF2@K3W7Y0EOUG((VI_G{V.png"/>
          <p:cNvPicPr>
            <a:picLocks noChangeAspect="1" noChangeArrowheads="1"/>
          </p:cNvPicPr>
          <p:nvPr/>
        </p:nvPicPr>
        <p:blipFill>
          <a:blip r:embed="rId1" cstate="print"/>
          <a:srcRect/>
          <a:stretch>
            <a:fillRect/>
          </a:stretch>
        </p:blipFill>
        <p:spPr bwMode="auto">
          <a:xfrm>
            <a:off x="758168" y="5316176"/>
            <a:ext cx="6296025" cy="981075"/>
          </a:xfrm>
          <a:prstGeom prst="rect">
            <a:avLst/>
          </a:prstGeom>
          <a:noFill/>
        </p:spPr>
      </p:pic>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3650" y="986624"/>
            <a:ext cx="11015870" cy="2206487"/>
          </a:xfrm>
        </p:spPr>
        <p:txBody>
          <a:bodyPr vert="horz" lIns="91440" tIns="45720" rIns="91440" bIns="45720" rtlCol="0">
            <a:noAutofit/>
          </a:bodyPr>
          <a:lstStyle/>
          <a:p>
            <a:r>
              <a:rPr lang="en-US" altLang="zh-CN" sz="2400" dirty="0">
                <a:solidFill>
                  <a:schemeClr val="tx1">
                    <a:lumMod val="75000"/>
                    <a:lumOff val="25000"/>
                  </a:schemeClr>
                </a:solidFill>
              </a:rPr>
              <a:t>String[]是字符串类型的数组；</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在Java中，类名称一般首字母大写；</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使用System.out.println(XXX)将信息输出到控制台上，即打印出来，并且带换行。</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使用System.out.print(XXX)将信息输出到控制台上，即打印出来，不带换行。</a:t>
            </a:r>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sym typeface="+mn-ea"/>
              </a:rPr>
              <a:t>语句以;分号结束。</a:t>
            </a:r>
            <a:endParaRPr lang="en-US" altLang="zh-CN" sz="2400" dirty="0">
              <a:solidFill>
                <a:schemeClr val="tx1">
                  <a:lumMod val="75000"/>
                  <a:lumOff val="25000"/>
                </a:schemeClr>
              </a:solidFill>
              <a:sym typeface="+mn-ea"/>
            </a:endParaRPr>
          </a:p>
          <a:p>
            <a:pPr algn="l">
              <a:buClrTx/>
              <a:buSzTx/>
            </a:pPr>
            <a:r>
              <a:rPr lang="en-US" altLang="zh-CN" sz="2400" dirty="0">
                <a:solidFill>
                  <a:schemeClr val="tx1">
                    <a:lumMod val="75000"/>
                    <a:lumOff val="25000"/>
                  </a:schemeClr>
                </a:solidFill>
                <a:sym typeface="+mn-ea"/>
              </a:rPr>
              <a:t>不要中文的空格、符号等</a:t>
            </a:r>
            <a:r>
              <a:rPr lang="zh-CN" altLang="en-US" sz="2400" dirty="0">
                <a:solidFill>
                  <a:schemeClr val="tx1">
                    <a:lumMod val="75000"/>
                    <a:lumOff val="25000"/>
                  </a:schemeClr>
                </a:solidFill>
                <a:sym typeface="+mn-ea"/>
              </a:rPr>
              <a:t>。</a:t>
            </a:r>
            <a:endParaRPr lang="en-US" altLang="zh-CN" sz="2400" dirty="0">
              <a:solidFill>
                <a:schemeClr val="tx1">
                  <a:lumMod val="75000"/>
                  <a:lumOff val="25000"/>
                </a:schemeClr>
              </a:solidFill>
              <a:sym typeface="+mn-ea"/>
            </a:endParaRPr>
          </a:p>
          <a:p>
            <a:endParaRPr lang="en-US" altLang="zh-CN"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知识点</a:t>
            </a:r>
            <a:r>
              <a:rPr lang="en-US" altLang="zh-CN" sz="2800"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9 </a:t>
            </a:r>
            <a:r>
              <a:rPr sz="2800" dirty="0">
                <a:sym typeface="+mn-ea"/>
              </a:rPr>
              <a:t>掌握public class 和 class的区别</a:t>
            </a:r>
            <a:endParaRPr lang="zh-CN" altLang="en-US" sz="28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知识点</a:t>
            </a:r>
            <a:r>
              <a:rPr lang="en-US" altLang="zh-CN" dirty="0">
                <a:sym typeface="+mn-ea"/>
              </a:rPr>
              <a:t>9 </a:t>
            </a:r>
            <a:r>
              <a:rPr dirty="0">
                <a:sym typeface="+mn-ea"/>
              </a:rPr>
              <a:t>掌握public class 和 class的区别</a:t>
            </a:r>
            <a:r>
              <a:rPr lang="en-US" dirty="0">
                <a:sym typeface="+mn-ea"/>
              </a:rPr>
              <a:t>----</a:t>
            </a:r>
            <a:r>
              <a:rPr lang="zh-CN" dirty="0">
                <a:sym typeface="+mn-ea"/>
              </a:rPr>
              <a:t>练习</a:t>
            </a:r>
            <a:endParaRPr lang="zh-CN" dirty="0">
              <a:sym typeface="+mn-ea"/>
            </a:endParaRPr>
          </a:p>
        </p:txBody>
      </p:sp>
      <p:sp>
        <p:nvSpPr>
          <p:cNvPr id="572429" name="AutoShape 13"/>
          <p:cNvSpPr/>
          <p:nvPr/>
        </p:nvSpPr>
        <p:spPr>
          <a:xfrm>
            <a:off x="1550988" y="1011555"/>
            <a:ext cx="7912100" cy="1799394"/>
          </a:xfrm>
          <a:prstGeom prst="roundRect">
            <a:avLst>
              <a:gd name="adj" fmla="val 9741"/>
            </a:avLst>
          </a:prstGeom>
          <a:solidFill>
            <a:schemeClr val="bg1"/>
          </a:solidFill>
          <a:ln w="28575" cap="flat" cmpd="sng">
            <a:solidFill>
              <a:schemeClr val="accent2"/>
            </a:solidFill>
            <a:prstDash val="solid"/>
            <a:round/>
            <a:headEnd type="none" w="med" len="med"/>
            <a:tailEnd type="none" w="med" len="med"/>
          </a:ln>
        </p:spPr>
        <p:txBody>
          <a:bodyPr anchor="t">
            <a:spAutoFit/>
          </a:bodyPr>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public class helloWorld { //</a:t>
            </a:r>
            <a:r>
              <a:rPr lang="zh-CN" altLang="en-US" b="1" dirty="0">
                <a:latin typeface="Arial" panose="020B0604020202020204" pitchFamily="34" charset="0"/>
                <a:ea typeface="黑体" panose="02010609060101010101" charset="-122"/>
              </a:rPr>
              <a:t>源文件名为</a:t>
            </a:r>
            <a:r>
              <a:rPr lang="en-US" altLang="zh-CN" b="1" dirty="0">
                <a:latin typeface="Arial" panose="020B0604020202020204" pitchFamily="34" charset="0"/>
                <a:ea typeface="黑体" panose="02010609060101010101" charset="-122"/>
              </a:rPr>
              <a:t>HelloWorld.java</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public static void  main (String[ ] args){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System.out.println("</a:t>
            </a:r>
            <a:r>
              <a:rPr lang="zh-CN" altLang="en-US" b="1" dirty="0">
                <a:latin typeface="Arial" panose="020B0604020202020204" pitchFamily="34" charset="0"/>
                <a:ea typeface="黑体" panose="02010609060101010101" charset="-122"/>
              </a:rPr>
              <a:t>我的第一个</a:t>
            </a:r>
            <a:r>
              <a:rPr lang="en-US" altLang="zh-CN" b="1" dirty="0">
                <a:latin typeface="Arial" panose="020B0604020202020204" pitchFamily="34" charset="0"/>
                <a:ea typeface="黑体" panose="02010609060101010101" charset="-122"/>
              </a:rPr>
              <a:t>Java</a:t>
            </a:r>
            <a:r>
              <a:rPr lang="zh-CN" altLang="en-US" b="1" dirty="0">
                <a:latin typeface="Arial" panose="020B0604020202020204" pitchFamily="34" charset="0"/>
                <a:ea typeface="黑体" panose="02010609060101010101" charset="-122"/>
              </a:rPr>
              <a:t>小程序！</a:t>
            </a:r>
            <a:r>
              <a:rPr lang="en-US" altLang="zh-CN" b="1" dirty="0">
                <a:latin typeface="Arial" panose="020B0604020202020204" pitchFamily="34" charset="0"/>
                <a:ea typeface="黑体" panose="02010609060101010101" charset="-122"/>
              </a:rPr>
              <a:t>");</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a:t>
            </a:r>
            <a:endParaRPr lang="zh-CN" altLang="en-US" b="1" dirty="0">
              <a:latin typeface="Arial" panose="020B0604020202020204" pitchFamily="34" charset="0"/>
              <a:ea typeface="黑体" panose="02010609060101010101" charset="-122"/>
            </a:endParaRPr>
          </a:p>
        </p:txBody>
      </p:sp>
      <p:pic>
        <p:nvPicPr>
          <p:cNvPr id="572426" name="Picture 10" descr="代码改错"/>
          <p:cNvPicPr>
            <a:picLocks noChangeAspect="1"/>
          </p:cNvPicPr>
          <p:nvPr/>
        </p:nvPicPr>
        <p:blipFill>
          <a:blip r:embed="rId1"/>
          <a:stretch>
            <a:fillRect/>
          </a:stretch>
        </p:blipFill>
        <p:spPr>
          <a:xfrm>
            <a:off x="340360" y="898843"/>
            <a:ext cx="1042988" cy="752475"/>
          </a:xfrm>
          <a:prstGeom prst="rect">
            <a:avLst/>
          </a:prstGeom>
          <a:noFill/>
          <a:ln w="9525">
            <a:noFill/>
          </a:ln>
        </p:spPr>
      </p:pic>
      <p:sp>
        <p:nvSpPr>
          <p:cNvPr id="574466" name="AutoShape 2"/>
          <p:cNvSpPr/>
          <p:nvPr/>
        </p:nvSpPr>
        <p:spPr>
          <a:xfrm>
            <a:off x="1550988" y="2991485"/>
            <a:ext cx="7912100" cy="1799394"/>
          </a:xfrm>
          <a:prstGeom prst="roundRect">
            <a:avLst>
              <a:gd name="adj" fmla="val 9741"/>
            </a:avLst>
          </a:prstGeom>
          <a:solidFill>
            <a:schemeClr val="bg1"/>
          </a:solidFill>
          <a:ln w="28575" cap="flat" cmpd="sng">
            <a:solidFill>
              <a:schemeClr val="accent2"/>
            </a:solidFill>
            <a:prstDash val="solid"/>
            <a:round/>
            <a:headEnd type="none" w="med" len="med"/>
            <a:tailEnd type="none" w="med" len="med"/>
          </a:ln>
        </p:spPr>
        <p:txBody>
          <a:bodyPr anchor="t">
            <a:spAutoFit/>
          </a:bodyPr>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public class HelloWorld {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public static main (String[ ] args){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System.out.println("我的第一个Java小程序！");</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a:t>
            </a:r>
            <a:endParaRPr lang="en-US" altLang="zh-CN" b="1" dirty="0">
              <a:latin typeface="Arial" panose="020B0604020202020204" pitchFamily="34" charset="0"/>
              <a:ea typeface="黑体" panose="02010609060101010101" charset="-122"/>
            </a:endParaRPr>
          </a:p>
        </p:txBody>
      </p:sp>
      <p:pic>
        <p:nvPicPr>
          <p:cNvPr id="4" name="Picture 10" descr="代码改错"/>
          <p:cNvPicPr>
            <a:picLocks noChangeAspect="1"/>
          </p:cNvPicPr>
          <p:nvPr/>
        </p:nvPicPr>
        <p:blipFill>
          <a:blip r:embed="rId1"/>
          <a:stretch>
            <a:fillRect/>
          </a:stretch>
        </p:blipFill>
        <p:spPr>
          <a:xfrm>
            <a:off x="340360" y="3052128"/>
            <a:ext cx="1042988" cy="752475"/>
          </a:xfrm>
          <a:prstGeom prst="rect">
            <a:avLst/>
          </a:prstGeom>
          <a:noFill/>
          <a:ln w="9525">
            <a:noFill/>
          </a:ln>
        </p:spPr>
      </p:pic>
      <p:pic>
        <p:nvPicPr>
          <p:cNvPr id="5" name="Picture 10" descr="代码改错"/>
          <p:cNvPicPr>
            <a:picLocks noChangeAspect="1"/>
          </p:cNvPicPr>
          <p:nvPr/>
        </p:nvPicPr>
        <p:blipFill>
          <a:blip r:embed="rId1"/>
          <a:stretch>
            <a:fillRect/>
          </a:stretch>
        </p:blipFill>
        <p:spPr>
          <a:xfrm>
            <a:off x="288925" y="5188268"/>
            <a:ext cx="1042988" cy="752475"/>
          </a:xfrm>
          <a:prstGeom prst="rect">
            <a:avLst/>
          </a:prstGeom>
          <a:noFill/>
          <a:ln w="9525">
            <a:noFill/>
          </a:ln>
        </p:spPr>
      </p:pic>
      <p:sp>
        <p:nvSpPr>
          <p:cNvPr id="575499" name="AutoShape 11"/>
          <p:cNvSpPr/>
          <p:nvPr/>
        </p:nvSpPr>
        <p:spPr>
          <a:xfrm>
            <a:off x="1551305" y="4971415"/>
            <a:ext cx="7853680" cy="1799394"/>
          </a:xfrm>
          <a:prstGeom prst="roundRect">
            <a:avLst>
              <a:gd name="adj" fmla="val 9741"/>
            </a:avLst>
          </a:prstGeom>
          <a:solidFill>
            <a:schemeClr val="bg1"/>
          </a:solidFill>
          <a:ln w="28575" cap="flat" cmpd="sng">
            <a:solidFill>
              <a:schemeClr val="accent2"/>
            </a:solidFill>
            <a:prstDash val="solid"/>
            <a:round/>
            <a:headEnd type="none" w="med" len="med"/>
            <a:tailEnd type="none" w="med" len="med"/>
          </a:ln>
        </p:spPr>
        <p:txBody>
          <a:bodyPr wrap="square" anchor="t">
            <a:spAutoFit/>
          </a:bodyPr>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public class HelloWorld {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public static void main (String[ ] args){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system.out.println("</a:t>
            </a:r>
            <a:r>
              <a:rPr lang="zh-CN" altLang="en-US" b="1" dirty="0">
                <a:latin typeface="Arial" panose="020B0604020202020204" pitchFamily="34" charset="0"/>
                <a:ea typeface="黑体" panose="02010609060101010101" charset="-122"/>
              </a:rPr>
              <a:t>我的第一个</a:t>
            </a:r>
            <a:r>
              <a:rPr lang="en-US" altLang="zh-CN" b="1" dirty="0">
                <a:latin typeface="Arial" panose="020B0604020202020204" pitchFamily="34" charset="0"/>
                <a:ea typeface="黑体" panose="02010609060101010101" charset="-122"/>
              </a:rPr>
              <a:t>Java</a:t>
            </a:r>
            <a:r>
              <a:rPr lang="zh-CN" altLang="en-US" b="1" dirty="0">
                <a:latin typeface="Arial" panose="020B0604020202020204" pitchFamily="34" charset="0"/>
                <a:ea typeface="黑体" panose="02010609060101010101" charset="-122"/>
              </a:rPr>
              <a:t>小程序！</a:t>
            </a:r>
            <a:r>
              <a:rPr lang="en-US" altLang="zh-CN" b="1" dirty="0">
                <a:latin typeface="Arial" panose="020B0604020202020204" pitchFamily="34" charset="0"/>
                <a:ea typeface="黑体" panose="02010609060101010101" charset="-122"/>
              </a:rPr>
              <a:t>");</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a:t>
            </a:r>
            <a:endParaRPr lang="en-US" altLang="zh-CN" b="1" dirty="0">
              <a:latin typeface="Arial" panose="020B0604020202020204" pitchFamily="34" charset="0"/>
              <a:ea typeface="黑体" panose="02010609060101010101" charset="-122"/>
            </a:endParaRPr>
          </a:p>
          <a:p>
            <a:pPr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a:t>
            </a:r>
            <a:endParaRPr lang="zh-CN" altLang="en-US" b="1" dirty="0">
              <a:latin typeface="Arial" panose="020B0604020202020204" pitchFamily="34" charset="0"/>
              <a:ea typeface="黑体" panose="0201060906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72429"/>
                                        </p:tgtEl>
                                        <p:attrNameLst>
                                          <p:attrName>style.visibility</p:attrName>
                                        </p:attrNameLst>
                                      </p:cBhvr>
                                      <p:to>
                                        <p:strVal val="visible"/>
                                      </p:to>
                                    </p:set>
                                    <p:animEffect transition="in" filter="blinds(horizontal)">
                                      <p:cBhvr>
                                        <p:cTn id="7" dur="500"/>
                                        <p:tgtEl>
                                          <p:spTgt spid="57242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72426"/>
                                        </p:tgtEl>
                                        <p:attrNameLst>
                                          <p:attrName>style.visibility</p:attrName>
                                        </p:attrNameLst>
                                      </p:cBhvr>
                                      <p:to>
                                        <p:strVal val="visible"/>
                                      </p:to>
                                    </p:set>
                                    <p:anim calcmode="lin" valueType="num">
                                      <p:cBhvr additive="base">
                                        <p:cTn id="11" dur="500" fill="hold"/>
                                        <p:tgtEl>
                                          <p:spTgt spid="572426"/>
                                        </p:tgtEl>
                                        <p:attrNameLst>
                                          <p:attrName>ppt_x</p:attrName>
                                        </p:attrNameLst>
                                      </p:cBhvr>
                                      <p:tavLst>
                                        <p:tav tm="0">
                                          <p:val>
                                            <p:strVal val="1+#ppt_w/2"/>
                                          </p:val>
                                        </p:tav>
                                        <p:tav tm="100000">
                                          <p:val>
                                            <p:strVal val="#ppt_x"/>
                                          </p:val>
                                        </p:tav>
                                      </p:tavLst>
                                    </p:anim>
                                    <p:anim calcmode="lin" valueType="num">
                                      <p:cBhvr additive="base">
                                        <p:cTn id="12" dur="500" fill="hold"/>
                                        <p:tgtEl>
                                          <p:spTgt spid="5724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74466"/>
                                        </p:tgtEl>
                                        <p:attrNameLst>
                                          <p:attrName>style.visibility</p:attrName>
                                        </p:attrNameLst>
                                      </p:cBhvr>
                                      <p:to>
                                        <p:strVal val="visible"/>
                                      </p:to>
                                    </p:set>
                                    <p:animEffect transition="in" filter="blinds(horizontal)">
                                      <p:cBhvr>
                                        <p:cTn id="16" dur="500"/>
                                        <p:tgtEl>
                                          <p:spTgt spid="574466"/>
                                        </p:tgtEl>
                                      </p:cBhvr>
                                    </p:animEffect>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3" presetClass="entr" presetSubtype="10" fill="hold" grpId="0" nodeType="afterEffect">
                                  <p:stCondLst>
                                    <p:cond delay="0"/>
                                  </p:stCondLst>
                                  <p:childTnLst>
                                    <p:set>
                                      <p:cBhvr>
                                        <p:cTn id="29" dur="1" fill="hold">
                                          <p:stCondLst>
                                            <p:cond delay="0"/>
                                          </p:stCondLst>
                                        </p:cTn>
                                        <p:tgtEl>
                                          <p:spTgt spid="575499"/>
                                        </p:tgtEl>
                                        <p:attrNameLst>
                                          <p:attrName>style.visibility</p:attrName>
                                        </p:attrNameLst>
                                      </p:cBhvr>
                                      <p:to>
                                        <p:strVal val="visible"/>
                                      </p:to>
                                    </p:set>
                                    <p:animEffect transition="in" filter="blinds(horizontal)">
                                      <p:cBhvr>
                                        <p:cTn id="30" dur="500"/>
                                        <p:tgtEl>
                                          <p:spTgt spid="575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429" grpId="0" bldLvl="0" animBg="1"/>
      <p:bldP spid="574466" grpId="0" bldLvl="0" animBg="1"/>
      <p:bldP spid="575499"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知识点</a:t>
            </a:r>
            <a:r>
              <a:rPr lang="en-US" altLang="zh-CN" dirty="0">
                <a:sym typeface="+mn-ea"/>
              </a:rPr>
              <a:t>9 </a:t>
            </a:r>
            <a:r>
              <a:rPr dirty="0">
                <a:sym typeface="+mn-ea"/>
              </a:rPr>
              <a:t>掌握public class 和 class的区别 </a:t>
            </a:r>
            <a:r>
              <a:rPr lang="en-US" dirty="0">
                <a:sym typeface="+mn-ea"/>
              </a:rPr>
              <a:t>-- </a:t>
            </a:r>
            <a:r>
              <a:rPr lang="zh-CN" altLang="en-US" dirty="0">
                <a:sym typeface="+mn-ea"/>
              </a:rPr>
              <a:t>练习</a:t>
            </a:r>
            <a:endParaRPr lang="zh-CN" altLang="en-US" dirty="0">
              <a:sym typeface="+mn-ea"/>
            </a:endParaRPr>
          </a:p>
        </p:txBody>
      </p:sp>
      <p:sp>
        <p:nvSpPr>
          <p:cNvPr id="3" name="内容占位符 2"/>
          <p:cNvSpPr>
            <a:spLocks noGrp="1"/>
          </p:cNvSpPr>
          <p:nvPr>
            <p:ph idx="1"/>
          </p:nvPr>
        </p:nvSpPr>
        <p:spPr/>
        <p:txBody>
          <a:bodyPr/>
          <a:p>
            <a:pPr marL="0" lvl="1"/>
            <a:r>
              <a:rPr lang="en-US" altLang="zh-CN" sz="2800" dirty="0">
                <a:ea typeface="华文楷体" panose="02010600040101010101" pitchFamily="2" charset="-122"/>
                <a:sym typeface="+mn-ea"/>
              </a:rPr>
              <a:t>1</a:t>
            </a:r>
            <a:r>
              <a:rPr lang="zh-CN" altLang="en-US" sz="2800" dirty="0">
                <a:ea typeface="华文楷体" panose="02010600040101010101" pitchFamily="2" charset="-122"/>
                <a:sym typeface="+mn-ea"/>
              </a:rPr>
              <a:t>、</a:t>
            </a:r>
            <a:r>
              <a:rPr lang="zh-CN" altLang="en-US" sz="2800" dirty="0">
                <a:ea typeface="华文楷体" panose="02010600040101010101" pitchFamily="2" charset="-122"/>
                <a:sym typeface="+mn-ea"/>
              </a:rPr>
              <a:t>从控制台打印输出你的姓名和年龄</a:t>
            </a:r>
            <a:endParaRPr lang="zh-CN" altLang="en-US" sz="2800" dirty="0">
              <a:ea typeface="华文楷体" panose="02010600040101010101" pitchFamily="2" charset="-122"/>
              <a:sym typeface="+mn-ea"/>
            </a:endParaRPr>
          </a:p>
          <a:p>
            <a:pPr marL="0" lvl="1"/>
            <a:endParaRPr lang="zh-CN" altLang="en-US" sz="2800" dirty="0">
              <a:ea typeface="华文楷体" panose="02010600040101010101" pitchFamily="2" charset="-122"/>
              <a:sym typeface="+mn-ea"/>
            </a:endParaRPr>
          </a:p>
          <a:p>
            <a:pPr marL="0" lvl="1"/>
            <a:endParaRPr lang="en-US" altLang="zh-CN" sz="2800" dirty="0">
              <a:ea typeface="华文楷体" panose="02010600040101010101" pitchFamily="2" charset="-122"/>
              <a:sym typeface="+mn-ea"/>
            </a:endParaRPr>
          </a:p>
          <a:p>
            <a:pPr marL="0" lvl="1"/>
            <a:endParaRPr lang="en-US" altLang="zh-CN" sz="2800" dirty="0">
              <a:ea typeface="华文楷体" panose="02010600040101010101" pitchFamily="2" charset="-122"/>
              <a:sym typeface="+mn-ea"/>
            </a:endParaRPr>
          </a:p>
          <a:p>
            <a:pPr marL="0" lvl="1"/>
            <a:r>
              <a:rPr lang="en-US" altLang="zh-CN" sz="2800" dirty="0">
                <a:ea typeface="华文楷体" panose="02010600040101010101" pitchFamily="2" charset="-122"/>
                <a:sym typeface="+mn-ea"/>
              </a:rPr>
              <a:t>2</a:t>
            </a:r>
            <a:r>
              <a:rPr lang="zh-CN" altLang="en-US" sz="2800" dirty="0">
                <a:ea typeface="华文楷体" panose="02010600040101010101" pitchFamily="2" charset="-122"/>
                <a:sym typeface="+mn-ea"/>
              </a:rPr>
              <a:t>、在控制台输出商品价目表。</a:t>
            </a:r>
            <a:endParaRPr lang="zh-CN" altLang="en-US" sz="2800" dirty="0">
              <a:ea typeface="华文楷体" panose="02010600040101010101" pitchFamily="2" charset="-122"/>
            </a:endParaRPr>
          </a:p>
          <a:p>
            <a:endParaRPr lang="zh-CN" altLang="en-US"/>
          </a:p>
        </p:txBody>
      </p:sp>
      <p:pic>
        <p:nvPicPr>
          <p:cNvPr id="5" name="图片 4"/>
          <p:cNvPicPr>
            <a:picLocks noChangeAspect="1"/>
          </p:cNvPicPr>
          <p:nvPr/>
        </p:nvPicPr>
        <p:blipFill>
          <a:blip r:embed="rId1"/>
          <a:stretch>
            <a:fillRect/>
          </a:stretch>
        </p:blipFill>
        <p:spPr>
          <a:xfrm>
            <a:off x="1005205" y="1590040"/>
            <a:ext cx="3123565" cy="2330450"/>
          </a:xfrm>
          <a:prstGeom prst="rect">
            <a:avLst/>
          </a:prstGeom>
        </p:spPr>
      </p:pic>
      <p:graphicFrame>
        <p:nvGraphicFramePr>
          <p:cNvPr id="62467" name="内容占位符 62466"/>
          <p:cNvGraphicFramePr/>
          <p:nvPr>
            <p:ph sz="half" idx="4294967295"/>
            <p:custDataLst>
              <p:tags r:id="rId2"/>
            </p:custDataLst>
          </p:nvPr>
        </p:nvGraphicFramePr>
        <p:xfrm>
          <a:off x="5257165" y="2359025"/>
          <a:ext cx="6208395" cy="792480"/>
        </p:xfrm>
        <a:graphic>
          <a:graphicData uri="http://schemas.openxmlformats.org/drawingml/2006/table">
            <a:tbl>
              <a:tblPr/>
              <a:tblGrid>
                <a:gridCol w="1307465"/>
                <a:gridCol w="4900930"/>
              </a:tblGrid>
              <a:tr h="396240">
                <a:tc>
                  <a:txBody>
                    <a:bodyPr/>
                    <a:p>
                      <a:pPr indent="0">
                        <a:spcBef>
                          <a:spcPct val="20000"/>
                        </a:spcBef>
                        <a:buClr>
                          <a:schemeClr val="tx2"/>
                        </a:buClr>
                        <a:buFont typeface="Wingdings" panose="05000000000000000000" pitchFamily="2" charset="2"/>
                        <a:buNone/>
                      </a:pPr>
                      <a:r>
                        <a:rPr lang="en-US" altLang="zh-CN" sz="2000" b="1" dirty="0">
                          <a:latin typeface="Arial" panose="020B0604020202020204" pitchFamily="34" charset="0"/>
                          <a:ea typeface="黑体" panose="02010609060101010101" charset="-122"/>
                        </a:rPr>
                        <a:t>\n</a:t>
                      </a:r>
                      <a:endParaRPr lang="en-US" altLang="zh-CN" sz="2000" b="1" dirty="0">
                        <a:latin typeface="Arial" panose="020B0604020202020204" pitchFamily="34" charset="0"/>
                        <a:ea typeface="黑体" panose="02010609060101010101" charset="-122"/>
                      </a:endParaRPr>
                    </a:p>
                  </a:txBody>
                  <a:tcPr marT="45742" marB="4574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p>
                      <a:pPr indent="0">
                        <a:spcBef>
                          <a:spcPct val="20000"/>
                        </a:spcBef>
                        <a:buClr>
                          <a:schemeClr val="tx2"/>
                        </a:buClr>
                        <a:buFont typeface="Wingdings" panose="05000000000000000000" pitchFamily="2" charset="2"/>
                        <a:buNone/>
                      </a:pPr>
                      <a:r>
                        <a:rPr lang="zh-CN" altLang="en-US" sz="2000" b="1" dirty="0">
                          <a:latin typeface="楷体_GB2312" pitchFamily="49" charset="-122"/>
                          <a:ea typeface="楷体_GB2312" pitchFamily="49" charset="-122"/>
                        </a:rPr>
                        <a:t>将光标移动到下一行的第一格 </a:t>
                      </a:r>
                      <a:endParaRPr lang="zh-CN" altLang="en-US" sz="2000" b="1" dirty="0">
                        <a:latin typeface="楷体_GB2312" pitchFamily="49" charset="-122"/>
                        <a:ea typeface="楷体_GB2312" pitchFamily="49" charset="-122"/>
                      </a:endParaRPr>
                    </a:p>
                  </a:txBody>
                  <a:tcPr marT="45742" marB="4574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396240">
                <a:tc>
                  <a:txBody>
                    <a:bodyPr/>
                    <a:p>
                      <a:pPr indent="0">
                        <a:spcBef>
                          <a:spcPct val="20000"/>
                        </a:spcBef>
                        <a:buClr>
                          <a:schemeClr val="tx2"/>
                        </a:buClr>
                        <a:buFont typeface="Wingdings" panose="05000000000000000000" pitchFamily="2" charset="2"/>
                        <a:buNone/>
                      </a:pPr>
                      <a:r>
                        <a:rPr lang="en-US" altLang="zh-CN" sz="2000" b="1" dirty="0">
                          <a:latin typeface="Arial" panose="020B0604020202020204" pitchFamily="34" charset="0"/>
                          <a:ea typeface="黑体" panose="02010609060101010101" charset="-122"/>
                        </a:rPr>
                        <a:t>\t</a:t>
                      </a:r>
                      <a:endParaRPr lang="en-US" altLang="zh-CN" sz="2000" b="1" dirty="0">
                        <a:latin typeface="Arial" panose="020B0604020202020204" pitchFamily="34" charset="0"/>
                        <a:ea typeface="黑体" panose="02010609060101010101" charset="-122"/>
                      </a:endParaRPr>
                    </a:p>
                  </a:txBody>
                  <a:tcPr marT="45742" marB="4574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a:p>
                      <a:pPr indent="0">
                        <a:spcBef>
                          <a:spcPct val="20000"/>
                        </a:spcBef>
                        <a:buClr>
                          <a:schemeClr val="tx2"/>
                        </a:buClr>
                        <a:buFont typeface="Wingdings" panose="05000000000000000000" pitchFamily="2" charset="2"/>
                        <a:buNone/>
                      </a:pPr>
                      <a:r>
                        <a:rPr lang="zh-CN" altLang="en-US" sz="2000" b="1" dirty="0">
                          <a:latin typeface="楷体_GB2312" pitchFamily="49" charset="-122"/>
                          <a:ea typeface="楷体_GB2312" pitchFamily="49" charset="-122"/>
                        </a:rPr>
                        <a:t>将光标移到下一个水平制表位置 </a:t>
                      </a:r>
                      <a:endParaRPr lang="zh-CN" altLang="en-US" sz="2000" b="1" dirty="0">
                        <a:latin typeface="楷体_GB2312" pitchFamily="49" charset="-122"/>
                        <a:ea typeface="楷体_GB2312" pitchFamily="49" charset="-122"/>
                      </a:endParaRPr>
                    </a:p>
                  </a:txBody>
                  <a:tcPr marT="45742" marB="45742"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pic>
        <p:nvPicPr>
          <p:cNvPr id="6" name="图片 5"/>
          <p:cNvPicPr>
            <a:picLocks noChangeAspect="1"/>
          </p:cNvPicPr>
          <p:nvPr/>
        </p:nvPicPr>
        <p:blipFill>
          <a:blip r:embed="rId3"/>
          <a:stretch>
            <a:fillRect/>
          </a:stretch>
        </p:blipFill>
        <p:spPr>
          <a:xfrm>
            <a:off x="1005205" y="4420870"/>
            <a:ext cx="7067550" cy="215392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checkerboard(across)">
                                      <p:cBhvr>
                                        <p:cTn id="7" dur="5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10</a:t>
            </a:r>
            <a:r>
              <a:rPr lang="en-US" altLang="zh-CN" dirty="0"/>
              <a:t>-</a:t>
            </a:r>
            <a:r>
              <a:rPr dirty="0"/>
              <a:t>JDK帮助文档的结构</a:t>
            </a:r>
            <a:endParaRPr dirty="0"/>
          </a:p>
        </p:txBody>
      </p:sp>
      <p:pic>
        <p:nvPicPr>
          <p:cNvPr id="4" name="图片 3"/>
          <p:cNvPicPr>
            <a:picLocks noChangeAspect="1"/>
          </p:cNvPicPr>
          <p:nvPr/>
        </p:nvPicPr>
        <p:blipFill>
          <a:blip r:embed="rId1" cstate="print"/>
          <a:stretch>
            <a:fillRect/>
          </a:stretch>
        </p:blipFill>
        <p:spPr>
          <a:xfrm>
            <a:off x="591820" y="1203901"/>
            <a:ext cx="11023600" cy="4839228"/>
          </a:xfrm>
          <a:prstGeom prst="rect">
            <a:avLst/>
          </a:prstGeom>
        </p:spPr>
      </p:pic>
      <p:sp>
        <p:nvSpPr>
          <p:cNvPr id="5" name="圆角矩形 4"/>
          <p:cNvSpPr/>
          <p:nvPr/>
        </p:nvSpPr>
        <p:spPr>
          <a:xfrm>
            <a:off x="584200" y="1203900"/>
            <a:ext cx="2192867" cy="1539299"/>
          </a:xfrm>
          <a:prstGeom prst="roundRect">
            <a:avLst>
              <a:gd name="adj" fmla="val 7181"/>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4"/>
          <p:cNvSpPr/>
          <p:nvPr/>
        </p:nvSpPr>
        <p:spPr>
          <a:xfrm>
            <a:off x="584200" y="2792239"/>
            <a:ext cx="2192867" cy="3299930"/>
          </a:xfrm>
          <a:prstGeom prst="roundRect">
            <a:avLst>
              <a:gd name="adj" fmla="val 7181"/>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4"/>
          <p:cNvSpPr/>
          <p:nvPr/>
        </p:nvSpPr>
        <p:spPr>
          <a:xfrm>
            <a:off x="2971800" y="1203899"/>
            <a:ext cx="8636000" cy="4888269"/>
          </a:xfrm>
          <a:prstGeom prst="roundRect">
            <a:avLst>
              <a:gd name="adj" fmla="val 1985"/>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95822" y="2317109"/>
            <a:ext cx="877163"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包列表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1862795" y="5590599"/>
            <a:ext cx="877163"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类列表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6116803" y="1869458"/>
            <a:ext cx="5326744" cy="646331"/>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类说说明，包括继承关系、成员变量、成员方法、构造方法等，点击对应链接可以查看成员详细说明</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sym typeface="+mn-ea"/>
              </a:rPr>
            </a:br>
            <a:r>
              <a:rPr lang="zh-CN" altLang="en-US" dirty="0">
                <a:sym typeface="+mn-ea"/>
              </a:rPr>
              <a:t>知识点</a:t>
            </a:r>
            <a:r>
              <a:rPr lang="en-US" altLang="zh-CN" dirty="0">
                <a:sym typeface="+mn-ea"/>
              </a:rPr>
              <a:t>11-</a:t>
            </a:r>
            <a:r>
              <a:rPr dirty="0">
                <a:sym typeface="+mn-ea"/>
              </a:rPr>
              <a:t>熟悉Java中关键字</a:t>
            </a:r>
            <a:br>
              <a:rPr dirty="0"/>
            </a:br>
            <a:endParaRPr lang="zh-CN" altLang="en-US" dirty="0"/>
          </a:p>
        </p:txBody>
      </p:sp>
      <p:sp>
        <p:nvSpPr>
          <p:cNvPr id="3" name="内容占位符 2"/>
          <p:cNvSpPr>
            <a:spLocks noGrp="1"/>
          </p:cNvSpPr>
          <p:nvPr>
            <p:ph idx="1"/>
          </p:nvPr>
        </p:nvSpPr>
        <p:spPr>
          <a:xfrm>
            <a:off x="200025" y="802005"/>
            <a:ext cx="11791950" cy="6186170"/>
          </a:xfrm>
        </p:spPr>
        <p:txBody>
          <a:bodyPr/>
          <a:lstStyle/>
          <a:p>
            <a:r>
              <a:rPr lang="en-US" altLang="zh-CN" dirty="0">
                <a:sym typeface="+mn-ea"/>
              </a:rPr>
              <a:t>Java</a:t>
            </a:r>
            <a:r>
              <a:rPr lang="zh-CN" altLang="en-US" dirty="0">
                <a:sym typeface="+mn-ea"/>
              </a:rPr>
              <a:t>关键字</a:t>
            </a:r>
            <a:r>
              <a:rPr dirty="0">
                <a:sym typeface="+mn-ea"/>
              </a:rPr>
              <a:t>                                                                                                                                                                                                                                                                                                                                                                                                                                                                                                                                                                                                                                                                                                                                                                                                                                                                                                                                                                                                                                                                                                                           </a:t>
            </a:r>
            <a:endParaRPr lang="zh-CN" altLang="en-US" dirty="0"/>
          </a:p>
        </p:txBody>
      </p:sp>
      <p:graphicFrame>
        <p:nvGraphicFramePr>
          <p:cNvPr id="5124" name="表格 5123"/>
          <p:cNvGraphicFramePr/>
          <p:nvPr>
            <p:custDataLst>
              <p:tags r:id="rId1"/>
            </p:custDataLst>
          </p:nvPr>
        </p:nvGraphicFramePr>
        <p:xfrm>
          <a:off x="928688" y="1714500"/>
          <a:ext cx="9049385" cy="4127500"/>
        </p:xfrm>
        <a:graphic>
          <a:graphicData uri="http://schemas.openxmlformats.org/drawingml/2006/table">
            <a:tbl>
              <a:tblPr/>
              <a:tblGrid>
                <a:gridCol w="1810385"/>
                <a:gridCol w="1809115"/>
                <a:gridCol w="1811020"/>
                <a:gridCol w="1808480"/>
                <a:gridCol w="1810385"/>
              </a:tblGrid>
              <a:tr h="320675">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2000" baseline="0">
                          <a:solidFill>
                            <a:schemeClr val="bg1"/>
                          </a:solidFill>
                          <a:latin typeface="Arial" panose="020B0604020202020204" pitchFamily="34" charset="0"/>
                          <a:ea typeface="宋体" panose="02010600030101010101" pitchFamily="2" charset="-122"/>
                          <a:sym typeface="Arial" panose="020B0604020202020204" pitchFamily="34" charset="0"/>
                        </a:rPr>
                        <a:t>关键字的定义和特点</a:t>
                      </a:r>
                      <a:endParaRPr lang="zh-CN" altLang="en-US" sz="20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59436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rPr>
                        <a:t>定义：被</a:t>
                      </a: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Java</a:t>
                      </a:r>
                      <a:r>
                        <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rPr>
                        <a:t>语言赋予了特殊含义的单词</a:t>
                      </a: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rPr>
                        <a:t>特点：关键字中所有字母都为小写</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7025">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用于定义数据类型的关键字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675">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class</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interface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byte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short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int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675">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long </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float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double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char</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boolean</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void</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675">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用于定义数据类型值的关键字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675">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true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false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null</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675">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用于定义流程控制的关键字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675">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if</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else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switch</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case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default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675">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while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do</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for</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break</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continue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675">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return</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sym typeface="+mn-ea"/>
              </a:rPr>
            </a:br>
            <a:r>
              <a:rPr lang="zh-CN" altLang="en-US" dirty="0">
                <a:sym typeface="+mn-ea"/>
              </a:rPr>
              <a:t>知识点</a:t>
            </a:r>
            <a:r>
              <a:rPr lang="en-US" altLang="zh-CN" dirty="0">
                <a:sym typeface="+mn-ea"/>
              </a:rPr>
              <a:t>11-</a:t>
            </a:r>
            <a:r>
              <a:rPr dirty="0">
                <a:sym typeface="+mn-ea"/>
              </a:rPr>
              <a:t>熟悉Java中关键字</a:t>
            </a:r>
            <a:br>
              <a:rPr dirty="0"/>
            </a:br>
            <a:endParaRPr lang="zh-CN" altLang="en-US" dirty="0"/>
          </a:p>
        </p:txBody>
      </p:sp>
      <p:sp>
        <p:nvSpPr>
          <p:cNvPr id="3" name="内容占位符 2"/>
          <p:cNvSpPr>
            <a:spLocks noGrp="1"/>
          </p:cNvSpPr>
          <p:nvPr>
            <p:ph idx="1"/>
          </p:nvPr>
        </p:nvSpPr>
        <p:spPr>
          <a:xfrm>
            <a:off x="200025" y="802005"/>
            <a:ext cx="11791950" cy="6186170"/>
          </a:xfrm>
        </p:spPr>
        <p:txBody>
          <a:bodyPr/>
          <a:lstStyle/>
          <a:p>
            <a:r>
              <a:rPr lang="en-US" altLang="zh-CN" dirty="0">
                <a:sym typeface="+mn-ea"/>
              </a:rPr>
              <a:t>Java</a:t>
            </a:r>
            <a:r>
              <a:rPr lang="zh-CN" altLang="en-US" dirty="0">
                <a:sym typeface="+mn-ea"/>
              </a:rPr>
              <a:t>关键字</a:t>
            </a:r>
            <a:r>
              <a:rPr dirty="0">
                <a:sym typeface="+mn-ea"/>
              </a:rPr>
              <a:t>                                                                                                                                                                                                                                                                                                                                                                                                                                                                                                                                                                                                                                                                                                                                                                                                                                                                                                                                                                                                                                                                                                                           </a:t>
            </a:r>
            <a:endParaRPr lang="zh-CN" altLang="en-US" dirty="0"/>
          </a:p>
        </p:txBody>
      </p:sp>
      <p:graphicFrame>
        <p:nvGraphicFramePr>
          <p:cNvPr id="6149" name="表格 6148"/>
          <p:cNvGraphicFramePr/>
          <p:nvPr>
            <p:custDataLst>
              <p:tags r:id="rId1"/>
            </p:custDataLst>
          </p:nvPr>
        </p:nvGraphicFramePr>
        <p:xfrm>
          <a:off x="992188" y="1652588"/>
          <a:ext cx="9126220" cy="4556760"/>
        </p:xfrm>
        <a:graphic>
          <a:graphicData uri="http://schemas.openxmlformats.org/drawingml/2006/table">
            <a:tbl>
              <a:tblPr/>
              <a:tblGrid>
                <a:gridCol w="1884045"/>
                <a:gridCol w="2105660"/>
                <a:gridCol w="1660525"/>
                <a:gridCol w="1882140"/>
                <a:gridCol w="1593850"/>
              </a:tblGrid>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2000" b="1" baseline="0">
                          <a:solidFill>
                            <a:schemeClr val="bg1"/>
                          </a:solidFill>
                          <a:latin typeface="Arial" panose="020B0604020202020204" pitchFamily="34" charset="0"/>
                          <a:ea typeface="宋体" panose="02010600030101010101" pitchFamily="2" charset="-122"/>
                          <a:sym typeface="Arial" panose="020B0604020202020204" pitchFamily="34" charset="0"/>
                        </a:rPr>
                        <a:t>用于定义访问权限修饰符的关键字</a:t>
                      </a:r>
                      <a:endParaRPr lang="zh-CN" altLang="en-US" sz="2000" b="1"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private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protected</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public</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a:t>
                      </a: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于定义类，函数，变量修饰符的关键字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abstract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final</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static</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synchronized</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用于定义类与类之间关系的关键字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extends</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implements</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用于定义建立实例及引用实例，判断实例的关键字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new</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this</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super</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instanceof</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用于异常处理的关键字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try</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catch</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finally</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throw</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throws</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用于包的关键字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package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import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endParaRPr lang="zh-CN" altLang="en-US" sz="1500" baseline="0">
                        <a:solidFill>
                          <a:schemeClr val="tx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20040">
                <a:tc gridSpan="5">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rPr>
                        <a:t>其他修饰符关键字</a:t>
                      </a:r>
                      <a:endParaRPr lang="zh-CN" altLang="en-US" sz="1500" baseline="0">
                        <a:solidFill>
                          <a:schemeClr val="bg1"/>
                        </a:solidFill>
                        <a:latin typeface="Arial" panose="020B0604020202020204" pitchFamily="34" charset="0"/>
                        <a:ea typeface="宋体" panose="02010600030101010101" pitchFamily="2" charset="-122"/>
                        <a:sym typeface="Arial" panose="020B0604020202020204" pitchFamily="34" charset="0"/>
                      </a:endParaRPr>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2"/>
                    </a:solidFill>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r>
              <a:tr h="320040">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native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strictfp</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transient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volatile</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wrap="square"/>
                    <a:lstStyle>
                      <a:lvl1pPr marL="342900" lvl="0" indent="-342900" algn="l" defTabSz="0" eaLnBrk="1" fontAlgn="base" latinLnBrk="0" hangingPunct="1">
                        <a:lnSpc>
                          <a:spcPct val="100000"/>
                        </a:lnSpc>
                        <a:spcBef>
                          <a:spcPct val="20000"/>
                        </a:spcBef>
                        <a:spcAft>
                          <a:spcPct val="0"/>
                        </a:spcAft>
                        <a:buFont typeface="Arial" panose="020B0604020202020204" pitchFamily="34" charset="0"/>
                        <a:buChar char="•"/>
                        <a:defRPr sz="3200" kern="1200">
                          <a:solidFill>
                            <a:schemeClr val="tx1"/>
                          </a:solidFill>
                          <a:latin typeface="Calibri" panose="020F0502020204030204" charset="0"/>
                          <a:ea typeface="宋体" panose="02010600030101010101" pitchFamily="2" charset="-122"/>
                          <a:sym typeface="Calibri" panose="020F0502020204030204" charset="0"/>
                        </a:defRPr>
                      </a:lvl1pPr>
                      <a:lvl2pPr marL="742950" lvl="1" indent="-285750" algn="l" fontAlgn="base">
                        <a:lnSpc>
                          <a:spcPct val="100000"/>
                        </a:lnSpc>
                        <a:spcBef>
                          <a:spcPct val="20000"/>
                        </a:spcBef>
                        <a:spcAft>
                          <a:spcPct val="0"/>
                        </a:spcAft>
                        <a:buFont typeface="Arial" panose="020B0604020202020204" pitchFamily="34" charset="0"/>
                        <a:buChar char="–"/>
                        <a:defRPr sz="2800" kern="1200">
                          <a:solidFill>
                            <a:schemeClr val="tx1"/>
                          </a:solidFill>
                          <a:latin typeface="Calibri" panose="020F0502020204030204" charset="0"/>
                          <a:ea typeface="宋体" panose="02010600030101010101" pitchFamily="2" charset="-122"/>
                          <a:sym typeface="Calibri" panose="020F0502020204030204" charset="0"/>
                        </a:defRPr>
                      </a:lvl2pPr>
                      <a:lvl3pPr marL="1143000" lvl="2" indent="-228600" algn="l" fontAlgn="base">
                        <a:lnSpc>
                          <a:spcPct val="100000"/>
                        </a:lnSpc>
                        <a:spcBef>
                          <a:spcPct val="20000"/>
                        </a:spcBef>
                        <a:spcAft>
                          <a:spcPct val="0"/>
                        </a:spcAft>
                        <a:buFont typeface="Arial" panose="020B0604020202020204" pitchFamily="34" charset="0"/>
                        <a:buChar char="•"/>
                        <a:defRPr sz="2400" kern="1200">
                          <a:solidFill>
                            <a:schemeClr val="tx1"/>
                          </a:solidFill>
                          <a:latin typeface="Calibri" panose="020F0502020204030204" charset="0"/>
                          <a:ea typeface="宋体" panose="02010600030101010101" pitchFamily="2" charset="-122"/>
                          <a:sym typeface="Calibri" panose="020F0502020204030204" charset="0"/>
                        </a:defRPr>
                      </a:lvl3pPr>
                      <a:lvl4pPr marL="1600200" lvl="3"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4pPr>
                      <a:lvl5pPr marL="2057400" lvl="4" indent="-228600" algn="l" fontAlgn="base">
                        <a:lnSpc>
                          <a:spcPct val="100000"/>
                        </a:lnSpc>
                        <a:spcBef>
                          <a:spcPct val="20000"/>
                        </a:spcBef>
                        <a:spcAft>
                          <a:spcPct val="0"/>
                        </a:spcAft>
                        <a:buFont typeface="Arial" panose="020B0604020202020204" pitchFamily="34" charset="0"/>
                        <a:buChar char="»"/>
                        <a:defRPr sz="2000" kern="1200">
                          <a:solidFill>
                            <a:schemeClr val="tx1"/>
                          </a:solidFill>
                          <a:latin typeface="Calibri" panose="020F0502020204030204" charset="0"/>
                          <a:ea typeface="宋体" panose="02010600030101010101" pitchFamily="2" charset="-122"/>
                          <a:sym typeface="Calibri" panose="020F0502020204030204" charset="0"/>
                        </a:defRPr>
                      </a:lvl5pPr>
                    </a:lstStyle>
                    <a:p>
                      <a:pPr marL="0" lvl="0" indent="0" algn="l" eaLnBrk="1" fontAlgn="base" latinLnBrk="0" hangingPunct="1">
                        <a:lnSpc>
                          <a:spcPct val="100000"/>
                        </a:lnSpc>
                        <a:spcBef>
                          <a:spcPct val="20000"/>
                        </a:spcBef>
                        <a:spcAft>
                          <a:spcPct val="0"/>
                        </a:spcAft>
                        <a:buClr>
                          <a:schemeClr val="tx1"/>
                        </a:buClr>
                        <a:buSzPct val="70000"/>
                        <a:buFont typeface="Wingdings" panose="05000000000000000000" pitchFamily="2" charset="2"/>
                        <a:buNone/>
                      </a:pPr>
                      <a:r>
                        <a:rPr lang="en-US" altLang="zh-CN" sz="1500" baseline="0">
                          <a:solidFill>
                            <a:schemeClr val="tx1"/>
                          </a:solidFill>
                          <a:latin typeface="Arial" panose="020B0604020202020204" pitchFamily="34" charset="0"/>
                          <a:ea typeface="宋体" panose="02010600030101010101" pitchFamily="2" charset="-122"/>
                          <a:sym typeface="Arial" panose="020B0604020202020204" pitchFamily="34" charset="0"/>
                        </a:rPr>
                        <a:t>assert</a:t>
                      </a:r>
                      <a:endParaRPr lang="zh-CN" altLang="en-US"/>
                    </a:p>
                  </a:txBody>
                  <a:tcPr vert="horz" anchor="t">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12-</a:t>
            </a:r>
            <a:r>
              <a:rPr dirty="0">
                <a:sym typeface="+mn-ea"/>
              </a:rPr>
              <a:t>掌握标识符的命名规则</a:t>
            </a:r>
            <a:endParaRPr lang="zh-CN" altLang="en-US" dirty="0"/>
          </a:p>
        </p:txBody>
      </p:sp>
      <p:sp>
        <p:nvSpPr>
          <p:cNvPr id="3" name="内容占位符 2"/>
          <p:cNvSpPr>
            <a:spLocks noGrp="1"/>
          </p:cNvSpPr>
          <p:nvPr>
            <p:ph idx="1"/>
          </p:nvPr>
        </p:nvSpPr>
        <p:spPr>
          <a:xfrm>
            <a:off x="238125" y="892175"/>
            <a:ext cx="11791950" cy="5548630"/>
          </a:xfrm>
        </p:spPr>
        <p:txBody>
          <a:bodyPr>
            <a:normAutofit/>
          </a:bodyPr>
          <a:lstStyle/>
          <a:p>
            <a:r>
              <a:rPr lang="zh-CN" altLang="en-US" sz="2400" dirty="0">
                <a:sym typeface="Calibri" panose="020F0502020204030204" charset="0"/>
              </a:rPr>
              <a:t>标识</a:t>
            </a:r>
            <a:r>
              <a:rPr lang="zh-CN" altLang="en-US" sz="2400" dirty="0">
                <a:cs typeface="微软雅黑 Light" panose="020B0502040204020203" pitchFamily="34" charset="-122"/>
                <a:sym typeface="Calibri" panose="020F0502020204030204" charset="0"/>
              </a:rPr>
              <a:t>符</a:t>
            </a:r>
            <a:endParaRPr lang="zh-CN" altLang="en-US" sz="2400" kern="1200" dirty="0">
              <a:cs typeface="微软雅黑 Light" panose="020B0502040204020203" pitchFamily="34" charset="-122"/>
              <a:sym typeface="Calibri" panose="020F0502020204030204" charset="0"/>
            </a:endParaRPr>
          </a:p>
          <a:p>
            <a:pPr lvl="1" algn="l" defTabSz="0">
              <a:lnSpc>
                <a:spcPct val="80000"/>
              </a:lnSpc>
            </a:pPr>
            <a:r>
              <a:rPr lang="zh-CN" altLang="en-US" sz="2400" dirty="0">
                <a:cs typeface="微软雅黑 Light" panose="020B0502040204020203" pitchFamily="34" charset="-122"/>
                <a:sym typeface="宋体" panose="02010600030101010101" pitchFamily="2" charset="-122"/>
              </a:rPr>
              <a:t>在程序中自定义的一些名称。</a:t>
            </a:r>
            <a:endParaRPr lang="zh-CN" altLang="en-US" sz="2400" dirty="0">
              <a:cs typeface="微软雅黑 Light" panose="020B0502040204020203" pitchFamily="34" charset="-122"/>
              <a:sym typeface="宋体" panose="02010600030101010101" pitchFamily="2" charset="-122"/>
            </a:endParaRPr>
          </a:p>
          <a:p>
            <a:pPr lvl="1" algn="l" defTabSz="0">
              <a:lnSpc>
                <a:spcPct val="80000"/>
              </a:lnSpc>
            </a:pPr>
            <a:endParaRPr lang="zh-CN" altLang="en-US" sz="2400" kern="1200" dirty="0">
              <a:cs typeface="微软雅黑 Light" panose="020B0502040204020203" pitchFamily="34" charset="-122"/>
              <a:sym typeface="宋体" panose="02010600030101010101" pitchFamily="2" charset="-122"/>
            </a:endParaRPr>
          </a:p>
          <a:p>
            <a:pPr lvl="1" algn="l" defTabSz="0">
              <a:lnSpc>
                <a:spcPct val="80000"/>
              </a:lnSpc>
            </a:pPr>
            <a:r>
              <a:rPr lang="zh-CN" altLang="en-US" sz="2400" dirty="0">
                <a:cs typeface="微软雅黑 Light" panose="020B0502040204020203" pitchFamily="34" charset="-122"/>
                <a:sym typeface="宋体" panose="02010600030101010101" pitchFamily="2" charset="-122"/>
              </a:rPr>
              <a:t>由26个英文字母大小写，数字：0-9 符号：_ $ 组成。</a:t>
            </a:r>
            <a:endParaRPr lang="zh-CN" altLang="en-US" sz="2400" dirty="0">
              <a:cs typeface="微软雅黑 Light" panose="020B0502040204020203" pitchFamily="34" charset="-122"/>
              <a:sym typeface="宋体" panose="02010600030101010101" pitchFamily="2" charset="-122"/>
            </a:endParaRPr>
          </a:p>
          <a:p>
            <a:pPr marL="457200" lvl="1" indent="0" algn="l" defTabSz="0">
              <a:lnSpc>
                <a:spcPct val="80000"/>
              </a:lnSpc>
              <a:buNone/>
            </a:pPr>
            <a:endParaRPr lang="zh-CN" altLang="en-US" sz="2400" kern="1200" dirty="0">
              <a:cs typeface="微软雅黑 Light" panose="020B0502040204020203" pitchFamily="34" charset="-122"/>
              <a:sym typeface="宋体" panose="02010600030101010101" pitchFamily="2" charset="-122"/>
            </a:endParaRPr>
          </a:p>
          <a:p>
            <a:pPr lvl="1" algn="l" defTabSz="0">
              <a:lnSpc>
                <a:spcPct val="80000"/>
              </a:lnSpc>
            </a:pPr>
            <a:r>
              <a:rPr lang="zh-CN" altLang="en-US" sz="2400" dirty="0">
                <a:cs typeface="微软雅黑 Light" panose="020B0502040204020203" pitchFamily="34" charset="-122"/>
                <a:sym typeface="宋体" panose="02010600030101010101" pitchFamily="2" charset="-122"/>
              </a:rPr>
              <a:t>定义合法标识符规则：</a:t>
            </a:r>
            <a:endParaRPr lang="zh-CN" altLang="en-US" sz="2400" kern="1200" dirty="0">
              <a:cs typeface="微软雅黑 Light" panose="020B0502040204020203" pitchFamily="34" charset="-122"/>
              <a:sym typeface="宋体" panose="02010600030101010101" pitchFamily="2" charset="-122"/>
            </a:endParaRPr>
          </a:p>
          <a:p>
            <a:pPr lvl="2" algn="l" defTabSz="0">
              <a:lnSpc>
                <a:spcPct val="80000"/>
              </a:lnSpc>
            </a:pPr>
            <a:r>
              <a:rPr lang="zh-CN" altLang="en-US" sz="2400" dirty="0">
                <a:solidFill>
                  <a:srgbClr val="FF0000"/>
                </a:solidFill>
                <a:cs typeface="微软雅黑 Light" panose="020B0502040204020203" pitchFamily="34" charset="-122"/>
                <a:sym typeface="宋体" panose="02010600030101010101" pitchFamily="2" charset="-122"/>
              </a:rPr>
              <a:t>数字不可以开头</a:t>
            </a:r>
            <a:endParaRPr lang="zh-CN" altLang="en-US" sz="2400" kern="1200" dirty="0">
              <a:solidFill>
                <a:srgbClr val="FF0000"/>
              </a:solidFill>
              <a:cs typeface="微软雅黑 Light" panose="020B0502040204020203" pitchFamily="34" charset="-122"/>
              <a:sym typeface="宋体" panose="02010600030101010101" pitchFamily="2" charset="-122"/>
            </a:endParaRPr>
          </a:p>
          <a:p>
            <a:pPr lvl="2" algn="l" defTabSz="0">
              <a:lnSpc>
                <a:spcPct val="80000"/>
              </a:lnSpc>
            </a:pPr>
            <a:r>
              <a:rPr lang="zh-CN" altLang="en-US" sz="2400" dirty="0">
                <a:solidFill>
                  <a:srgbClr val="FF0000"/>
                </a:solidFill>
                <a:cs typeface="微软雅黑 Light" panose="020B0502040204020203" pitchFamily="34" charset="-122"/>
                <a:sym typeface="宋体" panose="02010600030101010101" pitchFamily="2" charset="-122"/>
              </a:rPr>
              <a:t>不可以使用关键字</a:t>
            </a:r>
            <a:endParaRPr lang="zh-CN" altLang="en-US" sz="2400" dirty="0">
              <a:solidFill>
                <a:srgbClr val="FF0000"/>
              </a:solidFill>
              <a:cs typeface="微软雅黑 Light" panose="020B0502040204020203" pitchFamily="34" charset="-122"/>
              <a:sym typeface="宋体" panose="02010600030101010101" pitchFamily="2" charset="-122"/>
            </a:endParaRPr>
          </a:p>
          <a:p>
            <a:pPr marL="914400" lvl="2" indent="0" algn="l" defTabSz="0">
              <a:lnSpc>
                <a:spcPct val="80000"/>
              </a:lnSpc>
              <a:buNone/>
            </a:pPr>
            <a:endParaRPr lang="en-US" altLang="zh-CN" sz="2400" kern="1200" dirty="0">
              <a:solidFill>
                <a:srgbClr val="FF0000"/>
              </a:solidFill>
              <a:cs typeface="微软雅黑 Light" panose="020B0502040204020203" pitchFamily="34" charset="-122"/>
              <a:sym typeface="宋体" panose="02010600030101010101" pitchFamily="2" charset="-122"/>
            </a:endParaRPr>
          </a:p>
          <a:p>
            <a:pPr lvl="1" algn="l" defTabSz="0">
              <a:lnSpc>
                <a:spcPct val="80000"/>
              </a:lnSpc>
            </a:pPr>
            <a:r>
              <a:rPr lang="zh-CN" altLang="en-US" sz="2400" dirty="0">
                <a:cs typeface="微软雅黑 Light" panose="020B0502040204020203" pitchFamily="34" charset="-122"/>
                <a:sym typeface="宋体" panose="02010600030101010101" pitchFamily="2" charset="-122"/>
              </a:rPr>
              <a:t>Java中严格区分大小写</a:t>
            </a:r>
            <a:r>
              <a:rPr lang="zh-CN" altLang="en-US" sz="2400" dirty="0">
                <a:cs typeface="微软雅黑 Light" panose="020B0502040204020203" pitchFamily="34" charset="-122"/>
                <a:sym typeface="Calibri" panose="020F0502020204030204" charset="0"/>
              </a:rPr>
              <a:t>。</a:t>
            </a:r>
            <a:endParaRPr lang="zh-CN" altLang="en-US" sz="2400" dirty="0">
              <a:cs typeface="微软雅黑 Light" panose="020B0502040204020203" pitchFamily="34" charset="-122"/>
              <a:sym typeface="Calibri" panose="020F0502020204030204" charset="0"/>
            </a:endParaRPr>
          </a:p>
          <a:p>
            <a:pPr marL="457200" lvl="1" indent="0" algn="l" defTabSz="0">
              <a:lnSpc>
                <a:spcPct val="80000"/>
              </a:lnSpc>
              <a:buNone/>
            </a:pPr>
            <a:endParaRPr lang="zh-CN" altLang="en-US" sz="2400" kern="1200" dirty="0">
              <a:cs typeface="微软雅黑 Light" panose="020B0502040204020203" pitchFamily="34" charset="-122"/>
              <a:sym typeface="Calibri" panose="020F0502020204030204" charset="0"/>
            </a:endParaRPr>
          </a:p>
          <a:p>
            <a:r>
              <a:rPr lang="zh-CN" altLang="en-US" sz="2400" dirty="0">
                <a:solidFill>
                  <a:schemeClr val="tx1"/>
                </a:solidFill>
                <a:cs typeface="微软雅黑 Light" panose="020B0502040204020203" pitchFamily="34" charset="-122"/>
                <a:sym typeface="Calibri" panose="020F0502020204030204" charset="0"/>
              </a:rPr>
              <a:t>注意：在起名字的时，为了提高阅读性，要尽量有意义</a:t>
            </a:r>
            <a:r>
              <a:rPr sz="2665" dirty="0">
                <a:latin typeface="等线 Light" panose="02010600030101010101" charset="-122"/>
                <a:ea typeface="等线 Light" panose="02010600030101010101" charset="-122"/>
                <a:cs typeface="等线 Light" panose="02010600030101010101" charset="-122"/>
                <a:sym typeface="+mn-ea"/>
              </a:rPr>
              <a:t> </a:t>
            </a:r>
            <a:r>
              <a:rPr dirty="0">
                <a:latin typeface="等线 Light" panose="02010600030101010101" charset="-122"/>
                <a:ea typeface="等线 Light" panose="02010600030101010101" charset="-122"/>
                <a:cs typeface="等线 Light" panose="02010600030101010101" charset="-122"/>
                <a:sym typeface="+mn-ea"/>
              </a:rPr>
              <a:t>                                                                      </a:t>
            </a:r>
            <a:r>
              <a:rPr dirty="0">
                <a:sym typeface="+mn-ea"/>
              </a:rPr>
              <a:t>                                                                                                                                                                                                                                                                                                                                                                                                                                                                                                                                                                                                                                                                                                                                                                                                                                                                                                                                                                                                                              </a:t>
            </a:r>
            <a:endParaRPr lang="zh-CN" altLang="en-US" dirty="0"/>
          </a:p>
        </p:txBody>
      </p:sp>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12-</a:t>
            </a:r>
            <a:r>
              <a:rPr dirty="0">
                <a:sym typeface="+mn-ea"/>
              </a:rPr>
              <a:t>掌握标识符的命名规则</a:t>
            </a:r>
            <a:endParaRPr lang="zh-CN" altLang="en-US" dirty="0"/>
          </a:p>
        </p:txBody>
      </p:sp>
      <p:sp>
        <p:nvSpPr>
          <p:cNvPr id="3" name="内容占位符 2"/>
          <p:cNvSpPr>
            <a:spLocks noGrp="1"/>
          </p:cNvSpPr>
          <p:nvPr>
            <p:ph idx="1"/>
          </p:nvPr>
        </p:nvSpPr>
        <p:spPr>
          <a:xfrm>
            <a:off x="238125" y="899160"/>
            <a:ext cx="11791950" cy="5541645"/>
          </a:xfrm>
        </p:spPr>
        <p:txBody>
          <a:bodyPr>
            <a:normAutofit/>
          </a:bodyPr>
          <a:lstStyle/>
          <a:p>
            <a:pPr>
              <a:lnSpc>
                <a:spcPct val="110000"/>
              </a:lnSpc>
            </a:pPr>
            <a:r>
              <a:rPr lang="en-US" sz="2400" dirty="0">
                <a:cs typeface="微软雅黑 Light" panose="020B0502040204020203" pitchFamily="34" charset="-122"/>
                <a:sym typeface="+mn-ea"/>
              </a:rPr>
              <a:t>J</a:t>
            </a:r>
            <a:r>
              <a:rPr lang="en-US" altLang="zh-CN" sz="2400" dirty="0">
                <a:cs typeface="微软雅黑 Light" panose="020B0502040204020203" pitchFamily="34" charset="-122"/>
                <a:sym typeface="Calibri" panose="020F0502020204030204" charset="0"/>
              </a:rPr>
              <a:t>ava</a:t>
            </a:r>
            <a:r>
              <a:rPr lang="zh-CN" altLang="en-US" sz="2400" dirty="0">
                <a:cs typeface="微软雅黑 Light" panose="020B0502040204020203" pitchFamily="34" charset="-122"/>
                <a:sym typeface="Calibri" panose="020F0502020204030204" charset="0"/>
              </a:rPr>
              <a:t>的</a:t>
            </a:r>
            <a:r>
              <a:rPr lang="zh-CN" altLang="en-US" sz="2400" dirty="0">
                <a:cs typeface="微软雅黑 Light" panose="020B0502040204020203" pitchFamily="34" charset="-122"/>
                <a:sym typeface="Calibri" panose="020F0502020204030204" charset="0"/>
              </a:rPr>
              <a:t>命名规范</a:t>
            </a:r>
            <a:endParaRPr lang="zh-CN" altLang="en-US" sz="2400" kern="1200" dirty="0">
              <a:cs typeface="微软雅黑 Light" panose="020B0502040204020203" pitchFamily="34" charset="-122"/>
              <a:sym typeface="Calibri" panose="020F0502020204030204" charset="0"/>
            </a:endParaRPr>
          </a:p>
          <a:p>
            <a:pPr lvl="1" algn="l" defTabSz="0">
              <a:lnSpc>
                <a:spcPct val="110000"/>
              </a:lnSpc>
            </a:pPr>
            <a:r>
              <a:rPr lang="zh-CN" altLang="en-US" sz="2400" dirty="0">
                <a:cs typeface="微软雅黑 Light" panose="020B0502040204020203" pitchFamily="34" charset="-122"/>
                <a:sym typeface="Calibri" panose="020F0502020204030204" charset="0"/>
              </a:rPr>
              <a:t>包名：多单词组成时所有字母都小写</a:t>
            </a:r>
            <a:r>
              <a:rPr lang="zh-CN" altLang="en-US" sz="2400" dirty="0">
                <a:cs typeface="微软雅黑 Light" panose="020B0502040204020203" pitchFamily="34" charset="-122"/>
                <a:sym typeface="宋体" panose="02010600030101010101" pitchFamily="2" charset="-122"/>
              </a:rPr>
              <a:t>。</a:t>
            </a:r>
            <a:endParaRPr lang="zh-CN" altLang="en-US" sz="2400" kern="1200" dirty="0">
              <a:cs typeface="微软雅黑 Light" panose="020B0502040204020203" pitchFamily="34" charset="-122"/>
              <a:sym typeface="宋体" panose="02010600030101010101" pitchFamily="2" charset="-122"/>
            </a:endParaRPr>
          </a:p>
          <a:p>
            <a:pPr lvl="2" algn="l" defTabSz="0">
              <a:lnSpc>
                <a:spcPct val="110000"/>
              </a:lnSpc>
            </a:pPr>
            <a:r>
              <a:rPr lang="en-US" altLang="zh-CN" sz="2400" dirty="0">
                <a:solidFill>
                  <a:srgbClr val="FF0000"/>
                </a:solidFill>
                <a:cs typeface="微软雅黑 Light" panose="020B0502040204020203" pitchFamily="34" charset="-122"/>
                <a:sym typeface="宋体" panose="02010600030101010101" pitchFamily="2" charset="-122"/>
              </a:rPr>
              <a:t>chinasofti</a:t>
            </a:r>
            <a:endParaRPr lang="zh-CN" altLang="en-US" sz="2400" kern="1200" dirty="0">
              <a:cs typeface="微软雅黑 Light" panose="020B0502040204020203" pitchFamily="34" charset="-122"/>
              <a:sym typeface="宋体" panose="02010600030101010101" pitchFamily="2" charset="-122"/>
            </a:endParaRPr>
          </a:p>
          <a:p>
            <a:pPr lvl="1" algn="l" defTabSz="0">
              <a:lnSpc>
                <a:spcPct val="110000"/>
              </a:lnSpc>
            </a:pPr>
            <a:r>
              <a:rPr lang="zh-CN" altLang="en-US" sz="2400" dirty="0">
                <a:cs typeface="微软雅黑 Light" panose="020B0502040204020203" pitchFamily="34" charset="-122"/>
                <a:sym typeface="Calibri" panose="020F0502020204030204" charset="0"/>
              </a:rPr>
              <a:t>类名接口名：多单词组成时，所有单词的首字母大写</a:t>
            </a:r>
            <a:r>
              <a:rPr lang="zh-CN" altLang="en-US" sz="2400" dirty="0">
                <a:cs typeface="微软雅黑 Light" panose="020B0502040204020203" pitchFamily="34" charset="-122"/>
                <a:sym typeface="宋体" panose="02010600030101010101" pitchFamily="2" charset="-122"/>
              </a:rPr>
              <a:t>。</a:t>
            </a:r>
            <a:endParaRPr lang="zh-CN" altLang="en-US" sz="2400" kern="1200" dirty="0">
              <a:solidFill>
                <a:srgbClr val="FF0000"/>
              </a:solidFill>
              <a:cs typeface="微软雅黑 Light" panose="020B0502040204020203" pitchFamily="34" charset="-122"/>
              <a:sym typeface="宋体" panose="02010600030101010101" pitchFamily="2" charset="-122"/>
            </a:endParaRPr>
          </a:p>
          <a:p>
            <a:pPr lvl="2" algn="l" defTabSz="0">
              <a:lnSpc>
                <a:spcPct val="110000"/>
              </a:lnSpc>
            </a:pPr>
            <a:r>
              <a:rPr lang="en-US" altLang="zh-CN" sz="2400" dirty="0">
                <a:solidFill>
                  <a:srgbClr val="FF0000"/>
                </a:solidFill>
                <a:cs typeface="微软雅黑 Light" panose="020B0502040204020203" pitchFamily="34" charset="-122"/>
                <a:sym typeface="宋体" panose="02010600030101010101" pitchFamily="2" charset="-122"/>
              </a:rPr>
              <a:t>AnimalDemo</a:t>
            </a:r>
            <a:endParaRPr lang="zh-CN" altLang="en-US" sz="2400" kern="1200" dirty="0">
              <a:cs typeface="微软雅黑 Light" panose="020B0502040204020203" pitchFamily="34" charset="-122"/>
              <a:sym typeface="宋体" panose="02010600030101010101" pitchFamily="2" charset="-122"/>
            </a:endParaRPr>
          </a:p>
          <a:p>
            <a:pPr lvl="1" algn="l" defTabSz="0">
              <a:lnSpc>
                <a:spcPct val="110000"/>
              </a:lnSpc>
            </a:pPr>
            <a:r>
              <a:rPr lang="zh-CN" altLang="en-US" sz="2400" dirty="0">
                <a:cs typeface="微软雅黑 Light" panose="020B0502040204020203" pitchFamily="34" charset="-122"/>
                <a:sym typeface="Calibri" panose="020F0502020204030204" charset="0"/>
              </a:rPr>
              <a:t>变量名和函数名：多单词组成时，第一个单词首字母小写，第二个单词开始每个单词首字母大写（驼峰命名法）</a:t>
            </a:r>
            <a:r>
              <a:rPr lang="zh-CN" altLang="en-US" sz="2400" dirty="0">
                <a:cs typeface="微软雅黑 Light" panose="020B0502040204020203" pitchFamily="34" charset="-122"/>
                <a:sym typeface="宋体" panose="02010600030101010101" pitchFamily="2" charset="-122"/>
              </a:rPr>
              <a:t>。</a:t>
            </a:r>
            <a:endParaRPr lang="zh-CN" altLang="en-US" sz="2400" kern="1200" dirty="0">
              <a:cs typeface="微软雅黑 Light" panose="020B0502040204020203" pitchFamily="34" charset="-122"/>
              <a:sym typeface="宋体" panose="02010600030101010101" pitchFamily="2" charset="-122"/>
            </a:endParaRPr>
          </a:p>
          <a:p>
            <a:pPr lvl="2" algn="l" defTabSz="0">
              <a:lnSpc>
                <a:spcPct val="110000"/>
              </a:lnSpc>
            </a:pPr>
            <a:r>
              <a:rPr lang="en-US" altLang="zh-CN" sz="2400" dirty="0">
                <a:solidFill>
                  <a:srgbClr val="FF0000"/>
                </a:solidFill>
                <a:cs typeface="微软雅黑 Light" panose="020B0502040204020203" pitchFamily="34" charset="-122"/>
                <a:sym typeface="宋体" panose="02010600030101010101" pitchFamily="2" charset="-122"/>
              </a:rPr>
              <a:t>endStr</a:t>
            </a:r>
            <a:endParaRPr lang="en-US" altLang="zh-CN" sz="2400" kern="1200" dirty="0">
              <a:solidFill>
                <a:srgbClr val="FF0000"/>
              </a:solidFill>
              <a:cs typeface="微软雅黑 Light" panose="020B0502040204020203" pitchFamily="34" charset="-122"/>
              <a:sym typeface="宋体" panose="02010600030101010101" pitchFamily="2" charset="-122"/>
            </a:endParaRPr>
          </a:p>
          <a:p>
            <a:pPr lvl="1" algn="l" defTabSz="0">
              <a:lnSpc>
                <a:spcPct val="110000"/>
              </a:lnSpc>
            </a:pPr>
            <a:r>
              <a:rPr lang="zh-CN" altLang="en-US" sz="2400" dirty="0">
                <a:cs typeface="微软雅黑 Light" panose="020B0502040204020203" pitchFamily="34" charset="-122"/>
                <a:sym typeface="Calibri" panose="020F0502020204030204" charset="0"/>
              </a:rPr>
              <a:t>常量名：所有字母都大写。多单词时每个单词用下划线连接。</a:t>
            </a:r>
            <a:endParaRPr lang="zh-CN" altLang="en-US" sz="2400" kern="1200" dirty="0">
              <a:cs typeface="微软雅黑 Light" panose="020B0502040204020203" pitchFamily="34" charset="-122"/>
              <a:sym typeface="宋体" panose="02010600030101010101" pitchFamily="2" charset="-122"/>
            </a:endParaRPr>
          </a:p>
          <a:p>
            <a:pPr lvl="2" algn="l" defTabSz="0">
              <a:lnSpc>
                <a:spcPct val="110000"/>
              </a:lnSpc>
            </a:pPr>
            <a:r>
              <a:rPr lang="en-US" altLang="zh-CN" sz="2400" dirty="0">
                <a:solidFill>
                  <a:srgbClr val="FF0000"/>
                </a:solidFill>
                <a:cs typeface="微软雅黑 Light" panose="020B0502040204020203" pitchFamily="34" charset="-122"/>
                <a:sym typeface="宋体" panose="02010600030101010101" pitchFamily="2" charset="-122"/>
              </a:rPr>
              <a:t>PI_VALUE</a:t>
            </a:r>
            <a:endParaRPr lang="zh-CN" altLang="en-US" sz="2400" kern="1200" dirty="0">
              <a:solidFill>
                <a:srgbClr val="FF0000"/>
              </a:solidFill>
              <a:cs typeface="微软雅黑 Light" panose="020B0502040204020203" pitchFamily="34" charset="-122"/>
              <a:sym typeface="宋体" panose="02010600030101010101" pitchFamily="2" charset="-122"/>
            </a:endParaRPr>
          </a:p>
          <a:p>
            <a:pPr marL="457200" lvl="1" indent="0" algn="l" defTabSz="0">
              <a:lnSpc>
                <a:spcPct val="80000"/>
              </a:lnSpc>
              <a:buNone/>
            </a:pPr>
            <a:r>
              <a:rPr dirty="0">
                <a:latin typeface="等线 Light" panose="02010600030101010101" charset="-122"/>
                <a:ea typeface="等线 Light" panose="02010600030101010101" charset="-122"/>
                <a:cs typeface="等线 Light" panose="02010600030101010101" charset="-122"/>
                <a:sym typeface="+mn-ea"/>
              </a:rPr>
              <a:t>                                                                     </a:t>
            </a:r>
            <a:r>
              <a:rPr dirty="0">
                <a:sym typeface="+mn-ea"/>
              </a:rPr>
              <a:t>                                                                                                                                                                                                                                                                                                                                                                                                                                                                                                                                                                                                                                                                                                                                                                                                                                                                                                                                                                                                                              </a:t>
            </a:r>
            <a:endParaRPr lang="zh-CN" altLang="en-US" dirty="0"/>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kumimoji="1">
                <a:sym typeface="+mn-ea"/>
              </a:rPr>
              <a:t>计算机语言</a:t>
            </a:r>
            <a:endParaRPr lang="zh-CN" altLang="en-US" dirty="0"/>
          </a:p>
        </p:txBody>
      </p:sp>
      <p:sp>
        <p:nvSpPr>
          <p:cNvPr id="3" name="内容占位符 2"/>
          <p:cNvSpPr>
            <a:spLocks noGrp="1"/>
          </p:cNvSpPr>
          <p:nvPr>
            <p:ph idx="1"/>
          </p:nvPr>
        </p:nvSpPr>
        <p:spPr>
          <a:xfrm>
            <a:off x="173235" y="704737"/>
            <a:ext cx="11792070" cy="5448937"/>
          </a:xfrm>
        </p:spPr>
        <p:txBody>
          <a:bodyPr>
            <a:normAutofit lnSpcReduction="10000"/>
          </a:bodyPr>
          <a:lstStyle/>
          <a:p>
            <a:r>
              <a:rPr kumimoji="1">
                <a:sym typeface="+mn-ea"/>
              </a:rPr>
              <a:t>计算机语言</a:t>
            </a:r>
            <a:r>
              <a:rPr kumimoji="1" lang="zh-CN">
                <a:sym typeface="+mn-ea"/>
              </a:rPr>
              <a:t>能干什么</a:t>
            </a:r>
            <a:endParaRPr kumimoji="1" lang="en-US" altLang="zh-CN" dirty="0"/>
          </a:p>
          <a:p>
            <a:pPr lvl="1"/>
            <a:r>
              <a:rPr kumimoji="1" lang="zh-CN"/>
              <a:t>是人类与计算机沟通的语言</a:t>
            </a:r>
            <a:r>
              <a:rPr kumimoji="1"/>
              <a:t>。</a:t>
            </a:r>
            <a:endParaRPr kumimoji="1"/>
          </a:p>
          <a:p>
            <a:pPr lvl="1"/>
            <a:r>
              <a:rPr lang="zh-CN" altLang="en-US" dirty="0" smtClean="0">
                <a:sym typeface="+mn-ea"/>
              </a:rPr>
              <a:t>常见的软件：</a:t>
            </a:r>
            <a:endParaRPr kumimoji="1" lang="zh-CN" altLang="en-US" sz="1800" dirty="0"/>
          </a:p>
          <a:p>
            <a:pPr lvl="2">
              <a:lnSpc>
                <a:spcPct val="80000"/>
              </a:lnSpc>
            </a:pPr>
            <a:r>
              <a:rPr lang="zh-CN" altLang="en-US" sz="2000" dirty="0" smtClean="0">
                <a:sym typeface="+mn-ea"/>
              </a:rPr>
              <a:t>系统软件：</a:t>
            </a:r>
            <a:endParaRPr lang="zh-CN" altLang="en-US" sz="2000" dirty="0" smtClean="0"/>
          </a:p>
          <a:p>
            <a:pPr lvl="3">
              <a:lnSpc>
                <a:spcPct val="80000"/>
              </a:lnSpc>
            </a:pPr>
            <a:r>
              <a:rPr lang="zh-CN" altLang="en-US" sz="2000" dirty="0" smtClean="0">
                <a:sym typeface="+mn-ea"/>
              </a:rPr>
              <a:t>如：DOS，</a:t>
            </a:r>
            <a:r>
              <a:rPr lang="en-US" altLang="zh-CN" sz="2000" dirty="0" smtClean="0">
                <a:sym typeface="+mn-ea"/>
              </a:rPr>
              <a:t>W</a:t>
            </a:r>
            <a:r>
              <a:rPr lang="zh-CN" altLang="en-US" sz="2000" dirty="0" smtClean="0">
                <a:sym typeface="+mn-ea"/>
              </a:rPr>
              <a:t>indows，Linux，</a:t>
            </a:r>
            <a:r>
              <a:rPr lang="en-US" altLang="zh-CN" sz="2000" dirty="0" smtClean="0">
                <a:sym typeface="+mn-ea"/>
              </a:rPr>
              <a:t>Android</a:t>
            </a:r>
            <a:r>
              <a:rPr lang="zh-CN" altLang="en-US" sz="2000" dirty="0" smtClean="0">
                <a:sym typeface="+mn-ea"/>
              </a:rPr>
              <a:t>，</a:t>
            </a:r>
            <a:r>
              <a:rPr lang="en-US" altLang="zh-CN" sz="2000" dirty="0" smtClean="0">
                <a:sym typeface="+mn-ea"/>
              </a:rPr>
              <a:t>IOS</a:t>
            </a:r>
            <a:r>
              <a:rPr lang="zh-CN" altLang="en-US" sz="2000" dirty="0" smtClean="0">
                <a:sym typeface="+mn-ea"/>
              </a:rPr>
              <a:t>等</a:t>
            </a:r>
            <a:endParaRPr lang="zh-CN" altLang="en-US" sz="2000" dirty="0" smtClean="0">
              <a:sym typeface="+mn-ea"/>
            </a:endParaRPr>
          </a:p>
          <a:p>
            <a:pPr marL="1371600" lvl="3" indent="0">
              <a:lnSpc>
                <a:spcPct val="80000"/>
              </a:lnSpc>
              <a:buNone/>
            </a:pPr>
            <a:endParaRPr kumimoji="1" lang="zh-CN" altLang="en-US" sz="2000" dirty="0"/>
          </a:p>
          <a:p>
            <a:pPr lvl="2">
              <a:lnSpc>
                <a:spcPct val="80000"/>
              </a:lnSpc>
            </a:pPr>
            <a:r>
              <a:rPr lang="zh-CN" altLang="en-US" sz="2000" dirty="0" smtClean="0">
                <a:sym typeface="+mn-ea"/>
              </a:rPr>
              <a:t>应用软件：</a:t>
            </a:r>
            <a:endParaRPr lang="zh-CN" altLang="en-US" sz="2000" dirty="0" smtClean="0"/>
          </a:p>
          <a:p>
            <a:pPr lvl="3">
              <a:lnSpc>
                <a:spcPct val="80000"/>
              </a:lnSpc>
            </a:pPr>
            <a:r>
              <a:rPr lang="zh-CN" altLang="en-US" sz="2000" dirty="0" smtClean="0">
                <a:sym typeface="+mn-ea"/>
              </a:rPr>
              <a:t>如：</a:t>
            </a:r>
            <a:r>
              <a:rPr lang="en-US" altLang="zh-CN" sz="2000" dirty="0" smtClean="0">
                <a:sym typeface="+mn-ea"/>
              </a:rPr>
              <a:t>QQ</a:t>
            </a:r>
            <a:r>
              <a:rPr lang="zh-CN" altLang="en-US" sz="2000" dirty="0" smtClean="0">
                <a:sym typeface="+mn-ea"/>
              </a:rPr>
              <a:t>，微信，迅雷，百度等</a:t>
            </a:r>
            <a:endParaRPr lang="zh-CN" altLang="en-US" sz="2000" dirty="0" smtClean="0">
              <a:sym typeface="+mn-ea"/>
            </a:endParaRPr>
          </a:p>
          <a:p>
            <a:pPr marL="1371600" lvl="3" indent="0">
              <a:lnSpc>
                <a:spcPct val="80000"/>
              </a:lnSpc>
              <a:buNone/>
            </a:pPr>
            <a:endParaRPr kumimoji="1" lang="zh-CN" altLang="en-US" sz="2000" dirty="0">
              <a:sym typeface="+mn-ea"/>
            </a:endParaRPr>
          </a:p>
          <a:p>
            <a:pPr lvl="1"/>
            <a:r>
              <a:rPr lang="zh-CN" altLang="en-US" dirty="0" smtClean="0">
                <a:sym typeface="+mn-ea"/>
              </a:rPr>
              <a:t>什么是软件开发</a:t>
            </a:r>
            <a:r>
              <a:rPr lang="zh-CN" altLang="en-US" dirty="0" smtClean="0">
                <a:sym typeface="+mn-ea"/>
              </a:rPr>
              <a:t>：</a:t>
            </a:r>
            <a:endParaRPr kumimoji="1" lang="zh-CN" altLang="en-US" dirty="0"/>
          </a:p>
          <a:p>
            <a:pPr lvl="2">
              <a:lnSpc>
                <a:spcPct val="80000"/>
              </a:lnSpc>
            </a:pPr>
            <a:r>
              <a:rPr lang="zh-CN" altLang="en-US" sz="2000" dirty="0"/>
              <a:t>制作软件</a:t>
            </a:r>
            <a:endParaRPr lang="zh-CN" altLang="en-US" sz="2000" dirty="0"/>
          </a:p>
          <a:p>
            <a:pPr lvl="2">
              <a:lnSpc>
                <a:spcPct val="80000"/>
              </a:lnSpc>
            </a:pPr>
            <a:endParaRPr lang="zh-CN" altLang="en-US" dirty="0" smtClean="0">
              <a:sym typeface="+mn-ea"/>
            </a:endParaRPr>
          </a:p>
          <a:p>
            <a:pPr lvl="1"/>
            <a:r>
              <a:rPr lang="zh-CN" altLang="en-US" dirty="0" smtClean="0">
                <a:sym typeface="+mn-ea"/>
              </a:rPr>
              <a:t>程序员节</a:t>
            </a:r>
            <a:endParaRPr kumimoji="1" lang="zh-CN" altLang="en-US" dirty="0"/>
          </a:p>
          <a:p>
            <a:pPr lvl="2">
              <a:lnSpc>
                <a:spcPct val="80000"/>
              </a:lnSpc>
            </a:pPr>
            <a:endParaRPr lang="zh-CN" altLang="en-US" sz="2000" dirty="0"/>
          </a:p>
        </p:txBody>
      </p:sp>
      <p:pic>
        <p:nvPicPr>
          <p:cNvPr id="7" name="图片 6"/>
          <p:cNvPicPr>
            <a:picLocks noChangeAspect="1"/>
          </p:cNvPicPr>
          <p:nvPr/>
        </p:nvPicPr>
        <p:blipFill>
          <a:blip r:embed="rId1"/>
          <a:stretch>
            <a:fillRect/>
          </a:stretch>
        </p:blipFill>
        <p:spPr>
          <a:xfrm>
            <a:off x="7445375" y="704850"/>
            <a:ext cx="3876040" cy="3383280"/>
          </a:xfrm>
          <a:prstGeom prst="rect">
            <a:avLst/>
          </a:prstGeom>
          <a:effectLst>
            <a:softEdge rad="88900"/>
          </a:effectLst>
        </p:spPr>
      </p:pic>
      <p:pic>
        <p:nvPicPr>
          <p:cNvPr id="4" name="图片 3" descr="图片1"/>
          <p:cNvPicPr>
            <a:picLocks noChangeAspect="1"/>
          </p:cNvPicPr>
          <p:nvPr/>
        </p:nvPicPr>
        <p:blipFill>
          <a:blip r:embed="rId2"/>
          <a:stretch>
            <a:fillRect/>
          </a:stretch>
        </p:blipFill>
        <p:spPr>
          <a:xfrm>
            <a:off x="4110990" y="4281805"/>
            <a:ext cx="1974850" cy="2182495"/>
          </a:xfrm>
          <a:prstGeom prst="rect">
            <a:avLst/>
          </a:prstGeom>
          <a:effectLst>
            <a:softEdge rad="63500"/>
          </a:effectLst>
        </p:spPr>
      </p:pic>
    </p:spTree>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dirty="0">
                <a:sym typeface="+mn-ea"/>
              </a:rPr>
              <a:t>知识点</a:t>
            </a:r>
            <a:r>
              <a:rPr lang="en-US" altLang="zh-CN" dirty="0">
                <a:sym typeface="+mn-ea"/>
              </a:rPr>
              <a:t>12-</a:t>
            </a:r>
            <a:r>
              <a:rPr dirty="0">
                <a:sym typeface="+mn-ea"/>
              </a:rPr>
              <a:t>掌握标识符的命名规则</a:t>
            </a:r>
            <a:r>
              <a:rPr lang="en-US" dirty="0">
                <a:sym typeface="+mn-ea"/>
              </a:rPr>
              <a:t>--</a:t>
            </a:r>
            <a:r>
              <a:rPr lang="zh-CN" altLang="en-US" dirty="0">
                <a:sym typeface="+mn-ea"/>
              </a:rPr>
              <a:t>练习</a:t>
            </a:r>
            <a:endParaRPr lang="zh-CN" altLang="en-US" dirty="0">
              <a:sym typeface="+mn-ea"/>
            </a:endParaRPr>
          </a:p>
        </p:txBody>
      </p:sp>
      <p:sp>
        <p:nvSpPr>
          <p:cNvPr id="3" name="内容占位符 2"/>
          <p:cNvSpPr>
            <a:spLocks noGrp="1"/>
          </p:cNvSpPr>
          <p:nvPr>
            <p:ph idx="1"/>
          </p:nvPr>
        </p:nvSpPr>
        <p:spPr/>
        <p:txBody>
          <a:bodyPr/>
          <a:p>
            <a:pPr eaLnBrk="1" hangingPunct="1"/>
            <a:r>
              <a:rPr lang="zh-CN" altLang="en-US" sz="2800" dirty="0">
                <a:sym typeface="+mn-ea"/>
              </a:rPr>
              <a:t>检查下面这些哪些是不合法的标识符</a:t>
            </a:r>
            <a:r>
              <a:rPr lang="en-US" altLang="zh-CN" sz="2800" dirty="0">
                <a:sym typeface="+mn-ea"/>
              </a:rPr>
              <a:t>?</a:t>
            </a:r>
            <a:endParaRPr lang="zh-CN" altLang="en-US" sz="2800" dirty="0"/>
          </a:p>
          <a:p>
            <a:pPr lvl="2" eaLnBrk="1" hangingPunct="1">
              <a:buNone/>
            </a:pPr>
            <a:endParaRPr lang="zh-CN" altLang="en-US" sz="2800" dirty="0"/>
          </a:p>
          <a:p>
            <a:endParaRPr lang="zh-CN" altLang="en-US"/>
          </a:p>
        </p:txBody>
      </p:sp>
      <p:sp>
        <p:nvSpPr>
          <p:cNvPr id="19459" name="AutoShape 4"/>
          <p:cNvSpPr/>
          <p:nvPr/>
        </p:nvSpPr>
        <p:spPr>
          <a:xfrm>
            <a:off x="608330" y="1907540"/>
            <a:ext cx="1695450" cy="579438"/>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p>
            <a:pPr algn="ctr"/>
            <a:r>
              <a:rPr lang="en-US" altLang="zh-CN" b="1" dirty="0">
                <a:latin typeface="Arial" panose="020B0604020202020204" pitchFamily="34" charset="0"/>
                <a:ea typeface="黑体" panose="02010609060101010101" charset="-122"/>
              </a:rPr>
              <a:t>A.principal</a:t>
            </a:r>
            <a:endParaRPr lang="en-US" altLang="zh-CN" b="1" dirty="0">
              <a:latin typeface="Arial" panose="020B0604020202020204" pitchFamily="34" charset="0"/>
              <a:ea typeface="黑体" panose="02010609060101010101" charset="-122"/>
            </a:endParaRPr>
          </a:p>
        </p:txBody>
      </p:sp>
      <p:sp>
        <p:nvSpPr>
          <p:cNvPr id="19460" name="AutoShape 5"/>
          <p:cNvSpPr/>
          <p:nvPr/>
        </p:nvSpPr>
        <p:spPr>
          <a:xfrm>
            <a:off x="7091045" y="1958340"/>
            <a:ext cx="2033588" cy="579438"/>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D.cost_price</a:t>
            </a:r>
            <a:endParaRPr lang="en-US" altLang="zh-CN" b="1" dirty="0">
              <a:latin typeface="Arial" panose="020B0604020202020204" pitchFamily="34" charset="0"/>
              <a:ea typeface="黑体" panose="02010609060101010101" charset="-122"/>
              <a:sym typeface="+mn-ea"/>
            </a:endParaRPr>
          </a:p>
        </p:txBody>
      </p:sp>
      <p:sp>
        <p:nvSpPr>
          <p:cNvPr id="19461" name="AutoShape 6"/>
          <p:cNvSpPr/>
          <p:nvPr/>
        </p:nvSpPr>
        <p:spPr>
          <a:xfrm>
            <a:off x="608330" y="2923223"/>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E.marks_3</a:t>
            </a:r>
            <a:endParaRPr lang="en-US" altLang="zh-CN" b="1" dirty="0">
              <a:latin typeface="Arial" panose="020B0604020202020204" pitchFamily="34" charset="0"/>
              <a:ea typeface="黑体" panose="02010609060101010101" charset="-122"/>
              <a:sym typeface="+mn-ea"/>
            </a:endParaRPr>
          </a:p>
        </p:txBody>
      </p:sp>
      <p:sp>
        <p:nvSpPr>
          <p:cNvPr id="19463" name="AutoShape 8"/>
          <p:cNvSpPr/>
          <p:nvPr/>
        </p:nvSpPr>
        <p:spPr>
          <a:xfrm>
            <a:off x="2722880" y="2923540"/>
            <a:ext cx="1697355" cy="579120"/>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F.</a:t>
            </a:r>
            <a:r>
              <a:rPr lang="en-US" altLang="zh-CN" b="1" dirty="0">
                <a:latin typeface="Arial" panose="020B0604020202020204" pitchFamily="34" charset="0"/>
                <a:ea typeface="黑体" panose="02010609060101010101" charset="-122"/>
                <a:sym typeface="+mn-ea"/>
              </a:rPr>
              <a:t>zip code</a:t>
            </a:r>
            <a:endParaRPr lang="en-US" altLang="zh-CN" b="1" dirty="0">
              <a:latin typeface="Arial" panose="020B0604020202020204" pitchFamily="34" charset="0"/>
              <a:ea typeface="黑体" panose="02010609060101010101" charset="-122"/>
              <a:sym typeface="+mn-ea"/>
            </a:endParaRPr>
          </a:p>
        </p:txBody>
      </p:sp>
      <p:sp>
        <p:nvSpPr>
          <p:cNvPr id="19464" name="AutoShape 9"/>
          <p:cNvSpPr/>
          <p:nvPr/>
        </p:nvSpPr>
        <p:spPr>
          <a:xfrm>
            <a:off x="2640013" y="1907540"/>
            <a:ext cx="1558925" cy="579438"/>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B.123rate</a:t>
            </a:r>
            <a:endParaRPr lang="en-US" altLang="zh-CN" b="1" dirty="0">
              <a:latin typeface="Arial" panose="020B0604020202020204" pitchFamily="34" charset="0"/>
              <a:ea typeface="黑体" panose="02010609060101010101" charset="-122"/>
              <a:sym typeface="+mn-ea"/>
            </a:endParaRPr>
          </a:p>
        </p:txBody>
      </p:sp>
      <p:sp>
        <p:nvSpPr>
          <p:cNvPr id="19465" name="AutoShape 10"/>
          <p:cNvSpPr/>
          <p:nvPr/>
        </p:nvSpPr>
        <p:spPr>
          <a:xfrm>
            <a:off x="4738370" y="1907540"/>
            <a:ext cx="2057400" cy="579438"/>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C.discount%</a:t>
            </a:r>
            <a:endParaRPr lang="en-US" altLang="zh-CN" b="1" dirty="0">
              <a:latin typeface="Arial" panose="020B0604020202020204" pitchFamily="34" charset="0"/>
              <a:ea typeface="黑体" panose="02010609060101010101" charset="-122"/>
              <a:sym typeface="+mn-ea"/>
            </a:endParaRPr>
          </a:p>
        </p:txBody>
      </p:sp>
      <p:sp>
        <p:nvSpPr>
          <p:cNvPr id="19467" name="AutoShape 12"/>
          <p:cNvSpPr/>
          <p:nvPr/>
        </p:nvSpPr>
        <p:spPr>
          <a:xfrm>
            <a:off x="5120005" y="2923223"/>
            <a:ext cx="884238"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G.City</a:t>
            </a:r>
            <a:endParaRPr lang="en-US" altLang="zh-CN" b="1" dirty="0">
              <a:latin typeface="Arial" panose="020B0604020202020204" pitchFamily="34" charset="0"/>
              <a:ea typeface="黑体" panose="02010609060101010101" charset="-122"/>
              <a:sym typeface="+mn-ea"/>
            </a:endParaRPr>
          </a:p>
        </p:txBody>
      </p:sp>
      <p:sp>
        <p:nvSpPr>
          <p:cNvPr id="19468" name="AutoShape 13"/>
          <p:cNvSpPr/>
          <p:nvPr/>
        </p:nvSpPr>
        <p:spPr>
          <a:xfrm>
            <a:off x="6715443" y="2923223"/>
            <a:ext cx="612775"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H.int</a:t>
            </a:r>
            <a:endParaRPr lang="en-US" altLang="zh-CN" b="1" dirty="0">
              <a:latin typeface="Arial" panose="020B0604020202020204" pitchFamily="34" charset="0"/>
              <a:ea typeface="黑体" panose="02010609060101010101" charset="-122"/>
              <a:sym typeface="+mn-ea"/>
            </a:endParaRPr>
          </a:p>
        </p:txBody>
      </p:sp>
      <p:sp>
        <p:nvSpPr>
          <p:cNvPr id="5" name="AutoShape 6"/>
          <p:cNvSpPr/>
          <p:nvPr/>
        </p:nvSpPr>
        <p:spPr>
          <a:xfrm>
            <a:off x="8041640" y="2923223"/>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I.myName</a:t>
            </a:r>
            <a:endParaRPr lang="en-US" altLang="zh-CN" b="1" dirty="0">
              <a:latin typeface="Arial" panose="020B0604020202020204" pitchFamily="34" charset="0"/>
              <a:ea typeface="黑体" panose="02010609060101010101" charset="-122"/>
              <a:sym typeface="+mn-ea"/>
            </a:endParaRPr>
          </a:p>
        </p:txBody>
      </p:sp>
      <p:sp>
        <p:nvSpPr>
          <p:cNvPr id="6" name="AutoShape 6"/>
          <p:cNvSpPr/>
          <p:nvPr/>
        </p:nvSpPr>
        <p:spPr>
          <a:xfrm>
            <a:off x="608330" y="3838258"/>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J.$points</a:t>
            </a:r>
            <a:endParaRPr lang="en-US" altLang="zh-CN" b="1" dirty="0">
              <a:latin typeface="Arial" panose="020B0604020202020204" pitchFamily="34" charset="0"/>
              <a:ea typeface="黑体" panose="02010609060101010101" charset="-122"/>
              <a:sym typeface="+mn-ea"/>
            </a:endParaRPr>
          </a:p>
        </p:txBody>
      </p:sp>
      <p:sp>
        <p:nvSpPr>
          <p:cNvPr id="7" name="AutoShape 6"/>
          <p:cNvSpPr/>
          <p:nvPr/>
        </p:nvSpPr>
        <p:spPr>
          <a:xfrm>
            <a:off x="2722880" y="3935413"/>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K._sys_ta</a:t>
            </a:r>
            <a:endParaRPr lang="en-US" altLang="zh-CN" b="1" dirty="0">
              <a:latin typeface="Arial" panose="020B0604020202020204" pitchFamily="34" charset="0"/>
              <a:ea typeface="黑体" panose="02010609060101010101" charset="-122"/>
              <a:sym typeface="+mn-ea"/>
            </a:endParaRPr>
          </a:p>
        </p:txBody>
      </p:sp>
      <p:sp>
        <p:nvSpPr>
          <p:cNvPr id="8" name="AutoShape 6"/>
          <p:cNvSpPr/>
          <p:nvPr/>
        </p:nvSpPr>
        <p:spPr>
          <a:xfrm>
            <a:off x="7564755" y="4042728"/>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vert="horz" wrap="none" lIns="91440" tIns="45720" rIns="91440" bIns="45720" rtlCol="0" anchor="ctr">
            <a:noAutofit/>
          </a:bodyPr>
          <a:p>
            <a:pPr lvl="0" algn="ctr">
              <a:buClrTx/>
              <a:buSzTx/>
              <a:buFontTx/>
            </a:pPr>
            <a:r>
              <a:rPr lang="en-US" altLang="zh-CN" b="1" dirty="0">
                <a:latin typeface="Arial" panose="020B0604020202020204" pitchFamily="34" charset="0"/>
                <a:ea typeface="黑体" panose="02010609060101010101" charset="-122"/>
                <a:sym typeface="+mn-ea"/>
              </a:rPr>
              <a:t>M.25name</a:t>
            </a:r>
            <a:endParaRPr lang="en-US" altLang="zh-CN" b="1" dirty="0">
              <a:latin typeface="Arial" panose="020B0604020202020204" pitchFamily="34" charset="0"/>
              <a:ea typeface="黑体" panose="02010609060101010101" charset="-122"/>
              <a:sym typeface="+mn-ea"/>
            </a:endParaRPr>
          </a:p>
        </p:txBody>
      </p:sp>
      <p:sp>
        <p:nvSpPr>
          <p:cNvPr id="9" name="AutoShape 6"/>
          <p:cNvSpPr/>
          <p:nvPr/>
        </p:nvSpPr>
        <p:spPr>
          <a:xfrm>
            <a:off x="608330" y="5016183"/>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N.class</a:t>
            </a:r>
            <a:endParaRPr lang="en-US" altLang="zh-CN" b="1" dirty="0">
              <a:latin typeface="Arial" panose="020B0604020202020204" pitchFamily="34" charset="0"/>
              <a:ea typeface="黑体" panose="02010609060101010101" charset="-122"/>
              <a:sym typeface="+mn-ea"/>
            </a:endParaRPr>
          </a:p>
        </p:txBody>
      </p:sp>
      <p:sp>
        <p:nvSpPr>
          <p:cNvPr id="10" name="AutoShape 6"/>
          <p:cNvSpPr/>
          <p:nvPr/>
        </p:nvSpPr>
        <p:spPr>
          <a:xfrm>
            <a:off x="2827655" y="5016183"/>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O.&amp;time</a:t>
            </a:r>
            <a:endParaRPr lang="en-US" altLang="zh-CN" b="1" dirty="0">
              <a:latin typeface="Arial" panose="020B0604020202020204" pitchFamily="34" charset="0"/>
              <a:ea typeface="黑体" panose="02010609060101010101" charset="-122"/>
              <a:sym typeface="+mn-ea"/>
            </a:endParaRPr>
          </a:p>
        </p:txBody>
      </p:sp>
      <p:sp>
        <p:nvSpPr>
          <p:cNvPr id="11" name="AutoShape 6"/>
          <p:cNvSpPr/>
          <p:nvPr/>
        </p:nvSpPr>
        <p:spPr>
          <a:xfrm>
            <a:off x="5120005" y="4042728"/>
            <a:ext cx="1739900" cy="579437"/>
          </a:xfrm>
          <a:prstGeom prst="roundRect">
            <a:avLst>
              <a:gd name="adj" fmla="val 16667"/>
            </a:avLst>
          </a:prstGeom>
          <a:noFill/>
          <a:ln w="28575" cap="flat" cmpd="sng">
            <a:solidFill>
              <a:schemeClr val="accent2"/>
            </a:solidFill>
            <a:prstDash val="solid"/>
            <a:round/>
            <a:headEnd type="none" w="med" len="med"/>
            <a:tailEnd type="none" w="med" len="med"/>
          </a:ln>
          <a:extLst>
            <a:ext uri="{909E8E84-426E-40DD-AFC4-6F175D3DCCD1}">
              <a14:hiddenFill xmlns:a14="http://schemas.microsoft.com/office/drawing/2010/main">
                <a:gradFill rotWithShape="1">
                  <a:gsLst>
                    <a:gs pos="0">
                      <a:srgbClr val="CC99FF"/>
                    </a:gs>
                    <a:gs pos="100000">
                      <a:srgbClr val="FFFFFF"/>
                    </a:gs>
                  </a:gsLst>
                  <a:lin ang="5400000" scaled="1"/>
                  <a:tileRect/>
                </a:gradFill>
              </a14:hiddenFill>
            </a:ext>
          </a:extLst>
        </p:spPr>
        <p:txBody>
          <a:bodyPr wrap="none" anchor="ctr">
            <a:noAutofit/>
          </a:bodyPr>
          <a:p>
            <a:pPr lvl="0" algn="ctr">
              <a:buClrTx/>
              <a:buSzTx/>
              <a:buFontTx/>
            </a:pPr>
            <a:r>
              <a:rPr lang="en-US" altLang="zh-CN" b="1" dirty="0">
                <a:latin typeface="Arial" panose="020B0604020202020204" pitchFamily="34" charset="0"/>
                <a:ea typeface="黑体" panose="02010609060101010101" charset="-122"/>
                <a:sym typeface="+mn-ea"/>
              </a:rPr>
              <a:t>L.#name</a:t>
            </a:r>
            <a:endParaRPr lang="en-US" altLang="zh-CN" b="1" dirty="0">
              <a:latin typeface="Arial" panose="020B0604020202020204" pitchFamily="34" charset="0"/>
              <a:ea typeface="黑体" panose="02010609060101010101" charset="-122"/>
              <a:sym typeface="+mn-ea"/>
            </a:endParaRPr>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13-</a:t>
            </a:r>
            <a:r>
              <a:rPr lang="zh-CN" altLang="en-US" dirty="0">
                <a:sym typeface="+mn-ea"/>
              </a:rPr>
              <a:t>注释</a:t>
            </a:r>
            <a:endParaRPr lang="zh-CN" altLang="en-US" dirty="0"/>
          </a:p>
        </p:txBody>
      </p:sp>
      <p:sp>
        <p:nvSpPr>
          <p:cNvPr id="3" name="内容占位符 2"/>
          <p:cNvSpPr>
            <a:spLocks noGrp="1"/>
          </p:cNvSpPr>
          <p:nvPr>
            <p:ph idx="1"/>
          </p:nvPr>
        </p:nvSpPr>
        <p:spPr>
          <a:xfrm>
            <a:off x="238125" y="899160"/>
            <a:ext cx="11791950" cy="5541645"/>
          </a:xfrm>
        </p:spPr>
        <p:txBody>
          <a:bodyPr>
            <a:normAutofit fontScale="80000"/>
          </a:bodyPr>
          <a:lstStyle/>
          <a:p>
            <a:r>
              <a:rPr lang="en-US" sz="2665" dirty="0">
                <a:cs typeface="微软雅黑 Light" panose="020B0502040204020203" pitchFamily="34" charset="-122"/>
                <a:sym typeface="+mn-ea"/>
              </a:rPr>
              <a:t>J</a:t>
            </a:r>
            <a:r>
              <a:rPr lang="en-US" altLang="zh-CN" sz="2665" dirty="0">
                <a:cs typeface="微软雅黑 Light" panose="020B0502040204020203" pitchFamily="34" charset="-122"/>
                <a:sym typeface="Calibri" panose="020F0502020204030204" charset="0"/>
              </a:rPr>
              <a:t>ava</a:t>
            </a:r>
            <a:r>
              <a:rPr lang="zh-CN" altLang="en-US" sz="2665" dirty="0">
                <a:cs typeface="微软雅黑 Light" panose="020B0502040204020203" pitchFamily="34" charset="-122"/>
                <a:sym typeface="Calibri" panose="020F0502020204030204" charset="0"/>
              </a:rPr>
              <a:t>的注释</a:t>
            </a:r>
            <a:endParaRPr lang="zh-CN" altLang="en-US" sz="2665" dirty="0">
              <a:cs typeface="微软雅黑 Light" panose="020B0502040204020203" pitchFamily="34" charset="-122"/>
              <a:sym typeface="Calibri" panose="020F0502020204030204" charset="0"/>
            </a:endParaRPr>
          </a:p>
          <a:p>
            <a:pPr lvl="1" algn="l" defTabSz="0">
              <a:lnSpc>
                <a:spcPct val="80000"/>
              </a:lnSpc>
            </a:pPr>
            <a:r>
              <a:rPr lang="zh-CN" altLang="en-US" sz="2400" dirty="0">
                <a:cs typeface="微软雅黑 Light" panose="020B0502040204020203" pitchFamily="34" charset="-122"/>
                <a:sym typeface="Calibri" panose="020F0502020204030204" charset="0"/>
              </a:rPr>
              <a:t>说明解释程序的文字就是注释，为了</a:t>
            </a:r>
            <a:r>
              <a:rPr lang="zh-CN" altLang="en-US" sz="2400" kern="1200" dirty="0">
                <a:cs typeface="微软雅黑 Light" panose="020B0502040204020203" pitchFamily="34" charset="-122"/>
                <a:sym typeface="宋体" panose="02010600030101010101" pitchFamily="2" charset="-122"/>
              </a:rPr>
              <a:t>提高代码的可读性。</a:t>
            </a:r>
            <a:endParaRPr lang="zh-CN" altLang="en-US" sz="2400" kern="1200" dirty="0">
              <a:cs typeface="微软雅黑 Light" panose="020B0502040204020203" pitchFamily="34" charset="-122"/>
              <a:sym typeface="宋体" panose="02010600030101010101" pitchFamily="2" charset="-122"/>
            </a:endParaRPr>
          </a:p>
          <a:p>
            <a:pPr marL="457200" lvl="1" indent="0" algn="l" defTabSz="0">
              <a:lnSpc>
                <a:spcPct val="80000"/>
              </a:lnSpc>
              <a:buNone/>
            </a:pPr>
            <a:endParaRPr lang="zh-CN" altLang="en-US" sz="2400" kern="1200" dirty="0">
              <a:cs typeface="微软雅黑 Light" panose="020B0502040204020203" pitchFamily="34" charset="-122"/>
              <a:sym typeface="宋体" panose="02010600030101010101" pitchFamily="2" charset="-122"/>
            </a:endParaRPr>
          </a:p>
          <a:p>
            <a:pPr lvl="1" algn="l" defTabSz="0">
              <a:lnSpc>
                <a:spcPct val="90000"/>
              </a:lnSpc>
            </a:pPr>
            <a:r>
              <a:rPr lang="zh-CN" altLang="en-US" sz="2400" kern="1200" dirty="0">
                <a:cs typeface="微软雅黑 Light" panose="020B0502040204020203" pitchFamily="34" charset="-122"/>
                <a:sym typeface="宋体" panose="02010600030101010101" pitchFamily="2" charset="-122"/>
              </a:rPr>
              <a:t>Java中的注释格式。</a:t>
            </a:r>
            <a:endParaRPr lang="zh-CN" altLang="en-US" sz="2400" kern="1200" dirty="0">
              <a:cs typeface="微软雅黑 Light" panose="020B0502040204020203" pitchFamily="34" charset="-122"/>
              <a:sym typeface="宋体" panose="02010600030101010101" pitchFamily="2" charset="-122"/>
            </a:endParaRPr>
          </a:p>
          <a:p>
            <a:pPr lvl="2" algn="l" defTabSz="0">
              <a:lnSpc>
                <a:spcPct val="90000"/>
              </a:lnSpc>
            </a:pPr>
            <a:r>
              <a:rPr lang="en-US" altLang="zh-CN" sz="2400" dirty="0">
                <a:solidFill>
                  <a:srgbClr val="FF0000"/>
                </a:solidFill>
                <a:cs typeface="微软雅黑 Light" panose="020B0502040204020203" pitchFamily="34" charset="-122"/>
                <a:sym typeface="宋体" panose="02010600030101010101" pitchFamily="2" charset="-122"/>
              </a:rPr>
              <a:t>单行注释  </a:t>
            </a:r>
            <a:r>
              <a:rPr lang="zh-CN" altLang="en-US" sz="2400" kern="1200" dirty="0">
                <a:cs typeface="微软雅黑 Light" panose="020B0502040204020203" pitchFamily="34" charset="-122"/>
                <a:sym typeface="宋体" panose="02010600030101010101" pitchFamily="2" charset="-122"/>
              </a:rPr>
              <a:t>格式： //注释文字</a:t>
            </a:r>
            <a:endParaRPr lang="zh-CN" altLang="en-US" sz="2400" kern="1200" dirty="0">
              <a:cs typeface="微软雅黑 Light" panose="020B0502040204020203" pitchFamily="34" charset="-122"/>
              <a:sym typeface="宋体" panose="02010600030101010101" pitchFamily="2" charset="-122"/>
            </a:endParaRPr>
          </a:p>
          <a:p>
            <a:pPr lvl="2" algn="l" defTabSz="0">
              <a:lnSpc>
                <a:spcPct val="90000"/>
              </a:lnSpc>
            </a:pPr>
            <a:r>
              <a:rPr lang="zh-CN" altLang="en-US" sz="2400" kern="1200" dirty="0">
                <a:solidFill>
                  <a:srgbClr val="FF0000"/>
                </a:solidFill>
                <a:cs typeface="微软雅黑 Light" panose="020B0502040204020203" pitchFamily="34" charset="-122"/>
                <a:sym typeface="宋体" panose="02010600030101010101" pitchFamily="2" charset="-122"/>
              </a:rPr>
              <a:t>多行注释  </a:t>
            </a:r>
            <a:r>
              <a:rPr lang="zh-CN" altLang="en-US" sz="2400" kern="1200" dirty="0">
                <a:cs typeface="微软雅黑 Light" panose="020B0502040204020203" pitchFamily="34" charset="-122"/>
                <a:sym typeface="宋体" panose="02010600030101010101" pitchFamily="2" charset="-122"/>
              </a:rPr>
              <a:t>格式： /*  注释文字  */</a:t>
            </a:r>
            <a:endParaRPr lang="zh-CN" altLang="en-US" sz="2400" kern="1200" dirty="0">
              <a:cs typeface="微软雅黑 Light" panose="020B0502040204020203" pitchFamily="34" charset="-122"/>
              <a:sym typeface="宋体" panose="02010600030101010101" pitchFamily="2" charset="-122"/>
            </a:endParaRPr>
          </a:p>
          <a:p>
            <a:pPr lvl="2" algn="l" defTabSz="0">
              <a:lnSpc>
                <a:spcPct val="90000"/>
              </a:lnSpc>
            </a:pPr>
            <a:r>
              <a:rPr lang="zh-CN" altLang="en-US" sz="2400" kern="1200" dirty="0">
                <a:solidFill>
                  <a:srgbClr val="FF0000"/>
                </a:solidFill>
                <a:cs typeface="微软雅黑 Light" panose="020B0502040204020203" pitchFamily="34" charset="-122"/>
                <a:sym typeface="宋体" panose="02010600030101010101" pitchFamily="2" charset="-122"/>
              </a:rPr>
              <a:t>文档注释  </a:t>
            </a:r>
            <a:r>
              <a:rPr lang="zh-CN" altLang="en-US" sz="2400" kern="1200" dirty="0">
                <a:cs typeface="微软雅黑 Light" panose="020B0502040204020203" pitchFamily="34" charset="-122"/>
                <a:sym typeface="宋体" panose="02010600030101010101" pitchFamily="2" charset="-122"/>
              </a:rPr>
              <a:t>格式：/** 注释文字 */</a:t>
            </a:r>
            <a:endParaRPr lang="zh-CN" altLang="en-US" sz="2400" kern="1200" dirty="0">
              <a:cs typeface="微软雅黑 Light" panose="020B0502040204020203" pitchFamily="34" charset="-122"/>
              <a:sym typeface="宋体" panose="02010600030101010101" pitchFamily="2" charset="-122"/>
            </a:endParaRPr>
          </a:p>
          <a:p>
            <a:pPr lvl="2" algn="l" defTabSz="0">
              <a:lnSpc>
                <a:spcPct val="80000"/>
              </a:lnSpc>
            </a:pPr>
            <a:endParaRPr lang="zh-CN" altLang="en-US" sz="2400" kern="1200" dirty="0">
              <a:cs typeface="微软雅黑 Light" panose="020B0502040204020203" pitchFamily="34" charset="-122"/>
              <a:sym typeface="宋体" panose="02010600030101010101" pitchFamily="2" charset="-122"/>
            </a:endParaRPr>
          </a:p>
          <a:p>
            <a:pPr lvl="1" algn="l" defTabSz="0">
              <a:lnSpc>
                <a:spcPct val="80000"/>
              </a:lnSpc>
            </a:pPr>
            <a:r>
              <a:rPr lang="zh-CN" altLang="en-US" sz="2400" dirty="0">
                <a:cs typeface="微软雅黑 Light" panose="020B0502040204020203" pitchFamily="34" charset="-122"/>
                <a:sym typeface="Calibri" panose="020F0502020204030204" charset="0"/>
              </a:rPr>
              <a:t>对于单行和多行注释，被注释的文字，不会被JVM（java虚拟机）解释执行</a:t>
            </a:r>
            <a:r>
              <a:rPr lang="zh-CN" altLang="en-US" sz="2400" dirty="0">
                <a:cs typeface="微软雅黑 Light" panose="020B0502040204020203" pitchFamily="34" charset="-122"/>
                <a:sym typeface="宋体" panose="02010600030101010101" pitchFamily="2" charset="-122"/>
              </a:rPr>
              <a:t>。</a:t>
            </a:r>
            <a:endParaRPr lang="zh-CN" altLang="en-US" sz="2400" dirty="0">
              <a:cs typeface="微软雅黑 Light" panose="020B0502040204020203" pitchFamily="34" charset="-122"/>
              <a:sym typeface="宋体" panose="02010600030101010101" pitchFamily="2" charset="-122"/>
            </a:endParaRPr>
          </a:p>
          <a:p>
            <a:pPr lvl="1" algn="l" defTabSz="0">
              <a:lnSpc>
                <a:spcPct val="80000"/>
              </a:lnSpc>
            </a:pPr>
            <a:endParaRPr lang="zh-CN" altLang="en-US" sz="2400" kern="1200" dirty="0">
              <a:solidFill>
                <a:srgbClr val="FF0000"/>
              </a:solidFill>
              <a:cs typeface="微软雅黑 Light" panose="020B0502040204020203" pitchFamily="34" charset="-122"/>
              <a:sym typeface="宋体" panose="02010600030101010101" pitchFamily="2" charset="-122"/>
            </a:endParaRPr>
          </a:p>
          <a:p>
            <a:pPr lvl="1" algn="l" defTabSz="0">
              <a:lnSpc>
                <a:spcPct val="130000"/>
              </a:lnSpc>
            </a:pPr>
            <a:r>
              <a:rPr lang="zh-CN" altLang="en-US" sz="2400" dirty="0">
                <a:cs typeface="微软雅黑 Light" panose="020B0502040204020203" pitchFamily="34" charset="-122"/>
                <a:sym typeface="Calibri" panose="020F0502020204030204" charset="0"/>
              </a:rPr>
              <a:t>对于文档注释，是java特有的注释，其中注释内容可以被JDK提供的工具 javadoc所解析，生成一套以网页文件形式体现的该程序的说明文档。</a:t>
            </a:r>
            <a:endParaRPr lang="zh-CN" altLang="en-US" sz="2400" dirty="0">
              <a:cs typeface="微软雅黑 Light" panose="020B0502040204020203" pitchFamily="34" charset="-122"/>
              <a:sym typeface="Calibri" panose="020F0502020204030204" charset="0"/>
            </a:endParaRPr>
          </a:p>
          <a:p>
            <a:pPr lvl="1" algn="l" defTabSz="0">
              <a:lnSpc>
                <a:spcPct val="130000"/>
              </a:lnSpc>
            </a:pPr>
            <a:r>
              <a:rPr lang="zh-CN" altLang="en-US" sz="2400" dirty="0">
                <a:solidFill>
                  <a:srgbClr val="FF0000"/>
                </a:solidFill>
                <a:cs typeface="微软雅黑 Light" panose="020B0502040204020203" pitchFamily="34" charset="-122"/>
                <a:sym typeface="Calibri" panose="020F0502020204030204" charset="0"/>
              </a:rPr>
              <a:t>注释是一个程序员必须要具有的良好编程习惯。</a:t>
            </a:r>
            <a:endParaRPr lang="zh-CN" altLang="en-US" sz="2400" dirty="0">
              <a:cs typeface="微软雅黑 Light" panose="020B0502040204020203" pitchFamily="34" charset="-122"/>
              <a:sym typeface="Calibri" panose="020F0502020204030204" charset="0"/>
            </a:endParaRPr>
          </a:p>
          <a:p>
            <a:pPr marL="0" lvl="1" algn="l" defTabSz="0">
              <a:lnSpc>
                <a:spcPct val="100000"/>
              </a:lnSpc>
            </a:pPr>
            <a:r>
              <a:rPr lang="zh-CN" altLang="en-US" dirty="0">
                <a:cs typeface="微软雅黑 Light" panose="020B0502040204020203" pitchFamily="34" charset="-122"/>
                <a:sym typeface="Calibri" panose="020F0502020204030204" charset="0"/>
              </a:rPr>
              <a:t>初学者编写程序可以养成习惯：先写注释再写代码</a:t>
            </a:r>
            <a:endParaRPr lang="zh-CN" altLang="en-US" dirty="0">
              <a:cs typeface="微软雅黑 Light" panose="020B0502040204020203" pitchFamily="34" charset="-122"/>
              <a:sym typeface="Calibri" panose="020F0502020204030204" charset="0"/>
            </a:endParaRPr>
          </a:p>
          <a:p>
            <a:pPr marL="0" lvl="1" algn="l" defTabSz="0">
              <a:lnSpc>
                <a:spcPct val="100000"/>
              </a:lnSpc>
            </a:pPr>
            <a:r>
              <a:rPr lang="zh-CN" altLang="en-US" dirty="0">
                <a:cs typeface="微软雅黑 Light" panose="020B0502040204020203" pitchFamily="34" charset="-122"/>
                <a:sym typeface="Calibri" panose="020F0502020204030204" charset="0"/>
              </a:rPr>
              <a:t>将自己的思想通过注释先整理出来，在用代码去体现，</a:t>
            </a:r>
            <a:r>
              <a:rPr lang="zh-CN" dirty="0">
                <a:cs typeface="微软雅黑 Light" panose="020B0502040204020203" pitchFamily="34" charset="-122"/>
                <a:sym typeface="+mn-ea"/>
              </a:rPr>
              <a:t>因为代码仅仅是思想的一种体现形式而已</a:t>
            </a:r>
            <a:r>
              <a:rPr dirty="0">
                <a:cs typeface="微软雅黑 Light" panose="020B0502040204020203" pitchFamily="34" charset="-122"/>
                <a:sym typeface="+mn-ea"/>
              </a:rPr>
              <a:t>  </a:t>
            </a:r>
            <a:r>
              <a:rPr dirty="0">
                <a:latin typeface="等线 Light" panose="02010600030101010101" charset="-122"/>
                <a:ea typeface="等线 Light" panose="02010600030101010101" charset="-122"/>
                <a:cs typeface="等线 Light" panose="02010600030101010101" charset="-122"/>
                <a:sym typeface="+mn-ea"/>
              </a:rPr>
              <a:t>                         </a:t>
            </a:r>
            <a:r>
              <a:rPr dirty="0">
                <a:sym typeface="+mn-ea"/>
              </a:rPr>
              <a:t>                                                                                                                                                                                                                                                                                                                                                                                                                                                                                                                                                                                                                                                                                                                                                                                                                                                                                                                                                                                                                              </a:t>
            </a:r>
            <a:endParaRPr lang="zh-CN" altLang="en-US" dirty="0"/>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13-</a:t>
            </a:r>
            <a:r>
              <a:rPr lang="zh-CN" altLang="en-US" dirty="0">
                <a:sym typeface="+mn-ea"/>
              </a:rPr>
              <a:t>注释</a:t>
            </a:r>
            <a:endParaRPr lang="zh-CN" altLang="en-US" dirty="0"/>
          </a:p>
        </p:txBody>
      </p:sp>
      <p:sp>
        <p:nvSpPr>
          <p:cNvPr id="3" name="内容占位符 2"/>
          <p:cNvSpPr>
            <a:spLocks noGrp="1"/>
          </p:cNvSpPr>
          <p:nvPr>
            <p:ph idx="1"/>
          </p:nvPr>
        </p:nvSpPr>
        <p:spPr>
          <a:xfrm>
            <a:off x="238125" y="899160"/>
            <a:ext cx="11791950" cy="5541645"/>
          </a:xfrm>
        </p:spPr>
        <p:txBody>
          <a:bodyPr>
            <a:normAutofit/>
          </a:bodyPr>
          <a:lstStyle/>
          <a:p>
            <a:r>
              <a:rPr lang="en-US" sz="2665" dirty="0">
                <a:cs typeface="微软雅黑 Light" panose="020B0502040204020203" pitchFamily="34" charset="-122"/>
                <a:sym typeface="+mn-ea"/>
              </a:rPr>
              <a:t>J</a:t>
            </a:r>
            <a:r>
              <a:rPr lang="en-US" altLang="zh-CN" sz="2665" dirty="0">
                <a:cs typeface="微软雅黑 Light" panose="020B0502040204020203" pitchFamily="34" charset="-122"/>
                <a:sym typeface="Calibri" panose="020F0502020204030204" charset="0"/>
              </a:rPr>
              <a:t>ava</a:t>
            </a:r>
            <a:r>
              <a:rPr lang="zh-CN" altLang="en-US" sz="2665" dirty="0">
                <a:cs typeface="微软雅黑 Light" panose="020B0502040204020203" pitchFamily="34" charset="-122"/>
                <a:sym typeface="Calibri" panose="020F0502020204030204" charset="0"/>
              </a:rPr>
              <a:t>的注释的使用</a:t>
            </a:r>
            <a:endParaRPr lang="zh-CN" altLang="en-US" sz="2665" dirty="0">
              <a:cs typeface="微软雅黑 Light" panose="020B0502040204020203" pitchFamily="34" charset="-122"/>
              <a:sym typeface="Calibri" panose="020F0502020204030204" charset="0"/>
            </a:endParaRPr>
          </a:p>
          <a:p>
            <a:pPr marL="457200" lvl="1" indent="0" algn="l" defTabSz="0">
              <a:lnSpc>
                <a:spcPct val="80000"/>
              </a:lnSpc>
              <a:buNone/>
            </a:pPr>
            <a:r>
              <a:rPr dirty="0">
                <a:latin typeface="等线 Light" panose="02010600030101010101" charset="-122"/>
                <a:ea typeface="等线 Light" panose="02010600030101010101" charset="-122"/>
                <a:cs typeface="等线 Light" panose="02010600030101010101" charset="-122"/>
                <a:sym typeface="+mn-ea"/>
              </a:rPr>
              <a:t>               </a:t>
            </a:r>
            <a:r>
              <a:rPr dirty="0">
                <a:sym typeface="+mn-ea"/>
              </a:rPr>
              <a:t>                                                                                                                                                                                                                                                                                                                                                                                                                                                                                                                                                                                                                                                                                                                                                                                                                                                                                                                                                                                                                              </a:t>
            </a:r>
            <a:endParaRPr lang="zh-CN" altLang="en-US" dirty="0"/>
          </a:p>
        </p:txBody>
      </p:sp>
      <p:pic>
        <p:nvPicPr>
          <p:cNvPr id="4" name="图片 3"/>
          <p:cNvPicPr>
            <a:picLocks noChangeAspect="1"/>
          </p:cNvPicPr>
          <p:nvPr/>
        </p:nvPicPr>
        <p:blipFill>
          <a:blip r:embed="rId1"/>
          <a:stretch>
            <a:fillRect/>
          </a:stretch>
        </p:blipFill>
        <p:spPr>
          <a:xfrm>
            <a:off x="3550285" y="1153160"/>
            <a:ext cx="5555615" cy="5213985"/>
          </a:xfrm>
          <a:prstGeom prst="rect">
            <a:avLst/>
          </a:prstGeom>
        </p:spPr>
      </p:pic>
      <p:sp>
        <p:nvSpPr>
          <p:cNvPr id="24" name="圆角矩形标注 23"/>
          <p:cNvSpPr/>
          <p:nvPr/>
        </p:nvSpPr>
        <p:spPr>
          <a:xfrm>
            <a:off x="6713855" y="1574800"/>
            <a:ext cx="2804795" cy="554355"/>
          </a:xfrm>
          <a:prstGeom prst="wedgeRoundRectCallout">
            <a:avLst>
              <a:gd name="adj1" fmla="val -62791"/>
              <a:gd name="adj2" fmla="val -1151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err="1">
                <a:solidFill>
                  <a:schemeClr val="bg1"/>
                </a:solidFill>
                <a:latin typeface="微软雅黑 Light" panose="020B0502040204020203" pitchFamily="34" charset="-122"/>
                <a:ea typeface="微软雅黑 Light" panose="020B0502040204020203" pitchFamily="34" charset="-122"/>
                <a:sym typeface="+mn-ea"/>
              </a:rPr>
              <a:t>文档注释</a:t>
            </a:r>
            <a:endParaRPr lang="zh-CN" altLang="en-US" sz="2000" b="1" dirty="0" err="1">
              <a:solidFill>
                <a:schemeClr val="bg1"/>
              </a:solidFill>
              <a:latin typeface="微软雅黑 Light" panose="020B0502040204020203" pitchFamily="34" charset="-122"/>
              <a:ea typeface="微软雅黑 Light" panose="020B0502040204020203" pitchFamily="34" charset="-122"/>
              <a:sym typeface="+mn-ea"/>
            </a:endParaRPr>
          </a:p>
        </p:txBody>
      </p:sp>
      <p:sp>
        <p:nvSpPr>
          <p:cNvPr id="5" name="圆角矩形标注 4"/>
          <p:cNvSpPr/>
          <p:nvPr/>
        </p:nvSpPr>
        <p:spPr>
          <a:xfrm>
            <a:off x="8208010" y="2745740"/>
            <a:ext cx="3449320" cy="554355"/>
          </a:xfrm>
          <a:prstGeom prst="wedgeRoundRectCallout">
            <a:avLst>
              <a:gd name="adj1" fmla="val -57142"/>
              <a:gd name="adj2" fmla="val -2663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err="1">
                <a:solidFill>
                  <a:schemeClr val="bg1"/>
                </a:solidFill>
                <a:latin typeface="微软雅黑 Light" panose="020B0502040204020203" pitchFamily="34" charset="-122"/>
                <a:ea typeface="微软雅黑 Light" panose="020B0502040204020203" pitchFamily="34" charset="-122"/>
                <a:sym typeface="+mn-ea"/>
              </a:rPr>
              <a:t>文档注释</a:t>
            </a:r>
            <a:endParaRPr lang="zh-CN" altLang="en-US" sz="2000" b="1" dirty="0" err="1">
              <a:solidFill>
                <a:schemeClr val="bg1"/>
              </a:solidFill>
              <a:latin typeface="微软雅黑 Light" panose="020B0502040204020203" pitchFamily="34" charset="-122"/>
              <a:ea typeface="微软雅黑 Light" panose="020B0502040204020203" pitchFamily="34" charset="-122"/>
              <a:sym typeface="+mn-ea"/>
            </a:endParaRPr>
          </a:p>
        </p:txBody>
      </p:sp>
      <p:sp>
        <p:nvSpPr>
          <p:cNvPr id="6" name="圆角矩形标注 5"/>
          <p:cNvSpPr/>
          <p:nvPr/>
        </p:nvSpPr>
        <p:spPr>
          <a:xfrm>
            <a:off x="1431290" y="3820795"/>
            <a:ext cx="2444115" cy="554355"/>
          </a:xfrm>
          <a:prstGeom prst="wedgeRoundRectCallout">
            <a:avLst>
              <a:gd name="adj1" fmla="val 61321"/>
              <a:gd name="adj2" fmla="val -567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err="1">
                <a:solidFill>
                  <a:schemeClr val="bg1"/>
                </a:solidFill>
                <a:latin typeface="微软雅黑 Light" panose="020B0502040204020203" pitchFamily="34" charset="-122"/>
                <a:ea typeface="微软雅黑 Light" panose="020B0502040204020203" pitchFamily="34" charset="-122"/>
                <a:sym typeface="+mn-ea"/>
              </a:rPr>
              <a:t>单行注释</a:t>
            </a:r>
            <a:endParaRPr lang="zh-CN" altLang="en-US" sz="2000" b="1" dirty="0" err="1">
              <a:solidFill>
                <a:schemeClr val="bg1"/>
              </a:solidFill>
              <a:latin typeface="微软雅黑 Light" panose="020B0502040204020203" pitchFamily="34" charset="-122"/>
              <a:ea typeface="微软雅黑 Light" panose="020B0502040204020203" pitchFamily="34" charset="-122"/>
              <a:sym typeface="+mn-ea"/>
            </a:endParaRPr>
          </a:p>
        </p:txBody>
      </p:sp>
      <p:sp>
        <p:nvSpPr>
          <p:cNvPr id="7" name="圆角矩形标注 6"/>
          <p:cNvSpPr/>
          <p:nvPr/>
        </p:nvSpPr>
        <p:spPr>
          <a:xfrm>
            <a:off x="1712595" y="4895215"/>
            <a:ext cx="2302510" cy="554355"/>
          </a:xfrm>
          <a:prstGeom prst="wedgeRoundRectCallout">
            <a:avLst>
              <a:gd name="adj1" fmla="val 61321"/>
              <a:gd name="adj2" fmla="val -567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err="1">
                <a:solidFill>
                  <a:schemeClr val="bg1"/>
                </a:solidFill>
                <a:latin typeface="微软雅黑 Light" panose="020B0502040204020203" pitchFamily="34" charset="-122"/>
                <a:ea typeface="微软雅黑 Light" panose="020B0502040204020203" pitchFamily="34" charset="-122"/>
                <a:sym typeface="+mn-ea"/>
              </a:rPr>
              <a:t>多行注释</a:t>
            </a:r>
            <a:endParaRPr lang="zh-CN" altLang="en-US" sz="2000" b="1" dirty="0" err="1">
              <a:solidFill>
                <a:schemeClr val="bg1"/>
              </a:solidFill>
              <a:latin typeface="微软雅黑 Light" panose="020B0502040204020203" pitchFamily="34" charset="-122"/>
              <a:ea typeface="微软雅黑 Light" panose="020B0502040204020203" pitchFamily="34" charset="-122"/>
              <a:sym typeface="+mn-ea"/>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思考：</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9" name="内容占位符 2"/>
          <p:cNvSpPr txBox="1"/>
          <p:nvPr/>
        </p:nvSpPr>
        <p:spPr>
          <a:xfrm>
            <a:off x="548640" y="683260"/>
            <a:ext cx="11015980" cy="5737225"/>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在前面</a:t>
            </a:r>
            <a:r>
              <a:rPr lang="en-US" altLang="zh-CN"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PPT</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中，我们把</a:t>
            </a:r>
            <a:r>
              <a:rPr lang="en-US" altLang="zh-CN"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Test</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类的文件命名为</a:t>
            </a:r>
            <a:r>
              <a:rPr lang="en-US" altLang="zh-CN"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Test.java</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，如果保存为</a:t>
            </a:r>
            <a:r>
              <a:rPr lang="en-US" altLang="zh-CN"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a.java</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rPr>
              <a:t>会如何？</a:t>
            </a:r>
            <a:endPar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DK,JRE,JVM的特点</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环境变量的配置</a:t>
            </a:r>
            <a:r>
              <a:rPr lang="en-US" altLang="zh-CN" sz="2000" b="1" dirty="0" err="1"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javahome</a:t>
            </a:r>
            <a:r>
              <a:rPr lang="en-US" altLang="zh-CN" sz="2000" b="1"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zh-CN" altLang="en-US" sz="2000" b="1"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path</a:t>
            </a: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和classpath以及作用</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Java程序的编写，编译，运行步骤</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在配置，编写，编译，运行各个步骤中常见的错误以及解决方法</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简述JDK,JRE的区别</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简述如何配置环境变量，及环境变量的作用</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独立编写Hello World程序</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1">
              <a:buSzPct val="100000"/>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class的作用</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lvl="1">
              <a:buSzPct val="100000"/>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main函数的作用</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en-US" altLang="zh-CN"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endParaRPr>
          </a:p>
          <a:p>
            <a:pPr lvl="1">
              <a:buSzPct val="100000"/>
            </a:pPr>
            <a:r>
              <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sym typeface="+mn-ea"/>
              </a:rPr>
              <a:t>输出语句的作用</a:t>
            </a:r>
            <a:r>
              <a:rPr lang="zh-CN" altLang="en-US" sz="2000" b="1"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zh-CN" altLang="en-US" sz="2000" b="1" dirty="0" smtClean="0">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en-US" altLang="zh-CN"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en-US" altLang="zh-CN" dirty="0"/>
              <a:t>-</a:t>
            </a:r>
            <a:r>
              <a:rPr dirty="0">
                <a:sym typeface="+mn-ea"/>
              </a:rPr>
              <a:t>计算机语言发展简史</a:t>
            </a:r>
            <a:endParaRPr lang="zh-CN" altLang="en-US" dirty="0"/>
          </a:p>
        </p:txBody>
      </p:sp>
      <p:sp>
        <p:nvSpPr>
          <p:cNvPr id="3" name="内容占位符 2"/>
          <p:cNvSpPr>
            <a:spLocks noGrp="1"/>
          </p:cNvSpPr>
          <p:nvPr>
            <p:ph idx="1"/>
          </p:nvPr>
        </p:nvSpPr>
        <p:spPr>
          <a:xfrm>
            <a:off x="173235" y="704737"/>
            <a:ext cx="11792070" cy="5448937"/>
          </a:xfrm>
        </p:spPr>
        <p:txBody>
          <a:bodyPr>
            <a:normAutofit/>
          </a:bodyPr>
          <a:lstStyle/>
          <a:p>
            <a:r>
              <a:rPr dirty="0">
                <a:sym typeface="+mn-ea"/>
              </a:rPr>
              <a:t>计算机语言发展简史</a:t>
            </a:r>
            <a:endParaRPr kumimoji="1" lang="en-US" altLang="zh-CN" dirty="0"/>
          </a:p>
          <a:p>
            <a:pPr lvl="1"/>
            <a:r>
              <a:rPr kumimoji="1"/>
              <a:t>计算机语言总的来说分为</a:t>
            </a:r>
            <a:r>
              <a:rPr kumimoji="1" b="1">
                <a:solidFill>
                  <a:srgbClr val="FF0000"/>
                </a:solidFill>
              </a:rPr>
              <a:t>机器语言，汇编语言，高级语言</a:t>
            </a:r>
            <a:r>
              <a:rPr kumimoji="1"/>
              <a:t>三大类。</a:t>
            </a:r>
            <a:endParaRPr kumimoji="1"/>
          </a:p>
          <a:p>
            <a:pPr lvl="1"/>
            <a:r>
              <a:rPr kumimoji="1"/>
              <a:t>也恰恰是计算机语言发展历史的三个阶段。</a:t>
            </a:r>
            <a:endParaRPr kumimoji="1" lang="zh-CN" altLang="en-US" sz="1800" dirty="0"/>
          </a:p>
          <a:p>
            <a:pPr lvl="2"/>
            <a:r>
              <a:rPr kumimoji="1" lang="zh-CN" altLang="en-US" sz="1800" dirty="0">
                <a:sym typeface="+mn-ea"/>
              </a:rPr>
              <a:t>1946年2月14日，世界上第一台计算机ENAC诞生，使用的是最原始的穿孔卡片。</a:t>
            </a:r>
            <a:endParaRPr kumimoji="1" lang="zh-CN" altLang="en-US" sz="1800" dirty="0">
              <a:sym typeface="+mn-ea"/>
            </a:endParaRPr>
          </a:p>
          <a:p>
            <a:pPr lvl="2"/>
            <a:r>
              <a:rPr kumimoji="1" lang="zh-CN" altLang="en-US" sz="1800" dirty="0">
                <a:sym typeface="+mn-ea"/>
              </a:rPr>
              <a:t>计算机语言发展到第二代，出现了汇编语言。</a:t>
            </a:r>
            <a:endParaRPr kumimoji="1" lang="zh-CN" altLang="en-US" sz="1800" dirty="0">
              <a:sym typeface="+mn-ea"/>
            </a:endParaRPr>
          </a:p>
          <a:p>
            <a:pPr lvl="2"/>
            <a:r>
              <a:rPr kumimoji="1" lang="zh-CN" altLang="en-US" sz="1800" dirty="0">
                <a:sym typeface="+mn-ea"/>
              </a:rPr>
              <a:t>计算机语言发展到第三代时，就进入了“面向人类”的高级语言。如：C，C++，</a:t>
            </a:r>
            <a:r>
              <a:rPr kumimoji="1" lang="en-US" altLang="zh-CN" sz="1800" dirty="0">
                <a:sym typeface="+mn-ea"/>
              </a:rPr>
              <a:t>C#</a:t>
            </a:r>
            <a:r>
              <a:rPr kumimoji="1" lang="zh-CN" altLang="en-US" sz="1800" dirty="0">
                <a:sym typeface="+mn-ea"/>
              </a:rPr>
              <a:t>Java等</a:t>
            </a:r>
            <a:endParaRPr kumimoji="1" lang="zh-CN" altLang="en-US" sz="1800" dirty="0">
              <a:sym typeface="+mn-ea"/>
            </a:endParaRPr>
          </a:p>
          <a:p>
            <a:pPr lvl="1"/>
            <a:endParaRPr lang="zh-CN" altLang="en-US" sz="1800" dirty="0"/>
          </a:p>
        </p:txBody>
      </p:sp>
      <p:pic>
        <p:nvPicPr>
          <p:cNvPr id="4" name="图片 3"/>
          <p:cNvPicPr>
            <a:picLocks noChangeAspect="1"/>
          </p:cNvPicPr>
          <p:nvPr/>
        </p:nvPicPr>
        <p:blipFill>
          <a:blip r:embed="rId1"/>
          <a:stretch>
            <a:fillRect/>
          </a:stretch>
        </p:blipFill>
        <p:spPr>
          <a:xfrm>
            <a:off x="649605" y="4423410"/>
            <a:ext cx="2901950" cy="1948815"/>
          </a:xfrm>
          <a:prstGeom prst="rect">
            <a:avLst/>
          </a:prstGeom>
          <a:effectLst>
            <a:softEdge rad="139700"/>
          </a:effectLst>
        </p:spPr>
      </p:pic>
      <p:pic>
        <p:nvPicPr>
          <p:cNvPr id="5" name="图片 4"/>
          <p:cNvPicPr>
            <a:picLocks noChangeAspect="1"/>
          </p:cNvPicPr>
          <p:nvPr/>
        </p:nvPicPr>
        <p:blipFill>
          <a:blip r:embed="rId2"/>
          <a:stretch>
            <a:fillRect/>
          </a:stretch>
        </p:blipFill>
        <p:spPr>
          <a:xfrm>
            <a:off x="4411345" y="4423410"/>
            <a:ext cx="2981960" cy="1911985"/>
          </a:xfrm>
          <a:prstGeom prst="rect">
            <a:avLst/>
          </a:prstGeom>
          <a:effectLst>
            <a:softEdge rad="203200"/>
          </a:effectLst>
        </p:spPr>
      </p:pic>
      <p:pic>
        <p:nvPicPr>
          <p:cNvPr id="6" name="图片 5"/>
          <p:cNvPicPr>
            <a:picLocks noChangeAspect="1"/>
          </p:cNvPicPr>
          <p:nvPr/>
        </p:nvPicPr>
        <p:blipFill>
          <a:blip r:embed="rId3"/>
          <a:stretch>
            <a:fillRect/>
          </a:stretch>
        </p:blipFill>
        <p:spPr>
          <a:xfrm>
            <a:off x="8408035" y="4478020"/>
            <a:ext cx="3111500" cy="1839595"/>
          </a:xfrm>
          <a:prstGeom prst="rect">
            <a:avLst/>
          </a:prstGeom>
          <a:effectLst>
            <a:softEdge rad="114300"/>
          </a:effectLst>
        </p:spPr>
      </p:pic>
      <p:sp>
        <p:nvSpPr>
          <p:cNvPr id="8" name="右箭头 7"/>
          <p:cNvSpPr/>
          <p:nvPr/>
        </p:nvSpPr>
        <p:spPr>
          <a:xfrm>
            <a:off x="3551555" y="4998720"/>
            <a:ext cx="818515" cy="433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右箭头 8"/>
          <p:cNvSpPr/>
          <p:nvPr/>
        </p:nvSpPr>
        <p:spPr>
          <a:xfrm>
            <a:off x="7491730" y="4927600"/>
            <a:ext cx="818515" cy="504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dirty="0">
                <a:sym typeface="+mn-ea"/>
              </a:rPr>
              <a:t>Java发展简史</a:t>
            </a:r>
            <a:endParaRPr lang="zh-CN" altLang="en-US" dirty="0"/>
          </a:p>
        </p:txBody>
      </p:sp>
      <p:sp>
        <p:nvSpPr>
          <p:cNvPr id="3" name="内容占位符 2"/>
          <p:cNvSpPr>
            <a:spLocks noGrp="1"/>
          </p:cNvSpPr>
          <p:nvPr>
            <p:ph idx="1"/>
          </p:nvPr>
        </p:nvSpPr>
        <p:spPr>
          <a:xfrm>
            <a:off x="199905" y="747917"/>
            <a:ext cx="11792070" cy="5448937"/>
          </a:xfrm>
        </p:spPr>
        <p:txBody>
          <a:bodyPr>
            <a:normAutofit/>
          </a:bodyPr>
          <a:lstStyle/>
          <a:p>
            <a:r>
              <a:rPr kumimoji="1" lang="en-US" altLang="zh-CN" dirty="0"/>
              <a:t>Java</a:t>
            </a:r>
            <a:r>
              <a:rPr kumimoji="1" lang="zh-CN" altLang="en-US" dirty="0"/>
              <a:t>历史</a:t>
            </a:r>
            <a:endParaRPr kumimoji="1" lang="en-US" altLang="zh-CN" dirty="0"/>
          </a:p>
          <a:p>
            <a:pPr lvl="1"/>
            <a:r>
              <a:rPr kumimoji="1" lang="en-US" sz="2800">
                <a:sym typeface="+mn-ea"/>
              </a:rPr>
              <a:t>J</a:t>
            </a:r>
            <a:r>
              <a:rPr kumimoji="1" sz="2800">
                <a:sym typeface="+mn-ea"/>
              </a:rPr>
              <a:t>ava</a:t>
            </a:r>
            <a:r>
              <a:rPr kumimoji="1" lang="zh-CN" sz="2800">
                <a:sym typeface="+mn-ea"/>
              </a:rPr>
              <a:t>语言的创始人：</a:t>
            </a:r>
            <a:endParaRPr kumimoji="1" lang="zh-CN" sz="2800">
              <a:sym typeface="+mn-ea"/>
            </a:endParaRPr>
          </a:p>
          <a:p>
            <a:pPr marL="457200" lvl="1" indent="0">
              <a:buNone/>
            </a:pPr>
            <a:r>
              <a:rPr kumimoji="1" lang="zh-CN" sz="2800">
                <a:sym typeface="+mn-ea"/>
              </a:rPr>
              <a:t> </a:t>
            </a:r>
            <a:endParaRPr kumimoji="1" lang="zh-CN" sz="2800">
              <a:sym typeface="+mn-ea"/>
            </a:endParaRPr>
          </a:p>
          <a:p>
            <a:pPr marL="0" lvl="1" indent="0">
              <a:buNone/>
            </a:pPr>
            <a:r>
              <a:rPr kumimoji="1" lang="zh-CN" sz="2800">
                <a:sym typeface="+mn-ea"/>
              </a:rPr>
              <a:t>                                                  </a:t>
            </a:r>
            <a:endParaRPr kumimoji="1" lang="zh-CN" sz="2800">
              <a:sym typeface="+mn-ea"/>
            </a:endParaRPr>
          </a:p>
          <a:p>
            <a:pPr lvl="1"/>
            <a:r>
              <a:rPr kumimoji="1" lang="zh-CN" sz="2800">
                <a:sym typeface="+mn-ea"/>
              </a:rPr>
              <a:t>                                                </a:t>
            </a:r>
            <a:endParaRPr kumimoji="1" lang="zh-CN" sz="2800">
              <a:sym typeface="+mn-ea"/>
            </a:endParaRPr>
          </a:p>
        </p:txBody>
      </p:sp>
      <p:pic>
        <p:nvPicPr>
          <p:cNvPr id="9221" name="图片 5" descr="sun_logo.jpg"/>
          <p:cNvPicPr>
            <a:picLocks noChangeAspect="1"/>
          </p:cNvPicPr>
          <p:nvPr/>
        </p:nvPicPr>
        <p:blipFill>
          <a:blip r:embed="rId1"/>
          <a:srcRect/>
          <a:stretch>
            <a:fillRect/>
          </a:stretch>
        </p:blipFill>
        <p:spPr bwMode="auto">
          <a:xfrm>
            <a:off x="737870" y="2176145"/>
            <a:ext cx="2966085" cy="750570"/>
          </a:xfrm>
          <a:prstGeom prst="rect">
            <a:avLst/>
          </a:prstGeom>
          <a:noFill/>
          <a:ln w="9525">
            <a:noFill/>
            <a:miter lim="800000"/>
            <a:headEnd/>
            <a:tailEnd/>
          </a:ln>
        </p:spPr>
      </p:pic>
      <p:pic>
        <p:nvPicPr>
          <p:cNvPr id="5" name="图片 4"/>
          <p:cNvPicPr>
            <a:picLocks noChangeAspect="1"/>
          </p:cNvPicPr>
          <p:nvPr/>
        </p:nvPicPr>
        <p:blipFill>
          <a:blip r:embed="rId2"/>
          <a:stretch>
            <a:fillRect/>
          </a:stretch>
        </p:blipFill>
        <p:spPr>
          <a:xfrm>
            <a:off x="312420" y="3043555"/>
            <a:ext cx="3391535" cy="3338195"/>
          </a:xfrm>
          <a:prstGeom prst="rect">
            <a:avLst/>
          </a:prstGeom>
          <a:effectLst>
            <a:softEdge rad="88900"/>
          </a:effectLst>
        </p:spPr>
      </p:pic>
      <p:sp>
        <p:nvSpPr>
          <p:cNvPr id="9" name="内容占位符 2"/>
          <p:cNvSpPr>
            <a:spLocks noGrp="1"/>
          </p:cNvSpPr>
          <p:nvPr/>
        </p:nvSpPr>
        <p:spPr>
          <a:xfrm>
            <a:off x="3478530" y="2275840"/>
            <a:ext cx="8714105" cy="4479925"/>
          </a:xfrm>
          <a:prstGeom prst="rect">
            <a:avLst/>
          </a:prstGeom>
        </p:spPr>
        <p:txBody>
          <a:bodyPr vert="horz" lIns="91440" tIns="45720" rIns="91440" bIns="45720" rtlCol="0">
            <a:normAutofit fontScale="30000"/>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kumimoji="1" lang="en-US" altLang="zh-CN" dirty="0"/>
          </a:p>
          <a:p>
            <a:pPr lvl="1"/>
            <a:r>
              <a:rPr lang="en-US" altLang="zh-CN" sz="6665" b="1">
                <a:cs typeface="微软雅黑 Light" panose="020B0502040204020203" pitchFamily="34" charset="-122"/>
                <a:sym typeface="+mn-ea"/>
              </a:rPr>
              <a:t>J</a:t>
            </a:r>
            <a:r>
              <a:rPr lang="zh-CN" altLang="en-US" sz="6665" b="1">
                <a:cs typeface="微软雅黑 Light" panose="020B0502040204020203" pitchFamily="34" charset="-122"/>
                <a:sym typeface="+mn-ea"/>
              </a:rPr>
              <a:t>ava是一种程序设计语言，由Sun Microsystem公司于1995年推出；</a:t>
            </a:r>
            <a:endParaRPr lang="zh-CN" altLang="en-US" sz="6665" b="1">
              <a:cs typeface="微软雅黑 Light" panose="020B0502040204020203" pitchFamily="34" charset="-122"/>
              <a:sym typeface="+mn-ea"/>
            </a:endParaRPr>
          </a:p>
          <a:p>
            <a:pPr lvl="1"/>
            <a:r>
              <a:rPr lang="zh-CN" altLang="en-US" sz="6665" b="1">
                <a:cs typeface="微软雅黑 Light" panose="020B0502040204020203" pitchFamily="34" charset="-122"/>
                <a:sym typeface="+mn-ea"/>
              </a:rPr>
              <a:t>早在</a:t>
            </a:r>
            <a:r>
              <a:rPr lang="zh-CN" altLang="en-US" sz="6665" b="1">
                <a:solidFill>
                  <a:srgbClr val="FF0000"/>
                </a:solidFill>
                <a:cs typeface="微软雅黑 Light" panose="020B0502040204020203" pitchFamily="34" charset="-122"/>
                <a:sym typeface="+mn-ea"/>
              </a:rPr>
              <a:t>1991年</a:t>
            </a:r>
            <a:r>
              <a:rPr lang="zh-CN" altLang="en-US" sz="6665" b="1">
                <a:cs typeface="微软雅黑 Light" panose="020B0502040204020203" pitchFamily="34" charset="-122"/>
                <a:sym typeface="+mn-ea"/>
              </a:rPr>
              <a:t>，</a:t>
            </a:r>
            <a:r>
              <a:rPr lang="zh-CN" altLang="en-US" sz="6665" b="1">
                <a:solidFill>
                  <a:srgbClr val="FF0000"/>
                </a:solidFill>
                <a:cs typeface="微软雅黑 Light" panose="020B0502040204020203" pitchFamily="34" charset="-122"/>
                <a:sym typeface="+mn-ea"/>
              </a:rPr>
              <a:t>Sun公司</a:t>
            </a:r>
            <a:r>
              <a:rPr lang="zh-CN" altLang="en-US" sz="6665" b="1">
                <a:cs typeface="微软雅黑 Light" panose="020B0502040204020203" pitchFamily="34" charset="-122"/>
                <a:sym typeface="+mn-ea"/>
              </a:rPr>
              <a:t>的James Gosling等人开始开发名为Oak的程序设计语言，希望用来控制嵌入在有线电视机顶盒和PDA等设备中的微处理器；</a:t>
            </a:r>
            <a:endParaRPr lang="zh-CN" altLang="en-US" sz="6665" b="1">
              <a:latin typeface="微软雅黑 Light" panose="020B0502040204020203" pitchFamily="34" charset="-122"/>
              <a:ea typeface="微软雅黑 Light" panose="020B0502040204020203" pitchFamily="34" charset="-122"/>
              <a:cs typeface="微软雅黑 Light" panose="020B0502040204020203" pitchFamily="34" charset="-122"/>
            </a:endParaRPr>
          </a:p>
          <a:p>
            <a:pPr lvl="1"/>
            <a:r>
              <a:rPr lang="zh-CN" altLang="en-US" sz="6665" b="1">
                <a:cs typeface="微软雅黑 Light" panose="020B0502040204020203" pitchFamily="34" charset="-122"/>
                <a:sym typeface="+mn-ea"/>
              </a:rPr>
              <a:t>1994年，Oak语言正式更名为Java；</a:t>
            </a:r>
            <a:endParaRPr kumimoji="1" sz="6665" b="1"/>
          </a:p>
          <a:p>
            <a:pPr lvl="1"/>
            <a:r>
              <a:rPr lang="zh-CN" altLang="en-US" sz="6665" b="1">
                <a:solidFill>
                  <a:srgbClr val="FF0000"/>
                </a:solidFill>
                <a:cs typeface="微软雅黑 Light" panose="020B0502040204020203" pitchFamily="34" charset="-122"/>
                <a:sym typeface="+mn-ea"/>
              </a:rPr>
              <a:t>2009年</a:t>
            </a:r>
            <a:r>
              <a:rPr lang="zh-CN" altLang="en-US" sz="6665" b="1">
                <a:cs typeface="微软雅黑 Light" panose="020B0502040204020203" pitchFamily="34" charset="-122"/>
                <a:sym typeface="+mn-ea"/>
              </a:rPr>
              <a:t>SUN公司被Oracle公司收购</a:t>
            </a:r>
            <a:endParaRPr lang="zh-CN" altLang="en-US" sz="6665" b="1">
              <a:latin typeface="微软雅黑 Light" panose="020B0502040204020203" pitchFamily="34" charset="-122"/>
              <a:ea typeface="微软雅黑 Light" panose="020B0502040204020203" pitchFamily="34" charset="-122"/>
              <a:cs typeface="微软雅黑 Light" panose="020B0502040204020203" pitchFamily="34" charset="-122"/>
            </a:endParaRPr>
          </a:p>
          <a:p>
            <a:pPr lvl="1"/>
            <a:r>
              <a:rPr kumimoji="1" sz="6665" b="1"/>
              <a:t>“</a:t>
            </a:r>
            <a:r>
              <a:rPr lang="zh-CN" altLang="en-US" sz="6665" b="1">
                <a:cs typeface="微软雅黑 Light" panose="020B0502040204020203" pitchFamily="34" charset="-122"/>
                <a:sym typeface="+mn-ea"/>
              </a:rPr>
              <a:t>Java语言凭借其独有的</a:t>
            </a:r>
            <a:r>
              <a:rPr lang="zh-CN" altLang="en-US" sz="6665" b="1">
                <a:solidFill>
                  <a:srgbClr val="FF0000"/>
                </a:solidFill>
                <a:cs typeface="微软雅黑 Light" panose="020B0502040204020203" pitchFamily="34" charset="-122"/>
                <a:sym typeface="+mn-ea"/>
              </a:rPr>
              <a:t>安全性、可移植性</a:t>
            </a:r>
            <a:r>
              <a:rPr lang="zh-CN" altLang="en-US" sz="6665" b="1">
                <a:cs typeface="微软雅黑 Light" panose="020B0502040204020203" pitchFamily="34" charset="-122"/>
                <a:sym typeface="+mn-ea"/>
              </a:rPr>
              <a:t>和</a:t>
            </a:r>
            <a:r>
              <a:rPr lang="zh-CN" altLang="en-US" sz="6665" b="1">
                <a:solidFill>
                  <a:srgbClr val="FF0000"/>
                </a:solidFill>
                <a:cs typeface="微软雅黑 Light" panose="020B0502040204020203" pitchFamily="34" charset="-122"/>
                <a:sym typeface="+mn-ea"/>
              </a:rPr>
              <a:t>平台无关性</a:t>
            </a:r>
            <a:r>
              <a:rPr lang="zh-CN" altLang="en-US" sz="6665" b="1">
                <a:cs typeface="微软雅黑 Light" panose="020B0502040204020203" pitchFamily="34" charset="-122"/>
                <a:sym typeface="+mn-ea"/>
              </a:rPr>
              <a:t>，迅速走红。</a:t>
            </a:r>
            <a:endParaRPr lang="zh-CN" altLang="en-US" sz="6665" b="1">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457200" lvl="1" indent="0">
              <a:buNone/>
            </a:pPr>
            <a:endParaRPr kumimoji="1"/>
          </a:p>
          <a:p>
            <a:pPr marL="457200" lvl="1" indent="0">
              <a:buNone/>
            </a:pPr>
            <a:endParaRPr kumimoji="1" lang="zh-CN" altLang="en-US" dirty="0"/>
          </a:p>
          <a:p>
            <a:endParaRPr lang="zh-CN" altLang="en-US" dirty="0"/>
          </a:p>
        </p:txBody>
      </p:sp>
      <p:pic>
        <p:nvPicPr>
          <p:cNvPr id="10" name="图片 9"/>
          <p:cNvPicPr>
            <a:picLocks noChangeAspect="1"/>
          </p:cNvPicPr>
          <p:nvPr/>
        </p:nvPicPr>
        <p:blipFill>
          <a:blip r:embed="rId3"/>
          <a:stretch>
            <a:fillRect/>
          </a:stretch>
        </p:blipFill>
        <p:spPr>
          <a:xfrm>
            <a:off x="5362575" y="469900"/>
            <a:ext cx="4855845" cy="1470025"/>
          </a:xfrm>
          <a:prstGeom prst="rect">
            <a:avLst/>
          </a:prstGeom>
        </p:spPr>
      </p:pic>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dirty="0">
                <a:sym typeface="+mn-ea"/>
              </a:rPr>
              <a:t>Java发展简史</a:t>
            </a:r>
            <a:endParaRPr lang="zh-CN" altLang="en-US" dirty="0"/>
          </a:p>
        </p:txBody>
      </p:sp>
      <p:sp>
        <p:nvSpPr>
          <p:cNvPr id="3" name="内容占位符 2"/>
          <p:cNvSpPr>
            <a:spLocks noGrp="1"/>
          </p:cNvSpPr>
          <p:nvPr>
            <p:ph idx="1"/>
          </p:nvPr>
        </p:nvSpPr>
        <p:spPr/>
        <p:txBody>
          <a:bodyPr>
            <a:normAutofit/>
          </a:bodyPr>
          <a:lstStyle/>
          <a:p>
            <a:r>
              <a:rPr kumimoji="1" lang="en-US" altLang="zh-CN" dirty="0"/>
              <a:t>Java</a:t>
            </a:r>
            <a:r>
              <a:rPr kumimoji="1" lang="zh-CN" altLang="en-US" dirty="0"/>
              <a:t>的分类</a:t>
            </a:r>
            <a:endParaRPr kumimoji="1" lang="en-US" altLang="zh-CN" dirty="0"/>
          </a:p>
          <a:p>
            <a:pPr lvl="1"/>
            <a:r>
              <a:rPr kumimoji="1" lang="en-US" altLang="zh-CN" dirty="0"/>
              <a:t>Java</a:t>
            </a:r>
            <a:r>
              <a:rPr kumimoji="1" lang="zh-CN" altLang="en-US" dirty="0"/>
              <a:t>不仅仅是一门编程语言，</a:t>
            </a:r>
            <a:r>
              <a:rPr kumimoji="1" lang="zh-CN" altLang="en-US" b="1" dirty="0">
                <a:solidFill>
                  <a:srgbClr val="FF0000"/>
                </a:solidFill>
              </a:rPr>
              <a:t>同时也是一个技术平台</a:t>
            </a:r>
            <a:r>
              <a:rPr kumimoji="1" lang="zh-CN" altLang="en-US" dirty="0"/>
              <a:t>；</a:t>
            </a:r>
            <a:endParaRPr kumimoji="1" lang="zh-CN" altLang="en-US" dirty="0"/>
          </a:p>
          <a:p>
            <a:pPr lvl="1"/>
            <a:r>
              <a:rPr kumimoji="1" lang="en-US" altLang="zh-CN" dirty="0"/>
              <a:t>Java</a:t>
            </a:r>
            <a:r>
              <a:rPr kumimoji="1" lang="zh-CN" altLang="en-US" dirty="0"/>
              <a:t>是当今</a:t>
            </a:r>
            <a:r>
              <a:rPr kumimoji="1" lang="zh-CN" altLang="en-US" dirty="0">
                <a:solidFill>
                  <a:srgbClr val="FF0000"/>
                </a:solidFill>
              </a:rPr>
              <a:t>最流行</a:t>
            </a:r>
            <a:r>
              <a:rPr kumimoji="1" lang="zh-CN" altLang="en-US" dirty="0"/>
              <a:t>的软件开发语言之一，企业版本使</a:t>
            </a:r>
            <a:r>
              <a:rPr kumimoji="1" lang="en-US" altLang="zh-CN" dirty="0"/>
              <a:t>Java</a:t>
            </a:r>
            <a:r>
              <a:rPr kumimoji="1" lang="zh-CN" altLang="en-US" dirty="0"/>
              <a:t>具有更广泛的用途，适用于各种应用开发，尤其是</a:t>
            </a:r>
            <a:r>
              <a:rPr kumimoji="1" lang="zh-CN" altLang="en-US" b="1" dirty="0">
                <a:solidFill>
                  <a:srgbClr val="FF0000"/>
                </a:solidFill>
              </a:rPr>
              <a:t>网络应用，网络服务，嵌入式系统</a:t>
            </a:r>
            <a:r>
              <a:rPr kumimoji="1" lang="zh-CN" altLang="en-US" dirty="0"/>
              <a:t>等。</a:t>
            </a:r>
            <a:endParaRPr kumimoji="1" lang="zh-CN" altLang="en-US" dirty="0"/>
          </a:p>
          <a:p>
            <a:endParaRPr lang="zh-CN" altLang="en-US" dirty="0"/>
          </a:p>
        </p:txBody>
      </p:sp>
      <p:graphicFrame>
        <p:nvGraphicFramePr>
          <p:cNvPr id="5" name="对象 4"/>
          <p:cNvGraphicFramePr/>
          <p:nvPr/>
        </p:nvGraphicFramePr>
        <p:xfrm>
          <a:off x="1036320" y="5489575"/>
          <a:ext cx="2154555" cy="1315720"/>
        </p:xfrm>
        <a:graphic>
          <a:graphicData uri="http://schemas.openxmlformats.org/presentationml/2006/ole">
            <mc:AlternateContent xmlns:mc="http://schemas.openxmlformats.org/markup-compatibility/2006">
              <mc:Choice xmlns:v="urn:schemas-microsoft-com:vml" Requires="v">
                <p:oleObj spid="_x0000_s6" name="" r:id="rId1" imgW="2152650" imgH="1157605" progId="Paint.Picture">
                  <p:embed/>
                </p:oleObj>
              </mc:Choice>
              <mc:Fallback>
                <p:oleObj name="" r:id="rId1" imgW="2152650" imgH="1157605" progId="Paint.Picture">
                  <p:embed/>
                  <p:pic>
                    <p:nvPicPr>
                      <p:cNvPr id="0" name="图片 5"/>
                      <p:cNvPicPr/>
                      <p:nvPr/>
                    </p:nvPicPr>
                    <p:blipFill>
                      <a:blip r:embed="rId2"/>
                      <a:stretch>
                        <a:fillRect/>
                      </a:stretch>
                    </p:blipFill>
                    <p:spPr>
                      <a:xfrm>
                        <a:off x="1036320" y="5489575"/>
                        <a:ext cx="2154555" cy="1315720"/>
                      </a:xfrm>
                      <a:prstGeom prst="rect">
                        <a:avLst/>
                      </a:prstGeom>
                    </p:spPr>
                  </p:pic>
                </p:oleObj>
              </mc:Fallback>
            </mc:AlternateContent>
          </a:graphicData>
        </a:graphic>
      </p:graphicFrame>
      <p:graphicFrame>
        <p:nvGraphicFramePr>
          <p:cNvPr id="9" name="对象 8"/>
          <p:cNvGraphicFramePr/>
          <p:nvPr/>
        </p:nvGraphicFramePr>
        <p:xfrm>
          <a:off x="5824855" y="5280025"/>
          <a:ext cx="1434465" cy="1577975"/>
        </p:xfrm>
        <a:graphic>
          <a:graphicData uri="http://schemas.openxmlformats.org/presentationml/2006/ole">
            <mc:AlternateContent xmlns:mc="http://schemas.openxmlformats.org/markup-compatibility/2006">
              <mc:Choice xmlns:v="urn:schemas-microsoft-com:vml" Requires="v">
                <p:oleObj spid="_x0000_s10" name="" r:id="rId3" imgW="1433830" imgH="1576705" progId="Paint.Picture">
                  <p:embed/>
                </p:oleObj>
              </mc:Choice>
              <mc:Fallback>
                <p:oleObj name="" r:id="rId3" imgW="1433830" imgH="1576705" progId="Paint.Picture">
                  <p:embed/>
                  <p:pic>
                    <p:nvPicPr>
                      <p:cNvPr id="0" name="图片 9"/>
                      <p:cNvPicPr/>
                      <p:nvPr/>
                    </p:nvPicPr>
                    <p:blipFill>
                      <a:blip r:embed="rId4"/>
                      <a:stretch>
                        <a:fillRect/>
                      </a:stretch>
                    </p:blipFill>
                    <p:spPr>
                      <a:xfrm>
                        <a:off x="5824855" y="5280025"/>
                        <a:ext cx="1434465" cy="1577975"/>
                      </a:xfrm>
                      <a:prstGeom prst="rect">
                        <a:avLst/>
                      </a:prstGeom>
                    </p:spPr>
                  </p:pic>
                </p:oleObj>
              </mc:Fallback>
            </mc:AlternateContent>
          </a:graphicData>
        </a:graphic>
      </p:graphicFrame>
      <p:pic>
        <p:nvPicPr>
          <p:cNvPr id="11" name="图片 10"/>
          <p:cNvPicPr>
            <a:picLocks noChangeAspect="1"/>
          </p:cNvPicPr>
          <p:nvPr/>
        </p:nvPicPr>
        <p:blipFill>
          <a:blip r:embed="rId5"/>
          <a:stretch>
            <a:fillRect/>
          </a:stretch>
        </p:blipFill>
        <p:spPr>
          <a:xfrm>
            <a:off x="3558540" y="5382895"/>
            <a:ext cx="1490980" cy="1371600"/>
          </a:xfrm>
          <a:prstGeom prst="rect">
            <a:avLst/>
          </a:prstGeom>
        </p:spPr>
      </p:pic>
      <p:pic>
        <p:nvPicPr>
          <p:cNvPr id="14" name="图片 13"/>
          <p:cNvPicPr>
            <a:picLocks noChangeAspect="1"/>
          </p:cNvPicPr>
          <p:nvPr/>
        </p:nvPicPr>
        <p:blipFill>
          <a:blip r:embed="rId6"/>
          <a:stretch>
            <a:fillRect/>
          </a:stretch>
        </p:blipFill>
        <p:spPr>
          <a:xfrm>
            <a:off x="3293745" y="3272155"/>
            <a:ext cx="1852930" cy="1647825"/>
          </a:xfrm>
          <a:prstGeom prst="rect">
            <a:avLst/>
          </a:prstGeom>
        </p:spPr>
      </p:pic>
      <p:cxnSp>
        <p:nvCxnSpPr>
          <p:cNvPr id="15" name="直接箭头连接符 14"/>
          <p:cNvCxnSpPr/>
          <p:nvPr/>
        </p:nvCxnSpPr>
        <p:spPr>
          <a:xfrm flipH="1">
            <a:off x="2329815" y="4525010"/>
            <a:ext cx="1046480" cy="867410"/>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4352925" y="4867275"/>
            <a:ext cx="40005" cy="45275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5226685" y="4412615"/>
            <a:ext cx="1116965" cy="75628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pic>
        <p:nvPicPr>
          <p:cNvPr id="4" name="图片 3" descr="android"/>
          <p:cNvPicPr>
            <a:picLocks noChangeAspect="1"/>
          </p:cNvPicPr>
          <p:nvPr/>
        </p:nvPicPr>
        <p:blipFill>
          <a:blip r:embed="rId7"/>
          <a:stretch>
            <a:fillRect/>
          </a:stretch>
        </p:blipFill>
        <p:spPr>
          <a:xfrm>
            <a:off x="7880350" y="5148580"/>
            <a:ext cx="1605915" cy="1605915"/>
          </a:xfrm>
          <a:prstGeom prst="rect">
            <a:avLst/>
          </a:prstGeom>
        </p:spPr>
      </p:pic>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5227" y="667636"/>
            <a:ext cx="11015870" cy="1460710"/>
          </a:xfrm>
        </p:spPr>
        <p:txBody>
          <a:bodyPr vert="horz" lIns="91440" tIns="45720" rIns="91440" bIns="45720" rtlCol="0">
            <a:noAutofit/>
          </a:bodyPr>
          <a:lstStyle/>
          <a:p>
            <a:r>
              <a:rPr lang="en-US" altLang="zh-CN" sz="2400" dirty="0">
                <a:solidFill>
                  <a:schemeClr val="tx1">
                    <a:lumMod val="75000"/>
                    <a:lumOff val="25000"/>
                  </a:schemeClr>
                </a:solidFill>
              </a:rPr>
              <a:t>Java</a:t>
            </a:r>
            <a:r>
              <a:rPr lang="zh-CN" altLang="en-US" sz="2400" dirty="0">
                <a:solidFill>
                  <a:schemeClr val="tx1">
                    <a:lumMod val="75000"/>
                    <a:lumOff val="25000"/>
                  </a:schemeClr>
                </a:solidFill>
              </a:rPr>
              <a:t>自</a:t>
            </a:r>
            <a:r>
              <a:rPr lang="en-US" altLang="zh-CN" sz="2400" dirty="0">
                <a:solidFill>
                  <a:schemeClr val="tx1">
                    <a:lumMod val="75000"/>
                    <a:lumOff val="25000"/>
                  </a:schemeClr>
                </a:solidFill>
              </a:rPr>
              <a:t>1995</a:t>
            </a:r>
            <a:r>
              <a:rPr lang="zh-CN" altLang="en-US" sz="2400" dirty="0">
                <a:solidFill>
                  <a:schemeClr val="tx1">
                    <a:lumMod val="75000"/>
                    <a:lumOff val="25000"/>
                  </a:schemeClr>
                </a:solidFill>
              </a:rPr>
              <a:t>年推出后，经历了很多版本；</a:t>
            </a:r>
            <a:endParaRPr lang="en-US" altLang="zh-CN" sz="2400" dirty="0">
              <a:solidFill>
                <a:schemeClr val="tx1">
                  <a:lumMod val="75000"/>
                  <a:lumOff val="25000"/>
                </a:schemeClr>
              </a:solidFill>
            </a:endParaRPr>
          </a:p>
          <a:p>
            <a:r>
              <a:rPr lang="zh-CN" altLang="en-US" sz="2400" dirty="0">
                <a:solidFill>
                  <a:schemeClr val="tx1">
                    <a:lumMod val="75000"/>
                    <a:lumOff val="25000"/>
                  </a:schemeClr>
                </a:solidFill>
              </a:rPr>
              <a:t>下图展示的是本课程要学习的</a:t>
            </a:r>
            <a:r>
              <a:rPr lang="en-US" altLang="zh-CN" sz="2400" dirty="0" err="1">
                <a:solidFill>
                  <a:schemeClr val="tx1">
                    <a:lumMod val="75000"/>
                    <a:lumOff val="25000"/>
                  </a:schemeClr>
                </a:solidFill>
              </a:rPr>
              <a:t>JavaSE</a:t>
            </a:r>
            <a:r>
              <a:rPr lang="zh-CN" altLang="en-US" sz="2400" dirty="0">
                <a:solidFill>
                  <a:schemeClr val="tx1">
                    <a:lumMod val="75000"/>
                    <a:lumOff val="25000"/>
                  </a:schemeClr>
                </a:solidFill>
              </a:rPr>
              <a:t>的版本；</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lang="zh-CN" altLang="en-US" sz="3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知识点</a:t>
            </a:r>
            <a:r>
              <a:rPr lang="en-US" altLang="zh-CN" sz="3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3-</a:t>
            </a:r>
            <a:r>
              <a:rPr sz="3000"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Java发展简史</a:t>
            </a:r>
            <a:endParaRPr lang="zh-CN" altLang="en-US" sz="3000" dirty="0">
              <a:solidFill>
                <a:schemeClr val="tx1">
                  <a:lumMod val="65000"/>
                  <a:lumOff val="35000"/>
                </a:schemeClr>
              </a:solidFill>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graphicFrame>
        <p:nvGraphicFramePr>
          <p:cNvPr id="14" name="Diagram 13"/>
          <p:cNvGraphicFramePr/>
          <p:nvPr/>
        </p:nvGraphicFramePr>
        <p:xfrm>
          <a:off x="472965" y="2963918"/>
          <a:ext cx="11256580" cy="22442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1" name="Oval Callout 20"/>
          <p:cNvSpPr/>
          <p:nvPr/>
        </p:nvSpPr>
        <p:spPr>
          <a:xfrm>
            <a:off x="3342290" y="2175642"/>
            <a:ext cx="1639613" cy="1418898"/>
          </a:xfrm>
          <a:prstGeom prst="wedgeEllipseCallout">
            <a:avLst>
              <a:gd name="adj1" fmla="val -61518"/>
              <a:gd name="adj2" fmla="val 6800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Light" panose="020B0502040204020203" pitchFamily="34" charset="-122"/>
                <a:ea typeface="微软雅黑 Light" panose="020B0502040204020203" pitchFamily="34" charset="-122"/>
              </a:rPr>
              <a:t>里程碑版本，被称为</a:t>
            </a:r>
            <a:r>
              <a:rPr lang="en-US" altLang="zh-CN" dirty="0">
                <a:solidFill>
                  <a:schemeClr val="tx1"/>
                </a:solidFill>
                <a:latin typeface="微软雅黑 Light" panose="020B0502040204020203" pitchFamily="34" charset="-122"/>
                <a:ea typeface="微软雅黑 Light" panose="020B0502040204020203" pitchFamily="34" charset="-122"/>
              </a:rPr>
              <a:t>Java2</a:t>
            </a:r>
            <a:r>
              <a:rPr lang="zh-CN" altLang="en-US" dirty="0">
                <a:solidFill>
                  <a:schemeClr val="tx1"/>
                </a:solidFill>
                <a:latin typeface="微软雅黑 Light" panose="020B0502040204020203" pitchFamily="34" charset="-122"/>
                <a:ea typeface="微软雅黑 Light" panose="020B0502040204020203" pitchFamily="34" charset="-122"/>
              </a:rPr>
              <a:t>平台。</a:t>
            </a:r>
            <a:endParaRPr lang="en-US" dirty="0">
              <a:solidFill>
                <a:schemeClr val="tx1"/>
              </a:solidFill>
              <a:latin typeface="微软雅黑 Light" panose="020B0502040204020203" pitchFamily="34" charset="-122"/>
              <a:ea typeface="微软雅黑 Light" panose="020B0502040204020203" pitchFamily="34" charset="-122"/>
            </a:endParaRPr>
          </a:p>
        </p:txBody>
      </p:sp>
      <p:sp>
        <p:nvSpPr>
          <p:cNvPr id="23" name="Oval Callout 22"/>
          <p:cNvSpPr/>
          <p:nvPr/>
        </p:nvSpPr>
        <p:spPr>
          <a:xfrm>
            <a:off x="2885089" y="4477406"/>
            <a:ext cx="1970689" cy="1608083"/>
          </a:xfrm>
          <a:prstGeom prst="wedgeEllipseCallout">
            <a:avLst>
              <a:gd name="adj1" fmla="val -37273"/>
              <a:gd name="adj2" fmla="val -6088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Light" panose="020B0502040204020203" pitchFamily="34" charset="-122"/>
                <a:ea typeface="微软雅黑 Light" panose="020B0502040204020203" pitchFamily="34" charset="-122"/>
              </a:rPr>
              <a:t>开始拆分为</a:t>
            </a:r>
            <a:r>
              <a:rPr lang="en-US" altLang="zh-CN" dirty="0" err="1">
                <a:solidFill>
                  <a:schemeClr val="tx1"/>
                </a:solidFill>
                <a:latin typeface="微软雅黑 Light" panose="020B0502040204020203" pitchFamily="34" charset="-122"/>
                <a:ea typeface="微软雅黑 Light" panose="020B0502040204020203" pitchFamily="34" charset="-122"/>
              </a:rPr>
              <a:t>JavaSE</a:t>
            </a:r>
            <a:r>
              <a:rPr lang="zh-CN" altLang="en-US" dirty="0">
                <a:solidFill>
                  <a:schemeClr val="tx1"/>
                </a:solidFill>
                <a:latin typeface="微软雅黑 Light" panose="020B0502040204020203" pitchFamily="34" charset="-122"/>
                <a:ea typeface="微软雅黑 Light" panose="020B0502040204020203" pitchFamily="34" charset="-122"/>
              </a:rPr>
              <a:t>、</a:t>
            </a:r>
            <a:r>
              <a:rPr lang="en-US" altLang="zh-CN" dirty="0" err="1">
                <a:solidFill>
                  <a:schemeClr val="tx1"/>
                </a:solidFill>
                <a:latin typeface="微软雅黑 Light" panose="020B0502040204020203" pitchFamily="34" charset="-122"/>
                <a:ea typeface="微软雅黑 Light" panose="020B0502040204020203" pitchFamily="34" charset="-122"/>
              </a:rPr>
              <a:t>JavaEE</a:t>
            </a:r>
            <a:r>
              <a:rPr lang="zh-CN" altLang="en-US" dirty="0">
                <a:solidFill>
                  <a:schemeClr val="tx1"/>
                </a:solidFill>
                <a:latin typeface="微软雅黑 Light" panose="020B0502040204020203" pitchFamily="34" charset="-122"/>
                <a:ea typeface="微软雅黑 Light" panose="020B0502040204020203" pitchFamily="34" charset="-122"/>
              </a:rPr>
              <a:t>、</a:t>
            </a:r>
            <a:r>
              <a:rPr lang="en-US" altLang="zh-CN" dirty="0" err="1">
                <a:solidFill>
                  <a:schemeClr val="tx1"/>
                </a:solidFill>
                <a:latin typeface="微软雅黑 Light" panose="020B0502040204020203" pitchFamily="34" charset="-122"/>
                <a:ea typeface="微软雅黑 Light" panose="020B0502040204020203" pitchFamily="34" charset="-122"/>
              </a:rPr>
              <a:t>JavaME</a:t>
            </a:r>
            <a:r>
              <a:rPr lang="zh-CN" altLang="en-US" dirty="0">
                <a:solidFill>
                  <a:schemeClr val="tx1"/>
                </a:solidFill>
                <a:latin typeface="微软雅黑 Light" panose="020B0502040204020203" pitchFamily="34" charset="-122"/>
                <a:ea typeface="微软雅黑 Light" panose="020B0502040204020203" pitchFamily="34" charset="-122"/>
              </a:rPr>
              <a:t>三个技术方向。</a:t>
            </a:r>
            <a:endParaRPr lang="en-US" dirty="0">
              <a:solidFill>
                <a:schemeClr val="tx1"/>
              </a:solidFill>
              <a:latin typeface="微软雅黑 Light" panose="020B0502040204020203" pitchFamily="34" charset="-122"/>
              <a:ea typeface="微软雅黑 Light" panose="020B0502040204020203" pitchFamily="34" charset="-122"/>
            </a:endParaRPr>
          </a:p>
        </p:txBody>
      </p:sp>
      <p:sp>
        <p:nvSpPr>
          <p:cNvPr id="24" name="Oval Callout 23"/>
          <p:cNvSpPr/>
          <p:nvPr/>
        </p:nvSpPr>
        <p:spPr>
          <a:xfrm>
            <a:off x="6968359" y="2065283"/>
            <a:ext cx="1560787" cy="1413643"/>
          </a:xfrm>
          <a:prstGeom prst="wedgeEllipseCallout">
            <a:avLst>
              <a:gd name="adj1" fmla="val -51417"/>
              <a:gd name="adj2" fmla="val 7246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微软雅黑 Light" panose="020B0502040204020203" pitchFamily="34" charset="-122"/>
                <a:ea typeface="微软雅黑 Light" panose="020B0502040204020203" pitchFamily="34" charset="-122"/>
              </a:rPr>
              <a:t>在语法易用性上有了很多改变。</a:t>
            </a:r>
            <a:endParaRPr lang="en-US" dirty="0">
              <a:solidFill>
                <a:schemeClr val="tx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4</a:t>
            </a:r>
            <a:r>
              <a:rPr lang="en-US" altLang="zh-CN" dirty="0"/>
              <a:t>-</a:t>
            </a:r>
            <a:r>
              <a:rPr kumimoji="1" lang="en-US" altLang="zh-CN" dirty="0">
                <a:sym typeface="+mn-ea"/>
              </a:rPr>
              <a:t>Java</a:t>
            </a:r>
            <a:r>
              <a:rPr kumimoji="1" lang="zh-CN" altLang="en-US" dirty="0">
                <a:sym typeface="+mn-ea"/>
              </a:rPr>
              <a:t>语言特点</a:t>
            </a:r>
            <a:endParaRPr lang="zh-CN" altLang="en-US" dirty="0"/>
          </a:p>
        </p:txBody>
      </p:sp>
      <p:sp>
        <p:nvSpPr>
          <p:cNvPr id="3" name="内容占位符 2"/>
          <p:cNvSpPr>
            <a:spLocks noGrp="1"/>
          </p:cNvSpPr>
          <p:nvPr>
            <p:ph idx="1"/>
          </p:nvPr>
        </p:nvSpPr>
        <p:spPr>
          <a:xfrm>
            <a:off x="297815" y="478790"/>
            <a:ext cx="11680825" cy="6295390"/>
          </a:xfrm>
        </p:spPr>
        <p:txBody>
          <a:bodyPr>
            <a:normAutofit/>
          </a:bodyPr>
          <a:lstStyle/>
          <a:p>
            <a:r>
              <a:rPr lang="zh-CN" altLang="en-US" dirty="0"/>
              <a:t>简单</a:t>
            </a:r>
            <a:endParaRPr lang="en-US" altLang="zh-CN" dirty="0"/>
          </a:p>
          <a:p>
            <a:pPr lvl="1"/>
            <a:r>
              <a:rPr dirty="0"/>
              <a:t>java又不像c++那样复杂，java语言中删减了很多让C、C++程序员头疼的问题，如</a:t>
            </a:r>
            <a:r>
              <a:rPr dirty="0">
                <a:solidFill>
                  <a:srgbClr val="FF0000"/>
                </a:solidFill>
              </a:rPr>
              <a:t>指针变量</a:t>
            </a:r>
            <a:r>
              <a:rPr dirty="0"/>
              <a:t>、</a:t>
            </a:r>
            <a:r>
              <a:rPr dirty="0">
                <a:solidFill>
                  <a:srgbClr val="FF0000"/>
                </a:solidFill>
              </a:rPr>
              <a:t>多重继承</a:t>
            </a:r>
            <a:r>
              <a:rPr dirty="0"/>
              <a:t>、</a:t>
            </a:r>
            <a:r>
              <a:rPr dirty="0">
                <a:solidFill>
                  <a:srgbClr val="FF0000"/>
                </a:solidFill>
              </a:rPr>
              <a:t>头文件</a:t>
            </a:r>
            <a:r>
              <a:rPr dirty="0"/>
              <a:t>、</a:t>
            </a:r>
            <a:r>
              <a:rPr dirty="0">
                <a:solidFill>
                  <a:srgbClr val="FF0000"/>
                </a:solidFill>
              </a:rPr>
              <a:t>运算符重载</a:t>
            </a:r>
            <a:r>
              <a:rPr dirty="0"/>
              <a:t>等复杂的知识点。不过，java语言虽然简单，但是也很高效</a:t>
            </a:r>
            <a:r>
              <a:rPr lang="zh-CN" altLang="en-US" dirty="0"/>
              <a:t> 。</a:t>
            </a:r>
            <a:endParaRPr lang="zh-CN" altLang="en-US" dirty="0"/>
          </a:p>
        </p:txBody>
      </p:sp>
      <p:pic>
        <p:nvPicPr>
          <p:cNvPr id="6" name="图片 5"/>
          <p:cNvPicPr>
            <a:picLocks noChangeAspect="1"/>
          </p:cNvPicPr>
          <p:nvPr/>
        </p:nvPicPr>
        <p:blipFill>
          <a:blip r:embed="rId1"/>
          <a:stretch>
            <a:fillRect/>
          </a:stretch>
        </p:blipFill>
        <p:spPr>
          <a:xfrm>
            <a:off x="2873375" y="3336290"/>
            <a:ext cx="5683250" cy="3036570"/>
          </a:xfrm>
          <a:prstGeom prst="rect">
            <a:avLst/>
          </a:prstGeom>
          <a:effectLst>
            <a:softEdge rad="190500"/>
          </a:effectLst>
        </p:spPr>
      </p:pic>
    </p:spTree>
  </p:cSld>
  <p:clrMapOvr>
    <a:masterClrMapping/>
  </p:clrMapOvr>
  <p:transition spd="slow">
    <p:push dir="u"/>
  </p:transition>
</p:sld>
</file>

<file path=ppt/tags/tag1.xml><?xml version="1.0" encoding="utf-8"?>
<p:tagLst xmlns:p="http://schemas.openxmlformats.org/presentationml/2006/main">
  <p:tag name="KSO_WM_UNIT_TABLE_BEAUTIFY" val="smartTable{abaceea5-5133-43f2-bee0-550610444fae}"/>
  <p:tag name="TABLE_ENDDRAG_ORIGIN_RECT" val="488*26"/>
  <p:tag name="TABLE_ENDDRAG_RECT" val="135*389*488*26"/>
</p:tagLst>
</file>

<file path=ppt/tags/tag2.xml><?xml version="1.0" encoding="utf-8"?>
<p:tagLst xmlns:p="http://schemas.openxmlformats.org/presentationml/2006/main">
  <p:tag name="KSO_WM_UNIT_TABLE_BEAUTIFY" val="smartTable{83ec35b0-4af9-4814-a2b6-d79575bce9a7}"/>
  <p:tag name="TABLE_ENDDRAG_ORIGIN_RECT" val="712*325"/>
  <p:tag name="TABLE_ENDDRAG_RECT" val="73*135*712*325"/>
</p:tagLst>
</file>

<file path=ppt/tags/tag3.xml><?xml version="1.0" encoding="utf-8"?>
<p:tagLst xmlns:p="http://schemas.openxmlformats.org/presentationml/2006/main">
  <p:tag name="KSO_WM_UNIT_TABLE_BEAUTIFY" val="smartTable{bd42bcb0-377d-4357-97b6-952af00bece9}"/>
  <p:tag name="TABLE_ENDDRAG_ORIGIN_RECT" val="741*352"/>
  <p:tag name="TABLE_ENDDRAG_RECT" val="78*130*741*35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17749</Words>
  <Application>WPS 演示</Application>
  <PresentationFormat>宽屏</PresentationFormat>
  <Paragraphs>796</Paragraphs>
  <Slides>43</Slides>
  <Notes>24</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3</vt:i4>
      </vt:variant>
      <vt:variant>
        <vt:lpstr>幻灯片标题</vt:lpstr>
      </vt:variant>
      <vt:variant>
        <vt:i4>43</vt:i4>
      </vt:variant>
    </vt:vector>
  </HeadingPairs>
  <TitlesOfParts>
    <vt:vector size="62" baseType="lpstr">
      <vt:lpstr>Arial</vt:lpstr>
      <vt:lpstr>宋体</vt:lpstr>
      <vt:lpstr>Wingdings</vt:lpstr>
      <vt:lpstr>微软雅黑</vt:lpstr>
      <vt:lpstr>微软雅黑 Light</vt:lpstr>
      <vt:lpstr>Arial Unicode MS</vt:lpstr>
      <vt:lpstr>Calibri</vt:lpstr>
      <vt:lpstr>等线</vt:lpstr>
      <vt:lpstr>Times New Roman</vt:lpstr>
      <vt:lpstr>楷体_GB2312</vt:lpstr>
      <vt:lpstr>新宋体</vt:lpstr>
      <vt:lpstr>黑体</vt:lpstr>
      <vt:lpstr>华文楷体</vt:lpstr>
      <vt:lpstr>等线 Light</vt:lpstr>
      <vt:lpstr>汉仪行楷简</vt:lpstr>
      <vt:lpstr>Office 主题</vt:lpstr>
      <vt:lpstr>Paint.Picture</vt:lpstr>
      <vt:lpstr>Paint.Picture</vt:lpstr>
      <vt:lpstr>Paint.Picture</vt:lpstr>
      <vt:lpstr>Java语言入门</vt:lpstr>
      <vt:lpstr>本章目标</vt:lpstr>
      <vt:lpstr>本章目标</vt:lpstr>
      <vt:lpstr>知识点1-计算机语言</vt:lpstr>
      <vt:lpstr>知识点2-计算机语言发展简史</vt:lpstr>
      <vt:lpstr>知识点3-Java发展简史</vt:lpstr>
      <vt:lpstr>知识点3-Java发展简史</vt:lpstr>
      <vt:lpstr>PowerPoint 演示文稿</vt:lpstr>
      <vt:lpstr>知识点4-Java语言特点</vt:lpstr>
      <vt:lpstr>知识点4-Java语言特点</vt:lpstr>
      <vt:lpstr>知识点4-Java语言特点</vt:lpstr>
      <vt:lpstr>知识点4-Java语言特点</vt:lpstr>
      <vt:lpstr>知识点4-Java语言特点</vt:lpstr>
      <vt:lpstr>知识点4-Java语言特点</vt:lpstr>
      <vt:lpstr>知识点4-Java语言特点</vt:lpstr>
      <vt:lpstr>知识点5-Java的加载与执行</vt:lpstr>
      <vt:lpstr>知识点5-Java的加载与执行</vt:lpstr>
      <vt:lpstr>知识点6-常用DOS命令</vt:lpstr>
      <vt:lpstr>知识点6-常用DOS命令</vt:lpstr>
      <vt:lpstr>PowerPoint 演示文稿</vt:lpstr>
      <vt:lpstr>知识点7-掌握JDK的安装及环境配置</vt:lpstr>
      <vt:lpstr>PowerPoint 演示文稿</vt:lpstr>
      <vt:lpstr>PowerPoint 演示文稿</vt:lpstr>
      <vt:lpstr>知识点7-掌握JDK的安装及环境配置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知识点9 掌握public class 和 class的区别----练习</vt:lpstr>
      <vt:lpstr>知识点9 掌握public class 和 class的区别 -- 练习</vt:lpstr>
      <vt:lpstr>知识点10-JDK帮助文档的结构</vt:lpstr>
      <vt:lpstr> 知识点11-熟悉Java中关键字 </vt:lpstr>
      <vt:lpstr> 知识点11-熟悉Java中关键字 </vt:lpstr>
      <vt:lpstr>知识点12-掌握标识符的命名规则</vt:lpstr>
      <vt:lpstr>知识点12-掌握标识符的命名规则</vt:lpstr>
      <vt:lpstr>知识点12-掌握标识符的命名规则--练习</vt:lpstr>
      <vt:lpstr>知识点13-注释</vt:lpstr>
      <vt:lpstr>知识点13-注释</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1526</cp:revision>
  <dcterms:created xsi:type="dcterms:W3CDTF">2014-03-19T14:07:00Z</dcterms:created>
  <dcterms:modified xsi:type="dcterms:W3CDTF">2021-01-15T17:40:12Z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