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478" r:id="rId3"/>
    <p:sldId id="741" r:id="rId5"/>
    <p:sldId id="797" r:id="rId6"/>
    <p:sldId id="798" r:id="rId7"/>
    <p:sldId id="799" r:id="rId8"/>
    <p:sldId id="803" r:id="rId9"/>
    <p:sldId id="804" r:id="rId10"/>
    <p:sldId id="80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0B0B"/>
    <a:srgbClr val="3B9D3B"/>
    <a:srgbClr val="3D3D3D"/>
    <a:srgbClr val="000066"/>
    <a:srgbClr val="CC3300"/>
    <a:srgbClr val="CC6600"/>
    <a:srgbClr val="393939"/>
    <a:srgbClr val="CC0000"/>
    <a:srgbClr val="99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471" autoAdjust="0"/>
    <p:restoredTop sz="79242" autoAdjust="0"/>
  </p:normalViewPr>
  <p:slideViewPr>
    <p:cSldViewPr snapToGrid="0">
      <p:cViewPr varScale="1">
        <p:scale>
          <a:sx n="53" d="100"/>
          <a:sy n="53" d="100"/>
        </p:scale>
        <p:origin x="584" y="52"/>
      </p:cViewPr>
      <p:guideLst>
        <p:guide orient="horz" pos="2282"/>
        <p:guide pos="38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类与类之间的关系</a:t>
            </a:r>
            <a:endParaRPr lang="en-US" altLang="zh-CN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ym typeface="+mn-ea"/>
              </a:rPr>
              <a:t>1</a:t>
            </a:r>
            <a:r>
              <a:rPr lang="zh-CN" altLang="en-US" dirty="0" smtClean="0">
                <a:sym typeface="+mn-ea"/>
              </a:rPr>
              <a:t>、</a:t>
            </a:r>
            <a:r>
              <a:rPr lang="zh-CN" altLang="en-US" dirty="0" smtClean="0">
                <a:sym typeface="+mn-ea"/>
              </a:rPr>
              <a:t>类</a:t>
            </a:r>
            <a:r>
              <a:rPr lang="zh-CN" altLang="en-US" dirty="0">
                <a:sym typeface="+mn-ea"/>
              </a:rPr>
              <a:t>的关联关系</a:t>
            </a:r>
            <a:endParaRPr lang="zh-CN" altLang="en-US" dirty="0"/>
          </a:p>
          <a:p>
            <a:r>
              <a:rPr lang="en-US" altLang="zh-CN" dirty="0" smtClean="0">
                <a:sym typeface="+mn-ea"/>
              </a:rPr>
              <a:t>2</a:t>
            </a:r>
            <a:r>
              <a:rPr lang="zh-CN" altLang="en-US" dirty="0" smtClean="0">
                <a:sym typeface="+mn-ea"/>
              </a:rPr>
              <a:t>、</a:t>
            </a:r>
            <a:r>
              <a:rPr lang="zh-CN" altLang="en-US" dirty="0" smtClean="0">
                <a:sym typeface="+mn-ea"/>
              </a:rPr>
              <a:t>一对一</a:t>
            </a:r>
            <a:r>
              <a:rPr lang="zh-CN" altLang="en-US" dirty="0">
                <a:sym typeface="+mn-ea"/>
              </a:rPr>
              <a:t>及一对多关系的举例说明</a:t>
            </a:r>
            <a:endParaRPr lang="zh-CN" altLang="en-US" dirty="0"/>
          </a:p>
          <a:p>
            <a:r>
              <a:rPr lang="en-US" altLang="zh-CN" dirty="0" smtClean="0">
                <a:sym typeface="+mn-ea"/>
              </a:rPr>
              <a:t>3</a:t>
            </a:r>
            <a:r>
              <a:rPr lang="zh-CN" altLang="en-US" dirty="0" smtClean="0">
                <a:sym typeface="+mn-ea"/>
              </a:rPr>
              <a:t>、</a:t>
            </a:r>
            <a:r>
              <a:rPr lang="zh-CN" altLang="en-US" dirty="0" smtClean="0">
                <a:sym typeface="+mn-ea"/>
              </a:rPr>
              <a:t>依赖</a:t>
            </a:r>
            <a:r>
              <a:rPr lang="zh-CN" altLang="en-US" dirty="0">
                <a:sym typeface="+mn-ea"/>
              </a:rPr>
              <a:t>关系</a:t>
            </a:r>
            <a:endParaRPr lang="zh-CN" altLang="en-US" dirty="0">
              <a:sym typeface="+mn-ea"/>
            </a:endParaRPr>
          </a:p>
          <a:p>
            <a:r>
              <a:rPr lang="en-US" altLang="zh-CN" dirty="0">
                <a:sym typeface="+mn-ea"/>
              </a:rPr>
              <a:t>4</a:t>
            </a:r>
            <a:r>
              <a:rPr lang="zh-CN" altLang="en-US" dirty="0">
                <a:sym typeface="+mn-ea"/>
              </a:rPr>
              <a:t>、综合案例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zh-CN" altLang="en-US" dirty="0"/>
              <a:t>：类的关联关系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两个类之间的简单关联表示了两个同等地位类之间的</a:t>
            </a:r>
            <a:r>
              <a:rPr lang="zh-CN" altLang="en-US" b="1" dirty="0">
                <a:solidFill>
                  <a:srgbClr val="C00000"/>
                </a:solidFill>
              </a:rPr>
              <a:t>结构关系</a:t>
            </a:r>
            <a:r>
              <a:rPr lang="zh-CN" altLang="en-US" dirty="0"/>
              <a:t>。当你想要表示结构化关系时使用关联</a:t>
            </a:r>
            <a:endParaRPr lang="en-US" altLang="zh-CN" dirty="0"/>
          </a:p>
          <a:p>
            <a:pPr>
              <a:lnSpc>
                <a:spcPct val="160000"/>
              </a:lnSpc>
            </a:pPr>
            <a:r>
              <a:rPr lang="zh-CN" altLang="en-US" dirty="0"/>
              <a:t>关联表示</a:t>
            </a:r>
            <a:r>
              <a:rPr lang="en-US" altLang="zh-CN" b="1" dirty="0">
                <a:solidFill>
                  <a:srgbClr val="C00000"/>
                </a:solidFill>
              </a:rPr>
              <a:t>has-a</a:t>
            </a:r>
            <a:r>
              <a:rPr lang="zh-CN" altLang="en-US" dirty="0"/>
              <a:t>关系，如学生拥有一个课程，往往表现为</a:t>
            </a:r>
            <a:r>
              <a:rPr lang="en-US" altLang="zh-CN" dirty="0"/>
              <a:t>B</a:t>
            </a:r>
            <a:r>
              <a:rPr lang="zh-CN" altLang="en-US" dirty="0"/>
              <a:t>作为</a:t>
            </a:r>
            <a:r>
              <a:rPr lang="en-US" altLang="zh-CN" dirty="0"/>
              <a:t>A</a:t>
            </a:r>
            <a:r>
              <a:rPr lang="zh-CN" altLang="en-US" dirty="0"/>
              <a:t>的</a:t>
            </a:r>
            <a:r>
              <a:rPr lang="zh-CN" altLang="en-US" b="1" dirty="0">
                <a:solidFill>
                  <a:srgbClr val="C00000"/>
                </a:solidFill>
              </a:rPr>
              <a:t>属性</a:t>
            </a:r>
            <a:r>
              <a:rPr lang="zh-CN" altLang="en-US" dirty="0"/>
              <a:t>存在（</a:t>
            </a:r>
            <a:r>
              <a:rPr lang="en-US" altLang="zh-CN" dirty="0"/>
              <a:t>A</a:t>
            </a:r>
            <a:r>
              <a:rPr lang="zh-CN" altLang="en-US" dirty="0"/>
              <a:t>关联</a:t>
            </a:r>
            <a:r>
              <a:rPr lang="en-US" altLang="zh-CN" dirty="0"/>
              <a:t>B</a:t>
            </a:r>
            <a:r>
              <a:rPr lang="zh-CN" altLang="en-US" dirty="0"/>
              <a:t>）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2</a:t>
            </a:r>
            <a:r>
              <a:rPr lang="zh-CN" altLang="en-US" dirty="0"/>
              <a:t>：一对一及一对多关系的</a:t>
            </a:r>
            <a:r>
              <a:rPr lang="zh-CN" altLang="en-US" dirty="0" smtClean="0"/>
              <a:t>举例说明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最典型的一对一关系莫过于人和证件之间的关联，例如：一个人只能有一个驾照，而一个驾照只能归属与一个人：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640" y="2384533"/>
            <a:ext cx="6305550" cy="136207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chemeClr val="accent2">
                <a:alpha val="96000"/>
              </a:schemeClr>
            </a:solidFill>
          </a:ln>
        </p:spPr>
      </p:pic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2</a:t>
            </a:r>
            <a:r>
              <a:rPr lang="zh-CN" altLang="en-US" dirty="0"/>
              <a:t>：一对一及一对多关系的举例说明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人还可以跟其他事物构建一对多的关联关系，比如将驾照换为荣誉证书，那么一个人可以有多个荣誉证书，我们可以使用数组或集合来描述这个关系：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549" y="3238500"/>
            <a:ext cx="6305550" cy="2209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chemeClr val="accent2">
                <a:alpha val="96000"/>
              </a:schemeClr>
            </a:solidFill>
          </a:ln>
        </p:spPr>
      </p:pic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zh-CN" altLang="en-US" dirty="0"/>
              <a:t>：依赖关系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依赖关系是一种使用关系，特定事物的改变有可能会影响到使用该事物的事物，反之不</a:t>
            </a:r>
            <a:r>
              <a:rPr lang="zh-CN" altLang="en-US" dirty="0" smtClean="0"/>
              <a:t>成立</a:t>
            </a:r>
            <a:endParaRPr lang="en-US" altLang="zh-CN" dirty="0" smtClean="0"/>
          </a:p>
          <a:p>
            <a:r>
              <a:rPr lang="zh-CN" altLang="en-US" dirty="0" smtClean="0"/>
              <a:t>此</a:t>
            </a:r>
            <a:r>
              <a:rPr lang="zh-CN" altLang="en-US" dirty="0"/>
              <a:t>关系最为简单，也最好理解，所谓依赖就是某个对象的功能依赖于另外的某个对象，而被依赖的对象只是作为一种工具在使用，而并不持有对它的</a:t>
            </a:r>
            <a:r>
              <a:rPr lang="zh-CN" altLang="en-US" dirty="0" smtClean="0"/>
              <a:t>引用</a:t>
            </a:r>
            <a:endParaRPr lang="en-US" altLang="zh-CN" dirty="0" smtClean="0"/>
          </a:p>
          <a:p>
            <a:r>
              <a:rPr lang="zh-CN" altLang="en-US" dirty="0" smtClean="0"/>
              <a:t>依赖体现了</a:t>
            </a:r>
            <a:r>
              <a:rPr lang="en-US" altLang="zh-CN" dirty="0" smtClean="0"/>
              <a:t>“ </a:t>
            </a:r>
            <a:r>
              <a:rPr lang="en-US" altLang="zh-CN" b="1" dirty="0" smtClean="0">
                <a:solidFill>
                  <a:srgbClr val="C00000"/>
                </a:solidFill>
              </a:rPr>
              <a:t>use a</a:t>
            </a:r>
            <a:r>
              <a:rPr lang="en-US" altLang="zh-CN" dirty="0" smtClean="0"/>
              <a:t>”</a:t>
            </a:r>
            <a:r>
              <a:rPr lang="zh-CN" altLang="en-US" dirty="0" smtClean="0"/>
              <a:t>关系</a:t>
            </a:r>
            <a:endParaRPr lang="en-US" altLang="zh-CN" dirty="0" smtClean="0"/>
          </a:p>
          <a:p>
            <a:r>
              <a:rPr lang="zh-CN" altLang="en-US" dirty="0" smtClean="0"/>
              <a:t>依赖关系一般使用</a:t>
            </a:r>
            <a:r>
              <a:rPr lang="zh-CN" altLang="en-US" b="1" dirty="0" smtClean="0">
                <a:solidFill>
                  <a:srgbClr val="C00000"/>
                </a:solidFill>
              </a:rPr>
              <a:t>方法的参数</a:t>
            </a:r>
            <a:r>
              <a:rPr lang="zh-CN" altLang="en-US" dirty="0" smtClean="0"/>
              <a:t>体系</a:t>
            </a:r>
            <a:endParaRPr lang="en-US" altLang="zh-CN" dirty="0"/>
          </a:p>
          <a:p>
            <a:endParaRPr lang="zh-CN" altLang="en-US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zh-CN" altLang="en-US" dirty="0"/>
              <a:t>：依赖关系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人买票，只能买开发购买的车票，那么此时管理员需要修改车票的状态，此时可以把车票作为方法的参数使用，体现了类与类之间的依赖关系。</a:t>
            </a:r>
            <a:endParaRPr lang="en-US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240" y="2533650"/>
            <a:ext cx="4462780" cy="3257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325" y="2470150"/>
            <a:ext cx="4839335" cy="3397885"/>
          </a:xfrm>
          <a:prstGeom prst="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dirty="0" smtClean="0"/>
              <a:t>知识点</a:t>
            </a:r>
            <a:r>
              <a:rPr lang="en-US" altLang="zh-CN" dirty="0" smtClean="0"/>
              <a:t>4-</a:t>
            </a:r>
            <a:r>
              <a:rPr lang="zh-CN" altLang="en-US" dirty="0" smtClean="0"/>
              <a:t>综合案例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3230" y="948055"/>
            <a:ext cx="11303635" cy="5448935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sym typeface="+mn-ea"/>
              </a:rPr>
              <a:t>用户 ：姓名、性别、买了哪些票。只可以买设置开放的票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票：编号、价格、状态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管理员：管理状态 可以设置开放或者关闭。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最后要输出 姓名、性别、编号、价格。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600</Words>
  <Application>WPS 演示</Application>
  <PresentationFormat>宽屏</PresentationFormat>
  <Paragraphs>45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微软雅黑 Light</vt:lpstr>
      <vt:lpstr>黑体</vt:lpstr>
      <vt:lpstr>华文楷体</vt:lpstr>
      <vt:lpstr>Calibri</vt:lpstr>
      <vt:lpstr>Arial Unicode MS</vt:lpstr>
      <vt:lpstr>等线</vt:lpstr>
      <vt:lpstr>等线 Light</vt:lpstr>
      <vt:lpstr>Wingdings 2</vt:lpstr>
      <vt:lpstr>Office 主题</vt:lpstr>
      <vt:lpstr>深入面向对象之多态</vt:lpstr>
      <vt:lpstr>本章目标</vt:lpstr>
      <vt:lpstr>知识点1：类的关联关系</vt:lpstr>
      <vt:lpstr>知识点2：一对一及一对多关系的举例说明</vt:lpstr>
      <vt:lpstr>知识点2：一对一及一对多关系的举例说明</vt:lpstr>
      <vt:lpstr>知识点4：依赖关系的代码表示</vt:lpstr>
      <vt:lpstr>知识点4：依赖关系的代码表示</vt:lpstr>
      <vt:lpstr>本节总结提问【关联与依赖】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1841</cp:revision>
  <dcterms:created xsi:type="dcterms:W3CDTF">2014-03-19T14:07:00Z</dcterms:created>
  <dcterms:modified xsi:type="dcterms:W3CDTF">2021-01-19T07:34:38Z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