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1"/>
  </p:handoutMasterIdLst>
  <p:sldIdLst>
    <p:sldId id="478" r:id="rId3"/>
    <p:sldId id="493" r:id="rId5"/>
    <p:sldId id="1340" r:id="rId6"/>
    <p:sldId id="1371" r:id="rId7"/>
    <p:sldId id="1372" r:id="rId8"/>
    <p:sldId id="1374" r:id="rId9"/>
    <p:sldId id="1376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  <a:srgbClr val="FF3300"/>
    <a:srgbClr val="990000"/>
    <a:srgbClr val="AE0B0B"/>
    <a:srgbClr val="CC6600"/>
    <a:srgbClr val="3B9D3B"/>
    <a:srgbClr val="3D3D3D"/>
    <a:srgbClr val="000066"/>
    <a:srgbClr val="CC3300"/>
    <a:srgbClr val="3939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884" autoAdjust="0"/>
    <p:restoredTop sz="79441" autoAdjust="0"/>
  </p:normalViewPr>
  <p:slideViewPr>
    <p:cSldViewPr snapToGrid="0">
      <p:cViewPr varScale="1">
        <p:scale>
          <a:sx n="51" d="100"/>
          <a:sy n="51" d="100"/>
        </p:scale>
        <p:origin x="992" y="48"/>
      </p:cViewPr>
      <p:guideLst>
        <p:guide orient="horz" pos="2188"/>
        <p:guide pos="38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85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FDAFF6-F84F-4348-8062-22F68F2F88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8F3BBD-B065-4C1F-9D2D-1D16C98090F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89AA82-4130-4734-8B4A-6884A50150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Picture 7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851569" y="179024"/>
            <a:ext cx="2153196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1"/>
            <a:ext cx="11573813" cy="849126"/>
          </a:xfrm>
        </p:spPr>
        <p:txBody>
          <a:bodyPr>
            <a:normAutofit/>
          </a:bodyPr>
          <a:lstStyle>
            <a:lvl1pPr>
              <a:defRPr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5448937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0" y="12302"/>
            <a:ext cx="11637135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10.wmf"/><Relationship Id="rId1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410230"/>
            <a:ext cx="9144000" cy="2387600"/>
          </a:xfrm>
        </p:spPr>
        <p:txBody>
          <a:bodyPr anchor="ctr">
            <a:normAutofit/>
          </a:bodyPr>
          <a:lstStyle/>
          <a:p>
            <a:r>
              <a:rPr lang="zh-CN" altLang="en-US" sz="6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包的概念及作用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本章目标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82133"/>
            <a:ext cx="10515600" cy="5309130"/>
          </a:xfrm>
        </p:spPr>
        <p:txBody>
          <a:bodyPr>
            <a:normAutofit/>
          </a:bodyPr>
          <a:lstStyle/>
          <a:p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zh-CN" altLang="en-US" dirty="0">
                <a:latin typeface="黑体" panose="02010609060101010101" charset="-122"/>
                <a:sym typeface="+mn-ea"/>
              </a:rPr>
              <a:t>包的概念包的作用</a:t>
            </a:r>
            <a:endParaRPr lang="zh-CN" altLang="en-US" dirty="0"/>
          </a:p>
          <a:p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zh-CN" altLang="en-US" dirty="0">
                <a:latin typeface="黑体" panose="02010609060101010101" charset="-122"/>
                <a:sym typeface="+mn-ea"/>
              </a:rPr>
              <a:t>包的命名规范</a:t>
            </a:r>
            <a:endParaRPr lang="en-US" altLang="zh-CN" dirty="0">
              <a:latin typeface="黑体" panose="02010609060101010101" charset="-122"/>
            </a:endParaRPr>
          </a:p>
          <a:p>
            <a:r>
              <a:rPr lang="en-US" altLang="zh-CN" dirty="0"/>
              <a:t>3</a:t>
            </a:r>
            <a:r>
              <a:rPr lang="zh-CN" altLang="en-US" dirty="0"/>
              <a:t>、</a:t>
            </a:r>
            <a:r>
              <a:rPr lang="zh-CN" altLang="en-US" dirty="0">
                <a:latin typeface="黑体" panose="02010609060101010101" charset="-122"/>
                <a:sym typeface="+mn-ea"/>
              </a:rPr>
              <a:t>包的使用</a:t>
            </a:r>
            <a:endParaRPr lang="zh-CN" altLang="en-US" dirty="0">
              <a:latin typeface="黑体" panose="02010609060101010101" charset="-122"/>
              <a:sym typeface="+mn-ea"/>
            </a:endParaRPr>
          </a:p>
          <a:p>
            <a:r>
              <a:rPr lang="en-US" dirty="0"/>
              <a:t>4</a:t>
            </a:r>
            <a:r>
              <a:rPr lang="zh-CN" altLang="en-US" dirty="0"/>
              <a:t>、访问权限修饰符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知识点</a:t>
            </a:r>
            <a:r>
              <a:rPr lang="en-US" altLang="zh-CN" dirty="0"/>
              <a:t>1</a:t>
            </a:r>
            <a:r>
              <a:rPr lang="zh-CN" altLang="en-US" dirty="0"/>
              <a:t>：</a:t>
            </a:r>
            <a:r>
              <a:rPr lang="zh-CN" altLang="en-US" dirty="0">
                <a:sym typeface="+mn-ea"/>
              </a:rPr>
              <a:t>包（package）的概念</a:t>
            </a:r>
            <a:endParaRPr lang="zh-CN" altLang="en-US" dirty="0"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186690" y="899160"/>
            <a:ext cx="11791950" cy="1879600"/>
          </a:xfrm>
        </p:spPr>
        <p:txBody>
          <a:bodyPr>
            <a:normAutofit lnSpcReduction="20000"/>
          </a:bodyPr>
          <a:p>
            <a:r>
              <a:rPr lang="zh-CN" altLang="en-US" dirty="0">
                <a:latin typeface="黑体" panose="02010609060101010101" charset="-122"/>
                <a:sym typeface="+mn-ea"/>
              </a:rPr>
              <a:t>包的概念</a:t>
            </a:r>
            <a:r>
              <a:rPr lang="zh-CN" altLang="en-US" dirty="0"/>
              <a:t>：</a:t>
            </a:r>
            <a:endParaRPr lang="en-US" altLang="zh-CN" dirty="0"/>
          </a:p>
          <a:p>
            <a:pPr lvl="1" algn="l" defTabSz="0"/>
            <a:r>
              <a:rPr lang="zh-CN" altLang="en-US" dirty="0">
                <a:cs typeface="微软雅黑 Light" panose="020B0502040204020203" pitchFamily="34" charset="-122"/>
                <a:sym typeface="Calibri" panose="020F0502020204030204" charset="0"/>
              </a:rPr>
              <a:t>物理上是文件夹</a:t>
            </a:r>
            <a:endParaRPr dirty="0">
              <a:cs typeface="微软雅黑 Light" panose="020B0502040204020203" pitchFamily="34" charset="-122"/>
              <a:sym typeface="Calibri" panose="020F0502020204030204" charset="0"/>
            </a:endParaRPr>
          </a:p>
          <a:p>
            <a:pPr lvl="1" algn="l" defTabSz="0"/>
            <a:r>
              <a:rPr dirty="0">
                <a:cs typeface="微软雅黑 Light" panose="020B0502040204020203" pitchFamily="34" charset="-122"/>
                <a:sym typeface="Calibri" panose="020F0502020204030204" charset="0"/>
              </a:rPr>
              <a:t>逻辑上是有逻辑关系的类的集合</a:t>
            </a:r>
            <a:endParaRPr lang="zh-CN" altLang="en-US" b="1" dirty="0">
              <a:cs typeface="微软雅黑 Light" panose="020B0502040204020203" pitchFamily="34" charset="-122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255270" y="2843530"/>
            <a:ext cx="11791950" cy="213042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黑体" panose="02010609060101010101" charset="-122"/>
                <a:sym typeface="+mn-ea"/>
              </a:rPr>
              <a:t>包的作用</a:t>
            </a:r>
            <a:r>
              <a:rPr lang="zh-CN" altLang="en-US" dirty="0"/>
              <a:t>：</a:t>
            </a:r>
            <a:endParaRPr lang="en-US" altLang="zh-CN" dirty="0"/>
          </a:p>
          <a:p>
            <a:pPr lvl="1" algn="l" defTabSz="0"/>
            <a:r>
              <a:rPr lang="zh-CN" altLang="en-US" dirty="0">
                <a:cs typeface="微软雅黑 Light" panose="020B0502040204020203" pitchFamily="34" charset="-122"/>
                <a:sym typeface="Calibri" panose="020F0502020204030204" charset="0"/>
              </a:rPr>
              <a:t>避免类重名</a:t>
            </a:r>
            <a:endParaRPr lang="zh-CN" altLang="en-US" dirty="0">
              <a:cs typeface="微软雅黑 Light" panose="020B0502040204020203" pitchFamily="34" charset="-122"/>
              <a:sym typeface="Calibri" panose="020F0502020204030204" charset="0"/>
            </a:endParaRPr>
          </a:p>
          <a:p>
            <a:pPr lvl="1" algn="l" defTabSz="0"/>
            <a:r>
              <a:rPr dirty="0">
                <a:cs typeface="微软雅黑 Light" panose="020B0502040204020203" pitchFamily="34" charset="-122"/>
                <a:sym typeface="Calibri" panose="020F0502020204030204" charset="0"/>
              </a:rPr>
              <a:t>控制访问权限</a:t>
            </a:r>
            <a:endParaRPr dirty="0">
              <a:cs typeface="微软雅黑 Light" panose="020B0502040204020203" pitchFamily="34" charset="-122"/>
              <a:sym typeface="Calibri" panose="020F05020202040302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18680" y="1138555"/>
            <a:ext cx="3762375" cy="170497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知识点</a:t>
            </a:r>
            <a:r>
              <a:rPr lang="en-US" altLang="zh-CN" dirty="0"/>
              <a:t>2</a:t>
            </a:r>
            <a:r>
              <a:rPr lang="zh-CN" altLang="en-US" dirty="0"/>
              <a:t>：</a:t>
            </a:r>
            <a:r>
              <a:rPr lang="zh-CN" altLang="en-US" dirty="0">
                <a:latin typeface="黑体" panose="02010609060101010101" charset="-122"/>
                <a:sym typeface="+mn-ea"/>
              </a:rPr>
              <a:t>包的命名规范</a:t>
            </a:r>
            <a:endParaRPr lang="zh-CN" altLang="en-US" dirty="0"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200025" y="680085"/>
            <a:ext cx="11791950" cy="3432175"/>
          </a:xfrm>
        </p:spPr>
        <p:txBody>
          <a:bodyPr>
            <a:noAutofit/>
          </a:bodyPr>
          <a:p>
            <a:r>
              <a:rPr lang="zh-CN" altLang="en-US" dirty="0">
                <a:latin typeface="黑体" panose="02010609060101010101" charset="-122"/>
                <a:sym typeface="+mn-ea"/>
              </a:rPr>
              <a:t>包的命名规范</a:t>
            </a:r>
            <a:r>
              <a:rPr lang="zh-CN" altLang="en-US" dirty="0"/>
              <a:t>：</a:t>
            </a:r>
            <a:endParaRPr lang="en-US" altLang="zh-CN" dirty="0"/>
          </a:p>
          <a:p>
            <a:pPr lvl="1" algn="l" defTabSz="0">
              <a:lnSpc>
                <a:spcPct val="140000"/>
              </a:lnSpc>
            </a:pPr>
            <a:r>
              <a:rPr lang="zh-CN" altLang="en-US" sz="2000" dirty="0">
                <a:cs typeface="微软雅黑 Light" panose="020B0502040204020203" pitchFamily="34" charset="-122"/>
                <a:sym typeface="Calibri" panose="020F0502020204030204" charset="0"/>
              </a:rPr>
              <a:t>物理在包名中，可以使用.号来区分包的级别；包名一般情况下是小写</a:t>
            </a:r>
            <a:endParaRPr lang="zh-CN" altLang="en-US" sz="2000" dirty="0">
              <a:cs typeface="微软雅黑 Light" panose="020B0502040204020203" pitchFamily="34" charset="-122"/>
              <a:sym typeface="Calibri" panose="020F0502020204030204" charset="0"/>
            </a:endParaRPr>
          </a:p>
          <a:p>
            <a:pPr lvl="1" algn="l" defTabSz="0">
              <a:lnSpc>
                <a:spcPct val="140000"/>
              </a:lnSpc>
            </a:pPr>
            <a:r>
              <a:rPr lang="zh-CN" altLang="en-US" sz="2000" dirty="0">
                <a:cs typeface="微软雅黑 Light" panose="020B0502040204020203" pitchFamily="34" charset="-122"/>
                <a:sym typeface="Calibri" panose="020F0502020204030204" charset="0"/>
              </a:rPr>
              <a:t>第一级 指该项目的类型，如com,org,gov等，</a:t>
            </a:r>
            <a:endParaRPr lang="zh-CN" altLang="en-US" sz="2000" dirty="0">
              <a:cs typeface="微软雅黑 Light" panose="020B0502040204020203" pitchFamily="34" charset="-122"/>
              <a:sym typeface="Calibri" panose="020F0502020204030204" charset="0"/>
            </a:endParaRPr>
          </a:p>
          <a:p>
            <a:pPr lvl="1" algn="l" defTabSz="0">
              <a:lnSpc>
                <a:spcPct val="140000"/>
              </a:lnSpc>
            </a:pPr>
            <a:r>
              <a:rPr lang="zh-CN" altLang="en-US" sz="2000" dirty="0">
                <a:cs typeface="微软雅黑 Light" panose="020B0502040204020203" pitchFamily="34" charset="-122"/>
                <a:sym typeface="Calibri" panose="020F0502020204030204" charset="0"/>
              </a:rPr>
              <a:t>第二级 指项目所开发或者运行的公司名称，如：chinasofti,icss,huawei</a:t>
            </a:r>
            <a:r>
              <a:rPr lang="en-US" altLang="zh-CN" sz="2000" dirty="0">
                <a:cs typeface="微软雅黑 Light" panose="020B0502040204020203" pitchFamily="34" charset="-122"/>
                <a:sym typeface="Calibri" panose="020F0502020204030204" charset="0"/>
              </a:rPr>
              <a:t>,etc</a:t>
            </a:r>
            <a:r>
              <a:rPr lang="zh-CN" altLang="en-US" sz="2000" dirty="0">
                <a:cs typeface="微软雅黑 Light" panose="020B0502040204020203" pitchFamily="34" charset="-122"/>
                <a:sym typeface="Calibri" panose="020F0502020204030204" charset="0"/>
              </a:rPr>
              <a:t>等</a:t>
            </a:r>
            <a:endParaRPr lang="zh-CN" altLang="en-US" sz="2000" dirty="0">
              <a:cs typeface="微软雅黑 Light" panose="020B0502040204020203" pitchFamily="34" charset="-122"/>
              <a:sym typeface="Calibri" panose="020F0502020204030204" charset="0"/>
            </a:endParaRPr>
          </a:p>
          <a:p>
            <a:pPr lvl="1" algn="l" defTabSz="0">
              <a:lnSpc>
                <a:spcPct val="140000"/>
              </a:lnSpc>
            </a:pPr>
            <a:r>
              <a:rPr lang="zh-CN" altLang="en-US" sz="2000" dirty="0">
                <a:cs typeface="微软雅黑 Light" panose="020B0502040204020203" pitchFamily="34" charset="-122"/>
                <a:sym typeface="Calibri" panose="020F0502020204030204" charset="0"/>
              </a:rPr>
              <a:t>第三级 指项目的名称，如：corejava,bcms,oa,erp等</a:t>
            </a:r>
            <a:endParaRPr lang="zh-CN" altLang="en-US" sz="2000" dirty="0">
              <a:cs typeface="微软雅黑 Light" panose="020B0502040204020203" pitchFamily="34" charset="-122"/>
              <a:sym typeface="Calibri" panose="020F0502020204030204" charset="0"/>
            </a:endParaRPr>
          </a:p>
          <a:p>
            <a:pPr lvl="1" algn="l" defTabSz="0">
              <a:lnSpc>
                <a:spcPct val="140000"/>
              </a:lnSpc>
            </a:pPr>
            <a:r>
              <a:rPr lang="zh-CN" altLang="en-US" sz="2000" dirty="0">
                <a:cs typeface="微软雅黑 Light" panose="020B0502040204020203" pitchFamily="34" charset="-122"/>
                <a:sym typeface="Calibri" panose="020F0502020204030204" charset="0"/>
              </a:rPr>
              <a:t>第四级 指项目模块的名称，如：bean,action,exception,</a:t>
            </a:r>
            <a:r>
              <a:rPr lang="en-US" altLang="zh-CN" sz="2000" dirty="0">
                <a:cs typeface="微软雅黑 Light" panose="020B0502040204020203" pitchFamily="34" charset="-122"/>
                <a:sym typeface="Calibri" panose="020F0502020204030204" charset="0"/>
              </a:rPr>
              <a:t>oop</a:t>
            </a:r>
            <a:r>
              <a:rPr lang="zh-CN" altLang="en-US" sz="2000" dirty="0">
                <a:cs typeface="微软雅黑 Light" panose="020B0502040204020203" pitchFamily="34" charset="-122"/>
                <a:sym typeface="Calibri" panose="020F0502020204030204" charset="0"/>
              </a:rPr>
              <a:t>01等</a:t>
            </a:r>
            <a:endParaRPr lang="zh-CN" altLang="en-US" sz="2000" dirty="0">
              <a:cs typeface="微软雅黑 Light" panose="020B0502040204020203" pitchFamily="34" charset="-122"/>
              <a:sym typeface="Calibri" panose="020F0502020204030204" charset="0"/>
            </a:endParaRPr>
          </a:p>
        </p:txBody>
      </p:sp>
      <p:sp>
        <p:nvSpPr>
          <p:cNvPr id="31" name="圆角矩形标注 30"/>
          <p:cNvSpPr/>
          <p:nvPr/>
        </p:nvSpPr>
        <p:spPr>
          <a:xfrm>
            <a:off x="4618990" y="4112260"/>
            <a:ext cx="4585970" cy="1326515"/>
          </a:xfrm>
          <a:prstGeom prst="wedgeRoundRectCallout">
            <a:avLst>
              <a:gd name="adj1" fmla="val -47477"/>
              <a:gd name="adj2" fmla="val 15051"/>
              <a:gd name="adj3" fmla="val 1666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eaLnBrk="1" hangingPunct="1">
              <a:lnSpc>
                <a:spcPct val="120000"/>
              </a:lnSpc>
              <a:spcBef>
                <a:spcPct val="20000"/>
              </a:spcBef>
              <a:buClr>
                <a:srgbClr val="92D050"/>
              </a:buClr>
            </a:pPr>
            <a:r>
              <a:rPr lang="en-US" altLang="zh-CN" sz="2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Cambria" panose="02040503050406030204" pitchFamily="2" charset="0"/>
              </a:rPr>
              <a:t>  </a:t>
            </a:r>
            <a:r>
              <a:rPr lang="zh-CN" altLang="en-US" sz="2000" dirty="0">
                <a:latin typeface="宋体" panose="02010600030101010101" pitchFamily="2" charset="-122"/>
                <a:sym typeface="Arial" panose="020B0604020202020204" pitchFamily="34" charset="0"/>
              </a:rPr>
              <a:t>package com.</a:t>
            </a:r>
            <a:r>
              <a:rPr lang="en-US" altLang="zh-CN" sz="2000" dirty="0">
                <a:latin typeface="宋体" panose="02010600030101010101" pitchFamily="2" charset="-122"/>
                <a:sym typeface="Arial" panose="020B0604020202020204" pitchFamily="34" charset="0"/>
              </a:rPr>
              <a:t>etc</a:t>
            </a:r>
            <a:r>
              <a:rPr lang="zh-CN" altLang="en-US" sz="2000" dirty="0">
                <a:latin typeface="宋体" panose="02010600030101010101" pitchFamily="2" charset="-122"/>
                <a:sym typeface="Arial" panose="020B0604020202020204" pitchFamily="34" charset="0"/>
              </a:rPr>
              <a:t>.</a:t>
            </a:r>
            <a:r>
              <a:rPr lang="en-US" altLang="zh-CN" sz="2000" dirty="0">
                <a:latin typeface="宋体" panose="02010600030101010101" pitchFamily="2" charset="-122"/>
                <a:sym typeface="Arial" panose="020B0604020202020204" pitchFamily="34" charset="0"/>
              </a:rPr>
              <a:t>oa</a:t>
            </a:r>
            <a:r>
              <a:rPr lang="zh-CN" altLang="en-US" sz="2000" dirty="0">
                <a:latin typeface="宋体" panose="02010600030101010101" pitchFamily="2" charset="-122"/>
                <a:sym typeface="Arial" panose="020B0604020202020204" pitchFamily="34" charset="0"/>
              </a:rPr>
              <a:t>.</a:t>
            </a:r>
            <a:r>
              <a:rPr lang="en-US" altLang="zh-CN" sz="2000" dirty="0">
                <a:latin typeface="宋体" panose="02010600030101010101" pitchFamily="2" charset="-122"/>
                <a:sym typeface="Arial" panose="020B0604020202020204" pitchFamily="34" charset="0"/>
              </a:rPr>
              <a:t>oop01</a:t>
            </a:r>
            <a:r>
              <a:rPr lang="zh-CN" altLang="en-US" sz="2000" dirty="0">
                <a:latin typeface="宋体" panose="02010600030101010101" pitchFamily="2" charset="-122"/>
                <a:sym typeface="Arial" panose="020B0604020202020204" pitchFamily="34" charset="0"/>
              </a:rPr>
              <a:t>;</a:t>
            </a:r>
            <a:endParaRPr lang="zh-CN" altLang="en-US" sz="2000" dirty="0">
              <a:latin typeface="宋体" panose="02010600030101010101" pitchFamily="2" charset="-122"/>
              <a:sym typeface="Arial" panose="020B0604020202020204" pitchFamily="34" charset="0"/>
            </a:endParaRPr>
          </a:p>
          <a:p>
            <a:pPr eaLnBrk="1" hangingPunct="1">
              <a:lnSpc>
                <a:spcPct val="120000"/>
              </a:lnSpc>
              <a:spcBef>
                <a:spcPct val="20000"/>
              </a:spcBef>
              <a:buClr>
                <a:srgbClr val="92D050"/>
              </a:buClr>
            </a:pPr>
            <a:r>
              <a:rPr lang="en-US" altLang="zh-CN" sz="2000" dirty="0">
                <a:latin typeface="宋体" panose="02010600030101010101" pitchFamily="2" charset="-122"/>
                <a:sym typeface="Arial" panose="020B0604020202020204" pitchFamily="34" charset="0"/>
              </a:rPr>
              <a:t>    </a:t>
            </a:r>
            <a:r>
              <a:rPr lang="zh-CN" altLang="en-US" sz="2000" dirty="0">
                <a:latin typeface="宋体" panose="02010600030101010101" pitchFamily="2" charset="-122"/>
                <a:sym typeface="Arial" panose="020B0604020202020204" pitchFamily="34" charset="0"/>
              </a:rPr>
              <a:t>public class T</a:t>
            </a:r>
            <a:r>
              <a:rPr lang="en-US" altLang="zh-CN" sz="2000" dirty="0">
                <a:latin typeface="宋体" panose="02010600030101010101" pitchFamily="2" charset="-122"/>
                <a:sym typeface="Arial" panose="020B0604020202020204" pitchFamily="34" charset="0"/>
              </a:rPr>
              <a:t>estStudent</a:t>
            </a:r>
            <a:r>
              <a:rPr lang="zh-CN" altLang="en-US" sz="2000" dirty="0">
                <a:latin typeface="宋体" panose="02010600030101010101" pitchFamily="2" charset="-122"/>
                <a:sym typeface="Arial" panose="020B0604020202020204" pitchFamily="34" charset="0"/>
              </a:rPr>
              <a:t>{</a:t>
            </a:r>
            <a:endParaRPr lang="en-US" altLang="zh-CN" sz="2000" dirty="0">
              <a:latin typeface="宋体" panose="02010600030101010101" pitchFamily="2" charset="-122"/>
              <a:sym typeface="Arial" panose="020B0604020202020204" pitchFamily="34" charset="0"/>
            </a:endParaRPr>
          </a:p>
          <a:p>
            <a:pPr eaLnBrk="1" hangingPunct="1">
              <a:lnSpc>
                <a:spcPct val="120000"/>
              </a:lnSpc>
              <a:spcBef>
                <a:spcPct val="20000"/>
              </a:spcBef>
              <a:buClr>
                <a:srgbClr val="92D050"/>
              </a:buClr>
            </a:pPr>
            <a:r>
              <a:rPr lang="zh-CN" altLang="en-US" sz="2000" dirty="0">
                <a:latin typeface="宋体" panose="02010600030101010101" pitchFamily="2" charset="-122"/>
                <a:sym typeface="Arial" panose="020B0604020202020204" pitchFamily="34" charset="0"/>
              </a:rPr>
              <a:t>    }</a:t>
            </a:r>
            <a:endParaRPr lang="en-US" altLang="zh-CN" sz="2000" b="1" dirty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1365" y="3974465"/>
            <a:ext cx="2334895" cy="18840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40275" y="5704840"/>
            <a:ext cx="49060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/>
              <a:t>注意：</a:t>
            </a:r>
            <a:r>
              <a:rPr lang="en-US" altLang="zh-CN"/>
              <a:t>1.</a:t>
            </a:r>
            <a:r>
              <a:rPr lang="zh-CN" altLang="en-US"/>
              <a:t>package代表所属包(当前类在哪个包下)</a:t>
            </a:r>
            <a:endParaRPr lang="zh-CN" altLang="en-US"/>
          </a:p>
          <a:p>
            <a:pPr algn="l"/>
            <a:r>
              <a:rPr lang="zh-CN" altLang="en-US"/>
              <a:t>             </a:t>
            </a:r>
            <a:r>
              <a:rPr lang="en-US" altLang="zh-CN"/>
              <a:t>2.包名全部小写</a:t>
            </a:r>
            <a:endParaRPr lang="en-US" altLang="zh-CN"/>
          </a:p>
        </p:txBody>
      </p:sp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知识点</a:t>
            </a:r>
            <a:r>
              <a:rPr lang="en-US" altLang="zh-CN" dirty="0"/>
              <a:t>3</a:t>
            </a:r>
            <a:r>
              <a:rPr lang="zh-CN" altLang="en-US" dirty="0"/>
              <a:t>：</a:t>
            </a:r>
            <a:r>
              <a:rPr lang="zh-CN" altLang="en-US" dirty="0">
                <a:sym typeface="+mn-ea"/>
              </a:rPr>
              <a:t>包的使用</a:t>
            </a:r>
            <a:endParaRPr lang="zh-CN" altLang="en-US" dirty="0"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186690" y="899160"/>
            <a:ext cx="11791950" cy="1879600"/>
          </a:xfrm>
        </p:spPr>
        <p:txBody>
          <a:bodyPr>
            <a:normAutofit lnSpcReduction="20000"/>
          </a:bodyPr>
          <a:p>
            <a:r>
              <a:rPr lang="zh-CN" altLang="en-US" dirty="0">
                <a:latin typeface="黑体" panose="02010609060101010101" charset="-122"/>
                <a:sym typeface="+mn-ea"/>
              </a:rPr>
              <a:t>导入外部包的某一个类，关键字“</a:t>
            </a:r>
            <a:r>
              <a:rPr lang="en-US" altLang="zh-CN" dirty="0">
                <a:latin typeface="黑体" panose="02010609060101010101" charset="-122"/>
                <a:sym typeface="+mn-ea"/>
              </a:rPr>
              <a:t>import</a:t>
            </a:r>
            <a:r>
              <a:rPr lang="zh-CN" altLang="en-US" dirty="0">
                <a:latin typeface="黑体" panose="02010609060101010101" charset="-122"/>
                <a:sym typeface="+mn-ea"/>
              </a:rPr>
              <a:t>”</a:t>
            </a:r>
            <a:r>
              <a:rPr lang="zh-CN" altLang="en-US" dirty="0"/>
              <a:t>：</a:t>
            </a:r>
            <a:endParaRPr lang="en-US" altLang="zh-CN" dirty="0"/>
          </a:p>
          <a:p>
            <a:pPr lvl="1" algn="l" defTabSz="0"/>
            <a:endParaRPr lang="zh-CN" altLang="en-US" b="1" dirty="0">
              <a:cs typeface="微软雅黑 Light" panose="020B0502040204020203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69950" y="2025015"/>
            <a:ext cx="4220210" cy="40170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5030" y="1979930"/>
            <a:ext cx="5883275" cy="380873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知识点</a:t>
            </a:r>
            <a:r>
              <a:rPr lang="en-US" altLang="zh-CN" dirty="0"/>
              <a:t>3</a:t>
            </a:r>
            <a:r>
              <a:rPr lang="zh-CN" altLang="en-US" dirty="0"/>
              <a:t>：</a:t>
            </a:r>
            <a:r>
              <a:rPr lang="zh-CN" altLang="en-US" dirty="0">
                <a:sym typeface="+mn-ea"/>
              </a:rPr>
              <a:t>包的使用</a:t>
            </a:r>
            <a:endParaRPr lang="zh-CN" altLang="en-US" dirty="0"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186690" y="899160"/>
            <a:ext cx="11791950" cy="1879600"/>
          </a:xfrm>
        </p:spPr>
        <p:txBody>
          <a:bodyPr>
            <a:normAutofit lnSpcReduction="20000"/>
          </a:bodyPr>
          <a:p>
            <a:r>
              <a:rPr lang="zh-CN" altLang="en-US" dirty="0">
                <a:latin typeface="黑体" panose="02010609060101010101" charset="-122"/>
                <a:sym typeface="+mn-ea"/>
              </a:rPr>
              <a:t>导入外部包的所有类，关键字“</a:t>
            </a:r>
            <a:r>
              <a:rPr lang="en-US" altLang="zh-CN" dirty="0">
                <a:latin typeface="黑体" panose="02010609060101010101" charset="-122"/>
                <a:sym typeface="+mn-ea"/>
              </a:rPr>
              <a:t>import</a:t>
            </a:r>
            <a:r>
              <a:rPr lang="zh-CN" altLang="en-US" dirty="0">
                <a:latin typeface="黑体" panose="02010609060101010101" charset="-122"/>
                <a:sym typeface="+mn-ea"/>
              </a:rPr>
              <a:t>”</a:t>
            </a:r>
            <a:r>
              <a:rPr lang="zh-CN" altLang="en-US" dirty="0"/>
              <a:t>：</a:t>
            </a:r>
            <a:endParaRPr lang="en-US" altLang="zh-CN" dirty="0"/>
          </a:p>
          <a:p>
            <a:pPr lvl="1" algn="l" defTabSz="0"/>
            <a:endParaRPr lang="zh-CN" altLang="en-US" b="1" dirty="0">
              <a:cs typeface="微软雅黑 Light" panose="020B0502040204020203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52620" y="1711325"/>
            <a:ext cx="6258560" cy="46437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720" y="1826260"/>
            <a:ext cx="3771900" cy="430403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知识点</a:t>
            </a:r>
            <a:r>
              <a:rPr lang="en-US" altLang="zh-CN" dirty="0"/>
              <a:t>4</a:t>
            </a:r>
            <a:r>
              <a:rPr lang="en-US" altLang="zh-CN" dirty="0"/>
              <a:t>-</a:t>
            </a:r>
            <a:r>
              <a:rPr lang="zh-CN" altLang="en-US" dirty="0">
                <a:latin typeface="黑体" panose="02010609060101010101" charset="-122"/>
                <a:sym typeface="+mn-ea"/>
              </a:rPr>
              <a:t>权限访问修饰符</a:t>
            </a:r>
            <a:endParaRPr lang="zh-CN" altLang="en-US" dirty="0"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200025" y="735330"/>
            <a:ext cx="11791950" cy="4624705"/>
          </a:xfrm>
        </p:spPr>
        <p:txBody>
          <a:bodyPr>
            <a:normAutofit/>
          </a:bodyPr>
          <a:p>
            <a:r>
              <a:rPr lang="zh-CN" altLang="en-US" dirty="0">
                <a:latin typeface="黑体" panose="02010609060101010101" charset="-122"/>
                <a:sym typeface="+mn-ea"/>
              </a:rPr>
              <a:t>Java</a:t>
            </a:r>
            <a:r>
              <a:rPr lang="zh-CN" altLang="en-US" dirty="0">
                <a:latin typeface="黑体" panose="02010609060101010101" charset="-122"/>
                <a:sym typeface="+mn-ea"/>
              </a:rPr>
              <a:t>语言有四个权限访问修饰符，权限从大到小依次为</a:t>
            </a:r>
            <a:r>
              <a:rPr lang="zh-CN" altLang="en-US" dirty="0"/>
              <a:t>：</a:t>
            </a:r>
            <a:endParaRPr lang="en-US" altLang="zh-CN" dirty="0"/>
          </a:p>
          <a:p>
            <a:pPr lvl="1" algn="l" defTabSz="0"/>
            <a:r>
              <a:rPr lang="en-US" altLang="zh-CN" sz="1800" dirty="0">
                <a:cs typeface="微软雅黑 Light" panose="020B0502040204020203" pitchFamily="34" charset="-122"/>
                <a:sym typeface="+mn-ea"/>
              </a:rPr>
              <a:t>p</a:t>
            </a:r>
            <a:r>
              <a:rPr lang="zh-CN" altLang="en-US" sz="1800" dirty="0">
                <a:cs typeface="微软雅黑 Light" panose="020B0502040204020203" pitchFamily="34" charset="-122"/>
                <a:sym typeface="+mn-ea"/>
              </a:rPr>
              <a:t>ublic ：公共权限   修饰类、属性、方法。</a:t>
            </a:r>
            <a:r>
              <a:rPr lang="zh-CN" altLang="en-US" sz="1800" dirty="0">
                <a:solidFill>
                  <a:schemeClr val="accent2"/>
                </a:solidFill>
                <a:cs typeface="微软雅黑 Light" panose="020B0502040204020203" pitchFamily="34" charset="-122"/>
                <a:sym typeface="+mn-ea"/>
              </a:rPr>
              <a:t>可以被任意类访问</a:t>
            </a:r>
            <a:endParaRPr lang="zh-CN" altLang="en-US" sz="1800" dirty="0">
              <a:solidFill>
                <a:schemeClr val="accent2"/>
              </a:solidFill>
              <a:cs typeface="微软雅黑 Light" panose="020B0502040204020203" pitchFamily="34" charset="-122"/>
            </a:endParaRPr>
          </a:p>
          <a:p>
            <a:pPr lvl="1" algn="l" defTabSz="0"/>
            <a:r>
              <a:rPr lang="zh-CN" altLang="en-US" sz="1800" dirty="0">
                <a:cs typeface="微软雅黑 Light" panose="020B0502040204020203" pitchFamily="34" charset="-122"/>
                <a:sym typeface="+mn-ea"/>
              </a:rPr>
              <a:t>protected：受保护的权限   修饰属性、方法  </a:t>
            </a:r>
            <a:r>
              <a:rPr lang="zh-CN" altLang="en-US" sz="1800" dirty="0">
                <a:solidFill>
                  <a:schemeClr val="accent2"/>
                </a:solidFill>
                <a:cs typeface="微软雅黑 Light" panose="020B0502040204020203" pitchFamily="34" charset="-122"/>
                <a:sym typeface="+mn-ea"/>
              </a:rPr>
              <a:t>可以被同包类访问，如果不是同包类，必须是该类的子类才可以访问。</a:t>
            </a:r>
            <a:endParaRPr sz="1800" dirty="0">
              <a:cs typeface="微软雅黑 Light" panose="020B0502040204020203" pitchFamily="34" charset="-122"/>
              <a:sym typeface="Calibri" panose="020F0502020204030204" charset="0"/>
            </a:endParaRPr>
          </a:p>
          <a:p>
            <a:pPr lvl="1" algn="l" defTabSz="0"/>
            <a:r>
              <a:rPr lang="zh-CN" altLang="en-US" sz="1800" dirty="0">
                <a:cs typeface="微软雅黑 Light" panose="020B0502040204020203" pitchFamily="34" charset="-122"/>
                <a:sym typeface="+mn-ea"/>
              </a:rPr>
              <a:t>default：同包权限  修饰类、属性、方法。</a:t>
            </a:r>
            <a:r>
              <a:rPr lang="zh-CN" altLang="en-US" sz="1800" dirty="0">
                <a:solidFill>
                  <a:schemeClr val="accent2"/>
                </a:solidFill>
                <a:cs typeface="微软雅黑 Light" panose="020B0502040204020203" pitchFamily="34" charset="-122"/>
                <a:sym typeface="+mn-ea"/>
              </a:rPr>
              <a:t>只能被同包的类访问</a:t>
            </a:r>
            <a:endParaRPr lang="zh-CN" altLang="en-US" sz="1800" dirty="0">
              <a:solidFill>
                <a:schemeClr val="accent2"/>
              </a:solidFill>
              <a:cs typeface="微软雅黑 Light" panose="020B0502040204020203" pitchFamily="34" charset="-122"/>
              <a:sym typeface="+mn-ea"/>
            </a:endParaRPr>
          </a:p>
          <a:p>
            <a:pPr lvl="1" algn="l" defTabSz="0"/>
            <a:r>
              <a:rPr lang="zh-CN" altLang="en-US" sz="1800" dirty="0">
                <a:cs typeface="微软雅黑 Light" panose="020B0502040204020203" pitchFamily="34" charset="-122"/>
                <a:sym typeface="+mn-ea"/>
              </a:rPr>
              <a:t>private：私有权限  修饰属性、方法。</a:t>
            </a:r>
            <a:r>
              <a:rPr lang="zh-CN" altLang="en-US" sz="1800" dirty="0">
                <a:solidFill>
                  <a:schemeClr val="accent2"/>
                </a:solidFill>
                <a:cs typeface="微软雅黑 Light" panose="020B0502040204020203" pitchFamily="34" charset="-122"/>
                <a:sym typeface="+mn-ea"/>
              </a:rPr>
              <a:t> 只能在本类中访问</a:t>
            </a:r>
            <a:r>
              <a:rPr lang="zh-CN" altLang="en-US" sz="1800" dirty="0">
                <a:cs typeface="微软雅黑 Light" panose="020B0502040204020203" pitchFamily="34" charset="-122"/>
                <a:sym typeface="+mn-ea"/>
              </a:rPr>
              <a:t>	</a:t>
            </a:r>
            <a:endParaRPr lang="zh-CN" altLang="en-US" sz="1800" b="1" dirty="0">
              <a:cs typeface="微软雅黑 Light" panose="020B0502040204020203" pitchFamily="34" charset="-122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10024745" y="3345180"/>
          <a:ext cx="1967230" cy="16656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3086100" imgH="2661920" progId="Paint.Picture">
                  <p:embed/>
                </p:oleObj>
              </mc:Choice>
              <mc:Fallback>
                <p:oleObj name="" r:id="rId1" imgW="3086100" imgH="2661920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024745" y="3345180"/>
                        <a:ext cx="1967230" cy="16656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-2147482449" name="图片 -21474824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725" y="4025265"/>
            <a:ext cx="8606155" cy="15830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777875" y="5900420"/>
            <a:ext cx="52711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dirty="0">
                <a:cs typeface="微软雅黑 Light" panose="020B0502040204020203" pitchFamily="34" charset="-122"/>
                <a:sym typeface="+mn-ea"/>
              </a:rPr>
              <a:t>p</a:t>
            </a:r>
            <a:r>
              <a:rPr lang="zh-CN" altLang="en-US" dirty="0">
                <a:cs typeface="微软雅黑 Light" panose="020B0502040204020203" pitchFamily="34" charset="-122"/>
                <a:sym typeface="+mn-ea"/>
              </a:rPr>
              <a:t>ublic、default可以用来</a:t>
            </a:r>
            <a:r>
              <a:rPr lang="zh-CN" altLang="en-US" dirty="0">
                <a:cs typeface="微软雅黑 Light" panose="020B0502040204020203" pitchFamily="34" charset="-122"/>
                <a:sym typeface="Calibri" panose="020F0502020204030204" charset="0"/>
              </a:rPr>
              <a:t>修饰：</a:t>
            </a:r>
            <a:r>
              <a:rPr lang="zh-CN" altLang="en-US" dirty="0">
                <a:solidFill>
                  <a:srgbClr val="FF0000"/>
                </a:solidFill>
                <a:cs typeface="微软雅黑 Light" panose="020B0502040204020203" pitchFamily="34" charset="-122"/>
                <a:sym typeface="Calibri" panose="020F0502020204030204" charset="0"/>
              </a:rPr>
              <a:t>类 、属性 、方法</a:t>
            </a:r>
            <a:endParaRPr lang="zh-CN" altLang="en-US" dirty="0">
              <a:solidFill>
                <a:srgbClr val="FF0000"/>
              </a:solidFill>
              <a:cs typeface="微软雅黑 Light" panose="020B0502040204020203" pitchFamily="34" charset="-122"/>
              <a:sym typeface="Calibri" panose="020F0502020204030204" charset="0"/>
            </a:endParaRPr>
          </a:p>
          <a:p>
            <a:pPr algn="l"/>
            <a:r>
              <a:rPr lang="zh-CN" altLang="en-US" dirty="0">
                <a:cs typeface="微软雅黑 Light" panose="020B0502040204020203" pitchFamily="34" charset="-122"/>
                <a:sym typeface="+mn-ea"/>
              </a:rPr>
              <a:t>private、protected可以用来</a:t>
            </a:r>
            <a:r>
              <a:rPr lang="zh-CN" altLang="en-US" dirty="0">
                <a:cs typeface="微软雅黑 Light" panose="020B0502040204020203" pitchFamily="34" charset="-122"/>
                <a:sym typeface="Calibri" panose="020F0502020204030204" charset="0"/>
              </a:rPr>
              <a:t>修饰：</a:t>
            </a:r>
            <a:r>
              <a:rPr lang="zh-CN" altLang="en-US" dirty="0">
                <a:solidFill>
                  <a:srgbClr val="FF0000"/>
                </a:solidFill>
                <a:cs typeface="微软雅黑 Light" panose="020B0502040204020203" pitchFamily="34" charset="-122"/>
                <a:sym typeface="Calibri" panose="020F0502020204030204" charset="0"/>
              </a:rPr>
              <a:t>类 、属性 、方法</a:t>
            </a:r>
            <a:endParaRPr lang="zh-CN" altLang="en-US" dirty="0">
              <a:solidFill>
                <a:srgbClr val="FF0000"/>
              </a:solidFill>
              <a:cs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tags/tag1.xml><?xml version="1.0" encoding="utf-8"?>
<p:tagLst xmlns:p="http://schemas.openxmlformats.org/presentationml/2006/main">
  <p:tag name="KSO_WM_UNIT_PLACING_PICTURE_USER_VIEWPORT" val="{&quot;height&quot;:3525,&quot;width&quot;:3570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737</Words>
  <Application>WPS 演示</Application>
  <PresentationFormat>宽屏</PresentationFormat>
  <Paragraphs>56</Paragraphs>
  <Slides>7</Slides>
  <Notes>9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微软雅黑 Light</vt:lpstr>
      <vt:lpstr>黑体</vt:lpstr>
      <vt:lpstr>Calibri</vt:lpstr>
      <vt:lpstr>Cambria</vt:lpstr>
      <vt:lpstr>Arial Unicode MS</vt:lpstr>
      <vt:lpstr>等线</vt:lpstr>
      <vt:lpstr>Office 主题</vt:lpstr>
      <vt:lpstr>Paint.Picture</vt:lpstr>
      <vt:lpstr>包的概念及作用</vt:lpstr>
      <vt:lpstr>本章目标</vt:lpstr>
      <vt:lpstr>知识点1：包（package）的概念</vt:lpstr>
      <vt:lpstr>知识点2：包的命名规范</vt:lpstr>
      <vt:lpstr>知识点3：包的使用</vt:lpstr>
      <vt:lpstr>知识点3：包的使用</vt:lpstr>
      <vt:lpstr>知识点1-权限访问修饰符概念</vt:lpstr>
    </vt:vector>
  </TitlesOfParts>
  <Company>Baidu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Lv,Jiaoyan</dc:creator>
  <cp:lastModifiedBy>GuXue</cp:lastModifiedBy>
  <cp:revision>1235</cp:revision>
  <dcterms:created xsi:type="dcterms:W3CDTF">2014-03-19T14:07:00Z</dcterms:created>
  <dcterms:modified xsi:type="dcterms:W3CDTF">2021-01-15T10:33:42Z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