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478" r:id="rId3"/>
    <p:sldId id="493" r:id="rId5"/>
    <p:sldId id="685" r:id="rId6"/>
    <p:sldId id="686" r:id="rId7"/>
    <p:sldId id="718" r:id="rId8"/>
    <p:sldId id="688" r:id="rId9"/>
    <p:sldId id="507" r:id="rId10"/>
    <p:sldId id="495" r:id="rId11"/>
    <p:sldId id="496" r:id="rId12"/>
    <p:sldId id="497" r:id="rId13"/>
    <p:sldId id="500" r:id="rId14"/>
    <p:sldId id="690" r:id="rId15"/>
    <p:sldId id="502" r:id="rId16"/>
    <p:sldId id="719" r:id="rId17"/>
    <p:sldId id="721" r:id="rId18"/>
    <p:sldId id="505" r:id="rId19"/>
    <p:sldId id="692" r:id="rId20"/>
    <p:sldId id="704" r:id="rId21"/>
    <p:sldId id="693" r:id="rId22"/>
    <p:sldId id="695" r:id="rId23"/>
    <p:sldId id="694" r:id="rId24"/>
    <p:sldId id="696" r:id="rId25"/>
    <p:sldId id="697" r:id="rId26"/>
    <p:sldId id="698" r:id="rId27"/>
    <p:sldId id="700" r:id="rId28"/>
    <p:sldId id="701" r:id="rId29"/>
    <p:sldId id="702" r:id="rId30"/>
    <p:sldId id="703" r:id="rId31"/>
    <p:sldId id="722" r:id="rId32"/>
    <p:sldId id="676" r:id="rId33"/>
    <p:sldId id="535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60" autoAdjust="0"/>
    <p:restoredTop sz="79459" autoAdjust="0"/>
  </p:normalViewPr>
  <p:slideViewPr>
    <p:cSldViewPr snapToGrid="0">
      <p:cViewPr varScale="1">
        <p:scale>
          <a:sx n="57" d="100"/>
          <a:sy n="57" d="100"/>
        </p:scale>
        <p:origin x="978" y="72"/>
      </p:cViewPr>
      <p:guideLst>
        <p:guide orient="horz" pos="2133"/>
        <p:guide pos="3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r>
              <a:rPr lang="en-US" altLang="zh-CN" dirty="0"/>
              <a:t>a  98 </a:t>
            </a:r>
            <a:r>
              <a:rPr lang="zh-CN" altLang="en-US" dirty="0"/>
              <a:t>自动类型提升为</a:t>
            </a:r>
            <a:r>
              <a:rPr lang="en-US" altLang="zh-CN" dirty="0"/>
              <a:t>int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==========================================</a:t>
            </a:r>
            <a:endParaRPr lang="zh-CN" altLang="en-US" dirty="0"/>
          </a:p>
          <a:p>
            <a:r>
              <a:rPr lang="zh-CN" altLang="en-US" dirty="0"/>
              <a:t>GB2312编码适用于汉字处理、汉字通信等系统之间的信息交换</a:t>
            </a:r>
            <a:endParaRPr lang="zh-CN" altLang="en-US" dirty="0"/>
          </a:p>
          <a:p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dirty="0"/>
              <a:t>基本集共收入汉字6763个和非汉字图形字符682个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）于人名、古汉语等方面出现的罕用字，GB 2312不能处理</a:t>
            </a:r>
            <a:endParaRPr lang="zh-CN" altLang="en-US" dirty="0"/>
          </a:p>
          <a:p>
            <a:r>
              <a:rPr lang="en-US" altLang="zh-CN" dirty="0"/>
              <a:t>====================================</a:t>
            </a:r>
            <a:endParaRPr lang="en-US" altLang="zh-CN" dirty="0"/>
          </a:p>
          <a:p>
            <a:r>
              <a:rPr lang="en-US" altLang="zh-CN" dirty="0"/>
              <a:t>GBK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2W</a:t>
            </a:r>
            <a:r>
              <a:rPr lang="zh-CN" altLang="en-US" dirty="0"/>
              <a:t>多汉字</a:t>
            </a:r>
            <a:endParaRPr lang="en-US" altLang="zh-CN" dirty="0"/>
          </a:p>
          <a:p>
            <a:r>
              <a:rPr lang="en-US" altLang="zh-CN" dirty="0"/>
              <a:t>2)</a:t>
            </a:r>
            <a:r>
              <a:rPr lang="zh-CN" altLang="en-US" dirty="0"/>
              <a:t>有加了繁体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========================================</a:t>
            </a:r>
            <a:endParaRPr lang="en-US" altLang="zh-CN" dirty="0"/>
          </a:p>
          <a:p>
            <a:r>
              <a:rPr lang="en-US" altLang="zh-CN" dirty="0"/>
              <a:t>GB18030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dirty="0"/>
              <a:t>支持中国国内少数民族（如藏、蒙古、傣、彝、朝鲜、维吾尔文等）的文字，不需要动用造字区。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======================</a:t>
            </a:r>
            <a:endParaRPr lang="zh-CN" altLang="en-US" dirty="0"/>
          </a:p>
          <a:p>
            <a:r>
              <a:rPr lang="zh-CN" altLang="en-US" dirty="0"/>
              <a:t>Unicode:国际组织编码，容纳世界上所有的文字和符号的字符编码</a:t>
            </a:r>
            <a:endParaRPr lang="zh-CN" altLang="en-US" dirty="0"/>
          </a:p>
          <a:p>
            <a:r>
              <a:rPr lang="zh-CN" altLang="en-US" dirty="0"/>
              <a:t>Unicode 是「字符集」</a:t>
            </a:r>
            <a:endParaRPr lang="zh-CN" altLang="en-US" dirty="0"/>
          </a:p>
          <a:p>
            <a:r>
              <a:rPr lang="zh-CN" altLang="en-US" dirty="0"/>
              <a:t>UTF-8 是「编码规则」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（1）包括UTF-32编码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每个字符用一个int来表示  abcd 需要占用4个int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特点：简单，太浪费空间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（2）UTF-16编码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特点：它对英文使用8位（即一个字节），中文使用24为（三个字节）来编码。UTF-8包含全世界所有国家需要用到的字符，是国际编码，通用性强。</a:t>
            </a:r>
            <a:endParaRPr lang="zh-CN" altLang="en-US" dirty="0"/>
          </a:p>
          <a:p>
            <a:r>
              <a:rPr lang="zh-CN" altLang="en-US" dirty="0"/>
              <a:t>（3）UTF-8 编码</a:t>
            </a:r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==================</a:t>
            </a:r>
            <a:endParaRPr lang="en-US" altLang="zh-CN" dirty="0"/>
          </a:p>
          <a:p>
            <a:r>
              <a:rPr lang="zh-CN" altLang="en-US" dirty="0">
                <a:sym typeface="+mn-ea"/>
              </a:rPr>
              <a:t>ascii：把所有的字母的大小写，各种符号用二进制来表示，1bytes代表一个字符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>
                <a:sym typeface="+mn-ea"/>
              </a:rPr>
              <a:t>Unicode：为了统一世界各国语言的不同，统一用2个bytes代表一个字符，特点：速度快，但浪费空间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>
                <a:sym typeface="+mn-ea"/>
              </a:rPr>
              <a:t>utd8：为了改变Unicode的这种缺点，规定一个英文字符用一个字节表示，一个中文字符用三个字节表示，特点：节省空间，速度慢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>
                <a:sym typeface="+mn-ea"/>
              </a:rPr>
              <a:t>gbk：是中文的字符编码，用2个字节代表一个字符</a:t>
            </a:r>
            <a:endParaRPr lang="zh-CN" altLang="en-US" dirty="0"/>
          </a:p>
          <a:p>
            <a:endParaRPr lang="zh-CN" altLang="en-US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输出 </a:t>
            </a:r>
            <a:r>
              <a:rPr lang="en-US" altLang="zh-CN" dirty="0"/>
              <a:t>false</a:t>
            </a:r>
            <a:endParaRPr lang="en-US" altLang="zh-CN" dirty="0"/>
          </a:p>
          <a:p>
            <a:r>
              <a:rPr lang="en-US" altLang="zh-CN" dirty="0"/>
              <a:t>        true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完全不同。</a:t>
            </a:r>
            <a:r>
              <a:rPr lang="en-US" altLang="zh-CN" dirty="0"/>
              <a:t>Null</a:t>
            </a:r>
            <a:r>
              <a:rPr lang="zh-CN" altLang="en-US" dirty="0"/>
              <a:t>指的是根本没有分配堆内存，</a:t>
            </a:r>
            <a:r>
              <a:rPr lang="en-US" altLang="zh-CN" dirty="0"/>
              <a:t>””</a:t>
            </a:r>
            <a:r>
              <a:rPr lang="zh-CN" altLang="en-US" dirty="0"/>
              <a:t>是分配了堆内存，存储了一个</a:t>
            </a:r>
            <a:r>
              <a:rPr lang="en-US" altLang="zh-CN" dirty="0"/>
              <a:t>””</a:t>
            </a:r>
            <a:r>
              <a:rPr lang="zh-CN" altLang="en-US" dirty="0"/>
              <a:t>字符串，不过这个字符串是空的。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生活中的例子</a:t>
            </a:r>
            <a:r>
              <a:rPr lang="en-US" altLang="zh-CN" dirty="0"/>
              <a:t>:</a:t>
            </a:r>
            <a:r>
              <a:rPr lang="zh-CN" altLang="en-US" dirty="0"/>
              <a:t>超市每个货架摆放同一类型的物品 </a:t>
            </a:r>
            <a:r>
              <a:rPr lang="en-US" altLang="zh-CN" dirty="0"/>
              <a:t>eg:</a:t>
            </a:r>
            <a:r>
              <a:rPr lang="zh-CN" altLang="en-US" dirty="0"/>
              <a:t>水果区域有自己的名字</a:t>
            </a:r>
            <a:r>
              <a:rPr lang="en-US" altLang="zh-CN" dirty="0"/>
              <a:t>--</a:t>
            </a:r>
            <a:r>
              <a:rPr lang="zh-CN" altLang="en-US" dirty="0"/>
              <a:t>水果区  数据类型</a:t>
            </a:r>
            <a:r>
              <a:rPr lang="en-US" altLang="zh-CN" dirty="0"/>
              <a:t>--</a:t>
            </a:r>
            <a:r>
              <a:rPr lang="zh-CN" altLang="en-US" dirty="0"/>
              <a:t>只能放水果，蔬菜不可以  值</a:t>
            </a:r>
            <a:r>
              <a:rPr lang="en-US" altLang="zh-CN" dirty="0"/>
              <a:t>--</a:t>
            </a:r>
            <a:r>
              <a:rPr lang="zh-CN" altLang="en-US" dirty="0"/>
              <a:t>只要是水果就可以摆放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注意：</a:t>
            </a:r>
            <a:endParaRPr lang="zh-CN" altLang="en-US" dirty="0"/>
          </a:p>
          <a:p>
            <a:r>
              <a:rPr lang="zh-CN" altLang="en-US" dirty="0"/>
              <a:t> 1.计算机存储设备的最小信息单元叫“位（bit）”，又称为“比特位”；连续的8个位成为1个“字节（byte）”；</a:t>
            </a:r>
            <a:endParaRPr lang="zh-CN" altLang="en-US" dirty="0"/>
          </a:p>
          <a:p>
            <a:r>
              <a:rPr lang="zh-CN" altLang="en-US" dirty="0"/>
              <a:t> 2.默认值：整数--0  小数--0.0   char--\u0000(相当于空字符)  boolean -- false</a:t>
            </a:r>
            <a:endParaRPr lang="zh-CN" altLang="en-US" dirty="0"/>
          </a:p>
          <a:p>
            <a:r>
              <a:rPr lang="zh-CN" altLang="en-US" dirty="0"/>
              <a:t> 3.如果没有声明，一个小数默认是double类型，一个整数默认为int类型</a:t>
            </a:r>
            <a:endParaRPr lang="zh-CN" altLang="en-US" dirty="0"/>
          </a:p>
          <a:p>
            <a:r>
              <a:rPr lang="zh-CN" altLang="en-US" dirty="0"/>
              <a:t> 4.如果声明整数，通常使用int类型。eg：年龄  int age；</a:t>
            </a:r>
            <a:endParaRPr lang="zh-CN" altLang="en-US" dirty="0"/>
          </a:p>
          <a:p>
            <a:r>
              <a:rPr lang="zh-CN" altLang="en-US" dirty="0"/>
              <a:t>  如果声明小数，通常使用double类型。 eg:价格  double price</a:t>
            </a:r>
            <a:endParaRPr lang="zh-CN" altLang="en-US" dirty="0"/>
          </a:p>
          <a:p>
            <a:r>
              <a:rPr lang="zh-CN" altLang="en-US" dirty="0"/>
              <a:t>  如果声明一个字符标识，通常使用char类型。eg:性别、状态</a:t>
            </a:r>
            <a:endParaRPr lang="zh-CN" altLang="en-US" dirty="0"/>
          </a:p>
          <a:p>
            <a:r>
              <a:rPr lang="zh-CN" altLang="en-US" dirty="0"/>
              <a:t>  如果声明字符串，使用String类型 。eg：姓名、密码、手机号等</a:t>
            </a:r>
            <a:endParaRPr lang="zh-CN" altLang="en-US" dirty="0"/>
          </a:p>
          <a:p>
            <a:r>
              <a:rPr lang="zh-CN" altLang="en-US" dirty="0"/>
              <a:t>  如果声明一种状态，只有是或者不是的时候，使用boolean类型。eg:注册是否成功</a:t>
            </a:r>
            <a:endParaRPr lang="zh-CN" altLang="en-US" dirty="0"/>
          </a:p>
          <a:p>
            <a:r>
              <a:rPr lang="zh-CN" altLang="en-US" dirty="0"/>
              <a:t> 5.为什么存在i+1&lt;i这样的数。  存在，边界值的时候</a:t>
            </a:r>
            <a:endParaRPr lang="zh-CN" altLang="en-US" dirty="0"/>
          </a:p>
          <a:p>
            <a:r>
              <a:rPr lang="zh-CN" altLang="en-US" dirty="0"/>
              <a:t> 6.float赋值需要加f eg:float f = 12.3f</a:t>
            </a:r>
            <a:endParaRPr lang="zh-CN" altLang="en-US" dirty="0"/>
          </a:p>
          <a:p>
            <a:r>
              <a:rPr lang="zh-CN" altLang="en-US" dirty="0"/>
              <a:t> 7.long赋值需要加L  eg:long l = 12321123231L</a:t>
            </a:r>
            <a:endParaRPr lang="zh-CN" altLang="en-US" dirty="0"/>
          </a:p>
          <a:p>
            <a:r>
              <a:rPr lang="zh-CN" altLang="en-US" dirty="0"/>
              <a:t> 8.小数转换成二进制来计算，所以会有精度缺失的问题</a:t>
            </a:r>
            <a:endParaRPr lang="zh-CN" altLang="en-US" dirty="0"/>
          </a:p>
          <a:p>
            <a:r>
              <a:rPr lang="zh-CN" altLang="en-US" dirty="0"/>
              <a:t>    System.out.println(0.3==0.3f);  // false  小数转二进制*2  0.3 0.6 1.2....</a:t>
            </a:r>
            <a:endParaRPr lang="zh-CN" altLang="en-US" dirty="0"/>
          </a:p>
          <a:p>
            <a:r>
              <a:rPr lang="zh-CN" altLang="en-US" dirty="0"/>
              <a:t>    System.out.println(0.5==0.5f);  // true  0.5*2 = 1  0.5f==0.5d</a:t>
            </a:r>
            <a:endParaRPr lang="zh-CN" altLang="en-US" dirty="0"/>
          </a:p>
          <a:p>
            <a:r>
              <a:rPr lang="zh-CN" altLang="en-US" dirty="0"/>
              <a:t>    System.out.println(1.1-0.9);  //0.20000000000000007  精度缺失</a:t>
            </a:r>
            <a:endParaRPr lang="zh-CN" altLang="en-US" dirty="0"/>
          </a:p>
          <a:p>
            <a:r>
              <a:rPr lang="zh-CN" altLang="en-US" dirty="0"/>
              <a:t> 9.char 类型，用来存储单个字符，采用unicode编码，无符号位整数 , 取值范围0-2^16-1(2的16次幂-1),一个英文字母占一个字节，汉字占两个字节。使用''单引号赋值，也可以使用非负整数赋值</a:t>
            </a:r>
            <a:endParaRPr lang="zh-CN" altLang="en-US" dirty="0"/>
          </a:p>
          <a:p>
            <a:r>
              <a:rPr lang="zh-CN" altLang="en-US" dirty="0"/>
              <a:t>     </a:t>
            </a:r>
            <a:r>
              <a:rPr lang="zh-CN" altLang="en-US" dirty="0">
                <a:sym typeface="+mn-ea"/>
              </a:rPr>
              <a:t>例子：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m='a';　　——a。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m='a'+'b';　　——Ã。  //char类型相加，提升为int类型，输出对应的字符。注，在CMD.exe用输出结果是问题?，不同的编码输出显示不一样。Eclipse中须改成UTF-8。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int m='a'+'b';　　 ——195。//195没有超出int范围，直接输出195。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m='a'+b;　　——报错。//因为b是一个赋值的变量。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m=197;　　——Ã。 //输出字符编码表中对应的字符。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m='197;　　——报错。//因为有单引号，表示是字符，只允许放单个字符。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m='a'+1;　　——b。//提升为int，计算结果98对应的字符是b。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m='中'+'国';　　——42282。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m='中'+'国'+'国'+'国';　　——报错。int转char有损失。因为结果已经超出char类型的范围。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int m='中'+'国'+'国'+'国';　　——86820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m='中'+1;　　——丮。//1是int，结果提升为int，输出对应的字符。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char m='中'+"国";　　——报错。String无法转换为char。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      System.out.println('中'+"国");　　——中国。//没有变量附值的过程。String与任何字符用“+”相连，转换为String。</a:t>
            </a:r>
            <a:endParaRPr lang="zh-CN" altLang="en-US" dirty="0"/>
          </a:p>
          <a:p>
            <a:r>
              <a:rPr lang="zh-CN" altLang="en-US" dirty="0"/>
              <a:t>10.字符串赋值使用""双引号；字符赋值使用''单引号；其它直接赋值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9.bin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变量 常量 数据类型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911" y="928413"/>
            <a:ext cx="11015870" cy="130512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不同的基本数据类型之间可以进行转换；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从表示</a:t>
            </a:r>
            <a:r>
              <a:rPr lang="zh-CN" altLang="en-US" sz="2400" dirty="0">
                <a:solidFill>
                  <a:srgbClr val="FF0000"/>
                </a:solidFill>
              </a:rPr>
              <a:t>范围小的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类型转换为表示</a:t>
            </a:r>
            <a:r>
              <a:rPr lang="zh-CN" altLang="en-US" sz="2400" dirty="0">
                <a:solidFill>
                  <a:srgbClr val="FF0000"/>
                </a:solidFill>
              </a:rPr>
              <a:t>范围大的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类型，可以</a:t>
            </a:r>
            <a:r>
              <a:rPr lang="zh-CN" altLang="en-US" sz="2400" dirty="0">
                <a:solidFill>
                  <a:srgbClr val="FF0000"/>
                </a:solidFill>
              </a:rPr>
              <a:t>直接转换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，称为</a:t>
            </a:r>
            <a:r>
              <a:rPr lang="zh-CN" altLang="en-US" sz="2400" dirty="0">
                <a:solidFill>
                  <a:srgbClr val="FF0000"/>
                </a:solidFill>
              </a:rPr>
              <a:t>隐式转换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647" y="2353455"/>
            <a:ext cx="10687987" cy="1476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byte b=1;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=-2;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 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表示范围小的可以直接转换为表示范围大的类型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=b;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b=i; 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报错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内容占位符 2"/>
          <p:cNvSpPr txBox="1"/>
          <p:nvPr/>
        </p:nvSpPr>
        <p:spPr>
          <a:xfrm>
            <a:off x="490330" y="3883974"/>
            <a:ext cx="11015870" cy="688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从表示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范围大的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转换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为表示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范围小的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类型，需要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强制转换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，称为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显式转换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7096" y="4484557"/>
            <a:ext cx="10687987" cy="1753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byte b=1;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=-2;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 c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 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表示范围大的不可以直接转换为转换范围小的类型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需要强制转换，称为显式转换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b=(byte)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c=(char)</a:t>
            </a:r>
            <a:r>
              <a:rPr lang="en-US" altLang="zh-CN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911" y="928413"/>
            <a:ext cx="11015870" cy="130512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虽然类型之间可以进行强制的隐式转换，但是也需要有一定的前提；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数值类型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dirty="0" err="1">
                <a:solidFill>
                  <a:srgbClr val="FF0000"/>
                </a:solidFill>
              </a:rPr>
              <a:t>boolean</a:t>
            </a:r>
            <a:r>
              <a:rPr lang="zh-CN" altLang="en-US" dirty="0">
                <a:solidFill>
                  <a:srgbClr val="FF0000"/>
                </a:solidFill>
              </a:rPr>
              <a:t>类型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之间就</a:t>
            </a:r>
            <a:r>
              <a:rPr lang="zh-CN" altLang="en-US" dirty="0">
                <a:solidFill>
                  <a:srgbClr val="FF0000"/>
                </a:solidFill>
              </a:rPr>
              <a:t>不能转换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；强制也不可以；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转换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9687" y="2713218"/>
            <a:ext cx="10687987" cy="1476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byte b=1;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boolean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b2=false;</a:t>
            </a:r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 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风马牛不相及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boolean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和数值类型，强制也不能转换；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b2=b; </a:t>
            </a:r>
            <a:r>
              <a:rPr lang="zh-CN" alt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（编译错误）</a:t>
            </a:r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b2=(</a:t>
            </a:r>
            <a:r>
              <a:rPr lang="en-US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boolean</a:t>
            </a:r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)b;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（编译错误）</a:t>
            </a:r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940" y="808491"/>
            <a:ext cx="11015870" cy="13500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可以使用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对基本数据类型的数值进行运算；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注意：运算后的数据类型可能会发生变化或者报错；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3725" y="2262505"/>
            <a:ext cx="8030845" cy="4092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1) int x=3;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x=3+5;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2) int x=3;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byte b=5;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x=x+b;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lvl="0"/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lvl="0"/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3)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byte b=3;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b=b+4;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lvl="0"/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4)byte b=4;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b=3+7;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374505" y="2469515"/>
            <a:ext cx="1482090" cy="28759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940" y="808491"/>
            <a:ext cx="11015870" cy="13500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一个比较特殊的转换；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rgbClr val="FF0000"/>
                </a:solidFill>
              </a:rPr>
              <a:t>System.out.println('a')与System.out.println('a'+1) 的区别；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9915" y="2229485"/>
            <a:ext cx="7832090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这样会报编译错误吗</a:t>
            </a:r>
            <a:r>
              <a:rPr lang="zh-CN" altLang="en-US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215" y="1158240"/>
            <a:ext cx="2072005" cy="3095625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589915" y="4005580"/>
            <a:ext cx="8128000" cy="10147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ASCII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、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ISO8859-1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、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GB2312、 GBK、GB18030、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Unicode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589915" y="3182620"/>
            <a:ext cx="7331710" cy="765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编码表：</a:t>
            </a:r>
            <a:r>
              <a:rPr lang="en-US" altLang="zh-CN" sz="2400" dirty="0">
                <a:solidFill>
                  <a:srgbClr val="FF0000"/>
                </a:solidFill>
              </a:rPr>
              <a:t> 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489585" y="5077460"/>
            <a:ext cx="7331710" cy="765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正确答案：</a:t>
            </a:r>
            <a:r>
              <a:rPr lang="en-US" altLang="zh-CN" sz="2400" dirty="0">
                <a:solidFill>
                  <a:srgbClr val="FF0000"/>
                </a:solidFill>
              </a:rPr>
              <a:t>  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89915" y="5843270"/>
            <a:ext cx="8128000" cy="39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 lvl="0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是什么？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练习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4834" name="AutoShape 2"/>
          <p:cNvSpPr/>
          <p:nvPr/>
        </p:nvSpPr>
        <p:spPr>
          <a:xfrm>
            <a:off x="1244600" y="1855470"/>
            <a:ext cx="7559675" cy="1872721"/>
          </a:xfrm>
          <a:prstGeom prst="roundRect">
            <a:avLst>
              <a:gd name="adj" fmla="val 10954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anchor="t">
            <a:spAutoFit/>
          </a:bodyPr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public class </a:t>
            </a:r>
            <a:r>
              <a:rPr lang="fr-FR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Error1</a:t>
            </a:r>
            <a:r>
              <a:rPr lang="fr-FR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public static void main(String[ ] args)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      String title;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      System.out.println( title );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     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08930" name="AutoShape 2"/>
          <p:cNvSpPr/>
          <p:nvPr/>
        </p:nvSpPr>
        <p:spPr>
          <a:xfrm>
            <a:off x="1244283" y="4206240"/>
            <a:ext cx="7559675" cy="1873447"/>
          </a:xfrm>
          <a:prstGeom prst="roundRect">
            <a:avLst>
              <a:gd name="adj" fmla="val 10954"/>
            </a:avLst>
          </a:prstGeom>
          <a:noFill/>
          <a:ln w="2857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CCFFFF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</a14:hiddenFill>
            </a:ext>
          </a:extLst>
        </p:spPr>
        <p:txBody>
          <a:bodyPr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public class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Error3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public static void main(String[ ] args) {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      String name = "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张三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";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      String name = "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李四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";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 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}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pic>
        <p:nvPicPr>
          <p:cNvPr id="43018" name="Picture 13" descr="代码改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919480"/>
            <a:ext cx="1042988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34" grpId="0" bldLvl="0" animBg="1"/>
      <p:bldP spid="5089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5-</a:t>
            </a:r>
            <a:r>
              <a:rPr lang="zh-CN" altLang="en-US" dirty="0">
                <a:sym typeface="+mn-ea"/>
              </a:rPr>
              <a:t>基本数据类型</a:t>
            </a:r>
            <a:r>
              <a:rPr lang="en-US" altLang="zh-CN" dirty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练习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94510" y="1199515"/>
            <a:ext cx="87661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ym typeface="+mn-ea"/>
              </a:rPr>
              <a:t>1</a:t>
            </a:r>
            <a:r>
              <a:rPr lang="en-US" altLang="zh-CN" sz="2400">
                <a:sym typeface="+mn-ea"/>
              </a:rPr>
              <a:t>. </a:t>
            </a:r>
            <a:r>
              <a:rPr lang="zh-CN" altLang="en-US" sz="2400">
                <a:sym typeface="+mn-ea"/>
              </a:rPr>
              <a:t>输出Java课考试最高分：98.5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    输出最高分学员姓名：张三</a:t>
            </a:r>
            <a:endParaRPr lang="zh-CN" altLang="en-US" sz="2400"/>
          </a:p>
          <a:p>
            <a:pPr algn="l"/>
            <a:r>
              <a:rPr lang="zh-CN" altLang="en-US" sz="2400">
                <a:sym typeface="+mn-ea"/>
              </a:rPr>
              <a:t>    输出最高分学员性别：男</a:t>
            </a:r>
            <a:endParaRPr lang="zh-CN" altLang="en-US" sz="2400">
              <a:sym typeface="+mn-ea"/>
            </a:endParaRPr>
          </a:p>
          <a:p>
            <a:pPr algn="l"/>
            <a:endParaRPr lang="zh-CN" altLang="en-US" sz="2400">
              <a:sym typeface="+mn-ea"/>
            </a:endParaRPr>
          </a:p>
          <a:p>
            <a:pPr algn="l"/>
            <a:r>
              <a:rPr lang="en-US" altLang="zh-CN" sz="2400"/>
              <a:t>2.</a:t>
            </a:r>
            <a:r>
              <a:rPr lang="zh-CN" altLang="en-US" sz="2400"/>
              <a:t>使用变量存储以下MP3信息，并打印输出</a:t>
            </a:r>
            <a:endParaRPr lang="zh-CN" altLang="en-US" sz="2400"/>
          </a:p>
          <a:p>
            <a:pPr algn="l"/>
            <a:r>
              <a:rPr lang="zh-CN" altLang="en-US" sz="2400"/>
              <a:t>   品牌（brand）：爱国者F928</a:t>
            </a:r>
            <a:endParaRPr lang="zh-CN" altLang="en-US" sz="2400"/>
          </a:p>
          <a:p>
            <a:pPr algn="l"/>
            <a:r>
              <a:rPr lang="zh-CN" altLang="en-US" sz="2400"/>
              <a:t>   重量（weight）：12.4</a:t>
            </a:r>
            <a:endParaRPr lang="zh-CN" altLang="en-US" sz="2400"/>
          </a:p>
          <a:p>
            <a:pPr algn="l"/>
            <a:r>
              <a:rPr lang="zh-CN" altLang="en-US" sz="2400"/>
              <a:t>   电池类型（type）：内置锂电池</a:t>
            </a:r>
            <a:endParaRPr lang="zh-CN" altLang="en-US" sz="2400"/>
          </a:p>
          <a:p>
            <a:pPr algn="l"/>
            <a:r>
              <a:rPr lang="zh-CN" altLang="en-US" sz="2400"/>
              <a:t>   价格（price）：499 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510987" name="Picture 11" descr="现场编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078230"/>
            <a:ext cx="1047750" cy="75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sym typeface="+mn-ea"/>
              </a:rPr>
              <a:t>知识点</a:t>
            </a:r>
            <a:r>
              <a:rPr lang="en-US" altLang="zh-CN" sz="2800" dirty="0">
                <a:sym typeface="+mn-ea"/>
              </a:rPr>
              <a:t>5-</a:t>
            </a:r>
            <a:r>
              <a:rPr lang="zh-CN" altLang="en-US" sz="2800" dirty="0">
                <a:sym typeface="+mn-ea"/>
              </a:rPr>
              <a:t>基本数据类型</a:t>
            </a:r>
            <a:r>
              <a:rPr lang="zh-CN" altLang="en-US" sz="2800" dirty="0">
                <a:sym typeface="+mn-ea"/>
              </a:rPr>
              <a:t>转换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310" y="987425"/>
            <a:ext cx="10515600" cy="639051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dirty="0"/>
              <a:t>总结：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915" y="2380615"/>
            <a:ext cx="9897110" cy="31076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如果 </a:t>
            </a:r>
            <a:r>
              <a:rPr lang="en-US" sz="20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byte、short和char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数据数据类型</a:t>
            </a:r>
            <a:r>
              <a:rPr lang="en-US" sz="20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的值</a:t>
            </a:r>
            <a:r>
              <a:rPr lang="zh-CN" altLang="en-US" sz="20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相计算，计算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结果就是</a:t>
            </a:r>
            <a:r>
              <a:rPr lang="en-US" sz="2000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int型</a:t>
            </a:r>
            <a:endParaRPr lang="en-US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如果一个操作数最大范围的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类型是long型，计算结果就是</a:t>
            </a:r>
            <a:r>
              <a:rPr lang="en-US" sz="2000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long型；</a:t>
            </a:r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如果一个操作数最大范围的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数据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类型是float型，计算结果就是</a:t>
            </a:r>
            <a:r>
              <a:rPr lang="en-US" sz="2000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float型；</a:t>
            </a:r>
            <a:endParaRPr 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如果一个操作数最大范围的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数据</a:t>
            </a:r>
            <a:r>
              <a:rPr 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类型是double型，计算结果就是</a:t>
            </a:r>
            <a:r>
              <a:rPr lang="en-US" sz="2000" b="1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double型</a:t>
            </a:r>
            <a:endParaRPr lang="en-US" sz="2000" b="1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9" name="对象 8"/>
          <p:cNvGraphicFramePr/>
          <p:nvPr/>
        </p:nvGraphicFramePr>
        <p:xfrm>
          <a:off x="8777605" y="794385"/>
          <a:ext cx="2275840" cy="1341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2895600" imgH="1428750" progId="Paint.Picture">
                  <p:embed/>
                </p:oleObj>
              </mc:Choice>
              <mc:Fallback>
                <p:oleObj name="" r:id="rId1" imgW="2895600" imgH="1428750" progId="Paint.Picture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77605" y="794385"/>
                        <a:ext cx="2275840" cy="1341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进制是一种记数方式：称进位记数法，可以用有限的数字符号代表所有的数值。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进制包括：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TextBox 4"/>
          <p:cNvSpPr txBox="1"/>
          <p:nvPr/>
        </p:nvSpPr>
        <p:spPr>
          <a:xfrm>
            <a:off x="619760" y="2348230"/>
            <a:ext cx="10813415" cy="1198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十进制：人类天然选择了十进制，由于人类双手共有十根手指，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                 故在人类自发采用的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        进位制中，十进制是使用最为普遍的一种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     0-9 ，满10进1.</a:t>
            </a:r>
            <a:endParaRPr lang="en-US" altLang="zh-CN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519430" y="3645535"/>
            <a:ext cx="10983595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二进制：它由两个数码0，1组成。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       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 0,1 ，满2进1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</a:t>
            </a:r>
            <a:endParaRPr lang="en-US" altLang="zh-CN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186680" y="3645535"/>
            <a:ext cx="4216400" cy="790575"/>
          </a:xfrm>
          <a:prstGeom prst="wedgeRoundRectCallout">
            <a:avLst>
              <a:gd name="adj1" fmla="val -63979"/>
              <a:gd name="adj2" fmla="val -21539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二进制数  10110011代表一个值</a:t>
            </a:r>
            <a:endParaRPr lang="en-US" altLang="zh-CN" sz="2000" dirty="0">
              <a:solidFill>
                <a:schemeClr val="bg1"/>
              </a:solidFill>
              <a:sym typeface="+mn-ea"/>
            </a:endParaRPr>
          </a:p>
          <a:p>
            <a:pPr marL="0" lvl="1" indent="-342900"/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                    11110100 代表一个值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520065" y="4629150"/>
            <a:ext cx="10594340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八进制： 二进制数据的书写和阅读不方便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出现了八进制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               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 0-7 ，满8进1.      </a:t>
            </a:r>
            <a:r>
              <a:rPr lang="en-US" altLang="zh-CN" b="1" dirty="0">
                <a:solidFill>
                  <a:srgbClr val="FF0000"/>
                </a:solidFill>
                <a:sym typeface="+mn-ea"/>
              </a:rPr>
              <a:t>用0开头表示。</a:t>
            </a:r>
            <a:endParaRPr lang="en-US" altLang="zh-CN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520065" y="5805170"/>
            <a:ext cx="10594340" cy="6451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</a:t>
            </a:r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十六进制：逢十六进一. 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      </a:t>
            </a:r>
            <a:r>
              <a:rPr dirty="0">
                <a:solidFill>
                  <a:srgbClr val="FF0000"/>
                </a:solidFill>
                <a:sym typeface="+mn-ea"/>
              </a:rPr>
              <a:t>      </a:t>
            </a:r>
            <a:r>
              <a:rPr dirty="0">
                <a:solidFill>
                  <a:srgbClr val="FF0000"/>
                </a:solidFill>
                <a:sym typeface="+mn-ea"/>
              </a:rPr>
              <a:t>数字0～9   A-F组成（10～15）  用0x开头表示。</a:t>
            </a:r>
            <a:endParaRPr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进制之间是可以相互转换的。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进制转换图：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3157855" y="2109470"/>
            <a:ext cx="1891665" cy="2354580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486015" y="2209800"/>
            <a:ext cx="1941195" cy="2029460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5568315" y="1427480"/>
            <a:ext cx="1398905" cy="10318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二进制</a:t>
            </a:r>
            <a:endParaRPr lang="zh-CN" altLang="en-US" sz="2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1090" y="4547870"/>
            <a:ext cx="1456055" cy="9639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24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十六进制</a:t>
            </a:r>
            <a:endParaRPr lang="zh-CN" sz="2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7635" y="4610100"/>
            <a:ext cx="1330960" cy="9010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八进制</a:t>
            </a:r>
            <a:endParaRPr lang="zh-CN" altLang="en-US" sz="2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39765" y="3564255"/>
            <a:ext cx="1475105" cy="113855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十进制</a:t>
            </a:r>
            <a:endParaRPr lang="zh-CN" altLang="en-US" sz="2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 flipV="1">
            <a:off x="4126230" y="5657850"/>
            <a:ext cx="4283075" cy="19050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H="1" flipV="1">
            <a:off x="6316980" y="2595245"/>
            <a:ext cx="19685" cy="897890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4170680" y="4401820"/>
            <a:ext cx="1004570" cy="594995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7449820" y="4326890"/>
            <a:ext cx="1091565" cy="470535"/>
          </a:xfrm>
          <a:prstGeom prst="straightConnector1">
            <a:avLst/>
          </a:prstGeom>
          <a:ln w="539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十进制位制转二进位制：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0" name="对象 9"/>
          <p:cNvGraphicFramePr/>
          <p:nvPr/>
        </p:nvGraphicFramePr>
        <p:xfrm>
          <a:off x="677545" y="1786890"/>
          <a:ext cx="5595620" cy="364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3815080" imgH="2833370" progId="Paint.Picture">
                  <p:embed/>
                </p:oleObj>
              </mc:Choice>
              <mc:Fallback>
                <p:oleObj name="" r:id="rId1" imgW="3815080" imgH="2833370" progId="Paint.Picture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7545" y="1786890"/>
                        <a:ext cx="5595620" cy="364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847090" y="6144260"/>
            <a:ext cx="2263140" cy="534035"/>
          </a:xfrm>
          <a:prstGeom prst="wedgeRoundRectCallout">
            <a:avLst>
              <a:gd name="adj1" fmla="val -47166"/>
              <a:gd name="adj2" fmla="val -77110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zh-CN" altLang="en-US" sz="2000" dirty="0">
                <a:solidFill>
                  <a:schemeClr val="bg1"/>
                </a:solidFill>
                <a:sym typeface="+mn-ea"/>
              </a:rPr>
              <a:t>结果是</a:t>
            </a:r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 11101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418205" y="6015990"/>
            <a:ext cx="3408045" cy="790575"/>
          </a:xfrm>
          <a:prstGeom prst="wedgeRoundRectCallout">
            <a:avLst>
              <a:gd name="adj1" fmla="val 53391"/>
              <a:gd name="adj2" fmla="val -47108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验证网站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0" lvl="1" indent="-342900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https://tool.lu/hexconvert/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graphicFrame>
        <p:nvGraphicFramePr>
          <p:cNvPr id="19" name="对象 18"/>
          <p:cNvGraphicFramePr/>
          <p:nvPr/>
        </p:nvGraphicFramePr>
        <p:xfrm>
          <a:off x="7091045" y="358140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3" imgW="4533900" imgH="5652770" progId="Paint.Picture">
                  <p:embed/>
                </p:oleObj>
              </mc:Choice>
              <mc:Fallback>
                <p:oleObj name="" r:id="rId3" imgW="4533900" imgH="5652770" progId="Paint.Picture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91045" y="358140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圆角矩形标注 21"/>
          <p:cNvSpPr/>
          <p:nvPr/>
        </p:nvSpPr>
        <p:spPr>
          <a:xfrm>
            <a:off x="2666365" y="5180330"/>
            <a:ext cx="1490345" cy="534035"/>
          </a:xfrm>
          <a:prstGeom prst="wedgeRoundRectCallout">
            <a:avLst>
              <a:gd name="adj1" fmla="val -60097"/>
              <a:gd name="adj2" fmla="val -25386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到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0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为止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、掌握常量概念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掌握变量概念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、熟练掌握</a:t>
            </a:r>
            <a:r>
              <a:rPr lang="en-US" altLang="zh-CN" dirty="0">
                <a:sym typeface="+mn-ea"/>
              </a:rPr>
              <a:t>Java</a:t>
            </a:r>
            <a:r>
              <a:rPr lang="zh-CN" altLang="en-US" dirty="0">
                <a:sym typeface="+mn-ea"/>
              </a:rPr>
              <a:t>的数据类型分类</a:t>
            </a:r>
            <a:endParaRPr lang="zh-CN" altLang="en-US" dirty="0"/>
          </a:p>
          <a:p>
            <a:r>
              <a:rPr lang="en-US" altLang="zh-CN" dirty="0"/>
              <a:t>4</a:t>
            </a:r>
            <a:r>
              <a:rPr lang="zh-CN" altLang="en-US" dirty="0"/>
              <a:t>、熟练掌握</a:t>
            </a:r>
            <a:r>
              <a:rPr lang="en-US" altLang="zh-CN" dirty="0"/>
              <a:t>Java</a:t>
            </a:r>
            <a:r>
              <a:rPr lang="zh-CN" altLang="en-US" dirty="0"/>
              <a:t>中各类基本数据类型的数据表示范围及初始值</a:t>
            </a:r>
            <a:endParaRPr lang="zh-CN" altLang="en-US" dirty="0"/>
          </a:p>
          <a:p>
            <a:r>
              <a:rPr lang="en-US" altLang="zh-CN" dirty="0"/>
              <a:t>5</a:t>
            </a:r>
            <a:r>
              <a:rPr lang="zh-CN" altLang="en-US" dirty="0"/>
              <a:t>、熟练掌握</a:t>
            </a:r>
            <a:r>
              <a:rPr lang="en-US" altLang="zh-CN" dirty="0"/>
              <a:t>JAVA</a:t>
            </a:r>
            <a:r>
              <a:rPr lang="zh-CN" altLang="en-US" dirty="0"/>
              <a:t>基本数据类型的显式与隐式数据类型转换</a:t>
            </a:r>
            <a:endParaRPr lang="zh-CN" altLang="en-US" dirty="0"/>
          </a:p>
          <a:p>
            <a:r>
              <a:rPr lang="en-US" altLang="zh-CN" dirty="0"/>
              <a:t>6</a:t>
            </a:r>
            <a:r>
              <a:rPr lang="zh-CN" altLang="en-US" dirty="0"/>
              <a:t>、熟悉进制转换</a:t>
            </a:r>
            <a:endParaRPr lang="zh-CN" altLang="en-US" dirty="0"/>
          </a:p>
          <a:p>
            <a:r>
              <a:rPr lang="en-US" altLang="zh-CN" dirty="0"/>
              <a:t>7</a:t>
            </a:r>
            <a:r>
              <a:rPr lang="zh-CN" altLang="en-US" dirty="0"/>
              <a:t>、了解引用数据类型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十进制位制转八进位制：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308735" y="5796280"/>
            <a:ext cx="2263140" cy="534035"/>
          </a:xfrm>
          <a:prstGeom prst="wedgeRoundRectCallout">
            <a:avLst>
              <a:gd name="adj1" fmla="val 59792"/>
              <a:gd name="adj2" fmla="val -509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zh-CN" altLang="en-US" sz="2000" dirty="0">
                <a:solidFill>
                  <a:schemeClr val="bg1"/>
                </a:solidFill>
                <a:sym typeface="+mn-ea"/>
              </a:rPr>
              <a:t>结果是</a:t>
            </a:r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  035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6200775" y="506730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533900" imgH="5652770" progId="Paint.Picture">
                  <p:embed/>
                </p:oleObj>
              </mc:Choice>
              <mc:Fallback>
                <p:oleObj name="" r:id="rId1" imgW="4533900" imgH="565277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00775" y="506730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465" y="2181225"/>
            <a:ext cx="3818890" cy="2308860"/>
          </a:xfrm>
          <a:prstGeom prst="rect">
            <a:avLst/>
          </a:prstGeom>
        </p:spPr>
      </p:pic>
      <p:sp>
        <p:nvSpPr>
          <p:cNvPr id="22" name="圆角矩形标注 21"/>
          <p:cNvSpPr/>
          <p:nvPr/>
        </p:nvSpPr>
        <p:spPr>
          <a:xfrm>
            <a:off x="2787015" y="4658995"/>
            <a:ext cx="1490345" cy="534035"/>
          </a:xfrm>
          <a:prstGeom prst="wedgeRoundRectCallout">
            <a:avLst>
              <a:gd name="adj1" fmla="val -60097"/>
              <a:gd name="adj2" fmla="val -25386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到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0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为止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十进制位制转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十六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进位制：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163955" y="5674360"/>
            <a:ext cx="2263140" cy="534035"/>
          </a:xfrm>
          <a:prstGeom prst="wedgeRoundRectCallout">
            <a:avLst>
              <a:gd name="adj1" fmla="val 59792"/>
              <a:gd name="adj2" fmla="val -509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zh-CN" altLang="en-US" sz="2000" dirty="0">
                <a:solidFill>
                  <a:schemeClr val="bg1"/>
                </a:solidFill>
                <a:sym typeface="+mn-ea"/>
              </a:rPr>
              <a:t>结果是</a:t>
            </a:r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  0x1D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6200775" y="506730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533900" imgH="5652770" progId="Paint.Picture">
                  <p:embed/>
                </p:oleObj>
              </mc:Choice>
              <mc:Fallback>
                <p:oleObj name="" r:id="rId1" imgW="4533900" imgH="565277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00775" y="506730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/>
          <p:nvPr/>
        </p:nvGraphicFramePr>
        <p:xfrm>
          <a:off x="879475" y="2099945"/>
          <a:ext cx="3889375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" imgW="3886200" imgH="1838325" progId="Paint.Picture">
                  <p:embed/>
                </p:oleObj>
              </mc:Choice>
              <mc:Fallback>
                <p:oleObj name="" r:id="rId3" imgW="3886200" imgH="1838325" progId="Paint.Picture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9475" y="2099945"/>
                        <a:ext cx="3889375" cy="237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圆角矩形标注 21"/>
          <p:cNvSpPr/>
          <p:nvPr/>
        </p:nvSpPr>
        <p:spPr>
          <a:xfrm>
            <a:off x="2553335" y="4282440"/>
            <a:ext cx="1490345" cy="534035"/>
          </a:xfrm>
          <a:prstGeom prst="wedgeRoundRectCallout">
            <a:avLst>
              <a:gd name="adj1" fmla="val -60097"/>
              <a:gd name="adj2" fmla="val -25386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到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0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为止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二进制位制转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进位制：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二进制</a:t>
            </a:r>
            <a:r>
              <a:rPr lang="en-US" altLang="zh-CN" sz="2400" dirty="0">
                <a:solidFill>
                  <a:schemeClr val="tx1"/>
                </a:solidFill>
                <a:sym typeface="+mn-ea"/>
              </a:rPr>
              <a:t>11101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转成十进制的方法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573530" y="6015990"/>
            <a:ext cx="2263140" cy="534035"/>
          </a:xfrm>
          <a:prstGeom prst="wedgeRoundRectCallout">
            <a:avLst>
              <a:gd name="adj1" fmla="val 59792"/>
              <a:gd name="adj2" fmla="val -509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zh-CN" altLang="en-US" sz="2000" dirty="0">
                <a:solidFill>
                  <a:schemeClr val="bg1"/>
                </a:solidFill>
                <a:sym typeface="+mn-ea"/>
              </a:rPr>
              <a:t>结果是</a:t>
            </a:r>
            <a:r>
              <a:rPr lang="en-US" altLang="zh-CN" sz="2000" dirty="0">
                <a:solidFill>
                  <a:schemeClr val="bg1"/>
                </a:solidFill>
                <a:sym typeface="+mn-ea"/>
              </a:rPr>
              <a:t>  29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9913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6200775" y="506730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533900" imgH="5652770" progId="Paint.Picture">
                  <p:embed/>
                </p:oleObj>
              </mc:Choice>
              <mc:Fallback>
                <p:oleObj name="" r:id="rId1" imgW="4533900" imgH="565277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00775" y="506730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879475" y="2479040"/>
          <a:ext cx="4782820" cy="317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4191000" imgH="2562225" progId="Paint.Picture">
                  <p:embed/>
                </p:oleObj>
              </mc:Choice>
              <mc:Fallback>
                <p:oleObj name="" r:id="rId3" imgW="4191000" imgH="256222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9475" y="2479040"/>
                        <a:ext cx="4782820" cy="317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615" y="67437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二进制位制转八进位制：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7270115" y="376555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533900" imgH="5652770" progId="Paint.Picture">
                  <p:embed/>
                </p:oleObj>
              </mc:Choice>
              <mc:Fallback>
                <p:oleObj name="" r:id="rId1" imgW="4533900" imgH="565277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70115" y="376555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" y="1485265"/>
            <a:ext cx="6504305" cy="49009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二进制位制转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六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进位制：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二进制转成十六进制的方法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" y="2504440"/>
            <a:ext cx="2839085" cy="332486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4021455" y="6090285"/>
            <a:ext cx="2934970" cy="611505"/>
          </a:xfrm>
          <a:prstGeom prst="wedgeRoundRectCallout">
            <a:avLst>
              <a:gd name="adj1" fmla="val 56707"/>
              <a:gd name="adj2" fmla="val -55088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四个一位，前不够补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0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840" y="2442845"/>
            <a:ext cx="2388870" cy="33864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560" y="900430"/>
            <a:ext cx="6017260" cy="48768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十六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进制位制转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进位制：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十六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进制转成二进制的方法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515" y="2663190"/>
            <a:ext cx="4171950" cy="2772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925" y="900430"/>
            <a:ext cx="6785610" cy="49612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八进制位制转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进位制：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7400290" y="386715"/>
          <a:ext cx="4537710" cy="565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4533900" imgH="5652770" progId="Paint.Picture">
                  <p:embed/>
                </p:oleObj>
              </mc:Choice>
              <mc:Fallback>
                <p:oleObj name="" r:id="rId1" imgW="4533900" imgH="5652770" progId="Paint.Picture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00290" y="386715"/>
                        <a:ext cx="4537710" cy="565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" y="1679575"/>
            <a:ext cx="6821805" cy="45853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八、十六制转十进位制：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945" y="1624330"/>
            <a:ext cx="7707630" cy="42792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240770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八进制与十六进制：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6-</a:t>
            </a:r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熟悉进制转换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79475" y="4405630"/>
            <a:ext cx="10643870" cy="1924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zh-CN" sz="20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160" y="1583690"/>
            <a:ext cx="7076440" cy="4027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390" y="5942965"/>
            <a:ext cx="7381240" cy="3492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6-</a:t>
            </a:r>
            <a:r>
              <a:rPr lang="zh-CN" altLang="en-US" dirty="0">
                <a:sym typeface="+mn-ea"/>
              </a:rPr>
              <a:t>熟悉进制转换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小数之间的进制转换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2605" y="1644650"/>
            <a:ext cx="1161542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十进制的小数转换为二进制，主要是小数部分乘以2，取整数部分依次从左往右放在小数点后，直至小数点后为0。</a:t>
            </a:r>
            <a:endParaRPr lang="zh-CN" altLang="en-US"/>
          </a:p>
          <a:p>
            <a:pPr algn="l"/>
            <a:r>
              <a:rPr lang="zh-CN" altLang="en-US"/>
              <a:t>例如十进制的5.125，要转换为二进制的小数。</a:t>
            </a:r>
            <a:endParaRPr lang="zh-CN" altLang="en-US"/>
          </a:p>
          <a:p>
            <a:pPr algn="l"/>
            <a:r>
              <a:rPr lang="zh-CN" altLang="en-US"/>
              <a:t>1、分成整数和小数部分。整数部分按照正常的进制转换，结果为101。</a:t>
            </a:r>
            <a:endParaRPr lang="zh-CN" altLang="en-US"/>
          </a:p>
          <a:p>
            <a:pPr algn="l"/>
            <a:r>
              <a:rPr lang="zh-CN" altLang="en-US"/>
              <a:t>2、小数转换为二进制，将小数部分0.125乘以2，得0.25，然后取整数部分0</a:t>
            </a:r>
            <a:endParaRPr lang="zh-CN" altLang="en-US"/>
          </a:p>
          <a:p>
            <a:pPr algn="l"/>
            <a:r>
              <a:rPr lang="zh-CN" altLang="en-US"/>
              <a:t>3、再将小数部分0.25乘以2，得0.5，然后取整数部分0</a:t>
            </a:r>
            <a:endParaRPr lang="zh-CN" altLang="en-US"/>
          </a:p>
          <a:p>
            <a:pPr algn="l"/>
            <a:r>
              <a:rPr lang="zh-CN" altLang="en-US"/>
              <a:t>4、再将小数部分0.5乘以2，得1，然后取整数部分1 ，则得到的二进制的结果就是101.001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" y="3470275"/>
            <a:ext cx="4419600" cy="28003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456651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常量表示不能改变的数值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Java中常量的分类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整数常量：所有整数。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小数常量</a:t>
            </a:r>
            <a:r>
              <a:rPr 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所有小数。</a:t>
            </a:r>
            <a:endParaRPr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布尔(boolean)型常量：只有两个数值true false。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字符常量：将一个数字,字母或者符号用单引号( ' ' )标识。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字符串常量：将一个或者多个字符用双引号(“ ”)标识。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null常量：只有一个数值就是:null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1-</a:t>
            </a:r>
            <a:r>
              <a:rPr lang="zh-CN" altLang="en-US" sz="2800" dirty="0">
                <a:sym typeface="+mn-ea"/>
              </a:rPr>
              <a:t>掌握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常</a:t>
            </a:r>
            <a:r>
              <a:rPr lang="zh-CN" altLang="en-US" sz="2800" dirty="0">
                <a:sym typeface="+mn-ea"/>
              </a:rPr>
              <a:t>量概念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0440" y="1404620"/>
            <a:ext cx="2638425" cy="18859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325009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语言中，除了上节学习到的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8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种基本数据类型，其他类型都是引用类型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引用类型使用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=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赋值；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字符串可以用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String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类型来声明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引用类型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3233" y="3850471"/>
            <a:ext cx="10687987" cy="20300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//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声明两个引用类型变量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s1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s2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String s1 = "Hello";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String s2 = "Hello";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</a:t>
            </a: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s2 = "Hello World!”;</a:t>
            </a:r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en-US" dirty="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385310" y="4852035"/>
            <a:ext cx="3324860" cy="611505"/>
          </a:xfrm>
          <a:prstGeom prst="wedgeRoundRectCallout">
            <a:avLst>
              <a:gd name="adj1" fmla="val -61921"/>
              <a:gd name="adj2" fmla="val -16043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lvl="1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详情后面讲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思考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r>
              <a:rPr lang="zh-CN" altLang="en-US" dirty="0"/>
              <a:t>一个字符串是</a:t>
            </a:r>
            <a:r>
              <a:rPr lang="en-US" altLang="zh-CN" dirty="0"/>
              <a:t>null</a:t>
            </a:r>
            <a:r>
              <a:rPr lang="zh-CN" altLang="en-US" dirty="0"/>
              <a:t>，与一个字符串是</a:t>
            </a:r>
            <a:r>
              <a:rPr lang="en-US" altLang="zh-CN" dirty="0"/>
              <a:t>””</a:t>
            </a:r>
            <a:r>
              <a:rPr lang="zh-CN" altLang="en-US" dirty="0"/>
              <a:t>是否一样，有什么区别？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一个字符串是</a:t>
            </a:r>
            <a:r>
              <a:rPr lang="en-US" altLang="zh-CN" dirty="0">
                <a:sym typeface="+mn-ea"/>
              </a:rPr>
              <a:t>null</a:t>
            </a:r>
            <a:r>
              <a:rPr lang="zh-CN" altLang="en-US" dirty="0">
                <a:sym typeface="+mn-ea"/>
              </a:rPr>
              <a:t>，与一个字符串是</a:t>
            </a:r>
            <a:r>
              <a:rPr lang="en-US" altLang="zh-CN" dirty="0">
                <a:sym typeface="+mn-ea"/>
              </a:rPr>
              <a:t>' '</a:t>
            </a:r>
            <a:r>
              <a:rPr lang="zh-CN" altLang="en-US" dirty="0">
                <a:sym typeface="+mn-ea"/>
              </a:rPr>
              <a:t>是否一样，有什么区别？</a:t>
            </a:r>
            <a:endParaRPr lang="zh-CN" altLang="en-US" dirty="0"/>
          </a:p>
          <a:p>
            <a:r>
              <a:rPr lang="zh-CN" altLang="en-US" dirty="0"/>
              <a:t>字符数据类型</a:t>
            </a:r>
            <a:r>
              <a:rPr lang="en-US" altLang="zh-CN" dirty="0"/>
              <a:t>char c=</a:t>
            </a:r>
            <a:r>
              <a:rPr lang="en-US" dirty="0"/>
              <a:t>''</a:t>
            </a:r>
            <a:r>
              <a:rPr lang="zh-CN" altLang="en-US" dirty="0"/>
              <a:t>和 </a:t>
            </a:r>
            <a:r>
              <a:rPr lang="en-US" altLang="zh-CN" dirty="0"/>
              <a:t>char c='  '</a:t>
            </a:r>
            <a:r>
              <a:rPr lang="zh-CN" altLang="en-US" dirty="0"/>
              <a:t>编译成通过</a:t>
            </a:r>
            <a:r>
              <a:rPr lang="zh-CN" altLang="en-US" dirty="0"/>
              <a:t>吗？</a:t>
            </a:r>
            <a:endParaRPr lang="zh-CN" altLang="en-US" dirty="0"/>
          </a:p>
          <a:p>
            <a:r>
              <a:rPr lang="zh-CN" altLang="en-US" dirty="0"/>
              <a:t>说出基本数据类型有哪些？取值范围是什么？</a:t>
            </a:r>
            <a:endParaRPr lang="zh-CN" altLang="en-US" dirty="0"/>
          </a:p>
          <a:p>
            <a:r>
              <a:rPr lang="zh-CN" altLang="en-US" dirty="0"/>
              <a:t>列举出隐式转换和强制转换的例子？</a:t>
            </a:r>
            <a:endParaRPr lang="zh-CN" altLang="en-US" dirty="0"/>
          </a:p>
          <a:p>
            <a:r>
              <a:rPr lang="zh-CN" altLang="en-US" dirty="0"/>
              <a:t>说出基本数据类型的默认类型和默认值是什么？</a:t>
            </a:r>
            <a:endParaRPr lang="zh-CN" altLang="en-US" dirty="0"/>
          </a:p>
          <a:p>
            <a:r>
              <a:rPr lang="zh-CN" altLang="en-US" dirty="0"/>
              <a:t> 说出至少三个编码表？</a:t>
            </a:r>
            <a:endParaRPr lang="zh-CN" altLang="en-US" dirty="0"/>
          </a:p>
          <a:p>
            <a:r>
              <a:rPr lang="zh-CN" altLang="en-US" dirty="0"/>
              <a:t>进制之间如何转换的？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638175"/>
            <a:ext cx="11015345" cy="23641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变量表示可能改变的数值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Java中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变量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概念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内存中的一个存储区域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该区域有自己的名称（变量名）和类型（数据类型）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该区域的数据可以在同一类型范围内不断变化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3446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lang="zh-CN" altLang="en-US" sz="2800" dirty="0">
                <a:sym typeface="+mn-ea"/>
              </a:rPr>
              <a:t>掌握变量概念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87985" y="3449955"/>
            <a:ext cx="5916930" cy="2200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变量的声明形式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声明    </a:t>
            </a: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数据类型    变量名  = </a:t>
            </a:r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【</a:t>
            </a: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值</a:t>
            </a:r>
            <a:r>
              <a:rPr lang="zh-CN" altLang="en-US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】</a:t>
            </a: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赋值    </a:t>
            </a: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变量名  = 值；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声明并赋值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数据类型    变量名  = </a:t>
            </a:r>
            <a:r>
              <a:rPr lang="zh-CN" altLang="en-US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【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值</a:t>
            </a:r>
            <a:r>
              <a:rPr lang="zh-CN" altLang="en-US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】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；</a:t>
            </a:r>
            <a:endParaRPr lang="en-US" altLang="zh-CN" sz="1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marL="457200" lvl="1" indent="0">
              <a:buNone/>
            </a:pP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数据类型    变量名  =  </a:t>
            </a:r>
            <a:r>
              <a:rPr lang="zh-CN" altLang="en-US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【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值</a:t>
            </a:r>
            <a:r>
              <a:rPr lang="zh-CN" altLang="en-US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】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; </a:t>
            </a:r>
            <a:r>
              <a:rPr lang="en-US" altLang="zh-CN" sz="18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变量名  = 值；</a:t>
            </a:r>
            <a:endParaRPr lang="en-US" altLang="zh-CN" sz="18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62240" y="1701800"/>
            <a:ext cx="2804795" cy="12960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032115" y="1960880"/>
            <a:ext cx="875665" cy="43434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32115" y="1993900"/>
            <a:ext cx="8921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变量值</a:t>
            </a:r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0" name="直接箭头连接符 9"/>
          <p:cNvCxnSpPr>
            <a:endCxn id="9" idx="3"/>
          </p:cNvCxnSpPr>
          <p:nvPr/>
        </p:nvCxnSpPr>
        <p:spPr>
          <a:xfrm flipH="1">
            <a:off x="8924290" y="2100580"/>
            <a:ext cx="532130" cy="698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9267825" y="1820545"/>
            <a:ext cx="177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指定变量名</a:t>
            </a:r>
            <a:endParaRPr lang="zh-CN" altLang="en-US"/>
          </a:p>
          <a:p>
            <a:r>
              <a:rPr lang="zh-CN" altLang="en-US"/>
              <a:t>和数据类型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70270" y="4025900"/>
            <a:ext cx="501650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 algn="l" eaLnBrk="1" hangingPunct="1">
              <a:lnSpc>
                <a:spcPct val="150000"/>
              </a:lnSpc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例如：int i = 100；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algn="l" eaLnBrk="1" hangingPunct="1">
              <a:lnSpc>
                <a:spcPct val="150000"/>
              </a:lnSpc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  float f 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marL="0" indent="0" algn="l" eaLnBrk="1" hangingPunct="1">
              <a:lnSpc>
                <a:spcPct val="150000"/>
              </a:lnSpc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 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f=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12.3f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;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indent="0" algn="l" eaLnBrk="1" hangingPunct="1">
              <a:lnSpc>
                <a:spcPct val="150000"/>
              </a:lnSpc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         double d1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=0.12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，d2，d3 = 0.123；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985" y="900430"/>
            <a:ext cx="11015345" cy="477837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变量使用步骤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第一步：声明变量，即“根据数据类型在内存申请空间”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第二步：赋值，即“将数据存储至对应的内存空间”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第一步和第二步可以合并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第三步：使用变量，即“取出数据使用 ”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063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lang="zh-CN" altLang="en-US" sz="2800" dirty="0">
                <a:sym typeface="+mn-ea"/>
              </a:rPr>
              <a:t>掌握变量概念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8696" name="AutoShape 8"/>
          <p:cNvSpPr/>
          <p:nvPr/>
        </p:nvSpPr>
        <p:spPr>
          <a:xfrm>
            <a:off x="787400" y="2283143"/>
            <a:ext cx="3240088" cy="431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      </a:t>
            </a: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数据类型    变量名；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               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98698" name="AutoShape 10"/>
          <p:cNvSpPr/>
          <p:nvPr/>
        </p:nvSpPr>
        <p:spPr>
          <a:xfrm>
            <a:off x="4922520" y="2307273"/>
            <a:ext cx="2460625" cy="40797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rgbClr val="3F709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int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</a:rPr>
              <a:t> money;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98705" name="AutoShape 17"/>
          <p:cNvSpPr/>
          <p:nvPr/>
        </p:nvSpPr>
        <p:spPr>
          <a:xfrm>
            <a:off x="787400" y="3415665"/>
            <a:ext cx="3240088" cy="431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>
            <a:noAutofit/>
          </a:bodyPr>
          <a:p>
            <a:pPr lvl="0" algn="l" eaLnBrk="0" hangingPunct="0">
              <a:buClrTx/>
              <a:buSz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变量名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=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值；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498706" name="AutoShape 18"/>
          <p:cNvSpPr/>
          <p:nvPr/>
        </p:nvSpPr>
        <p:spPr>
          <a:xfrm>
            <a:off x="4922203" y="3439795"/>
            <a:ext cx="2460625" cy="4081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rgbClr val="3F709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money = 1000 ;</a:t>
            </a:r>
            <a:endParaRPr lang="en-US" altLang="zh-CN" b="1" dirty="0"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498707" name="AutoShape 19"/>
          <p:cNvSpPr/>
          <p:nvPr/>
        </p:nvSpPr>
        <p:spPr>
          <a:xfrm>
            <a:off x="787400" y="4564380"/>
            <a:ext cx="3168650" cy="4318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>
            <a:noAutofit/>
          </a:bodyPr>
          <a:p>
            <a:pPr lvl="0" algn="l" eaLnBrk="0" hangingPunct="0">
              <a:buClrTx/>
              <a:buSzTx/>
              <a:buFontTx/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     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数据类型    变量名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=</a:t>
            </a: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值；               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498708" name="AutoShape 20"/>
          <p:cNvSpPr/>
          <p:nvPr/>
        </p:nvSpPr>
        <p:spPr>
          <a:xfrm>
            <a:off x="4872990" y="4647883"/>
            <a:ext cx="2771775" cy="4081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ap="flat" cmpd="sng">
            <a:solidFill>
              <a:srgbClr val="3F709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money = 1000; </a:t>
            </a:r>
            <a:endParaRPr lang="en-US" altLang="zh-CN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6" grpId="0" bldLvl="0" animBg="1"/>
      <p:bldP spid="498698" grpId="0" bldLvl="0" animBg="1"/>
      <p:bldP spid="498705" grpId="0" bldLvl="0" animBg="1"/>
      <p:bldP spid="498706" grpId="0" bldLvl="0" animBg="1"/>
      <p:bldP spid="498707" grpId="0" bldLvl="0" animBg="1"/>
      <p:bldP spid="49870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885" y="138430"/>
            <a:ext cx="11579860" cy="3989705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变量的分类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l">
              <a:buClrTx/>
              <a:buSzTx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临时变量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(局部变量)：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方法内部声明的变量（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包括参数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）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l">
              <a:buClrTx/>
              <a:buSzTx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成员变量(全局变量)：在方法外，类体内声明的变量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变量使用的注意事项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变量的作用范围（一对{}之间有效）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Java中的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每一个变量使用前必须要先申请（声明),然后必须进行赋值，才能够使用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，否则报错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该区域的数据可以在同一类型范围内不断变化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在一个方法中变量名不能重复声明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>
                <a:solidFill>
                  <a:srgbClr val="FF0000"/>
                </a:solidFill>
                <a:sym typeface="+mn-ea"/>
              </a:rPr>
              <a:t>注意：用来存放同一类型的常量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70638" y="516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知识点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lang="zh-CN" altLang="en-US" sz="2800" dirty="0">
                <a:sym typeface="+mn-ea"/>
              </a:rPr>
              <a:t>掌握变量概念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488315" y="3361690"/>
            <a:ext cx="11015980" cy="2977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zh-CN" altLang="en-US" sz="20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61680" y="1047115"/>
            <a:ext cx="3019425" cy="18764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3580" y="120078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5"/>
            <a:ext cx="11015870" cy="117144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语言是强类型语言，任何一个变量或常量在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中必须有确定的数据类型；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语言的数据类型有两种，即</a:t>
            </a:r>
            <a:r>
              <a:rPr lang="zh-CN" altLang="en-US" sz="2400" dirty="0">
                <a:solidFill>
                  <a:srgbClr val="C00000"/>
                </a:solidFill>
              </a:rPr>
              <a:t>基本数据类型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zh-CN" altLang="en-US" sz="2400" dirty="0">
                <a:solidFill>
                  <a:srgbClr val="C00000"/>
                </a:solidFill>
              </a:rPr>
              <a:t>引用类型</a:t>
            </a:r>
            <a:endParaRPr lang="en-US" altLang="zh-CN" sz="2400" dirty="0">
              <a:solidFill>
                <a:srgbClr val="C0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715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-Java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的数据类型分类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62295" y="6396355"/>
            <a:ext cx="1626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Left Brace 26"/>
          <p:cNvSpPr/>
          <p:nvPr/>
        </p:nvSpPr>
        <p:spPr>
          <a:xfrm>
            <a:off x="6707198" y="2430671"/>
            <a:ext cx="252249" cy="58332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-39370" y="2310130"/>
            <a:ext cx="12382500" cy="4367530"/>
            <a:chOff x="583323" y="2043119"/>
            <a:chExt cx="11931015" cy="4625695"/>
          </a:xfrm>
        </p:grpSpPr>
        <p:sp>
          <p:nvSpPr>
            <p:cNvPr id="24" name="TextBox 23"/>
            <p:cNvSpPr txBox="1"/>
            <p:nvPr/>
          </p:nvSpPr>
          <p:spPr>
            <a:xfrm>
              <a:off x="7327100" y="2043119"/>
              <a:ext cx="5187238" cy="487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整数 </a:t>
              </a:r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byte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、</a:t>
              </a:r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short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、</a:t>
              </a:r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int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、</a:t>
              </a:r>
              <a:r>
                <a:rPr lang="en-US" altLang="zh-CN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long</a:t>
              </a: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zh-CN" alt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                </a:t>
              </a:r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583323" y="2410981"/>
              <a:ext cx="11535150" cy="4257833"/>
              <a:chOff x="583323" y="2410981"/>
              <a:chExt cx="11535150" cy="4257833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3589327" y="5325075"/>
                <a:ext cx="2134122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引用</a:t>
                </a:r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+mn-ea"/>
                  </a:rPr>
                  <a:t>数据</a:t>
                </a:r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类型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5" name="Group 16"/>
              <p:cNvGrpSpPr/>
              <p:nvPr/>
            </p:nvGrpSpPr>
            <p:grpSpPr>
              <a:xfrm>
                <a:off x="583323" y="3172980"/>
                <a:ext cx="5108029" cy="2439543"/>
                <a:chOff x="934278" y="3101009"/>
                <a:chExt cx="4726613" cy="1801382"/>
              </a:xfrm>
            </p:grpSpPr>
            <p:sp>
              <p:nvSpPr>
                <p:cNvPr id="8" name="TextBox 7"/>
                <p:cNvSpPr txBox="1"/>
                <p:nvPr/>
              </p:nvSpPr>
              <p:spPr>
                <a:xfrm>
                  <a:off x="934278" y="3955775"/>
                  <a:ext cx="2464904" cy="3600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Java</a:t>
                  </a:r>
                  <a:r>
                    <a:rPr lang="zh-CN" altLang="en-US" sz="2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中的数据类型</a:t>
                  </a:r>
                  <a:endParaRPr 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3737113" y="3101009"/>
                  <a:ext cx="1923778" cy="3600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基本数据类型</a:t>
                  </a:r>
                  <a:endParaRPr 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5" name="Left Brace 14"/>
                <p:cNvSpPr/>
                <p:nvPr/>
              </p:nvSpPr>
              <p:spPr>
                <a:xfrm>
                  <a:off x="3234866" y="3272374"/>
                  <a:ext cx="457200" cy="1630017"/>
                </a:xfrm>
                <a:prstGeom prst="lef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6034969" y="2410981"/>
                <a:ext cx="1169873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数值型    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013843" y="2957716"/>
                <a:ext cx="3129280" cy="879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字符型 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char</a:t>
                </a:r>
                <a:endParaRPr 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  <a:p>
                <a:endParaRPr lang="en-US" sz="24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040513" y="3519691"/>
                <a:ext cx="3965575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布尔型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boolean</a:t>
                </a:r>
                <a:endParaRPr lang="en-US" altLang="zh-CN" sz="24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077010" y="4329119"/>
                <a:ext cx="1169873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类   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03286" y="4859892"/>
                <a:ext cx="1169873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接口    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082265" y="5343368"/>
                <a:ext cx="1169873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枚举   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108541" y="5844542"/>
                <a:ext cx="1169873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注解   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7399298" y="2589203"/>
                <a:ext cx="4719175" cy="4875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浮点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float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、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  <a:sym typeface="+mn-ea"/>
                  </a:rPr>
                  <a:t>double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  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  <a:r>
                  <a:rPr lang="zh-CN" altLang="en-US" sz="2400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                </a:t>
                </a:r>
                <a:endParaRPr lang="en-US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Left Brace 25"/>
              <p:cNvSpPr/>
              <p:nvPr/>
            </p:nvSpPr>
            <p:spPr>
              <a:xfrm>
                <a:off x="5722883" y="2601310"/>
                <a:ext cx="315310" cy="1245476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Left Brace 27"/>
              <p:cNvSpPr/>
              <p:nvPr/>
            </p:nvSpPr>
            <p:spPr>
              <a:xfrm>
                <a:off x="5423338" y="4587766"/>
                <a:ext cx="709448" cy="2081048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6" name="Left Brace 26"/>
          <p:cNvSpPr/>
          <p:nvPr/>
        </p:nvSpPr>
        <p:spPr>
          <a:xfrm>
            <a:off x="8329623" y="3458101"/>
            <a:ext cx="252249" cy="58332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7"/>
          <p:cNvSpPr txBox="1"/>
          <p:nvPr/>
        </p:nvSpPr>
        <p:spPr>
          <a:xfrm>
            <a:off x="8581783" y="3386341"/>
            <a:ext cx="39655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true</a:t>
            </a:r>
            <a:endParaRPr 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false</a:t>
            </a:r>
            <a:endParaRPr 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0205" y="657860"/>
            <a:ext cx="11015980" cy="1729105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每种数据类型在内存中占有不同的长度；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计算机存储设备的最小信息单元叫“位（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bit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）”，又称之为“比特位”；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连续的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个位成为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个“字节（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byte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）”；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操作系统分配内存最少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个字节，即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个位，而不是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个位；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长度越长，所表示的范围就越大；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  <a:buNone/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8548" y="2582756"/>
          <a:ext cx="113471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436"/>
                <a:gridCol w="1855218"/>
                <a:gridCol w="1652337"/>
                <a:gridCol w="61441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类型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长度（位）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长度（字节）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表示范围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byte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baseline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-128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127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（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~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7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short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16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baseline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-32768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32767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（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15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~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15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int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32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baseline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-2147483648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2147483648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（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31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~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31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long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64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baseline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-263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263-1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（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63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~</a:t>
                      </a: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en-US" sz="2000" baseline="30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63</a:t>
                      </a: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-1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float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32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4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-3.403E38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3.403E38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double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64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-1.798E308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～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1.798E308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char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16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2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baseline="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表示一个字符，如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(‘a’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，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‘A’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，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‘0’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，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‘</a:t>
                      </a:r>
                      <a:r>
                        <a:rPr lang="zh-CN" alt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中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')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8</a:t>
                      </a:r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位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1</a:t>
                      </a:r>
                      <a:r>
                        <a:rPr lang="zh-CN" altLang="en-US" sz="2000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字节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只有两个值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true</a:t>
                      </a:r>
                      <a:r>
                        <a:rPr 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与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false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385" y="396240"/>
            <a:ext cx="2105025" cy="1990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5995" y="6279515"/>
            <a:ext cx="39439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思考</a:t>
            </a:r>
            <a:r>
              <a:rPr lang="en-US" altLang="zh-CN"/>
              <a:t>: </a:t>
            </a:r>
            <a:r>
              <a:rPr lang="zh-CN" altLang="en-US"/>
              <a:t>存在</a:t>
            </a:r>
            <a:r>
              <a:rPr lang="en-US" altLang="zh-CN"/>
              <a:t>i+1&lt;i</a:t>
            </a:r>
            <a:r>
              <a:rPr lang="zh-CN" altLang="en-US"/>
              <a:t>这样的数吗？为什么？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5" y="6205220"/>
            <a:ext cx="411480" cy="44259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940" y="793501"/>
            <a:ext cx="11015870" cy="185975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每种具体类型都有不同的默认值；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当没有为一个属性变量赋值时，会根据类型为其赋值为默认值；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注意：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char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的默认值是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\u0000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，等同于一个空字符；</a:t>
            </a:r>
            <a:r>
              <a:rPr lang="en-US" altLang="zh-CN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boolean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的默认值是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false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知识点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基本数据类型初始值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0293" y="2853266"/>
          <a:ext cx="9694781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658"/>
                <a:gridCol w="75981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类型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默认值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byte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short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int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long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533400" algn="l"/>
                          <a:tab pos="533400" algn="l"/>
                        </a:tabLst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float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double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0.0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char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altLang="zh-CN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‘’</a:t>
                      </a:r>
                      <a:r>
                        <a:rPr lang="en-US" altLang="zh-CN" sz="2000" kern="1200" baseline="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 </a:t>
                      </a:r>
                      <a:r>
                        <a:rPr lang="zh-CN" altLang="en-US" sz="2000" kern="1200" baseline="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空字符（</a:t>
                      </a:r>
                      <a:r>
                        <a:rPr lang="en-US" altLang="zh-CN" sz="2000" kern="1200" baseline="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\u0000</a:t>
                      </a:r>
                      <a:r>
                        <a:rPr lang="zh-CN" altLang="en-US" sz="2000" kern="1200" baseline="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）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boolean</a:t>
                      </a:r>
                      <a:endParaRPr lang="en-US" sz="20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533400" algn="l"/>
                          <a:tab pos="533400" algn="l"/>
                        </a:tabLst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false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2955,&quot;width&quot;:4755}"/>
</p:tagLst>
</file>

<file path=ppt/tags/tag2.xml><?xml version="1.0" encoding="utf-8"?>
<p:tagLst xmlns:p="http://schemas.openxmlformats.org/presentationml/2006/main">
  <p:tag name="KSO_WM_UNIT_TABLE_BEAUTIFY" val="smartTable{3c590c3a-ca00-4386-9c60-4d81cfcac68b}"/>
</p:tagLst>
</file>

<file path=ppt/tags/tag3.xml><?xml version="1.0" encoding="utf-8"?>
<p:tagLst xmlns:p="http://schemas.openxmlformats.org/presentationml/2006/main">
  <p:tag name="KSO_WM_UNIT_TABLE_BEAUTIFY" val="smartTable{454d943b-98f3-449a-a6af-50071ebfa620}"/>
</p:tagLst>
</file>

<file path=ppt/tags/tag4.xml><?xml version="1.0" encoding="utf-8"?>
<p:tagLst xmlns:p="http://schemas.openxmlformats.org/presentationml/2006/main">
  <p:tag name="KSO_WM_UNIT_PLACING_PICTURE_USER_VIEWPORT" val="{&quot;height&quot;:4905,&quot;width&quot;:365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4796</Words>
  <Application>WPS 演示</Application>
  <PresentationFormat>宽屏</PresentationFormat>
  <Paragraphs>511</Paragraphs>
  <Slides>31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等线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变量 常量 数据类型</vt:lpstr>
      <vt:lpstr>本章目标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知识点5-基本数据类型--练习 </vt:lpstr>
      <vt:lpstr>知识点5-基本数据类型转换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知识点6-熟悉进制转换</vt:lpstr>
      <vt:lpstr>PowerPoint 演示文稿</vt:lpstr>
      <vt:lpstr>思考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1393</cp:revision>
  <dcterms:created xsi:type="dcterms:W3CDTF">2014-03-19T14:07:00Z</dcterms:created>
  <dcterms:modified xsi:type="dcterms:W3CDTF">2021-01-21T14:04:06Z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