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9"/>
  </p:handoutMasterIdLst>
  <p:sldIdLst>
    <p:sldId id="478" r:id="rId3"/>
    <p:sldId id="481" r:id="rId5"/>
    <p:sldId id="493" r:id="rId6"/>
    <p:sldId id="483" r:id="rId7"/>
    <p:sldId id="589" r:id="rId8"/>
    <p:sldId id="725" r:id="rId9"/>
    <p:sldId id="747" r:id="rId10"/>
    <p:sldId id="630" r:id="rId11"/>
    <p:sldId id="730" r:id="rId12"/>
    <p:sldId id="726" r:id="rId13"/>
    <p:sldId id="731" r:id="rId14"/>
    <p:sldId id="727" r:id="rId15"/>
    <p:sldId id="728" r:id="rId16"/>
    <p:sldId id="732" r:id="rId17"/>
    <p:sldId id="729" r:id="rId18"/>
    <p:sldId id="734" r:id="rId19"/>
    <p:sldId id="631" r:id="rId20"/>
    <p:sldId id="735" r:id="rId21"/>
    <p:sldId id="736" r:id="rId22"/>
    <p:sldId id="737" r:id="rId23"/>
    <p:sldId id="766" r:id="rId24"/>
    <p:sldId id="955" r:id="rId25"/>
    <p:sldId id="922" r:id="rId26"/>
    <p:sldId id="720" r:id="rId27"/>
    <p:sldId id="721" r:id="rId28"/>
    <p:sldId id="778" r:id="rId29"/>
    <p:sldId id="779" r:id="rId30"/>
    <p:sldId id="780" r:id="rId31"/>
    <p:sldId id="781" r:id="rId32"/>
    <p:sldId id="782" r:id="rId33"/>
    <p:sldId id="783" r:id="rId34"/>
    <p:sldId id="784" r:id="rId35"/>
    <p:sldId id="785" r:id="rId36"/>
    <p:sldId id="786" r:id="rId37"/>
    <p:sldId id="787" r:id="rId38"/>
    <p:sldId id="788" r:id="rId39"/>
    <p:sldId id="789" r:id="rId40"/>
    <p:sldId id="790" r:id="rId41"/>
    <p:sldId id="799" r:id="rId42"/>
    <p:sldId id="800" r:id="rId43"/>
    <p:sldId id="801" r:id="rId44"/>
    <p:sldId id="802" r:id="rId45"/>
    <p:sldId id="803" r:id="rId46"/>
    <p:sldId id="860" r:id="rId47"/>
    <p:sldId id="805" r:id="rId48"/>
    <p:sldId id="862" r:id="rId49"/>
    <p:sldId id="863" r:id="rId50"/>
    <p:sldId id="919" r:id="rId51"/>
    <p:sldId id="865" r:id="rId52"/>
    <p:sldId id="984" r:id="rId53"/>
    <p:sldId id="985" r:id="rId54"/>
    <p:sldId id="986" r:id="rId55"/>
    <p:sldId id="987" r:id="rId56"/>
    <p:sldId id="988" r:id="rId57"/>
    <p:sldId id="989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000066"/>
    <a:srgbClr val="CC6600"/>
    <a:srgbClr val="CC3300"/>
    <a:srgbClr val="AE0B0B"/>
    <a:srgbClr val="3D3D3D"/>
    <a:srgbClr val="393939"/>
    <a:srgbClr val="CC0000"/>
    <a:srgbClr val="FF33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85199" autoAdjust="0"/>
  </p:normalViewPr>
  <p:slideViewPr>
    <p:cSldViewPr snapToGrid="0">
      <p:cViewPr>
        <p:scale>
          <a:sx n="60" d="100"/>
          <a:sy n="60" d="100"/>
        </p:scale>
        <p:origin x="-1086" y="-114"/>
      </p:cViewPr>
      <p:guideLst>
        <p:guide orient="horz" pos="2185"/>
        <p:guide pos="38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3.xml"/><Relationship Id="rId59" Type="http://schemas.openxmlformats.org/officeDocument/2006/relationships/handoutMaster" Target="handoutMasters/handoutMaster1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本章引言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en-US" altLang="zh-CN" baseline="0" dirty="0" smtClean="0"/>
              <a:t>         </a:t>
            </a:r>
            <a:r>
              <a:rPr lang="zh-CN" altLang="en-US" baseline="0" dirty="0" smtClean="0"/>
              <a:t>目前通常使用的</a:t>
            </a:r>
            <a:r>
              <a:rPr lang="en-US" altLang="zh-CN" baseline="0" dirty="0" err="1" smtClean="0"/>
              <a:t>Servlet</a:t>
            </a:r>
            <a:r>
              <a:rPr lang="zh-CN" altLang="en-US" baseline="0" dirty="0" smtClean="0"/>
              <a:t>版本是</a:t>
            </a:r>
            <a:r>
              <a:rPr lang="en-US" altLang="zh-CN" baseline="0" dirty="0" smtClean="0"/>
              <a:t>2.5</a:t>
            </a:r>
            <a:r>
              <a:rPr lang="zh-CN" altLang="en-US" baseline="0" dirty="0" smtClean="0"/>
              <a:t>，但是</a:t>
            </a:r>
            <a:r>
              <a:rPr lang="en-US" altLang="zh-CN" baseline="0" dirty="0" smtClean="0"/>
              <a:t>3.0</a:t>
            </a:r>
            <a:r>
              <a:rPr lang="zh-CN" altLang="en-US" baseline="0" dirty="0" smtClean="0"/>
              <a:t>版本也已经比较稳定，</a:t>
            </a:r>
            <a:r>
              <a:rPr lang="en-US" altLang="zh-CN" baseline="0" dirty="0" smtClean="0"/>
              <a:t>IDE</a:t>
            </a:r>
            <a:r>
              <a:rPr lang="zh-CN" altLang="en-US" baseline="0" dirty="0" smtClean="0"/>
              <a:t>也支持该版本。本章学习</a:t>
            </a:r>
            <a:r>
              <a:rPr lang="en-US" altLang="zh-CN" baseline="0" dirty="0" smtClean="0"/>
              <a:t>3.0</a:t>
            </a:r>
            <a:r>
              <a:rPr lang="zh-CN" altLang="en-US" baseline="0" dirty="0" smtClean="0"/>
              <a:t>版本的新特性。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本章引言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zh-CN" altLang="en-US" baseline="0" dirty="0" smtClean="0"/>
              <a:t>       本课程主要学习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应用开发，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应用开发有很多技术可以实现，例如</a:t>
            </a:r>
            <a:r>
              <a:rPr lang="en-US" altLang="zh-CN" baseline="0" dirty="0" smtClean="0"/>
              <a:t>PHP</a:t>
            </a:r>
            <a:r>
              <a:rPr lang="zh-CN" altLang="en-US" baseline="0" dirty="0" smtClean="0"/>
              <a:t>技术，</a:t>
            </a:r>
            <a:r>
              <a:rPr lang="en-US" altLang="zh-CN" baseline="0" dirty="0" err="1" smtClean="0"/>
              <a:t>.Net</a:t>
            </a:r>
            <a:r>
              <a:rPr lang="zh-CN" altLang="en-US" baseline="0" dirty="0" smtClean="0"/>
              <a:t>技术都可以，我们的目标是成为</a:t>
            </a:r>
            <a:r>
              <a:rPr lang="en-US" altLang="zh-CN" baseline="0" dirty="0" smtClean="0"/>
              <a:t>Java</a:t>
            </a:r>
            <a:r>
              <a:rPr lang="zh-CN" altLang="en-US" baseline="0" dirty="0" smtClean="0"/>
              <a:t>软件开发工程师， 所以</a:t>
            </a:r>
            <a:r>
              <a:rPr lang="zh-CN" altLang="en-US" baseline="0" dirty="0" smtClean="0"/>
              <a:t>我们学习使用</a:t>
            </a:r>
            <a:r>
              <a:rPr lang="en-US" altLang="zh-CN" baseline="0" dirty="0" smtClean="0"/>
              <a:t>Java</a:t>
            </a:r>
            <a:r>
              <a:rPr lang="zh-CN" altLang="en-US" baseline="0" dirty="0" smtClean="0"/>
              <a:t>技术开发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应用。</a:t>
            </a:r>
            <a:r>
              <a:rPr lang="en-US" altLang="zh-CN" baseline="0" dirty="0" smtClean="0"/>
              <a:t>Java</a:t>
            </a:r>
            <a:r>
              <a:rPr lang="zh-CN" altLang="en-US" baseline="0" dirty="0" smtClean="0"/>
              <a:t>技术有三个版本，</a:t>
            </a:r>
            <a:r>
              <a:rPr lang="en-US" altLang="zh-CN" baseline="0" dirty="0" err="1" smtClean="0"/>
              <a:t>JavaSE</a:t>
            </a:r>
            <a:r>
              <a:rPr lang="zh-CN" altLang="en-US" baseline="0" dirty="0" smtClean="0"/>
              <a:t>、</a:t>
            </a:r>
            <a:r>
              <a:rPr lang="en-US" altLang="zh-CN" baseline="0" dirty="0" err="1" smtClean="0"/>
              <a:t>JavaEE</a:t>
            </a:r>
            <a:r>
              <a:rPr lang="zh-CN" altLang="en-US" baseline="0" dirty="0" smtClean="0"/>
              <a:t>、</a:t>
            </a:r>
            <a:r>
              <a:rPr lang="en-US" altLang="zh-CN" baseline="0" dirty="0" err="1" smtClean="0"/>
              <a:t>JavaME</a:t>
            </a:r>
            <a:r>
              <a:rPr lang="zh-CN" altLang="en-US" baseline="0" dirty="0" smtClean="0"/>
              <a:t>，开发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应用将使用到</a:t>
            </a:r>
            <a:r>
              <a:rPr lang="en-US" altLang="zh-CN" baseline="0" dirty="0" err="1" smtClean="0"/>
              <a:t>JavaEE</a:t>
            </a:r>
            <a:r>
              <a:rPr lang="zh-CN" altLang="en-US" baseline="0" dirty="0" smtClean="0"/>
              <a:t>技术，本课程主要学习</a:t>
            </a:r>
            <a:r>
              <a:rPr lang="en-US" altLang="zh-CN" baseline="0" dirty="0" smtClean="0"/>
              <a:t>JSP/Servlet</a:t>
            </a:r>
            <a:r>
              <a:rPr lang="zh-CN" altLang="en-US" baseline="0" dirty="0" smtClean="0"/>
              <a:t>技术，学习后，将能够使用</a:t>
            </a:r>
            <a:r>
              <a:rPr lang="en-US" altLang="zh-CN" baseline="0" dirty="0" smtClean="0"/>
              <a:t>JSP</a:t>
            </a:r>
            <a:r>
              <a:rPr lang="zh-CN" altLang="en-US" baseline="0" dirty="0" smtClean="0"/>
              <a:t>、</a:t>
            </a:r>
            <a:r>
              <a:rPr lang="en-US" altLang="zh-CN" baseline="0" dirty="0" smtClean="0"/>
              <a:t>Servlet</a:t>
            </a:r>
            <a:r>
              <a:rPr lang="zh-CN" altLang="en-US" baseline="0" dirty="0" smtClean="0"/>
              <a:t>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应用。学习完本课程后，还将学习一系列的常用框架技术，能够更高效地开发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应用。</a:t>
            </a:r>
            <a:endParaRPr lang="en-US" altLang="zh-CN" baseline="0" dirty="0" smtClean="0"/>
          </a:p>
          <a:p>
            <a:r>
              <a:rPr lang="zh-CN" altLang="en-US" baseline="0" dirty="0" smtClean="0"/>
              <a:t>       本章</a:t>
            </a:r>
            <a:r>
              <a:rPr lang="zh-CN" altLang="en-US" baseline="0" dirty="0" smtClean="0"/>
              <a:t>学习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应用开发的基本概念，能够使用</a:t>
            </a:r>
            <a:r>
              <a:rPr lang="en-US" altLang="zh-CN" baseline="0" dirty="0" smtClean="0"/>
              <a:t>IDE</a:t>
            </a:r>
            <a:r>
              <a:rPr lang="zh-CN" altLang="en-US" baseline="0" dirty="0" smtClean="0"/>
              <a:t>开发一个最简单的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应用，并能够运行起来。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7704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hyperlink" Target="&#35838;&#22530;&#26696;&#20363;/&#31532;1&#33410;-Servlet3.0&#26032;&#29305;&#24615;/upload.jsp" TargetMode="External"/><Relationship Id="rId2" Type="http://schemas.openxmlformats.org/officeDocument/2006/relationships/hyperlink" Target="&#35838;&#22530;&#26696;&#20363;/&#31532;3&#33410;-&#24341;&#29992;&#31867;&#22411;&#27010;&#36848;/Item0302.java" TargetMode="External"/><Relationship Id="rId1" Type="http://schemas.openxmlformats.org/officeDocument/2006/relationships/tags" Target="../tags/tag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Servlet3.0&#26032;&#29305;&#24615;/UploadServlet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Servlet3.0&#26032;&#29305;&#24615;/UploadServlet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Servlet3.0&#26032;&#29305;&#24615;/UploadServlet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MVC&#24605;&#32771;/LoginServlet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tags" Target="../tags/tag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&#26465;&#20214;&#20998;&#25903;/Item0101.java" TargetMode="External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hyperlink" Target="&#35838;&#22530;&#26696;&#20363;/&#31532;2&#33410;-MVC&#24605;&#32771;/LoginServlet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tags" Target="../tags/tag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hyperlink" Target="&#35838;&#22530;&#26696;&#20363;/&#31532;1&#33410;-Servlet3.0&#26032;&#29305;&#24615;/PrintServlet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hyperlink" Target="&#35838;&#22530;&#26696;&#20363;/&#31532;1&#33410;-Servlet3.0&#26032;&#29305;&#24615;/PrintServlet.java" TargetMode="External"/><Relationship Id="rId3" Type="http://schemas.openxmlformats.org/officeDocument/2006/relationships/hyperlink" Target="&#35838;&#22530;&#26696;&#20363;/&#31532;3&#33410;-&#24341;&#29992;&#31867;&#22411;&#27010;&#36848;/Item0302.java" TargetMode="External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hyperlink" Target="&#35838;&#22530;&#26696;&#20363;/&#31532;1&#33410;-Servlet3.0&#26032;&#29305;&#24615;/PrintServlet.java" TargetMode="External"/><Relationship Id="rId1" Type="http://schemas.openxmlformats.org/officeDocument/2006/relationships/hyperlink" Target="&#35838;&#22530;&#26696;&#20363;/&#31532;3&#33410;-&#24341;&#29992;&#31867;&#22411;&#27010;&#36848;/Item0302.java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65250" y="144198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Servlet</a:t>
            </a:r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新特性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882868"/>
            <a:ext cx="11015870" cy="411480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WebServlet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：对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进行配置示例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】-3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3525" y="1702435"/>
            <a:ext cx="5633085" cy="50774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@</a:t>
            </a:r>
            <a:r>
              <a:rPr lang="en-US" dirty="0" err="1" smtClean="0"/>
              <a:t>WebServlet</a:t>
            </a:r>
            <a:r>
              <a:rPr lang="en-US" dirty="0" smtClean="0"/>
              <a:t>(</a:t>
            </a:r>
            <a:r>
              <a:rPr lang="en-US" dirty="0" err="1" smtClean="0"/>
              <a:t>urlPatterns</a:t>
            </a:r>
            <a:r>
              <a:rPr lang="en-US" dirty="0" smtClean="0"/>
              <a:t> = {"/demo"}, </a:t>
            </a:r>
            <a:endParaRPr lang="en-US" dirty="0" smtClean="0"/>
          </a:p>
          <a:p>
            <a:r>
              <a:rPr lang="en-US" dirty="0" err="1" smtClean="0"/>
              <a:t>asyncSupported</a:t>
            </a:r>
            <a:r>
              <a:rPr lang="en-US" dirty="0" smtClean="0"/>
              <a:t> = true, </a:t>
            </a:r>
            <a:endParaRPr lang="en-US" dirty="0" smtClean="0"/>
          </a:p>
          <a:p>
            <a:r>
              <a:rPr lang="en-US" dirty="0" err="1" smtClean="0"/>
              <a:t>loadOnStartup</a:t>
            </a:r>
            <a:r>
              <a:rPr lang="en-US" dirty="0" smtClean="0"/>
              <a:t> = -1, </a:t>
            </a:r>
            <a:endParaRPr lang="en-US" dirty="0" smtClean="0"/>
          </a:p>
          <a:p>
            <a:r>
              <a:rPr lang="en-US" dirty="0" smtClean="0"/>
              <a:t>name = "</a:t>
            </a:r>
            <a:r>
              <a:rPr lang="en-US" dirty="0" err="1" smtClean="0"/>
              <a:t>DemoServlet</a:t>
            </a:r>
            <a:r>
              <a:rPr lang="en-US" dirty="0" smtClean="0"/>
              <a:t>", </a:t>
            </a:r>
            <a:endParaRPr lang="en-US" dirty="0" smtClean="0"/>
          </a:p>
          <a:p>
            <a:r>
              <a:rPr lang="en-US" dirty="0" err="1" smtClean="0"/>
              <a:t>displayName</a:t>
            </a:r>
            <a:r>
              <a:rPr lang="en-US" dirty="0" smtClean="0"/>
              <a:t> = "</a:t>
            </a:r>
            <a:r>
              <a:rPr lang="en-US" dirty="0" err="1" smtClean="0"/>
              <a:t>chinasofti</a:t>
            </a:r>
            <a:r>
              <a:rPr lang="en-US" dirty="0" smtClean="0"/>
              <a:t>", </a:t>
            </a:r>
            <a:endParaRPr lang="en-US" dirty="0" smtClean="0"/>
          </a:p>
          <a:p>
            <a:r>
              <a:rPr lang="en-US" dirty="0" err="1" smtClean="0"/>
              <a:t>initParams</a:t>
            </a:r>
            <a:r>
              <a:rPr lang="en-US" dirty="0" smtClean="0"/>
              <a:t> = {</a:t>
            </a:r>
            <a:endParaRPr lang="en-US" dirty="0" smtClean="0"/>
          </a:p>
          <a:p>
            <a:r>
              <a:rPr lang="en-US" dirty="0" smtClean="0"/>
              <a:t>@</a:t>
            </a:r>
            <a:r>
              <a:rPr lang="en-US" dirty="0" err="1" smtClean="0"/>
              <a:t>WebInitParam</a:t>
            </a:r>
            <a:r>
              <a:rPr lang="en-US" dirty="0" smtClean="0"/>
              <a:t>(name = "username", value = "etc") </a:t>
            </a:r>
            <a:endParaRPr lang="en-US" dirty="0" smtClean="0"/>
          </a:p>
          <a:p>
            <a:r>
              <a:rPr lang="en-US" dirty="0" smtClean="0"/>
              <a:t>} </a:t>
            </a:r>
            <a:endParaRPr lang="en-US" dirty="0" smtClean="0"/>
          </a:p>
          <a:p>
            <a:r>
              <a:rPr lang="en-US" dirty="0" smtClean="0"/>
              <a:t>)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598861" y="1478697"/>
            <a:ext cx="5593139" cy="45231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&lt;</a:t>
            </a:r>
            <a:r>
              <a:rPr lang="en-US" dirty="0" err="1" smtClean="0"/>
              <a:t>servlet</a:t>
            </a:r>
            <a:r>
              <a:rPr lang="en-US" dirty="0" smtClean="0"/>
              <a:t>&gt;</a:t>
            </a:r>
            <a:endParaRPr lang="en-US" dirty="0" smtClean="0"/>
          </a:p>
          <a:p>
            <a:r>
              <a:rPr lang="en-US" dirty="0" smtClean="0"/>
              <a:t>    &lt;display-name&gt; </a:t>
            </a:r>
            <a:r>
              <a:rPr lang="en-US" dirty="0" err="1" smtClean="0">
                <a:sym typeface="+mn-ea"/>
              </a:rPr>
              <a:t>chinasofti</a:t>
            </a:r>
            <a:r>
              <a:rPr lang="en-US" dirty="0" smtClean="0"/>
              <a:t> &lt;/display-name&gt;</a:t>
            </a:r>
            <a:endParaRPr lang="en-US" dirty="0" smtClean="0"/>
          </a:p>
          <a:p>
            <a:r>
              <a:rPr lang="en-US" dirty="0" smtClean="0"/>
              <a:t>    &lt;</a:t>
            </a:r>
            <a:r>
              <a:rPr lang="en-US" dirty="0" err="1" smtClean="0"/>
              <a:t>servlet</a:t>
            </a:r>
            <a:r>
              <a:rPr lang="en-US" dirty="0" smtClean="0"/>
              <a:t>-name&gt;</a:t>
            </a:r>
            <a:r>
              <a:rPr lang="en-US" dirty="0" err="1" smtClean="0"/>
              <a:t>DemoServlet</a:t>
            </a:r>
            <a:r>
              <a:rPr lang="en-US" dirty="0" smtClean="0"/>
              <a:t>&lt;/</a:t>
            </a:r>
            <a:r>
              <a:rPr lang="en-US" dirty="0" err="1" smtClean="0"/>
              <a:t>servlet</a:t>
            </a:r>
            <a:r>
              <a:rPr lang="en-US" dirty="0" smtClean="0"/>
              <a:t>-name&gt;</a:t>
            </a:r>
            <a:endParaRPr lang="en-US" dirty="0" smtClean="0"/>
          </a:p>
          <a:p>
            <a:r>
              <a:rPr lang="en-US" dirty="0" smtClean="0"/>
              <a:t>    &lt;</a:t>
            </a:r>
            <a:r>
              <a:rPr lang="en-US" dirty="0" err="1" smtClean="0"/>
              <a:t>servlet-</a:t>
            </a:r>
            <a:r>
              <a:rPr lang="en-US" dirty="0" smtClean="0"/>
              <a:t>class&gt;</a:t>
            </a:r>
            <a:endParaRPr lang="en-US" dirty="0" smtClean="0"/>
          </a:p>
          <a:p>
            <a:r>
              <a:rPr lang="en-US" dirty="0" err="1" smtClean="0">
                <a:sym typeface="+mn-ea"/>
              </a:rPr>
              <a:t>com.chinasofti.servlet.DemoServlet</a:t>
            </a:r>
            <a:r>
              <a:rPr lang="en-US" dirty="0" smtClean="0"/>
              <a:t>&lt;/</a:t>
            </a:r>
            <a:r>
              <a:rPr lang="en-US" dirty="0" err="1" smtClean="0"/>
              <a:t>servlet</a:t>
            </a:r>
            <a:r>
              <a:rPr lang="en-US" dirty="0" smtClean="0"/>
              <a:t>-class&gt;</a:t>
            </a:r>
            <a:endParaRPr lang="en-US" dirty="0" smtClean="0"/>
          </a:p>
          <a:p>
            <a:r>
              <a:rPr lang="en-US" dirty="0" smtClean="0"/>
              <a:t>    &lt;load-on-startup&gt;</a:t>
            </a:r>
            <a:r>
              <a:rPr lang="en-US" b="1" dirty="0" smtClean="0">
                <a:solidFill>
                  <a:srgbClr val="FF0000"/>
                </a:solidFill>
              </a:rPr>
              <a:t>-1</a:t>
            </a:r>
            <a:r>
              <a:rPr lang="en-US" dirty="0" smtClean="0"/>
              <a:t>&lt;/load-on-startup&gt;</a:t>
            </a:r>
            <a:endParaRPr lang="en-US" dirty="0" smtClean="0"/>
          </a:p>
          <a:p>
            <a:r>
              <a:rPr lang="en-US" dirty="0" smtClean="0"/>
              <a:t>    &lt;</a:t>
            </a:r>
            <a:r>
              <a:rPr lang="en-US" dirty="0" err="1" smtClean="0"/>
              <a:t>async</a:t>
            </a:r>
            <a:r>
              <a:rPr lang="en-US" dirty="0" smtClean="0"/>
              <a:t>-supported&gt;true&lt;/</a:t>
            </a:r>
            <a:r>
              <a:rPr lang="en-US" dirty="0" err="1" smtClean="0"/>
              <a:t>async</a:t>
            </a:r>
            <a:r>
              <a:rPr lang="en-US" dirty="0" smtClean="0"/>
              <a:t>-supported&gt;</a:t>
            </a:r>
            <a:endParaRPr lang="en-US" dirty="0" smtClean="0"/>
          </a:p>
          <a:p>
            <a:r>
              <a:rPr lang="en-US" dirty="0" smtClean="0"/>
              <a:t>    &lt;init-</a:t>
            </a:r>
            <a:r>
              <a:rPr lang="en-US" dirty="0" err="1" smtClean="0"/>
              <a:t>param</a:t>
            </a:r>
            <a:r>
              <a:rPr lang="en-US" dirty="0" smtClean="0"/>
              <a:t>&gt;</a:t>
            </a:r>
            <a:endParaRPr lang="en-US" dirty="0" smtClean="0"/>
          </a:p>
          <a:p>
            <a:r>
              <a:rPr lang="en-US" dirty="0" smtClean="0"/>
              <a:t>        &lt;</a:t>
            </a:r>
            <a:r>
              <a:rPr lang="en-US" dirty="0" err="1" smtClean="0"/>
              <a:t>param</a:t>
            </a:r>
            <a:r>
              <a:rPr lang="en-US" dirty="0" smtClean="0"/>
              <a:t>-name&gt;username&lt;/</a:t>
            </a:r>
            <a:r>
              <a:rPr lang="en-US" dirty="0" err="1" smtClean="0"/>
              <a:t>param</a:t>
            </a:r>
            <a:r>
              <a:rPr lang="en-US" dirty="0" smtClean="0"/>
              <a:t>-name&gt;</a:t>
            </a:r>
            <a:endParaRPr lang="en-US" dirty="0" smtClean="0"/>
          </a:p>
          <a:p>
            <a:r>
              <a:rPr lang="en-US" dirty="0" smtClean="0"/>
              <a:t>        &lt;</a:t>
            </a:r>
            <a:r>
              <a:rPr lang="en-US" dirty="0" err="1" smtClean="0"/>
              <a:t>param</a:t>
            </a:r>
            <a:r>
              <a:rPr lang="en-US" dirty="0" smtClean="0"/>
              <a:t>-value&gt;etc&lt;/</a:t>
            </a:r>
            <a:r>
              <a:rPr lang="en-US" dirty="0" err="1" smtClean="0"/>
              <a:t>param</a:t>
            </a:r>
            <a:r>
              <a:rPr lang="en-US" dirty="0" smtClean="0"/>
              <a:t>-value&gt;</a:t>
            </a:r>
            <a:endParaRPr lang="en-US" dirty="0" smtClean="0"/>
          </a:p>
          <a:p>
            <a:r>
              <a:rPr lang="en-US" dirty="0" smtClean="0"/>
              <a:t>    &lt;/init-</a:t>
            </a:r>
            <a:r>
              <a:rPr lang="en-US" dirty="0" err="1" smtClean="0"/>
              <a:t>param</a:t>
            </a:r>
            <a:r>
              <a:rPr lang="en-US" dirty="0" smtClean="0"/>
              <a:t>&gt;</a:t>
            </a:r>
            <a:endParaRPr lang="en-US" dirty="0" smtClean="0"/>
          </a:p>
          <a:p>
            <a:r>
              <a:rPr lang="en-US" dirty="0" smtClean="0"/>
              <a:t>&lt;/</a:t>
            </a:r>
            <a:r>
              <a:rPr lang="en-US" dirty="0" err="1" smtClean="0"/>
              <a:t>servlet</a:t>
            </a:r>
            <a:r>
              <a:rPr lang="en-US" dirty="0" smtClean="0"/>
              <a:t>&gt;</a:t>
            </a:r>
            <a:endParaRPr lang="en-US" dirty="0" smtClean="0"/>
          </a:p>
          <a:p>
            <a:r>
              <a:rPr lang="en-US" dirty="0" smtClean="0"/>
              <a:t>&lt;</a:t>
            </a:r>
            <a:r>
              <a:rPr lang="en-US" dirty="0" err="1" smtClean="0"/>
              <a:t>servlet</a:t>
            </a:r>
            <a:r>
              <a:rPr lang="en-US" dirty="0" smtClean="0"/>
              <a:t>-mapping&gt;</a:t>
            </a:r>
            <a:endParaRPr lang="en-US" dirty="0" smtClean="0"/>
          </a:p>
          <a:p>
            <a:r>
              <a:rPr lang="en-US" dirty="0" smtClean="0"/>
              <a:t>    &lt;</a:t>
            </a:r>
            <a:r>
              <a:rPr lang="en-US" dirty="0" err="1" smtClean="0"/>
              <a:t>servlet</a:t>
            </a:r>
            <a:r>
              <a:rPr lang="en-US" dirty="0" smtClean="0"/>
              <a:t>-name&gt; </a:t>
            </a:r>
            <a:r>
              <a:rPr lang="en-US" dirty="0" err="1" smtClean="0"/>
              <a:t>DemoServlet</a:t>
            </a:r>
            <a:r>
              <a:rPr lang="en-US" dirty="0" smtClean="0"/>
              <a:t> &lt;/</a:t>
            </a:r>
            <a:r>
              <a:rPr lang="en-US" dirty="0" err="1" smtClean="0"/>
              <a:t>servlet</a:t>
            </a:r>
            <a:r>
              <a:rPr lang="en-US" dirty="0" smtClean="0"/>
              <a:t>-name&gt;</a:t>
            </a:r>
            <a:endParaRPr lang="en-US" dirty="0" smtClean="0"/>
          </a:p>
          <a:p>
            <a:r>
              <a:rPr lang="en-US" dirty="0" smtClean="0"/>
              <a:t>    &lt;</a:t>
            </a:r>
            <a:r>
              <a:rPr lang="en-US" dirty="0" err="1" smtClean="0"/>
              <a:t>url</a:t>
            </a:r>
            <a:r>
              <a:rPr lang="en-US" dirty="0" smtClean="0"/>
              <a:t>-pattern&gt;/demo&lt;/</a:t>
            </a:r>
            <a:r>
              <a:rPr lang="en-US" dirty="0" err="1" smtClean="0"/>
              <a:t>url</a:t>
            </a:r>
            <a:r>
              <a:rPr lang="en-US" dirty="0" smtClean="0"/>
              <a:t>-pattern&gt;</a:t>
            </a:r>
            <a:endParaRPr lang="en-US" dirty="0" smtClean="0"/>
          </a:p>
          <a:p>
            <a:r>
              <a:rPr lang="en-US" dirty="0" smtClean="0"/>
              <a:t>&lt;/</a:t>
            </a:r>
            <a:r>
              <a:rPr lang="en-US" dirty="0" err="1" smtClean="0"/>
              <a:t>servlet</a:t>
            </a:r>
            <a:r>
              <a:rPr lang="en-US" dirty="0" smtClean="0"/>
              <a:t>-mapping&gt;</a:t>
            </a:r>
            <a:endParaRPr 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666593" y="1765737"/>
            <a:ext cx="97746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注解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024294" y="1478811"/>
            <a:ext cx="97746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web.xml</a:t>
            </a:r>
            <a:endParaRPr lang="en-US" dirty="0"/>
          </a:p>
        </p:txBody>
      </p:sp>
      <p:sp>
        <p:nvSpPr>
          <p:cNvPr id="10" name="Equal 9"/>
          <p:cNvSpPr/>
          <p:nvPr/>
        </p:nvSpPr>
        <p:spPr>
          <a:xfrm>
            <a:off x="5896304" y="3358056"/>
            <a:ext cx="709448" cy="630620"/>
          </a:xfrm>
          <a:prstGeom prst="mathEqual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03880" y="3988435"/>
            <a:ext cx="2540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当值小于0或者没有指定时，则表示容器在该servlet被选择时才会去加载。</a:t>
            </a:r>
            <a:endParaRPr lang="zh-CN" altLang="en-US" b="1">
              <a:solidFill>
                <a:srgbClr val="FF0000"/>
              </a:solidFill>
            </a:endParaRPr>
          </a:p>
          <a:p>
            <a:endParaRPr lang="zh-CN" altLang="en-US" b="1">
              <a:solidFill>
                <a:srgbClr val="FF0000"/>
              </a:solidFill>
            </a:endParaRPr>
          </a:p>
          <a:p>
            <a:r>
              <a:rPr lang="zh-CN" altLang="en-US" b="1">
                <a:solidFill>
                  <a:srgbClr val="FF0000"/>
                </a:solidFill>
              </a:rPr>
              <a:t>正数的值越小，该servlet的优先级越高，应用启动时就越先加载。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882868"/>
            <a:ext cx="11015870" cy="411480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WebInitParam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：配置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初始化参数，常用属性有三个，这三个属性当中只有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为可选属性：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-name&gt;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-value&gt;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&lt;description&gt;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】-4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882868"/>
            <a:ext cx="11015870" cy="411480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WebInitParam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：配置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初始化参数示例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】-5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3352" y="1702676"/>
            <a:ext cx="5593139" cy="341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dirty="0" smtClean="0"/>
              <a:t>initParams = {</a:t>
            </a:r>
            <a:endParaRPr lang="pt-BR" dirty="0" smtClean="0"/>
          </a:p>
          <a:p>
            <a:r>
              <a:rPr lang="pt-BR" dirty="0" smtClean="0"/>
              <a:t>@WebInitParam(name = "username", value = "etc") </a:t>
            </a:r>
            <a:endParaRPr lang="pt-BR" dirty="0" smtClean="0"/>
          </a:p>
          <a:p>
            <a:r>
              <a:rPr lang="pt-BR" dirty="0" smtClean="0"/>
              <a:t>}</a:t>
            </a:r>
            <a:endParaRPr lang="pt-BR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598861" y="1779687"/>
            <a:ext cx="5593139" cy="313932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dirty="0" smtClean="0"/>
              <a:t>&lt;init-param&gt;</a:t>
            </a:r>
            <a:endParaRPr lang="pt-BR" dirty="0" smtClean="0"/>
          </a:p>
          <a:p>
            <a:r>
              <a:rPr lang="pt-BR" dirty="0" smtClean="0"/>
              <a:t>      &lt;param-name&gt;username&lt;/param-name&gt;</a:t>
            </a:r>
            <a:endParaRPr lang="pt-BR" dirty="0" smtClean="0"/>
          </a:p>
          <a:p>
            <a:r>
              <a:rPr lang="pt-BR" dirty="0" smtClean="0"/>
              <a:t>      &lt;param-value&gt;etc&lt;/param-value&gt;</a:t>
            </a:r>
            <a:endParaRPr lang="pt-BR" dirty="0" smtClean="0"/>
          </a:p>
          <a:p>
            <a:r>
              <a:rPr lang="pt-BR" dirty="0" smtClean="0"/>
              <a:t> &lt;/init-param&gt;</a:t>
            </a:r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745421" y="1702674"/>
            <a:ext cx="97746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注解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992544" y="1772816"/>
            <a:ext cx="97746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web.xml</a:t>
            </a:r>
            <a:endParaRPr lang="en-US" dirty="0"/>
          </a:p>
        </p:txBody>
      </p:sp>
      <p:sp>
        <p:nvSpPr>
          <p:cNvPr id="10" name="Equal 9"/>
          <p:cNvSpPr/>
          <p:nvPr/>
        </p:nvSpPr>
        <p:spPr>
          <a:xfrm>
            <a:off x="5896304" y="3358056"/>
            <a:ext cx="709448" cy="630620"/>
          </a:xfrm>
          <a:prstGeom prst="mathEqual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0357" y="661253"/>
            <a:ext cx="11650717" cy="597513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WebFilter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：配置过滤器此注解为声明一个过滤器，主要属性有以下几个。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在这些属性当中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urlPatterns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servletNames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三个属性至少要包含其中的一个，并且 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和 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urlPatterns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属性只能有一个，如果两个同时配置，一般情况下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取值将会被忽略。其他的都是可选属性。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filterName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 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&lt;filter-name&gt;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：该属性等价于 </a:t>
            </a: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urlPatterns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属性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urlPatterns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 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-pattern&gt; 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servletNames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：指定该过滤器将应用的范围。如果是注解的话取值是 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WebServlet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中的 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 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属性的取值，如果</a:t>
            </a: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这 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 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中配置的话，取值是 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-name&gt; 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的取值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dispatcherTypes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：过滤器的转发模式。取值包括：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ASYNC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（异步）、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ERROR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（错误）、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FORWARD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（请求转发）、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INCLUDE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（包含）、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REQUEST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（请求）。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initParams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&lt;init-</a:t>
            </a: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param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&gt; 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asyncSupported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async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-supported&gt; 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&lt;description&gt; 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00000"/>
              </a:lnSpc>
            </a:pPr>
            <a:r>
              <a:rPr lang="en-US" altLang="zh-CN" sz="18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displayName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</a:t>
            </a:r>
            <a:r>
              <a:rPr lang="en-US" altLang="zh-CN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&lt;display-name&gt; </a:t>
            </a: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】-6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882868"/>
            <a:ext cx="11015870" cy="411480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WebFilter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：配置过滤器示例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】-7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3352" y="1702676"/>
            <a:ext cx="5593139" cy="34150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dirty="0" smtClean="0"/>
              <a:t>@WebFilter(servletNames = {"LoginServlet"},filterName="LoginFilter")</a:t>
            </a:r>
            <a:endParaRPr lang="pt-BR" dirty="0" smtClean="0"/>
          </a:p>
          <a:p>
            <a:r>
              <a:rPr lang="pt-BR" dirty="0" smtClean="0"/>
              <a:t>public class LoginFilter implements Filter{</a:t>
            </a:r>
            <a:endParaRPr lang="pt-BR" dirty="0" smtClean="0"/>
          </a:p>
          <a:p>
            <a:r>
              <a:rPr lang="pt-BR" dirty="0" smtClean="0"/>
              <a:t>........</a:t>
            </a:r>
            <a:endParaRPr lang="pt-BR" dirty="0" smtClean="0"/>
          </a:p>
          <a:p>
            <a:r>
              <a:rPr lang="en-US" dirty="0" smtClean="0"/>
              <a:t>}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6598861" y="1779687"/>
            <a:ext cx="5593139" cy="452431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dirty="0" smtClean="0"/>
              <a:t>&lt;filter&gt; </a:t>
            </a:r>
            <a:endParaRPr lang="pt-BR" dirty="0" smtClean="0"/>
          </a:p>
          <a:p>
            <a:r>
              <a:rPr lang="pt-BR" dirty="0" smtClean="0"/>
              <a:t>    &lt;filter-name&gt; LoginFilter &lt;/filter-name&gt; </a:t>
            </a:r>
            <a:endParaRPr lang="pt-BR" dirty="0" smtClean="0"/>
          </a:p>
          <a:p>
            <a:r>
              <a:rPr lang="pt-BR" dirty="0" smtClean="0"/>
              <a:t>    &lt;filter-class&gt; com.chinasofti.filter.LoginFilter &lt;/filter-class&gt; </a:t>
            </a:r>
            <a:endParaRPr lang="pt-BR" dirty="0" smtClean="0"/>
          </a:p>
          <a:p>
            <a:r>
              <a:rPr lang="pt-BR" dirty="0" smtClean="0"/>
              <a:t>&lt;/filter&gt; </a:t>
            </a:r>
            <a:endParaRPr lang="pt-BR" dirty="0" smtClean="0"/>
          </a:p>
          <a:p>
            <a:r>
              <a:rPr lang="pt-BR" dirty="0" smtClean="0"/>
              <a:t>&lt;filter-mapping&gt; </a:t>
            </a:r>
            <a:endParaRPr lang="pt-BR" dirty="0" smtClean="0"/>
          </a:p>
          <a:p>
            <a:r>
              <a:rPr lang="pt-BR" dirty="0" smtClean="0"/>
              <a:t>    &lt;filter-name&gt; LoginFilter &lt;/filter-name&gt; </a:t>
            </a:r>
            <a:endParaRPr lang="pt-BR" dirty="0" smtClean="0"/>
          </a:p>
          <a:p>
            <a:r>
              <a:rPr lang="pt-BR" dirty="0" smtClean="0"/>
              <a:t>    &lt;servlet-name&gt; LoginServlet &lt;/servlet-name&gt; </a:t>
            </a:r>
            <a:endParaRPr lang="pt-BR" dirty="0" smtClean="0"/>
          </a:p>
          <a:p>
            <a:r>
              <a:rPr lang="pt-BR" dirty="0" smtClean="0"/>
              <a:t>&lt;/filter-mapping&gt;</a:t>
            </a:r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745421" y="1702674"/>
            <a:ext cx="97746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注解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992544" y="1772816"/>
            <a:ext cx="97746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web.xml</a:t>
            </a:r>
            <a:endParaRPr lang="en-US" dirty="0"/>
          </a:p>
        </p:txBody>
      </p:sp>
      <p:sp>
        <p:nvSpPr>
          <p:cNvPr id="10" name="Equal 9"/>
          <p:cNvSpPr/>
          <p:nvPr/>
        </p:nvSpPr>
        <p:spPr>
          <a:xfrm>
            <a:off x="5896304" y="3358056"/>
            <a:ext cx="709448" cy="630620"/>
          </a:xfrm>
          <a:prstGeom prst="mathEqual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882868"/>
            <a:ext cx="11015870" cy="411480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WebListener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：配置监听器，此注解是用来声明监听器，它主要的属性只有一个：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：这个属性表示的是监听器的描述信息，整个配置可以简写成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WebListener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("XXX")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】-8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882868"/>
            <a:ext cx="11015870" cy="411480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WebListener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：配置监听器示例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】-9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3530" y="1581150"/>
            <a:ext cx="4769485" cy="34150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@</a:t>
            </a:r>
            <a:r>
              <a:rPr lang="en-US" dirty="0" err="1" smtClean="0"/>
              <a:t>WebListener</a:t>
            </a:r>
            <a:r>
              <a:rPr lang="en-US" dirty="0" smtClean="0"/>
              <a:t>("this is a listener")</a:t>
            </a:r>
            <a:endParaRPr lang="en-US" dirty="0" smtClean="0"/>
          </a:p>
          <a:p>
            <a:r>
              <a:rPr lang="en-US" dirty="0" smtClean="0"/>
              <a:t>public class </a:t>
            </a:r>
            <a:r>
              <a:rPr lang="en-US" dirty="0" err="1" smtClean="0"/>
              <a:t>CounterListener</a:t>
            </a:r>
            <a:r>
              <a:rPr lang="en-US" dirty="0" smtClean="0"/>
              <a:t> implements </a:t>
            </a:r>
            <a:r>
              <a:rPr lang="en-US" dirty="0" err="1" smtClean="0"/>
              <a:t>ServletContextListener</a:t>
            </a:r>
            <a:r>
              <a:rPr lang="en-US" dirty="0" smtClean="0"/>
              <a:t>{</a:t>
            </a:r>
            <a:endParaRPr lang="en-US" dirty="0" smtClean="0"/>
          </a:p>
          <a:p>
            <a:r>
              <a:rPr lang="en-US" dirty="0" smtClean="0"/>
              <a:t>……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782310" y="1779905"/>
            <a:ext cx="6409690" cy="34150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微软雅黑 Light"/>
                <a:sym typeface="+mn-ea"/>
              </a:rPr>
              <a:t>&lt;listener&gt;</a:t>
            </a:r>
            <a:endParaRPr lang="en-US" altLang="zh-CN" dirty="0" smtClean="0">
              <a:ea typeface="微软雅黑 Light"/>
            </a:endParaRPr>
          </a:p>
          <a:p>
            <a:r>
              <a:rPr lang="en-US" altLang="zh-CN" dirty="0" smtClean="0">
                <a:ea typeface="微软雅黑 Light"/>
                <a:sym typeface="+mn-ea"/>
              </a:rPr>
              <a:t>	&lt;listener-class&gt;</a:t>
            </a:r>
            <a:endParaRPr lang="en-US" altLang="zh-CN" dirty="0" smtClean="0">
              <a:ea typeface="微软雅黑 Light"/>
              <a:sym typeface="+mn-ea"/>
            </a:endParaRPr>
          </a:p>
          <a:p>
            <a:r>
              <a:rPr lang="en-US" altLang="zh-CN" dirty="0" err="1" smtClean="0">
                <a:ea typeface="微软雅黑 Light"/>
                <a:sym typeface="+mn-ea"/>
              </a:rPr>
              <a:t>                  com.chinasofti.chapter10.section01.</a:t>
            </a:r>
            <a:r>
              <a:rPr lang="zh-CN" altLang="en-US" b="1">
                <a:sym typeface="+mn-ea"/>
              </a:rPr>
              <a:t>ListenerTest</a:t>
            </a:r>
            <a:endParaRPr lang="zh-CN" altLang="en-US" b="1">
              <a:sym typeface="+mn-ea"/>
            </a:endParaRPr>
          </a:p>
          <a:p>
            <a:r>
              <a:rPr lang="en-US" altLang="zh-CN" dirty="0" smtClean="0">
                <a:ea typeface="微软雅黑 Light"/>
                <a:sym typeface="+mn-ea"/>
              </a:rPr>
              <a:t>                 &lt;/listener-class&gt;</a:t>
            </a:r>
            <a:endParaRPr lang="en-US" altLang="zh-CN" dirty="0" smtClean="0">
              <a:ea typeface="微软雅黑 Light"/>
            </a:endParaRPr>
          </a:p>
          <a:p>
            <a:r>
              <a:rPr lang="en-US" altLang="zh-CN" dirty="0" smtClean="0">
                <a:ea typeface="微软雅黑 Light"/>
                <a:sym typeface="+mn-ea"/>
              </a:rPr>
              <a:t>&lt;/listener&gt;</a:t>
            </a:r>
            <a:endParaRPr lang="en-US" altLang="zh-CN" dirty="0" smtClean="0">
              <a:ea typeface="微软雅黑 Light"/>
            </a:endParaRPr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4095816" y="1581389"/>
            <a:ext cx="97746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注解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992544" y="1772816"/>
            <a:ext cx="977462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web.xml</a:t>
            </a:r>
            <a:endParaRPr lang="en-US" dirty="0"/>
          </a:p>
        </p:txBody>
      </p:sp>
      <p:sp>
        <p:nvSpPr>
          <p:cNvPr id="10" name="Equal 9"/>
          <p:cNvSpPr/>
          <p:nvPr/>
        </p:nvSpPr>
        <p:spPr>
          <a:xfrm>
            <a:off x="5072709" y="3311066"/>
            <a:ext cx="709448" cy="630620"/>
          </a:xfrm>
          <a:prstGeom prst="mathEqual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1814" y="566332"/>
            <a:ext cx="11015870" cy="3689131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Servlet3.0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以前版本没有对文件上传进行支持，只能用第三方组件实现；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Servlet3.0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中对文件上传进行了支持，核心接口是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接口，该接口中的核心方法如下：</a:t>
            </a:r>
            <a:endParaRPr lang="en-US" altLang="zh-CN" sz="2400" dirty="0" smtClean="0">
              <a:solidFill>
                <a:srgbClr val="C00000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文件上传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70434" y="1824499"/>
          <a:ext cx="11051628" cy="451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6570"/>
                <a:gridCol w="63850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void delete()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删除</a:t>
                      </a:r>
                      <a:r>
                        <a:rPr lang="en-US" altLang="zh-CN" dirty="0" smtClean="0"/>
                        <a:t>part</a:t>
                      </a:r>
                      <a:r>
                        <a:rPr lang="zh-CN" altLang="en-US" dirty="0" smtClean="0"/>
                        <a:t>对象对应文件项的基本存储，包括删除任何相关的临时磁盘文件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String </a:t>
                      </a:r>
                      <a:r>
                        <a:rPr lang="en-US" dirty="0" err="1" smtClean="0"/>
                        <a:t>getContentType</a:t>
                      </a:r>
                      <a:r>
                        <a:rPr lang="en-US" dirty="0" smtClean="0"/>
                        <a:t>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请求上传文件的类型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String </a:t>
                      </a:r>
                      <a:r>
                        <a:rPr lang="en-US" dirty="0" err="1" smtClean="0"/>
                        <a:t>getHeader</a:t>
                      </a:r>
                      <a:r>
                        <a:rPr lang="en-US" dirty="0" smtClean="0"/>
                        <a:t>(String name):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获取上传文件内容的指定名字的请求头信息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Collection&lt;String&gt; </a:t>
                      </a:r>
                      <a:r>
                        <a:rPr lang="en-US" dirty="0" err="1" smtClean="0"/>
                        <a:t>getHeaderNames</a:t>
                      </a:r>
                      <a:r>
                        <a:rPr lang="en-US" dirty="0" smtClean="0"/>
                        <a:t>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获取上传文件请求的全部请求头名称，返回的是一个包含请求头名称的集合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Collection&lt;String&gt; </a:t>
                      </a:r>
                      <a:r>
                        <a:rPr lang="en-US" dirty="0" err="1" smtClean="0"/>
                        <a:t>getHeaders</a:t>
                      </a:r>
                      <a:r>
                        <a:rPr lang="en-US" dirty="0" smtClean="0"/>
                        <a:t>(String name)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通过请求头名称，获取全部对应的请求信息，返回的是一个集合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InputStream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getInputStream</a:t>
                      </a:r>
                      <a:r>
                        <a:rPr lang="en-US" dirty="0" smtClean="0"/>
                        <a:t>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获取输入流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String </a:t>
                      </a:r>
                      <a:r>
                        <a:rPr lang="en-US" dirty="0" err="1" smtClean="0"/>
                        <a:t>getName</a:t>
                      </a:r>
                      <a:r>
                        <a:rPr lang="en-US" dirty="0" smtClean="0"/>
                        <a:t>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获取控件的名字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Long </a:t>
                      </a:r>
                      <a:r>
                        <a:rPr lang="en-US" dirty="0" err="1" smtClean="0"/>
                        <a:t>getSize</a:t>
                      </a:r>
                      <a:r>
                        <a:rPr lang="en-US" dirty="0" smtClean="0"/>
                        <a:t>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获取上传文件的大小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void write(String </a:t>
                      </a:r>
                      <a:r>
                        <a:rPr lang="en-US" dirty="0" err="1" smtClean="0"/>
                        <a:t>fileName</a:t>
                      </a:r>
                      <a:r>
                        <a:rPr lang="en-US" dirty="0" smtClean="0"/>
                        <a:t>)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将文件写入到物理磁盘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835572"/>
            <a:ext cx="11015870" cy="3689131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/>
              <a:t>在</a:t>
            </a:r>
            <a:r>
              <a:rPr lang="en-US" altLang="zh-CN" sz="2400" dirty="0" smtClean="0"/>
              <a:t>Servlet3.0</a:t>
            </a:r>
            <a:r>
              <a:rPr lang="zh-CN" altLang="en-US" sz="2400" dirty="0" smtClean="0"/>
              <a:t>版本中，请求接口提供了获取</a:t>
            </a:r>
            <a:r>
              <a:rPr lang="en-US" altLang="zh-CN" sz="2400" dirty="0" smtClean="0"/>
              <a:t>Part</a:t>
            </a:r>
            <a:r>
              <a:rPr lang="zh-CN" altLang="en-US" sz="2400" dirty="0" smtClean="0"/>
              <a:t>实例的方法；</a:t>
            </a:r>
            <a:endParaRPr lang="en-US" altLang="zh-CN" sz="2400" dirty="0" smtClean="0"/>
          </a:p>
          <a:p>
            <a:pPr>
              <a:lnSpc>
                <a:spcPct val="100000"/>
              </a:lnSpc>
            </a:pPr>
            <a:endParaRPr lang="en-US" altLang="zh-CN" sz="2400" dirty="0" smtClean="0"/>
          </a:p>
          <a:p>
            <a:pPr>
              <a:lnSpc>
                <a:spcPct val="100000"/>
              </a:lnSpc>
            </a:pPr>
            <a:endParaRPr lang="en-US" altLang="zh-CN" sz="2400" dirty="0" smtClean="0"/>
          </a:p>
          <a:p>
            <a:pPr>
              <a:lnSpc>
                <a:spcPct val="100000"/>
              </a:lnSpc>
            </a:pPr>
            <a:endParaRPr lang="en-US" altLang="zh-CN" sz="2400" dirty="0" smtClean="0"/>
          </a:p>
          <a:p>
            <a:pPr>
              <a:lnSpc>
                <a:spcPct val="100000"/>
              </a:lnSpc>
            </a:pPr>
            <a:r>
              <a:rPr lang="zh-CN" altLang="en-US" sz="2400" dirty="0" smtClean="0"/>
              <a:t>在</a:t>
            </a:r>
            <a:r>
              <a:rPr lang="en-US" altLang="zh-CN" sz="2400" dirty="0" smtClean="0"/>
              <a:t>upload.jsp</a:t>
            </a:r>
            <a:r>
              <a:rPr lang="zh-CN" altLang="en-US" sz="2400" dirty="0" smtClean="0"/>
              <a:t>中定义上传表单；</a:t>
            </a:r>
            <a:endParaRPr lang="zh-CN" altLang="en-US" sz="2400" dirty="0" smtClean="0"/>
          </a:p>
          <a:p>
            <a:pPr>
              <a:lnSpc>
                <a:spcPct val="100000"/>
              </a:lnSpc>
            </a:pPr>
            <a:endParaRPr lang="en-US" altLang="zh-CN" sz="2400" dirty="0" smtClean="0"/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文件上传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19852" y="1511181"/>
          <a:ext cx="1105162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6570"/>
                <a:gridCol w="63850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Part </a:t>
                      </a:r>
                      <a:r>
                        <a:rPr lang="en-US" dirty="0" err="1" smtClean="0"/>
                        <a:t>getPart</a:t>
                      </a:r>
                      <a:r>
                        <a:rPr lang="en-US" dirty="0" smtClean="0"/>
                        <a:t>(String name)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根据上传控件名称获取上传文件对应的</a:t>
                      </a:r>
                      <a:r>
                        <a:rPr lang="en-US" altLang="zh-CN" dirty="0" smtClean="0"/>
                        <a:t>Part</a:t>
                      </a:r>
                      <a:r>
                        <a:rPr lang="zh-CN" altLang="en-US" dirty="0" smtClean="0"/>
                        <a:t>对象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Collection&lt;Part&gt; </a:t>
                      </a:r>
                      <a:r>
                        <a:rPr lang="en-US" dirty="0" err="1" smtClean="0"/>
                        <a:t>getParts</a:t>
                      </a:r>
                      <a:r>
                        <a:rPr lang="en-US" dirty="0" smtClean="0"/>
                        <a:t>()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获取所有上传文件对应的</a:t>
                      </a:r>
                      <a:r>
                        <a:rPr lang="en-US" altLang="zh-CN" dirty="0" smtClean="0"/>
                        <a:t>Part</a:t>
                      </a:r>
                      <a:r>
                        <a:rPr lang="zh-CN" altLang="en-US" dirty="0" smtClean="0"/>
                        <a:t>对象。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>
            <a:hlinkClick r:id="rId2" action="ppaction://hlinkfile"/>
          </p:cNvPr>
          <p:cNvSpPr txBox="1"/>
          <p:nvPr/>
        </p:nvSpPr>
        <p:spPr>
          <a:xfrm>
            <a:off x="9593705" y="284813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endParaRPr lang="en-US" altLang="zh-CN" dirty="0" smtClean="0"/>
          </a:p>
          <a:p>
            <a:r>
              <a:rPr lang="en-US" altLang="zh-CN" dirty="0" smtClean="0">
                <a:hlinkClick r:id="rId3" action="ppaction://hlinkfile"/>
              </a:rPr>
              <a:t>u</a:t>
            </a:r>
            <a:r>
              <a:rPr lang="en-US" dirty="0" smtClean="0">
                <a:hlinkClick r:id="rId3" action="ppaction://hlinkfile"/>
              </a:rPr>
              <a:t>pload.jsp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51384" y="3356992"/>
            <a:ext cx="11052037" cy="14763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&lt;form action="</a:t>
            </a:r>
            <a:r>
              <a:rPr lang="en-US" dirty="0" err="1" smtClean="0"/>
              <a:t>U</a:t>
            </a:r>
            <a:r>
              <a:rPr lang="en-US" dirty="0" err="1" smtClean="0"/>
              <a:t>ploadServelt</a:t>
            </a:r>
            <a:r>
              <a:rPr lang="en-US" dirty="0" smtClean="0"/>
              <a:t>" method="post"   </a:t>
            </a:r>
            <a:r>
              <a:rPr lang="en-US" b="1" dirty="0" err="1" smtClean="0">
                <a:solidFill>
                  <a:srgbClr val="C00000"/>
                </a:solidFill>
              </a:rPr>
              <a:t>enctype</a:t>
            </a:r>
            <a:r>
              <a:rPr lang="en-US" b="1" dirty="0" smtClean="0">
                <a:solidFill>
                  <a:srgbClr val="C00000"/>
                </a:solidFill>
              </a:rPr>
              <a:t>="multipart/form-data“ </a:t>
            </a:r>
            <a:r>
              <a:rPr lang="en-US" dirty="0" smtClean="0"/>
              <a:t>&gt;  </a:t>
            </a:r>
            <a:endParaRPr lang="en-US" dirty="0" smtClean="0"/>
          </a:p>
          <a:p>
            <a:r>
              <a:rPr lang="en-US" dirty="0" smtClean="0"/>
              <a:t>    </a:t>
            </a:r>
            <a:r>
              <a:rPr smtClean="0"/>
              <a:t>姓名: &lt;input type="text" name="u</a:t>
            </a:r>
            <a:r>
              <a:rPr lang="en-US" smtClean="0"/>
              <a:t>ser</a:t>
            </a:r>
            <a:r>
              <a:rPr lang="en-US" smtClean="0"/>
              <a:t>N</a:t>
            </a:r>
            <a:r>
              <a:rPr smtClean="0"/>
              <a:t>ame"&gt; &lt;br&gt; </a:t>
            </a:r>
            <a:endParaRPr smtClean="0"/>
          </a:p>
          <a:p>
            <a:r>
              <a:rPr smtClean="0"/>
              <a:t>    文件: &lt;input  type="file" name="file"&gt; &lt;br&gt;</a:t>
            </a:r>
            <a:endParaRPr smtClean="0"/>
          </a:p>
          <a:p>
            <a:r>
              <a:rPr smtClean="0"/>
              <a:t> &lt;input type="submit"  value="</a:t>
            </a:r>
            <a:r>
              <a:rPr lang="zh-CN" smtClean="0"/>
              <a:t>上传</a:t>
            </a:r>
            <a:r>
              <a:rPr smtClean="0"/>
              <a:t>"&gt;</a:t>
            </a:r>
            <a:endParaRPr smtClean="0"/>
          </a:p>
          <a:p>
            <a:r>
              <a:rPr lang="en-US" dirty="0" smtClean="0"/>
              <a:t>&lt;/form&gt; </a:t>
            </a:r>
            <a:endParaRPr lang="en-US" dirty="0" smtClean="0"/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433399" y="962572"/>
            <a:ext cx="11015870" cy="368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en-US" altLang="zh-CN" sz="2400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180" y="4972050"/>
            <a:ext cx="8393430" cy="14097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835572"/>
            <a:ext cx="11015870" cy="3689131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/>
              <a:t>定义</a:t>
            </a:r>
            <a:r>
              <a:rPr lang="en-US" altLang="zh-CN" sz="2400" dirty="0" err="1" smtClean="0"/>
              <a:t>UploadServlet</a:t>
            </a:r>
            <a:r>
              <a:rPr lang="zh-CN" altLang="en-US" sz="2400" dirty="0" smtClean="0"/>
              <a:t>，实现上传功能：</a:t>
            </a:r>
            <a:endParaRPr lang="en-US" altLang="zh-CN" sz="2400" dirty="0" smtClean="0"/>
          </a:p>
          <a:p>
            <a:pPr>
              <a:lnSpc>
                <a:spcPct val="100000"/>
              </a:lnSpc>
            </a:pPr>
            <a:endParaRPr lang="en-US" altLang="zh-CN" sz="2400" dirty="0" smtClean="0"/>
          </a:p>
          <a:p>
            <a:pPr>
              <a:lnSpc>
                <a:spcPct val="100000"/>
              </a:lnSpc>
            </a:pPr>
            <a:endParaRPr lang="en-US" altLang="zh-CN" sz="2400" dirty="0" smtClean="0"/>
          </a:p>
          <a:p>
            <a:pPr>
              <a:lnSpc>
                <a:spcPct val="100000"/>
              </a:lnSpc>
            </a:pPr>
            <a:endParaRPr lang="en-US" altLang="zh-CN" sz="2400" dirty="0" smtClean="0"/>
          </a:p>
          <a:p>
            <a:pPr>
              <a:lnSpc>
                <a:spcPct val="100000"/>
              </a:lnSpc>
            </a:pPr>
            <a:endParaRPr lang="en-US" altLang="zh-CN" sz="2400" dirty="0" smtClean="0"/>
          </a:p>
          <a:p>
            <a:pPr>
              <a:lnSpc>
                <a:spcPct val="100000"/>
              </a:lnSpc>
            </a:pPr>
            <a:endParaRPr lang="en-US" altLang="zh-CN" sz="2400" dirty="0" smtClean="0"/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文件上传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】-3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>
            <a:hlinkClick r:id="rId1" action="ppaction://hlinkfile"/>
          </p:cNvPr>
          <p:cNvSpPr txBox="1"/>
          <p:nvPr/>
        </p:nvSpPr>
        <p:spPr>
          <a:xfrm>
            <a:off x="9593705" y="284813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endParaRPr lang="en-US" altLang="zh-CN" dirty="0" smtClean="0"/>
          </a:p>
          <a:p>
            <a:r>
              <a:rPr lang="en-US" altLang="zh-CN" dirty="0" smtClean="0">
                <a:hlinkClick r:id="rId2" action="ppaction://hlinkfile"/>
              </a:rPr>
              <a:t>UploadServlet.java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6837" y="1243296"/>
            <a:ext cx="11634952" cy="53232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smtClean="0"/>
              <a:t>@WebServlet("/</a:t>
            </a:r>
            <a:r>
              <a:rPr lang="en-US" sz="2000" dirty="0" err="1" smtClean="0">
                <a:sym typeface="+mn-ea"/>
              </a:rPr>
              <a:t>UploadServelt</a:t>
            </a:r>
            <a:r>
              <a:rPr lang="en-US" sz="2000" smtClean="0"/>
              <a:t>")</a:t>
            </a:r>
            <a:endParaRPr lang="en-US" sz="2000" smtClean="0"/>
          </a:p>
          <a:p>
            <a:r>
              <a:rPr lang="en-US" sz="2000" smtClean="0"/>
              <a:t>@MultipartConfig</a:t>
            </a:r>
            <a:endParaRPr lang="en-US" sz="2000" smtClean="0"/>
          </a:p>
          <a:p>
            <a:r>
              <a:rPr lang="en-US" sz="2000" smtClean="0"/>
              <a:t>public class Upload</a:t>
            </a:r>
            <a:r>
              <a:rPr lang="en-US" sz="2000" dirty="0" err="1" smtClean="0">
                <a:sym typeface="+mn-ea"/>
              </a:rPr>
              <a:t>Servelt</a:t>
            </a:r>
            <a:r>
              <a:rPr lang="en-US" sz="2000" smtClean="0"/>
              <a:t> extends HttpServlet {</a:t>
            </a:r>
            <a:endParaRPr lang="en-US" sz="2000" smtClean="0"/>
          </a:p>
          <a:p>
            <a:r>
              <a:rPr lang="en-US" sz="2000" smtClean="0"/>
              <a:t>	@Override    </a:t>
            </a:r>
            <a:endParaRPr lang="en-US" sz="2000" smtClean="0"/>
          </a:p>
          <a:p>
            <a:r>
              <a:rPr lang="en-US" sz="2000" smtClean="0"/>
              <a:t>	protected void service(HttpServletRequest req, HttpServletResponse res) throws ServletException, IOException {      </a:t>
            </a:r>
            <a:endParaRPr lang="en-US" sz="2000" smtClean="0"/>
          </a:p>
          <a:p>
            <a:r>
              <a:rPr lang="en-US" sz="2000" smtClean="0"/>
              <a:t>		req.setCharacterEncoding("utf-8");</a:t>
            </a:r>
            <a:endParaRPr lang="en-US" sz="2000" smtClean="0"/>
          </a:p>
          <a:p>
            <a:r>
              <a:rPr lang="en-US" sz="2000" smtClean="0"/>
              <a:t>		res.setContentType("text/html; charset=utf-8");		</a:t>
            </a:r>
            <a:endParaRPr lang="en-US" sz="2000" smtClean="0"/>
          </a:p>
          <a:p>
            <a:r>
              <a:rPr lang="en-US" sz="2000" smtClean="0"/>
              <a:t>                               String name = req.getParameter("</a:t>
            </a:r>
            <a:r>
              <a:rPr sz="2000" smtClean="0">
                <a:sym typeface="+mn-ea"/>
              </a:rPr>
              <a:t>u</a:t>
            </a:r>
            <a:r>
              <a:rPr lang="en-US" sz="2000" smtClean="0">
                <a:sym typeface="+mn-ea"/>
              </a:rPr>
              <a:t>serN</a:t>
            </a:r>
            <a:r>
              <a:rPr sz="2000" smtClean="0">
                <a:sym typeface="+mn-ea"/>
              </a:rPr>
              <a:t>ame</a:t>
            </a:r>
            <a:r>
              <a:rPr lang="en-US" sz="2000" smtClean="0"/>
              <a:t>");    </a:t>
            </a:r>
            <a:endParaRPr lang="en-US" sz="2000" smtClean="0"/>
          </a:p>
          <a:p>
            <a:r>
              <a:rPr lang="en-US" sz="2000" smtClean="0"/>
              <a:t>		Part file = req.getPart("file");        </a:t>
            </a:r>
            <a:endParaRPr lang="en-US" sz="2000" smtClean="0"/>
          </a:p>
          <a:p>
            <a:r>
              <a:rPr lang="en-US" sz="2000" smtClean="0"/>
              <a:t>		String path = req.getServletContext().getRealPath("/upload/");</a:t>
            </a:r>
            <a:endParaRPr lang="en-US" sz="2000" smtClean="0"/>
          </a:p>
          <a:p>
            <a:r>
              <a:rPr lang="en-US" sz="2000" smtClean="0"/>
              <a:t>		System.out.println(path);        </a:t>
            </a:r>
            <a:endParaRPr lang="en-US" sz="2000" smtClean="0"/>
          </a:p>
          <a:p>
            <a:r>
              <a:rPr lang="en-US" sz="2000" smtClean="0"/>
              <a:t>		System.out.println(file.getSubmittedFileName());</a:t>
            </a:r>
            <a:endParaRPr lang="en-US" sz="2000" smtClean="0"/>
          </a:p>
          <a:p>
            <a:r>
              <a:rPr lang="en-US" sz="2000" smtClean="0"/>
              <a:t>		//文件</a:t>
            </a:r>
            <a:r>
              <a:rPr lang="zh-CN" altLang="en-US" sz="2000" smtClean="0"/>
              <a:t>大小</a:t>
            </a:r>
            <a:r>
              <a:rPr lang="en-US" sz="2000" smtClean="0"/>
              <a:t>      </a:t>
            </a:r>
            <a:endParaRPr lang="en-US" sz="2000" smtClean="0"/>
          </a:p>
          <a:p>
            <a:r>
              <a:rPr lang="en-US" sz="2000" smtClean="0"/>
              <a:t>		System.out.println(file.getSize());</a:t>
            </a:r>
            <a:endParaRPr lang="en-US" sz="2000" smtClean="0"/>
          </a:p>
          <a:p>
            <a:r>
              <a:rPr lang="en-US" sz="2000" smtClean="0"/>
              <a:t>		//文件</a:t>
            </a:r>
            <a:r>
              <a:rPr lang="zh-CN" altLang="en-US" sz="2000" smtClean="0"/>
              <a:t>名称</a:t>
            </a:r>
            <a:endParaRPr lang="en-US" sz="2000" smtClean="0"/>
          </a:p>
          <a:p>
            <a:r>
              <a:rPr lang="en-US" sz="2000" smtClean="0"/>
              <a:t>		System.out.println(file.getName());</a:t>
            </a:r>
            <a:endParaRPr lang="en-US" sz="200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本章内容：共</a:t>
            </a:r>
            <a:r>
              <a:rPr lang="en-US" altLang="zh-CN" dirty="0" smtClean="0"/>
              <a:t>2</a:t>
            </a:r>
            <a:r>
              <a:rPr lang="zh-CN" altLang="en-US" dirty="0" smtClean="0"/>
              <a:t>小节，</a:t>
            </a:r>
            <a:r>
              <a:rPr lang="en-US" altLang="zh-CN" dirty="0" smtClean="0"/>
              <a:t>6</a:t>
            </a:r>
            <a:r>
              <a:rPr lang="zh-CN" altLang="en-US" dirty="0" smtClean="0"/>
              <a:t>个知识点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5232400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Servlet3.0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新特性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Servlet4.0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新特性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598082"/>
            <a:ext cx="11015870" cy="3689131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/>
              <a:t>定义</a:t>
            </a:r>
            <a:r>
              <a:rPr lang="en-US" altLang="zh-CN" sz="2400" dirty="0" err="1" smtClean="0"/>
              <a:t>UploadServlet</a:t>
            </a:r>
            <a:r>
              <a:rPr lang="zh-CN" altLang="en-US" sz="2400" dirty="0" smtClean="0"/>
              <a:t>，实现上传功能；核心代码如下：</a:t>
            </a:r>
            <a:endParaRPr lang="en-US" altLang="zh-CN" sz="2400" dirty="0" smtClean="0"/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文件上传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】-4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6705" y="1026160"/>
            <a:ext cx="11729085" cy="53232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       </a:t>
            </a:r>
            <a:r>
              <a:rPr sz="2000" dirty="0" smtClean="0"/>
              <a:t>//表单名称        </a:t>
            </a:r>
            <a:endParaRPr sz="2000" dirty="0" smtClean="0"/>
          </a:p>
          <a:p>
            <a:r>
              <a:rPr sz="2000" dirty="0" smtClean="0"/>
              <a:t>		File f = new File(path);     </a:t>
            </a:r>
            <a:endParaRPr sz="2000" dirty="0" smtClean="0"/>
          </a:p>
          <a:p>
            <a:r>
              <a:rPr sz="2000" dirty="0" smtClean="0"/>
              <a:t>		if (!f.exists()) { f.mkdirs();      }       </a:t>
            </a:r>
            <a:endParaRPr sz="2000" dirty="0" smtClean="0"/>
          </a:p>
          <a:p>
            <a:r>
              <a:rPr sz="2000" dirty="0" smtClean="0"/>
              <a:t>		String </a:t>
            </a:r>
            <a:r>
              <a:rPr lang="en-US" sz="2000" dirty="0" smtClean="0"/>
              <a:t>fn</a:t>
            </a:r>
            <a:r>
              <a:rPr sz="2000" dirty="0" smtClean="0"/>
              <a:t> = file.getSubmittedFileName();      </a:t>
            </a:r>
            <a:endParaRPr sz="2000" dirty="0" smtClean="0"/>
          </a:p>
          <a:p>
            <a:r>
              <a:rPr sz="2000" dirty="0" smtClean="0"/>
              <a:t>			if (</a:t>
            </a:r>
            <a:r>
              <a:rPr lang="en-US" sz="2000" dirty="0" smtClean="0"/>
              <a:t>f</a:t>
            </a:r>
            <a:r>
              <a:rPr sz="2000" dirty="0" smtClean="0"/>
              <a:t>n.toLowerCase().endsWith(".jpg") || </a:t>
            </a:r>
            <a:r>
              <a:rPr lang="en-US" sz="2000" dirty="0" smtClean="0"/>
              <a:t>f</a:t>
            </a:r>
            <a:r>
              <a:rPr sz="2000" dirty="0" smtClean="0"/>
              <a:t>n.toLowerCase().endsWith("</a:t>
            </a:r>
            <a:r>
              <a:rPr lang="en-US" sz="2000" dirty="0" smtClean="0"/>
              <a:t>.</a:t>
            </a:r>
            <a:r>
              <a:rPr sz="2000" dirty="0" smtClean="0"/>
              <a:t>png")) {          </a:t>
            </a:r>
            <a:endParaRPr sz="2000" dirty="0" smtClean="0"/>
          </a:p>
          <a:p>
            <a:r>
              <a:rPr sz="2000" dirty="0" smtClean="0"/>
              <a:t>			//getSubmittedFileName() 返回的是上传的文件名称            </a:t>
            </a:r>
            <a:endParaRPr sz="2000" dirty="0" smtClean="0"/>
          </a:p>
          <a:p>
            <a:r>
              <a:rPr sz="2000" dirty="0" smtClean="0"/>
              <a:t>			file.write(path+"/"+file.getSubmittedFileName());      </a:t>
            </a:r>
            <a:endParaRPr sz="2000" dirty="0" smtClean="0"/>
          </a:p>
          <a:p>
            <a:r>
              <a:rPr sz="2000" dirty="0" smtClean="0"/>
              <a:t>			//</a:t>
            </a:r>
            <a:r>
              <a:rPr lang="zh-CN" sz="2000" dirty="0" smtClean="0"/>
              <a:t>生成文件</a:t>
            </a:r>
            <a:r>
              <a:rPr sz="2000" dirty="0" smtClean="0"/>
              <a:t>新名字       </a:t>
            </a:r>
            <a:endParaRPr sz="2000" dirty="0" smtClean="0"/>
          </a:p>
          <a:p>
            <a:r>
              <a:rPr sz="2000" dirty="0" smtClean="0"/>
              <a:t>			String n</a:t>
            </a:r>
            <a:r>
              <a:rPr lang="en-US" sz="2000" dirty="0" smtClean="0"/>
              <a:t>f</a:t>
            </a:r>
            <a:r>
              <a:rPr sz="2000" dirty="0" smtClean="0"/>
              <a:t>n = new SimpleDateFormat("yyyyMMddhhmmss").format(new Date()) + </a:t>
            </a:r>
            <a:r>
              <a:rPr lang="en-US" sz="2000" dirty="0" smtClean="0"/>
              <a:t>f</a:t>
            </a:r>
            <a:r>
              <a:rPr sz="2000" dirty="0" smtClean="0"/>
              <a:t>n.substring(</a:t>
            </a:r>
            <a:r>
              <a:rPr lang="en-US" sz="2000" dirty="0" smtClean="0"/>
              <a:t>fn</a:t>
            </a:r>
            <a:r>
              <a:rPr sz="2000" dirty="0" smtClean="0"/>
              <a:t>.lastIndexOf("."));   </a:t>
            </a:r>
            <a:endParaRPr sz="2000" dirty="0" smtClean="0"/>
          </a:p>
          <a:p>
            <a:r>
              <a:rPr sz="2000" dirty="0" smtClean="0"/>
              <a:t>			file.write(path + "/" + n</a:t>
            </a:r>
            <a:r>
              <a:rPr lang="en-US" sz="2000" dirty="0" smtClean="0"/>
              <a:t>f</a:t>
            </a:r>
            <a:r>
              <a:rPr sz="2000" dirty="0" smtClean="0"/>
              <a:t>n);           </a:t>
            </a:r>
            <a:endParaRPr sz="2000" dirty="0" smtClean="0"/>
          </a:p>
          <a:p>
            <a:r>
              <a:rPr sz="2000" dirty="0" smtClean="0"/>
              <a:t>			req.setAttribute("file", file.getSubmittedFileName());       </a:t>
            </a:r>
            <a:endParaRPr sz="2000" dirty="0" smtClean="0"/>
          </a:p>
          <a:p>
            <a:r>
              <a:rPr sz="2000" dirty="0" smtClean="0"/>
              <a:t>			} else {          </a:t>
            </a:r>
            <a:endParaRPr sz="2000" dirty="0" smtClean="0"/>
          </a:p>
          <a:p>
            <a:r>
              <a:rPr sz="2000" dirty="0" smtClean="0"/>
              <a:t>				req.setAttribute("file", "文件上传失败，必须为jpg</a:t>
            </a:r>
            <a:r>
              <a:rPr lang="zh-CN" sz="2000" dirty="0" smtClean="0"/>
              <a:t>或</a:t>
            </a:r>
            <a:r>
              <a:rPr lang="en-US" altLang="zh-CN" sz="2000" dirty="0" smtClean="0"/>
              <a:t>png</a:t>
            </a:r>
            <a:r>
              <a:rPr sz="2000" dirty="0" smtClean="0"/>
              <a:t>图像文件");     </a:t>
            </a:r>
            <a:endParaRPr sz="2000" dirty="0" smtClean="0"/>
          </a:p>
          <a:p>
            <a:r>
              <a:rPr sz="2000" dirty="0" smtClean="0"/>
              <a:t>				}        </a:t>
            </a:r>
            <a:endParaRPr sz="2000" dirty="0" smtClean="0"/>
          </a:p>
          <a:p>
            <a:r>
              <a:rPr sz="2000" dirty="0" smtClean="0"/>
              <a:t>		req.setAttribute("user", name);     </a:t>
            </a:r>
            <a:endParaRPr sz="2000" dirty="0" smtClean="0"/>
          </a:p>
          <a:p>
            <a:r>
              <a:rPr sz="2000" dirty="0" smtClean="0"/>
              <a:t>		req.getRequestDispatcher("/</a:t>
            </a:r>
            <a:r>
              <a:rPr lang="en-US" sz="2000" dirty="0" smtClean="0"/>
              <a:t>uploadsuccess</a:t>
            </a:r>
            <a:r>
              <a:rPr sz="2000" dirty="0" smtClean="0"/>
              <a:t>.jsp").forward(req, res);   	}}</a:t>
            </a:r>
            <a:endParaRPr sz="2000" dirty="0" smtClean="0"/>
          </a:p>
        </p:txBody>
      </p:sp>
      <p:sp>
        <p:nvSpPr>
          <p:cNvPr id="6" name="TextBox 5">
            <a:hlinkClick r:id="rId1" action="ppaction://hlinkfile"/>
          </p:cNvPr>
          <p:cNvSpPr txBox="1"/>
          <p:nvPr/>
        </p:nvSpPr>
        <p:spPr>
          <a:xfrm>
            <a:off x="9593705" y="284813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endParaRPr lang="en-US" altLang="zh-CN" dirty="0" smtClean="0"/>
          </a:p>
          <a:p>
            <a:r>
              <a:rPr lang="en-US" altLang="zh-CN" dirty="0" smtClean="0">
                <a:hlinkClick r:id="rId2" action="ppaction://hlinkfile"/>
              </a:rPr>
              <a:t>UploadServlet.java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Box 7"/>
          <p:cNvSpPr txBox="1"/>
          <p:nvPr/>
        </p:nvSpPr>
        <p:spPr>
          <a:xfrm>
            <a:off x="1052830" y="921385"/>
            <a:ext cx="9813925" cy="50158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altLang="zh-CN" sz="2000" smtClean="0"/>
              <a:t>&lt;%@ page language="java" contentType="text/html; charset=UTF-8"</a:t>
            </a:r>
            <a:endParaRPr lang="en-US" altLang="zh-CN" sz="2000" smtClean="0"/>
          </a:p>
          <a:p>
            <a:r>
              <a:rPr lang="en-US" altLang="zh-CN" sz="2000" smtClean="0"/>
              <a:t>    pageEncoding="UTF-8"%&gt;</a:t>
            </a:r>
            <a:endParaRPr lang="en-US" altLang="zh-CN" sz="2000" smtClean="0"/>
          </a:p>
          <a:p>
            <a:r>
              <a:rPr lang="en-US" altLang="zh-CN" sz="2000" smtClean="0"/>
              <a:t>&lt;!DOCTYPE html&gt;</a:t>
            </a:r>
            <a:endParaRPr lang="en-US" altLang="zh-CN" sz="2000" smtClean="0"/>
          </a:p>
          <a:p>
            <a:r>
              <a:rPr lang="en-US" altLang="zh-CN" sz="2000" smtClean="0"/>
              <a:t>&lt;html&gt;</a:t>
            </a:r>
            <a:endParaRPr lang="en-US" altLang="zh-CN" sz="2000" smtClean="0"/>
          </a:p>
          <a:p>
            <a:r>
              <a:rPr lang="en-US" altLang="zh-CN" sz="2000" smtClean="0"/>
              <a:t>&lt;head&gt;</a:t>
            </a:r>
            <a:endParaRPr lang="en-US" altLang="zh-CN" sz="2000" smtClean="0"/>
          </a:p>
          <a:p>
            <a:r>
              <a:rPr lang="en-US" altLang="zh-CN" sz="2000" smtClean="0"/>
              <a:t>&lt;meta charset="UTF-8"&gt;</a:t>
            </a:r>
            <a:endParaRPr lang="en-US" altLang="zh-CN" sz="2000" smtClean="0"/>
          </a:p>
          <a:p>
            <a:r>
              <a:rPr lang="en-US" altLang="zh-CN" sz="2000" smtClean="0"/>
              <a:t>&lt;title&gt;Insert title here&lt;/title&gt;</a:t>
            </a:r>
            <a:endParaRPr lang="en-US" altLang="zh-CN" sz="2000" smtClean="0"/>
          </a:p>
          <a:p>
            <a:r>
              <a:rPr lang="en-US" altLang="zh-CN" sz="2000" smtClean="0"/>
              <a:t>&lt;/head&gt;</a:t>
            </a:r>
            <a:endParaRPr lang="en-US" altLang="zh-CN" sz="2000" smtClean="0"/>
          </a:p>
          <a:p>
            <a:r>
              <a:rPr lang="en-US" altLang="zh-CN" sz="2000" smtClean="0"/>
              <a:t>&lt;body&gt;</a:t>
            </a:r>
            <a:endParaRPr lang="en-US" altLang="zh-CN" sz="2000" smtClean="0"/>
          </a:p>
          <a:p>
            <a:r>
              <a:rPr lang="en-US" altLang="zh-CN" sz="2000" smtClean="0"/>
              <a:t>&lt;center&gt;</a:t>
            </a:r>
            <a:endParaRPr lang="en-US" altLang="zh-CN" sz="2000" smtClean="0"/>
          </a:p>
          <a:p>
            <a:r>
              <a:rPr lang="en-US" altLang="zh-CN" sz="2000" smtClean="0"/>
              <a:t>	&lt;h3&gt;上传完成&lt;/h3&gt;</a:t>
            </a:r>
            <a:endParaRPr lang="en-US" altLang="zh-CN" sz="2000" smtClean="0"/>
          </a:p>
          <a:p>
            <a:r>
              <a:rPr lang="en-US" altLang="zh-CN" sz="2000" smtClean="0"/>
              <a:t>               上传人：&lt;h3&gt;${user}&lt;/h3&gt;</a:t>
            </a:r>
            <a:endParaRPr lang="en-US" altLang="zh-CN" sz="2000" smtClean="0"/>
          </a:p>
          <a:p>
            <a:r>
              <a:rPr lang="en-US" altLang="zh-CN" sz="2000" smtClean="0"/>
              <a:t>               上传文件为：&lt;h3&gt;${file}&lt;/h3&gt;</a:t>
            </a:r>
            <a:endParaRPr lang="en-US" altLang="zh-CN" sz="2000" smtClean="0"/>
          </a:p>
          <a:p>
            <a:r>
              <a:rPr lang="en-US" altLang="zh-CN" sz="2000" smtClean="0"/>
              <a:t>&lt;/center&gt;</a:t>
            </a:r>
            <a:endParaRPr lang="en-US" altLang="zh-CN" sz="2000" smtClean="0"/>
          </a:p>
          <a:p>
            <a:r>
              <a:rPr lang="en-US" altLang="zh-CN" sz="2000" smtClean="0"/>
              <a:t>&lt;/body&gt;</a:t>
            </a:r>
            <a:endParaRPr lang="en-US" altLang="zh-CN" sz="2000" smtClean="0"/>
          </a:p>
          <a:p>
            <a:r>
              <a:rPr lang="en-US" altLang="zh-CN" sz="2000" smtClean="0"/>
              <a:t>&lt;/html&gt;</a:t>
            </a:r>
            <a:endParaRPr lang="en-US" altLang="zh-CN" sz="2000" smtClean="0"/>
          </a:p>
        </p:txBody>
      </p:sp>
      <p:sp>
        <p:nvSpPr>
          <p:cNvPr id="6" name="TextBox 5">
            <a:hlinkClick r:id="rId1" action="ppaction://hlinkfile"/>
          </p:cNvPr>
          <p:cNvSpPr txBox="1"/>
          <p:nvPr/>
        </p:nvSpPr>
        <p:spPr>
          <a:xfrm>
            <a:off x="9387965" y="202898"/>
            <a:ext cx="20836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endParaRPr lang="en-US" altLang="zh-CN" dirty="0" smtClean="0"/>
          </a:p>
          <a:p>
            <a:r>
              <a:rPr lang="en-US" altLang="zh-CN" u="sng" dirty="0" smtClean="0">
                <a:solidFill>
                  <a:schemeClr val="accent1"/>
                </a:solidFill>
              </a:rPr>
              <a:t>uploadsuccess</a:t>
            </a:r>
            <a:r>
              <a:rPr lang="en-US" altLang="zh-CN" u="sng" dirty="0" smtClean="0">
                <a:solidFill>
                  <a:schemeClr val="accent1"/>
                </a:solidFill>
                <a:hlinkClick r:id="rId2" action="ppaction://hlinkfile"/>
              </a:rPr>
              <a:t>.</a:t>
            </a:r>
            <a:r>
              <a:rPr lang="en-US" altLang="zh-CN" u="sng" dirty="0" smtClean="0">
                <a:solidFill>
                  <a:schemeClr val="accent1"/>
                </a:solidFill>
              </a:rPr>
              <a:t>jsp</a:t>
            </a:r>
            <a:endParaRPr lang="en-US" altLang="zh-CN" u="sng" dirty="0" smtClean="0">
              <a:solidFill>
                <a:schemeClr val="accent1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-389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文件上传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】-5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3【</a:t>
            </a:r>
            <a:r>
              <a:rPr lang="zh-CN" altLang="en-US" noProof="0" dirty="0" smtClean="0">
                <a:sym typeface="+mn-ea"/>
              </a:rPr>
              <a:t>文件上传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】-6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76910" y="849630"/>
            <a:ext cx="10314305" cy="527748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3【</a:t>
            </a:r>
            <a:r>
              <a:rPr lang="zh-CN" altLang="en-US" noProof="0" dirty="0" smtClean="0">
                <a:sym typeface="+mn-ea"/>
              </a:rPr>
              <a:t>文件上传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】-7</a:t>
            </a:r>
            <a:endParaRPr lang="zh-CN" altLang="en-US"/>
          </a:p>
        </p:txBody>
      </p:sp>
      <p:pic>
        <p:nvPicPr>
          <p:cNvPr id="8" name="内容占位符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5615" y="979805"/>
            <a:ext cx="11271250" cy="45065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6050" y="979805"/>
            <a:ext cx="5476875" cy="15716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【Servlet3.0</a:t>
            </a:r>
            <a:r>
              <a:rPr lang="zh-CN" altLang="en-US" dirty="0" smtClean="0"/>
              <a:t>新特性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434" y="1320800"/>
            <a:ext cx="10912366" cy="4970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dirty="0" smtClean="0"/>
              <a:t>Servlet3.0</a:t>
            </a:r>
            <a:r>
              <a:rPr lang="zh-CN" altLang="en-US" dirty="0" smtClean="0"/>
              <a:t>的非阻塞特性是什么意思？如何实现？</a:t>
            </a:r>
            <a:endParaRPr lang="en-US" altLang="zh-CN" dirty="0" smtClean="0"/>
          </a:p>
          <a:p>
            <a:r>
              <a:rPr lang="en-US" altLang="zh-CN" dirty="0" smtClean="0"/>
              <a:t>Servlet3.0</a:t>
            </a:r>
            <a:r>
              <a:rPr lang="zh-CN" altLang="en-US" dirty="0" smtClean="0"/>
              <a:t>中有哪几个常用的注解类型？</a:t>
            </a:r>
            <a:endParaRPr lang="en-US" altLang="zh-CN" dirty="0" smtClean="0"/>
          </a:p>
          <a:p>
            <a:r>
              <a:rPr lang="en-US" altLang="zh-CN" dirty="0" smtClean="0"/>
              <a:t>Servlet3.0</a:t>
            </a:r>
            <a:r>
              <a:rPr lang="zh-CN" altLang="en-US" dirty="0" smtClean="0"/>
              <a:t>对文件上传进行了哪些支持？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 Servlet3.0</a:t>
            </a:r>
            <a:r>
              <a:rPr lang="zh-CN" altLang="en-US" dirty="0" smtClean="0"/>
              <a:t>新特性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2966" y="1320800"/>
            <a:ext cx="10880834" cy="4970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2400" dirty="0" smtClean="0"/>
              <a:t>Servlet3.0</a:t>
            </a:r>
            <a:r>
              <a:rPr lang="zh-CN" altLang="en-US" sz="2400" dirty="0" smtClean="0"/>
              <a:t>中增加了非阻塞特性支持，可以在</a:t>
            </a:r>
            <a:r>
              <a:rPr lang="en-US" altLang="zh-CN" sz="2400" dirty="0" smtClean="0"/>
              <a:t>web.xml</a:t>
            </a:r>
            <a:r>
              <a:rPr lang="zh-CN" altLang="en-US" sz="2400" dirty="0" smtClean="0"/>
              <a:t>中或者使用注解进行配置，使得</a:t>
            </a:r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可以异步处理请求；</a:t>
            </a:r>
            <a:endParaRPr lang="en-US" altLang="zh-CN" sz="2400" dirty="0" smtClean="0"/>
          </a:p>
          <a:p>
            <a:r>
              <a:rPr lang="en-US" altLang="zh-CN" sz="2400" dirty="0" smtClean="0"/>
              <a:t>Servlet3.0</a:t>
            </a:r>
            <a:r>
              <a:rPr lang="zh-CN" altLang="en-US" sz="2400" dirty="0" smtClean="0"/>
              <a:t>可以使用注解替代</a:t>
            </a:r>
            <a:r>
              <a:rPr lang="en-US" altLang="zh-CN" sz="2400" dirty="0" smtClean="0"/>
              <a:t>web.xml</a:t>
            </a:r>
            <a:r>
              <a:rPr lang="zh-CN" altLang="en-US" sz="2400" dirty="0" smtClean="0"/>
              <a:t>的部分内容，常用的注解类型有</a:t>
            </a:r>
            <a:r>
              <a:rPr lang="en-US" altLang="zh-CN" sz="2400" dirty="0" smtClean="0"/>
              <a:t>@</a:t>
            </a:r>
            <a:r>
              <a:rPr lang="en-US" altLang="zh-CN" sz="2400" dirty="0" err="1" smtClean="0"/>
              <a:t>WebServlet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@</a:t>
            </a:r>
            <a:r>
              <a:rPr lang="en-US" altLang="zh-CN" sz="2400" dirty="0" err="1" smtClean="0"/>
              <a:t>WebFilter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@</a:t>
            </a:r>
            <a:r>
              <a:rPr lang="en-US" altLang="zh-CN" sz="2400" dirty="0" err="1" smtClean="0"/>
              <a:t>WebListener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@</a:t>
            </a:r>
            <a:r>
              <a:rPr lang="en-US" altLang="zh-CN" sz="2400" dirty="0" err="1" smtClean="0"/>
              <a:t>WebInitParam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r>
              <a:rPr lang="en-US" altLang="zh-CN" sz="2400" dirty="0" smtClean="0"/>
              <a:t>Servlet3.0</a:t>
            </a:r>
            <a:r>
              <a:rPr lang="zh-CN" altLang="en-US" sz="2400" dirty="0" smtClean="0"/>
              <a:t>中对文件上传进行了支持，提供了</a:t>
            </a:r>
            <a:r>
              <a:rPr lang="en-US" altLang="zh-CN" sz="2400" dirty="0" smtClean="0"/>
              <a:t>Part</a:t>
            </a:r>
            <a:r>
              <a:rPr lang="zh-CN" altLang="en-US" sz="2400" dirty="0" smtClean="0"/>
              <a:t>接口以及</a:t>
            </a:r>
            <a:r>
              <a:rPr lang="en-US" altLang="zh-CN" sz="2400" dirty="0" smtClean="0">
                <a:solidFill>
                  <a:srgbClr val="404040"/>
                </a:solidFill>
                <a:ea typeface="微软雅黑 Light"/>
              </a:rPr>
              <a:t>@</a:t>
            </a:r>
            <a:r>
              <a:rPr lang="en-US" altLang="zh-CN" sz="2400" dirty="0" err="1" smtClean="0">
                <a:solidFill>
                  <a:srgbClr val="404040"/>
                </a:solidFill>
                <a:ea typeface="微软雅黑 Light"/>
              </a:rPr>
              <a:t>MultipartConfig</a:t>
            </a:r>
            <a:r>
              <a:rPr lang="zh-CN" altLang="en-US" sz="2400" dirty="0" smtClean="0">
                <a:solidFill>
                  <a:srgbClr val="404040"/>
                </a:solidFill>
                <a:ea typeface="微软雅黑 Light"/>
              </a:rPr>
              <a:t>注解，可以方便地实现文件上传；</a:t>
            </a:r>
            <a:endParaRPr lang="en-US" altLang="zh-CN" sz="2400" dirty="0" smtClean="0"/>
          </a:p>
          <a:p>
            <a:endParaRPr lang="en-US" altLang="zh-CN" sz="24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第</a:t>
            </a:r>
            <a:r>
              <a:rPr lang="en-US" altLang="zh-CN" dirty="0" smtClean="0">
                <a:sym typeface="+mn-ea"/>
              </a:rPr>
              <a:t>2</a:t>
            </a:r>
            <a:r>
              <a:rPr lang="zh-CN" altLang="en-US" dirty="0" smtClean="0">
                <a:sym typeface="+mn-ea"/>
              </a:rPr>
              <a:t>节</a:t>
            </a:r>
            <a:r>
              <a:rPr lang="en-US" altLang="zh-CN" dirty="0" smtClean="0">
                <a:sym typeface="+mn-ea"/>
              </a:rPr>
              <a:t>【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Servlet4.0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新特性</a:t>
            </a:r>
            <a:r>
              <a:rPr lang="en-US" altLang="zh-CN" dirty="0" smtClean="0">
                <a:sym typeface="+mn-ea"/>
              </a:rPr>
              <a:t>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6590" y="1323340"/>
            <a:ext cx="9672320" cy="3248660"/>
          </a:xfrm>
        </p:spPr>
        <p:txBody>
          <a:bodyPr/>
          <a:p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1</a:t>
            </a:r>
            <a:r>
              <a:rPr lang="zh-CN" altLang="en-US" dirty="0" smtClean="0">
                <a:sym typeface="+mn-ea"/>
              </a:rPr>
              <a:t>：</a:t>
            </a:r>
            <a:r>
              <a:rPr lang="zh-CN" altLang="en-US">
                <a:sym typeface="+mn-ea"/>
              </a:rPr>
              <a:t>如何获取全新PushBuilder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ym typeface="+mn-ea"/>
              </a:rPr>
              <a:t>HttpServletMapping接口</a:t>
            </a:r>
            <a:endParaRPr lang="zh-CN" altLang="en-US"/>
          </a:p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：</a:t>
            </a:r>
            <a:r>
              <a:rPr lang="zh-CN" altLang="en-US">
                <a:sym typeface="+mn-ea"/>
              </a:rPr>
              <a:t>Servlet 4.0 的细微变化</a:t>
            </a:r>
            <a:endParaRPr lang="zh-CN" altLang="en-US"/>
          </a:p>
          <a:p>
            <a:endParaRPr lang="zh-CN" altLang="en-US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1</a:t>
            </a:r>
            <a:r>
              <a:rPr lang="zh-CN" altLang="en-US" dirty="0" smtClean="0">
                <a:sym typeface="+mn-ea"/>
              </a:rPr>
              <a:t>：</a:t>
            </a:r>
            <a:r>
              <a:rPr lang="zh-CN" altLang="en-US">
                <a:sym typeface="+mn-ea"/>
              </a:rPr>
              <a:t>如何获取全新PushBuilder</a:t>
            </a:r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-1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/>
              <a:t>HTTP/2 （原名HTTP/2.0）即超文本传输协议 2.0，是下一代HTTP协议。是由互联网工程任务组（IETF）的Hypertext Transfer Protocol Bis (httpbis)工作小组进行开发。是自1999年http1.1发布后的首个更新。HTTP 2.0在2013年8月进行首次合作共事性测试。在开放互联网上HTTP 2.0将只用于https://网址，而 http://网址将继续使用HTTP/1，目的是在开放互联网上增加使用加密技术，以提供强有力的保护去遏制主动攻击</a:t>
            </a:r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 smtClean="0">
                <a:sym typeface="+mn-ea"/>
              </a:rPr>
              <a:t>知识点</a:t>
            </a:r>
            <a:r>
              <a:rPr lang="en-US" altLang="zh-CN" dirty="0" smtClean="0">
                <a:sym typeface="+mn-ea"/>
              </a:rPr>
              <a:t>1</a:t>
            </a:r>
            <a:r>
              <a:rPr lang="zh-CN" altLang="en-US" dirty="0" smtClean="0">
                <a:sym typeface="+mn-ea"/>
              </a:rPr>
              <a:t>：</a:t>
            </a:r>
            <a:r>
              <a:rPr lang="zh-CN" altLang="en-US">
                <a:sym typeface="+mn-ea"/>
              </a:rPr>
              <a:t>如何获取全新PushBuilder</a:t>
            </a:r>
            <a:r>
              <a:rPr lang="zh-CN" altLang="en-US">
                <a:sym typeface="+mn-ea"/>
              </a:rPr>
              <a:t> </a:t>
            </a:r>
            <a:r>
              <a:rPr lang="en-US" altLang="zh-CN">
                <a:sym typeface="+mn-ea"/>
              </a:rPr>
              <a:t>-2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400"/>
              <a:t>HTTP/2 的首要目标是改善 Web 应用程序用户的体验。作为一个二进制协议，它拥有包括轻量型、安全和快速在内的所有优势。HTTP/2 保留了原始 HTTP 协议的语义，但更改了在系统之间传输数据的方式。这些复杂细节主要由客户端和服务器管理，所以网站和应用程序无需重大更改即可享受 HTTP/2 的优势。</a:t>
            </a:r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：如何获取全新 PushBuilder</a:t>
            </a:r>
            <a:r>
              <a:rPr lang="en-US" altLang="zh-CN">
                <a:sym typeface="+mn-ea"/>
              </a:rPr>
              <a:t>-3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94690" y="849630"/>
            <a:ext cx="10530840" cy="5213985"/>
          </a:xfrm>
        </p:spPr>
        <p:txBody>
          <a:bodyPr>
            <a:noAutofit/>
          </a:bodyPr>
          <a:p>
            <a:r>
              <a:rPr lang="zh-CN" altLang="en-US" sz="2400"/>
              <a:t>Servlet 4.0 的主要新功能为服务器推送和全新 API，该 API 可在运行时发现 servlet 的 URL 映射。 </a:t>
            </a:r>
            <a:endParaRPr lang="zh-CN" altLang="en-US" sz="2400"/>
          </a:p>
          <a:p>
            <a:r>
              <a:rPr lang="zh-CN" altLang="en-US" sz="2400"/>
              <a:t>服务器推送是最直观的 HTTP/2 强化功能，通过 PushBuilder 接口在 servlet 中公开。</a:t>
            </a:r>
            <a:endParaRPr lang="zh-CN" altLang="en-US" sz="2400"/>
          </a:p>
          <a:p>
            <a:r>
              <a:rPr lang="zh-CN" altLang="en-US" sz="2400"/>
              <a:t>全新 servlet 映射发现接口 HttpServletMapping 使框架能够获取有关激活给定 servlet 请求的 URL 信息。这可能对框架尤为有用，这些框架需要这一信息来运行内部工作。</a:t>
            </a:r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73853"/>
            <a:ext cx="10515600" cy="5309130"/>
          </a:xfrm>
        </p:spPr>
        <p:txBody>
          <a:bodyPr>
            <a:normAutofit fontScale="90000" lnSpcReduction="10000"/>
          </a:bodyPr>
          <a:lstStyle/>
          <a:p>
            <a:r>
              <a:rPr lang="zh-CN" altLang="en-US" dirty="0" smtClean="0"/>
              <a:t>了解</a:t>
            </a:r>
            <a:r>
              <a:rPr lang="en-US" altLang="zh-CN" dirty="0" smtClean="0"/>
              <a:t>Servlet3.0</a:t>
            </a:r>
            <a:r>
              <a:rPr lang="zh-CN" altLang="en-US" dirty="0" smtClean="0"/>
              <a:t>版本的主要新特性；</a:t>
            </a:r>
            <a:endParaRPr lang="en-US" altLang="zh-CN" dirty="0" smtClean="0"/>
          </a:p>
          <a:p>
            <a:r>
              <a:rPr lang="zh-CN" altLang="en-US" dirty="0" smtClean="0"/>
              <a:t>熟悉</a:t>
            </a:r>
            <a:r>
              <a:rPr lang="en-US" altLang="zh-CN" dirty="0" smtClean="0"/>
              <a:t>Servlet3.0</a:t>
            </a:r>
            <a:r>
              <a:rPr lang="zh-CN" altLang="en-US" dirty="0" smtClean="0"/>
              <a:t>中的注解；</a:t>
            </a:r>
            <a:endParaRPr lang="en-US" altLang="zh-CN" dirty="0" smtClean="0"/>
          </a:p>
          <a:p>
            <a:r>
              <a:rPr lang="zh-CN" altLang="en-US" dirty="0" smtClean="0"/>
              <a:t>理解</a:t>
            </a:r>
            <a:r>
              <a:rPr lang="en-US" altLang="zh-CN" dirty="0" smtClean="0"/>
              <a:t>Servlet3.0</a:t>
            </a:r>
            <a:r>
              <a:rPr lang="zh-CN" altLang="en-US" dirty="0" smtClean="0"/>
              <a:t>的非阻塞特征；</a:t>
            </a:r>
            <a:endParaRPr lang="en-US" altLang="zh-CN" dirty="0" smtClean="0"/>
          </a:p>
          <a:p>
            <a:r>
              <a:rPr lang="zh-CN" altLang="en-US" dirty="0" smtClean="0"/>
              <a:t>能够使用</a:t>
            </a:r>
            <a:r>
              <a:rPr lang="en-US" altLang="zh-CN" dirty="0" smtClean="0"/>
              <a:t>Servlet3.0</a:t>
            </a:r>
            <a:r>
              <a:rPr lang="zh-CN" altLang="en-US" dirty="0" smtClean="0"/>
              <a:t>版本实现文件上传；</a:t>
            </a:r>
            <a:endParaRPr lang="zh-CN" altLang="en-US" dirty="0" smtClean="0"/>
          </a:p>
          <a:p>
            <a:r>
              <a:rPr lang="zh-CN" altLang="en-US" dirty="0" smtClean="0">
                <a:sym typeface="+mn-ea"/>
              </a:rPr>
              <a:t>了解</a:t>
            </a:r>
            <a:r>
              <a:rPr lang="en-US" altLang="zh-CN" dirty="0" smtClean="0">
                <a:sym typeface="+mn-ea"/>
              </a:rPr>
              <a:t>Servlet4.0</a:t>
            </a:r>
            <a:r>
              <a:rPr lang="zh-CN" altLang="en-US" dirty="0" smtClean="0">
                <a:sym typeface="+mn-ea"/>
              </a:rPr>
              <a:t>版本的主要新特性；</a:t>
            </a:r>
            <a:endParaRPr lang="en-US" altLang="zh-CN" dirty="0" smtClean="0"/>
          </a:p>
          <a:p>
            <a:r>
              <a:rPr lang="zh-CN" altLang="en-US" dirty="0" smtClean="0">
                <a:sym typeface="+mn-ea"/>
              </a:rPr>
              <a:t>熟悉掌握</a:t>
            </a:r>
            <a:r>
              <a:rPr lang="zh-CN" altLang="en-US">
                <a:sym typeface="+mn-ea"/>
              </a:rPr>
              <a:t>如何获取全新 PushBuilder</a:t>
            </a:r>
            <a:r>
              <a:rPr lang="zh-CN" altLang="en-US" dirty="0" smtClean="0">
                <a:sym typeface="+mn-ea"/>
              </a:rPr>
              <a:t>；</a:t>
            </a:r>
            <a:endParaRPr lang="en-US" altLang="zh-CN" dirty="0" smtClean="0"/>
          </a:p>
          <a:p>
            <a:r>
              <a:rPr lang="zh-CN" altLang="en-US">
                <a:sym typeface="+mn-ea"/>
              </a:rPr>
              <a:t>掌握全新 servlet 映射使服务器能够对URL执行运行时检查</a:t>
            </a:r>
            <a:r>
              <a:rPr lang="zh-CN" altLang="en-US" dirty="0" smtClean="0">
                <a:sym typeface="+mn-ea"/>
              </a:rPr>
              <a:t>；</a:t>
            </a:r>
            <a:endParaRPr lang="en-US" altLang="zh-CN" dirty="0" smtClean="0"/>
          </a:p>
          <a:p>
            <a:r>
              <a:rPr lang="zh-CN" altLang="en-US" dirty="0" smtClean="0">
                <a:sym typeface="+mn-ea"/>
              </a:rPr>
              <a:t>熟悉</a:t>
            </a:r>
            <a:r>
              <a:rPr lang="zh-CN" altLang="en-US">
                <a:sym typeface="+mn-ea"/>
              </a:rPr>
              <a:t>Servlet 4.0 的细微变化</a:t>
            </a:r>
            <a:r>
              <a:rPr lang="zh-CN" altLang="en-US" dirty="0" smtClean="0">
                <a:sym typeface="+mn-ea"/>
              </a:rPr>
              <a:t>；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：如何获取全新 PushBuilder</a:t>
            </a:r>
            <a:r>
              <a:rPr lang="en-US" altLang="zh-CN">
                <a:sym typeface="+mn-ea"/>
              </a:rPr>
              <a:t>-4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2110" y="849630"/>
            <a:ext cx="10746740" cy="5332730"/>
          </a:xfrm>
        </p:spPr>
        <p:txBody>
          <a:bodyPr>
            <a:noAutofit/>
          </a:bodyPr>
          <a:p>
            <a:r>
              <a:rPr lang="zh-CN" altLang="en-US" sz="2400"/>
              <a:t>服务器推送使服务器能预测客户端请求的资源需求。然后，在完成请求处理之前，它可以将这些资源发送到客户端。</a:t>
            </a:r>
            <a:endParaRPr lang="zh-CN" altLang="en-US" sz="2400"/>
          </a:p>
          <a:p>
            <a:r>
              <a:rPr lang="zh-CN" altLang="en-US" sz="2400"/>
              <a:t>要了解服务器推送的好处，可以考虑一个包含图像和其他依赖项（比如 CSS 和 JavaScript 文件）的网页。客户端发出一个针对该网页的请求。服务器然后分析所请求的页面，确定呈现它所需的资源，并主动将这些资源发送到客户端的缓存。</a:t>
            </a:r>
            <a:endParaRPr lang="zh-CN" altLang="en-US" sz="2400"/>
          </a:p>
          <a:p>
            <a:r>
              <a:rPr lang="zh-CN" altLang="en-US" sz="2400"/>
              <a:t>在执行所有这些操作的同时，服务器仍在处理原始网页请求。客户端收到响应时，它需要的资源已经位于缓存中。</a:t>
            </a:r>
            <a:endParaRPr lang="zh-CN" altLang="en-US" sz="2400"/>
          </a:p>
          <a:p>
            <a:endParaRPr lang="zh-CN" altLang="en-US" sz="1600"/>
          </a:p>
        </p:txBody>
      </p:sp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：如何获取全新 PushBuilder</a:t>
            </a:r>
            <a:r>
              <a:rPr lang="en-US" altLang="zh-CN">
                <a:sym typeface="+mn-ea"/>
              </a:rPr>
              <a:t>-5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43940"/>
            <a:ext cx="10515600" cy="4770438"/>
          </a:xfrm>
        </p:spPr>
        <p:txBody>
          <a:bodyPr/>
          <a:p>
            <a:r>
              <a:rPr lang="zh-CN" altLang="en-US" sz="2400">
                <a:sym typeface="+mn-ea"/>
              </a:rPr>
              <a:t>什么是 Server Push</a:t>
            </a:r>
            <a:endParaRPr lang="zh-CN" altLang="en-US" sz="2400"/>
          </a:p>
          <a:p>
            <a:r>
              <a:rPr lang="zh-CN" altLang="en-US" sz="2400"/>
              <a:t>Server Push 是 HTTP/2 规范中引入的一种新技术，即服务端在没有被客户端明确的询问下，抢先地 “推送” 一些网站资源给客户端（浏览器），该特性可以极大的改善页面访问效果。</a:t>
            </a:r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：如何获取全新 PushBuilder</a:t>
            </a:r>
            <a:r>
              <a:rPr lang="en-US" altLang="zh-CN">
                <a:sym typeface="+mn-ea"/>
              </a:rPr>
              <a:t>-</a:t>
            </a:r>
            <a:r>
              <a:rPr lang="en-US">
                <a:sym typeface="+mn-ea"/>
              </a:rPr>
              <a:t>6</a:t>
            </a:r>
            <a:endParaRPr 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922145" y="849630"/>
            <a:ext cx="5972175" cy="2162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43660" y="3138805"/>
            <a:ext cx="838136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b="1">
                <a:solidFill>
                  <a:srgbClr val="FF0000"/>
                </a:solidFill>
                <a:sym typeface="+mn-ea"/>
              </a:rPr>
              <a:t>                         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未开启 HTTP/2 Server Push 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/>
              <a:t>WEB 浏览器访问 WEB 服务端遵循着请求--响应模式。也即 WEB 浏览器请求一个资源，WEB 服务器响应一个资源。以常规的网页为例，当请求一个 /index.html 后，WEB 服务端响应一个 /index.html 页面给 WEB 浏览器，此时 WEB 浏览器会去解析该 /index.html 页面，发现还需要去加载 JS、CSS、图片等资源，此时客户端会依次去请求这些资源。这无形当中影响了首屏渲染的时间，不利于页面快速加载和渲染。</a:t>
            </a:r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：如何获取全新 PushBuilder</a:t>
            </a:r>
            <a:r>
              <a:rPr lang="en-US" altLang="zh-CN">
                <a:sym typeface="+mn-ea"/>
              </a:rPr>
              <a:t>-</a:t>
            </a:r>
            <a:r>
              <a:rPr lang="en-US">
                <a:sym typeface="+mn-ea"/>
              </a:rPr>
              <a:t>7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10" y="1043305"/>
            <a:ext cx="10515600" cy="4770438"/>
          </a:xfrm>
        </p:spPr>
        <p:txBody>
          <a:bodyPr>
            <a:normAutofit fontScale="90000"/>
          </a:bodyPr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        </a:t>
            </a:r>
            <a:r>
              <a:rPr lang="zh-CN" altLang="en-US" sz="2665" b="1">
                <a:solidFill>
                  <a:srgbClr val="FF0000"/>
                </a:solidFill>
                <a:sym typeface="+mn-ea"/>
              </a:rPr>
              <a:t> 已开启 HTTP/2 Server Push </a:t>
            </a:r>
            <a:endParaRPr lang="zh-CN" altLang="en-US" sz="2665" b="1">
              <a:solidFill>
                <a:srgbClr val="FF0000"/>
              </a:solidFill>
            </a:endParaRPr>
          </a:p>
          <a:p>
            <a:r>
              <a:rPr lang="zh-CN" altLang="en-US" sz="2665"/>
              <a:t>使用 Server Push 技术之后，当 WEB 浏览器请求 /index.html 之后，WEB 服务端会直接将需要推送的资源一并发给WEB浏览器，而不需要WEB浏览器依次进行请求，这减少了WEB浏览器进行请求所消耗的时间。</a:t>
            </a:r>
            <a:endParaRPr lang="zh-CN" altLang="en-US" sz="2665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0990" y="1115695"/>
            <a:ext cx="8415020" cy="221932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：如何获取全新 PushBuilder</a:t>
            </a:r>
            <a:r>
              <a:rPr lang="en-US" altLang="zh-CN">
                <a:sym typeface="+mn-ea"/>
              </a:rPr>
              <a:t>-</a:t>
            </a:r>
            <a:r>
              <a:rPr lang="en-US">
                <a:sym typeface="+mn-ea"/>
              </a:rPr>
              <a:t>8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0825"/>
            <a:ext cx="10483850" cy="3108325"/>
          </a:xfrm>
        </p:spPr>
        <p:txBody>
          <a:bodyPr/>
          <a:p>
            <a:r>
              <a:rPr lang="zh-CN" altLang="en-US" sz="2400"/>
              <a:t>Servlet 4.0 通过 PushBuilder 接口公开服务器推送。为了能够进行访问，需要通过调用 newPushBuilder() 方法，从 HttpServletRequest 获取 PushBuilder 实例。下面示例展示了如何获取 PushBuilder 实例。</a:t>
            </a:r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：如何获取全新 PushBuilder</a:t>
            </a:r>
            <a:r>
              <a:rPr lang="en-US" altLang="zh-CN">
                <a:sym typeface="+mn-ea"/>
              </a:rPr>
              <a:t>-</a:t>
            </a:r>
            <a:r>
              <a:rPr lang="en-US">
                <a:sym typeface="+mn-ea"/>
              </a:rPr>
              <a:t>9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3845" y="1283970"/>
            <a:ext cx="10515600" cy="4944745"/>
          </a:xfrm>
        </p:spPr>
        <p:txBody>
          <a:bodyPr>
            <a:normAutofit/>
          </a:bodyPr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050925" y="1283970"/>
            <a:ext cx="9212580" cy="48926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zh-CN" altLang="en-US" sz="2400"/>
              <a:t>@WebServlet("/PushBuilderTest")</a:t>
            </a:r>
            <a:endParaRPr lang="zh-CN" altLang="en-US" sz="2400"/>
          </a:p>
          <a:p>
            <a:r>
              <a:rPr lang="zh-CN" altLang="en-US" sz="2400"/>
              <a:t>public class PushBuilderTest extends HttpServlet {</a:t>
            </a:r>
            <a:endParaRPr lang="zh-CN" altLang="en-US" sz="2400"/>
          </a:p>
          <a:p>
            <a:r>
              <a:rPr lang="zh-CN" altLang="en-US" sz="2400"/>
              <a:t>	private static final long serialVersionUID = 1L;</a:t>
            </a:r>
            <a:endParaRPr lang="zh-CN" altLang="en-US" sz="2400"/>
          </a:p>
          <a:p>
            <a:endParaRPr lang="zh-CN" altLang="en-US" sz="2400"/>
          </a:p>
          <a:p>
            <a:r>
              <a:rPr lang="zh-CN" altLang="en-US" sz="2400">
                <a:sym typeface="+mn-ea"/>
              </a:rPr>
              <a:t>@Override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protected void doGet(HttpServletRequest request, 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                 HttpServletResponse response) 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                 throws ServletException, IOException {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PushBuilder pushBuilder = request.newPushBuilder();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}</a:t>
            </a:r>
            <a:endParaRPr lang="zh-CN" altLang="en-US" sz="2400">
              <a:sym typeface="+mn-ea"/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}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>
            <a:hlinkClick r:id="rId1" action="ppaction://hlinkfile"/>
          </p:cNvPr>
          <p:cNvSpPr txBox="1"/>
          <p:nvPr/>
        </p:nvSpPr>
        <p:spPr>
          <a:xfrm>
            <a:off x="9497060" y="102235"/>
            <a:ext cx="2149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r>
              <a:rPr lang="en-US" dirty="0" smtClean="0"/>
              <a:t> </a:t>
            </a:r>
            <a:r>
              <a:rPr lang="zh-CN" altLang="en-US" u="sng">
                <a:solidFill>
                  <a:srgbClr val="0070C0"/>
                </a:solidFill>
                <a:sym typeface="+mn-ea"/>
              </a:rPr>
              <a:t>PushBuilder</a:t>
            </a:r>
            <a:r>
              <a:rPr lang="en-US" altLang="zh-CN" u="sng">
                <a:solidFill>
                  <a:srgbClr val="0070C0"/>
                </a:solidFill>
                <a:sym typeface="+mn-ea"/>
              </a:rPr>
              <a:t>Test</a:t>
            </a:r>
            <a:r>
              <a:rPr lang="en-US" dirty="0" smtClean="0">
                <a:hlinkClick r:id="rId2" action="ppaction://hlinkfile"/>
              </a:rPr>
              <a:t>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：如何获取全新 PushBuilder</a:t>
            </a:r>
            <a:r>
              <a:rPr lang="en-US" altLang="zh-CN">
                <a:sym typeface="+mn-ea"/>
              </a:rPr>
              <a:t>-10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90" y="849630"/>
            <a:ext cx="11043920" cy="5746115"/>
          </a:xfrm>
        </p:spPr>
        <p:txBody>
          <a:bodyPr>
            <a:noAutofit/>
          </a:bodyPr>
          <a:p>
            <a:r>
              <a:rPr lang="zh-CN" altLang="en-US" sz="2400"/>
              <a:t>每次调用 newPushBuilder() 方法时，都将返回 PushBuilder 的新实例。如果服务器推送不可用，newPushBuilder() 将返回 null。在某些情况下，客户端可能会为请求事务拒绝服务器推送。如果客户端没有使用安全连接，服务器推送也不会起作用。因此，务必要在对 PushBuilder 实例调用方法之前，针对 null 返回值进行测试。 </a:t>
            </a:r>
            <a:endParaRPr lang="zh-CN" altLang="en-US" sz="2400"/>
          </a:p>
          <a:p>
            <a:r>
              <a:rPr lang="zh-CN" altLang="en-US" sz="2400"/>
              <a:t>顾名思义，PushBuilder 实现 Builder 模式。在这一实现过程中，通过链接赋值方法构建推送请求。这些赋值方法通过设置 HTTP 标头、方法类型（GET 是唯一的可接受值）、查询字符串、会话 ID 和资源路径（即，将要推出资源的路径），来配置 PushBuilder 实例。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6055" y="3274060"/>
            <a:ext cx="4953000" cy="5334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：如何获取全新 PushBuilder</a:t>
            </a:r>
            <a:r>
              <a:rPr lang="en-US" altLang="zh-CN">
                <a:sym typeface="+mn-ea"/>
              </a:rPr>
              <a:t>-11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8805" y="849630"/>
            <a:ext cx="10126345" cy="39192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805" y="711200"/>
            <a:ext cx="10126345" cy="451421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1</a:t>
            </a:r>
            <a:r>
              <a:rPr lang="zh-CN" altLang="en-US">
                <a:sym typeface="+mn-ea"/>
              </a:rPr>
              <a:t>：如何获取全新 PushBuilder</a:t>
            </a:r>
            <a:r>
              <a:rPr lang="en-US" altLang="zh-CN">
                <a:sym typeface="+mn-ea"/>
              </a:rPr>
              <a:t>-</a:t>
            </a:r>
            <a:r>
              <a:rPr lang="en-US">
                <a:sym typeface="+mn-ea"/>
              </a:rPr>
              <a:t>12</a:t>
            </a:r>
            <a:endParaRPr 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49045" y="1322070"/>
            <a:ext cx="9086850" cy="4214495"/>
          </a:xfrm>
          <a:prstGeom prst="rect">
            <a:avLst/>
          </a:prstGeom>
        </p:spPr>
      </p:pic>
      <p:sp>
        <p:nvSpPr>
          <p:cNvPr id="7" name="TextBox 6">
            <a:hlinkClick r:id="rId2" action="ppaction://hlinkfile"/>
          </p:cNvPr>
          <p:cNvSpPr txBox="1"/>
          <p:nvPr/>
        </p:nvSpPr>
        <p:spPr>
          <a:xfrm>
            <a:off x="3797935" y="849630"/>
            <a:ext cx="3320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 b="1" dirty="0">
                <a:solidFill>
                  <a:srgbClr val="FF0000"/>
                </a:solidFill>
              </a:rPr>
              <a:t>server.xml</a:t>
            </a:r>
            <a:r>
              <a:rPr lang="zh-CN" sz="2400" b="1" dirty="0">
                <a:solidFill>
                  <a:srgbClr val="FF0000"/>
                </a:solidFill>
              </a:rPr>
              <a:t> 中释放注解</a:t>
            </a:r>
            <a:endParaRPr lang="zh-CN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246"/>
            <a:ext cx="11573813" cy="849126"/>
          </a:xfrm>
        </p:spPr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：HttpServletMapping接口</a:t>
            </a:r>
            <a:r>
              <a:rPr lang="en-US" altLang="zh-CN">
                <a:sym typeface="+mn-ea"/>
              </a:rPr>
              <a:t>-1</a:t>
            </a: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685" y="1146810"/>
            <a:ext cx="10864215" cy="4184015"/>
          </a:xfrm>
        </p:spPr>
        <p:txBody>
          <a:bodyPr>
            <a:noAutofit/>
          </a:bodyPr>
          <a:p>
            <a:r>
              <a:rPr lang="zh-CN" altLang="en-US" sz="2400"/>
              <a:t>Servlet 4.0 的全新 servlet 映射发现 API 使服务器能够对 URL（可调用 servlet）执行运行时检查。例如，对 </a:t>
            </a:r>
            <a:r>
              <a:rPr lang="en-US" altLang="zh-CN" sz="2400"/>
              <a:t>1</a:t>
            </a:r>
            <a:r>
              <a:rPr lang="zh-CN" altLang="en-US" sz="2400"/>
              <a:t>.</a:t>
            </a:r>
            <a:r>
              <a:rPr lang="en-US" altLang="zh-CN" sz="2400"/>
              <a:t>t</a:t>
            </a:r>
            <a:r>
              <a:rPr lang="zh-CN" altLang="en-US" sz="2400"/>
              <a:t>xt, /</a:t>
            </a:r>
            <a:r>
              <a:rPr lang="en-US" altLang="zh-CN" sz="2400"/>
              <a:t>brain</a:t>
            </a:r>
            <a:r>
              <a:rPr lang="zh-CN" altLang="en-US" sz="2400"/>
              <a:t> 和 /</a:t>
            </a:r>
            <a:r>
              <a:rPr lang="en-US" altLang="zh-CN" sz="2400"/>
              <a:t>brain</a:t>
            </a:r>
            <a:r>
              <a:rPr lang="zh-CN" altLang="en-US" sz="2400"/>
              <a:t>/</a:t>
            </a:r>
            <a:r>
              <a:rPr lang="en-US" altLang="zh-CN" sz="2400"/>
              <a:t>1</a:t>
            </a:r>
            <a:r>
              <a:rPr lang="zh-CN" altLang="en-US" sz="2400"/>
              <a:t>.</a:t>
            </a:r>
            <a:r>
              <a:rPr lang="en-US" altLang="zh-CN" sz="2400"/>
              <a:t>t</a:t>
            </a:r>
            <a:r>
              <a:rPr lang="zh-CN" altLang="en-US" sz="2400"/>
              <a:t>xt 的请求将通过 URL 模式 </a:t>
            </a:r>
            <a:r>
              <a:rPr lang="zh-CN" altLang="en-US" sz="2400" b="1">
                <a:solidFill>
                  <a:srgbClr val="FF0000"/>
                </a:solidFill>
              </a:rPr>
              <a:t>/</a:t>
            </a:r>
            <a:r>
              <a:rPr lang="en-US" altLang="zh-CN" sz="2400" b="1">
                <a:solidFill>
                  <a:srgbClr val="FF0000"/>
                </a:solidFill>
              </a:rPr>
              <a:t>brain</a:t>
            </a:r>
            <a:r>
              <a:rPr lang="zh-CN" altLang="en-US" sz="2400" b="1">
                <a:solidFill>
                  <a:srgbClr val="FF0000"/>
                </a:solidFill>
              </a:rPr>
              <a:t>/* 和 *.</a:t>
            </a:r>
            <a:r>
              <a:rPr lang="en-US" altLang="zh-CN" sz="2400" b="1">
                <a:solidFill>
                  <a:srgbClr val="FF0000"/>
                </a:solidFill>
              </a:rPr>
              <a:t>t</a:t>
            </a:r>
            <a:r>
              <a:rPr lang="zh-CN" altLang="en-US" sz="2400" b="1">
                <a:solidFill>
                  <a:srgbClr val="FF0000"/>
                </a:solidFill>
              </a:rPr>
              <a:t>xt</a:t>
            </a:r>
            <a:r>
              <a:rPr lang="zh-CN" altLang="en-US" sz="2400"/>
              <a:t> 激活 servlet。</a:t>
            </a:r>
            <a:endParaRPr lang="zh-CN" altLang="en-US" sz="2400"/>
          </a:p>
          <a:p>
            <a:r>
              <a:rPr lang="zh-CN" altLang="en-US" sz="2400"/>
              <a:t>HttpServletMapping 接口支持运行时发现 servlet 的映射 URL。可以在 HttpServletRequest 实例上调用 getHttpServletMapping()，获取接口的实例。</a:t>
            </a:r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【Servlet3.0</a:t>
            </a:r>
            <a:r>
              <a:rPr lang="zh-CN" altLang="en-US" dirty="0" smtClean="0"/>
              <a:t>新特性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知识点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：非阻塞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知识点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：注解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知识点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：文件上传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：HttpServletMapping接口</a:t>
            </a:r>
            <a:r>
              <a:rPr lang="en-US" altLang="zh-CN">
                <a:sym typeface="+mn-ea"/>
              </a:rPr>
              <a:t>-2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173355" y="849630"/>
            <a:ext cx="11573510" cy="434213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2400">
                <a:sym typeface="+mn-ea"/>
              </a:rPr>
              <a:t>•可以使用以下方法获取有关 servlet 映射 URL 的信息：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•</a:t>
            </a:r>
            <a:r>
              <a:rPr lang="zh-CN" altLang="en-US" sz="2400">
                <a:sym typeface="+mn-ea"/>
              </a:rPr>
              <a:t>getMatchValue() 返回部分 URI 路径，该路径会导致请求匹配。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•getPattern() 返回 URL 模式的 String 表示形式。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•getServletName() 返回 servlet 名称的 String 表示形式。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•getMappingMatch() 返回匹配的类型，表示为 MappingMatch枚举值，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/>
              <a:t>该枚举值将为以下值之一：CONTEXT_ROOT、DEFAULT、EXACT、EXTENSION 或 PATH</a:t>
            </a:r>
            <a:r>
              <a:rPr lang="zh-CN" altLang="en-US" sz="2000"/>
              <a:t>。</a:t>
            </a:r>
            <a:endParaRPr lang="zh-CN" altLang="en-US" sz="2000"/>
          </a:p>
          <a:p>
            <a:pPr marL="0" indent="0">
              <a:buNone/>
            </a:pPr>
            <a:endParaRPr lang="zh-CN" altLang="en-US" sz="2000"/>
          </a:p>
        </p:txBody>
      </p:sp>
    </p:spTree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：HttpServletMapping接口</a:t>
            </a:r>
            <a:r>
              <a:rPr lang="en-US" altLang="zh-CN">
                <a:sym typeface="+mn-ea"/>
              </a:rPr>
              <a:t>-4</a:t>
            </a:r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73355" y="890270"/>
            <a:ext cx="11810365" cy="5354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>
                <a:sym typeface="+mn-ea"/>
              </a:rPr>
              <a:t>@WebServlet({"/</a:t>
            </a:r>
            <a:r>
              <a:rPr lang="en-US" altLang="zh-CN">
                <a:sym typeface="+mn-ea"/>
              </a:rPr>
              <a:t>brain</a:t>
            </a:r>
            <a:r>
              <a:rPr lang="zh-CN" altLang="en-US">
                <a:sym typeface="+mn-ea"/>
              </a:rPr>
              <a:t>/*", "*.</a:t>
            </a:r>
            <a:r>
              <a:rPr lang="en-US" altLang="zh-CN">
                <a:sym typeface="+mn-ea"/>
              </a:rPr>
              <a:t>t</a:t>
            </a:r>
            <a:r>
              <a:rPr lang="zh-CN" altLang="en-US">
                <a:sym typeface="+mn-ea"/>
              </a:rPr>
              <a:t>xt"})</a:t>
            </a:r>
            <a:endParaRPr lang="zh-CN" altLang="en-US"/>
          </a:p>
          <a:p>
            <a:r>
              <a:rPr lang="zh-CN" altLang="en-US">
                <a:sym typeface="+mn-ea"/>
              </a:rPr>
              <a:t>public class ServletMapping extends HttpServlet {</a:t>
            </a:r>
            <a:endParaRPr lang="zh-CN" altLang="en-US">
              <a:sym typeface="+mn-ea"/>
            </a:endParaRPr>
          </a:p>
          <a:p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protected void doGet(HttpServletRequest request, HttpServletResponse response) 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 throws IOException {</a:t>
            </a:r>
            <a:endParaRPr lang="zh-CN" altLang="en-US"/>
          </a:p>
          <a:p>
            <a:r>
              <a:rPr lang="zh-CN" altLang="en-US">
                <a:sym typeface="+mn-ea"/>
              </a:rPr>
              <a:t>                      HttpServletMapping mapping = request.getHttpServletMapping();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                        String mappingName = mapping.getMappingMatch().name();</a:t>
            </a:r>
            <a:endParaRPr lang="zh-CN" altLang="en-US"/>
          </a:p>
          <a:p>
            <a:r>
              <a:rPr lang="zh-CN" altLang="en-US">
                <a:sym typeface="+mn-ea"/>
              </a:rPr>
              <a:t>	        System.out.println("mappingName="+mappingName);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r>
              <a:rPr lang="zh-CN" altLang="en-US">
                <a:sym typeface="+mn-ea"/>
              </a:rPr>
              <a:t>	        String value = mapping.getMatchValue();</a:t>
            </a:r>
            <a:endParaRPr lang="zh-CN" altLang="en-US"/>
          </a:p>
          <a:p>
            <a:r>
              <a:rPr lang="zh-CN" altLang="en-US">
                <a:sym typeface="+mn-ea"/>
              </a:rPr>
              <a:t>	        System.out.println("value="+value);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r>
              <a:rPr lang="zh-CN" altLang="en-US">
                <a:sym typeface="+mn-ea"/>
              </a:rPr>
              <a:t>	        String pattern = mapping.getPattern();</a:t>
            </a:r>
            <a:endParaRPr lang="zh-CN" altLang="en-US"/>
          </a:p>
          <a:p>
            <a:r>
              <a:rPr lang="zh-CN" altLang="en-US">
                <a:sym typeface="+mn-ea"/>
              </a:rPr>
              <a:t>	        System.out.println("pattern="+pattern);</a:t>
            </a:r>
            <a:endParaRPr lang="zh-CN" altLang="en-US">
              <a:sym typeface="+mn-ea"/>
            </a:endParaRPr>
          </a:p>
          <a:p>
            <a:endParaRPr lang="zh-CN" altLang="en-US"/>
          </a:p>
          <a:p>
            <a:r>
              <a:rPr lang="zh-CN" altLang="en-US">
                <a:sym typeface="+mn-ea"/>
              </a:rPr>
              <a:t>	        String servletName = mapping.getServletName();</a:t>
            </a:r>
            <a:endParaRPr lang="zh-CN" altLang="en-US"/>
          </a:p>
          <a:p>
            <a:r>
              <a:rPr lang="zh-CN" altLang="en-US">
                <a:sym typeface="+mn-ea"/>
              </a:rPr>
              <a:t>	        System.out.println("servletName="+servletName); </a:t>
            </a:r>
            <a:endParaRPr lang="zh-CN" altLang="en-US">
              <a:sym typeface="+mn-ea"/>
            </a:endParaRPr>
          </a:p>
          <a:p>
            <a:r>
              <a:rPr lang="zh-CN" altLang="en-US">
                <a:sym typeface="+mn-ea"/>
              </a:rPr>
              <a:t>  }}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extBox 6">
            <a:hlinkClick r:id="rId1" action="ppaction://hlinkfile"/>
          </p:cNvPr>
          <p:cNvSpPr txBox="1"/>
          <p:nvPr/>
        </p:nvSpPr>
        <p:spPr>
          <a:xfrm>
            <a:off x="9597390" y="204470"/>
            <a:ext cx="21494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r>
              <a:rPr lang="en-US" dirty="0" smtClean="0"/>
              <a:t> </a:t>
            </a:r>
            <a:r>
              <a:rPr lang="zh-CN" altLang="en-US" u="sng">
                <a:solidFill>
                  <a:srgbClr val="0070C0"/>
                </a:solidFill>
                <a:sym typeface="+mn-ea"/>
              </a:rPr>
              <a:t>ServletMapping</a:t>
            </a:r>
            <a:r>
              <a:rPr lang="en-US" u="sng" dirty="0" smtClean="0">
                <a:solidFill>
                  <a:srgbClr val="0070C0"/>
                </a:solidFill>
                <a:hlinkClick r:id="rId2" action="ppaction://hlinkfile"/>
              </a:rPr>
              <a:t>.java</a:t>
            </a:r>
            <a:endParaRPr lang="en-US" u="sng" dirty="0" smtClean="0">
              <a:solidFill>
                <a:srgbClr val="0070C0"/>
              </a:solidFill>
              <a:hlinkClick r:id="rId2" action="ppaction://hlinkfile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3530" y="890270"/>
            <a:ext cx="4268470" cy="525018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2</a:t>
            </a:r>
            <a:r>
              <a:rPr lang="zh-CN" altLang="en-US">
                <a:sym typeface="+mn-ea"/>
              </a:rPr>
              <a:t>：HttpServletMapping接口</a:t>
            </a:r>
            <a:r>
              <a:rPr lang="en-US" altLang="zh-CN">
                <a:sym typeface="+mn-ea"/>
              </a:rPr>
              <a:t>-4 </a:t>
            </a:r>
            <a:r>
              <a:rPr lang="zh-CN" altLang="en-US"/>
              <a:t>访问结果</a:t>
            </a:r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390" y="1243330"/>
            <a:ext cx="5429250" cy="43395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6620" y="1243965"/>
            <a:ext cx="5770245" cy="473456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：Servlet 4.0 的细微变化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4955" y="644525"/>
            <a:ext cx="11179810" cy="5568950"/>
          </a:xfrm>
        </p:spPr>
        <p:txBody>
          <a:bodyPr>
            <a:noAutofit/>
          </a:bodyPr>
          <a:p>
            <a:r>
              <a:rPr lang="zh-CN" altLang="en-US" sz="2400"/>
              <a:t>除了服务器推送和全新 HttpServletMapping 接口，Servlet 4.0 还包括少量值得注意的新增功能和变更。</a:t>
            </a:r>
            <a:endParaRPr lang="zh-CN" altLang="en-US" sz="2400"/>
          </a:p>
          <a:p>
            <a:r>
              <a:rPr lang="zh-CN" altLang="en-US" sz="2400"/>
              <a:t>1. Trailer 响应标头支持发送方在分块消息的末尾包含额外字段。这用于提供在发送消息主体时可能会动态生成的元数据，例如，消息完整性检查、数字签名或后期处理状态。</a:t>
            </a:r>
            <a:endParaRPr lang="zh-CN" altLang="en-US" sz="2400"/>
          </a:p>
          <a:p>
            <a:r>
              <a:rPr lang="zh-CN" altLang="en-US" sz="2400"/>
              <a:t>2. Servlet 4.0 添加了 GenericFilter 和 HttpFilter 抽象类，这些抽象类通过最低限度地实现生命周期方法 init() 和 destroy()，简化了编写过滤器。</a:t>
            </a:r>
            <a:endParaRPr lang="zh-CN" altLang="en-US" sz="2400"/>
          </a:p>
          <a:p>
            <a:r>
              <a:rPr lang="zh-CN" altLang="en-US" sz="2400"/>
              <a:t>3. Servlet 4.0 还集成了全新的 HTTP Trailer，支持发送方在分块消息的末尾包含额外的字段。</a:t>
            </a:r>
            <a:endParaRPr lang="zh-CN" altLang="en-US" sz="2400"/>
          </a:p>
          <a:p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知识点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：Servlet 4.0 的细微变化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3855" y="677545"/>
            <a:ext cx="11572875" cy="5502910"/>
          </a:xfrm>
        </p:spPr>
        <p:txBody>
          <a:bodyPr>
            <a:noAutofit/>
          </a:bodyPr>
          <a:p>
            <a:r>
              <a:rPr lang="zh-CN" altLang="en-US" sz="2400">
                <a:sym typeface="+mn-ea"/>
              </a:rPr>
              <a:t>4. ServletContext 接口采用了一些新方法：</a:t>
            </a:r>
            <a:endParaRPr lang="zh-CN" altLang="en-US" sz="2400"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•addJspFile() 可将带有给定 JSP 文件的 servlet 添加到 servlet 上下文中。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•getSessionTimeout() 和 setSessionTimeout() 可提供对会话超时的访问权限。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•getRequestCharacterEncoding() 和 setRequestCharacterEncoding() 可为当前   的servlet 上下文提供访问权限，并改变默认的请求字符编码。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5. HttpServletRequest 接口上的 isRequestedSessionIdFromUrl() 方法已被弃用。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6. 由于升级到 Java SE 8，默认方法已被添加到侦听器接口中。</a:t>
            </a:r>
            <a:endParaRPr lang="zh-CN" altLang="en-US" sz="2400"/>
          </a:p>
          <a:p>
            <a:endParaRPr lang="zh-CN" altLang="en-US" sz="1600"/>
          </a:p>
        </p:txBody>
      </p:sp>
    </p:spTree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2720" y="112395"/>
            <a:ext cx="11432540" cy="6083935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【Servlet4.0</a:t>
            </a:r>
            <a:r>
              <a:rPr lang="zh-CN" altLang="en-US" dirty="0" smtClean="0"/>
              <a:t>新特性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3664" y="943610"/>
            <a:ext cx="10912366" cy="4970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2400" dirty="0" smtClean="0">
                <a:sym typeface="+mn-ea"/>
              </a:rPr>
              <a:t>Servlet4.0</a:t>
            </a:r>
            <a:r>
              <a:rPr lang="zh-CN" altLang="en-US" sz="2400">
                <a:sym typeface="+mn-ea"/>
              </a:rPr>
              <a:t>通过哪个接口公开服务器推送</a:t>
            </a:r>
            <a:r>
              <a:rPr lang="zh-CN" altLang="en-US" sz="2400" dirty="0" smtClean="0">
                <a:sym typeface="+mn-ea"/>
              </a:rPr>
              <a:t>？</a:t>
            </a:r>
            <a:endParaRPr lang="zh-CN" altLang="en-US" sz="2400" dirty="0" smtClean="0">
              <a:sym typeface="+mn-ea"/>
            </a:endParaRPr>
          </a:p>
          <a:p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除了服务器推送和全新 HttpServletMapping 接口，Servlet 4.0 还包括哪些值得注意的新增功能和变更？</a:t>
            </a:r>
            <a:endParaRPr lang="zh-CN" altLang="en-US" sz="2400"/>
          </a:p>
          <a:p>
            <a:endParaRPr lang="zh-CN" altLang="en-US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 Servlet4.0</a:t>
            </a:r>
            <a:r>
              <a:rPr lang="zh-CN" altLang="en-US" dirty="0" smtClean="0"/>
              <a:t>新特性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2720" y="655320"/>
            <a:ext cx="11228070" cy="5935980"/>
          </a:xfrm>
        </p:spPr>
        <p:txBody>
          <a:bodyPr vert="horz" lIns="91440" tIns="45720" rIns="91440" bIns="45720" rtlCol="0">
            <a:normAutofit fontScale="25000"/>
          </a:bodyPr>
          <a:lstStyle/>
          <a:p>
            <a:r>
              <a:rPr lang="zh-CN" altLang="en-US" sz="9600">
                <a:sym typeface="+mn-ea"/>
              </a:rPr>
              <a:t>Servlet 4.0 的主要新功能为服务器推送和全新 API，服务器推送是最直观的 HTTP/2 强化功能，通过 PushBuilder 接口在 servlet 中公开</a:t>
            </a:r>
            <a:r>
              <a:rPr lang="zh-CN" altLang="en-US" sz="9600" dirty="0" smtClean="0"/>
              <a:t>；</a:t>
            </a:r>
            <a:endParaRPr lang="zh-CN" altLang="en-US" sz="9600" dirty="0" smtClean="0"/>
          </a:p>
          <a:p>
            <a:r>
              <a:rPr lang="zh-CN" altLang="en-US" sz="9600">
                <a:sym typeface="+mn-ea"/>
              </a:rPr>
              <a:t>PushBuilder API 实现了服务器推送功能。即使仍在服务器端处理请求，它也能够将后续请求推送到客户端；</a:t>
            </a:r>
            <a:endParaRPr lang="en-US" altLang="zh-CN" sz="9600" dirty="0" smtClean="0"/>
          </a:p>
          <a:p>
            <a:r>
              <a:rPr lang="zh-CN" altLang="en-US" sz="9600">
                <a:sym typeface="+mn-ea"/>
              </a:rPr>
              <a:t>Servlet 4.0 还包括少量值得注意的新增功能和变更</a:t>
            </a:r>
            <a:endParaRPr lang="zh-CN" altLang="en-US" sz="9600"/>
          </a:p>
          <a:p>
            <a:pPr marL="0" indent="0">
              <a:buNone/>
            </a:pPr>
            <a:r>
              <a:rPr lang="zh-CN" altLang="en-US" sz="9600">
                <a:sym typeface="+mn-ea"/>
              </a:rPr>
              <a:t>Trailer、添加了 GenericFilter 和 HttpFilter 抽象类、集成了全新的 HTTP Trailer、支持发送方在分块消息的末尾包含额外的字段、ServletContext 接口采用了一些新方法、HttpServletRequest 接口上的 </a:t>
            </a:r>
            <a:r>
              <a:rPr lang="zh-CN" altLang="en-US" sz="9600">
                <a:sym typeface="+mn-ea"/>
              </a:rPr>
              <a:t>isRequestedSessionIdFromUrl()</a:t>
            </a:r>
            <a:r>
              <a:rPr lang="zh-CN" altLang="en-US" sz="9600">
                <a:sym typeface="+mn-ea"/>
              </a:rPr>
              <a:t> 方法已被弃用、 由于升级到 Java SE 8，默认方法已被添加到侦听器接口中。</a:t>
            </a:r>
            <a:endParaRPr lang="zh-CN" altLang="en-US" sz="9600"/>
          </a:p>
          <a:p>
            <a:endParaRPr lang="en-US" altLang="zh-CN" sz="2400" dirty="0" smtClean="0"/>
          </a:p>
          <a:p>
            <a:endParaRPr lang="en-US" altLang="zh-CN" sz="24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本章总结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10" y="849630"/>
            <a:ext cx="10515600" cy="4770438"/>
          </a:xfrm>
        </p:spPr>
        <p:txBody>
          <a:bodyPr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非阻塞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注解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>
                <a:sym typeface="+mn-ea"/>
              </a:rPr>
              <a:t>如何获取全新PushBuilder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HttpServletMapping接口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Servlet 4.0 的细微变化</a:t>
            </a:r>
            <a:endParaRPr lang="zh-CN" altLang="en-US" sz="2400"/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zh-CN">
                <a:sym typeface="+mn-ea"/>
              </a:rPr>
              <a:t>本章作业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6230" y="849630"/>
            <a:ext cx="10578465" cy="5057775"/>
          </a:xfrm>
        </p:spPr>
        <p:txBody>
          <a:bodyPr>
            <a:normAutofit fontScale="25000"/>
          </a:bodyPr>
          <a:p>
            <a:r>
              <a:rPr lang="zh-CN" altLang="en-US" sz="9600"/>
              <a:t>作业</a:t>
            </a:r>
            <a:r>
              <a:rPr lang="en-US" altLang="zh-CN" sz="9600"/>
              <a:t>1</a:t>
            </a:r>
            <a:r>
              <a:rPr lang="zh-CN" altLang="en-US" sz="9600"/>
              <a:t>：</a:t>
            </a:r>
            <a:endParaRPr lang="zh-CN" altLang="en-US" sz="9600"/>
          </a:p>
          <a:p>
            <a:pPr>
              <a:buNone/>
            </a:pPr>
            <a:r>
              <a:rPr lang="zh-CN" altLang="en-US" sz="9600" dirty="0" smtClean="0">
                <a:latin typeface="+mn-ea"/>
                <a:ea typeface="微软雅黑 Light"/>
                <a:sym typeface="+mn-ea"/>
              </a:rPr>
              <a:t>题目：在注册功能中，增加上传头像功能。使用</a:t>
            </a:r>
            <a:r>
              <a:rPr lang="en-US" altLang="zh-CN" sz="9600" dirty="0" smtClean="0">
                <a:latin typeface="+mn-ea"/>
                <a:ea typeface="微软雅黑 Light"/>
                <a:sym typeface="+mn-ea"/>
              </a:rPr>
              <a:t>Servlet3.0</a:t>
            </a:r>
            <a:r>
              <a:rPr lang="zh-CN" altLang="en-US" sz="9600" dirty="0" smtClean="0">
                <a:latin typeface="+mn-ea"/>
                <a:ea typeface="微软雅黑 Light"/>
                <a:sym typeface="+mn-ea"/>
              </a:rPr>
              <a:t>的非阻塞特性、注        解、文件上传相关</a:t>
            </a:r>
            <a:r>
              <a:rPr lang="en-US" altLang="zh-CN" sz="9600" dirty="0" smtClean="0">
                <a:latin typeface="+mn-ea"/>
                <a:ea typeface="微软雅黑 Light"/>
                <a:sym typeface="+mn-ea"/>
              </a:rPr>
              <a:t>API</a:t>
            </a:r>
            <a:r>
              <a:rPr lang="zh-CN" altLang="en-US" sz="9600" dirty="0" smtClean="0">
                <a:latin typeface="+mn-ea"/>
                <a:ea typeface="微软雅黑 Light"/>
                <a:sym typeface="+mn-ea"/>
              </a:rPr>
              <a:t>。</a:t>
            </a:r>
            <a:endParaRPr lang="en-US" altLang="zh-CN" sz="9600" dirty="0" smtClean="0">
              <a:latin typeface="+mn-ea"/>
              <a:ea typeface="微软雅黑 Light"/>
            </a:endParaRPr>
          </a:p>
          <a:p>
            <a:pPr>
              <a:buNone/>
            </a:pPr>
            <a:r>
              <a:rPr lang="en-US" altLang="zh-CN" sz="9600" dirty="0" smtClean="0">
                <a:latin typeface="+mn-ea"/>
                <a:ea typeface="微软雅黑 Light"/>
                <a:sym typeface="+mn-ea"/>
              </a:rPr>
              <a:t>  </a:t>
            </a:r>
            <a:r>
              <a:rPr lang="zh-CN" altLang="en-US" sz="9600" dirty="0" smtClean="0">
                <a:latin typeface="+mn-ea"/>
                <a:ea typeface="微软雅黑 Light"/>
                <a:sym typeface="+mn-ea"/>
              </a:rPr>
              <a:t>难度：中 </a:t>
            </a:r>
            <a:endParaRPr lang="zh-CN" altLang="en-US" sz="9600"/>
          </a:p>
          <a:p>
            <a:r>
              <a:rPr lang="zh-CN" altLang="en-US" sz="9600"/>
              <a:t>作业</a:t>
            </a:r>
            <a:r>
              <a:rPr lang="en-US" altLang="zh-CN" sz="9600"/>
              <a:t>2</a:t>
            </a:r>
            <a:r>
              <a:rPr lang="zh-CN" altLang="en-US" sz="9600"/>
              <a:t>：</a:t>
            </a:r>
            <a:endParaRPr lang="zh-CN" altLang="en-US" sz="9600"/>
          </a:p>
          <a:p>
            <a:pPr>
              <a:buNone/>
            </a:pPr>
            <a:r>
              <a:rPr lang="zh-CN" altLang="en-US" sz="9600" dirty="0" smtClean="0">
                <a:latin typeface="+mn-ea"/>
                <a:ea typeface="微软雅黑 Light"/>
                <a:sym typeface="+mn-ea"/>
              </a:rPr>
              <a:t>题目：使用</a:t>
            </a:r>
            <a:r>
              <a:rPr lang="zh-CN" altLang="en-US" sz="9600">
                <a:sym typeface="+mn-ea"/>
              </a:rPr>
              <a:t>Servlet 4.0 的全新 servlet 映射发现 API 使服务器能够对 URL（可调用 servlet）执行运行时检查。</a:t>
            </a:r>
            <a:endParaRPr lang="en-US" altLang="zh-CN" sz="9600" dirty="0" smtClean="0">
              <a:latin typeface="+mn-ea"/>
              <a:ea typeface="微软雅黑 Light"/>
            </a:endParaRPr>
          </a:p>
          <a:p>
            <a:pPr>
              <a:buNone/>
            </a:pPr>
            <a:r>
              <a:rPr lang="en-US" altLang="zh-CN" sz="9600" dirty="0" smtClean="0">
                <a:latin typeface="+mn-ea"/>
                <a:ea typeface="微软雅黑 Light"/>
                <a:sym typeface="+mn-ea"/>
              </a:rPr>
              <a:t>  </a:t>
            </a:r>
            <a:r>
              <a:rPr lang="zh-CN" altLang="en-US" sz="9600" dirty="0" smtClean="0">
                <a:latin typeface="+mn-ea"/>
                <a:ea typeface="微软雅黑 Light"/>
                <a:sym typeface="+mn-ea"/>
              </a:rPr>
              <a:t>难度：中</a:t>
            </a:r>
            <a:endParaRPr lang="zh-CN" altLang="en-US" sz="9600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914400"/>
            <a:ext cx="11015870" cy="3610304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我们编写一个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PrintServlet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，在一个死循环中打印输出：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在之前版本的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中，访问该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后，再次访问就不再有响应，因为当前线程阻塞，在处理死循环；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非阻塞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9" name="TextBox 8">
            <a:hlinkClick r:id="rId1" action="ppaction://hlinkfile"/>
          </p:cNvPr>
          <p:cNvSpPr txBox="1"/>
          <p:nvPr/>
        </p:nvSpPr>
        <p:spPr>
          <a:xfrm>
            <a:off x="9593705" y="284813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PrintServlet.java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79376" y="1556792"/>
            <a:ext cx="11114689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out.println</a:t>
            </a:r>
            <a:r>
              <a:rPr lang="en-US" dirty="0" smtClean="0"/>
              <a:t>(</a:t>
            </a:r>
            <a:r>
              <a:rPr lang="en-US" dirty="0" err="1" smtClean="0"/>
              <a:t>Thread.currentThread</a:t>
            </a:r>
            <a:r>
              <a:rPr lang="en-US" dirty="0" smtClean="0"/>
              <a:t>().</a:t>
            </a:r>
            <a:r>
              <a:rPr lang="en-US" dirty="0" err="1" smtClean="0"/>
              <a:t>getName</a:t>
            </a:r>
            <a:r>
              <a:rPr lang="en-US" dirty="0" smtClean="0"/>
              <a:t>()+": Hello，</a:t>
            </a:r>
            <a:r>
              <a:rPr lang="zh-CN" altLang="en-US" dirty="0" smtClean="0"/>
              <a:t>我是</a:t>
            </a:r>
            <a:r>
              <a:rPr lang="en-US" dirty="0" err="1" smtClean="0"/>
              <a:t>PrintServlet</a:t>
            </a:r>
            <a:r>
              <a:rPr lang="en-US" dirty="0" smtClean="0"/>
              <a:t>,</a:t>
            </a:r>
            <a:r>
              <a:rPr lang="zh-CN" altLang="en-US" dirty="0" smtClean="0"/>
              <a:t>马上要进入死循环打印了！</a:t>
            </a:r>
            <a:r>
              <a:rPr lang="en-US" altLang="zh-CN" dirty="0" smtClean="0"/>
              <a:t>");</a:t>
            </a:r>
            <a:endParaRPr lang="en-US" altLang="zh-CN" dirty="0" smtClean="0"/>
          </a:p>
          <a:p>
            <a:r>
              <a:rPr lang="en-US" dirty="0" err="1" smtClean="0"/>
              <a:t>out.close</a:t>
            </a:r>
            <a:r>
              <a:rPr lang="en-US" dirty="0" smtClean="0"/>
              <a:t>();</a:t>
            </a:r>
            <a:endParaRPr lang="en-US" dirty="0" smtClean="0"/>
          </a:p>
          <a:p>
            <a:r>
              <a:rPr lang="en-US" dirty="0" smtClean="0"/>
              <a:t>while(true){</a:t>
            </a:r>
            <a:endParaRPr lang="en-US" dirty="0" smtClean="0"/>
          </a:p>
          <a:p>
            <a:r>
              <a:rPr lang="en-US" dirty="0" smtClean="0"/>
              <a:t>      </a:t>
            </a:r>
            <a:r>
              <a:rPr lang="en-US" dirty="0" err="1" smtClean="0"/>
              <a:t>System.out.println</a:t>
            </a:r>
            <a:r>
              <a:rPr lang="en-US" dirty="0" smtClean="0"/>
              <a:t>("</a:t>
            </a:r>
            <a:r>
              <a:rPr lang="zh-CN" altLang="en-US" dirty="0" smtClean="0"/>
              <a:t>正在打印，请稍后</a:t>
            </a:r>
            <a:r>
              <a:rPr lang="en-US" altLang="zh-CN" dirty="0" smtClean="0"/>
              <a:t>......");</a:t>
            </a:r>
            <a:endParaRPr lang="en-US" altLang="zh-CN" dirty="0" smtClean="0"/>
          </a:p>
          <a:p>
            <a:r>
              <a:rPr lang="en-US" altLang="zh-CN" dirty="0" smtClean="0"/>
              <a:t>}</a:t>
            </a:r>
            <a:endParaRPr lang="en-US" dirty="0"/>
          </a:p>
        </p:txBody>
      </p:sp>
      <p:pic>
        <p:nvPicPr>
          <p:cNvPr id="20481" name="Picture 1" descr="C:\Users\wxh\AppData\Roaming\Tencent\Users\29097443\QQ\WinTemp\RichOle\XQCRIWJNFJ6]24HBD5W~Y@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1" y="4130565"/>
            <a:ext cx="4600575" cy="91440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</p:pic>
      <p:pic>
        <p:nvPicPr>
          <p:cNvPr id="20482" name="Picture 2" descr="C:\Users\wxh\AppData\Roaming\Tencent\Users\29097443\QQ\WinTemp\RichOle\5[(5DCE}ZHO$LC1W}NTD54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37283" y="3957145"/>
            <a:ext cx="3895725" cy="1095375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</p:pic>
      <p:sp>
        <p:nvSpPr>
          <p:cNvPr id="14" name="Oval Callout 13"/>
          <p:cNvSpPr/>
          <p:nvPr/>
        </p:nvSpPr>
        <p:spPr>
          <a:xfrm>
            <a:off x="3184634" y="5029200"/>
            <a:ext cx="1876098" cy="1828801"/>
          </a:xfrm>
          <a:prstGeom prst="wedgeEllipseCallout">
            <a:avLst>
              <a:gd name="adj1" fmla="val 48935"/>
              <a:gd name="adj2" fmla="val -5537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请求</a:t>
            </a:r>
            <a:r>
              <a:rPr lang="en-US" altLang="zh-CN" dirty="0" err="1" smtClean="0">
                <a:solidFill>
                  <a:schemeClr val="tx1"/>
                </a:solidFill>
              </a:rPr>
              <a:t>PrintServlet</a:t>
            </a:r>
            <a:r>
              <a:rPr lang="zh-CN" altLang="en-US" dirty="0" smtClean="0">
                <a:solidFill>
                  <a:schemeClr val="tx1"/>
                </a:solidFill>
              </a:rPr>
              <a:t>，在后台死循环打印。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Oval Callout 14"/>
          <p:cNvSpPr/>
          <p:nvPr/>
        </p:nvSpPr>
        <p:spPr>
          <a:xfrm>
            <a:off x="6505902" y="4729655"/>
            <a:ext cx="1876098" cy="1828801"/>
          </a:xfrm>
          <a:prstGeom prst="wedgeEllipseCallout">
            <a:avLst>
              <a:gd name="adj1" fmla="val 48935"/>
              <a:gd name="adj2" fmla="val -55371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请求</a:t>
            </a:r>
            <a:r>
              <a:rPr lang="en-US" altLang="zh-CN" dirty="0" err="1" smtClean="0">
                <a:solidFill>
                  <a:schemeClr val="tx1"/>
                </a:solidFill>
              </a:rPr>
              <a:t>PrintServlet</a:t>
            </a:r>
            <a:r>
              <a:rPr lang="zh-CN" altLang="en-US" dirty="0" smtClean="0">
                <a:solidFill>
                  <a:schemeClr val="tx1"/>
                </a:solidFill>
              </a:rPr>
              <a:t>，处于阻塞状态，一直在加载状态。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Web</a:t>
            </a:r>
            <a:r>
              <a:rPr 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课程回顾与总结</a:t>
            </a:r>
            <a:endParaRPr lang="en-US" altLang="zh-CN" sz="6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ym typeface="+mn-ea"/>
              </a:rPr>
              <a:t>Web</a:t>
            </a:r>
            <a:r>
              <a:rPr lang="zh-CN" dirty="0" smtClean="0">
                <a:sym typeface="+mn-ea"/>
              </a:rPr>
              <a:t>课程回顾与总结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3855" y="597535"/>
            <a:ext cx="10783570" cy="6090285"/>
          </a:xfrm>
        </p:spPr>
        <p:txBody>
          <a:bodyPr>
            <a:normAutofit fontScale="25000"/>
          </a:bodyPr>
          <a:lstStyle/>
          <a:p>
            <a:r>
              <a:rPr lang="zh-CN" altLang="en-US" sz="11200">
                <a:sym typeface="+mn-ea"/>
              </a:rPr>
              <a:t>第1章-Web快速入门</a:t>
            </a:r>
            <a:endParaRPr lang="zh-CN" altLang="en-US" sz="11200"/>
          </a:p>
          <a:p>
            <a:pPr marL="0" indent="0">
              <a:buNone/>
            </a:pP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 第</a:t>
            </a: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节：基本概念及</a:t>
            </a: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Web</a:t>
            </a: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应用入门</a:t>
            </a:r>
            <a:endParaRPr lang="zh-CN" altLang="en-US" sz="11200" dirty="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	B/S</a:t>
            </a: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C/S</a:t>
            </a: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RIA</a:t>
            </a:r>
            <a:endParaRPr lang="zh-CN" altLang="en-US" sz="112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 第</a:t>
            </a: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</a:t>
            </a: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节：介绍第一个</a:t>
            </a: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Web</a:t>
            </a: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应用</a:t>
            </a:r>
            <a:endParaRPr lang="zh-CN" altLang="en-US" sz="11200" dirty="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			HelloWorldServlet</a:t>
            </a: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、生命周期</a:t>
            </a:r>
            <a:endParaRPr lang="zh-CN" altLang="en-US" sz="11200"/>
          </a:p>
          <a:p>
            <a:r>
              <a:rPr lang="zh-CN" altLang="en-US" sz="11200">
                <a:sym typeface="+mn-ea"/>
              </a:rPr>
              <a:t>第2章-Servlet入门</a:t>
            </a:r>
            <a:endParaRPr lang="zh-CN" altLang="en-US" sz="11200"/>
          </a:p>
          <a:p>
            <a:pPr marL="0" indent="0">
              <a:buNone/>
            </a:pPr>
            <a:r>
              <a:rPr lang="zh-CN" altLang="en-US" sz="11200">
                <a:sym typeface="+mn-ea"/>
              </a:rPr>
              <a:t>       </a:t>
            </a: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第</a:t>
            </a: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</a:t>
            </a: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Servlet</a:t>
            </a:r>
            <a:r>
              <a:rPr lang="zh-CN" altLang="en-US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入门</a:t>
            </a:r>
            <a:endParaRPr lang="zh-CN" altLang="en-US" sz="11200" dirty="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 sz="112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	      </a:t>
            </a:r>
            <a:r>
              <a:rPr lang="en-US" sz="8000" dirty="0" err="1" smtClean="0">
                <a:sym typeface="+mn-ea"/>
              </a:rPr>
              <a:t>javax.servlet</a:t>
            </a:r>
            <a:r>
              <a:rPr lang="en-US" sz="8000" dirty="0" smtClean="0">
                <a:sym typeface="+mn-ea"/>
              </a:rPr>
              <a:t>. </a:t>
            </a:r>
            <a:r>
              <a:rPr lang="en-US" sz="8000" dirty="0" err="1" smtClean="0">
                <a:sym typeface="+mn-ea"/>
              </a:rPr>
              <a:t>ServletRequest</a:t>
            </a:r>
            <a:r>
              <a:rPr lang="zh-CN" altLang="en-US" sz="8000" dirty="0" err="1" smtClean="0">
                <a:sym typeface="+mn-ea"/>
              </a:rPr>
              <a:t>、</a:t>
            </a:r>
            <a:r>
              <a:rPr lang="en-US" sz="8000" dirty="0" err="1" smtClean="0">
                <a:sym typeface="+mn-ea"/>
              </a:rPr>
              <a:t>javax.servlet</a:t>
            </a:r>
            <a:r>
              <a:rPr lang="en-US" sz="8000" dirty="0" smtClean="0">
                <a:sym typeface="+mn-ea"/>
              </a:rPr>
              <a:t>. </a:t>
            </a:r>
            <a:r>
              <a:rPr lang="en-US" sz="8000" dirty="0" err="1" smtClean="0">
                <a:sym typeface="+mn-ea"/>
              </a:rPr>
              <a:t>ServletResponse</a:t>
            </a:r>
            <a:endParaRPr lang="zh-CN" altLang="en-US" sz="8000"/>
          </a:p>
          <a:p>
            <a:pPr marL="0" indent="0">
              <a:buNone/>
            </a:pPr>
            <a:endParaRPr lang="zh-CN" altLang="en-US"/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dirty="0" smtClean="0">
                <a:sym typeface="+mn-ea"/>
              </a:rPr>
              <a:t>Web</a:t>
            </a:r>
            <a:r>
              <a:rPr lang="zh-CN" dirty="0" smtClean="0">
                <a:sym typeface="+mn-ea"/>
              </a:rPr>
              <a:t>课程回顾与总结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0075" y="679450"/>
            <a:ext cx="10673080" cy="6178550"/>
          </a:xfrm>
        </p:spPr>
        <p:txBody>
          <a:bodyPr>
            <a:noAutofit/>
          </a:bodyPr>
          <a:p>
            <a:r>
              <a:rPr lang="zh-CN" altLang="en-US" sz="2400">
                <a:sym typeface="+mn-ea"/>
              </a:rPr>
              <a:t>第3章-JSP入门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      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第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节：概述   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什么是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JSP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第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节：页面元素及内置对象概念 </a:t>
            </a:r>
            <a:endParaRPr lang="zh-CN" altLang="en-US" sz="2400" dirty="0" smtClean="0"/>
          </a:p>
          <a:p>
            <a:pPr marL="0" indent="0">
              <a:buNone/>
            </a:pP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			</a:t>
            </a:r>
            <a:r>
              <a:rPr lang="zh-CN" altLang="en-US" sz="2400" dirty="0" smtClean="0">
                <a:sym typeface="+mn-ea"/>
              </a:rPr>
              <a:t>脚本元素、表达式元素、声明元素</a:t>
            </a:r>
            <a:endParaRPr lang="zh-CN" altLang="en-US" sz="2400" dirty="0" smtClean="0">
              <a:sym typeface="+mn-ea"/>
            </a:endParaRPr>
          </a:p>
          <a:p>
            <a:pPr marL="0" indent="0">
              <a:buNone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第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与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作用总结 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Dispatcher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Forward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>
                <a:sym typeface="+mn-ea"/>
              </a:rPr>
              <a:t>第4章-会话跟踪</a:t>
            </a:r>
            <a:endParaRPr lang="zh-CN" altLang="en-US" sz="2400">
              <a:sym typeface="+mn-ea"/>
            </a:endParaRPr>
          </a:p>
          <a:p>
            <a:pPr marL="0" indent="0">
              <a:buNone/>
            </a:pPr>
            <a:r>
              <a:rPr lang="en-US" altLang="zh-CN" sz="2400"/>
              <a:t>	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第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节：会话跟踪概述</a:t>
            </a:r>
            <a:endParaRPr lang="zh-CN" alt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第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Cookie   ----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客户端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 第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3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 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Session  ----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服务器</a:t>
            </a:r>
            <a:endParaRPr lang="zh-CN" altLang="en-US" sz="2400"/>
          </a:p>
          <a:p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dirty="0" smtClean="0">
                <a:sym typeface="+mn-ea"/>
              </a:rPr>
              <a:t>Web</a:t>
            </a:r>
            <a:r>
              <a:rPr lang="zh-CN" dirty="0" smtClean="0">
                <a:sym typeface="+mn-ea"/>
              </a:rPr>
              <a:t>课程回顾与总结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43940"/>
            <a:ext cx="10515600" cy="4770438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第5章-上下文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ServletContext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接口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</a:t>
            </a:r>
            <a:r>
              <a:rPr lang="zh-CN" altLang="en-US" dirty="0" smtClean="0">
                <a:sym typeface="+mn-ea"/>
              </a:rPr>
              <a:t>上下文对象的概念、作用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节：数据作用域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 </a:t>
            </a:r>
            <a:r>
              <a:rPr lang="en-US" dirty="0" err="1" smtClean="0">
                <a:sym typeface="+mn-ea"/>
              </a:rPr>
              <a:t>4</a:t>
            </a:r>
            <a:r>
              <a:rPr lang="zh-CN" altLang="en-US" dirty="0" err="1" smtClean="0">
                <a:sym typeface="+mn-ea"/>
              </a:rPr>
              <a:t>个作用域范围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marL="0" indent="0">
              <a:buNone/>
            </a:pP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第6章-监听器与过滤器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节：监听器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</a:t>
            </a:r>
            <a:r>
              <a:rPr lang="en-US" altLang="zh-CN" dirty="0" smtClean="0">
                <a:sym typeface="+mn-ea"/>
              </a:rPr>
              <a:t>8</a:t>
            </a:r>
            <a:r>
              <a:rPr lang="zh-CN" altLang="en-US" dirty="0" smtClean="0">
                <a:sym typeface="+mn-ea"/>
              </a:rPr>
              <a:t>种监听器接口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节：过滤器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</a:t>
            </a:r>
            <a:r>
              <a:rPr lang="en-US" altLang="zh-CN" dirty="0" smtClean="0">
                <a:sym typeface="+mn-ea"/>
              </a:rPr>
              <a:t>Filter</a:t>
            </a:r>
            <a:r>
              <a:rPr lang="zh-CN" altLang="en-US" dirty="0" smtClean="0">
                <a:sym typeface="+mn-ea"/>
              </a:rPr>
              <a:t>接口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dirty="0" smtClean="0">
                <a:sym typeface="+mn-ea"/>
              </a:rPr>
              <a:t>Web</a:t>
            </a:r>
            <a:r>
              <a:rPr lang="zh-CN" dirty="0" smtClean="0">
                <a:sym typeface="+mn-ea"/>
              </a:rPr>
              <a:t>课程回顾与总结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10" y="849630"/>
            <a:ext cx="10515600" cy="4770438"/>
          </a:xfrm>
        </p:spPr>
        <p:txBody>
          <a:bodyPr>
            <a:normAutofit lnSpcReduction="20000"/>
          </a:bodyPr>
          <a:p>
            <a:r>
              <a:rPr lang="zh-CN" altLang="en-US">
                <a:sym typeface="+mn-ea"/>
              </a:rPr>
              <a:t>第</a:t>
            </a:r>
            <a:r>
              <a:rPr lang="en-US" altLang="zh-CN">
                <a:sym typeface="+mn-ea"/>
              </a:rPr>
              <a:t>7</a:t>
            </a:r>
            <a:r>
              <a:rPr lang="zh-CN" altLang="en-US">
                <a:sym typeface="+mn-ea"/>
              </a:rPr>
              <a:t>章-</a:t>
            </a:r>
            <a:r>
              <a:rPr lang="zh-CN" altLang="en-US">
                <a:sym typeface="+mn-ea"/>
              </a:rPr>
              <a:t>JSP其他主题</a:t>
            </a:r>
            <a:endParaRPr lang="zh-CN" altLang="en-US"/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节：内置对象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----9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大内置对象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节：指令与动作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三种指令、若干动作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pPr marL="0" indent="0">
              <a:buNone/>
            </a:pP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r>
              <a:rPr lang="zh-CN" altLang="en-US">
                <a:sym typeface="+mn-ea"/>
              </a:rPr>
              <a:t>第8章-MVC模式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节：实现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MVC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模式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----M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V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C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MVC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思考    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</a:t>
            </a:r>
            <a:r>
              <a:rPr lang="zh-CN" altLang="en-US" dirty="0" smtClean="0">
                <a:sym typeface="+mn-ea"/>
              </a:rPr>
              <a:t>解决重复提交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en-US" dirty="0" smtClean="0">
                <a:sym typeface="+mn-ea"/>
              </a:rPr>
              <a:t>Web</a:t>
            </a:r>
            <a:r>
              <a:rPr lang="zh-CN" dirty="0" smtClean="0">
                <a:sym typeface="+mn-ea"/>
              </a:rPr>
              <a:t>课程回顾与总结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2310" y="1043940"/>
            <a:ext cx="10515600" cy="4770438"/>
          </a:xfrm>
        </p:spPr>
        <p:txBody>
          <a:bodyPr>
            <a:normAutofit fontScale="35000"/>
          </a:bodyPr>
          <a:p>
            <a:r>
              <a:rPr lang="zh-CN" altLang="en-US" sz="7000">
                <a:sym typeface="+mn-ea"/>
              </a:rPr>
              <a:t>第</a:t>
            </a:r>
            <a:r>
              <a:rPr lang="en-US" altLang="zh-CN" sz="7000">
                <a:sym typeface="+mn-ea"/>
              </a:rPr>
              <a:t>9</a:t>
            </a:r>
            <a:r>
              <a:rPr lang="zh-CN" altLang="en-US" sz="7000">
                <a:sym typeface="+mn-ea"/>
              </a:rPr>
              <a:t>章-</a:t>
            </a:r>
            <a:r>
              <a:rPr lang="en-US" altLang="zh-CN" sz="70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EL</a:t>
            </a:r>
            <a:r>
              <a:rPr lang="zh-CN" altLang="en-US" sz="70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与</a:t>
            </a:r>
            <a:r>
              <a:rPr lang="en-US" altLang="zh-CN" sz="70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JSTL</a:t>
            </a:r>
            <a:endParaRPr lang="zh-CN" altLang="en-US" sz="7000"/>
          </a:p>
          <a:p>
            <a:pPr marL="0" indent="0">
              <a:buNone/>
            </a:pPr>
            <a:r>
              <a:rPr lang="zh-CN" altLang="en-US" sz="7000">
                <a:sym typeface="+mn-ea"/>
              </a:rPr>
              <a:t>     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第</a:t>
            </a:r>
            <a:r>
              <a:rPr lang="en-US" altLang="zh-CN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节：表达式语言</a:t>
            </a:r>
            <a:r>
              <a:rPr lang="en-US" altLang="zh-CN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EL   ----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表达式语言</a:t>
            </a:r>
            <a:endParaRPr lang="zh-CN" altLang="en-US" sz="7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第</a:t>
            </a:r>
            <a:r>
              <a:rPr lang="en-US" altLang="zh-CN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节：标准标签库</a:t>
            </a:r>
            <a:r>
              <a:rPr lang="en-US" altLang="zh-CN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JSTL ----JSP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标准标签库</a:t>
            </a:r>
            <a:endParaRPr lang="zh-CN" altLang="en-US" sz="7000" dirty="0" smtClean="0">
              <a:solidFill>
                <a:schemeClr val="tx1">
                  <a:lumMod val="75000"/>
                  <a:lumOff val="25000"/>
                </a:schemeClr>
              </a:solidFill>
              <a:sym typeface="+mn-ea"/>
            </a:endParaRPr>
          </a:p>
          <a:p>
            <a:r>
              <a:rPr lang="zh-CN" altLang="en-US" sz="7000">
                <a:sym typeface="+mn-ea"/>
              </a:rPr>
              <a:t>第</a:t>
            </a:r>
            <a:r>
              <a:rPr lang="en-US" altLang="zh-CN" sz="7000">
                <a:sym typeface="+mn-ea"/>
              </a:rPr>
              <a:t>10</a:t>
            </a:r>
            <a:r>
              <a:rPr lang="zh-CN" altLang="en-US" sz="7000">
                <a:sym typeface="+mn-ea"/>
              </a:rPr>
              <a:t>章-</a:t>
            </a:r>
            <a:r>
              <a:rPr lang="en-US" altLang="zh-CN" sz="70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Servlet</a:t>
            </a:r>
            <a:r>
              <a:rPr lang="zh-CN" altLang="en-US" sz="70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+mn-ea"/>
              </a:rPr>
              <a:t>新特性</a:t>
            </a:r>
            <a:endParaRPr lang="zh-CN" altLang="en-US" sz="7000">
              <a:sym typeface="+mn-ea"/>
            </a:endParaRPr>
          </a:p>
          <a:p>
            <a:pPr marL="0" indent="0">
              <a:buNone/>
            </a:pPr>
            <a:r>
              <a:rPr lang="zh-CN" altLang="en-US" sz="7000">
                <a:sym typeface="+mn-ea"/>
              </a:rPr>
              <a:t> 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第</a:t>
            </a:r>
            <a:r>
              <a:rPr lang="en-US" altLang="zh-CN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1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 </a:t>
            </a:r>
            <a:r>
              <a:rPr lang="en-US" altLang="zh-CN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Servlet3.0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新特性 </a:t>
            </a:r>
            <a:r>
              <a:rPr lang="en-US" altLang="zh-CN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非阻塞、注解、文件上传</a:t>
            </a:r>
            <a:endParaRPr lang="zh-CN" altLang="en-US" sz="7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ctr">
              <a:buNone/>
            </a:pP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     第</a:t>
            </a:r>
            <a:r>
              <a:rPr lang="en-US" altLang="zh-CN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2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节： </a:t>
            </a:r>
            <a:r>
              <a:rPr lang="en-US" altLang="zh-CN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Servlet4.0</a:t>
            </a:r>
            <a:r>
              <a:rPr lang="zh-CN" altLang="en-US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新特性 </a:t>
            </a:r>
            <a:r>
              <a:rPr lang="en-US" altLang="zh-CN" sz="7000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+mn-ea"/>
              </a:rPr>
              <a:t>----</a:t>
            </a:r>
            <a:r>
              <a:rPr lang="zh-CN" altLang="en-US" sz="7000">
                <a:sym typeface="+mn-ea"/>
              </a:rPr>
              <a:t>PushBuilder、HttpServletMapping     接口及细微变化</a:t>
            </a:r>
            <a:endParaRPr lang="zh-CN" altLang="en-US" sz="7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914399"/>
            <a:ext cx="11015870" cy="506073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Servlet3.0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版本，增加了非阻塞特性：接收请求后，启动一个异步线程处理请求，客户端可以继续请求这个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，而不必等待上一次请求返回；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默认情况下，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Servlet3.0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版本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并没有这个特性，需要在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中进行配置：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非阻塞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2079" y="3354062"/>
            <a:ext cx="11114689" cy="14773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       &lt;</a:t>
            </a:r>
            <a:r>
              <a:rPr lang="en-US" dirty="0" err="1" smtClean="0"/>
              <a:t>servlet</a:t>
            </a:r>
            <a:r>
              <a:rPr lang="en-US" dirty="0" smtClean="0"/>
              <a:t>&gt;</a:t>
            </a:r>
            <a:endParaRPr lang="en-US" dirty="0" smtClean="0"/>
          </a:p>
          <a:p>
            <a:r>
              <a:rPr lang="en-US" dirty="0" smtClean="0"/>
              <a:t>		&lt;</a:t>
            </a:r>
            <a:r>
              <a:rPr lang="en-US" dirty="0" err="1" smtClean="0"/>
              <a:t>servlet</a:t>
            </a:r>
            <a:r>
              <a:rPr lang="en-US" dirty="0" smtClean="0"/>
              <a:t>-name&gt;</a:t>
            </a:r>
            <a:r>
              <a:rPr lang="en-US" dirty="0" err="1" smtClean="0"/>
              <a:t>PrintServlet</a:t>
            </a:r>
            <a:r>
              <a:rPr lang="en-US" dirty="0" smtClean="0"/>
              <a:t>&lt;/</a:t>
            </a:r>
            <a:r>
              <a:rPr lang="en-US" dirty="0" err="1" smtClean="0"/>
              <a:t>servlet</a:t>
            </a:r>
            <a:r>
              <a:rPr lang="en-US" dirty="0" smtClean="0"/>
              <a:t>-name&gt;</a:t>
            </a:r>
            <a:endParaRPr lang="en-US" dirty="0" smtClean="0"/>
          </a:p>
          <a:p>
            <a:r>
              <a:rPr lang="en-US" dirty="0" smtClean="0"/>
              <a:t>		&lt;</a:t>
            </a:r>
            <a:r>
              <a:rPr lang="en-US" dirty="0" err="1" smtClean="0"/>
              <a:t>servlet</a:t>
            </a:r>
            <a:r>
              <a:rPr lang="en-US" dirty="0" smtClean="0"/>
              <a:t>-class&gt;com.chiansofti.chapter10.section01.PrintServlet&lt;/</a:t>
            </a:r>
            <a:r>
              <a:rPr lang="en-US" dirty="0" err="1" smtClean="0"/>
              <a:t>servlet</a:t>
            </a:r>
            <a:r>
              <a:rPr lang="en-US" dirty="0" smtClean="0"/>
              <a:t>-class&gt;</a:t>
            </a:r>
            <a:endParaRPr lang="en-US" dirty="0" smtClean="0"/>
          </a:p>
          <a:p>
            <a:r>
              <a:rPr lang="en-US" dirty="0" smtClean="0"/>
              <a:t>		</a:t>
            </a:r>
            <a:r>
              <a:rPr lang="en-US" b="1" dirty="0" smtClean="0">
                <a:solidFill>
                  <a:srgbClr val="FF0000"/>
                </a:solidFill>
              </a:rPr>
              <a:t>&lt;</a:t>
            </a:r>
            <a:r>
              <a:rPr lang="en-US" b="1" dirty="0" err="1" smtClean="0">
                <a:solidFill>
                  <a:srgbClr val="FF0000"/>
                </a:solidFill>
              </a:rPr>
              <a:t>async</a:t>
            </a:r>
            <a:r>
              <a:rPr lang="en-US" b="1" dirty="0" smtClean="0">
                <a:solidFill>
                  <a:srgbClr val="FF0000"/>
                </a:solidFill>
              </a:rPr>
              <a:t>-supported&gt;true&lt;/</a:t>
            </a:r>
            <a:r>
              <a:rPr lang="en-US" b="1" dirty="0" err="1" smtClean="0">
                <a:solidFill>
                  <a:srgbClr val="FF0000"/>
                </a:solidFill>
              </a:rPr>
              <a:t>async</a:t>
            </a:r>
            <a:r>
              <a:rPr lang="en-US" b="1" dirty="0" smtClean="0">
                <a:solidFill>
                  <a:srgbClr val="FF0000"/>
                </a:solidFill>
              </a:rPr>
              <a:t>-supported&gt;</a:t>
            </a:r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	&lt;/</a:t>
            </a:r>
            <a:r>
              <a:rPr lang="en-US" dirty="0" err="1" smtClean="0"/>
              <a:t>servlet</a:t>
            </a:r>
            <a:r>
              <a:rPr lang="en-US" dirty="0" smtClean="0"/>
              <a:t>&gt;</a:t>
            </a:r>
            <a:endParaRPr lang="en-US" dirty="0"/>
          </a:p>
        </p:txBody>
      </p:sp>
      <p:pic>
        <p:nvPicPr>
          <p:cNvPr id="2049" name="Picture 1" descr="C:\Users\wxh\AppData\Roaming\Tencent\Users\29097443\QQ\WinTemp\RichOle\G)5I4){1]FW37}CEX[%TV}4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48097" y="5328745"/>
            <a:ext cx="4714875" cy="87630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</p:pic>
      <p:pic>
        <p:nvPicPr>
          <p:cNvPr id="7" name="Picture 1" descr="C:\Users\wxh\AppData\Roaming\Tencent\Users\29097443\QQ\WinTemp\RichOle\XQCRIWJNFJ6]24HBD5W~Y@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919" y="5281448"/>
            <a:ext cx="4600575" cy="91440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</p:pic>
      <p:sp>
        <p:nvSpPr>
          <p:cNvPr id="8" name="Oval Callout 7"/>
          <p:cNvSpPr/>
          <p:nvPr/>
        </p:nvSpPr>
        <p:spPr>
          <a:xfrm>
            <a:off x="9249102" y="4035972"/>
            <a:ext cx="1876098" cy="1828801"/>
          </a:xfrm>
          <a:prstGeom prst="wedgeEllipseCallout">
            <a:avLst>
              <a:gd name="adj1" fmla="val -87199"/>
              <a:gd name="adj2" fmla="val 2566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请求</a:t>
            </a:r>
            <a:r>
              <a:rPr lang="en-US" altLang="zh-CN" dirty="0" err="1" smtClean="0">
                <a:solidFill>
                  <a:schemeClr val="tx1"/>
                </a:solidFill>
              </a:rPr>
              <a:t>PrintServlet</a:t>
            </a:r>
            <a:r>
              <a:rPr lang="zh-CN" altLang="en-US" dirty="0" smtClean="0">
                <a:solidFill>
                  <a:schemeClr val="tx1"/>
                </a:solidFill>
              </a:rPr>
              <a:t>，处于非阻塞状态，依然可以响应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Box 9">
            <a:hlinkClick r:id="rId3" action="ppaction://hlinkfile"/>
          </p:cNvPr>
          <p:cNvSpPr txBox="1"/>
          <p:nvPr/>
        </p:nvSpPr>
        <p:spPr>
          <a:xfrm>
            <a:off x="9593705" y="284813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4" action="ppaction://hlinkfile"/>
              </a:rPr>
              <a:t>PrintServlet.java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1【</a:t>
            </a:r>
            <a:r>
              <a:rPr lang="zh-CN" altLang="en-US" noProof="0" dirty="0" smtClean="0">
                <a:sym typeface="+mn-ea"/>
              </a:rPr>
              <a:t>非阻塞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】-3</a:t>
            </a: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73634" y="1172837"/>
            <a:ext cx="11114689" cy="39693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dirty="0" smtClean="0"/>
              <a:t>           </a:t>
            </a:r>
            <a:r>
              <a:rPr lang="en-US" b="1" smtClean="0">
                <a:solidFill>
                  <a:srgbClr val="FF0000"/>
                </a:solidFill>
              </a:rPr>
              <a:t>@WebServlet</a:t>
            </a:r>
            <a:r>
              <a:rPr lang="en-US" smtClean="0"/>
              <a:t>("/PrintServlet")</a:t>
            </a:r>
            <a:endParaRPr lang="en-US" smtClean="0"/>
          </a:p>
          <a:p>
            <a:r>
              <a:rPr lang="en-US" smtClean="0"/>
              <a:t>public class PrintServlet extends HttpServlet {</a:t>
            </a:r>
            <a:endParaRPr lang="en-US" smtClean="0"/>
          </a:p>
          <a:p>
            <a:r>
              <a:rPr lang="en-US" smtClean="0"/>
              <a:t>	protected void doGet(HttpServletRequest request, HttpServletResponse response) throws ServletException, IOException {</a:t>
            </a:r>
            <a:endParaRPr lang="en-US" smtClean="0"/>
          </a:p>
          <a:p>
            <a:r>
              <a:rPr lang="en-US" smtClean="0"/>
              <a:t>//		设置响应的内容类型</a:t>
            </a:r>
            <a:endParaRPr lang="en-US" smtClean="0"/>
          </a:p>
          <a:p>
            <a:r>
              <a:rPr lang="en-US" smtClean="0"/>
              <a:t>		response.setContentType("text/html;charset=utf-8");</a:t>
            </a:r>
            <a:endParaRPr lang="en-US" smtClean="0"/>
          </a:p>
          <a:p>
            <a:r>
              <a:rPr lang="en-US" smtClean="0"/>
              <a:t>//		获得输出流</a:t>
            </a:r>
            <a:endParaRPr lang="en-US" smtClean="0"/>
          </a:p>
          <a:p>
            <a:r>
              <a:rPr lang="en-US" smtClean="0"/>
              <a:t>		PrintWriter out=response.getWriter();</a:t>
            </a:r>
            <a:endParaRPr lang="en-US" smtClean="0"/>
          </a:p>
          <a:p>
            <a:r>
              <a:rPr lang="en-US" smtClean="0"/>
              <a:t>	out.println(Thread.currentThread().getName()+": Hello，我是PrintServlet,马上要进入死循环打印了！");</a:t>
            </a:r>
            <a:endParaRPr lang="en-US" smtClean="0"/>
          </a:p>
          <a:p>
            <a:r>
              <a:rPr lang="en-US" smtClean="0"/>
              <a:t>		out.close();</a:t>
            </a:r>
            <a:endParaRPr lang="en-US" smtClean="0"/>
          </a:p>
          <a:p>
            <a:r>
              <a:rPr lang="en-US" smtClean="0"/>
              <a:t>		while(true){</a:t>
            </a:r>
            <a:endParaRPr lang="en-US" smtClean="0"/>
          </a:p>
          <a:p>
            <a:r>
              <a:rPr lang="en-US" smtClean="0"/>
              <a:t>			System.out.println("正在打印，请稍后......");</a:t>
            </a:r>
            <a:endParaRPr lang="en-US" smtClean="0"/>
          </a:p>
          <a:p>
            <a:r>
              <a:rPr lang="en-US" smtClean="0"/>
              <a:t>		}</a:t>
            </a:r>
            <a:endParaRPr lang="en-US" smtClean="0"/>
          </a:p>
          <a:p>
            <a:r>
              <a:rPr lang="en-US" smtClean="0"/>
              <a:t>	}</a:t>
            </a:r>
            <a:endParaRPr lang="en-US" smtClean="0"/>
          </a:p>
        </p:txBody>
      </p:sp>
      <p:sp>
        <p:nvSpPr>
          <p:cNvPr id="10" name="TextBox 9">
            <a:hlinkClick r:id="rId1" action="ppaction://hlinkfile"/>
          </p:cNvPr>
          <p:cNvSpPr txBox="1"/>
          <p:nvPr/>
        </p:nvSpPr>
        <p:spPr>
          <a:xfrm>
            <a:off x="9593705" y="284813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PrintServlet.java</a:t>
            </a:r>
            <a:endParaRPr 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900" y="5397500"/>
            <a:ext cx="6383655" cy="5905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882868"/>
            <a:ext cx="11015870" cy="411480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Servlet3.0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中可以使用注解（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annotation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）替代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进行配置；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通常用的注解有五种类型：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WebServlet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：对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进行配置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WebInitParam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：配置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初始化参数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WebFilter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：配置过滤器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WebListener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 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：配置监听器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MultipartConfig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：对文件上传的支持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en-US" sz="2000" dirty="0" smtClean="0"/>
          </a:p>
          <a:p>
            <a:pPr lvl="1"/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8" y="882868"/>
            <a:ext cx="11312787" cy="597513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WebServlet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：对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进行配置示例，包括的属性如下，这些属性除了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vlaue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或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urlPatterns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是必选的，其他的都是可选的：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name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-name&gt;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。如果没有指定，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-name&gt;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取值为类的全限定名，比如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XXX.XXX.XXX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urlPatterns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-pattern&gt;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value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 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urlPatterns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属性。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loadOnStartup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&lt;load-on-startup&gt;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initParams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&lt;init-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param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&gt;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标签，他的参数是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@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WebInitParam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注解的集合（此注解之后介绍）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asyncSupported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async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-supported&gt;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&lt;description&gt;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</a:t>
            </a:r>
            <a:r>
              <a:rPr lang="en-US" altLang="zh-CN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displayName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：等价于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web.xml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配置文件中的 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&lt;display-name&gt; 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标签</a:t>
            </a:r>
            <a:endParaRPr lang="zh-CN" alt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zh-CN" altLang="en-US" sz="3000" noProof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注解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981f08aa-df50-4ee4-936f-dbd8e6d6867a}"/>
</p:tagLst>
</file>

<file path=ppt/tags/tag2.xml><?xml version="1.0" encoding="utf-8"?>
<p:tagLst xmlns:p="http://schemas.openxmlformats.org/presentationml/2006/main">
  <p:tag name="KSO_WM_UNIT_TABLE_BEAUTIFY" val="smartTable{b83d1c26-e226-4c1c-aa6c-2e99088aad78}"/>
</p:tagLst>
</file>

<file path=ppt/tags/tag3.xml><?xml version="1.0" encoding="utf-8"?>
<p:tagLst xmlns:p="http://schemas.openxmlformats.org/presentationml/2006/main">
  <p:tag name="REFSHAPE" val="302310644"/>
  <p:tag name="KSO_WM_UNIT_PLACING_PICTURE_USER_VIEWPORT" val="{&quot;height&quot;:3855,&quot;width&quot;:10740}"/>
</p:tagLst>
</file>

<file path=ppt/tags/tag4.xml><?xml version="1.0" encoding="utf-8"?>
<p:tagLst xmlns:p="http://schemas.openxmlformats.org/presentationml/2006/main">
  <p:tag name="REFSHAPE" val="483234412"/>
  <p:tag name="KSO_WM_UNIT_PLACING_PICTURE_USER_VIEWPORT" val="{&quot;height&quot;:9408,&quot;width&quot;:1523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14317</Words>
  <Application>WPS 演示</Application>
  <PresentationFormat>Custom</PresentationFormat>
  <Paragraphs>695</Paragraphs>
  <Slides>55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5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微软雅黑 Light</vt:lpstr>
      <vt:lpstr>Office 主题</vt:lpstr>
      <vt:lpstr>Servlet新特性</vt:lpstr>
      <vt:lpstr>本章内容：共2小节，6个知识点</vt:lpstr>
      <vt:lpstr>本章目标</vt:lpstr>
      <vt:lpstr>第1节【Servlet3.0新特性】</vt:lpstr>
      <vt:lpstr>PowerPoint 演示文稿</vt:lpstr>
      <vt:lpstr>PowerPoint 演示文稿</vt:lpstr>
      <vt:lpstr>知识点1【非阻塞】-3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知识点3【文件上传】-6</vt:lpstr>
      <vt:lpstr>知识点3【文件上传】-7</vt:lpstr>
      <vt:lpstr>本节总结提问【Servlet3.0新特性】</vt:lpstr>
      <vt:lpstr>本节总结【 Servlet3.0新特性】</vt:lpstr>
      <vt:lpstr>第2节【Servlet4.0新特性】</vt:lpstr>
      <vt:lpstr>知识点1：如何获取全新PushBuilder -1</vt:lpstr>
      <vt:lpstr>知识点1：如何获取全新PushBuilder -2</vt:lpstr>
      <vt:lpstr>知识点1：如何获取全新 PushBuilder-3</vt:lpstr>
      <vt:lpstr>知识点1：如何获取全新 PushBuilder-4</vt:lpstr>
      <vt:lpstr>知识点1：如何获取全新 PushBuilder-5</vt:lpstr>
      <vt:lpstr>知识点1：如何获取全新 PushBuilder-6</vt:lpstr>
      <vt:lpstr>知识点1：如何获取全新 PushBuilder-7</vt:lpstr>
      <vt:lpstr>知识点1：如何获取全新 PushBuilder-8</vt:lpstr>
      <vt:lpstr>知识点1：如何获取全新 PushBuilder-9</vt:lpstr>
      <vt:lpstr>知识点1：如何获取全新 PushBuilder-10</vt:lpstr>
      <vt:lpstr>知识点1：如何获取全新 PushBuilder-11</vt:lpstr>
      <vt:lpstr>知识点1：如何获取全新 PushBuilder-12</vt:lpstr>
      <vt:lpstr>知识点2：HttpServletMapping接口-1</vt:lpstr>
      <vt:lpstr>知识点2：HttpServletMapping接口-2</vt:lpstr>
      <vt:lpstr>知识点2：HttpServletMapping接口-4</vt:lpstr>
      <vt:lpstr>知识点2：HttpServletMapping接口-4 访问结果</vt:lpstr>
      <vt:lpstr>知识点3：Servlet 4.0 的细微变化</vt:lpstr>
      <vt:lpstr>知识点3：Servlet 4.0 的细微变化</vt:lpstr>
      <vt:lpstr>PowerPoint 演示文稿</vt:lpstr>
      <vt:lpstr>本节总结提问【Servlet4.0新特性】</vt:lpstr>
      <vt:lpstr>本节总结【 Servlet4.0新特性】</vt:lpstr>
      <vt:lpstr>本章总结</vt:lpstr>
      <vt:lpstr>本章作业</vt:lpstr>
      <vt:lpstr>Web课程回顾与总结</vt:lpstr>
      <vt:lpstr>Web课程回顾与总结</vt:lpstr>
      <vt:lpstr>Web课程回顾与总结</vt:lpstr>
      <vt:lpstr>Web课程回顾与总结</vt:lpstr>
      <vt:lpstr>Web课程回顾与总结</vt:lpstr>
      <vt:lpstr>Web课程回顾与总结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EDZ</cp:lastModifiedBy>
  <cp:revision>1767</cp:revision>
  <dcterms:created xsi:type="dcterms:W3CDTF">2014-03-19T14:07:00Z</dcterms:created>
  <dcterms:modified xsi:type="dcterms:W3CDTF">2020-01-20T03:15:41Z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