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6"/>
  </p:handoutMasterIdLst>
  <p:sldIdLst>
    <p:sldId id="478" r:id="rId3"/>
    <p:sldId id="481" r:id="rId5"/>
    <p:sldId id="493" r:id="rId6"/>
    <p:sldId id="483" r:id="rId7"/>
    <p:sldId id="588" r:id="rId8"/>
    <p:sldId id="506" r:id="rId9"/>
    <p:sldId id="596" r:id="rId10"/>
    <p:sldId id="626" r:id="rId11"/>
    <p:sldId id="627" r:id="rId12"/>
    <p:sldId id="628" r:id="rId13"/>
    <p:sldId id="629" r:id="rId14"/>
    <p:sldId id="597" r:id="rId15"/>
    <p:sldId id="507" r:id="rId16"/>
    <p:sldId id="598" r:id="rId17"/>
    <p:sldId id="599" r:id="rId18"/>
    <p:sldId id="600" r:id="rId19"/>
    <p:sldId id="508" r:id="rId20"/>
    <p:sldId id="601" r:id="rId21"/>
    <p:sldId id="602" r:id="rId22"/>
    <p:sldId id="603" r:id="rId23"/>
    <p:sldId id="509" r:id="rId24"/>
    <p:sldId id="604" r:id="rId25"/>
    <p:sldId id="605" r:id="rId26"/>
    <p:sldId id="664" r:id="rId27"/>
    <p:sldId id="665" r:id="rId28"/>
    <p:sldId id="589" r:id="rId29"/>
    <p:sldId id="606" r:id="rId30"/>
    <p:sldId id="590" r:id="rId31"/>
    <p:sldId id="591" r:id="rId32"/>
    <p:sldId id="607" r:id="rId33"/>
    <p:sldId id="592" r:id="rId34"/>
    <p:sldId id="593" r:id="rId35"/>
    <p:sldId id="608" r:id="rId36"/>
    <p:sldId id="594" r:id="rId37"/>
    <p:sldId id="666" r:id="rId38"/>
    <p:sldId id="595" r:id="rId39"/>
    <p:sldId id="610" r:id="rId40"/>
    <p:sldId id="510" r:id="rId41"/>
    <p:sldId id="511" r:id="rId42"/>
    <p:sldId id="586" r:id="rId43"/>
    <p:sldId id="611" r:id="rId44"/>
    <p:sldId id="476" r:id="rId4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00"/>
    <a:srgbClr val="000066"/>
    <a:srgbClr val="CC6600"/>
    <a:srgbClr val="CC3300"/>
    <a:srgbClr val="AE0B0B"/>
    <a:srgbClr val="3D3D3D"/>
    <a:srgbClr val="393939"/>
    <a:srgbClr val="CC0000"/>
    <a:srgbClr val="FF3300"/>
    <a:srgbClr val="99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42" autoAdjust="0"/>
    <p:restoredTop sz="78881" autoAdjust="0"/>
  </p:normalViewPr>
  <p:slideViewPr>
    <p:cSldViewPr snapToGrid="0">
      <p:cViewPr>
        <p:scale>
          <a:sx n="60" d="100"/>
          <a:sy n="60" d="100"/>
        </p:scale>
        <p:origin x="-1086" y="-78"/>
      </p:cViewPr>
      <p:guideLst>
        <p:guide orient="horz" pos="2160"/>
        <p:guide pos="3842"/>
      </p:guideLst>
    </p:cSldViewPr>
  </p:slideViewPr>
  <p:outlineViewPr>
    <p:cViewPr>
      <p:scale>
        <a:sx n="33" d="100"/>
        <a:sy n="33" d="100"/>
      </p:scale>
      <p:origin x="0" y="0"/>
    </p:cViewPr>
  </p:outlineViewPr>
  <p:notesTextViewPr>
    <p:cViewPr>
      <p:scale>
        <a:sx n="1" d="1"/>
        <a:sy n="1" d="1"/>
      </p:scale>
      <p:origin x="0" y="0"/>
    </p:cViewPr>
  </p:notesTextViewPr>
  <p:sorterViewPr>
    <p:cViewPr>
      <p:scale>
        <a:sx n="40" d="100"/>
        <a:sy n="40" d="100"/>
      </p:scale>
      <p:origin x="0" y="0"/>
    </p:cViewPr>
  </p:sorterViewPr>
  <p:notesViewPr>
    <p:cSldViewPr snapToGrid="0">
      <p:cViewPr varScale="1">
        <p:scale>
          <a:sx n="56" d="100"/>
          <a:sy n="56" d="100"/>
        </p:scale>
        <p:origin x="2856" y="7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handoutMaster" Target="handoutMasters/handoutMaster1.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2FDAFF6-F84F-4348-8062-22F68F2F883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E8F3BBD-B065-4C1F-9D2D-1D16C98090FE}"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9AA82-4130-4734-8B4A-6884A501501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CB019E-7D09-4A3E-A6A1-B4531B68838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en-US" altLang="zh-CN" dirty="0" smtClean="0"/>
              <a:t>【</a:t>
            </a:r>
            <a:r>
              <a:rPr lang="zh-CN" altLang="en-US" dirty="0" smtClean="0"/>
              <a:t>本章引言</a:t>
            </a:r>
            <a:r>
              <a:rPr lang="en-US" altLang="zh-CN" dirty="0" smtClean="0"/>
              <a:t>】</a:t>
            </a:r>
            <a:endParaRPr lang="en-US" altLang="zh-CN" dirty="0" smtClean="0"/>
          </a:p>
          <a:p>
            <a:r>
              <a:rPr lang="zh-CN" altLang="en-US" baseline="0" dirty="0" smtClean="0"/>
              <a:t>         既然本课程主要学习</a:t>
            </a:r>
            <a:r>
              <a:rPr lang="en-US" altLang="zh-CN" baseline="0" dirty="0" smtClean="0"/>
              <a:t>Servlet/JSP</a:t>
            </a:r>
            <a:r>
              <a:rPr lang="zh-CN" altLang="en-US" baseline="0" dirty="0" smtClean="0"/>
              <a:t>技术来开发</a:t>
            </a:r>
            <a:r>
              <a:rPr lang="en-US" altLang="zh-CN" baseline="0" dirty="0" smtClean="0"/>
              <a:t>Web</a:t>
            </a:r>
            <a:r>
              <a:rPr lang="zh-CN" altLang="en-US" baseline="0" dirty="0" smtClean="0"/>
              <a:t>应用，而</a:t>
            </a:r>
            <a:r>
              <a:rPr lang="en-US" altLang="zh-CN" baseline="0" dirty="0" smtClean="0"/>
              <a:t>JSP</a:t>
            </a:r>
            <a:r>
              <a:rPr lang="zh-CN" altLang="en-US" baseline="0" dirty="0" smtClean="0"/>
              <a:t>的本质又是</a:t>
            </a:r>
            <a:r>
              <a:rPr lang="en-US" altLang="zh-CN" baseline="0" dirty="0" smtClean="0"/>
              <a:t>Servlet</a:t>
            </a:r>
            <a:r>
              <a:rPr lang="zh-CN" altLang="en-US" baseline="0" dirty="0" smtClean="0"/>
              <a:t>，所以我们先从</a:t>
            </a:r>
            <a:r>
              <a:rPr lang="en-US" altLang="zh-CN" baseline="0" dirty="0" smtClean="0"/>
              <a:t>Servlet</a:t>
            </a:r>
            <a:r>
              <a:rPr lang="zh-CN" altLang="en-US" baseline="0" dirty="0" smtClean="0"/>
              <a:t>学起。本章将学习</a:t>
            </a:r>
            <a:r>
              <a:rPr lang="en-US" altLang="zh-CN" baseline="0" dirty="0" smtClean="0"/>
              <a:t>Servlet </a:t>
            </a:r>
            <a:r>
              <a:rPr lang="zh-CN" altLang="en-US" baseline="0" dirty="0" smtClean="0"/>
              <a:t>的一些基本概念和操作，知识点相对零散，建议逐个击破，先掌握好每个知识点，后续实践中就能深刻体会。</a:t>
            </a:r>
            <a:r>
              <a:rPr lang="en-US" altLang="zh-CN" baseline="0" dirty="0" smtClean="0"/>
              <a:t>       </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1C9AB3F-D91E-4CD1-B0FE-A16B096DF36B}"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defRPr/>
            </a:pP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有参</a:t>
            </a:r>
            <a:r>
              <a:rPr lang="en-US" altLang="zh-CN" dirty="0" smtClean="0"/>
              <a:t>init</a:t>
            </a:r>
            <a:r>
              <a:rPr lang="zh-CN" altLang="en-US" dirty="0" smtClean="0"/>
              <a:t>方法往往不会重写，容器会进行一些实例化操作。如果需要自定义一些实例化的操作，重写无参</a:t>
            </a:r>
            <a:r>
              <a:rPr lang="en-US" altLang="zh-CN" dirty="0" smtClean="0"/>
              <a:t>init</a:t>
            </a:r>
            <a:r>
              <a:rPr lang="zh-CN" altLang="en-US" dirty="0" smtClean="0"/>
              <a:t>方法。</a:t>
            </a:r>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DDCB019E-7D09-4A3E-A6A1-B4531B68838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normAutofit/>
          </a:bodyPr>
          <a:lstStyle>
            <a:lvl1pPr algn="ctr">
              <a:defRPr sz="4000">
                <a:solidFill>
                  <a:schemeClr val="tx1">
                    <a:lumMod val="75000"/>
                    <a:lumOff val="2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solidFill>
                  <a:schemeClr val="tx1">
                    <a:lumMod val="75000"/>
                    <a:lumOff val="25000"/>
                  </a:schemeClr>
                </a:solidFill>
                <a:latin typeface="微软雅黑 Light" panose="020B0502040204020203" pitchFamily="34" charset="-122"/>
                <a:ea typeface="微软雅黑 Light" panose="020B0502040204020203" pitchFamily="3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pic>
        <p:nvPicPr>
          <p:cNvPr id="8" name="Picture 7" descr="Picture1.png"/>
          <p:cNvPicPr>
            <a:picLocks noChangeAspect="1"/>
          </p:cNvPicPr>
          <p:nvPr userDrawn="1"/>
        </p:nvPicPr>
        <p:blipFill>
          <a:blip r:embed="rId3" cstate="print"/>
          <a:stretch>
            <a:fillRect/>
          </a:stretch>
        </p:blipFill>
        <p:spPr>
          <a:xfrm>
            <a:off x="9851569" y="179024"/>
            <a:ext cx="2153196" cy="720894"/>
          </a:xfrm>
          <a:prstGeom prst="rect">
            <a:avLst/>
          </a:prstGeom>
        </p:spPr>
      </p:pic>
    </p:spTree>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Picture 3" descr="C:\Users\wangwengping\Desktop\logo1.png"/>
          <p:cNvPicPr>
            <a:picLocks noChangeAspect="1" noChangeArrowheads="1"/>
          </p:cNvPicPr>
          <p:nvPr userDrawn="1"/>
        </p:nvPicPr>
        <p:blipFill>
          <a:blip r:embed="rId2" cstate="print"/>
          <a:srcRect/>
          <a:stretch>
            <a:fillRect/>
          </a:stretch>
        </p:blipFill>
        <p:spPr bwMode="auto">
          <a:xfrm>
            <a:off x="10535631" y="161755"/>
            <a:ext cx="1224569" cy="1236832"/>
          </a:xfrm>
          <a:prstGeom prst="rect">
            <a:avLst/>
          </a:prstGeom>
          <a:noFill/>
          <a:ln w="9525">
            <a:noFill/>
            <a:miter lim="800000"/>
            <a:headEnd/>
            <a:tailEnd/>
          </a:ln>
        </p:spPr>
      </p:pic>
      <p:sp>
        <p:nvSpPr>
          <p:cNvPr id="2" name="标题 1"/>
          <p:cNvSpPr>
            <a:spLocks noGrp="1"/>
          </p:cNvSpPr>
          <p:nvPr>
            <p:ph type="title"/>
          </p:nvPr>
        </p:nvSpPr>
        <p:spPr>
          <a:xfrm>
            <a:off x="173508" y="881"/>
            <a:ext cx="11573813" cy="849126"/>
          </a:xfrm>
        </p:spPr>
        <p:txBody>
          <a:bodyPr>
            <a:normAutofit/>
          </a:bodyPr>
          <a:lstStyle>
            <a:lvl1pPr>
              <a:defRPr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520825"/>
            <a:ext cx="10515600" cy="47704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9" name="矩形 8"/>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pic>
        <p:nvPicPr>
          <p:cNvPr id="10" name="Picture 9" descr="Picture1.png"/>
          <p:cNvPicPr>
            <a:picLocks noChangeAspect="1"/>
          </p:cNvPicPr>
          <p:nvPr userDrawn="1"/>
        </p:nvPicPr>
        <p:blipFill>
          <a:blip r:embed="rId3" cstate="print"/>
          <a:stretch>
            <a:fillRect/>
          </a:stretch>
        </p:blipFill>
        <p:spPr>
          <a:xfrm>
            <a:off x="10178141" y="6062200"/>
            <a:ext cx="1787437" cy="598437"/>
          </a:xfrm>
          <a:prstGeom prst="rect">
            <a:avLst/>
          </a:prstGeom>
        </p:spPr>
      </p:pic>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73510" y="12302"/>
            <a:ext cx="11637135" cy="819731"/>
          </a:xfrm>
        </p:spPr>
        <p:txBody>
          <a:bodyPr vert="horz" lIns="91440" tIns="45720" rIns="91440" bIns="45720" rtlCol="0" anchor="ctr">
            <a:normAutofit/>
          </a:bodyPr>
          <a:lstStyle>
            <a:lvl1pPr>
              <a:defRPr lang="zh-CN" altLang="en-US" sz="3000">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内容占位符 2"/>
          <p:cNvSpPr>
            <a:spLocks noGrp="1"/>
          </p:cNvSpPr>
          <p:nvPr>
            <p:ph sz="half" idx="1"/>
          </p:nvPr>
        </p:nvSpPr>
        <p:spPr>
          <a:xfrm>
            <a:off x="838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
        <p:nvSpPr>
          <p:cNvPr id="8" name="矩形 7"/>
          <p:cNvSpPr/>
          <p:nvPr userDrawn="1"/>
        </p:nvSpPr>
        <p:spPr>
          <a:xfrm>
            <a:off x="0" y="123119"/>
            <a:ext cx="173510" cy="598099"/>
          </a:xfrm>
          <a:prstGeom prst="rect">
            <a:avLst/>
          </a:prstGeom>
          <a:solidFill>
            <a:schemeClr val="accent1">
              <a:lumMod val="75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dirty="0"/>
              <a:t>单击此处编辑母版标题样式</a:t>
            </a:r>
            <a:endParaRPr lang="zh-CN" altLang="en-US" dirty="0"/>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505075"/>
            <a:ext cx="5157787"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atin typeface="微软雅黑 Light" panose="020B0502040204020203" pitchFamily="34" charset="-122"/>
                <a:ea typeface="微软雅黑 Light" panose="020B0502040204020203"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8" name="页脚占位符 7"/>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vert="horz" lIns="91440" tIns="45720" rIns="91440" bIns="45720" rtlCol="0" anchor="ctr">
            <a:normAutofit/>
          </a:bodyPr>
          <a:lstStyle>
            <a:lvl1pPr>
              <a:defRPr lang="zh-CN" altLang="en-US">
                <a:solidFill>
                  <a:schemeClr val="tx1">
                    <a:lumMod val="65000"/>
                    <a:lumOff val="35000"/>
                  </a:schemeClr>
                </a:solidFill>
                <a:latin typeface="微软雅黑 Light" panose="020B0502040204020203" pitchFamily="34" charset="-122"/>
                <a:ea typeface="微软雅黑 Light" panose="020B0502040204020203" pitchFamily="34" charset="-122"/>
              </a:defRPr>
            </a:lvl1pPr>
          </a:lstStyle>
          <a:p>
            <a:pPr lvl="0"/>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D3F2B93-9582-4403-A8D9-97AE827D92A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atin typeface="微软雅黑 Light" panose="020B0502040204020203" pitchFamily="34" charset="-122"/>
                <a:ea typeface="微软雅黑 Light" panose="020B0502040204020203" pitchFamily="34" charset="-122"/>
              </a:defRPr>
            </a:lvl1pPr>
            <a:lvl2pPr>
              <a:defRPr sz="2800">
                <a:latin typeface="微软雅黑 Light" panose="020B0502040204020203" pitchFamily="34" charset="-122"/>
                <a:ea typeface="微软雅黑 Light" panose="020B0502040204020203" pitchFamily="34" charset="-122"/>
              </a:defRPr>
            </a:lvl2pPr>
            <a:lvl3pPr>
              <a:defRPr sz="2400">
                <a:latin typeface="微软雅黑 Light" panose="020B0502040204020203" pitchFamily="34" charset="-122"/>
                <a:ea typeface="微软雅黑 Light" panose="020B0502040204020203" pitchFamily="34" charset="-122"/>
              </a:defRPr>
            </a:lvl3pPr>
            <a:lvl4pPr>
              <a:defRPr sz="2000">
                <a:latin typeface="微软雅黑 Light" panose="020B0502040204020203" pitchFamily="34" charset="-122"/>
                <a:ea typeface="微软雅黑 Light" panose="020B0502040204020203" pitchFamily="34" charset="-122"/>
              </a:defRPr>
            </a:lvl4pPr>
            <a:lvl5pPr>
              <a:defRPr sz="2000">
                <a:latin typeface="微软雅黑 Light" panose="020B0502040204020203" pitchFamily="34" charset="-122"/>
                <a:ea typeface="微软雅黑 Light" panose="020B0502040204020203" pitchFamily="34" charset="-122"/>
              </a:defRPr>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atin typeface="微软雅黑 Light" panose="020B0502040204020203" pitchFamily="34" charset="-122"/>
                <a:ea typeface="微软雅黑 Light" panose="020B0502040204020203"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atin typeface="微软雅黑 Light" panose="020B0502040204020203" pitchFamily="34" charset="-122"/>
                <a:ea typeface="微软雅黑 Light" panose="020B0502040204020203"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6" name="页脚占位符 5"/>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微软雅黑 Light" panose="020B0502040204020203" pitchFamily="34" charset="-122"/>
                <a:ea typeface="微软雅黑 Light" panose="020B0502040204020203" pitchFamily="34" charset="-122"/>
              </a:defRPr>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stStyle>
          <a:p>
            <a:fld id="{FD3F2B93-9582-4403-A8D9-97AE827D92AF}" type="datetimeFigureOut">
              <a:rPr lang="zh-CN" altLang="en-US" smtClean="0"/>
            </a:fld>
            <a:endParaRPr lang="zh-CN" altLang="en-US"/>
          </a:p>
        </p:txBody>
      </p:sp>
      <p:sp>
        <p:nvSpPr>
          <p:cNvPr id="5" name="页脚占位符 4"/>
          <p:cNvSpPr>
            <a:spLocks noGrp="1"/>
          </p:cNvSpPr>
          <p:nvPr>
            <p:ph type="ftr" sz="quarter" idx="11"/>
          </p:nvPr>
        </p:nvSpPr>
        <p:spPr/>
        <p:txBody>
          <a:bodyPr/>
          <a:lstStyle>
            <a:lvl1pPr>
              <a:defRPr>
                <a:latin typeface="微软雅黑 Light" panose="020B0502040204020203" pitchFamily="34" charset="-122"/>
                <a:ea typeface="微软雅黑 Light" panose="020B0502040204020203" pitchFamily="34"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微软雅黑 Light" panose="020B0502040204020203" pitchFamily="34" charset="-122"/>
                <a:ea typeface="微软雅黑 Light" panose="020B0502040204020203" pitchFamily="34" charset="-122"/>
              </a:defRPr>
            </a:lvl1pPr>
          </a:lstStyle>
          <a:p>
            <a:fld id="{699B6DDD-08F0-436D-982C-F99374840B33}" type="slidenum">
              <a:rPr lang="zh-CN" altLang="en-US" smtClean="0"/>
            </a:fld>
            <a:endParaRPr lang="zh-CN" altLang="en-US"/>
          </a:p>
        </p:txBody>
      </p:sp>
    </p:spTree>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9B6DDD-08F0-436D-982C-F99374840B3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3600" kern="1200">
          <a:solidFill>
            <a:schemeClr val="bg1"/>
          </a:solidFill>
          <a:latin typeface="微软雅黑" panose="020B0503020204020204" pitchFamily="34" charset="-122"/>
          <a:ea typeface="微软雅黑" panose="020B0503020204020204" pitchFamily="34" charset="-122"/>
          <a:cs typeface="+mj-cs"/>
        </a:defRPr>
      </a:lvl1pPr>
    </p:titleStyle>
    <p:bodyStyle>
      <a:lvl1pPr marL="228600" indent="-228600" algn="l" defTabSz="914400" rtl="0" eaLnBrk="1" latinLnBrk="0" hangingPunct="1">
        <a:lnSpc>
          <a:spcPct val="150000"/>
        </a:lnSpc>
        <a:spcBef>
          <a:spcPts val="1000"/>
        </a:spcBef>
        <a:buFont typeface="Arial" panose="020B0604020202020204" pitchFamily="34" charset="0"/>
        <a:buChar char="•"/>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685800" indent="-228600" algn="l" defTabSz="914400" rtl="0" eaLnBrk="1" latinLnBrk="0" hangingPunct="1">
        <a:lnSpc>
          <a:spcPct val="150000"/>
        </a:lnSpc>
        <a:spcBef>
          <a:spcPts val="500"/>
        </a:spcBef>
        <a:buFont typeface="Arial" panose="020B0604020202020204" pitchFamily="34" charset="0"/>
        <a:buChar char="•"/>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1143000" indent="-228600" algn="l" defTabSz="914400" rtl="0" eaLnBrk="1" latinLnBrk="0" hangingPunct="1">
        <a:lnSpc>
          <a:spcPct val="150000"/>
        </a:lnSpc>
        <a:spcBef>
          <a:spcPts val="500"/>
        </a:spcBef>
        <a:buFont typeface="Arial" panose="020B0604020202020204" pitchFamily="34" charset="0"/>
        <a:buChar char="•"/>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6002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2057400" indent="-228600" algn="l" defTabSz="914400" rtl="0" eaLnBrk="1" latinLnBrk="0" hangingPunct="1">
        <a:lnSpc>
          <a:spcPct val="150000"/>
        </a:lnSpc>
        <a:spcBef>
          <a:spcPts val="500"/>
        </a:spcBef>
        <a:buFont typeface="Arial" panose="020B0604020202020204" pitchFamily="34" charset="0"/>
        <a:buChar char="•"/>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1&#33410;-Servlet&#20837;&#38376;/TestThreadServlet.java" TargetMode="External"/><Relationship Id="rId1" Type="http://schemas.openxmlformats.org/officeDocument/2006/relationships/hyperlink" Target="&#35838;&#22530;&#26696;&#20363;/&#31532;1&#33410;-&#26465;&#20214;&#20998;&#25903;/Item0101.java" TargetMode="Externa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1&#33410;-Servlet&#20837;&#38376;/TestThreadServlet.java" TargetMode="External"/><Relationship Id="rId1" Type="http://schemas.openxmlformats.org/officeDocument/2006/relationships/hyperlink" Target="&#35838;&#22530;&#26696;&#20363;/&#31532;1&#33410;-&#26465;&#20214;&#20998;&#25903;/Item0101.java" TargetMode="Externa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hyperlink" Target="&#35838;&#22530;&#26696;&#20363;/&#31532;1&#33410;-Servlet&#20837;&#38376;/TestThreadServlet.java" TargetMode="External"/><Relationship Id="rId1" Type="http://schemas.openxmlformats.org/officeDocument/2006/relationships/hyperlink" Target="&#35838;&#22530;&#26696;&#20363;/&#31532;1&#33410;-&#26465;&#20214;&#20998;&#25903;/Item0101.java" TargetMode="Externa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2.xml"/><Relationship Id="rId2" Type="http://schemas.openxmlformats.org/officeDocument/2006/relationships/image" Target="../media/image4.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2.xml"/><Relationship Id="rId3" Type="http://schemas.openxmlformats.org/officeDocument/2006/relationships/image" Target="../media/image11.png"/><Relationship Id="rId2" Type="http://schemas.openxmlformats.org/officeDocument/2006/relationships/hyperlink" Target="&#35838;&#22530;&#26696;&#20363;/&#31532;1&#33410;-Servlet&#20837;&#38376;/TestReqResServlet.java" TargetMode="External"/><Relationship Id="rId1" Type="http://schemas.openxmlformats.org/officeDocument/2006/relationships/hyperlink" Target="&#35838;&#22530;&#26696;&#20363;/&#31532;1&#33410;-&#26465;&#20214;&#20998;&#25903;/Item0101.java" TargetMode="Externa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12.png"/><Relationship Id="rId2" Type="http://schemas.openxmlformats.org/officeDocument/2006/relationships/hyperlink" Target="&#35838;&#22530;&#26696;&#20363;/&#31532;1&#33410;-Servlet&#20837;&#38376;/TestReqResServlet.java" TargetMode="External"/><Relationship Id="rId1" Type="http://schemas.openxmlformats.org/officeDocument/2006/relationships/hyperlink" Target="&#35838;&#22530;&#26696;&#20363;/&#31532;1&#33410;-&#26465;&#20214;&#20998;&#25903;/Item0101.java"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2.xml"/><Relationship Id="rId2" Type="http://schemas.openxmlformats.org/officeDocument/2006/relationships/hyperlink" Target="&#35838;&#22530;&#26696;&#20363;/&#31532;1&#33410;-Servlet&#20837;&#38376;/TestThreeMethodsServlet.java" TargetMode="External"/><Relationship Id="rId1" Type="http://schemas.openxmlformats.org/officeDocument/2006/relationships/hyperlink" Target="&#35838;&#22530;&#26696;&#20363;/&#31532;1&#33410;-&#26465;&#20214;&#20998;&#25903;/Item0101.java" TargetMode="External"/></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index.html" TargetMode="External"/><Relationship Id="rId2" Type="http://schemas.openxmlformats.org/officeDocument/2006/relationships/hyperlink" Target="&#35838;&#22530;&#26696;&#20363;/&#31532;1&#33410;-&#26465;&#20214;&#20998;&#25903;/Item0101.java" TargetMode="External"/><Relationship Id="rId1" Type="http://schemas.openxmlformats.org/officeDocument/2006/relationships/hyperlink" Target="&#35838;&#22530;&#26696;&#20363;/&#31532;1&#33410;-Servlet&#20837;&#38376;/TestThreeMethodsServlet.jav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2.xml"/><Relationship Id="rId2" Type="http://schemas.openxmlformats.org/officeDocument/2006/relationships/hyperlink" Target="&#35838;&#22530;&#26696;&#20363;/&#31532;2&#33410;-&#22522;&#26412;&#25968;&#25454;&#31867;&#22411;/Item0401.java" TargetMode="External"/><Relationship Id="rId1" Type="http://schemas.openxmlformats.org/officeDocument/2006/relationships/hyperlink" Target="&#35838;&#22530;&#26696;&#20363;/&#31532;1&#33410;-Servlet&#20837;&#38376;/testPram.html" TargetMode="Externa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testPram.html" TargetMode="External"/><Relationship Id="rId2" Type="http://schemas.openxmlformats.org/officeDocument/2006/relationships/hyperlink" Target="&#35838;&#22530;&#26696;&#20363;/&#31532;1&#33410;-Servlet&#20837;&#38376;/TestPramServlet.java" TargetMode="External"/><Relationship Id="rId1" Type="http://schemas.openxmlformats.org/officeDocument/2006/relationships/hyperlink" Target="&#35838;&#22530;&#26696;&#20363;/&#31532;1&#33410;-&#26465;&#20214;&#20998;&#25903;/Item0101.java" TargetMode="Externa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Servlet&#20837;&#38376;/TestPramServlet.java" TargetMode="Externa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hyperlink" Target="&#35838;&#22530;&#26696;&#20363;/&#31532;1&#33410;-Servlet&#20837;&#38376;/TestPramServlet.java" TargetMode="Externa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2.xml"/><Relationship Id="rId2" Type="http://schemas.openxmlformats.org/officeDocument/2006/relationships/image" Target="../media/image18.png"/><Relationship Id="rId1" Type="http://schemas.openxmlformats.org/officeDocument/2006/relationships/image" Target="../media/image17.png"/></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TestInitServlet.java" TargetMode="External"/><Relationship Id="rId2" Type="http://schemas.openxmlformats.org/officeDocument/2006/relationships/hyperlink" Target="&#35838;&#22530;&#26696;&#20363;/&#31532;1&#33410;-&#26465;&#20214;&#20998;&#25903;/Item0101.java" TargetMode="External"/><Relationship Id="rId1" Type="http://schemas.openxmlformats.org/officeDocument/2006/relationships/tags" Target="../tags/tag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2.xml"/><Relationship Id="rId3" Type="http://schemas.openxmlformats.org/officeDocument/2006/relationships/hyperlink" Target="&#35838;&#22530;&#26696;&#20363;/&#31532;2&#33410;-&#22522;&#26412;&#25968;&#25454;&#31867;&#22411;/Item0401.java" TargetMode="External"/><Relationship Id="rId2" Type="http://schemas.openxmlformats.org/officeDocument/2006/relationships/hyperlink" Target="&#35838;&#22530;&#26696;&#20363;/&#31532;1&#33410;-Servlet&#20837;&#38376;/TestLoadServlet.java" TargetMode="External"/><Relationship Id="rId1" Type="http://schemas.openxmlformats.org/officeDocument/2006/relationships/hyperlink" Target="&#35838;&#22530;&#26696;&#20363;/&#31532;1&#33410;-&#26465;&#20214;&#20998;&#25903;/Item0101.java"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2.xml"/><Relationship Id="rId4" Type="http://schemas.openxmlformats.org/officeDocument/2006/relationships/hyperlink" Target="http://localhost:8080/chapter02/admin/hello.action" TargetMode="External"/><Relationship Id="rId3" Type="http://schemas.openxmlformats.org/officeDocument/2006/relationships/hyperlink" Target="http://localhost:8080/chapter02/hello.action" TargetMode="External"/><Relationship Id="rId2" Type="http://schemas.openxmlformats.org/officeDocument/2006/relationships/hyperlink" Target="http://localhost:8080/chapter02/admin/file/upload" TargetMode="External"/><Relationship Id="rId1" Type="http://schemas.openxmlformats.org/officeDocument/2006/relationships/hyperlink" Target="http://localhost:8080/chapter02/admin/hello" TargetMode="Externa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hyperlink" Target="http://127.0.0.1:8080/chapter02/" TargetMode="Externa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testhead.html" TargetMode="External"/><Relationship Id="rId2" Type="http://schemas.openxmlformats.org/officeDocument/2006/relationships/hyperlink" Target="&#35838;&#22530;&#26696;&#20363;/&#31532;1&#33410;-Servlet&#20837;&#38376;/TestHeadServlet.java" TargetMode="External"/><Relationship Id="rId1" Type="http://schemas.openxmlformats.org/officeDocument/2006/relationships/hyperlink" Target="&#35838;&#22530;&#26696;&#20363;/&#31532;1&#33410;-&#26465;&#20214;&#20998;&#25903;/Item0101.java" TargetMode="External"/></Relationships>
</file>

<file path=ppt/slides/_rels/slide36.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testhead.html" TargetMode="External"/><Relationship Id="rId2" Type="http://schemas.openxmlformats.org/officeDocument/2006/relationships/hyperlink" Target="&#35838;&#22530;&#26696;&#20363;/&#31532;1&#33410;-Servlet&#20837;&#38376;/TestHeadServlet.java" TargetMode="External"/><Relationship Id="rId1" Type="http://schemas.openxmlformats.org/officeDocument/2006/relationships/hyperlink" Target="&#35838;&#22530;&#26696;&#20363;/&#31532;1&#33410;-&#26465;&#20214;&#20998;&#25903;/Item0101.java" TargetMode="External"/></Relationships>
</file>

<file path=ppt/slides/_rels/slide37.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35838;&#22530;&#26696;&#20363;/&#31532;2&#33410;-&#22522;&#26412;&#25968;&#25454;&#31867;&#22411;/Item0401.java" TargetMode="External"/><Relationship Id="rId3" Type="http://schemas.openxmlformats.org/officeDocument/2006/relationships/hyperlink" Target="&#35838;&#22530;&#26696;&#20363;/&#31532;1&#33410;-Servlet&#20837;&#38376;/testhead.html" TargetMode="External"/><Relationship Id="rId2" Type="http://schemas.openxmlformats.org/officeDocument/2006/relationships/hyperlink" Target="&#35838;&#22530;&#26696;&#20363;/&#31532;1&#33410;-Servlet&#20837;&#38376;/TestHeadServlet.java" TargetMode="External"/><Relationship Id="rId1" Type="http://schemas.openxmlformats.org/officeDocument/2006/relationships/hyperlink" Target="&#35838;&#22530;&#26696;&#20363;/&#31532;1&#33410;-&#26465;&#20214;&#20998;&#25903;/Item0101.java" TargetMode="Externa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hyperlink" Target="&#35838;&#22530;&#26696;&#20363;/&#31532;1&#33410;-Servlet&#20837;&#38376;/TestThreadServlet.java" TargetMode="External"/><Relationship Id="rId1" Type="http://schemas.openxmlformats.org/officeDocument/2006/relationships/hyperlink" Target="&#35838;&#22530;&#26696;&#20363;/&#31532;1&#33410;-&#26465;&#20214;&#20998;&#25903;/Item0101.java"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35838;&#22530;&#26696;&#20363;/&#31532;1&#33410;-Servlet&#20837;&#38376;/TestThreadServlet.java" TargetMode="External"/><Relationship Id="rId1" Type="http://schemas.openxmlformats.org/officeDocument/2006/relationships/hyperlink" Target="&#35838;&#22530;&#26696;&#20363;/&#31532;1&#33410;-&#26465;&#20214;&#20998;&#25903;/Item0101.jav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410230"/>
            <a:ext cx="9144000" cy="2387600"/>
          </a:xfrm>
        </p:spPr>
        <p:txBody>
          <a:bodyPr anchor="ctr">
            <a:normAutofit/>
          </a:bodyPr>
          <a:lstStyle/>
          <a:p>
            <a:r>
              <a:rPr lang="en-US" altLang="zh-CN" sz="6000" dirty="0" smtClean="0">
                <a:solidFill>
                  <a:schemeClr val="tx1">
                    <a:lumMod val="65000"/>
                    <a:lumOff val="35000"/>
                  </a:schemeClr>
                </a:solidFill>
              </a:rPr>
              <a:t>Servlet</a:t>
            </a:r>
            <a:r>
              <a:rPr lang="zh-CN" altLang="en-US" sz="6000" dirty="0" smtClean="0">
                <a:solidFill>
                  <a:schemeClr val="tx1">
                    <a:lumMod val="65000"/>
                    <a:lumOff val="35000"/>
                  </a:schemeClr>
                </a:solidFill>
              </a:rPr>
              <a:t>入门</a:t>
            </a:r>
            <a:endParaRPr lang="zh-CN" altLang="en-US" sz="6000" dirty="0">
              <a:solidFill>
                <a:schemeClr val="tx1">
                  <a:lumMod val="65000"/>
                  <a:lumOff val="35000"/>
                </a:schemeClr>
              </a:solidFill>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4320" y="435610"/>
            <a:ext cx="11079480" cy="6533515"/>
          </a:xfrm>
        </p:spPr>
        <p:txBody>
          <a:bodyPr>
            <a:normAutofit/>
          </a:bodyPr>
          <a:p>
            <a:endParaRPr lang="zh-CN" altLang="en-US" sz="6400" b="1"/>
          </a:p>
          <a:p>
            <a:endParaRPr lang="zh-CN" altLang="en-US" sz="6400" b="1"/>
          </a:p>
        </p:txBody>
      </p:sp>
      <p:sp>
        <p:nvSpPr>
          <p:cNvPr id="25" name="TextBox 24"/>
          <p:cNvSpPr txBox="1"/>
          <p:nvPr/>
        </p:nvSpPr>
        <p:spPr>
          <a:xfrm>
            <a:off x="464321" y="1166879"/>
            <a:ext cx="11490415" cy="3415030"/>
          </a:xfrm>
          <a:prstGeom prst="rect">
            <a:avLst/>
          </a:prstGeom>
          <a:solidFill>
            <a:schemeClr val="bg1">
              <a:lumMod val="95000"/>
            </a:schemeClr>
          </a:solidFill>
        </p:spPr>
        <p:txBody>
          <a:bodyPr wrap="square" rtlCol="0">
            <a:spAutoFit/>
          </a:bodyPr>
          <a:p>
            <a:r>
              <a:rPr lang="zh-CN" altLang="en-US">
                <a:sym typeface="+mn-ea"/>
              </a:rPr>
              <a:t>/**</a:t>
            </a:r>
            <a:endParaRPr lang="zh-CN" altLang="en-US"/>
          </a:p>
          <a:p>
            <a:r>
              <a:rPr lang="zh-CN" altLang="en-US">
                <a:sym typeface="+mn-ea"/>
              </a:rPr>
              <a:t>	 * @see Servlet#init(ServletConfig)</a:t>
            </a:r>
            <a:endParaRPr lang="zh-CN" altLang="en-US"/>
          </a:p>
          <a:p>
            <a:r>
              <a:rPr lang="zh-CN" altLang="en-US">
                <a:sym typeface="+mn-ea"/>
              </a:rPr>
              <a:t>	 */</a:t>
            </a:r>
            <a:endParaRPr lang="zh-CN" altLang="en-US"/>
          </a:p>
          <a:p>
            <a:r>
              <a:rPr lang="zh-CN" altLang="en-US">
                <a:sym typeface="+mn-ea"/>
              </a:rPr>
              <a:t>	</a:t>
            </a:r>
            <a:r>
              <a:rPr lang="en-US" dirty="0" smtClean="0">
                <a:ea typeface="微软雅黑 Light"/>
                <a:sym typeface="+mn-ea"/>
              </a:rPr>
              <a:t>public void init() throws </a:t>
            </a:r>
            <a:r>
              <a:rPr lang="en-US" dirty="0" err="1" smtClean="0">
                <a:ea typeface="微软雅黑 Light"/>
                <a:sym typeface="+mn-ea"/>
              </a:rPr>
              <a:t>ServletException</a:t>
            </a:r>
            <a:r>
              <a:rPr lang="en-US" dirty="0" smtClean="0">
                <a:ea typeface="微软雅黑 Light"/>
                <a:sym typeface="+mn-ea"/>
              </a:rPr>
              <a:t> {</a:t>
            </a:r>
            <a:endParaRPr lang="en-US" dirty="0" smtClean="0">
              <a:ea typeface="微软雅黑 Light"/>
            </a:endParaRPr>
          </a:p>
          <a:p>
            <a:r>
              <a:rPr lang="en-US" dirty="0" smtClean="0">
                <a:ea typeface="微软雅黑 Light"/>
                <a:sym typeface="+mn-ea"/>
              </a:rPr>
              <a:t>           </a:t>
            </a:r>
            <a:r>
              <a:rPr smtClean="0">
                <a:ea typeface="微软雅黑 Light"/>
                <a:sym typeface="+mn-ea"/>
              </a:rPr>
              <a:t>System.out.println("调用init()方法!!!");</a:t>
            </a:r>
            <a:endParaRPr smtClean="0">
              <a:ea typeface="微软雅黑 Light"/>
            </a:endParaRPr>
          </a:p>
          <a:p>
            <a:r>
              <a:rPr lang="en-US" altLang="zh-CN" dirty="0" smtClean="0">
                <a:ea typeface="微软雅黑 Light"/>
                <a:sym typeface="+mn-ea"/>
              </a:rPr>
              <a:t>     }</a:t>
            </a:r>
            <a:endParaRPr lang="en-US" altLang="zh-CN" dirty="0" smtClean="0">
              <a:ea typeface="微软雅黑 Light"/>
            </a:endParaRPr>
          </a:p>
          <a:p>
            <a:r>
              <a:rPr lang="zh-CN" altLang="en-US">
                <a:sym typeface="+mn-ea"/>
              </a:rPr>
              <a:t>		protected void doGet(HttpServletRequest request, HttpServletResponse response) throws ServletException, IOException {</a:t>
            </a:r>
            <a:endParaRPr lang="zh-CN" altLang="en-US"/>
          </a:p>
          <a:p>
            <a:r>
              <a:rPr lang="zh-CN" altLang="en-US">
                <a:sym typeface="+mn-ea"/>
              </a:rPr>
              <a:t>		response.getWriter().append("Served at: ").append(request.getContextPath());</a:t>
            </a:r>
            <a:endParaRPr lang="zh-CN" altLang="en-US">
              <a:sym typeface="+mn-ea"/>
            </a:endParaRPr>
          </a:p>
          <a:p>
            <a:r>
              <a:rPr lang="en-US" dirty="0" smtClean="0">
                <a:ea typeface="微软雅黑 Light"/>
                <a:sym typeface="+mn-ea"/>
              </a:rPr>
              <a:t>              </a:t>
            </a:r>
            <a:r>
              <a:rPr smtClean="0">
                <a:ea typeface="微软雅黑 Light"/>
                <a:sym typeface="+mn-ea"/>
              </a:rPr>
              <a:t>this.doPost(request, response);</a:t>
            </a:r>
            <a:endParaRPr smtClean="0">
              <a:ea typeface="微软雅黑 Light"/>
              <a:sym typeface="+mn-ea"/>
            </a:endParaRPr>
          </a:p>
          <a:p>
            <a:r>
              <a:rPr smtClean="0">
                <a:ea typeface="微软雅黑 Light"/>
                <a:sym typeface="+mn-ea"/>
              </a:rPr>
              <a:t>		System.out.println("调用doGet</a:t>
            </a:r>
            <a:r>
              <a:rPr lang="en-US" smtClean="0">
                <a:ea typeface="微软雅黑 Light"/>
                <a:sym typeface="+mn-ea"/>
              </a:rPr>
              <a:t>()</a:t>
            </a:r>
            <a:r>
              <a:rPr smtClean="0">
                <a:ea typeface="微软雅黑 Light"/>
                <a:sym typeface="+mn-ea"/>
              </a:rPr>
              <a:t>方法");</a:t>
            </a:r>
            <a:endParaRPr smtClean="0">
              <a:ea typeface="微软雅黑 Light"/>
              <a:sym typeface="+mn-ea"/>
            </a:endParaRPr>
          </a:p>
          <a:p>
            <a:r>
              <a:rPr lang="zh-CN" altLang="en-US">
                <a:sym typeface="+mn-ea"/>
              </a:rPr>
              <a:t>}</a:t>
            </a:r>
            <a:endParaRPr lang="en-US" altLang="zh-CN" dirty="0" smtClean="0">
              <a:ea typeface="微软雅黑 Light"/>
            </a:endParaRPr>
          </a:p>
        </p:txBody>
      </p:sp>
      <p:sp>
        <p:nvSpPr>
          <p:cNvPr id="23" name="TextBox 22">
            <a:hlinkClick r:id="rId1" action="ppaction://hlinkfile"/>
          </p:cNvPr>
          <p:cNvSpPr txBox="1"/>
          <p:nvPr/>
        </p:nvSpPr>
        <p:spPr>
          <a:xfrm>
            <a:off x="9616966" y="116632"/>
            <a:ext cx="2379091" cy="646331"/>
          </a:xfrm>
          <a:prstGeom prst="rect">
            <a:avLst/>
          </a:prstGeom>
          <a:noFill/>
        </p:spPr>
        <p:txBody>
          <a:bodyPr wrap="square" rtlCol="0">
            <a:spAutoFit/>
          </a:bodyPr>
          <a:p>
            <a:r>
              <a:rPr lang="zh-CN" altLang="en-US" dirty="0" smtClean="0"/>
              <a:t>课堂案例：</a:t>
            </a:r>
            <a:r>
              <a:rPr lang="en-US" altLang="zh-CN" dirty="0" smtClean="0">
                <a:hlinkClick r:id="rId2" action="ppaction://hlinkfile"/>
              </a:rPr>
              <a:t>TestThreadServlet.java</a:t>
            </a:r>
            <a:endParaRPr lang="en-US" dirty="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TextBox 24"/>
          <p:cNvSpPr txBox="1"/>
          <p:nvPr/>
        </p:nvSpPr>
        <p:spPr>
          <a:xfrm>
            <a:off x="464321" y="1166879"/>
            <a:ext cx="11490415" cy="2584450"/>
          </a:xfrm>
          <a:prstGeom prst="rect">
            <a:avLst/>
          </a:prstGeom>
          <a:solidFill>
            <a:schemeClr val="bg1">
              <a:lumMod val="95000"/>
            </a:schemeClr>
          </a:solidFill>
        </p:spPr>
        <p:txBody>
          <a:bodyPr wrap="square" rtlCol="0">
            <a:spAutoFit/>
          </a:bodyPr>
          <a:p>
            <a:r>
              <a:rPr lang="zh-CN" altLang="en-US">
                <a:sym typeface="+mn-ea"/>
              </a:rPr>
              <a:t>	/**</a:t>
            </a:r>
            <a:endParaRPr lang="zh-CN" altLang="en-US"/>
          </a:p>
          <a:p>
            <a:r>
              <a:rPr lang="zh-CN" altLang="en-US">
                <a:sym typeface="+mn-ea"/>
              </a:rPr>
              <a:t>	 * @see HttpServlet#doPost(HttpServletRequest request, HttpServletResponse response)</a:t>
            </a:r>
            <a:endParaRPr lang="zh-CN" altLang="en-US"/>
          </a:p>
          <a:p>
            <a:r>
              <a:rPr lang="zh-CN" altLang="en-US">
                <a:sym typeface="+mn-ea"/>
              </a:rPr>
              <a:t>	 */</a:t>
            </a:r>
            <a:endParaRPr lang="zh-CN" altLang="en-US"/>
          </a:p>
          <a:p>
            <a:r>
              <a:rPr lang="zh-CN" altLang="en-US">
                <a:sym typeface="+mn-ea"/>
              </a:rPr>
              <a:t>	protected void doPost(HttpServletRequest request, HttpServletResponse response) throws ServletException, IOException {</a:t>
            </a:r>
            <a:endParaRPr lang="zh-CN" altLang="en-US"/>
          </a:p>
          <a:p>
            <a:r>
              <a:rPr lang="zh-CN" altLang="en-US">
                <a:sym typeface="+mn-ea"/>
              </a:rPr>
              <a:t>		// TODO Auto-generated method stub</a:t>
            </a:r>
            <a:endParaRPr lang="zh-CN" altLang="en-US"/>
          </a:p>
          <a:p>
            <a:r>
              <a:rPr lang="zh-CN" altLang="en-US">
                <a:sym typeface="+mn-ea"/>
              </a:rPr>
              <a:t>	    </a:t>
            </a:r>
            <a:r>
              <a:rPr lang="en-US" altLang="zh-CN" dirty="0" smtClean="0">
                <a:ea typeface="微软雅黑 Light"/>
                <a:sym typeface="+mn-ea"/>
              </a:rPr>
              <a:t>System.out.println("调用doPost()方法！！！");</a:t>
            </a:r>
            <a:endParaRPr lang="zh-CN" altLang="en-US"/>
          </a:p>
          <a:p>
            <a:r>
              <a:rPr lang="zh-CN" altLang="en-US">
                <a:sym typeface="+mn-ea"/>
              </a:rPr>
              <a:t>	}</a:t>
            </a:r>
            <a:endParaRPr lang="zh-CN" altLang="en-US">
              <a:sym typeface="+mn-ea"/>
            </a:endParaRPr>
          </a:p>
          <a:p>
            <a:r>
              <a:rPr lang="zh-CN" altLang="en-US">
                <a:sym typeface="+mn-ea"/>
              </a:rPr>
              <a:t>}</a:t>
            </a:r>
            <a:endParaRPr lang="en-US" altLang="zh-CN" dirty="0" smtClean="0">
              <a:ea typeface="微软雅黑 Light"/>
            </a:endParaRPr>
          </a:p>
        </p:txBody>
      </p:sp>
      <p:sp>
        <p:nvSpPr>
          <p:cNvPr id="23" name="TextBox 22">
            <a:hlinkClick r:id="rId1" action="ppaction://hlinkfile"/>
          </p:cNvPr>
          <p:cNvSpPr txBox="1"/>
          <p:nvPr/>
        </p:nvSpPr>
        <p:spPr>
          <a:xfrm>
            <a:off x="9616966" y="116632"/>
            <a:ext cx="2379091" cy="646331"/>
          </a:xfrm>
          <a:prstGeom prst="rect">
            <a:avLst/>
          </a:prstGeom>
          <a:noFill/>
        </p:spPr>
        <p:txBody>
          <a:bodyPr wrap="square" rtlCol="0">
            <a:spAutoFit/>
          </a:bodyPr>
          <a:p>
            <a:r>
              <a:rPr lang="zh-CN" altLang="en-US" dirty="0" smtClean="0"/>
              <a:t>课堂案例：</a:t>
            </a:r>
            <a:r>
              <a:rPr lang="en-US" altLang="zh-CN" dirty="0" smtClean="0">
                <a:hlinkClick r:id="rId2" action="ppaction://hlinkfile"/>
              </a:rPr>
              <a:t>TestThreadServlet.java</a:t>
            </a:r>
            <a:endParaRPr lang="en-US" dirty="0"/>
          </a:p>
        </p:txBody>
      </p:sp>
    </p:spTree>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1255758"/>
          </a:xfrm>
        </p:spPr>
        <p:txBody>
          <a:bodyPr vert="horz" lIns="91440" tIns="45720" rIns="91440" bIns="45720" rtlCol="0">
            <a:noAutofit/>
          </a:bodyPr>
          <a:lstStyle/>
          <a:p>
            <a:r>
              <a:rPr lang="zh-CN" altLang="en-US" sz="2400" dirty="0" smtClean="0">
                <a:solidFill>
                  <a:schemeClr val="tx1">
                    <a:lumMod val="75000"/>
                    <a:lumOff val="25000"/>
                  </a:schemeClr>
                </a:solidFill>
              </a:rPr>
              <a:t>测试步骤</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第一次访问</a:t>
            </a:r>
            <a:r>
              <a:rPr lang="en-US" altLang="zh-CN" sz="2000" dirty="0" err="1" smtClean="0">
                <a:solidFill>
                  <a:schemeClr val="tx1">
                    <a:lumMod val="75000"/>
                    <a:lumOff val="25000"/>
                  </a:schemeClr>
                </a:solidFill>
              </a:rPr>
              <a:t>TestThreadServlet</a:t>
            </a:r>
            <a:r>
              <a:rPr lang="zh-CN" altLang="en-US" sz="2000" dirty="0" smtClean="0">
                <a:solidFill>
                  <a:schemeClr val="tx1">
                    <a:lumMod val="75000"/>
                    <a:lumOff val="25000"/>
                  </a:schemeClr>
                </a:solidFill>
              </a:rPr>
              <a:t>，结果为：</a:t>
            </a:r>
            <a:endParaRPr lang="en-US" altLang="zh-CN" sz="2000" dirty="0" smtClean="0">
              <a:solidFill>
                <a:schemeClr val="tx1">
                  <a:lumMod val="75000"/>
                  <a:lumOff val="25000"/>
                </a:schemeClr>
              </a:solidFill>
            </a:endParaRPr>
          </a:p>
          <a:p>
            <a:pPr>
              <a:buNone/>
            </a:pP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线程特性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3" name="TextBox 22">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TestThreadServlet.java</a:t>
            </a:r>
            <a:endParaRPr lang="en-US" dirty="0"/>
          </a:p>
        </p:txBody>
      </p:sp>
      <p:pic>
        <p:nvPicPr>
          <p:cNvPr id="3073" name="Picture 1" descr="C:\Users\wxh\AppData\Roaming\Tencent\Users\29097443\QQ\WinTemp\RichOle\9TG_X$6ICLRBTA_4YA@83UI.png"/>
          <p:cNvPicPr>
            <a:picLocks noChangeAspect="1" noChangeArrowheads="1"/>
          </p:cNvPicPr>
          <p:nvPr/>
        </p:nvPicPr>
        <p:blipFill>
          <a:blip r:embed="rId3" cstate="print"/>
          <a:srcRect/>
          <a:stretch>
            <a:fillRect/>
          </a:stretch>
        </p:blipFill>
        <p:spPr bwMode="auto">
          <a:xfrm>
            <a:off x="5912070" y="1655379"/>
            <a:ext cx="2752725" cy="638175"/>
          </a:xfrm>
          <a:prstGeom prst="rect">
            <a:avLst/>
          </a:prstGeom>
          <a:noFill/>
          <a:ln w="38100">
            <a:solidFill>
              <a:schemeClr val="accent6"/>
            </a:solidFill>
          </a:ln>
        </p:spPr>
      </p:pic>
      <p:sp>
        <p:nvSpPr>
          <p:cNvPr id="7" name="内容占位符 2"/>
          <p:cNvSpPr txBox="1"/>
          <p:nvPr/>
        </p:nvSpPr>
        <p:spPr>
          <a:xfrm>
            <a:off x="332675" y="2491180"/>
            <a:ext cx="11015870" cy="1255758"/>
          </a:xfrm>
          <a:prstGeom prst="rect">
            <a:avLst/>
          </a:prstGeom>
        </p:spPr>
        <p:txBody>
          <a:bodyPr vert="horz" lIns="91440" tIns="45720" rIns="91440" bIns="45720" rtlCol="0">
            <a:noAutofit/>
          </a:bodyPr>
          <a:lstStyle/>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打开新的浏览器窗口，访问</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TestThreadServlet</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，结果为：</a:t>
            </a:r>
            <a:endPar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pic>
        <p:nvPicPr>
          <p:cNvPr id="3074" name="Picture 2" descr="C:\Users\wxh\AppData\Roaming\Tencent\Users\29097443\QQ\WinTemp\RichOle\H)C7O{0L~O0`FNTKUM)IU86.png"/>
          <p:cNvPicPr>
            <a:picLocks noChangeAspect="1" noChangeArrowheads="1"/>
          </p:cNvPicPr>
          <p:nvPr/>
        </p:nvPicPr>
        <p:blipFill>
          <a:blip r:embed="rId4" cstate="print"/>
          <a:srcRect/>
          <a:stretch>
            <a:fillRect/>
          </a:stretch>
        </p:blipFill>
        <p:spPr bwMode="auto">
          <a:xfrm>
            <a:off x="8008882" y="2711668"/>
            <a:ext cx="1114425" cy="219075"/>
          </a:xfrm>
          <a:prstGeom prst="rect">
            <a:avLst/>
          </a:prstGeom>
          <a:noFill/>
          <a:ln w="38100">
            <a:solidFill>
              <a:schemeClr val="accent6"/>
            </a:solidFill>
          </a:ln>
        </p:spPr>
      </p:pic>
      <p:sp>
        <p:nvSpPr>
          <p:cNvPr id="9" name="内容占位符 2"/>
          <p:cNvSpPr txBox="1"/>
          <p:nvPr/>
        </p:nvSpPr>
        <p:spPr>
          <a:xfrm>
            <a:off x="343185" y="3132311"/>
            <a:ext cx="11015870" cy="1255758"/>
          </a:xfrm>
          <a:prstGeom prst="rect">
            <a:avLst/>
          </a:prstGeom>
        </p:spPr>
        <p:txBody>
          <a:bodyPr vert="horz" lIns="91440" tIns="45720" rIns="91440" bIns="45720" rtlCol="0">
            <a:noAutofit/>
          </a:bodyPr>
          <a:lstStyle/>
          <a:p>
            <a:pPr marL="685800" marR="0" lvl="1" indent="-228600" algn="l" defTabSz="914400" rtl="0" eaLnBrk="1" fontAlgn="auto" latinLnBrk="0" hangingPunct="1">
              <a:lnSpc>
                <a:spcPct val="150000"/>
              </a:lnSpc>
              <a:spcBef>
                <a:spcPts val="500"/>
              </a:spcBef>
              <a:spcAft>
                <a:spcPts val="0"/>
              </a:spcAft>
              <a:buClrTx/>
              <a:buSzTx/>
              <a:buFont typeface="Arial" panose="020B0604020202020204" pitchFamily="34" charset="0"/>
              <a:buChar char="•"/>
              <a:defRPr/>
            </a:pP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不管</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再有多少</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个新的浏览器</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窗口访问</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TestThreadServlet</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，结果都是：</a:t>
            </a:r>
            <a:endParaRPr kumimoji="0" lang="en-US" altLang="zh-CN"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endPar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pic>
        <p:nvPicPr>
          <p:cNvPr id="10" name="Picture 2" descr="C:\Users\wxh\AppData\Roaming\Tencent\Users\29097443\QQ\WinTemp\RichOle\H)C7O{0L~O0`FNTKUM)IU86.png"/>
          <p:cNvPicPr>
            <a:picLocks noChangeAspect="1" noChangeArrowheads="1"/>
          </p:cNvPicPr>
          <p:nvPr/>
        </p:nvPicPr>
        <p:blipFill>
          <a:blip r:embed="rId4" cstate="print"/>
          <a:srcRect/>
          <a:stretch>
            <a:fillRect/>
          </a:stretch>
        </p:blipFill>
        <p:spPr bwMode="auto">
          <a:xfrm>
            <a:off x="8902262" y="3305503"/>
            <a:ext cx="1114425" cy="219075"/>
          </a:xfrm>
          <a:prstGeom prst="rect">
            <a:avLst/>
          </a:prstGeom>
          <a:noFill/>
          <a:ln w="38100">
            <a:solidFill>
              <a:schemeClr val="accent6"/>
            </a:solidFill>
          </a:ln>
        </p:spPr>
      </p:pic>
      <p:sp>
        <p:nvSpPr>
          <p:cNvPr id="11" name="TextBox 10"/>
          <p:cNvSpPr txBox="1"/>
          <p:nvPr/>
        </p:nvSpPr>
        <p:spPr>
          <a:xfrm>
            <a:off x="567559" y="4240924"/>
            <a:ext cx="10846676" cy="1477328"/>
          </a:xfrm>
          <a:prstGeom prst="rect">
            <a:avLst/>
          </a:prstGeom>
          <a:solidFill>
            <a:schemeClr val="accent6">
              <a:lumMod val="60000"/>
              <a:lumOff val="40000"/>
            </a:schemeClr>
          </a:solidFill>
          <a:ln w="38100">
            <a:solidFill>
              <a:schemeClr val="accent6"/>
            </a:solidFill>
          </a:ln>
        </p:spPr>
        <p:txBody>
          <a:bodyPr wrap="square" rtlCol="0">
            <a:spAutoFit/>
          </a:bodyPr>
          <a:lstStyle/>
          <a:p>
            <a:pPr>
              <a:lnSpc>
                <a:spcPct val="150000"/>
              </a:lnSpc>
            </a:pPr>
            <a:r>
              <a:rPr lang="zh-CN" altLang="en-US" sz="2000" dirty="0" smtClean="0">
                <a:ea typeface="微软雅黑 Light"/>
              </a:rPr>
              <a:t>结论：第一次访问</a:t>
            </a:r>
            <a:r>
              <a:rPr lang="en-US" altLang="zh-CN" sz="2000" dirty="0" err="1" smtClean="0">
                <a:ea typeface="微软雅黑 Light"/>
              </a:rPr>
              <a:t>Servlet</a:t>
            </a:r>
            <a:r>
              <a:rPr lang="zh-CN" altLang="en-US" sz="2000" dirty="0" smtClean="0">
                <a:ea typeface="微软雅黑 Light"/>
              </a:rPr>
              <a:t>时，服务器将创建一个该</a:t>
            </a:r>
            <a:r>
              <a:rPr lang="en-US" altLang="zh-CN" sz="2000" dirty="0" err="1" smtClean="0">
                <a:ea typeface="微软雅黑 Light"/>
              </a:rPr>
              <a:t>Servlet</a:t>
            </a:r>
            <a:r>
              <a:rPr lang="zh-CN" altLang="en-US" sz="2000" dirty="0" smtClean="0">
                <a:ea typeface="微软雅黑 Light"/>
              </a:rPr>
              <a:t>类的</a:t>
            </a:r>
            <a:r>
              <a:rPr lang="zh-CN" altLang="en-US" sz="2000" dirty="0" smtClean="0">
                <a:ea typeface="微软雅黑 Light"/>
              </a:rPr>
              <a:t>对象，并调用</a:t>
            </a:r>
            <a:r>
              <a:rPr lang="en-US" altLang="zh-CN" sz="2000" dirty="0" err="1" smtClean="0">
                <a:ea typeface="微软雅黑 Light"/>
              </a:rPr>
              <a:t>doXXX</a:t>
            </a:r>
            <a:r>
              <a:rPr lang="zh-CN" altLang="en-US" sz="2000" dirty="0" smtClean="0">
                <a:ea typeface="微软雅黑 Light"/>
              </a:rPr>
              <a:t>方法生成响应；多个客户端访问同一个</a:t>
            </a:r>
            <a:r>
              <a:rPr lang="en-US" altLang="zh-CN" sz="2000" dirty="0" err="1" smtClean="0">
                <a:ea typeface="微软雅黑 Light"/>
              </a:rPr>
              <a:t>Servlet</a:t>
            </a:r>
            <a:r>
              <a:rPr lang="zh-CN" altLang="en-US" sz="2000" dirty="0" smtClean="0">
                <a:ea typeface="微软雅黑 Light"/>
              </a:rPr>
              <a:t>时，不再创建新的对象，而是共用同一个</a:t>
            </a:r>
            <a:r>
              <a:rPr lang="en-US" altLang="zh-CN" sz="2000" dirty="0" err="1" smtClean="0">
                <a:ea typeface="微软雅黑 Light"/>
              </a:rPr>
              <a:t>Servlet</a:t>
            </a:r>
            <a:r>
              <a:rPr lang="zh-CN" altLang="en-US" sz="2000" dirty="0" smtClean="0">
                <a:ea typeface="微软雅黑 Light"/>
              </a:rPr>
              <a:t>对象。可以说，</a:t>
            </a:r>
            <a:r>
              <a:rPr lang="en-US" altLang="zh-CN" sz="2000" dirty="0" err="1" smtClean="0">
                <a:solidFill>
                  <a:srgbClr val="C00000"/>
                </a:solidFill>
                <a:ea typeface="微软雅黑 Light"/>
              </a:rPr>
              <a:t>Servlet</a:t>
            </a:r>
            <a:r>
              <a:rPr lang="zh-CN" altLang="en-US" sz="2000" dirty="0" smtClean="0">
                <a:solidFill>
                  <a:srgbClr val="C00000"/>
                </a:solidFill>
                <a:ea typeface="微软雅黑 Light"/>
              </a:rPr>
              <a:t>是多线程单实例的。</a:t>
            </a:r>
            <a:endParaRPr lang="en-US" sz="2000" dirty="0">
              <a:solidFill>
                <a:srgbClr val="C00000"/>
              </a:solidFill>
              <a:ea typeface="微软雅黑 Light"/>
            </a:endParaRPr>
          </a:p>
        </p:txBody>
      </p:sp>
      <p:sp>
        <p:nvSpPr>
          <p:cNvPr id="12" name="Oval Callout 11"/>
          <p:cNvSpPr/>
          <p:nvPr/>
        </p:nvSpPr>
        <p:spPr>
          <a:xfrm>
            <a:off x="9112469" y="819806"/>
            <a:ext cx="2301765" cy="1986455"/>
          </a:xfrm>
          <a:prstGeom prst="wedgeEllipseCallout">
            <a:avLst>
              <a:gd name="adj1" fmla="val -69874"/>
              <a:gd name="adj2" fmla="val 7689"/>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服务器</a:t>
            </a:r>
            <a:r>
              <a:rPr lang="zh-CN" altLang="en-US" dirty="0" smtClean="0">
                <a:solidFill>
                  <a:schemeClr val="tx1"/>
                </a:solidFill>
              </a:rPr>
              <a:t>调用构造方法</a:t>
            </a:r>
            <a:r>
              <a:rPr lang="zh-CN" altLang="en-US" dirty="0" smtClean="0">
                <a:solidFill>
                  <a:schemeClr val="tx1"/>
                </a:solidFill>
              </a:rPr>
              <a:t>创建对象，再调用有参</a:t>
            </a:r>
            <a:r>
              <a:rPr lang="en-US" altLang="zh-CN" dirty="0" smtClean="0">
                <a:solidFill>
                  <a:schemeClr val="tx1"/>
                </a:solidFill>
              </a:rPr>
              <a:t>init</a:t>
            </a:r>
            <a:r>
              <a:rPr lang="zh-CN" altLang="en-US" dirty="0" smtClean="0">
                <a:solidFill>
                  <a:schemeClr val="tx1"/>
                </a:solidFill>
              </a:rPr>
              <a:t>方法，再调用无参</a:t>
            </a:r>
            <a:r>
              <a:rPr lang="en-US" altLang="zh-CN" dirty="0" smtClean="0">
                <a:solidFill>
                  <a:schemeClr val="tx1"/>
                </a:solidFill>
              </a:rPr>
              <a:t>init</a:t>
            </a:r>
            <a:r>
              <a:rPr lang="zh-CN" altLang="en-US" dirty="0" smtClean="0">
                <a:solidFill>
                  <a:schemeClr val="tx1"/>
                </a:solidFill>
              </a:rPr>
              <a:t>方法。</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58647" y="756745"/>
            <a:ext cx="11015870" cy="677917"/>
          </a:xfrm>
        </p:spPr>
        <p:txBody>
          <a:bodyPr vert="horz" lIns="91440" tIns="45720" rIns="91440" bIns="45720" rtlCol="0">
            <a:noAutofit/>
          </a:bodyPr>
          <a:lstStyle/>
          <a:p>
            <a:r>
              <a:rPr lang="en-US" altLang="zh-CN" sz="2400" dirty="0" smtClean="0">
                <a:solidFill>
                  <a:schemeClr val="tx1">
                    <a:lumMod val="75000"/>
                    <a:lumOff val="25000"/>
                  </a:schemeClr>
                </a:solidFill>
              </a:rPr>
              <a:t>Web</a:t>
            </a:r>
            <a:r>
              <a:rPr lang="zh-CN" altLang="en-US" sz="2400" dirty="0" smtClean="0">
                <a:solidFill>
                  <a:schemeClr val="tx1">
                    <a:lumMod val="75000"/>
                    <a:lumOff val="25000"/>
                  </a:schemeClr>
                </a:solidFill>
              </a:rPr>
              <a:t>应用基于</a:t>
            </a:r>
            <a:r>
              <a:rPr lang="en-US" altLang="zh-CN" sz="2400" dirty="0" smtClean="0">
                <a:solidFill>
                  <a:schemeClr val="tx1">
                    <a:lumMod val="75000"/>
                    <a:lumOff val="25000"/>
                  </a:schemeClr>
                </a:solidFill>
              </a:rPr>
              <a:t>HTTP</a:t>
            </a:r>
            <a:r>
              <a:rPr lang="zh-CN" altLang="en-US" sz="2400" dirty="0" smtClean="0">
                <a:solidFill>
                  <a:schemeClr val="tx1">
                    <a:lumMod val="75000"/>
                    <a:lumOff val="25000"/>
                  </a:schemeClr>
                </a:solidFill>
              </a:rPr>
              <a:t>协议，</a:t>
            </a:r>
            <a:r>
              <a:rPr lang="en-US" altLang="zh-CN" sz="2400" dirty="0" smtClean="0">
                <a:solidFill>
                  <a:schemeClr val="tx1">
                    <a:lumMod val="75000"/>
                    <a:lumOff val="25000"/>
                  </a:schemeClr>
                </a:solidFill>
              </a:rPr>
              <a:t>HTTP</a:t>
            </a:r>
            <a:r>
              <a:rPr lang="zh-CN" altLang="en-US" sz="2400" dirty="0" smtClean="0">
                <a:solidFill>
                  <a:schemeClr val="tx1">
                    <a:lumMod val="75000"/>
                    <a:lumOff val="25000"/>
                  </a:schemeClr>
                </a:solidFill>
              </a:rPr>
              <a:t>协议基于请求</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响应模型；</a:t>
            </a:r>
            <a:endParaRPr lang="en-US" altLang="zh-CN" sz="2400" dirty="0" smtClean="0">
              <a:solidFill>
                <a:srgbClr val="C00000"/>
              </a:solidFill>
            </a:endParaRPr>
          </a:p>
        </p:txBody>
      </p:sp>
      <p:sp>
        <p:nvSpPr>
          <p:cNvPr id="4" name="标题 1"/>
          <p:cNvSpPr txBox="1"/>
          <p:nvPr/>
        </p:nvSpPr>
        <p:spPr>
          <a:xfrm>
            <a:off x="220805" y="0"/>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请求和响应接口</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31" name="Picture 2" descr="C:\Users\wxh\Desktop\u=2323908613,195917906&amp;fm=23&amp;gp=0.jpg"/>
          <p:cNvPicPr>
            <a:picLocks noChangeAspect="1" noChangeArrowheads="1"/>
          </p:cNvPicPr>
          <p:nvPr/>
        </p:nvPicPr>
        <p:blipFill>
          <a:blip r:embed="rId1" cstate="print"/>
          <a:srcRect/>
          <a:stretch>
            <a:fillRect/>
          </a:stretch>
        </p:blipFill>
        <p:spPr bwMode="auto">
          <a:xfrm>
            <a:off x="2547445" y="1763767"/>
            <a:ext cx="1435648" cy="916371"/>
          </a:xfrm>
          <a:prstGeom prst="rect">
            <a:avLst/>
          </a:prstGeom>
          <a:noFill/>
        </p:spPr>
      </p:pic>
      <p:pic>
        <p:nvPicPr>
          <p:cNvPr id="32" name="Picture 5" descr="C:\Users\wxh\AppData\Roaming\Tencent\Users\29097443\QQ\WinTemp\RichOle\]Z]OHZJ~~(@$)XU$S@`8T`O.png"/>
          <p:cNvPicPr>
            <a:picLocks noChangeAspect="1" noChangeArrowheads="1"/>
          </p:cNvPicPr>
          <p:nvPr/>
        </p:nvPicPr>
        <p:blipFill>
          <a:blip r:embed="rId2" cstate="print"/>
          <a:srcRect/>
          <a:stretch>
            <a:fillRect/>
          </a:stretch>
        </p:blipFill>
        <p:spPr bwMode="auto">
          <a:xfrm>
            <a:off x="6605752" y="1937189"/>
            <a:ext cx="514350" cy="381000"/>
          </a:xfrm>
          <a:prstGeom prst="rect">
            <a:avLst/>
          </a:prstGeom>
          <a:noFill/>
        </p:spPr>
      </p:pic>
      <p:sp>
        <p:nvSpPr>
          <p:cNvPr id="33" name="Oval Callout 32"/>
          <p:cNvSpPr/>
          <p:nvPr/>
        </p:nvSpPr>
        <p:spPr>
          <a:xfrm>
            <a:off x="204951" y="1434661"/>
            <a:ext cx="1907627" cy="1608084"/>
          </a:xfrm>
          <a:prstGeom prst="wedgeEllipseCallout">
            <a:avLst>
              <a:gd name="adj1" fmla="val 85834"/>
              <a:gd name="adj2" fmla="val 841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通过浏览器提交给服务器端的所有数据，都称为请求数据</a:t>
            </a:r>
            <a:endParaRPr lang="en-US" dirty="0">
              <a:solidFill>
                <a:schemeClr val="tx1"/>
              </a:solidFill>
            </a:endParaRPr>
          </a:p>
        </p:txBody>
      </p:sp>
      <p:sp>
        <p:nvSpPr>
          <p:cNvPr id="34" name="Oval Callout 33"/>
          <p:cNvSpPr/>
          <p:nvPr/>
        </p:nvSpPr>
        <p:spPr>
          <a:xfrm>
            <a:off x="7467599" y="1303282"/>
            <a:ext cx="1907627" cy="1608084"/>
          </a:xfrm>
          <a:prstGeom prst="wedgeEllipseCallout">
            <a:avLst>
              <a:gd name="adj1" fmla="val -78629"/>
              <a:gd name="adj2" fmla="val 3516"/>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通过服务器返回给客户端的所有数据，都称为响应数据。</a:t>
            </a:r>
            <a:endParaRPr lang="en-US" dirty="0">
              <a:solidFill>
                <a:schemeClr val="tx1"/>
              </a:solidFill>
            </a:endParaRPr>
          </a:p>
        </p:txBody>
      </p:sp>
      <p:sp>
        <p:nvSpPr>
          <p:cNvPr id="35" name="Left-Right Arrow 34"/>
          <p:cNvSpPr/>
          <p:nvPr/>
        </p:nvSpPr>
        <p:spPr>
          <a:xfrm>
            <a:off x="4020208" y="1891862"/>
            <a:ext cx="2617076" cy="567559"/>
          </a:xfrm>
          <a:prstGeom prst="lef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Box 35"/>
          <p:cNvSpPr txBox="1"/>
          <p:nvPr/>
        </p:nvSpPr>
        <p:spPr>
          <a:xfrm>
            <a:off x="4918841" y="1560786"/>
            <a:ext cx="646387" cy="369332"/>
          </a:xfrm>
          <a:prstGeom prst="rect">
            <a:avLst/>
          </a:prstGeom>
          <a:solidFill>
            <a:schemeClr val="accent6"/>
          </a:solidFill>
        </p:spPr>
        <p:txBody>
          <a:bodyPr wrap="square" rtlCol="0">
            <a:spAutoFit/>
          </a:bodyPr>
          <a:lstStyle/>
          <a:p>
            <a:r>
              <a:rPr lang="zh-CN" altLang="en-US" dirty="0" smtClean="0"/>
              <a:t>请求</a:t>
            </a:r>
            <a:endParaRPr lang="en-US" dirty="0"/>
          </a:p>
        </p:txBody>
      </p:sp>
      <p:sp>
        <p:nvSpPr>
          <p:cNvPr id="37" name="TextBox 36"/>
          <p:cNvSpPr txBox="1"/>
          <p:nvPr/>
        </p:nvSpPr>
        <p:spPr>
          <a:xfrm>
            <a:off x="4976647" y="2438400"/>
            <a:ext cx="646387" cy="369332"/>
          </a:xfrm>
          <a:prstGeom prst="rect">
            <a:avLst/>
          </a:prstGeom>
          <a:solidFill>
            <a:schemeClr val="accent6"/>
          </a:solidFill>
        </p:spPr>
        <p:txBody>
          <a:bodyPr wrap="square" rtlCol="0">
            <a:spAutoFit/>
          </a:bodyPr>
          <a:lstStyle/>
          <a:p>
            <a:r>
              <a:rPr lang="zh-CN" altLang="en-US" dirty="0" smtClean="0"/>
              <a:t>响应</a:t>
            </a:r>
            <a:endParaRPr lang="en-US" altLang="en-US" dirty="0" smtClean="0"/>
          </a:p>
        </p:txBody>
      </p:sp>
      <p:sp>
        <p:nvSpPr>
          <p:cNvPr id="38" name="内容占位符 2"/>
          <p:cNvSpPr txBox="1"/>
          <p:nvPr/>
        </p:nvSpPr>
        <p:spPr>
          <a:xfrm>
            <a:off x="521862" y="3053254"/>
            <a:ext cx="11015870" cy="1061546"/>
          </a:xfrm>
          <a:prstGeom prst="rect">
            <a:avLst/>
          </a:prstGeom>
        </p:spPr>
        <p:txBody>
          <a:bodyPr vert="horz" lIns="91440" tIns="45720" rIns="91440" bIns="45720" rtlCol="0">
            <a:noAutofit/>
          </a:bodyPr>
          <a:lstStyle/>
          <a:p>
            <a:pPr marL="228600" marR="0" lvl="0" indent="-228600" fontAlgn="auto">
              <a:lnSpc>
                <a:spcPct val="150000"/>
              </a:lnSpc>
              <a:spcBef>
                <a:spcPts val="1000"/>
              </a:spcBef>
              <a:spcAft>
                <a:spcPts val="0"/>
              </a:spcAft>
              <a:buClrTx/>
              <a:buSzTx/>
              <a:buFont typeface="Arial" panose="020B0604020202020204" pitchFamily="34" charset="0"/>
              <a:buChar char="•"/>
              <a:defRPr/>
            </a:pPr>
            <a:r>
              <a:rPr lang="en-US" altLang="zh-CN" sz="2400" dirty="0" err="1" smtClean="0">
                <a:solidFill>
                  <a:schemeClr val="tx1">
                    <a:lumMod val="75000"/>
                    <a:lumOff val="25000"/>
                  </a:schemeClr>
                </a:solidFill>
                <a:latin typeface="微软雅黑 Light" panose="020B0502040204020203" pitchFamily="34" charset="-122"/>
                <a:ea typeface="微软雅黑 Light" panose="020B0502040204020203" pitchFamily="34" charset="-122"/>
              </a:rPr>
              <a:t>Servlet</a:t>
            </a:r>
            <a:r>
              <a:rPr lang="en-US" altLang="zh-CN" sz="2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 API</a:t>
            </a:r>
            <a:r>
              <a:rPr lang="zh-CN" altLang="en-US" sz="2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中，定义了请求接口和响应接口，</a:t>
            </a:r>
            <a:r>
              <a:rPr lang="zh-CN" altLang="en-US" sz="2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用来封装和操作请求和响应</a:t>
            </a:r>
            <a:r>
              <a:rPr lang="zh-CN" altLang="en-US" sz="2400" dirty="0" smtClean="0">
                <a:solidFill>
                  <a:schemeClr val="tx1">
                    <a:lumMod val="75000"/>
                    <a:lumOff val="25000"/>
                  </a:schemeClr>
                </a:solidFill>
                <a:latin typeface="微软雅黑 Light" panose="020B0502040204020203" pitchFamily="34" charset="-122"/>
                <a:ea typeface="微软雅黑 Light" panose="020B0502040204020203" pitchFamily="34" charset="-122"/>
              </a:rPr>
              <a:t>数据；</a:t>
            </a:r>
            <a:endParaRPr lang="en-US" altLang="zh-CN" sz="2400" dirty="0" smtClean="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9" name="Rounded Rectangle 38"/>
          <p:cNvSpPr/>
          <p:nvPr/>
        </p:nvSpPr>
        <p:spPr>
          <a:xfrm>
            <a:off x="1608082" y="4524704"/>
            <a:ext cx="3168869" cy="55179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javax.servlet</a:t>
            </a:r>
            <a:r>
              <a:rPr lang="en-US" dirty="0" smtClean="0">
                <a:solidFill>
                  <a:schemeClr val="tx1"/>
                </a:solidFill>
              </a:rPr>
              <a:t>. </a:t>
            </a:r>
            <a:r>
              <a:rPr lang="en-US" dirty="0" err="1" smtClean="0">
                <a:solidFill>
                  <a:schemeClr val="tx1"/>
                </a:solidFill>
              </a:rPr>
              <a:t>ServletRequest</a:t>
            </a:r>
            <a:endParaRPr lang="en-US" dirty="0">
              <a:solidFill>
                <a:schemeClr val="tx1"/>
              </a:solidFill>
            </a:endParaRPr>
          </a:p>
        </p:txBody>
      </p:sp>
      <p:sp>
        <p:nvSpPr>
          <p:cNvPr id="41" name="Rounded Rectangle 40"/>
          <p:cNvSpPr/>
          <p:nvPr/>
        </p:nvSpPr>
        <p:spPr>
          <a:xfrm>
            <a:off x="6253654" y="4472152"/>
            <a:ext cx="3168869" cy="55179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javax.servlet</a:t>
            </a:r>
            <a:r>
              <a:rPr lang="en-US" dirty="0" smtClean="0">
                <a:solidFill>
                  <a:schemeClr val="tx1"/>
                </a:solidFill>
              </a:rPr>
              <a:t>. </a:t>
            </a:r>
            <a:r>
              <a:rPr lang="en-US" dirty="0" err="1" smtClean="0">
                <a:solidFill>
                  <a:schemeClr val="tx1"/>
                </a:solidFill>
              </a:rPr>
              <a:t>ServletResponse</a:t>
            </a:r>
            <a:endParaRPr lang="en-US" dirty="0">
              <a:solidFill>
                <a:schemeClr val="tx1"/>
              </a:solidFill>
            </a:endParaRPr>
          </a:p>
        </p:txBody>
      </p:sp>
      <p:sp>
        <p:nvSpPr>
          <p:cNvPr id="42" name="Rounded Rectangle 41"/>
          <p:cNvSpPr/>
          <p:nvPr/>
        </p:nvSpPr>
        <p:spPr>
          <a:xfrm>
            <a:off x="1127448" y="5888785"/>
            <a:ext cx="4125310" cy="55179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javax.servlet.http.HttpServletRequest</a:t>
            </a:r>
            <a:endParaRPr lang="en-US" dirty="0">
              <a:solidFill>
                <a:schemeClr val="tx1"/>
              </a:solidFill>
            </a:endParaRPr>
          </a:p>
        </p:txBody>
      </p:sp>
      <p:sp>
        <p:nvSpPr>
          <p:cNvPr id="43" name="Rounded Rectangle 42"/>
          <p:cNvSpPr/>
          <p:nvPr/>
        </p:nvSpPr>
        <p:spPr>
          <a:xfrm>
            <a:off x="5827987" y="5917325"/>
            <a:ext cx="4125310" cy="551793"/>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chemeClr val="tx1"/>
                </a:solidFill>
              </a:rPr>
              <a:t>javax.servlet.http.Http</a:t>
            </a:r>
            <a:r>
              <a:rPr lang="en-US" dirty="0" smtClean="0">
                <a:solidFill>
                  <a:schemeClr val="tx1"/>
                </a:solidFill>
              </a:rPr>
              <a:t> </a:t>
            </a:r>
            <a:r>
              <a:rPr lang="en-US" dirty="0" err="1" smtClean="0">
                <a:solidFill>
                  <a:schemeClr val="tx1"/>
                </a:solidFill>
              </a:rPr>
              <a:t>ServletResponse</a:t>
            </a:r>
            <a:endParaRPr lang="en-US" dirty="0">
              <a:solidFill>
                <a:schemeClr val="tx1"/>
              </a:solidFill>
            </a:endParaRPr>
          </a:p>
        </p:txBody>
      </p:sp>
      <p:cxnSp>
        <p:nvCxnSpPr>
          <p:cNvPr id="47" name="Straight Arrow Connector 46"/>
          <p:cNvCxnSpPr>
            <a:stCxn id="42" idx="0"/>
            <a:endCxn id="39" idx="2"/>
          </p:cNvCxnSpPr>
          <p:nvPr/>
        </p:nvCxnSpPr>
        <p:spPr>
          <a:xfrm flipV="1">
            <a:off x="3190103" y="5076497"/>
            <a:ext cx="2414" cy="812288"/>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a:stCxn id="43" idx="0"/>
          </p:cNvCxnSpPr>
          <p:nvPr/>
        </p:nvCxnSpPr>
        <p:spPr>
          <a:xfrm flipH="1" flipV="1">
            <a:off x="7885386" y="5023945"/>
            <a:ext cx="5256" cy="893380"/>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5580994" y="4209393"/>
            <a:ext cx="0" cy="2522483"/>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2501462" y="4093780"/>
            <a:ext cx="1376856" cy="369332"/>
          </a:xfrm>
          <a:prstGeom prst="rect">
            <a:avLst/>
          </a:prstGeom>
          <a:solidFill>
            <a:schemeClr val="accent6"/>
          </a:solidFill>
        </p:spPr>
        <p:txBody>
          <a:bodyPr wrap="square" rtlCol="0">
            <a:spAutoFit/>
          </a:bodyPr>
          <a:lstStyle/>
          <a:p>
            <a:pPr algn="ctr"/>
            <a:r>
              <a:rPr lang="zh-CN" altLang="en-US" dirty="0" smtClean="0"/>
              <a:t>请求接口</a:t>
            </a:r>
            <a:endParaRPr lang="en-US" dirty="0"/>
          </a:p>
        </p:txBody>
      </p:sp>
      <p:sp>
        <p:nvSpPr>
          <p:cNvPr id="56" name="TextBox 55"/>
          <p:cNvSpPr txBox="1"/>
          <p:nvPr/>
        </p:nvSpPr>
        <p:spPr>
          <a:xfrm>
            <a:off x="7210096" y="4041229"/>
            <a:ext cx="1376856" cy="369332"/>
          </a:xfrm>
          <a:prstGeom prst="rect">
            <a:avLst/>
          </a:prstGeom>
          <a:solidFill>
            <a:schemeClr val="accent6"/>
          </a:solidFill>
        </p:spPr>
        <p:txBody>
          <a:bodyPr wrap="square" rtlCol="0">
            <a:spAutoFit/>
          </a:bodyPr>
          <a:lstStyle/>
          <a:p>
            <a:pPr algn="ctr"/>
            <a:r>
              <a:rPr lang="zh-CN" altLang="en-US" dirty="0" smtClean="0"/>
              <a:t>响应接口</a:t>
            </a:r>
            <a:endParaRPr lang="en-US" dirty="0"/>
          </a:p>
        </p:txBody>
      </p:sp>
    </p:spTree>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9819" y="804041"/>
            <a:ext cx="11015870" cy="1418896"/>
          </a:xfrm>
        </p:spPr>
        <p:txBody>
          <a:bodyPr vert="horz" lIns="91440" tIns="45720" rIns="91440" bIns="45720" rtlCol="0">
            <a:noAutofit/>
          </a:bodyPr>
          <a:lstStyle/>
          <a:p>
            <a:r>
              <a:rPr lang="en-US" altLang="zh-CN" sz="2400" dirty="0" err="1" smtClean="0"/>
              <a:t>Servlet</a:t>
            </a:r>
            <a:r>
              <a:rPr lang="zh-CN" altLang="en-US" sz="2400" dirty="0" smtClean="0"/>
              <a:t>类使用</a:t>
            </a:r>
            <a:r>
              <a:rPr lang="en-US" altLang="zh-CN" sz="2400" dirty="0" err="1" smtClean="0"/>
              <a:t>doXXX</a:t>
            </a:r>
            <a:r>
              <a:rPr lang="zh-CN" altLang="en-US" sz="2400" dirty="0" smtClean="0"/>
              <a:t>方法提供服务，这些方法继承于</a:t>
            </a:r>
            <a:r>
              <a:rPr lang="en-US" altLang="zh-CN" sz="2400" dirty="0" err="1" smtClean="0"/>
              <a:t>HttpServlet</a:t>
            </a:r>
            <a:r>
              <a:rPr lang="zh-CN" altLang="en-US" sz="2400" dirty="0" smtClean="0"/>
              <a:t>类；</a:t>
            </a:r>
            <a:endParaRPr lang="en-US" altLang="zh-CN" sz="2400" dirty="0" smtClean="0"/>
          </a:p>
          <a:p>
            <a:r>
              <a:rPr lang="zh-CN" altLang="en-US" sz="2400" dirty="0" smtClean="0"/>
              <a:t>查看</a:t>
            </a:r>
            <a:r>
              <a:rPr lang="en-US" altLang="zh-CN" sz="2400" dirty="0" smtClean="0"/>
              <a:t>API</a:t>
            </a:r>
            <a:r>
              <a:rPr lang="zh-CN" altLang="en-US" sz="2400" dirty="0" smtClean="0"/>
              <a:t>，可见</a:t>
            </a:r>
            <a:r>
              <a:rPr lang="en-US" altLang="zh-CN" sz="2400" dirty="0" err="1" smtClean="0"/>
              <a:t>doXXX</a:t>
            </a:r>
            <a:r>
              <a:rPr lang="zh-CN" altLang="en-US" sz="2400" dirty="0" smtClean="0"/>
              <a:t>方法都有两个参数，分别是</a:t>
            </a:r>
            <a:r>
              <a:rPr lang="zh-CN" altLang="en-US" sz="2400" dirty="0" smtClean="0">
                <a:solidFill>
                  <a:srgbClr val="FF0000"/>
                </a:solidFill>
              </a:rPr>
              <a:t>请求</a:t>
            </a:r>
            <a:r>
              <a:rPr lang="zh-CN" altLang="en-US" sz="2400" dirty="0" smtClean="0"/>
              <a:t>和</a:t>
            </a:r>
            <a:r>
              <a:rPr lang="zh-CN" altLang="en-US" sz="2400" dirty="0" smtClean="0">
                <a:solidFill>
                  <a:srgbClr val="FF0000"/>
                </a:solidFill>
              </a:rPr>
              <a:t>响应</a:t>
            </a:r>
            <a:r>
              <a:rPr lang="zh-CN" altLang="en-US" sz="2400" dirty="0" smtClean="0"/>
              <a:t>：</a:t>
            </a:r>
            <a:endParaRPr lang="en-US" altLang="zh-CN" sz="2400" dirty="0" smtClean="0"/>
          </a:p>
        </p:txBody>
      </p:sp>
      <p:sp>
        <p:nvSpPr>
          <p:cNvPr id="4" name="标题 1"/>
          <p:cNvSpPr txBox="1"/>
          <p:nvPr/>
        </p:nvSpPr>
        <p:spPr>
          <a:xfrm>
            <a:off x="220805" y="0"/>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请求和响应接口</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3489" name="Picture 1" descr="C:\Users\wxh\AppData\Roaming\Tencent\Users\29097443\QQ\WinTemp\RichOle\IE(AX{R1GEEY2)E~R7HU%[1.png"/>
          <p:cNvPicPr>
            <a:picLocks noChangeAspect="1" noChangeArrowheads="1"/>
          </p:cNvPicPr>
          <p:nvPr/>
        </p:nvPicPr>
        <p:blipFill>
          <a:blip r:embed="rId1" cstate="print"/>
          <a:srcRect/>
          <a:stretch>
            <a:fillRect/>
          </a:stretch>
        </p:blipFill>
        <p:spPr bwMode="auto">
          <a:xfrm>
            <a:off x="614855" y="2144111"/>
            <a:ext cx="9820823" cy="3373820"/>
          </a:xfrm>
          <a:prstGeom prst="rect">
            <a:avLst/>
          </a:prstGeom>
          <a:noFill/>
          <a:ln w="38100">
            <a:solidFill>
              <a:schemeClr val="accent6"/>
            </a:solidFill>
          </a:ln>
        </p:spPr>
      </p:pic>
      <p:sp>
        <p:nvSpPr>
          <p:cNvPr id="22" name="内容占位符 2"/>
          <p:cNvSpPr txBox="1"/>
          <p:nvPr/>
        </p:nvSpPr>
        <p:spPr>
          <a:xfrm>
            <a:off x="499525" y="5307045"/>
            <a:ext cx="11015870" cy="1156138"/>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lang="zh-CN" altLang="en-US" sz="2400" dirty="0" smtClean="0">
                <a:latin typeface="微软雅黑 Light" panose="020B0502040204020203" pitchFamily="34" charset="-122"/>
                <a:ea typeface="微软雅黑 Light" panose="020B0502040204020203" pitchFamily="34" charset="-122"/>
              </a:rPr>
              <a:t>也就是说：服务器会创建请求对象和响应对象传递给</a:t>
            </a:r>
            <a:r>
              <a:rPr lang="en-US" altLang="zh-CN" sz="2400" dirty="0" err="1" smtClean="0">
                <a:latin typeface="微软雅黑 Light" panose="020B0502040204020203" pitchFamily="34" charset="-122"/>
                <a:ea typeface="微软雅黑 Light" panose="020B0502040204020203" pitchFamily="34" charset="-122"/>
              </a:rPr>
              <a:t>doXXX</a:t>
            </a:r>
            <a:r>
              <a:rPr lang="zh-CN" altLang="en-US" sz="2400" dirty="0" smtClean="0">
                <a:latin typeface="微软雅黑 Light" panose="020B0502040204020203" pitchFamily="34" charset="-122"/>
                <a:ea typeface="微软雅黑 Light" panose="020B0502040204020203" pitchFamily="34" charset="-122"/>
              </a:rPr>
              <a:t>方法，</a:t>
            </a:r>
            <a:r>
              <a:rPr lang="en-US" altLang="zh-CN" sz="2400" dirty="0" err="1" smtClean="0">
                <a:latin typeface="微软雅黑 Light" panose="020B0502040204020203" pitchFamily="34" charset="-122"/>
                <a:ea typeface="微软雅黑 Light" panose="020B0502040204020203" pitchFamily="34" charset="-122"/>
              </a:rPr>
              <a:t>doXXX</a:t>
            </a:r>
            <a:r>
              <a:rPr lang="zh-CN" altLang="en-US" sz="2400" dirty="0" smtClean="0">
                <a:latin typeface="微软雅黑 Light" panose="020B0502040204020203" pitchFamily="34" charset="-122"/>
                <a:ea typeface="微软雅黑 Light" panose="020B0502040204020203" pitchFamily="34" charset="-122"/>
              </a:rPr>
              <a:t>方法中可以直接使用请求和响应对象；</a:t>
            </a: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a:p>
            <a:pPr marL="228600" marR="0" lvl="0" indent="-228600" algn="l" defTabSz="914400" rtl="0" eaLnBrk="1" fontAlgn="auto" latinLnBrk="0" hangingPunct="1">
              <a:lnSpc>
                <a:spcPct val="150000"/>
              </a:lnSpc>
              <a:spcBef>
                <a:spcPts val="1000"/>
              </a:spcBef>
              <a:spcAft>
                <a:spcPts val="0"/>
              </a:spcAft>
              <a:buClrTx/>
              <a:buSzTx/>
              <a:defRPr/>
            </a:pP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9819" y="804041"/>
            <a:ext cx="11015870" cy="709449"/>
          </a:xfrm>
        </p:spPr>
        <p:txBody>
          <a:bodyPr vert="horz" lIns="91440" tIns="45720" rIns="91440" bIns="45720" rtlCol="0">
            <a:noAutofit/>
          </a:bodyPr>
          <a:lstStyle/>
          <a:p>
            <a:r>
              <a:rPr lang="zh-CN" altLang="en-US" sz="2400" dirty="0" smtClean="0"/>
              <a:t>编写简单</a:t>
            </a:r>
            <a:r>
              <a:rPr lang="en-US" altLang="zh-CN" sz="2400" dirty="0" err="1" smtClean="0"/>
              <a:t>Servlet</a:t>
            </a:r>
            <a:r>
              <a:rPr lang="zh-CN" altLang="en-US" sz="2400" dirty="0" smtClean="0"/>
              <a:t>，验证服务器会创建请求和响应对象：</a:t>
            </a:r>
            <a:endParaRPr lang="en-US" altLang="zh-CN" sz="2400" dirty="0" smtClean="0"/>
          </a:p>
        </p:txBody>
      </p:sp>
      <p:sp>
        <p:nvSpPr>
          <p:cNvPr id="4" name="标题 1"/>
          <p:cNvSpPr txBox="1"/>
          <p:nvPr/>
        </p:nvSpPr>
        <p:spPr>
          <a:xfrm>
            <a:off x="220805" y="0"/>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请求和响应接口</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378373" y="1596709"/>
            <a:ext cx="11382704" cy="1477328"/>
          </a:xfrm>
          <a:prstGeom prst="rect">
            <a:avLst/>
          </a:prstGeom>
          <a:solidFill>
            <a:schemeClr val="bg1">
              <a:lumMod val="95000"/>
            </a:schemeClr>
          </a:solidFill>
        </p:spPr>
        <p:txBody>
          <a:bodyPr wrap="square" rtlCol="0">
            <a:spAutoFit/>
          </a:bodyPr>
          <a:lstStyle/>
          <a:p>
            <a:r>
              <a:rPr lang="en-US" altLang="zh-CN" dirty="0" smtClean="0">
                <a:ea typeface="微软雅黑 Light"/>
              </a:rPr>
              <a:t>protected void </a:t>
            </a:r>
            <a:r>
              <a:rPr lang="en-US" altLang="zh-CN" dirty="0" err="1" smtClean="0">
                <a:ea typeface="微软雅黑 Light"/>
              </a:rPr>
              <a:t>doGet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请求对象：</a:t>
            </a:r>
            <a:r>
              <a:rPr lang="en-US" altLang="zh-CN" dirty="0" smtClean="0">
                <a:ea typeface="微软雅黑 Light"/>
              </a:rPr>
              <a:t>"+request);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响应对象：</a:t>
            </a:r>
            <a:r>
              <a:rPr lang="en-US" altLang="zh-CN" dirty="0" smtClean="0">
                <a:ea typeface="微软雅黑 Light"/>
              </a:rPr>
              <a:t>"+response);</a:t>
            </a:r>
            <a:endParaRPr lang="en-US" altLang="zh-CN" dirty="0" smtClean="0">
              <a:ea typeface="微软雅黑 Light"/>
            </a:endParaRPr>
          </a:p>
          <a:p>
            <a:r>
              <a:rPr lang="en-US" altLang="zh-CN" dirty="0" smtClean="0">
                <a:ea typeface="微软雅黑 Light"/>
              </a:rPr>
              <a:t>}</a:t>
            </a:r>
            <a:endParaRPr lang="en-US" altLang="zh-CN" dirty="0" smtClean="0">
              <a:ea typeface="微软雅黑 Light"/>
            </a:endParaRPr>
          </a:p>
        </p:txBody>
      </p:sp>
      <p:sp>
        <p:nvSpPr>
          <p:cNvPr id="6" name="TextBox 5">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TestReqResServlet.java</a:t>
            </a:r>
            <a:endParaRPr lang="en-US" dirty="0"/>
          </a:p>
        </p:txBody>
      </p:sp>
      <p:sp>
        <p:nvSpPr>
          <p:cNvPr id="7" name="内容占位符 2"/>
          <p:cNvSpPr txBox="1"/>
          <p:nvPr/>
        </p:nvSpPr>
        <p:spPr>
          <a:xfrm>
            <a:off x="443032" y="3273972"/>
            <a:ext cx="11015870" cy="709449"/>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访问该</a:t>
            </a:r>
            <a:r>
              <a:rPr kumimoji="0" lang="en-US" altLang="zh-CN" sz="2400" b="0" i="0" u="none" strike="noStrike" kern="1200" cap="none" spc="0" normalizeH="0" baseline="0" noProof="0" dirty="0" err="1"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Servlet</a:t>
            </a: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，打印输出结果：</a:t>
            </a: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pic>
        <p:nvPicPr>
          <p:cNvPr id="65537" name="Picture 1" descr="C:\Users\wxh\AppData\Roaming\Tencent\Users\29097443\QQ\WinTemp\RichOle\LXMNEWQSD%[$}63YOQ~1@7P.png"/>
          <p:cNvPicPr>
            <a:picLocks noChangeAspect="1" noChangeArrowheads="1"/>
          </p:cNvPicPr>
          <p:nvPr/>
        </p:nvPicPr>
        <p:blipFill>
          <a:blip r:embed="rId3" cstate="print"/>
          <a:srcRect/>
          <a:stretch>
            <a:fillRect/>
          </a:stretch>
        </p:blipFill>
        <p:spPr bwMode="auto">
          <a:xfrm>
            <a:off x="536027" y="4035972"/>
            <a:ext cx="5638800" cy="428625"/>
          </a:xfrm>
          <a:prstGeom prst="rect">
            <a:avLst/>
          </a:prstGeom>
          <a:noFill/>
          <a:ln w="38100">
            <a:solidFill>
              <a:schemeClr val="accent6"/>
            </a:solidFill>
          </a:ln>
        </p:spPr>
      </p:pic>
      <p:sp>
        <p:nvSpPr>
          <p:cNvPr id="9" name="内容占位符 2"/>
          <p:cNvSpPr txBox="1"/>
          <p:nvPr/>
        </p:nvSpPr>
        <p:spPr>
          <a:xfrm>
            <a:off x="443032" y="4724400"/>
            <a:ext cx="11015870" cy="1408386"/>
          </a:xfrm>
          <a:prstGeom prst="rect">
            <a:avLst/>
          </a:prstGeom>
        </p:spPr>
        <p:txBody>
          <a:bodyPr vert="horz" lIns="91440" tIns="45720" rIns="91440" bIns="45720" rtlCol="0">
            <a:noAutofit/>
          </a:bodyPr>
          <a:lstStyle/>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通过以上结果可见：</a:t>
            </a:r>
            <a:endParaRPr lang="en-US" altLang="zh-CN" sz="2400" noProof="0" dirty="0" smtClean="0">
              <a:latin typeface="微软雅黑 Light" panose="020B0502040204020203" pitchFamily="34" charset="-122"/>
              <a:ea typeface="微软雅黑 Light" panose="020B0502040204020203" pitchFamily="34" charset="-122"/>
            </a:endParaRPr>
          </a:p>
          <a:p>
            <a:pPr marL="685800" lvl="1" indent="-228600">
              <a:spcBef>
                <a:spcPts val="1000"/>
              </a:spcBef>
              <a:buFont typeface="Arial" panose="020B0604020202020204" pitchFamily="34" charset="0"/>
              <a:buChar char="•"/>
            </a:pPr>
            <a:r>
              <a:rPr lang="zh-CN" altLang="en-US" sz="2000" noProof="0" dirty="0" smtClean="0">
                <a:latin typeface="微软雅黑 Light" panose="020B0502040204020203" pitchFamily="34" charset="-122"/>
                <a:ea typeface="微软雅黑 Light" panose="020B0502040204020203" pitchFamily="34" charset="-122"/>
              </a:rPr>
              <a:t>服务器实现了请求和响应</a:t>
            </a:r>
            <a:r>
              <a:rPr lang="zh-CN" altLang="en-US" sz="2000" noProof="0" dirty="0" smtClean="0">
                <a:latin typeface="微软雅黑 Light" panose="020B0502040204020203" pitchFamily="34" charset="-122"/>
                <a:ea typeface="微软雅黑 Light" panose="020B0502040204020203" pitchFamily="34" charset="-122"/>
              </a:rPr>
              <a:t>接口，实现类分别是</a:t>
            </a:r>
            <a:r>
              <a:rPr lang="en-US" altLang="zh-CN" sz="2000" noProof="0" dirty="0" err="1" smtClean="0">
                <a:latin typeface="微软雅黑 Light" panose="020B0502040204020203" pitchFamily="34" charset="-122"/>
                <a:ea typeface="微软雅黑 Light" panose="020B0502040204020203" pitchFamily="34" charset="-122"/>
              </a:rPr>
              <a:t>RequestFacade</a:t>
            </a:r>
            <a:r>
              <a:rPr lang="zh-CN" altLang="en-US" sz="2000" dirty="0" smtClean="0">
                <a:latin typeface="微软雅黑 Light" panose="020B0502040204020203" pitchFamily="34" charset="-122"/>
                <a:ea typeface="微软雅黑 Light" panose="020B0502040204020203" pitchFamily="34" charset="-122"/>
              </a:rPr>
              <a:t>以及</a:t>
            </a:r>
            <a:r>
              <a:rPr lang="en-US" altLang="zh-CN" sz="2000" dirty="0" err="1" smtClean="0">
                <a:latin typeface="微软雅黑 Light" panose="020B0502040204020203" pitchFamily="34" charset="-122"/>
                <a:ea typeface="微软雅黑 Light" panose="020B0502040204020203" pitchFamily="34" charset="-122"/>
              </a:rPr>
              <a:t>ResponseFacade</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noProof="0" dirty="0" smtClean="0">
              <a:latin typeface="微软雅黑 Light" panose="020B0502040204020203" pitchFamily="34" charset="-122"/>
              <a:ea typeface="微软雅黑 Light" panose="020B0502040204020203" pitchFamily="34" charset="-122"/>
            </a:endParaRPr>
          </a:p>
          <a:p>
            <a:pPr marL="685800" lvl="1" indent="-228600">
              <a:spcBef>
                <a:spcPts val="1000"/>
              </a:spcBef>
              <a:buFont typeface="Arial" panose="020B0604020202020204" pitchFamily="34" charset="0"/>
              <a:buChar char="•"/>
            </a:pPr>
            <a:r>
              <a:rPr lang="zh-CN" altLang="en-US" sz="2000" dirty="0" smtClean="0">
                <a:latin typeface="微软雅黑 Light" panose="020B0502040204020203" pitchFamily="34" charset="-122"/>
                <a:ea typeface="微软雅黑 Light" panose="020B0502040204020203" pitchFamily="34" charset="-122"/>
              </a:rPr>
              <a:t>每次访问</a:t>
            </a:r>
            <a:r>
              <a:rPr lang="en-US" altLang="zh-CN" sz="2000" dirty="0" err="1" smtClean="0">
                <a:latin typeface="微软雅黑 Light" panose="020B0502040204020203" pitchFamily="34" charset="-122"/>
                <a:ea typeface="微软雅黑 Light" panose="020B0502040204020203" pitchFamily="34" charset="-122"/>
              </a:rPr>
              <a:t>Servlet</a:t>
            </a:r>
            <a:r>
              <a:rPr lang="zh-CN" altLang="en-US" sz="2000" dirty="0" smtClean="0">
                <a:latin typeface="微软雅黑 Light" panose="020B0502040204020203" pitchFamily="34" charset="-122"/>
                <a:ea typeface="微软雅黑 Light" panose="020B0502040204020203" pitchFamily="34" charset="-122"/>
              </a:rPr>
              <a:t>，服务器都会创建请求对象和响应对象传递给</a:t>
            </a:r>
            <a:r>
              <a:rPr lang="en-US" altLang="zh-CN" sz="2000" dirty="0" err="1" smtClean="0">
                <a:latin typeface="微软雅黑 Light" panose="020B0502040204020203" pitchFamily="34" charset="-122"/>
                <a:ea typeface="微软雅黑 Light" panose="020B0502040204020203" pitchFamily="34" charset="-122"/>
              </a:rPr>
              <a:t>doXXX</a:t>
            </a:r>
            <a:r>
              <a:rPr lang="zh-CN" altLang="en-US" sz="2000" dirty="0" smtClean="0">
                <a:latin typeface="微软雅黑 Light" panose="020B0502040204020203" pitchFamily="34" charset="-122"/>
                <a:ea typeface="微软雅黑 Light" panose="020B0502040204020203" pitchFamily="34" charset="-122"/>
              </a:rPr>
              <a:t>方法；</a:t>
            </a:r>
            <a:endPar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79819" y="804041"/>
            <a:ext cx="11015870" cy="709449"/>
          </a:xfrm>
        </p:spPr>
        <p:txBody>
          <a:bodyPr vert="horz" lIns="91440" tIns="45720" rIns="91440" bIns="45720" rtlCol="0">
            <a:noAutofit/>
          </a:bodyPr>
          <a:lstStyle/>
          <a:p>
            <a:r>
              <a:rPr lang="zh-CN" altLang="en-US" sz="2400" dirty="0" smtClean="0"/>
              <a:t>既然服务器确实创建了请求和响应对象，那么就可以在</a:t>
            </a:r>
            <a:r>
              <a:rPr lang="en-US" altLang="zh-CN" sz="2400" dirty="0" err="1" smtClean="0"/>
              <a:t>doXXX</a:t>
            </a:r>
            <a:r>
              <a:rPr lang="zh-CN" altLang="en-US" sz="2400" dirty="0" smtClean="0"/>
              <a:t>方法</a:t>
            </a:r>
            <a:r>
              <a:rPr lang="zh-CN" altLang="en-US" sz="2400" dirty="0" smtClean="0"/>
              <a:t>使用该对象：</a:t>
            </a:r>
            <a:endParaRPr lang="en-US" altLang="zh-CN" sz="2400" dirty="0" smtClean="0"/>
          </a:p>
        </p:txBody>
      </p:sp>
      <p:sp>
        <p:nvSpPr>
          <p:cNvPr id="4" name="标题 1"/>
          <p:cNvSpPr txBox="1"/>
          <p:nvPr/>
        </p:nvSpPr>
        <p:spPr>
          <a:xfrm>
            <a:off x="220805" y="0"/>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请求和响应接口</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378373" y="1596709"/>
            <a:ext cx="11382704" cy="1754326"/>
          </a:xfrm>
          <a:prstGeom prst="rect">
            <a:avLst/>
          </a:prstGeom>
          <a:solidFill>
            <a:schemeClr val="bg1">
              <a:lumMod val="95000"/>
            </a:schemeClr>
          </a:solidFill>
        </p:spPr>
        <p:txBody>
          <a:bodyPr wrap="square" rtlCol="0">
            <a:spAutoFit/>
          </a:bodyPr>
          <a:lstStyle/>
          <a:p>
            <a:r>
              <a:rPr lang="en-US" altLang="zh-CN" dirty="0" smtClean="0">
                <a:ea typeface="微软雅黑 Light"/>
              </a:rPr>
              <a:t>protected void </a:t>
            </a:r>
            <a:r>
              <a:rPr lang="en-US" altLang="zh-CN" dirty="0" err="1" smtClean="0">
                <a:ea typeface="微软雅黑 Light"/>
              </a:rPr>
              <a:t>doGet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请求对象：</a:t>
            </a:r>
            <a:r>
              <a:rPr lang="en-US" altLang="zh-CN" dirty="0" smtClean="0">
                <a:ea typeface="微软雅黑 Light"/>
              </a:rPr>
              <a:t>"+request);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响应对象：</a:t>
            </a:r>
            <a:r>
              <a:rPr lang="en-US" altLang="zh-CN" dirty="0" smtClean="0">
                <a:ea typeface="微软雅黑 Light"/>
              </a:rPr>
              <a:t>"+response);</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你的</a:t>
            </a:r>
            <a:r>
              <a:rPr lang="en-US" altLang="zh-CN" dirty="0" smtClean="0">
                <a:ea typeface="微软雅黑 Light"/>
              </a:rPr>
              <a:t>IP</a:t>
            </a:r>
            <a:r>
              <a:rPr lang="zh-CN" altLang="en-US" dirty="0" smtClean="0">
                <a:ea typeface="微软雅黑 Light"/>
              </a:rPr>
              <a:t>地址是：</a:t>
            </a:r>
            <a:r>
              <a:rPr lang="en-US" altLang="zh-CN" dirty="0" smtClean="0">
                <a:ea typeface="微软雅黑 Light"/>
              </a:rPr>
              <a:t>"+</a:t>
            </a:r>
            <a:r>
              <a:rPr lang="en-US" altLang="zh-CN" dirty="0" err="1" smtClean="0">
                <a:ea typeface="微软雅黑 Light"/>
              </a:rPr>
              <a:t>request.getRemoteAddr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a:t>
            </a:r>
            <a:endParaRPr lang="en-US" altLang="zh-CN" dirty="0" smtClean="0">
              <a:ea typeface="微软雅黑 Light"/>
            </a:endParaRPr>
          </a:p>
        </p:txBody>
      </p:sp>
      <p:sp>
        <p:nvSpPr>
          <p:cNvPr id="6" name="TextBox 5">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TestReqResServlet.java</a:t>
            </a:r>
            <a:endParaRPr lang="en-US" dirty="0"/>
          </a:p>
        </p:txBody>
      </p:sp>
      <p:sp>
        <p:nvSpPr>
          <p:cNvPr id="7" name="内容占位符 2"/>
          <p:cNvSpPr txBox="1"/>
          <p:nvPr/>
        </p:nvSpPr>
        <p:spPr>
          <a:xfrm>
            <a:off x="443032" y="3273972"/>
            <a:ext cx="11015870" cy="709449"/>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访问该</a:t>
            </a:r>
            <a:r>
              <a:rPr kumimoji="0" lang="en-US" altLang="zh-CN" sz="2400" b="0" i="0" u="none" strike="noStrike" kern="1200" cap="none" spc="0" normalizeH="0" baseline="0" noProof="0" dirty="0" err="1"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Servlet</a:t>
            </a: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，打印输出结果：</a:t>
            </a:r>
            <a:endParaRPr kumimoji="0" lang="en-US" altLang="zh-CN"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sp>
        <p:nvSpPr>
          <p:cNvPr id="9" name="内容占位符 2"/>
          <p:cNvSpPr txBox="1"/>
          <p:nvPr/>
        </p:nvSpPr>
        <p:spPr>
          <a:xfrm>
            <a:off x="443032" y="4582510"/>
            <a:ext cx="11015870" cy="1408386"/>
          </a:xfrm>
          <a:prstGeom prst="rect">
            <a:avLst/>
          </a:prstGeom>
        </p:spPr>
        <p:txBody>
          <a:bodyPr vert="horz" lIns="91440" tIns="45720" rIns="91440" bIns="45720" rtlCol="0">
            <a:noAutofit/>
          </a:bodyPr>
          <a:lstStyle/>
          <a:p>
            <a:pPr marL="228600" marR="0" lvl="0" indent="-228600" algn="l" defTabSz="914400" rtl="0" eaLnBrk="1" fontAlgn="auto" latinLnBrk="0" hangingPunct="1">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通过以上结果可见：</a:t>
            </a:r>
            <a:endParaRPr lang="en-US" altLang="zh-CN" sz="2400" noProof="0" dirty="0" smtClean="0">
              <a:latin typeface="微软雅黑 Light" panose="020B0502040204020203" pitchFamily="34" charset="-122"/>
              <a:ea typeface="微软雅黑 Light" panose="020B0502040204020203" pitchFamily="34" charset="-122"/>
            </a:endParaRPr>
          </a:p>
          <a:p>
            <a:pPr marL="685800" lvl="1" indent="-228600">
              <a:spcBef>
                <a:spcPts val="1000"/>
              </a:spcBef>
              <a:buFont typeface="Arial" panose="020B0604020202020204" pitchFamily="34" charset="0"/>
              <a:buChar char="•"/>
            </a:pPr>
            <a:r>
              <a:rPr lang="en-US" altLang="zh-CN" sz="2000" noProof="0" dirty="0" err="1" smtClean="0">
                <a:latin typeface="微软雅黑 Light" panose="020B0502040204020203" pitchFamily="34" charset="-122"/>
                <a:ea typeface="微软雅黑 Light" panose="020B0502040204020203" pitchFamily="34" charset="-122"/>
              </a:rPr>
              <a:t>doXXX</a:t>
            </a:r>
            <a:r>
              <a:rPr lang="zh-CN" altLang="en-US" sz="2000" noProof="0" dirty="0" smtClean="0">
                <a:latin typeface="微软雅黑 Light" panose="020B0502040204020203" pitchFamily="34" charset="-122"/>
                <a:ea typeface="微软雅黑 Light" panose="020B0502040204020203" pitchFamily="34" charset="-122"/>
              </a:rPr>
              <a:t>方法中可以使用方法</a:t>
            </a:r>
            <a:r>
              <a:rPr lang="zh-CN" altLang="en-US" sz="2000" noProof="0" dirty="0" smtClean="0">
                <a:latin typeface="微软雅黑 Light" panose="020B0502040204020203" pitchFamily="34" charset="-122"/>
                <a:ea typeface="微软雅黑 Light" panose="020B0502040204020203" pitchFamily="34" charset="-122"/>
              </a:rPr>
              <a:t>参数</a:t>
            </a:r>
            <a:r>
              <a:rPr lang="en-US" altLang="zh-CN" sz="2000" noProof="0" dirty="0" smtClean="0">
                <a:latin typeface="微软雅黑 Light" panose="020B0502040204020203" pitchFamily="34" charset="-122"/>
                <a:ea typeface="微软雅黑 Light" panose="020B0502040204020203" pitchFamily="34" charset="-122"/>
              </a:rPr>
              <a:t>request</a:t>
            </a:r>
            <a:r>
              <a:rPr lang="zh-CN" altLang="en-US" sz="2000" noProof="0" dirty="0" smtClean="0">
                <a:latin typeface="微软雅黑 Light" panose="020B0502040204020203" pitchFamily="34" charset="-122"/>
                <a:ea typeface="微软雅黑 Light" panose="020B0502040204020203" pitchFamily="34" charset="-122"/>
              </a:rPr>
              <a:t>，</a:t>
            </a:r>
            <a:r>
              <a:rPr lang="en-US" altLang="zh-CN" sz="2000" noProof="0" dirty="0" smtClean="0">
                <a:latin typeface="微软雅黑 Light" panose="020B0502040204020203" pitchFamily="34" charset="-122"/>
                <a:ea typeface="微软雅黑 Light" panose="020B0502040204020203" pitchFamily="34" charset="-122"/>
              </a:rPr>
              <a:t>response</a:t>
            </a:r>
            <a:r>
              <a:rPr lang="zh-CN" altLang="en-US" sz="2000" noProof="0" dirty="0" smtClean="0">
                <a:latin typeface="微软雅黑 Light" panose="020B0502040204020203" pitchFamily="34" charset="-122"/>
                <a:ea typeface="微软雅黑 Light" panose="020B0502040204020203" pitchFamily="34" charset="-122"/>
              </a:rPr>
              <a:t>去调用</a:t>
            </a:r>
            <a:r>
              <a:rPr lang="zh-CN" altLang="en-US" sz="2000" noProof="0" dirty="0" smtClean="0">
                <a:latin typeface="微软雅黑 Light" panose="020B0502040204020203" pitchFamily="34" charset="-122"/>
                <a:ea typeface="微软雅黑 Light" panose="020B0502040204020203" pitchFamily="34" charset="-122"/>
              </a:rPr>
              <a:t>请求和响应接口中的方法；</a:t>
            </a:r>
            <a:endParaRPr lang="en-US" altLang="zh-CN" sz="2000" noProof="0" dirty="0" smtClean="0">
              <a:latin typeface="微软雅黑 Light" panose="020B0502040204020203" pitchFamily="34" charset="-122"/>
              <a:ea typeface="微软雅黑 Light" panose="020B0502040204020203" pitchFamily="34" charset="-122"/>
            </a:endParaRPr>
          </a:p>
          <a:p>
            <a:pPr marL="685800" lvl="1" indent="-228600">
              <a:spcBef>
                <a:spcPts val="1000"/>
              </a:spcBef>
              <a:buFont typeface="Arial" panose="020B0604020202020204" pitchFamily="34" charset="0"/>
              <a:buChar char="•"/>
            </a:pPr>
            <a:r>
              <a:rPr kumimoji="0" lang="zh-CN" altLang="en-US" sz="2000" b="0" i="0" u="none" strike="noStrike" kern="1200" cap="none" spc="0" normalizeH="0" baseline="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rPr>
              <a:t>后续将逐渐熟悉请求和响应接口中的常用方法；</a:t>
            </a:r>
            <a:endParaRPr kumimoji="0" lang="en-US" altLang="zh-CN" sz="2000" b="0" i="0" u="none" strike="noStrike" kern="1200" cap="none" spc="0" normalizeH="0" baseline="0" noProof="0" dirty="0" smtClean="0">
              <a:ln>
                <a:noFill/>
              </a:ln>
              <a:solidFill>
                <a:schemeClr val="tx1"/>
              </a:solidFill>
              <a:effectLst/>
              <a:uLnTx/>
              <a:uFillTx/>
              <a:latin typeface="微软雅黑 Light" panose="020B0502040204020203" pitchFamily="34" charset="-122"/>
              <a:ea typeface="微软雅黑 Light" panose="020B0502040204020203" pitchFamily="34" charset="-122"/>
              <a:cs typeface="+mn-cs"/>
            </a:endParaRPr>
          </a:p>
        </p:txBody>
      </p:sp>
      <p:pic>
        <p:nvPicPr>
          <p:cNvPr id="67585" name="Picture 1" descr="C:\Users\wxh\AppData\Roaming\Tencent\Users\29097443\QQ\WinTemp\RichOle\@959J0MMRMS}VZVK[7$Q{90.png"/>
          <p:cNvPicPr>
            <a:picLocks noChangeAspect="1" noChangeArrowheads="1"/>
          </p:cNvPicPr>
          <p:nvPr/>
        </p:nvPicPr>
        <p:blipFill>
          <a:blip r:embed="rId3" cstate="print"/>
          <a:srcRect/>
          <a:stretch>
            <a:fillRect/>
          </a:stretch>
        </p:blipFill>
        <p:spPr bwMode="auto">
          <a:xfrm>
            <a:off x="1024758" y="3972910"/>
            <a:ext cx="3231937" cy="346842"/>
          </a:xfrm>
          <a:prstGeom prst="rect">
            <a:avLst/>
          </a:prstGeom>
          <a:noFill/>
          <a:ln w="38100">
            <a:solidFill>
              <a:schemeClr val="accent6"/>
            </a:solidFill>
          </a:ln>
        </p:spPr>
      </p:pic>
      <p:sp>
        <p:nvSpPr>
          <p:cNvPr id="10" name="Rectangle 9"/>
          <p:cNvSpPr/>
          <p:nvPr/>
        </p:nvSpPr>
        <p:spPr>
          <a:xfrm>
            <a:off x="819807" y="2758966"/>
            <a:ext cx="6353503" cy="268013"/>
          </a:xfrm>
          <a:prstGeom prst="rect">
            <a:avLst/>
          </a:prstGeom>
          <a:noFill/>
          <a:ln w="25400">
            <a:solidFill>
              <a:srgbClr val="C0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Callout 10"/>
          <p:cNvSpPr/>
          <p:nvPr/>
        </p:nvSpPr>
        <p:spPr>
          <a:xfrm>
            <a:off x="7693573" y="2065283"/>
            <a:ext cx="1481958" cy="1450428"/>
          </a:xfrm>
          <a:prstGeom prst="wedgeEllipseCallout">
            <a:avLst>
              <a:gd name="adj1" fmla="val -88918"/>
              <a:gd name="adj2" fmla="val 380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该方法返回客户端的</a:t>
            </a:r>
            <a:r>
              <a:rPr lang="en-US" altLang="zh-CN" dirty="0" smtClean="0">
                <a:solidFill>
                  <a:schemeClr val="tx1"/>
                </a:solidFill>
              </a:rPr>
              <a:t>IP</a:t>
            </a:r>
            <a:r>
              <a:rPr lang="zh-CN" altLang="en-US" dirty="0" smtClean="0">
                <a:solidFill>
                  <a:schemeClr val="tx1"/>
                </a:solidFill>
              </a:rPr>
              <a:t>地址。</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3053027"/>
          </a:xfrm>
        </p:spPr>
        <p:txBody>
          <a:bodyPr vert="horz" lIns="91440" tIns="45720" rIns="91440" bIns="45720" rtlCol="0">
            <a:noAutofit/>
          </a:bodyPr>
          <a:lstStyle/>
          <a:p>
            <a:r>
              <a:rPr lang="zh-CN" altLang="en-US" sz="2400" dirty="0" smtClean="0">
                <a:solidFill>
                  <a:schemeClr val="tx1">
                    <a:lumMod val="75000"/>
                    <a:lumOff val="25000"/>
                  </a:schemeClr>
                </a:solidFill>
              </a:rPr>
              <a:t>客户端访问服务器端</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的方式有三种，分别是：</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直接从地址栏输入</a:t>
            </a:r>
            <a:r>
              <a:rPr lang="en-US" altLang="zh-CN" sz="2000" dirty="0" smtClean="0">
                <a:solidFill>
                  <a:schemeClr val="tx1">
                    <a:lumMod val="75000"/>
                    <a:lumOff val="25000"/>
                  </a:schemeClr>
                </a:solidFill>
              </a:rPr>
              <a:t>URL</a:t>
            </a:r>
            <a:r>
              <a:rPr lang="zh-CN" altLang="en-US" sz="2000" dirty="0" smtClean="0">
                <a:solidFill>
                  <a:schemeClr val="tx1">
                    <a:lumMod val="75000"/>
                    <a:lumOff val="25000"/>
                  </a:schemeClr>
                </a:solidFill>
              </a:rPr>
              <a:t>访问；</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在网页中点击超级链接访问；</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在网页中通过表单提交访问</a:t>
            </a:r>
            <a:r>
              <a:rPr lang="zh-CN" altLang="en-US" dirty="0" smtClean="0">
                <a:solidFill>
                  <a:schemeClr val="tx1">
                    <a:lumMod val="75000"/>
                    <a:lumOff val="25000"/>
                  </a:schemeClr>
                </a:solidFill>
              </a:rPr>
              <a:t>；</a:t>
            </a:r>
            <a:endParaRPr lang="en-US" altLang="zh-CN" dirty="0" smtClean="0">
              <a:solidFill>
                <a:schemeClr val="tx1">
                  <a:lumMod val="75000"/>
                  <a:lumOff val="25000"/>
                </a:schemeClr>
              </a:solidFill>
            </a:endParaRPr>
          </a:p>
          <a:p>
            <a:r>
              <a:rPr lang="zh-CN" altLang="en-US" sz="2400" dirty="0" smtClean="0">
                <a:solidFill>
                  <a:schemeClr val="tx1">
                    <a:lumMod val="75000"/>
                    <a:lumOff val="25000"/>
                  </a:schemeClr>
                </a:solidFill>
              </a:rPr>
              <a:t>编写</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，返回客户端</a:t>
            </a:r>
            <a:r>
              <a:rPr lang="en-US" altLang="zh-CN" sz="2400" dirty="0" smtClean="0">
                <a:solidFill>
                  <a:schemeClr val="tx1">
                    <a:lumMod val="75000"/>
                    <a:lumOff val="25000"/>
                  </a:schemeClr>
                </a:solidFill>
              </a:rPr>
              <a:t>IP</a:t>
            </a:r>
            <a:r>
              <a:rPr lang="zh-CN" altLang="en-US" sz="2400" dirty="0" smtClean="0">
                <a:solidFill>
                  <a:schemeClr val="tx1">
                    <a:lumMod val="75000"/>
                    <a:lumOff val="25000"/>
                  </a:schemeClr>
                </a:solidFill>
              </a:rPr>
              <a:t>地址，以测试三种请求方式；</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对客户端不同方式请求作出动态响应</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Tree>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1381881"/>
          </a:xfrm>
        </p:spPr>
        <p:txBody>
          <a:bodyPr vert="horz" lIns="91440" tIns="45720" rIns="91440" bIns="45720" rtlCol="0">
            <a:noAutofit/>
          </a:bodyPr>
          <a:lstStyle/>
          <a:p>
            <a:r>
              <a:rPr lang="zh-CN" altLang="en-US" sz="2400" dirty="0" smtClean="0">
                <a:solidFill>
                  <a:schemeClr val="tx1">
                    <a:lumMod val="75000"/>
                    <a:lumOff val="25000"/>
                  </a:schemeClr>
                </a:solidFill>
              </a:rPr>
              <a:t>编写</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，返回客户端</a:t>
            </a:r>
            <a:r>
              <a:rPr lang="en-US" altLang="zh-CN" sz="2400" dirty="0" smtClean="0">
                <a:solidFill>
                  <a:schemeClr val="tx1">
                    <a:lumMod val="75000"/>
                    <a:lumOff val="25000"/>
                  </a:schemeClr>
                </a:solidFill>
              </a:rPr>
              <a:t>IP</a:t>
            </a:r>
            <a:r>
              <a:rPr lang="zh-CN" altLang="en-US" sz="2400" dirty="0" smtClean="0">
                <a:solidFill>
                  <a:schemeClr val="tx1">
                    <a:lumMod val="75000"/>
                    <a:lumOff val="25000"/>
                  </a:schemeClr>
                </a:solidFill>
              </a:rPr>
              <a:t>地址，以测试三种请求方式；</a:t>
            </a:r>
            <a:endParaRPr lang="en-US" altLang="zh-CN" sz="2400" dirty="0" smtClean="0">
              <a:solidFill>
                <a:schemeClr val="tx1">
                  <a:lumMod val="75000"/>
                  <a:lumOff val="25000"/>
                </a:schemeClr>
              </a:solidFill>
            </a:endParaRPr>
          </a:p>
          <a:p>
            <a:r>
              <a:rPr lang="en-US" altLang="zh-CN" sz="2400" dirty="0" err="1" smtClean="0">
                <a:solidFill>
                  <a:schemeClr val="tx1">
                    <a:lumMod val="75000"/>
                    <a:lumOff val="25000"/>
                  </a:schemeClr>
                </a:solidFill>
              </a:rPr>
              <a:t>doGet</a:t>
            </a:r>
            <a:r>
              <a:rPr lang="zh-CN" altLang="en-US" sz="2400" dirty="0" smtClean="0">
                <a:solidFill>
                  <a:schemeClr val="tx1">
                    <a:lumMod val="75000"/>
                    <a:lumOff val="25000"/>
                  </a:schemeClr>
                </a:solidFill>
              </a:rPr>
              <a:t>和</a:t>
            </a:r>
            <a:r>
              <a:rPr lang="en-US" altLang="zh-CN" sz="2400" dirty="0" err="1" smtClean="0">
                <a:solidFill>
                  <a:schemeClr val="tx1">
                    <a:lumMod val="75000"/>
                    <a:lumOff val="25000"/>
                  </a:schemeClr>
                </a:solidFill>
              </a:rPr>
              <a:t>doPost</a:t>
            </a:r>
            <a:r>
              <a:rPr lang="zh-CN" altLang="en-US" sz="2400" dirty="0" smtClean="0">
                <a:solidFill>
                  <a:schemeClr val="tx1">
                    <a:lumMod val="75000"/>
                    <a:lumOff val="25000"/>
                  </a:schemeClr>
                </a:solidFill>
              </a:rPr>
              <a:t>方法实现相同功能，向客户端返回</a:t>
            </a:r>
            <a:r>
              <a:rPr lang="en-US" altLang="zh-CN" sz="2400" dirty="0" smtClean="0">
                <a:solidFill>
                  <a:schemeClr val="tx1">
                    <a:lumMod val="75000"/>
                    <a:lumOff val="25000"/>
                  </a:schemeClr>
                </a:solidFill>
              </a:rPr>
              <a:t>IP</a:t>
            </a:r>
            <a:r>
              <a:rPr lang="zh-CN" altLang="en-US" sz="2400" dirty="0" smtClean="0">
                <a:solidFill>
                  <a:schemeClr val="tx1">
                    <a:lumMod val="75000"/>
                    <a:lumOff val="25000"/>
                  </a:schemeClr>
                </a:solidFill>
              </a:rPr>
              <a:t>地址；</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对客户端不同方式请求作出动态响应</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415160" y="2374201"/>
            <a:ext cx="11524592" cy="4247317"/>
          </a:xfrm>
          <a:prstGeom prst="rect">
            <a:avLst/>
          </a:prstGeom>
          <a:solidFill>
            <a:schemeClr val="bg1">
              <a:lumMod val="95000"/>
            </a:schemeClr>
          </a:solidFill>
        </p:spPr>
        <p:txBody>
          <a:bodyPr wrap="square" rtlCol="0">
            <a:spAutoFit/>
          </a:bodyPr>
          <a:lstStyle/>
          <a:p>
            <a:r>
              <a:rPr lang="en-US" altLang="zh-CN" dirty="0" smtClean="0">
                <a:ea typeface="微软雅黑 Light"/>
              </a:rPr>
              <a:t>protected void </a:t>
            </a:r>
            <a:r>
              <a:rPr lang="en-US" altLang="zh-CN" dirty="0" err="1" smtClean="0">
                <a:ea typeface="微软雅黑 Light"/>
              </a:rPr>
              <a:t>doGet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response.setContentType</a:t>
            </a:r>
            <a:r>
              <a:rPr lang="en-US" altLang="zh-CN" dirty="0" smtClean="0">
                <a:ea typeface="微软雅黑 Light"/>
              </a:rPr>
              <a:t>("text/</a:t>
            </a:r>
            <a:r>
              <a:rPr lang="en-US" altLang="zh-CN" dirty="0" err="1" smtClean="0">
                <a:ea typeface="微软雅黑 Light"/>
              </a:rPr>
              <a:t>html;charset</a:t>
            </a:r>
            <a:r>
              <a:rPr lang="en-US" altLang="zh-CN" dirty="0" smtClean="0">
                <a:ea typeface="微软雅黑 Light"/>
              </a:rPr>
              <a:t>=utf-8");</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PrintWriter</a:t>
            </a:r>
            <a:r>
              <a:rPr lang="en-US" altLang="zh-CN" dirty="0" smtClean="0">
                <a:ea typeface="微软雅黑 Light"/>
              </a:rPr>
              <a:t> out=</a:t>
            </a:r>
            <a:r>
              <a:rPr lang="en-US" altLang="zh-CN" dirty="0" err="1" smtClean="0">
                <a:ea typeface="微软雅黑 Light"/>
              </a:rPr>
              <a:t>response.getWriter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String </a:t>
            </a:r>
            <a:r>
              <a:rPr lang="en-US" altLang="zh-CN" dirty="0" err="1" smtClean="0">
                <a:ea typeface="微软雅黑 Light"/>
              </a:rPr>
              <a:t>ip</a:t>
            </a:r>
            <a:r>
              <a:rPr lang="en-US" altLang="zh-CN" dirty="0" smtClean="0">
                <a:ea typeface="微软雅黑 Light"/>
              </a:rPr>
              <a:t>=</a:t>
            </a:r>
            <a:r>
              <a:rPr lang="en-US" altLang="zh-CN" dirty="0" err="1" smtClean="0">
                <a:ea typeface="微软雅黑 Light"/>
              </a:rPr>
              <a:t>request.getRemoteAddr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out.println</a:t>
            </a:r>
            <a:r>
              <a:rPr lang="en-US" altLang="zh-CN" dirty="0" smtClean="0">
                <a:ea typeface="微软雅黑 Light"/>
              </a:rPr>
              <a:t>("</a:t>
            </a:r>
            <a:r>
              <a:rPr lang="zh-CN" altLang="en-US" dirty="0" smtClean="0">
                <a:ea typeface="微软雅黑 Light"/>
              </a:rPr>
              <a:t>您好，目前调用的是</a:t>
            </a:r>
            <a:r>
              <a:rPr lang="en-US" altLang="zh-CN" dirty="0" err="1" smtClean="0">
                <a:ea typeface="微软雅黑 Light"/>
              </a:rPr>
              <a:t>doGet</a:t>
            </a:r>
            <a:r>
              <a:rPr lang="zh-CN" altLang="en-US" dirty="0" smtClean="0">
                <a:ea typeface="微软雅黑 Light"/>
              </a:rPr>
              <a:t>方法，您的</a:t>
            </a:r>
            <a:r>
              <a:rPr lang="en-US" altLang="zh-CN" dirty="0" smtClean="0">
                <a:ea typeface="微软雅黑 Light"/>
              </a:rPr>
              <a:t>IP</a:t>
            </a:r>
            <a:r>
              <a:rPr lang="zh-CN" altLang="en-US" dirty="0" smtClean="0">
                <a:ea typeface="微软雅黑 Light"/>
              </a:rPr>
              <a:t>地址是：</a:t>
            </a:r>
            <a:r>
              <a:rPr lang="en-US" altLang="zh-CN" dirty="0" smtClean="0">
                <a:ea typeface="微软雅黑 Light"/>
              </a:rPr>
              <a:t>"+</a:t>
            </a:r>
            <a:r>
              <a:rPr lang="en-US" altLang="zh-CN" dirty="0" err="1" smtClean="0">
                <a:ea typeface="微软雅黑 Light"/>
              </a:rPr>
              <a:t>ip</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out.close</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a:p>
            <a:r>
              <a:rPr lang="en-US" altLang="zh-CN" dirty="0" smtClean="0">
                <a:ea typeface="微软雅黑 Light"/>
              </a:rPr>
              <a:t>protected void </a:t>
            </a:r>
            <a:r>
              <a:rPr lang="en-US" altLang="zh-CN" dirty="0" err="1" smtClean="0">
                <a:ea typeface="微软雅黑 Light"/>
              </a:rPr>
              <a:t>doPost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response.setContentType</a:t>
            </a:r>
            <a:r>
              <a:rPr lang="en-US" altLang="zh-CN" dirty="0" smtClean="0">
                <a:ea typeface="微软雅黑 Light"/>
              </a:rPr>
              <a:t>("text/</a:t>
            </a:r>
            <a:r>
              <a:rPr lang="en-US" altLang="zh-CN" dirty="0" err="1" smtClean="0">
                <a:ea typeface="微软雅黑 Light"/>
              </a:rPr>
              <a:t>html;charset</a:t>
            </a:r>
            <a:r>
              <a:rPr lang="en-US" altLang="zh-CN" dirty="0" smtClean="0">
                <a:ea typeface="微软雅黑 Light"/>
              </a:rPr>
              <a:t>=utf-8");</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PrintWriter</a:t>
            </a:r>
            <a:r>
              <a:rPr lang="en-US" altLang="zh-CN" dirty="0" smtClean="0">
                <a:ea typeface="微软雅黑 Light"/>
              </a:rPr>
              <a:t> out=</a:t>
            </a:r>
            <a:r>
              <a:rPr lang="en-US" altLang="zh-CN" dirty="0" err="1" smtClean="0">
                <a:ea typeface="微软雅黑 Light"/>
              </a:rPr>
              <a:t>response.getWriter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String </a:t>
            </a:r>
            <a:r>
              <a:rPr lang="en-US" altLang="zh-CN" dirty="0" err="1" smtClean="0">
                <a:ea typeface="微软雅黑 Light"/>
              </a:rPr>
              <a:t>ip</a:t>
            </a:r>
            <a:r>
              <a:rPr lang="en-US" altLang="zh-CN" dirty="0" smtClean="0">
                <a:ea typeface="微软雅黑 Light"/>
              </a:rPr>
              <a:t>=</a:t>
            </a:r>
            <a:r>
              <a:rPr lang="en-US" altLang="zh-CN" dirty="0" err="1" smtClean="0">
                <a:ea typeface="微软雅黑 Light"/>
              </a:rPr>
              <a:t>request.getRemoteAddr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out.println</a:t>
            </a:r>
            <a:r>
              <a:rPr lang="en-US" altLang="zh-CN" dirty="0" smtClean="0">
                <a:ea typeface="微软雅黑 Light"/>
              </a:rPr>
              <a:t>("</a:t>
            </a:r>
            <a:r>
              <a:rPr lang="zh-CN" altLang="en-US" dirty="0" smtClean="0">
                <a:ea typeface="微软雅黑 Light"/>
              </a:rPr>
              <a:t>您好，目前调用的是</a:t>
            </a:r>
            <a:r>
              <a:rPr lang="en-US" altLang="zh-CN" dirty="0" err="1" smtClean="0">
                <a:ea typeface="微软雅黑 Light"/>
              </a:rPr>
              <a:t>doPost</a:t>
            </a:r>
            <a:r>
              <a:rPr lang="zh-CN" altLang="en-US" dirty="0" smtClean="0">
                <a:ea typeface="微软雅黑 Light"/>
              </a:rPr>
              <a:t>方法，您的</a:t>
            </a:r>
            <a:r>
              <a:rPr lang="en-US" altLang="zh-CN" dirty="0" smtClean="0">
                <a:ea typeface="微软雅黑 Light"/>
              </a:rPr>
              <a:t>IP</a:t>
            </a:r>
            <a:r>
              <a:rPr lang="zh-CN" altLang="en-US" dirty="0" smtClean="0">
                <a:ea typeface="微软雅黑 Light"/>
              </a:rPr>
              <a:t>地址是：</a:t>
            </a:r>
            <a:r>
              <a:rPr lang="en-US" altLang="zh-CN" dirty="0" smtClean="0">
                <a:ea typeface="微软雅黑 Light"/>
              </a:rPr>
              <a:t>"+</a:t>
            </a:r>
            <a:r>
              <a:rPr lang="en-US" altLang="zh-CN" dirty="0" err="1" smtClean="0">
                <a:ea typeface="微软雅黑 Light"/>
              </a:rPr>
              <a:t>ip</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out.close</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p:txBody>
      </p:sp>
      <p:sp>
        <p:nvSpPr>
          <p:cNvPr id="10" name="TextBox 9">
            <a:hlinkClick r:id="rId1" action="ppaction://hlinkfile"/>
          </p:cNvPr>
          <p:cNvSpPr txBox="1"/>
          <p:nvPr/>
        </p:nvSpPr>
        <p:spPr>
          <a:xfrm>
            <a:off x="8655269" y="794549"/>
            <a:ext cx="3268717"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TestThreeMethodsServlet.java</a:t>
            </a:r>
            <a:endParaRPr lang="en-US" dirty="0"/>
          </a:p>
        </p:txBody>
      </p:sp>
    </p:spTree>
  </p:cSld>
  <p:clrMapOvr>
    <a:masterClrMapping/>
  </p:clrMapOvr>
  <p:transition spd="slow">
    <p:push dir="u"/>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8455" y="663575"/>
            <a:ext cx="11379835" cy="1802765"/>
          </a:xfrm>
        </p:spPr>
        <p:txBody>
          <a:bodyPr vert="horz" lIns="91440" tIns="45720" rIns="91440" bIns="45720" rtlCol="0">
            <a:noAutofit/>
          </a:bodyPr>
          <a:lstStyle/>
          <a:p>
            <a:r>
              <a:rPr lang="zh-CN" altLang="en-US" sz="2400" dirty="0" smtClean="0">
                <a:solidFill>
                  <a:schemeClr val="tx1">
                    <a:lumMod val="75000"/>
                    <a:lumOff val="25000"/>
                  </a:schemeClr>
                </a:solidFill>
              </a:rPr>
              <a:t>编写</a:t>
            </a:r>
            <a:r>
              <a:rPr lang="en-US" altLang="zh-CN" sz="2400" dirty="0" smtClean="0">
                <a:solidFill>
                  <a:schemeClr val="tx1">
                    <a:lumMod val="75000"/>
                    <a:lumOff val="25000"/>
                  </a:schemeClr>
                </a:solidFill>
              </a:rPr>
              <a:t>index.html</a:t>
            </a:r>
            <a:r>
              <a:rPr lang="zh-CN" altLang="en-US" sz="2400" dirty="0" smtClean="0">
                <a:solidFill>
                  <a:schemeClr val="tx1">
                    <a:lumMod val="75000"/>
                    <a:lumOff val="25000"/>
                  </a:schemeClr>
                </a:solidFill>
              </a:rPr>
              <a:t>，定义</a:t>
            </a:r>
            <a:r>
              <a:rPr lang="zh-CN" altLang="en-US" sz="2400" dirty="0" smtClean="0">
                <a:solidFill>
                  <a:schemeClr val="tx1">
                    <a:lumMod val="75000"/>
                    <a:lumOff val="25000"/>
                  </a:schemeClr>
                </a:solidFill>
              </a:rPr>
              <a:t>超级链接、表单；访问</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一个表单使用默认的</a:t>
            </a:r>
            <a:r>
              <a:rPr lang="en-US" altLang="zh-CN" sz="2400" dirty="0" smtClean="0">
                <a:solidFill>
                  <a:schemeClr val="tx1">
                    <a:lumMod val="75000"/>
                    <a:lumOff val="25000"/>
                  </a:schemeClr>
                </a:solidFill>
              </a:rPr>
              <a:t>get</a:t>
            </a:r>
            <a:r>
              <a:rPr lang="zh-CN" altLang="en-US" sz="2400" dirty="0" smtClean="0">
                <a:solidFill>
                  <a:schemeClr val="tx1">
                    <a:lumMod val="75000"/>
                    <a:lumOff val="25000"/>
                  </a:schemeClr>
                </a:solidFill>
              </a:rPr>
              <a:t>方式，一个使用</a:t>
            </a:r>
            <a:r>
              <a:rPr lang="en-US" altLang="zh-CN" sz="2400" dirty="0" smtClean="0">
                <a:solidFill>
                  <a:schemeClr val="tx1">
                    <a:lumMod val="75000"/>
                    <a:lumOff val="25000"/>
                  </a:schemeClr>
                </a:solidFill>
              </a:rPr>
              <a:t>post</a:t>
            </a:r>
            <a:r>
              <a:rPr lang="zh-CN" altLang="en-US" sz="2400" dirty="0" smtClean="0">
                <a:solidFill>
                  <a:schemeClr val="tx1">
                    <a:lumMod val="75000"/>
                    <a:lumOff val="25000"/>
                  </a:schemeClr>
                </a:solidFill>
              </a:rPr>
              <a:t>方式；</a:t>
            </a:r>
            <a:r>
              <a:rPr lang="en-US" altLang="zh-CN" sz="2400" dirty="0" smtClean="0">
                <a:sym typeface="+mn-ea"/>
                <a:hlinkClick r:id="rId1" action="ppaction://hlinkfile"/>
              </a:rPr>
              <a:t>TestThreeMethodsServlet</a:t>
            </a:r>
            <a:r>
              <a:rPr lang="zh-CN" altLang="en-US" sz="2400" dirty="0" smtClean="0">
                <a:solidFill>
                  <a:schemeClr val="tx1">
                    <a:lumMod val="75000"/>
                    <a:lumOff val="25000"/>
                  </a:schemeClr>
                </a:solidFill>
              </a:rPr>
              <a:t>是</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的</a:t>
            </a:r>
            <a:r>
              <a:rPr lang="en-US" altLang="zh-CN" sz="2400" dirty="0" err="1" smtClean="0">
                <a:solidFill>
                  <a:schemeClr val="tx1">
                    <a:lumMod val="75000"/>
                    <a:lumOff val="25000"/>
                  </a:schemeClr>
                </a:solidFill>
              </a:rPr>
              <a:t>url</a:t>
            </a:r>
            <a:r>
              <a:rPr lang="en-US" altLang="zh-CN" sz="2400" dirty="0" smtClean="0">
                <a:solidFill>
                  <a:schemeClr val="tx1">
                    <a:lumMod val="75000"/>
                    <a:lumOff val="25000"/>
                  </a:schemeClr>
                </a:solidFill>
              </a:rPr>
              <a:t>-pattern</a:t>
            </a:r>
            <a:r>
              <a:rPr lang="zh-CN" altLang="en-US" sz="2400" dirty="0" smtClean="0">
                <a:solidFill>
                  <a:schemeClr val="tx1">
                    <a:lumMod val="75000"/>
                    <a:lumOff val="25000"/>
                  </a:schemeClr>
                </a:solidFill>
              </a:rPr>
              <a:t>；  </a:t>
            </a:r>
            <a:endParaRPr lang="zh-CN" altLang="en-US" sz="24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对客户端不同方式请求作出动态响应</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338292" y="2466233"/>
            <a:ext cx="11524592" cy="3692525"/>
          </a:xfrm>
          <a:prstGeom prst="rect">
            <a:avLst/>
          </a:prstGeom>
          <a:solidFill>
            <a:schemeClr val="bg1">
              <a:lumMod val="95000"/>
            </a:schemeClr>
          </a:solidFill>
        </p:spPr>
        <p:txBody>
          <a:bodyPr wrap="square" rtlCol="0">
            <a:spAutoFit/>
          </a:bodyPr>
          <a:lstStyle/>
          <a:p>
            <a:r>
              <a:rPr lang="en-US" altLang="zh-CN" dirty="0" smtClean="0">
                <a:ea typeface="微软雅黑 Light"/>
              </a:rPr>
              <a:t>&lt;a </a:t>
            </a:r>
            <a:r>
              <a:rPr lang="en-US" altLang="zh-CN" dirty="0" err="1" smtClean="0">
                <a:solidFill>
                  <a:srgbClr val="C00000"/>
                </a:solidFill>
                <a:ea typeface="微软雅黑 Light"/>
              </a:rPr>
              <a:t>href</a:t>
            </a:r>
            <a:r>
              <a:rPr lang="en-US" altLang="zh-CN" dirty="0" smtClean="0">
                <a:solidFill>
                  <a:srgbClr val="C00000"/>
                </a:solidFill>
                <a:ea typeface="微软雅黑 Light"/>
              </a:rPr>
              <a:t>="</a:t>
            </a:r>
            <a:r>
              <a:rPr lang="en-US" altLang="zh-CN" dirty="0" smtClean="0">
                <a:sym typeface="+mn-ea"/>
                <a:hlinkClick r:id="rId1" action="ppaction://hlinkfile"/>
              </a:rPr>
              <a:t>TestThreeMethodsServlet</a:t>
            </a:r>
            <a:r>
              <a:rPr lang="en-US" altLang="zh-CN" dirty="0" smtClean="0">
                <a:solidFill>
                  <a:srgbClr val="C00000"/>
                </a:solidFill>
                <a:ea typeface="微软雅黑 Light"/>
              </a:rPr>
              <a:t>"</a:t>
            </a:r>
            <a:r>
              <a:rPr lang="en-US" altLang="zh-CN" dirty="0" smtClean="0">
                <a:ea typeface="微软雅黑 Light"/>
              </a:rPr>
              <a:t>&gt;</a:t>
            </a:r>
            <a:r>
              <a:rPr lang="zh-CN" altLang="en-US" dirty="0" smtClean="0">
                <a:ea typeface="微软雅黑 Light"/>
              </a:rPr>
              <a:t>访问</a:t>
            </a:r>
            <a:r>
              <a:rPr lang="en-US" altLang="zh-CN" dirty="0" err="1" smtClean="0">
                <a:ea typeface="微软雅黑 Light"/>
              </a:rPr>
              <a:t>TestThreeMethodsServlet</a:t>
            </a:r>
            <a:r>
              <a:rPr lang="en-US" altLang="zh-CN" dirty="0" smtClean="0">
                <a:ea typeface="微软雅黑 Light"/>
              </a:rPr>
              <a:t>&lt;/a&gt;&lt;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endParaRPr lang="en-US" altLang="zh-CN" dirty="0" smtClean="0">
              <a:ea typeface="微软雅黑 Light"/>
            </a:endParaRPr>
          </a:p>
          <a:p>
            <a:r>
              <a:rPr lang="en-US" altLang="zh-CN" dirty="0" smtClean="0">
                <a:ea typeface="微软雅黑 Light"/>
              </a:rPr>
              <a:t>&lt;form </a:t>
            </a:r>
            <a:r>
              <a:rPr lang="en-US" altLang="zh-CN" dirty="0" smtClean="0">
                <a:solidFill>
                  <a:srgbClr val="C00000"/>
                </a:solidFill>
                <a:ea typeface="微软雅黑 Light"/>
              </a:rPr>
              <a:t>action="</a:t>
            </a:r>
            <a:r>
              <a:rPr lang="en-US" altLang="zh-CN" dirty="0" smtClean="0">
                <a:sym typeface="+mn-ea"/>
                <a:hlinkClick r:id="rId1" action="ppaction://hlinkfile"/>
              </a:rPr>
              <a:t>TestThreeMethodsServlet</a:t>
            </a:r>
            <a:r>
              <a:rPr lang="en-US" altLang="zh-CN" dirty="0" smtClean="0">
                <a:solidFill>
                  <a:srgbClr val="C00000"/>
                </a:solidFill>
                <a:ea typeface="微软雅黑 Light"/>
              </a:rPr>
              <a:t>" </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用户名：</a:t>
            </a:r>
            <a:r>
              <a:rPr lang="en-US" altLang="zh-CN" dirty="0" smtClean="0">
                <a:ea typeface="微软雅黑 Light"/>
              </a:rPr>
              <a:t>&lt;input name="username" type="text"&gt;&lt;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密     码：</a:t>
            </a:r>
            <a:r>
              <a:rPr lang="en-US" altLang="zh-CN" dirty="0" smtClean="0">
                <a:ea typeface="微软雅黑 Light"/>
              </a:rPr>
              <a:t>&lt;input name="</a:t>
            </a:r>
            <a:r>
              <a:rPr lang="en-US" altLang="zh-CN" dirty="0" err="1" smtClean="0">
                <a:ea typeface="微软雅黑 Light"/>
              </a:rPr>
              <a:t>pwd</a:t>
            </a:r>
            <a:r>
              <a:rPr lang="en-US" altLang="zh-CN" dirty="0" smtClean="0">
                <a:ea typeface="微软雅黑 Light"/>
              </a:rPr>
              <a:t>" type="password"&gt;&lt;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&lt;input type="submit" value="</a:t>
            </a:r>
            <a:r>
              <a:rPr lang="zh-CN" altLang="en-US" dirty="0" smtClean="0">
                <a:ea typeface="微软雅黑 Light"/>
              </a:rPr>
              <a:t>提交</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&lt;/form&gt;</a:t>
            </a:r>
            <a:endParaRPr lang="en-US" altLang="zh-CN" dirty="0" smtClean="0">
              <a:ea typeface="微软雅黑 Light"/>
            </a:endParaRPr>
          </a:p>
          <a:p>
            <a:endParaRPr lang="en-US" altLang="zh-CN" dirty="0" smtClean="0">
              <a:ea typeface="微软雅黑 Light"/>
            </a:endParaRPr>
          </a:p>
          <a:p>
            <a:r>
              <a:rPr lang="en-US" altLang="zh-CN" dirty="0" smtClean="0">
                <a:ea typeface="微软雅黑 Light"/>
              </a:rPr>
              <a:t>&lt;form method="post" </a:t>
            </a:r>
            <a:r>
              <a:rPr lang="en-US" altLang="zh-CN" dirty="0" smtClean="0">
                <a:solidFill>
                  <a:srgbClr val="C00000"/>
                </a:solidFill>
                <a:ea typeface="微软雅黑 Light"/>
              </a:rPr>
              <a:t>action="</a:t>
            </a:r>
            <a:r>
              <a:rPr lang="en-US" altLang="zh-CN" dirty="0" smtClean="0">
                <a:sym typeface="+mn-ea"/>
                <a:hlinkClick r:id="rId1" action="ppaction://hlinkfile"/>
              </a:rPr>
              <a:t>TestThreeMethodsServlet</a:t>
            </a:r>
            <a:r>
              <a:rPr lang="en-US" altLang="zh-CN" dirty="0" smtClean="0">
                <a:solidFill>
                  <a:srgbClr val="C00000"/>
                </a:solidFill>
                <a:ea typeface="微软雅黑 Light"/>
              </a:rPr>
              <a:t>"</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用户名：</a:t>
            </a:r>
            <a:r>
              <a:rPr lang="en-US" altLang="zh-CN" dirty="0" smtClean="0">
                <a:ea typeface="微软雅黑 Light"/>
              </a:rPr>
              <a:t>&lt;input name="username" type="text"&gt;&lt;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密     码：</a:t>
            </a:r>
            <a:r>
              <a:rPr lang="en-US" altLang="zh-CN" dirty="0" smtClean="0">
                <a:ea typeface="微软雅黑 Light"/>
              </a:rPr>
              <a:t>&lt;input name="</a:t>
            </a:r>
            <a:r>
              <a:rPr lang="en-US" altLang="zh-CN" dirty="0" err="1" smtClean="0">
                <a:ea typeface="微软雅黑 Light"/>
              </a:rPr>
              <a:t>pwd</a:t>
            </a:r>
            <a:r>
              <a:rPr lang="en-US" altLang="zh-CN" dirty="0" smtClean="0">
                <a:ea typeface="微软雅黑 Light"/>
              </a:rPr>
              <a:t>" type="password"&gt;&lt;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&lt;input type="submit" value="</a:t>
            </a:r>
            <a:r>
              <a:rPr lang="zh-CN" altLang="en-US" dirty="0" smtClean="0">
                <a:ea typeface="微软雅黑 Light"/>
              </a:rPr>
              <a:t>提交</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&lt;/form&gt;</a:t>
            </a:r>
            <a:endParaRPr lang="en-US" altLang="zh-CN" dirty="0" smtClean="0">
              <a:ea typeface="微软雅黑 Light"/>
            </a:endParaRPr>
          </a:p>
        </p:txBody>
      </p:sp>
      <p:sp>
        <p:nvSpPr>
          <p:cNvPr id="10" name="TextBox 9">
            <a:hlinkClick r:id="rId2" action="ppaction://hlinkfile"/>
          </p:cNvPr>
          <p:cNvSpPr txBox="1"/>
          <p:nvPr/>
        </p:nvSpPr>
        <p:spPr>
          <a:xfrm>
            <a:off x="9303649" y="663739"/>
            <a:ext cx="2144110" cy="646331"/>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3" action="ppaction://hlinkfile"/>
              </a:rPr>
              <a:t>i</a:t>
            </a:r>
            <a:r>
              <a:rPr lang="en-US" altLang="en-US" dirty="0" smtClean="0">
                <a:hlinkClick r:id="rId3" action="ppaction://hlinkfile"/>
              </a:rPr>
              <a:t>ndex.html</a:t>
            </a:r>
            <a:endParaRPr lang="en-US" altLang="en-US" dirty="0">
              <a:hlinkClick r:id="rId4" action="ppaction://hlinkfile"/>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t">
            <a:normAutofit/>
          </a:bodyPr>
          <a:lstStyle/>
          <a:p>
            <a:pPr>
              <a:lnSpc>
                <a:spcPct val="150000"/>
              </a:lnSpc>
            </a:pPr>
            <a:r>
              <a:rPr lang="zh-CN" altLang="en-US" dirty="0" smtClean="0"/>
              <a:t>本章内容：共</a:t>
            </a:r>
            <a:r>
              <a:rPr lang="en-US" altLang="zh-CN" dirty="0" smtClean="0"/>
              <a:t>1</a:t>
            </a:r>
            <a:r>
              <a:rPr lang="zh-CN" altLang="en-US" dirty="0" smtClean="0"/>
              <a:t>小节，</a:t>
            </a:r>
            <a:r>
              <a:rPr lang="en-US" altLang="zh-CN" dirty="0" smtClean="0"/>
              <a:t>11</a:t>
            </a:r>
            <a:r>
              <a:rPr lang="zh-CN" altLang="en-US" dirty="0" smtClean="0"/>
              <a:t>个知识点</a:t>
            </a:r>
            <a:endParaRPr lang="zh-CN" altLang="en-US" dirty="0"/>
          </a:p>
        </p:txBody>
      </p:sp>
      <p:sp>
        <p:nvSpPr>
          <p:cNvPr id="3" name="内容占位符 2"/>
          <p:cNvSpPr>
            <a:spLocks noGrp="1"/>
          </p:cNvSpPr>
          <p:nvPr>
            <p:ph idx="1"/>
          </p:nvPr>
        </p:nvSpPr>
        <p:spPr>
          <a:xfrm>
            <a:off x="838200" y="1168400"/>
            <a:ext cx="10515600" cy="4555067"/>
          </a:xfrm>
        </p:spPr>
        <p:txBody>
          <a:bodyPr>
            <a:normAutofit/>
          </a:bodyPr>
          <a:lstStyle/>
          <a:p>
            <a:r>
              <a:rPr lang="zh-CN" altLang="en-US" dirty="0" smtClean="0">
                <a:solidFill>
                  <a:schemeClr val="tx1">
                    <a:lumMod val="75000"/>
                    <a:lumOff val="25000"/>
                  </a:schemeClr>
                </a:solidFill>
              </a:rPr>
              <a:t>第</a:t>
            </a:r>
            <a:r>
              <a:rPr lang="en-US" altLang="zh-CN" dirty="0" smtClean="0">
                <a:solidFill>
                  <a:schemeClr val="tx1">
                    <a:lumMod val="75000"/>
                    <a:lumOff val="25000"/>
                  </a:schemeClr>
                </a:solidFill>
              </a:rPr>
              <a:t>1</a:t>
            </a:r>
            <a:r>
              <a:rPr lang="zh-CN" altLang="en-US" dirty="0" smtClean="0">
                <a:solidFill>
                  <a:schemeClr val="tx1">
                    <a:lumMod val="75000"/>
                    <a:lumOff val="25000"/>
                  </a:schemeClr>
                </a:solidFill>
              </a:rPr>
              <a:t>节：</a:t>
            </a:r>
            <a:r>
              <a:rPr lang="en-US" altLang="zh-CN" dirty="0" smtClean="0">
                <a:solidFill>
                  <a:schemeClr val="tx1">
                    <a:lumMod val="75000"/>
                    <a:lumOff val="25000"/>
                  </a:schemeClr>
                </a:solidFill>
              </a:rPr>
              <a:t>Servlet</a:t>
            </a:r>
            <a:r>
              <a:rPr lang="zh-CN" altLang="en-US" dirty="0" smtClean="0">
                <a:solidFill>
                  <a:schemeClr val="tx1">
                    <a:lumMod val="75000"/>
                    <a:lumOff val="25000"/>
                  </a:schemeClr>
                </a:solidFill>
              </a:rPr>
              <a:t>入门</a:t>
            </a:r>
            <a:endParaRPr lang="en-US" altLang="zh-CN" dirty="0" smtClean="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360084" cy="5764696"/>
          </a:xfrm>
        </p:spPr>
        <p:txBody>
          <a:bodyPr vert="horz" lIns="91440" tIns="45720" rIns="91440" bIns="45720" rtlCol="0">
            <a:noAutofit/>
          </a:bodyPr>
          <a:lstStyle/>
          <a:p>
            <a:r>
              <a:rPr lang="zh-CN" altLang="en-US" sz="2400" dirty="0" smtClean="0">
                <a:solidFill>
                  <a:schemeClr val="tx1">
                    <a:lumMod val="75000"/>
                    <a:lumOff val="25000"/>
                  </a:schemeClr>
                </a:solidFill>
              </a:rPr>
              <a:t>方式一：直接在浏览器输入</a:t>
            </a:r>
            <a:r>
              <a:rPr lang="en-US" altLang="zh-CN" sz="2400" dirty="0" smtClean="0">
                <a:solidFill>
                  <a:schemeClr val="tx1">
                    <a:lumMod val="75000"/>
                    <a:lumOff val="25000"/>
                  </a:schemeClr>
                </a:solidFill>
              </a:rPr>
              <a:t>URL </a:t>
            </a:r>
            <a:endParaRPr lang="en-US" altLang="zh-CN" sz="2400" dirty="0" smtClean="0">
              <a:solidFill>
                <a:schemeClr val="tx1">
                  <a:lumMod val="75000"/>
                  <a:lumOff val="25000"/>
                </a:schemeClr>
              </a:solidFill>
            </a:endParaRPr>
          </a:p>
          <a:p>
            <a:pPr>
              <a:buNone/>
            </a:pP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方式二：点击</a:t>
            </a:r>
            <a:r>
              <a:rPr lang="en-US" altLang="zh-CN" sz="2400" dirty="0" smtClean="0">
                <a:solidFill>
                  <a:schemeClr val="tx1">
                    <a:lumMod val="75000"/>
                    <a:lumOff val="25000"/>
                  </a:schemeClr>
                </a:solidFill>
              </a:rPr>
              <a:t>index.html</a:t>
            </a:r>
            <a:r>
              <a:rPr lang="zh-CN" altLang="en-US" sz="2400" dirty="0" smtClean="0">
                <a:solidFill>
                  <a:schemeClr val="tx1">
                    <a:lumMod val="75000"/>
                    <a:lumOff val="25000"/>
                  </a:schemeClr>
                </a:solidFill>
              </a:rPr>
              <a:t>上的超级链接访问</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方式三：点击表单的按钮</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没有指定</a:t>
            </a:r>
            <a:r>
              <a:rPr lang="en-US" altLang="zh-CN" sz="2000" dirty="0" smtClean="0">
                <a:solidFill>
                  <a:schemeClr val="tx1">
                    <a:lumMod val="75000"/>
                    <a:lumOff val="25000"/>
                  </a:schemeClr>
                </a:solidFill>
              </a:rPr>
              <a:t>method</a:t>
            </a:r>
            <a:r>
              <a:rPr lang="zh-CN" altLang="en-US" sz="2000" dirty="0" smtClean="0">
                <a:solidFill>
                  <a:schemeClr val="tx1">
                    <a:lumMod val="75000"/>
                    <a:lumOff val="25000"/>
                  </a:schemeClr>
                </a:solidFill>
              </a:rPr>
              <a:t>的表单，默认是</a:t>
            </a:r>
            <a:r>
              <a:rPr lang="en-US" altLang="zh-CN" sz="2000" dirty="0" smtClean="0">
                <a:solidFill>
                  <a:schemeClr val="tx1">
                    <a:lumMod val="75000"/>
                    <a:lumOff val="25000"/>
                  </a:schemeClr>
                </a:solidFill>
              </a:rPr>
              <a:t>get</a:t>
            </a:r>
            <a:r>
              <a:rPr lang="zh-CN" altLang="en-US" sz="2000" dirty="0" smtClean="0">
                <a:solidFill>
                  <a:schemeClr val="tx1">
                    <a:lumMod val="75000"/>
                    <a:lumOff val="25000"/>
                  </a:schemeClr>
                </a:solidFill>
              </a:rPr>
              <a:t>方式</a:t>
            </a:r>
            <a:endParaRPr lang="en-US" altLang="zh-CN" sz="2000" dirty="0" smtClean="0">
              <a:solidFill>
                <a:schemeClr val="tx1">
                  <a:lumMod val="75000"/>
                  <a:lumOff val="25000"/>
                </a:schemeClr>
              </a:solidFill>
            </a:endParaRPr>
          </a:p>
          <a:p>
            <a:pPr lvl="1"/>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指定</a:t>
            </a:r>
            <a:r>
              <a:rPr lang="en-US" altLang="zh-CN" sz="2000" dirty="0" smtClean="0">
                <a:solidFill>
                  <a:schemeClr val="tx1">
                    <a:lumMod val="75000"/>
                    <a:lumOff val="25000"/>
                  </a:schemeClr>
                </a:solidFill>
              </a:rPr>
              <a:t>method</a:t>
            </a:r>
            <a:r>
              <a:rPr lang="zh-CN" altLang="en-US" sz="2000" dirty="0" smtClean="0">
                <a:solidFill>
                  <a:schemeClr val="tx1">
                    <a:lumMod val="75000"/>
                    <a:lumOff val="25000"/>
                  </a:schemeClr>
                </a:solidFill>
              </a:rPr>
              <a:t>为</a:t>
            </a:r>
            <a:r>
              <a:rPr lang="en-US" altLang="zh-CN" sz="2000" dirty="0" smtClean="0">
                <a:solidFill>
                  <a:schemeClr val="tx1">
                    <a:lumMod val="75000"/>
                    <a:lumOff val="25000"/>
                  </a:schemeClr>
                </a:solidFill>
              </a:rPr>
              <a:t>post</a:t>
            </a:r>
            <a:r>
              <a:rPr lang="zh-CN" altLang="en-US" sz="2000" dirty="0" smtClean="0">
                <a:solidFill>
                  <a:schemeClr val="tx1">
                    <a:lumMod val="75000"/>
                    <a:lumOff val="25000"/>
                  </a:schemeClr>
                </a:solidFill>
              </a:rPr>
              <a:t>的表单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利用</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对客户端不同方式请求作出动态响应</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】-4</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pic>
        <p:nvPicPr>
          <p:cNvPr id="69633" name="Picture 1" descr="C:\Users\wxh\AppData\Roaming\Tencent\Users\29097443\QQ\WinTemp\RichOle\W_$R18_ZVSH[R_Y4B7TM1N1.png"/>
          <p:cNvPicPr>
            <a:picLocks noChangeAspect="1" noChangeArrowheads="1"/>
          </p:cNvPicPr>
          <p:nvPr/>
        </p:nvPicPr>
        <p:blipFill>
          <a:blip r:embed="rId1" cstate="print"/>
          <a:srcRect/>
          <a:stretch>
            <a:fillRect/>
          </a:stretch>
        </p:blipFill>
        <p:spPr bwMode="auto">
          <a:xfrm>
            <a:off x="646386" y="1749971"/>
            <a:ext cx="6128155" cy="504497"/>
          </a:xfrm>
          <a:prstGeom prst="rect">
            <a:avLst/>
          </a:prstGeom>
          <a:noFill/>
          <a:ln w="38100">
            <a:solidFill>
              <a:schemeClr val="accent6"/>
            </a:solidFill>
          </a:ln>
        </p:spPr>
      </p:pic>
      <p:pic>
        <p:nvPicPr>
          <p:cNvPr id="7" name="Picture 1" descr="C:\Users\wxh\AppData\Roaming\Tencent\Users\29097443\QQ\WinTemp\RichOle\W_$R18_ZVSH[R_Y4B7TM1N1.png"/>
          <p:cNvPicPr>
            <a:picLocks noChangeAspect="1" noChangeArrowheads="1"/>
          </p:cNvPicPr>
          <p:nvPr/>
        </p:nvPicPr>
        <p:blipFill>
          <a:blip r:embed="rId1" cstate="print"/>
          <a:srcRect/>
          <a:stretch>
            <a:fillRect/>
          </a:stretch>
        </p:blipFill>
        <p:spPr bwMode="auto">
          <a:xfrm>
            <a:off x="656896" y="3100550"/>
            <a:ext cx="6128155" cy="504497"/>
          </a:xfrm>
          <a:prstGeom prst="rect">
            <a:avLst/>
          </a:prstGeom>
          <a:noFill/>
          <a:ln w="38100">
            <a:solidFill>
              <a:schemeClr val="accent6"/>
            </a:solidFill>
          </a:ln>
        </p:spPr>
      </p:pic>
      <p:pic>
        <p:nvPicPr>
          <p:cNvPr id="8" name="Picture 1" descr="C:\Users\wxh\AppData\Roaming\Tencent\Users\29097443\QQ\WinTemp\RichOle\W_$R18_ZVSH[R_Y4B7TM1N1.png"/>
          <p:cNvPicPr>
            <a:picLocks noChangeAspect="1" noChangeArrowheads="1"/>
          </p:cNvPicPr>
          <p:nvPr/>
        </p:nvPicPr>
        <p:blipFill>
          <a:blip r:embed="rId1" cstate="print"/>
          <a:srcRect/>
          <a:stretch>
            <a:fillRect/>
          </a:stretch>
        </p:blipFill>
        <p:spPr bwMode="auto">
          <a:xfrm>
            <a:off x="1030013" y="4987157"/>
            <a:ext cx="6128155" cy="504497"/>
          </a:xfrm>
          <a:prstGeom prst="rect">
            <a:avLst/>
          </a:prstGeom>
          <a:noFill/>
          <a:ln w="38100">
            <a:solidFill>
              <a:schemeClr val="accent6"/>
            </a:solidFill>
          </a:ln>
        </p:spPr>
      </p:pic>
      <p:pic>
        <p:nvPicPr>
          <p:cNvPr id="69634" name="Picture 2" descr="C:\Users\wxh\AppData\Roaming\Tencent\Users\29097443\QQ\WinTemp\RichOle\YUS[WINI9MOD2{OZYG%DBK5.png"/>
          <p:cNvPicPr>
            <a:picLocks noChangeAspect="1" noChangeArrowheads="1"/>
          </p:cNvPicPr>
          <p:nvPr/>
        </p:nvPicPr>
        <p:blipFill>
          <a:blip r:embed="rId2" cstate="print"/>
          <a:srcRect/>
          <a:stretch>
            <a:fillRect/>
          </a:stretch>
        </p:blipFill>
        <p:spPr bwMode="auto">
          <a:xfrm>
            <a:off x="1040524" y="6101255"/>
            <a:ext cx="6313856" cy="504497"/>
          </a:xfrm>
          <a:prstGeom prst="rect">
            <a:avLst/>
          </a:prstGeom>
          <a:noFill/>
          <a:ln w="38100">
            <a:solidFill>
              <a:schemeClr val="accent6"/>
            </a:solidFill>
          </a:ln>
        </p:spPr>
      </p:pic>
      <p:sp>
        <p:nvSpPr>
          <p:cNvPr id="11" name="TextBox 10"/>
          <p:cNvSpPr txBox="1"/>
          <p:nvPr/>
        </p:nvSpPr>
        <p:spPr>
          <a:xfrm>
            <a:off x="7646276" y="2412124"/>
            <a:ext cx="3815255" cy="3139321"/>
          </a:xfrm>
          <a:prstGeom prst="rect">
            <a:avLst/>
          </a:prstGeom>
          <a:solidFill>
            <a:schemeClr val="accent6">
              <a:lumMod val="40000"/>
              <a:lumOff val="60000"/>
            </a:schemeClr>
          </a:solidFill>
        </p:spPr>
        <p:txBody>
          <a:bodyPr wrap="square" rtlCol="0">
            <a:spAutoFit/>
          </a:bodyPr>
          <a:lstStyle/>
          <a:p>
            <a:r>
              <a:rPr lang="zh-CN" altLang="en-US" dirty="0" smtClean="0"/>
              <a:t>总结：</a:t>
            </a:r>
            <a:endParaRPr lang="en-US" altLang="zh-CN" dirty="0" smtClean="0"/>
          </a:p>
          <a:p>
            <a:endParaRPr lang="en-US" altLang="zh-CN" dirty="0" smtClean="0"/>
          </a:p>
          <a:p>
            <a:r>
              <a:rPr lang="en-US" altLang="zh-CN" dirty="0" smtClean="0"/>
              <a:t>1</a:t>
            </a:r>
            <a:r>
              <a:rPr lang="zh-CN" altLang="en-US" dirty="0" smtClean="0"/>
              <a:t>、直接使用</a:t>
            </a:r>
            <a:r>
              <a:rPr lang="en-US" altLang="zh-CN" dirty="0" smtClean="0"/>
              <a:t>URL</a:t>
            </a:r>
            <a:r>
              <a:rPr lang="zh-CN" altLang="en-US" dirty="0" smtClean="0"/>
              <a:t>访问，是</a:t>
            </a:r>
            <a:r>
              <a:rPr lang="en-US" altLang="zh-CN" dirty="0" smtClean="0"/>
              <a:t>GET</a:t>
            </a:r>
            <a:r>
              <a:rPr lang="zh-CN" altLang="en-US" dirty="0" smtClean="0"/>
              <a:t>方式，调用</a:t>
            </a:r>
            <a:r>
              <a:rPr lang="en-US" altLang="zh-CN" dirty="0" err="1" smtClean="0"/>
              <a:t>doGet</a:t>
            </a:r>
            <a:r>
              <a:rPr lang="zh-CN" altLang="en-US" dirty="0" smtClean="0"/>
              <a:t>方法；</a:t>
            </a:r>
            <a:endParaRPr lang="en-US" altLang="zh-CN" dirty="0" smtClean="0"/>
          </a:p>
          <a:p>
            <a:endParaRPr lang="en-US" altLang="zh-CN" dirty="0" smtClean="0"/>
          </a:p>
          <a:p>
            <a:r>
              <a:rPr lang="en-US" altLang="zh-CN" dirty="0" smtClean="0"/>
              <a:t>2</a:t>
            </a:r>
            <a:r>
              <a:rPr lang="zh-CN" altLang="en-US" dirty="0" smtClean="0"/>
              <a:t>、超级链接访问，是</a:t>
            </a:r>
            <a:r>
              <a:rPr lang="en-US" altLang="zh-CN" dirty="0" smtClean="0"/>
              <a:t>GET</a:t>
            </a:r>
            <a:r>
              <a:rPr lang="zh-CN" altLang="en-US" dirty="0" smtClean="0"/>
              <a:t>方式，调用</a:t>
            </a:r>
            <a:r>
              <a:rPr lang="en-US" altLang="zh-CN" dirty="0" err="1" smtClean="0"/>
              <a:t>doGet</a:t>
            </a:r>
            <a:r>
              <a:rPr lang="zh-CN" altLang="en-US" dirty="0" smtClean="0"/>
              <a:t>方法；</a:t>
            </a:r>
            <a:endParaRPr lang="en-US" altLang="zh-CN" dirty="0" smtClean="0"/>
          </a:p>
          <a:p>
            <a:endParaRPr lang="en-US" altLang="zh-CN" dirty="0" smtClean="0"/>
          </a:p>
          <a:p>
            <a:r>
              <a:rPr lang="en-US" altLang="zh-CN" dirty="0" smtClean="0"/>
              <a:t>3</a:t>
            </a:r>
            <a:r>
              <a:rPr lang="zh-CN" altLang="en-US" dirty="0" smtClean="0"/>
              <a:t>、表单提交访问，取决</a:t>
            </a:r>
            <a:r>
              <a:rPr lang="en-US" altLang="zh-CN" dirty="0" smtClean="0"/>
              <a:t>form</a:t>
            </a:r>
            <a:r>
              <a:rPr lang="zh-CN" altLang="en-US" dirty="0" smtClean="0"/>
              <a:t>的</a:t>
            </a:r>
            <a:r>
              <a:rPr lang="en-US" altLang="zh-CN" dirty="0" smtClean="0"/>
              <a:t>method</a:t>
            </a:r>
            <a:r>
              <a:rPr lang="zh-CN" altLang="en-US" dirty="0" smtClean="0"/>
              <a:t>属性的值，默认是</a:t>
            </a:r>
            <a:r>
              <a:rPr lang="en-US" altLang="zh-CN" dirty="0" smtClean="0"/>
              <a:t>get</a:t>
            </a:r>
            <a:r>
              <a:rPr lang="zh-CN" altLang="en-US" dirty="0" smtClean="0"/>
              <a:t>，指定为</a:t>
            </a:r>
            <a:r>
              <a:rPr lang="en-US" altLang="zh-CN" dirty="0" smtClean="0"/>
              <a:t>post</a:t>
            </a:r>
            <a:r>
              <a:rPr lang="zh-CN" altLang="en-US" dirty="0" smtClean="0"/>
              <a:t>时，调用</a:t>
            </a:r>
            <a:r>
              <a:rPr lang="en-US" altLang="zh-CN" dirty="0" err="1" smtClean="0"/>
              <a:t>doPost</a:t>
            </a:r>
            <a:r>
              <a:rPr lang="zh-CN" altLang="en-US" dirty="0" smtClean="0"/>
              <a:t>方法；</a:t>
            </a:r>
            <a:endParaRPr lang="en-US" dirty="0"/>
          </a:p>
        </p:txBody>
      </p:sp>
    </p:spTree>
  </p:cSld>
  <p:clrMapOvr>
    <a:masterClrMapping/>
  </p:clrMapOvr>
  <p:transition spd="slow">
    <p:push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4955" y="636270"/>
            <a:ext cx="11690985" cy="3082925"/>
          </a:xfrm>
        </p:spPr>
        <p:txBody>
          <a:bodyPr vert="horz" lIns="91440" tIns="45720" rIns="91440" bIns="45720" rtlCol="0">
            <a:noAutofit/>
          </a:bodyPr>
          <a:lstStyle/>
          <a:p>
            <a:r>
              <a:rPr lang="zh-CN" altLang="en-US" sz="2400" dirty="0" smtClean="0">
                <a:solidFill>
                  <a:schemeClr val="tx1">
                    <a:lumMod val="75000"/>
                    <a:lumOff val="25000"/>
                  </a:schemeClr>
                </a:solidFill>
              </a:rPr>
              <a:t>当客户端请求服务器端的</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时，可以向</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传递</a:t>
            </a:r>
            <a:r>
              <a:rPr lang="zh-CN" altLang="en-US" sz="2400" dirty="0" smtClean="0">
                <a:solidFill>
                  <a:srgbClr val="C00000"/>
                </a:solidFill>
              </a:rPr>
              <a:t>请求</a:t>
            </a:r>
            <a:r>
              <a:rPr lang="zh-CN" altLang="en-US" sz="2400" dirty="0" smtClean="0">
                <a:solidFill>
                  <a:srgbClr val="C00000"/>
                </a:solidFill>
              </a:rPr>
              <a:t>参数</a:t>
            </a:r>
            <a:r>
              <a:rPr lang="zh-CN" altLang="en-US" sz="2400" dirty="0" smtClean="0"/>
              <a:t>，有以下几种方式：</a:t>
            </a:r>
            <a:endParaRPr lang="en-US" altLang="zh-CN" sz="2400" dirty="0" smtClean="0"/>
          </a:p>
          <a:p>
            <a:pPr lvl="1"/>
            <a:r>
              <a:rPr lang="zh-CN" altLang="en-US" sz="2000" dirty="0" smtClean="0">
                <a:solidFill>
                  <a:schemeClr val="tx1">
                    <a:lumMod val="75000"/>
                    <a:lumOff val="25000"/>
                  </a:schemeClr>
                </a:solidFill>
              </a:rPr>
              <a:t>可以在</a:t>
            </a:r>
            <a:r>
              <a:rPr lang="en-US" altLang="zh-CN" sz="2000" dirty="0" smtClean="0">
                <a:solidFill>
                  <a:schemeClr val="tx1">
                    <a:lumMod val="75000"/>
                    <a:lumOff val="25000"/>
                  </a:schemeClr>
                </a:solidFill>
              </a:rPr>
              <a:t>URL</a:t>
            </a:r>
            <a:r>
              <a:rPr lang="zh-CN" altLang="en-US" sz="2000" dirty="0" smtClean="0">
                <a:solidFill>
                  <a:schemeClr val="tx1">
                    <a:lumMod val="75000"/>
                    <a:lumOff val="25000"/>
                  </a:schemeClr>
                </a:solidFill>
              </a:rPr>
              <a:t>后使用</a:t>
            </a:r>
            <a:r>
              <a:rPr lang="en-US" altLang="zh-CN" sz="2000" dirty="0" smtClean="0">
                <a:solidFill>
                  <a:schemeClr val="tx1">
                    <a:lumMod val="75000"/>
                    <a:lumOff val="25000"/>
                  </a:schemeClr>
                </a:solidFill>
              </a:rPr>
              <a:t>name=</a:t>
            </a:r>
            <a:r>
              <a:rPr lang="en-US" altLang="zh-CN" sz="2000" dirty="0" err="1" smtClean="0">
                <a:solidFill>
                  <a:schemeClr val="tx1">
                    <a:lumMod val="75000"/>
                    <a:lumOff val="25000"/>
                  </a:schemeClr>
                </a:solidFill>
              </a:rPr>
              <a:t>value&amp;name</a:t>
            </a:r>
            <a:r>
              <a:rPr lang="en-US" altLang="zh-CN" sz="2000" dirty="0" smtClean="0">
                <a:solidFill>
                  <a:schemeClr val="tx1">
                    <a:lumMod val="75000"/>
                    <a:lumOff val="25000"/>
                  </a:schemeClr>
                </a:solidFill>
              </a:rPr>
              <a:t>=value</a:t>
            </a:r>
            <a:r>
              <a:rPr lang="zh-CN" altLang="en-US" sz="2000" dirty="0" smtClean="0">
                <a:solidFill>
                  <a:schemeClr val="tx1">
                    <a:lumMod val="75000"/>
                    <a:lumOff val="25000"/>
                  </a:schemeClr>
                </a:solidFill>
              </a:rPr>
              <a:t>的形式传递，例如：</a:t>
            </a:r>
            <a:endParaRPr lang="en-US" altLang="zh-CN" sz="2000" dirty="0" smtClean="0">
              <a:solidFill>
                <a:schemeClr val="tx1">
                  <a:lumMod val="75000"/>
                  <a:lumOff val="25000"/>
                </a:schemeClr>
              </a:solidFill>
            </a:endParaRPr>
          </a:p>
          <a:p>
            <a:pPr lvl="1">
              <a:buNone/>
            </a:pPr>
            <a:r>
              <a:rPr lang="en-US" sz="2000" dirty="0" smtClean="0"/>
              <a:t>   &lt;a </a:t>
            </a:r>
            <a:r>
              <a:rPr lang="en-US" sz="2000" dirty="0" err="1" smtClean="0"/>
              <a:t>href</a:t>
            </a:r>
            <a:r>
              <a:rPr lang="en-US" sz="2000" dirty="0" smtClean="0"/>
              <a:t>=“</a:t>
            </a:r>
            <a:r>
              <a:rPr lang="en-US" sz="2000" dirty="0" err="1" smtClean="0"/>
              <a:t>TestPramServlet?page</a:t>
            </a:r>
            <a:r>
              <a:rPr lang="en-US" sz="2000" dirty="0" smtClean="0"/>
              <a:t>=1&amp;author=</a:t>
            </a:r>
            <a:r>
              <a:rPr lang="en-US" sz="2000" dirty="0" err="1" smtClean="0"/>
              <a:t>wangxh</a:t>
            </a:r>
            <a:r>
              <a:rPr lang="en-US" sz="2000" dirty="0" smtClean="0"/>
              <a:t>”&gt;</a:t>
            </a:r>
            <a:r>
              <a:rPr lang="zh-CN" altLang="en-US" sz="2000" dirty="0" smtClean="0"/>
              <a:t>传递两个请求参数，名字分别为</a:t>
            </a:r>
            <a:r>
              <a:rPr lang="en-US" altLang="zh-CN" sz="2000" dirty="0" smtClean="0"/>
              <a:t>page</a:t>
            </a:r>
            <a:r>
              <a:rPr lang="zh-CN" altLang="en-US" sz="2000" dirty="0" smtClean="0"/>
              <a:t>和</a:t>
            </a:r>
            <a:r>
              <a:rPr lang="en-US" altLang="zh-CN" sz="2000" dirty="0" smtClean="0"/>
              <a:t>author</a:t>
            </a:r>
            <a:r>
              <a:rPr lang="zh-CN" altLang="en-US" sz="2000" dirty="0" smtClean="0"/>
              <a:t>，值分别为</a:t>
            </a:r>
            <a:r>
              <a:rPr lang="en-US" altLang="zh-CN" sz="2000" dirty="0" smtClean="0"/>
              <a:t>1</a:t>
            </a:r>
            <a:r>
              <a:rPr lang="zh-CN" altLang="en-US" sz="2000" dirty="0" smtClean="0"/>
              <a:t>和</a:t>
            </a:r>
            <a:r>
              <a:rPr lang="en-US" altLang="zh-CN" sz="2000" dirty="0" err="1" smtClean="0"/>
              <a:t>wangxh</a:t>
            </a:r>
            <a:r>
              <a:rPr lang="zh-CN" altLang="en-US" sz="2000" dirty="0" smtClean="0"/>
              <a:t>；</a:t>
            </a:r>
            <a:endParaRPr lang="en-US" altLang="zh-CN" sz="2000" dirty="0" smtClean="0"/>
          </a:p>
          <a:p>
            <a:pPr lvl="1"/>
            <a:r>
              <a:rPr lang="zh-CN" altLang="en-US" sz="2000" dirty="0" smtClean="0">
                <a:solidFill>
                  <a:schemeClr val="tx1">
                    <a:lumMod val="75000"/>
                    <a:lumOff val="25000"/>
                  </a:schemeClr>
                </a:solidFill>
              </a:rPr>
              <a:t>可以在使用表单提交，表单中的元素值将作为请求参数传递，元素的</a:t>
            </a:r>
            <a:r>
              <a:rPr lang="en-US" altLang="zh-CN" sz="2000" dirty="0" smtClean="0">
                <a:solidFill>
                  <a:schemeClr val="tx1">
                    <a:lumMod val="75000"/>
                    <a:lumOff val="25000"/>
                  </a:schemeClr>
                </a:solidFill>
              </a:rPr>
              <a:t>name</a:t>
            </a:r>
            <a:r>
              <a:rPr lang="zh-CN" altLang="en-US" sz="2000" dirty="0" smtClean="0">
                <a:solidFill>
                  <a:schemeClr val="tx1">
                    <a:lumMod val="75000"/>
                    <a:lumOff val="25000"/>
                  </a:schemeClr>
                </a:solidFill>
              </a:rPr>
              <a:t>是参数名字，</a:t>
            </a:r>
            <a:r>
              <a:rPr lang="en-US" altLang="zh-CN" sz="2000" dirty="0" smtClean="0">
                <a:solidFill>
                  <a:schemeClr val="tx1">
                    <a:lumMod val="75000"/>
                    <a:lumOff val="25000"/>
                  </a:schemeClr>
                </a:solidFill>
              </a:rPr>
              <a:t>value</a:t>
            </a:r>
            <a:r>
              <a:rPr lang="zh-CN" altLang="en-US" sz="2000" dirty="0" smtClean="0">
                <a:solidFill>
                  <a:schemeClr val="tx1">
                    <a:lumMod val="75000"/>
                    <a:lumOff val="25000"/>
                  </a:schemeClr>
                </a:solidFill>
              </a:rPr>
              <a:t>的值是参数的值，例如：</a:t>
            </a:r>
            <a:r>
              <a:rPr lang="en-US" altLang="en-US" sz="2000" dirty="0" smtClean="0">
                <a:sym typeface="+mn-ea"/>
                <a:hlinkClick r:id="rId1" action="ppaction://hlinkfile"/>
              </a:rPr>
              <a:t>testParam.html</a:t>
            </a:r>
            <a:endParaRPr lang="en-US" altLang="en-US" sz="2000" dirty="0">
              <a:hlinkClick r:id="rId2" action="ppaction://hlinkfile"/>
            </a:endParaRPr>
          </a:p>
          <a:p>
            <a:pPr lvl="1"/>
            <a:endParaRPr lang="en-US" altLang="zh-CN" sz="2000" dirty="0" smtClean="0">
              <a:solidFill>
                <a:schemeClr val="tx1">
                  <a:lumMod val="75000"/>
                  <a:lumOff val="25000"/>
                </a:schemeClr>
              </a:solidFill>
            </a:endParaRPr>
          </a:p>
          <a:p>
            <a:pPr lvl="1">
              <a:buNone/>
            </a:pP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中获取请求参数的方法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p:cNvSpPr txBox="1"/>
          <p:nvPr/>
        </p:nvSpPr>
        <p:spPr>
          <a:xfrm>
            <a:off x="222120" y="3719314"/>
            <a:ext cx="11524592" cy="2861310"/>
          </a:xfrm>
          <a:prstGeom prst="rect">
            <a:avLst/>
          </a:prstGeom>
          <a:solidFill>
            <a:schemeClr val="bg1">
              <a:lumMod val="95000"/>
            </a:schemeClr>
          </a:solidFill>
        </p:spPr>
        <p:txBody>
          <a:bodyPr wrap="square" rtlCol="0">
            <a:spAutoFit/>
          </a:bodyPr>
          <a:lstStyle/>
          <a:p>
            <a:r>
              <a:rPr lang="en-US" altLang="zh-CN" dirty="0" smtClean="0">
                <a:ea typeface="微软雅黑 Light"/>
              </a:rPr>
              <a:t>&lt;form action="</a:t>
            </a:r>
            <a:r>
              <a:rPr lang="en-US" altLang="zh-CN" dirty="0" err="1" smtClean="0">
                <a:ea typeface="微软雅黑 Light"/>
              </a:rPr>
              <a:t>TestPramServlet</a:t>
            </a:r>
            <a:r>
              <a:rPr lang="en-US" altLang="zh-CN" dirty="0" smtClean="0">
                <a:ea typeface="微软雅黑 Light"/>
              </a:rPr>
              <a:t>" method="post"&gt;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用户名：</a:t>
            </a:r>
            <a:r>
              <a:rPr lang="en-US" altLang="zh-CN" dirty="0" smtClean="0">
                <a:ea typeface="微软雅黑 Light"/>
              </a:rPr>
              <a:t>&lt;input name="userName" type="text"&gt;&lt;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密     码：</a:t>
            </a:r>
            <a:r>
              <a:rPr lang="en-US" altLang="zh-CN" dirty="0" smtClean="0">
                <a:ea typeface="微软雅黑 Light"/>
              </a:rPr>
              <a:t>&lt;input name="</a:t>
            </a:r>
            <a:r>
              <a:rPr lang="en-US" altLang="zh-CN" dirty="0" err="1" smtClean="0">
                <a:ea typeface="微软雅黑 Light"/>
              </a:rPr>
              <a:t>pwd</a:t>
            </a:r>
            <a:r>
              <a:rPr lang="en-US" altLang="zh-CN" dirty="0" smtClean="0">
                <a:ea typeface="微软雅黑 Light"/>
              </a:rPr>
              <a:t>" type="password"&gt;&lt;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技术方向：</a:t>
            </a:r>
            <a:endParaRPr lang="zh-CN" altLang="en-US" dirty="0" smtClean="0">
              <a:ea typeface="微软雅黑 Light"/>
            </a:endParaRPr>
          </a:p>
          <a:p>
            <a:r>
              <a:rPr lang="zh-CN" altLang="en-US" dirty="0" smtClean="0">
                <a:ea typeface="微软雅黑 Light"/>
              </a:rPr>
              <a:t>	</a:t>
            </a:r>
            <a:r>
              <a:rPr lang="en-US" altLang="zh-CN" dirty="0" smtClean="0">
                <a:ea typeface="微软雅黑 Light"/>
              </a:rPr>
              <a:t>&lt;input type="checkbox" name="techs" value="Java"&gt;1</a:t>
            </a:r>
            <a:r>
              <a:rPr lang="zh-CN" altLang="en-US" dirty="0" smtClean="0">
                <a:ea typeface="微软雅黑 Light"/>
              </a:rPr>
              <a:t>、</a:t>
            </a:r>
            <a:r>
              <a:rPr lang="en-US" altLang="zh-CN" dirty="0" smtClean="0">
                <a:ea typeface="微软雅黑 Light"/>
              </a:rPr>
              <a:t>Java</a:t>
            </a:r>
            <a:endParaRPr lang="en-US" altLang="zh-CN" dirty="0" smtClean="0">
              <a:ea typeface="微软雅黑 Light"/>
            </a:endParaRPr>
          </a:p>
          <a:p>
            <a:r>
              <a:rPr lang="en-US" altLang="zh-CN" dirty="0" smtClean="0">
                <a:ea typeface="微软雅黑 Light"/>
              </a:rPr>
              <a:t>	&lt;input type="checkbox" name="techs" value="</a:t>
            </a:r>
            <a:r>
              <a:rPr lang="zh-CN" altLang="zh-CN" dirty="0" smtClean="0">
                <a:ea typeface="微软雅黑 Light"/>
              </a:rPr>
              <a:t>大数据</a:t>
            </a:r>
            <a:r>
              <a:rPr lang="en-US" altLang="zh-CN" dirty="0" smtClean="0">
                <a:ea typeface="微软雅黑 Light"/>
              </a:rPr>
              <a:t>"&gt;2</a:t>
            </a:r>
            <a:r>
              <a:rPr lang="zh-CN" altLang="en-US" dirty="0" smtClean="0">
                <a:ea typeface="微软雅黑 Light"/>
              </a:rPr>
              <a:t>、大数据</a:t>
            </a:r>
            <a:endParaRPr lang="zh-CN" altLang="en-US" dirty="0" smtClean="0">
              <a:ea typeface="微软雅黑 Light"/>
            </a:endParaRPr>
          </a:p>
          <a:p>
            <a:r>
              <a:rPr lang="en-US" altLang="zh-CN" dirty="0" smtClean="0">
                <a:ea typeface="微软雅黑 Light"/>
              </a:rPr>
              <a:t>	&lt;input type="checkbox" name="techs" value="</a:t>
            </a:r>
            <a:r>
              <a:rPr lang="zh-CN" altLang="en-US" dirty="0" smtClean="0">
                <a:ea typeface="微软雅黑 Light"/>
              </a:rPr>
              <a:t>人工智能</a:t>
            </a:r>
            <a:r>
              <a:rPr lang="en-US" altLang="zh-CN" dirty="0" smtClean="0">
                <a:ea typeface="微软雅黑 Light"/>
              </a:rPr>
              <a:t>"&gt;3</a:t>
            </a:r>
            <a:r>
              <a:rPr lang="zh-CN" altLang="en-US" dirty="0" smtClean="0">
                <a:ea typeface="微软雅黑 Light"/>
              </a:rPr>
              <a:t>、人工智能</a:t>
            </a:r>
            <a:endParaRPr lang="en-US" altLang="zh-CN" dirty="0" smtClean="0">
              <a:ea typeface="微软雅黑 Light"/>
            </a:endParaRPr>
          </a:p>
          <a:p>
            <a:r>
              <a:rPr lang="en-US" altLang="zh-CN" dirty="0" smtClean="0">
                <a:ea typeface="微软雅黑 Light"/>
              </a:rPr>
              <a:t>	&lt;input type="checkbox" name="techs" value="HTML5"&gt;4</a:t>
            </a:r>
            <a:r>
              <a:rPr lang="zh-CN" altLang="en-US" dirty="0" smtClean="0">
                <a:ea typeface="微软雅黑 Light"/>
              </a:rPr>
              <a:t>、</a:t>
            </a:r>
            <a:r>
              <a:rPr lang="en-US" altLang="zh-CN" dirty="0" smtClean="0">
                <a:ea typeface="微软雅黑 Light"/>
              </a:rPr>
              <a:t>HTML5&lt;</a:t>
            </a:r>
            <a:r>
              <a:rPr lang="en-US" altLang="zh-CN" dirty="0" err="1" smtClean="0">
                <a:ea typeface="微软雅黑 Light"/>
              </a:rPr>
              <a:t>br</a:t>
            </a:r>
            <a:r>
              <a:rPr lang="en-US" altLang="zh-CN" dirty="0" smtClean="0">
                <a:ea typeface="微软雅黑 Light"/>
              </a:rPr>
              <a:t>&gt;</a:t>
            </a:r>
            <a:endParaRPr lang="en-US" altLang="zh-CN" dirty="0" smtClean="0">
              <a:ea typeface="微软雅黑 Light"/>
            </a:endParaRPr>
          </a:p>
          <a:p>
            <a:r>
              <a:rPr lang="en-US" altLang="zh-CN" dirty="0" smtClean="0">
                <a:ea typeface="微软雅黑 Light"/>
              </a:rPr>
              <a:t>	&lt;input type="hidden" name="action" value="test"/&gt;</a:t>
            </a:r>
            <a:endParaRPr lang="en-US" altLang="zh-CN" dirty="0" smtClean="0">
              <a:ea typeface="微软雅黑 Light"/>
            </a:endParaRPr>
          </a:p>
          <a:p>
            <a:r>
              <a:rPr lang="en-US" altLang="zh-CN" dirty="0" smtClean="0">
                <a:ea typeface="微软雅黑 Light"/>
              </a:rPr>
              <a:t>	&lt;input type="submit" value="</a:t>
            </a:r>
            <a:r>
              <a:rPr lang="zh-CN" altLang="en-US" dirty="0" smtClean="0">
                <a:ea typeface="微软雅黑 Light"/>
              </a:rPr>
              <a:t>提交</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&gt;&lt;</a:t>
            </a:r>
            <a:r>
              <a:rPr lang="en-US" altLang="zh-CN" dirty="0" err="1" smtClean="0">
                <a:ea typeface="微软雅黑 Light"/>
              </a:rPr>
              <a:t>br</a:t>
            </a:r>
            <a:r>
              <a:rPr lang="en-US" altLang="zh-CN" dirty="0" smtClean="0">
                <a:ea typeface="微软雅黑 Light"/>
              </a:rPr>
              <a:t>&gt;&lt;/form&gt;</a:t>
            </a:r>
            <a:endParaRPr lang="en-US" altLang="zh-CN" dirty="0" smtClean="0">
              <a:ea typeface="微软雅黑 Light"/>
            </a:endParaRPr>
          </a:p>
        </p:txBody>
      </p:sp>
      <p:sp>
        <p:nvSpPr>
          <p:cNvPr id="6" name="Rectangle 5"/>
          <p:cNvSpPr/>
          <p:nvPr/>
        </p:nvSpPr>
        <p:spPr>
          <a:xfrm>
            <a:off x="3026979" y="4051738"/>
            <a:ext cx="2869324" cy="220717"/>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3683877" y="4897821"/>
            <a:ext cx="2590799" cy="225972"/>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3005959" y="4346027"/>
            <a:ext cx="2869324" cy="220717"/>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3710153" y="5712371"/>
            <a:ext cx="2911364" cy="231227"/>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3694388" y="5192111"/>
            <a:ext cx="2590799" cy="225972"/>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720663" y="5423338"/>
            <a:ext cx="2932385" cy="204952"/>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484181" y="6006661"/>
            <a:ext cx="2911364" cy="231227"/>
          </a:xfrm>
          <a:prstGeom prst="rect">
            <a:avLst/>
          </a:prstGeom>
          <a:no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7931719" y="3579583"/>
            <a:ext cx="3815255" cy="2862322"/>
          </a:xfrm>
          <a:prstGeom prst="rect">
            <a:avLst/>
          </a:prstGeom>
          <a:solidFill>
            <a:schemeClr val="accent6">
              <a:lumMod val="40000"/>
              <a:lumOff val="60000"/>
            </a:schemeClr>
          </a:solidFill>
        </p:spPr>
        <p:txBody>
          <a:bodyPr wrap="square" rtlCol="0">
            <a:spAutoFit/>
          </a:bodyPr>
          <a:lstStyle/>
          <a:p>
            <a:r>
              <a:rPr lang="zh-CN" altLang="en-US" dirty="0" smtClean="0"/>
              <a:t>总结：</a:t>
            </a:r>
            <a:endParaRPr lang="en-US" altLang="zh-CN" dirty="0" smtClean="0"/>
          </a:p>
          <a:p>
            <a:r>
              <a:rPr lang="en-US" altLang="zh-CN" dirty="0" smtClean="0"/>
              <a:t>1</a:t>
            </a:r>
            <a:r>
              <a:rPr lang="zh-CN" altLang="en-US" dirty="0" smtClean="0"/>
              <a:t>、请求参数</a:t>
            </a:r>
            <a:r>
              <a:rPr lang="en-US" altLang="zh-CN" dirty="0" smtClean="0"/>
              <a:t>username</a:t>
            </a:r>
            <a:r>
              <a:rPr lang="zh-CN" altLang="en-US" dirty="0" smtClean="0"/>
              <a:t>和</a:t>
            </a:r>
            <a:r>
              <a:rPr lang="en-US" altLang="zh-CN" dirty="0" err="1" smtClean="0"/>
              <a:t>pwd</a:t>
            </a:r>
            <a:r>
              <a:rPr lang="zh-CN" altLang="en-US" dirty="0" smtClean="0"/>
              <a:t>的值取决于用户的输入；</a:t>
            </a:r>
            <a:endParaRPr lang="en-US" altLang="zh-CN" dirty="0" smtClean="0"/>
          </a:p>
          <a:p>
            <a:endParaRPr lang="en-US" altLang="zh-CN" dirty="0" smtClean="0"/>
          </a:p>
          <a:p>
            <a:r>
              <a:rPr lang="en-US" altLang="zh-CN" dirty="0" smtClean="0"/>
              <a:t>2</a:t>
            </a:r>
            <a:r>
              <a:rPr lang="zh-CN" altLang="en-US" dirty="0" smtClean="0"/>
              <a:t>、请求</a:t>
            </a:r>
            <a:r>
              <a:rPr lang="zh-CN" altLang="en-US" dirty="0" smtClean="0"/>
              <a:t>参数</a:t>
            </a:r>
            <a:r>
              <a:rPr lang="en-US" altLang="zh-CN" dirty="0" smtClean="0"/>
              <a:t>techs</a:t>
            </a:r>
            <a:r>
              <a:rPr lang="zh-CN" altLang="en-US" dirty="0" smtClean="0"/>
              <a:t>可能包含多</a:t>
            </a:r>
            <a:r>
              <a:rPr lang="zh-CN" altLang="en-US" dirty="0" smtClean="0"/>
              <a:t>个值，取决于用户选择情况；</a:t>
            </a:r>
            <a:endParaRPr lang="en-US" altLang="zh-CN" dirty="0" smtClean="0"/>
          </a:p>
          <a:p>
            <a:endParaRPr lang="en-US" altLang="zh-CN" dirty="0" smtClean="0"/>
          </a:p>
          <a:p>
            <a:r>
              <a:rPr lang="en-US" altLang="zh-CN" dirty="0" smtClean="0"/>
              <a:t>3</a:t>
            </a:r>
            <a:r>
              <a:rPr lang="zh-CN" altLang="en-US" dirty="0" smtClean="0"/>
              <a:t>、请求参数</a:t>
            </a:r>
            <a:r>
              <a:rPr lang="en-US" altLang="zh-CN" dirty="0" smtClean="0"/>
              <a:t>action</a:t>
            </a:r>
            <a:r>
              <a:rPr lang="zh-CN" altLang="en-US" dirty="0" smtClean="0"/>
              <a:t>是一个隐藏参数，也会传递到服务器端，不过不在浏览器显示；</a:t>
            </a:r>
            <a:endParaRPr lang="en-US" dirty="0"/>
          </a:p>
        </p:txBody>
      </p:sp>
    </p:spTree>
  </p:cSld>
  <p:clrMapOvr>
    <a:masterClrMapping/>
  </p:clrMapOvr>
  <p:transition spd="slow">
    <p:push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888351"/>
            <a:ext cx="11015870" cy="2942669"/>
          </a:xfrm>
        </p:spPr>
        <p:txBody>
          <a:bodyPr vert="horz" lIns="91440" tIns="45720" rIns="91440" bIns="45720" rtlCol="0">
            <a:noAutofit/>
          </a:bodyPr>
          <a:lstStyle/>
          <a:p>
            <a:r>
              <a:rPr lang="zh-CN" altLang="en-US" sz="2400" dirty="0" smtClean="0">
                <a:solidFill>
                  <a:schemeClr val="tx1">
                    <a:lumMod val="75000"/>
                    <a:lumOff val="25000"/>
                  </a:schemeClr>
                </a:solidFill>
              </a:rPr>
              <a:t>当客户端请求服务器端的</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时，请求参数都会被发送到服务器，服务器会将请求参数封装到请求对象中；</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请求接口中提供了四个与请求参数相关的方法，前两个方法常用：</a:t>
            </a: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中获取请求参数的方法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14" name="Table 13"/>
          <p:cNvGraphicFramePr>
            <a:graphicFrameLocks noGrp="1"/>
          </p:cNvGraphicFramePr>
          <p:nvPr>
            <p:custDataLst>
              <p:tags r:id="rId1"/>
            </p:custDataLst>
          </p:nvPr>
        </p:nvGraphicFramePr>
        <p:xfrm>
          <a:off x="345088" y="2895306"/>
          <a:ext cx="10738070" cy="2931629"/>
        </p:xfrm>
        <a:graphic>
          <a:graphicData uri="http://schemas.openxmlformats.org/drawingml/2006/table">
            <a:tbl>
              <a:tblPr firstRow="1" bandRow="1">
                <a:tableStyleId>{5C22544A-7EE6-4342-B048-85BDC9FD1C3A}</a:tableStyleId>
              </a:tblPr>
              <a:tblGrid>
                <a:gridCol w="6276429"/>
                <a:gridCol w="4461641"/>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err="1" smtClean="0"/>
                        <a:t>java.lang.String</a:t>
                      </a:r>
                      <a:r>
                        <a:rPr lang="en-US" dirty="0" smtClean="0"/>
                        <a:t> </a:t>
                      </a:r>
                      <a:r>
                        <a:rPr lang="en-US" dirty="0" err="1" smtClean="0"/>
                        <a:t>getParameter</a:t>
                      </a:r>
                      <a:r>
                        <a:rPr lang="en-US" dirty="0" smtClean="0"/>
                        <a:t>(</a:t>
                      </a:r>
                      <a:r>
                        <a:rPr lang="en-US" dirty="0" err="1" smtClean="0"/>
                        <a:t>java.lang.String</a:t>
                      </a:r>
                      <a:r>
                        <a:rPr lang="en-US" dirty="0" smtClean="0"/>
                        <a:t> name) </a:t>
                      </a:r>
                      <a:endParaRPr lang="en-US" dirty="0" smtClean="0"/>
                    </a:p>
                    <a:p>
                      <a:pPr algn="l"/>
                      <a:r>
                        <a:rPr lang="en-US" dirty="0" smtClean="0"/>
                        <a:t> </a:t>
                      </a:r>
                      <a:endParaRPr lang="en-US" dirty="0" smtClean="0"/>
                    </a:p>
                  </a:txBody>
                  <a:tcPr/>
                </a:tc>
                <a:tc>
                  <a:txBody>
                    <a:bodyPr/>
                    <a:lstStyle/>
                    <a:p>
                      <a:r>
                        <a:rPr lang="zh-CN" altLang="en-US" dirty="0" smtClean="0"/>
                        <a:t>返回某个指定名字的请求参数的值，值为</a:t>
                      </a:r>
                      <a:r>
                        <a:rPr lang="en-US" altLang="zh-CN" dirty="0" smtClean="0"/>
                        <a:t>String</a:t>
                      </a:r>
                      <a:r>
                        <a:rPr lang="zh-CN" altLang="en-US" dirty="0" smtClean="0"/>
                        <a:t>类型；</a:t>
                      </a:r>
                      <a:endParaRPr lang="en-US" dirty="0"/>
                    </a:p>
                  </a:txBody>
                  <a:tcPr/>
                </a:tc>
              </a:tr>
              <a:tr h="370840">
                <a:tc>
                  <a:txBody>
                    <a:bodyPr/>
                    <a:lstStyle/>
                    <a:p>
                      <a:pPr algn="l"/>
                      <a:r>
                        <a:rPr lang="en-US" altLang="zh-CN" dirty="0" err="1" smtClean="0"/>
                        <a:t>java.lang.String</a:t>
                      </a:r>
                      <a:r>
                        <a:rPr lang="en-US" altLang="zh-CN" dirty="0" smtClean="0"/>
                        <a:t>[] </a:t>
                      </a:r>
                      <a:r>
                        <a:rPr lang="en-US" altLang="zh-CN" dirty="0" err="1" smtClean="0"/>
                        <a:t>getParameterValues</a:t>
                      </a:r>
                      <a:r>
                        <a:rPr lang="en-US" altLang="zh-CN" dirty="0" smtClean="0"/>
                        <a:t>(</a:t>
                      </a:r>
                      <a:r>
                        <a:rPr lang="en-US" altLang="zh-CN" dirty="0" err="1" smtClean="0"/>
                        <a:t>java.lang.String</a:t>
                      </a:r>
                      <a:r>
                        <a:rPr lang="en-US" altLang="zh-CN" dirty="0" smtClean="0"/>
                        <a:t> name)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返回指定名字的请求参数的值，值为</a:t>
                      </a:r>
                      <a:r>
                        <a:rPr lang="en-US" altLang="zh-CN" dirty="0" smtClean="0"/>
                        <a:t>String[]</a:t>
                      </a:r>
                      <a:r>
                        <a:rPr lang="zh-CN" altLang="en-US" dirty="0" smtClean="0"/>
                        <a:t>类型，一般用于一个名字对应多个值情况；</a:t>
                      </a:r>
                      <a:endParaRPr lang="en-US" dirty="0"/>
                    </a:p>
                  </a:txBody>
                  <a:tcPr/>
                </a:tc>
              </a:tr>
              <a:tr h="640715">
                <a:tc>
                  <a:txBody>
                    <a:bodyPr/>
                    <a:lstStyle/>
                    <a:p>
                      <a:pPr algn="l"/>
                      <a:r>
                        <a:rPr lang="en-US" altLang="zh-CN" dirty="0" err="1" smtClean="0"/>
                        <a:t>java.util.Map</a:t>
                      </a:r>
                      <a:r>
                        <a:rPr lang="en-US" altLang="zh-CN" dirty="0" smtClean="0"/>
                        <a:t>&lt;</a:t>
                      </a:r>
                      <a:r>
                        <a:rPr lang="en-US" altLang="zh-CN" dirty="0" err="1" smtClean="0"/>
                        <a:t>java.lang.String,java.lang.String</a:t>
                      </a:r>
                      <a:r>
                        <a:rPr lang="en-US" altLang="zh-CN" dirty="0" smtClean="0"/>
                        <a:t>[]&gt; </a:t>
                      </a:r>
                      <a:r>
                        <a:rPr lang="en-US" altLang="zh-CN" dirty="0" err="1" smtClean="0"/>
                        <a:t>getParameterMap</a:t>
                      </a:r>
                      <a:r>
                        <a:rPr lang="en-US" altLang="zh-CN" dirty="0" smtClean="0"/>
                        <a:t>()</a:t>
                      </a:r>
                      <a:endParaRPr lang="en-US" altLang="zh-CN" dirty="0" smtClean="0"/>
                    </a:p>
                  </a:txBody>
                  <a:tcPr/>
                </a:tc>
                <a:tc>
                  <a:txBody>
                    <a:bodyPr/>
                    <a:lstStyle/>
                    <a:p>
                      <a:r>
                        <a:rPr lang="zh-CN" altLang="en-US" dirty="0" smtClean="0"/>
                        <a:t>将所有请求参数的</a:t>
                      </a:r>
                      <a:r>
                        <a:rPr lang="en-US" altLang="zh-CN" dirty="0" smtClean="0"/>
                        <a:t>name</a:t>
                      </a:r>
                      <a:r>
                        <a:rPr lang="zh-CN" altLang="en-US" dirty="0" smtClean="0"/>
                        <a:t>和</a:t>
                      </a:r>
                      <a:r>
                        <a:rPr lang="en-US" altLang="zh-CN" dirty="0" smtClean="0"/>
                        <a:t>value</a:t>
                      </a:r>
                      <a:r>
                        <a:rPr lang="zh-CN" altLang="en-US" dirty="0" smtClean="0"/>
                        <a:t>作为键值对返回，存储在</a:t>
                      </a:r>
                      <a:r>
                        <a:rPr lang="en-US" altLang="zh-CN" dirty="0" smtClean="0"/>
                        <a:t>Map</a:t>
                      </a:r>
                      <a:r>
                        <a:rPr lang="zh-CN" altLang="en-US" dirty="0" smtClean="0"/>
                        <a:t>对象中；</a:t>
                      </a:r>
                      <a:endParaRPr lang="en-US" dirty="0"/>
                    </a:p>
                  </a:txBody>
                  <a:tcPr/>
                </a:tc>
              </a:tr>
              <a:tr h="370840">
                <a:tc>
                  <a:txBody>
                    <a:bodyPr/>
                    <a:lstStyle/>
                    <a:p>
                      <a:pPr algn="l"/>
                      <a:r>
                        <a:rPr lang="en-US" altLang="zh-CN" dirty="0" err="1" smtClean="0"/>
                        <a:t>java.util.Enumeration</a:t>
                      </a:r>
                      <a:r>
                        <a:rPr lang="en-US" altLang="zh-CN" dirty="0" smtClean="0"/>
                        <a:t>&lt;</a:t>
                      </a:r>
                      <a:r>
                        <a:rPr lang="en-US" altLang="zh-CN" dirty="0" err="1" smtClean="0"/>
                        <a:t>java.lang.String</a:t>
                      </a:r>
                      <a:r>
                        <a:rPr lang="en-US" altLang="zh-CN" dirty="0" smtClean="0"/>
                        <a:t>&gt; </a:t>
                      </a:r>
                      <a:r>
                        <a:rPr lang="en-US" altLang="zh-CN" dirty="0" err="1" smtClean="0"/>
                        <a:t>getParameterNames</a:t>
                      </a:r>
                      <a:r>
                        <a:rPr lang="en-US" altLang="zh-CN" dirty="0" smtClean="0"/>
                        <a:t>()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返回所有的请求参数的名字，存在集合对象中；</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0" y="762227"/>
            <a:ext cx="11015870" cy="688201"/>
          </a:xfrm>
        </p:spPr>
        <p:txBody>
          <a:bodyPr vert="horz" lIns="91440" tIns="45720" rIns="91440" bIns="45720" rtlCol="0">
            <a:noAutofit/>
          </a:bodyPr>
          <a:lstStyle/>
          <a:p>
            <a:r>
              <a:rPr lang="zh-CN" altLang="en-US" sz="2400" dirty="0" smtClean="0">
                <a:solidFill>
                  <a:schemeClr val="tx1">
                    <a:lumMod val="75000"/>
                    <a:lumOff val="25000"/>
                  </a:schemeClr>
                </a:solidFill>
              </a:rPr>
              <a:t>在</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中可以获得请求参数：</a:t>
            </a:r>
            <a:endParaRPr lang="en-US" altLang="zh-CN" sz="20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4【Servlet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中获取请求参数的方法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】-3</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5" name="TextBox 4">
            <a:hlinkClick r:id="rId1" action="ppaction://hlinkfile"/>
          </p:cNvPr>
          <p:cNvSpPr txBox="1"/>
          <p:nvPr/>
        </p:nvSpPr>
        <p:spPr>
          <a:xfrm>
            <a:off x="8989060" y="274320"/>
            <a:ext cx="2331085" cy="922020"/>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2" action="ppaction://hlinkfile"/>
              </a:rPr>
              <a:t>TestParamServlet.java</a:t>
            </a:r>
            <a:endParaRPr lang="en-US" altLang="zh-CN" dirty="0" smtClean="0"/>
          </a:p>
          <a:p>
            <a:pPr algn="ctr"/>
            <a:r>
              <a:rPr lang="en-US" altLang="en-US" dirty="0" smtClean="0">
                <a:hlinkClick r:id="rId3" action="ppaction://hlinkfile"/>
              </a:rPr>
              <a:t>testParam.html</a:t>
            </a:r>
            <a:endParaRPr lang="en-US" altLang="en-US" dirty="0">
              <a:hlinkClick r:id="rId4" action="ppaction://hlinkfile"/>
            </a:endParaRPr>
          </a:p>
        </p:txBody>
      </p:sp>
      <p:sp>
        <p:nvSpPr>
          <p:cNvPr id="9" name="Right Arrow 8"/>
          <p:cNvSpPr/>
          <p:nvPr/>
        </p:nvSpPr>
        <p:spPr>
          <a:xfrm>
            <a:off x="5536061" y="2923912"/>
            <a:ext cx="1403131" cy="488731"/>
          </a:xfrm>
          <a:prstGeom prst="rightArrow">
            <a:avLst/>
          </a:prstGeom>
          <a:no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308626" y="1721485"/>
            <a:ext cx="1655379" cy="368300"/>
          </a:xfrm>
          <a:prstGeom prst="rect">
            <a:avLst/>
          </a:prstGeom>
          <a:solidFill>
            <a:schemeClr val="accent6"/>
          </a:solidFill>
        </p:spPr>
        <p:txBody>
          <a:bodyPr wrap="square" rtlCol="0">
            <a:spAutoFit/>
          </a:bodyPr>
          <a:lstStyle/>
          <a:p>
            <a:r>
              <a:rPr lang="en-US" dirty="0" smtClean="0"/>
              <a:t>testParam.html</a:t>
            </a:r>
            <a:endParaRPr lang="en-US" dirty="0"/>
          </a:p>
        </p:txBody>
      </p:sp>
      <p:sp>
        <p:nvSpPr>
          <p:cNvPr id="11" name="TextBox 10"/>
          <p:cNvSpPr txBox="1"/>
          <p:nvPr/>
        </p:nvSpPr>
        <p:spPr>
          <a:xfrm>
            <a:off x="7256058" y="1720083"/>
            <a:ext cx="2259723" cy="369332"/>
          </a:xfrm>
          <a:prstGeom prst="rect">
            <a:avLst/>
          </a:prstGeom>
          <a:solidFill>
            <a:schemeClr val="accent6"/>
          </a:solidFill>
        </p:spPr>
        <p:txBody>
          <a:bodyPr wrap="square" rtlCol="0">
            <a:spAutoFit/>
          </a:bodyPr>
          <a:lstStyle/>
          <a:p>
            <a:r>
              <a:rPr lang="en-US" dirty="0" smtClean="0"/>
              <a:t>TestPramServlet.java</a:t>
            </a:r>
            <a:endParaRPr lang="en-US" dirty="0"/>
          </a:p>
        </p:txBody>
      </p:sp>
      <p:pic>
        <p:nvPicPr>
          <p:cNvPr id="2" name="图片 1"/>
          <p:cNvPicPr>
            <a:picLocks noChangeAspect="1"/>
          </p:cNvPicPr>
          <p:nvPr/>
        </p:nvPicPr>
        <p:blipFill>
          <a:blip r:embed="rId5"/>
          <a:stretch>
            <a:fillRect/>
          </a:stretch>
        </p:blipFill>
        <p:spPr>
          <a:xfrm>
            <a:off x="512445" y="2924175"/>
            <a:ext cx="4581525" cy="1009650"/>
          </a:xfrm>
          <a:prstGeom prst="rect">
            <a:avLst/>
          </a:prstGeom>
        </p:spPr>
      </p:pic>
      <p:pic>
        <p:nvPicPr>
          <p:cNvPr id="6" name="图片 5"/>
          <p:cNvPicPr>
            <a:picLocks noChangeAspect="1"/>
          </p:cNvPicPr>
          <p:nvPr/>
        </p:nvPicPr>
        <p:blipFill>
          <a:blip r:embed="rId6"/>
          <a:stretch>
            <a:fillRect/>
          </a:stretch>
        </p:blipFill>
        <p:spPr>
          <a:xfrm>
            <a:off x="7724140" y="2812415"/>
            <a:ext cx="2038350" cy="990600"/>
          </a:xfrm>
          <a:prstGeom prst="rect">
            <a:avLst/>
          </a:prstGeom>
        </p:spPr>
      </p:pic>
    </p:spTree>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581390" y="190500"/>
            <a:ext cx="3150870" cy="848995"/>
          </a:xfrm>
        </p:spPr>
        <p:txBody>
          <a:bodyPr>
            <a:normAutofit/>
          </a:bodyPr>
          <a:p>
            <a:r>
              <a:rPr lang="en-US" altLang="zh-CN" dirty="0" smtClean="0">
                <a:sym typeface="+mn-ea"/>
              </a:rPr>
              <a:t>      </a:t>
            </a:r>
            <a:r>
              <a:rPr lang="zh-CN" altLang="en-US" sz="2000" dirty="0" smtClean="0">
                <a:sym typeface="+mn-ea"/>
              </a:rPr>
              <a:t>课堂案例：</a:t>
            </a:r>
            <a:r>
              <a:rPr lang="en-US" altLang="zh-CN" sz="2000" dirty="0" smtClean="0"/>
              <a:t>              </a:t>
            </a:r>
            <a:r>
              <a:rPr lang="en-US" altLang="zh-CN" sz="2000" dirty="0" smtClean="0">
                <a:sym typeface="+mn-ea"/>
                <a:hlinkClick r:id="rId1" action="ppaction://hlinkfile"/>
              </a:rPr>
              <a:t>TestParamServlet.java</a:t>
            </a:r>
            <a:endParaRPr lang="zh-CN" altLang="en-US" sz="2000"/>
          </a:p>
        </p:txBody>
      </p:sp>
      <p:sp>
        <p:nvSpPr>
          <p:cNvPr id="9" name="TextBox 8"/>
          <p:cNvSpPr txBox="1"/>
          <p:nvPr/>
        </p:nvSpPr>
        <p:spPr>
          <a:xfrm>
            <a:off x="333212" y="1643908"/>
            <a:ext cx="11524592" cy="2861310"/>
          </a:xfrm>
          <a:prstGeom prst="rect">
            <a:avLst/>
          </a:prstGeom>
          <a:solidFill>
            <a:schemeClr val="bg1">
              <a:lumMod val="95000"/>
            </a:schemeClr>
          </a:solidFill>
        </p:spPr>
        <p:txBody>
          <a:bodyPr wrap="square" rtlCol="0">
            <a:spAutoFit/>
          </a:bodyPr>
          <a:p>
            <a:r>
              <a:rPr lang="zh-CN" altLang="en-US">
                <a:sym typeface="+mn-ea"/>
              </a:rPr>
              <a:t>protected void doPost(HttpServletRequest request, HttpServletResponse response) throws ServletException, IOException {</a:t>
            </a:r>
            <a:endParaRPr lang="zh-CN" altLang="en-US"/>
          </a:p>
          <a:p>
            <a:r>
              <a:rPr lang="zh-CN" altLang="en-US">
                <a:sym typeface="+mn-ea"/>
              </a:rPr>
              <a:t>		// 设置浏览器向服务器发送字节的编码</a:t>
            </a:r>
            <a:endParaRPr lang="zh-CN" altLang="en-US"/>
          </a:p>
          <a:p>
            <a:r>
              <a:rPr lang="zh-CN" altLang="en-US">
                <a:sym typeface="+mn-ea"/>
              </a:rPr>
              <a:t>		</a:t>
            </a:r>
            <a:r>
              <a:rPr lang="zh-CN" altLang="en-US">
                <a:solidFill>
                  <a:srgbClr val="FF0000"/>
                </a:solidFill>
                <a:sym typeface="+mn-ea"/>
              </a:rPr>
              <a:t>request.setCharacterEncoding("utf-8");</a:t>
            </a:r>
            <a:endParaRPr lang="zh-CN" altLang="en-US"/>
          </a:p>
          <a:p>
            <a:r>
              <a:rPr lang="zh-CN" altLang="en-US">
                <a:sym typeface="+mn-ea"/>
              </a:rPr>
              <a:t>		// 响应 设置服务器返回给浏览器时的字符编码</a:t>
            </a:r>
            <a:endParaRPr lang="zh-CN" altLang="en-US"/>
          </a:p>
          <a:p>
            <a:r>
              <a:rPr lang="zh-CN" altLang="en-US">
                <a:sym typeface="+mn-ea"/>
              </a:rPr>
              <a:t>	    response.setContentType("text/html;charset=utf-8");</a:t>
            </a:r>
            <a:endParaRPr lang="zh-CN" altLang="en-US"/>
          </a:p>
          <a:p>
            <a:r>
              <a:rPr lang="zh-CN" altLang="en-US">
                <a:sym typeface="+mn-ea"/>
              </a:rPr>
              <a:t>		PrintWriter out = response.getWriter();		//获得请求参数</a:t>
            </a:r>
            <a:endParaRPr lang="zh-CN" altLang="en-US"/>
          </a:p>
          <a:p>
            <a:r>
              <a:rPr lang="zh-CN" altLang="en-US">
                <a:sym typeface="+mn-ea"/>
              </a:rPr>
              <a:t>		String name = request.getParameter("userName");</a:t>
            </a:r>
            <a:endParaRPr lang="zh-CN" altLang="en-US"/>
          </a:p>
          <a:p>
            <a:r>
              <a:rPr lang="zh-CN" altLang="en-US">
                <a:sym typeface="+mn-ea"/>
              </a:rPr>
              <a:t>		String pwd = request.getParameter("p</a:t>
            </a:r>
            <a:r>
              <a:rPr lang="en-US" altLang="zh-CN">
                <a:sym typeface="+mn-ea"/>
              </a:rPr>
              <a:t>assword</a:t>
            </a:r>
            <a:r>
              <a:rPr lang="zh-CN" altLang="en-US">
                <a:sym typeface="+mn-ea"/>
              </a:rPr>
              <a:t>");</a:t>
            </a:r>
            <a:endParaRPr lang="zh-CN" altLang="en-US"/>
          </a:p>
          <a:p>
            <a:r>
              <a:rPr lang="zh-CN" altLang="en-US">
                <a:sym typeface="+mn-ea"/>
              </a:rPr>
              <a:t>		String [] techs = request.getParameterValues("techs");	</a:t>
            </a:r>
            <a:endParaRPr lang="zh-CN" altLang="en-US"/>
          </a:p>
          <a:p>
            <a:r>
              <a:rPr lang="zh-CN" altLang="en-US">
                <a:sym typeface="+mn-ea"/>
              </a:rPr>
              <a:t>		String action = request.getParameter("action");</a:t>
            </a:r>
            <a:endParaRPr lang="en-US" altLang="zh-CN" dirty="0" smtClean="0">
              <a:ea typeface="微软雅黑 Light"/>
            </a:endParaRPr>
          </a:p>
        </p:txBody>
      </p:sp>
    </p:spTree>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9166860" y="158750"/>
            <a:ext cx="2865755" cy="848995"/>
          </a:xfrm>
        </p:spPr>
        <p:txBody>
          <a:bodyPr>
            <a:normAutofit fontScale="90000"/>
          </a:bodyPr>
          <a:p>
            <a:br>
              <a:rPr lang="zh-CN" altLang="en-US" dirty="0" smtClean="0">
                <a:sym typeface="+mn-ea"/>
              </a:rPr>
            </a:br>
            <a:r>
              <a:rPr lang="zh-CN" altLang="en-US" dirty="0" smtClean="0">
                <a:sym typeface="+mn-ea"/>
              </a:rPr>
              <a:t>     </a:t>
            </a:r>
            <a:r>
              <a:rPr lang="zh-CN" altLang="en-US" sz="2000" dirty="0" smtClean="0">
                <a:sym typeface="+mn-ea"/>
              </a:rPr>
              <a:t>课堂案例：</a:t>
            </a:r>
            <a:br>
              <a:rPr lang="en-US" altLang="zh-CN" sz="2000" dirty="0" smtClean="0">
                <a:sym typeface="+mn-ea"/>
              </a:rPr>
            </a:br>
            <a:r>
              <a:rPr lang="en-US" altLang="zh-CN" sz="2000" dirty="0" smtClean="0">
                <a:sym typeface="+mn-ea"/>
                <a:hlinkClick r:id="rId1" action="ppaction://hlinkfile"/>
              </a:rPr>
              <a:t>TestParamServlet.java</a:t>
            </a:r>
            <a:br>
              <a:rPr lang="zh-CN" altLang="en-US"/>
            </a:br>
            <a:endParaRPr lang="zh-CN" altLang="en-US"/>
          </a:p>
        </p:txBody>
      </p:sp>
      <p:sp>
        <p:nvSpPr>
          <p:cNvPr id="9" name="TextBox 8"/>
          <p:cNvSpPr txBox="1"/>
          <p:nvPr/>
        </p:nvSpPr>
        <p:spPr>
          <a:xfrm>
            <a:off x="681192" y="1459758"/>
            <a:ext cx="11524592" cy="2584450"/>
          </a:xfrm>
          <a:prstGeom prst="rect">
            <a:avLst/>
          </a:prstGeom>
          <a:solidFill>
            <a:schemeClr val="bg1">
              <a:lumMod val="95000"/>
            </a:schemeClr>
          </a:solidFill>
        </p:spPr>
        <p:txBody>
          <a:bodyPr wrap="square" rtlCol="0">
            <a:spAutoFit/>
          </a:bodyPr>
          <a:p>
            <a:r>
              <a:rPr lang="zh-CN" altLang="en-US">
                <a:sym typeface="+mn-ea"/>
              </a:rPr>
              <a:t>out.println("用户名："+name+"&lt;br&gt;");</a:t>
            </a:r>
            <a:endParaRPr lang="zh-CN" altLang="en-US"/>
          </a:p>
          <a:p>
            <a:r>
              <a:rPr lang="zh-CN" altLang="en-US">
                <a:sym typeface="+mn-ea"/>
              </a:rPr>
              <a:t>		out.println("密码："+pwd+"&lt;br&gt;");</a:t>
            </a:r>
            <a:endParaRPr lang="zh-CN" altLang="en-US"/>
          </a:p>
          <a:p>
            <a:r>
              <a:rPr lang="zh-CN" altLang="en-US">
                <a:sym typeface="+mn-ea"/>
              </a:rPr>
              <a:t>		out.println("技术方向有："+"&lt;br&gt;");</a:t>
            </a:r>
            <a:endParaRPr lang="zh-CN" altLang="en-US"/>
          </a:p>
          <a:p>
            <a:r>
              <a:rPr lang="zh-CN" altLang="en-US">
                <a:sym typeface="+mn-ea"/>
              </a:rPr>
              <a:t>		for(String t:techs) {</a:t>
            </a:r>
            <a:endParaRPr lang="zh-CN" altLang="en-US"/>
          </a:p>
          <a:p>
            <a:r>
              <a:rPr lang="zh-CN" altLang="en-US">
                <a:sym typeface="+mn-ea"/>
              </a:rPr>
              <a:t>			out.println(t+"&lt;br&gt;");</a:t>
            </a:r>
            <a:endParaRPr lang="zh-CN" altLang="en-US"/>
          </a:p>
          <a:p>
            <a:r>
              <a:rPr lang="zh-CN" altLang="en-US">
                <a:sym typeface="+mn-ea"/>
              </a:rPr>
              <a:t>		}	</a:t>
            </a:r>
            <a:endParaRPr lang="zh-CN" altLang="en-US"/>
          </a:p>
          <a:p>
            <a:r>
              <a:rPr lang="zh-CN" altLang="en-US">
                <a:sym typeface="+mn-ea"/>
              </a:rPr>
              <a:t>		out.println("隐藏参数action的值是："+action+"&lt;br&gt;");</a:t>
            </a:r>
            <a:endParaRPr lang="zh-CN" altLang="en-US"/>
          </a:p>
          <a:p>
            <a:r>
              <a:rPr lang="zh-CN" altLang="en-US">
                <a:sym typeface="+mn-ea"/>
              </a:rPr>
              <a:t>		out.close();</a:t>
            </a:r>
            <a:endParaRPr lang="zh-CN" altLang="en-US"/>
          </a:p>
          <a:p>
            <a:r>
              <a:rPr lang="zh-CN" altLang="en-US">
                <a:sym typeface="+mn-ea"/>
              </a:rPr>
              <a:t>	}</a:t>
            </a:r>
            <a:endParaRPr lang="en-US" altLang="zh-CN" dirty="0" smtClean="0">
              <a:ea typeface="微软雅黑 Light"/>
            </a:endParaRPr>
          </a:p>
        </p:txBody>
      </p:sp>
    </p:spTree>
  </p:cSld>
  <p:clrMapOvr>
    <a:masterClrMapping/>
  </p:clrMapOvr>
  <p:transition spd="slow">
    <p:push dir="u"/>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820" y="840740"/>
            <a:ext cx="11015980" cy="1021715"/>
          </a:xfrm>
        </p:spPr>
        <p:txBody>
          <a:bodyPr vert="horz" lIns="91440" tIns="45720" rIns="91440" bIns="45720" rtlCol="0">
            <a:noAutofit/>
          </a:bodyPr>
          <a:lstStyle/>
          <a:p>
            <a:pPr>
              <a:lnSpc>
                <a:spcPct val="100000"/>
              </a:lnSpc>
            </a:pPr>
            <a:r>
              <a:rPr lang="zh-CN" altLang="en-US" sz="2000" dirty="0" smtClean="0">
                <a:solidFill>
                  <a:schemeClr val="tx1">
                    <a:lumMod val="75000"/>
                    <a:lumOff val="25000"/>
                  </a:schemeClr>
                </a:solidFill>
              </a:rPr>
              <a:t>如果</a:t>
            </a:r>
            <a:r>
              <a:rPr lang="en-US" altLang="zh-CN" sz="2000" dirty="0" err="1" smtClean="0">
                <a:solidFill>
                  <a:schemeClr val="tx1">
                    <a:lumMod val="75000"/>
                    <a:lumOff val="25000"/>
                  </a:schemeClr>
                </a:solidFill>
              </a:rPr>
              <a:t>Servlet</a:t>
            </a:r>
            <a:r>
              <a:rPr lang="zh-CN" altLang="en-US" sz="2000" dirty="0" smtClean="0">
                <a:solidFill>
                  <a:schemeClr val="tx1">
                    <a:lumMod val="75000"/>
                    <a:lumOff val="25000"/>
                  </a:schemeClr>
                </a:solidFill>
              </a:rPr>
              <a:t>需要使用一些可以配置的参数，可以在创建</a:t>
            </a:r>
            <a:r>
              <a:rPr lang="en-US" altLang="zh-CN" sz="2000" dirty="0" smtClean="0">
                <a:solidFill>
                  <a:schemeClr val="tx1">
                    <a:lumMod val="75000"/>
                    <a:lumOff val="25000"/>
                  </a:schemeClr>
                </a:solidFill>
              </a:rPr>
              <a:t>Servlet</a:t>
            </a:r>
            <a:r>
              <a:rPr lang="zh-CN" altLang="en-US" sz="2000" dirty="0" smtClean="0">
                <a:solidFill>
                  <a:schemeClr val="tx1">
                    <a:lumMod val="75000"/>
                    <a:lumOff val="25000"/>
                  </a:schemeClr>
                </a:solidFill>
              </a:rPr>
              <a:t>时进行设置称为初始化参数；</a:t>
            </a:r>
            <a:endParaRPr lang="en-US" altLang="zh-CN" sz="2000" dirty="0" smtClean="0">
              <a:solidFill>
                <a:schemeClr val="tx1">
                  <a:lumMod val="75000"/>
                  <a:lumOff val="25000"/>
                </a:schemeClr>
              </a:solidFill>
            </a:endParaRPr>
          </a:p>
          <a:p>
            <a:pPr>
              <a:lnSpc>
                <a:spcPct val="100000"/>
              </a:lnSpc>
            </a:pPr>
            <a:r>
              <a:rPr lang="zh-CN" altLang="en-US" sz="2000" dirty="0" smtClean="0">
                <a:solidFill>
                  <a:schemeClr val="tx1">
                    <a:lumMod val="75000"/>
                    <a:lumOff val="25000"/>
                  </a:schemeClr>
                </a:solidFill>
              </a:rPr>
              <a:t>一个</a:t>
            </a:r>
            <a:r>
              <a:rPr lang="en-US" altLang="zh-CN" sz="2000" dirty="0" err="1" smtClean="0">
                <a:solidFill>
                  <a:schemeClr val="tx1">
                    <a:lumMod val="75000"/>
                    <a:lumOff val="25000"/>
                  </a:schemeClr>
                </a:solidFill>
              </a:rPr>
              <a:t>Servlet</a:t>
            </a:r>
            <a:r>
              <a:rPr lang="zh-CN" altLang="en-US" sz="2000" dirty="0" smtClean="0">
                <a:solidFill>
                  <a:schemeClr val="tx1">
                    <a:lumMod val="75000"/>
                    <a:lumOff val="25000"/>
                  </a:schemeClr>
                </a:solidFill>
              </a:rPr>
              <a:t>可以配置多个初始化参数，所有的初始化参数只能在当前</a:t>
            </a:r>
            <a:r>
              <a:rPr lang="en-US" altLang="zh-CN" sz="2000" dirty="0" err="1" smtClean="0">
                <a:solidFill>
                  <a:schemeClr val="tx1">
                    <a:lumMod val="75000"/>
                    <a:lumOff val="25000"/>
                  </a:schemeClr>
                </a:solidFill>
              </a:rPr>
              <a:t>Servlet</a:t>
            </a:r>
            <a:r>
              <a:rPr lang="zh-CN" altLang="en-US" sz="2000" dirty="0" smtClean="0">
                <a:solidFill>
                  <a:schemeClr val="tx1">
                    <a:lumMod val="75000"/>
                    <a:lumOff val="25000"/>
                  </a:schemeClr>
                </a:solidFill>
              </a:rPr>
              <a:t>类中使用；</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初始化参数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1" name="TextBox 10"/>
          <p:cNvSpPr txBox="1"/>
          <p:nvPr/>
        </p:nvSpPr>
        <p:spPr>
          <a:xfrm>
            <a:off x="5801710" y="2593868"/>
            <a:ext cx="5583150" cy="368300"/>
          </a:xfrm>
          <a:prstGeom prst="rect">
            <a:avLst/>
          </a:prstGeom>
          <a:solidFill>
            <a:schemeClr val="bg1">
              <a:lumMod val="95000"/>
            </a:schemeClr>
          </a:solidFill>
        </p:spPr>
        <p:txBody>
          <a:bodyPr wrap="square" rtlCol="0">
            <a:spAutoFit/>
          </a:bodyPr>
          <a:lstStyle/>
          <a:p>
            <a:endParaRPr lang="en-US" altLang="zh-CN" dirty="0" smtClean="0">
              <a:ea typeface="微软雅黑 Light"/>
            </a:endParaRPr>
          </a:p>
        </p:txBody>
      </p:sp>
      <p:pic>
        <p:nvPicPr>
          <p:cNvPr id="2" name="图片 1"/>
          <p:cNvPicPr>
            <a:picLocks noChangeAspect="1"/>
          </p:cNvPicPr>
          <p:nvPr/>
        </p:nvPicPr>
        <p:blipFill>
          <a:blip r:embed="rId1"/>
          <a:stretch>
            <a:fillRect/>
          </a:stretch>
        </p:blipFill>
        <p:spPr>
          <a:xfrm>
            <a:off x="628015" y="2118995"/>
            <a:ext cx="4261485" cy="4085590"/>
          </a:xfrm>
          <a:prstGeom prst="rect">
            <a:avLst/>
          </a:prstGeom>
        </p:spPr>
      </p:pic>
      <p:pic>
        <p:nvPicPr>
          <p:cNvPr id="6" name="图片 5"/>
          <p:cNvPicPr>
            <a:picLocks noChangeAspect="1"/>
          </p:cNvPicPr>
          <p:nvPr/>
        </p:nvPicPr>
        <p:blipFill>
          <a:blip r:embed="rId2"/>
          <a:stretch>
            <a:fillRect/>
          </a:stretch>
        </p:blipFill>
        <p:spPr>
          <a:xfrm>
            <a:off x="5102225" y="2593975"/>
            <a:ext cx="6644640" cy="3610610"/>
          </a:xfrm>
          <a:prstGeom prst="rect">
            <a:avLst/>
          </a:prstGeom>
        </p:spPr>
      </p:pic>
    </p:spTree>
  </p:cSld>
  <p:clrMapOvr>
    <a:masterClrMapping/>
  </p:clrMapOvr>
  <p:transition spd="slow">
    <p:push dir="u"/>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10955" y="588327"/>
            <a:ext cx="11015870" cy="1697192"/>
          </a:xfrm>
        </p:spPr>
        <p:txBody>
          <a:bodyPr vert="horz" lIns="91440" tIns="45720" rIns="91440" bIns="45720" rtlCol="0">
            <a:noAutofit/>
          </a:bodyPr>
          <a:lstStyle/>
          <a:p>
            <a:pPr>
              <a:lnSpc>
                <a:spcPct val="100000"/>
              </a:lnSpc>
            </a:pPr>
            <a:r>
              <a:rPr lang="en-US" altLang="zh-CN" sz="2000" dirty="0" err="1" smtClean="0">
                <a:solidFill>
                  <a:schemeClr val="tx1">
                    <a:lumMod val="75000"/>
                    <a:lumOff val="25000"/>
                  </a:schemeClr>
                </a:solidFill>
              </a:rPr>
              <a:t>ServletConfig</a:t>
            </a:r>
            <a:r>
              <a:rPr lang="zh-CN" altLang="en-US" sz="2000" dirty="0" smtClean="0">
                <a:solidFill>
                  <a:schemeClr val="tx1">
                    <a:lumMod val="75000"/>
                    <a:lumOff val="25000"/>
                  </a:schemeClr>
                </a:solidFill>
              </a:rPr>
              <a:t>接口中定义了两个与</a:t>
            </a:r>
            <a:r>
              <a:rPr lang="en-US" altLang="zh-CN" sz="2000" dirty="0" err="1" smtClean="0">
                <a:solidFill>
                  <a:schemeClr val="tx1">
                    <a:lumMod val="75000"/>
                    <a:lumOff val="25000"/>
                  </a:schemeClr>
                </a:solidFill>
              </a:rPr>
              <a:t>Servlet</a:t>
            </a:r>
            <a:r>
              <a:rPr lang="zh-CN" altLang="en-US" sz="2000" dirty="0" smtClean="0">
                <a:solidFill>
                  <a:schemeClr val="tx1">
                    <a:lumMod val="75000"/>
                    <a:lumOff val="25000"/>
                  </a:schemeClr>
                </a:solidFill>
              </a:rPr>
              <a:t>初始化参数有关的方法；</a:t>
            </a:r>
            <a:endParaRPr lang="en-US" altLang="zh-CN" sz="2000" dirty="0" smtClean="0">
              <a:solidFill>
                <a:schemeClr val="tx1">
                  <a:lumMod val="75000"/>
                  <a:lumOff val="25000"/>
                </a:schemeClr>
              </a:solidFill>
            </a:endParaRPr>
          </a:p>
          <a:p>
            <a:pPr>
              <a:lnSpc>
                <a:spcPct val="100000"/>
              </a:lnSpc>
            </a:pPr>
            <a:r>
              <a:rPr lang="zh-CN" altLang="en-US" sz="2000" dirty="0" smtClean="0">
                <a:solidFill>
                  <a:schemeClr val="tx1">
                    <a:lumMod val="75000"/>
                    <a:lumOff val="25000"/>
                  </a:schemeClr>
                </a:solidFill>
              </a:rPr>
              <a:t>由于</a:t>
            </a:r>
            <a:r>
              <a:rPr lang="en-US" altLang="zh-CN" sz="2000" dirty="0" err="1" smtClean="0">
                <a:solidFill>
                  <a:schemeClr val="tx1">
                    <a:lumMod val="75000"/>
                    <a:lumOff val="25000"/>
                  </a:schemeClr>
                </a:solidFill>
              </a:rPr>
              <a:t>HttpServlet</a:t>
            </a:r>
            <a:r>
              <a:rPr lang="zh-CN" altLang="en-US" sz="2000" dirty="0" smtClean="0">
                <a:solidFill>
                  <a:schemeClr val="tx1">
                    <a:lumMod val="75000"/>
                    <a:lumOff val="25000"/>
                  </a:schemeClr>
                </a:solidFill>
              </a:rPr>
              <a:t>类已经间接实现了该接口，因此默认可以直接使用这两个方法；</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5【</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初始化参数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11" name="TextBox 10"/>
          <p:cNvSpPr txBox="1"/>
          <p:nvPr/>
        </p:nvSpPr>
        <p:spPr>
          <a:xfrm>
            <a:off x="174625" y="3689350"/>
            <a:ext cx="11572875" cy="2861310"/>
          </a:xfrm>
          <a:prstGeom prst="rect">
            <a:avLst/>
          </a:prstGeom>
          <a:solidFill>
            <a:schemeClr val="bg1">
              <a:lumMod val="95000"/>
            </a:schemeClr>
          </a:solidFill>
        </p:spPr>
        <p:txBody>
          <a:bodyPr wrap="square" rtlCol="0">
            <a:spAutoFit/>
          </a:bodyPr>
          <a:lstStyle/>
          <a:p>
            <a:r>
              <a:rPr lang="en-US" altLang="zh-CN" dirty="0" smtClean="0">
                <a:ea typeface="微软雅黑 Light"/>
              </a:rPr>
              <a:t>protected void </a:t>
            </a:r>
            <a:r>
              <a:rPr lang="en-US" altLang="zh-CN" dirty="0" err="1" smtClean="0">
                <a:ea typeface="微软雅黑 Light"/>
              </a:rPr>
              <a:t>doGet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dirty="0" smtClean="0">
                <a:ea typeface="微软雅黑 Light"/>
              </a:rPr>
              <a:t>request.setCharacterEncoding("UTF-8");</a:t>
            </a:r>
            <a:endParaRPr dirty="0" smtClean="0">
              <a:ea typeface="微软雅黑 Light"/>
            </a:endParaRPr>
          </a:p>
          <a:p>
            <a:r>
              <a:rPr dirty="0" smtClean="0">
                <a:ea typeface="微软雅黑 Light"/>
              </a:rPr>
              <a:t>		response.setContentType("text/html;charset=utf-8");</a:t>
            </a:r>
            <a:endParaRPr dirty="0" smtClean="0">
              <a:ea typeface="微软雅黑 Light"/>
            </a:endParaRPr>
          </a:p>
          <a:p>
            <a:r>
              <a:rPr dirty="0" smtClean="0">
                <a:ea typeface="微软雅黑 Light"/>
              </a:rPr>
              <a:t>		PrintWriter out = response.getWriter();</a:t>
            </a:r>
            <a:endParaRPr dirty="0" smtClean="0">
              <a:ea typeface="微软雅黑 Light"/>
            </a:endParaRPr>
          </a:p>
          <a:p>
            <a:r>
              <a:rPr dirty="0" smtClean="0">
                <a:ea typeface="微软雅黑 Light"/>
              </a:rPr>
              <a:t>		</a:t>
            </a:r>
            <a:endParaRPr dirty="0" smtClean="0">
              <a:ea typeface="微软雅黑 Light"/>
            </a:endParaRPr>
          </a:p>
          <a:p>
            <a:r>
              <a:rPr dirty="0" smtClean="0">
                <a:ea typeface="微软雅黑 Light"/>
              </a:rPr>
              <a:t>		</a:t>
            </a:r>
            <a:r>
              <a:rPr b="1" dirty="0" smtClean="0">
                <a:solidFill>
                  <a:srgbClr val="FF0000"/>
                </a:solidFill>
                <a:ea typeface="微软雅黑 Light"/>
              </a:rPr>
              <a:t>String name = this.getInitParameter("userName");</a:t>
            </a:r>
            <a:endParaRPr b="1" dirty="0" smtClean="0">
              <a:solidFill>
                <a:srgbClr val="FF0000"/>
              </a:solidFill>
              <a:ea typeface="微软雅黑 Light"/>
            </a:endParaRPr>
          </a:p>
          <a:p>
            <a:r>
              <a:rPr b="1" dirty="0" smtClean="0">
                <a:solidFill>
                  <a:srgbClr val="FF0000"/>
                </a:solidFill>
                <a:ea typeface="微软雅黑 Light"/>
              </a:rPr>
              <a:t>		String pwd = this.getInitParameter("password");</a:t>
            </a:r>
            <a:endParaRPr b="1" dirty="0" smtClean="0">
              <a:solidFill>
                <a:srgbClr val="FF0000"/>
              </a:solidFill>
              <a:ea typeface="微软雅黑 Light"/>
            </a:endParaRPr>
          </a:p>
          <a:p>
            <a:r>
              <a:rPr dirty="0" smtClean="0">
                <a:ea typeface="微软雅黑 Light"/>
              </a:rPr>
              <a:t>		</a:t>
            </a:r>
            <a:endParaRPr dirty="0" smtClean="0">
              <a:ea typeface="微软雅黑 Light"/>
            </a:endParaRPr>
          </a:p>
          <a:p>
            <a:r>
              <a:rPr dirty="0" smtClean="0">
                <a:ea typeface="微软雅黑 Light"/>
              </a:rPr>
              <a:t>		out.println("用户名："+name);</a:t>
            </a:r>
            <a:endParaRPr dirty="0" smtClean="0">
              <a:ea typeface="微软雅黑 Light"/>
            </a:endParaRPr>
          </a:p>
          <a:p>
            <a:r>
              <a:rPr dirty="0" smtClean="0">
                <a:ea typeface="微软雅黑 Light"/>
              </a:rPr>
              <a:t>		out.println("密码："+pwd);</a:t>
            </a:r>
            <a:r>
              <a:rPr lang="en-US" altLang="zh-CN" dirty="0" smtClean="0">
                <a:ea typeface="微软雅黑 Light"/>
              </a:rPr>
              <a:t>	}		</a:t>
            </a:r>
            <a:endParaRPr lang="en-US" altLang="zh-CN" dirty="0" smtClean="0">
              <a:ea typeface="微软雅黑 Light"/>
            </a:endParaRPr>
          </a:p>
        </p:txBody>
      </p:sp>
      <p:graphicFrame>
        <p:nvGraphicFramePr>
          <p:cNvPr id="6" name="Table 5"/>
          <p:cNvGraphicFramePr>
            <a:graphicFrameLocks noGrp="1"/>
          </p:cNvGraphicFramePr>
          <p:nvPr>
            <p:custDataLst>
              <p:tags r:id="rId1"/>
            </p:custDataLst>
          </p:nvPr>
        </p:nvGraphicFramePr>
        <p:xfrm>
          <a:off x="591950" y="1490182"/>
          <a:ext cx="10738070" cy="1651000"/>
        </p:xfrm>
        <a:graphic>
          <a:graphicData uri="http://schemas.openxmlformats.org/drawingml/2006/table">
            <a:tbl>
              <a:tblPr firstRow="1" bandRow="1">
                <a:tableStyleId>{5C22544A-7EE6-4342-B048-85BDC9FD1C3A}</a:tableStyleId>
              </a:tblPr>
              <a:tblGrid>
                <a:gridCol w="6276429"/>
                <a:gridCol w="4461641"/>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370840">
                <a:tc>
                  <a:txBody>
                    <a:bodyPr/>
                    <a:lstStyle/>
                    <a:p>
                      <a:pPr algn="l"/>
                      <a:r>
                        <a:rPr lang="en-US" dirty="0" err="1" smtClean="0"/>
                        <a:t>java.lang.String</a:t>
                      </a:r>
                      <a:r>
                        <a:rPr lang="en-US" dirty="0" smtClean="0"/>
                        <a:t> </a:t>
                      </a:r>
                      <a:r>
                        <a:rPr lang="en-US" dirty="0" err="1" smtClean="0"/>
                        <a:t>getInitParameter</a:t>
                      </a:r>
                      <a:r>
                        <a:rPr lang="en-US" dirty="0" smtClean="0"/>
                        <a:t>(</a:t>
                      </a:r>
                      <a:r>
                        <a:rPr lang="en-US" dirty="0" err="1" smtClean="0"/>
                        <a:t>java.lang.String</a:t>
                      </a:r>
                      <a:r>
                        <a:rPr lang="en-US" dirty="0" smtClean="0"/>
                        <a:t> name) </a:t>
                      </a:r>
                      <a:endParaRPr lang="en-US" dirty="0" smtClean="0"/>
                    </a:p>
                    <a:p>
                      <a:pPr algn="l"/>
                      <a:r>
                        <a:rPr lang="en-US" dirty="0" smtClean="0"/>
                        <a:t>  </a:t>
                      </a:r>
                      <a:endParaRPr lang="en-US" dirty="0" smtClean="0"/>
                    </a:p>
                  </a:txBody>
                  <a:tcPr/>
                </a:tc>
                <a:tc>
                  <a:txBody>
                    <a:bodyPr/>
                    <a:lstStyle/>
                    <a:p>
                      <a:r>
                        <a:rPr lang="zh-CN" altLang="en-US" dirty="0" smtClean="0"/>
                        <a:t>返回某个指定名字的初始化参数的值，值为</a:t>
                      </a:r>
                      <a:r>
                        <a:rPr lang="en-US" altLang="zh-CN" dirty="0" smtClean="0"/>
                        <a:t>String</a:t>
                      </a:r>
                      <a:r>
                        <a:rPr lang="zh-CN" altLang="en-US" dirty="0" smtClean="0"/>
                        <a:t>类型；</a:t>
                      </a:r>
                      <a:endParaRPr lang="en-US" dirty="0"/>
                    </a:p>
                  </a:txBody>
                  <a:tcPr/>
                </a:tc>
              </a:tr>
              <a:tr h="370840">
                <a:tc>
                  <a:txBody>
                    <a:bodyPr/>
                    <a:lstStyle/>
                    <a:p>
                      <a:pPr algn="l"/>
                      <a:r>
                        <a:rPr lang="en-US" altLang="zh-CN" dirty="0" err="1" smtClean="0"/>
                        <a:t>java.util.Enumeration</a:t>
                      </a:r>
                      <a:r>
                        <a:rPr lang="en-US" altLang="zh-CN" dirty="0" smtClean="0"/>
                        <a:t>&lt;</a:t>
                      </a:r>
                      <a:r>
                        <a:rPr lang="en-US" altLang="zh-CN" dirty="0" err="1" smtClean="0"/>
                        <a:t>java.lang.String</a:t>
                      </a:r>
                      <a:r>
                        <a:rPr lang="en-US" altLang="zh-CN" dirty="0" smtClean="0"/>
                        <a:t>&gt; </a:t>
                      </a:r>
                      <a:r>
                        <a:rPr lang="en-US" altLang="zh-CN" dirty="0" err="1" smtClean="0"/>
                        <a:t>getInitParameterNames</a:t>
                      </a:r>
                      <a:r>
                        <a:rPr lang="en-US" altLang="zh-CN" dirty="0" smtClean="0"/>
                        <a:t>()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返回所有初始化参数的名字；</a:t>
                      </a:r>
                      <a:endParaRPr lang="en-US" dirty="0"/>
                    </a:p>
                  </a:txBody>
                  <a:tcPr/>
                </a:tc>
              </a:tr>
            </a:tbl>
          </a:graphicData>
        </a:graphic>
      </p:graphicFrame>
      <p:sp>
        <p:nvSpPr>
          <p:cNvPr id="7" name="TextBox 6">
            <a:hlinkClick r:id="rId2" action="ppaction://hlinkfile"/>
          </p:cNvPr>
          <p:cNvSpPr txBox="1"/>
          <p:nvPr/>
        </p:nvSpPr>
        <p:spPr>
          <a:xfrm>
            <a:off x="9175532" y="274287"/>
            <a:ext cx="2144110" cy="646331"/>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3" action="ppaction://hlinkfile"/>
              </a:rPr>
              <a:t>TestInitServlet.java</a:t>
            </a:r>
            <a:endParaRPr lang="en-US" altLang="zh-CN" dirty="0" smtClean="0">
              <a:hlinkClick r:id="rId4" action="ppaction://hlinkfile"/>
            </a:endParaRPr>
          </a:p>
        </p:txBody>
      </p:sp>
      <p:sp>
        <p:nvSpPr>
          <p:cNvPr id="8" name="内容占位符 2"/>
          <p:cNvSpPr txBox="1"/>
          <p:nvPr/>
        </p:nvSpPr>
        <p:spPr>
          <a:xfrm>
            <a:off x="591624" y="3169218"/>
            <a:ext cx="11015870" cy="520263"/>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00000"/>
              </a:lnSpc>
              <a:spcBef>
                <a:spcPts val="1000"/>
              </a:spcBef>
              <a:spcAft>
                <a:spcPts val="0"/>
              </a:spcAft>
              <a:buClrTx/>
              <a:buSzTx/>
              <a:buFont typeface="Arial" panose="020B0604020202020204" pitchFamily="34" charset="0"/>
              <a:buChar char="•"/>
              <a:defRPr/>
            </a:pP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在当前的</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Servlet</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中可以获得初始化参数进行使用，其他</a:t>
            </a:r>
            <a:r>
              <a:rPr kumimoji="0" lang="en-US" altLang="zh-CN" sz="2000" b="0" i="0" u="none" strike="noStrike" kern="1200" cap="none" spc="0" normalizeH="0" baseline="0" noProof="0" dirty="0" err="1"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Servlet</a:t>
            </a:r>
            <a:r>
              <a:rPr kumimoji="0" lang="zh-CN" altLang="en-US" sz="20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中无法使用；</a:t>
            </a:r>
            <a:endParaRPr kumimoji="0" lang="zh-CN" altLang="en-US" sz="20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Tree>
  </p:cSld>
  <p:clrMapOvr>
    <a:masterClrMapping/>
  </p:clrMapOvr>
  <p:transition spd="slow">
    <p:push dir="u"/>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2012502"/>
          </a:xfrm>
        </p:spPr>
        <p:txBody>
          <a:bodyPr vert="horz" lIns="91440" tIns="45720" rIns="91440" bIns="45720" rtlCol="0">
            <a:noAutofit/>
          </a:bodyPr>
          <a:lstStyle/>
          <a:p>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的初始化参数只能在当前</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中使用；</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如果需要在应用下所有</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中都能够使用某个参数，可以定义全局参数；</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在</a:t>
            </a:r>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的根节点</a:t>
            </a:r>
            <a:r>
              <a:rPr lang="zh-CN" altLang="en-US" sz="2400" dirty="0" smtClean="0">
                <a:solidFill>
                  <a:schemeClr val="tx1">
                    <a:lumMod val="75000"/>
                    <a:lumOff val="25000"/>
                  </a:schemeClr>
                </a:solidFill>
              </a:rPr>
              <a:t>下使用</a:t>
            </a:r>
            <a:r>
              <a:rPr lang="en-US" altLang="zh-CN" sz="2400" dirty="0" smtClean="0">
                <a:solidFill>
                  <a:schemeClr val="tx1">
                    <a:lumMod val="75000"/>
                    <a:lumOff val="25000"/>
                  </a:schemeClr>
                </a:solidFill>
              </a:rPr>
              <a:t>&lt;context-</a:t>
            </a:r>
            <a:r>
              <a:rPr lang="en-US" altLang="zh-CN" sz="2400" dirty="0" err="1" smtClean="0">
                <a:solidFill>
                  <a:schemeClr val="tx1">
                    <a:lumMod val="75000"/>
                    <a:lumOff val="25000"/>
                  </a:schemeClr>
                </a:solidFill>
              </a:rPr>
              <a:t>param</a:t>
            </a:r>
            <a:r>
              <a:rPr lang="en-US" altLang="zh-CN" sz="2400" dirty="0" smtClean="0">
                <a:solidFill>
                  <a:schemeClr val="tx1">
                    <a:lumMod val="75000"/>
                    <a:lumOff val="25000"/>
                  </a:schemeClr>
                </a:solidFill>
              </a:rPr>
              <a:t>&gt;</a:t>
            </a:r>
            <a:r>
              <a:rPr lang="zh-CN" altLang="en-US" sz="2400" dirty="0" smtClean="0">
                <a:solidFill>
                  <a:schemeClr val="tx1">
                    <a:lumMod val="75000"/>
                    <a:lumOff val="25000"/>
                  </a:schemeClr>
                </a:solidFill>
              </a:rPr>
              <a:t>配置</a:t>
            </a:r>
            <a:r>
              <a:rPr lang="zh-CN" altLang="en-US" sz="2400" dirty="0" smtClean="0">
                <a:solidFill>
                  <a:schemeClr val="tx1">
                    <a:lumMod val="75000"/>
                    <a:lumOff val="25000"/>
                  </a:schemeClr>
                </a:solidFill>
              </a:rPr>
              <a:t>即可：</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6【</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全局参数</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520262" y="3334847"/>
            <a:ext cx="5583150" cy="1200329"/>
          </a:xfrm>
          <a:prstGeom prst="rect">
            <a:avLst/>
          </a:prstGeom>
          <a:solidFill>
            <a:schemeClr val="bg1">
              <a:lumMod val="95000"/>
            </a:schemeClr>
          </a:solidFill>
        </p:spPr>
        <p:txBody>
          <a:bodyPr wrap="square" rtlCol="0">
            <a:spAutoFit/>
          </a:bodyPr>
          <a:lstStyle/>
          <a:p>
            <a:r>
              <a:rPr lang="pt-BR" altLang="zh-CN" dirty="0" smtClean="0">
                <a:ea typeface="微软雅黑 Light"/>
              </a:rPr>
              <a:t> &lt;context-param&gt;</a:t>
            </a:r>
            <a:endParaRPr lang="pt-BR" altLang="zh-CN" dirty="0" smtClean="0">
              <a:ea typeface="微软雅黑 Light"/>
            </a:endParaRPr>
          </a:p>
          <a:p>
            <a:r>
              <a:rPr lang="pt-BR" altLang="zh-CN" dirty="0" smtClean="0">
                <a:ea typeface="微软雅黑 Light"/>
              </a:rPr>
              <a:t>    &lt;param-name&gt;propsFile&lt;/param-name&gt;</a:t>
            </a:r>
            <a:endParaRPr lang="pt-BR" altLang="zh-CN" dirty="0" smtClean="0">
              <a:ea typeface="微软雅黑 Light"/>
            </a:endParaRPr>
          </a:p>
          <a:p>
            <a:r>
              <a:rPr lang="pt-BR" altLang="zh-CN" dirty="0" smtClean="0">
                <a:ea typeface="微软雅黑 Light"/>
              </a:rPr>
              <a:t>    &lt;param-value&gt;config.properties&lt;/param-value&gt;</a:t>
            </a:r>
            <a:endParaRPr lang="pt-BR" altLang="zh-CN" dirty="0" smtClean="0">
              <a:ea typeface="微软雅黑 Light"/>
            </a:endParaRPr>
          </a:p>
          <a:p>
            <a:r>
              <a:rPr lang="pt-BR" altLang="zh-CN" dirty="0" smtClean="0">
                <a:ea typeface="微软雅黑 Light"/>
              </a:rPr>
              <a:t>  &lt;/context-param&gt;</a:t>
            </a:r>
            <a:r>
              <a:rPr lang="en-US" altLang="zh-CN" dirty="0" smtClean="0">
                <a:ea typeface="微软雅黑 Light"/>
              </a:rPr>
              <a:t>		</a:t>
            </a:r>
            <a:endParaRPr lang="en-US" altLang="zh-CN" dirty="0" smtClean="0">
              <a:ea typeface="微软雅黑 Light"/>
            </a:endParaRPr>
          </a:p>
        </p:txBody>
      </p:sp>
      <p:sp>
        <p:nvSpPr>
          <p:cNvPr id="10" name="Cloud Callout 9"/>
          <p:cNvSpPr/>
          <p:nvPr/>
        </p:nvSpPr>
        <p:spPr>
          <a:xfrm>
            <a:off x="7062952" y="2790497"/>
            <a:ext cx="3405351" cy="3279228"/>
          </a:xfrm>
          <a:prstGeom prst="cloudCallout">
            <a:avLst>
              <a:gd name="adj1" fmla="val 67182"/>
              <a:gd name="adj2" fmla="val 4370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全局参数可以在应用下所有</a:t>
            </a:r>
            <a:r>
              <a:rPr lang="en-US" altLang="zh-CN" dirty="0" err="1" smtClean="0">
                <a:solidFill>
                  <a:schemeClr val="tx1"/>
                </a:solidFill>
              </a:rPr>
              <a:t>Servlet</a:t>
            </a:r>
            <a:r>
              <a:rPr lang="zh-CN" altLang="en-US" dirty="0" smtClean="0">
                <a:solidFill>
                  <a:schemeClr val="tx1"/>
                </a:solidFill>
              </a:rPr>
              <a:t>中获取使用，但是需要使用到上下文对象</a:t>
            </a:r>
            <a:r>
              <a:rPr lang="en-US" altLang="zh-CN" dirty="0" err="1" smtClean="0">
                <a:solidFill>
                  <a:schemeClr val="tx1"/>
                </a:solidFill>
              </a:rPr>
              <a:t>ServletContext</a:t>
            </a:r>
            <a:r>
              <a:rPr lang="zh-CN" altLang="en-US" dirty="0" smtClean="0">
                <a:solidFill>
                  <a:schemeClr val="tx1"/>
                </a:solidFill>
              </a:rPr>
              <a:t>，后续学习。此处只了解概念，理解与</a:t>
            </a:r>
            <a:r>
              <a:rPr lang="en-US" altLang="zh-CN" dirty="0" err="1" smtClean="0">
                <a:solidFill>
                  <a:schemeClr val="tx1"/>
                </a:solidFill>
              </a:rPr>
              <a:t>Servlet</a:t>
            </a:r>
            <a:r>
              <a:rPr lang="zh-CN" altLang="en-US" dirty="0" smtClean="0">
                <a:solidFill>
                  <a:schemeClr val="tx1"/>
                </a:solidFill>
              </a:rPr>
              <a:t>初始化参数区别即可。</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1760254"/>
          </a:xfrm>
        </p:spPr>
        <p:txBody>
          <a:bodyPr vert="horz" lIns="91440" tIns="45720" rIns="91440" bIns="45720" rtlCol="0">
            <a:noAutofit/>
          </a:bodyPr>
          <a:lstStyle/>
          <a:p>
            <a:r>
              <a:rPr lang="zh-CN" altLang="en-US" sz="2400" dirty="0" smtClean="0">
                <a:solidFill>
                  <a:schemeClr val="tx1">
                    <a:lumMod val="75000"/>
                    <a:lumOff val="25000"/>
                  </a:schemeClr>
                </a:solidFill>
              </a:rPr>
              <a:t>默认情况下，只有当第一次访问</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时，服务器才会初始化</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实例；</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如果需要更早实例化</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，可以在</a:t>
            </a:r>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中进行配置，使得在启动容器的时候就</a:t>
            </a:r>
            <a:r>
              <a:rPr lang="zh-CN" altLang="en-US" sz="2400" dirty="0" smtClean="0">
                <a:solidFill>
                  <a:schemeClr val="tx1">
                    <a:lumMod val="75000"/>
                    <a:lumOff val="25000"/>
                  </a:schemeClr>
                </a:solidFill>
              </a:rPr>
              <a:t>能</a:t>
            </a:r>
            <a:r>
              <a:rPr lang="zh-CN" altLang="en-US" sz="2400" dirty="0" smtClean="0">
                <a:solidFill>
                  <a:schemeClr val="tx1">
                    <a:lumMod val="75000"/>
                    <a:lumOff val="25000"/>
                  </a:schemeClr>
                </a:solidFill>
              </a:rPr>
              <a:t>初始化</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实例；</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在</a:t>
            </a:r>
            <a:r>
              <a:rPr lang="en-US" altLang="zh-CN" sz="2400" dirty="0" err="1" smtClean="0">
                <a:solidFill>
                  <a:schemeClr val="tx1">
                    <a:lumMod val="75000"/>
                    <a:lumOff val="25000"/>
                  </a:schemeClr>
                </a:solidFill>
              </a:rPr>
              <a:t>TestLoadServlet</a:t>
            </a:r>
            <a:r>
              <a:rPr lang="zh-CN" altLang="en-US" sz="2400" dirty="0" smtClean="0">
                <a:solidFill>
                  <a:schemeClr val="tx1">
                    <a:lumMod val="75000"/>
                    <a:lumOff val="25000"/>
                  </a:schemeClr>
                </a:solidFill>
              </a:rPr>
              <a:t>类中的构造方法，写打印语句，观察何时调用构造方法：</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7【</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加载启动选项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488728" y="3792048"/>
            <a:ext cx="10342181" cy="1200329"/>
          </a:xfrm>
          <a:prstGeom prst="rect">
            <a:avLst/>
          </a:prstGeom>
          <a:solidFill>
            <a:schemeClr val="bg1">
              <a:lumMod val="95000"/>
            </a:schemeClr>
          </a:solidFill>
        </p:spPr>
        <p:txBody>
          <a:bodyPr wrap="square" rtlCol="0">
            <a:spAutoFit/>
          </a:bodyPr>
          <a:lstStyle/>
          <a:p>
            <a:r>
              <a:rPr lang="pt-BR" altLang="zh-CN" dirty="0" smtClean="0">
                <a:ea typeface="微软雅黑 Light"/>
              </a:rPr>
              <a:t> public TestLoadServlet() {</a:t>
            </a:r>
            <a:endParaRPr lang="pt-BR" altLang="zh-CN" dirty="0" smtClean="0">
              <a:ea typeface="微软雅黑 Light"/>
            </a:endParaRPr>
          </a:p>
          <a:p>
            <a:r>
              <a:rPr lang="pt-BR" altLang="zh-CN" dirty="0" smtClean="0">
                <a:ea typeface="微软雅黑 Light"/>
              </a:rPr>
              <a:t>        super();</a:t>
            </a:r>
            <a:endParaRPr lang="pt-BR" altLang="zh-CN" dirty="0" smtClean="0">
              <a:ea typeface="微软雅黑 Light"/>
            </a:endParaRPr>
          </a:p>
          <a:p>
            <a:r>
              <a:rPr lang="pt-BR" altLang="zh-CN" dirty="0" smtClean="0">
                <a:ea typeface="微软雅黑 Light"/>
              </a:rPr>
              <a:t>        System.out.println("</a:t>
            </a:r>
            <a:r>
              <a:rPr lang="zh-CN" altLang="en-US" dirty="0" smtClean="0">
                <a:ea typeface="微软雅黑 Light"/>
              </a:rPr>
              <a:t>调用了</a:t>
            </a:r>
            <a:r>
              <a:rPr lang="pt-BR" altLang="zh-CN" dirty="0" smtClean="0">
                <a:ea typeface="微软雅黑 Light"/>
              </a:rPr>
              <a:t>TestLoadServlet()</a:t>
            </a:r>
            <a:r>
              <a:rPr lang="zh-CN" altLang="pt-BR" dirty="0" smtClean="0">
                <a:ea typeface="微软雅黑 Light"/>
              </a:rPr>
              <a:t>，</a:t>
            </a:r>
            <a:r>
              <a:rPr lang="zh-CN" altLang="en-US" dirty="0" smtClean="0">
                <a:ea typeface="微软雅黑 Light"/>
              </a:rPr>
              <a:t>创建实例了</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	</a:t>
            </a:r>
            <a:endParaRPr lang="en-US" altLang="zh-CN" dirty="0" smtClean="0">
              <a:ea typeface="微软雅黑 Light"/>
            </a:endParaRPr>
          </a:p>
        </p:txBody>
      </p:sp>
      <p:sp>
        <p:nvSpPr>
          <p:cNvPr id="10" name="TextBox 9">
            <a:hlinkClick r:id="rId1" action="ppaction://hlinkfile"/>
          </p:cNvPr>
          <p:cNvSpPr txBox="1"/>
          <p:nvPr/>
        </p:nvSpPr>
        <p:spPr>
          <a:xfrm>
            <a:off x="9175532" y="274287"/>
            <a:ext cx="2144110" cy="646331"/>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2" action="ppaction://hlinkfile"/>
              </a:rPr>
              <a:t>TestLoadServlet.java</a:t>
            </a:r>
            <a:endParaRPr lang="en-US" altLang="zh-CN" dirty="0" smtClean="0">
              <a:hlinkClick r:id="rId3" action="ppaction://hlinkfile"/>
            </a:endParaRPr>
          </a:p>
        </p:txBody>
      </p:sp>
    </p:spTree>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dirty="0" smtClean="0"/>
              <a:t>本章目标</a:t>
            </a:r>
            <a:endParaRPr lang="en-US" dirty="0"/>
          </a:p>
        </p:txBody>
      </p:sp>
      <p:sp>
        <p:nvSpPr>
          <p:cNvPr id="3" name="Content Placeholder 2"/>
          <p:cNvSpPr>
            <a:spLocks noGrp="1"/>
          </p:cNvSpPr>
          <p:nvPr>
            <p:ph idx="1"/>
          </p:nvPr>
        </p:nvSpPr>
        <p:spPr>
          <a:xfrm>
            <a:off x="838200" y="982133"/>
            <a:ext cx="10515600" cy="5309130"/>
          </a:xfrm>
        </p:spPr>
        <p:txBody>
          <a:bodyPr>
            <a:normAutofit/>
          </a:bodyPr>
          <a:lstStyle/>
          <a:p>
            <a:r>
              <a:rPr lang="zh-CN" altLang="en-US" sz="2400" dirty="0" smtClean="0"/>
              <a:t>理解</a:t>
            </a:r>
            <a:r>
              <a:rPr lang="en-US" altLang="zh-CN" sz="2400" dirty="0" smtClean="0"/>
              <a:t>Servlet</a:t>
            </a:r>
            <a:r>
              <a:rPr lang="zh-CN" altLang="en-US" sz="2400" dirty="0" smtClean="0"/>
              <a:t>的线程特性；</a:t>
            </a:r>
            <a:endParaRPr lang="en-US" altLang="zh-CN" sz="2400" dirty="0" smtClean="0"/>
          </a:p>
          <a:p>
            <a:r>
              <a:rPr lang="zh-CN" altLang="en-US" sz="2400" dirty="0" smtClean="0"/>
              <a:t>能够编写</a:t>
            </a:r>
            <a:r>
              <a:rPr lang="en-US" altLang="zh-CN" sz="2400" dirty="0" smtClean="0"/>
              <a:t>Servlet</a:t>
            </a:r>
            <a:r>
              <a:rPr lang="zh-CN" altLang="en-US" sz="2400" dirty="0" smtClean="0"/>
              <a:t>，对于不同类型的请求进行响应；</a:t>
            </a:r>
            <a:endParaRPr lang="en-US" altLang="zh-CN" sz="2400" dirty="0" smtClean="0"/>
          </a:p>
          <a:p>
            <a:r>
              <a:rPr lang="zh-CN" altLang="en-US" sz="2400" dirty="0" smtClean="0"/>
              <a:t>能够配置</a:t>
            </a:r>
            <a:r>
              <a:rPr lang="en-US" altLang="zh-CN" sz="2400" dirty="0" smtClean="0"/>
              <a:t>Servlet</a:t>
            </a:r>
            <a:r>
              <a:rPr lang="zh-CN" altLang="en-US" sz="2400" dirty="0" smtClean="0"/>
              <a:t>的初始化参数、启动项、全局参数；</a:t>
            </a:r>
            <a:endParaRPr lang="en-US" altLang="zh-CN" sz="2400" dirty="0" smtClean="0"/>
          </a:p>
          <a:p>
            <a:r>
              <a:rPr lang="zh-CN" altLang="en-US" sz="2400" dirty="0" smtClean="0"/>
              <a:t>掌握请求和响应接口的作用和基础方法；</a:t>
            </a:r>
            <a:endParaRPr lang="en-US" altLang="zh-CN" sz="2400" dirty="0" smtClean="0"/>
          </a:p>
          <a:p>
            <a:r>
              <a:rPr lang="zh-CN" altLang="en-US" sz="2400" dirty="0" smtClean="0"/>
              <a:t>能够处理请求参数；</a:t>
            </a:r>
            <a:endParaRPr lang="en-US" altLang="zh-CN" sz="2400" dirty="0" smtClean="0"/>
          </a:p>
          <a:p>
            <a:r>
              <a:rPr lang="zh-CN" altLang="en-US" sz="2400" dirty="0" smtClean="0"/>
              <a:t>能够获得常用的请求头属性信息；</a:t>
            </a:r>
            <a:endParaRPr lang="en-US" altLang="zh-CN" sz="2400" dirty="0" smtClean="0"/>
          </a:p>
          <a:p>
            <a:r>
              <a:rPr lang="zh-CN" altLang="en-US" sz="2400" dirty="0" smtClean="0"/>
              <a:t>能够配置错误页面；</a:t>
            </a:r>
            <a:endParaRPr lang="en-US" altLang="zh-CN" sz="2400" dirty="0" smtClean="0"/>
          </a:p>
          <a:p>
            <a:endParaRPr lang="en-US" altLang="zh-CN" sz="2400" dirty="0" smtClean="0"/>
          </a:p>
          <a:p>
            <a:endParaRPr lang="en-US" sz="2400" dirty="0"/>
          </a:p>
        </p:txBody>
      </p:sp>
    </p:spTree>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751261"/>
          </a:xfrm>
        </p:spPr>
        <p:txBody>
          <a:bodyPr vert="horz" lIns="91440" tIns="45720" rIns="91440" bIns="45720" rtlCol="0">
            <a:noAutofit/>
          </a:bodyPr>
          <a:lstStyle/>
          <a:p>
            <a:r>
              <a:rPr lang="zh-CN" altLang="en-US" sz="2400" dirty="0" smtClean="0">
                <a:solidFill>
                  <a:schemeClr val="tx1">
                    <a:lumMod val="75000"/>
                    <a:lumOff val="25000"/>
                  </a:schemeClr>
                </a:solidFill>
              </a:rPr>
              <a:t>在</a:t>
            </a:r>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中进行配置，使得在启动容器的时候就能对</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实例化；</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7【</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加载启动选项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646384" y="1994778"/>
            <a:ext cx="9222829" cy="2031325"/>
          </a:xfrm>
          <a:prstGeom prst="rect">
            <a:avLst/>
          </a:prstGeom>
          <a:solidFill>
            <a:schemeClr val="bg1">
              <a:lumMod val="95000"/>
            </a:schemeClr>
          </a:solidFill>
        </p:spPr>
        <p:txBody>
          <a:bodyPr wrap="square" rtlCol="0">
            <a:spAutoFit/>
          </a:bodyPr>
          <a:lstStyle/>
          <a:p>
            <a:r>
              <a:rPr lang="pt-BR" altLang="zh-CN" dirty="0" smtClean="0">
                <a:ea typeface="微软雅黑 Light"/>
              </a:rPr>
              <a:t> &lt;servlet&gt;</a:t>
            </a:r>
            <a:endParaRPr lang="pt-BR" altLang="zh-CN" dirty="0" smtClean="0">
              <a:ea typeface="微软雅黑 Light"/>
            </a:endParaRPr>
          </a:p>
          <a:p>
            <a:r>
              <a:rPr lang="pt-BR" altLang="zh-CN" dirty="0" smtClean="0">
                <a:ea typeface="微软雅黑 Light"/>
              </a:rPr>
              <a:t>    &lt;description&gt;&lt;/description&gt;</a:t>
            </a:r>
            <a:endParaRPr lang="pt-BR" altLang="zh-CN" dirty="0" smtClean="0">
              <a:ea typeface="微软雅黑 Light"/>
            </a:endParaRPr>
          </a:p>
          <a:p>
            <a:r>
              <a:rPr lang="pt-BR" altLang="zh-CN" dirty="0" smtClean="0">
                <a:ea typeface="微软雅黑 Light"/>
              </a:rPr>
              <a:t>    &lt;display-name&gt;TestLoadServlet&lt;/display-name&gt;</a:t>
            </a:r>
            <a:endParaRPr lang="pt-BR" altLang="zh-CN" dirty="0" smtClean="0">
              <a:ea typeface="微软雅黑 Light"/>
            </a:endParaRPr>
          </a:p>
          <a:p>
            <a:r>
              <a:rPr lang="pt-BR" altLang="zh-CN" dirty="0" smtClean="0">
                <a:ea typeface="微软雅黑 Light"/>
              </a:rPr>
              <a:t>    &lt;servlet-name&gt;TestLoadServlet&lt;/servlet-name&gt;</a:t>
            </a:r>
            <a:endParaRPr lang="pt-BR" altLang="zh-CN" dirty="0" smtClean="0">
              <a:ea typeface="微软雅黑 Light"/>
            </a:endParaRPr>
          </a:p>
          <a:p>
            <a:r>
              <a:rPr lang="pt-BR" altLang="zh-CN" dirty="0" smtClean="0">
                <a:ea typeface="微软雅黑 Light"/>
              </a:rPr>
              <a:t>    &lt;servlet-class&gt;com.chinasofti.chapter02.section01.TestLoadServlet&lt;/servlet-class&gt;</a:t>
            </a:r>
            <a:endParaRPr lang="pt-BR" altLang="zh-CN" dirty="0" smtClean="0">
              <a:ea typeface="微软雅黑 Light"/>
            </a:endParaRPr>
          </a:p>
          <a:p>
            <a:r>
              <a:rPr lang="pt-BR" altLang="zh-CN" dirty="0" smtClean="0">
                <a:ea typeface="微软雅黑 Light"/>
              </a:rPr>
              <a:t>    </a:t>
            </a:r>
            <a:r>
              <a:rPr lang="pt-BR" altLang="zh-CN" b="1" dirty="0" smtClean="0">
                <a:solidFill>
                  <a:srgbClr val="C00000"/>
                </a:solidFill>
                <a:ea typeface="微软雅黑 Light"/>
              </a:rPr>
              <a:t>&lt;load-on-startup&gt;2&lt;/load-on-startup&gt;</a:t>
            </a:r>
            <a:endParaRPr lang="pt-BR" altLang="zh-CN" b="1" dirty="0" smtClean="0">
              <a:solidFill>
                <a:srgbClr val="C00000"/>
              </a:solidFill>
              <a:ea typeface="微软雅黑 Light"/>
            </a:endParaRPr>
          </a:p>
          <a:p>
            <a:r>
              <a:rPr lang="pt-BR" altLang="zh-CN" dirty="0" smtClean="0">
                <a:ea typeface="微软雅黑 Light"/>
              </a:rPr>
              <a:t>  &lt;/servlet&gt;</a:t>
            </a:r>
            <a:r>
              <a:rPr lang="en-US" altLang="zh-CN" dirty="0" smtClean="0">
                <a:ea typeface="微软雅黑 Light"/>
              </a:rPr>
              <a:t>	</a:t>
            </a:r>
            <a:endParaRPr lang="en-US" altLang="zh-CN" dirty="0" smtClean="0">
              <a:ea typeface="微软雅黑 Light"/>
            </a:endParaRPr>
          </a:p>
        </p:txBody>
      </p:sp>
      <p:sp>
        <p:nvSpPr>
          <p:cNvPr id="5" name="Oval Callout 4"/>
          <p:cNvSpPr/>
          <p:nvPr/>
        </p:nvSpPr>
        <p:spPr>
          <a:xfrm>
            <a:off x="8970579" y="1860331"/>
            <a:ext cx="2254469" cy="1907628"/>
          </a:xfrm>
          <a:prstGeom prst="wedgeEllipseCallout">
            <a:avLst>
              <a:gd name="adj1" fmla="val -324324"/>
              <a:gd name="adj2" fmla="val 4008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数字</a:t>
            </a:r>
            <a:r>
              <a:rPr lang="en-US" altLang="zh-CN" dirty="0" smtClean="0">
                <a:solidFill>
                  <a:schemeClr val="tx1"/>
                </a:solidFill>
              </a:rPr>
              <a:t>2</a:t>
            </a:r>
            <a:r>
              <a:rPr lang="zh-CN" altLang="en-US" dirty="0" smtClean="0">
                <a:solidFill>
                  <a:schemeClr val="tx1"/>
                </a:solidFill>
              </a:rPr>
              <a:t>不是表示个数，而是顺序。</a:t>
            </a:r>
            <a:r>
              <a:rPr lang="en-US" altLang="zh-CN" dirty="0" err="1" smtClean="0">
                <a:solidFill>
                  <a:schemeClr val="tx1"/>
                </a:solidFill>
              </a:rPr>
              <a:t>Servlet</a:t>
            </a:r>
            <a:r>
              <a:rPr lang="zh-CN" altLang="en-US" dirty="0" smtClean="0">
                <a:solidFill>
                  <a:schemeClr val="tx1"/>
                </a:solidFill>
              </a:rPr>
              <a:t>永远只被实例化</a:t>
            </a:r>
            <a:r>
              <a:rPr lang="en-US" altLang="zh-CN" dirty="0" smtClean="0">
                <a:solidFill>
                  <a:schemeClr val="tx1"/>
                </a:solidFill>
              </a:rPr>
              <a:t>1</a:t>
            </a:r>
            <a:r>
              <a:rPr lang="zh-CN" altLang="en-US" dirty="0" smtClean="0">
                <a:solidFill>
                  <a:schemeClr val="tx1"/>
                </a:solidFill>
              </a:rPr>
              <a:t>个对象。</a:t>
            </a:r>
            <a:endParaRPr lang="en-US" dirty="0">
              <a:solidFill>
                <a:schemeClr val="tx1"/>
              </a:solidFill>
            </a:endParaRPr>
          </a:p>
        </p:txBody>
      </p:sp>
      <p:sp>
        <p:nvSpPr>
          <p:cNvPr id="6" name="内容占位符 2"/>
          <p:cNvSpPr txBox="1"/>
          <p:nvPr/>
        </p:nvSpPr>
        <p:spPr>
          <a:xfrm>
            <a:off x="443033" y="4288450"/>
            <a:ext cx="11015870" cy="751261"/>
          </a:xfrm>
          <a:prstGeom prst="rect">
            <a:avLst/>
          </a:prstGeom>
        </p:spPr>
        <p:txBody>
          <a:bodyPr vert="horz" lIns="91440" tIns="45720" rIns="91440" bIns="45720" rtlCol="0">
            <a:noAutofit/>
          </a:bodyPr>
          <a:lstStyle/>
          <a:p>
            <a:pPr marL="228600" marR="0" lvl="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a:pPr>
            <a:r>
              <a:rPr kumimoji="0" lang="zh-CN" altLang="en-US"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启动</a:t>
            </a:r>
            <a:r>
              <a:rPr kumimoji="0" lang="en-US" altLang="zh-CN"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Tomcat</a:t>
            </a:r>
            <a:r>
              <a:rPr kumimoji="0" lang="zh-CN" altLang="en-US"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，不访问该</a:t>
            </a:r>
            <a:r>
              <a:rPr kumimoji="0" lang="en-US" altLang="zh-CN" sz="2400" b="0" i="0" u="none" strike="noStrike" kern="1200" cap="none" spc="0" normalizeH="0" baseline="0" noProof="0" dirty="0" err="1"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Servlet</a:t>
            </a:r>
            <a:r>
              <a:rPr kumimoji="0" lang="zh-CN" altLang="en-US" sz="2400" b="0" i="0" u="none" strike="noStrike" kern="1200" cap="none" spc="0" normalizeH="0" baseline="0" noProof="0" dirty="0" smtClean="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rPr>
              <a:t>，可以在启动日志中看到：</a:t>
            </a:r>
            <a:endParaRPr kumimoji="0" lang="zh-CN" altLang="en-US" sz="2800" b="0" i="0" u="none" strike="noStrike" kern="1200" cap="none" spc="0" normalizeH="0" baseline="0" noProof="0" dirty="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cs typeface="+mn-cs"/>
            </a:endParaRPr>
          </a:p>
        </p:txBody>
      </p:sp>
      <p:sp>
        <p:nvSpPr>
          <p:cNvPr id="8" name="Oval Callout 7"/>
          <p:cNvSpPr/>
          <p:nvPr/>
        </p:nvSpPr>
        <p:spPr>
          <a:xfrm>
            <a:off x="8728841" y="4487917"/>
            <a:ext cx="2254469" cy="1907628"/>
          </a:xfrm>
          <a:prstGeom prst="wedgeEllipseCallout">
            <a:avLst>
              <a:gd name="adj1" fmla="val -94953"/>
              <a:gd name="adj2" fmla="val 11982"/>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说明启动的同时已经创建了一个</a:t>
            </a:r>
            <a:r>
              <a:rPr lang="en-US" altLang="zh-CN" dirty="0" err="1" smtClean="0">
                <a:solidFill>
                  <a:schemeClr val="tx1"/>
                </a:solidFill>
              </a:rPr>
              <a:t>Servlet</a:t>
            </a:r>
            <a:r>
              <a:rPr lang="zh-CN" altLang="en-US" dirty="0" smtClean="0">
                <a:solidFill>
                  <a:schemeClr val="tx1"/>
                </a:solidFill>
              </a:rPr>
              <a:t>的实例，而不是第一次访问才创建。</a:t>
            </a:r>
            <a:endParaRPr lang="en-US" dirty="0">
              <a:solidFill>
                <a:schemeClr val="tx1"/>
              </a:solidFill>
            </a:endParaRPr>
          </a:p>
        </p:txBody>
      </p:sp>
      <p:pic>
        <p:nvPicPr>
          <p:cNvPr id="2" name="图片 1"/>
          <p:cNvPicPr>
            <a:picLocks noChangeAspect="1"/>
          </p:cNvPicPr>
          <p:nvPr/>
        </p:nvPicPr>
        <p:blipFill>
          <a:blip r:embed="rId1"/>
          <a:stretch>
            <a:fillRect/>
          </a:stretch>
        </p:blipFill>
        <p:spPr>
          <a:xfrm>
            <a:off x="443230" y="5051425"/>
            <a:ext cx="7306945" cy="781050"/>
          </a:xfrm>
          <a:prstGeom prst="rect">
            <a:avLst/>
          </a:prstGeom>
        </p:spPr>
      </p:pic>
    </p:spTree>
  </p:cSld>
  <p:clrMapOvr>
    <a:masterClrMapping/>
  </p:clrMapOvr>
  <p:transition spd="slow">
    <p:push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3696" y="762229"/>
            <a:ext cx="11015870" cy="2863840"/>
          </a:xfrm>
        </p:spPr>
        <p:txBody>
          <a:bodyPr vert="horz" lIns="91440" tIns="45720" rIns="91440" bIns="45720" rtlCol="0">
            <a:noAutofit/>
          </a:bodyPr>
          <a:lstStyle/>
          <a:p>
            <a:r>
              <a:rPr lang="zh-CN" altLang="en-US" sz="2400" dirty="0" smtClean="0">
                <a:solidFill>
                  <a:schemeClr val="tx1">
                    <a:lumMod val="75000"/>
                    <a:lumOff val="25000"/>
                  </a:schemeClr>
                </a:solidFill>
              </a:rPr>
              <a:t>要访问</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，必须为</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配置</a:t>
            </a:r>
            <a:r>
              <a:rPr lang="en-US" altLang="zh-CN" sz="2400" dirty="0" smtClean="0">
                <a:solidFill>
                  <a:schemeClr val="tx1">
                    <a:lumMod val="75000"/>
                    <a:lumOff val="25000"/>
                  </a:schemeClr>
                </a:solidFill>
              </a:rPr>
              <a:t>&lt;</a:t>
            </a:r>
            <a:r>
              <a:rPr lang="en-US" altLang="zh-CN" sz="2400" dirty="0" err="1" smtClean="0">
                <a:solidFill>
                  <a:schemeClr val="tx1">
                    <a:lumMod val="75000"/>
                    <a:lumOff val="25000"/>
                  </a:schemeClr>
                </a:solidFill>
              </a:rPr>
              <a:t>url</a:t>
            </a:r>
            <a:r>
              <a:rPr lang="en-US" altLang="zh-CN" sz="2400" dirty="0" smtClean="0">
                <a:solidFill>
                  <a:schemeClr val="tx1">
                    <a:lumMod val="75000"/>
                    <a:lumOff val="25000"/>
                  </a:schemeClr>
                </a:solidFill>
              </a:rPr>
              <a:t>-pattern&gt;</a:t>
            </a:r>
            <a:r>
              <a:rPr lang="zh-CN" altLang="en-US" sz="2400" dirty="0" smtClean="0">
                <a:solidFill>
                  <a:schemeClr val="tx1">
                    <a:lumMod val="75000"/>
                    <a:lumOff val="25000"/>
                  </a:schemeClr>
                </a:solidFill>
              </a:rPr>
              <a:t>，可以使用通配符</a:t>
            </a:r>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进行配置，从而通配多种访问模式；</a:t>
            </a:r>
            <a:endParaRPr lang="en-US" altLang="zh-CN" sz="2400" dirty="0" smtClean="0">
              <a:solidFill>
                <a:schemeClr val="tx1">
                  <a:lumMod val="75000"/>
                  <a:lumOff val="25000"/>
                </a:schemeClr>
              </a:solidFill>
            </a:endParaRPr>
          </a:p>
          <a:p>
            <a:r>
              <a:rPr lang="en-US" altLang="zh-CN" sz="2400" dirty="0" smtClean="0">
                <a:solidFill>
                  <a:schemeClr val="tx1">
                    <a:lumMod val="75000"/>
                    <a:lumOff val="25000"/>
                  </a:schemeClr>
                </a:solidFill>
              </a:rPr>
              <a:t>*</a:t>
            </a:r>
            <a:r>
              <a:rPr lang="zh-CN" altLang="en-US" sz="2400" dirty="0" smtClean="0">
                <a:solidFill>
                  <a:schemeClr val="tx1">
                    <a:lumMod val="75000"/>
                    <a:lumOff val="25000"/>
                  </a:schemeClr>
                </a:solidFill>
              </a:rPr>
              <a:t>使用有两种方式</a:t>
            </a:r>
            <a:endParaRPr lang="en-US" altLang="zh-CN" sz="2400" dirty="0" smtClean="0">
              <a:solidFill>
                <a:schemeClr val="tx1">
                  <a:lumMod val="75000"/>
                  <a:lumOff val="25000"/>
                </a:schemeClr>
              </a:solidFill>
            </a:endParaRPr>
          </a:p>
          <a:p>
            <a:pPr lvl="1"/>
            <a:r>
              <a:rPr lang="zh-CN" altLang="en-US" sz="2000" dirty="0" smtClean="0">
                <a:solidFill>
                  <a:schemeClr val="tx1">
                    <a:lumMod val="75000"/>
                    <a:lumOff val="25000"/>
                  </a:schemeClr>
                </a:solidFill>
              </a:rPr>
              <a:t>*</a:t>
            </a:r>
            <a:r>
              <a:rPr lang="en-US" altLang="zh-CN" sz="2000" dirty="0" smtClean="0">
                <a:solidFill>
                  <a:schemeClr val="tx1">
                    <a:lumMod val="75000"/>
                    <a:lumOff val="25000"/>
                  </a:schemeClr>
                </a:solidFill>
              </a:rPr>
              <a:t>.</a:t>
            </a:r>
            <a:r>
              <a:rPr lang="zh-CN" altLang="en-US" sz="2000" dirty="0" smtClean="0">
                <a:solidFill>
                  <a:schemeClr val="tx1">
                    <a:lumMod val="75000"/>
                    <a:lumOff val="25000"/>
                  </a:schemeClr>
                </a:solidFill>
              </a:rPr>
              <a:t>扩展名 ： 比如 *</a:t>
            </a:r>
            <a:r>
              <a:rPr lang="en-US" altLang="zh-CN" sz="2000" dirty="0" smtClean="0">
                <a:solidFill>
                  <a:schemeClr val="tx1">
                    <a:lumMod val="75000"/>
                    <a:lumOff val="25000"/>
                  </a:schemeClr>
                </a:solidFill>
              </a:rPr>
              <a:t>.do</a:t>
            </a:r>
            <a:r>
              <a:rPr lang="zh-CN" altLang="en-US" sz="2000" dirty="0" smtClean="0">
                <a:solidFill>
                  <a:schemeClr val="tx1">
                    <a:lumMod val="75000"/>
                    <a:lumOff val="25000"/>
                  </a:schemeClr>
                </a:solidFill>
              </a:rPr>
              <a:t>、</a:t>
            </a:r>
            <a:r>
              <a:rPr lang="en-US" altLang="zh-CN" sz="2000" dirty="0" smtClean="0">
                <a:solidFill>
                  <a:schemeClr val="tx1">
                    <a:lumMod val="75000"/>
                    <a:lumOff val="25000"/>
                  </a:schemeClr>
                </a:solidFill>
              </a:rPr>
              <a:t>*.action</a:t>
            </a:r>
            <a:endParaRPr lang="en-US" altLang="zh-CN" sz="2000" dirty="0" smtClean="0">
              <a:solidFill>
                <a:schemeClr val="tx1">
                  <a:lumMod val="75000"/>
                  <a:lumOff val="25000"/>
                </a:schemeClr>
              </a:solidFill>
            </a:endParaRPr>
          </a:p>
          <a:p>
            <a:pPr lvl="1"/>
            <a:r>
              <a:rPr lang="zh-CN" altLang="en-US" sz="2000" dirty="0" smtClean="0">
                <a:solidFill>
                  <a:schemeClr val="tx1">
                    <a:lumMod val="75000"/>
                    <a:lumOff val="25000"/>
                  </a:schemeClr>
                </a:solidFill>
              </a:rPr>
              <a:t>以 </a:t>
            </a:r>
            <a:r>
              <a:rPr lang="en-US" altLang="zh-CN" sz="2000" dirty="0" smtClean="0">
                <a:solidFill>
                  <a:schemeClr val="tx1">
                    <a:lumMod val="75000"/>
                    <a:lumOff val="25000"/>
                  </a:schemeClr>
                </a:solidFill>
              </a:rPr>
              <a:t>/ </a:t>
            </a:r>
            <a:r>
              <a:rPr lang="zh-CN" altLang="en-US" sz="2000" dirty="0" smtClean="0">
                <a:solidFill>
                  <a:schemeClr val="tx1">
                    <a:lumMod val="75000"/>
                    <a:lumOff val="25000"/>
                  </a:schemeClr>
                </a:solidFill>
              </a:rPr>
              <a:t>开头，同时以 </a:t>
            </a:r>
            <a:r>
              <a:rPr lang="en-US" altLang="zh-CN" sz="2000" dirty="0" smtClean="0">
                <a:solidFill>
                  <a:schemeClr val="tx1">
                    <a:lumMod val="75000"/>
                    <a:lumOff val="25000"/>
                  </a:schemeClr>
                </a:solidFill>
              </a:rPr>
              <a:t>/* </a:t>
            </a:r>
            <a:r>
              <a:rPr lang="zh-CN" altLang="en-US" sz="2000" dirty="0" smtClean="0">
                <a:solidFill>
                  <a:schemeClr val="tx1">
                    <a:lumMod val="75000"/>
                    <a:lumOff val="25000"/>
                  </a:schemeClr>
                </a:solidFill>
              </a:rPr>
              <a:t>结尾，比如  </a:t>
            </a:r>
            <a:r>
              <a:rPr lang="en-US" altLang="zh-CN" sz="2000" dirty="0" smtClean="0">
                <a:solidFill>
                  <a:schemeClr val="tx1">
                    <a:lumMod val="75000"/>
                    <a:lumOff val="25000"/>
                  </a:schemeClr>
                </a:solidFill>
              </a:rPr>
              <a:t>/*  </a:t>
            </a:r>
            <a:r>
              <a:rPr lang="zh-CN" altLang="en-US" sz="2000" dirty="0" smtClean="0">
                <a:solidFill>
                  <a:schemeClr val="tx1">
                    <a:lumMod val="75000"/>
                    <a:lumOff val="25000"/>
                  </a:schemeClr>
                </a:solidFill>
              </a:rPr>
              <a:t>、</a:t>
            </a:r>
            <a:r>
              <a:rPr lang="en-US" altLang="zh-CN" sz="2000" dirty="0" smtClean="0">
                <a:solidFill>
                  <a:schemeClr val="tx1">
                    <a:lumMod val="75000"/>
                    <a:lumOff val="25000"/>
                  </a:schemeClr>
                </a:solidFill>
              </a:rPr>
              <a:t>/admin/*</a:t>
            </a:r>
            <a:endParaRPr lang="zh-CN" altLang="en-US" sz="2000"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8【</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配置中通配符*的用法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378370" y="3807814"/>
            <a:ext cx="10641726" cy="1477328"/>
          </a:xfrm>
          <a:prstGeom prst="rect">
            <a:avLst/>
          </a:prstGeom>
          <a:solidFill>
            <a:schemeClr val="bg1">
              <a:lumMod val="95000"/>
            </a:schemeClr>
          </a:solidFill>
        </p:spPr>
        <p:txBody>
          <a:bodyPr wrap="square" rtlCol="0">
            <a:spAutoFit/>
          </a:bodyPr>
          <a:lstStyle/>
          <a:p>
            <a:r>
              <a:rPr lang="pt-BR" altLang="zh-CN" dirty="0" smtClean="0">
                <a:ea typeface="微软雅黑 Light"/>
              </a:rPr>
              <a:t> &lt;servlet-mapping&gt;</a:t>
            </a:r>
            <a:endParaRPr lang="pt-BR" altLang="zh-CN" dirty="0" smtClean="0">
              <a:ea typeface="微软雅黑 Light"/>
            </a:endParaRPr>
          </a:p>
          <a:p>
            <a:r>
              <a:rPr lang="pt-BR" altLang="zh-CN" dirty="0" smtClean="0">
                <a:ea typeface="微软雅黑 Light"/>
              </a:rPr>
              <a:t>    &lt;servlet-name&gt;TestPatternServlet&lt;/servlet-name&gt;</a:t>
            </a:r>
            <a:endParaRPr lang="pt-BR" altLang="zh-CN" dirty="0" smtClean="0">
              <a:ea typeface="微软雅黑 Light"/>
            </a:endParaRPr>
          </a:p>
          <a:p>
            <a:r>
              <a:rPr lang="pt-BR" altLang="zh-CN" dirty="0" smtClean="0">
                <a:solidFill>
                  <a:srgbClr val="C00000"/>
                </a:solidFill>
                <a:ea typeface="微软雅黑 Light"/>
              </a:rPr>
              <a:t>    &lt;url-pattern&gt;*.action&lt;/url-pattern&gt;</a:t>
            </a:r>
            <a:endParaRPr lang="pt-BR" altLang="zh-CN" dirty="0" smtClean="0">
              <a:solidFill>
                <a:srgbClr val="C00000"/>
              </a:solidFill>
              <a:ea typeface="微软雅黑 Light"/>
            </a:endParaRPr>
          </a:p>
          <a:p>
            <a:r>
              <a:rPr lang="pt-BR" altLang="zh-CN" dirty="0" smtClean="0">
                <a:solidFill>
                  <a:srgbClr val="C00000"/>
                </a:solidFill>
                <a:ea typeface="微软雅黑 Light"/>
              </a:rPr>
              <a:t>    &lt;url-pattern&gt;/admin/*&lt;/url-pattern&gt;</a:t>
            </a:r>
            <a:endParaRPr lang="pt-BR" altLang="zh-CN" dirty="0" smtClean="0">
              <a:solidFill>
                <a:srgbClr val="C00000"/>
              </a:solidFill>
              <a:ea typeface="微软雅黑 Light"/>
            </a:endParaRPr>
          </a:p>
          <a:p>
            <a:r>
              <a:rPr lang="pt-BR" altLang="zh-CN" dirty="0" smtClean="0">
                <a:ea typeface="微软雅黑 Light"/>
              </a:rPr>
              <a:t>  &lt;/servlet-mapping&gt;</a:t>
            </a:r>
            <a:endParaRPr lang="en-US" altLang="zh-CN" dirty="0" smtClean="0">
              <a:ea typeface="微软雅黑 Light"/>
            </a:endParaRPr>
          </a:p>
        </p:txBody>
      </p:sp>
      <p:sp>
        <p:nvSpPr>
          <p:cNvPr id="10" name="TextBox 9"/>
          <p:cNvSpPr txBox="1"/>
          <p:nvPr/>
        </p:nvSpPr>
        <p:spPr>
          <a:xfrm>
            <a:off x="725214" y="5380672"/>
            <a:ext cx="10578662" cy="1200329"/>
          </a:xfrm>
          <a:prstGeom prst="rect">
            <a:avLst/>
          </a:prstGeom>
          <a:solidFill>
            <a:schemeClr val="accent6">
              <a:lumMod val="20000"/>
              <a:lumOff val="80000"/>
            </a:schemeClr>
          </a:solidFill>
        </p:spPr>
        <p:txBody>
          <a:bodyPr wrap="square" rtlCol="0">
            <a:spAutoFit/>
          </a:bodyPr>
          <a:lstStyle/>
          <a:p>
            <a:r>
              <a:rPr lang="en-US" dirty="0" smtClean="0">
                <a:hlinkClick r:id="rId1"/>
              </a:rPr>
              <a:t>http://localhost:8080/chapter02/admin/hello</a:t>
            </a:r>
            <a:endParaRPr lang="en-US" dirty="0" smtClean="0"/>
          </a:p>
          <a:p>
            <a:r>
              <a:rPr lang="en-US" dirty="0" smtClean="0">
                <a:hlinkClick r:id="rId2"/>
              </a:rPr>
              <a:t>http://localhost:8080/chapter02/admin/file/upload</a:t>
            </a:r>
            <a:endParaRPr lang="en-US" dirty="0" smtClean="0"/>
          </a:p>
          <a:p>
            <a:r>
              <a:rPr lang="en-US" dirty="0" smtClean="0">
                <a:hlinkClick r:id="rId3"/>
              </a:rPr>
              <a:t>http://localhost:8080/chapter02/hello.action</a:t>
            </a:r>
            <a:endParaRPr lang="en-US" dirty="0" smtClean="0"/>
          </a:p>
          <a:p>
            <a:r>
              <a:rPr lang="en-US" dirty="0" smtClean="0">
                <a:hlinkClick r:id="rId4"/>
              </a:rPr>
              <a:t>http://localhost:8080/chapter02/admin/hello.action</a:t>
            </a:r>
            <a:endParaRPr lang="en-US" dirty="0"/>
          </a:p>
        </p:txBody>
      </p:sp>
      <p:sp>
        <p:nvSpPr>
          <p:cNvPr id="11" name="Oval Callout 10"/>
          <p:cNvSpPr/>
          <p:nvPr/>
        </p:nvSpPr>
        <p:spPr>
          <a:xfrm>
            <a:off x="6758151" y="3925615"/>
            <a:ext cx="2180898" cy="2049516"/>
          </a:xfrm>
          <a:prstGeom prst="wedgeEllipseCallout">
            <a:avLst>
              <a:gd name="adj1" fmla="val -92061"/>
              <a:gd name="adj2" fmla="val 60444"/>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这些</a:t>
            </a:r>
            <a:r>
              <a:rPr lang="en-US" altLang="zh-CN" dirty="0" smtClean="0">
                <a:solidFill>
                  <a:schemeClr val="tx1"/>
                </a:solidFill>
              </a:rPr>
              <a:t>URL</a:t>
            </a:r>
            <a:r>
              <a:rPr lang="zh-CN" altLang="en-US" dirty="0" smtClean="0">
                <a:solidFill>
                  <a:schemeClr val="tx1"/>
                </a:solidFill>
              </a:rPr>
              <a:t>都可以访问到</a:t>
            </a:r>
            <a:r>
              <a:rPr lang="en-US" altLang="zh-CN" dirty="0" smtClean="0">
                <a:solidFill>
                  <a:schemeClr val="tx1"/>
                </a:solidFill>
              </a:rPr>
              <a:t>T</a:t>
            </a:r>
            <a:r>
              <a:rPr lang="pt-BR" altLang="zh-CN" dirty="0" smtClean="0">
                <a:solidFill>
                  <a:schemeClr val="tx1"/>
                </a:solidFill>
                <a:ea typeface="微软雅黑 Light"/>
              </a:rPr>
              <a:t>estPatternServlet</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1760254"/>
          </a:xfrm>
        </p:spPr>
        <p:txBody>
          <a:bodyPr vert="horz" lIns="91440" tIns="45720" rIns="91440" bIns="45720" rtlCol="0">
            <a:noAutofit/>
          </a:bodyPr>
          <a:lstStyle/>
          <a:p>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中还可以配置很多其他信息</a:t>
            </a:r>
            <a:endParaRPr lang="en-US" altLang="zh-CN" sz="2400" dirty="0" smtClean="0">
              <a:solidFill>
                <a:schemeClr val="tx1">
                  <a:lumMod val="75000"/>
                  <a:lumOff val="25000"/>
                </a:schemeClr>
              </a:solidFill>
            </a:endParaRPr>
          </a:p>
          <a:p>
            <a:r>
              <a:rPr lang="zh-CN" altLang="en-US" sz="2400" dirty="0" smtClean="0">
                <a:solidFill>
                  <a:srgbClr val="C00000"/>
                </a:solidFill>
              </a:rPr>
              <a:t>配置默认</a:t>
            </a:r>
            <a:r>
              <a:rPr lang="zh-CN" altLang="en-US" sz="2400" dirty="0" smtClean="0">
                <a:solidFill>
                  <a:srgbClr val="C00000"/>
                </a:solidFill>
              </a:rPr>
              <a:t>首页：</a:t>
            </a:r>
            <a:r>
              <a:rPr lang="zh-CN" altLang="en-US" sz="2400" dirty="0" smtClean="0">
                <a:solidFill>
                  <a:schemeClr val="tx1">
                    <a:lumMod val="75000"/>
                    <a:lumOff val="25000"/>
                  </a:schemeClr>
                </a:solidFill>
              </a:rPr>
              <a:t>当不指定具体访问路径时，默认访问默认首页</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将按照顺序访问，都不存在将报</a:t>
            </a:r>
            <a:r>
              <a:rPr lang="en-US" altLang="zh-CN" sz="2400" dirty="0" smtClean="0">
                <a:solidFill>
                  <a:schemeClr val="tx1">
                    <a:lumMod val="75000"/>
                    <a:lumOff val="25000"/>
                  </a:schemeClr>
                </a:solidFill>
              </a:rPr>
              <a:t>404</a:t>
            </a:r>
            <a:r>
              <a:rPr lang="zh-CN" altLang="en-US" sz="2400" dirty="0" smtClean="0">
                <a:solidFill>
                  <a:schemeClr val="tx1">
                    <a:lumMod val="75000"/>
                    <a:lumOff val="25000"/>
                  </a:schemeClr>
                </a:solidFill>
              </a:rPr>
              <a:t>错误</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9【</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web.xml</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中首页及错误页面等其他配置信息</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472964" y="3145660"/>
            <a:ext cx="9222829" cy="2308324"/>
          </a:xfrm>
          <a:prstGeom prst="rect">
            <a:avLst/>
          </a:prstGeom>
          <a:solidFill>
            <a:schemeClr val="bg1">
              <a:lumMod val="95000"/>
            </a:schemeClr>
          </a:solidFill>
        </p:spPr>
        <p:txBody>
          <a:bodyPr wrap="square" rtlCol="0">
            <a:spAutoFit/>
          </a:bodyPr>
          <a:lstStyle/>
          <a:p>
            <a:r>
              <a:rPr lang="pt-BR" altLang="zh-CN" dirty="0" smtClean="0">
                <a:ea typeface="微软雅黑 Light"/>
              </a:rPr>
              <a:t>&lt;welcome-file-list&gt;</a:t>
            </a:r>
            <a:endParaRPr lang="pt-BR" altLang="zh-CN" dirty="0" smtClean="0">
              <a:ea typeface="微软雅黑 Light"/>
            </a:endParaRPr>
          </a:p>
          <a:p>
            <a:r>
              <a:rPr lang="pt-BR" altLang="zh-CN" dirty="0" smtClean="0">
                <a:ea typeface="微软雅黑 Light"/>
              </a:rPr>
              <a:t>    &lt;welcome-file&gt;index.html&lt;/welcome-file&gt;</a:t>
            </a:r>
            <a:endParaRPr lang="pt-BR" altLang="zh-CN" dirty="0" smtClean="0">
              <a:ea typeface="微软雅黑 Light"/>
            </a:endParaRPr>
          </a:p>
          <a:p>
            <a:r>
              <a:rPr lang="pt-BR" altLang="zh-CN" dirty="0" smtClean="0">
                <a:ea typeface="微软雅黑 Light"/>
              </a:rPr>
              <a:t>    &lt;welcome-file&gt;index.htm&lt;/welcome-file&gt;</a:t>
            </a:r>
            <a:endParaRPr lang="pt-BR" altLang="zh-CN" dirty="0" smtClean="0">
              <a:ea typeface="微软雅黑 Light"/>
            </a:endParaRPr>
          </a:p>
          <a:p>
            <a:r>
              <a:rPr lang="pt-BR" altLang="zh-CN" dirty="0" smtClean="0">
                <a:ea typeface="微软雅黑 Light"/>
              </a:rPr>
              <a:t>    &lt;welcome-file&gt;index.jsp&lt;/welcome-file&gt;</a:t>
            </a:r>
            <a:endParaRPr lang="pt-BR" altLang="zh-CN" dirty="0" smtClean="0">
              <a:ea typeface="微软雅黑 Light"/>
            </a:endParaRPr>
          </a:p>
          <a:p>
            <a:r>
              <a:rPr lang="pt-BR" altLang="zh-CN" dirty="0" smtClean="0">
                <a:ea typeface="微软雅黑 Light"/>
              </a:rPr>
              <a:t>    &lt;welcome-file&gt;default.html&lt;/welcome-file&gt;</a:t>
            </a:r>
            <a:endParaRPr lang="pt-BR" altLang="zh-CN" dirty="0" smtClean="0">
              <a:ea typeface="微软雅黑 Light"/>
            </a:endParaRPr>
          </a:p>
          <a:p>
            <a:r>
              <a:rPr lang="pt-BR" altLang="zh-CN" dirty="0" smtClean="0">
                <a:ea typeface="微软雅黑 Light"/>
              </a:rPr>
              <a:t>    &lt;welcome-file&gt;default.htm&lt;/welcome-file&gt;</a:t>
            </a:r>
            <a:endParaRPr lang="pt-BR" altLang="zh-CN" dirty="0" smtClean="0">
              <a:ea typeface="微软雅黑 Light"/>
            </a:endParaRPr>
          </a:p>
          <a:p>
            <a:r>
              <a:rPr lang="pt-BR" altLang="zh-CN" dirty="0" smtClean="0">
                <a:ea typeface="微软雅黑 Light"/>
              </a:rPr>
              <a:t>    &lt;welcome-file&gt;default.jsp&lt;/welcome-file&gt;</a:t>
            </a:r>
            <a:endParaRPr lang="pt-BR" altLang="zh-CN" dirty="0" smtClean="0">
              <a:ea typeface="微软雅黑 Light"/>
            </a:endParaRPr>
          </a:p>
          <a:p>
            <a:r>
              <a:rPr lang="pt-BR" altLang="zh-CN" dirty="0" smtClean="0">
                <a:ea typeface="微软雅黑 Light"/>
              </a:rPr>
              <a:t>  &lt;/welcome-file-list&gt;</a:t>
            </a:r>
            <a:r>
              <a:rPr lang="en-US" altLang="zh-CN" dirty="0" smtClean="0">
                <a:ea typeface="微软雅黑 Light"/>
              </a:rPr>
              <a:t>	</a:t>
            </a:r>
            <a:endParaRPr lang="en-US" altLang="zh-CN" dirty="0" smtClean="0">
              <a:ea typeface="微软雅黑 Light"/>
            </a:endParaRPr>
          </a:p>
        </p:txBody>
      </p:sp>
      <p:sp>
        <p:nvSpPr>
          <p:cNvPr id="10" name="Oval Callout 9"/>
          <p:cNvSpPr/>
          <p:nvPr/>
        </p:nvSpPr>
        <p:spPr>
          <a:xfrm>
            <a:off x="6758151" y="3925615"/>
            <a:ext cx="2180898" cy="2049516"/>
          </a:xfrm>
          <a:prstGeom prst="wedgeEllipseCallout">
            <a:avLst>
              <a:gd name="adj1" fmla="val -145555"/>
              <a:gd name="adj2" fmla="val -6724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当访问</a:t>
            </a:r>
            <a:r>
              <a:rPr lang="en-US" altLang="zh-CN" dirty="0" smtClean="0">
                <a:solidFill>
                  <a:schemeClr val="tx1">
                    <a:lumMod val="75000"/>
                    <a:lumOff val="25000"/>
                  </a:schemeClr>
                </a:solidFill>
                <a:hlinkClick r:id="rId1"/>
              </a:rPr>
              <a:t>http://127.0.0.1:8080/chapter02/</a:t>
            </a:r>
            <a:r>
              <a:rPr lang="zh-CN" altLang="en-US" dirty="0" smtClean="0">
                <a:solidFill>
                  <a:schemeClr val="tx1">
                    <a:lumMod val="75000"/>
                    <a:lumOff val="25000"/>
                  </a:schemeClr>
                </a:solidFill>
              </a:rPr>
              <a:t>时，将默认访问</a:t>
            </a:r>
            <a:r>
              <a:rPr lang="en-US" altLang="zh-CN" dirty="0" smtClean="0">
                <a:solidFill>
                  <a:schemeClr val="tx1">
                    <a:lumMod val="75000"/>
                    <a:lumOff val="25000"/>
                  </a:schemeClr>
                </a:solidFill>
              </a:rPr>
              <a:t>index.html</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1760254"/>
          </a:xfrm>
        </p:spPr>
        <p:txBody>
          <a:bodyPr vert="horz" lIns="91440" tIns="45720" rIns="91440" bIns="45720" rtlCol="0">
            <a:noAutofit/>
          </a:bodyPr>
          <a:lstStyle/>
          <a:p>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中还可以配置很多其他信息；</a:t>
            </a:r>
            <a:endParaRPr lang="en-US" altLang="zh-CN" sz="2400" dirty="0" smtClean="0">
              <a:solidFill>
                <a:schemeClr val="tx1">
                  <a:lumMod val="75000"/>
                  <a:lumOff val="25000"/>
                </a:schemeClr>
              </a:solidFill>
            </a:endParaRPr>
          </a:p>
          <a:p>
            <a:r>
              <a:rPr lang="zh-CN" altLang="en-US" sz="2400" dirty="0" smtClean="0">
                <a:solidFill>
                  <a:srgbClr val="C00000"/>
                </a:solidFill>
              </a:rPr>
              <a:t>配置错误</a:t>
            </a:r>
            <a:r>
              <a:rPr lang="zh-CN" altLang="en-US" sz="2400" dirty="0" smtClean="0">
                <a:solidFill>
                  <a:srgbClr val="C00000"/>
                </a:solidFill>
              </a:rPr>
              <a:t>页面：</a:t>
            </a:r>
            <a:r>
              <a:rPr lang="zh-CN" altLang="en-US" sz="2400" dirty="0" smtClean="0"/>
              <a:t>当应用中出现响应错误或者异常时，可以跳转到错误页面；</a:t>
            </a:r>
            <a:endParaRPr lang="en-US" altLang="zh-CN" sz="2400" dirty="0" smtClean="0"/>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9【</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web.xml</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中首页及错误页面等其他配置信息</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p:cNvSpPr txBox="1"/>
          <p:nvPr/>
        </p:nvSpPr>
        <p:spPr>
          <a:xfrm>
            <a:off x="614853" y="2625398"/>
            <a:ext cx="10452540" cy="2585323"/>
          </a:xfrm>
          <a:prstGeom prst="rect">
            <a:avLst/>
          </a:prstGeom>
          <a:solidFill>
            <a:schemeClr val="bg1">
              <a:lumMod val="95000"/>
            </a:schemeClr>
          </a:solidFill>
        </p:spPr>
        <p:txBody>
          <a:bodyPr wrap="square" rtlCol="0">
            <a:spAutoFit/>
          </a:bodyPr>
          <a:lstStyle/>
          <a:p>
            <a:r>
              <a:rPr lang="en-US" altLang="zh-CN" dirty="0" smtClean="0">
                <a:ea typeface="微软雅黑 Light"/>
              </a:rPr>
              <a:t>&lt;error-page&gt;</a:t>
            </a:r>
            <a:endParaRPr lang="en-US" altLang="zh-CN" dirty="0" smtClean="0">
              <a:ea typeface="微软雅黑 Light"/>
            </a:endParaRPr>
          </a:p>
          <a:p>
            <a:r>
              <a:rPr lang="en-US" altLang="zh-CN" dirty="0" smtClean="0">
                <a:ea typeface="微软雅黑 Light"/>
              </a:rPr>
              <a:t>  &lt;error-code&gt;404&lt;/error-code&gt;</a:t>
            </a:r>
            <a:endParaRPr lang="en-US" altLang="zh-CN" dirty="0" smtClean="0">
              <a:ea typeface="微软雅黑 Light"/>
            </a:endParaRPr>
          </a:p>
          <a:p>
            <a:r>
              <a:rPr lang="en-US" altLang="zh-CN" dirty="0" smtClean="0">
                <a:ea typeface="微软雅黑 Light"/>
              </a:rPr>
              <a:t>  &lt;location&gt;/404.html&lt;/location&gt;</a:t>
            </a:r>
            <a:endParaRPr lang="en-US" altLang="zh-CN" dirty="0" smtClean="0">
              <a:ea typeface="微软雅黑 Light"/>
            </a:endParaRPr>
          </a:p>
          <a:p>
            <a:r>
              <a:rPr lang="en-US" altLang="zh-CN" dirty="0" smtClean="0">
                <a:ea typeface="微软雅黑 Light"/>
              </a:rPr>
              <a:t>  &lt;/error-page&gt;</a:t>
            </a:r>
            <a:endParaRPr lang="en-US" altLang="zh-CN" dirty="0" smtClean="0">
              <a:ea typeface="微软雅黑 Light"/>
            </a:endParaRPr>
          </a:p>
          <a:p>
            <a:r>
              <a:rPr lang="en-US" altLang="zh-CN" dirty="0" smtClean="0">
                <a:ea typeface="微软雅黑 Light"/>
              </a:rPr>
              <a:t>  </a:t>
            </a:r>
            <a:endParaRPr lang="en-US" altLang="zh-CN" dirty="0" smtClean="0">
              <a:ea typeface="微软雅黑 Light"/>
            </a:endParaRPr>
          </a:p>
          <a:p>
            <a:r>
              <a:rPr lang="en-US" altLang="zh-CN" dirty="0" smtClean="0">
                <a:ea typeface="微软雅黑 Light"/>
              </a:rPr>
              <a:t>  &lt;error-page&gt;</a:t>
            </a:r>
            <a:endParaRPr lang="en-US" altLang="zh-CN" dirty="0" smtClean="0">
              <a:ea typeface="微软雅黑 Light"/>
            </a:endParaRPr>
          </a:p>
          <a:p>
            <a:r>
              <a:rPr lang="en-US" altLang="zh-CN" dirty="0" smtClean="0">
                <a:ea typeface="微软雅黑 Light"/>
              </a:rPr>
              <a:t>  &lt;exception-type&gt;</a:t>
            </a:r>
            <a:r>
              <a:rPr lang="en-US" altLang="zh-CN" dirty="0" err="1" smtClean="0">
                <a:ea typeface="微软雅黑 Light"/>
              </a:rPr>
              <a:t>java.lang.NullPointerException</a:t>
            </a:r>
            <a:r>
              <a:rPr lang="en-US" altLang="zh-CN" dirty="0" smtClean="0">
                <a:ea typeface="微软雅黑 Light"/>
              </a:rPr>
              <a:t>&lt;/exception-type&gt;</a:t>
            </a:r>
            <a:endParaRPr lang="en-US" altLang="zh-CN" dirty="0" smtClean="0">
              <a:ea typeface="微软雅黑 Light"/>
            </a:endParaRPr>
          </a:p>
          <a:p>
            <a:r>
              <a:rPr lang="en-US" altLang="zh-CN" dirty="0" smtClean="0">
                <a:ea typeface="微软雅黑 Light"/>
              </a:rPr>
              <a:t>  &lt;location&gt;/exception.html&lt;/location&gt;</a:t>
            </a:r>
            <a:endParaRPr lang="en-US" altLang="zh-CN" dirty="0" smtClean="0">
              <a:ea typeface="微软雅黑 Light"/>
            </a:endParaRPr>
          </a:p>
          <a:p>
            <a:r>
              <a:rPr lang="en-US" altLang="zh-CN" dirty="0" smtClean="0">
                <a:ea typeface="微软雅黑 Light"/>
              </a:rPr>
              <a:t>  &lt;/error-page&gt;	</a:t>
            </a:r>
            <a:endParaRPr lang="en-US" altLang="zh-CN" dirty="0" smtClean="0">
              <a:ea typeface="微软雅黑 Light"/>
            </a:endParaRPr>
          </a:p>
        </p:txBody>
      </p:sp>
      <p:sp>
        <p:nvSpPr>
          <p:cNvPr id="6" name="Oval Callout 5"/>
          <p:cNvSpPr/>
          <p:nvPr/>
        </p:nvSpPr>
        <p:spPr>
          <a:xfrm>
            <a:off x="5969875" y="2270236"/>
            <a:ext cx="1975946" cy="1844564"/>
          </a:xfrm>
          <a:prstGeom prst="wedgeEllipseCallout">
            <a:avLst>
              <a:gd name="adj1" fmla="val -153534"/>
              <a:gd name="adj2" fmla="val 1061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出现</a:t>
            </a:r>
            <a:r>
              <a:rPr lang="en-US" altLang="zh-CN" dirty="0" smtClean="0">
                <a:solidFill>
                  <a:schemeClr val="tx1"/>
                </a:solidFill>
              </a:rPr>
              <a:t>404</a:t>
            </a:r>
            <a:r>
              <a:rPr lang="zh-CN" altLang="en-US" dirty="0" smtClean="0">
                <a:solidFill>
                  <a:schemeClr val="tx1"/>
                </a:solidFill>
              </a:rPr>
              <a:t>错误时，自动跳转到</a:t>
            </a:r>
            <a:r>
              <a:rPr lang="en-US" altLang="zh-CN" dirty="0" smtClean="0">
                <a:solidFill>
                  <a:schemeClr val="tx1"/>
                </a:solidFill>
              </a:rPr>
              <a:t>404.html</a:t>
            </a:r>
            <a:endParaRPr lang="en-US" dirty="0">
              <a:solidFill>
                <a:schemeClr val="tx1"/>
              </a:solidFill>
            </a:endParaRPr>
          </a:p>
        </p:txBody>
      </p:sp>
      <p:sp>
        <p:nvSpPr>
          <p:cNvPr id="7" name="Oval Callout 6"/>
          <p:cNvSpPr/>
          <p:nvPr/>
        </p:nvSpPr>
        <p:spPr>
          <a:xfrm>
            <a:off x="6989378" y="4550980"/>
            <a:ext cx="1975946" cy="1844564"/>
          </a:xfrm>
          <a:prstGeom prst="wedgeEllipseCallout">
            <a:avLst>
              <a:gd name="adj1" fmla="val -140768"/>
              <a:gd name="adj2" fmla="val -45795"/>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发生空指针异常并没有被处理时，跳转到</a:t>
            </a:r>
            <a:r>
              <a:rPr lang="en-US" altLang="zh-CN" dirty="0" smtClean="0">
                <a:solidFill>
                  <a:schemeClr val="tx1"/>
                </a:solidFill>
              </a:rPr>
              <a:t>excetption.html</a:t>
            </a:r>
            <a:endParaRPr lang="en-US" dirty="0">
              <a:solidFill>
                <a:schemeClr val="tx1"/>
              </a:solidFill>
            </a:endParaRPr>
          </a:p>
        </p:txBody>
      </p:sp>
    </p:spTree>
  </p:cSld>
  <p:clrMapOvr>
    <a:masterClrMapping/>
  </p:clrMapOvr>
  <p:transition spd="slow">
    <p:push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1334585"/>
          </a:xfrm>
        </p:spPr>
        <p:txBody>
          <a:bodyPr vert="horz" lIns="91440" tIns="45720" rIns="91440" bIns="45720" rtlCol="0">
            <a:noAutofit/>
          </a:bodyPr>
          <a:lstStyle/>
          <a:p>
            <a:r>
              <a:rPr lang="zh-CN" altLang="en-US" sz="2400" dirty="0" smtClean="0">
                <a:solidFill>
                  <a:schemeClr val="tx1">
                    <a:lumMod val="75000"/>
                    <a:lumOff val="25000"/>
                  </a:schemeClr>
                </a:solidFill>
              </a:rPr>
              <a:t>客户端请求服务端的</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时，会传递给服务器一系列的</a:t>
            </a:r>
            <a:r>
              <a:rPr lang="en-US" altLang="zh-CN" sz="2400" dirty="0" smtClean="0">
                <a:solidFill>
                  <a:schemeClr val="tx1">
                    <a:lumMod val="75000"/>
                    <a:lumOff val="25000"/>
                  </a:schemeClr>
                </a:solidFill>
              </a:rPr>
              <a:t>HTTP</a:t>
            </a:r>
            <a:r>
              <a:rPr lang="zh-CN" altLang="en-US" sz="2400" dirty="0" smtClean="0">
                <a:solidFill>
                  <a:schemeClr val="tx1">
                    <a:lumMod val="75000"/>
                    <a:lumOff val="25000"/>
                  </a:schemeClr>
                </a:solidFill>
              </a:rPr>
              <a:t>请求头属性，请求接口中定义了系列方法获取请求属性；</a:t>
            </a:r>
            <a:endParaRPr lang="zh-CN" altLang="en-US" dirty="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10【</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中获取请求头属性的方法</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graphicFrame>
        <p:nvGraphicFramePr>
          <p:cNvPr id="9" name="Table 8"/>
          <p:cNvGraphicFramePr>
            <a:graphicFrameLocks noGrp="1"/>
          </p:cNvGraphicFramePr>
          <p:nvPr/>
        </p:nvGraphicFramePr>
        <p:xfrm>
          <a:off x="613102" y="2390809"/>
          <a:ext cx="10738070" cy="3691528"/>
        </p:xfrm>
        <a:graphic>
          <a:graphicData uri="http://schemas.openxmlformats.org/drawingml/2006/table">
            <a:tbl>
              <a:tblPr firstRow="1" bandRow="1">
                <a:tableStyleId>{5C22544A-7EE6-4342-B048-85BDC9FD1C3A}</a:tableStyleId>
              </a:tblPr>
              <a:tblGrid>
                <a:gridCol w="6276429"/>
                <a:gridCol w="4461641"/>
              </a:tblGrid>
              <a:tr h="370840">
                <a:tc>
                  <a:txBody>
                    <a:bodyPr/>
                    <a:lstStyle/>
                    <a:p>
                      <a:pPr algn="ctr"/>
                      <a:r>
                        <a:rPr lang="zh-CN" altLang="en-US" dirty="0" smtClean="0"/>
                        <a:t>方法声明</a:t>
                      </a:r>
                      <a:endParaRPr lang="en-US" dirty="0"/>
                    </a:p>
                  </a:txBody>
                  <a:tcPr/>
                </a:tc>
                <a:tc>
                  <a:txBody>
                    <a:bodyPr/>
                    <a:lstStyle/>
                    <a:p>
                      <a:pPr algn="ctr"/>
                      <a:r>
                        <a:rPr lang="zh-CN" altLang="en-US" dirty="0" smtClean="0"/>
                        <a:t>方法描述</a:t>
                      </a:r>
                      <a:endParaRPr lang="en-US" dirty="0"/>
                    </a:p>
                  </a:txBody>
                  <a:tcPr/>
                </a:tc>
              </a:tr>
              <a:tr h="486048">
                <a:tc>
                  <a:txBody>
                    <a:bodyPr/>
                    <a:lstStyle/>
                    <a:p>
                      <a:pPr algn="l"/>
                      <a:r>
                        <a:rPr lang="en-US" dirty="0" err="1" smtClean="0"/>
                        <a:t>java.lang.String</a:t>
                      </a:r>
                      <a:r>
                        <a:rPr lang="en-US" dirty="0" smtClean="0"/>
                        <a:t> </a:t>
                      </a:r>
                      <a:r>
                        <a:rPr lang="en-US" dirty="0" err="1" smtClean="0"/>
                        <a:t>getHeader</a:t>
                      </a:r>
                      <a:r>
                        <a:rPr lang="en-US" dirty="0" smtClean="0"/>
                        <a:t>(</a:t>
                      </a:r>
                      <a:r>
                        <a:rPr lang="en-US" dirty="0" err="1" smtClean="0"/>
                        <a:t>java.lang.String</a:t>
                      </a:r>
                      <a:r>
                        <a:rPr lang="en-US" dirty="0" smtClean="0"/>
                        <a:t> name) </a:t>
                      </a:r>
                      <a:endParaRPr lang="en-US" dirty="0" smtClean="0"/>
                    </a:p>
                  </a:txBody>
                  <a:tcPr/>
                </a:tc>
                <a:tc>
                  <a:txBody>
                    <a:bodyPr/>
                    <a:lstStyle/>
                    <a:p>
                      <a:r>
                        <a:rPr lang="zh-CN" altLang="en-US" dirty="0" smtClean="0"/>
                        <a:t>返回某个请求头属性的值，值为</a:t>
                      </a:r>
                      <a:r>
                        <a:rPr lang="en-US" altLang="zh-CN" dirty="0" smtClean="0"/>
                        <a:t>String</a:t>
                      </a:r>
                      <a:r>
                        <a:rPr lang="zh-CN" altLang="en-US" dirty="0" smtClean="0"/>
                        <a:t>类型；</a:t>
                      </a:r>
                      <a:endParaRPr lang="en-US" dirty="0"/>
                    </a:p>
                  </a:txBody>
                  <a:tcPr/>
                </a:tc>
              </a:tr>
              <a:tr h="370840">
                <a:tc>
                  <a:txBody>
                    <a:bodyPr/>
                    <a:lstStyle/>
                    <a:p>
                      <a:pPr algn="l"/>
                      <a:r>
                        <a:rPr lang="en-US" altLang="zh-CN" dirty="0" err="1" smtClean="0"/>
                        <a:t>java.util.Enumeration</a:t>
                      </a:r>
                      <a:r>
                        <a:rPr lang="en-US" altLang="zh-CN" dirty="0" smtClean="0"/>
                        <a:t>&lt;</a:t>
                      </a:r>
                      <a:r>
                        <a:rPr lang="en-US" altLang="zh-CN" dirty="0" err="1" smtClean="0"/>
                        <a:t>java.lang.String</a:t>
                      </a:r>
                      <a:r>
                        <a:rPr lang="en-US" altLang="zh-CN" dirty="0" smtClean="0"/>
                        <a:t>&gt; </a:t>
                      </a:r>
                      <a:r>
                        <a:rPr lang="en-US" altLang="zh-CN" dirty="0" err="1" smtClean="0"/>
                        <a:t>getHeaders</a:t>
                      </a:r>
                      <a:r>
                        <a:rPr lang="en-US" altLang="zh-CN" dirty="0" smtClean="0"/>
                        <a:t>(</a:t>
                      </a:r>
                      <a:r>
                        <a:rPr lang="en-US" altLang="zh-CN" dirty="0" err="1" smtClean="0"/>
                        <a:t>java.lang.String</a:t>
                      </a:r>
                      <a:r>
                        <a:rPr lang="en-US" altLang="zh-CN" dirty="0" smtClean="0"/>
                        <a:t> name)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返回指定名字的请求头属性的值，值为集合类型，一般用于一个名字对应多个值情况；</a:t>
                      </a:r>
                      <a:endParaRPr lang="en-US" dirty="0"/>
                    </a:p>
                  </a:txBody>
                  <a:tcPr/>
                </a:tc>
              </a:tr>
              <a:tr h="472965">
                <a:tc>
                  <a:txBody>
                    <a:bodyPr/>
                    <a:lstStyle/>
                    <a:p>
                      <a:pPr algn="l"/>
                      <a:r>
                        <a:rPr lang="en-US" altLang="zh-CN" dirty="0" smtClean="0"/>
                        <a:t> </a:t>
                      </a:r>
                      <a:r>
                        <a:rPr lang="en-US" altLang="zh-CN" dirty="0" err="1" smtClean="0"/>
                        <a:t>int</a:t>
                      </a:r>
                      <a:r>
                        <a:rPr lang="en-US" altLang="zh-CN" dirty="0" smtClean="0"/>
                        <a:t> </a:t>
                      </a:r>
                      <a:r>
                        <a:rPr lang="en-US" altLang="zh-CN" dirty="0" err="1" smtClean="0"/>
                        <a:t>getIntHeader</a:t>
                      </a:r>
                      <a:r>
                        <a:rPr lang="en-US" altLang="zh-CN" dirty="0" smtClean="0"/>
                        <a:t>(</a:t>
                      </a:r>
                      <a:r>
                        <a:rPr lang="en-US" altLang="zh-CN" dirty="0" err="1" smtClean="0"/>
                        <a:t>java.lang.String</a:t>
                      </a:r>
                      <a:r>
                        <a:rPr lang="en-US" altLang="zh-CN" dirty="0" smtClean="0"/>
                        <a:t> name)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返回值类型是</a:t>
                      </a:r>
                      <a:r>
                        <a:rPr lang="en-US" altLang="zh-CN" dirty="0" err="1" smtClean="0"/>
                        <a:t>int</a:t>
                      </a:r>
                      <a:r>
                        <a:rPr lang="zh-CN" altLang="en-US" dirty="0" smtClean="0"/>
                        <a:t>类型的请求头属性值；</a:t>
                      </a:r>
                      <a:endParaRPr lang="en-US" dirty="0"/>
                    </a:p>
                  </a:txBody>
                  <a:tcPr/>
                </a:tc>
              </a:tr>
              <a:tr h="370840">
                <a:tc>
                  <a:txBody>
                    <a:bodyPr/>
                    <a:lstStyle/>
                    <a:p>
                      <a:pPr algn="l"/>
                      <a:r>
                        <a:rPr lang="en-US" altLang="zh-CN" dirty="0" smtClean="0"/>
                        <a:t> long </a:t>
                      </a:r>
                      <a:r>
                        <a:rPr lang="en-US" altLang="zh-CN" dirty="0" err="1" smtClean="0"/>
                        <a:t>getDateHeader</a:t>
                      </a:r>
                      <a:r>
                        <a:rPr lang="en-US" altLang="zh-CN" dirty="0" smtClean="0"/>
                        <a:t>(</a:t>
                      </a:r>
                      <a:r>
                        <a:rPr lang="en-US" altLang="zh-CN" dirty="0" err="1" smtClean="0"/>
                        <a:t>java.lang.String</a:t>
                      </a:r>
                      <a:r>
                        <a:rPr lang="en-US" altLang="zh-CN" dirty="0" smtClean="0"/>
                        <a:t> name)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返回日期类型的请求头属性值，返回</a:t>
                      </a:r>
                      <a:r>
                        <a:rPr lang="en-US" altLang="zh-CN" dirty="0" smtClean="0"/>
                        <a:t>long</a:t>
                      </a:r>
                      <a:r>
                        <a:rPr lang="zh-CN" altLang="en-US" dirty="0" smtClean="0"/>
                        <a:t>型值；</a:t>
                      </a:r>
                      <a:endParaRPr lang="en-US" dirty="0"/>
                    </a:p>
                  </a:txBody>
                  <a:tcPr/>
                </a:tc>
              </a:tr>
              <a:tr h="370840">
                <a:tc>
                  <a:txBody>
                    <a:bodyPr/>
                    <a:lstStyle/>
                    <a:p>
                      <a:pPr algn="l"/>
                      <a:r>
                        <a:rPr lang="en-US" altLang="zh-CN" dirty="0" smtClean="0"/>
                        <a:t> </a:t>
                      </a:r>
                      <a:r>
                        <a:rPr lang="en-US" altLang="zh-CN" dirty="0" err="1" smtClean="0"/>
                        <a:t>java.util.Enumeration</a:t>
                      </a:r>
                      <a:r>
                        <a:rPr lang="en-US" altLang="zh-CN" dirty="0" smtClean="0"/>
                        <a:t>&lt;</a:t>
                      </a:r>
                      <a:r>
                        <a:rPr lang="en-US" altLang="zh-CN" dirty="0" err="1" smtClean="0"/>
                        <a:t>java.lang.String</a:t>
                      </a:r>
                      <a:r>
                        <a:rPr lang="en-US" altLang="zh-CN" dirty="0" smtClean="0"/>
                        <a:t>&gt; </a:t>
                      </a:r>
                      <a:r>
                        <a:rPr lang="en-US" altLang="zh-CN" dirty="0" err="1" smtClean="0"/>
                        <a:t>getHeaderNames</a:t>
                      </a:r>
                      <a:r>
                        <a:rPr lang="en-US" altLang="zh-CN" dirty="0" smtClean="0"/>
                        <a:t>() </a:t>
                      </a:r>
                      <a:endParaRPr lang="en-US" altLang="zh-CN" dirty="0" smtClean="0"/>
                    </a:p>
                    <a:p>
                      <a:pPr algn="l"/>
                      <a:r>
                        <a:rPr lang="en-US" altLang="zh-CN" dirty="0" smtClean="0"/>
                        <a:t> </a:t>
                      </a:r>
                      <a:endParaRPr lang="en-US" altLang="zh-CN" dirty="0" smtClean="0"/>
                    </a:p>
                  </a:txBody>
                  <a:tcPr/>
                </a:tc>
                <a:tc>
                  <a:txBody>
                    <a:bodyPr/>
                    <a:lstStyle/>
                    <a:p>
                      <a:r>
                        <a:rPr lang="zh-CN" altLang="en-US" dirty="0" smtClean="0"/>
                        <a:t>返回所有请求头属性的名字；</a:t>
                      </a:r>
                      <a:endParaRPr lang="en-US" dirty="0"/>
                    </a:p>
                  </a:txBody>
                  <a:tcPr/>
                </a:tc>
              </a:tr>
            </a:tbl>
          </a:graphicData>
        </a:graphic>
      </p:graphicFrame>
    </p:spTree>
  </p:cSld>
  <p:clrMapOvr>
    <a:masterClrMapping/>
  </p:clrMapOvr>
  <p:transition spd="slow">
    <p:push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1"/>
          <p:cNvSpPr txBox="1"/>
          <p:nvPr/>
        </p:nvSpPr>
        <p:spPr>
          <a:xfrm>
            <a:off x="173509" y="881"/>
            <a:ext cx="10799291" cy="849126"/>
          </a:xfrm>
          <a:prstGeom prst="rect">
            <a:avLst/>
          </a:prstGeom>
        </p:spPr>
        <p:txBody>
          <a:bodyPr vert="horz" lIns="91440" tIns="45720" rIns="91440" bIns="45720" rtlCol="0" anchor="ctr">
            <a:normAutofit/>
          </a:bodyPr>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11【</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重要的请求头属性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a:hlinkClick r:id="rId1" action="ppaction://hlinkfile"/>
          </p:cNvPr>
          <p:cNvSpPr txBox="1"/>
          <p:nvPr/>
        </p:nvSpPr>
        <p:spPr>
          <a:xfrm>
            <a:off x="9525986" y="386025"/>
            <a:ext cx="2427889" cy="923330"/>
          </a:xfrm>
          <a:prstGeom prst="rect">
            <a:avLst/>
          </a:prstGeom>
          <a:noFill/>
        </p:spPr>
        <p:txBody>
          <a:bodyPr wrap="square" rtlCol="0">
            <a:spAutoFit/>
          </a:bodyPr>
          <a:p>
            <a:pPr algn="ctr"/>
            <a:r>
              <a:rPr lang="zh-CN" altLang="en-US" dirty="0" smtClean="0"/>
              <a:t>课堂案例：</a:t>
            </a:r>
            <a:endParaRPr lang="en-US" altLang="zh-CN" dirty="0" smtClean="0"/>
          </a:p>
          <a:p>
            <a:pPr algn="ctr"/>
            <a:r>
              <a:rPr lang="en-US" altLang="zh-CN" dirty="0" smtClean="0">
                <a:hlinkClick r:id="rId2" action="ppaction://hlinkfile"/>
              </a:rPr>
              <a:t>TestHeadServlet.java</a:t>
            </a:r>
            <a:endParaRPr lang="en-US" altLang="zh-CN" dirty="0" smtClean="0"/>
          </a:p>
          <a:p>
            <a:pPr algn="ctr"/>
            <a:r>
              <a:rPr lang="en-US" altLang="zh-CN" dirty="0" smtClean="0">
                <a:hlinkClick r:id="rId3" action="ppaction://hlinkfile"/>
              </a:rPr>
              <a:t>testhead.html</a:t>
            </a:r>
            <a:endParaRPr lang="en-US" altLang="zh-CN" dirty="0" smtClean="0">
              <a:hlinkClick r:id="rId4" action="ppaction://hlinkfile"/>
            </a:endParaRPr>
          </a:p>
        </p:txBody>
      </p:sp>
      <p:sp>
        <p:nvSpPr>
          <p:cNvPr id="2" name="TextBox 8"/>
          <p:cNvSpPr txBox="1"/>
          <p:nvPr/>
        </p:nvSpPr>
        <p:spPr>
          <a:xfrm>
            <a:off x="681355" y="1459865"/>
            <a:ext cx="10207625" cy="3692525"/>
          </a:xfrm>
          <a:prstGeom prst="rect">
            <a:avLst/>
          </a:prstGeom>
          <a:solidFill>
            <a:schemeClr val="bg1">
              <a:lumMod val="95000"/>
            </a:schemeClr>
          </a:solidFill>
        </p:spPr>
        <p:txBody>
          <a:bodyPr wrap="square" rtlCol="0">
            <a:spAutoFit/>
          </a:bodyPr>
          <a:p>
            <a:r>
              <a:rPr lang="zh-CN" altLang="en-US">
                <a:sym typeface="+mn-ea"/>
              </a:rPr>
              <a:t>&lt;a href="TestHeadServlet?param1=test"&gt;访问TestHeadServlet&lt;/a&gt;</a:t>
            </a:r>
            <a:endParaRPr lang="zh-CN" altLang="en-US">
              <a:sym typeface="+mn-ea"/>
            </a:endParaRPr>
          </a:p>
          <a:p>
            <a:endParaRPr lang="zh-CN" altLang="en-US"/>
          </a:p>
          <a:p>
            <a:r>
              <a:rPr lang="zh-CN" altLang="en-US">
                <a:sym typeface="+mn-ea"/>
              </a:rPr>
              <a:t>&lt;form method="get" action="TestHeadServlet"&gt;</a:t>
            </a:r>
            <a:endParaRPr lang="zh-CN" altLang="en-US"/>
          </a:p>
          <a:p>
            <a:r>
              <a:rPr lang="zh-CN" altLang="en-US">
                <a:sym typeface="+mn-ea"/>
              </a:rPr>
              <a:t>	用户名：&lt;input name="username" type="text"&gt;&lt;br&gt;&lt;br&gt;</a:t>
            </a:r>
            <a:endParaRPr lang="zh-CN" altLang="en-US"/>
          </a:p>
          <a:p>
            <a:r>
              <a:rPr lang="zh-CN" altLang="en-US">
                <a:sym typeface="+mn-ea"/>
              </a:rPr>
              <a:t>	密     码：&lt;input name="pwd" type="password"&gt;&lt;br&gt;</a:t>
            </a:r>
            <a:endParaRPr lang="zh-CN" altLang="en-US"/>
          </a:p>
          <a:p>
            <a:r>
              <a:rPr lang="zh-CN" altLang="en-US">
                <a:sym typeface="+mn-ea"/>
              </a:rPr>
              <a:t>	&lt;input type="submit" value="提交"/&gt;&lt;br&gt;</a:t>
            </a:r>
            <a:endParaRPr lang="zh-CN" altLang="en-US"/>
          </a:p>
          <a:p>
            <a:r>
              <a:rPr lang="zh-CN" altLang="en-US">
                <a:sym typeface="+mn-ea"/>
              </a:rPr>
              <a:t>&lt;/form&gt;</a:t>
            </a:r>
            <a:endParaRPr lang="zh-CN" altLang="en-US">
              <a:sym typeface="+mn-ea"/>
            </a:endParaRPr>
          </a:p>
          <a:p>
            <a:endParaRPr lang="zh-CN" altLang="en-US"/>
          </a:p>
          <a:p>
            <a:r>
              <a:rPr lang="zh-CN" altLang="en-US">
                <a:sym typeface="+mn-ea"/>
              </a:rPr>
              <a:t>&lt;form method="post" action="TestHeadServlet"&gt;</a:t>
            </a:r>
            <a:endParaRPr lang="zh-CN" altLang="en-US"/>
          </a:p>
          <a:p>
            <a:r>
              <a:rPr lang="zh-CN" altLang="en-US">
                <a:sym typeface="+mn-ea"/>
              </a:rPr>
              <a:t>	用户名：&lt;input name="username" type="text"&gt;&lt;br&gt;&lt;br&gt;</a:t>
            </a:r>
            <a:endParaRPr lang="zh-CN" altLang="en-US"/>
          </a:p>
          <a:p>
            <a:r>
              <a:rPr lang="zh-CN" altLang="en-US">
                <a:sym typeface="+mn-ea"/>
              </a:rPr>
              <a:t>	密     码：&lt;input name="pwd" type="password"&gt;&lt;br&gt;</a:t>
            </a:r>
            <a:endParaRPr lang="zh-CN" altLang="en-US"/>
          </a:p>
          <a:p>
            <a:r>
              <a:rPr lang="zh-CN" altLang="en-US">
                <a:sym typeface="+mn-ea"/>
              </a:rPr>
              <a:t>	&lt;input type="submit" value="提交"/&gt;&lt;br&gt;</a:t>
            </a:r>
            <a:endParaRPr lang="zh-CN" altLang="en-US"/>
          </a:p>
          <a:p>
            <a:r>
              <a:rPr lang="zh-CN" altLang="en-US">
                <a:sym typeface="+mn-ea"/>
              </a:rPr>
              <a:t>&lt;/form&gt;</a:t>
            </a:r>
            <a:endParaRPr lang="en-US" altLang="zh-CN" dirty="0" smtClean="0">
              <a:ea typeface="微软雅黑 Light"/>
            </a:endParaRPr>
          </a:p>
        </p:txBody>
      </p:sp>
    </p:spTree>
  </p:cSld>
  <p:clrMapOvr>
    <a:masterClrMapping/>
  </p:clrMapOvr>
  <p:transition spd="slow">
    <p:push di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7765" y="644360"/>
            <a:ext cx="11015870" cy="1760254"/>
          </a:xfrm>
        </p:spPr>
        <p:txBody>
          <a:bodyPr vert="horz" lIns="91440" tIns="45720" rIns="91440" bIns="45720" rtlCol="0">
            <a:noAutofit/>
          </a:bodyPr>
          <a:lstStyle/>
          <a:p>
            <a:r>
              <a:rPr lang="zh-CN" altLang="en-US" sz="2400" dirty="0" smtClean="0">
                <a:solidFill>
                  <a:schemeClr val="tx1">
                    <a:lumMod val="75000"/>
                    <a:lumOff val="25000"/>
                  </a:schemeClr>
                </a:solidFill>
              </a:rPr>
              <a:t>实际应用中，可以使用请求接口中的方法，获取一些常用的请求头属性；</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例如：</a:t>
            </a:r>
            <a:endParaRPr lang="zh-CN" altLang="en-US" dirty="0">
              <a:solidFill>
                <a:schemeClr val="tx1">
                  <a:lumMod val="75000"/>
                  <a:lumOff val="25000"/>
                </a:schemeClr>
              </a:solidFill>
            </a:endParaRPr>
          </a:p>
        </p:txBody>
      </p:sp>
      <p:sp>
        <p:nvSpPr>
          <p:cNvPr id="4" name="标题 1"/>
          <p:cNvSpPr txBox="1"/>
          <p:nvPr/>
        </p:nvSpPr>
        <p:spPr>
          <a:xfrm>
            <a:off x="173509" y="881"/>
            <a:ext cx="10799291"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11【</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重要的请求头属性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a:hlinkClick r:id="rId1" action="ppaction://hlinkfile"/>
          </p:cNvPr>
          <p:cNvSpPr txBox="1"/>
          <p:nvPr/>
        </p:nvSpPr>
        <p:spPr>
          <a:xfrm>
            <a:off x="9764111" y="368880"/>
            <a:ext cx="2427889" cy="923330"/>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2" action="ppaction://hlinkfile"/>
              </a:rPr>
              <a:t>TestHeadServlet.java</a:t>
            </a:r>
            <a:endParaRPr lang="en-US" altLang="zh-CN" dirty="0" smtClean="0"/>
          </a:p>
          <a:p>
            <a:pPr algn="ctr"/>
            <a:r>
              <a:rPr lang="en-US" altLang="zh-CN" dirty="0" smtClean="0">
                <a:hlinkClick r:id="rId3" action="ppaction://hlinkfile"/>
              </a:rPr>
              <a:t>testhead.html</a:t>
            </a:r>
            <a:endParaRPr lang="en-US" altLang="zh-CN" dirty="0" smtClean="0">
              <a:hlinkClick r:id="rId4" action="ppaction://hlinkfile"/>
            </a:endParaRPr>
          </a:p>
        </p:txBody>
      </p:sp>
      <p:sp>
        <p:nvSpPr>
          <p:cNvPr id="10" name="TextBox 9"/>
          <p:cNvSpPr txBox="1"/>
          <p:nvPr/>
        </p:nvSpPr>
        <p:spPr>
          <a:xfrm>
            <a:off x="599086" y="1896681"/>
            <a:ext cx="10704789" cy="4523105"/>
          </a:xfrm>
          <a:prstGeom prst="rect">
            <a:avLst/>
          </a:prstGeom>
          <a:solidFill>
            <a:schemeClr val="bg1">
              <a:lumMod val="95000"/>
            </a:schemeClr>
          </a:solidFill>
        </p:spPr>
        <p:txBody>
          <a:bodyPr wrap="square" rtlCol="0">
            <a:spAutoFit/>
          </a:bodyPr>
          <a:lstStyle/>
          <a:p>
            <a:r>
              <a:rPr lang="en-US" altLang="zh-CN" dirty="0" smtClean="0">
                <a:ea typeface="微软雅黑 Light"/>
              </a:rPr>
              <a:t>protected void </a:t>
            </a:r>
            <a:r>
              <a:rPr lang="en-US" altLang="zh-CN" dirty="0" err="1" smtClean="0">
                <a:ea typeface="微软雅黑 Light"/>
              </a:rPr>
              <a:t>doGet</a:t>
            </a:r>
            <a:r>
              <a:rPr lang="en-US" altLang="zh-CN" dirty="0" smtClean="0">
                <a:ea typeface="微软雅黑 Light"/>
              </a:rPr>
              <a:t>(</a:t>
            </a:r>
            <a:r>
              <a:rPr lang="en-US" altLang="zh-CN" dirty="0" err="1" smtClean="0">
                <a:ea typeface="微软雅黑 Light"/>
              </a:rPr>
              <a:t>HttpServletRequest</a:t>
            </a:r>
            <a:r>
              <a:rPr lang="en-US" altLang="zh-CN" dirty="0" smtClean="0">
                <a:ea typeface="微软雅黑 Light"/>
              </a:rPr>
              <a:t> request, </a:t>
            </a:r>
            <a:r>
              <a:rPr lang="en-US" altLang="zh-CN" dirty="0" err="1" smtClean="0">
                <a:ea typeface="微软雅黑 Light"/>
              </a:rPr>
              <a:t>HttpServletResponse</a:t>
            </a:r>
            <a:r>
              <a:rPr lang="en-US" altLang="zh-CN" dirty="0" smtClean="0">
                <a:ea typeface="微软雅黑 Light"/>
              </a:rPr>
              <a:t> response) throws </a:t>
            </a:r>
            <a:r>
              <a:rPr lang="en-US" altLang="zh-CN" dirty="0" err="1" smtClean="0">
                <a:ea typeface="微软雅黑 Light"/>
              </a:rPr>
              <a:t>ServletException</a:t>
            </a:r>
            <a:r>
              <a:rPr lang="en-US" altLang="zh-CN" dirty="0" smtClean="0">
                <a:ea typeface="微软雅黑 Light"/>
              </a:rPr>
              <a:t>, </a:t>
            </a:r>
            <a:r>
              <a:rPr lang="en-US" altLang="zh-CN" dirty="0" err="1" smtClean="0">
                <a:ea typeface="微软雅黑 Light"/>
              </a:rPr>
              <a:t>IOException</a:t>
            </a:r>
            <a:r>
              <a:rPr lang="en-US" altLang="zh-CN" dirty="0" smtClean="0">
                <a:ea typeface="微软雅黑 Light"/>
              </a:rPr>
              <a:t> {</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获得请求长度</a:t>
            </a:r>
            <a:endParaRPr lang="zh-CN" altLang="en-US" dirty="0" smtClean="0">
              <a:ea typeface="微软雅黑 Light"/>
            </a:endParaRPr>
          </a:p>
          <a:p>
            <a:r>
              <a:rPr lang="zh-CN" altLang="en-US" dirty="0" smtClean="0">
                <a:ea typeface="微软雅黑 Light"/>
              </a:rPr>
              <a:t>		</a:t>
            </a:r>
            <a:r>
              <a:rPr lang="en-US" altLang="zh-CN" dirty="0" err="1" smtClean="0">
                <a:ea typeface="微软雅黑 Light"/>
              </a:rPr>
              <a:t>int</a:t>
            </a:r>
            <a:r>
              <a:rPr lang="en-US" altLang="zh-CN" dirty="0" smtClean="0">
                <a:ea typeface="微软雅黑 Light"/>
              </a:rPr>
              <a:t> length=</a:t>
            </a:r>
            <a:r>
              <a:rPr lang="en-US" altLang="zh-CN" dirty="0" err="1" smtClean="0">
                <a:ea typeface="微软雅黑 Light"/>
              </a:rPr>
              <a:t>request.getIntHeader</a:t>
            </a:r>
            <a:r>
              <a:rPr lang="en-US" altLang="zh-CN" dirty="0" smtClean="0">
                <a:ea typeface="微软雅黑 Light"/>
              </a:rPr>
              <a:t>("Content-Length");</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请求长度：</a:t>
            </a:r>
            <a:r>
              <a:rPr lang="en-US" altLang="zh-CN" dirty="0" smtClean="0">
                <a:ea typeface="微软雅黑 Light"/>
              </a:rPr>
              <a:t>"+length);</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浏览器能接受的</a:t>
            </a:r>
            <a:r>
              <a:rPr lang="en-US" altLang="zh-CN" dirty="0" smtClean="0">
                <a:ea typeface="微软雅黑 Light"/>
              </a:rPr>
              <a:t>MIME</a:t>
            </a:r>
            <a:r>
              <a:rPr lang="zh-CN" altLang="en-US" dirty="0" smtClean="0">
                <a:ea typeface="微软雅黑 Light"/>
              </a:rPr>
              <a:t>（它全名叫多用途互联网邮件扩展（Multipurpose Internet Mail </a:t>
            </a:r>
            <a:r>
              <a:rPr lang="en-US" altLang="zh-CN" dirty="0" smtClean="0">
                <a:ea typeface="微软雅黑 Light"/>
              </a:rPr>
              <a:t>//</a:t>
            </a:r>
            <a:r>
              <a:rPr lang="zh-CN" altLang="en-US" dirty="0" smtClean="0">
                <a:ea typeface="微软雅黑 Light"/>
              </a:rPr>
              <a:t>Extensions），最初是为了将纯文本格式的电子邮件扩展到可以支持多种信息格式而定制的。后来被应</a:t>
            </a:r>
            <a:endParaRPr lang="zh-CN" altLang="en-US" dirty="0" smtClean="0">
              <a:ea typeface="微软雅黑 Light"/>
            </a:endParaRPr>
          </a:p>
          <a:p>
            <a:r>
              <a:rPr lang="en-US" altLang="zh-CN" dirty="0" smtClean="0">
                <a:ea typeface="微软雅黑 Light"/>
              </a:rPr>
              <a:t>//</a:t>
            </a:r>
            <a:r>
              <a:rPr lang="zh-CN" altLang="en-US" dirty="0" smtClean="0">
                <a:ea typeface="微软雅黑 Light"/>
              </a:rPr>
              <a:t>用到多种协议里，包括我们常用的HTTP协议。MIME的常见形式是一个主类型加一个子类型，用斜线分</a:t>
            </a:r>
            <a:r>
              <a:rPr lang="en-US" altLang="zh-CN" dirty="0" smtClean="0">
                <a:ea typeface="微软雅黑 Light"/>
              </a:rPr>
              <a:t>//</a:t>
            </a:r>
            <a:r>
              <a:rPr lang="zh-CN" altLang="en-US" dirty="0" smtClean="0">
                <a:ea typeface="微软雅黑 Light"/>
              </a:rPr>
              <a:t>隔。比如text/html、application/javascript、image/png等。在访问网页时，MIME type帮助浏览器识别一</a:t>
            </a:r>
            <a:endParaRPr lang="zh-CN" altLang="en-US" dirty="0" smtClean="0">
              <a:ea typeface="微软雅黑 Light"/>
            </a:endParaRPr>
          </a:p>
          <a:p>
            <a:r>
              <a:rPr lang="en-US" altLang="zh-CN" dirty="0" smtClean="0">
                <a:ea typeface="微软雅黑 Light"/>
              </a:rPr>
              <a:t>//</a:t>
            </a:r>
            <a:r>
              <a:rPr lang="zh-CN" altLang="en-US" dirty="0" smtClean="0">
                <a:ea typeface="微软雅黑 Light"/>
              </a:rPr>
              <a:t>个HTTP请求返回的是什么内容的数据，应该如何打开、如何显示。）</a:t>
            </a:r>
            <a:r>
              <a:rPr lang="zh-CN" altLang="en-US" dirty="0" smtClean="0">
                <a:ea typeface="微软雅黑 Light"/>
              </a:rPr>
              <a:t>类型</a:t>
            </a:r>
            <a:endParaRPr lang="zh-CN" altLang="en-US" dirty="0" smtClean="0">
              <a:ea typeface="微软雅黑 Light"/>
            </a:endParaRPr>
          </a:p>
          <a:p>
            <a:r>
              <a:rPr lang="zh-CN" altLang="en-US" dirty="0" smtClean="0">
                <a:ea typeface="微软雅黑 Light"/>
              </a:rPr>
              <a:t>		</a:t>
            </a:r>
            <a:r>
              <a:rPr lang="en-US" altLang="zh-CN" dirty="0" smtClean="0">
                <a:ea typeface="微软雅黑 Light"/>
              </a:rPr>
              <a:t>String mime=</a:t>
            </a:r>
            <a:r>
              <a:rPr lang="en-US" altLang="zh-CN" dirty="0" err="1" smtClean="0">
                <a:ea typeface="微软雅黑 Light"/>
              </a:rPr>
              <a:t>request.getHeader</a:t>
            </a:r>
            <a:r>
              <a:rPr lang="en-US" altLang="zh-CN" dirty="0" smtClean="0">
                <a:ea typeface="微软雅黑 Light"/>
              </a:rPr>
              <a:t>("Accept");//如果不存在指定的 header 名，则返回 -1。</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("MIME</a:t>
            </a:r>
            <a:r>
              <a:rPr lang="zh-CN" altLang="en-US" dirty="0" smtClean="0">
                <a:ea typeface="微软雅黑 Light"/>
              </a:rPr>
              <a:t>类型：</a:t>
            </a:r>
            <a:r>
              <a:rPr lang="en-US" altLang="zh-CN" dirty="0" smtClean="0">
                <a:ea typeface="微软雅黑 Light"/>
              </a:rPr>
              <a:t>"+mime);</a:t>
            </a:r>
            <a:endParaRPr lang="en-US" altLang="zh-CN" dirty="0" smtClean="0">
              <a:ea typeface="微软雅黑 Light"/>
            </a:endParaRPr>
          </a:p>
          <a:p>
            <a:r>
              <a:rPr lang="en-US" altLang="zh-CN" dirty="0" smtClean="0">
                <a:ea typeface="微软雅黑 Light"/>
              </a:rPr>
              <a:t>//		</a:t>
            </a:r>
            <a:r>
              <a:rPr lang="zh-CN" altLang="en-US" dirty="0" smtClean="0">
                <a:ea typeface="微软雅黑 Light"/>
              </a:rPr>
              <a:t>来路路径信息</a:t>
            </a:r>
            <a:endParaRPr lang="zh-CN" altLang="en-US" dirty="0" smtClean="0">
              <a:ea typeface="微软雅黑 Light"/>
            </a:endParaRPr>
          </a:p>
          <a:p>
            <a:r>
              <a:rPr lang="zh-CN" altLang="en-US" dirty="0" smtClean="0">
                <a:ea typeface="微软雅黑 Light"/>
              </a:rPr>
              <a:t>		</a:t>
            </a:r>
            <a:r>
              <a:rPr lang="en-US" altLang="zh-CN" dirty="0" smtClean="0">
                <a:ea typeface="微软雅黑 Light"/>
              </a:rPr>
              <a:t>String </a:t>
            </a:r>
            <a:r>
              <a:rPr lang="en-US" altLang="zh-CN" dirty="0" err="1" smtClean="0">
                <a:ea typeface="微软雅黑 Light"/>
              </a:rPr>
              <a:t>referer</a:t>
            </a:r>
            <a:r>
              <a:rPr lang="en-US" altLang="zh-CN" dirty="0" smtClean="0">
                <a:ea typeface="微软雅黑 Light"/>
              </a:rPr>
              <a:t>=</a:t>
            </a:r>
            <a:r>
              <a:rPr lang="en-US" altLang="zh-CN" dirty="0" err="1" smtClean="0">
                <a:ea typeface="微软雅黑 Light"/>
              </a:rPr>
              <a:t>request.getHeader</a:t>
            </a:r>
            <a:r>
              <a:rPr lang="en-US" altLang="zh-CN" dirty="0" smtClean="0">
                <a:ea typeface="微软雅黑 Light"/>
              </a:rPr>
              <a:t>("</a:t>
            </a:r>
            <a:r>
              <a:rPr lang="en-US" altLang="zh-CN" dirty="0" err="1" smtClean="0">
                <a:ea typeface="微软雅黑 Light"/>
              </a:rPr>
              <a:t>Referer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a:t>
            </a:r>
            <a:r>
              <a:rPr lang="en-US" altLang="zh-CN" dirty="0" err="1" smtClean="0">
                <a:ea typeface="微软雅黑 Light"/>
              </a:rPr>
              <a:t>System.out.println</a:t>
            </a:r>
            <a:r>
              <a:rPr lang="en-US" altLang="zh-CN" dirty="0" smtClean="0">
                <a:ea typeface="微软雅黑 Light"/>
              </a:rPr>
              <a:t>("</a:t>
            </a:r>
            <a:r>
              <a:rPr lang="zh-CN" altLang="en-US" dirty="0" smtClean="0">
                <a:ea typeface="微软雅黑 Light"/>
              </a:rPr>
              <a:t>来路路径：</a:t>
            </a:r>
            <a:r>
              <a:rPr lang="en-US" altLang="zh-CN" dirty="0" smtClean="0">
                <a:ea typeface="微软雅黑 Light"/>
              </a:rPr>
              <a:t>"+</a:t>
            </a:r>
            <a:r>
              <a:rPr lang="en-US" altLang="zh-CN" dirty="0" err="1" smtClean="0">
                <a:ea typeface="微软雅黑 Light"/>
              </a:rPr>
              <a:t>referer</a:t>
            </a:r>
            <a:r>
              <a:rPr lang="en-US" altLang="zh-CN" dirty="0" smtClean="0">
                <a:ea typeface="微软雅黑 Light"/>
              </a:rPr>
              <a:t>);</a:t>
            </a:r>
            <a:endParaRPr lang="en-US" altLang="zh-CN" dirty="0" smtClean="0">
              <a:ea typeface="微软雅黑 Light"/>
            </a:endParaRPr>
          </a:p>
          <a:p>
            <a:r>
              <a:rPr lang="en-US" altLang="zh-CN" dirty="0" smtClean="0">
                <a:ea typeface="微软雅黑 Light"/>
              </a:rPr>
              <a:t>	}	</a:t>
            </a:r>
            <a:endParaRPr lang="en-US" altLang="zh-CN" dirty="0" smtClean="0">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5"/>
            <a:ext cx="11015870" cy="1760254"/>
          </a:xfrm>
        </p:spPr>
        <p:txBody>
          <a:bodyPr vert="horz" lIns="91440" tIns="45720" rIns="91440" bIns="45720" rtlCol="0">
            <a:noAutofit/>
          </a:bodyPr>
          <a:lstStyle/>
          <a:p>
            <a:r>
              <a:rPr lang="zh-CN" altLang="en-US" sz="2400" dirty="0" smtClean="0">
                <a:solidFill>
                  <a:schemeClr val="tx1">
                    <a:lumMod val="75000"/>
                    <a:lumOff val="25000"/>
                  </a:schemeClr>
                </a:solidFill>
              </a:rPr>
              <a:t>使用</a:t>
            </a:r>
            <a:r>
              <a:rPr lang="en-US" altLang="zh-CN" sz="2400" dirty="0" smtClean="0">
                <a:solidFill>
                  <a:schemeClr val="tx1">
                    <a:lumMod val="75000"/>
                    <a:lumOff val="25000"/>
                  </a:schemeClr>
                </a:solidFill>
              </a:rPr>
              <a:t>testhead.html</a:t>
            </a:r>
            <a:r>
              <a:rPr lang="zh-CN" altLang="en-US" sz="2400" dirty="0" smtClean="0">
                <a:solidFill>
                  <a:schemeClr val="tx1">
                    <a:lumMod val="75000"/>
                    <a:lumOff val="25000"/>
                  </a:schemeClr>
                </a:solidFill>
              </a:rPr>
              <a:t>中</a:t>
            </a:r>
            <a:r>
              <a:rPr lang="en-US" altLang="zh-CN" sz="2400" dirty="0" smtClean="0">
                <a:solidFill>
                  <a:schemeClr val="tx1">
                    <a:lumMod val="75000"/>
                    <a:lumOff val="25000"/>
                  </a:schemeClr>
                </a:solidFill>
              </a:rPr>
              <a:t>get</a:t>
            </a:r>
            <a:r>
              <a:rPr lang="zh-CN" altLang="en-US" sz="2400" dirty="0" smtClean="0">
                <a:solidFill>
                  <a:schemeClr val="tx1">
                    <a:lumMod val="75000"/>
                    <a:lumOff val="25000"/>
                  </a:schemeClr>
                </a:solidFill>
              </a:rPr>
              <a:t>方式提交表单访问：</a:t>
            </a:r>
            <a:endParaRPr lang="en-US" altLang="zh-CN"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pPr>
              <a:buNone/>
            </a:pP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使用</a:t>
            </a:r>
            <a:r>
              <a:rPr lang="en-US" altLang="zh-CN" sz="2400" dirty="0" smtClean="0">
                <a:solidFill>
                  <a:schemeClr val="tx1">
                    <a:lumMod val="75000"/>
                    <a:lumOff val="25000"/>
                  </a:schemeClr>
                </a:solidFill>
              </a:rPr>
              <a:t>testhead.html</a:t>
            </a:r>
            <a:r>
              <a:rPr lang="zh-CN" altLang="en-US" sz="2400" dirty="0" smtClean="0">
                <a:solidFill>
                  <a:schemeClr val="tx1">
                    <a:lumMod val="75000"/>
                    <a:lumOff val="25000"/>
                  </a:schemeClr>
                </a:solidFill>
              </a:rPr>
              <a:t>中</a:t>
            </a:r>
            <a:r>
              <a:rPr lang="en-US" altLang="zh-CN" sz="2400" dirty="0" smtClean="0">
                <a:solidFill>
                  <a:schemeClr val="tx1">
                    <a:lumMod val="75000"/>
                    <a:lumOff val="25000"/>
                  </a:schemeClr>
                </a:solidFill>
              </a:rPr>
              <a:t>post</a:t>
            </a:r>
            <a:r>
              <a:rPr lang="zh-CN" altLang="en-US" sz="2400" dirty="0" smtClean="0">
                <a:solidFill>
                  <a:schemeClr val="tx1">
                    <a:lumMod val="75000"/>
                    <a:lumOff val="25000"/>
                  </a:schemeClr>
                </a:solidFill>
              </a:rPr>
              <a:t>方式提交表单访问：</a:t>
            </a:r>
            <a:endParaRPr lang="zh-CN" altLang="en-US" sz="2400" dirty="0" smtClean="0">
              <a:solidFill>
                <a:schemeClr val="tx1">
                  <a:lumMod val="75000"/>
                  <a:lumOff val="25000"/>
                </a:schemeClr>
              </a:solidFill>
            </a:endParaRPr>
          </a:p>
          <a:p>
            <a:pPr>
              <a:buNone/>
            </a:pPr>
            <a:endParaRPr lang="zh-CN" altLang="en-US" dirty="0">
              <a:solidFill>
                <a:schemeClr val="tx1">
                  <a:lumMod val="75000"/>
                  <a:lumOff val="25000"/>
                </a:schemeClr>
              </a:solidFill>
            </a:endParaRPr>
          </a:p>
        </p:txBody>
      </p:sp>
      <p:sp>
        <p:nvSpPr>
          <p:cNvPr id="4" name="标题 1"/>
          <p:cNvSpPr txBox="1"/>
          <p:nvPr/>
        </p:nvSpPr>
        <p:spPr>
          <a:xfrm>
            <a:off x="173509" y="881"/>
            <a:ext cx="10799291"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11【</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重要的请求头属性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9" name="TextBox 8">
            <a:hlinkClick r:id="rId1" action="ppaction://hlinkfile"/>
          </p:cNvPr>
          <p:cNvSpPr txBox="1"/>
          <p:nvPr/>
        </p:nvSpPr>
        <p:spPr>
          <a:xfrm>
            <a:off x="9764111" y="368880"/>
            <a:ext cx="2427889" cy="923330"/>
          </a:xfrm>
          <a:prstGeom prst="rect">
            <a:avLst/>
          </a:prstGeom>
          <a:noFill/>
        </p:spPr>
        <p:txBody>
          <a:bodyPr wrap="square" rtlCol="0">
            <a:spAutoFit/>
          </a:bodyPr>
          <a:lstStyle/>
          <a:p>
            <a:pPr algn="ctr"/>
            <a:r>
              <a:rPr lang="zh-CN" altLang="en-US" dirty="0" smtClean="0"/>
              <a:t>课堂案例：</a:t>
            </a:r>
            <a:endParaRPr lang="en-US" altLang="zh-CN" dirty="0" smtClean="0"/>
          </a:p>
          <a:p>
            <a:pPr algn="ctr"/>
            <a:r>
              <a:rPr lang="en-US" altLang="zh-CN" dirty="0" smtClean="0">
                <a:hlinkClick r:id="rId2" action="ppaction://hlinkfile"/>
              </a:rPr>
              <a:t>TestHeadServlet.java</a:t>
            </a:r>
            <a:endParaRPr lang="en-US" altLang="zh-CN" dirty="0" smtClean="0"/>
          </a:p>
          <a:p>
            <a:pPr algn="ctr"/>
            <a:r>
              <a:rPr lang="en-US" altLang="zh-CN" dirty="0" smtClean="0">
                <a:hlinkClick r:id="rId3" action="ppaction://hlinkfile"/>
              </a:rPr>
              <a:t>testhead.html</a:t>
            </a:r>
            <a:endParaRPr lang="en-US" altLang="zh-CN" dirty="0" smtClean="0">
              <a:hlinkClick r:id="rId4" action="ppaction://hlinkfile"/>
            </a:endParaRPr>
          </a:p>
        </p:txBody>
      </p:sp>
      <p:pic>
        <p:nvPicPr>
          <p:cNvPr id="88065" name="Picture 1" descr="C:\Users\wxh\AppData\Roaming\Tencent\Users\29097443\QQ\WinTemp\RichOle\(N%9)OMJ1{WZ3EM_UQV2D_4.png"/>
          <p:cNvPicPr>
            <a:picLocks noChangeAspect="1" noChangeArrowheads="1"/>
          </p:cNvPicPr>
          <p:nvPr/>
        </p:nvPicPr>
        <p:blipFill>
          <a:blip r:embed="rId5" cstate="print"/>
          <a:srcRect/>
          <a:stretch>
            <a:fillRect/>
          </a:stretch>
        </p:blipFill>
        <p:spPr bwMode="auto">
          <a:xfrm>
            <a:off x="504496" y="1765738"/>
            <a:ext cx="11080646" cy="882869"/>
          </a:xfrm>
          <a:prstGeom prst="rect">
            <a:avLst/>
          </a:prstGeom>
          <a:noFill/>
          <a:ln w="38100">
            <a:solidFill>
              <a:schemeClr val="accent6"/>
            </a:solidFill>
          </a:ln>
        </p:spPr>
      </p:pic>
      <p:pic>
        <p:nvPicPr>
          <p:cNvPr id="88066" name="Picture 2" descr="C:\Users\wxh\AppData\Roaming\Tencent\Users\29097443\QQ\WinTemp\RichOle\_Q{}LL66FCVDLV16%UU4KZ9.png"/>
          <p:cNvPicPr>
            <a:picLocks noChangeAspect="1" noChangeArrowheads="1"/>
          </p:cNvPicPr>
          <p:nvPr/>
        </p:nvPicPr>
        <p:blipFill>
          <a:blip r:embed="rId6" cstate="print"/>
          <a:srcRect/>
          <a:stretch>
            <a:fillRect/>
          </a:stretch>
        </p:blipFill>
        <p:spPr bwMode="auto">
          <a:xfrm>
            <a:off x="567558" y="3957143"/>
            <a:ext cx="10938416" cy="851339"/>
          </a:xfrm>
          <a:prstGeom prst="rect">
            <a:avLst/>
          </a:prstGeom>
          <a:noFill/>
          <a:ln w="38100">
            <a:solidFill>
              <a:schemeClr val="accent6"/>
            </a:solidFill>
          </a:ln>
        </p:spPr>
      </p:pic>
    </p:spTree>
  </p:cSld>
  <p:clrMapOvr>
    <a:masterClrMapping/>
  </p:clrMapOvr>
  <p:transition spd="slow">
    <p:push dir="u"/>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本节总结提问</a:t>
            </a:r>
            <a:r>
              <a:rPr lang="en-US" altLang="zh-CN" dirty="0" smtClean="0"/>
              <a:t>【Servlet</a:t>
            </a:r>
            <a:r>
              <a:rPr lang="zh-CN" altLang="en-US" dirty="0" smtClean="0"/>
              <a:t>入门</a:t>
            </a:r>
            <a:r>
              <a:rPr lang="en-US" altLang="zh-CN" dirty="0" smtClean="0"/>
              <a:t>】</a:t>
            </a:r>
            <a:endParaRPr lang="zh-CN" altLang="en-US" dirty="0"/>
          </a:p>
        </p:txBody>
      </p:sp>
      <p:sp>
        <p:nvSpPr>
          <p:cNvPr id="3" name="内容占位符 2"/>
          <p:cNvSpPr>
            <a:spLocks noGrp="1"/>
          </p:cNvSpPr>
          <p:nvPr>
            <p:ph idx="1"/>
          </p:nvPr>
        </p:nvSpPr>
        <p:spPr>
          <a:xfrm>
            <a:off x="838200" y="1320800"/>
            <a:ext cx="10515600" cy="4970463"/>
          </a:xfrm>
        </p:spPr>
        <p:txBody>
          <a:bodyPr vert="horz" lIns="91440" tIns="45720" rIns="91440" bIns="45720" rtlCol="0">
            <a:normAutofit/>
          </a:bodyPr>
          <a:lstStyle/>
          <a:p>
            <a:r>
              <a:rPr lang="en-US" altLang="zh-CN" sz="2400" dirty="0" err="1" smtClean="0"/>
              <a:t>Servlet</a:t>
            </a:r>
            <a:r>
              <a:rPr lang="zh-CN" altLang="en-US" sz="2400" dirty="0" smtClean="0"/>
              <a:t>的线程性质是什么？</a:t>
            </a:r>
            <a:endParaRPr lang="en-US" altLang="zh-CN" sz="2400" dirty="0" smtClean="0"/>
          </a:p>
          <a:p>
            <a:r>
              <a:rPr lang="en-US" altLang="zh-CN" sz="2400" dirty="0" smtClean="0"/>
              <a:t>web.xml</a:t>
            </a:r>
            <a:r>
              <a:rPr lang="zh-CN" altLang="en-US" sz="2400" dirty="0" smtClean="0"/>
              <a:t>中可以配置哪些信息？</a:t>
            </a:r>
            <a:endParaRPr lang="en-US" altLang="zh-CN" sz="2400" dirty="0" smtClean="0"/>
          </a:p>
          <a:p>
            <a:r>
              <a:rPr lang="en-US" altLang="zh-CN" sz="2400" dirty="0" err="1" smtClean="0"/>
              <a:t>Servlet</a:t>
            </a:r>
            <a:r>
              <a:rPr lang="zh-CN" altLang="en-US" sz="2400" dirty="0" smtClean="0"/>
              <a:t>初始化参数和全局参数有什么区别？</a:t>
            </a:r>
            <a:endParaRPr lang="en-US" altLang="zh-CN" sz="2400" dirty="0" smtClean="0"/>
          </a:p>
          <a:p>
            <a:r>
              <a:rPr lang="zh-CN" altLang="en-US" sz="2400" dirty="0" smtClean="0"/>
              <a:t>如何获得请求参数？</a:t>
            </a:r>
            <a:endParaRPr lang="en-US" altLang="zh-CN" sz="2400" dirty="0" smtClean="0"/>
          </a:p>
          <a:p>
            <a:r>
              <a:rPr lang="zh-CN" altLang="en-US" sz="2400" dirty="0" smtClean="0"/>
              <a:t>如何获得请求属性头？</a:t>
            </a:r>
            <a:endParaRPr lang="en-US" altLang="zh-CN" sz="2400" dirty="0" smtClean="0"/>
          </a:p>
        </p:txBody>
      </p:sp>
    </p:spTree>
  </p:cSld>
  <p:clrMapOvr>
    <a:masterClrMapping/>
  </p:clrMapOvr>
  <p:transition spd="slow">
    <p:push dir="u"/>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本节总结</a:t>
            </a:r>
            <a:r>
              <a:rPr lang="en-US" altLang="zh-CN" dirty="0" smtClean="0"/>
              <a:t>【Servlet</a:t>
            </a:r>
            <a:r>
              <a:rPr lang="zh-CN" altLang="en-US" dirty="0" smtClean="0"/>
              <a:t>入门</a:t>
            </a:r>
            <a:r>
              <a:rPr lang="en-US" altLang="zh-CN" dirty="0" smtClean="0"/>
              <a:t>】</a:t>
            </a:r>
            <a:endParaRPr lang="zh-CN" altLang="en-US" dirty="0"/>
          </a:p>
        </p:txBody>
      </p:sp>
      <p:sp>
        <p:nvSpPr>
          <p:cNvPr id="3" name="内容占位符 2"/>
          <p:cNvSpPr>
            <a:spLocks noGrp="1"/>
          </p:cNvSpPr>
          <p:nvPr>
            <p:ph idx="1"/>
          </p:nvPr>
        </p:nvSpPr>
        <p:spPr>
          <a:xfrm>
            <a:off x="173990" y="1320800"/>
            <a:ext cx="11179810" cy="4970780"/>
          </a:xfrm>
        </p:spPr>
        <p:txBody>
          <a:bodyPr vert="horz" lIns="91440" tIns="45720" rIns="91440" bIns="45720" rtlCol="0">
            <a:noAutofit/>
          </a:bodyPr>
          <a:lstStyle/>
          <a:p>
            <a:r>
              <a:rPr lang="en-US" altLang="zh-CN" sz="2300" dirty="0" err="1" smtClean="0"/>
              <a:t>Servlet</a:t>
            </a:r>
            <a:r>
              <a:rPr lang="zh-CN" altLang="en-US" sz="2300" dirty="0" smtClean="0"/>
              <a:t>是多线程，单实例的，不管访问多少次，只有一个</a:t>
            </a:r>
            <a:r>
              <a:rPr lang="en-US" altLang="zh-CN" sz="2300" dirty="0" err="1" smtClean="0"/>
              <a:t>Servlet</a:t>
            </a:r>
            <a:r>
              <a:rPr lang="zh-CN" altLang="en-US" sz="2300" dirty="0" smtClean="0"/>
              <a:t>实例；如果在</a:t>
            </a:r>
            <a:r>
              <a:rPr lang="en-US" altLang="zh-CN" sz="2300" dirty="0" smtClean="0"/>
              <a:t>web.xml</a:t>
            </a:r>
            <a:r>
              <a:rPr lang="zh-CN" altLang="en-US" sz="2300" dirty="0" smtClean="0"/>
              <a:t>中配置了启动加载项，则服务器启动时初始化，否则第一次访问时初始化；</a:t>
            </a:r>
            <a:endParaRPr lang="en-US" altLang="zh-CN" sz="2300" dirty="0" smtClean="0"/>
          </a:p>
          <a:p>
            <a:r>
              <a:rPr lang="en-US" altLang="zh-CN" sz="2300" dirty="0" err="1" smtClean="0"/>
              <a:t>Servlet</a:t>
            </a:r>
            <a:r>
              <a:rPr lang="zh-CN" altLang="en-US" sz="2300" dirty="0" smtClean="0"/>
              <a:t>的初始化参数只能在当前</a:t>
            </a:r>
            <a:r>
              <a:rPr lang="en-US" altLang="zh-CN" sz="2300" dirty="0" err="1" smtClean="0"/>
              <a:t>Servlet</a:t>
            </a:r>
            <a:r>
              <a:rPr lang="zh-CN" altLang="en-US" sz="2300" dirty="0" smtClean="0"/>
              <a:t>中使用，全局参数可以在整个应用中使用；</a:t>
            </a:r>
            <a:endParaRPr lang="en-US" altLang="zh-CN" sz="2300" dirty="0" smtClean="0"/>
          </a:p>
          <a:p>
            <a:r>
              <a:rPr lang="en-US" altLang="zh-CN" sz="2300" dirty="0" smtClean="0"/>
              <a:t>web.xml</a:t>
            </a:r>
            <a:r>
              <a:rPr lang="zh-CN" altLang="en-US" sz="2300" dirty="0" smtClean="0"/>
              <a:t>中可以配置</a:t>
            </a:r>
            <a:r>
              <a:rPr lang="en-US" altLang="zh-CN" sz="2300" dirty="0" err="1" smtClean="0"/>
              <a:t>Servlet</a:t>
            </a:r>
            <a:r>
              <a:rPr lang="zh-CN" altLang="en-US" sz="2300" dirty="0" smtClean="0"/>
              <a:t>相关信息，还可以配置错误页面、默认首页等；</a:t>
            </a:r>
            <a:endParaRPr lang="en-US" altLang="zh-CN" sz="2300" dirty="0" smtClean="0"/>
          </a:p>
          <a:p>
            <a:r>
              <a:rPr lang="zh-CN" altLang="en-US" sz="2300" dirty="0" smtClean="0"/>
              <a:t>对</a:t>
            </a:r>
            <a:r>
              <a:rPr lang="en-US" altLang="zh-CN" sz="2300" dirty="0" err="1" smtClean="0"/>
              <a:t>Servlet</a:t>
            </a:r>
            <a:r>
              <a:rPr lang="zh-CN" altLang="en-US" sz="2300" dirty="0" smtClean="0"/>
              <a:t>的</a:t>
            </a:r>
            <a:r>
              <a:rPr lang="en-US" altLang="zh-CN" sz="2300" dirty="0" err="1" smtClean="0"/>
              <a:t>url-patttern</a:t>
            </a:r>
            <a:r>
              <a:rPr lang="zh-CN" altLang="en-US" sz="2300" dirty="0" smtClean="0"/>
              <a:t>可以使用通配符*进行配置；</a:t>
            </a:r>
            <a:endParaRPr lang="en-US" altLang="zh-CN" sz="2300" dirty="0" smtClean="0"/>
          </a:p>
          <a:p>
            <a:r>
              <a:rPr lang="zh-CN" altLang="en-US" sz="2300" dirty="0" smtClean="0"/>
              <a:t>请求接口中定义了</a:t>
            </a:r>
            <a:r>
              <a:rPr lang="en-US" altLang="zh-CN" sz="2300" dirty="0" err="1" smtClean="0"/>
              <a:t>getParameter</a:t>
            </a:r>
            <a:r>
              <a:rPr lang="zh-CN" altLang="en-US" sz="2300" dirty="0" smtClean="0"/>
              <a:t>等方法获得请求参数；</a:t>
            </a:r>
            <a:endParaRPr lang="en-US" altLang="zh-CN" sz="2300" dirty="0" smtClean="0"/>
          </a:p>
          <a:p>
            <a:r>
              <a:rPr lang="zh-CN" altLang="en-US" sz="2300" dirty="0" smtClean="0"/>
              <a:t>请求接口中定义了</a:t>
            </a:r>
            <a:r>
              <a:rPr lang="en-US" altLang="zh-CN" sz="2300" dirty="0" err="1" smtClean="0"/>
              <a:t>getHeader</a:t>
            </a:r>
            <a:r>
              <a:rPr lang="zh-CN" altLang="en-US" sz="2300" dirty="0" smtClean="0"/>
              <a:t>等方法获得请求头属性；</a:t>
            </a:r>
            <a:endParaRPr lang="zh-CN" altLang="en-US" sz="2300" dirty="0" smtClean="0"/>
          </a:p>
        </p:txBody>
      </p:sp>
    </p:spTree>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【Servlet</a:t>
            </a:r>
            <a:r>
              <a:rPr lang="zh-CN" altLang="en-US" smtClean="0"/>
              <a:t>入门</a:t>
            </a:r>
            <a:r>
              <a:rPr lang="en-US" altLang="zh-CN" smtClean="0"/>
              <a:t>】-1</a:t>
            </a:r>
            <a:endParaRPr lang="zh-CN" altLang="en-US" dirty="0"/>
          </a:p>
        </p:txBody>
      </p:sp>
      <p:sp>
        <p:nvSpPr>
          <p:cNvPr id="3" name="内容占位符 2"/>
          <p:cNvSpPr>
            <a:spLocks noGrp="1"/>
          </p:cNvSpPr>
          <p:nvPr>
            <p:ph idx="1"/>
          </p:nvPr>
        </p:nvSpPr>
        <p:spPr>
          <a:xfrm>
            <a:off x="806669" y="851338"/>
            <a:ext cx="10515600" cy="5186855"/>
          </a:xfrm>
        </p:spPr>
        <p:txBody>
          <a:bodyPr vert="horz" lIns="91440" tIns="45720" rIns="91440" bIns="45720" rtlCol="0">
            <a:noAutofit/>
          </a:bodyPr>
          <a:lstStyle/>
          <a:p>
            <a:r>
              <a:rPr lang="zh-CN" altLang="en-US" sz="2400" dirty="0" smtClean="0"/>
              <a:t>知识点</a:t>
            </a:r>
            <a:r>
              <a:rPr lang="en-US" altLang="zh-CN" sz="2400" dirty="0" smtClean="0"/>
              <a:t>1</a:t>
            </a:r>
            <a:r>
              <a:rPr lang="zh-CN" altLang="en-US" sz="2400" dirty="0" smtClean="0"/>
              <a:t>：</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线程特性</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2</a:t>
            </a:r>
            <a:r>
              <a:rPr lang="zh-CN" altLang="en-US" sz="2400" dirty="0" smtClean="0"/>
              <a:t>：</a:t>
            </a:r>
            <a:r>
              <a:rPr lang="zh-CN" altLang="en-US" sz="2400" dirty="0" smtClean="0">
                <a:solidFill>
                  <a:schemeClr val="tx1">
                    <a:lumMod val="75000"/>
                    <a:lumOff val="25000"/>
                  </a:schemeClr>
                </a:solidFill>
              </a:rPr>
              <a:t>请求和响应接口</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3</a:t>
            </a:r>
            <a:r>
              <a:rPr lang="zh-CN" altLang="en-US" sz="2400" dirty="0" smtClean="0"/>
              <a:t>：</a:t>
            </a:r>
            <a:r>
              <a:rPr lang="zh-CN" altLang="en-US" sz="2400" dirty="0" smtClean="0">
                <a:solidFill>
                  <a:schemeClr val="tx1">
                    <a:lumMod val="75000"/>
                    <a:lumOff val="25000"/>
                  </a:schemeClr>
                </a:solidFill>
              </a:rPr>
              <a:t>利用</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对客户端不同方式请求作出动态响应</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4</a:t>
            </a:r>
            <a:r>
              <a:rPr lang="zh-CN" altLang="en-US" sz="2400" dirty="0" smtClean="0"/>
              <a:t>： </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中获取普通请求不同名或同名的参数（</a:t>
            </a:r>
            <a:r>
              <a:rPr lang="en-US" altLang="zh-CN" sz="2400" dirty="0" smtClean="0">
                <a:solidFill>
                  <a:schemeClr val="tx1">
                    <a:lumMod val="75000"/>
                    <a:lumOff val="25000"/>
                  </a:schemeClr>
                </a:solidFill>
              </a:rPr>
              <a:t>name1=value1&amp;name2=value2&amp;...</a:t>
            </a:r>
            <a:r>
              <a:rPr lang="zh-CN" altLang="en-US" sz="2400" dirty="0" smtClean="0">
                <a:solidFill>
                  <a:schemeClr val="tx1">
                    <a:lumMod val="75000"/>
                    <a:lumOff val="25000"/>
                  </a:schemeClr>
                </a:solidFill>
              </a:rPr>
              <a:t>）的方法</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5</a:t>
            </a:r>
            <a:r>
              <a:rPr lang="zh-CN" altLang="en-US" sz="2400" dirty="0" smtClean="0"/>
              <a:t>： </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初始化参数</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6</a:t>
            </a:r>
            <a:r>
              <a:rPr lang="zh-CN" altLang="en-US" sz="2400" dirty="0" smtClean="0"/>
              <a:t>： </a:t>
            </a:r>
            <a:r>
              <a:rPr lang="zh-CN" altLang="en-US" sz="2400" dirty="0" smtClean="0">
                <a:solidFill>
                  <a:schemeClr val="tx1">
                    <a:lumMod val="75000"/>
                    <a:lumOff val="25000"/>
                  </a:schemeClr>
                </a:solidFill>
              </a:rPr>
              <a:t>全局参数</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7</a:t>
            </a:r>
            <a:r>
              <a:rPr lang="zh-CN" altLang="en-US" sz="2400" dirty="0" smtClean="0"/>
              <a:t>： </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加载启动选项</a:t>
            </a:r>
            <a:endParaRPr lang="en-US" altLang="zh-CN" sz="2400" dirty="0">
              <a:solidFill>
                <a:schemeClr val="tx1">
                  <a:lumMod val="75000"/>
                  <a:lumOff val="25000"/>
                </a:schemeClr>
              </a:solidFill>
            </a:endParaRPr>
          </a:p>
          <a:p>
            <a:endParaRPr lang="zh-CN" altLang="en-US" sz="24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本章作业</a:t>
            </a:r>
            <a:endParaRPr lang="zh-CN" altLang="en-US" dirty="0"/>
          </a:p>
        </p:txBody>
      </p:sp>
      <p:sp>
        <p:nvSpPr>
          <p:cNvPr id="3" name="内容占位符 2"/>
          <p:cNvSpPr>
            <a:spLocks noGrp="1"/>
          </p:cNvSpPr>
          <p:nvPr>
            <p:ph idx="1"/>
          </p:nvPr>
        </p:nvSpPr>
        <p:spPr>
          <a:xfrm>
            <a:off x="558800" y="914400"/>
            <a:ext cx="10780010" cy="5571067"/>
          </a:xfrm>
        </p:spPr>
        <p:txBody>
          <a:bodyPr vert="horz" lIns="91440" tIns="45720" rIns="91440" bIns="45720" rtlCol="0">
            <a:noAutofit/>
          </a:bodyPr>
          <a:lstStyle/>
          <a:p>
            <a:r>
              <a:rPr lang="zh-CN" altLang="en-US" sz="2400" dirty="0" smtClean="0">
                <a:latin typeface="+mn-ea"/>
                <a:ea typeface="微软雅黑 Light"/>
              </a:rPr>
              <a:t>作业</a:t>
            </a:r>
            <a:r>
              <a:rPr lang="en-US" altLang="zh-CN" sz="2400" dirty="0" smtClean="0">
                <a:latin typeface="+mn-ea"/>
                <a:ea typeface="微软雅黑 Light"/>
              </a:rPr>
              <a:t>1</a:t>
            </a:r>
            <a:r>
              <a:rPr lang="zh-CN" altLang="en-US" sz="2400" dirty="0" smtClean="0">
                <a:latin typeface="+mn-ea"/>
                <a:ea typeface="微软雅黑 Light"/>
              </a:rPr>
              <a:t>： </a:t>
            </a:r>
            <a:endParaRPr lang="zh-CN" altLang="en-US" sz="2400" dirty="0" smtClean="0">
              <a:latin typeface="+mn-ea"/>
              <a:ea typeface="微软雅黑 Light"/>
            </a:endParaRPr>
          </a:p>
          <a:p>
            <a:r>
              <a:rPr lang="zh-CN" altLang="en-US" sz="2400" dirty="0" smtClean="0">
                <a:latin typeface="+mn-ea"/>
                <a:ea typeface="微软雅黑 Light"/>
              </a:rPr>
              <a:t>题目：编写</a:t>
            </a:r>
            <a:r>
              <a:rPr lang="en-US" altLang="zh-CN" sz="2400" dirty="0" smtClean="0">
                <a:latin typeface="+mn-ea"/>
                <a:ea typeface="微软雅黑 Light"/>
              </a:rPr>
              <a:t>html</a:t>
            </a:r>
            <a:r>
              <a:rPr lang="zh-CN" altLang="en-US" sz="2400" dirty="0" smtClean="0">
                <a:latin typeface="+mn-ea"/>
                <a:ea typeface="微软雅黑 Light"/>
              </a:rPr>
              <a:t>页面，提供注册表单，注册表单中至少要用到文本框、多选框、单选框、下拉列表等表单元素，填写信息后提交到</a:t>
            </a:r>
            <a:r>
              <a:rPr lang="en-US" altLang="zh-CN" sz="2400" dirty="0" err="1" smtClean="0">
                <a:latin typeface="+mn-ea"/>
                <a:ea typeface="微软雅黑 Light"/>
              </a:rPr>
              <a:t>Servlet</a:t>
            </a:r>
            <a:r>
              <a:rPr lang="zh-CN" altLang="en-US" sz="2400" dirty="0" smtClean="0">
                <a:latin typeface="+mn-ea"/>
                <a:ea typeface="微软雅黑 Light"/>
              </a:rPr>
              <a:t>，</a:t>
            </a:r>
            <a:r>
              <a:rPr lang="en-US" altLang="zh-CN" sz="2400" dirty="0" err="1" smtClean="0">
                <a:latin typeface="+mn-ea"/>
                <a:ea typeface="微软雅黑 Light"/>
              </a:rPr>
              <a:t>Servlet</a:t>
            </a:r>
            <a:r>
              <a:rPr lang="zh-CN" altLang="en-US" sz="2400" dirty="0" smtClean="0">
                <a:latin typeface="+mn-ea"/>
                <a:ea typeface="微软雅黑 Light"/>
              </a:rPr>
              <a:t>读取注册信息进行显示。</a:t>
            </a:r>
            <a:endParaRPr lang="zh-CN" altLang="en-US" sz="2400" dirty="0" smtClean="0">
              <a:latin typeface="+mn-ea"/>
              <a:ea typeface="微软雅黑 Light"/>
            </a:endParaRPr>
          </a:p>
          <a:p>
            <a:r>
              <a:rPr lang="zh-CN" altLang="en-US" sz="2400" dirty="0" smtClean="0">
                <a:latin typeface="+mn-ea"/>
                <a:ea typeface="微软雅黑 Light"/>
              </a:rPr>
              <a:t>难度：易</a:t>
            </a:r>
            <a:endParaRPr lang="zh-CN" altLang="en-US" sz="2400" dirty="0" smtClean="0">
              <a:latin typeface="+mn-ea"/>
              <a:ea typeface="微软雅黑 Light"/>
            </a:endParaRPr>
          </a:p>
          <a:p>
            <a:r>
              <a:rPr lang="zh-CN" altLang="en-US" sz="2400" dirty="0" smtClean="0">
                <a:latin typeface="+mn-ea"/>
                <a:ea typeface="微软雅黑 Light"/>
              </a:rPr>
              <a:t>作业</a:t>
            </a:r>
            <a:r>
              <a:rPr lang="en-US" altLang="zh-CN" sz="2400" dirty="0" smtClean="0">
                <a:latin typeface="+mn-ea"/>
                <a:ea typeface="微软雅黑 Light"/>
              </a:rPr>
              <a:t>2</a:t>
            </a:r>
            <a:r>
              <a:rPr lang="zh-CN" altLang="en-US" sz="2400" dirty="0" smtClean="0">
                <a:latin typeface="+mn-ea"/>
                <a:ea typeface="微软雅黑 Light"/>
              </a:rPr>
              <a:t>： </a:t>
            </a:r>
            <a:endParaRPr lang="zh-CN" altLang="en-US" sz="2400" dirty="0" smtClean="0">
              <a:latin typeface="+mn-ea"/>
              <a:ea typeface="微软雅黑 Light"/>
            </a:endParaRPr>
          </a:p>
          <a:p>
            <a:r>
              <a:rPr lang="zh-CN" altLang="en-US" sz="2400" dirty="0" smtClean="0">
                <a:latin typeface="+mn-ea"/>
                <a:ea typeface="微软雅黑 Light"/>
              </a:rPr>
              <a:t>题目：编写</a:t>
            </a:r>
            <a:r>
              <a:rPr lang="en-US" altLang="zh-CN" sz="2400" dirty="0" err="1" smtClean="0">
                <a:latin typeface="+mn-ea"/>
                <a:ea typeface="微软雅黑 Light"/>
              </a:rPr>
              <a:t>Servlet</a:t>
            </a:r>
            <a:r>
              <a:rPr lang="zh-CN" altLang="en-US" sz="2400" dirty="0" smtClean="0">
                <a:latin typeface="+mn-ea"/>
                <a:ea typeface="微软雅黑 Light"/>
              </a:rPr>
              <a:t>，验证</a:t>
            </a:r>
            <a:r>
              <a:rPr lang="en-US" altLang="zh-CN" sz="2400" dirty="0" err="1" smtClean="0">
                <a:latin typeface="+mn-ea"/>
                <a:ea typeface="微软雅黑 Light"/>
              </a:rPr>
              <a:t>Servlet</a:t>
            </a:r>
            <a:r>
              <a:rPr lang="zh-CN" altLang="en-US" sz="2400" dirty="0" smtClean="0">
                <a:latin typeface="+mn-ea"/>
                <a:ea typeface="微软雅黑 Light"/>
              </a:rPr>
              <a:t>的初始化过程，包括配置启动项情况。</a:t>
            </a:r>
            <a:endParaRPr lang="zh-CN" altLang="en-US" sz="2400" dirty="0" smtClean="0">
              <a:latin typeface="+mn-ea"/>
              <a:ea typeface="微软雅黑 Light"/>
            </a:endParaRPr>
          </a:p>
          <a:p>
            <a:r>
              <a:rPr lang="zh-CN" altLang="en-US" sz="2400" dirty="0" smtClean="0">
                <a:latin typeface="+mn-ea"/>
                <a:ea typeface="微软雅黑 Light"/>
              </a:rPr>
              <a:t>难度：易</a:t>
            </a:r>
            <a:endParaRPr lang="zh-CN" altLang="en-US" sz="2400" dirty="0" smtClean="0">
              <a:latin typeface="+mn-ea"/>
              <a:ea typeface="微软雅黑 Light"/>
            </a:endParaRPr>
          </a:p>
          <a:p>
            <a:pPr>
              <a:buNone/>
            </a:pPr>
            <a:endParaRPr lang="zh-CN" altLang="en-US" sz="2400" dirty="0" smtClean="0">
              <a:latin typeface="+mn-ea"/>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本章作业</a:t>
            </a:r>
            <a:endParaRPr lang="zh-CN" altLang="en-US" dirty="0"/>
          </a:p>
        </p:txBody>
      </p:sp>
      <p:sp>
        <p:nvSpPr>
          <p:cNvPr id="3" name="内容占位符 2"/>
          <p:cNvSpPr>
            <a:spLocks noGrp="1"/>
          </p:cNvSpPr>
          <p:nvPr>
            <p:ph idx="1"/>
          </p:nvPr>
        </p:nvSpPr>
        <p:spPr>
          <a:xfrm>
            <a:off x="558800" y="914400"/>
            <a:ext cx="10780010" cy="5571067"/>
          </a:xfrm>
        </p:spPr>
        <p:txBody>
          <a:bodyPr vert="horz" lIns="91440" tIns="45720" rIns="91440" bIns="45720" rtlCol="0">
            <a:normAutofit/>
          </a:bodyPr>
          <a:lstStyle/>
          <a:p>
            <a:r>
              <a:rPr lang="zh-CN" altLang="en-US" sz="2400" dirty="0" smtClean="0">
                <a:latin typeface="+mn-ea"/>
                <a:ea typeface="微软雅黑 Light"/>
              </a:rPr>
              <a:t>作业</a:t>
            </a:r>
            <a:r>
              <a:rPr lang="en-US" altLang="zh-CN" sz="2400" dirty="0" smtClean="0">
                <a:latin typeface="+mn-ea"/>
                <a:ea typeface="微软雅黑 Light"/>
              </a:rPr>
              <a:t>3</a:t>
            </a:r>
            <a:r>
              <a:rPr lang="zh-CN" altLang="en-US" sz="2400" dirty="0" smtClean="0">
                <a:latin typeface="+mn-ea"/>
                <a:ea typeface="微软雅黑 Light"/>
              </a:rPr>
              <a:t>： </a:t>
            </a:r>
            <a:endParaRPr lang="zh-CN" altLang="en-US" sz="2400" dirty="0" smtClean="0">
              <a:latin typeface="+mn-ea"/>
              <a:ea typeface="微软雅黑 Light"/>
            </a:endParaRPr>
          </a:p>
          <a:p>
            <a:r>
              <a:rPr lang="zh-CN" altLang="en-US" sz="2400" dirty="0" smtClean="0">
                <a:latin typeface="+mn-ea"/>
                <a:ea typeface="微软雅黑 Light"/>
              </a:rPr>
              <a:t>题目：编写</a:t>
            </a:r>
            <a:r>
              <a:rPr lang="en-US" altLang="zh-CN" sz="2400" dirty="0" err="1" smtClean="0">
                <a:latin typeface="+mn-ea"/>
                <a:ea typeface="微软雅黑 Light"/>
              </a:rPr>
              <a:t>Servlet</a:t>
            </a:r>
            <a:r>
              <a:rPr lang="zh-CN" altLang="en-US" sz="2400" dirty="0" smtClean="0">
                <a:latin typeface="+mn-ea"/>
                <a:ea typeface="微软雅黑 Light"/>
              </a:rPr>
              <a:t>，验证初始化参数的配置和使用。并同时验证使用通配符配置</a:t>
            </a:r>
            <a:r>
              <a:rPr lang="en-US" altLang="zh-CN" sz="2400" dirty="0" err="1" smtClean="0">
                <a:latin typeface="+mn-ea"/>
                <a:ea typeface="微软雅黑 Light"/>
              </a:rPr>
              <a:t>Servlet</a:t>
            </a:r>
            <a:r>
              <a:rPr lang="zh-CN" altLang="en-US" sz="2400" dirty="0" smtClean="0">
                <a:latin typeface="+mn-ea"/>
                <a:ea typeface="微软雅黑 Light"/>
              </a:rPr>
              <a:t>的方法。</a:t>
            </a:r>
            <a:endParaRPr lang="zh-CN" altLang="en-US" sz="2400" dirty="0" smtClean="0">
              <a:latin typeface="+mn-ea"/>
              <a:ea typeface="微软雅黑 Light"/>
            </a:endParaRPr>
          </a:p>
          <a:p>
            <a:r>
              <a:rPr lang="zh-CN" altLang="en-US" sz="2400" dirty="0" smtClean="0">
                <a:latin typeface="+mn-ea"/>
                <a:ea typeface="微软雅黑 Light"/>
              </a:rPr>
              <a:t>难度：易</a:t>
            </a:r>
            <a:endParaRPr lang="zh-CN" altLang="en-US" sz="2400" dirty="0" smtClean="0">
              <a:latin typeface="+mn-ea"/>
              <a:ea typeface="微软雅黑 Light"/>
            </a:endParaRPr>
          </a:p>
          <a:p>
            <a:pPr>
              <a:buNone/>
            </a:pPr>
            <a:endParaRPr lang="zh-CN" altLang="en-US" sz="2400" dirty="0" smtClean="0">
              <a:latin typeface="+mn-ea"/>
              <a:ea typeface="微软雅黑 Light"/>
            </a:endParaRPr>
          </a:p>
        </p:txBody>
      </p:sp>
    </p:spTree>
  </p:cSld>
  <p:clrMapOvr>
    <a:masterClrMapping/>
  </p:clrMapOvr>
  <p:transition spd="slow">
    <p:push dir="u"/>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a:t>
            </a:r>
            <a:r>
              <a:rPr lang="en-US" altLang="zh-CN" dirty="0" smtClean="0"/>
              <a:t>1</a:t>
            </a:r>
            <a:r>
              <a:rPr lang="zh-CN" altLang="en-US" dirty="0" smtClean="0"/>
              <a:t>节</a:t>
            </a:r>
            <a:r>
              <a:rPr lang="en-US" altLang="zh-CN" dirty="0" smtClean="0"/>
              <a:t>【Servlet</a:t>
            </a:r>
            <a:r>
              <a:rPr lang="zh-CN" altLang="en-US" dirty="0" smtClean="0"/>
              <a:t>入门</a:t>
            </a:r>
            <a:r>
              <a:rPr lang="en-US" altLang="zh-CN" dirty="0" smtClean="0"/>
              <a:t>】-2</a:t>
            </a:r>
            <a:endParaRPr lang="zh-CN" altLang="en-US" dirty="0"/>
          </a:p>
        </p:txBody>
      </p:sp>
      <p:sp>
        <p:nvSpPr>
          <p:cNvPr id="3" name="内容占位符 2"/>
          <p:cNvSpPr>
            <a:spLocks noGrp="1"/>
          </p:cNvSpPr>
          <p:nvPr>
            <p:ph idx="1"/>
          </p:nvPr>
        </p:nvSpPr>
        <p:spPr>
          <a:xfrm>
            <a:off x="600710" y="944375"/>
            <a:ext cx="10515600" cy="5596759"/>
          </a:xfrm>
        </p:spPr>
        <p:txBody>
          <a:bodyPr vert="horz" lIns="91440" tIns="45720" rIns="91440" bIns="45720" rtlCol="0">
            <a:normAutofit/>
          </a:bodyPr>
          <a:lstStyle/>
          <a:p>
            <a:r>
              <a:rPr lang="zh-CN" altLang="en-US" sz="2400" dirty="0" smtClean="0"/>
              <a:t>知识点</a:t>
            </a:r>
            <a:r>
              <a:rPr lang="en-US" altLang="zh-CN" sz="2400" dirty="0" smtClean="0"/>
              <a:t>8</a:t>
            </a:r>
            <a:r>
              <a:rPr lang="zh-CN" altLang="en-US" sz="2400" dirty="0" smtClean="0"/>
              <a:t>： </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配置中通配符*的用法</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9</a:t>
            </a:r>
            <a:r>
              <a:rPr lang="zh-CN" altLang="en-US" sz="2400" dirty="0" smtClean="0"/>
              <a:t>： </a:t>
            </a:r>
            <a:r>
              <a:rPr lang="en-US" altLang="zh-CN" sz="2400" dirty="0" smtClean="0">
                <a:solidFill>
                  <a:schemeClr val="tx1">
                    <a:lumMod val="75000"/>
                    <a:lumOff val="25000"/>
                  </a:schemeClr>
                </a:solidFill>
              </a:rPr>
              <a:t>web.xml</a:t>
            </a:r>
            <a:r>
              <a:rPr lang="zh-CN" altLang="en-US" sz="2400" dirty="0" smtClean="0">
                <a:solidFill>
                  <a:schemeClr val="tx1">
                    <a:lumMod val="75000"/>
                    <a:lumOff val="25000"/>
                  </a:schemeClr>
                </a:solidFill>
              </a:rPr>
              <a:t>中首页及错误页面等其他配置信息</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10</a:t>
            </a:r>
            <a:r>
              <a:rPr lang="zh-CN" altLang="en-US" sz="2400" dirty="0" smtClean="0"/>
              <a:t>：</a:t>
            </a:r>
            <a:r>
              <a:rPr lang="en-US" altLang="zh-CN" sz="2400" dirty="0" smtClean="0">
                <a:solidFill>
                  <a:schemeClr val="tx1">
                    <a:lumMod val="75000"/>
                    <a:lumOff val="25000"/>
                  </a:schemeClr>
                </a:solidFill>
              </a:rPr>
              <a:t>Servlet</a:t>
            </a:r>
            <a:r>
              <a:rPr lang="zh-CN" altLang="en-US" sz="2400" dirty="0" smtClean="0">
                <a:solidFill>
                  <a:schemeClr val="tx1">
                    <a:lumMod val="75000"/>
                    <a:lumOff val="25000"/>
                  </a:schemeClr>
                </a:solidFill>
              </a:rPr>
              <a:t>中获取请求头属性的方法</a:t>
            </a:r>
            <a:endParaRPr lang="zh-CN" altLang="en-US" sz="2400" dirty="0" smtClean="0">
              <a:solidFill>
                <a:schemeClr val="tx1">
                  <a:lumMod val="75000"/>
                  <a:lumOff val="25000"/>
                </a:schemeClr>
              </a:solidFill>
            </a:endParaRPr>
          </a:p>
          <a:p>
            <a:r>
              <a:rPr lang="zh-CN" altLang="en-US" sz="2400" dirty="0" smtClean="0"/>
              <a:t>知识点</a:t>
            </a:r>
            <a:r>
              <a:rPr lang="en-US" altLang="zh-CN" sz="2400" dirty="0" smtClean="0"/>
              <a:t>11</a:t>
            </a:r>
            <a:r>
              <a:rPr lang="zh-CN" altLang="en-US" sz="2400" dirty="0" smtClean="0"/>
              <a:t>：</a:t>
            </a:r>
            <a:r>
              <a:rPr lang="zh-CN" altLang="en-US" sz="2400" dirty="0" smtClean="0">
                <a:solidFill>
                  <a:schemeClr val="tx1">
                    <a:lumMod val="75000"/>
                    <a:lumOff val="25000"/>
                  </a:schemeClr>
                </a:solidFill>
              </a:rPr>
              <a:t>重要的请求头属性（请求长度、请求</a:t>
            </a:r>
            <a:r>
              <a:rPr lang="en-US" altLang="zh-CN" sz="2400" dirty="0" smtClean="0">
                <a:solidFill>
                  <a:schemeClr val="tx1">
                    <a:lumMod val="75000"/>
                    <a:lumOff val="25000"/>
                  </a:schemeClr>
                </a:solidFill>
              </a:rPr>
              <a:t>MIME</a:t>
            </a:r>
            <a:r>
              <a:rPr lang="zh-CN" altLang="en-US" sz="2400" dirty="0" smtClean="0">
                <a:solidFill>
                  <a:schemeClr val="tx1">
                    <a:lumMod val="75000"/>
                    <a:lumOff val="25000"/>
                  </a:schemeClr>
                </a:solidFill>
              </a:rPr>
              <a:t>类型、请求</a:t>
            </a:r>
            <a:r>
              <a:rPr lang="en-US" altLang="zh-CN" sz="2400" dirty="0" err="1" smtClean="0">
                <a:solidFill>
                  <a:schemeClr val="tx1">
                    <a:lumMod val="75000"/>
                    <a:lumOff val="25000"/>
                  </a:schemeClr>
                </a:solidFill>
              </a:rPr>
              <a:t>referer</a:t>
            </a:r>
            <a:r>
              <a:rPr lang="zh-CN" altLang="en-US" sz="2400" dirty="0" smtClean="0">
                <a:solidFill>
                  <a:schemeClr val="tx1">
                    <a:lumMod val="75000"/>
                    <a:lumOff val="25000"/>
                  </a:schemeClr>
                </a:solidFill>
              </a:rPr>
              <a:t>等）</a:t>
            </a:r>
            <a:endParaRPr lang="zh-CN" altLang="en-US" sz="2400" dirty="0" smtClean="0">
              <a:solidFill>
                <a:schemeClr val="tx1">
                  <a:lumMod val="75000"/>
                  <a:lumOff val="25000"/>
                </a:schemeClr>
              </a:solidFill>
            </a:endParaRPr>
          </a:p>
          <a:p>
            <a:endParaRPr lang="en-US" altLang="zh-CN" sz="2400" dirty="0">
              <a:solidFill>
                <a:schemeClr val="tx1">
                  <a:lumMod val="75000"/>
                  <a:lumOff val="25000"/>
                </a:schemeClr>
              </a:solidFill>
            </a:endParaRPr>
          </a:p>
          <a:p>
            <a:endParaRPr lang="zh-CN" altLang="en-US" sz="2400" dirty="0">
              <a:solidFill>
                <a:schemeClr val="tx1">
                  <a:lumMod val="75000"/>
                  <a:lumOff val="25000"/>
                </a:schemeClr>
              </a:solidFill>
            </a:endParaRPr>
          </a:p>
        </p:txBody>
      </p:sp>
    </p:spTree>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30" y="1093304"/>
            <a:ext cx="11015870" cy="4992186"/>
          </a:xfrm>
        </p:spPr>
        <p:txBody>
          <a:bodyPr vert="horz" lIns="91440" tIns="45720" rIns="91440" bIns="45720" rtlCol="0">
            <a:noAutofit/>
          </a:bodyPr>
          <a:lstStyle/>
          <a:p>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是运行在服务器端的组件，能够给客户端返回动态页面；</a:t>
            </a:r>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那么</a:t>
            </a:r>
            <a:r>
              <a:rPr lang="zh-CN" altLang="en-US" sz="2400" dirty="0" smtClean="0">
                <a:solidFill>
                  <a:srgbClr val="FF0000"/>
                </a:solidFill>
              </a:rPr>
              <a:t>问题来了</a:t>
            </a:r>
            <a:r>
              <a:rPr lang="zh-CN" altLang="en-US" sz="2400" dirty="0" smtClean="0">
                <a:solidFill>
                  <a:schemeClr val="tx1">
                    <a:lumMod val="75000"/>
                    <a:lumOff val="25000"/>
                  </a:schemeClr>
                </a:solidFill>
              </a:rPr>
              <a:t>：肯定会有多个客户端同时请求访问一个</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a:t>
            </a:r>
            <a:r>
              <a:rPr lang="en-US" altLang="zh-CN" sz="2400" dirty="0" smtClean="0">
                <a:solidFill>
                  <a:schemeClr val="tx1">
                    <a:lumMod val="75000"/>
                    <a:lumOff val="25000"/>
                  </a:schemeClr>
                </a:solidFill>
              </a:rPr>
              <a:t>Web</a:t>
            </a:r>
            <a:r>
              <a:rPr lang="zh-CN" altLang="en-US" sz="2400" dirty="0" smtClean="0">
                <a:solidFill>
                  <a:schemeClr val="tx1">
                    <a:lumMod val="75000"/>
                    <a:lumOff val="25000"/>
                  </a:schemeClr>
                </a:solidFill>
              </a:rPr>
              <a:t>服务器怎么处理多个请求呢？</a:t>
            </a: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线程特性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7" name="Rounded Rectangle 6"/>
          <p:cNvSpPr/>
          <p:nvPr/>
        </p:nvSpPr>
        <p:spPr>
          <a:xfrm>
            <a:off x="4966138" y="3765989"/>
            <a:ext cx="3231931" cy="1986455"/>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927834" y="3765988"/>
            <a:ext cx="1355834" cy="369332"/>
          </a:xfrm>
          <a:prstGeom prst="rect">
            <a:avLst/>
          </a:prstGeom>
          <a:noFill/>
        </p:spPr>
        <p:txBody>
          <a:bodyPr wrap="square" rtlCol="0">
            <a:spAutoFit/>
          </a:bodyPr>
          <a:lstStyle/>
          <a:p>
            <a:pPr algn="ctr"/>
            <a:r>
              <a:rPr lang="en-US" altLang="zh-CN" dirty="0" smtClean="0"/>
              <a:t>Tomcat</a:t>
            </a:r>
            <a:endParaRPr lang="en-US" dirty="0"/>
          </a:p>
        </p:txBody>
      </p:sp>
      <p:sp>
        <p:nvSpPr>
          <p:cNvPr id="10" name="Oval 9"/>
          <p:cNvSpPr/>
          <p:nvPr/>
        </p:nvSpPr>
        <p:spPr>
          <a:xfrm>
            <a:off x="6017173" y="4344057"/>
            <a:ext cx="1408386" cy="8881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smtClean="0">
                <a:solidFill>
                  <a:schemeClr val="tx1"/>
                </a:solidFill>
              </a:rPr>
              <a:t>Servlet</a:t>
            </a:r>
            <a:endParaRPr lang="en-US" sz="2000" dirty="0">
              <a:solidFill>
                <a:schemeClr val="tx1"/>
              </a:solidFill>
            </a:endParaRPr>
          </a:p>
        </p:txBody>
      </p:sp>
      <p:pic>
        <p:nvPicPr>
          <p:cNvPr id="17" name="Picture 5" descr="C:\Users\wxh\AppData\Roaming\Tencent\Users\29097443\QQ\WinTemp\RichOle\]Z]OHZJ~~(@$)XU$S@`8T`O.png"/>
          <p:cNvPicPr>
            <a:picLocks noChangeAspect="1" noChangeArrowheads="1"/>
          </p:cNvPicPr>
          <p:nvPr/>
        </p:nvPicPr>
        <p:blipFill>
          <a:blip r:embed="rId1" cstate="print"/>
          <a:srcRect/>
          <a:stretch>
            <a:fillRect/>
          </a:stretch>
        </p:blipFill>
        <p:spPr bwMode="auto">
          <a:xfrm>
            <a:off x="7362496" y="3892113"/>
            <a:ext cx="514350" cy="381000"/>
          </a:xfrm>
          <a:prstGeom prst="rect">
            <a:avLst/>
          </a:prstGeom>
          <a:noFill/>
        </p:spPr>
      </p:pic>
      <p:pic>
        <p:nvPicPr>
          <p:cNvPr id="1026" name="Picture 2" descr="C:\Users\wxh\Desktop\u=2323908613,195917906&amp;fm=23&amp;gp=0.jpg"/>
          <p:cNvPicPr>
            <a:picLocks noChangeAspect="1" noChangeArrowheads="1"/>
          </p:cNvPicPr>
          <p:nvPr/>
        </p:nvPicPr>
        <p:blipFill>
          <a:blip r:embed="rId2" cstate="print"/>
          <a:srcRect/>
          <a:stretch>
            <a:fillRect/>
          </a:stretch>
        </p:blipFill>
        <p:spPr bwMode="auto">
          <a:xfrm>
            <a:off x="955128" y="3229960"/>
            <a:ext cx="1435648" cy="916371"/>
          </a:xfrm>
          <a:prstGeom prst="rect">
            <a:avLst/>
          </a:prstGeom>
          <a:noFill/>
        </p:spPr>
      </p:pic>
      <p:pic>
        <p:nvPicPr>
          <p:cNvPr id="20" name="Picture 2" descr="C:\Users\wxh\Desktop\u=2323908613,195917906&amp;fm=23&amp;gp=0.jpg"/>
          <p:cNvPicPr>
            <a:picLocks noChangeAspect="1" noChangeArrowheads="1"/>
          </p:cNvPicPr>
          <p:nvPr/>
        </p:nvPicPr>
        <p:blipFill>
          <a:blip r:embed="rId2" cstate="print"/>
          <a:srcRect/>
          <a:stretch>
            <a:fillRect/>
          </a:stretch>
        </p:blipFill>
        <p:spPr bwMode="auto">
          <a:xfrm>
            <a:off x="934107" y="4060277"/>
            <a:ext cx="1435648" cy="916371"/>
          </a:xfrm>
          <a:prstGeom prst="rect">
            <a:avLst/>
          </a:prstGeom>
          <a:noFill/>
        </p:spPr>
      </p:pic>
      <p:pic>
        <p:nvPicPr>
          <p:cNvPr id="21" name="Picture 2" descr="C:\Users\wxh\Desktop\u=2323908613,195917906&amp;fm=23&amp;gp=0.jpg"/>
          <p:cNvPicPr>
            <a:picLocks noChangeAspect="1" noChangeArrowheads="1"/>
          </p:cNvPicPr>
          <p:nvPr/>
        </p:nvPicPr>
        <p:blipFill>
          <a:blip r:embed="rId2" cstate="print"/>
          <a:srcRect/>
          <a:stretch>
            <a:fillRect/>
          </a:stretch>
        </p:blipFill>
        <p:spPr bwMode="auto">
          <a:xfrm>
            <a:off x="928852" y="4937891"/>
            <a:ext cx="1435648" cy="916371"/>
          </a:xfrm>
          <a:prstGeom prst="rect">
            <a:avLst/>
          </a:prstGeom>
          <a:noFill/>
        </p:spPr>
      </p:pic>
      <p:pic>
        <p:nvPicPr>
          <p:cNvPr id="22" name="Picture 2" descr="C:\Users\wxh\Desktop\u=2323908613,195917906&amp;fm=23&amp;gp=0.jpg"/>
          <p:cNvPicPr>
            <a:picLocks noChangeAspect="1" noChangeArrowheads="1"/>
          </p:cNvPicPr>
          <p:nvPr/>
        </p:nvPicPr>
        <p:blipFill>
          <a:blip r:embed="rId2" cstate="print"/>
          <a:srcRect/>
          <a:stretch>
            <a:fillRect/>
          </a:stretch>
        </p:blipFill>
        <p:spPr bwMode="auto">
          <a:xfrm>
            <a:off x="955128" y="5941629"/>
            <a:ext cx="1435648" cy="916371"/>
          </a:xfrm>
          <a:prstGeom prst="rect">
            <a:avLst/>
          </a:prstGeom>
          <a:noFill/>
        </p:spPr>
      </p:pic>
      <p:cxnSp>
        <p:nvCxnSpPr>
          <p:cNvPr id="24" name="Curved Connector 23"/>
          <p:cNvCxnSpPr>
            <a:endCxn id="7" idx="1"/>
          </p:cNvCxnSpPr>
          <p:nvPr/>
        </p:nvCxnSpPr>
        <p:spPr>
          <a:xfrm>
            <a:off x="2254469" y="3547241"/>
            <a:ext cx="2711669" cy="1211976"/>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urved Connector 25"/>
          <p:cNvCxnSpPr>
            <a:stCxn id="20" idx="3"/>
            <a:endCxn id="7" idx="1"/>
          </p:cNvCxnSpPr>
          <p:nvPr/>
        </p:nvCxnSpPr>
        <p:spPr>
          <a:xfrm>
            <a:off x="2369755" y="4518463"/>
            <a:ext cx="2596383" cy="240754"/>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urved Connector 27"/>
          <p:cNvCxnSpPr>
            <a:endCxn id="7" idx="1"/>
          </p:cNvCxnSpPr>
          <p:nvPr/>
        </p:nvCxnSpPr>
        <p:spPr>
          <a:xfrm flipV="1">
            <a:off x="2191407" y="4759217"/>
            <a:ext cx="2774731" cy="695652"/>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urved Connector 29"/>
          <p:cNvCxnSpPr>
            <a:stCxn id="22" idx="3"/>
          </p:cNvCxnSpPr>
          <p:nvPr/>
        </p:nvCxnSpPr>
        <p:spPr>
          <a:xfrm flipV="1">
            <a:off x="2390776" y="4776952"/>
            <a:ext cx="2433473" cy="1622863"/>
          </a:xfrm>
          <a:prstGeom prst="curved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3279228" y="3389587"/>
            <a:ext cx="930166" cy="2916620"/>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3479715" y="3657600"/>
            <a:ext cx="461665" cy="2569779"/>
          </a:xfrm>
          <a:prstGeom prst="rect">
            <a:avLst/>
          </a:prstGeom>
          <a:noFill/>
        </p:spPr>
        <p:txBody>
          <a:bodyPr vert="eaVert" wrap="square" rtlCol="0">
            <a:spAutoFit/>
          </a:bodyPr>
          <a:lstStyle/>
          <a:p>
            <a:r>
              <a:rPr lang="zh-CN" altLang="en-US" b="1" dirty="0" smtClean="0"/>
              <a:t>同时访问同一个</a:t>
            </a:r>
            <a:r>
              <a:rPr lang="en-US" altLang="zh-CN" b="1" dirty="0" err="1" smtClean="0"/>
              <a:t>Servlet</a:t>
            </a:r>
            <a:endParaRPr lang="en-US" b="1" dirty="0"/>
          </a:p>
        </p:txBody>
      </p:sp>
      <p:sp>
        <p:nvSpPr>
          <p:cNvPr id="33" name="Oval Callout 32"/>
          <p:cNvSpPr/>
          <p:nvPr/>
        </p:nvSpPr>
        <p:spPr>
          <a:xfrm>
            <a:off x="7551682" y="2317530"/>
            <a:ext cx="1923393" cy="1781503"/>
          </a:xfrm>
          <a:prstGeom prst="wedgeEllipseCallout">
            <a:avLst>
              <a:gd name="adj1" fmla="val -39583"/>
              <a:gd name="adj2" fmla="val 47547"/>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这都不是事儿，给每个客户端启动一个线程就是了！</a:t>
            </a:r>
            <a:endParaRPr lang="en-US" dirty="0">
              <a:solidFill>
                <a:schemeClr val="tx1"/>
              </a:solidFill>
            </a:endParaRPr>
          </a:p>
        </p:txBody>
      </p:sp>
      <p:sp>
        <p:nvSpPr>
          <p:cNvPr id="34" name="TextBox 33"/>
          <p:cNvSpPr txBox="1"/>
          <p:nvPr/>
        </p:nvSpPr>
        <p:spPr>
          <a:xfrm>
            <a:off x="8986345" y="4445876"/>
            <a:ext cx="2853558" cy="923330"/>
          </a:xfrm>
          <a:prstGeom prst="rect">
            <a:avLst/>
          </a:prstGeom>
          <a:solidFill>
            <a:schemeClr val="accent5">
              <a:lumMod val="20000"/>
              <a:lumOff val="80000"/>
            </a:schemeClr>
          </a:solidFill>
        </p:spPr>
        <p:txBody>
          <a:bodyPr wrap="square" rtlCol="0">
            <a:spAutoFit/>
          </a:bodyPr>
          <a:lstStyle/>
          <a:p>
            <a:r>
              <a:rPr lang="zh-CN" altLang="en-US" dirty="0" smtClean="0"/>
              <a:t>总结：</a:t>
            </a:r>
            <a:r>
              <a:rPr lang="en-US" altLang="zh-CN" dirty="0" smtClean="0"/>
              <a:t>Web</a:t>
            </a:r>
            <a:r>
              <a:rPr lang="zh-CN" altLang="en-US" dirty="0" smtClean="0"/>
              <a:t>应用服务器将为每个客户端的连接启动一个线程来服务。</a:t>
            </a:r>
            <a:endParaRPr lang="en-US" dirty="0"/>
          </a:p>
        </p:txBody>
      </p:sp>
    </p:spTree>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7929" y="1093304"/>
            <a:ext cx="11438911" cy="4992186"/>
          </a:xfrm>
        </p:spPr>
        <p:txBody>
          <a:bodyPr vert="horz" lIns="91440" tIns="45720" rIns="91440" bIns="45720" rtlCol="0">
            <a:noAutofit/>
          </a:bodyPr>
          <a:lstStyle/>
          <a:p>
            <a:r>
              <a:rPr lang="zh-CN" altLang="en-US" sz="2400" dirty="0" smtClean="0">
                <a:solidFill>
                  <a:schemeClr val="tx1">
                    <a:lumMod val="75000"/>
                    <a:lumOff val="25000"/>
                  </a:schemeClr>
                </a:solidFill>
              </a:rPr>
              <a:t>思考：多个浏览器客户端访问同一个</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，服务器会创建多少个</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对象吗？</a:t>
            </a:r>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让我们编写简单的</a:t>
            </a:r>
            <a:r>
              <a:rPr lang="en-US" altLang="zh-CN" sz="2400" dirty="0" err="1" smtClean="0">
                <a:solidFill>
                  <a:schemeClr val="tx1">
                    <a:lumMod val="75000"/>
                    <a:lumOff val="25000"/>
                  </a:schemeClr>
                </a:solidFill>
              </a:rPr>
              <a:t>Servlet</a:t>
            </a:r>
            <a:r>
              <a:rPr lang="zh-CN" altLang="en-US" sz="2400" dirty="0" smtClean="0">
                <a:solidFill>
                  <a:schemeClr val="tx1">
                    <a:lumMod val="75000"/>
                    <a:lumOff val="25000"/>
                  </a:schemeClr>
                </a:solidFill>
              </a:rPr>
              <a:t>来进行验证；</a:t>
            </a:r>
            <a:endParaRPr lang="zh-CN" altLang="en-US" sz="2400" dirty="0" smtClean="0">
              <a:solidFill>
                <a:schemeClr val="tx1">
                  <a:lumMod val="75000"/>
                  <a:lumOff val="25000"/>
                </a:schemeClr>
              </a:solidFill>
            </a:endParaRPr>
          </a:p>
          <a:p>
            <a:endParaRPr lang="en-US" altLang="zh-CN" sz="2400" dirty="0" smtClean="0">
              <a:solidFill>
                <a:schemeClr val="tx1">
                  <a:lumMod val="75000"/>
                  <a:lumOff val="25000"/>
                </a:schemeClr>
              </a:solidFill>
            </a:endParaRPr>
          </a:p>
          <a:p>
            <a:r>
              <a:rPr lang="zh-CN" altLang="en-US" sz="2400" dirty="0" smtClean="0">
                <a:solidFill>
                  <a:schemeClr val="tx1">
                    <a:lumMod val="75000"/>
                    <a:lumOff val="25000"/>
                  </a:schemeClr>
                </a:solidFill>
              </a:rPr>
              <a:t>分别在构造方法、无参</a:t>
            </a:r>
            <a:r>
              <a:rPr lang="en-US" altLang="zh-CN" sz="2400" dirty="0" smtClean="0">
                <a:solidFill>
                  <a:schemeClr val="tx1">
                    <a:lumMod val="75000"/>
                    <a:lumOff val="25000"/>
                  </a:schemeClr>
                </a:solidFill>
              </a:rPr>
              <a:t>init</a:t>
            </a:r>
            <a:r>
              <a:rPr lang="zh-CN" altLang="en-US" sz="2400" dirty="0" smtClean="0">
                <a:solidFill>
                  <a:schemeClr val="tx1">
                    <a:lumMod val="75000"/>
                    <a:lumOff val="25000"/>
                  </a:schemeClr>
                </a:solidFill>
              </a:rPr>
              <a:t>方法、</a:t>
            </a:r>
            <a:r>
              <a:rPr lang="en-US" altLang="zh-CN" sz="2400" dirty="0" err="1" smtClean="0">
                <a:solidFill>
                  <a:schemeClr val="tx1">
                    <a:lumMod val="75000"/>
                    <a:lumOff val="25000"/>
                  </a:schemeClr>
                </a:solidFill>
              </a:rPr>
              <a:t>doGet</a:t>
            </a:r>
            <a:r>
              <a:rPr lang="zh-CN" altLang="en-US" sz="2400" dirty="0" smtClean="0">
                <a:solidFill>
                  <a:schemeClr val="tx1">
                    <a:lumMod val="75000"/>
                    <a:lumOff val="25000"/>
                  </a:schemeClr>
                </a:solidFill>
              </a:rPr>
              <a:t>方法、</a:t>
            </a:r>
            <a:r>
              <a:rPr lang="en-US" altLang="zh-CN" sz="2400" dirty="0" smtClean="0">
                <a:solidFill>
                  <a:schemeClr val="tx1">
                    <a:lumMod val="75000"/>
                    <a:lumOff val="25000"/>
                  </a:schemeClr>
                </a:solidFill>
              </a:rPr>
              <a:t>doPost</a:t>
            </a:r>
            <a:r>
              <a:rPr lang="zh-CN" altLang="zh-CN" sz="2400" dirty="0" smtClean="0">
                <a:solidFill>
                  <a:schemeClr val="tx1">
                    <a:lumMod val="75000"/>
                    <a:lumOff val="25000"/>
                  </a:schemeClr>
                </a:solidFill>
              </a:rPr>
              <a:t>方法</a:t>
            </a:r>
            <a:r>
              <a:rPr lang="zh-CN" altLang="en-US" sz="2400" dirty="0" smtClean="0">
                <a:solidFill>
                  <a:schemeClr val="tx1">
                    <a:lumMod val="75000"/>
                    <a:lumOff val="25000"/>
                  </a:schemeClr>
                </a:solidFill>
              </a:rPr>
              <a:t>中编写打印输出语句：</a:t>
            </a:r>
            <a:endParaRPr lang="en-US" altLang="zh-CN" sz="2400" dirty="0" smtClean="0">
              <a:solidFill>
                <a:schemeClr val="tx1">
                  <a:lumMod val="75000"/>
                  <a:lumOff val="25000"/>
                </a:schemeClr>
              </a:solidFill>
            </a:endParaRPr>
          </a:p>
          <a:p>
            <a:pPr>
              <a:buNone/>
            </a:pPr>
            <a:endParaRPr lang="en-US" altLang="zh-CN" sz="2400" dirty="0" smtClean="0">
              <a:solidFill>
                <a:schemeClr val="tx1">
                  <a:lumMod val="75000"/>
                  <a:lumOff val="25000"/>
                </a:schemeClr>
              </a:solidFill>
            </a:endParaRPr>
          </a:p>
        </p:txBody>
      </p:sp>
      <p:sp>
        <p:nvSpPr>
          <p:cNvPr id="4" name="标题 1"/>
          <p:cNvSpPr txBox="1"/>
          <p:nvPr/>
        </p:nvSpPr>
        <p:spPr>
          <a:xfrm>
            <a:off x="173508" y="881"/>
            <a:ext cx="11573813" cy="849126"/>
          </a:xfrm>
          <a:prstGeom prst="rect">
            <a:avLst/>
          </a:prstGeom>
        </p:spPr>
        <p:txBody>
          <a:bodyPr vert="horz" lIns="91440" tIns="45720" rIns="91440" bIns="45720" rtlCol="0" anchor="ctr">
            <a:normAutofit/>
          </a:bodyPr>
          <a:lstStyle/>
          <a:p>
            <a:pPr lvl="0">
              <a:lnSpc>
                <a:spcPct val="90000"/>
              </a:lnSpc>
              <a:spcBef>
                <a:spcPct val="0"/>
              </a:spcBef>
              <a:defRPr/>
            </a:pPr>
            <a:r>
              <a:rPr kumimoji="0" lang="zh-CN" altLang="en-US"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知识点</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1【</a:t>
            </a:r>
            <a:r>
              <a:rPr lang="en-US" altLang="zh-CN"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Servlet</a:t>
            </a:r>
            <a:r>
              <a:rPr lang="zh-CN" altLang="en-US" sz="3000" dirty="0" smtClean="0">
                <a:solidFill>
                  <a:schemeClr val="tx1">
                    <a:lumMod val="65000"/>
                    <a:lumOff val="35000"/>
                  </a:schemeClr>
                </a:solidFill>
                <a:latin typeface="微软雅黑 Light" panose="020B0502040204020203" pitchFamily="34" charset="-122"/>
                <a:ea typeface="微软雅黑 Light" panose="020B0502040204020203" pitchFamily="34" charset="-122"/>
                <a:cs typeface="+mj-cs"/>
              </a:rPr>
              <a:t>线程特性</a:t>
            </a:r>
            <a:r>
              <a:rPr kumimoji="0" lang="en-US" altLang="zh-CN" sz="3000" b="0" i="0" u="none" strike="noStrike" kern="1200" cap="none" spc="0" normalizeH="0" baseline="0" noProof="0" dirty="0" smtClean="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rPr>
              <a:t>】-2</a:t>
            </a:r>
            <a:endParaRPr kumimoji="0" lang="zh-CN" altLang="en-US" sz="3000" b="0" i="0" u="none" strike="noStrike" kern="1200" cap="none" spc="0" normalizeH="0" baseline="0" noProof="0" dirty="0">
              <a:ln>
                <a:noFill/>
              </a:ln>
              <a:solidFill>
                <a:schemeClr val="tx1">
                  <a:lumMod val="65000"/>
                  <a:lumOff val="35000"/>
                </a:schemeClr>
              </a:solidFill>
              <a:effectLst/>
              <a:uLnTx/>
              <a:uFillTx/>
              <a:latin typeface="微软雅黑 Light" panose="020B0502040204020203" pitchFamily="34" charset="-122"/>
              <a:ea typeface="微软雅黑 Light" panose="020B0502040204020203" pitchFamily="34" charset="-122"/>
              <a:cs typeface="+mj-cs"/>
            </a:endParaRPr>
          </a:p>
        </p:txBody>
      </p:sp>
      <p:sp>
        <p:nvSpPr>
          <p:cNvPr id="23" name="TextBox 22">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TestThreadServlet.java</a:t>
            </a:r>
            <a:endParaRPr lang="en-US" dirty="0"/>
          </a:p>
        </p:txBody>
      </p:sp>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Eclipse</a:t>
            </a:r>
            <a:r>
              <a:rPr lang="zh-CN" altLang="en-US"/>
              <a:t>工具自动创建</a:t>
            </a:r>
            <a:r>
              <a:rPr lang="en-US" altLang="zh-CN"/>
              <a:t>Servlet</a:t>
            </a:r>
            <a:endParaRPr lang="en-US" altLang="zh-CN"/>
          </a:p>
        </p:txBody>
      </p:sp>
      <p:pic>
        <p:nvPicPr>
          <p:cNvPr id="4" name="内容占位符 3"/>
          <p:cNvPicPr>
            <a:picLocks noChangeAspect="1"/>
          </p:cNvPicPr>
          <p:nvPr>
            <p:ph idx="1"/>
          </p:nvPr>
        </p:nvPicPr>
        <p:blipFill>
          <a:blip r:embed="rId1"/>
          <a:stretch>
            <a:fillRect/>
          </a:stretch>
        </p:blipFill>
        <p:spPr>
          <a:xfrm>
            <a:off x="601345" y="1043940"/>
            <a:ext cx="4779645" cy="4770755"/>
          </a:xfrm>
          <a:prstGeom prst="rect">
            <a:avLst/>
          </a:prstGeom>
        </p:spPr>
      </p:pic>
      <p:pic>
        <p:nvPicPr>
          <p:cNvPr id="5" name="图片 4"/>
          <p:cNvPicPr>
            <a:picLocks noChangeAspect="1"/>
          </p:cNvPicPr>
          <p:nvPr/>
        </p:nvPicPr>
        <p:blipFill>
          <a:blip r:embed="rId2"/>
          <a:stretch>
            <a:fillRect/>
          </a:stretch>
        </p:blipFill>
        <p:spPr>
          <a:xfrm>
            <a:off x="5604510" y="1043940"/>
            <a:ext cx="4962525" cy="4770120"/>
          </a:xfrm>
          <a:prstGeom prst="rect">
            <a:avLst/>
          </a:prstGeom>
        </p:spPr>
      </p:pic>
      <p:sp>
        <p:nvSpPr>
          <p:cNvPr id="9" name="TextBox 8"/>
          <p:cNvSpPr txBox="1"/>
          <p:nvPr/>
        </p:nvSpPr>
        <p:spPr>
          <a:xfrm>
            <a:off x="690245" y="5851525"/>
            <a:ext cx="4086860" cy="645160"/>
          </a:xfrm>
          <a:prstGeom prst="rect">
            <a:avLst/>
          </a:prstGeom>
          <a:noFill/>
          <a:ln w="25400">
            <a:solidFill>
              <a:schemeClr val="accent6"/>
            </a:solidFill>
          </a:ln>
        </p:spPr>
        <p:txBody>
          <a:bodyPr wrap="square" rtlCol="0">
            <a:spAutoFit/>
          </a:bodyPr>
          <a:p>
            <a:r>
              <a:rPr lang="zh-CN" altLang="en-US" dirty="0" smtClean="0"/>
              <a:t>步骤：右键点击工程下的包</a:t>
            </a:r>
            <a:r>
              <a:rPr lang="en-US" altLang="zh-CN" dirty="0" smtClean="0"/>
              <a:t>-----&gt;</a:t>
            </a:r>
            <a:r>
              <a:rPr lang="zh-CN" altLang="zh-CN" dirty="0" smtClean="0"/>
              <a:t>创建</a:t>
            </a:r>
            <a:r>
              <a:rPr lang="en-US" altLang="zh-CN" dirty="0" smtClean="0"/>
              <a:t>------&gt;Servlet</a:t>
            </a:r>
            <a:endParaRPr lang="en-US" altLang="zh-CN" dirty="0" smtClean="0"/>
          </a:p>
        </p:txBody>
      </p:sp>
    </p:spTree>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 name="TextBox 24"/>
          <p:cNvSpPr txBox="1"/>
          <p:nvPr/>
        </p:nvSpPr>
        <p:spPr>
          <a:xfrm>
            <a:off x="464321" y="1166879"/>
            <a:ext cx="11490415" cy="2861310"/>
          </a:xfrm>
          <a:prstGeom prst="rect">
            <a:avLst/>
          </a:prstGeom>
          <a:solidFill>
            <a:schemeClr val="bg1">
              <a:lumMod val="95000"/>
            </a:schemeClr>
          </a:solidFill>
        </p:spPr>
        <p:txBody>
          <a:bodyPr wrap="square" rtlCol="0">
            <a:spAutoFit/>
          </a:bodyPr>
          <a:p>
            <a:r>
              <a:rPr lang="zh-CN" altLang="en-US">
                <a:sym typeface="+mn-ea"/>
              </a:rPr>
              <a:t>@WebServlet("/TestThreadServlet")</a:t>
            </a:r>
            <a:endParaRPr lang="zh-CN" altLang="en-US"/>
          </a:p>
          <a:p>
            <a:r>
              <a:rPr lang="zh-CN" altLang="en-US">
                <a:sym typeface="+mn-ea"/>
              </a:rPr>
              <a:t>public class TestThreadServlet extends HttpServlet {</a:t>
            </a:r>
            <a:endParaRPr lang="zh-CN" altLang="en-US"/>
          </a:p>
          <a:p>
            <a:r>
              <a:rPr lang="zh-CN" altLang="en-US">
                <a:sym typeface="+mn-ea"/>
              </a:rPr>
              <a:t>	private static final long serialVersionUID = 1L;</a:t>
            </a:r>
            <a:endParaRPr lang="zh-CN" altLang="en-US"/>
          </a:p>
          <a:p>
            <a:endParaRPr lang="zh-CN" altLang="en-US"/>
          </a:p>
          <a:p>
            <a:r>
              <a:rPr lang="zh-CN" altLang="en-US">
                <a:sym typeface="+mn-ea"/>
              </a:rPr>
              <a:t>    /**</a:t>
            </a:r>
            <a:endParaRPr lang="zh-CN" altLang="en-US"/>
          </a:p>
          <a:p>
            <a:r>
              <a:rPr lang="zh-CN" altLang="en-US">
                <a:sym typeface="+mn-ea"/>
              </a:rPr>
              <a:t>     * Default constructor. </a:t>
            </a:r>
            <a:endParaRPr lang="zh-CN" altLang="en-US"/>
          </a:p>
          <a:p>
            <a:r>
              <a:rPr lang="zh-CN" altLang="en-US">
                <a:sym typeface="+mn-ea"/>
              </a:rPr>
              <a:t>     */</a:t>
            </a:r>
            <a:endParaRPr lang="zh-CN" altLang="en-US"/>
          </a:p>
          <a:p>
            <a:r>
              <a:rPr lang="zh-CN" altLang="en-US">
                <a:sym typeface="+mn-ea"/>
              </a:rPr>
              <a:t>   </a:t>
            </a:r>
            <a:r>
              <a:rPr lang="en-US" dirty="0" smtClean="0">
                <a:ea typeface="微软雅黑 Light"/>
                <a:sym typeface="+mn-ea"/>
              </a:rPr>
              <a:t> public </a:t>
            </a:r>
            <a:r>
              <a:rPr lang="en-US" dirty="0" err="1" smtClean="0">
                <a:ea typeface="微软雅黑 Light"/>
                <a:sym typeface="+mn-ea"/>
              </a:rPr>
              <a:t>TestThreadServlet</a:t>
            </a:r>
            <a:r>
              <a:rPr lang="en-US" dirty="0" smtClean="0">
                <a:ea typeface="微软雅黑 Light"/>
                <a:sym typeface="+mn-ea"/>
              </a:rPr>
              <a:t>() {</a:t>
            </a:r>
            <a:endParaRPr lang="en-US" dirty="0" smtClean="0">
              <a:ea typeface="微软雅黑 Light"/>
            </a:endParaRPr>
          </a:p>
          <a:p>
            <a:r>
              <a:rPr lang="en-US" dirty="0" smtClean="0">
                <a:ea typeface="微软雅黑 Light"/>
                <a:sym typeface="+mn-ea"/>
              </a:rPr>
              <a:t>               </a:t>
            </a:r>
            <a:r>
              <a:rPr smtClean="0">
                <a:ea typeface="微软雅黑 Light"/>
                <a:sym typeface="+mn-ea"/>
              </a:rPr>
              <a:t>System.out.println("调用无参构造方法！！！");</a:t>
            </a:r>
            <a:endParaRPr smtClean="0">
              <a:ea typeface="微软雅黑 Light"/>
            </a:endParaRPr>
          </a:p>
          <a:p>
            <a:r>
              <a:rPr lang="en-US" dirty="0" smtClean="0">
                <a:ea typeface="微软雅黑 Light"/>
                <a:sym typeface="+mn-ea"/>
              </a:rPr>
              <a:t>    }</a:t>
            </a:r>
            <a:endParaRPr lang="en-US" altLang="zh-CN" dirty="0" smtClean="0">
              <a:ea typeface="微软雅黑 Light"/>
            </a:endParaRPr>
          </a:p>
        </p:txBody>
      </p:sp>
      <p:sp>
        <p:nvSpPr>
          <p:cNvPr id="23" name="TextBox 22">
            <a:hlinkClick r:id="rId1" action="ppaction://hlinkfile"/>
          </p:cNvPr>
          <p:cNvSpPr txBox="1"/>
          <p:nvPr/>
        </p:nvSpPr>
        <p:spPr>
          <a:xfrm>
            <a:off x="9616966" y="116632"/>
            <a:ext cx="2379091" cy="646331"/>
          </a:xfrm>
          <a:prstGeom prst="rect">
            <a:avLst/>
          </a:prstGeom>
          <a:noFill/>
        </p:spPr>
        <p:txBody>
          <a:bodyPr wrap="square" rtlCol="0">
            <a:spAutoFit/>
          </a:bodyPr>
          <a:lstStyle/>
          <a:p>
            <a:r>
              <a:rPr lang="zh-CN" altLang="en-US" dirty="0" smtClean="0"/>
              <a:t>课堂案例：</a:t>
            </a:r>
            <a:r>
              <a:rPr lang="en-US" altLang="zh-CN" dirty="0" smtClean="0">
                <a:hlinkClick r:id="rId2" action="ppaction://hlinkfile"/>
              </a:rPr>
              <a:t>TestThreadServlet.java</a:t>
            </a:r>
            <a:endParaRPr lang="en-US" dirty="0"/>
          </a:p>
        </p:txBody>
      </p:sp>
    </p:spTree>
  </p:cSld>
  <p:clrMapOvr>
    <a:masterClrMapping/>
  </p:clrMapOvr>
  <p:transition spd="slow">
    <p:push dir="u"/>
  </p:transition>
</p:sld>
</file>

<file path=ppt/tags/tag1.xml><?xml version="1.0" encoding="utf-8"?>
<p:tagLst xmlns:p="http://schemas.openxmlformats.org/presentationml/2006/main">
  <p:tag name="KSO_WM_UNIT_TABLE_BEAUTIFY" val="smartTable{1d38d426-37fc-4387-8cca-238ec28f6976}"/>
</p:tagLst>
</file>

<file path=ppt/tags/tag2.xml><?xml version="1.0" encoding="utf-8"?>
<p:tagLst xmlns:p="http://schemas.openxmlformats.org/presentationml/2006/main">
  <p:tag name="KSO_WM_UNIT_TABLE_BEAUTIFY" val="smartTable{5fd82e72-da1b-4217-912d-a00fbef5d21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13163</Words>
  <Application>WPS 演示</Application>
  <PresentationFormat>Custom</PresentationFormat>
  <Paragraphs>622</Paragraphs>
  <Slides>42</Slides>
  <Notes>36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42</vt:i4>
      </vt:variant>
    </vt:vector>
  </HeadingPairs>
  <TitlesOfParts>
    <vt:vector size="52" baseType="lpstr">
      <vt:lpstr>Arial</vt:lpstr>
      <vt:lpstr>宋体</vt:lpstr>
      <vt:lpstr>Wingdings</vt:lpstr>
      <vt:lpstr>微软雅黑</vt:lpstr>
      <vt:lpstr>微软雅黑 Light</vt:lpstr>
      <vt:lpstr>黑体</vt:lpstr>
      <vt:lpstr>微软雅黑 Light</vt:lpstr>
      <vt:lpstr>Arial Unicode MS</vt:lpstr>
      <vt:lpstr>Calibri</vt:lpstr>
      <vt:lpstr>Office 主题</vt:lpstr>
      <vt:lpstr>Servlet入门</vt:lpstr>
      <vt:lpstr>本章内容：共1小节，11个知识点</vt:lpstr>
      <vt:lpstr>本章目标</vt:lpstr>
      <vt:lpstr>第1节【Servlet入门】-1</vt:lpstr>
      <vt:lpstr>第1节【Servlet入门】-2</vt:lpstr>
      <vt:lpstr>PowerPoint 演示文稿</vt:lpstr>
      <vt:lpstr>PowerPoint 演示文稿</vt:lpstr>
      <vt:lpstr>Eclipse工具自动创建Servlet</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课堂案例：              TestParamServlet.java</vt:lpstr>
      <vt:lpstr>      课堂案例： TestParamServlet.java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本节总结提问【Servlet入门】</vt:lpstr>
      <vt:lpstr>本节总结【Servlet入门】</vt:lpstr>
      <vt:lpstr>本章作业</vt:lpstr>
      <vt:lpstr>本章作业</vt:lpstr>
      <vt:lpstr>PowerPoint 演示文稿</vt:lpstr>
    </vt:vector>
  </TitlesOfParts>
  <Company>Baidu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Lv,Jiaoyan</dc:creator>
  <cp:lastModifiedBy>EDZ</cp:lastModifiedBy>
  <cp:revision>1321</cp:revision>
  <dcterms:created xsi:type="dcterms:W3CDTF">2014-03-19T14:07:00Z</dcterms:created>
  <dcterms:modified xsi:type="dcterms:W3CDTF">2020-02-01T02:31:00Z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