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0"/>
  </p:handoutMasterIdLst>
  <p:sldIdLst>
    <p:sldId id="478" r:id="rId3"/>
    <p:sldId id="481" r:id="rId5"/>
    <p:sldId id="493" r:id="rId6"/>
    <p:sldId id="483" r:id="rId7"/>
    <p:sldId id="640" r:id="rId8"/>
    <p:sldId id="641" r:id="rId9"/>
    <p:sldId id="500" r:id="rId10"/>
    <p:sldId id="622" r:id="rId11"/>
    <p:sldId id="642" r:id="rId12"/>
    <p:sldId id="501" r:id="rId13"/>
    <p:sldId id="526" r:id="rId14"/>
    <p:sldId id="527" r:id="rId15"/>
    <p:sldId id="486" r:id="rId16"/>
    <p:sldId id="528" r:id="rId17"/>
    <p:sldId id="529" r:id="rId18"/>
    <p:sldId id="535" r:id="rId19"/>
    <p:sldId id="623" r:id="rId20"/>
    <p:sldId id="532" r:id="rId21"/>
    <p:sldId id="689" r:id="rId22"/>
    <p:sldId id="625" r:id="rId23"/>
    <p:sldId id="531" r:id="rId24"/>
    <p:sldId id="691" r:id="rId25"/>
    <p:sldId id="692" r:id="rId26"/>
    <p:sldId id="626" r:id="rId27"/>
    <p:sldId id="576" r:id="rId28"/>
    <p:sldId id="577" r:id="rId29"/>
    <p:sldId id="578" r:id="rId30"/>
    <p:sldId id="643" r:id="rId31"/>
    <p:sldId id="644" r:id="rId32"/>
    <p:sldId id="566" r:id="rId33"/>
    <p:sldId id="627" r:id="rId34"/>
    <p:sldId id="645" r:id="rId35"/>
    <p:sldId id="719" r:id="rId36"/>
    <p:sldId id="648" r:id="rId37"/>
    <p:sldId id="586" r:id="rId38"/>
    <p:sldId id="628" r:id="rId39"/>
    <p:sldId id="629" r:id="rId40"/>
    <p:sldId id="585" r:id="rId41"/>
    <p:sldId id="631" r:id="rId42"/>
    <p:sldId id="630" r:id="rId43"/>
    <p:sldId id="632" r:id="rId44"/>
    <p:sldId id="619" r:id="rId45"/>
    <p:sldId id="620" r:id="rId46"/>
    <p:sldId id="621" r:id="rId47"/>
    <p:sldId id="639" r:id="rId48"/>
    <p:sldId id="476" r:id="rId4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3D3D"/>
    <a:srgbClr val="000066"/>
    <a:srgbClr val="3B9D3B"/>
    <a:srgbClr val="AE0B0B"/>
    <a:srgbClr val="CC3300"/>
    <a:srgbClr val="CC6600"/>
    <a:srgbClr val="393939"/>
    <a:srgbClr val="CC0000"/>
    <a:srgbClr val="99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79459" autoAdjust="0"/>
  </p:normalViewPr>
  <p:slideViewPr>
    <p:cSldViewPr snapToGrid="0">
      <p:cViewPr varScale="1">
        <p:scale>
          <a:sx n="59" d="100"/>
          <a:sy n="59" d="100"/>
        </p:scale>
        <p:origin x="1158" y="66"/>
      </p:cViewPr>
      <p:guideLst>
        <p:guide orient="horz" pos="2178"/>
        <p:guide pos="3831"/>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zh-CN" altLang="en-US" dirty="0" smtClean="0"/>
              <a:t>除了</a:t>
            </a:r>
            <a:r>
              <a:rPr lang="en-US" altLang="zh-CN" dirty="0" smtClean="0"/>
              <a:t>Cookie</a:t>
            </a:r>
            <a:r>
              <a:rPr lang="zh-CN" altLang="en-US" dirty="0" smtClean="0"/>
              <a:t>外，</a:t>
            </a:r>
            <a:r>
              <a:rPr lang="en-US" altLang="zh-CN" dirty="0" err="1" smtClean="0"/>
              <a:t>Servlet</a:t>
            </a:r>
            <a:r>
              <a:rPr lang="en-US" altLang="zh-CN" baseline="0" dirty="0" smtClean="0"/>
              <a:t>  API</a:t>
            </a:r>
            <a:r>
              <a:rPr lang="zh-CN" altLang="en-US" baseline="0" dirty="0" smtClean="0"/>
              <a:t>规范中还提供了</a:t>
            </a:r>
            <a:r>
              <a:rPr lang="en-US" altLang="zh-CN" baseline="0" dirty="0" smtClean="0"/>
              <a:t>Session</a:t>
            </a:r>
            <a:r>
              <a:rPr lang="zh-CN" altLang="en-US" baseline="0" dirty="0" smtClean="0"/>
              <a:t>技术可以进行会话跟踪。本节开始学习</a:t>
            </a:r>
            <a:r>
              <a:rPr lang="en-US" altLang="zh-CN" baseline="0" dirty="0" smtClean="0"/>
              <a:t>Session</a:t>
            </a:r>
            <a:r>
              <a:rPr lang="zh-CN" altLang="en-US" baseline="0" dirty="0" smtClean="0"/>
              <a:t>，理解</a:t>
            </a:r>
            <a:r>
              <a:rPr lang="en-US" altLang="zh-CN" baseline="0" dirty="0" smtClean="0"/>
              <a:t>Session</a:t>
            </a:r>
            <a:r>
              <a:rPr lang="zh-CN" altLang="en-US" baseline="0" dirty="0" smtClean="0"/>
              <a:t>的作用，能够使用</a:t>
            </a:r>
            <a:r>
              <a:rPr lang="en-US" altLang="zh-CN" baseline="0" dirty="0" err="1" smtClean="0"/>
              <a:t>Servlet</a:t>
            </a:r>
            <a:r>
              <a:rPr lang="zh-CN" altLang="en-US" baseline="0" dirty="0" smtClean="0"/>
              <a:t>规范中的</a:t>
            </a:r>
            <a:r>
              <a:rPr lang="en-US" altLang="zh-CN" baseline="0" dirty="0" smtClean="0"/>
              <a:t>HttpSession</a:t>
            </a:r>
            <a:r>
              <a:rPr lang="zh-CN" altLang="en-US" baseline="0" dirty="0" smtClean="0"/>
              <a:t>接口进行编程。</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zh-CN" altLang="en-US" dirty="0" smtClean="0"/>
              <a:t>请求中的属性，必须请求转发才能传到下一个资源。会话中的，响应重定向也可以。因为会话是一次连续访问的过程，只要是一次会话过程中，就一个会话对象。</a:t>
            </a:r>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本章引言</a:t>
            </a:r>
            <a:r>
              <a:rPr lang="en-US" altLang="zh-CN" dirty="0" smtClean="0"/>
              <a:t>】</a:t>
            </a:r>
            <a:endParaRPr lang="en-US" altLang="zh-CN" dirty="0" smtClean="0"/>
          </a:p>
          <a:p>
            <a:r>
              <a:rPr lang="zh-CN" altLang="en-US" baseline="0" dirty="0" smtClean="0"/>
              <a:t>         会话跟踪在</a:t>
            </a:r>
            <a:r>
              <a:rPr lang="en-US" altLang="zh-CN" baseline="0" dirty="0" smtClean="0"/>
              <a:t>Web</a:t>
            </a:r>
            <a:r>
              <a:rPr lang="zh-CN" altLang="en-US" baseline="0" dirty="0" smtClean="0"/>
              <a:t>应用开发中经常使用，通常需要在一次会话过程中进行某些操作，本章学习</a:t>
            </a:r>
            <a:r>
              <a:rPr lang="en-US" altLang="zh-CN" baseline="0" dirty="0" err="1" smtClean="0"/>
              <a:t>Servlet</a:t>
            </a:r>
            <a:r>
              <a:rPr lang="zh-CN" altLang="en-US" baseline="0" dirty="0" smtClean="0"/>
              <a:t>规范中的会话跟踪技术。</a:t>
            </a:r>
            <a:endParaRPr lang="zh-CN" altLang="en-US" sz="1200" b="0" i="0" kern="1200" dirty="0" smtClean="0">
              <a:solidFill>
                <a:schemeClr val="tx1"/>
              </a:solidFill>
              <a:effectLst/>
              <a:latin typeface="+mn-lt"/>
              <a:ea typeface="+mn-ea"/>
              <a:cs typeface="+mn-cs"/>
            </a:endParaRPr>
          </a:p>
          <a:p>
            <a:r>
              <a:rPr lang="zh-CN" altLang="en-US" sz="1200" b="0" i="0" kern="1200" dirty="0" smtClean="0">
                <a:solidFill>
                  <a:schemeClr val="tx1"/>
                </a:solidFill>
                <a:effectLst/>
                <a:latin typeface="+mn-lt"/>
                <a:ea typeface="+mn-ea"/>
                <a:cs typeface="+mn-cs"/>
              </a:rPr>
              <a:t>   </a:t>
            </a:r>
            <a:endParaRPr lang="zh-CN" altLang="en-US" sz="1200" b="0" i="0" kern="1200" dirty="0" smtClean="0">
              <a:solidFill>
                <a:schemeClr val="tx1"/>
              </a:solidFill>
              <a:effectLst/>
              <a:latin typeface="+mn-lt"/>
              <a:ea typeface="+mn-ea"/>
              <a:cs typeface="+mn-cs"/>
            </a:endParaRPr>
          </a:p>
          <a:p>
            <a:endParaRPr lang="en-US" altLang="zh-CN" baseline="0" dirty="0" smtClean="0"/>
          </a:p>
          <a:p>
            <a:r>
              <a:rPr lang="en-US" altLang="zh-CN" baseline="0" dirty="0" smtClean="0"/>
              <a:t>        </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本节引言</a:t>
            </a:r>
            <a:r>
              <a:rPr lang="en-US" altLang="zh-CN" dirty="0" smtClean="0"/>
              <a:t>】</a:t>
            </a:r>
            <a:endParaRPr lang="en-US" altLang="zh-CN" dirty="0" smtClean="0"/>
          </a:p>
          <a:p>
            <a:r>
              <a:rPr lang="en-US" altLang="zh-CN" dirty="0" smtClean="0"/>
              <a:t>         </a:t>
            </a:r>
            <a:r>
              <a:rPr lang="en-US" altLang="zh-CN" dirty="0" err="1" smtClean="0"/>
              <a:t>Servlet</a:t>
            </a:r>
            <a:r>
              <a:rPr lang="en-US" altLang="zh-CN" dirty="0" smtClean="0"/>
              <a:t> API</a:t>
            </a:r>
            <a:r>
              <a:rPr lang="zh-CN" altLang="en-US" dirty="0" smtClean="0"/>
              <a:t>中提供了</a:t>
            </a:r>
            <a:r>
              <a:rPr lang="en-US" altLang="zh-CN" dirty="0" smtClean="0"/>
              <a:t>Cookie</a:t>
            </a:r>
            <a:r>
              <a:rPr lang="zh-CN" altLang="en-US" dirty="0" smtClean="0"/>
              <a:t>和</a:t>
            </a:r>
            <a:r>
              <a:rPr lang="en-US" altLang="zh-CN" dirty="0" smtClean="0"/>
              <a:t>Session</a:t>
            </a:r>
            <a:r>
              <a:rPr lang="zh-CN" altLang="en-US" dirty="0" smtClean="0"/>
              <a:t>两种会话跟踪技术，本节学习第一种，</a:t>
            </a:r>
            <a:r>
              <a:rPr lang="en-US" altLang="zh-CN" dirty="0" smtClean="0"/>
              <a:t>Cookie</a:t>
            </a:r>
            <a:r>
              <a:rPr lang="zh-CN" altLang="en-US" dirty="0" smtClean="0"/>
              <a:t>。</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186570" y="899047"/>
            <a:ext cx="11792070" cy="5448937"/>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26465;&#20214;&#20998;&#25903;/Item0101.jav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hyperlink" Target="&#35838;&#22530;&#26696;&#20363;/&#31532;2&#33410;-Cookie/TestCookieServlet.java" TargetMode="External"/><Relationship Id="rId1" Type="http://schemas.openxmlformats.org/officeDocument/2006/relationships/hyperlink" Target="&#35838;&#22530;&#26696;&#20363;/&#31532;1&#33410;-&#26465;&#20214;&#20998;&#25903;/Item0101.java" TargetMode="Externa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2&#33410;-Cookie/GetCookieServlet.java" TargetMode="External"/><Relationship Id="rId1" Type="http://schemas.openxmlformats.org/officeDocument/2006/relationships/hyperlink" Target="&#35838;&#22530;&#26696;&#20363;/&#31532;1&#33410;-&#26465;&#20214;&#20998;&#25903;/Item0101.java" TargetMode="Externa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2&#33410;-Cookie/GetCookieServlet.java" TargetMode="External"/><Relationship Id="rId1" Type="http://schemas.openxmlformats.org/officeDocument/2006/relationships/hyperlink" Target="&#35838;&#22530;&#26696;&#20363;/&#31532;1&#33410;-&#26465;&#20214;&#20998;&#25903;/Item0101.java" TargetMode="Externa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18.png"/><Relationship Id="rId3" Type="http://schemas.openxmlformats.org/officeDocument/2006/relationships/hyperlink" Target="&#35838;&#22530;&#26696;&#20363;/&#31532;2&#33410;-Cookie/GetCookieServlet.java" TargetMode="External"/><Relationship Id="rId2" Type="http://schemas.openxmlformats.org/officeDocument/2006/relationships/hyperlink" Target="&#35838;&#22530;&#26696;&#20363;/&#31532;1&#33410;-&#26465;&#20214;&#20998;&#25903;/Item0101.java" TargetMode="External"/><Relationship Id="rId1" Type="http://schemas.openxmlformats.org/officeDocument/2006/relationships/image" Target="../media/image1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3&#33410;-Session/TestGetSession.java" TargetMode="External"/><Relationship Id="rId1" Type="http://schemas.openxmlformats.org/officeDocument/2006/relationships/hyperlink" Target="&#35838;&#22530;&#26696;&#20363;/&#31532;1&#33410;-&#26465;&#20214;&#20998;&#25903;/Item0101.java" TargetMode="External"/></Relationships>
</file>

<file path=ppt/slides/_rels/slide37.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hyperlink" Target="&#35838;&#22530;&#26696;&#20363;/&#31532;3&#33410;-Session/TestGetSession.java" TargetMode="External"/><Relationship Id="rId4" Type="http://schemas.openxmlformats.org/officeDocument/2006/relationships/hyperlink" Target="&#35838;&#22530;&#26696;&#20363;/&#31532;1&#33410;-&#26465;&#20214;&#20998;&#25903;/Item0101.java" TargetMode="Externa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hyperlink" Target="&#35838;&#22530;&#26696;&#20363;/&#31532;3&#33410;-Session/getSessionAttr.jsp" TargetMode="External"/><Relationship Id="rId2" Type="http://schemas.openxmlformats.org/officeDocument/2006/relationships/hyperlink" Target="&#35838;&#22530;&#26696;&#20363;/&#31532;3&#33410;-Session/TestSessionAttrServlet.java" TargetMode="External"/><Relationship Id="rId1" Type="http://schemas.openxmlformats.org/officeDocument/2006/relationships/hyperlink" Target="&#35838;&#22530;&#26696;&#20363;/&#31532;1&#33410;-&#26465;&#20214;&#20998;&#25903;/Item0101.java"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zh-CN" altLang="en-US" sz="6000" dirty="0" smtClean="0">
                <a:solidFill>
                  <a:schemeClr val="tx1">
                    <a:lumMod val="65000"/>
                    <a:lumOff val="35000"/>
                  </a:schemeClr>
                </a:solidFill>
              </a:rPr>
              <a:t>会话跟踪</a:t>
            </a:r>
            <a:endParaRPr lang="zh-CN" altLang="en-US" sz="60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2-</a:t>
            </a:r>
            <a:r>
              <a:rPr lang="zh-CN" altLang="en-US" dirty="0" smtClean="0"/>
              <a:t>现行常用的会话跟踪技术</a:t>
            </a:r>
            <a:endParaRPr lang="zh-CN" altLang="en-US" dirty="0"/>
          </a:p>
        </p:txBody>
      </p:sp>
      <p:sp>
        <p:nvSpPr>
          <p:cNvPr id="4" name="内容占位符 2"/>
          <p:cNvSpPr>
            <a:spLocks noGrp="1"/>
          </p:cNvSpPr>
          <p:nvPr>
            <p:ph idx="1"/>
          </p:nvPr>
        </p:nvSpPr>
        <p:spPr>
          <a:xfrm>
            <a:off x="191344" y="836712"/>
            <a:ext cx="11805132" cy="5477641"/>
          </a:xfrm>
        </p:spPr>
        <p:txBody>
          <a:bodyPr/>
          <a:lstStyle/>
          <a:p>
            <a:r>
              <a:rPr lang="zh-CN" altLang="en-US" dirty="0" smtClean="0"/>
              <a:t>常用的会话跟踪技术有四种</a:t>
            </a:r>
            <a:endParaRPr lang="en-US" altLang="zh-CN" dirty="0" smtClean="0"/>
          </a:p>
          <a:p>
            <a:pPr lvl="1"/>
            <a:r>
              <a:rPr lang="en-US" altLang="zh-CN" dirty="0" smtClean="0"/>
              <a:t>URL</a:t>
            </a:r>
            <a:r>
              <a:rPr lang="zh-CN" altLang="en-US" dirty="0" smtClean="0"/>
              <a:t>方式：需要保存的信息直接追加到</a:t>
            </a:r>
            <a:r>
              <a:rPr lang="en-US" altLang="zh-CN" dirty="0" smtClean="0"/>
              <a:t>URL</a:t>
            </a:r>
            <a:r>
              <a:rPr lang="zh-CN" altLang="en-US" dirty="0" smtClean="0"/>
              <a:t>后，例如：</a:t>
            </a:r>
            <a:r>
              <a:rPr lang="en-US" altLang="zh-CN" dirty="0" smtClean="0"/>
              <a:t>http://127.0.0.1:8080/chapter03/viewList?</a:t>
            </a:r>
            <a:r>
              <a:rPr lang="en-US" altLang="zh-CN" dirty="0" smtClean="0">
                <a:solidFill>
                  <a:srgbClr val="C00000"/>
                </a:solidFill>
              </a:rPr>
              <a:t>pageNo=12</a:t>
            </a:r>
            <a:endParaRPr lang="en-US" altLang="zh-CN" dirty="0" smtClean="0">
              <a:solidFill>
                <a:srgbClr val="C00000"/>
              </a:solidFill>
            </a:endParaRPr>
          </a:p>
          <a:p>
            <a:pPr lvl="1"/>
            <a:r>
              <a:rPr lang="zh-CN" altLang="en-US" dirty="0" smtClean="0"/>
              <a:t>隐藏域方式：可以使用表单中的隐藏域保存相关信息，</a:t>
            </a:r>
            <a:r>
              <a:rPr lang="en-US" altLang="zh-CN" dirty="0" smtClean="0"/>
              <a:t> </a:t>
            </a:r>
            <a:r>
              <a:rPr lang="zh-CN" altLang="en-US" dirty="0" smtClean="0"/>
              <a:t>例如：</a:t>
            </a:r>
            <a:endParaRPr lang="en-US" altLang="zh-CN" dirty="0" smtClean="0"/>
          </a:p>
          <a:p>
            <a:pPr lvl="1">
              <a:buNone/>
            </a:pPr>
            <a:r>
              <a:rPr lang="en-US" altLang="zh-CN" dirty="0" smtClean="0"/>
              <a:t> &lt;input type="hidden" name=“status" value=“true"&gt;</a:t>
            </a:r>
            <a:endParaRPr lang="zh-CN" altLang="en-US" dirty="0"/>
          </a:p>
          <a:p>
            <a:pPr lvl="1"/>
            <a:r>
              <a:rPr lang="en-US" altLang="zh-CN" dirty="0" smtClean="0"/>
              <a:t>Cookie</a:t>
            </a:r>
            <a:r>
              <a:rPr lang="zh-CN" altLang="en-US" dirty="0" smtClean="0"/>
              <a:t>方式：将状态信息保存到</a:t>
            </a:r>
            <a:r>
              <a:rPr lang="zh-CN" altLang="en-US" dirty="0" smtClean="0">
                <a:solidFill>
                  <a:srgbClr val="FF0000"/>
                </a:solidFill>
              </a:rPr>
              <a:t>客户端</a:t>
            </a:r>
            <a:r>
              <a:rPr lang="zh-CN" altLang="en-US" dirty="0" smtClean="0"/>
              <a:t>，服务器能够获得相关信息进行分析，从而生成对客户端的响应；例如简化登录功能就可以使用</a:t>
            </a:r>
            <a:r>
              <a:rPr lang="en-US" altLang="zh-CN" dirty="0" smtClean="0"/>
              <a:t>Cookie</a:t>
            </a:r>
            <a:r>
              <a:rPr lang="zh-CN" altLang="en-US" dirty="0" smtClean="0"/>
              <a:t>实现；</a:t>
            </a:r>
            <a:endParaRPr lang="en-US" altLang="zh-CN" dirty="0" smtClean="0"/>
          </a:p>
          <a:p>
            <a:pPr lvl="1"/>
            <a:r>
              <a:rPr lang="en-US" altLang="zh-CN" dirty="0" smtClean="0"/>
              <a:t>Session</a:t>
            </a:r>
            <a:r>
              <a:rPr lang="zh-CN" altLang="en-US" dirty="0" smtClean="0"/>
              <a:t>方式：将状态信息保存到</a:t>
            </a:r>
            <a:r>
              <a:rPr lang="zh-CN" altLang="en-US" dirty="0" smtClean="0">
                <a:solidFill>
                  <a:srgbClr val="FF0000"/>
                </a:solidFill>
              </a:rPr>
              <a:t>服务器</a:t>
            </a:r>
            <a:r>
              <a:rPr lang="zh-CN" altLang="en-US" dirty="0" smtClean="0"/>
              <a:t>的会话对象中，通过唯一标记的</a:t>
            </a:r>
            <a:r>
              <a:rPr lang="en-US" altLang="zh-CN" dirty="0" smtClean="0"/>
              <a:t>ID</a:t>
            </a:r>
            <a:r>
              <a:rPr lang="zh-CN" altLang="en-US" dirty="0" smtClean="0"/>
              <a:t>值与客户端进行绑定使用；例如访问控制功能就可以使用</a:t>
            </a:r>
            <a:r>
              <a:rPr lang="en-US" altLang="zh-CN" dirty="0" smtClean="0"/>
              <a:t>Session</a:t>
            </a:r>
            <a:r>
              <a:rPr lang="zh-CN" altLang="en-US" dirty="0" smtClean="0"/>
              <a:t>实现；</a:t>
            </a:r>
            <a:endParaRPr lang="zh-CN" altLang="en-US" dirty="0" smtClean="0"/>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a:t>
            </a:r>
            <a:r>
              <a:rPr lang="zh-CN" altLang="en-US" dirty="0" smtClean="0"/>
              <a:t>会话跟踪概述</a:t>
            </a:r>
            <a:r>
              <a:rPr lang="en-US" altLang="zh-CN" dirty="0" smtClean="0"/>
              <a:t>】</a:t>
            </a:r>
            <a:endParaRPr lang="zh-CN" altLang="en-US" dirty="0"/>
          </a:p>
        </p:txBody>
      </p:sp>
      <p:sp>
        <p:nvSpPr>
          <p:cNvPr id="3" name="内容占位符 2"/>
          <p:cNvSpPr>
            <a:spLocks noGrp="1"/>
          </p:cNvSpPr>
          <p:nvPr>
            <p:ph idx="1"/>
          </p:nvPr>
        </p:nvSpPr>
        <p:spPr>
          <a:xfrm>
            <a:off x="631766" y="1047405"/>
            <a:ext cx="11346873" cy="5300580"/>
          </a:xfrm>
        </p:spPr>
        <p:txBody>
          <a:bodyPr/>
          <a:lstStyle/>
          <a:p>
            <a:r>
              <a:rPr lang="zh-CN" altLang="en-US" dirty="0" smtClean="0"/>
              <a:t>什么是会话？</a:t>
            </a:r>
            <a:endParaRPr lang="en-US" altLang="zh-CN" dirty="0" smtClean="0"/>
          </a:p>
          <a:p>
            <a:r>
              <a:rPr lang="zh-CN" altLang="en-US" dirty="0" smtClean="0"/>
              <a:t>会话跟踪有什么作用？</a:t>
            </a:r>
            <a:endParaRPr lang="en-US" altLang="zh-CN" dirty="0" smtClean="0"/>
          </a:p>
          <a:p>
            <a:r>
              <a:rPr lang="zh-CN" altLang="en-US" dirty="0" smtClean="0"/>
              <a:t>有几种常用的会话跟踪技术？</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a:t>
            </a:r>
            <a:r>
              <a:rPr lang="zh-CN" altLang="en-US" dirty="0" smtClean="0"/>
              <a:t>会话跟踪概述</a:t>
            </a:r>
            <a:r>
              <a:rPr lang="en-US" altLang="zh-CN" dirty="0" smtClean="0"/>
              <a:t>】</a:t>
            </a:r>
            <a:endParaRPr lang="zh-CN" altLang="en-US" dirty="0"/>
          </a:p>
        </p:txBody>
      </p:sp>
      <p:sp>
        <p:nvSpPr>
          <p:cNvPr id="3" name="内容占位符 2"/>
          <p:cNvSpPr>
            <a:spLocks noGrp="1"/>
          </p:cNvSpPr>
          <p:nvPr>
            <p:ph idx="1"/>
          </p:nvPr>
        </p:nvSpPr>
        <p:spPr/>
        <p:txBody>
          <a:bodyPr>
            <a:normAutofit/>
          </a:bodyPr>
          <a:lstStyle/>
          <a:p>
            <a:r>
              <a:rPr lang="en-US" altLang="zh-CN" dirty="0" smtClean="0"/>
              <a:t>Web</a:t>
            </a:r>
            <a:r>
              <a:rPr lang="zh-CN" altLang="en-US" dirty="0" smtClean="0"/>
              <a:t>应用中，浏览器与服务器之间一次连续的通讯过程，称为一次会话；</a:t>
            </a:r>
            <a:endParaRPr lang="en-US" altLang="zh-CN" dirty="0" smtClean="0"/>
          </a:p>
          <a:p>
            <a:r>
              <a:rPr lang="zh-CN" altLang="en-US" dirty="0" smtClean="0"/>
              <a:t>会话跟踪能够保存状态信息，解决</a:t>
            </a:r>
            <a:r>
              <a:rPr lang="en-US" altLang="zh-CN" dirty="0" smtClean="0"/>
              <a:t>HTTP</a:t>
            </a:r>
            <a:r>
              <a:rPr lang="zh-CN" altLang="en-US" dirty="0" smtClean="0"/>
              <a:t>协议无状态特性的弊端；</a:t>
            </a:r>
            <a:endParaRPr lang="en-US" altLang="zh-CN" dirty="0" smtClean="0"/>
          </a:p>
          <a:p>
            <a:r>
              <a:rPr lang="zh-CN" altLang="en-US" dirty="0" smtClean="0"/>
              <a:t>目前常用的会话跟踪机制有：</a:t>
            </a:r>
            <a:r>
              <a:rPr lang="en-US" altLang="zh-CN" dirty="0" smtClean="0"/>
              <a:t>URL</a:t>
            </a:r>
            <a:r>
              <a:rPr lang="zh-CN" altLang="en-US" dirty="0" smtClean="0"/>
              <a:t>、隐藏域、</a:t>
            </a:r>
            <a:r>
              <a:rPr lang="en-US" altLang="zh-CN" dirty="0" smtClean="0"/>
              <a:t>Cookie</a:t>
            </a:r>
            <a:r>
              <a:rPr lang="zh-CN" altLang="en-US" dirty="0" smtClean="0"/>
              <a:t>、</a:t>
            </a:r>
            <a:r>
              <a:rPr lang="en-US" altLang="zh-CN" dirty="0" smtClean="0"/>
              <a:t>Session</a:t>
            </a:r>
            <a:r>
              <a:rPr lang="zh-CN" altLang="en-US" dirty="0" smtClean="0"/>
              <a:t>；</a:t>
            </a:r>
            <a:endParaRPr lang="zh-CN" altLang="en-US" dirty="0"/>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2</a:t>
            </a:r>
            <a:r>
              <a:rPr lang="zh-CN" altLang="en-US" dirty="0" smtClean="0"/>
              <a:t>节</a:t>
            </a:r>
            <a:r>
              <a:rPr lang="en-US" altLang="zh-CN" dirty="0" smtClean="0"/>
              <a:t>【</a:t>
            </a:r>
            <a:r>
              <a:rPr lang="en-US" altLang="zh-CN" dirty="0" smtClean="0">
                <a:solidFill>
                  <a:schemeClr val="tx1">
                    <a:lumMod val="75000"/>
                    <a:lumOff val="25000"/>
                  </a:schemeClr>
                </a:solidFill>
              </a:rPr>
              <a:t>Cookie</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 </a:t>
            </a:r>
            <a:r>
              <a:rPr lang="en-US" altLang="zh-CN" dirty="0" smtClean="0"/>
              <a:t>Cookie</a:t>
            </a:r>
            <a:r>
              <a:rPr lang="zh-CN" altLang="en-US" dirty="0" smtClean="0"/>
              <a:t>的功能与特点</a:t>
            </a:r>
            <a:endParaRPr lang="zh-CN" altLang="en-US" dirty="0" smtClean="0"/>
          </a:p>
          <a:p>
            <a:r>
              <a:rPr lang="zh-CN" altLang="en-US" dirty="0" smtClean="0"/>
              <a:t>知识点</a:t>
            </a:r>
            <a:r>
              <a:rPr lang="en-US" altLang="zh-CN" dirty="0" smtClean="0"/>
              <a:t>2</a:t>
            </a:r>
            <a:r>
              <a:rPr lang="zh-CN" altLang="en-US" dirty="0" smtClean="0"/>
              <a:t>： </a:t>
            </a:r>
            <a:r>
              <a:rPr lang="en-US" altLang="zh-CN" dirty="0" smtClean="0"/>
              <a:t>Cookie</a:t>
            </a:r>
            <a:r>
              <a:rPr lang="zh-CN" altLang="en-US" dirty="0" smtClean="0"/>
              <a:t>的域及最大生命时间</a:t>
            </a:r>
            <a:endParaRPr lang="zh-CN" altLang="en-US" dirty="0" smtClean="0"/>
          </a:p>
          <a:p>
            <a:r>
              <a:rPr lang="zh-CN" altLang="en-US" dirty="0" smtClean="0"/>
              <a:t>知识点</a:t>
            </a:r>
            <a:r>
              <a:rPr lang="en-US" altLang="zh-CN" dirty="0" smtClean="0"/>
              <a:t>3</a:t>
            </a:r>
            <a:r>
              <a:rPr lang="zh-CN" altLang="en-US" dirty="0" smtClean="0"/>
              <a:t>：在</a:t>
            </a:r>
            <a:r>
              <a:rPr lang="en-US" altLang="zh-CN" dirty="0" err="1" smtClean="0"/>
              <a:t>Servlet</a:t>
            </a:r>
            <a:r>
              <a:rPr lang="zh-CN" altLang="en-US" dirty="0" smtClean="0"/>
              <a:t>中创建</a:t>
            </a:r>
            <a:r>
              <a:rPr lang="en-US" altLang="zh-CN" dirty="0" smtClean="0"/>
              <a:t>Cookie</a:t>
            </a:r>
            <a:r>
              <a:rPr lang="zh-CN" altLang="en-US" dirty="0" smtClean="0"/>
              <a:t>、设置</a:t>
            </a:r>
            <a:r>
              <a:rPr lang="en-US" altLang="zh-CN" dirty="0" smtClean="0"/>
              <a:t>Cookie</a:t>
            </a:r>
            <a:r>
              <a:rPr lang="zh-CN" altLang="en-US" dirty="0" smtClean="0"/>
              <a:t>属性</a:t>
            </a:r>
            <a:endParaRPr lang="zh-CN" altLang="en-US" dirty="0" smtClean="0"/>
          </a:p>
          <a:p>
            <a:r>
              <a:rPr lang="zh-CN" altLang="en-US" dirty="0" smtClean="0"/>
              <a:t>知识点</a:t>
            </a:r>
            <a:r>
              <a:rPr lang="en-US" altLang="zh-CN" dirty="0" smtClean="0"/>
              <a:t>4</a:t>
            </a:r>
            <a:r>
              <a:rPr lang="zh-CN" altLang="en-US" dirty="0" smtClean="0"/>
              <a:t>：在响应中设置</a:t>
            </a:r>
            <a:r>
              <a:rPr lang="en-US" altLang="zh-CN" dirty="0" smtClean="0"/>
              <a:t>Cookie</a:t>
            </a:r>
            <a:r>
              <a:rPr lang="zh-CN" altLang="en-US" dirty="0" smtClean="0"/>
              <a:t>信息</a:t>
            </a:r>
            <a:endParaRPr lang="zh-CN" altLang="en-US" dirty="0" smtClean="0"/>
          </a:p>
          <a:p>
            <a:r>
              <a:rPr lang="zh-CN" altLang="en-US" dirty="0" smtClean="0"/>
              <a:t>知识点</a:t>
            </a:r>
            <a:r>
              <a:rPr lang="en-US" altLang="zh-CN" dirty="0" smtClean="0"/>
              <a:t>5</a:t>
            </a:r>
            <a:r>
              <a:rPr lang="zh-CN" altLang="en-US" dirty="0" smtClean="0"/>
              <a:t>：获取请求中的</a:t>
            </a:r>
            <a:r>
              <a:rPr lang="en-US" altLang="zh-CN" dirty="0" smtClean="0"/>
              <a:t>Cookie</a:t>
            </a:r>
            <a:r>
              <a:rPr lang="zh-CN" altLang="en-US" dirty="0" smtClean="0"/>
              <a:t>信息</a:t>
            </a:r>
            <a:endParaRPr lang="zh-CN" altLang="en-US" dirty="0" smtClean="0"/>
          </a:p>
          <a:p>
            <a:endParaRPr lang="en-US" altLang="zh-CN" dirty="0" smtClean="0"/>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知识点</a:t>
            </a:r>
            <a:r>
              <a:rPr lang="en-US" altLang="zh-CN" dirty="0" smtClean="0"/>
              <a:t>1-Cookie</a:t>
            </a:r>
            <a:r>
              <a:rPr lang="zh-CN" altLang="en-US" dirty="0" smtClean="0"/>
              <a:t>的功能与特点</a:t>
            </a:r>
            <a:endParaRPr lang="zh-CN" altLang="en-US" dirty="0"/>
          </a:p>
        </p:txBody>
      </p:sp>
      <p:sp>
        <p:nvSpPr>
          <p:cNvPr id="22" name="Content Placeholder 21"/>
          <p:cNvSpPr>
            <a:spLocks noGrp="1"/>
          </p:cNvSpPr>
          <p:nvPr>
            <p:ph idx="1"/>
          </p:nvPr>
        </p:nvSpPr>
        <p:spPr>
          <a:xfrm>
            <a:off x="-45085" y="849517"/>
            <a:ext cx="11792070" cy="2209913"/>
          </a:xfrm>
        </p:spPr>
        <p:txBody>
          <a:bodyPr>
            <a:normAutofit fontScale="75000"/>
          </a:bodyPr>
          <a:lstStyle/>
          <a:p>
            <a:r>
              <a:rPr lang="en-US" dirty="0" smtClean="0"/>
              <a:t>Cookie</a:t>
            </a:r>
            <a:r>
              <a:rPr lang="zh-CN" altLang="en-US" dirty="0" smtClean="0"/>
              <a:t>是一段保存在客户端的小文本；能够用来将用户活动过程中的状态信息保存到客户端，服务器可以获得该信息以便进行处理，跟踪到用户的状态；</a:t>
            </a:r>
            <a:endParaRPr lang="en-US" altLang="zh-CN" dirty="0" smtClean="0"/>
          </a:p>
          <a:p>
            <a:r>
              <a:rPr lang="zh-CN" altLang="en-US" dirty="0" smtClean="0"/>
              <a:t>不同的浏览器有不同的查看方式；以</a:t>
            </a:r>
            <a:r>
              <a:rPr lang="en-US" altLang="zh-CN" dirty="0" smtClean="0"/>
              <a:t>Chrome</a:t>
            </a:r>
            <a:r>
              <a:rPr lang="zh-CN" altLang="en-US" dirty="0" smtClean="0"/>
              <a:t>浏览器为例，</a:t>
            </a:r>
            <a:r>
              <a:rPr dirty="0" smtClean="0"/>
              <a:t>查看当前页面cookie </a:t>
            </a:r>
            <a:r>
              <a:rPr lang="zh-CN" dirty="0" smtClean="0"/>
              <a:t>的</a:t>
            </a:r>
            <a:r>
              <a:rPr dirty="0" smtClean="0"/>
              <a:t>方法:点进去设置——</a:t>
            </a:r>
            <a:r>
              <a:rPr lang="en-US" dirty="0" smtClean="0"/>
              <a:t>&gt;</a:t>
            </a:r>
            <a:r>
              <a:rPr dirty="0" smtClean="0"/>
              <a:t>高级——</a:t>
            </a:r>
            <a:r>
              <a:rPr lang="en-US" dirty="0" smtClean="0"/>
              <a:t>&gt;</a:t>
            </a:r>
            <a:r>
              <a:rPr dirty="0" smtClean="0"/>
              <a:t>网站设置——</a:t>
            </a:r>
            <a:r>
              <a:rPr lang="en-US" dirty="0" smtClean="0"/>
              <a:t>&gt;</a:t>
            </a:r>
            <a:r>
              <a:rPr dirty="0" smtClean="0"/>
              <a:t>权限——</a:t>
            </a:r>
            <a:r>
              <a:rPr lang="en-US" dirty="0" smtClean="0"/>
              <a:t>&gt;</a:t>
            </a:r>
            <a:r>
              <a:rPr dirty="0" smtClean="0"/>
              <a:t>cookie和网站数据,就可以看到所有的cookie信息了,</a:t>
            </a:r>
            <a:endParaRPr dirty="0" smtClean="0"/>
          </a:p>
        </p:txBody>
      </p:sp>
      <p:pic>
        <p:nvPicPr>
          <p:cNvPr id="24577" name="Picture 1" descr="C:\Users\wxh\AppData\Roaming\Tencent\Users\29097443\QQ\WinTemp\RichOle\{ZH)BP4H%SC[CP0{(L2UIY9.png"/>
          <p:cNvPicPr>
            <a:picLocks noChangeAspect="1" noChangeArrowheads="1"/>
          </p:cNvPicPr>
          <p:nvPr/>
        </p:nvPicPr>
        <p:blipFill>
          <a:blip r:embed="rId1" cstate="print"/>
          <a:srcRect/>
          <a:stretch>
            <a:fillRect/>
          </a:stretch>
        </p:blipFill>
        <p:spPr bwMode="auto">
          <a:xfrm>
            <a:off x="10370011" y="3291090"/>
            <a:ext cx="332509" cy="274681"/>
          </a:xfrm>
          <a:prstGeom prst="rect">
            <a:avLst/>
          </a:prstGeom>
          <a:noFill/>
        </p:spPr>
      </p:pic>
      <p:pic>
        <p:nvPicPr>
          <p:cNvPr id="5" name="图片 4"/>
          <p:cNvPicPr>
            <a:picLocks noChangeAspect="1"/>
          </p:cNvPicPr>
          <p:nvPr/>
        </p:nvPicPr>
        <p:blipFill>
          <a:blip r:embed="rId2"/>
          <a:stretch>
            <a:fillRect/>
          </a:stretch>
        </p:blipFill>
        <p:spPr>
          <a:xfrm>
            <a:off x="173355" y="2959100"/>
            <a:ext cx="3634740" cy="2743200"/>
          </a:xfrm>
          <a:prstGeom prst="rect">
            <a:avLst/>
          </a:prstGeom>
        </p:spPr>
      </p:pic>
      <p:pic>
        <p:nvPicPr>
          <p:cNvPr id="6" name="图片 5"/>
          <p:cNvPicPr>
            <a:picLocks noChangeAspect="1"/>
          </p:cNvPicPr>
          <p:nvPr/>
        </p:nvPicPr>
        <p:blipFill>
          <a:blip r:embed="rId3"/>
          <a:stretch>
            <a:fillRect/>
          </a:stretch>
        </p:blipFill>
        <p:spPr>
          <a:xfrm>
            <a:off x="4210050" y="2959100"/>
            <a:ext cx="3312795" cy="2974340"/>
          </a:xfrm>
          <a:prstGeom prst="rect">
            <a:avLst/>
          </a:prstGeom>
        </p:spPr>
      </p:pic>
      <p:pic>
        <p:nvPicPr>
          <p:cNvPr id="7" name="图片 6"/>
          <p:cNvPicPr>
            <a:picLocks noChangeAspect="1"/>
          </p:cNvPicPr>
          <p:nvPr/>
        </p:nvPicPr>
        <p:blipFill>
          <a:blip r:embed="rId4"/>
          <a:stretch>
            <a:fillRect/>
          </a:stretch>
        </p:blipFill>
        <p:spPr>
          <a:xfrm>
            <a:off x="8039100" y="3007995"/>
            <a:ext cx="3349625" cy="2875915"/>
          </a:xfrm>
          <a:prstGeom prst="rect">
            <a:avLst/>
          </a:prstGeom>
        </p:spPr>
      </p:pic>
      <p:cxnSp>
        <p:nvCxnSpPr>
          <p:cNvPr id="8" name="直接箭头连接符 7"/>
          <p:cNvCxnSpPr/>
          <p:nvPr/>
        </p:nvCxnSpPr>
        <p:spPr>
          <a:xfrm flipV="1">
            <a:off x="1252855" y="3823970"/>
            <a:ext cx="3198495" cy="171005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flipV="1">
            <a:off x="6367145" y="3997960"/>
            <a:ext cx="1694180" cy="4438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2-Cookie</a:t>
            </a:r>
            <a:r>
              <a:rPr lang="zh-CN" altLang="en-US" dirty="0" smtClean="0"/>
              <a:t>的域及最大生命时间</a:t>
            </a:r>
            <a:endParaRPr lang="zh-CN" altLang="en-US" dirty="0"/>
          </a:p>
        </p:txBody>
      </p:sp>
      <p:sp>
        <p:nvSpPr>
          <p:cNvPr id="3" name="内容占位符 2"/>
          <p:cNvSpPr>
            <a:spLocks noGrp="1"/>
          </p:cNvSpPr>
          <p:nvPr>
            <p:ph idx="1"/>
          </p:nvPr>
        </p:nvSpPr>
        <p:spPr>
          <a:xfrm>
            <a:off x="328810" y="655208"/>
            <a:ext cx="11792070" cy="780124"/>
          </a:xfrm>
        </p:spPr>
        <p:txBody>
          <a:bodyPr>
            <a:noAutofit/>
          </a:bodyPr>
          <a:lstStyle/>
          <a:p>
            <a:r>
              <a:rPr lang="en-US" altLang="zh-CN" sz="2400" dirty="0" smtClean="0"/>
              <a:t>Cookie</a:t>
            </a:r>
            <a:r>
              <a:rPr lang="zh-CN" altLang="en-US" sz="2400" dirty="0" smtClean="0"/>
              <a:t>包含一系列的属性，如下图所示：</a:t>
            </a:r>
            <a:endParaRPr lang="en-US" altLang="zh-CN" sz="2400" dirty="0" smtClean="0"/>
          </a:p>
          <a:p>
            <a:pPr>
              <a:buNone/>
            </a:pPr>
            <a:r>
              <a:rPr lang="en-US" altLang="zh-CN" sz="2400" b="1" dirty="0" smtClean="0">
                <a:solidFill>
                  <a:schemeClr val="bg1"/>
                </a:solidFill>
              </a:rPr>
              <a:t>class </a:t>
            </a:r>
            <a:r>
              <a:rPr lang="en-US" altLang="zh-CN" sz="2400" b="1" dirty="0">
                <a:solidFill>
                  <a:schemeClr val="bg1"/>
                </a:solidFill>
              </a:rPr>
              <a:t>Bike{</a:t>
            </a:r>
            <a:endParaRPr lang="en-US" altLang="zh-CN" sz="2400" b="1" dirty="0">
              <a:solidFill>
                <a:schemeClr val="bg1"/>
              </a:solidFill>
            </a:endParaRPr>
          </a:p>
          <a:p>
            <a:pPr>
              <a:buNone/>
            </a:pPr>
            <a:r>
              <a:rPr lang="en-US" altLang="zh-CN" sz="2400" b="1" dirty="0" smtClean="0">
                <a:solidFill>
                  <a:schemeClr val="bg1"/>
                </a:solidFill>
              </a:rPr>
              <a:t>		…</a:t>
            </a:r>
            <a:endParaRPr lang="zh-CN" altLang="en-US" sz="2400" b="1" dirty="0">
              <a:solidFill>
                <a:schemeClr val="bg1"/>
              </a:solidFill>
            </a:endParaRPr>
          </a:p>
          <a:p>
            <a:pPr>
              <a:buNone/>
            </a:pPr>
            <a:r>
              <a:rPr lang="en-US" altLang="zh-CN" sz="2400" b="1" dirty="0">
                <a:solidFill>
                  <a:schemeClr val="bg1"/>
                </a:solidFill>
              </a:rPr>
              <a:t>}</a:t>
            </a:r>
            <a:endParaRPr lang="en-US" altLang="zh-CN" sz="2400" b="1" dirty="0">
              <a:solidFill>
                <a:schemeClr val="bg1"/>
              </a:solidFill>
            </a:endParaRPr>
          </a:p>
          <a:p>
            <a:endParaRPr lang="zh-CN" altLang="en-US" sz="2400" dirty="0"/>
          </a:p>
          <a:p>
            <a:endParaRPr lang="zh-CN" altLang="en-US" sz="2400" dirty="0"/>
          </a:p>
        </p:txBody>
      </p:sp>
      <p:sp>
        <p:nvSpPr>
          <p:cNvPr id="9" name="Rectangle 8"/>
          <p:cNvSpPr/>
          <p:nvPr/>
        </p:nvSpPr>
        <p:spPr>
          <a:xfrm>
            <a:off x="1934094" y="4633134"/>
            <a:ext cx="1213659" cy="1828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1798435" y="5092701"/>
            <a:ext cx="1213659" cy="1828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1933921" y="5092932"/>
            <a:ext cx="1213659" cy="1828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608916" y="5275293"/>
            <a:ext cx="1213659" cy="18288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内容占位符 2"/>
          <p:cNvSpPr txBox="1"/>
          <p:nvPr/>
        </p:nvSpPr>
        <p:spPr>
          <a:xfrm>
            <a:off x="4894346" y="2032349"/>
            <a:ext cx="5629568" cy="4567956"/>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smtClean="0">
              <a:ln>
                <a:noFill/>
              </a:ln>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effectLst/>
              <a:uLnTx/>
              <a:uFillTx/>
              <a:latin typeface="微软雅黑 Light" panose="020B0502040204020203" pitchFamily="34" charset="-122"/>
              <a:ea typeface="微软雅黑 Light" panose="020B0502040204020203" pitchFamily="34" charset="-122"/>
              <a:cs typeface="+mn-cs"/>
            </a:endParaRPr>
          </a:p>
        </p:txBody>
      </p:sp>
      <p:sp>
        <p:nvSpPr>
          <p:cNvPr id="18" name="内容占位符 2"/>
          <p:cNvSpPr txBox="1"/>
          <p:nvPr/>
        </p:nvSpPr>
        <p:spPr>
          <a:xfrm>
            <a:off x="4555490" y="1435735"/>
            <a:ext cx="7470140" cy="4907915"/>
          </a:xfrm>
          <a:prstGeom prst="rect">
            <a:avLst/>
          </a:prstGeom>
          <a:noFill/>
          <a:ln>
            <a:solidFill>
              <a:schemeClr val="accent6"/>
            </a:solidFill>
          </a:ln>
        </p:spPr>
        <p:txBody>
          <a:bodyPr vert="horz" lIns="91440" tIns="45720" rIns="91440" bIns="45720" rtlCol="0">
            <a:noAutofit/>
          </a:bodyPr>
          <a:lstStyle/>
          <a:p>
            <a:pPr marL="228600" marR="0" lvl="0" indent="-228600" algn="l" defTabSz="914400" rtl="0" eaLnBrk="1" fontAlgn="auto" latinLnBrk="0" hangingPunct="1">
              <a:lnSpc>
                <a:spcPct val="120000"/>
              </a:lnSpc>
              <a:spcBef>
                <a:spcPts val="1000"/>
              </a:spcBef>
              <a:spcAft>
                <a:spcPts val="0"/>
              </a:spcAft>
              <a:buClrTx/>
              <a:buSzTx/>
              <a:buFont typeface="Arial" panose="020B0604020202020204" pitchFamily="34" charset="0"/>
              <a:buChar char="•"/>
              <a:defRPr/>
            </a:pPr>
            <a:r>
              <a:rPr lang="en-US" altLang="zh-CN" sz="2000" dirty="0" smtClean="0">
                <a:latin typeface="微软雅黑 Light" panose="020B0502040204020203" pitchFamily="34" charset="-122"/>
                <a:ea typeface="微软雅黑 Light" panose="020B0502040204020203" pitchFamily="34" charset="-122"/>
              </a:rPr>
              <a:t>name</a:t>
            </a:r>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的名字，每个</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都有一个名字；</a:t>
            </a:r>
            <a:endParaRPr lang="en-US" altLang="zh-CN" sz="2000" dirty="0" smtClean="0">
              <a:latin typeface="微软雅黑 Light" panose="020B0502040204020203" pitchFamily="34" charset="-122"/>
              <a:ea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en-US" altLang="zh-CN" sz="2000" dirty="0" smtClean="0">
                <a:latin typeface="微软雅黑 Light" panose="020B0502040204020203" pitchFamily="34" charset="-122"/>
                <a:ea typeface="微软雅黑 Light" panose="020B0502040204020203" pitchFamily="34" charset="-122"/>
              </a:rPr>
              <a:t>content</a:t>
            </a:r>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的值，与名字一起作为键值对形式存在；</a:t>
            </a:r>
            <a:endParaRPr lang="en-US" altLang="zh-CN" sz="2000" dirty="0" smtClean="0">
              <a:latin typeface="微软雅黑 Light" panose="020B0502040204020203" pitchFamily="34" charset="-122"/>
              <a:ea typeface="微软雅黑 Light" panose="020B0502040204020203" pitchFamily="34" charset="-122"/>
            </a:endParaRP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defRPr/>
            </a:pPr>
            <a:r>
              <a:rPr lang="en-US" altLang="zh-CN" sz="2000" dirty="0" smtClean="0">
                <a:latin typeface="微软雅黑 Light" panose="020B0502040204020203" pitchFamily="34" charset="-122"/>
                <a:ea typeface="微软雅黑 Light" panose="020B0502040204020203" pitchFamily="34" charset="-122"/>
              </a:rPr>
              <a:t>domain</a:t>
            </a:r>
            <a:r>
              <a:rPr lang="zh-CN" altLang="en-US" sz="2000" dirty="0" smtClean="0">
                <a:latin typeface="微软雅黑 Light" panose="020B0502040204020203" pitchFamily="34" charset="-122"/>
                <a:ea typeface="微软雅黑 Light" panose="020B0502040204020203" pitchFamily="34" charset="-122"/>
              </a:rPr>
              <a:t>：域，该</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的域名，例如左图中是</a:t>
            </a:r>
            <a:r>
              <a:rPr lang="en-US" altLang="zh-CN" sz="2000" dirty="0" smtClean="0">
                <a:latin typeface="微软雅黑 Light" panose="020B0502040204020203" pitchFamily="34" charset="-122"/>
                <a:ea typeface="微软雅黑 Light" panose="020B0502040204020203" pitchFamily="34" charset="-122"/>
              </a:rPr>
              <a:t>163.com</a:t>
            </a:r>
            <a:r>
              <a:rPr lang="zh-CN" altLang="en-US" sz="2000" dirty="0" smtClean="0">
                <a:latin typeface="微软雅黑 Light" panose="020B0502040204020203" pitchFamily="34" charset="-122"/>
                <a:ea typeface="微软雅黑 Light" panose="020B0502040204020203" pitchFamily="34" charset="-122"/>
              </a:rPr>
              <a:t>，说明当前</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来自</a:t>
            </a:r>
            <a:r>
              <a:rPr lang="en-US" altLang="zh-CN" sz="2000" dirty="0" smtClean="0">
                <a:latin typeface="微软雅黑 Light" panose="020B0502040204020203" pitchFamily="34" charset="-122"/>
                <a:ea typeface="微软雅黑 Light" panose="020B0502040204020203" pitchFamily="34" charset="-122"/>
                <a:sym typeface="+mn-ea"/>
              </a:rPr>
              <a:t>163.com</a:t>
            </a:r>
            <a:r>
              <a:rPr lang="en-US" altLang="zh-CN"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marL="228600" marR="0" lvl="0" indent="-228600" algn="l" defTabSz="914400" rtl="0" eaLnBrk="1" fontAlgn="auto" latinLnBrk="0" hangingPunct="1">
              <a:lnSpc>
                <a:spcPct val="110000"/>
              </a:lnSpc>
              <a:spcBef>
                <a:spcPts val="1000"/>
              </a:spcBef>
              <a:spcAft>
                <a:spcPts val="0"/>
              </a:spcAft>
              <a:buClrTx/>
              <a:buSzTx/>
              <a:buFont typeface="Arial" panose="020B0604020202020204" pitchFamily="34" charset="0"/>
              <a:buChar char="•"/>
              <a:defRPr/>
            </a:pPr>
            <a:r>
              <a:rPr lang="en-US" altLang="zh-CN" sz="2000" dirty="0" smtClean="0">
                <a:latin typeface="微软雅黑 Light" panose="020B0502040204020203" pitchFamily="34" charset="-122"/>
                <a:ea typeface="微软雅黑 Light" panose="020B0502040204020203" pitchFamily="34" charset="-122"/>
              </a:rPr>
              <a:t>path</a:t>
            </a:r>
            <a:r>
              <a:rPr lang="zh-CN" altLang="en-US" sz="2000" dirty="0" smtClean="0">
                <a:latin typeface="微软雅黑 Light" panose="020B0502040204020203" pitchFamily="34" charset="-122"/>
                <a:ea typeface="微软雅黑 Light" panose="020B0502040204020203" pitchFamily="34" charset="-122"/>
              </a:rPr>
              <a:t>：路径，访问</a:t>
            </a:r>
            <a:r>
              <a:rPr lang="en-US" altLang="zh-CN" sz="2000" dirty="0" smtClean="0">
                <a:latin typeface="微软雅黑 Light" panose="020B0502040204020203" pitchFamily="34" charset="-122"/>
                <a:ea typeface="微软雅黑 Light" panose="020B0502040204020203" pitchFamily="34" charset="-122"/>
              </a:rPr>
              <a:t>163.com</a:t>
            </a:r>
            <a:r>
              <a:rPr lang="zh-CN" altLang="en-US" sz="2000" dirty="0" smtClean="0">
                <a:latin typeface="微软雅黑 Light" panose="020B0502040204020203" pitchFamily="34" charset="-122"/>
                <a:ea typeface="微软雅黑 Light" panose="020B0502040204020203" pitchFamily="34" charset="-122"/>
              </a:rPr>
              <a:t>下该路径时，当前</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将被发送；</a:t>
            </a:r>
            <a:endParaRPr lang="en-US" altLang="zh-CN" sz="2000" dirty="0" smtClean="0">
              <a:latin typeface="微软雅黑 Light" panose="020B0502040204020203" pitchFamily="34" charset="-122"/>
              <a:ea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en-US" altLang="zh-CN" sz="2000" dirty="0" smtClean="0">
                <a:latin typeface="微软雅黑 Light" panose="020B0502040204020203" pitchFamily="34" charset="-122"/>
                <a:ea typeface="微软雅黑 Light" panose="020B0502040204020203" pitchFamily="34" charset="-122"/>
              </a:rPr>
              <a:t>created</a:t>
            </a:r>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被创建的时间；</a:t>
            </a:r>
            <a:endParaRPr lang="en-US" altLang="zh-CN" sz="2000" dirty="0" smtClean="0">
              <a:latin typeface="微软雅黑 Light" panose="020B0502040204020203" pitchFamily="34" charset="-122"/>
              <a:ea typeface="微软雅黑 Light" panose="020B0502040204020203" pitchFamily="34" charset="-122"/>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en-US" altLang="zh-CN"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Expired</a:t>
            </a:r>
            <a:r>
              <a:rPr kumimoji="0" lang="zh-CN" altLang="en-US"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a:t>
            </a:r>
            <a:r>
              <a:rPr kumimoji="0" lang="en-US" altLang="zh-CN"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cookie</a:t>
            </a:r>
            <a:r>
              <a:rPr kumimoji="0" lang="zh-CN" altLang="en-US"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失效的时间；</a:t>
            </a:r>
            <a:endParaRPr kumimoji="0" lang="en-US" altLang="zh-CN"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000" b="1" dirty="0" smtClean="0">
                <a:solidFill>
                  <a:srgbClr val="FF0000"/>
                </a:solidFill>
                <a:latin typeface="微软雅黑 Light" panose="020B0502040204020203" pitchFamily="34" charset="-122"/>
                <a:ea typeface="微软雅黑 Light" panose="020B0502040204020203" pitchFamily="34" charset="-122"/>
              </a:rPr>
              <a:t>最大生命时间：</a:t>
            </a:r>
            <a:r>
              <a:rPr lang="zh-CN" altLang="en-US" sz="2000" dirty="0" smtClean="0">
                <a:latin typeface="微软雅黑 Light" panose="020B0502040204020203" pitchFamily="34" charset="-122"/>
                <a:ea typeface="微软雅黑 Light" panose="020B0502040204020203" pitchFamily="34" charset="-122"/>
              </a:rPr>
              <a:t>失效时间和创建时间的时间差，就是</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的最大生命时间，超过该时间，</a:t>
            </a:r>
            <a:r>
              <a:rPr lang="en-US" altLang="zh-CN" sz="2000" dirty="0" smtClean="0">
                <a:latin typeface="微软雅黑 Light" panose="020B0502040204020203" pitchFamily="34" charset="-122"/>
                <a:ea typeface="微软雅黑 Light" panose="020B0502040204020203" pitchFamily="34" charset="-122"/>
              </a:rPr>
              <a:t>cookie</a:t>
            </a:r>
            <a:r>
              <a:rPr lang="zh-CN" altLang="en-US" sz="2000" dirty="0" smtClean="0">
                <a:latin typeface="微软雅黑 Light" panose="020B0502040204020203" pitchFamily="34" charset="-122"/>
                <a:ea typeface="微软雅黑 Light" panose="020B0502040204020203" pitchFamily="34" charset="-122"/>
              </a:rPr>
              <a:t>将失效，不再被发送到相应的域地址；</a:t>
            </a:r>
            <a:endParaRPr kumimoji="0" lang="en-US" altLang="zh-CN"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pic>
        <p:nvPicPr>
          <p:cNvPr id="4" name="图片 3"/>
          <p:cNvPicPr>
            <a:picLocks noChangeAspect="1"/>
          </p:cNvPicPr>
          <p:nvPr/>
        </p:nvPicPr>
        <p:blipFill>
          <a:blip r:embed="rId1"/>
          <a:stretch>
            <a:fillRect/>
          </a:stretch>
        </p:blipFill>
        <p:spPr>
          <a:xfrm>
            <a:off x="1052195" y="1324610"/>
            <a:ext cx="2705100" cy="5165090"/>
          </a:xfrm>
          <a:prstGeom prst="rect">
            <a:avLst/>
          </a:prstGeom>
        </p:spPr>
      </p:pic>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a:t>
            </a:r>
            <a:r>
              <a:rPr lang="zh-CN" altLang="en-US" dirty="0" smtClean="0"/>
              <a:t>点</a:t>
            </a:r>
            <a:r>
              <a:rPr lang="en-US" altLang="zh-CN" dirty="0" smtClean="0"/>
              <a:t>3-</a:t>
            </a:r>
            <a:r>
              <a:rPr lang="zh-CN" altLang="en-US" dirty="0" smtClean="0"/>
              <a:t>在</a:t>
            </a:r>
            <a:r>
              <a:rPr lang="en-US" altLang="zh-CN" dirty="0" err="1" smtClean="0"/>
              <a:t>Servlet</a:t>
            </a:r>
            <a:r>
              <a:rPr lang="zh-CN" altLang="en-US" dirty="0" smtClean="0"/>
              <a:t>中创建</a:t>
            </a:r>
            <a:r>
              <a:rPr lang="en-US" altLang="zh-CN" dirty="0" smtClean="0"/>
              <a:t>Cookie</a:t>
            </a:r>
            <a:r>
              <a:rPr lang="zh-CN" altLang="en-US" dirty="0" smtClean="0"/>
              <a:t>、设置</a:t>
            </a:r>
            <a:r>
              <a:rPr lang="en-US" altLang="zh-CN" dirty="0" smtClean="0"/>
              <a:t>Cookie</a:t>
            </a:r>
            <a:r>
              <a:rPr lang="zh-CN" altLang="en-US" dirty="0" smtClean="0"/>
              <a:t>属性</a:t>
            </a:r>
            <a:r>
              <a:rPr lang="en-US" altLang="zh-CN" dirty="0" smtClean="0"/>
              <a:t>-1</a:t>
            </a:r>
            <a:endParaRPr lang="zh-CN" altLang="en-US" dirty="0"/>
          </a:p>
        </p:txBody>
      </p:sp>
      <p:sp>
        <p:nvSpPr>
          <p:cNvPr id="3" name="内容占位符 2"/>
          <p:cNvSpPr>
            <a:spLocks noGrp="1"/>
          </p:cNvSpPr>
          <p:nvPr>
            <p:ph idx="1"/>
          </p:nvPr>
        </p:nvSpPr>
        <p:spPr>
          <a:xfrm>
            <a:off x="186570" y="899048"/>
            <a:ext cx="11792070" cy="1694524"/>
          </a:xfrm>
        </p:spPr>
        <p:txBody>
          <a:bodyPr/>
          <a:lstStyle/>
          <a:p>
            <a:r>
              <a:rPr lang="en-US" altLang="zh-CN" dirty="0" err="1" smtClean="0"/>
              <a:t>Servlet</a:t>
            </a:r>
            <a:r>
              <a:rPr lang="zh-CN" altLang="en-US" dirty="0" smtClean="0"/>
              <a:t>规范中定了</a:t>
            </a:r>
            <a:r>
              <a:rPr lang="en-US" altLang="zh-CN" dirty="0" smtClean="0"/>
              <a:t>Cookie</a:t>
            </a:r>
            <a:r>
              <a:rPr lang="zh-CN" altLang="en-US" dirty="0" smtClean="0"/>
              <a:t>类，创建该类对象就可以创建</a:t>
            </a:r>
            <a:r>
              <a:rPr lang="en-US" altLang="zh-CN" dirty="0" smtClean="0"/>
              <a:t>Cookie</a:t>
            </a:r>
            <a:r>
              <a:rPr lang="zh-CN" altLang="en-US" dirty="0" smtClean="0"/>
              <a:t>，并可以调用其中方法为</a:t>
            </a:r>
            <a:r>
              <a:rPr lang="en-US" altLang="zh-CN" dirty="0" smtClean="0"/>
              <a:t>Cookie</a:t>
            </a:r>
            <a:r>
              <a:rPr lang="zh-CN" altLang="en-US" dirty="0" smtClean="0"/>
              <a:t>设置属性；</a:t>
            </a:r>
            <a:endParaRPr lang="zh-CN" altLang="en-US" dirty="0"/>
          </a:p>
        </p:txBody>
      </p:sp>
      <p:graphicFrame>
        <p:nvGraphicFramePr>
          <p:cNvPr id="4" name="Table 3"/>
          <p:cNvGraphicFramePr>
            <a:graphicFrameLocks noGrp="1"/>
          </p:cNvGraphicFramePr>
          <p:nvPr/>
        </p:nvGraphicFramePr>
        <p:xfrm>
          <a:off x="411590" y="2446419"/>
          <a:ext cx="10738070" cy="2963160"/>
        </p:xfrm>
        <a:graphic>
          <a:graphicData uri="http://schemas.openxmlformats.org/drawingml/2006/table">
            <a:tbl>
              <a:tblPr firstRow="1" bandRow="1">
                <a:tableStyleId>{5C22544A-7EE6-4342-B048-85BDC9FD1C3A}</a:tableStyleId>
              </a:tblPr>
              <a:tblGrid>
                <a:gridCol w="6276429"/>
                <a:gridCol w="4461641"/>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smtClean="0"/>
                        <a:t>Cookie(</a:t>
                      </a:r>
                      <a:r>
                        <a:rPr lang="en-US" dirty="0" err="1" smtClean="0"/>
                        <a:t>java.lang.String</a:t>
                      </a:r>
                      <a:r>
                        <a:rPr lang="en-US" dirty="0" smtClean="0"/>
                        <a:t> name, </a:t>
                      </a:r>
                      <a:r>
                        <a:rPr lang="en-US" dirty="0" err="1" smtClean="0"/>
                        <a:t>java.lang.String</a:t>
                      </a:r>
                      <a:r>
                        <a:rPr lang="en-US" dirty="0" smtClean="0"/>
                        <a:t> value) </a:t>
                      </a:r>
                      <a:endParaRPr lang="en-US" dirty="0" smtClean="0"/>
                    </a:p>
                    <a:p>
                      <a:pPr algn="l"/>
                      <a:r>
                        <a:rPr lang="en-US" dirty="0" smtClean="0"/>
                        <a:t> </a:t>
                      </a:r>
                      <a:endParaRPr lang="en-US" dirty="0" smtClean="0"/>
                    </a:p>
                  </a:txBody>
                  <a:tcPr/>
                </a:tc>
                <a:tc>
                  <a:txBody>
                    <a:bodyPr/>
                    <a:lstStyle/>
                    <a:p>
                      <a:r>
                        <a:rPr lang="zh-CN" altLang="en-US" dirty="0" smtClean="0"/>
                        <a:t>创建</a:t>
                      </a:r>
                      <a:r>
                        <a:rPr lang="en-US" altLang="zh-CN" dirty="0" smtClean="0"/>
                        <a:t>Cookie</a:t>
                      </a:r>
                      <a:r>
                        <a:rPr lang="zh-CN" altLang="en-US" dirty="0" smtClean="0"/>
                        <a:t>对象，指定名字和对应的值；</a:t>
                      </a:r>
                      <a:endParaRPr lang="en-US" dirty="0"/>
                    </a:p>
                  </a:txBody>
                  <a:tcPr/>
                </a:tc>
              </a:tr>
              <a:tr h="370840">
                <a:tc>
                  <a:txBody>
                    <a:bodyPr/>
                    <a:lstStyle/>
                    <a:p>
                      <a:pPr algn="l"/>
                      <a:r>
                        <a:rPr lang="en-US" altLang="zh-CN" dirty="0" smtClean="0">
                          <a:solidFill>
                            <a:srgbClr val="C00000"/>
                          </a:solidFill>
                        </a:rPr>
                        <a:t> void </a:t>
                      </a:r>
                      <a:r>
                        <a:rPr lang="en-US" altLang="zh-CN" dirty="0" err="1" smtClean="0">
                          <a:solidFill>
                            <a:srgbClr val="C00000"/>
                          </a:solidFill>
                        </a:rPr>
                        <a:t>setMaxAge</a:t>
                      </a:r>
                      <a:r>
                        <a:rPr lang="en-US" altLang="zh-CN" dirty="0" smtClean="0">
                          <a:solidFill>
                            <a:srgbClr val="C00000"/>
                          </a:solidFill>
                        </a:rPr>
                        <a:t>(</a:t>
                      </a:r>
                      <a:r>
                        <a:rPr lang="en-US" altLang="zh-CN" dirty="0" err="1" smtClean="0">
                          <a:solidFill>
                            <a:srgbClr val="C00000"/>
                          </a:solidFill>
                        </a:rPr>
                        <a:t>int</a:t>
                      </a:r>
                      <a:r>
                        <a:rPr lang="en-US" altLang="zh-CN" dirty="0" smtClean="0">
                          <a:solidFill>
                            <a:srgbClr val="C00000"/>
                          </a:solidFill>
                        </a:rPr>
                        <a:t> expiry) </a:t>
                      </a:r>
                      <a:endParaRPr lang="en-US" altLang="zh-CN" dirty="0" smtClean="0">
                        <a:solidFill>
                          <a:srgbClr val="C00000"/>
                        </a:solidFill>
                      </a:endParaRPr>
                    </a:p>
                    <a:p>
                      <a:pPr algn="l"/>
                      <a:r>
                        <a:rPr lang="en-US" altLang="zh-CN" dirty="0" smtClean="0">
                          <a:solidFill>
                            <a:srgbClr val="C00000"/>
                          </a:solidFill>
                        </a:rPr>
                        <a:t>  </a:t>
                      </a:r>
                      <a:endParaRPr lang="en-US" altLang="zh-CN" dirty="0" smtClean="0">
                        <a:solidFill>
                          <a:srgbClr val="C00000"/>
                        </a:solidFill>
                      </a:endParaRPr>
                    </a:p>
                  </a:txBody>
                  <a:tcPr/>
                </a:tc>
                <a:tc>
                  <a:txBody>
                    <a:bodyPr/>
                    <a:lstStyle/>
                    <a:p>
                      <a:r>
                        <a:rPr lang="zh-CN" altLang="en-US" dirty="0" smtClean="0">
                          <a:solidFill>
                            <a:srgbClr val="C00000"/>
                          </a:solidFill>
                        </a:rPr>
                        <a:t>设置最大生命时间（秒），如果不设置，当前浏览器关闭，</a:t>
                      </a:r>
                      <a:r>
                        <a:rPr lang="en-US" altLang="zh-CN" dirty="0" smtClean="0">
                          <a:solidFill>
                            <a:srgbClr val="C00000"/>
                          </a:solidFill>
                        </a:rPr>
                        <a:t>cookie</a:t>
                      </a:r>
                      <a:r>
                        <a:rPr lang="zh-CN" altLang="en-US" dirty="0" smtClean="0">
                          <a:solidFill>
                            <a:srgbClr val="C00000"/>
                          </a:solidFill>
                        </a:rPr>
                        <a:t>即失效；</a:t>
                      </a:r>
                      <a:endParaRPr lang="en-US" dirty="0">
                        <a:solidFill>
                          <a:srgbClr val="C00000"/>
                        </a:solidFill>
                      </a:endParaRPr>
                    </a:p>
                  </a:txBody>
                  <a:tcPr/>
                </a:tc>
              </a:tr>
              <a:tr h="672080">
                <a:tc>
                  <a:txBody>
                    <a:bodyPr/>
                    <a:lstStyle/>
                    <a:p>
                      <a:pPr algn="l"/>
                      <a:r>
                        <a:rPr lang="en-US" altLang="zh-CN" dirty="0" smtClean="0"/>
                        <a:t>void </a:t>
                      </a:r>
                      <a:r>
                        <a:rPr lang="en-US" altLang="zh-CN" dirty="0" err="1" smtClean="0"/>
                        <a:t>setValue</a:t>
                      </a:r>
                      <a:r>
                        <a:rPr lang="en-US" altLang="zh-CN" dirty="0" smtClean="0"/>
                        <a:t>(</a:t>
                      </a:r>
                      <a:r>
                        <a:rPr lang="en-US" altLang="zh-CN" dirty="0" err="1" smtClean="0"/>
                        <a:t>java.lang.String</a:t>
                      </a:r>
                      <a:r>
                        <a:rPr lang="en-US" altLang="zh-CN" dirty="0" smtClean="0"/>
                        <a:t> </a:t>
                      </a:r>
                      <a:r>
                        <a:rPr lang="en-US" altLang="zh-CN" dirty="0" err="1" smtClean="0"/>
                        <a:t>newValue</a:t>
                      </a:r>
                      <a:r>
                        <a:rPr lang="en-US" altLang="zh-CN" dirty="0" smtClean="0"/>
                        <a:t>)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设置</a:t>
                      </a:r>
                      <a:r>
                        <a:rPr lang="en-US" altLang="zh-CN" dirty="0" smtClean="0"/>
                        <a:t>Cookie</a:t>
                      </a:r>
                      <a:r>
                        <a:rPr lang="zh-CN" altLang="en-US" dirty="0" smtClean="0"/>
                        <a:t>的值；</a:t>
                      </a:r>
                      <a:endParaRPr lang="en-US" dirty="0"/>
                    </a:p>
                  </a:txBody>
                  <a:tcPr/>
                </a:tc>
              </a:tr>
              <a:tr h="370840">
                <a:tc>
                  <a:txBody>
                    <a:bodyPr/>
                    <a:lstStyle/>
                    <a:p>
                      <a:pPr algn="l"/>
                      <a:r>
                        <a:rPr lang="en-US" altLang="zh-CN" dirty="0" err="1" smtClean="0"/>
                        <a:t>setDomain</a:t>
                      </a:r>
                      <a:r>
                        <a:rPr lang="en-US" altLang="zh-CN" dirty="0" smtClean="0"/>
                        <a:t>(</a:t>
                      </a:r>
                      <a:r>
                        <a:rPr lang="en-US" altLang="zh-CN" dirty="0" err="1" smtClean="0"/>
                        <a:t>java.lang.String</a:t>
                      </a:r>
                      <a:r>
                        <a:rPr lang="en-US" altLang="zh-CN" dirty="0" smtClean="0"/>
                        <a:t> domain)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设置</a:t>
                      </a:r>
                      <a:r>
                        <a:rPr lang="en-US" altLang="zh-CN" dirty="0" smtClean="0"/>
                        <a:t>cookie</a:t>
                      </a:r>
                      <a:r>
                        <a:rPr lang="zh-CN" altLang="en-US" dirty="0" smtClean="0"/>
                        <a:t>的域名；</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a:t>
            </a:r>
            <a:r>
              <a:rPr lang="zh-CN" altLang="en-US" dirty="0" smtClean="0"/>
              <a:t>点</a:t>
            </a:r>
            <a:r>
              <a:rPr lang="en-US" altLang="zh-CN" dirty="0" smtClean="0"/>
              <a:t>3-</a:t>
            </a:r>
            <a:r>
              <a:rPr lang="zh-CN" altLang="en-US" dirty="0" smtClean="0"/>
              <a:t>在</a:t>
            </a:r>
            <a:r>
              <a:rPr lang="en-US" altLang="zh-CN" dirty="0" err="1" smtClean="0"/>
              <a:t>Servlet</a:t>
            </a:r>
            <a:r>
              <a:rPr lang="zh-CN" altLang="en-US" dirty="0" smtClean="0"/>
              <a:t>中创建</a:t>
            </a:r>
            <a:r>
              <a:rPr lang="en-US" altLang="zh-CN" dirty="0" smtClean="0"/>
              <a:t>Cookie</a:t>
            </a:r>
            <a:r>
              <a:rPr lang="zh-CN" altLang="en-US" dirty="0" smtClean="0"/>
              <a:t>、设置</a:t>
            </a:r>
            <a:r>
              <a:rPr lang="en-US" altLang="zh-CN" dirty="0" smtClean="0"/>
              <a:t>Cookie</a:t>
            </a:r>
            <a:r>
              <a:rPr lang="zh-CN" altLang="en-US" dirty="0" smtClean="0"/>
              <a:t>属性</a:t>
            </a:r>
            <a:r>
              <a:rPr lang="en-US" altLang="zh-CN" dirty="0" smtClean="0"/>
              <a:t>-2</a:t>
            </a:r>
            <a:endParaRPr lang="zh-CN" altLang="en-US" dirty="0"/>
          </a:p>
        </p:txBody>
      </p:sp>
      <p:sp>
        <p:nvSpPr>
          <p:cNvPr id="3" name="内容占位符 2"/>
          <p:cNvSpPr>
            <a:spLocks noGrp="1"/>
          </p:cNvSpPr>
          <p:nvPr>
            <p:ph idx="1"/>
          </p:nvPr>
        </p:nvSpPr>
        <p:spPr>
          <a:xfrm>
            <a:off x="186570" y="899048"/>
            <a:ext cx="11792070" cy="1694524"/>
          </a:xfrm>
        </p:spPr>
        <p:txBody>
          <a:bodyPr/>
          <a:lstStyle/>
          <a:p>
            <a:r>
              <a:rPr lang="en-US" altLang="zh-CN" dirty="0" err="1" smtClean="0"/>
              <a:t>Servlet</a:t>
            </a:r>
            <a:r>
              <a:rPr lang="zh-CN" altLang="en-US" dirty="0" smtClean="0"/>
              <a:t>规范中定了</a:t>
            </a:r>
            <a:r>
              <a:rPr lang="en-US" altLang="zh-CN" dirty="0" smtClean="0"/>
              <a:t>Cookie</a:t>
            </a:r>
            <a:r>
              <a:rPr lang="zh-CN" altLang="en-US" dirty="0" smtClean="0"/>
              <a:t>类，创建该类对象就可以创建</a:t>
            </a:r>
            <a:r>
              <a:rPr lang="en-US" altLang="zh-CN" dirty="0" smtClean="0"/>
              <a:t>Cookie</a:t>
            </a:r>
            <a:r>
              <a:rPr lang="zh-CN" altLang="en-US" dirty="0" smtClean="0"/>
              <a:t>，并可以调用其中方法为</a:t>
            </a:r>
            <a:r>
              <a:rPr lang="en-US" altLang="zh-CN" dirty="0" smtClean="0"/>
              <a:t>Cookie</a:t>
            </a:r>
            <a:r>
              <a:rPr lang="zh-CN" altLang="en-US" dirty="0" smtClean="0"/>
              <a:t>设置属性；</a:t>
            </a:r>
            <a:endParaRPr lang="zh-CN" altLang="en-US" dirty="0"/>
          </a:p>
        </p:txBody>
      </p:sp>
      <p:sp>
        <p:nvSpPr>
          <p:cNvPr id="6" name="TextBox 5"/>
          <p:cNvSpPr txBox="1"/>
          <p:nvPr/>
        </p:nvSpPr>
        <p:spPr>
          <a:xfrm>
            <a:off x="501676" y="2266873"/>
            <a:ext cx="11490415" cy="2584450"/>
          </a:xfrm>
          <a:prstGeom prst="rect">
            <a:avLst/>
          </a:prstGeom>
          <a:solidFill>
            <a:schemeClr val="bg1">
              <a:lumMod val="95000"/>
            </a:schemeClr>
          </a:solidFill>
        </p:spPr>
        <p:txBody>
          <a:bodyPr wrap="square" rtlCol="0">
            <a:spAutoFit/>
          </a:bodyPr>
          <a:lstStyle/>
          <a:p>
            <a:r>
              <a:rPr lang="en-US" altLang="zh-CN">
                <a:sym typeface="+mn-ea"/>
              </a:rPr>
              <a:t>&lt;%</a:t>
            </a:r>
            <a:endParaRPr lang="zh-CN" altLang="en-US">
              <a:sym typeface="+mn-ea"/>
            </a:endParaRPr>
          </a:p>
          <a:p>
            <a:r>
              <a:rPr lang="zh-CN" altLang="en-US">
                <a:sym typeface="+mn-ea"/>
              </a:rPr>
              <a:t> </a:t>
            </a:r>
            <a:r>
              <a:rPr lang="en-US" altLang="zh-CN" dirty="0" smtClean="0">
                <a:ea typeface="微软雅黑 Light"/>
                <a:sym typeface="+mn-ea"/>
              </a:rPr>
              <a:t>//	</a:t>
            </a:r>
            <a:r>
              <a:rPr lang="zh-CN" altLang="en-US" dirty="0" smtClean="0">
                <a:ea typeface="微软雅黑 Light"/>
                <a:sym typeface="+mn-ea"/>
              </a:rPr>
              <a:t>创建</a:t>
            </a:r>
            <a:r>
              <a:rPr lang="en-US" dirty="0" smtClean="0">
                <a:ea typeface="微软雅黑 Light"/>
                <a:sym typeface="+mn-ea"/>
              </a:rPr>
              <a:t>cookie</a:t>
            </a:r>
            <a:r>
              <a:rPr lang="zh-CN" altLang="en-US" dirty="0" smtClean="0">
                <a:ea typeface="微软雅黑 Light"/>
                <a:sym typeface="+mn-ea"/>
              </a:rPr>
              <a:t>对象</a:t>
            </a:r>
            <a:endParaRPr lang="zh-CN" altLang="en-US"/>
          </a:p>
          <a:p>
            <a:r>
              <a:rPr lang="zh-CN" altLang="en-US">
                <a:sym typeface="+mn-ea"/>
              </a:rPr>
              <a:t>	Cookie [] c = request.getCookies();</a:t>
            </a:r>
            <a:endParaRPr lang="zh-CN" altLang="en-US"/>
          </a:p>
          <a:p>
            <a:r>
              <a:rPr lang="zh-CN" altLang="en-US">
                <a:sym typeface="+mn-ea"/>
              </a:rPr>
              <a:t>	if(c== null){</a:t>
            </a:r>
            <a:endParaRPr lang="zh-CN" altLang="en-US"/>
          </a:p>
          <a:p>
            <a:r>
              <a:rPr lang="zh-CN" altLang="en-US">
                <a:sym typeface="+mn-ea"/>
              </a:rPr>
              <a:t>		String i = "2";</a:t>
            </a:r>
            <a:endParaRPr lang="zh-CN" altLang="en-US"/>
          </a:p>
          <a:p>
            <a:r>
              <a:rPr lang="zh-CN" altLang="en-US">
                <a:sym typeface="+mn-ea"/>
              </a:rPr>
              <a:t>		Cookie ck = new Cookie("count",i);</a:t>
            </a:r>
            <a:endParaRPr lang="zh-CN" altLang="en-US">
              <a:sym typeface="+mn-ea"/>
            </a:endParaRPr>
          </a:p>
          <a:p>
            <a:r>
              <a:rPr lang="en-US" altLang="zh-CN">
                <a:sym typeface="+mn-ea"/>
              </a:rPr>
              <a:t>		//</a:t>
            </a:r>
            <a:r>
              <a:rPr lang="zh-CN" altLang="zh-CN">
                <a:sym typeface="+mn-ea"/>
              </a:rPr>
              <a:t>设置</a:t>
            </a:r>
            <a:r>
              <a:rPr lang="en-US" altLang="zh-CN">
                <a:sym typeface="+mn-ea"/>
              </a:rPr>
              <a:t>cookie</a:t>
            </a:r>
            <a:r>
              <a:rPr lang="zh-CN" altLang="en-US">
                <a:sym typeface="+mn-ea"/>
              </a:rPr>
              <a:t>的生命时间，</a:t>
            </a:r>
            <a:r>
              <a:rPr lang="en-US" altLang="zh-CN">
                <a:sym typeface="+mn-ea"/>
              </a:rPr>
              <a:t>24</a:t>
            </a:r>
            <a:r>
              <a:rPr lang="zh-CN" altLang="en-US">
                <a:sym typeface="+mn-ea"/>
              </a:rPr>
              <a:t>小时内有效</a:t>
            </a:r>
            <a:endParaRPr lang="zh-CN" altLang="en-US"/>
          </a:p>
          <a:p>
            <a:r>
              <a:rPr lang="zh-CN" altLang="en-US">
                <a:sym typeface="+mn-ea"/>
              </a:rPr>
              <a:t>		ck.setMaxAge(60*60*24);</a:t>
            </a:r>
            <a:endParaRPr lang="zh-CN" altLang="en-US">
              <a:sym typeface="+mn-ea"/>
            </a:endParaRPr>
          </a:p>
          <a:p>
            <a:r>
              <a:rPr lang="zh-CN" altLang="en-US">
                <a:sym typeface="+mn-ea"/>
              </a:rPr>
              <a:t>}</a:t>
            </a:r>
            <a:endParaRPr lang="en-US" altLang="zh-CN" dirty="0" smtClean="0">
              <a:ea typeface="微软雅黑 Light"/>
            </a:endParaRPr>
          </a:p>
        </p:txBody>
      </p:sp>
      <p:sp>
        <p:nvSpPr>
          <p:cNvPr id="7" name="内容占位符 2"/>
          <p:cNvSpPr txBox="1"/>
          <p:nvPr/>
        </p:nvSpPr>
        <p:spPr>
          <a:xfrm>
            <a:off x="199905" y="5021118"/>
            <a:ext cx="11792070" cy="1659606"/>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800" b="0" i="0" u="none" strike="noStrike" kern="1200" cap="none" spc="0" normalizeH="0" baseline="0" noProof="0" dirty="0" smtClean="0">
                <a:ln>
                  <a:noFill/>
                </a:ln>
                <a:solidFill>
                  <a:srgbClr val="C00000"/>
                </a:solidFill>
                <a:effectLst/>
                <a:uLnTx/>
                <a:uFillTx/>
                <a:latin typeface="微软雅黑 Light" panose="020B0502040204020203" pitchFamily="34" charset="-122"/>
                <a:ea typeface="微软雅黑 Light" panose="020B0502040204020203" pitchFamily="34" charset="-122"/>
                <a:cs typeface="+mn-cs"/>
              </a:rPr>
              <a:t>思考：</a:t>
            </a:r>
            <a:r>
              <a:rPr kumimoji="0" lang="zh-CN" altLang="en-US" sz="28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创建好</a:t>
            </a:r>
            <a:r>
              <a:rPr kumimoji="0" lang="en-US" altLang="zh-CN" sz="28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Cookie</a:t>
            </a:r>
            <a:r>
              <a:rPr kumimoji="0" lang="zh-CN" altLang="en-US" sz="28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对象后，就能存储到客户端吗？</a:t>
            </a:r>
            <a:endParaRPr kumimoji="0" lang="en-US" altLang="zh-CN" sz="28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8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答案是：</a:t>
            </a:r>
            <a:r>
              <a:rPr kumimoji="0" lang="en-US" altLang="zh-CN" sz="2800" b="0" i="0" u="none" strike="noStrike" kern="1200" cap="none" spc="0" normalizeH="0" baseline="0" noProof="0" dirty="0" smtClean="0">
                <a:ln>
                  <a:noFill/>
                </a:ln>
                <a:solidFill>
                  <a:srgbClr val="C00000"/>
                </a:solidFill>
                <a:effectLst/>
                <a:uLnTx/>
                <a:uFillTx/>
                <a:latin typeface="微软雅黑 Light" panose="020B0502040204020203" pitchFamily="34" charset="-122"/>
                <a:ea typeface="微软雅黑 Light" panose="020B0502040204020203" pitchFamily="34" charset="-122"/>
                <a:cs typeface="+mn-cs"/>
              </a:rPr>
              <a:t>No</a:t>
            </a:r>
            <a:endParaRPr kumimoji="0" lang="en-US" altLang="zh-CN" sz="2800" b="1" i="0" u="none" strike="noStrike" kern="1200" cap="none" spc="0" normalizeH="0" baseline="0" noProof="0" dirty="0" smtClean="0">
              <a:ln>
                <a:noFill/>
              </a:ln>
              <a:solidFill>
                <a:schemeClr val="bg1"/>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在响应中设置</a:t>
            </a:r>
            <a:r>
              <a:rPr lang="en-US" altLang="zh-CN" dirty="0" smtClean="0"/>
              <a:t>Cookie</a:t>
            </a:r>
            <a:r>
              <a:rPr lang="zh-CN" altLang="en-US" dirty="0" smtClean="0"/>
              <a:t>信息</a:t>
            </a:r>
            <a:endParaRPr lang="zh-CN" altLang="en-US" dirty="0"/>
          </a:p>
        </p:txBody>
      </p:sp>
      <p:sp>
        <p:nvSpPr>
          <p:cNvPr id="3" name="内容占位符 2"/>
          <p:cNvSpPr>
            <a:spLocks noGrp="1"/>
          </p:cNvSpPr>
          <p:nvPr>
            <p:ph idx="1"/>
          </p:nvPr>
        </p:nvSpPr>
        <p:spPr>
          <a:xfrm>
            <a:off x="186570" y="899047"/>
            <a:ext cx="11792070" cy="1594771"/>
          </a:xfrm>
        </p:spPr>
        <p:txBody>
          <a:bodyPr>
            <a:normAutofit/>
          </a:bodyPr>
          <a:lstStyle/>
          <a:p>
            <a:r>
              <a:rPr lang="zh-CN" altLang="en-US" dirty="0" smtClean="0"/>
              <a:t>要将</a:t>
            </a:r>
            <a:r>
              <a:rPr lang="en-US" altLang="zh-CN" dirty="0" smtClean="0"/>
              <a:t>Cookie</a:t>
            </a:r>
            <a:r>
              <a:rPr lang="zh-CN" altLang="en-US" dirty="0" smtClean="0"/>
              <a:t>保存到客户端，就要将其添加到响应对象才可以；</a:t>
            </a:r>
            <a:endParaRPr lang="en-US" altLang="zh-CN" dirty="0" smtClean="0"/>
          </a:p>
          <a:p>
            <a:r>
              <a:rPr lang="zh-CN" altLang="en-US" dirty="0" smtClean="0"/>
              <a:t>响应接口中定义了设置</a:t>
            </a:r>
            <a:r>
              <a:rPr lang="en-US" altLang="zh-CN" dirty="0" smtClean="0"/>
              <a:t>Cookie</a:t>
            </a:r>
            <a:r>
              <a:rPr lang="zh-CN" altLang="en-US" dirty="0" smtClean="0"/>
              <a:t>的方法：</a:t>
            </a:r>
            <a:endParaRPr lang="zh-CN" altLang="en-US" dirty="0"/>
          </a:p>
        </p:txBody>
      </p:sp>
      <p:graphicFrame>
        <p:nvGraphicFramePr>
          <p:cNvPr id="6" name="Table 5"/>
          <p:cNvGraphicFramePr>
            <a:graphicFrameLocks noGrp="1"/>
          </p:cNvGraphicFramePr>
          <p:nvPr/>
        </p:nvGraphicFramePr>
        <p:xfrm>
          <a:off x="411590" y="2446419"/>
          <a:ext cx="10738070" cy="1010920"/>
        </p:xfrm>
        <a:graphic>
          <a:graphicData uri="http://schemas.openxmlformats.org/drawingml/2006/table">
            <a:tbl>
              <a:tblPr firstRow="1" bandRow="1">
                <a:tableStyleId>{5C22544A-7EE6-4342-B048-85BDC9FD1C3A}</a:tableStyleId>
              </a:tblPr>
              <a:tblGrid>
                <a:gridCol w="6276429"/>
                <a:gridCol w="4461641"/>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smtClean="0"/>
                        <a:t> void </a:t>
                      </a:r>
                      <a:r>
                        <a:rPr lang="en-US" dirty="0" err="1" smtClean="0"/>
                        <a:t>addCookie</a:t>
                      </a:r>
                      <a:r>
                        <a:rPr lang="en-US" dirty="0" smtClean="0"/>
                        <a:t>(Cookie </a:t>
                      </a:r>
                      <a:r>
                        <a:rPr lang="en-US" dirty="0" err="1" smtClean="0"/>
                        <a:t>cookie</a:t>
                      </a:r>
                      <a:r>
                        <a:rPr lang="en-US" dirty="0" smtClean="0"/>
                        <a:t>) </a:t>
                      </a:r>
                      <a:endParaRPr lang="en-US" dirty="0" smtClean="0"/>
                    </a:p>
                    <a:p>
                      <a:pPr algn="l"/>
                      <a:r>
                        <a:rPr lang="en-US" dirty="0" smtClean="0"/>
                        <a:t>  </a:t>
                      </a:r>
                      <a:endParaRPr lang="en-US" dirty="0" smtClean="0"/>
                    </a:p>
                  </a:txBody>
                  <a:tcPr/>
                </a:tc>
                <a:tc>
                  <a:txBody>
                    <a:bodyPr/>
                    <a:lstStyle/>
                    <a:p>
                      <a:r>
                        <a:rPr lang="zh-CN" altLang="en-US" dirty="0" smtClean="0"/>
                        <a:t>将</a:t>
                      </a:r>
                      <a:r>
                        <a:rPr lang="en-US" altLang="zh-CN" dirty="0" smtClean="0"/>
                        <a:t>Cookie</a:t>
                      </a:r>
                      <a:r>
                        <a:rPr lang="zh-CN" altLang="en-US" dirty="0" smtClean="0"/>
                        <a:t>对象保存到相应的响应对象中；</a:t>
                      </a:r>
                      <a:endParaRPr lang="en-US" dirty="0"/>
                    </a:p>
                  </a:txBody>
                  <a:tcPr/>
                </a:tc>
              </a:tr>
            </a:tbl>
          </a:graphicData>
        </a:graphic>
      </p:graphicFrame>
      <p:sp>
        <p:nvSpPr>
          <p:cNvPr id="7" name="TextBox 6"/>
          <p:cNvSpPr txBox="1"/>
          <p:nvPr/>
        </p:nvSpPr>
        <p:spPr>
          <a:xfrm>
            <a:off x="468829" y="3690370"/>
            <a:ext cx="11490415" cy="922020"/>
          </a:xfrm>
          <a:prstGeom prst="rect">
            <a:avLst/>
          </a:prstGeom>
          <a:solidFill>
            <a:schemeClr val="bg1">
              <a:lumMod val="95000"/>
            </a:schemeClr>
          </a:solidFill>
        </p:spPr>
        <p:txBody>
          <a:bodyPr wrap="square" rtlCol="0">
            <a:spAutoFit/>
          </a:bodyPr>
          <a:lstStyle/>
          <a:p>
            <a:r>
              <a:rPr lang="zh-CN" altLang="en-US" dirty="0" smtClean="0">
                <a:ea typeface="微软雅黑 Light"/>
              </a:rPr>
              <a:t>		</a:t>
            </a:r>
            <a:endParaRPr lang="zh-CN" altLang="en-US" dirty="0" smtClean="0">
              <a:ea typeface="微软雅黑 Light"/>
            </a:endParaRPr>
          </a:p>
          <a:p>
            <a:r>
              <a:rPr lang="en-US" altLang="zh-CN" dirty="0" smtClean="0">
                <a:ea typeface="微软雅黑 Light"/>
              </a:rPr>
              <a:t>//		</a:t>
            </a:r>
            <a:r>
              <a:rPr lang="zh-CN" altLang="en-US" dirty="0" smtClean="0">
                <a:ea typeface="微软雅黑 Light"/>
              </a:rPr>
              <a:t>将</a:t>
            </a:r>
            <a:r>
              <a:rPr lang="en-US" altLang="zh-CN" dirty="0" smtClean="0">
                <a:ea typeface="微软雅黑 Light"/>
              </a:rPr>
              <a:t>Cookie</a:t>
            </a:r>
            <a:r>
              <a:rPr lang="zh-CN" altLang="en-US" dirty="0" smtClean="0">
                <a:ea typeface="微软雅黑 Light"/>
              </a:rPr>
              <a:t>保存到响应中</a:t>
            </a:r>
            <a:endParaRPr lang="zh-CN" altLang="en-US" dirty="0" smtClean="0">
              <a:ea typeface="微软雅黑 Light"/>
            </a:endParaRPr>
          </a:p>
          <a:p>
            <a:r>
              <a:rPr lang="zh-CN" altLang="en-US" dirty="0" smtClean="0">
                <a:ea typeface="微软雅黑 Light"/>
              </a:rPr>
              <a:t>		</a:t>
            </a:r>
            <a:r>
              <a:rPr lang="zh-CN" altLang="en-US" b="1">
                <a:sym typeface="+mn-ea"/>
              </a:rPr>
              <a:t>response.addCookie(ck);</a:t>
            </a:r>
            <a:endParaRPr lang="en-US" altLang="zh-CN"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8">
            <a:hlinkClick r:id="rId1" action="ppaction://hlinkfile"/>
          </p:cNvPr>
          <p:cNvSpPr txBox="1"/>
          <p:nvPr/>
        </p:nvSpPr>
        <p:spPr>
          <a:xfrm>
            <a:off x="9996805" y="116840"/>
            <a:ext cx="1461770" cy="645160"/>
          </a:xfrm>
          <a:prstGeom prst="rect">
            <a:avLst/>
          </a:prstGeom>
          <a:noFill/>
        </p:spPr>
        <p:txBody>
          <a:bodyPr wrap="square" rtlCol="0">
            <a:spAutoFit/>
          </a:bodyPr>
          <a:p>
            <a:r>
              <a:rPr lang="zh-CN" altLang="en-US" dirty="0" smtClean="0"/>
              <a:t>课堂案例：</a:t>
            </a:r>
            <a:endParaRPr lang="zh-CN" altLang="en-US" dirty="0" smtClean="0"/>
          </a:p>
          <a:p>
            <a:r>
              <a:rPr lang="zh-CN" altLang="en-US" u="sng" dirty="0" smtClean="0">
                <a:solidFill>
                  <a:srgbClr val="0070C0"/>
                </a:solidFill>
              </a:rPr>
              <a:t> </a:t>
            </a:r>
            <a:r>
              <a:rPr lang="en-US" altLang="zh-CN" u="sng">
                <a:solidFill>
                  <a:srgbClr val="0070C0"/>
                </a:solidFill>
                <a:sym typeface="+mn-ea"/>
              </a:rPr>
              <a:t>cookie.jsp</a:t>
            </a:r>
            <a:endParaRPr lang="en-US" altLang="zh-CN" u="sng" dirty="0">
              <a:solidFill>
                <a:srgbClr val="0070C0"/>
              </a:solidFill>
              <a:sym typeface="+mn-ea"/>
            </a:endParaRPr>
          </a:p>
        </p:txBody>
      </p:sp>
      <p:sp>
        <p:nvSpPr>
          <p:cNvPr id="6" name="TextBox 5"/>
          <p:cNvSpPr txBox="1"/>
          <p:nvPr/>
        </p:nvSpPr>
        <p:spPr>
          <a:xfrm>
            <a:off x="581025" y="762000"/>
            <a:ext cx="10461625" cy="5354320"/>
          </a:xfrm>
          <a:prstGeom prst="rect">
            <a:avLst/>
          </a:prstGeom>
          <a:solidFill>
            <a:schemeClr val="bg1">
              <a:lumMod val="95000"/>
            </a:schemeClr>
          </a:solidFill>
        </p:spPr>
        <p:txBody>
          <a:bodyPr wrap="square" rtlCol="0">
            <a:spAutoFit/>
          </a:bodyPr>
          <a:p>
            <a:r>
              <a:rPr lang="zh-CN" altLang="en-US">
                <a:sym typeface="+mn-ea"/>
              </a:rPr>
              <a:t>&lt;% </a:t>
            </a:r>
            <a:endParaRPr lang="zh-CN" altLang="en-US"/>
          </a:p>
          <a:p>
            <a:r>
              <a:rPr lang="zh-CN" altLang="en-US">
                <a:sym typeface="+mn-ea"/>
              </a:rPr>
              <a:t>	Cookie [] c = request.getCookies();</a:t>
            </a:r>
            <a:endParaRPr lang="zh-CN" altLang="en-US"/>
          </a:p>
          <a:p>
            <a:r>
              <a:rPr lang="zh-CN" altLang="en-US">
                <a:sym typeface="+mn-ea"/>
              </a:rPr>
              <a:t>	if(c== null){</a:t>
            </a:r>
            <a:endParaRPr lang="zh-CN" altLang="en-US"/>
          </a:p>
          <a:p>
            <a:r>
              <a:rPr lang="zh-CN" altLang="en-US">
                <a:sym typeface="+mn-ea"/>
              </a:rPr>
              <a:t>		String i = "2";</a:t>
            </a:r>
            <a:endParaRPr lang="zh-CN" altLang="en-US"/>
          </a:p>
          <a:p>
            <a:r>
              <a:rPr lang="zh-CN" altLang="en-US">
                <a:sym typeface="+mn-ea"/>
              </a:rPr>
              <a:t>		Cookie ck = new Cookie("count",i);</a:t>
            </a:r>
            <a:endParaRPr lang="zh-CN" altLang="en-US"/>
          </a:p>
          <a:p>
            <a:r>
              <a:rPr lang="zh-CN" altLang="en-US">
                <a:sym typeface="+mn-ea"/>
              </a:rPr>
              <a:t>		ck.setMaxAge(60*60*24);</a:t>
            </a:r>
            <a:endParaRPr lang="zh-CN" altLang="en-US"/>
          </a:p>
          <a:p>
            <a:r>
              <a:rPr lang="zh-CN" altLang="en-US">
                <a:sym typeface="+mn-ea"/>
              </a:rPr>
              <a:t>		response.addCookie(ck);</a:t>
            </a:r>
            <a:endParaRPr lang="zh-CN" altLang="en-US"/>
          </a:p>
          <a:p>
            <a:r>
              <a:rPr lang="zh-CN" altLang="en-US">
                <a:sym typeface="+mn-ea"/>
              </a:rPr>
              <a:t>	}else{</a:t>
            </a:r>
            <a:endParaRPr lang="zh-CN" altLang="en-US"/>
          </a:p>
          <a:p>
            <a:r>
              <a:rPr lang="zh-CN" altLang="en-US">
                <a:sym typeface="+mn-ea"/>
              </a:rPr>
              <a:t>		for(int i = 0 ; i &lt; c.length;i++){</a:t>
            </a:r>
            <a:endParaRPr lang="zh-CN" altLang="en-US"/>
          </a:p>
          <a:p>
            <a:r>
              <a:rPr lang="zh-CN" altLang="en-US">
                <a:sym typeface="+mn-ea"/>
              </a:rPr>
              <a:t>			String s = c[i].getName();</a:t>
            </a:r>
            <a:endParaRPr lang="zh-CN" altLang="en-US"/>
          </a:p>
          <a:p>
            <a:r>
              <a:rPr lang="zh-CN" altLang="en-US">
                <a:sym typeface="+mn-ea"/>
              </a:rPr>
              <a:t>			if(s.equals("count")){</a:t>
            </a:r>
            <a:endParaRPr lang="zh-CN" altLang="en-US"/>
          </a:p>
          <a:p>
            <a:r>
              <a:rPr lang="zh-CN" altLang="en-US">
                <a:sym typeface="+mn-ea"/>
              </a:rPr>
              <a:t>       out.println("欢迎您访问我们的网站，这是您第"+c[i].getValue()+"次访问，欢迎以后常来！！！");</a:t>
            </a:r>
            <a:endParaRPr lang="zh-CN" altLang="en-US"/>
          </a:p>
          <a:p>
            <a:r>
              <a:rPr lang="zh-CN" altLang="en-US">
                <a:sym typeface="+mn-ea"/>
              </a:rPr>
              <a:t>	int j = Integer.parseInt(c[i].getValue())+1;</a:t>
            </a:r>
            <a:endParaRPr lang="zh-CN" altLang="en-US"/>
          </a:p>
          <a:p>
            <a:r>
              <a:rPr lang="zh-CN" altLang="en-US">
                <a:sym typeface="+mn-ea"/>
              </a:rPr>
              <a:t>				Cookie ck = new Cookie("count", new Integer(j).toString());</a:t>
            </a:r>
            <a:endParaRPr lang="zh-CN" altLang="en-US"/>
          </a:p>
          <a:p>
            <a:r>
              <a:rPr lang="zh-CN" altLang="en-US">
                <a:sym typeface="+mn-ea"/>
              </a:rPr>
              <a:t>				// ck.setMaxAge(0);</a:t>
            </a:r>
            <a:endParaRPr lang="zh-CN" altLang="en-US"/>
          </a:p>
          <a:p>
            <a:r>
              <a:rPr lang="zh-CN" altLang="en-US">
                <a:sym typeface="+mn-ea"/>
              </a:rPr>
              <a:t>				ck.setMaxAge(60*60*24);</a:t>
            </a:r>
            <a:endParaRPr lang="zh-CN" altLang="en-US"/>
          </a:p>
          <a:p>
            <a:r>
              <a:rPr lang="zh-CN" altLang="en-US">
                <a:sym typeface="+mn-ea"/>
              </a:rPr>
              <a:t>				response.addCookie(ck);</a:t>
            </a:r>
            <a:endParaRPr lang="zh-CN" altLang="en-US"/>
          </a:p>
          <a:p>
            <a:r>
              <a:rPr lang="zh-CN" altLang="en-US">
                <a:sym typeface="+mn-ea"/>
              </a:rPr>
              <a:t>			}}</a:t>
            </a:r>
            <a:endParaRPr lang="zh-CN" altLang="en-US">
              <a:sym typeface="+mn-ea"/>
            </a:endParaRPr>
          </a:p>
          <a:p>
            <a:r>
              <a:rPr lang="zh-CN" altLang="en-US">
                <a:sym typeface="+mn-ea"/>
              </a:rPr>
              <a:t>}%&gt;</a:t>
            </a:r>
            <a:endParaRPr lang="en-US" altLang="zh-CN" dirty="0" smtClean="0">
              <a:ea typeface="微软雅黑 Light"/>
            </a:endParaRP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本章内容：共</a:t>
            </a:r>
            <a:r>
              <a:rPr lang="en-US" altLang="zh-CN" dirty="0" smtClean="0"/>
              <a:t>3</a:t>
            </a:r>
            <a:r>
              <a:rPr lang="zh-CN" altLang="en-US" dirty="0" smtClean="0"/>
              <a:t>小节，</a:t>
            </a:r>
            <a:r>
              <a:rPr lang="en-US" altLang="zh-CN" dirty="0" smtClean="0"/>
              <a:t>11</a:t>
            </a:r>
            <a:r>
              <a:rPr lang="zh-CN" altLang="en-US" dirty="0" smtClean="0"/>
              <a:t>个知识点</a:t>
            </a:r>
            <a:endParaRPr lang="zh-CN" altLang="en-US" dirty="0"/>
          </a:p>
        </p:txBody>
      </p:sp>
      <p:sp>
        <p:nvSpPr>
          <p:cNvPr id="3" name="内容占位符 2"/>
          <p:cNvSpPr>
            <a:spLocks noGrp="1"/>
          </p:cNvSpPr>
          <p:nvPr>
            <p:ph idx="1"/>
          </p:nvPr>
        </p:nvSpPr>
        <p:spPr>
          <a:xfrm>
            <a:off x="838200" y="1168400"/>
            <a:ext cx="10515600" cy="4555067"/>
          </a:xfrm>
        </p:spPr>
        <p:txBody>
          <a:bodyPr>
            <a:normAutofit/>
          </a:bodyPr>
          <a:lstStyle/>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节：会话跟踪概述</a:t>
            </a:r>
            <a:endParaRPr lang="zh-CN" altLang="en-US" dirty="0" smtClean="0">
              <a:solidFill>
                <a:schemeClr val="tx1">
                  <a:lumMod val="75000"/>
                  <a:lumOff val="25000"/>
                </a:schemeClr>
              </a:solidFill>
            </a:endParaRPr>
          </a:p>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2</a:t>
            </a:r>
            <a:r>
              <a:rPr lang="zh-CN" altLang="en-US" dirty="0" smtClean="0">
                <a:solidFill>
                  <a:schemeClr val="tx1">
                    <a:lumMod val="75000"/>
                    <a:lumOff val="25000"/>
                  </a:schemeClr>
                </a:solidFill>
              </a:rPr>
              <a:t>节： </a:t>
            </a:r>
            <a:r>
              <a:rPr lang="en-US" altLang="zh-CN" dirty="0" smtClean="0">
                <a:solidFill>
                  <a:schemeClr val="tx1">
                    <a:lumMod val="75000"/>
                    <a:lumOff val="25000"/>
                  </a:schemeClr>
                </a:solidFill>
              </a:rPr>
              <a:t>Cookie</a:t>
            </a:r>
            <a:endParaRPr lang="en-US" altLang="zh-CN" dirty="0" smtClean="0">
              <a:solidFill>
                <a:schemeClr val="tx1">
                  <a:lumMod val="75000"/>
                  <a:lumOff val="25000"/>
                </a:schemeClr>
              </a:solidFill>
            </a:endParaRPr>
          </a:p>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3</a:t>
            </a:r>
            <a:r>
              <a:rPr lang="zh-CN" altLang="en-US" dirty="0" smtClean="0">
                <a:solidFill>
                  <a:schemeClr val="tx1">
                    <a:lumMod val="75000"/>
                    <a:lumOff val="25000"/>
                  </a:schemeClr>
                </a:solidFill>
              </a:rPr>
              <a:t>节： </a:t>
            </a:r>
            <a:r>
              <a:rPr lang="en-US" altLang="zh-CN" dirty="0" smtClean="0">
                <a:solidFill>
                  <a:schemeClr val="tx1">
                    <a:lumMod val="75000"/>
                    <a:lumOff val="25000"/>
                  </a:schemeClr>
                </a:solidFill>
              </a:rPr>
              <a:t>Session</a:t>
            </a:r>
            <a:endParaRPr lang="en-US" altLang="zh-CN" dirty="0" smtClean="0">
              <a:solidFill>
                <a:schemeClr val="tx1">
                  <a:lumMod val="75000"/>
                  <a:lumOff val="25000"/>
                </a:schemeClr>
              </a:solidFill>
            </a:endParaRPr>
          </a:p>
          <a:p>
            <a:endParaRPr lang="en-US" altLang="zh-CN" dirty="0" smtClean="0">
              <a:solidFill>
                <a:schemeClr val="tx1">
                  <a:lumMod val="75000"/>
                  <a:lumOff val="25000"/>
                </a:schemeClr>
              </a:solidFill>
            </a:endParaRPr>
          </a:p>
          <a:p>
            <a:endParaRPr lang="en-US" altLang="zh-CN" dirty="0" smtClean="0">
              <a:solidFill>
                <a:schemeClr val="tx1">
                  <a:lumMod val="75000"/>
                  <a:lumOff val="25000"/>
                </a:schemeClr>
              </a:solidFill>
            </a:endParaRPr>
          </a:p>
          <a:p>
            <a:endParaRPr lang="en-US" altLang="zh-CN" dirty="0" smtClean="0">
              <a:solidFill>
                <a:schemeClr val="tx1">
                  <a:lumMod val="75000"/>
                  <a:lumOff val="25000"/>
                </a:schemeClr>
              </a:solidFill>
            </a:endParaRPr>
          </a:p>
          <a:p>
            <a:endParaRPr lang="en-US" altLang="zh-CN"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在响应中设置</a:t>
            </a:r>
            <a:r>
              <a:rPr lang="en-US" altLang="zh-CN" dirty="0" smtClean="0"/>
              <a:t>Cookie</a:t>
            </a:r>
            <a:r>
              <a:rPr lang="zh-CN" altLang="en-US" dirty="0" smtClean="0"/>
              <a:t>信息</a:t>
            </a:r>
            <a:r>
              <a:rPr lang="en-US" altLang="zh-CN" dirty="0" smtClean="0"/>
              <a:t>-3</a:t>
            </a:r>
            <a:endParaRPr lang="zh-CN" altLang="en-US" dirty="0"/>
          </a:p>
        </p:txBody>
      </p:sp>
      <p:sp>
        <p:nvSpPr>
          <p:cNvPr id="3" name="内容占位符 2"/>
          <p:cNvSpPr>
            <a:spLocks noGrp="1"/>
          </p:cNvSpPr>
          <p:nvPr>
            <p:ph idx="1"/>
          </p:nvPr>
        </p:nvSpPr>
        <p:spPr>
          <a:xfrm>
            <a:off x="186570" y="899047"/>
            <a:ext cx="11792070" cy="1993782"/>
          </a:xfrm>
        </p:spPr>
        <p:txBody>
          <a:bodyPr>
            <a:normAutofit/>
          </a:bodyPr>
          <a:lstStyle/>
          <a:p>
            <a:r>
              <a:rPr lang="zh-CN" altLang="en-US" sz="2400" dirty="0" smtClean="0"/>
              <a:t>在浏览器中访问</a:t>
            </a:r>
            <a:endParaRPr lang="zh-CN" altLang="en-US" sz="2400" dirty="0" smtClean="0"/>
          </a:p>
          <a:p>
            <a:r>
              <a:rPr lang="en-US" altLang="zh-CN" sz="2400" dirty="0" smtClean="0">
                <a:sym typeface="+mn-ea"/>
              </a:rPr>
              <a:t>http://localhost:8080/chapter04/</a:t>
            </a:r>
            <a:r>
              <a:rPr lang="en-US" altLang="zh-CN" sz="2400" dirty="0" smtClean="0"/>
              <a:t>cookie.jsp</a:t>
            </a:r>
            <a:endParaRPr lang="en-US" altLang="zh-CN" sz="2400" dirty="0" smtClean="0"/>
          </a:p>
          <a:p>
            <a:r>
              <a:rPr lang="zh-CN" altLang="en-US" sz="2400" dirty="0" smtClean="0"/>
              <a:t>可以查看到</a:t>
            </a:r>
            <a:r>
              <a:rPr lang="en-US" altLang="zh-CN" sz="2400" dirty="0" err="1" smtClean="0"/>
              <a:t>locahost</a:t>
            </a:r>
            <a:r>
              <a:rPr lang="zh-CN" altLang="en-US" sz="2400" dirty="0" smtClean="0"/>
              <a:t>保存了两个</a:t>
            </a:r>
            <a:r>
              <a:rPr lang="en-US" altLang="zh-CN" sz="2400" dirty="0" smtClean="0"/>
              <a:t>Cookie</a:t>
            </a:r>
            <a:r>
              <a:rPr lang="zh-CN" altLang="en-US" sz="2400" dirty="0" smtClean="0"/>
              <a:t>信息到客户端：</a:t>
            </a:r>
            <a:endParaRPr lang="en-US" sz="2400" dirty="0" smtClean="0"/>
          </a:p>
          <a:p>
            <a:endParaRPr lang="zh-CN" altLang="en-US" sz="2400" dirty="0"/>
          </a:p>
        </p:txBody>
      </p:sp>
      <p:sp>
        <p:nvSpPr>
          <p:cNvPr id="7" name="TextBox 6">
            <a:hlinkClick r:id="rId1" action="ppaction://hlinkfile"/>
          </p:cNvPr>
          <p:cNvSpPr txBox="1"/>
          <p:nvPr/>
        </p:nvSpPr>
        <p:spPr>
          <a:xfrm>
            <a:off x="9617075" y="116840"/>
            <a:ext cx="1841500" cy="645160"/>
          </a:xfrm>
          <a:prstGeom prst="rect">
            <a:avLst/>
          </a:prstGeom>
          <a:noFill/>
        </p:spPr>
        <p:txBody>
          <a:bodyPr wrap="square" rtlCol="0">
            <a:spAutoFit/>
          </a:bodyPr>
          <a:lstStyle/>
          <a:p>
            <a:r>
              <a:rPr lang="zh-CN" altLang="en-US" dirty="0" smtClean="0"/>
              <a:t>课堂案例：</a:t>
            </a:r>
            <a:endParaRPr lang="zh-CN" altLang="en-US" dirty="0" smtClean="0"/>
          </a:p>
          <a:p>
            <a:r>
              <a:rPr lang="en-US" altLang="zh-CN" u="sng" dirty="0" smtClean="0">
                <a:solidFill>
                  <a:srgbClr val="0070C0"/>
                </a:solidFill>
              </a:rPr>
              <a:t>cookie</a:t>
            </a:r>
            <a:r>
              <a:rPr lang="en-US" altLang="zh-CN" u="sng" dirty="0" smtClean="0">
                <a:solidFill>
                  <a:srgbClr val="0070C0"/>
                </a:solidFill>
                <a:hlinkClick r:id="rId2" action="ppaction://hlinkfile"/>
              </a:rPr>
              <a:t>.</a:t>
            </a:r>
            <a:r>
              <a:rPr lang="en-US" altLang="zh-CN" u="sng" dirty="0" smtClean="0">
                <a:solidFill>
                  <a:srgbClr val="0070C0"/>
                </a:solidFill>
              </a:rPr>
              <a:t>jsp</a:t>
            </a:r>
            <a:endParaRPr lang="en-US" altLang="zh-CN" u="sng" dirty="0" smtClean="0">
              <a:solidFill>
                <a:srgbClr val="0070C0"/>
              </a:solidFill>
            </a:endParaRPr>
          </a:p>
        </p:txBody>
      </p:sp>
      <p:pic>
        <p:nvPicPr>
          <p:cNvPr id="4" name="内容占位符 3"/>
          <p:cNvPicPr>
            <a:picLocks noChangeAspect="1"/>
          </p:cNvPicPr>
          <p:nvPr/>
        </p:nvPicPr>
        <p:blipFill>
          <a:blip r:embed="rId3"/>
          <a:stretch>
            <a:fillRect/>
          </a:stretch>
        </p:blipFill>
        <p:spPr>
          <a:xfrm>
            <a:off x="5770245" y="3348990"/>
            <a:ext cx="4867275" cy="1734820"/>
          </a:xfrm>
          <a:prstGeom prst="rect">
            <a:avLst/>
          </a:prstGeom>
        </p:spPr>
      </p:pic>
      <p:pic>
        <p:nvPicPr>
          <p:cNvPr id="5" name="图片 4"/>
          <p:cNvPicPr>
            <a:picLocks noChangeAspect="1"/>
          </p:cNvPicPr>
          <p:nvPr/>
        </p:nvPicPr>
        <p:blipFill>
          <a:blip r:embed="rId4"/>
          <a:stretch>
            <a:fillRect/>
          </a:stretch>
        </p:blipFill>
        <p:spPr>
          <a:xfrm>
            <a:off x="1330960" y="3348990"/>
            <a:ext cx="3829050" cy="1735455"/>
          </a:xfrm>
          <a:prstGeom prst="rect">
            <a:avLst/>
          </a:prstGeom>
        </p:spPr>
      </p:pic>
      <p:sp>
        <p:nvSpPr>
          <p:cNvPr id="8" name="标题 1"/>
          <p:cNvSpPr>
            <a:spLocks noGrp="1"/>
          </p:cNvSpPr>
          <p:nvPr/>
        </p:nvSpPr>
        <p:spPr>
          <a:xfrm>
            <a:off x="664363" y="5084691"/>
            <a:ext cx="11573813" cy="8491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000" kern="1200">
                <a:solidFill>
                  <a:schemeClr val="tx1">
                    <a:lumMod val="65000"/>
                    <a:lumOff val="35000"/>
                  </a:schemeClr>
                </a:solidFill>
                <a:latin typeface="微软雅黑 Light" panose="020B0502040204020203" pitchFamily="34" charset="-122"/>
                <a:ea typeface="微软雅黑 Light" panose="020B0502040204020203" pitchFamily="34" charset="-122"/>
                <a:cs typeface="+mj-cs"/>
              </a:defRPr>
            </a:lvl1pPr>
          </a:lstStyle>
          <a:p>
            <a:r>
              <a:rPr lang="zh-CN" altLang="zh-CN"/>
              <a:t>第一次访问为空，之后依次累加</a:t>
            </a:r>
            <a:endParaRPr lang="zh-CN" altLang="zh-CN"/>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5-</a:t>
            </a:r>
            <a:r>
              <a:rPr lang="zh-CN" altLang="en-US" dirty="0" smtClean="0"/>
              <a:t>获取请求中的</a:t>
            </a:r>
            <a:r>
              <a:rPr lang="en-US" altLang="zh-CN" dirty="0" smtClean="0"/>
              <a:t>Cookie</a:t>
            </a:r>
            <a:r>
              <a:rPr lang="zh-CN" altLang="en-US" dirty="0" smtClean="0"/>
              <a:t>信息</a:t>
            </a:r>
            <a:r>
              <a:rPr lang="en-US" altLang="zh-CN" dirty="0" smtClean="0"/>
              <a:t>-1</a:t>
            </a:r>
            <a:endParaRPr lang="zh-CN" altLang="en-US" dirty="0"/>
          </a:p>
        </p:txBody>
      </p:sp>
      <p:sp>
        <p:nvSpPr>
          <p:cNvPr id="3" name="内容占位符 2"/>
          <p:cNvSpPr>
            <a:spLocks noGrp="1"/>
          </p:cNvSpPr>
          <p:nvPr>
            <p:ph idx="1"/>
          </p:nvPr>
        </p:nvSpPr>
        <p:spPr>
          <a:xfrm>
            <a:off x="186570" y="899048"/>
            <a:ext cx="11792070" cy="1528268"/>
          </a:xfrm>
        </p:spPr>
        <p:txBody>
          <a:bodyPr>
            <a:normAutofit/>
          </a:bodyPr>
          <a:lstStyle/>
          <a:p>
            <a:r>
              <a:rPr lang="zh-CN" altLang="en-US" sz="2400" dirty="0" smtClean="0"/>
              <a:t>当访问相同域及路径时，没有超过有效时间的</a:t>
            </a:r>
            <a:r>
              <a:rPr lang="en-US" altLang="zh-CN" sz="2400" dirty="0" smtClean="0"/>
              <a:t>cookie</a:t>
            </a:r>
            <a:r>
              <a:rPr lang="zh-CN" altLang="en-US" sz="2400" dirty="0" smtClean="0"/>
              <a:t>将自动通过请求被发送到网站；</a:t>
            </a:r>
            <a:endParaRPr lang="en-US" altLang="zh-CN" sz="2400" dirty="0" smtClean="0"/>
          </a:p>
          <a:p>
            <a:r>
              <a:rPr lang="en-US" altLang="zh-CN" sz="2400" dirty="0" err="1" smtClean="0"/>
              <a:t>Servlet</a:t>
            </a:r>
            <a:r>
              <a:rPr lang="zh-CN" altLang="en-US" sz="2400" dirty="0" smtClean="0"/>
              <a:t>规范中的请求接口定义了获取</a:t>
            </a:r>
            <a:r>
              <a:rPr lang="en-US" altLang="zh-CN" sz="2400" dirty="0" smtClean="0"/>
              <a:t>Cookie</a:t>
            </a:r>
            <a:r>
              <a:rPr lang="zh-CN" altLang="en-US" sz="2400" dirty="0" smtClean="0"/>
              <a:t>对象的方法：</a:t>
            </a:r>
            <a:endParaRPr lang="zh-CN" altLang="en-US" sz="2400" dirty="0"/>
          </a:p>
          <a:p>
            <a:endParaRPr lang="zh-CN" altLang="en-US" sz="2400" dirty="0"/>
          </a:p>
          <a:p>
            <a:endParaRPr lang="zh-CN" altLang="en-US" sz="2400" dirty="0"/>
          </a:p>
        </p:txBody>
      </p:sp>
      <p:graphicFrame>
        <p:nvGraphicFramePr>
          <p:cNvPr id="8" name="Table 7"/>
          <p:cNvGraphicFramePr>
            <a:graphicFrameLocks noGrp="1"/>
          </p:cNvGraphicFramePr>
          <p:nvPr>
            <p:custDataLst>
              <p:tags r:id="rId1"/>
            </p:custDataLst>
          </p:nvPr>
        </p:nvGraphicFramePr>
        <p:xfrm>
          <a:off x="411590" y="2446419"/>
          <a:ext cx="10738070" cy="1010920"/>
        </p:xfrm>
        <a:graphic>
          <a:graphicData uri="http://schemas.openxmlformats.org/drawingml/2006/table">
            <a:tbl>
              <a:tblPr firstRow="1" bandRow="1">
                <a:tableStyleId>{5C22544A-7EE6-4342-B048-85BDC9FD1C3A}</a:tableStyleId>
              </a:tblPr>
              <a:tblGrid>
                <a:gridCol w="4426417"/>
                <a:gridCol w="6311653"/>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smtClean="0"/>
                        <a:t>Cookie[] </a:t>
                      </a:r>
                      <a:r>
                        <a:rPr lang="en-US" dirty="0" err="1" smtClean="0"/>
                        <a:t>getCookies</a:t>
                      </a:r>
                      <a:r>
                        <a:rPr lang="en-US" dirty="0" smtClean="0"/>
                        <a:t>() </a:t>
                      </a:r>
                      <a:endParaRPr lang="en-US" dirty="0" smtClean="0"/>
                    </a:p>
                    <a:p>
                      <a:pPr algn="l"/>
                      <a:r>
                        <a:rPr lang="en-US" dirty="0" smtClean="0"/>
                        <a:t>   </a:t>
                      </a:r>
                      <a:endParaRPr lang="en-US" dirty="0" smtClean="0"/>
                    </a:p>
                  </a:txBody>
                  <a:tcPr/>
                </a:tc>
                <a:tc>
                  <a:txBody>
                    <a:bodyPr/>
                    <a:lstStyle/>
                    <a:p>
                      <a:r>
                        <a:rPr lang="zh-CN" altLang="en-US" dirty="0" smtClean="0"/>
                        <a:t>获取请求中的所有</a:t>
                      </a:r>
                      <a:r>
                        <a:rPr lang="en-US" altLang="zh-CN" dirty="0" smtClean="0"/>
                        <a:t>Cookie</a:t>
                      </a:r>
                      <a:r>
                        <a:rPr lang="zh-CN" altLang="en-US" dirty="0" smtClean="0"/>
                        <a:t>对象，返回数组；</a:t>
                      </a:r>
                      <a:endParaRPr lang="en-US" dirty="0"/>
                    </a:p>
                  </a:txBody>
                  <a:tcPr/>
                </a:tc>
              </a:tr>
            </a:tbl>
          </a:graphicData>
        </a:graphic>
      </p:graphicFrame>
      <p:sp>
        <p:nvSpPr>
          <p:cNvPr id="19457" name="AutoShape 1"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
        <p:nvSpPr>
          <p:cNvPr id="19458" name="AutoShape 2"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a:bodyPr>
          <a:p>
            <a:pPr marL="0" indent="0">
              <a:buNone/>
            </a:pPr>
            <a:r>
              <a:rPr lang="zh-CN" altLang="en-US"/>
              <a:t>	</a:t>
            </a:r>
            <a:endParaRPr lang="zh-CN" altLang="en-US"/>
          </a:p>
        </p:txBody>
      </p:sp>
      <p:sp>
        <p:nvSpPr>
          <p:cNvPr id="9" name="TextBox 8">
            <a:hlinkClick r:id="rId1" action="ppaction://hlinkfile"/>
          </p:cNvPr>
          <p:cNvSpPr txBox="1"/>
          <p:nvPr/>
        </p:nvSpPr>
        <p:spPr>
          <a:xfrm>
            <a:off x="9616966" y="116632"/>
            <a:ext cx="2379091" cy="645160"/>
          </a:xfrm>
          <a:prstGeom prst="rect">
            <a:avLst/>
          </a:prstGeom>
          <a:noFill/>
        </p:spPr>
        <p:txBody>
          <a:bodyPr wrap="square" rtlCol="0">
            <a:spAutoFit/>
          </a:bodyPr>
          <a:lstStyle/>
          <a:p>
            <a:r>
              <a:rPr lang="zh-CN" altLang="en-US" dirty="0" smtClean="0"/>
              <a:t>课堂案例：</a:t>
            </a:r>
            <a:r>
              <a:rPr lang="en-US" altLang="zh-CN" u="sng" dirty="0" smtClean="0">
                <a:solidFill>
                  <a:srgbClr val="0070C0"/>
                </a:solidFill>
              </a:rPr>
              <a:t>g</a:t>
            </a:r>
            <a:r>
              <a:rPr lang="en-US" altLang="zh-CN" u="sng" dirty="0" smtClean="0">
                <a:solidFill>
                  <a:srgbClr val="0070C0"/>
                </a:solidFill>
                <a:hlinkClick r:id="rId2" action="ppaction://hlinkfile"/>
              </a:rPr>
              <a:t>etCookie.j</a:t>
            </a:r>
            <a:r>
              <a:rPr lang="en-US" altLang="zh-CN" u="sng" dirty="0" smtClean="0">
                <a:solidFill>
                  <a:srgbClr val="0070C0"/>
                </a:solidFill>
              </a:rPr>
              <a:t>sp</a:t>
            </a:r>
            <a:endParaRPr lang="en-US" altLang="zh-CN" u="sng" dirty="0" smtClean="0">
              <a:solidFill>
                <a:srgbClr val="0070C0"/>
              </a:solidFill>
            </a:endParaRPr>
          </a:p>
        </p:txBody>
      </p:sp>
      <p:sp>
        <p:nvSpPr>
          <p:cNvPr id="10" name="TextBox 9"/>
          <p:cNvSpPr txBox="1"/>
          <p:nvPr/>
        </p:nvSpPr>
        <p:spPr>
          <a:xfrm>
            <a:off x="488315" y="1330960"/>
            <a:ext cx="11015980" cy="3692525"/>
          </a:xfrm>
          <a:prstGeom prst="rect">
            <a:avLst/>
          </a:prstGeom>
          <a:solidFill>
            <a:schemeClr val="bg1">
              <a:lumMod val="95000"/>
            </a:schemeClr>
          </a:solidFill>
        </p:spPr>
        <p:txBody>
          <a:bodyPr wrap="square" rtlCol="0">
            <a:spAutoFit/>
          </a:bodyPr>
          <a:p>
            <a:r>
              <a:rPr lang="zh-CN" altLang="en-US">
                <a:sym typeface="+mn-ea"/>
              </a:rPr>
              <a:t>&lt;form name="form" action="</a:t>
            </a:r>
            <a:r>
              <a:rPr lang="en-US" altLang="zh-CN">
                <a:sym typeface="+mn-ea"/>
              </a:rPr>
              <a:t>Get</a:t>
            </a:r>
            <a:r>
              <a:rPr lang="zh-CN" altLang="en-US">
                <a:sym typeface="+mn-ea"/>
              </a:rPr>
              <a:t>CookieServlet" method="post"&gt;</a:t>
            </a:r>
            <a:endParaRPr lang="zh-CN" altLang="en-US">
              <a:sym typeface="+mn-ea"/>
            </a:endParaRPr>
          </a:p>
          <a:p>
            <a:r>
              <a:rPr lang="en-US" altLang="zh-CN">
                <a:sym typeface="+mn-ea"/>
              </a:rPr>
              <a:t>    &lt;table&gt;</a:t>
            </a:r>
            <a:endParaRPr lang="en-US" altLang="zh-CN">
              <a:sym typeface="+mn-ea"/>
            </a:endParaRPr>
          </a:p>
          <a:p>
            <a:endParaRPr lang="zh-CN" altLang="en-US"/>
          </a:p>
          <a:p>
            <a:r>
              <a:rPr lang="zh-CN" altLang="en-US">
                <a:sym typeface="+mn-ea"/>
              </a:rPr>
              <a:t>		&lt;tr&gt;&lt;td&gt;Cookie属性名为：&lt;/td&gt;</a:t>
            </a:r>
            <a:endParaRPr lang="zh-CN" altLang="en-US"/>
          </a:p>
          <a:p>
            <a:r>
              <a:rPr lang="zh-CN" altLang="en-US">
                <a:sym typeface="+mn-ea"/>
              </a:rPr>
              <a:t>		     &lt;td&gt;&lt;input type = "text" name = "name"/&gt;&lt;/td&gt;</a:t>
            </a:r>
            <a:endParaRPr lang="zh-CN" altLang="en-US"/>
          </a:p>
          <a:p>
            <a:r>
              <a:rPr lang="zh-CN" altLang="en-US">
                <a:sym typeface="+mn-ea"/>
              </a:rPr>
              <a:t>	                 &lt;/tr&gt;</a:t>
            </a:r>
            <a:endParaRPr lang="zh-CN" altLang="en-US"/>
          </a:p>
          <a:p>
            <a:r>
              <a:rPr lang="zh-CN" altLang="en-US">
                <a:sym typeface="+mn-ea"/>
              </a:rPr>
              <a:t>		&lt;tr&gt;&lt;td&gt;Cookie属性值为：&lt;/td&gt;</a:t>
            </a:r>
            <a:endParaRPr lang="zh-CN" altLang="en-US"/>
          </a:p>
          <a:p>
            <a:r>
              <a:rPr lang="zh-CN" altLang="en-US">
                <a:sym typeface="+mn-ea"/>
              </a:rPr>
              <a:t>			     &lt;td&gt;&lt;input type = "text" name = "value"/&gt;	&lt;/td&gt;</a:t>
            </a:r>
            <a:endParaRPr lang="zh-CN" altLang="en-US"/>
          </a:p>
          <a:p>
            <a:r>
              <a:rPr lang="zh-CN" altLang="en-US">
                <a:sym typeface="+mn-ea"/>
              </a:rPr>
              <a:t>		&lt;/tr&gt;</a:t>
            </a:r>
            <a:endParaRPr lang="zh-CN" altLang="en-US"/>
          </a:p>
          <a:p>
            <a:r>
              <a:rPr lang="zh-CN" altLang="en-US">
                <a:sym typeface="+mn-ea"/>
              </a:rPr>
              <a:t>	     &lt;tr&gt;&lt;td&gt;&lt;input type = "submit" value = "提交"/&gt;&lt;/td&gt;</a:t>
            </a:r>
            <a:endParaRPr lang="zh-CN" altLang="en-US"/>
          </a:p>
          <a:p>
            <a:r>
              <a:rPr lang="zh-CN" altLang="en-US">
                <a:sym typeface="+mn-ea"/>
              </a:rPr>
              <a:t>	      &lt;td&gt;&lt;input type = "reset" value = "重置"/&gt;&lt;/td&gt;&lt;/tr&gt;</a:t>
            </a:r>
            <a:endParaRPr lang="zh-CN" altLang="en-US"/>
          </a:p>
          <a:p>
            <a:r>
              <a:rPr lang="zh-CN" altLang="en-US">
                <a:sym typeface="+mn-ea"/>
              </a:rPr>
              <a:t>    &lt;/table&gt;</a:t>
            </a:r>
            <a:endParaRPr lang="zh-CN" altLang="en-US">
              <a:sym typeface="+mn-ea"/>
            </a:endParaRPr>
          </a:p>
          <a:p>
            <a:r>
              <a:rPr lang="zh-CN" altLang="en-US">
                <a:sym typeface="+mn-ea"/>
              </a:rPr>
              <a:t>&lt;/form&gt;</a:t>
            </a:r>
            <a:endParaRPr lang="en-US" altLang="zh-CN" dirty="0" smtClean="0">
              <a:ea typeface="微软雅黑 Light"/>
            </a:endParaRPr>
          </a:p>
        </p:txBody>
      </p:sp>
    </p:spTree>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8">
            <a:hlinkClick r:id="rId1" action="ppaction://hlinkfile"/>
          </p:cNvPr>
          <p:cNvSpPr txBox="1"/>
          <p:nvPr/>
        </p:nvSpPr>
        <p:spPr>
          <a:xfrm>
            <a:off x="9632841" y="-9733"/>
            <a:ext cx="2379091" cy="646331"/>
          </a:xfrm>
          <a:prstGeom prst="rect">
            <a:avLst/>
          </a:prstGeom>
          <a:noFill/>
        </p:spPr>
        <p:txBody>
          <a:bodyPr wrap="square" rtlCol="0">
            <a:spAutoFit/>
          </a:bodyPr>
          <a:p>
            <a:r>
              <a:rPr lang="zh-CN" altLang="en-US" dirty="0" smtClean="0"/>
              <a:t>课堂案例：</a:t>
            </a:r>
            <a:r>
              <a:rPr lang="en-US" altLang="zh-CN" dirty="0" smtClean="0">
                <a:hlinkClick r:id="rId2" action="ppaction://hlinkfile"/>
              </a:rPr>
              <a:t>GetCookieServlet.java</a:t>
            </a:r>
            <a:endParaRPr lang="en-US" dirty="0"/>
          </a:p>
        </p:txBody>
      </p:sp>
      <p:sp>
        <p:nvSpPr>
          <p:cNvPr id="10" name="TextBox 9"/>
          <p:cNvSpPr txBox="1"/>
          <p:nvPr/>
        </p:nvSpPr>
        <p:spPr>
          <a:xfrm>
            <a:off x="650240" y="636905"/>
            <a:ext cx="10573385" cy="5631180"/>
          </a:xfrm>
          <a:prstGeom prst="rect">
            <a:avLst/>
          </a:prstGeom>
          <a:solidFill>
            <a:schemeClr val="bg1">
              <a:lumMod val="95000"/>
            </a:schemeClr>
          </a:solidFill>
        </p:spPr>
        <p:txBody>
          <a:bodyPr wrap="square" rtlCol="0">
            <a:spAutoFit/>
          </a:bodyPr>
          <a:p>
            <a:r>
              <a:rPr lang="en-US" altLang="zh-CN">
                <a:sym typeface="+mn-ea"/>
              </a:rPr>
              <a:t>package com.chinasofti.chapter04.section02;</a:t>
            </a:r>
            <a:endParaRPr lang="en-US" altLang="zh-CN">
              <a:sym typeface="+mn-ea"/>
            </a:endParaRPr>
          </a:p>
          <a:p>
            <a:r>
              <a:rPr lang="en-US" altLang="zh-CN">
                <a:sym typeface="+mn-ea"/>
              </a:rPr>
              <a:t>@WebServlet("/GetCookieServlet")</a:t>
            </a:r>
            <a:endParaRPr lang="en-US" altLang="zh-CN">
              <a:sym typeface="+mn-ea"/>
            </a:endParaRPr>
          </a:p>
          <a:p>
            <a:r>
              <a:rPr lang="en-US" altLang="zh-CN">
                <a:sym typeface="+mn-ea"/>
              </a:rPr>
              <a:t>public class GetCookieServlet extends HttpServlet {</a:t>
            </a:r>
            <a:endParaRPr lang="en-US" altLang="zh-CN">
              <a:sym typeface="+mn-ea"/>
            </a:endParaRPr>
          </a:p>
          <a:p>
            <a:r>
              <a:rPr lang="zh-CN" altLang="en-US">
                <a:sym typeface="+mn-ea"/>
              </a:rPr>
              <a:t>protected void doGet(HttpServletRequest request, HttpServletResponse response) throws ServletException, IOException {</a:t>
            </a:r>
            <a:endParaRPr lang="zh-CN" altLang="en-US"/>
          </a:p>
          <a:p>
            <a:r>
              <a:rPr lang="zh-CN" altLang="en-US">
                <a:sym typeface="+mn-ea"/>
              </a:rPr>
              <a:t>		request.setCharacterEncoding("utf-8");</a:t>
            </a:r>
            <a:endParaRPr lang="zh-CN" altLang="en-US"/>
          </a:p>
          <a:p>
            <a:r>
              <a:rPr lang="zh-CN" altLang="en-US">
                <a:sym typeface="+mn-ea"/>
              </a:rPr>
              <a:t>		response.setContentType("text/html;charset= utf-8");</a:t>
            </a:r>
            <a:endParaRPr lang="zh-CN" altLang="en-US"/>
          </a:p>
          <a:p>
            <a:r>
              <a:rPr lang="zh-CN" altLang="en-US">
                <a:sym typeface="+mn-ea"/>
              </a:rPr>
              <a:t>		PrintWriter out = response.getWriter();</a:t>
            </a:r>
            <a:endParaRPr lang="zh-CN" altLang="en-US"/>
          </a:p>
          <a:p>
            <a:r>
              <a:rPr lang="zh-CN" altLang="en-US">
                <a:sym typeface="+mn-ea"/>
              </a:rPr>
              <a:t>		String name = request.getParameter("name");String value = request.getParameter("value");</a:t>
            </a:r>
            <a:endParaRPr lang="zh-CN" altLang="en-US"/>
          </a:p>
          <a:p>
            <a:r>
              <a:rPr lang="zh-CN" altLang="en-US">
                <a:sym typeface="+mn-ea"/>
              </a:rPr>
              <a:t>		System.out.println("cookieName="+ name);System.out.println("cookieValue="+value);	</a:t>
            </a:r>
            <a:endParaRPr lang="zh-CN" altLang="en-US"/>
          </a:p>
          <a:p>
            <a:r>
              <a:rPr lang="zh-CN" altLang="en-US">
                <a:sym typeface="+mn-ea"/>
              </a:rPr>
              <a:t>		if(name!=null) {</a:t>
            </a:r>
            <a:endParaRPr lang="zh-CN" altLang="en-US"/>
          </a:p>
          <a:p>
            <a:r>
              <a:rPr lang="zh-CN" altLang="en-US">
                <a:sym typeface="+mn-ea"/>
              </a:rPr>
              <a:t>		//创建cookie对象</a:t>
            </a:r>
            <a:endParaRPr lang="zh-CN" altLang="en-US"/>
          </a:p>
          <a:p>
            <a:r>
              <a:rPr lang="zh-CN" altLang="en-US">
                <a:sym typeface="+mn-ea"/>
              </a:rPr>
              <a:t>		Cookie c = new Cookie(name,value);response.addCookie(c);</a:t>
            </a:r>
            <a:endParaRPr lang="zh-CN" altLang="en-US"/>
          </a:p>
          <a:p>
            <a:r>
              <a:rPr lang="zh-CN" altLang="en-US">
                <a:sym typeface="+mn-ea"/>
              </a:rPr>
              <a:t>		}else {System.out.println("Cookie为空！！！");}</a:t>
            </a:r>
            <a:endParaRPr lang="zh-CN" altLang="en-US"/>
          </a:p>
          <a:p>
            <a:r>
              <a:rPr lang="zh-CN" altLang="en-US">
                <a:sym typeface="+mn-ea"/>
              </a:rPr>
              <a:t>		Cookie [] cookies = request.getCookies();</a:t>
            </a:r>
            <a:endParaRPr lang="zh-CN" altLang="en-US"/>
          </a:p>
          <a:p>
            <a:r>
              <a:rPr lang="zh-CN" altLang="en-US">
                <a:sym typeface="+mn-ea"/>
              </a:rPr>
              <a:t>		out.println("Cookie中的属性名和属性值的对应关系如下：");out.println("&lt;br&gt;");	</a:t>
            </a:r>
            <a:endParaRPr lang="zh-CN" altLang="en-US"/>
          </a:p>
          <a:p>
            <a:r>
              <a:rPr lang="zh-CN" altLang="en-US">
                <a:sym typeface="+mn-ea"/>
              </a:rPr>
              <a:t>		if(cookies!=null) {</a:t>
            </a:r>
            <a:endParaRPr lang="zh-CN" altLang="en-US"/>
          </a:p>
          <a:p>
            <a:r>
              <a:rPr lang="zh-CN" altLang="en-US">
                <a:sym typeface="+mn-ea"/>
              </a:rPr>
              <a:t>			for(Cookie cookie:cookies){</a:t>
            </a:r>
            <a:endParaRPr lang="zh-CN" altLang="en-US"/>
          </a:p>
          <a:p>
            <a:r>
              <a:rPr lang="zh-CN" altLang="en-US">
                <a:sym typeface="+mn-ea"/>
              </a:rPr>
              <a:t>				System.out.println("@@@@@@@@@@@@@");</a:t>
            </a:r>
            <a:endParaRPr lang="zh-CN" altLang="en-US"/>
          </a:p>
          <a:p>
            <a:r>
              <a:rPr lang="zh-CN" altLang="en-US">
                <a:sym typeface="+mn-ea"/>
              </a:rPr>
              <a:t>				out.println(cookie.getName()+"------&gt;"+cookie.getValue());}}}</a:t>
            </a:r>
            <a:endParaRPr lang="en-US" altLang="zh-CN" dirty="0" smtClean="0">
              <a:ea typeface="微软雅黑 Light"/>
            </a:endParaRPr>
          </a:p>
        </p:txBody>
      </p:sp>
    </p:spTree>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5-</a:t>
            </a:r>
            <a:r>
              <a:rPr lang="zh-CN" altLang="en-US" dirty="0" smtClean="0"/>
              <a:t>获取请求中的</a:t>
            </a:r>
            <a:r>
              <a:rPr lang="en-US" altLang="zh-CN" dirty="0" smtClean="0"/>
              <a:t>Cookie</a:t>
            </a:r>
            <a:r>
              <a:rPr lang="zh-CN" altLang="en-US" dirty="0" smtClean="0"/>
              <a:t>信息</a:t>
            </a:r>
            <a:r>
              <a:rPr lang="en-US" altLang="zh-CN" dirty="0" smtClean="0"/>
              <a:t>-2</a:t>
            </a:r>
            <a:endParaRPr lang="zh-CN" altLang="en-US" dirty="0"/>
          </a:p>
        </p:txBody>
      </p:sp>
      <p:sp>
        <p:nvSpPr>
          <p:cNvPr id="3" name="内容占位符 2"/>
          <p:cNvSpPr>
            <a:spLocks noGrp="1"/>
          </p:cNvSpPr>
          <p:nvPr>
            <p:ph idx="1"/>
          </p:nvPr>
        </p:nvSpPr>
        <p:spPr>
          <a:xfrm>
            <a:off x="186570" y="899048"/>
            <a:ext cx="11792070" cy="1528268"/>
          </a:xfrm>
        </p:spPr>
        <p:txBody>
          <a:bodyPr>
            <a:normAutofit/>
          </a:bodyPr>
          <a:lstStyle/>
          <a:p>
            <a:r>
              <a:rPr lang="en-US" altLang="zh-CN" sz="2400" dirty="0" err="1" smtClean="0"/>
              <a:t>http://localhost:8080/chapter04/getCookie.jsp</a:t>
            </a:r>
            <a:r>
              <a:rPr lang="zh-CN" altLang="en-US" sz="2400" dirty="0" smtClean="0"/>
              <a:t>，保证</a:t>
            </a:r>
            <a:r>
              <a:rPr lang="en-US" altLang="zh-CN" sz="2400" dirty="0" smtClean="0"/>
              <a:t>Cookie</a:t>
            </a:r>
            <a:r>
              <a:rPr lang="zh-CN" altLang="en-US" sz="2400" dirty="0" smtClean="0"/>
              <a:t>信息保存到客户端；</a:t>
            </a:r>
            <a:endParaRPr lang="en-US" altLang="zh-CN" sz="2400" dirty="0" smtClean="0"/>
          </a:p>
          <a:p>
            <a:r>
              <a:rPr lang="zh-CN" altLang="zh-CN" sz="2400" dirty="0" err="1" smtClean="0"/>
              <a:t>表单提交到</a:t>
            </a:r>
            <a:r>
              <a:rPr lang="en-US" altLang="zh-CN" sz="2400" dirty="0" err="1" smtClean="0"/>
              <a:t>GetCookieServlet</a:t>
            </a:r>
            <a:r>
              <a:rPr lang="zh-CN" altLang="en-US" sz="2400" dirty="0" smtClean="0"/>
              <a:t>，获取</a:t>
            </a:r>
            <a:r>
              <a:rPr lang="en-US" altLang="zh-CN" sz="2400" dirty="0" smtClean="0"/>
              <a:t>Cookie</a:t>
            </a:r>
            <a:r>
              <a:rPr lang="zh-CN" altLang="en-US" sz="2400" dirty="0" smtClean="0"/>
              <a:t>并进行显示；</a:t>
            </a:r>
            <a:endParaRPr lang="zh-CN" altLang="en-US" sz="2400" dirty="0"/>
          </a:p>
          <a:p>
            <a:endParaRPr lang="zh-CN" altLang="en-US" sz="2400" dirty="0"/>
          </a:p>
        </p:txBody>
      </p:sp>
      <p:sp>
        <p:nvSpPr>
          <p:cNvPr id="60418" name="AutoShape 2"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
        <p:nvSpPr>
          <p:cNvPr id="60419" name="AutoShape 3"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
        <p:nvSpPr>
          <p:cNvPr id="60420" name="AutoShape 4"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
        <p:nvSpPr>
          <p:cNvPr id="60421" name="AutoShape 5"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
        <p:nvSpPr>
          <p:cNvPr id="60422" name="AutoShape 6"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sp>
        <p:nvSpPr>
          <p:cNvPr id="60424" name="AutoShape 8" descr="C:\Users\wxh\AppData\Roaming\Tencent\Users\29097443\QQ\WinTemp\RichOle\_Y@P70_A(GJ1~X768$AB.png"/>
          <p:cNvSpPr>
            <a:spLocks noChangeAspect="1" noChangeArrowheads="1"/>
          </p:cNvSpPr>
          <p:nvPr/>
        </p:nvSpPr>
        <p:spPr bwMode="auto">
          <a:xfrm>
            <a:off x="0" y="0"/>
            <a:ext cx="304800" cy="304800"/>
          </a:xfrm>
          <a:prstGeom prst="rect">
            <a:avLst/>
          </a:prstGeom>
          <a:noFill/>
        </p:spPr>
        <p:txBody>
          <a:bodyPr vert="horz" wrap="square" lIns="91440" tIns="45720" rIns="91440" bIns="45720" numCol="1" anchor="t" anchorCtr="0" compatLnSpc="1"/>
          <a:lstStyle/>
          <a:p>
            <a:endParaRPr lang="en-US"/>
          </a:p>
        </p:txBody>
      </p:sp>
      <p:pic>
        <p:nvPicPr>
          <p:cNvPr id="60425" name="Picture 9" descr="C:\Users\wxh\AppData\Roaming\Tencent\Users\29097443\QQ\WinTemp\RichOle\PP8{)P$SN(R2N1[$]$)RVYQ.png"/>
          <p:cNvPicPr>
            <a:picLocks noChangeAspect="1" noChangeArrowheads="1"/>
          </p:cNvPicPr>
          <p:nvPr/>
        </p:nvPicPr>
        <p:blipFill>
          <a:blip r:embed="rId1" cstate="print"/>
          <a:srcRect/>
          <a:stretch>
            <a:fillRect/>
          </a:stretch>
        </p:blipFill>
        <p:spPr bwMode="auto">
          <a:xfrm>
            <a:off x="698268" y="4405746"/>
            <a:ext cx="3724275" cy="847725"/>
          </a:xfrm>
          <a:prstGeom prst="rect">
            <a:avLst/>
          </a:prstGeom>
          <a:noFill/>
          <a:ln w="38100">
            <a:solidFill>
              <a:schemeClr val="accent6"/>
            </a:solidFill>
          </a:ln>
        </p:spPr>
      </p:pic>
      <p:sp>
        <p:nvSpPr>
          <p:cNvPr id="17" name="内容占位符 2"/>
          <p:cNvSpPr txBox="1"/>
          <p:nvPr/>
        </p:nvSpPr>
        <p:spPr>
          <a:xfrm>
            <a:off x="399930" y="3661644"/>
            <a:ext cx="11792070" cy="152826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400" dirty="0" smtClean="0">
                <a:latin typeface="微软雅黑 Light" panose="020B0502040204020203" pitchFamily="34" charset="-122"/>
                <a:ea typeface="微软雅黑 Light" panose="020B0502040204020203" pitchFamily="34" charset="-122"/>
              </a:rPr>
              <a:t>如果将时间调到</a:t>
            </a:r>
            <a:r>
              <a:rPr lang="en-US" altLang="zh-CN" sz="2400" dirty="0" smtClean="0">
                <a:latin typeface="微软雅黑 Light" panose="020B0502040204020203" pitchFamily="34" charset="-122"/>
                <a:ea typeface="微软雅黑 Light" panose="020B0502040204020203" pitchFamily="34" charset="-122"/>
              </a:rPr>
              <a:t>24</a:t>
            </a:r>
            <a:r>
              <a:rPr lang="zh-CN" altLang="en-US" sz="2400" dirty="0" smtClean="0">
                <a:latin typeface="微软雅黑 Light" panose="020B0502040204020203" pitchFamily="34" charset="-122"/>
                <a:ea typeface="微软雅黑 Light" panose="020B0502040204020203" pitchFamily="34" charset="-122"/>
              </a:rPr>
              <a:t>小时后，再次访问</a:t>
            </a:r>
            <a:r>
              <a:rPr lang="en-US" altLang="zh-CN" sz="2400" dirty="0" err="1" smtClean="0">
                <a:latin typeface="微软雅黑 Light" panose="020B0502040204020203" pitchFamily="34" charset="-122"/>
                <a:ea typeface="微软雅黑 Light" panose="020B0502040204020203" pitchFamily="34" charset="-122"/>
              </a:rPr>
              <a:t>GetCookieServlet</a:t>
            </a:r>
            <a:r>
              <a:rPr lang="zh-CN" altLang="en-US" sz="2400" dirty="0" smtClean="0">
                <a:latin typeface="微软雅黑 Light" panose="020B0502040204020203" pitchFamily="34" charset="-122"/>
                <a:ea typeface="微软雅黑 Light" panose="020B0502040204020203" pitchFamily="34" charset="-122"/>
              </a:rPr>
              <a:t>，发现</a:t>
            </a:r>
            <a:r>
              <a:rPr lang="en-US" altLang="zh-CN" sz="2400" dirty="0" smtClean="0">
                <a:latin typeface="微软雅黑 Light" panose="020B0502040204020203" pitchFamily="34" charset="-122"/>
                <a:ea typeface="微软雅黑 Light" panose="020B0502040204020203" pitchFamily="34" charset="-122"/>
              </a:rPr>
              <a:t>Cookie</a:t>
            </a:r>
            <a:r>
              <a:rPr lang="zh-CN" altLang="en-US" sz="2400" dirty="0" smtClean="0">
                <a:latin typeface="微软雅黑 Light" panose="020B0502040204020203" pitchFamily="34" charset="-122"/>
                <a:ea typeface="微软雅黑 Light" panose="020B0502040204020203" pitchFamily="34" charset="-122"/>
              </a:rPr>
              <a:t>已经不存在：</a:t>
            </a:r>
            <a:endParaRPr kumimoji="0" lang="zh-CN" altLang="en-US" sz="24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
        <p:nvSpPr>
          <p:cNvPr id="18" name="Oval Callout 17"/>
          <p:cNvSpPr/>
          <p:nvPr/>
        </p:nvSpPr>
        <p:spPr>
          <a:xfrm>
            <a:off x="6666807" y="4197926"/>
            <a:ext cx="2743200" cy="2360815"/>
          </a:xfrm>
          <a:prstGeom prst="wedgeEllipseCallout">
            <a:avLst>
              <a:gd name="adj1" fmla="val -131136"/>
              <a:gd name="adj2" fmla="val -2341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由于</a:t>
            </a:r>
            <a:r>
              <a:rPr lang="en-US" altLang="zh-CN" dirty="0" smtClean="0">
                <a:solidFill>
                  <a:schemeClr val="tx1"/>
                </a:solidFill>
              </a:rPr>
              <a:t>G</a:t>
            </a:r>
            <a:r>
              <a:rPr lang="en-US" altLang="zh-CN" dirty="0" err="1" smtClean="0">
                <a:solidFill>
                  <a:schemeClr val="tx1"/>
                </a:solidFill>
              </a:rPr>
              <a:t>etCookieServlet</a:t>
            </a:r>
            <a:r>
              <a:rPr lang="zh-CN" altLang="en-US" dirty="0" smtClean="0">
                <a:solidFill>
                  <a:schemeClr val="tx1"/>
                </a:solidFill>
              </a:rPr>
              <a:t>中</a:t>
            </a:r>
            <a:r>
              <a:rPr lang="en-US" altLang="zh-CN" dirty="0" smtClean="0">
                <a:solidFill>
                  <a:schemeClr val="tx1"/>
                </a:solidFill>
              </a:rPr>
              <a:t>Cookie</a:t>
            </a:r>
            <a:r>
              <a:rPr lang="zh-CN" altLang="en-US" dirty="0" smtClean="0">
                <a:solidFill>
                  <a:schemeClr val="tx1"/>
                </a:solidFill>
              </a:rPr>
              <a:t>的生命时间设置为</a:t>
            </a:r>
            <a:r>
              <a:rPr lang="en-US" altLang="zh-CN" dirty="0" smtClean="0">
                <a:solidFill>
                  <a:schemeClr val="tx1"/>
                </a:solidFill>
              </a:rPr>
              <a:t>24</a:t>
            </a:r>
            <a:r>
              <a:rPr lang="zh-CN" altLang="en-US" dirty="0" smtClean="0">
                <a:solidFill>
                  <a:schemeClr val="tx1"/>
                </a:solidFill>
              </a:rPr>
              <a:t>小时，所以</a:t>
            </a:r>
            <a:r>
              <a:rPr lang="en-US" altLang="zh-CN" dirty="0" smtClean="0">
                <a:solidFill>
                  <a:schemeClr val="tx1"/>
                </a:solidFill>
              </a:rPr>
              <a:t>24</a:t>
            </a:r>
            <a:r>
              <a:rPr lang="zh-CN" altLang="en-US" dirty="0" smtClean="0">
                <a:solidFill>
                  <a:schemeClr val="tx1"/>
                </a:solidFill>
              </a:rPr>
              <a:t>小时后就失效。</a:t>
            </a:r>
            <a:endParaRPr lang="en-US" dirty="0">
              <a:solidFill>
                <a:schemeClr val="tx1"/>
              </a:solidFill>
            </a:endParaRPr>
          </a:p>
        </p:txBody>
      </p:sp>
      <p:sp>
        <p:nvSpPr>
          <p:cNvPr id="20" name="TextBox 19"/>
          <p:cNvSpPr txBox="1"/>
          <p:nvPr/>
        </p:nvSpPr>
        <p:spPr>
          <a:xfrm>
            <a:off x="266007" y="5636029"/>
            <a:ext cx="5902037" cy="646331"/>
          </a:xfrm>
          <a:prstGeom prst="rect">
            <a:avLst/>
          </a:prstGeom>
          <a:solidFill>
            <a:schemeClr val="accent6"/>
          </a:solidFill>
        </p:spPr>
        <p:txBody>
          <a:bodyPr wrap="square" rtlCol="0">
            <a:spAutoFit/>
          </a:bodyPr>
          <a:lstStyle/>
          <a:p>
            <a:r>
              <a:rPr lang="zh-CN" altLang="en-US" dirty="0" smtClean="0"/>
              <a:t>如果没有使用</a:t>
            </a:r>
            <a:r>
              <a:rPr lang="en-US" altLang="zh-CN" dirty="0" err="1" smtClean="0"/>
              <a:t>setMaxAge</a:t>
            </a:r>
            <a:r>
              <a:rPr lang="zh-CN" altLang="en-US" dirty="0" smtClean="0"/>
              <a:t>方法设置最大生命时间的</a:t>
            </a:r>
            <a:r>
              <a:rPr lang="en-US" altLang="zh-CN" dirty="0" smtClean="0"/>
              <a:t>Cookie</a:t>
            </a:r>
            <a:r>
              <a:rPr lang="zh-CN" altLang="en-US" dirty="0" smtClean="0"/>
              <a:t>，则浏览器关闭就失效；</a:t>
            </a:r>
            <a:endParaRPr lang="en-US" dirty="0"/>
          </a:p>
        </p:txBody>
      </p:sp>
      <p:sp>
        <p:nvSpPr>
          <p:cNvPr id="16" name="TextBox 15">
            <a:hlinkClick r:id="rId2"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3" action="ppaction://hlinkfile"/>
              </a:rPr>
              <a:t>GetCookieServlet.java</a:t>
            </a:r>
            <a:endParaRPr lang="en-US" dirty="0"/>
          </a:p>
        </p:txBody>
      </p:sp>
      <p:pic>
        <p:nvPicPr>
          <p:cNvPr id="4" name="图片 3"/>
          <p:cNvPicPr>
            <a:picLocks noChangeAspect="1"/>
          </p:cNvPicPr>
          <p:nvPr/>
        </p:nvPicPr>
        <p:blipFill>
          <a:blip r:embed="rId4"/>
          <a:stretch>
            <a:fillRect/>
          </a:stretch>
        </p:blipFill>
        <p:spPr>
          <a:xfrm>
            <a:off x="749935" y="2668270"/>
            <a:ext cx="4933950" cy="752475"/>
          </a:xfrm>
          <a:prstGeom prst="rect">
            <a:avLst/>
          </a:prstGeom>
        </p:spPr>
      </p:pic>
    </p:spTree>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【Cookie】</a:t>
            </a:r>
            <a:endParaRPr lang="zh-CN" altLang="en-US" dirty="0"/>
          </a:p>
        </p:txBody>
      </p:sp>
      <p:sp>
        <p:nvSpPr>
          <p:cNvPr id="3" name="内容占位符 2"/>
          <p:cNvSpPr>
            <a:spLocks noGrp="1"/>
          </p:cNvSpPr>
          <p:nvPr>
            <p:ph idx="1"/>
          </p:nvPr>
        </p:nvSpPr>
        <p:spPr/>
        <p:txBody>
          <a:bodyPr/>
          <a:lstStyle/>
          <a:p>
            <a:r>
              <a:rPr lang="en-US" altLang="zh-CN" dirty="0" smtClean="0"/>
              <a:t>Cookie</a:t>
            </a:r>
            <a:r>
              <a:rPr lang="zh-CN" altLang="en-US" dirty="0" smtClean="0"/>
              <a:t>有什么作用？</a:t>
            </a:r>
            <a:endParaRPr lang="en-US" altLang="zh-CN" dirty="0" smtClean="0"/>
          </a:p>
          <a:p>
            <a:r>
              <a:rPr lang="en-US" altLang="zh-CN" dirty="0" err="1" smtClean="0"/>
              <a:t>Servlet</a:t>
            </a:r>
            <a:r>
              <a:rPr lang="zh-CN" altLang="en-US" dirty="0" smtClean="0"/>
              <a:t>规范中的</a:t>
            </a:r>
            <a:r>
              <a:rPr lang="en-US" altLang="zh-CN" dirty="0" smtClean="0"/>
              <a:t>Cookie</a:t>
            </a:r>
            <a:r>
              <a:rPr lang="zh-CN" altLang="en-US" dirty="0" smtClean="0"/>
              <a:t>类有哪些方法？</a:t>
            </a:r>
            <a:endParaRPr lang="en-US" altLang="zh-CN" dirty="0" smtClean="0"/>
          </a:p>
          <a:p>
            <a:r>
              <a:rPr lang="zh-CN" altLang="en-US" dirty="0" smtClean="0"/>
              <a:t>如何将</a:t>
            </a:r>
            <a:r>
              <a:rPr lang="en-US" altLang="zh-CN" dirty="0" smtClean="0"/>
              <a:t>Cookie</a:t>
            </a:r>
            <a:r>
              <a:rPr lang="zh-CN" altLang="en-US" dirty="0" smtClean="0"/>
              <a:t>保存到客户端？</a:t>
            </a:r>
            <a:endParaRPr lang="en-US" altLang="zh-CN" dirty="0" smtClean="0"/>
          </a:p>
          <a:p>
            <a:r>
              <a:rPr lang="zh-CN" altLang="en-US" dirty="0" smtClean="0"/>
              <a:t>如何获取</a:t>
            </a:r>
            <a:r>
              <a:rPr lang="en-US" altLang="zh-CN" dirty="0" smtClean="0"/>
              <a:t>Cookie</a:t>
            </a:r>
            <a:r>
              <a:rPr lang="zh-CN" altLang="en-US" dirty="0" smtClean="0"/>
              <a:t>？</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【Cookie】</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Cookie</a:t>
            </a:r>
            <a:r>
              <a:rPr lang="zh-CN" altLang="en-US" dirty="0" smtClean="0"/>
              <a:t>是保存到客户端的小文本，可以用来跟踪用户状态；</a:t>
            </a:r>
            <a:endParaRPr lang="en-US" altLang="zh-CN" dirty="0" smtClean="0"/>
          </a:p>
          <a:p>
            <a:r>
              <a:rPr lang="en-US" altLang="zh-CN" dirty="0" smtClean="0"/>
              <a:t>Cookie</a:t>
            </a:r>
            <a:r>
              <a:rPr lang="zh-CN" altLang="en-US" dirty="0" smtClean="0"/>
              <a:t>类可以创建</a:t>
            </a:r>
            <a:r>
              <a:rPr lang="en-US" altLang="zh-CN" dirty="0" smtClean="0"/>
              <a:t>Cookie</a:t>
            </a:r>
            <a:r>
              <a:rPr lang="zh-CN" altLang="en-US" dirty="0" smtClean="0"/>
              <a:t>对象，能够对</a:t>
            </a:r>
            <a:r>
              <a:rPr lang="en-US" altLang="zh-CN" dirty="0" smtClean="0"/>
              <a:t>Cookie</a:t>
            </a:r>
            <a:r>
              <a:rPr lang="zh-CN" altLang="en-US" dirty="0" smtClean="0"/>
              <a:t>设置最大生命时间、</a:t>
            </a:r>
            <a:r>
              <a:rPr lang="en-US" altLang="zh-CN" dirty="0" smtClean="0"/>
              <a:t>domain</a:t>
            </a:r>
            <a:r>
              <a:rPr lang="zh-CN" altLang="en-US" dirty="0" smtClean="0"/>
              <a:t>值、</a:t>
            </a:r>
            <a:r>
              <a:rPr lang="en-US" altLang="zh-CN" dirty="0" smtClean="0"/>
              <a:t>value</a:t>
            </a:r>
            <a:r>
              <a:rPr lang="zh-CN" altLang="en-US" dirty="0" smtClean="0"/>
              <a:t>值等；</a:t>
            </a:r>
            <a:endParaRPr lang="en-US" altLang="zh-CN" dirty="0" smtClean="0"/>
          </a:p>
          <a:p>
            <a:r>
              <a:rPr lang="zh-CN" altLang="en-US" dirty="0" smtClean="0"/>
              <a:t>响应接口中的</a:t>
            </a:r>
            <a:r>
              <a:rPr lang="en-US" altLang="zh-CN" dirty="0" err="1" smtClean="0"/>
              <a:t>addCookie</a:t>
            </a:r>
            <a:r>
              <a:rPr lang="zh-CN" altLang="en-US" dirty="0" smtClean="0"/>
              <a:t>方法可以添加</a:t>
            </a:r>
            <a:r>
              <a:rPr lang="en-US" altLang="zh-CN" dirty="0" smtClean="0"/>
              <a:t>Cookie</a:t>
            </a:r>
            <a:r>
              <a:rPr lang="zh-CN" altLang="en-US" dirty="0" smtClean="0"/>
              <a:t>到响应，从而保存到客户端；</a:t>
            </a:r>
            <a:endParaRPr lang="en-US" altLang="zh-CN" dirty="0" smtClean="0"/>
          </a:p>
          <a:p>
            <a:r>
              <a:rPr lang="zh-CN" altLang="en-US" dirty="0" smtClean="0"/>
              <a:t>请求接口中的</a:t>
            </a:r>
            <a:r>
              <a:rPr lang="en-US" altLang="zh-CN" dirty="0" err="1" smtClean="0"/>
              <a:t>getCookies</a:t>
            </a:r>
            <a:r>
              <a:rPr lang="zh-CN" altLang="en-US" dirty="0" smtClean="0"/>
              <a:t>方法可以获取当前请求中所有</a:t>
            </a:r>
            <a:r>
              <a:rPr lang="en-US" altLang="zh-CN" dirty="0" smtClean="0"/>
              <a:t>Cookie</a:t>
            </a:r>
            <a:r>
              <a:rPr lang="zh-CN" altLang="en-US" dirty="0" smtClean="0"/>
              <a:t>对象；</a:t>
            </a:r>
            <a:endParaRPr lang="en-US" altLang="zh-CN" dirty="0" smtClean="0"/>
          </a:p>
          <a:p>
            <a:r>
              <a:rPr lang="zh-CN" altLang="en-US" dirty="0" smtClean="0"/>
              <a:t>设置了最大生命时间的</a:t>
            </a:r>
            <a:r>
              <a:rPr lang="en-US" altLang="zh-CN" dirty="0" smtClean="0"/>
              <a:t>Cookie</a:t>
            </a:r>
            <a:r>
              <a:rPr lang="zh-CN" altLang="en-US" dirty="0" smtClean="0"/>
              <a:t>可以在有效时间内使用，没有设置的只是临时的，浏览器关闭即失效；</a:t>
            </a:r>
            <a:endParaRPr lang="en-US" altLang="zh-CN" dirty="0" smtClean="0"/>
          </a:p>
          <a:p>
            <a:endParaRPr lang="zh-CN" altLang="en-US" dirty="0"/>
          </a:p>
          <a:p>
            <a:endParaRPr lang="zh-CN" altLang="en-US" dirty="0"/>
          </a:p>
        </p:txBody>
      </p:sp>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3</a:t>
            </a:r>
            <a:r>
              <a:rPr lang="zh-CN" altLang="en-US" dirty="0" smtClean="0"/>
              <a:t>节</a:t>
            </a:r>
            <a:r>
              <a:rPr lang="en-US" altLang="zh-CN" dirty="0" smtClean="0"/>
              <a:t>【Session】</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a:t>知识点</a:t>
            </a:r>
            <a:r>
              <a:rPr lang="en-US" altLang="zh-CN" dirty="0"/>
              <a:t>1</a:t>
            </a:r>
            <a:r>
              <a:rPr lang="zh-CN" altLang="en-US" dirty="0" smtClean="0"/>
              <a:t>：</a:t>
            </a:r>
            <a:r>
              <a:rPr lang="en-US" altLang="zh-CN" dirty="0" smtClean="0"/>
              <a:t>Session</a:t>
            </a:r>
            <a:r>
              <a:rPr lang="zh-CN" altLang="en-US" dirty="0" smtClean="0"/>
              <a:t>简介</a:t>
            </a:r>
            <a:endParaRPr lang="zh-CN" altLang="en-US" dirty="0" smtClean="0"/>
          </a:p>
          <a:p>
            <a:r>
              <a:rPr lang="zh-CN" altLang="en-US" dirty="0" smtClean="0"/>
              <a:t>知识点</a:t>
            </a:r>
            <a:r>
              <a:rPr lang="en-US" altLang="zh-CN" dirty="0" smtClean="0"/>
              <a:t>2</a:t>
            </a:r>
            <a:r>
              <a:rPr lang="zh-CN" altLang="en-US" dirty="0" smtClean="0"/>
              <a:t>：</a:t>
            </a:r>
            <a:r>
              <a:rPr lang="en-US" altLang="zh-CN" dirty="0" smtClean="0"/>
              <a:t>Session</a:t>
            </a:r>
            <a:r>
              <a:rPr lang="zh-CN" altLang="en-US" dirty="0" smtClean="0"/>
              <a:t>使用方法</a:t>
            </a:r>
            <a:endParaRPr lang="zh-CN" altLang="en-US" dirty="0" smtClean="0"/>
          </a:p>
          <a:p>
            <a:r>
              <a:rPr lang="zh-CN" altLang="en-US" dirty="0" smtClean="0"/>
              <a:t>知识点</a:t>
            </a:r>
            <a:r>
              <a:rPr lang="en-US" altLang="zh-CN" dirty="0" smtClean="0"/>
              <a:t>3</a:t>
            </a:r>
            <a:r>
              <a:rPr lang="zh-CN" altLang="en-US" dirty="0" smtClean="0"/>
              <a:t>：</a:t>
            </a:r>
            <a:r>
              <a:rPr lang="en-US" altLang="zh-CN" dirty="0" err="1" smtClean="0"/>
              <a:t>HttpSession</a:t>
            </a:r>
            <a:r>
              <a:rPr lang="zh-CN" altLang="en-US" dirty="0" smtClean="0"/>
              <a:t>对象的获取</a:t>
            </a:r>
            <a:endParaRPr lang="zh-CN" altLang="en-US" dirty="0" smtClean="0"/>
          </a:p>
          <a:p>
            <a:r>
              <a:rPr lang="zh-CN" altLang="en-US" dirty="0" smtClean="0"/>
              <a:t>知识点</a:t>
            </a:r>
            <a:r>
              <a:rPr lang="en-US" altLang="zh-CN" dirty="0" smtClean="0"/>
              <a:t>4</a:t>
            </a:r>
            <a:r>
              <a:rPr lang="zh-CN" altLang="en-US" dirty="0" smtClean="0"/>
              <a:t>：</a:t>
            </a:r>
            <a:r>
              <a:rPr lang="en-US" altLang="zh-CN" dirty="0" smtClean="0"/>
              <a:t>Session</a:t>
            </a:r>
            <a:r>
              <a:rPr lang="zh-CN" altLang="en-US" dirty="0" smtClean="0"/>
              <a:t>常用方法</a:t>
            </a:r>
            <a:endParaRPr lang="zh-CN" altLang="en-US" dirty="0" smtClean="0"/>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a:t>
            </a:r>
            <a:r>
              <a:rPr lang="en-US" altLang="zh-CN" dirty="0"/>
              <a:t>Session</a:t>
            </a:r>
            <a:r>
              <a:rPr lang="zh-CN" altLang="en-US" dirty="0"/>
              <a:t>简介</a:t>
            </a:r>
            <a:r>
              <a:rPr lang="en-US" altLang="zh-CN" dirty="0"/>
              <a:t>-1</a:t>
            </a:r>
            <a:endParaRPr lang="zh-CN" altLang="en-US" dirty="0"/>
          </a:p>
        </p:txBody>
      </p:sp>
      <p:sp>
        <p:nvSpPr>
          <p:cNvPr id="3" name="内容占位符 2"/>
          <p:cNvSpPr>
            <a:spLocks noGrp="1"/>
          </p:cNvSpPr>
          <p:nvPr>
            <p:ph idx="1"/>
          </p:nvPr>
        </p:nvSpPr>
        <p:spPr/>
        <p:txBody>
          <a:bodyPr/>
          <a:lstStyle/>
          <a:p>
            <a:r>
              <a:rPr lang="zh-CN" altLang="en-US" dirty="0" smtClean="0"/>
              <a:t>事实上，在应用系统中直接使用持久化的</a:t>
            </a:r>
            <a:r>
              <a:rPr lang="en-US" altLang="zh-CN" dirty="0" smtClean="0"/>
              <a:t>Cookie</a:t>
            </a:r>
            <a:r>
              <a:rPr lang="zh-CN" altLang="en-US" dirty="0" smtClean="0"/>
              <a:t>来保持用户的会话信息在很多情况下是不可取的，因为：</a:t>
            </a:r>
            <a:endParaRPr lang="zh-CN" altLang="en-US" dirty="0"/>
          </a:p>
        </p:txBody>
      </p:sp>
      <p:pic>
        <p:nvPicPr>
          <p:cNvPr id="4" name="Picture 2" descr="http://images.cnitblog.com/news/157064/201404/292234245801681.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617889" y="2534094"/>
            <a:ext cx="6796537" cy="3823053"/>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1617889" y="2363639"/>
            <a:ext cx="6796537" cy="3993508"/>
          </a:xfrm>
          <a:prstGeom prst="rect">
            <a:avLst/>
          </a:prstGeom>
          <a:solidFill>
            <a:schemeClr val="bg1">
              <a:alpha val="6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6200000">
            <a:off x="4364319" y="-717468"/>
            <a:ext cx="853730" cy="7246484"/>
          </a:xfrm>
          <a:prstGeom prst="rect">
            <a:avLst/>
          </a:prstGeom>
          <a:gradFill>
            <a:gsLst>
              <a:gs pos="0">
                <a:schemeClr val="bg1">
                  <a:alpha val="0"/>
                </a:schemeClr>
              </a:gs>
              <a:gs pos="60000">
                <a:srgbClr val="FFFFFF">
                  <a:alpha val="90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rot="10800000">
            <a:off x="1558796" y="2149927"/>
            <a:ext cx="1528659" cy="4377674"/>
          </a:xfrm>
          <a:prstGeom prst="rect">
            <a:avLst/>
          </a:prstGeom>
          <a:gradFill>
            <a:gsLst>
              <a:gs pos="0">
                <a:schemeClr val="bg1">
                  <a:alpha val="0"/>
                </a:schemeClr>
              </a:gs>
              <a:gs pos="60000">
                <a:srgbClr val="FFFFFF">
                  <a:alpha val="58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rot="5400000">
            <a:off x="4915976" y="1708121"/>
            <a:ext cx="853730" cy="8785230"/>
          </a:xfrm>
          <a:prstGeom prst="rect">
            <a:avLst/>
          </a:prstGeom>
          <a:gradFill>
            <a:gsLst>
              <a:gs pos="0">
                <a:schemeClr val="bg1">
                  <a:alpha val="0"/>
                </a:schemeClr>
              </a:gs>
              <a:gs pos="60000">
                <a:srgbClr val="FFFFFF">
                  <a:alpha val="90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4408485" y="1537920"/>
            <a:ext cx="4005941" cy="4819227"/>
          </a:xfrm>
          <a:prstGeom prst="rect">
            <a:avLst/>
          </a:prstGeom>
          <a:gradFill>
            <a:gsLst>
              <a:gs pos="0">
                <a:schemeClr val="bg1">
                  <a:alpha val="0"/>
                </a:schemeClr>
              </a:gs>
              <a:gs pos="38000">
                <a:srgbClr val="FFFFFF">
                  <a:alpha val="58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0" name="Picture 4" descr="http://img5.duitang.com/uploads/item/201205/21/20120521203121_sSQw4.jpeg"/>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424172" y="4789148"/>
            <a:ext cx="1248112" cy="1248112"/>
          </a:xfrm>
          <a:prstGeom prst="ellipse">
            <a:avLst/>
          </a:prstGeom>
          <a:ln w="88900" cap="rnd">
            <a:solidFill>
              <a:schemeClr val="bg1"/>
            </a:solidFill>
          </a:ln>
          <a:effectLst>
            <a:outerShdw blurRad="50800" dist="38100" dir="2700000" algn="tl" rotWithShape="0">
              <a:prstClr val="black">
                <a:alpha val="40000"/>
              </a:prstClr>
            </a:outerShdw>
            <a:reflection blurRad="6350" stA="50000" endA="275" endPos="40000" dist="101600" dir="5400000" sy="-100000" algn="bl" rotWithShape="0"/>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1305298" y="3234151"/>
            <a:ext cx="10212313" cy="1292662"/>
          </a:xfrm>
          <a:prstGeom prst="rect">
            <a:avLst/>
          </a:prstGeom>
          <a:noFill/>
          <a:effectLst>
            <a:glow rad="88900">
              <a:schemeClr val="accent1">
                <a:alpha val="65000"/>
              </a:schemeClr>
            </a:glow>
          </a:effectLst>
        </p:spPr>
        <p:txBody>
          <a:bodyPr wrap="square" rtlCol="0">
            <a:spAutoFit/>
          </a:bodyPr>
          <a:lstStyle/>
          <a:p>
            <a:endParaRPr lang="en-US" altLang="zh-CN" sz="2400" dirty="0" smtClean="0">
              <a:effectLst/>
              <a:latin typeface="微软雅黑" panose="020B0503020204020204" pitchFamily="34" charset="-122"/>
              <a:ea typeface="微软雅黑" panose="020B0503020204020204" pitchFamily="34" charset="-122"/>
            </a:endParaRPr>
          </a:p>
          <a:p>
            <a:r>
              <a:rPr lang="zh-CN" altLang="en-US" sz="4000" b="1" dirty="0">
                <a:effectLst/>
                <a:latin typeface="微软雅黑" panose="020B0503020204020204" pitchFamily="34" charset="-122"/>
                <a:ea typeface="微软雅黑" panose="020B0503020204020204" pitchFamily="34" charset="-122"/>
              </a:rPr>
              <a:t>总有无聊的人对你的</a:t>
            </a:r>
            <a:r>
              <a:rPr lang="zh-CN" altLang="en-US" sz="5400" b="1" dirty="0" smtClean="0">
                <a:solidFill>
                  <a:schemeClr val="accent2">
                    <a:lumMod val="75000"/>
                  </a:schemeClr>
                </a:solidFill>
                <a:effectLst/>
                <a:latin typeface="微软雅黑" panose="020B0503020204020204" pitchFamily="34" charset="-122"/>
                <a:ea typeface="微软雅黑" panose="020B0503020204020204" pitchFamily="34" charset="-122"/>
              </a:rPr>
              <a:t>个人信息</a:t>
            </a:r>
            <a:r>
              <a:rPr lang="zh-CN" altLang="en-US" sz="4000" b="1" dirty="0">
                <a:effectLst/>
                <a:latin typeface="微软雅黑" panose="020B0503020204020204" pitchFamily="34" charset="-122"/>
                <a:ea typeface="微软雅黑" panose="020B0503020204020204" pitchFamily="34" charset="-122"/>
              </a:rPr>
              <a:t>感兴趣</a:t>
            </a:r>
            <a:endParaRPr lang="en-US" altLang="zh-CN" sz="4000" b="1" dirty="0">
              <a:effectLst/>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a:t>
            </a:r>
            <a:r>
              <a:rPr lang="en-US" altLang="zh-CN" dirty="0"/>
              <a:t>Session</a:t>
            </a:r>
            <a:r>
              <a:rPr lang="zh-CN" altLang="en-US" dirty="0"/>
              <a:t>简介</a:t>
            </a:r>
            <a:r>
              <a:rPr lang="en-US" altLang="zh-CN" dirty="0"/>
              <a:t>-1</a:t>
            </a:r>
            <a:endParaRPr lang="zh-CN" altLang="en-US" dirty="0"/>
          </a:p>
        </p:txBody>
      </p:sp>
      <p:sp>
        <p:nvSpPr>
          <p:cNvPr id="3" name="内容占位符 2"/>
          <p:cNvSpPr>
            <a:spLocks noGrp="1"/>
          </p:cNvSpPr>
          <p:nvPr>
            <p:ph idx="1"/>
          </p:nvPr>
        </p:nvSpPr>
        <p:spPr/>
        <p:txBody>
          <a:bodyPr/>
          <a:lstStyle/>
          <a:p>
            <a:r>
              <a:rPr lang="zh-CN" altLang="en-US" dirty="0"/>
              <a:t>因此</a:t>
            </a:r>
            <a:r>
              <a:rPr lang="en-US" altLang="zh-CN" dirty="0"/>
              <a:t>WEB</a:t>
            </a:r>
            <a:r>
              <a:rPr lang="zh-CN" altLang="en-US" dirty="0"/>
              <a:t>服务器均提供了更灵活的使用方法：</a:t>
            </a:r>
            <a:endParaRPr lang="zh-CN" altLang="en-US" dirty="0"/>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8431"/>
          <a:stretch>
            <a:fillRect/>
          </a:stretch>
        </p:blipFill>
        <p:spPr>
          <a:xfrm>
            <a:off x="4383136" y="1844023"/>
            <a:ext cx="1872343" cy="2083906"/>
          </a:xfrm>
          <a:prstGeom prst="rect">
            <a:avLst/>
          </a:prstGeom>
          <a:effectLst>
            <a:reflection blurRad="6350" stA="50000" endA="300" endPos="55000" dir="5400000" sy="-100000" algn="bl" rotWithShape="0"/>
          </a:effectLst>
        </p:spPr>
      </p:pic>
      <p:pic>
        <p:nvPicPr>
          <p:cNvPr id="5" name="Picture 4" descr="http://img.web07.cn/UpImg/Png/201302/02/png296042021115361.png"/>
          <p:cNvPicPr>
            <a:picLocks noChangeAspect="1" noChangeArrowheads="1"/>
          </p:cNvPicPr>
          <p:nvPr/>
        </p:nvPicPr>
        <p:blipFill rotWithShape="1">
          <a:blip r:embed="rId2">
            <a:extLst>
              <a:ext uri="{28A0092B-C50C-407E-A947-70E740481C1C}">
                <a14:useLocalDpi xmlns:a14="http://schemas.microsoft.com/office/drawing/2010/main" val="0"/>
              </a:ext>
            </a:extLst>
          </a:blip>
          <a:srcRect t="-1" b="3185"/>
          <a:stretch>
            <a:fillRect/>
          </a:stretch>
        </p:blipFill>
        <p:spPr bwMode="auto">
          <a:xfrm>
            <a:off x="4929527" y="2708730"/>
            <a:ext cx="1529152" cy="1480457"/>
          </a:xfrm>
          <a:prstGeom prst="rect">
            <a:avLst/>
          </a:prstGeom>
          <a:noFill/>
          <a:effectLst>
            <a:reflection blurRad="6350" stA="50000" endA="300" endPos="55000" dir="5400000" sy="-100000" algn="bl" rotWithShape="0"/>
          </a:effectLst>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287659" y="3637643"/>
            <a:ext cx="11459662" cy="2585323"/>
          </a:xfrm>
          <a:prstGeom prst="rect">
            <a:avLst/>
          </a:prstGeom>
          <a:noFill/>
          <a:effectLst>
            <a:glow rad="88900">
              <a:schemeClr val="accent1">
                <a:alpha val="65000"/>
              </a:schemeClr>
            </a:glow>
          </a:effectLst>
        </p:spPr>
        <p:txBody>
          <a:bodyPr wrap="square" rtlCol="0">
            <a:spAutoFit/>
          </a:bodyPr>
          <a:lstStyle/>
          <a:p>
            <a:r>
              <a:rPr lang="zh-CN" altLang="en-US" sz="2400" dirty="0" smtClean="0">
                <a:effectLst/>
                <a:latin typeface="微软雅黑" panose="020B0503020204020204" pitchFamily="34" charset="-122"/>
                <a:ea typeface="微软雅黑" panose="020B0503020204020204" pitchFamily="34" charset="-122"/>
              </a:rPr>
              <a:t>应用服务器的</a:t>
            </a:r>
            <a:endParaRPr lang="en-US" altLang="zh-CN" sz="2400" dirty="0" smtClean="0">
              <a:effectLst/>
              <a:latin typeface="微软雅黑" panose="020B0503020204020204" pitchFamily="34" charset="-122"/>
              <a:ea typeface="微软雅黑" panose="020B0503020204020204" pitchFamily="34" charset="-122"/>
            </a:endParaRPr>
          </a:p>
          <a:p>
            <a:r>
              <a:rPr lang="zh-CN" altLang="en-US" sz="2400" dirty="0" smtClean="0">
                <a:effectLst/>
                <a:latin typeface="微软雅黑" panose="020B0503020204020204" pitchFamily="34" charset="-122"/>
                <a:ea typeface="微软雅黑" panose="020B0503020204020204" pitchFamily="34" charset="-122"/>
              </a:rPr>
              <a:t>常见策略：</a:t>
            </a:r>
            <a:endParaRPr lang="en-US" altLang="zh-CN" sz="2400" dirty="0" smtClean="0">
              <a:effectLst/>
              <a:latin typeface="微软雅黑" panose="020B0503020204020204" pitchFamily="34" charset="-122"/>
              <a:ea typeface="微软雅黑" panose="020B0503020204020204" pitchFamily="34" charset="-122"/>
            </a:endParaRPr>
          </a:p>
          <a:p>
            <a:r>
              <a:rPr lang="zh-CN" altLang="en-US" sz="4000" b="1" dirty="0" smtClean="0">
                <a:effectLst/>
                <a:latin typeface="微软雅黑" panose="020B0503020204020204" pitchFamily="34" charset="-122"/>
                <a:ea typeface="微软雅黑" panose="020B0503020204020204" pitchFamily="34" charset="-122"/>
              </a:rPr>
              <a:t>利用</a:t>
            </a:r>
            <a:r>
              <a:rPr lang="zh-CN" altLang="en-US" sz="5400" b="1" dirty="0">
                <a:solidFill>
                  <a:schemeClr val="accent2">
                    <a:lumMod val="75000"/>
                  </a:schemeClr>
                </a:solidFill>
                <a:effectLst/>
                <a:latin typeface="微软雅黑" panose="020B0503020204020204" pitchFamily="34" charset="-122"/>
                <a:ea typeface="微软雅黑" panose="020B0503020204020204" pitchFamily="34" charset="-122"/>
              </a:rPr>
              <a:t>会话型</a:t>
            </a:r>
            <a:r>
              <a:rPr lang="en-US" altLang="zh-CN" sz="4000" b="1" dirty="0" smtClean="0">
                <a:effectLst/>
                <a:latin typeface="微软雅黑" panose="020B0503020204020204" pitchFamily="34" charset="-122"/>
                <a:ea typeface="微软雅黑" panose="020B0503020204020204" pitchFamily="34" charset="-122"/>
              </a:rPr>
              <a:t>Cookies</a:t>
            </a:r>
            <a:r>
              <a:rPr lang="zh-CN" altLang="en-US" sz="4000" b="1" dirty="0" smtClean="0">
                <a:effectLst/>
                <a:latin typeface="微软雅黑" panose="020B0503020204020204" pitchFamily="34" charset="-122"/>
                <a:ea typeface="微软雅黑" panose="020B0503020204020204" pitchFamily="34" charset="-122"/>
              </a:rPr>
              <a:t>分发令牌，构建</a:t>
            </a:r>
            <a:r>
              <a:rPr lang="en-US" altLang="zh-CN" sz="5400" b="1" dirty="0">
                <a:solidFill>
                  <a:schemeClr val="accent2">
                    <a:lumMod val="75000"/>
                  </a:schemeClr>
                </a:solidFill>
                <a:effectLst/>
                <a:latin typeface="微软雅黑" panose="020B0503020204020204" pitchFamily="34" charset="-122"/>
                <a:ea typeface="微软雅黑" panose="020B0503020204020204" pitchFamily="34" charset="-122"/>
              </a:rPr>
              <a:t>Session</a:t>
            </a:r>
            <a:endParaRPr lang="en-US" altLang="zh-CN" sz="5400" b="1" dirty="0">
              <a:solidFill>
                <a:schemeClr val="accent2">
                  <a:lumMod val="75000"/>
                </a:schemeClr>
              </a:solidFill>
              <a:effectLst/>
              <a:latin typeface="微软雅黑" panose="020B0503020204020204" pitchFamily="34" charset="-122"/>
              <a:ea typeface="微软雅黑" panose="020B0503020204020204" pitchFamily="34" charset="-122"/>
            </a:endParaRPr>
          </a:p>
          <a:p>
            <a:r>
              <a:rPr lang="en-US" altLang="zh-CN" sz="2000" dirty="0" smtClean="0">
                <a:effectLst/>
                <a:latin typeface="微软雅黑" panose="020B0503020204020204" pitchFamily="34" charset="-122"/>
                <a:ea typeface="微软雅黑" panose="020B0503020204020204" pitchFamily="34" charset="-122"/>
              </a:rPr>
              <a:t>-</a:t>
            </a:r>
            <a:r>
              <a:rPr lang="zh-CN" altLang="en-US" sz="2000" dirty="0" smtClean="0">
                <a:effectLst/>
                <a:latin typeface="微软雅黑" panose="020B0503020204020204" pitchFamily="34" charset="-122"/>
                <a:ea typeface="微软雅黑" panose="020B0503020204020204" pitchFamily="34" charset="-122"/>
              </a:rPr>
              <a:t>会话型</a:t>
            </a:r>
            <a:r>
              <a:rPr lang="en-US" altLang="zh-CN" sz="2000" dirty="0" smtClean="0">
                <a:effectLst/>
                <a:latin typeface="微软雅黑" panose="020B0503020204020204" pitchFamily="34" charset="-122"/>
                <a:ea typeface="微软雅黑" panose="020B0503020204020204" pitchFamily="34" charset="-122"/>
              </a:rPr>
              <a:t>Cookies</a:t>
            </a:r>
            <a:r>
              <a:rPr lang="zh-CN" altLang="en-US" sz="2000" dirty="0" smtClean="0">
                <a:effectLst/>
                <a:latin typeface="微软雅黑" panose="020B0503020204020204" pitchFamily="34" charset="-122"/>
                <a:ea typeface="微软雅黑" panose="020B0503020204020204" pitchFamily="34" charset="-122"/>
              </a:rPr>
              <a:t>不会保存本地物理数据，</a:t>
            </a:r>
            <a:r>
              <a:rPr lang="en-US" altLang="zh-CN" sz="2000" dirty="0" smtClean="0">
                <a:effectLst/>
                <a:latin typeface="微软雅黑" panose="020B0503020204020204" pitchFamily="34" charset="-122"/>
                <a:ea typeface="微软雅黑" panose="020B0503020204020204" pitchFamily="34" charset="-122"/>
              </a:rPr>
              <a:t>Session</a:t>
            </a:r>
            <a:r>
              <a:rPr lang="zh-CN" altLang="en-US" sz="2000" dirty="0" smtClean="0">
                <a:effectLst/>
                <a:latin typeface="微软雅黑" panose="020B0503020204020204" pitchFamily="34" charset="-122"/>
                <a:ea typeface="微软雅黑" panose="020B0503020204020204" pitchFamily="34" charset="-122"/>
              </a:rPr>
              <a:t>只分发唯一的但无意义的令牌信息</a:t>
            </a:r>
            <a:endParaRPr lang="en-US" altLang="zh-CN" sz="2000" dirty="0" smtClean="0">
              <a:effectLst/>
              <a:latin typeface="微软雅黑" panose="020B0503020204020204" pitchFamily="34" charset="-122"/>
              <a:ea typeface="微软雅黑" panose="020B0503020204020204" pitchFamily="34" charset="-122"/>
            </a:endParaRPr>
          </a:p>
          <a:p>
            <a:r>
              <a:rPr lang="zh-CN" altLang="en-US" sz="4000" b="1" dirty="0">
                <a:effectLst/>
                <a:latin typeface="微软雅黑" panose="020B0503020204020204" pitchFamily="34" charset="-122"/>
                <a:ea typeface="微软雅黑" panose="020B0503020204020204" pitchFamily="34" charset="-122"/>
              </a:rPr>
              <a:t>身份数据保存在</a:t>
            </a:r>
            <a:r>
              <a:rPr lang="zh-CN" altLang="en-US" sz="4000" b="1" dirty="0">
                <a:solidFill>
                  <a:schemeClr val="accent2">
                    <a:lumMod val="75000"/>
                  </a:schemeClr>
                </a:solidFill>
                <a:effectLst/>
                <a:latin typeface="微软雅黑" panose="020B0503020204020204" pitchFamily="34" charset="-122"/>
                <a:ea typeface="微软雅黑" panose="020B0503020204020204" pitchFamily="34" charset="-122"/>
              </a:rPr>
              <a:t>服务器内存</a:t>
            </a:r>
            <a:r>
              <a:rPr lang="zh-CN" altLang="en-US" sz="4000" b="1" dirty="0">
                <a:effectLst/>
                <a:latin typeface="微软雅黑" panose="020B0503020204020204" pitchFamily="34" charset="-122"/>
                <a:ea typeface="微软雅黑" panose="020B0503020204020204" pitchFamily="34" charset="-122"/>
              </a:rPr>
              <a:t>中</a:t>
            </a:r>
            <a:endParaRPr lang="en-US" altLang="zh-CN" sz="4000" b="1" dirty="0">
              <a:effectLst/>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r>
              <a:rPr lang="zh-CN" altLang="en-US" dirty="0" smtClean="0"/>
              <a:t>掌握会话跟踪机制的概念、作用；</a:t>
            </a:r>
            <a:endParaRPr lang="en-US" altLang="zh-CN" dirty="0" smtClean="0"/>
          </a:p>
          <a:p>
            <a:r>
              <a:rPr lang="zh-CN" altLang="en-US" dirty="0" smtClean="0"/>
              <a:t>能够使用</a:t>
            </a:r>
            <a:r>
              <a:rPr lang="en-US" altLang="zh-CN" dirty="0" smtClean="0"/>
              <a:t>Cookie</a:t>
            </a:r>
            <a:r>
              <a:rPr lang="zh-CN" altLang="en-US" dirty="0" smtClean="0"/>
              <a:t>实现简单登录等功能；</a:t>
            </a:r>
            <a:endParaRPr lang="en-US" altLang="zh-CN" dirty="0" smtClean="0"/>
          </a:p>
          <a:p>
            <a:r>
              <a:rPr lang="zh-CN" altLang="en-US" dirty="0" smtClean="0"/>
              <a:t>熟悉</a:t>
            </a:r>
            <a:r>
              <a:rPr lang="en-US" altLang="zh-CN" dirty="0" err="1" smtClean="0"/>
              <a:t>Servlet</a:t>
            </a:r>
            <a:r>
              <a:rPr lang="en-US" altLang="zh-CN" dirty="0" smtClean="0"/>
              <a:t> API</a:t>
            </a:r>
            <a:r>
              <a:rPr lang="zh-CN" altLang="en-US" dirty="0" smtClean="0"/>
              <a:t>中会话有关的接口；</a:t>
            </a:r>
            <a:endParaRPr lang="en-US" altLang="zh-CN" dirty="0" smtClean="0"/>
          </a:p>
          <a:p>
            <a:r>
              <a:rPr lang="zh-CN" altLang="en-US" dirty="0" smtClean="0"/>
              <a:t>熟练掌握会话中的常用功能；</a:t>
            </a:r>
            <a:endParaRPr lang="en-US" altLang="zh-CN" dirty="0" smtClean="0"/>
          </a:p>
          <a:p>
            <a:endParaRPr lang="en-US" dirty="0"/>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zh-CN" altLang="en-US" dirty="0" smtClean="0"/>
              <a:t>：</a:t>
            </a:r>
            <a:r>
              <a:rPr lang="en-US" altLang="zh-CN" dirty="0" smtClean="0"/>
              <a:t>Session</a:t>
            </a:r>
            <a:r>
              <a:rPr lang="zh-CN" altLang="en-US" dirty="0" smtClean="0"/>
              <a:t>简介</a:t>
            </a:r>
            <a:r>
              <a:rPr lang="en-US" altLang="zh-CN" dirty="0" smtClean="0"/>
              <a:t>-1</a:t>
            </a:r>
            <a:endParaRPr lang="zh-CN" altLang="en-US" dirty="0"/>
          </a:p>
        </p:txBody>
      </p:sp>
      <p:sp>
        <p:nvSpPr>
          <p:cNvPr id="3" name="内容占位符 2"/>
          <p:cNvSpPr>
            <a:spLocks noGrp="1"/>
          </p:cNvSpPr>
          <p:nvPr>
            <p:ph idx="1"/>
          </p:nvPr>
        </p:nvSpPr>
        <p:spPr>
          <a:xfrm>
            <a:off x="186570" y="899047"/>
            <a:ext cx="11792070" cy="3007935"/>
          </a:xfrm>
        </p:spPr>
        <p:txBody>
          <a:bodyPr>
            <a:normAutofit/>
          </a:bodyPr>
          <a:lstStyle/>
          <a:p>
            <a:r>
              <a:rPr lang="en-US" altLang="zh-CN" dirty="0" smtClean="0"/>
              <a:t>Session</a:t>
            </a:r>
            <a:r>
              <a:rPr lang="zh-CN" altLang="en-US" dirty="0" smtClean="0"/>
              <a:t>是会话跟踪的另一种实现手段；</a:t>
            </a:r>
            <a:endParaRPr lang="en-US" altLang="zh-CN" dirty="0" smtClean="0"/>
          </a:p>
          <a:p>
            <a:r>
              <a:rPr lang="en-US" altLang="zh-CN" dirty="0" smtClean="0"/>
              <a:t>Session</a:t>
            </a:r>
            <a:r>
              <a:rPr lang="zh-CN" altLang="en-US" dirty="0" smtClean="0"/>
              <a:t>是存储在服务器上的对象，该对象由服务器创建并维护；</a:t>
            </a:r>
            <a:endParaRPr lang="en-US" altLang="zh-CN" dirty="0" smtClean="0"/>
          </a:p>
          <a:p>
            <a:r>
              <a:rPr lang="zh-CN" altLang="en-US" dirty="0" smtClean="0"/>
              <a:t>服务器为客户端与服务器的每一次会话过程都创建并维护一个</a:t>
            </a:r>
            <a:r>
              <a:rPr lang="en-US" altLang="zh-CN" dirty="0" smtClean="0"/>
              <a:t>Session</a:t>
            </a:r>
            <a:r>
              <a:rPr lang="zh-CN" altLang="en-US" dirty="0" smtClean="0"/>
              <a:t>对象；每个服务器对</a:t>
            </a:r>
            <a:r>
              <a:rPr lang="en-US" altLang="zh-CN" dirty="0" smtClean="0"/>
              <a:t>Session</a:t>
            </a:r>
            <a:r>
              <a:rPr lang="zh-CN" altLang="en-US" dirty="0" smtClean="0"/>
              <a:t>的创建和维护的底层实现有所区别；</a:t>
            </a:r>
            <a:endParaRPr lang="zh-CN" altLang="en-US" dirty="0"/>
          </a:p>
          <a:p>
            <a:endParaRPr lang="en-US" altLang="zh-CN" dirty="0"/>
          </a:p>
          <a:p>
            <a:endParaRPr lang="en-US" altLang="zh-CN" dirty="0" smtClean="0"/>
          </a:p>
          <a:p>
            <a:endParaRPr lang="zh-CN" altLang="en-US" dirty="0"/>
          </a:p>
        </p:txBody>
      </p:sp>
      <p:sp>
        <p:nvSpPr>
          <p:cNvPr id="4" name="Rounded Rectangle 3"/>
          <p:cNvSpPr/>
          <p:nvPr/>
        </p:nvSpPr>
        <p:spPr>
          <a:xfrm>
            <a:off x="4966138" y="3940234"/>
            <a:ext cx="3231931" cy="2261098"/>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6360096" y="3973483"/>
            <a:ext cx="1355834" cy="369332"/>
          </a:xfrm>
          <a:prstGeom prst="rect">
            <a:avLst/>
          </a:prstGeom>
          <a:noFill/>
        </p:spPr>
        <p:txBody>
          <a:bodyPr wrap="square" rtlCol="0">
            <a:spAutoFit/>
          </a:bodyPr>
          <a:lstStyle/>
          <a:p>
            <a:pPr algn="ctr"/>
            <a:r>
              <a:rPr lang="en-US" altLang="zh-CN" dirty="0" smtClean="0"/>
              <a:t>Tomcat</a:t>
            </a:r>
            <a:endParaRPr lang="en-US" dirty="0"/>
          </a:p>
        </p:txBody>
      </p:sp>
      <p:sp>
        <p:nvSpPr>
          <p:cNvPr id="6" name="Oval 5"/>
          <p:cNvSpPr/>
          <p:nvPr/>
        </p:nvSpPr>
        <p:spPr>
          <a:xfrm>
            <a:off x="5086147" y="4194428"/>
            <a:ext cx="1408386" cy="5937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Session</a:t>
            </a:r>
            <a:r>
              <a:rPr lang="zh-CN" altLang="en-US" sz="2000" dirty="0" smtClean="0">
                <a:solidFill>
                  <a:schemeClr val="tx1"/>
                </a:solidFill>
              </a:rPr>
              <a:t>对象</a:t>
            </a:r>
            <a:endParaRPr lang="en-US" sz="2000" dirty="0">
              <a:solidFill>
                <a:schemeClr val="tx1"/>
              </a:solidFill>
            </a:endParaRPr>
          </a:p>
        </p:txBody>
      </p:sp>
      <p:pic>
        <p:nvPicPr>
          <p:cNvPr id="7" name="Picture 5" descr="C:\Users\wxh\AppData\Roaming\Tencent\Users\29097443\QQ\WinTemp\RichOle\]Z]OHZJ~~(@$)XU$S@`8T`O.png"/>
          <p:cNvPicPr>
            <a:picLocks noChangeAspect="1" noChangeArrowheads="1"/>
          </p:cNvPicPr>
          <p:nvPr/>
        </p:nvPicPr>
        <p:blipFill>
          <a:blip r:embed="rId1" cstate="print"/>
          <a:srcRect/>
          <a:stretch>
            <a:fillRect/>
          </a:stretch>
        </p:blipFill>
        <p:spPr bwMode="auto">
          <a:xfrm>
            <a:off x="7362496" y="4341000"/>
            <a:ext cx="514350" cy="381000"/>
          </a:xfrm>
          <a:prstGeom prst="rect">
            <a:avLst/>
          </a:prstGeom>
          <a:noFill/>
        </p:spPr>
      </p:pic>
      <p:pic>
        <p:nvPicPr>
          <p:cNvPr id="8" name="Picture 2" descr="C:\Users\wxh\Desktop\u=2323908613,195917906&amp;fm=23&amp;gp=0.jpg"/>
          <p:cNvPicPr>
            <a:picLocks noChangeAspect="1" noChangeArrowheads="1"/>
          </p:cNvPicPr>
          <p:nvPr/>
        </p:nvPicPr>
        <p:blipFill>
          <a:blip r:embed="rId2" cstate="print"/>
          <a:srcRect/>
          <a:stretch>
            <a:fillRect/>
          </a:stretch>
        </p:blipFill>
        <p:spPr bwMode="auto">
          <a:xfrm>
            <a:off x="955128" y="3678847"/>
            <a:ext cx="1435648" cy="916371"/>
          </a:xfrm>
          <a:prstGeom prst="rect">
            <a:avLst/>
          </a:prstGeom>
          <a:noFill/>
        </p:spPr>
      </p:pic>
      <p:pic>
        <p:nvPicPr>
          <p:cNvPr id="9" name="Picture 2" descr="C:\Users\wxh\Desktop\u=2323908613,195917906&amp;fm=23&amp;gp=0.jpg"/>
          <p:cNvPicPr>
            <a:picLocks noChangeAspect="1" noChangeArrowheads="1"/>
          </p:cNvPicPr>
          <p:nvPr/>
        </p:nvPicPr>
        <p:blipFill>
          <a:blip r:embed="rId2" cstate="print"/>
          <a:srcRect/>
          <a:stretch>
            <a:fillRect/>
          </a:stretch>
        </p:blipFill>
        <p:spPr bwMode="auto">
          <a:xfrm>
            <a:off x="934107" y="4509164"/>
            <a:ext cx="1435648" cy="916371"/>
          </a:xfrm>
          <a:prstGeom prst="rect">
            <a:avLst/>
          </a:prstGeom>
          <a:noFill/>
        </p:spPr>
      </p:pic>
      <p:pic>
        <p:nvPicPr>
          <p:cNvPr id="10" name="Picture 2" descr="C:\Users\wxh\Desktop\u=2323908613,195917906&amp;fm=23&amp;gp=0.jpg"/>
          <p:cNvPicPr>
            <a:picLocks noChangeAspect="1" noChangeArrowheads="1"/>
          </p:cNvPicPr>
          <p:nvPr/>
        </p:nvPicPr>
        <p:blipFill>
          <a:blip r:embed="rId2" cstate="print"/>
          <a:srcRect/>
          <a:stretch>
            <a:fillRect/>
          </a:stretch>
        </p:blipFill>
        <p:spPr bwMode="auto">
          <a:xfrm>
            <a:off x="928852" y="5386778"/>
            <a:ext cx="1435648" cy="916371"/>
          </a:xfrm>
          <a:prstGeom prst="rect">
            <a:avLst/>
          </a:prstGeom>
          <a:noFill/>
        </p:spPr>
      </p:pic>
      <p:cxnSp>
        <p:nvCxnSpPr>
          <p:cNvPr id="12" name="Curved Connector 11"/>
          <p:cNvCxnSpPr>
            <a:stCxn id="8" idx="3"/>
            <a:endCxn id="6" idx="2"/>
          </p:cNvCxnSpPr>
          <p:nvPr/>
        </p:nvCxnSpPr>
        <p:spPr>
          <a:xfrm>
            <a:off x="2390776" y="4137033"/>
            <a:ext cx="2695371" cy="354247"/>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urved Connector 12"/>
          <p:cNvCxnSpPr>
            <a:stCxn id="9" idx="3"/>
            <a:endCxn id="22" idx="2"/>
          </p:cNvCxnSpPr>
          <p:nvPr/>
        </p:nvCxnSpPr>
        <p:spPr>
          <a:xfrm>
            <a:off x="2369755" y="4967350"/>
            <a:ext cx="3051672" cy="158469"/>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urved Connector 13"/>
          <p:cNvCxnSpPr>
            <a:endCxn id="23" idx="2"/>
          </p:cNvCxnSpPr>
          <p:nvPr/>
        </p:nvCxnSpPr>
        <p:spPr>
          <a:xfrm flipV="1">
            <a:off x="2410691" y="5810232"/>
            <a:ext cx="2764125" cy="25303"/>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3793126" y="3757353"/>
            <a:ext cx="430887" cy="3100647"/>
          </a:xfrm>
          <a:prstGeom prst="rect">
            <a:avLst/>
          </a:prstGeom>
          <a:noFill/>
        </p:spPr>
        <p:txBody>
          <a:bodyPr vert="eaVert" wrap="square" rtlCol="0">
            <a:spAutoFit/>
          </a:bodyPr>
          <a:lstStyle/>
          <a:p>
            <a:r>
              <a:rPr lang="zh-CN" altLang="en-US" sz="1600" b="1" dirty="0" smtClean="0">
                <a:solidFill>
                  <a:srgbClr val="C00000"/>
                </a:solidFill>
              </a:rPr>
              <a:t>每 次 会 话 都 有一个</a:t>
            </a:r>
            <a:r>
              <a:rPr lang="en-US" altLang="zh-CN" sz="1600" b="1" dirty="0" smtClean="0">
                <a:solidFill>
                  <a:srgbClr val="C00000"/>
                </a:solidFill>
              </a:rPr>
              <a:t>Session </a:t>
            </a:r>
            <a:r>
              <a:rPr lang="zh-CN" altLang="en-US" sz="1600" b="1" dirty="0" smtClean="0">
                <a:solidFill>
                  <a:srgbClr val="C00000"/>
                </a:solidFill>
              </a:rPr>
              <a:t>对 象</a:t>
            </a:r>
            <a:endParaRPr lang="en-US" sz="1600" b="1" dirty="0">
              <a:solidFill>
                <a:srgbClr val="C00000"/>
              </a:solidFill>
            </a:endParaRPr>
          </a:p>
        </p:txBody>
      </p:sp>
      <p:sp>
        <p:nvSpPr>
          <p:cNvPr id="18" name="Oval Callout 17"/>
          <p:cNvSpPr/>
          <p:nvPr/>
        </p:nvSpPr>
        <p:spPr>
          <a:xfrm>
            <a:off x="8216699" y="3813820"/>
            <a:ext cx="2955605" cy="2819735"/>
          </a:xfrm>
          <a:prstGeom prst="wedgeEllipseCallout">
            <a:avLst>
              <a:gd name="adj1" fmla="val -67139"/>
              <a:gd name="adj2" fmla="val -2552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我知道每个</a:t>
            </a:r>
            <a:r>
              <a:rPr lang="en-US" altLang="zh-CN" dirty="0" smtClean="0">
                <a:solidFill>
                  <a:schemeClr val="tx1"/>
                </a:solidFill>
              </a:rPr>
              <a:t>Session</a:t>
            </a:r>
            <a:r>
              <a:rPr lang="zh-CN" altLang="en-US" dirty="0" smtClean="0">
                <a:solidFill>
                  <a:schemeClr val="tx1"/>
                </a:solidFill>
              </a:rPr>
              <a:t>对象属于哪个会话。</a:t>
            </a:r>
            <a:r>
              <a:rPr lang="zh-CN" altLang="en-US" b="1" dirty="0" smtClean="0">
                <a:solidFill>
                  <a:srgbClr val="C00000"/>
                </a:solidFill>
              </a:rPr>
              <a:t>每个</a:t>
            </a:r>
            <a:r>
              <a:rPr lang="en-US" altLang="zh-CN" b="1" dirty="0" smtClean="0">
                <a:solidFill>
                  <a:srgbClr val="C00000"/>
                </a:solidFill>
              </a:rPr>
              <a:t>Session</a:t>
            </a:r>
            <a:r>
              <a:rPr lang="zh-CN" altLang="en-US" b="1" dirty="0" smtClean="0">
                <a:solidFill>
                  <a:srgbClr val="C00000"/>
                </a:solidFill>
              </a:rPr>
              <a:t>对象都有一个唯一的</a:t>
            </a:r>
            <a:r>
              <a:rPr lang="en-US" altLang="zh-CN" b="1" dirty="0" smtClean="0">
                <a:solidFill>
                  <a:srgbClr val="C00000"/>
                </a:solidFill>
              </a:rPr>
              <a:t>ID</a:t>
            </a:r>
            <a:r>
              <a:rPr lang="zh-CN" altLang="en-US" b="1" dirty="0" smtClean="0">
                <a:solidFill>
                  <a:srgbClr val="C00000"/>
                </a:solidFill>
              </a:rPr>
              <a:t>值。我把这个</a:t>
            </a:r>
            <a:r>
              <a:rPr lang="en-US" altLang="zh-CN" b="1" dirty="0" smtClean="0">
                <a:solidFill>
                  <a:srgbClr val="C00000"/>
                </a:solidFill>
              </a:rPr>
              <a:t>ID</a:t>
            </a:r>
            <a:r>
              <a:rPr lang="zh-CN" altLang="en-US" b="1" dirty="0" smtClean="0">
                <a:solidFill>
                  <a:srgbClr val="C00000"/>
                </a:solidFill>
              </a:rPr>
              <a:t>值存储在名字为</a:t>
            </a:r>
            <a:r>
              <a:rPr lang="en-US" b="1" dirty="0" smtClean="0">
                <a:solidFill>
                  <a:srgbClr val="C00000"/>
                </a:solidFill>
              </a:rPr>
              <a:t>JSESSIONID</a:t>
            </a:r>
            <a:r>
              <a:rPr lang="zh-CN" altLang="en-US" b="1" dirty="0" smtClean="0">
                <a:solidFill>
                  <a:srgbClr val="C00000"/>
                </a:solidFill>
              </a:rPr>
              <a:t>的</a:t>
            </a:r>
            <a:r>
              <a:rPr lang="en-US" altLang="zh-CN" b="1" dirty="0" smtClean="0">
                <a:solidFill>
                  <a:srgbClr val="C00000"/>
                </a:solidFill>
              </a:rPr>
              <a:t>Cookie</a:t>
            </a:r>
            <a:r>
              <a:rPr lang="zh-CN" altLang="en-US" b="1" dirty="0" smtClean="0">
                <a:solidFill>
                  <a:srgbClr val="C00000"/>
                </a:solidFill>
              </a:rPr>
              <a:t>中。</a:t>
            </a:r>
            <a:endParaRPr lang="en-US" b="1" dirty="0">
              <a:solidFill>
                <a:srgbClr val="C00000"/>
              </a:solidFill>
            </a:endParaRPr>
          </a:p>
        </p:txBody>
      </p:sp>
      <p:sp>
        <p:nvSpPr>
          <p:cNvPr id="22" name="Oval 21"/>
          <p:cNvSpPr/>
          <p:nvPr/>
        </p:nvSpPr>
        <p:spPr>
          <a:xfrm>
            <a:off x="5421427" y="4828967"/>
            <a:ext cx="1408386" cy="5937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Session</a:t>
            </a:r>
            <a:r>
              <a:rPr lang="zh-CN" altLang="en-US" sz="2000" dirty="0" smtClean="0">
                <a:solidFill>
                  <a:schemeClr val="tx1"/>
                </a:solidFill>
              </a:rPr>
              <a:t>对象</a:t>
            </a:r>
            <a:endParaRPr lang="en-US" sz="2000" dirty="0">
              <a:solidFill>
                <a:schemeClr val="tx1"/>
              </a:solidFill>
            </a:endParaRPr>
          </a:p>
        </p:txBody>
      </p:sp>
      <p:sp>
        <p:nvSpPr>
          <p:cNvPr id="23" name="Oval 22"/>
          <p:cNvSpPr/>
          <p:nvPr/>
        </p:nvSpPr>
        <p:spPr>
          <a:xfrm>
            <a:off x="5174816" y="5513380"/>
            <a:ext cx="1408386" cy="5937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Session</a:t>
            </a:r>
            <a:r>
              <a:rPr lang="zh-CN" altLang="en-US" sz="2000" dirty="0" smtClean="0">
                <a:solidFill>
                  <a:schemeClr val="tx1"/>
                </a:solidFill>
              </a:rPr>
              <a:t>对象</a:t>
            </a:r>
            <a:endParaRPr lang="en-US" sz="2000"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知识点</a:t>
            </a:r>
            <a:r>
              <a:rPr lang="en-US" altLang="zh-CN" dirty="0"/>
              <a:t>1</a:t>
            </a:r>
            <a:r>
              <a:rPr lang="zh-CN" altLang="en-US" dirty="0" smtClean="0"/>
              <a:t>：</a:t>
            </a:r>
            <a:r>
              <a:rPr lang="en-US" altLang="zh-CN" dirty="0" smtClean="0"/>
              <a:t>Session</a:t>
            </a:r>
            <a:r>
              <a:rPr lang="zh-CN" altLang="en-US" dirty="0" smtClean="0"/>
              <a:t>简介</a:t>
            </a:r>
            <a:r>
              <a:rPr lang="en-US" altLang="zh-CN" dirty="0" smtClean="0"/>
              <a:t>-2</a:t>
            </a:r>
            <a:endParaRPr lang="zh-CN" altLang="en-US" dirty="0"/>
          </a:p>
        </p:txBody>
      </p:sp>
      <p:sp>
        <p:nvSpPr>
          <p:cNvPr id="3" name="内容占位符 2"/>
          <p:cNvSpPr>
            <a:spLocks noGrp="1"/>
          </p:cNvSpPr>
          <p:nvPr>
            <p:ph idx="1"/>
          </p:nvPr>
        </p:nvSpPr>
        <p:spPr>
          <a:xfrm>
            <a:off x="186570" y="899047"/>
            <a:ext cx="4352179" cy="4005461"/>
          </a:xfrm>
        </p:spPr>
        <p:txBody>
          <a:bodyPr>
            <a:normAutofit fontScale="92500"/>
          </a:bodyPr>
          <a:lstStyle/>
          <a:p>
            <a:r>
              <a:rPr lang="zh-CN" altLang="en-US" sz="2400" dirty="0" smtClean="0"/>
              <a:t>每种服务器对</a:t>
            </a:r>
            <a:r>
              <a:rPr lang="en-US" altLang="zh-CN" sz="2400" dirty="0" smtClean="0"/>
              <a:t>Session</a:t>
            </a:r>
            <a:r>
              <a:rPr lang="zh-CN" altLang="en-US" sz="2400" dirty="0" smtClean="0"/>
              <a:t>的创建和维护底层实现有所区别；</a:t>
            </a:r>
            <a:endParaRPr lang="en-US" altLang="zh-CN" sz="2400" dirty="0" smtClean="0"/>
          </a:p>
          <a:p>
            <a:r>
              <a:rPr lang="en-US" altLang="zh-CN" sz="2400" dirty="0" smtClean="0"/>
              <a:t>Tomcat</a:t>
            </a:r>
            <a:r>
              <a:rPr lang="zh-CN" altLang="en-US" sz="2400" dirty="0" smtClean="0"/>
              <a:t>使用</a:t>
            </a:r>
            <a:r>
              <a:rPr lang="en-US" altLang="zh-CN" sz="2400" dirty="0" smtClean="0"/>
              <a:t>Cookie</a:t>
            </a:r>
            <a:r>
              <a:rPr lang="zh-CN" altLang="en-US" sz="2400" dirty="0" smtClean="0"/>
              <a:t>来维护</a:t>
            </a:r>
            <a:r>
              <a:rPr lang="en-US" altLang="zh-CN" sz="2400" dirty="0" smtClean="0"/>
              <a:t>Session</a:t>
            </a:r>
            <a:r>
              <a:rPr lang="zh-CN" altLang="en-US" sz="2400" dirty="0" smtClean="0"/>
              <a:t>对象的</a:t>
            </a:r>
            <a:r>
              <a:rPr lang="en-US" altLang="zh-CN" sz="2400" dirty="0" smtClean="0"/>
              <a:t>ID</a:t>
            </a:r>
            <a:r>
              <a:rPr lang="zh-CN" altLang="en-US" sz="2400" dirty="0" smtClean="0"/>
              <a:t>值；该</a:t>
            </a:r>
            <a:r>
              <a:rPr lang="en-US" altLang="zh-CN" sz="2400" dirty="0" smtClean="0"/>
              <a:t>Cookie</a:t>
            </a:r>
            <a:r>
              <a:rPr lang="zh-CN" altLang="en-US" sz="2400" dirty="0" smtClean="0"/>
              <a:t>名字为</a:t>
            </a:r>
            <a:r>
              <a:rPr lang="en-US" sz="2400" dirty="0" smtClean="0"/>
              <a:t>JSESSIONID </a:t>
            </a:r>
            <a:r>
              <a:rPr lang="zh-CN" altLang="en-US" sz="2400" dirty="0" smtClean="0"/>
              <a:t>；</a:t>
            </a:r>
            <a:endParaRPr lang="en-US" altLang="zh-CN" sz="2400" dirty="0" smtClean="0"/>
          </a:p>
          <a:p>
            <a:r>
              <a:rPr lang="zh-CN" altLang="en-US" sz="2400" dirty="0" smtClean="0"/>
              <a:t>当客户端开始一次会话过程时，以</a:t>
            </a:r>
            <a:r>
              <a:rPr lang="en-US" altLang="zh-CN" sz="2400" dirty="0" smtClean="0"/>
              <a:t>Tomcat</a:t>
            </a:r>
            <a:r>
              <a:rPr lang="zh-CN" altLang="en-US" sz="2400" dirty="0" smtClean="0"/>
              <a:t>为例，简略步骤如图：</a:t>
            </a:r>
            <a:endParaRPr lang="en-US" altLang="zh-CN" sz="2400" dirty="0" smtClean="0"/>
          </a:p>
          <a:p>
            <a:pPr lvl="1"/>
            <a:endParaRPr lang="zh-CN" altLang="en-US" dirty="0"/>
          </a:p>
          <a:p>
            <a:endParaRPr lang="en-US" altLang="zh-CN" sz="2400" dirty="0"/>
          </a:p>
          <a:p>
            <a:endParaRPr lang="en-US" altLang="zh-CN" sz="2400" dirty="0" smtClean="0"/>
          </a:p>
          <a:p>
            <a:endParaRPr lang="zh-CN" altLang="en-US" sz="2400" dirty="0"/>
          </a:p>
        </p:txBody>
      </p:sp>
      <p:sp>
        <p:nvSpPr>
          <p:cNvPr id="19" name="Rounded Rectangle 18"/>
          <p:cNvSpPr/>
          <p:nvPr/>
        </p:nvSpPr>
        <p:spPr>
          <a:xfrm>
            <a:off x="7065818" y="1014153"/>
            <a:ext cx="1911928" cy="798022"/>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ea typeface="微软雅黑 Light"/>
              </a:rPr>
              <a:t>用户访问网站，开始一次新的会话</a:t>
            </a:r>
            <a:endParaRPr lang="en-US" dirty="0">
              <a:solidFill>
                <a:schemeClr val="tx1"/>
              </a:solidFill>
              <a:ea typeface="微软雅黑 Light"/>
            </a:endParaRPr>
          </a:p>
        </p:txBody>
      </p:sp>
      <p:sp>
        <p:nvSpPr>
          <p:cNvPr id="20" name="Rounded Rectangle 19"/>
          <p:cNvSpPr/>
          <p:nvPr/>
        </p:nvSpPr>
        <p:spPr>
          <a:xfrm>
            <a:off x="6915833" y="2420888"/>
            <a:ext cx="2258291" cy="1061259"/>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ea typeface="微软雅黑 Light"/>
              </a:rPr>
              <a:t>服务器从请求中查找名字为</a:t>
            </a:r>
            <a:r>
              <a:rPr lang="en-US" dirty="0" smtClean="0">
                <a:solidFill>
                  <a:schemeClr val="tx1"/>
                </a:solidFill>
              </a:rPr>
              <a:t>JSESSIONID</a:t>
            </a:r>
            <a:r>
              <a:rPr lang="zh-CN" altLang="en-US" dirty="0" smtClean="0">
                <a:solidFill>
                  <a:schemeClr val="tx1"/>
                </a:solidFill>
                <a:ea typeface="微软雅黑 Light"/>
              </a:rPr>
              <a:t>的</a:t>
            </a:r>
            <a:r>
              <a:rPr lang="en-US" altLang="zh-CN" dirty="0" smtClean="0">
                <a:solidFill>
                  <a:schemeClr val="tx1"/>
                </a:solidFill>
                <a:ea typeface="微软雅黑 Light"/>
              </a:rPr>
              <a:t>cookie</a:t>
            </a:r>
            <a:endParaRPr lang="en-US" altLang="en-US" dirty="0" smtClean="0">
              <a:solidFill>
                <a:schemeClr val="tx1"/>
              </a:solidFill>
              <a:ea typeface="微软雅黑 Light"/>
            </a:endParaRPr>
          </a:p>
        </p:txBody>
      </p:sp>
      <p:sp>
        <p:nvSpPr>
          <p:cNvPr id="21" name="Rounded Rectangle 20"/>
          <p:cNvSpPr/>
          <p:nvPr/>
        </p:nvSpPr>
        <p:spPr>
          <a:xfrm>
            <a:off x="4876800" y="3713017"/>
            <a:ext cx="2571404" cy="1061259"/>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ea typeface="微软雅黑 Light"/>
              </a:rPr>
              <a:t>找到名字为</a:t>
            </a:r>
            <a:r>
              <a:rPr lang="en-US" dirty="0" smtClean="0">
                <a:solidFill>
                  <a:schemeClr val="tx1"/>
                </a:solidFill>
              </a:rPr>
              <a:t>JSESSIONID</a:t>
            </a:r>
            <a:r>
              <a:rPr lang="zh-CN" altLang="en-US" dirty="0" smtClean="0">
                <a:solidFill>
                  <a:schemeClr val="tx1"/>
                </a:solidFill>
                <a:ea typeface="微软雅黑 Light"/>
              </a:rPr>
              <a:t>的</a:t>
            </a:r>
            <a:r>
              <a:rPr lang="en-US" altLang="zh-CN" dirty="0" smtClean="0">
                <a:solidFill>
                  <a:schemeClr val="tx1"/>
                </a:solidFill>
                <a:ea typeface="微软雅黑 Light"/>
              </a:rPr>
              <a:t>cookie</a:t>
            </a:r>
            <a:r>
              <a:rPr lang="zh-CN" altLang="en-US" dirty="0" smtClean="0">
                <a:solidFill>
                  <a:schemeClr val="tx1"/>
                </a:solidFill>
                <a:ea typeface="微软雅黑 Light"/>
              </a:rPr>
              <a:t>，获取其值</a:t>
            </a:r>
            <a:endParaRPr lang="en-US" altLang="en-US" dirty="0" smtClean="0">
              <a:solidFill>
                <a:schemeClr val="tx1"/>
              </a:solidFill>
              <a:ea typeface="微软雅黑 Light"/>
            </a:endParaRPr>
          </a:p>
        </p:txBody>
      </p:sp>
      <p:sp>
        <p:nvSpPr>
          <p:cNvPr id="24" name="Rounded Rectangle 23"/>
          <p:cNvSpPr/>
          <p:nvPr/>
        </p:nvSpPr>
        <p:spPr>
          <a:xfrm>
            <a:off x="4846319" y="5278581"/>
            <a:ext cx="2635135" cy="1061259"/>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ea typeface="微软雅黑 Light"/>
              </a:rPr>
              <a:t>以该值作为</a:t>
            </a:r>
            <a:r>
              <a:rPr lang="en-US" altLang="zh-CN" dirty="0" smtClean="0">
                <a:solidFill>
                  <a:schemeClr val="tx1"/>
                </a:solidFill>
                <a:ea typeface="微软雅黑 Light"/>
              </a:rPr>
              <a:t>ID</a:t>
            </a:r>
            <a:r>
              <a:rPr lang="zh-CN" altLang="en-US" dirty="0" smtClean="0">
                <a:solidFill>
                  <a:schemeClr val="tx1"/>
                </a:solidFill>
                <a:ea typeface="微软雅黑 Light"/>
              </a:rPr>
              <a:t>，在服务器端查找对应的</a:t>
            </a:r>
            <a:r>
              <a:rPr lang="en-US" altLang="zh-CN" dirty="0" smtClean="0">
                <a:solidFill>
                  <a:schemeClr val="tx1"/>
                </a:solidFill>
                <a:ea typeface="微软雅黑 Light"/>
              </a:rPr>
              <a:t>Session</a:t>
            </a:r>
            <a:r>
              <a:rPr lang="zh-CN" altLang="en-US" dirty="0" smtClean="0">
                <a:solidFill>
                  <a:schemeClr val="tx1"/>
                </a:solidFill>
                <a:ea typeface="微软雅黑 Light"/>
              </a:rPr>
              <a:t>对象，给此次会话使用。</a:t>
            </a:r>
            <a:endParaRPr lang="en-US" altLang="en-US" dirty="0" smtClean="0">
              <a:solidFill>
                <a:schemeClr val="tx1"/>
              </a:solidFill>
              <a:ea typeface="微软雅黑 Light"/>
            </a:endParaRPr>
          </a:p>
        </p:txBody>
      </p:sp>
      <p:sp>
        <p:nvSpPr>
          <p:cNvPr id="25" name="Rounded Rectangle 24"/>
          <p:cNvSpPr/>
          <p:nvPr/>
        </p:nvSpPr>
        <p:spPr>
          <a:xfrm>
            <a:off x="8520545" y="3782290"/>
            <a:ext cx="2901142" cy="1061259"/>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ea typeface="微软雅黑 Light"/>
              </a:rPr>
              <a:t>创建新的</a:t>
            </a:r>
            <a:r>
              <a:rPr lang="en-US" altLang="zh-CN" dirty="0" smtClean="0">
                <a:solidFill>
                  <a:schemeClr val="tx1"/>
                </a:solidFill>
                <a:ea typeface="微软雅黑 Light"/>
              </a:rPr>
              <a:t>Session</a:t>
            </a:r>
            <a:r>
              <a:rPr lang="zh-CN" altLang="en-US" dirty="0" smtClean="0">
                <a:solidFill>
                  <a:schemeClr val="tx1"/>
                </a:solidFill>
                <a:ea typeface="微软雅黑 Light"/>
              </a:rPr>
              <a:t>对象，为其生成</a:t>
            </a:r>
            <a:r>
              <a:rPr lang="en-US" altLang="zh-CN" dirty="0" smtClean="0">
                <a:solidFill>
                  <a:schemeClr val="tx1"/>
                </a:solidFill>
                <a:ea typeface="微软雅黑 Light"/>
              </a:rPr>
              <a:t>ID</a:t>
            </a:r>
            <a:r>
              <a:rPr lang="zh-CN" altLang="en-US" dirty="0" smtClean="0">
                <a:solidFill>
                  <a:schemeClr val="tx1"/>
                </a:solidFill>
                <a:ea typeface="微软雅黑 Light"/>
              </a:rPr>
              <a:t>值，并存储在名字为</a:t>
            </a:r>
            <a:r>
              <a:rPr lang="en-US" dirty="0" smtClean="0">
                <a:solidFill>
                  <a:schemeClr val="tx1"/>
                </a:solidFill>
              </a:rPr>
              <a:t>JSESSIONID</a:t>
            </a:r>
            <a:r>
              <a:rPr lang="zh-CN" altLang="en-US" dirty="0" smtClean="0">
                <a:solidFill>
                  <a:schemeClr val="tx1"/>
                </a:solidFill>
                <a:ea typeface="微软雅黑 Light"/>
              </a:rPr>
              <a:t>的</a:t>
            </a:r>
            <a:r>
              <a:rPr lang="en-US" altLang="zh-CN" dirty="0" smtClean="0">
                <a:solidFill>
                  <a:schemeClr val="tx1"/>
                </a:solidFill>
                <a:ea typeface="微软雅黑 Light"/>
              </a:rPr>
              <a:t>cookie</a:t>
            </a:r>
            <a:r>
              <a:rPr lang="zh-CN" altLang="en-US" dirty="0" smtClean="0">
                <a:solidFill>
                  <a:schemeClr val="tx1"/>
                </a:solidFill>
                <a:ea typeface="微软雅黑 Light"/>
              </a:rPr>
              <a:t>中。</a:t>
            </a:r>
            <a:endParaRPr lang="en-US" altLang="en-US" dirty="0" smtClean="0">
              <a:solidFill>
                <a:schemeClr val="tx1"/>
              </a:solidFill>
              <a:ea typeface="微软雅黑 Light"/>
            </a:endParaRPr>
          </a:p>
        </p:txBody>
      </p:sp>
      <p:sp>
        <p:nvSpPr>
          <p:cNvPr id="26" name="Rounded Rectangle 25"/>
          <p:cNvSpPr/>
          <p:nvPr/>
        </p:nvSpPr>
        <p:spPr>
          <a:xfrm>
            <a:off x="8454044" y="5295207"/>
            <a:ext cx="2934392" cy="1061259"/>
          </a:xfrm>
          <a:prstGeom prst="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ea typeface="微软雅黑 Light"/>
              </a:rPr>
              <a:t>将新创建的</a:t>
            </a:r>
            <a:r>
              <a:rPr lang="en-US" altLang="zh-CN" dirty="0" smtClean="0">
                <a:solidFill>
                  <a:schemeClr val="tx1"/>
                </a:solidFill>
                <a:ea typeface="微软雅黑 Light"/>
              </a:rPr>
              <a:t>Session</a:t>
            </a:r>
            <a:r>
              <a:rPr lang="zh-CN" altLang="en-US" dirty="0" smtClean="0">
                <a:solidFill>
                  <a:schemeClr val="tx1"/>
                </a:solidFill>
                <a:ea typeface="微软雅黑 Light"/>
              </a:rPr>
              <a:t>对象提供给此次会话使用</a:t>
            </a:r>
            <a:endParaRPr lang="en-US" altLang="en-US" dirty="0" smtClean="0">
              <a:solidFill>
                <a:schemeClr val="tx1"/>
              </a:solidFill>
              <a:ea typeface="微软雅黑 Light"/>
            </a:endParaRPr>
          </a:p>
        </p:txBody>
      </p:sp>
      <p:cxnSp>
        <p:nvCxnSpPr>
          <p:cNvPr id="28" name="Straight Arrow Connector 27"/>
          <p:cNvCxnSpPr>
            <a:stCxn id="19" idx="2"/>
            <a:endCxn id="20" idx="0"/>
          </p:cNvCxnSpPr>
          <p:nvPr/>
        </p:nvCxnSpPr>
        <p:spPr>
          <a:xfrm>
            <a:off x="8021782" y="1812175"/>
            <a:ext cx="23197" cy="608713"/>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a:stCxn id="21" idx="2"/>
            <a:endCxn id="24" idx="0"/>
          </p:cNvCxnSpPr>
          <p:nvPr/>
        </p:nvCxnSpPr>
        <p:spPr>
          <a:xfrm>
            <a:off x="6162502" y="4774276"/>
            <a:ext cx="1385" cy="504305"/>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10005753" y="4810298"/>
            <a:ext cx="1385" cy="504305"/>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41" name="Shape 40"/>
          <p:cNvCxnSpPr>
            <a:stCxn id="20" idx="1"/>
            <a:endCxn id="21" idx="0"/>
          </p:cNvCxnSpPr>
          <p:nvPr/>
        </p:nvCxnSpPr>
        <p:spPr>
          <a:xfrm rot="10800000" flipV="1">
            <a:off x="6162503" y="2951517"/>
            <a:ext cx="753331" cy="761499"/>
          </a:xfrm>
          <a:prstGeom prst="bentConnector2">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44" name="Shape 43"/>
          <p:cNvCxnSpPr>
            <a:stCxn id="20" idx="3"/>
            <a:endCxn id="25" idx="0"/>
          </p:cNvCxnSpPr>
          <p:nvPr/>
        </p:nvCxnSpPr>
        <p:spPr>
          <a:xfrm>
            <a:off x="9174124" y="2951518"/>
            <a:ext cx="796992" cy="830772"/>
          </a:xfrm>
          <a:prstGeom prst="bentConnector2">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6334298" y="2726574"/>
            <a:ext cx="482138" cy="646331"/>
          </a:xfrm>
          <a:prstGeom prst="rect">
            <a:avLst/>
          </a:prstGeom>
          <a:solidFill>
            <a:schemeClr val="accent6"/>
          </a:solidFill>
        </p:spPr>
        <p:txBody>
          <a:bodyPr wrap="square" rtlCol="0">
            <a:spAutoFit/>
          </a:bodyPr>
          <a:lstStyle/>
          <a:p>
            <a:r>
              <a:rPr lang="zh-CN" altLang="en-US" dirty="0" smtClean="0"/>
              <a:t>存在</a:t>
            </a:r>
            <a:endParaRPr lang="en-US" dirty="0"/>
          </a:p>
        </p:txBody>
      </p:sp>
      <p:sp>
        <p:nvSpPr>
          <p:cNvPr id="49" name="TextBox 48"/>
          <p:cNvSpPr txBox="1"/>
          <p:nvPr/>
        </p:nvSpPr>
        <p:spPr>
          <a:xfrm>
            <a:off x="9396153" y="2596341"/>
            <a:ext cx="482138" cy="923330"/>
          </a:xfrm>
          <a:prstGeom prst="rect">
            <a:avLst/>
          </a:prstGeom>
          <a:solidFill>
            <a:schemeClr val="accent6"/>
          </a:solidFill>
        </p:spPr>
        <p:txBody>
          <a:bodyPr wrap="square" rtlCol="0">
            <a:spAutoFit/>
          </a:bodyPr>
          <a:lstStyle/>
          <a:p>
            <a:r>
              <a:rPr lang="zh-CN" altLang="en-US" dirty="0" smtClean="0"/>
              <a:t>不存在</a:t>
            </a:r>
            <a:endParaRPr lang="en-US" dirty="0"/>
          </a:p>
        </p:txBody>
      </p:sp>
      <p:sp>
        <p:nvSpPr>
          <p:cNvPr id="50" name="Snip and Round Single Corner Rectangle 49"/>
          <p:cNvSpPr/>
          <p:nvPr/>
        </p:nvSpPr>
        <p:spPr>
          <a:xfrm>
            <a:off x="9742516" y="0"/>
            <a:ext cx="2449484" cy="2261062"/>
          </a:xfrm>
          <a:prstGeom prst="snipRoundRect">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是不是有些像在超市里存包？</a:t>
            </a:r>
            <a:endParaRPr lang="en-US" altLang="zh-CN" dirty="0" smtClean="0">
              <a:solidFill>
                <a:schemeClr val="tx1"/>
              </a:solidFill>
            </a:endParaRPr>
          </a:p>
          <a:p>
            <a:r>
              <a:rPr lang="zh-CN" altLang="en-US" dirty="0" smtClean="0">
                <a:solidFill>
                  <a:schemeClr val="tx1"/>
                </a:solidFill>
              </a:rPr>
              <a:t>包就像</a:t>
            </a:r>
            <a:r>
              <a:rPr lang="en-US" altLang="zh-CN" dirty="0" smtClean="0">
                <a:solidFill>
                  <a:schemeClr val="tx1"/>
                </a:solidFill>
              </a:rPr>
              <a:t>Session</a:t>
            </a:r>
            <a:r>
              <a:rPr lang="zh-CN" altLang="en-US" dirty="0" smtClean="0">
                <a:solidFill>
                  <a:schemeClr val="tx1"/>
                </a:solidFill>
              </a:rPr>
              <a:t>对象；</a:t>
            </a:r>
            <a:endParaRPr lang="en-US" altLang="zh-CN" dirty="0" smtClean="0">
              <a:solidFill>
                <a:schemeClr val="tx1"/>
              </a:solidFill>
            </a:endParaRPr>
          </a:p>
          <a:p>
            <a:r>
              <a:rPr lang="zh-CN" altLang="en-US" dirty="0" smtClean="0">
                <a:solidFill>
                  <a:schemeClr val="tx1"/>
                </a:solidFill>
              </a:rPr>
              <a:t>存包的服务台就像服务器；</a:t>
            </a:r>
            <a:endParaRPr lang="en-US" altLang="zh-CN" dirty="0" smtClean="0">
              <a:solidFill>
                <a:schemeClr val="tx1"/>
              </a:solidFill>
            </a:endParaRPr>
          </a:p>
          <a:p>
            <a:r>
              <a:rPr lang="zh-CN" altLang="en-US" dirty="0" smtClean="0">
                <a:solidFill>
                  <a:schemeClr val="tx1"/>
                </a:solidFill>
              </a:rPr>
              <a:t>给每个人的号码牌或密码条就像</a:t>
            </a:r>
            <a:r>
              <a:rPr lang="en-US" dirty="0" smtClean="0">
                <a:solidFill>
                  <a:schemeClr val="tx1"/>
                </a:solidFill>
              </a:rPr>
              <a:t>JSESSIONID </a:t>
            </a:r>
            <a:r>
              <a:rPr lang="zh-CN" altLang="en-US" dirty="0" smtClean="0">
                <a:solidFill>
                  <a:schemeClr val="tx1"/>
                </a:solidFill>
              </a:rPr>
              <a:t>；</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t>：</a:t>
            </a:r>
            <a:r>
              <a:rPr lang="en-US" altLang="zh-CN" dirty="0"/>
              <a:t>Session</a:t>
            </a:r>
            <a:r>
              <a:rPr lang="zh-CN" altLang="en-US" dirty="0"/>
              <a:t>使用方法</a:t>
            </a:r>
            <a:r>
              <a:rPr lang="en-US" altLang="zh-CN" dirty="0"/>
              <a:t>-1</a:t>
            </a:r>
            <a:endParaRPr lang="en-US" altLang="zh-CN" dirty="0"/>
          </a:p>
        </p:txBody>
      </p:sp>
      <p:sp>
        <p:nvSpPr>
          <p:cNvPr id="3" name="内容占位符 2"/>
          <p:cNvSpPr>
            <a:spLocks noGrp="1"/>
          </p:cNvSpPr>
          <p:nvPr>
            <p:ph idx="1"/>
          </p:nvPr>
        </p:nvSpPr>
        <p:spPr/>
        <p:txBody>
          <a:bodyPr>
            <a:noAutofit/>
          </a:bodyPr>
          <a:lstStyle/>
          <a:p>
            <a:r>
              <a:rPr lang="zh-CN" altLang="en-US" sz="2400" dirty="0"/>
              <a:t>Session 是用于保持状态的基于 Web服务器的方法。Session 允许通过将对象存储在 Web服务器的内存中在整个用户会话过程中保持任何对象。</a:t>
            </a:r>
            <a:endParaRPr lang="zh-CN" altLang="en-US" sz="2400" dirty="0"/>
          </a:p>
          <a:p>
            <a:r>
              <a:rPr lang="zh-CN" altLang="en-US" sz="2400" dirty="0"/>
              <a:t>Session 通常用于执行以下操作</a:t>
            </a:r>
            <a:endParaRPr lang="zh-CN" altLang="en-US" sz="2400" dirty="0"/>
          </a:p>
          <a:p>
            <a:r>
              <a:rPr lang="zh-CN" altLang="en-US" sz="2400" dirty="0"/>
              <a:t>存储需要在整个用户会话过程中保持其状态的信息，例如登录信息或用户浏览 Web应用程序时需要的其它信息。</a:t>
            </a:r>
            <a:endParaRPr lang="zh-CN" altLang="en-US" sz="2400" dirty="0"/>
          </a:p>
          <a:p>
            <a:r>
              <a:rPr lang="zh-CN" altLang="en-US" sz="2400" dirty="0"/>
              <a:t>存储只需要在页面重新加载过程中或按功能分组的一组页之间保持其状态的对象。</a:t>
            </a:r>
            <a:endParaRPr lang="zh-CN" altLang="en-US" sz="2400" dirty="0"/>
          </a:p>
          <a:p>
            <a:r>
              <a:rPr lang="zh-CN" altLang="en-US" sz="2400" dirty="0"/>
              <a:t>Session 的作用就是它在 Web服务器上保持用户的状态信息供在任何时间从任何设备上的页面进行访问。因为浏览器不需要存储任何这种信息，所以可以使用任何浏览器，即使是像 Pad 或手机这样的浏览器设备。</a:t>
            </a:r>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a:bodyPr>
          <a:p>
            <a:r>
              <a:rPr lang="zh-CN" altLang="en-US" dirty="0">
                <a:sym typeface="+mn-ea"/>
              </a:rPr>
              <a:t>知识点</a:t>
            </a:r>
            <a:r>
              <a:rPr lang="en-US" altLang="zh-CN" dirty="0">
                <a:sym typeface="+mn-ea"/>
              </a:rPr>
              <a:t>2</a:t>
            </a:r>
            <a:r>
              <a:rPr lang="zh-CN" altLang="en-US" dirty="0">
                <a:sym typeface="+mn-ea"/>
              </a:rPr>
              <a:t>：</a:t>
            </a:r>
            <a:r>
              <a:rPr lang="en-US" altLang="zh-CN" dirty="0">
                <a:sym typeface="+mn-ea"/>
              </a:rPr>
              <a:t>Session</a:t>
            </a:r>
            <a:r>
              <a:rPr lang="zh-CN" altLang="en-US" dirty="0">
                <a:sym typeface="+mn-ea"/>
              </a:rPr>
              <a:t>使用方法</a:t>
            </a:r>
            <a:r>
              <a:rPr lang="en-US" altLang="zh-CN" dirty="0">
                <a:sym typeface="+mn-ea"/>
              </a:rPr>
              <a:t>-2</a:t>
            </a:r>
            <a:endParaRPr lang="zh-CN" altLang="en-US"/>
          </a:p>
        </p:txBody>
      </p:sp>
      <p:sp>
        <p:nvSpPr>
          <p:cNvPr id="3" name="内容占位符 2"/>
          <p:cNvSpPr>
            <a:spLocks noGrp="1"/>
          </p:cNvSpPr>
          <p:nvPr>
            <p:ph idx="1"/>
          </p:nvPr>
        </p:nvSpPr>
        <p:spPr/>
        <p:txBody>
          <a:bodyPr>
            <a:normAutofit/>
          </a:bodyPr>
          <a:p>
            <a:r>
              <a:rPr lang="zh-CN" altLang="en-US" sz="2400"/>
              <a:t>持久性方法的限制</a:t>
            </a:r>
            <a:endParaRPr lang="zh-CN" altLang="en-US" sz="2400"/>
          </a:p>
          <a:p>
            <a:r>
              <a:rPr lang="zh-CN" altLang="en-US" sz="2400"/>
              <a:t>随着越来越多用户登录，Session 所需要的服务器内存量也会不断增加。</a:t>
            </a:r>
            <a:endParaRPr lang="zh-CN" altLang="en-US" sz="2400"/>
          </a:p>
          <a:p>
            <a:r>
              <a:rPr lang="zh-CN" altLang="en-US" sz="2400"/>
              <a:t>访问 Web应用程序的每个用户都生成一个单独的 Session 对象。每个 Session 对象的持续时间是用户访问的时间加上不活动的时间。</a:t>
            </a:r>
            <a:endParaRPr lang="zh-CN" altLang="en-US" sz="2400"/>
          </a:p>
          <a:p>
            <a:r>
              <a:rPr lang="zh-CN" altLang="en-US" sz="2400"/>
              <a:t>如果每个 Session 中保持许多对象，并且许多用户同时使用 Web应用程序(创建许多 Session)，则用于 Session 持久性的服务器内存量可能会很大，从而影响了可伸缩性。</a:t>
            </a:r>
            <a:endParaRPr lang="zh-CN" altLang="en-US" sz="2400"/>
          </a:p>
        </p:txBody>
      </p:sp>
    </p:spTree>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2</a:t>
            </a:r>
            <a:r>
              <a:rPr lang="zh-CN" altLang="en-US" dirty="0"/>
              <a:t>：</a:t>
            </a:r>
            <a:r>
              <a:rPr lang="en-US" altLang="zh-CN" dirty="0">
                <a:sym typeface="+mn-ea"/>
              </a:rPr>
              <a:t>Session</a:t>
            </a:r>
            <a:r>
              <a:rPr lang="zh-CN" altLang="en-US" dirty="0">
                <a:sym typeface="+mn-ea"/>
              </a:rPr>
              <a:t>使用方法</a:t>
            </a:r>
            <a:r>
              <a:rPr lang="en-US" altLang="zh-CN" dirty="0">
                <a:sym typeface="+mn-ea"/>
              </a:rPr>
              <a:t>-</a:t>
            </a:r>
            <a:r>
              <a:rPr lang="en-US" dirty="0">
                <a:sym typeface="+mn-ea"/>
              </a:rPr>
              <a:t>3</a:t>
            </a:r>
            <a:endParaRPr lang="en-US" dirty="0"/>
          </a:p>
        </p:txBody>
      </p:sp>
      <p:sp>
        <p:nvSpPr>
          <p:cNvPr id="3" name="内容占位符 2"/>
          <p:cNvSpPr>
            <a:spLocks noGrp="1"/>
          </p:cNvSpPr>
          <p:nvPr>
            <p:ph idx="1"/>
          </p:nvPr>
        </p:nvSpPr>
        <p:spPr/>
        <p:txBody>
          <a:bodyPr>
            <a:normAutofit fontScale="55000" lnSpcReduction="10000"/>
          </a:bodyPr>
          <a:lstStyle/>
          <a:p>
            <a:r>
              <a:rPr lang="zh-CN" altLang="en-US" sz="3690" dirty="0" smtClean="0"/>
              <a:t>实现自定义</a:t>
            </a:r>
            <a:r>
              <a:rPr lang="en-US" altLang="zh-CN" sz="3690" dirty="0" smtClean="0"/>
              <a:t>session</a:t>
            </a:r>
            <a:r>
              <a:rPr lang="zh-CN" altLang="en-US" sz="3690" dirty="0" smtClean="0"/>
              <a:t>的基本步骤：</a:t>
            </a:r>
            <a:endParaRPr lang="en-US" altLang="zh-CN" sz="3690" dirty="0" smtClean="0"/>
          </a:p>
          <a:p>
            <a:pPr lvl="1"/>
            <a:r>
              <a:rPr lang="en-US" altLang="zh-CN" sz="3690" dirty="0" smtClean="0"/>
              <a:t>Session</a:t>
            </a:r>
            <a:r>
              <a:rPr lang="zh-CN" altLang="en-US" sz="3690" dirty="0" smtClean="0"/>
              <a:t>的实现仍然依靠临时态的</a:t>
            </a:r>
            <a:r>
              <a:rPr lang="en-US" altLang="zh-CN" sz="3690" dirty="0" smtClean="0"/>
              <a:t>Cookie</a:t>
            </a:r>
            <a:r>
              <a:rPr lang="zh-CN" altLang="en-US" sz="3690" dirty="0" smtClean="0"/>
              <a:t>，因此需要定义一个属于自定义</a:t>
            </a:r>
            <a:r>
              <a:rPr lang="en-US" altLang="zh-CN" sz="3690" dirty="0" smtClean="0"/>
              <a:t>session</a:t>
            </a:r>
            <a:r>
              <a:rPr lang="zh-CN" altLang="en-US" sz="3690" dirty="0" smtClean="0"/>
              <a:t>体系的</a:t>
            </a:r>
            <a:r>
              <a:rPr lang="en-US" altLang="zh-CN" sz="3690" dirty="0" smtClean="0"/>
              <a:t>Cookie</a:t>
            </a:r>
            <a:r>
              <a:rPr lang="zh-CN" altLang="en-US" sz="3690" dirty="0" smtClean="0"/>
              <a:t>名称（如</a:t>
            </a:r>
            <a:r>
              <a:rPr lang="en-US" altLang="zh-CN" sz="3690" dirty="0" err="1" smtClean="0"/>
              <a:t>JavaEE</a:t>
            </a:r>
            <a:r>
              <a:rPr lang="zh-CN" altLang="en-US" sz="3690" dirty="0" smtClean="0"/>
              <a:t>应用服务器中常用的</a:t>
            </a:r>
            <a:r>
              <a:rPr lang="en-US" altLang="zh-CN" sz="3690" dirty="0" smtClean="0"/>
              <a:t>JSESSIONID</a:t>
            </a:r>
            <a:r>
              <a:rPr lang="zh-CN" altLang="en-US" sz="3690" dirty="0" smtClean="0"/>
              <a:t>）</a:t>
            </a:r>
            <a:endParaRPr lang="en-US" altLang="zh-CN" sz="3690" dirty="0" smtClean="0"/>
          </a:p>
          <a:p>
            <a:pPr lvl="1"/>
            <a:r>
              <a:rPr lang="zh-CN" altLang="en-US" sz="3690" dirty="0" smtClean="0"/>
              <a:t>在服务端创建一个</a:t>
            </a:r>
            <a:r>
              <a:rPr lang="en-US" altLang="zh-CN" sz="3690" dirty="0" smtClean="0"/>
              <a:t>Map</a:t>
            </a:r>
            <a:r>
              <a:rPr lang="zh-CN" altLang="en-US" sz="3690" dirty="0" smtClean="0"/>
              <a:t>，用于存放所有的用户会话</a:t>
            </a:r>
            <a:endParaRPr lang="en-US" altLang="zh-CN" sz="3690" dirty="0" smtClean="0"/>
          </a:p>
          <a:p>
            <a:pPr lvl="1"/>
            <a:r>
              <a:rPr lang="zh-CN" altLang="en-US" sz="3690" dirty="0" smtClean="0"/>
              <a:t>当用户访问系统时，检查请求中是否存在以自定义</a:t>
            </a:r>
            <a:r>
              <a:rPr lang="en-US" altLang="zh-CN" sz="3690" dirty="0" smtClean="0"/>
              <a:t>session</a:t>
            </a:r>
            <a:r>
              <a:rPr lang="zh-CN" altLang="en-US" sz="3690" dirty="0" smtClean="0"/>
              <a:t>体系</a:t>
            </a:r>
            <a:r>
              <a:rPr lang="en-US" altLang="zh-CN" sz="3690" dirty="0" smtClean="0"/>
              <a:t>Cookie</a:t>
            </a:r>
            <a:r>
              <a:rPr lang="zh-CN" altLang="en-US" sz="3690" dirty="0" smtClean="0"/>
              <a:t>名称命名的</a:t>
            </a:r>
            <a:r>
              <a:rPr lang="en-US" altLang="zh-CN" sz="3690" dirty="0" smtClean="0"/>
              <a:t>Cookie</a:t>
            </a:r>
            <a:r>
              <a:rPr lang="zh-CN" altLang="en-US" sz="3690" dirty="0" smtClean="0"/>
              <a:t>信息</a:t>
            </a:r>
            <a:endParaRPr lang="en-US" altLang="zh-CN" sz="3690" dirty="0" smtClean="0"/>
          </a:p>
          <a:p>
            <a:pPr lvl="2"/>
            <a:r>
              <a:rPr lang="zh-CN" altLang="en-US" sz="3690" dirty="0" smtClean="0"/>
              <a:t>如果没有，说明是一个新用户，则为该用户生成一个唯一的</a:t>
            </a:r>
            <a:r>
              <a:rPr lang="en-US" altLang="zh-CN" sz="3690" dirty="0" err="1" smtClean="0"/>
              <a:t>sessionId</a:t>
            </a:r>
            <a:r>
              <a:rPr lang="zh-CN" altLang="en-US" sz="3690" dirty="0" smtClean="0"/>
              <a:t>字符串，并在响应中添加该</a:t>
            </a:r>
            <a:r>
              <a:rPr lang="en-US" altLang="zh-CN" sz="3690" dirty="0" smtClean="0"/>
              <a:t>Cookie</a:t>
            </a:r>
            <a:r>
              <a:rPr lang="zh-CN" altLang="en-US" sz="3690" dirty="0" smtClean="0"/>
              <a:t>值（注意不要提供</a:t>
            </a:r>
            <a:r>
              <a:rPr lang="en-US" altLang="zh-CN" sz="3690" dirty="0" smtClean="0"/>
              <a:t>Cookie</a:t>
            </a:r>
            <a:r>
              <a:rPr lang="zh-CN" altLang="en-US" sz="3690" dirty="0" smtClean="0"/>
              <a:t>的生效时间，那么该</a:t>
            </a:r>
            <a:r>
              <a:rPr lang="en-US" altLang="zh-CN" sz="3690" dirty="0" smtClean="0"/>
              <a:t>Cookie</a:t>
            </a:r>
            <a:r>
              <a:rPr lang="zh-CN" altLang="en-US" sz="3690" dirty="0" smtClean="0"/>
              <a:t>即为瞬态的，只在浏览器当前进程中生效）</a:t>
            </a:r>
            <a:endParaRPr lang="en-US" altLang="zh-CN" sz="3690" dirty="0" smtClean="0"/>
          </a:p>
          <a:p>
            <a:pPr lvl="2"/>
            <a:r>
              <a:rPr lang="zh-CN" altLang="en-US" sz="3690" dirty="0" smtClean="0"/>
              <a:t>如果有则查看</a:t>
            </a:r>
            <a:r>
              <a:rPr lang="en-US" altLang="zh-CN" sz="3690" dirty="0" smtClean="0"/>
              <a:t>Map</a:t>
            </a:r>
            <a:r>
              <a:rPr lang="zh-CN" altLang="en-US" sz="3690" dirty="0" smtClean="0"/>
              <a:t>中是否存在该会话，有即获取会话信息，没有说明该会话已经超时，为用户构建一个新的会话</a:t>
            </a:r>
            <a:endParaRPr lang="en-US" altLang="zh-CN" sz="3690" dirty="0" smtClean="0"/>
          </a:p>
          <a:p>
            <a:pPr lvl="1"/>
            <a:r>
              <a:rPr lang="zh-CN" altLang="en-US" sz="3690" dirty="0" smtClean="0"/>
              <a:t>一个用户的会话对象实质上也是一个</a:t>
            </a:r>
            <a:r>
              <a:rPr lang="en-US" altLang="zh-CN" sz="3690" dirty="0" smtClean="0"/>
              <a:t>Map</a:t>
            </a:r>
            <a:r>
              <a:rPr lang="zh-CN" altLang="en-US" sz="3690" dirty="0" smtClean="0"/>
              <a:t>，可以通过键值对的形式存放、获取会话变量</a:t>
            </a:r>
            <a:endParaRPr lang="en-US" altLang="zh-CN" sz="3690" dirty="0"/>
          </a:p>
          <a:p>
            <a:pPr lvl="1"/>
            <a:endParaRPr lang="en-US" altLang="zh-CN" dirty="0" smtClean="0"/>
          </a:p>
          <a:p>
            <a:pPr lvl="1"/>
            <a:endParaRPr lang="en-US" altLang="zh-CN" dirty="0"/>
          </a:p>
          <a:p>
            <a:pPr lvl="1"/>
            <a:endParaRPr lang="zh-CN" altLang="en-US" dirty="0"/>
          </a:p>
        </p:txBody>
      </p:sp>
    </p:spTree>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知识点</a:t>
            </a:r>
            <a:r>
              <a:rPr lang="en-US" altLang="zh-CN" dirty="0" smtClean="0"/>
              <a:t>3</a:t>
            </a:r>
            <a:r>
              <a:rPr lang="zh-CN" altLang="en-US" dirty="0" smtClean="0"/>
              <a:t>：</a:t>
            </a:r>
            <a:r>
              <a:rPr lang="en-US" altLang="zh-CN" dirty="0" smtClean="0"/>
              <a:t>HttpSession</a:t>
            </a:r>
            <a:r>
              <a:rPr lang="zh-CN" altLang="en-US" dirty="0" smtClean="0"/>
              <a:t>的获取</a:t>
            </a:r>
            <a:r>
              <a:rPr lang="en-US" altLang="zh-CN" dirty="0" smtClean="0"/>
              <a:t>-1</a:t>
            </a:r>
            <a:endParaRPr lang="zh-CN" altLang="en-US" dirty="0"/>
          </a:p>
        </p:txBody>
      </p:sp>
      <p:sp>
        <p:nvSpPr>
          <p:cNvPr id="3" name="内容占位符 2"/>
          <p:cNvSpPr>
            <a:spLocks noGrp="1"/>
          </p:cNvSpPr>
          <p:nvPr>
            <p:ph idx="1"/>
          </p:nvPr>
        </p:nvSpPr>
        <p:spPr>
          <a:xfrm>
            <a:off x="186570" y="899048"/>
            <a:ext cx="11792070" cy="2243164"/>
          </a:xfrm>
        </p:spPr>
        <p:txBody>
          <a:bodyPr/>
          <a:lstStyle/>
          <a:p>
            <a:r>
              <a:rPr lang="en-US" altLang="zh-CN" dirty="0" err="1" smtClean="0"/>
              <a:t>Servlet</a:t>
            </a:r>
            <a:r>
              <a:rPr lang="zh-CN" altLang="en-US" dirty="0" smtClean="0"/>
              <a:t>规范中定义了</a:t>
            </a:r>
            <a:r>
              <a:rPr lang="en-US" altLang="zh-CN" dirty="0" err="1" smtClean="0"/>
              <a:t>HttpSession</a:t>
            </a:r>
            <a:r>
              <a:rPr lang="zh-CN" altLang="en-US" dirty="0" smtClean="0"/>
              <a:t>接口，用来实现</a:t>
            </a:r>
            <a:r>
              <a:rPr lang="en-US" altLang="zh-CN" dirty="0" smtClean="0"/>
              <a:t>Session</a:t>
            </a:r>
            <a:r>
              <a:rPr lang="zh-CN" altLang="en-US" dirty="0" smtClean="0"/>
              <a:t>技术；</a:t>
            </a:r>
            <a:endParaRPr lang="en-US" altLang="zh-CN" dirty="0" smtClean="0"/>
          </a:p>
          <a:p>
            <a:r>
              <a:rPr lang="zh-CN" altLang="en-US" dirty="0" smtClean="0"/>
              <a:t>要使用</a:t>
            </a:r>
            <a:r>
              <a:rPr lang="en-US" altLang="zh-CN" dirty="0" err="1" smtClean="0"/>
              <a:t>HttpSession</a:t>
            </a:r>
            <a:r>
              <a:rPr lang="zh-CN" altLang="en-US" dirty="0" smtClean="0"/>
              <a:t>，首先要获取其对象；请求接口中定义了获取</a:t>
            </a:r>
            <a:r>
              <a:rPr lang="en-US" altLang="zh-CN" dirty="0" err="1" smtClean="0"/>
              <a:t>HttpSession</a:t>
            </a:r>
            <a:r>
              <a:rPr lang="zh-CN" altLang="en-US" dirty="0" smtClean="0"/>
              <a:t>对象的方法：</a:t>
            </a:r>
            <a:endParaRPr lang="en-US" altLang="zh-CN" dirty="0"/>
          </a:p>
          <a:p>
            <a:endParaRPr lang="en-US" altLang="zh-CN" dirty="0" smtClean="0"/>
          </a:p>
          <a:p>
            <a:endParaRPr lang="en-US" altLang="zh-CN" dirty="0"/>
          </a:p>
          <a:p>
            <a:endParaRPr lang="zh-CN" altLang="en-US" dirty="0"/>
          </a:p>
        </p:txBody>
      </p:sp>
      <p:graphicFrame>
        <p:nvGraphicFramePr>
          <p:cNvPr id="13" name="Table 12"/>
          <p:cNvGraphicFramePr>
            <a:graphicFrameLocks noGrp="1"/>
          </p:cNvGraphicFramePr>
          <p:nvPr/>
        </p:nvGraphicFramePr>
        <p:xfrm>
          <a:off x="478092" y="3144689"/>
          <a:ext cx="10738070" cy="1651000"/>
        </p:xfrm>
        <a:graphic>
          <a:graphicData uri="http://schemas.openxmlformats.org/drawingml/2006/table">
            <a:tbl>
              <a:tblPr firstRow="1" bandRow="1">
                <a:tableStyleId>{5C22544A-7EE6-4342-B048-85BDC9FD1C3A}</a:tableStyleId>
              </a:tblPr>
              <a:tblGrid>
                <a:gridCol w="4210286"/>
                <a:gridCol w="6527784"/>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smtClean="0"/>
                        <a:t> </a:t>
                      </a:r>
                      <a:r>
                        <a:rPr lang="en-US" dirty="0" err="1" smtClean="0"/>
                        <a:t>HttpSession</a:t>
                      </a:r>
                      <a:r>
                        <a:rPr lang="en-US" dirty="0" smtClean="0"/>
                        <a:t> </a:t>
                      </a:r>
                      <a:r>
                        <a:rPr lang="en-US" dirty="0" err="1" smtClean="0"/>
                        <a:t>getSession</a:t>
                      </a:r>
                      <a:r>
                        <a:rPr lang="en-US" dirty="0" smtClean="0"/>
                        <a:t>()</a:t>
                      </a:r>
                      <a:endParaRPr lang="en-US" dirty="0" smtClean="0"/>
                    </a:p>
                  </a:txBody>
                  <a:tcPr/>
                </a:tc>
                <a:tc>
                  <a:txBody>
                    <a:bodyPr/>
                    <a:lstStyle/>
                    <a:p>
                      <a:r>
                        <a:rPr lang="zh-CN" altLang="en-US" dirty="0" smtClean="0"/>
                        <a:t>获取与当前请求相关的</a:t>
                      </a:r>
                      <a:r>
                        <a:rPr lang="en-US" altLang="zh-CN" dirty="0" smtClean="0"/>
                        <a:t>Session</a:t>
                      </a:r>
                      <a:r>
                        <a:rPr lang="zh-CN" altLang="en-US" dirty="0" smtClean="0"/>
                        <a:t>对象，如果不存在，创建一个新的；</a:t>
                      </a:r>
                      <a:endParaRPr lang="en-US" dirty="0"/>
                    </a:p>
                  </a:txBody>
                  <a:tcPr/>
                </a:tc>
              </a:tr>
              <a:tr h="370840">
                <a:tc>
                  <a:txBody>
                    <a:bodyPr/>
                    <a:lstStyle/>
                    <a:p>
                      <a:pPr algn="l"/>
                      <a:r>
                        <a:rPr lang="en-US" dirty="0" err="1" smtClean="0"/>
                        <a:t>HttpSession</a:t>
                      </a:r>
                      <a:r>
                        <a:rPr lang="en-US" dirty="0" smtClean="0"/>
                        <a:t> </a:t>
                      </a:r>
                      <a:r>
                        <a:rPr lang="en-US" dirty="0" err="1" smtClean="0"/>
                        <a:t>getSession</a:t>
                      </a:r>
                      <a:r>
                        <a:rPr lang="en-US" dirty="0" smtClean="0"/>
                        <a:t>(</a:t>
                      </a:r>
                      <a:r>
                        <a:rPr lang="en-US" dirty="0" err="1" smtClean="0"/>
                        <a:t>boolean</a:t>
                      </a:r>
                      <a:r>
                        <a:rPr lang="en-US" dirty="0" smtClean="0"/>
                        <a:t> create)</a:t>
                      </a:r>
                      <a:endParaRPr lang="en-US" dirty="0" smtClean="0"/>
                    </a:p>
                    <a:p>
                      <a:pPr algn="l"/>
                      <a:endParaRPr lang="en-US" dirty="0" smtClean="0"/>
                    </a:p>
                  </a:txBody>
                  <a:tcPr/>
                </a:tc>
                <a:tc>
                  <a:txBody>
                    <a:bodyPr/>
                    <a:lstStyle/>
                    <a:p>
                      <a:r>
                        <a:rPr lang="zh-CN" altLang="en-US" dirty="0" smtClean="0"/>
                        <a:t>如果</a:t>
                      </a:r>
                      <a:r>
                        <a:rPr lang="en-US" altLang="zh-CN" dirty="0" smtClean="0"/>
                        <a:t>create</a:t>
                      </a:r>
                      <a:r>
                        <a:rPr lang="zh-CN" altLang="en-US" dirty="0" smtClean="0"/>
                        <a:t>为</a:t>
                      </a:r>
                      <a:r>
                        <a:rPr lang="en-US" altLang="zh-CN" dirty="0" smtClean="0"/>
                        <a:t>true</a:t>
                      </a:r>
                      <a:r>
                        <a:rPr lang="zh-CN" altLang="en-US" dirty="0" smtClean="0"/>
                        <a:t>，则与</a:t>
                      </a:r>
                      <a:r>
                        <a:rPr lang="en-US" altLang="zh-CN" dirty="0" err="1" smtClean="0"/>
                        <a:t>getSession</a:t>
                      </a:r>
                      <a:r>
                        <a:rPr lang="en-US" altLang="zh-CN" dirty="0" smtClean="0"/>
                        <a:t>()</a:t>
                      </a:r>
                      <a:r>
                        <a:rPr lang="zh-CN" altLang="en-US" dirty="0" smtClean="0"/>
                        <a:t>方法相同；如果</a:t>
                      </a:r>
                      <a:r>
                        <a:rPr lang="en-US" altLang="zh-CN" dirty="0" smtClean="0"/>
                        <a:t>create</a:t>
                      </a:r>
                      <a:r>
                        <a:rPr lang="zh-CN" altLang="en-US" dirty="0" smtClean="0"/>
                        <a:t>是</a:t>
                      </a:r>
                      <a:r>
                        <a:rPr lang="en-US" altLang="zh-CN" dirty="0" smtClean="0"/>
                        <a:t>false</a:t>
                      </a:r>
                      <a:r>
                        <a:rPr lang="zh-CN" altLang="en-US" dirty="0" smtClean="0"/>
                        <a:t>，则如果不存在，返回</a:t>
                      </a:r>
                      <a:r>
                        <a:rPr lang="en-US" altLang="zh-CN" dirty="0" smtClean="0"/>
                        <a:t>null;</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知识点</a:t>
            </a:r>
            <a:r>
              <a:rPr lang="en-US" altLang="zh-CN" dirty="0" smtClean="0"/>
              <a:t>3</a:t>
            </a:r>
            <a:r>
              <a:rPr lang="zh-CN" altLang="en-US" dirty="0" smtClean="0"/>
              <a:t>：</a:t>
            </a:r>
            <a:r>
              <a:rPr lang="en-US" altLang="zh-CN" dirty="0" smtClean="0"/>
              <a:t>HttpSession</a:t>
            </a:r>
            <a:r>
              <a:rPr lang="zh-CN" altLang="en-US" dirty="0" smtClean="0"/>
              <a:t>的获取</a:t>
            </a:r>
            <a:r>
              <a:rPr lang="en-US" altLang="zh-CN" dirty="0" smtClean="0"/>
              <a:t>-2</a:t>
            </a:r>
            <a:endParaRPr lang="zh-CN" altLang="en-US" dirty="0"/>
          </a:p>
        </p:txBody>
      </p:sp>
      <p:sp>
        <p:nvSpPr>
          <p:cNvPr id="3" name="内容占位符 2"/>
          <p:cNvSpPr>
            <a:spLocks noGrp="1"/>
          </p:cNvSpPr>
          <p:nvPr>
            <p:ph idx="1"/>
          </p:nvPr>
        </p:nvSpPr>
        <p:spPr>
          <a:xfrm>
            <a:off x="399930" y="749418"/>
            <a:ext cx="11370892" cy="1029506"/>
          </a:xfrm>
        </p:spPr>
        <p:txBody>
          <a:bodyPr>
            <a:normAutofit fontScale="92500" lnSpcReduction="20000"/>
          </a:bodyPr>
          <a:lstStyle/>
          <a:p>
            <a:r>
              <a:rPr lang="zh-CN" altLang="en-US" sz="2400" dirty="0" smtClean="0"/>
              <a:t>编写</a:t>
            </a:r>
            <a:r>
              <a:rPr lang="en-US" altLang="zh-CN" sz="2400" dirty="0" err="1" smtClean="0"/>
              <a:t>TestGetSession</a:t>
            </a:r>
            <a:r>
              <a:rPr lang="zh-CN" altLang="en-US" sz="2400" dirty="0" smtClean="0"/>
              <a:t>，先获取名字为</a:t>
            </a:r>
            <a:r>
              <a:rPr lang="en-US" altLang="zh-CN" sz="2400" dirty="0" smtClean="0"/>
              <a:t>JSESSIONID</a:t>
            </a:r>
            <a:r>
              <a:rPr lang="zh-CN" altLang="en-US" sz="2400" dirty="0" smtClean="0"/>
              <a:t>的</a:t>
            </a:r>
            <a:r>
              <a:rPr lang="en-US" altLang="zh-CN" sz="2400" dirty="0" smtClean="0"/>
              <a:t>cookie</a:t>
            </a:r>
            <a:r>
              <a:rPr lang="zh-CN" altLang="en-US" sz="2400" dirty="0" smtClean="0"/>
              <a:t>，再获取</a:t>
            </a:r>
            <a:r>
              <a:rPr lang="en-US" altLang="zh-CN" sz="2400" dirty="0" err="1" smtClean="0"/>
              <a:t>HttpSession</a:t>
            </a:r>
            <a:r>
              <a:rPr lang="zh-CN" altLang="en-US" sz="2400" dirty="0" smtClean="0"/>
              <a:t>对象，并获取其</a:t>
            </a:r>
            <a:r>
              <a:rPr lang="en-US" altLang="zh-CN" sz="2400" dirty="0" smtClean="0"/>
              <a:t>ID</a:t>
            </a:r>
            <a:r>
              <a:rPr lang="zh-CN" altLang="en-US" sz="2400" dirty="0" smtClean="0"/>
              <a:t>值，比较二者关系；</a:t>
            </a:r>
            <a:endParaRPr lang="en-US" altLang="zh-CN" sz="2400" dirty="0" smtClean="0"/>
          </a:p>
          <a:p>
            <a:endParaRPr lang="en-US" altLang="zh-CN" sz="2400" dirty="0"/>
          </a:p>
          <a:p>
            <a:endParaRPr lang="zh-CN" altLang="en-US" sz="2400" dirty="0"/>
          </a:p>
        </p:txBody>
      </p:sp>
      <p:sp>
        <p:nvSpPr>
          <p:cNvPr id="5" name="TextBox 4">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TestGetSession.java</a:t>
            </a:r>
            <a:endParaRPr lang="en-US" dirty="0"/>
          </a:p>
        </p:txBody>
      </p:sp>
      <p:sp>
        <p:nvSpPr>
          <p:cNvPr id="6" name="TextBox 5"/>
          <p:cNvSpPr txBox="1"/>
          <p:nvPr/>
        </p:nvSpPr>
        <p:spPr>
          <a:xfrm>
            <a:off x="701585" y="1779687"/>
            <a:ext cx="11490415" cy="5078313"/>
          </a:xfrm>
          <a:prstGeom prst="rect">
            <a:avLst/>
          </a:prstGeom>
          <a:solidFill>
            <a:schemeClr val="bg1">
              <a:lumMod val="95000"/>
            </a:schemeClr>
          </a:solidFill>
        </p:spPr>
        <p:txBody>
          <a:bodyPr wrap="square" rtlCol="0">
            <a:spAutoFit/>
          </a:bodyPr>
          <a:lstStyle/>
          <a:p>
            <a:r>
              <a:rPr lang="en-US" altLang="zh-CN" dirty="0" smtClean="0">
                <a:ea typeface="微软雅黑 Light"/>
              </a:rPr>
              <a:t>//      </a:t>
            </a:r>
            <a:r>
              <a:rPr lang="zh-CN" altLang="en-US" dirty="0" smtClean="0">
                <a:ea typeface="微软雅黑 Light"/>
              </a:rPr>
              <a:t>获取</a:t>
            </a:r>
            <a:r>
              <a:rPr lang="en-US" altLang="zh-CN" dirty="0" err="1" smtClean="0">
                <a:ea typeface="微软雅黑 Light"/>
              </a:rPr>
              <a:t>jsessionid</a:t>
            </a:r>
            <a:r>
              <a:rPr lang="zh-CN" altLang="en-US" dirty="0" smtClean="0">
                <a:ea typeface="微软雅黑 Light"/>
              </a:rPr>
              <a:t>，并输出其值</a:t>
            </a:r>
            <a:endParaRPr lang="zh-CN" altLang="en-US" dirty="0" smtClean="0">
              <a:ea typeface="微软雅黑 Light"/>
            </a:endParaRPr>
          </a:p>
          <a:p>
            <a:r>
              <a:rPr lang="zh-CN" altLang="en-US" dirty="0" smtClean="0">
                <a:ea typeface="微软雅黑 Light"/>
              </a:rPr>
              <a:t>        </a:t>
            </a:r>
            <a:r>
              <a:rPr lang="en-US" altLang="zh-CN" dirty="0" smtClean="0">
                <a:ea typeface="微软雅黑 Light"/>
              </a:rPr>
              <a:t>Cookie[] cookies=</a:t>
            </a:r>
            <a:r>
              <a:rPr lang="en-US" altLang="zh-CN" dirty="0" err="1" smtClean="0">
                <a:ea typeface="微软雅黑 Light"/>
              </a:rPr>
              <a:t>request.getCookies</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boolean</a:t>
            </a:r>
            <a:r>
              <a:rPr lang="en-US" altLang="zh-CN" dirty="0" smtClean="0">
                <a:ea typeface="微软雅黑 Light"/>
              </a:rPr>
              <a:t> flag=false;</a:t>
            </a:r>
            <a:endParaRPr lang="en-US" altLang="zh-CN" dirty="0" smtClean="0">
              <a:ea typeface="微软雅黑 Light"/>
            </a:endParaRPr>
          </a:p>
          <a:p>
            <a:r>
              <a:rPr lang="en-US" altLang="zh-CN" dirty="0" smtClean="0">
                <a:ea typeface="微软雅黑 Light"/>
              </a:rPr>
              <a:t>        if(cookies!=null){</a:t>
            </a:r>
            <a:endParaRPr lang="en-US" altLang="zh-CN" dirty="0" smtClean="0">
              <a:ea typeface="微软雅黑 Light"/>
            </a:endParaRPr>
          </a:p>
          <a:p>
            <a:r>
              <a:rPr lang="en-US" altLang="zh-CN" dirty="0" smtClean="0">
                <a:ea typeface="微软雅黑 Light"/>
              </a:rPr>
              <a:t>        for(Cookie c:cookies){</a:t>
            </a:r>
            <a:endParaRPr lang="en-US" altLang="zh-CN" dirty="0" smtClean="0">
              <a:ea typeface="微软雅黑 Light"/>
            </a:endParaRPr>
          </a:p>
          <a:p>
            <a:r>
              <a:rPr lang="en-US" altLang="zh-CN" dirty="0" smtClean="0">
                <a:ea typeface="微软雅黑 Light"/>
              </a:rPr>
              <a:t>        	if(</a:t>
            </a:r>
            <a:r>
              <a:rPr lang="en-US" altLang="zh-CN" dirty="0" err="1" smtClean="0">
                <a:ea typeface="微软雅黑 Light"/>
              </a:rPr>
              <a:t>c.getName</a:t>
            </a:r>
            <a:r>
              <a:rPr lang="en-US" altLang="zh-CN" dirty="0" smtClean="0">
                <a:ea typeface="微软雅黑 Light"/>
              </a:rPr>
              <a:t>().equals("JSESSIONID")){</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out.println</a:t>
            </a:r>
            <a:r>
              <a:rPr lang="en-US" altLang="zh-CN" dirty="0" smtClean="0">
                <a:ea typeface="微软雅黑 Light"/>
              </a:rPr>
              <a:t>("JSESSIONID="+</a:t>
            </a:r>
            <a:r>
              <a:rPr lang="en-US" altLang="zh-CN" dirty="0" err="1" smtClean="0">
                <a:ea typeface="微软雅黑 Light"/>
              </a:rPr>
              <a:t>c.getValue</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flag=true;</a:t>
            </a:r>
            <a:endParaRPr lang="en-US" altLang="zh-CN" dirty="0" smtClean="0">
              <a:ea typeface="微软雅黑 Light"/>
            </a:endParaRPr>
          </a:p>
          <a:p>
            <a:r>
              <a:rPr lang="en-US" altLang="zh-CN" dirty="0" smtClean="0">
                <a:ea typeface="微软雅黑 Light"/>
              </a:rPr>
              <a:t>        		break;            }        }        }</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如果不存在</a:t>
            </a:r>
            <a:r>
              <a:rPr lang="en-US" altLang="zh-CN" dirty="0" err="1" smtClean="0">
                <a:ea typeface="微软雅黑 Light"/>
              </a:rPr>
              <a:t>jsessionid</a:t>
            </a:r>
            <a:r>
              <a:rPr lang="zh-CN" altLang="en-US" dirty="0" smtClean="0">
                <a:ea typeface="微软雅黑 Light"/>
              </a:rPr>
              <a:t>，则打印提示</a:t>
            </a:r>
            <a:endParaRPr lang="zh-CN" altLang="en-US" dirty="0" smtClean="0">
              <a:ea typeface="微软雅黑 Light"/>
            </a:endParaRPr>
          </a:p>
          <a:p>
            <a:r>
              <a:rPr lang="zh-CN" altLang="en-US" dirty="0" smtClean="0">
                <a:ea typeface="微软雅黑 Light"/>
              </a:rPr>
              <a:t>        </a:t>
            </a:r>
            <a:r>
              <a:rPr lang="en-US" altLang="zh-CN" dirty="0" smtClean="0">
                <a:ea typeface="微软雅黑 Light"/>
              </a:rPr>
              <a:t>if(flag==false){</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out.println</a:t>
            </a:r>
            <a:r>
              <a:rPr lang="en-US" altLang="zh-CN" dirty="0" smtClean="0">
                <a:ea typeface="微软雅黑 Light"/>
              </a:rPr>
              <a:t>("</a:t>
            </a:r>
            <a:r>
              <a:rPr lang="zh-CN" altLang="en-US" dirty="0" smtClean="0">
                <a:ea typeface="微软雅黑 Light"/>
              </a:rPr>
              <a:t>当前请求中没有名字为</a:t>
            </a:r>
            <a:r>
              <a:rPr lang="en-US" altLang="zh-CN" dirty="0" smtClean="0">
                <a:ea typeface="微软雅黑 Light"/>
              </a:rPr>
              <a:t>JSESSIONID</a:t>
            </a:r>
            <a:r>
              <a:rPr lang="zh-CN" altLang="en-US" dirty="0" smtClean="0">
                <a:ea typeface="微软雅黑 Light"/>
              </a:rPr>
              <a:t>的</a:t>
            </a:r>
            <a:r>
              <a:rPr lang="en-US" altLang="zh-CN" dirty="0" smtClean="0">
                <a:ea typeface="微软雅黑 Light"/>
              </a:rPr>
              <a:t>cookie");</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a:p>
            <a:r>
              <a:rPr lang="en-US" altLang="zh-CN" dirty="0" smtClean="0">
                <a:ea typeface="微软雅黑 Light"/>
              </a:rPr>
              <a:t> //   </a:t>
            </a:r>
            <a:r>
              <a:rPr lang="zh-CN" altLang="en-US" dirty="0" smtClean="0">
                <a:ea typeface="微软雅黑 Light"/>
              </a:rPr>
              <a:t>获取当前</a:t>
            </a:r>
            <a:r>
              <a:rPr lang="en-US" altLang="zh-CN" dirty="0" smtClean="0">
                <a:ea typeface="微软雅黑 Light"/>
              </a:rPr>
              <a:t>Session</a:t>
            </a:r>
            <a:r>
              <a:rPr lang="zh-CN" altLang="en-US" dirty="0" smtClean="0">
                <a:ea typeface="微软雅黑 Light"/>
              </a:rPr>
              <a:t>对象</a:t>
            </a:r>
            <a:endParaRPr lang="zh-CN" altLang="en-US" dirty="0" smtClean="0">
              <a:ea typeface="微软雅黑 Light"/>
            </a:endParaRPr>
          </a:p>
          <a:p>
            <a:r>
              <a:rPr lang="zh-CN" altLang="en-US" dirty="0" smtClean="0">
                <a:ea typeface="微软雅黑 Light"/>
              </a:rPr>
              <a:t>        </a:t>
            </a:r>
            <a:r>
              <a:rPr lang="en-US" altLang="zh-CN" dirty="0" err="1" smtClean="0">
                <a:ea typeface="微软雅黑 Light"/>
              </a:rPr>
              <a:t>HttpSession</a:t>
            </a:r>
            <a:r>
              <a:rPr lang="en-US" altLang="zh-CN" dirty="0" smtClean="0">
                <a:ea typeface="微软雅黑 Light"/>
              </a:rPr>
              <a:t> session=</a:t>
            </a:r>
            <a:r>
              <a:rPr lang="en-US" altLang="zh-CN" dirty="0" err="1" smtClean="0">
                <a:ea typeface="微软雅黑 Light"/>
              </a:rPr>
              <a:t>request.getSession</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获取当前</a:t>
            </a:r>
            <a:r>
              <a:rPr lang="en-US" altLang="zh-CN" dirty="0" smtClean="0">
                <a:ea typeface="微软雅黑 Light"/>
              </a:rPr>
              <a:t>Session</a:t>
            </a:r>
            <a:r>
              <a:rPr lang="zh-CN" altLang="en-US" dirty="0" smtClean="0">
                <a:ea typeface="微软雅黑 Light"/>
              </a:rPr>
              <a:t>对象的</a:t>
            </a:r>
            <a:r>
              <a:rPr lang="en-US" altLang="zh-CN" dirty="0" smtClean="0">
                <a:ea typeface="微软雅黑 Light"/>
              </a:rPr>
              <a:t>ID</a:t>
            </a:r>
            <a:endParaRPr lang="en-US" altLang="zh-CN" dirty="0" smtClean="0">
              <a:ea typeface="微软雅黑 Light"/>
            </a:endParaRPr>
          </a:p>
          <a:p>
            <a:r>
              <a:rPr lang="en-US" altLang="zh-CN" dirty="0" smtClean="0">
                <a:ea typeface="微软雅黑 Light"/>
              </a:rPr>
              <a:t>        String id=</a:t>
            </a:r>
            <a:r>
              <a:rPr lang="en-US" altLang="zh-CN" dirty="0" err="1" smtClean="0">
                <a:ea typeface="微软雅黑 Light"/>
              </a:rPr>
              <a:t>session.getId</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out.println</a:t>
            </a:r>
            <a:r>
              <a:rPr lang="en-US" altLang="zh-CN" dirty="0" smtClean="0">
                <a:ea typeface="微软雅黑 Light"/>
              </a:rPr>
              <a:t>("</a:t>
            </a:r>
            <a:r>
              <a:rPr lang="zh-CN" altLang="en-US" dirty="0" smtClean="0">
                <a:ea typeface="微软雅黑 Light"/>
              </a:rPr>
              <a:t>当前会话的</a:t>
            </a:r>
            <a:r>
              <a:rPr lang="en-US" altLang="zh-CN" dirty="0" smtClean="0">
                <a:ea typeface="微软雅黑 Light"/>
              </a:rPr>
              <a:t>ID</a:t>
            </a:r>
            <a:r>
              <a:rPr lang="zh-CN" altLang="en-US" dirty="0" smtClean="0">
                <a:ea typeface="微软雅黑 Light"/>
              </a:rPr>
              <a:t>是：</a:t>
            </a:r>
            <a:r>
              <a:rPr lang="en-US" altLang="zh-CN" dirty="0" smtClean="0">
                <a:ea typeface="微软雅黑 Light"/>
              </a:rPr>
              <a:t>"+id);</a:t>
            </a:r>
            <a:endParaRPr lang="en-US" altLang="zh-CN"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知识点</a:t>
            </a:r>
            <a:r>
              <a:rPr lang="en-US" altLang="zh-CN" dirty="0" smtClean="0"/>
              <a:t>3</a:t>
            </a:r>
            <a:r>
              <a:rPr lang="zh-CN" altLang="en-US" dirty="0" smtClean="0"/>
              <a:t>：</a:t>
            </a:r>
            <a:r>
              <a:rPr lang="en-US" altLang="zh-CN" dirty="0" smtClean="0"/>
              <a:t>HttpSession</a:t>
            </a:r>
            <a:r>
              <a:rPr lang="zh-CN" altLang="en-US" dirty="0" smtClean="0"/>
              <a:t>的获取</a:t>
            </a:r>
            <a:r>
              <a:rPr lang="en-US" altLang="zh-CN" dirty="0" smtClean="0"/>
              <a:t>-2</a:t>
            </a:r>
            <a:endParaRPr lang="zh-CN" altLang="en-US" dirty="0"/>
          </a:p>
        </p:txBody>
      </p:sp>
      <p:sp>
        <p:nvSpPr>
          <p:cNvPr id="3" name="内容占位符 2"/>
          <p:cNvSpPr>
            <a:spLocks noGrp="1"/>
          </p:cNvSpPr>
          <p:nvPr>
            <p:ph idx="1"/>
          </p:nvPr>
        </p:nvSpPr>
        <p:spPr>
          <a:xfrm>
            <a:off x="399930" y="749418"/>
            <a:ext cx="11370892" cy="1029506"/>
          </a:xfrm>
        </p:spPr>
        <p:txBody>
          <a:bodyPr>
            <a:normAutofit/>
          </a:bodyPr>
          <a:lstStyle/>
          <a:p>
            <a:r>
              <a:rPr lang="zh-CN" altLang="en-US" sz="2400" dirty="0" smtClean="0"/>
              <a:t>在浏览器中访问</a:t>
            </a:r>
            <a:r>
              <a:rPr lang="en-US" altLang="zh-CN" sz="2400" dirty="0" err="1" smtClean="0"/>
              <a:t>TestGetSession</a:t>
            </a:r>
            <a:r>
              <a:rPr lang="zh-CN" altLang="en-US" sz="2400" dirty="0" smtClean="0"/>
              <a:t>，结果如下：</a:t>
            </a:r>
            <a:endParaRPr lang="en-US" altLang="zh-CN" sz="2400" dirty="0" smtClean="0"/>
          </a:p>
          <a:p>
            <a:endParaRPr lang="en-US" altLang="zh-CN" sz="2400" dirty="0"/>
          </a:p>
          <a:p>
            <a:endParaRPr lang="zh-CN" altLang="en-US" sz="2400" dirty="0"/>
          </a:p>
        </p:txBody>
      </p:sp>
      <p:pic>
        <p:nvPicPr>
          <p:cNvPr id="1025" name="Picture 1" descr="C:\Users\wxh\AppData\Roaming\Tencent\Users\29097443\QQ\WinTemp\RichOle\BOELPO){2XYZ66EG[D)_UFG.png"/>
          <p:cNvPicPr>
            <a:picLocks noChangeAspect="1" noChangeArrowheads="1"/>
          </p:cNvPicPr>
          <p:nvPr/>
        </p:nvPicPr>
        <p:blipFill>
          <a:blip r:embed="rId1" cstate="print"/>
          <a:srcRect/>
          <a:stretch>
            <a:fillRect/>
          </a:stretch>
        </p:blipFill>
        <p:spPr bwMode="auto">
          <a:xfrm>
            <a:off x="468351" y="1382751"/>
            <a:ext cx="5105745" cy="645554"/>
          </a:xfrm>
          <a:prstGeom prst="rect">
            <a:avLst/>
          </a:prstGeom>
          <a:noFill/>
          <a:ln w="38100">
            <a:solidFill>
              <a:schemeClr val="accent6"/>
            </a:solidFill>
          </a:ln>
        </p:spPr>
      </p:pic>
      <p:sp>
        <p:nvSpPr>
          <p:cNvPr id="7" name="TextBox 6"/>
          <p:cNvSpPr txBox="1"/>
          <p:nvPr/>
        </p:nvSpPr>
        <p:spPr>
          <a:xfrm>
            <a:off x="448887" y="2294313"/>
            <a:ext cx="10922924" cy="369332"/>
          </a:xfrm>
          <a:prstGeom prst="rect">
            <a:avLst/>
          </a:prstGeom>
          <a:solidFill>
            <a:schemeClr val="accent6"/>
          </a:solidFill>
        </p:spPr>
        <p:txBody>
          <a:bodyPr wrap="square" rtlCol="0">
            <a:spAutoFit/>
          </a:bodyPr>
          <a:lstStyle/>
          <a:p>
            <a:r>
              <a:rPr lang="zh-CN" altLang="en-US" dirty="0" smtClean="0"/>
              <a:t>可见：第一次访问，没有创建过</a:t>
            </a:r>
            <a:r>
              <a:rPr lang="en-US" altLang="zh-CN" dirty="0" err="1" smtClean="0"/>
              <a:t>HttpSession</a:t>
            </a:r>
            <a:r>
              <a:rPr lang="zh-CN" altLang="en-US" dirty="0" smtClean="0"/>
              <a:t>对象，所以也不存在名字为</a:t>
            </a:r>
            <a:r>
              <a:rPr lang="en-US" altLang="zh-CN" dirty="0" smtClean="0"/>
              <a:t>JSESSIONID</a:t>
            </a:r>
            <a:r>
              <a:rPr lang="zh-CN" altLang="en-US" dirty="0" smtClean="0"/>
              <a:t>的</a:t>
            </a:r>
            <a:r>
              <a:rPr lang="en-US" altLang="zh-CN" dirty="0" smtClean="0"/>
              <a:t>Cookie</a:t>
            </a:r>
            <a:r>
              <a:rPr lang="zh-CN" altLang="en-US" dirty="0" smtClean="0"/>
              <a:t>；</a:t>
            </a:r>
            <a:endParaRPr lang="en-US" dirty="0"/>
          </a:p>
        </p:txBody>
      </p:sp>
      <p:sp>
        <p:nvSpPr>
          <p:cNvPr id="8" name="内容占位符 2"/>
          <p:cNvSpPr txBox="1"/>
          <p:nvPr/>
        </p:nvSpPr>
        <p:spPr>
          <a:xfrm>
            <a:off x="519079" y="2780494"/>
            <a:ext cx="11370892" cy="1029506"/>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同一个浏览器中，再次访问</a:t>
            </a:r>
            <a:r>
              <a:rPr kumimoji="0" lang="en-US" altLang="zh-CN" sz="2400" b="0" i="0" u="none" strike="noStrike" kern="1200" cap="none" spc="0" normalizeH="0" baseline="0" noProof="0" dirty="0" err="1"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TestGetSession</a:t>
            </a: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，结果如下：</a:t>
            </a: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pic>
        <p:nvPicPr>
          <p:cNvPr id="1026" name="Picture 2" descr="C:\Users\wxh\AppData\Roaming\Tencent\Users\29097443\QQ\WinTemp\RichOle\NK80[YBD0U9Q2]%W381B[6B.png"/>
          <p:cNvPicPr>
            <a:picLocks noChangeAspect="1" noChangeArrowheads="1"/>
          </p:cNvPicPr>
          <p:nvPr/>
        </p:nvPicPr>
        <p:blipFill>
          <a:blip r:embed="rId2" cstate="print"/>
          <a:srcRect/>
          <a:stretch>
            <a:fillRect/>
          </a:stretch>
        </p:blipFill>
        <p:spPr bwMode="auto">
          <a:xfrm>
            <a:off x="565265" y="3474720"/>
            <a:ext cx="5094515" cy="581891"/>
          </a:xfrm>
          <a:prstGeom prst="rect">
            <a:avLst/>
          </a:prstGeom>
          <a:noFill/>
          <a:ln w="38100">
            <a:solidFill>
              <a:schemeClr val="accent6"/>
            </a:solidFill>
          </a:ln>
        </p:spPr>
      </p:pic>
      <p:sp>
        <p:nvSpPr>
          <p:cNvPr id="10" name="TextBox 9"/>
          <p:cNvSpPr txBox="1"/>
          <p:nvPr/>
        </p:nvSpPr>
        <p:spPr>
          <a:xfrm>
            <a:off x="551411" y="4308764"/>
            <a:ext cx="10922924" cy="369332"/>
          </a:xfrm>
          <a:prstGeom prst="rect">
            <a:avLst/>
          </a:prstGeom>
          <a:solidFill>
            <a:schemeClr val="accent6"/>
          </a:solidFill>
        </p:spPr>
        <p:txBody>
          <a:bodyPr wrap="square" rtlCol="0">
            <a:spAutoFit/>
          </a:bodyPr>
          <a:lstStyle/>
          <a:p>
            <a:r>
              <a:rPr lang="zh-CN" altLang="en-US" dirty="0" smtClean="0"/>
              <a:t>可见：同一个会话中，只创建唯一一个</a:t>
            </a:r>
            <a:r>
              <a:rPr lang="en-US" altLang="zh-CN" dirty="0" err="1" smtClean="0"/>
              <a:t>HttpSession</a:t>
            </a:r>
            <a:r>
              <a:rPr lang="zh-CN" altLang="en-US" dirty="0" smtClean="0"/>
              <a:t>对象，而且</a:t>
            </a:r>
            <a:r>
              <a:rPr lang="en-US" altLang="zh-CN" dirty="0" smtClean="0"/>
              <a:t>ID</a:t>
            </a:r>
            <a:r>
              <a:rPr lang="zh-CN" altLang="en-US" dirty="0" smtClean="0"/>
              <a:t>值确实存储在名字为</a:t>
            </a:r>
            <a:r>
              <a:rPr lang="en-US" altLang="zh-CN" dirty="0" smtClean="0"/>
              <a:t>JSESSIONID</a:t>
            </a:r>
            <a:r>
              <a:rPr lang="zh-CN" altLang="en-US" dirty="0" smtClean="0"/>
              <a:t>的</a:t>
            </a:r>
            <a:r>
              <a:rPr lang="en-US" altLang="zh-CN" dirty="0" smtClean="0"/>
              <a:t>Cookie</a:t>
            </a:r>
            <a:r>
              <a:rPr lang="zh-CN" altLang="en-US" dirty="0" smtClean="0"/>
              <a:t>中；</a:t>
            </a:r>
            <a:endParaRPr lang="en-US" altLang="zh-CN" dirty="0" smtClean="0"/>
          </a:p>
        </p:txBody>
      </p:sp>
      <p:sp>
        <p:nvSpPr>
          <p:cNvPr id="11" name="内容占位符 2"/>
          <p:cNvSpPr txBox="1"/>
          <p:nvPr/>
        </p:nvSpPr>
        <p:spPr>
          <a:xfrm>
            <a:off x="588352" y="4828195"/>
            <a:ext cx="11370892" cy="1029506"/>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再启动新的浏览器进行访问，结果如下：</a:t>
            </a: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endParaRPr kumimoji="0" lang="zh-CN" altLang="en-US" sz="24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pic>
        <p:nvPicPr>
          <p:cNvPr id="1027" name="Picture 3" descr="C:\Users\wxh\AppData\Roaming\Tencent\Users\29097443\QQ\WinTemp\RichOle\56%I`9[_X{LX(A{L)WV%3_K.png"/>
          <p:cNvPicPr>
            <a:picLocks noChangeAspect="1" noChangeArrowheads="1"/>
          </p:cNvPicPr>
          <p:nvPr/>
        </p:nvPicPr>
        <p:blipFill>
          <a:blip r:embed="rId3" cstate="print"/>
          <a:srcRect/>
          <a:stretch>
            <a:fillRect/>
          </a:stretch>
        </p:blipFill>
        <p:spPr bwMode="auto">
          <a:xfrm>
            <a:off x="498763" y="5453149"/>
            <a:ext cx="5896501" cy="631768"/>
          </a:xfrm>
          <a:prstGeom prst="rect">
            <a:avLst/>
          </a:prstGeom>
          <a:noFill/>
          <a:ln w="38100">
            <a:solidFill>
              <a:schemeClr val="accent6"/>
            </a:solidFill>
          </a:ln>
        </p:spPr>
      </p:pic>
      <p:sp>
        <p:nvSpPr>
          <p:cNvPr id="13" name="TextBox 12"/>
          <p:cNvSpPr txBox="1"/>
          <p:nvPr/>
        </p:nvSpPr>
        <p:spPr>
          <a:xfrm>
            <a:off x="421178" y="6223462"/>
            <a:ext cx="10922924" cy="369332"/>
          </a:xfrm>
          <a:prstGeom prst="rect">
            <a:avLst/>
          </a:prstGeom>
          <a:solidFill>
            <a:schemeClr val="accent6"/>
          </a:solidFill>
        </p:spPr>
        <p:txBody>
          <a:bodyPr wrap="square" rtlCol="0">
            <a:spAutoFit/>
          </a:bodyPr>
          <a:lstStyle/>
          <a:p>
            <a:r>
              <a:rPr lang="zh-CN" altLang="en-US" dirty="0" smtClean="0"/>
              <a:t>可见：启动新的浏览器，即开始一个新的会话，将创建新的</a:t>
            </a:r>
            <a:r>
              <a:rPr lang="en-US" altLang="zh-CN" dirty="0" err="1" smtClean="0"/>
              <a:t>HttpSession</a:t>
            </a:r>
            <a:r>
              <a:rPr lang="zh-CN" altLang="en-US" dirty="0" smtClean="0"/>
              <a:t>对象，有不同的</a:t>
            </a:r>
            <a:r>
              <a:rPr lang="en-US" altLang="zh-CN" dirty="0" smtClean="0"/>
              <a:t>ID</a:t>
            </a:r>
            <a:r>
              <a:rPr lang="zh-CN" altLang="en-US" dirty="0" smtClean="0"/>
              <a:t>值；</a:t>
            </a:r>
            <a:endParaRPr lang="en-US" altLang="zh-CN" dirty="0" smtClean="0"/>
          </a:p>
        </p:txBody>
      </p:sp>
      <p:sp>
        <p:nvSpPr>
          <p:cNvPr id="14" name="TextBox 13">
            <a:hlinkClick r:id="rId4"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5" action="ppaction://hlinkfile"/>
              </a:rPr>
              <a:t>TestGetSession.java</a:t>
            </a:r>
            <a:endParaRPr lang="en-US" dirty="0"/>
          </a:p>
        </p:txBody>
      </p:sp>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a:t>
            </a:r>
            <a:r>
              <a:rPr lang="en-US" altLang="zh-CN" dirty="0" smtClean="0"/>
              <a:t>Session</a:t>
            </a:r>
            <a:r>
              <a:rPr lang="zh-CN" altLang="en-US" dirty="0" smtClean="0"/>
              <a:t>的方法</a:t>
            </a:r>
            <a:r>
              <a:rPr lang="en-US" altLang="zh-CN" dirty="0" smtClean="0"/>
              <a:t>-1</a:t>
            </a:r>
            <a:endParaRPr lang="zh-CN" altLang="en-US" dirty="0"/>
          </a:p>
        </p:txBody>
      </p:sp>
      <p:sp>
        <p:nvSpPr>
          <p:cNvPr id="3" name="内容占位符 2"/>
          <p:cNvSpPr>
            <a:spLocks noGrp="1"/>
          </p:cNvSpPr>
          <p:nvPr>
            <p:ph idx="1"/>
          </p:nvPr>
        </p:nvSpPr>
        <p:spPr>
          <a:xfrm>
            <a:off x="186570" y="899048"/>
            <a:ext cx="11792070" cy="1495018"/>
          </a:xfrm>
        </p:spPr>
        <p:txBody>
          <a:bodyPr>
            <a:normAutofit/>
          </a:bodyPr>
          <a:lstStyle/>
          <a:p>
            <a:r>
              <a:rPr lang="zh-CN" altLang="en-US" sz="2400" dirty="0" smtClean="0"/>
              <a:t>与前面学习过的请求属性类似，会话也可以添加、修改、删除属性；</a:t>
            </a:r>
            <a:endParaRPr lang="en-US" altLang="zh-CN" sz="2400" dirty="0" smtClean="0"/>
          </a:p>
          <a:p>
            <a:r>
              <a:rPr lang="en-US" altLang="zh-CN" sz="2400" dirty="0" err="1" smtClean="0"/>
              <a:t>HttpSession</a:t>
            </a:r>
            <a:r>
              <a:rPr lang="zh-CN" altLang="en-US" sz="2400" dirty="0" smtClean="0"/>
              <a:t>接口中提供了与属性有关的方法；</a:t>
            </a:r>
            <a:endParaRPr lang="zh-CN" altLang="en-US" sz="2400" dirty="0"/>
          </a:p>
        </p:txBody>
      </p:sp>
      <p:graphicFrame>
        <p:nvGraphicFramePr>
          <p:cNvPr id="9" name="Table 8"/>
          <p:cNvGraphicFramePr>
            <a:graphicFrameLocks noGrp="1"/>
          </p:cNvGraphicFramePr>
          <p:nvPr/>
        </p:nvGraphicFramePr>
        <p:xfrm>
          <a:off x="455637" y="2392147"/>
          <a:ext cx="11082427" cy="2291080"/>
        </p:xfrm>
        <a:graphic>
          <a:graphicData uri="http://schemas.openxmlformats.org/drawingml/2006/table">
            <a:tbl>
              <a:tblPr firstRow="1" bandRow="1">
                <a:tableStyleId>{5C22544A-7EE6-4342-B048-85BDC9FD1C3A}</a:tableStyleId>
              </a:tblPr>
              <a:tblGrid>
                <a:gridCol w="6023988"/>
                <a:gridCol w="5058439"/>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smtClean="0"/>
                        <a:t>void </a:t>
                      </a:r>
                      <a:r>
                        <a:rPr lang="en-US" dirty="0" err="1" smtClean="0"/>
                        <a:t>setAttribute</a:t>
                      </a:r>
                      <a:r>
                        <a:rPr lang="en-US" dirty="0" smtClean="0"/>
                        <a:t>(</a:t>
                      </a:r>
                      <a:r>
                        <a:rPr lang="en-US" dirty="0" err="1" smtClean="0"/>
                        <a:t>java.lang.String</a:t>
                      </a:r>
                      <a:r>
                        <a:rPr lang="en-US" dirty="0" smtClean="0"/>
                        <a:t> name, </a:t>
                      </a:r>
                      <a:r>
                        <a:rPr lang="en-US" dirty="0" err="1" smtClean="0"/>
                        <a:t>java.lang.Object</a:t>
                      </a:r>
                      <a:r>
                        <a:rPr lang="en-US" dirty="0" smtClean="0"/>
                        <a:t> o) </a:t>
                      </a:r>
                      <a:endParaRPr lang="en-US" dirty="0" smtClean="0"/>
                    </a:p>
                    <a:p>
                      <a:pPr algn="l"/>
                      <a:endParaRPr lang="en-US" dirty="0" smtClean="0"/>
                    </a:p>
                  </a:txBody>
                  <a:tcPr/>
                </a:tc>
                <a:tc>
                  <a:txBody>
                    <a:bodyPr/>
                    <a:lstStyle/>
                    <a:p>
                      <a:r>
                        <a:rPr lang="zh-CN" altLang="en-US" dirty="0" smtClean="0"/>
                        <a:t>将任意类型对象设置为会话的属性，指定一个名字；</a:t>
                      </a:r>
                      <a:endParaRPr lang="en-US" dirty="0"/>
                    </a:p>
                  </a:txBody>
                  <a:tcPr/>
                </a:tc>
              </a:tr>
              <a:tr h="370840">
                <a:tc>
                  <a:txBody>
                    <a:bodyPr/>
                    <a:lstStyle/>
                    <a:p>
                      <a:pPr algn="l"/>
                      <a:r>
                        <a:rPr lang="en-US" dirty="0" err="1" smtClean="0"/>
                        <a:t>java.lang.Object</a:t>
                      </a:r>
                      <a:r>
                        <a:rPr lang="en-US" dirty="0" smtClean="0"/>
                        <a:t> </a:t>
                      </a:r>
                      <a:r>
                        <a:rPr lang="en-US" dirty="0" err="1" smtClean="0"/>
                        <a:t>getAttribute</a:t>
                      </a:r>
                      <a:r>
                        <a:rPr lang="en-US" dirty="0" smtClean="0"/>
                        <a:t>(</a:t>
                      </a:r>
                      <a:r>
                        <a:rPr lang="en-US" dirty="0" err="1" smtClean="0"/>
                        <a:t>java.lang.String</a:t>
                      </a:r>
                      <a:r>
                        <a:rPr lang="en-US" dirty="0" smtClean="0"/>
                        <a:t> name) </a:t>
                      </a:r>
                      <a:endParaRPr lang="en-US" dirty="0" smtClean="0"/>
                    </a:p>
                    <a:p>
                      <a:pPr algn="l"/>
                      <a:r>
                        <a:rPr lang="en-US" dirty="0" smtClean="0"/>
                        <a:t> </a:t>
                      </a:r>
                      <a:endParaRPr lang="en-US" dirty="0" smtClean="0"/>
                    </a:p>
                  </a:txBody>
                  <a:tcPr/>
                </a:tc>
                <a:tc>
                  <a:txBody>
                    <a:bodyPr/>
                    <a:lstStyle/>
                    <a:p>
                      <a:r>
                        <a:rPr lang="zh-CN" altLang="en-US" dirty="0" smtClean="0"/>
                        <a:t>通过属性的名字，获取属性的值；</a:t>
                      </a:r>
                      <a:endParaRPr lang="en-US" dirty="0"/>
                    </a:p>
                  </a:txBody>
                  <a:tcPr/>
                </a:tc>
              </a:tr>
              <a:tr h="370840">
                <a:tc>
                  <a:txBody>
                    <a:bodyPr/>
                    <a:lstStyle/>
                    <a:p>
                      <a:pPr algn="l"/>
                      <a:r>
                        <a:rPr lang="en-US" dirty="0" smtClean="0"/>
                        <a:t> void </a:t>
                      </a:r>
                      <a:r>
                        <a:rPr lang="en-US" dirty="0" err="1" smtClean="0"/>
                        <a:t>removeAttribute</a:t>
                      </a:r>
                      <a:r>
                        <a:rPr lang="en-US" dirty="0" smtClean="0"/>
                        <a:t>(</a:t>
                      </a:r>
                      <a:r>
                        <a:rPr lang="en-US" dirty="0" err="1" smtClean="0"/>
                        <a:t>java.lang.String</a:t>
                      </a:r>
                      <a:r>
                        <a:rPr lang="en-US" dirty="0" smtClean="0"/>
                        <a:t> name) </a:t>
                      </a:r>
                      <a:endParaRPr lang="en-US" dirty="0" smtClean="0"/>
                    </a:p>
                    <a:p>
                      <a:pPr algn="l"/>
                      <a:r>
                        <a:rPr lang="en-US" dirty="0" smtClean="0"/>
                        <a:t> </a:t>
                      </a:r>
                      <a:endParaRPr lang="en-US" dirty="0" smtClean="0"/>
                    </a:p>
                  </a:txBody>
                  <a:tcPr/>
                </a:tc>
                <a:tc>
                  <a:txBody>
                    <a:bodyPr/>
                    <a:lstStyle/>
                    <a:p>
                      <a:r>
                        <a:rPr lang="zh-CN" altLang="en-US" dirty="0" smtClean="0"/>
                        <a:t>通过属性的名字，删除属性；</a:t>
                      </a:r>
                      <a:endParaRPr lang="en-US" dirty="0"/>
                    </a:p>
                  </a:txBody>
                  <a:tcPr/>
                </a:tc>
              </a:tr>
            </a:tbl>
          </a:graphicData>
        </a:graphic>
      </p:graphicFrame>
      <p:sp>
        <p:nvSpPr>
          <p:cNvPr id="10" name="内容占位符 2"/>
          <p:cNvSpPr txBox="1"/>
          <p:nvPr/>
        </p:nvSpPr>
        <p:spPr>
          <a:xfrm>
            <a:off x="399930" y="4891928"/>
            <a:ext cx="11792070" cy="1495018"/>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400" dirty="0" smtClean="0">
                <a:latin typeface="微软雅黑 Light" panose="020B0502040204020203" pitchFamily="34" charset="-122"/>
                <a:ea typeface="微软雅黑 Light" panose="020B0502040204020203" pitchFamily="34" charset="-122"/>
              </a:rPr>
              <a:t>有了会话属性，就可以在会话范围内共享对象；</a:t>
            </a:r>
            <a:endParaRPr kumimoji="0" lang="zh-CN" altLang="en-US" sz="24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a:t>
            </a:r>
            <a:r>
              <a:rPr lang="en-US" altLang="zh-CN" dirty="0" smtClean="0"/>
              <a:t>Session</a:t>
            </a:r>
            <a:r>
              <a:rPr lang="zh-CN" altLang="en-US" dirty="0" smtClean="0"/>
              <a:t>方法</a:t>
            </a:r>
            <a:r>
              <a:rPr lang="en-US" altLang="zh-CN" dirty="0" smtClean="0"/>
              <a:t>-2</a:t>
            </a:r>
            <a:endParaRPr lang="zh-CN" altLang="en-US" dirty="0"/>
          </a:p>
        </p:txBody>
      </p:sp>
      <p:sp>
        <p:nvSpPr>
          <p:cNvPr id="3" name="内容占位符 2"/>
          <p:cNvSpPr>
            <a:spLocks noGrp="1"/>
          </p:cNvSpPr>
          <p:nvPr>
            <p:ph idx="1"/>
          </p:nvPr>
        </p:nvSpPr>
        <p:spPr>
          <a:xfrm>
            <a:off x="186570" y="899048"/>
            <a:ext cx="11792070" cy="780123"/>
          </a:xfrm>
        </p:spPr>
        <p:txBody>
          <a:bodyPr>
            <a:normAutofit/>
          </a:bodyPr>
          <a:lstStyle/>
          <a:p>
            <a:r>
              <a:rPr lang="zh-CN" altLang="en-US" sz="2400" dirty="0" smtClean="0"/>
              <a:t>在</a:t>
            </a:r>
            <a:r>
              <a:rPr lang="en-US" altLang="zh-CN" sz="2400" dirty="0" err="1" smtClean="0"/>
              <a:t>Servlet</a:t>
            </a:r>
            <a:r>
              <a:rPr lang="zh-CN" altLang="en-US" sz="2400" dirty="0" smtClean="0"/>
              <a:t>中添加</a:t>
            </a:r>
            <a:r>
              <a:rPr lang="en-US" altLang="zh-CN" sz="2400" dirty="0" smtClean="0"/>
              <a:t>Session</a:t>
            </a:r>
            <a:r>
              <a:rPr lang="zh-CN" altLang="en-US" sz="2400" dirty="0" smtClean="0"/>
              <a:t>的属性，响应重定向到</a:t>
            </a:r>
            <a:r>
              <a:rPr lang="en-US" altLang="zh-CN" sz="2400" dirty="0" smtClean="0"/>
              <a:t>JSP</a:t>
            </a:r>
            <a:r>
              <a:rPr lang="zh-CN" altLang="en-US" sz="2400" dirty="0" smtClean="0"/>
              <a:t>进行显示：</a:t>
            </a:r>
            <a:endParaRPr lang="zh-CN" altLang="en-US" sz="2400" dirty="0"/>
          </a:p>
        </p:txBody>
      </p:sp>
      <p:sp>
        <p:nvSpPr>
          <p:cNvPr id="6" name="TextBox 5"/>
          <p:cNvSpPr txBox="1"/>
          <p:nvPr/>
        </p:nvSpPr>
        <p:spPr>
          <a:xfrm>
            <a:off x="435580" y="1678690"/>
            <a:ext cx="11135736" cy="2584450"/>
          </a:xfrm>
          <a:prstGeom prst="rect">
            <a:avLst/>
          </a:prstGeom>
          <a:solidFill>
            <a:schemeClr val="bg1">
              <a:lumMod val="95000"/>
            </a:schemeClr>
          </a:solidFill>
        </p:spPr>
        <p:txBody>
          <a:bodyPr wrap="square" rtlCol="0">
            <a:spAutoFit/>
          </a:bodyPr>
          <a:lstStyle/>
          <a:p>
            <a:pPr>
              <a:buNone/>
            </a:pPr>
            <a:r>
              <a:rPr lang="en-US" altLang="zh-CN" dirty="0" smtClean="0"/>
              <a:t>protected void doGet(HttpServletRequest request, HttpServletResponse response) throws ServletException, IOException {</a:t>
            </a:r>
            <a:endParaRPr lang="en-US" altLang="zh-CN" dirty="0" smtClean="0"/>
          </a:p>
          <a:p>
            <a:pPr>
              <a:buNone/>
            </a:pPr>
            <a:r>
              <a:rPr lang="en-US" altLang="zh-CN" dirty="0" smtClean="0"/>
              <a:t>//		</a:t>
            </a:r>
            <a:r>
              <a:rPr lang="zh-CN" altLang="en-US" dirty="0" smtClean="0"/>
              <a:t>获得</a:t>
            </a:r>
            <a:r>
              <a:rPr lang="en-US" altLang="zh-CN" dirty="0" err="1" smtClean="0"/>
              <a:t>HttpSession</a:t>
            </a:r>
            <a:r>
              <a:rPr lang="zh-CN" altLang="en-US" dirty="0" smtClean="0"/>
              <a:t>对象</a:t>
            </a:r>
            <a:endParaRPr lang="zh-CN" altLang="en-US" dirty="0" smtClean="0"/>
          </a:p>
          <a:p>
            <a:pPr>
              <a:buNone/>
            </a:pPr>
            <a:r>
              <a:rPr lang="zh-CN" altLang="en-US" dirty="0" smtClean="0"/>
              <a:t>		</a:t>
            </a:r>
            <a:r>
              <a:rPr lang="en-US" altLang="zh-CN" dirty="0" err="1" smtClean="0"/>
              <a:t>HttpSession</a:t>
            </a:r>
            <a:r>
              <a:rPr lang="en-US" altLang="zh-CN" dirty="0" smtClean="0"/>
              <a:t> session=</a:t>
            </a:r>
            <a:r>
              <a:rPr lang="en-US" altLang="zh-CN" dirty="0" err="1" smtClean="0"/>
              <a:t>request.getSession</a:t>
            </a:r>
            <a:r>
              <a:rPr lang="en-US" altLang="zh-CN" dirty="0" smtClean="0"/>
              <a:t>();</a:t>
            </a:r>
            <a:endParaRPr lang="en-US" altLang="zh-CN" dirty="0" smtClean="0"/>
          </a:p>
          <a:p>
            <a:pPr>
              <a:buNone/>
            </a:pPr>
            <a:r>
              <a:rPr lang="en-US" altLang="zh-CN" dirty="0" smtClean="0"/>
              <a:t>//		</a:t>
            </a:r>
            <a:r>
              <a:rPr lang="zh-CN" altLang="en-US" dirty="0" smtClean="0"/>
              <a:t>设置</a:t>
            </a:r>
            <a:r>
              <a:rPr lang="en-US" altLang="zh-CN" dirty="0" smtClean="0"/>
              <a:t>Session</a:t>
            </a:r>
            <a:r>
              <a:rPr lang="zh-CN" altLang="en-US" dirty="0" smtClean="0"/>
              <a:t>属性</a:t>
            </a:r>
            <a:endParaRPr lang="zh-CN" altLang="en-US" dirty="0" smtClean="0"/>
          </a:p>
          <a:p>
            <a:pPr>
              <a:buNone/>
            </a:pPr>
            <a:r>
              <a:rPr lang="zh-CN" altLang="en-US" dirty="0" smtClean="0"/>
              <a:t>		</a:t>
            </a:r>
            <a:r>
              <a:rPr lang="en-US" altLang="zh-CN" dirty="0" err="1" smtClean="0"/>
              <a:t>session.setAttribute</a:t>
            </a:r>
            <a:r>
              <a:rPr lang="en-US" altLang="zh-CN" dirty="0" smtClean="0"/>
              <a:t>("username", "</a:t>
            </a:r>
            <a:r>
              <a:rPr lang="en-US" altLang="zh-CN" dirty="0" err="1" smtClean="0"/>
              <a:t>wangxh</a:t>
            </a:r>
            <a:r>
              <a:rPr lang="en-US" altLang="zh-CN" dirty="0" smtClean="0"/>
              <a:t>");</a:t>
            </a:r>
            <a:endParaRPr lang="en-US" altLang="zh-CN" dirty="0" smtClean="0"/>
          </a:p>
          <a:p>
            <a:pPr>
              <a:buNone/>
            </a:pPr>
            <a:r>
              <a:rPr lang="en-US" altLang="zh-CN" dirty="0" smtClean="0"/>
              <a:t>//		</a:t>
            </a:r>
            <a:r>
              <a:rPr lang="zh-CN" altLang="en-US" dirty="0" smtClean="0"/>
              <a:t>响应重定向到</a:t>
            </a:r>
            <a:r>
              <a:rPr lang="en-US" altLang="zh-CN" dirty="0" smtClean="0"/>
              <a:t>JSP</a:t>
            </a:r>
            <a:r>
              <a:rPr lang="zh-CN" altLang="en-US" dirty="0" smtClean="0"/>
              <a:t>，到</a:t>
            </a:r>
            <a:r>
              <a:rPr lang="en-US" altLang="zh-CN" dirty="0" smtClean="0"/>
              <a:t>JSP</a:t>
            </a:r>
            <a:r>
              <a:rPr lang="zh-CN" altLang="en-US" dirty="0" smtClean="0"/>
              <a:t>中获取会话属性</a:t>
            </a:r>
            <a:endParaRPr lang="zh-CN" altLang="en-US" dirty="0" smtClean="0"/>
          </a:p>
          <a:p>
            <a:pPr>
              <a:buNone/>
            </a:pPr>
            <a:r>
              <a:rPr lang="zh-CN" altLang="en-US" dirty="0" smtClean="0"/>
              <a:t>		</a:t>
            </a:r>
            <a:r>
              <a:rPr lang="en-US" altLang="zh-CN" dirty="0" err="1" smtClean="0"/>
              <a:t>response.sendRedirect</a:t>
            </a:r>
            <a:r>
              <a:rPr lang="en-US" altLang="zh-CN" dirty="0" smtClean="0"/>
              <a:t>("getSessionAttr.jsp");</a:t>
            </a:r>
            <a:endParaRPr lang="en-US" altLang="zh-CN" dirty="0" smtClean="0"/>
          </a:p>
          <a:p>
            <a:pPr>
              <a:buNone/>
            </a:pPr>
            <a:r>
              <a:rPr lang="en-US" altLang="zh-CN" dirty="0" smtClean="0"/>
              <a:t>}</a:t>
            </a:r>
            <a:endParaRPr lang="en-US" altLang="zh-CN" dirty="0" smtClean="0"/>
          </a:p>
        </p:txBody>
      </p:sp>
      <p:sp>
        <p:nvSpPr>
          <p:cNvPr id="7" name="TextBox 6">
            <a:hlinkClick r:id="rId1" action="ppaction://hlinkfile"/>
          </p:cNvPr>
          <p:cNvSpPr txBox="1"/>
          <p:nvPr/>
        </p:nvSpPr>
        <p:spPr>
          <a:xfrm>
            <a:off x="9613404" y="748400"/>
            <a:ext cx="2379091" cy="923330"/>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TestSessionAttr.java</a:t>
            </a:r>
            <a:endParaRPr lang="en-US" altLang="zh-CN" dirty="0" smtClean="0"/>
          </a:p>
          <a:p>
            <a:r>
              <a:rPr lang="en-US" dirty="0" smtClean="0">
                <a:hlinkClick r:id="rId3" action="ppaction://hlinkfile"/>
              </a:rPr>
              <a:t>getSessionAttr.jsp</a:t>
            </a:r>
            <a:endParaRPr lang="en-US" dirty="0"/>
          </a:p>
        </p:txBody>
      </p:sp>
      <p:sp>
        <p:nvSpPr>
          <p:cNvPr id="8" name="内容占位符 2"/>
          <p:cNvSpPr txBox="1"/>
          <p:nvPr/>
        </p:nvSpPr>
        <p:spPr>
          <a:xfrm>
            <a:off x="435437" y="4023248"/>
            <a:ext cx="11942618" cy="780123"/>
          </a:xfrm>
          <a:prstGeom prst="rect">
            <a:avLst/>
          </a:prstGeom>
        </p:spPr>
        <p:txBody>
          <a:bodyPr vert="horz" lIns="91440" tIns="45720" rIns="91440" bIns="45720" rtlCol="0">
            <a:norm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在</a:t>
            </a:r>
            <a:r>
              <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JSP</a:t>
            </a: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中进行显示：</a:t>
            </a:r>
            <a:endParaRPr kumimoji="0" lang="zh-CN" altLang="en-US" sz="2400" b="0" i="0" u="none" strike="noStrike" kern="1200" cap="none" spc="0" normalizeH="0" baseline="0" noProof="0" dirty="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
        <p:nvSpPr>
          <p:cNvPr id="11" name="TextBox 10"/>
          <p:cNvSpPr txBox="1"/>
          <p:nvPr/>
        </p:nvSpPr>
        <p:spPr>
          <a:xfrm>
            <a:off x="435926" y="4546638"/>
            <a:ext cx="11135736" cy="923330"/>
          </a:xfrm>
          <a:prstGeom prst="rect">
            <a:avLst/>
          </a:prstGeom>
          <a:solidFill>
            <a:schemeClr val="bg1">
              <a:lumMod val="95000"/>
            </a:schemeClr>
          </a:solidFill>
        </p:spPr>
        <p:txBody>
          <a:bodyPr wrap="square" rtlCol="0">
            <a:spAutoFit/>
          </a:bodyPr>
          <a:lstStyle/>
          <a:p>
            <a:pPr>
              <a:buNone/>
            </a:pPr>
            <a:r>
              <a:rPr lang="en-US" altLang="zh-CN" dirty="0" smtClean="0"/>
              <a:t>&lt;body&gt;</a:t>
            </a:r>
            <a:endParaRPr lang="en-US" altLang="zh-CN" dirty="0" smtClean="0"/>
          </a:p>
          <a:p>
            <a:pPr>
              <a:buNone/>
            </a:pPr>
            <a:r>
              <a:rPr lang="en-US" altLang="zh-CN" dirty="0" smtClean="0"/>
              <a:t>     </a:t>
            </a:r>
            <a:r>
              <a:rPr lang="zh-CN" altLang="en-US" dirty="0" smtClean="0"/>
              <a:t>会话属性：</a:t>
            </a:r>
            <a:r>
              <a:rPr lang="en-US" altLang="zh-CN" dirty="0" smtClean="0"/>
              <a:t>&lt;%=</a:t>
            </a:r>
            <a:r>
              <a:rPr lang="en-US" altLang="zh-CN" dirty="0" err="1" smtClean="0"/>
              <a:t>session.getAttribute</a:t>
            </a:r>
            <a:r>
              <a:rPr lang="en-US" altLang="zh-CN" dirty="0" smtClean="0"/>
              <a:t>("username")%&gt;</a:t>
            </a:r>
            <a:endParaRPr lang="en-US" altLang="zh-CN" dirty="0" smtClean="0"/>
          </a:p>
          <a:p>
            <a:pPr>
              <a:buNone/>
            </a:pPr>
            <a:r>
              <a:rPr lang="en-US" altLang="zh-CN" dirty="0" smtClean="0"/>
              <a:t>&lt;/body&gt;</a:t>
            </a:r>
            <a:endParaRPr lang="en-US" altLang="zh-CN" dirty="0" smtClean="0"/>
          </a:p>
        </p:txBody>
      </p:sp>
      <p:sp>
        <p:nvSpPr>
          <p:cNvPr id="12" name="TextBox 11"/>
          <p:cNvSpPr txBox="1"/>
          <p:nvPr/>
        </p:nvSpPr>
        <p:spPr>
          <a:xfrm>
            <a:off x="415636" y="5469776"/>
            <a:ext cx="10922924" cy="369332"/>
          </a:xfrm>
          <a:prstGeom prst="rect">
            <a:avLst/>
          </a:prstGeom>
          <a:solidFill>
            <a:schemeClr val="accent6"/>
          </a:solidFill>
        </p:spPr>
        <p:txBody>
          <a:bodyPr wrap="square" rtlCol="0">
            <a:spAutoFit/>
          </a:bodyPr>
          <a:lstStyle/>
          <a:p>
            <a:r>
              <a:rPr lang="zh-CN" altLang="en-US" dirty="0" smtClean="0"/>
              <a:t>可见：会话对象中可以添加属性，在需要的时候获取使用即可；</a:t>
            </a:r>
            <a:endParaRPr lang="en-US" dirty="0"/>
          </a:p>
        </p:txBody>
      </p:sp>
      <p:sp>
        <p:nvSpPr>
          <p:cNvPr id="13" name="Rectangle 12"/>
          <p:cNvSpPr/>
          <p:nvPr/>
        </p:nvSpPr>
        <p:spPr>
          <a:xfrm>
            <a:off x="2327564" y="3108960"/>
            <a:ext cx="4272741" cy="24938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Callout 13"/>
          <p:cNvSpPr/>
          <p:nvPr/>
        </p:nvSpPr>
        <p:spPr>
          <a:xfrm>
            <a:off x="6766560" y="1812175"/>
            <a:ext cx="2344189" cy="2211185"/>
          </a:xfrm>
          <a:prstGeom prst="wedgeEllipseCallout">
            <a:avLst>
              <a:gd name="adj1" fmla="val -62720"/>
              <a:gd name="adj2" fmla="val 15530"/>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思考一下：如果是请求中的属性，响应重定向到</a:t>
            </a:r>
            <a:r>
              <a:rPr lang="en-US" altLang="zh-CN" dirty="0" smtClean="0">
                <a:solidFill>
                  <a:schemeClr val="tx1"/>
                </a:solidFill>
              </a:rPr>
              <a:t>JSP</a:t>
            </a:r>
            <a:r>
              <a:rPr lang="zh-CN" altLang="en-US" dirty="0" smtClean="0">
                <a:solidFill>
                  <a:schemeClr val="tx1"/>
                </a:solidFill>
              </a:rPr>
              <a:t>中还能获取么？</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a:t>
            </a:r>
            <a:r>
              <a:rPr lang="en-US" altLang="zh-CN" dirty="0" smtClean="0"/>
              <a:t>【</a:t>
            </a:r>
            <a:r>
              <a:rPr lang="zh-CN" altLang="en-US" dirty="0" smtClean="0"/>
              <a:t>会话跟踪概述</a:t>
            </a:r>
            <a:r>
              <a:rPr lang="en-US" altLang="zh-CN" dirty="0" smtClean="0"/>
              <a:t>】</a:t>
            </a:r>
            <a:endParaRPr lang="zh-CN" altLang="en-US" dirty="0"/>
          </a:p>
        </p:txBody>
      </p:sp>
      <p:sp>
        <p:nvSpPr>
          <p:cNvPr id="3" name="内容占位符 2"/>
          <p:cNvSpPr>
            <a:spLocks noGrp="1"/>
          </p:cNvSpPr>
          <p:nvPr>
            <p:ph idx="1"/>
          </p:nvPr>
        </p:nvSpPr>
        <p:spPr/>
        <p:txBody>
          <a:bodyPr vert="horz" lIns="91440" tIns="45720" rIns="91440" bIns="45720" rtlCol="0">
            <a:normAutofit/>
          </a:bodyPr>
          <a:lstStyle/>
          <a:p>
            <a:r>
              <a:rPr lang="zh-CN" altLang="en-US" dirty="0" smtClean="0"/>
              <a:t>知识点</a:t>
            </a:r>
            <a:r>
              <a:rPr lang="en-US" altLang="zh-CN" dirty="0" smtClean="0"/>
              <a:t>1</a:t>
            </a:r>
            <a:r>
              <a:rPr lang="zh-CN" altLang="en-US" dirty="0" smtClean="0"/>
              <a:t>：会话的概念与作用</a:t>
            </a:r>
            <a:endParaRPr lang="zh-CN" altLang="en-US" dirty="0" smtClean="0"/>
          </a:p>
          <a:p>
            <a:r>
              <a:rPr lang="zh-CN" altLang="en-US" dirty="0" smtClean="0"/>
              <a:t>知识点</a:t>
            </a:r>
            <a:r>
              <a:rPr lang="en-US" altLang="zh-CN" dirty="0" smtClean="0"/>
              <a:t>2</a:t>
            </a:r>
            <a:r>
              <a:rPr lang="zh-CN" altLang="en-US" dirty="0" smtClean="0"/>
              <a:t>：现行常用的会话跟踪技术</a:t>
            </a:r>
            <a:endParaRPr lang="zh-CN" altLang="en-US" dirty="0" smtClean="0"/>
          </a:p>
          <a:p>
            <a:endParaRPr lang="en-US" altLang="zh-CN" dirty="0" smtClean="0"/>
          </a:p>
          <a:p>
            <a:endParaRPr lang="zh-CN" altLang="en-US"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a:t>
            </a:r>
            <a:r>
              <a:rPr lang="en-US" altLang="zh-CN" dirty="0" smtClean="0"/>
              <a:t>Session</a:t>
            </a:r>
            <a:r>
              <a:rPr lang="zh-CN" altLang="en-US" dirty="0" smtClean="0"/>
              <a:t>方法</a:t>
            </a:r>
            <a:r>
              <a:rPr lang="en-US" altLang="zh-CN" dirty="0" smtClean="0"/>
              <a:t>-3</a:t>
            </a:r>
            <a:endParaRPr lang="zh-CN" altLang="en-US" dirty="0"/>
          </a:p>
        </p:txBody>
      </p:sp>
      <p:sp>
        <p:nvSpPr>
          <p:cNvPr id="3" name="内容占位符 2"/>
          <p:cNvSpPr>
            <a:spLocks noGrp="1"/>
          </p:cNvSpPr>
          <p:nvPr>
            <p:ph idx="1"/>
          </p:nvPr>
        </p:nvSpPr>
        <p:spPr>
          <a:xfrm>
            <a:off x="399930" y="666291"/>
            <a:ext cx="11792070" cy="4869985"/>
          </a:xfrm>
        </p:spPr>
        <p:txBody>
          <a:bodyPr>
            <a:normAutofit/>
          </a:bodyPr>
          <a:lstStyle/>
          <a:p>
            <a:pPr>
              <a:lnSpc>
                <a:spcPct val="110000"/>
              </a:lnSpc>
            </a:pPr>
            <a:r>
              <a:rPr lang="zh-CN" altLang="en-US" sz="2400" dirty="0" smtClean="0"/>
              <a:t>为什么要让</a:t>
            </a:r>
            <a:r>
              <a:rPr lang="en-US" altLang="zh-CN" sz="2400" dirty="0" smtClean="0"/>
              <a:t>Session</a:t>
            </a:r>
            <a:r>
              <a:rPr lang="zh-CN" altLang="en-US" sz="2400" dirty="0" smtClean="0"/>
              <a:t>失效？</a:t>
            </a:r>
            <a:endParaRPr lang="en-US" altLang="zh-CN" sz="2400" dirty="0" smtClean="0"/>
          </a:p>
          <a:p>
            <a:pPr lvl="1">
              <a:lnSpc>
                <a:spcPct val="110000"/>
              </a:lnSpc>
            </a:pPr>
            <a:r>
              <a:rPr lang="zh-CN" altLang="en-US" sz="2000" dirty="0" smtClean="0"/>
              <a:t>会话对象是存储在服务器端的对象，一直存在需要占用一定的服务器资源；</a:t>
            </a:r>
            <a:endParaRPr lang="en-US" altLang="zh-CN" sz="2000" dirty="0" smtClean="0"/>
          </a:p>
          <a:p>
            <a:pPr lvl="1">
              <a:lnSpc>
                <a:spcPct val="110000"/>
              </a:lnSpc>
            </a:pPr>
            <a:r>
              <a:rPr lang="zh-CN" altLang="en-US" sz="2000" dirty="0" smtClean="0"/>
              <a:t>会话中往往保存着用户的一些数据，如果一直有效，存在一定安全隐患。</a:t>
            </a:r>
            <a:endParaRPr lang="en-US" altLang="zh-CN" sz="2000" dirty="0" smtClean="0"/>
          </a:p>
          <a:p>
            <a:pPr>
              <a:lnSpc>
                <a:spcPct val="110000"/>
              </a:lnSpc>
            </a:pPr>
            <a:r>
              <a:rPr lang="en-US" altLang="zh-CN" sz="2400" dirty="0" smtClean="0"/>
              <a:t>Session</a:t>
            </a:r>
            <a:r>
              <a:rPr lang="zh-CN" altLang="en-US" sz="2400" dirty="0" smtClean="0"/>
              <a:t>失效的方法</a:t>
            </a:r>
            <a:endParaRPr lang="en-US" altLang="zh-CN" sz="2400" dirty="0" smtClean="0"/>
          </a:p>
          <a:p>
            <a:pPr lvl="1">
              <a:lnSpc>
                <a:spcPct val="110000"/>
              </a:lnSpc>
            </a:pPr>
            <a:r>
              <a:rPr lang="zh-CN" altLang="en-US" sz="2000" dirty="0" smtClean="0"/>
              <a:t>服务器都有默认的会话失效时间，</a:t>
            </a:r>
            <a:r>
              <a:rPr lang="en-US" altLang="zh-CN" sz="2000" dirty="0" smtClean="0"/>
              <a:t>Tomcat</a:t>
            </a:r>
            <a:r>
              <a:rPr lang="zh-CN" altLang="en-US" sz="2000" dirty="0" smtClean="0"/>
              <a:t>默认是</a:t>
            </a:r>
            <a:r>
              <a:rPr lang="en-US" altLang="zh-CN" sz="2000" dirty="0" smtClean="0"/>
              <a:t>30</a:t>
            </a:r>
            <a:r>
              <a:rPr lang="zh-CN" altLang="en-US" sz="2000" dirty="0" smtClean="0"/>
              <a:t>分钟；</a:t>
            </a:r>
            <a:endParaRPr lang="en-US" altLang="zh-CN" sz="2000" dirty="0" smtClean="0"/>
          </a:p>
          <a:p>
            <a:pPr lvl="1">
              <a:lnSpc>
                <a:spcPct val="110000"/>
              </a:lnSpc>
            </a:pPr>
            <a:r>
              <a:rPr lang="zh-CN" altLang="en-US" sz="2000" dirty="0" smtClean="0"/>
              <a:t>可以在</a:t>
            </a:r>
            <a:r>
              <a:rPr lang="en-US" altLang="zh-CN" sz="2000" dirty="0" smtClean="0"/>
              <a:t>web.xml</a:t>
            </a:r>
            <a:r>
              <a:rPr lang="zh-CN" altLang="en-US" sz="2000" dirty="0" smtClean="0"/>
              <a:t>中配置失效时间，例如：配置失效时间是</a:t>
            </a:r>
            <a:r>
              <a:rPr lang="en-US" altLang="zh-CN" sz="2000" dirty="0" smtClean="0"/>
              <a:t>50</a:t>
            </a:r>
            <a:r>
              <a:rPr lang="zh-CN" altLang="en-US" sz="2000" dirty="0" smtClean="0"/>
              <a:t>分钟；</a:t>
            </a:r>
            <a:endParaRPr lang="en-US" altLang="zh-CN" sz="2000" dirty="0" smtClean="0"/>
          </a:p>
          <a:p>
            <a:pPr lvl="1">
              <a:lnSpc>
                <a:spcPct val="110000"/>
              </a:lnSpc>
            </a:pPr>
            <a:endParaRPr lang="en-US" altLang="zh-CN" sz="2000" dirty="0" smtClean="0"/>
          </a:p>
          <a:p>
            <a:pPr lvl="1">
              <a:lnSpc>
                <a:spcPct val="110000"/>
              </a:lnSpc>
            </a:pPr>
            <a:endParaRPr lang="en-US" altLang="zh-CN" sz="2000" dirty="0" smtClean="0"/>
          </a:p>
          <a:p>
            <a:pPr lvl="1">
              <a:lnSpc>
                <a:spcPct val="110000"/>
              </a:lnSpc>
            </a:pPr>
            <a:endParaRPr lang="en-US" altLang="zh-CN" sz="2000" dirty="0" smtClean="0"/>
          </a:p>
          <a:p>
            <a:pPr lvl="1">
              <a:lnSpc>
                <a:spcPct val="110000"/>
              </a:lnSpc>
            </a:pPr>
            <a:r>
              <a:rPr lang="zh-CN" altLang="en-US" sz="2000" dirty="0" smtClean="0"/>
              <a:t>调用</a:t>
            </a:r>
            <a:r>
              <a:rPr lang="en-US" altLang="zh-CN" sz="2000" dirty="0" err="1" smtClean="0"/>
              <a:t>HttpSession</a:t>
            </a:r>
            <a:r>
              <a:rPr lang="zh-CN" altLang="en-US" sz="2000" dirty="0" smtClean="0"/>
              <a:t>接口中的两个方法，可以对指定的会话对象进行销毁；</a:t>
            </a:r>
            <a:endParaRPr lang="zh-CN" altLang="en-US" sz="2000" dirty="0"/>
          </a:p>
        </p:txBody>
      </p:sp>
      <p:sp>
        <p:nvSpPr>
          <p:cNvPr id="6" name="TextBox 5"/>
          <p:cNvSpPr txBox="1"/>
          <p:nvPr/>
        </p:nvSpPr>
        <p:spPr>
          <a:xfrm>
            <a:off x="1083973" y="3291359"/>
            <a:ext cx="10720102" cy="923330"/>
          </a:xfrm>
          <a:prstGeom prst="rect">
            <a:avLst/>
          </a:prstGeom>
          <a:solidFill>
            <a:schemeClr val="bg1">
              <a:lumMod val="95000"/>
            </a:schemeClr>
          </a:solidFill>
        </p:spPr>
        <p:txBody>
          <a:bodyPr wrap="square" rtlCol="0">
            <a:spAutoFit/>
          </a:bodyPr>
          <a:lstStyle/>
          <a:p>
            <a:pPr>
              <a:buNone/>
            </a:pPr>
            <a:r>
              <a:rPr lang="en-US" altLang="zh-CN" dirty="0" smtClean="0"/>
              <a:t>&lt;session-</a:t>
            </a:r>
            <a:r>
              <a:rPr lang="en-US" altLang="zh-CN" dirty="0" err="1" smtClean="0"/>
              <a:t>config</a:t>
            </a:r>
            <a:r>
              <a:rPr lang="en-US" altLang="zh-CN" dirty="0" smtClean="0"/>
              <a:t>&gt;</a:t>
            </a:r>
            <a:endParaRPr lang="en-US" altLang="zh-CN" dirty="0" smtClean="0"/>
          </a:p>
          <a:p>
            <a:pPr>
              <a:buNone/>
            </a:pPr>
            <a:r>
              <a:rPr lang="en-US" altLang="zh-CN" dirty="0" smtClean="0"/>
              <a:t>  &lt;session-timeout&gt;50&lt;/session-timeout&gt;</a:t>
            </a:r>
            <a:endParaRPr lang="en-US" altLang="zh-CN" dirty="0" smtClean="0"/>
          </a:p>
          <a:p>
            <a:pPr>
              <a:buNone/>
            </a:pPr>
            <a:r>
              <a:rPr lang="en-US" altLang="zh-CN" dirty="0" smtClean="0"/>
              <a:t>&lt;/session-</a:t>
            </a:r>
            <a:r>
              <a:rPr lang="en-US" altLang="zh-CN" dirty="0" err="1" smtClean="0"/>
              <a:t>config</a:t>
            </a:r>
            <a:r>
              <a:rPr lang="en-US" altLang="zh-CN" dirty="0" smtClean="0"/>
              <a:t>&gt;</a:t>
            </a:r>
            <a:endParaRPr lang="en-US" altLang="zh-CN" dirty="0" smtClean="0"/>
          </a:p>
        </p:txBody>
      </p:sp>
      <p:graphicFrame>
        <p:nvGraphicFramePr>
          <p:cNvPr id="8" name="Table 7"/>
          <p:cNvGraphicFramePr>
            <a:graphicFrameLocks noGrp="1"/>
          </p:cNvGraphicFramePr>
          <p:nvPr>
            <p:custDataLst>
              <p:tags r:id="rId1"/>
            </p:custDataLst>
          </p:nvPr>
        </p:nvGraphicFramePr>
        <p:xfrm>
          <a:off x="943318" y="4957618"/>
          <a:ext cx="10594747" cy="1651000"/>
        </p:xfrm>
        <a:graphic>
          <a:graphicData uri="http://schemas.openxmlformats.org/drawingml/2006/table">
            <a:tbl>
              <a:tblPr firstRow="1" bandRow="1">
                <a:tableStyleId>{5C22544A-7EE6-4342-B048-85BDC9FD1C3A}</a:tableStyleId>
              </a:tblPr>
              <a:tblGrid>
                <a:gridCol w="5224725"/>
                <a:gridCol w="5370022"/>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smtClean="0"/>
                        <a:t>void </a:t>
                      </a:r>
                      <a:r>
                        <a:rPr lang="en-US" dirty="0" err="1" smtClean="0"/>
                        <a:t>setMaxInactiveInterval</a:t>
                      </a:r>
                      <a:r>
                        <a:rPr lang="en-US" dirty="0" smtClean="0"/>
                        <a:t>(</a:t>
                      </a:r>
                      <a:r>
                        <a:rPr lang="en-US" dirty="0" err="1" smtClean="0"/>
                        <a:t>int</a:t>
                      </a:r>
                      <a:r>
                        <a:rPr lang="en-US" dirty="0" smtClean="0"/>
                        <a:t> interval) </a:t>
                      </a:r>
                      <a:endParaRPr lang="en-US" dirty="0" smtClean="0"/>
                    </a:p>
                    <a:p>
                      <a:pPr algn="l"/>
                      <a:r>
                        <a:rPr lang="en-US" dirty="0" smtClean="0"/>
                        <a:t> </a:t>
                      </a:r>
                      <a:endParaRPr lang="en-US" dirty="0" smtClean="0"/>
                    </a:p>
                  </a:txBody>
                  <a:tcPr/>
                </a:tc>
                <a:tc>
                  <a:txBody>
                    <a:bodyPr/>
                    <a:lstStyle/>
                    <a:p>
                      <a:r>
                        <a:rPr lang="zh-CN" altLang="en-US" dirty="0" smtClean="0"/>
                        <a:t>为特定的会话对象设定不活动时间，超过这个时间内没有被访问使用，容器自动销毁该会话对象；</a:t>
                      </a:r>
                      <a:endParaRPr lang="en-US" dirty="0"/>
                    </a:p>
                  </a:txBody>
                  <a:tcPr/>
                </a:tc>
              </a:tr>
              <a:tr h="370840">
                <a:tc>
                  <a:txBody>
                    <a:bodyPr/>
                    <a:lstStyle/>
                    <a:p>
                      <a:pPr algn="l"/>
                      <a:r>
                        <a:rPr lang="en-US" dirty="0" smtClean="0"/>
                        <a:t> void invalidate() </a:t>
                      </a:r>
                      <a:endParaRPr lang="en-US" dirty="0" smtClean="0"/>
                    </a:p>
                    <a:p>
                      <a:pPr algn="l"/>
                      <a:r>
                        <a:rPr lang="en-US" dirty="0" smtClean="0"/>
                        <a:t>  </a:t>
                      </a:r>
                      <a:endParaRPr lang="en-US" dirty="0" smtClean="0"/>
                    </a:p>
                  </a:txBody>
                  <a:tcPr/>
                </a:tc>
                <a:tc>
                  <a:txBody>
                    <a:bodyPr/>
                    <a:lstStyle/>
                    <a:p>
                      <a:r>
                        <a:rPr lang="zh-CN" altLang="en-US" dirty="0" smtClean="0"/>
                        <a:t>立刻销毁调用该方法的会话对象，并把所有绑定到该会话的对象解除绑定；</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4</a:t>
            </a:r>
            <a:r>
              <a:rPr lang="zh-CN" altLang="en-US" dirty="0" smtClean="0"/>
              <a:t>：</a:t>
            </a:r>
            <a:r>
              <a:rPr lang="en-US" altLang="zh-CN" dirty="0" smtClean="0"/>
              <a:t>Session-4</a:t>
            </a:r>
            <a:endParaRPr lang="zh-CN" altLang="en-US" dirty="0"/>
          </a:p>
        </p:txBody>
      </p:sp>
      <p:sp>
        <p:nvSpPr>
          <p:cNvPr id="3" name="内容占位符 2"/>
          <p:cNvSpPr>
            <a:spLocks noGrp="1"/>
          </p:cNvSpPr>
          <p:nvPr>
            <p:ph idx="1"/>
          </p:nvPr>
        </p:nvSpPr>
        <p:spPr>
          <a:xfrm>
            <a:off x="399930" y="932299"/>
            <a:ext cx="11792070" cy="4869985"/>
          </a:xfrm>
        </p:spPr>
        <p:txBody>
          <a:bodyPr>
            <a:normAutofit/>
          </a:bodyPr>
          <a:lstStyle/>
          <a:p>
            <a:pPr>
              <a:lnSpc>
                <a:spcPct val="110000"/>
              </a:lnSpc>
            </a:pPr>
            <a:r>
              <a:rPr lang="zh-CN" altLang="en-US" sz="2400" dirty="0" smtClean="0"/>
              <a:t>访问</a:t>
            </a:r>
            <a:r>
              <a:rPr lang="en-US" altLang="zh-CN" sz="2400" dirty="0" err="1" smtClean="0"/>
              <a:t>TestSessionAttr</a:t>
            </a:r>
            <a:r>
              <a:rPr lang="zh-CN" altLang="en-US" sz="2400" dirty="0" smtClean="0"/>
              <a:t>，再访问</a:t>
            </a:r>
            <a:r>
              <a:rPr lang="en-US" altLang="zh-CN" sz="2400" dirty="0" smtClean="0"/>
              <a:t>getSessionAttr.jsp</a:t>
            </a:r>
            <a:r>
              <a:rPr lang="zh-CN" altLang="en-US" sz="2400" dirty="0" smtClean="0"/>
              <a:t>，可以在</a:t>
            </a:r>
            <a:r>
              <a:rPr lang="en-US" altLang="zh-CN" sz="2400" dirty="0" smtClean="0"/>
              <a:t>JSP</a:t>
            </a:r>
            <a:r>
              <a:rPr lang="zh-CN" altLang="en-US" sz="2400" dirty="0" smtClean="0"/>
              <a:t>中显示会话属性：</a:t>
            </a:r>
            <a:endParaRPr lang="en-US" altLang="zh-CN" sz="2400" dirty="0" smtClean="0"/>
          </a:p>
          <a:p>
            <a:pPr>
              <a:lnSpc>
                <a:spcPct val="110000"/>
              </a:lnSpc>
            </a:pPr>
            <a:endParaRPr lang="en-US" altLang="zh-CN" sz="2400" dirty="0" smtClean="0"/>
          </a:p>
          <a:p>
            <a:pPr>
              <a:lnSpc>
                <a:spcPct val="110000"/>
              </a:lnSpc>
            </a:pPr>
            <a:endParaRPr lang="en-US" altLang="zh-CN" sz="2400" dirty="0" smtClean="0"/>
          </a:p>
          <a:p>
            <a:pPr>
              <a:lnSpc>
                <a:spcPct val="110000"/>
              </a:lnSpc>
            </a:pPr>
            <a:endParaRPr lang="en-US" altLang="zh-CN" sz="2400" dirty="0" smtClean="0"/>
          </a:p>
          <a:p>
            <a:pPr>
              <a:lnSpc>
                <a:spcPct val="110000"/>
              </a:lnSpc>
            </a:pPr>
            <a:r>
              <a:rPr lang="zh-CN" altLang="en-US" sz="2400" dirty="0" smtClean="0"/>
              <a:t>修改系统时间，</a:t>
            </a:r>
            <a:r>
              <a:rPr lang="en-US" altLang="zh-CN" sz="2400" dirty="0" smtClean="0"/>
              <a:t>30</a:t>
            </a:r>
            <a:r>
              <a:rPr lang="zh-CN" altLang="en-US" sz="2400" dirty="0" smtClean="0"/>
              <a:t>分钟后，再访问</a:t>
            </a:r>
            <a:r>
              <a:rPr lang="en-US" altLang="zh-CN" sz="2400" dirty="0" smtClean="0"/>
              <a:t>getSessionAttr.jsp</a:t>
            </a:r>
            <a:r>
              <a:rPr lang="zh-CN" altLang="en-US" sz="2400" dirty="0" smtClean="0"/>
              <a:t>，可见属性为空，说明会话被销毁；</a:t>
            </a:r>
            <a:endParaRPr lang="en-US" altLang="zh-CN" sz="2400" dirty="0" smtClean="0"/>
          </a:p>
          <a:p>
            <a:pPr>
              <a:lnSpc>
                <a:spcPct val="110000"/>
              </a:lnSpc>
              <a:buNone/>
            </a:pPr>
            <a:endParaRPr lang="en-US" altLang="zh-CN" sz="2400" dirty="0" smtClean="0"/>
          </a:p>
        </p:txBody>
      </p:sp>
      <p:pic>
        <p:nvPicPr>
          <p:cNvPr id="66561" name="Picture 1" descr="C:\Users\wxh\AppData\Roaming\Tencent\Users\29097443\QQ\WinTemp\RichOle\BDR@XY7}G07%4{930K`(X0X.png"/>
          <p:cNvPicPr>
            <a:picLocks noChangeAspect="1" noChangeArrowheads="1"/>
          </p:cNvPicPr>
          <p:nvPr/>
        </p:nvPicPr>
        <p:blipFill>
          <a:blip r:embed="rId1" cstate="print"/>
          <a:srcRect/>
          <a:stretch>
            <a:fillRect/>
          </a:stretch>
        </p:blipFill>
        <p:spPr bwMode="auto">
          <a:xfrm>
            <a:off x="615140" y="4089863"/>
            <a:ext cx="5341381" cy="1113906"/>
          </a:xfrm>
          <a:prstGeom prst="rect">
            <a:avLst/>
          </a:prstGeom>
          <a:noFill/>
          <a:ln w="38100">
            <a:solidFill>
              <a:schemeClr val="accent6"/>
            </a:solidFill>
          </a:ln>
        </p:spPr>
      </p:pic>
      <p:pic>
        <p:nvPicPr>
          <p:cNvPr id="66562" name="Picture 2" descr="C:\Users\wxh\AppData\Roaming\Tencent\Users\29097443\QQ\WinTemp\RichOle\BY0_3$RS]{7THL8}PL@@R[C.png"/>
          <p:cNvPicPr>
            <a:picLocks noChangeAspect="1" noChangeArrowheads="1"/>
          </p:cNvPicPr>
          <p:nvPr/>
        </p:nvPicPr>
        <p:blipFill>
          <a:blip r:embed="rId2" cstate="print"/>
          <a:srcRect/>
          <a:stretch>
            <a:fillRect/>
          </a:stretch>
        </p:blipFill>
        <p:spPr bwMode="auto">
          <a:xfrm>
            <a:off x="598516" y="1645919"/>
            <a:ext cx="5349642" cy="1246909"/>
          </a:xfrm>
          <a:prstGeom prst="rect">
            <a:avLst/>
          </a:prstGeom>
          <a:noFill/>
          <a:ln w="38100">
            <a:solidFill>
              <a:schemeClr val="accent6"/>
            </a:solidFill>
          </a:ln>
        </p:spPr>
      </p:pic>
      <p:sp>
        <p:nvSpPr>
          <p:cNvPr id="9" name="TextBox 8"/>
          <p:cNvSpPr txBox="1"/>
          <p:nvPr/>
        </p:nvSpPr>
        <p:spPr>
          <a:xfrm>
            <a:off x="471054" y="5857702"/>
            <a:ext cx="10922924" cy="369332"/>
          </a:xfrm>
          <a:prstGeom prst="rect">
            <a:avLst/>
          </a:prstGeom>
          <a:solidFill>
            <a:schemeClr val="accent6"/>
          </a:solidFill>
        </p:spPr>
        <p:txBody>
          <a:bodyPr wrap="square" rtlCol="0">
            <a:spAutoFit/>
          </a:bodyPr>
          <a:lstStyle/>
          <a:p>
            <a:r>
              <a:rPr lang="zh-CN" altLang="en-US" dirty="0" smtClean="0"/>
              <a:t>提示：可以在</a:t>
            </a:r>
            <a:r>
              <a:rPr lang="en-US" altLang="zh-CN" dirty="0" smtClean="0"/>
              <a:t>web.xml</a:t>
            </a:r>
            <a:r>
              <a:rPr lang="zh-CN" altLang="en-US" dirty="0" smtClean="0"/>
              <a:t>中配置新的失效时间进行测试；也可以对</a:t>
            </a:r>
            <a:r>
              <a:rPr lang="en-US" altLang="zh-CN" dirty="0" smtClean="0"/>
              <a:t>Session</a:t>
            </a:r>
            <a:r>
              <a:rPr lang="zh-CN" altLang="en-US" dirty="0" smtClean="0"/>
              <a:t>对象设置不活动时间进行测试；</a:t>
            </a:r>
            <a:endParaRPr lang="en-US" altLang="zh-CN" dirty="0" smtClean="0"/>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【Session】</a:t>
            </a:r>
            <a:endParaRPr lang="zh-CN" altLang="en-US" dirty="0"/>
          </a:p>
        </p:txBody>
      </p:sp>
      <p:sp>
        <p:nvSpPr>
          <p:cNvPr id="3" name="内容占位符 2"/>
          <p:cNvSpPr>
            <a:spLocks noGrp="1"/>
          </p:cNvSpPr>
          <p:nvPr>
            <p:ph idx="1"/>
          </p:nvPr>
        </p:nvSpPr>
        <p:spPr/>
        <p:txBody>
          <a:bodyPr/>
          <a:lstStyle/>
          <a:p>
            <a:r>
              <a:rPr lang="en-US" altLang="zh-CN" dirty="0" err="1" smtClean="0"/>
              <a:t>HttpSession</a:t>
            </a:r>
            <a:r>
              <a:rPr lang="zh-CN" altLang="en-US" dirty="0" smtClean="0"/>
              <a:t>对象如何获取？</a:t>
            </a:r>
            <a:endParaRPr lang="en-US" altLang="zh-CN" dirty="0" smtClean="0"/>
          </a:p>
          <a:p>
            <a:r>
              <a:rPr lang="en-US" altLang="zh-CN" dirty="0" err="1" smtClean="0"/>
              <a:t>HttpSession</a:t>
            </a:r>
            <a:r>
              <a:rPr lang="zh-CN" altLang="en-US" dirty="0" smtClean="0"/>
              <a:t>如何存取属性？和请求属性有什么区别？</a:t>
            </a:r>
            <a:endParaRPr lang="en-US" altLang="zh-CN" dirty="0" smtClean="0"/>
          </a:p>
          <a:p>
            <a:r>
              <a:rPr lang="zh-CN" altLang="en-US" dirty="0" smtClean="0"/>
              <a:t>会话失效有几种方式？</a:t>
            </a:r>
            <a:endParaRPr lang="zh-CN" altLang="en-US" dirty="0"/>
          </a:p>
        </p:txBody>
      </p:sp>
    </p:spTree>
  </p:cSld>
  <p:clrMapOvr>
    <a:masterClrMapping/>
  </p:clrMapOvr>
  <p:transition spd="slow">
    <p:push di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【Session】</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请求接口中定义了获得</a:t>
            </a:r>
            <a:r>
              <a:rPr lang="en-US" altLang="zh-CN" sz="2400" dirty="0" err="1" smtClean="0"/>
              <a:t>HttpSession</a:t>
            </a:r>
            <a:r>
              <a:rPr lang="zh-CN" altLang="en-US" sz="2400" dirty="0" smtClean="0"/>
              <a:t>对象的方法</a:t>
            </a:r>
            <a:r>
              <a:rPr lang="en-US" altLang="zh-CN" sz="2400" dirty="0" err="1" smtClean="0"/>
              <a:t>getSession</a:t>
            </a:r>
            <a:r>
              <a:rPr lang="en-US" altLang="zh-CN" sz="2400" dirty="0" smtClean="0"/>
              <a:t>;</a:t>
            </a:r>
            <a:endParaRPr lang="en-US" altLang="zh-CN" sz="2400" dirty="0" smtClean="0"/>
          </a:p>
          <a:p>
            <a:r>
              <a:rPr lang="en-US" altLang="zh-CN" sz="2400" dirty="0" err="1" smtClean="0"/>
              <a:t>HttpSession</a:t>
            </a:r>
            <a:r>
              <a:rPr lang="zh-CN" altLang="en-US" sz="2400" dirty="0" smtClean="0"/>
              <a:t>接口中定义了和属性有关的方法，</a:t>
            </a:r>
            <a:r>
              <a:rPr lang="en-US" altLang="zh-CN" sz="2400" dirty="0" err="1" smtClean="0"/>
              <a:t>setAtrribute</a:t>
            </a:r>
            <a:r>
              <a:rPr lang="zh-CN" altLang="en-US" sz="2400" dirty="0" smtClean="0"/>
              <a:t>、</a:t>
            </a:r>
            <a:r>
              <a:rPr lang="en-US" altLang="zh-CN" sz="2400" dirty="0" err="1" smtClean="0"/>
              <a:t>getAttribute</a:t>
            </a:r>
            <a:r>
              <a:rPr lang="zh-CN" altLang="en-US" sz="2400" dirty="0" smtClean="0"/>
              <a:t>、</a:t>
            </a:r>
            <a:r>
              <a:rPr lang="en-US" altLang="zh-CN" sz="2400" dirty="0" err="1" smtClean="0"/>
              <a:t>removeAttribute</a:t>
            </a:r>
            <a:endParaRPr lang="en-US" altLang="zh-CN" sz="2400" dirty="0" smtClean="0"/>
          </a:p>
          <a:p>
            <a:r>
              <a:rPr lang="zh-CN" altLang="en-US" sz="2400" dirty="0" smtClean="0"/>
              <a:t>会话失效有四种情况：超过服务器默认的有效时间、超过</a:t>
            </a:r>
            <a:r>
              <a:rPr lang="en-US" altLang="zh-CN" sz="2400" dirty="0" smtClean="0"/>
              <a:t>web.xml</a:t>
            </a:r>
            <a:r>
              <a:rPr lang="zh-CN" altLang="en-US" sz="2400" dirty="0" smtClean="0"/>
              <a:t>配置的有效时间、超过使用</a:t>
            </a:r>
            <a:r>
              <a:rPr lang="en-US" altLang="zh-CN" sz="2400" dirty="0" err="1" smtClean="0"/>
              <a:t>setMaxInterval</a:t>
            </a:r>
            <a:r>
              <a:rPr lang="zh-CN" altLang="en-US" sz="2400" dirty="0" smtClean="0"/>
              <a:t>方法设定的时间、调用了</a:t>
            </a:r>
            <a:r>
              <a:rPr lang="en-US" altLang="zh-CN" sz="2400" dirty="0" smtClean="0"/>
              <a:t>invalidate</a:t>
            </a:r>
            <a:r>
              <a:rPr lang="zh-CN" altLang="en-US" sz="2400" dirty="0" smtClean="0"/>
              <a:t>方法；</a:t>
            </a:r>
            <a:endParaRPr lang="zh-CN" altLang="en-US" sz="2400" dirty="0"/>
          </a:p>
          <a:p>
            <a:endParaRPr lang="zh-CN" altLang="en-US" sz="2400" dirty="0"/>
          </a:p>
        </p:txBody>
      </p:sp>
    </p:spTree>
  </p:cSld>
  <p:clrMapOvr>
    <a:masterClrMapping/>
  </p:clrMapOvr>
  <p:transition spd="slow">
    <p:push dir="u"/>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本章总结</a:t>
            </a:r>
            <a:endParaRPr lang="en-US" dirty="0"/>
          </a:p>
        </p:txBody>
      </p:sp>
      <p:sp>
        <p:nvSpPr>
          <p:cNvPr id="3" name="Content Placeholder 2"/>
          <p:cNvSpPr>
            <a:spLocks noGrp="1"/>
          </p:cNvSpPr>
          <p:nvPr>
            <p:ph idx="1"/>
          </p:nvPr>
        </p:nvSpPr>
        <p:spPr/>
        <p:txBody>
          <a:bodyPr>
            <a:normAutofit/>
          </a:bodyPr>
          <a:lstStyle/>
          <a:p>
            <a:r>
              <a:rPr lang="zh-CN" altLang="en-US" sz="2400" dirty="0" smtClean="0"/>
              <a:t>会话跟踪技术是实际</a:t>
            </a:r>
            <a:r>
              <a:rPr lang="en-US" altLang="zh-CN" sz="2400" dirty="0" smtClean="0"/>
              <a:t>Web</a:t>
            </a:r>
            <a:r>
              <a:rPr lang="zh-CN" altLang="en-US" sz="2400" dirty="0" smtClean="0"/>
              <a:t>应用开发中常用到的技术，主要包括</a:t>
            </a:r>
            <a:r>
              <a:rPr lang="en-US" altLang="zh-CN" sz="2400" dirty="0" smtClean="0"/>
              <a:t>URL</a:t>
            </a:r>
            <a:r>
              <a:rPr lang="zh-CN" altLang="en-US" sz="2400" dirty="0" smtClean="0"/>
              <a:t>、隐藏域、</a:t>
            </a:r>
            <a:r>
              <a:rPr lang="en-US" altLang="zh-CN" sz="2400" dirty="0" smtClean="0"/>
              <a:t>Cookie</a:t>
            </a:r>
            <a:r>
              <a:rPr lang="zh-CN" altLang="en-US" sz="2400" dirty="0" smtClean="0"/>
              <a:t>、</a:t>
            </a:r>
            <a:r>
              <a:rPr lang="en-US" altLang="zh-CN" sz="2400" dirty="0" smtClean="0"/>
              <a:t>Session</a:t>
            </a:r>
            <a:r>
              <a:rPr lang="zh-CN" altLang="en-US" sz="2400" dirty="0" smtClean="0"/>
              <a:t>；</a:t>
            </a:r>
            <a:endParaRPr lang="en-US" altLang="zh-CN" sz="2400" dirty="0" smtClean="0"/>
          </a:p>
          <a:p>
            <a:r>
              <a:rPr lang="en-US" altLang="zh-CN" sz="2400" dirty="0" smtClean="0"/>
              <a:t>Cookie</a:t>
            </a:r>
            <a:r>
              <a:rPr lang="zh-CN" altLang="en-US" sz="2400" dirty="0" smtClean="0"/>
              <a:t>用来把简单信息保存到客户端，以便跟踪用户状态；</a:t>
            </a:r>
            <a:r>
              <a:rPr lang="en-US" altLang="zh-CN" sz="2400" dirty="0" err="1" smtClean="0"/>
              <a:t>Servlet</a:t>
            </a:r>
            <a:r>
              <a:rPr lang="zh-CN" altLang="en-US" sz="2400" dirty="0" smtClean="0"/>
              <a:t>规范中定义了</a:t>
            </a:r>
            <a:r>
              <a:rPr lang="en-US" altLang="zh-CN" sz="2400" dirty="0" smtClean="0"/>
              <a:t>Cookie</a:t>
            </a:r>
            <a:r>
              <a:rPr lang="zh-CN" altLang="en-US" sz="2400" dirty="0" smtClean="0"/>
              <a:t>类，实现</a:t>
            </a:r>
            <a:r>
              <a:rPr lang="en-US" altLang="zh-CN" sz="2400" dirty="0" smtClean="0"/>
              <a:t>Cookie</a:t>
            </a:r>
            <a:r>
              <a:rPr lang="zh-CN" altLang="en-US" sz="2400" dirty="0" smtClean="0"/>
              <a:t>技术；</a:t>
            </a:r>
            <a:endParaRPr lang="en-US" altLang="zh-CN" sz="2400" dirty="0" smtClean="0"/>
          </a:p>
          <a:p>
            <a:r>
              <a:rPr lang="en-US" altLang="zh-CN" sz="2400" dirty="0" smtClean="0"/>
              <a:t>Session</a:t>
            </a:r>
            <a:r>
              <a:rPr lang="zh-CN" altLang="en-US" sz="2400" dirty="0" smtClean="0"/>
              <a:t>是存储在服务器端的对象，一次会话过程中有一个唯一的</a:t>
            </a:r>
            <a:r>
              <a:rPr lang="en-US" altLang="zh-CN" sz="2400" dirty="0" smtClean="0"/>
              <a:t>Session</a:t>
            </a:r>
            <a:r>
              <a:rPr lang="zh-CN" altLang="en-US" sz="2400" dirty="0" smtClean="0"/>
              <a:t>对象；</a:t>
            </a:r>
            <a:endParaRPr lang="en-US" altLang="zh-CN" sz="2400" dirty="0" smtClean="0"/>
          </a:p>
          <a:p>
            <a:r>
              <a:rPr lang="en-US" altLang="zh-CN" sz="2400" dirty="0" err="1" smtClean="0"/>
              <a:t>Servlet</a:t>
            </a:r>
            <a:r>
              <a:rPr lang="zh-CN" altLang="en-US" sz="2400" dirty="0" smtClean="0"/>
              <a:t>规范中定义了</a:t>
            </a:r>
            <a:r>
              <a:rPr lang="en-US" altLang="zh-CN" sz="2400" dirty="0" err="1" smtClean="0"/>
              <a:t>HttpSession</a:t>
            </a:r>
            <a:r>
              <a:rPr lang="zh-CN" altLang="en-US" sz="2400" dirty="0" smtClean="0"/>
              <a:t>接口，能够实现</a:t>
            </a:r>
            <a:r>
              <a:rPr lang="en-US" altLang="zh-CN" sz="2400" dirty="0" smtClean="0"/>
              <a:t>Session</a:t>
            </a:r>
            <a:r>
              <a:rPr lang="zh-CN" altLang="en-US" sz="2400" dirty="0" smtClean="0"/>
              <a:t>技术；</a:t>
            </a:r>
            <a:endParaRPr lang="en-US" altLang="zh-CN" sz="2400" dirty="0" smtClean="0"/>
          </a:p>
          <a:p>
            <a:r>
              <a:rPr lang="en-US" altLang="zh-CN" sz="2400" dirty="0" err="1" smtClean="0"/>
              <a:t>HttpSession</a:t>
            </a:r>
            <a:r>
              <a:rPr lang="zh-CN" altLang="en-US" sz="2400" dirty="0" smtClean="0"/>
              <a:t>对象中可以添加属性，用来在会话范围共享数据；</a:t>
            </a:r>
            <a:endParaRPr lang="en-US" altLang="zh-CN" sz="2400" dirty="0" smtClean="0"/>
          </a:p>
          <a:p>
            <a:pPr>
              <a:buNone/>
            </a:pPr>
            <a:endParaRPr lang="en-US" sz="2400" dirty="0"/>
          </a:p>
        </p:txBody>
      </p:sp>
    </p:spTree>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本章作业</a:t>
            </a:r>
            <a:endParaRPr lang="zh-CN" altLang="en-US" dirty="0"/>
          </a:p>
        </p:txBody>
      </p:sp>
      <p:sp>
        <p:nvSpPr>
          <p:cNvPr id="3" name="内容占位符 2"/>
          <p:cNvSpPr>
            <a:spLocks noGrp="1"/>
          </p:cNvSpPr>
          <p:nvPr>
            <p:ph idx="1"/>
          </p:nvPr>
        </p:nvSpPr>
        <p:spPr>
          <a:xfrm>
            <a:off x="558800" y="914400"/>
            <a:ext cx="10780010" cy="5571067"/>
          </a:xfrm>
        </p:spPr>
        <p:txBody>
          <a:bodyPr vert="horz" lIns="91440" tIns="45720" rIns="91440" bIns="45720" rtlCol="0">
            <a:normAutofit/>
          </a:bodyPr>
          <a:lstStyle/>
          <a:p>
            <a:r>
              <a:rPr lang="zh-CN" altLang="en-US" sz="2400" dirty="0" smtClean="0">
                <a:latin typeface="+mn-ea"/>
                <a:ea typeface="微软雅黑 Light"/>
              </a:rPr>
              <a:t>作业： </a:t>
            </a:r>
            <a:endParaRPr lang="en-US" altLang="zh-CN" sz="2400" dirty="0" smtClean="0">
              <a:latin typeface="+mn-ea"/>
              <a:ea typeface="微软雅黑 Light"/>
            </a:endParaRPr>
          </a:p>
          <a:p>
            <a:pPr>
              <a:buNone/>
            </a:pPr>
            <a:r>
              <a:rPr lang="en-US" altLang="zh-CN" sz="2400" dirty="0" smtClean="0">
                <a:latin typeface="+mn-ea"/>
                <a:ea typeface="微软雅黑 Light"/>
              </a:rPr>
              <a:t>  1</a:t>
            </a:r>
            <a:r>
              <a:rPr lang="zh-CN" altLang="en-US" sz="2400" dirty="0" smtClean="0">
                <a:latin typeface="+mn-ea"/>
                <a:ea typeface="微软雅黑 Light"/>
              </a:rPr>
              <a:t>）创建</a:t>
            </a:r>
            <a:r>
              <a:rPr lang="en-US" altLang="zh-CN" sz="2400" dirty="0" smtClean="0">
                <a:latin typeface="+mn-ea"/>
                <a:ea typeface="微软雅黑 Light"/>
              </a:rPr>
              <a:t>cookie</a:t>
            </a:r>
            <a:r>
              <a:rPr lang="zh-CN" altLang="en-US" sz="2400" dirty="0" smtClean="0">
                <a:latin typeface="+mn-ea"/>
                <a:ea typeface="微软雅黑 Light"/>
              </a:rPr>
              <a:t>对象，设置最大生命时间一小时</a:t>
            </a:r>
            <a:endParaRPr lang="en-US" altLang="zh-CN" sz="2400" dirty="0" smtClean="0">
              <a:latin typeface="+mn-ea"/>
              <a:ea typeface="微软雅黑 Light"/>
            </a:endParaRPr>
          </a:p>
          <a:p>
            <a:pPr>
              <a:buNone/>
            </a:pPr>
            <a:r>
              <a:rPr lang="en-US" altLang="zh-CN" sz="2400" dirty="0" smtClean="0">
                <a:latin typeface="+mn-ea"/>
                <a:ea typeface="微软雅黑 Light"/>
              </a:rPr>
              <a:t>  2</a:t>
            </a:r>
            <a:r>
              <a:rPr lang="zh-CN" altLang="en-US" sz="2400" dirty="0" smtClean="0">
                <a:latin typeface="+mn-ea"/>
                <a:ea typeface="微软雅黑 Light"/>
              </a:rPr>
              <a:t>）应用</a:t>
            </a:r>
            <a:r>
              <a:rPr lang="en-US" altLang="zh-CN" sz="2400" dirty="0" smtClean="0">
                <a:latin typeface="+mn-ea"/>
                <a:ea typeface="微软雅黑 Light"/>
              </a:rPr>
              <a:t>cookie</a:t>
            </a:r>
            <a:r>
              <a:rPr lang="zh-CN" altLang="en-US" sz="2400" dirty="0" smtClean="0">
                <a:latin typeface="+mn-ea"/>
                <a:ea typeface="微软雅黑 Light"/>
              </a:rPr>
              <a:t>技术实现登录某网站统计登录次数</a:t>
            </a:r>
            <a:endParaRPr lang="en-US" altLang="zh-CN" sz="2400" dirty="0" smtClean="0">
              <a:latin typeface="+mn-ea"/>
              <a:ea typeface="微软雅黑 Light"/>
            </a:endParaRPr>
          </a:p>
          <a:p>
            <a:pPr>
              <a:buNone/>
            </a:pPr>
            <a:r>
              <a:rPr lang="en-US" altLang="zh-CN" sz="2400" dirty="0" smtClean="0">
                <a:latin typeface="+mn-ea"/>
                <a:ea typeface="微软雅黑 Light"/>
              </a:rPr>
              <a:t>  3</a:t>
            </a:r>
            <a:r>
              <a:rPr lang="zh-CN" altLang="en-US" sz="2400" dirty="0" smtClean="0">
                <a:latin typeface="+mn-ea"/>
                <a:ea typeface="微软雅黑 Light"/>
              </a:rPr>
              <a:t>）创建</a:t>
            </a:r>
            <a:r>
              <a:rPr lang="en-US" altLang="zh-CN" sz="2400" dirty="0" smtClean="0">
                <a:latin typeface="+mn-ea"/>
                <a:ea typeface="微软雅黑 Light"/>
              </a:rPr>
              <a:t>session</a:t>
            </a:r>
            <a:r>
              <a:rPr lang="zh-CN" altLang="en-US" sz="2400" dirty="0" smtClean="0">
                <a:latin typeface="+mn-ea"/>
                <a:ea typeface="微软雅黑 Light"/>
              </a:rPr>
              <a:t>对象，查看</a:t>
            </a:r>
            <a:r>
              <a:rPr lang="en-US" altLang="zh-CN" sz="2400" dirty="0" smtClean="0">
                <a:latin typeface="+mn-ea"/>
                <a:ea typeface="微软雅黑 Light"/>
              </a:rPr>
              <a:t>API</a:t>
            </a:r>
            <a:r>
              <a:rPr lang="zh-CN" altLang="en-US" sz="2400" dirty="0" smtClean="0">
                <a:latin typeface="+mn-ea"/>
                <a:ea typeface="微软雅黑 Light"/>
              </a:rPr>
              <a:t>实现其常用方法</a:t>
            </a:r>
            <a:endParaRPr lang="zh-CN" altLang="en-US" sz="2400" dirty="0" smtClean="0">
              <a:latin typeface="+mn-ea"/>
              <a:ea typeface="微软雅黑 Light"/>
            </a:endParaRPr>
          </a:p>
          <a:p>
            <a:pPr>
              <a:buNone/>
            </a:pPr>
            <a:r>
              <a:rPr lang="en-US" altLang="zh-CN" sz="2400" dirty="0" smtClean="0">
                <a:latin typeface="+mn-ea"/>
                <a:ea typeface="微软雅黑 Light"/>
              </a:rPr>
              <a:t> </a:t>
            </a:r>
            <a:endParaRPr lang="en-US" altLang="zh-CN" sz="2400" dirty="0" smtClean="0">
              <a:latin typeface="+mn-ea"/>
              <a:ea typeface="微软雅黑 Light"/>
            </a:endParaRPr>
          </a:p>
          <a:p>
            <a:pPr>
              <a:buNone/>
            </a:pPr>
            <a:r>
              <a:rPr lang="en-US" altLang="zh-CN" sz="2400" dirty="0" smtClean="0">
                <a:latin typeface="+mn-ea"/>
                <a:ea typeface="微软雅黑 Light"/>
              </a:rPr>
              <a:t>  </a:t>
            </a:r>
            <a:r>
              <a:rPr lang="zh-CN" altLang="en-US" sz="2400" dirty="0" smtClean="0">
                <a:latin typeface="+mn-ea"/>
                <a:ea typeface="微软雅黑 Light"/>
              </a:rPr>
              <a:t>难度：中</a:t>
            </a:r>
            <a:endParaRPr lang="en-US" altLang="zh-CN" sz="2400" dirty="0" smtClean="0">
              <a:latin typeface="+mn-ea"/>
              <a:ea typeface="微软雅黑 Light"/>
            </a:endParaRPr>
          </a:p>
          <a:p>
            <a:pPr>
              <a:buNone/>
            </a:pPr>
            <a:endParaRPr lang="zh-CN" altLang="en-US" sz="2400" dirty="0" smtClean="0">
              <a:latin typeface="+mn-ea"/>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会话的概念与作用</a:t>
            </a:r>
            <a:r>
              <a:rPr lang="en-US" altLang="zh-CN" dirty="0"/>
              <a:t>-1</a:t>
            </a:r>
            <a:endParaRPr lang="zh-CN" altLang="en-US" dirty="0"/>
          </a:p>
        </p:txBody>
      </p:sp>
      <p:sp>
        <p:nvSpPr>
          <p:cNvPr id="3" name="内容占位符 2"/>
          <p:cNvSpPr>
            <a:spLocks noGrp="1"/>
          </p:cNvSpPr>
          <p:nvPr>
            <p:ph idx="1"/>
          </p:nvPr>
        </p:nvSpPr>
        <p:spPr/>
        <p:txBody>
          <a:bodyPr/>
          <a:lstStyle/>
          <a:p>
            <a:r>
              <a:rPr lang="zh-CN" altLang="en-US" dirty="0"/>
              <a:t>对于</a:t>
            </a:r>
            <a:r>
              <a:rPr lang="en-US" altLang="zh-CN" dirty="0"/>
              <a:t>Web</a:t>
            </a:r>
            <a:r>
              <a:rPr lang="zh-CN" altLang="en-US" dirty="0" smtClean="0"/>
              <a:t>应用的一个关注核心：</a:t>
            </a:r>
            <a:endParaRPr lang="zh-CN" altLang="en-US" dirty="0"/>
          </a:p>
        </p:txBody>
      </p:sp>
      <p:pic>
        <p:nvPicPr>
          <p:cNvPr id="4" name="图片 3"/>
          <p:cNvPicPr>
            <a:picLocks noChangeAspect="1"/>
          </p:cNvPicPr>
          <p:nvPr/>
        </p:nvPicPr>
        <p:blipFill rotWithShape="1">
          <a:blip r:embed="rId1">
            <a:clrChange>
              <a:clrFrom>
                <a:srgbClr val="FFFFFF"/>
              </a:clrFrom>
              <a:clrTo>
                <a:srgbClr val="FFFFFF">
                  <a:alpha val="0"/>
                </a:srgbClr>
              </a:clrTo>
            </a:clrChange>
            <a:duotone>
              <a:schemeClr val="accent5">
                <a:shade val="45000"/>
                <a:satMod val="135000"/>
              </a:schemeClr>
              <a:prstClr val="white"/>
            </a:duotone>
            <a:extLst>
              <a:ext uri="{28A0092B-C50C-407E-A947-70E740481C1C}">
                <a14:useLocalDpi xmlns:a14="http://schemas.microsoft.com/office/drawing/2010/main" val="0"/>
              </a:ext>
            </a:extLst>
          </a:blip>
          <a:srcRect l="5412" t="7748" r="5595" b="3836"/>
          <a:stretch>
            <a:fillRect/>
          </a:stretch>
        </p:blipFill>
        <p:spPr>
          <a:xfrm>
            <a:off x="4525911" y="2194373"/>
            <a:ext cx="2331076" cy="1650661"/>
          </a:xfrm>
          <a:prstGeom prst="rect">
            <a:avLst/>
          </a:prstGeom>
          <a:effectLst>
            <a:reflection blurRad="6350" stA="52000" endA="300" endPos="35000" dir="5400000" sy="-100000" algn="bl" rotWithShape="0"/>
          </a:effectLst>
        </p:spPr>
      </p:pic>
      <p:sp>
        <p:nvSpPr>
          <p:cNvPr id="5" name="文本框 4"/>
          <p:cNvSpPr txBox="1"/>
          <p:nvPr/>
        </p:nvSpPr>
        <p:spPr>
          <a:xfrm>
            <a:off x="419992" y="4157497"/>
            <a:ext cx="9687393" cy="1600438"/>
          </a:xfrm>
          <a:prstGeom prst="rect">
            <a:avLst/>
          </a:prstGeom>
          <a:noFill/>
          <a:effectLst>
            <a:glow rad="88900">
              <a:schemeClr val="accent1">
                <a:alpha val="65000"/>
              </a:schemeClr>
            </a:glow>
          </a:effectLst>
        </p:spPr>
        <p:txBody>
          <a:bodyPr wrap="square" rtlCol="0">
            <a:spAutoFit/>
          </a:bodyPr>
          <a:lstStyle/>
          <a:p>
            <a:r>
              <a:rPr lang="en-US" altLang="zh-CN" sz="2400" dirty="0" smtClean="0">
                <a:effectLst/>
                <a:latin typeface="微软雅黑" panose="020B0503020204020204" pitchFamily="34" charset="-122"/>
                <a:ea typeface="微软雅黑" panose="020B0503020204020204" pitchFamily="34" charset="-122"/>
              </a:rPr>
              <a:t>WEB</a:t>
            </a:r>
            <a:r>
              <a:rPr lang="zh-CN" altLang="en-US" sz="2400" dirty="0" smtClean="0">
                <a:effectLst/>
                <a:latin typeface="微软雅黑" panose="020B0503020204020204" pitchFamily="34" charset="-122"/>
                <a:ea typeface="微软雅黑" panose="020B0503020204020204" pitchFamily="34" charset="-122"/>
              </a:rPr>
              <a:t>应用最关心的：</a:t>
            </a:r>
            <a:endParaRPr lang="en-US" altLang="zh-CN" sz="2400" dirty="0" smtClean="0">
              <a:effectLst/>
              <a:latin typeface="微软雅黑" panose="020B0503020204020204" pitchFamily="34" charset="-122"/>
              <a:ea typeface="微软雅黑" panose="020B0503020204020204" pitchFamily="34" charset="-122"/>
            </a:endParaRPr>
          </a:p>
          <a:p>
            <a:r>
              <a:rPr lang="zh-CN" altLang="en-US" sz="4000" b="1" dirty="0" smtClean="0">
                <a:effectLst/>
                <a:latin typeface="微软雅黑" panose="020B0503020204020204" pitchFamily="34" charset="-122"/>
                <a:ea typeface="微软雅黑" panose="020B0503020204020204" pitchFamily="34" charset="-122"/>
              </a:rPr>
              <a:t>你是</a:t>
            </a:r>
            <a:r>
              <a:rPr lang="zh-CN" altLang="en-US" sz="5400" b="1" dirty="0" smtClean="0">
                <a:solidFill>
                  <a:schemeClr val="accent2">
                    <a:lumMod val="75000"/>
                  </a:schemeClr>
                </a:solidFill>
                <a:effectLst/>
                <a:latin typeface="微软雅黑" panose="020B0503020204020204" pitchFamily="34" charset="-122"/>
                <a:ea typeface="微软雅黑" panose="020B0503020204020204" pitchFamily="34" charset="-122"/>
              </a:rPr>
              <a:t>谁</a:t>
            </a:r>
            <a:r>
              <a:rPr lang="en-US" altLang="zh-CN" sz="4000" b="1" dirty="0" smtClean="0">
                <a:effectLst/>
                <a:latin typeface="微软雅黑" panose="020B0503020204020204" pitchFamily="34" charset="-122"/>
                <a:ea typeface="微软雅黑" panose="020B0503020204020204" pitchFamily="34" charset="-122"/>
              </a:rPr>
              <a:t>-</a:t>
            </a:r>
            <a:r>
              <a:rPr lang="zh-CN" altLang="en-US" sz="4000" b="1" dirty="0" smtClean="0">
                <a:effectLst/>
                <a:latin typeface="微软雅黑" panose="020B0503020204020204" pitchFamily="34" charset="-122"/>
                <a:ea typeface="微软雅黑" panose="020B0503020204020204" pitchFamily="34" charset="-122"/>
              </a:rPr>
              <a:t>你要</a:t>
            </a:r>
            <a:r>
              <a:rPr lang="zh-CN" altLang="en-US" sz="5400" b="1" dirty="0">
                <a:solidFill>
                  <a:schemeClr val="accent2">
                    <a:lumMod val="75000"/>
                  </a:schemeClr>
                </a:solidFill>
                <a:effectLst/>
                <a:latin typeface="微软雅黑" panose="020B0503020204020204" pitchFamily="34" charset="-122"/>
                <a:ea typeface="微软雅黑" panose="020B0503020204020204" pitchFamily="34" charset="-122"/>
              </a:rPr>
              <a:t>干什么</a:t>
            </a:r>
            <a:r>
              <a:rPr lang="en-US" altLang="zh-CN" sz="4000" b="1" dirty="0" smtClean="0">
                <a:effectLst/>
                <a:latin typeface="微软雅黑" panose="020B0503020204020204" pitchFamily="34" charset="-122"/>
                <a:ea typeface="微软雅黑" panose="020B0503020204020204" pitchFamily="34" charset="-122"/>
              </a:rPr>
              <a:t>-</a:t>
            </a:r>
            <a:r>
              <a:rPr lang="zh-CN" altLang="en-US" sz="4000" b="1" dirty="0" smtClean="0">
                <a:effectLst/>
                <a:latin typeface="微软雅黑" panose="020B0503020204020204" pitchFamily="34" charset="-122"/>
                <a:ea typeface="微软雅黑" panose="020B0503020204020204" pitchFamily="34" charset="-122"/>
              </a:rPr>
              <a:t>你要到</a:t>
            </a:r>
            <a:r>
              <a:rPr lang="zh-CN" altLang="en-US" sz="5400" b="1" dirty="0">
                <a:solidFill>
                  <a:schemeClr val="accent2">
                    <a:lumMod val="75000"/>
                  </a:schemeClr>
                </a:solidFill>
                <a:effectLst/>
                <a:latin typeface="微软雅黑" panose="020B0503020204020204" pitchFamily="34" charset="-122"/>
                <a:ea typeface="微软雅黑" panose="020B0503020204020204" pitchFamily="34" charset="-122"/>
              </a:rPr>
              <a:t>哪里</a:t>
            </a:r>
            <a:r>
              <a:rPr lang="zh-CN" altLang="en-US" sz="4000" b="1" dirty="0" smtClean="0">
                <a:effectLst/>
                <a:latin typeface="微软雅黑" panose="020B0503020204020204" pitchFamily="34" charset="-122"/>
                <a:ea typeface="微软雅黑" panose="020B0503020204020204" pitchFamily="34" charset="-122"/>
              </a:rPr>
              <a:t>去？</a:t>
            </a:r>
            <a:endParaRPr lang="en-US" altLang="zh-CN" sz="4000" b="1" dirty="0" smtClean="0">
              <a:effectLst/>
              <a:latin typeface="微软雅黑" panose="020B0503020204020204" pitchFamily="34" charset="-122"/>
              <a:ea typeface="微软雅黑" panose="020B0503020204020204" pitchFamily="34" charset="-122"/>
            </a:endParaRPr>
          </a:p>
          <a:p>
            <a:r>
              <a:rPr lang="zh-CN" altLang="en-US" sz="2000" dirty="0" smtClean="0">
                <a:effectLst/>
                <a:latin typeface="微软雅黑" panose="020B0503020204020204" pitchFamily="34" charset="-122"/>
                <a:ea typeface="微软雅黑" panose="020B0503020204020204" pitchFamily="34" charset="-122"/>
              </a:rPr>
              <a:t>好心塞，如何告诉服务器，我是谁，我要干什么，我要到哪里去</a:t>
            </a:r>
            <a:endParaRPr lang="zh-CN" altLang="en-US" sz="2000" dirty="0">
              <a:effectLst/>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会话的概念与作用</a:t>
            </a:r>
            <a:r>
              <a:rPr lang="en-US" altLang="zh-CN" dirty="0"/>
              <a:t>-1</a:t>
            </a:r>
            <a:endParaRPr lang="zh-CN" altLang="en-US" dirty="0"/>
          </a:p>
        </p:txBody>
      </p:sp>
      <p:sp>
        <p:nvSpPr>
          <p:cNvPr id="3" name="内容占位符 2"/>
          <p:cNvSpPr>
            <a:spLocks noGrp="1"/>
          </p:cNvSpPr>
          <p:nvPr>
            <p:ph idx="1"/>
          </p:nvPr>
        </p:nvSpPr>
        <p:spPr/>
        <p:txBody>
          <a:bodyPr/>
          <a:lstStyle/>
          <a:p>
            <a:r>
              <a:rPr lang="zh-CN" altLang="en-US" dirty="0"/>
              <a:t>在无状态的</a:t>
            </a:r>
            <a:r>
              <a:rPr lang="en-US" altLang="zh-CN" dirty="0"/>
              <a:t>HTTP</a:t>
            </a:r>
            <a:r>
              <a:rPr lang="zh-CN" altLang="en-US" dirty="0"/>
              <a:t>协议下要想直接完成这个任务</a:t>
            </a:r>
            <a:r>
              <a:rPr lang="en-US" altLang="zh-CN" dirty="0"/>
              <a:t>…</a:t>
            </a:r>
            <a:endParaRPr lang="zh-CN" altLang="en-US" dirty="0"/>
          </a:p>
        </p:txBody>
      </p:sp>
      <p:grpSp>
        <p:nvGrpSpPr>
          <p:cNvPr id="4" name="组合 3"/>
          <p:cNvGrpSpPr/>
          <p:nvPr/>
        </p:nvGrpSpPr>
        <p:grpSpPr>
          <a:xfrm>
            <a:off x="3385138" y="1904265"/>
            <a:ext cx="5508311" cy="3186190"/>
            <a:chOff x="2543489" y="2301594"/>
            <a:chExt cx="5508311" cy="3186190"/>
          </a:xfrm>
        </p:grpSpPr>
        <p:pic>
          <p:nvPicPr>
            <p:cNvPr id="5" name="Picture 2" descr="http://i0.hdslb.com/video/2c/2cfea7b8a31536e251b8576bee8aa8a5.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563925" y="2301594"/>
              <a:ext cx="4876800" cy="304800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rot="10800000">
              <a:off x="2543489" y="2301594"/>
              <a:ext cx="2458836" cy="3048001"/>
            </a:xfrm>
            <a:prstGeom prst="rect">
              <a:avLst/>
            </a:prstGeom>
            <a:gradFill>
              <a:gsLst>
                <a:gs pos="0">
                  <a:schemeClr val="bg1">
                    <a:alpha val="0"/>
                  </a:schemeClr>
                </a:gs>
                <a:gs pos="60000">
                  <a:srgbClr val="FFFFFF">
                    <a:alpha val="58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4421753" y="2301594"/>
              <a:ext cx="3018972" cy="3048002"/>
            </a:xfrm>
            <a:prstGeom prst="rect">
              <a:avLst/>
            </a:prstGeom>
            <a:gradFill>
              <a:gsLst>
                <a:gs pos="0">
                  <a:schemeClr val="bg1">
                    <a:alpha val="0"/>
                  </a:schemeClr>
                </a:gs>
                <a:gs pos="60000">
                  <a:srgbClr val="FFFFFF">
                    <a:alpha val="58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rot="16200000">
              <a:off x="4604491" y="261028"/>
              <a:ext cx="853730" cy="4934861"/>
            </a:xfrm>
            <a:prstGeom prst="rect">
              <a:avLst/>
            </a:prstGeom>
            <a:gradFill>
              <a:gsLst>
                <a:gs pos="0">
                  <a:schemeClr val="bg1">
                    <a:alpha val="0"/>
                  </a:schemeClr>
                </a:gs>
                <a:gs pos="60000">
                  <a:srgbClr val="FFFFFF">
                    <a:alpha val="90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rot="5400000">
              <a:off x="4946072" y="2382056"/>
              <a:ext cx="723581" cy="5487875"/>
            </a:xfrm>
            <a:prstGeom prst="rect">
              <a:avLst/>
            </a:prstGeom>
            <a:gradFill>
              <a:gsLst>
                <a:gs pos="0">
                  <a:schemeClr val="bg1">
                    <a:alpha val="0"/>
                  </a:schemeClr>
                </a:gs>
                <a:gs pos="60000">
                  <a:srgbClr val="FFFFFF">
                    <a:alpha val="90000"/>
                  </a:srgbClr>
                </a:gs>
                <a:gs pos="100000">
                  <a:schemeClr val="bg1"/>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pic>
        <p:nvPicPr>
          <p:cNvPr id="10" name="图片 9"/>
          <p:cNvPicPr>
            <a:picLocks noChangeAspect="1"/>
          </p:cNvPicPr>
          <p:nvPr/>
        </p:nvPicPr>
        <p:blipFill rotWithShape="1">
          <a:blip r:embed="rId2">
            <a:extLst>
              <a:ext uri="{28A0092B-C50C-407E-A947-70E740481C1C}">
                <a14:useLocalDpi xmlns:a14="http://schemas.microsoft.com/office/drawing/2010/main" val="0"/>
              </a:ext>
            </a:extLst>
          </a:blip>
          <a:srcRect r="47525" b="23025"/>
          <a:stretch>
            <a:fillRect/>
          </a:stretch>
        </p:blipFill>
        <p:spPr>
          <a:xfrm>
            <a:off x="2794499" y="4130512"/>
            <a:ext cx="5278182" cy="1516234"/>
          </a:xfrm>
          <a:prstGeom prst="rect">
            <a:avLst/>
          </a:prstGeom>
          <a:effectLst>
            <a:reflection blurRad="6350" stA="52000" endA="300" endPos="35000" dir="5400000" sy="-100000" algn="bl" rotWithShape="0"/>
          </a:effectLst>
        </p:spPr>
      </p:pic>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p:cNvSpPr/>
          <p:nvPr/>
        </p:nvSpPr>
        <p:spPr>
          <a:xfrm>
            <a:off x="399012" y="1862051"/>
            <a:ext cx="11238807" cy="4372495"/>
          </a:xfrm>
          <a:prstGeom prst="rect">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标题 1"/>
          <p:cNvSpPr>
            <a:spLocks noGrp="1"/>
          </p:cNvSpPr>
          <p:nvPr>
            <p:ph type="title"/>
          </p:nvPr>
        </p:nvSpPr>
        <p:spPr/>
        <p:txBody>
          <a:bodyPr/>
          <a:lstStyle/>
          <a:p>
            <a:r>
              <a:rPr lang="zh-CN" altLang="en-US" dirty="0"/>
              <a:t>知识点</a:t>
            </a:r>
            <a:r>
              <a:rPr lang="en-US" altLang="zh-CN" dirty="0" smtClean="0"/>
              <a:t>1-</a:t>
            </a:r>
            <a:r>
              <a:rPr lang="zh-CN" altLang="en-US" dirty="0" smtClean="0"/>
              <a:t>会话的概念与作用</a:t>
            </a:r>
            <a:r>
              <a:rPr lang="en-US" altLang="zh-CN" dirty="0" smtClean="0"/>
              <a:t>-1</a:t>
            </a:r>
            <a:endParaRPr lang="zh-CN" altLang="en-US" dirty="0"/>
          </a:p>
        </p:txBody>
      </p:sp>
      <p:sp>
        <p:nvSpPr>
          <p:cNvPr id="3" name="内容占位符 2"/>
          <p:cNvSpPr>
            <a:spLocks noGrp="1"/>
          </p:cNvSpPr>
          <p:nvPr>
            <p:ph idx="1"/>
          </p:nvPr>
        </p:nvSpPr>
        <p:spPr>
          <a:xfrm>
            <a:off x="173508" y="850007"/>
            <a:ext cx="11805132" cy="845790"/>
          </a:xfrm>
        </p:spPr>
        <p:txBody>
          <a:bodyPr>
            <a:normAutofit fontScale="92500"/>
          </a:bodyPr>
          <a:lstStyle/>
          <a:p>
            <a:r>
              <a:rPr lang="zh-CN" altLang="en-US" sz="2400" dirty="0" smtClean="0"/>
              <a:t>对于</a:t>
            </a:r>
            <a:r>
              <a:rPr lang="en-US" altLang="zh-CN" sz="2400" dirty="0" smtClean="0"/>
              <a:t>Web</a:t>
            </a:r>
            <a:r>
              <a:rPr lang="zh-CN" altLang="en-US" sz="2400" dirty="0" smtClean="0"/>
              <a:t>应用来说，会话（</a:t>
            </a:r>
            <a:r>
              <a:rPr lang="en-US" altLang="zh-CN" sz="2400" dirty="0" smtClean="0"/>
              <a:t>Session</a:t>
            </a:r>
            <a:r>
              <a:rPr lang="zh-CN" altLang="en-US" sz="2400" dirty="0" smtClean="0"/>
              <a:t>）就是浏览器与服务器之间的一次连续的通讯过程；</a:t>
            </a:r>
            <a:endParaRPr lang="zh-CN" altLang="en-US" sz="2400" dirty="0"/>
          </a:p>
        </p:txBody>
      </p:sp>
      <p:sp>
        <p:nvSpPr>
          <p:cNvPr id="18" name="Rounded Rectangle 17"/>
          <p:cNvSpPr/>
          <p:nvPr/>
        </p:nvSpPr>
        <p:spPr>
          <a:xfrm>
            <a:off x="947651" y="3541223"/>
            <a:ext cx="2244437" cy="648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t>通过浏览器访问一个网站；</a:t>
            </a:r>
            <a:endParaRPr lang="en-US" dirty="0"/>
          </a:p>
        </p:txBody>
      </p:sp>
      <p:sp>
        <p:nvSpPr>
          <p:cNvPr id="19" name="Rounded Rectangle 18"/>
          <p:cNvSpPr/>
          <p:nvPr/>
        </p:nvSpPr>
        <p:spPr>
          <a:xfrm>
            <a:off x="4258888" y="2313710"/>
            <a:ext cx="2244437" cy="648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访问页面</a:t>
            </a:r>
            <a:r>
              <a:rPr lang="en-US" altLang="zh-CN" dirty="0" smtClean="0"/>
              <a:t>1</a:t>
            </a:r>
            <a:endParaRPr lang="en-US" dirty="0"/>
          </a:p>
        </p:txBody>
      </p:sp>
      <p:sp>
        <p:nvSpPr>
          <p:cNvPr id="20" name="Rounded Rectangle 19"/>
          <p:cNvSpPr/>
          <p:nvPr/>
        </p:nvSpPr>
        <p:spPr>
          <a:xfrm>
            <a:off x="4228408" y="3264131"/>
            <a:ext cx="2244437" cy="648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访问页面</a:t>
            </a:r>
            <a:r>
              <a:rPr lang="en-US" altLang="zh-CN" dirty="0" smtClean="0"/>
              <a:t>2</a:t>
            </a:r>
            <a:endParaRPr lang="en-US" dirty="0"/>
          </a:p>
        </p:txBody>
      </p:sp>
      <p:sp>
        <p:nvSpPr>
          <p:cNvPr id="22" name="Rounded Rectangle 21"/>
          <p:cNvSpPr/>
          <p:nvPr/>
        </p:nvSpPr>
        <p:spPr>
          <a:xfrm>
            <a:off x="4264432" y="5095701"/>
            <a:ext cx="2244437" cy="648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访问页面</a:t>
            </a:r>
            <a:r>
              <a:rPr lang="en-US" altLang="zh-CN" dirty="0" smtClean="0"/>
              <a:t>n</a:t>
            </a:r>
            <a:endParaRPr lang="en-US" dirty="0"/>
          </a:p>
        </p:txBody>
      </p:sp>
      <p:sp>
        <p:nvSpPr>
          <p:cNvPr id="23" name="Rounded Rectangle 22"/>
          <p:cNvSpPr/>
          <p:nvPr/>
        </p:nvSpPr>
        <p:spPr>
          <a:xfrm>
            <a:off x="7600604" y="3543994"/>
            <a:ext cx="2244437" cy="648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关闭浏览器</a:t>
            </a:r>
            <a:endParaRPr lang="en-US" dirty="0"/>
          </a:p>
        </p:txBody>
      </p:sp>
      <p:sp>
        <p:nvSpPr>
          <p:cNvPr id="24" name="Rounded Rectangle 23"/>
          <p:cNvSpPr/>
          <p:nvPr/>
        </p:nvSpPr>
        <p:spPr>
          <a:xfrm>
            <a:off x="4267201" y="4200699"/>
            <a:ext cx="2244437" cy="64839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a:t>
            </a:r>
            <a:endParaRPr lang="en-US" dirty="0"/>
          </a:p>
        </p:txBody>
      </p:sp>
      <p:sp>
        <p:nvSpPr>
          <p:cNvPr id="25" name="Rectangle 24"/>
          <p:cNvSpPr/>
          <p:nvPr/>
        </p:nvSpPr>
        <p:spPr>
          <a:xfrm>
            <a:off x="4023361" y="2144684"/>
            <a:ext cx="2643447" cy="374072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ight Arrow 29"/>
          <p:cNvSpPr/>
          <p:nvPr/>
        </p:nvSpPr>
        <p:spPr>
          <a:xfrm>
            <a:off x="3258590" y="3690852"/>
            <a:ext cx="665018" cy="349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Curved Connector 31"/>
          <p:cNvCxnSpPr>
            <a:stCxn id="19" idx="2"/>
            <a:endCxn id="20" idx="0"/>
          </p:cNvCxnSpPr>
          <p:nvPr/>
        </p:nvCxnSpPr>
        <p:spPr>
          <a:xfrm rot="5400000">
            <a:off x="5214853" y="3097877"/>
            <a:ext cx="302028" cy="3048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Curved Connector 33"/>
          <p:cNvCxnSpPr>
            <a:stCxn id="20" idx="2"/>
          </p:cNvCxnSpPr>
          <p:nvPr/>
        </p:nvCxnSpPr>
        <p:spPr>
          <a:xfrm rot="16200000" flipH="1">
            <a:off x="5279969" y="3983182"/>
            <a:ext cx="326967" cy="185650"/>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Curved Connector 35"/>
          <p:cNvCxnSpPr>
            <a:endCxn id="22" idx="0"/>
          </p:cNvCxnSpPr>
          <p:nvPr/>
        </p:nvCxnSpPr>
        <p:spPr>
          <a:xfrm rot="5400000">
            <a:off x="5340931" y="4916980"/>
            <a:ext cx="224442" cy="133001"/>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Right Arrow 36"/>
          <p:cNvSpPr/>
          <p:nvPr/>
        </p:nvSpPr>
        <p:spPr>
          <a:xfrm>
            <a:off x="6885710" y="3710249"/>
            <a:ext cx="665018" cy="349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465514" y="2044931"/>
            <a:ext cx="2626821" cy="369332"/>
          </a:xfrm>
          <a:prstGeom prst="rect">
            <a:avLst/>
          </a:prstGeom>
          <a:noFill/>
        </p:spPr>
        <p:txBody>
          <a:bodyPr wrap="square" rtlCol="0">
            <a:spAutoFit/>
          </a:bodyPr>
          <a:lstStyle/>
          <a:p>
            <a:pPr algn="ctr"/>
            <a:r>
              <a:rPr lang="zh-CN" altLang="en-US" b="1" dirty="0" smtClean="0">
                <a:solidFill>
                  <a:srgbClr val="C00000"/>
                </a:solidFill>
              </a:rPr>
              <a:t>一次会话过程</a:t>
            </a:r>
            <a:endParaRPr lang="en-US" b="1" dirty="0">
              <a:solidFill>
                <a:srgbClr val="C00000"/>
              </a:solidFill>
            </a:endParaRPr>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Users\wxh\AppData\Roaming\Tencent\Users\29097443\QQ\WinTemp\RichOle\OY{0PXVEEGGM1MXHG9Z@K91.png"/>
          <p:cNvPicPr>
            <a:picLocks noChangeAspect="1" noChangeArrowheads="1"/>
          </p:cNvPicPr>
          <p:nvPr/>
        </p:nvPicPr>
        <p:blipFill>
          <a:blip r:embed="rId1" cstate="print"/>
          <a:srcRect/>
          <a:stretch>
            <a:fillRect/>
          </a:stretch>
        </p:blipFill>
        <p:spPr bwMode="auto">
          <a:xfrm>
            <a:off x="748146" y="2188181"/>
            <a:ext cx="3027046" cy="2592158"/>
          </a:xfrm>
          <a:prstGeom prst="rect">
            <a:avLst/>
          </a:prstGeom>
          <a:noFill/>
          <a:ln>
            <a:solidFill>
              <a:schemeClr val="accent6"/>
            </a:solidFill>
          </a:ln>
        </p:spPr>
      </p:pic>
      <p:pic>
        <p:nvPicPr>
          <p:cNvPr id="2052" name="Picture 4" descr="C:\Users\wxh\AppData\Roaming\Tencent\Users\29097443\QQ\WinTemp\RichOle\C1RIZN)0LR5]UVNC@_K`8HR.png"/>
          <p:cNvPicPr>
            <a:picLocks noChangeAspect="1" noChangeArrowheads="1"/>
          </p:cNvPicPr>
          <p:nvPr/>
        </p:nvPicPr>
        <p:blipFill>
          <a:blip r:embed="rId2" cstate="print"/>
          <a:srcRect/>
          <a:stretch>
            <a:fillRect/>
          </a:stretch>
        </p:blipFill>
        <p:spPr bwMode="auto">
          <a:xfrm>
            <a:off x="7780712" y="2296218"/>
            <a:ext cx="3429000" cy="4295775"/>
          </a:xfrm>
          <a:prstGeom prst="rect">
            <a:avLst/>
          </a:prstGeom>
          <a:noFill/>
          <a:ln>
            <a:solidFill>
              <a:schemeClr val="accent6"/>
            </a:solidFill>
          </a:ln>
        </p:spPr>
      </p:pic>
      <p:sp>
        <p:nvSpPr>
          <p:cNvPr id="2" name="标题 1"/>
          <p:cNvSpPr>
            <a:spLocks noGrp="1"/>
          </p:cNvSpPr>
          <p:nvPr>
            <p:ph type="title"/>
          </p:nvPr>
        </p:nvSpPr>
        <p:spPr/>
        <p:txBody>
          <a:bodyPr/>
          <a:lstStyle/>
          <a:p>
            <a:r>
              <a:rPr lang="zh-CN" altLang="en-US" dirty="0"/>
              <a:t>知识</a:t>
            </a:r>
            <a:r>
              <a:rPr lang="zh-CN" altLang="en-US" dirty="0" smtClean="0"/>
              <a:t>点</a:t>
            </a:r>
            <a:r>
              <a:rPr lang="en-US" altLang="zh-CN" dirty="0" smtClean="0"/>
              <a:t>1-</a:t>
            </a:r>
            <a:r>
              <a:rPr lang="zh-CN" altLang="en-US" dirty="0" smtClean="0"/>
              <a:t>会话的概念与作用</a:t>
            </a:r>
            <a:r>
              <a:rPr lang="en-US" altLang="zh-CN" dirty="0" smtClean="0"/>
              <a:t>-2</a:t>
            </a:r>
            <a:endParaRPr lang="zh-CN" altLang="en-US" dirty="0"/>
          </a:p>
        </p:txBody>
      </p:sp>
      <p:sp>
        <p:nvSpPr>
          <p:cNvPr id="3" name="内容占位符 2"/>
          <p:cNvSpPr>
            <a:spLocks noGrp="1"/>
          </p:cNvSpPr>
          <p:nvPr>
            <p:ph idx="1"/>
          </p:nvPr>
        </p:nvSpPr>
        <p:spPr>
          <a:xfrm>
            <a:off x="173508" y="850006"/>
            <a:ext cx="12018492" cy="3672117"/>
          </a:xfrm>
        </p:spPr>
        <p:txBody>
          <a:bodyPr>
            <a:normAutofit/>
          </a:bodyPr>
          <a:lstStyle/>
          <a:p>
            <a:r>
              <a:rPr lang="en-US" altLang="zh-CN" sz="2400" dirty="0" smtClean="0"/>
              <a:t>HTTP</a:t>
            </a:r>
            <a:r>
              <a:rPr lang="zh-CN" altLang="en-US" sz="2400" dirty="0" smtClean="0"/>
              <a:t>协议是无状态的，也就是说，一次请求结束后，</a:t>
            </a:r>
            <a:r>
              <a:rPr lang="en-US" altLang="zh-CN" sz="2400" dirty="0" smtClean="0"/>
              <a:t>HTTP</a:t>
            </a:r>
            <a:r>
              <a:rPr lang="zh-CN" altLang="en-US" sz="2400" dirty="0" smtClean="0"/>
              <a:t>协议就不再记录相关信息；</a:t>
            </a:r>
            <a:endParaRPr lang="en-US" altLang="zh-CN" sz="2400" dirty="0" smtClean="0"/>
          </a:p>
          <a:p>
            <a:r>
              <a:rPr lang="zh-CN" altLang="en-US" sz="2400" dirty="0" smtClean="0"/>
              <a:t>而实际应用中，却常常需要记住一些状态信息；</a:t>
            </a:r>
            <a:endParaRPr lang="zh-CN" altLang="en-US" sz="2400" dirty="0"/>
          </a:p>
        </p:txBody>
      </p:sp>
      <p:sp>
        <p:nvSpPr>
          <p:cNvPr id="21" name="Oval Callout 20"/>
          <p:cNvSpPr/>
          <p:nvPr/>
        </p:nvSpPr>
        <p:spPr>
          <a:xfrm>
            <a:off x="4721629" y="2194560"/>
            <a:ext cx="1645920" cy="1645920"/>
          </a:xfrm>
          <a:prstGeom prst="wedgeEllipseCallout">
            <a:avLst>
              <a:gd name="adj1" fmla="val -128913"/>
              <a:gd name="adj2" fmla="val 4835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要下载文档，要求必须先登录，称为访问控制。</a:t>
            </a:r>
            <a:endParaRPr lang="en-US" dirty="0">
              <a:solidFill>
                <a:schemeClr val="tx1"/>
              </a:solidFill>
            </a:endParaRPr>
          </a:p>
        </p:txBody>
      </p:sp>
      <p:sp>
        <p:nvSpPr>
          <p:cNvPr id="26" name="Oval Callout 25"/>
          <p:cNvSpPr/>
          <p:nvPr/>
        </p:nvSpPr>
        <p:spPr>
          <a:xfrm>
            <a:off x="4973782" y="4375266"/>
            <a:ext cx="1645920" cy="1645920"/>
          </a:xfrm>
          <a:prstGeom prst="wedgeEllipseCallout">
            <a:avLst>
              <a:gd name="adj1" fmla="val 137753"/>
              <a:gd name="adj2" fmla="val 119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一定时间内不再需要重新登录，称为简化登录。</a:t>
            </a:r>
            <a:endParaRPr lang="en-US" dirty="0">
              <a:solidFill>
                <a:schemeClr val="tx1"/>
              </a:solidFill>
            </a:endParaRPr>
          </a:p>
        </p:txBody>
      </p:sp>
      <p:sp>
        <p:nvSpPr>
          <p:cNvPr id="27" name="TextBox 26"/>
          <p:cNvSpPr txBox="1"/>
          <p:nvPr/>
        </p:nvSpPr>
        <p:spPr>
          <a:xfrm>
            <a:off x="731520" y="4937761"/>
            <a:ext cx="4006735" cy="1200329"/>
          </a:xfrm>
          <a:prstGeom prst="rect">
            <a:avLst/>
          </a:prstGeom>
          <a:solidFill>
            <a:schemeClr val="accent6">
              <a:lumMod val="60000"/>
              <a:lumOff val="40000"/>
            </a:schemeClr>
          </a:solidFill>
        </p:spPr>
        <p:txBody>
          <a:bodyPr wrap="square" rtlCol="0">
            <a:spAutoFit/>
          </a:bodyPr>
          <a:lstStyle/>
          <a:p>
            <a:r>
              <a:rPr lang="zh-CN" altLang="en-US" dirty="0" smtClean="0"/>
              <a:t>会话跟踪技术就能够实现这样的功能：能够跟踪客户端与服务器端的交互，保存和记忆相关的信息，保存请求的状态信息。</a:t>
            </a:r>
            <a:endParaRPr lang="en-US" dirty="0"/>
          </a:p>
        </p:txBody>
      </p:sp>
    </p:spTree>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知识点</a:t>
            </a:r>
            <a:r>
              <a:rPr lang="en-US" altLang="zh-CN" dirty="0"/>
              <a:t>1-</a:t>
            </a:r>
            <a:r>
              <a:rPr lang="zh-CN" altLang="en-US" dirty="0"/>
              <a:t>会话的概念与作用</a:t>
            </a:r>
            <a:r>
              <a:rPr lang="en-US" altLang="zh-CN" dirty="0"/>
              <a:t>-2</a:t>
            </a:r>
            <a:endParaRPr lang="zh-CN" altLang="en-US" dirty="0"/>
          </a:p>
        </p:txBody>
      </p:sp>
      <p:sp>
        <p:nvSpPr>
          <p:cNvPr id="3" name="内容占位符 2"/>
          <p:cNvSpPr>
            <a:spLocks noGrp="1"/>
          </p:cNvSpPr>
          <p:nvPr>
            <p:ph idx="1"/>
          </p:nvPr>
        </p:nvSpPr>
        <p:spPr/>
        <p:txBody>
          <a:bodyPr/>
          <a:lstStyle/>
          <a:p>
            <a:r>
              <a:rPr lang="zh-CN" altLang="en-US" dirty="0"/>
              <a:t>目前唯一的方法：</a:t>
            </a:r>
            <a:endParaRPr lang="zh-CN" altLang="en-US" dirty="0"/>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37643" t="16526" r="37467" b="5352"/>
          <a:stretch>
            <a:fillRect/>
          </a:stretch>
        </p:blipFill>
        <p:spPr>
          <a:xfrm>
            <a:off x="1883976" y="2419618"/>
            <a:ext cx="1268817" cy="2807595"/>
          </a:xfrm>
          <a:prstGeom prst="rect">
            <a:avLst/>
          </a:prstGeom>
          <a:effectLst>
            <a:outerShdw blurRad="63500" sx="102000" sy="102000" algn="ctr" rotWithShape="0">
              <a:prstClr val="black">
                <a:alpha val="40000"/>
              </a:prstClr>
            </a:outerShdw>
            <a:reflection blurRad="6350" stA="50000" endA="275" endPos="40000" dist="101600" dir="5400000" sy="-100000" algn="bl" rotWithShape="0"/>
          </a:effectLst>
        </p:spPr>
      </p:pic>
      <p:sp>
        <p:nvSpPr>
          <p:cNvPr id="8" name="文本框 7"/>
          <p:cNvSpPr txBox="1"/>
          <p:nvPr/>
        </p:nvSpPr>
        <p:spPr>
          <a:xfrm>
            <a:off x="2598249" y="4209781"/>
            <a:ext cx="1518364" cy="1200329"/>
          </a:xfrm>
          <a:prstGeom prst="rect">
            <a:avLst/>
          </a:prstGeom>
          <a:noFill/>
        </p:spPr>
        <p:txBody>
          <a:bodyPr wrap="none" rtlCol="0">
            <a:spAutoFit/>
          </a:bodyPr>
          <a:lstStyle/>
          <a:p>
            <a:r>
              <a:rPr lang="zh-CN" altLang="en-US" sz="7200" b="1" dirty="0" smtClean="0">
                <a:solidFill>
                  <a:schemeClr val="accent2">
                    <a:lumMod val="75000"/>
                  </a:schemeClr>
                </a:solidFill>
                <a:effectLst>
                  <a:outerShdw blurRad="63500" sx="102000" sy="102000" algn="ctr" rotWithShape="0">
                    <a:prstClr val="black">
                      <a:alpha val="40000"/>
                    </a:prstClr>
                  </a:outerShdw>
                  <a:reflection blurRad="6350" stA="50000" endA="300" endPos="50000" dist="101600" dir="5400000" sy="-100000" algn="bl" rotWithShape="0"/>
                </a:effectLst>
                <a:latin typeface="微软雅黑" panose="020B0503020204020204" pitchFamily="34" charset="-122"/>
                <a:ea typeface="微软雅黑" panose="020B0503020204020204" pitchFamily="34" charset="-122"/>
              </a:rPr>
              <a:t>令</a:t>
            </a:r>
            <a:r>
              <a:rPr lang="zh-CN" altLang="en-US" sz="3200" dirty="0" smtClean="0">
                <a:effectLst>
                  <a:outerShdw blurRad="63500" sx="102000" sy="102000" algn="ctr" rotWithShape="0">
                    <a:prstClr val="black">
                      <a:alpha val="40000"/>
                    </a:prstClr>
                  </a:outerShdw>
                  <a:reflection blurRad="6350" stA="50000" endA="300" endPos="50000" dist="101600" dir="5400000" sy="-100000" algn="bl" rotWithShape="0"/>
                </a:effectLst>
                <a:latin typeface="微软雅黑" panose="020B0503020204020204" pitchFamily="34" charset="-122"/>
                <a:ea typeface="微软雅黑" panose="020B0503020204020204" pitchFamily="34" charset="-122"/>
              </a:rPr>
              <a:t>牌</a:t>
            </a:r>
            <a:endParaRPr lang="zh-CN" altLang="en-US" sz="3200" dirty="0">
              <a:effectLst>
                <a:outerShdw blurRad="63500" sx="102000" sy="102000" algn="ctr" rotWithShape="0">
                  <a:prstClr val="black">
                    <a:alpha val="40000"/>
                  </a:prstClr>
                </a:outerShdw>
                <a:reflection blurRad="6350" stA="50000" endA="300" endPos="50000" dist="101600" dir="5400000" sy="-100000" algn="bl" rotWithShape="0"/>
              </a:effectLst>
              <a:latin typeface="微软雅黑" panose="020B0503020204020204" pitchFamily="34" charset="-122"/>
              <a:ea typeface="微软雅黑" panose="020B0503020204020204" pitchFamily="34" charset="-122"/>
            </a:endParaRPr>
          </a:p>
        </p:txBody>
      </p:sp>
      <p:sp>
        <p:nvSpPr>
          <p:cNvPr id="9" name="文本框 8"/>
          <p:cNvSpPr txBox="1"/>
          <p:nvPr/>
        </p:nvSpPr>
        <p:spPr>
          <a:xfrm>
            <a:off x="4307573" y="2576920"/>
            <a:ext cx="6367831" cy="2492990"/>
          </a:xfrm>
          <a:prstGeom prst="rect">
            <a:avLst/>
          </a:prstGeom>
          <a:noFill/>
          <a:effectLst>
            <a:glow rad="88900">
              <a:schemeClr val="accent1">
                <a:alpha val="65000"/>
              </a:schemeClr>
            </a:glow>
          </a:effectLst>
        </p:spPr>
        <p:txBody>
          <a:bodyPr wrap="square" rtlCol="0">
            <a:spAutoFit/>
          </a:bodyPr>
          <a:lstStyle/>
          <a:p>
            <a:r>
              <a:rPr lang="zh-CN" altLang="en-US" sz="2400" dirty="0" smtClean="0">
                <a:effectLst/>
                <a:latin typeface="微软雅黑" panose="020B0503020204020204" pitchFamily="34" charset="-122"/>
                <a:ea typeface="微软雅黑" panose="020B0503020204020204" pitchFamily="34" charset="-122"/>
              </a:rPr>
              <a:t>现在的应用环境中，能够采用的方法是：</a:t>
            </a:r>
            <a:endParaRPr lang="en-US" altLang="zh-CN" sz="2400" dirty="0" smtClean="0">
              <a:effectLst/>
              <a:latin typeface="微软雅黑" panose="020B0503020204020204" pitchFamily="34" charset="-122"/>
              <a:ea typeface="微软雅黑" panose="020B0503020204020204" pitchFamily="34" charset="-122"/>
            </a:endParaRPr>
          </a:p>
          <a:p>
            <a:r>
              <a:rPr lang="zh-CN" altLang="en-US" sz="5400" b="1" dirty="0">
                <a:solidFill>
                  <a:schemeClr val="accent2">
                    <a:lumMod val="75000"/>
                  </a:schemeClr>
                </a:solidFill>
                <a:effectLst/>
                <a:latin typeface="微软雅黑" panose="020B0503020204020204" pitchFamily="34" charset="-122"/>
                <a:ea typeface="微软雅黑" panose="020B0503020204020204" pitchFamily="34" charset="-122"/>
              </a:rPr>
              <a:t>每次</a:t>
            </a:r>
            <a:r>
              <a:rPr lang="zh-CN" altLang="en-US" sz="4000" b="1" dirty="0" smtClean="0">
                <a:effectLst/>
                <a:latin typeface="微软雅黑" panose="020B0503020204020204" pitchFamily="34" charset="-122"/>
                <a:ea typeface="微软雅黑" panose="020B0503020204020204" pitchFamily="34" charset="-122"/>
              </a:rPr>
              <a:t>向服务器发送请求时</a:t>
            </a:r>
            <a:endParaRPr lang="en-US" altLang="zh-CN" sz="4000" b="1" dirty="0" smtClean="0">
              <a:effectLst/>
              <a:latin typeface="微软雅黑" panose="020B0503020204020204" pitchFamily="34" charset="-122"/>
              <a:ea typeface="微软雅黑" panose="020B0503020204020204" pitchFamily="34" charset="-122"/>
            </a:endParaRPr>
          </a:p>
          <a:p>
            <a:r>
              <a:rPr lang="zh-CN" altLang="en-US" sz="2400" dirty="0">
                <a:effectLst/>
                <a:latin typeface="微软雅黑" panose="020B0503020204020204" pitchFamily="34" charset="-122"/>
                <a:ea typeface="微软雅黑" panose="020B0503020204020204" pitchFamily="34" charset="-122"/>
              </a:rPr>
              <a:t>都</a:t>
            </a:r>
            <a:endParaRPr lang="en-US" altLang="zh-CN" sz="2400" dirty="0">
              <a:effectLst/>
              <a:latin typeface="微软雅黑" panose="020B0503020204020204" pitchFamily="34" charset="-122"/>
              <a:ea typeface="微软雅黑" panose="020B0503020204020204" pitchFamily="34" charset="-122"/>
            </a:endParaRPr>
          </a:p>
          <a:p>
            <a:r>
              <a:rPr lang="zh-CN" altLang="en-US" sz="4000" b="1" dirty="0" smtClean="0">
                <a:effectLst/>
                <a:latin typeface="微软雅黑" panose="020B0503020204020204" pitchFamily="34" charset="-122"/>
                <a:ea typeface="微软雅黑" panose="020B0503020204020204" pitchFamily="34" charset="-122"/>
              </a:rPr>
              <a:t>主动携带</a:t>
            </a:r>
            <a:r>
              <a:rPr lang="zh-CN" altLang="en-US" sz="5400" b="1" dirty="0">
                <a:solidFill>
                  <a:schemeClr val="accent2">
                    <a:lumMod val="75000"/>
                  </a:schemeClr>
                </a:solidFill>
                <a:effectLst/>
                <a:latin typeface="微软雅黑" panose="020B0503020204020204" pitchFamily="34" charset="-122"/>
                <a:ea typeface="微软雅黑" panose="020B0503020204020204" pitchFamily="34" charset="-122"/>
              </a:rPr>
              <a:t>身份令牌</a:t>
            </a:r>
            <a:r>
              <a:rPr lang="zh-CN" altLang="en-US" sz="4000" b="1" dirty="0" smtClean="0">
                <a:effectLst/>
                <a:latin typeface="微软雅黑" panose="020B0503020204020204" pitchFamily="34" charset="-122"/>
                <a:ea typeface="微软雅黑" panose="020B0503020204020204" pitchFamily="34" charset="-122"/>
              </a:rPr>
              <a:t>信息</a:t>
            </a:r>
            <a:endParaRPr lang="en-US" altLang="zh-CN" sz="4000" b="1" dirty="0" smtClean="0">
              <a:effectLst/>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tags/tag1.xml><?xml version="1.0" encoding="utf-8"?>
<p:tagLst xmlns:p="http://schemas.openxmlformats.org/presentationml/2006/main">
  <p:tag name="KSO_WM_UNIT_TABLE_BEAUTIFY" val="smartTable{370872c1-79fe-414f-99f1-13ba2f28c2ba}"/>
</p:tagLst>
</file>

<file path=ppt/tags/tag2.xml><?xml version="1.0" encoding="utf-8"?>
<p:tagLst xmlns:p="http://schemas.openxmlformats.org/presentationml/2006/main">
  <p:tag name="KSO_WM_UNIT_TABLE_BEAUTIFY" val="smartTable{d940d87b-78df-4381-b79e-ba0b5410028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10484</Words>
  <Application>WPS 演示</Application>
  <PresentationFormat>宽屏</PresentationFormat>
  <Paragraphs>618</Paragraphs>
  <Slides>46</Slides>
  <Notes>24</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46</vt:i4>
      </vt:variant>
    </vt:vector>
  </HeadingPairs>
  <TitlesOfParts>
    <vt:vector size="56" baseType="lpstr">
      <vt:lpstr>Arial</vt:lpstr>
      <vt:lpstr>宋体</vt:lpstr>
      <vt:lpstr>Wingdings</vt:lpstr>
      <vt:lpstr>微软雅黑</vt:lpstr>
      <vt:lpstr>微软雅黑 Light</vt:lpstr>
      <vt:lpstr>黑体</vt:lpstr>
      <vt:lpstr>Arial Unicode MS</vt:lpstr>
      <vt:lpstr>Calibri</vt:lpstr>
      <vt:lpstr>微软雅黑 Light</vt:lpstr>
      <vt:lpstr>Office 主题</vt:lpstr>
      <vt:lpstr>会话跟踪</vt:lpstr>
      <vt:lpstr>本章内容：共3小节，11个知识点</vt:lpstr>
      <vt:lpstr>本章目标</vt:lpstr>
      <vt:lpstr>第1节【会话跟踪概述】</vt:lpstr>
      <vt:lpstr>知识点1-会话的概念与作用-1</vt:lpstr>
      <vt:lpstr>知识点1-会话的概念与作用-1</vt:lpstr>
      <vt:lpstr>知识点1-会话的概念与作用-1</vt:lpstr>
      <vt:lpstr>知识点1-会话的概念与作用-2</vt:lpstr>
      <vt:lpstr>知识点1-会话的概念与作用-2</vt:lpstr>
      <vt:lpstr>知识点2-现行常用的会话跟踪技术</vt:lpstr>
      <vt:lpstr>本节总结提问【会话跟踪概述】</vt:lpstr>
      <vt:lpstr>本节总结【会话跟踪概述】</vt:lpstr>
      <vt:lpstr>第2节【Cookie】</vt:lpstr>
      <vt:lpstr>知识点1-Cookie的功能与特点</vt:lpstr>
      <vt:lpstr>知识点2-Cookie的域及最大生命时间</vt:lpstr>
      <vt:lpstr>知识点3-在Servlet中创建Cookie、设置Cookie属性-1</vt:lpstr>
      <vt:lpstr>知识点3-在Servlet中创建Cookie、设置Cookie属性-2</vt:lpstr>
      <vt:lpstr>知识点4-在响应中设置Cookie信息</vt:lpstr>
      <vt:lpstr>PowerPoint 演示文稿</vt:lpstr>
      <vt:lpstr>知识点4-在响应中设置Cookie信息-3</vt:lpstr>
      <vt:lpstr>知识点5-获取请求中的Cookie信息-1</vt:lpstr>
      <vt:lpstr>PowerPoint 演示文稿</vt:lpstr>
      <vt:lpstr>PowerPoint 演示文稿</vt:lpstr>
      <vt:lpstr>知识点5-获取请求中的Cookie信息-2</vt:lpstr>
      <vt:lpstr>本节总结提问【Cookie】</vt:lpstr>
      <vt:lpstr>本节总结【Cookie】</vt:lpstr>
      <vt:lpstr>第3节【Session】</vt:lpstr>
      <vt:lpstr>知识点1：Session简介-1</vt:lpstr>
      <vt:lpstr>知识点1：Session简介-1</vt:lpstr>
      <vt:lpstr>知识点1：Session简介-1</vt:lpstr>
      <vt:lpstr>知识点1：Session简介-2</vt:lpstr>
      <vt:lpstr>知识点2：Session使用方法-1</vt:lpstr>
      <vt:lpstr>知识点2：Session使用方法-2</vt:lpstr>
      <vt:lpstr>知识点2：Session使用方法-3</vt:lpstr>
      <vt:lpstr>知识点3：HttpSession的获取-1</vt:lpstr>
      <vt:lpstr>知识点3：HttpSession的获取-2</vt:lpstr>
      <vt:lpstr>知识点3：HttpSession的获取-2</vt:lpstr>
      <vt:lpstr>知识点4：Session的方法-1</vt:lpstr>
      <vt:lpstr>知识点4：Session方法-2</vt:lpstr>
      <vt:lpstr>知识点4：Session方法-3</vt:lpstr>
      <vt:lpstr>知识点4：Session-4</vt:lpstr>
      <vt:lpstr>本节总结提问【Session】</vt:lpstr>
      <vt:lpstr>本节总结【Session】</vt:lpstr>
      <vt:lpstr>本章总结</vt:lpstr>
      <vt:lpstr>本章作业</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EDZ</cp:lastModifiedBy>
  <cp:revision>1261</cp:revision>
  <dcterms:created xsi:type="dcterms:W3CDTF">2014-03-19T14:07:00Z</dcterms:created>
  <dcterms:modified xsi:type="dcterms:W3CDTF">2020-01-20T09:52:10Z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