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7"/>
  </p:handoutMasterIdLst>
  <p:sldIdLst>
    <p:sldId id="478" r:id="rId3"/>
    <p:sldId id="481" r:id="rId5"/>
    <p:sldId id="493" r:id="rId6"/>
    <p:sldId id="483" r:id="rId7"/>
    <p:sldId id="646" r:id="rId8"/>
    <p:sldId id="845" r:id="rId9"/>
    <p:sldId id="648" r:id="rId10"/>
    <p:sldId id="846" r:id="rId11"/>
    <p:sldId id="621" r:id="rId12"/>
    <p:sldId id="862" r:id="rId13"/>
    <p:sldId id="660" r:id="rId14"/>
    <p:sldId id="661" r:id="rId15"/>
    <p:sldId id="659" r:id="rId16"/>
    <p:sldId id="669" r:id="rId17"/>
    <p:sldId id="664" r:id="rId18"/>
    <p:sldId id="843" r:id="rId19"/>
    <p:sldId id="863" r:id="rId20"/>
    <p:sldId id="877" r:id="rId21"/>
    <p:sldId id="841" r:id="rId22"/>
    <p:sldId id="842" r:id="rId23"/>
    <p:sldId id="844" r:id="rId24"/>
    <p:sldId id="847" r:id="rId25"/>
    <p:sldId id="476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05F2C04-C923-438B-8C0F-E0CD2BADF298}">
      <wppc:fontMiss xmlns:wppc="http://www.wps.cn/officeDocument/PresentationCustomData" type="true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E0B0B"/>
    <a:srgbClr val="3B9D3B"/>
    <a:srgbClr val="3D3D3D"/>
    <a:srgbClr val="000066"/>
    <a:srgbClr val="CC3300"/>
    <a:srgbClr val="CC6600"/>
    <a:srgbClr val="393939"/>
    <a:srgbClr val="CC0000"/>
    <a:srgbClr val="990000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581" autoAdjust="0"/>
    <p:restoredTop sz="79279" autoAdjust="0"/>
  </p:normalViewPr>
  <p:slideViewPr>
    <p:cSldViewPr snapToGrid="0">
      <p:cViewPr varScale="1">
        <p:scale>
          <a:sx n="57" d="100"/>
          <a:sy n="57" d="100"/>
        </p:scale>
        <p:origin x="-1122" y="-78"/>
      </p:cViewPr>
      <p:guideLst>
        <p:guide orient="horz" pos="2126"/>
        <p:guide pos="383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40" d="100"/>
        <a:sy n="40" d="100"/>
      </p:scale>
      <p:origin x="0" y="0"/>
    </p:cViewPr>
  </p:sorterViewPr>
  <p:notesViewPr>
    <p:cSldViewPr snapToGrid="0">
      <p:cViewPr varScale="1">
        <p:scale>
          <a:sx n="56" d="100"/>
          <a:sy n="56" d="100"/>
        </p:scale>
        <p:origin x="2856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FDAFF6-F84F-4348-8062-22F68F2F88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8F3BBD-B065-4C1F-9D2D-1D16C98090F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89AA82-4130-4734-8B4A-6884A501501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C9AB3F-D91E-4CD1-B0FE-A16B096DF36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【</a:t>
            </a:r>
            <a:r>
              <a:rPr lang="zh-CN" altLang="en-US" dirty="0" smtClean="0"/>
              <a:t>本章引言</a:t>
            </a:r>
            <a:r>
              <a:rPr lang="en-US" altLang="zh-CN" dirty="0" smtClean="0"/>
              <a:t>】</a:t>
            </a:r>
            <a:endParaRPr lang="en-US" altLang="zh-CN" dirty="0" smtClean="0"/>
          </a:p>
          <a:p>
            <a:r>
              <a:rPr lang="zh-CN" altLang="en-US" baseline="0" dirty="0" smtClean="0"/>
              <a:t>      通过前面的学习，我们发现</a:t>
            </a:r>
            <a:r>
              <a:rPr lang="en-US" altLang="zh-CN" baseline="0" dirty="0" smtClean="0"/>
              <a:t>Web</a:t>
            </a:r>
            <a:r>
              <a:rPr lang="zh-CN" altLang="en-US" baseline="0" dirty="0" smtClean="0"/>
              <a:t>应用中请求对象和会话对象非常重要。其中请求对象只在当前请求范围有效，一次新的请求就会创建一个新的请求对象；会话对象在一次会话过程中有效，一直是唯一的一个会话对象，一次会话中可能会有多个请求。除了请求和会话外，有时候我们需要更大的范围内处理相关逻辑，那就是上下文。本章学习上下文。</a:t>
            </a:r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【</a:t>
            </a:r>
            <a:r>
              <a:rPr lang="zh-CN" altLang="en-US" dirty="0" smtClean="0"/>
              <a:t>本节引言</a:t>
            </a:r>
            <a:r>
              <a:rPr lang="en-US" altLang="zh-CN" dirty="0" smtClean="0"/>
              <a:t>】</a:t>
            </a:r>
            <a:endParaRPr lang="en-US" altLang="zh-CN" dirty="0" smtClean="0"/>
          </a:p>
          <a:p>
            <a:r>
              <a:rPr lang="en-US" altLang="zh-CN" dirty="0" smtClean="0"/>
              <a:t>         </a:t>
            </a:r>
            <a:r>
              <a:rPr lang="zh-CN" altLang="en-US" dirty="0" smtClean="0"/>
              <a:t>请求，会话都可以共享数据，上下文也可以在整个应用范围共享数据。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40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Picture 7" descr="Picture1.png"/>
          <p:cNvPicPr>
            <a:picLocks noChangeAspect="1"/>
          </p:cNvPicPr>
          <p:nvPr userDrawn="1"/>
        </p:nvPicPr>
        <p:blipFill>
          <a:blip r:embed="rId3" cstate="screen"/>
          <a:stretch>
            <a:fillRect/>
          </a:stretch>
        </p:blipFill>
        <p:spPr>
          <a:xfrm>
            <a:off x="9851569" y="179024"/>
            <a:ext cx="2153196" cy="720894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C:\Users\wangwengping\Desktop\logo1.png"/>
          <p:cNvPicPr>
            <a:picLocks noChangeAspect="1" noChangeArrowheads="1"/>
          </p:cNvPicPr>
          <p:nvPr userDrawn="1"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0535631" y="161755"/>
            <a:ext cx="1224569" cy="1236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508" y="881"/>
            <a:ext cx="11573813" cy="849126"/>
          </a:xfrm>
        </p:spPr>
        <p:txBody>
          <a:bodyPr>
            <a:normAutofit/>
          </a:bodyPr>
          <a:lstStyle>
            <a:lvl1pPr>
              <a:defRPr sz="30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6570" y="899047"/>
            <a:ext cx="11792070" cy="5448937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0" y="123119"/>
            <a:ext cx="173510" cy="598099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10" name="Picture 9" descr="Picture1.png"/>
          <p:cNvPicPr>
            <a:picLocks noChangeAspect="1"/>
          </p:cNvPicPr>
          <p:nvPr userDrawn="1"/>
        </p:nvPicPr>
        <p:blipFill>
          <a:blip r:embed="rId3" cstate="screen"/>
          <a:stretch>
            <a:fillRect/>
          </a:stretch>
        </p:blipFill>
        <p:spPr>
          <a:xfrm>
            <a:off x="10178141" y="6062200"/>
            <a:ext cx="1787437" cy="598437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510" y="12302"/>
            <a:ext cx="11637135" cy="819731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30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0" y="123119"/>
            <a:ext cx="173510" cy="598099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 sz="28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 sz="24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 sz="20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 sz="20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hyperlink" Target="&#35838;&#22530;&#26696;&#20363;/&#31532;1&#33410;-ServletContext&#25509;&#21475;/TestServletContext02.java" TargetMode="External"/><Relationship Id="rId2" Type="http://schemas.openxmlformats.org/officeDocument/2006/relationships/hyperlink" Target="&#35838;&#22530;&#26696;&#20363;/&#31532;1&#33410;-ServletContext&#25509;&#21475;/TestServletContext01.java" TargetMode="External"/><Relationship Id="rId1" Type="http://schemas.openxmlformats.org/officeDocument/2006/relationships/hyperlink" Target="&#35838;&#22530;&#26696;&#20363;/&#31532;1&#33410;-&#26465;&#20214;&#20998;&#25903;/Item0101.java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410230"/>
            <a:ext cx="9144000" cy="2387600"/>
          </a:xfrm>
        </p:spPr>
        <p:txBody>
          <a:bodyPr anchor="ctr">
            <a:normAutofit/>
          </a:bodyPr>
          <a:lstStyle/>
          <a:p>
            <a:r>
              <a:rPr lang="zh-CN" altLang="en-US" sz="6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上下文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 dirty="0">
                <a:sym typeface="+mn-ea"/>
              </a:rPr>
              <a:t>知识</a:t>
            </a:r>
            <a:r>
              <a:rPr lang="zh-CN" altLang="en-US" dirty="0" smtClean="0">
                <a:sym typeface="+mn-ea"/>
              </a:rPr>
              <a:t>点</a:t>
            </a:r>
            <a:r>
              <a:rPr lang="en-US" altLang="zh-CN" dirty="0" smtClean="0">
                <a:sym typeface="+mn-ea"/>
              </a:rPr>
              <a:t>3</a:t>
            </a:r>
            <a:r>
              <a:rPr lang="zh-CN" altLang="en-US" dirty="0" smtClean="0">
                <a:sym typeface="+mn-ea"/>
              </a:rPr>
              <a:t>：上下文参数</a:t>
            </a:r>
            <a:r>
              <a:rPr lang="en-US" altLang="zh-CN" dirty="0" smtClean="0">
                <a:sym typeface="+mn-ea"/>
              </a:rPr>
              <a:t>-2</a:t>
            </a:r>
            <a:endParaRPr lang="zh-CN" altLang="zh-CN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217930" y="628015"/>
            <a:ext cx="4819650" cy="365506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51239" y="4425932"/>
            <a:ext cx="11490415" cy="175323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p>
            <a:r>
              <a:rPr lang="en-US" altLang="zh-CN" dirty="0" smtClean="0"/>
              <a:t>protected void doGet(HttpServletRequest request, HttpServletResponse response) throws ServletException, IOException {</a:t>
            </a:r>
            <a:endParaRPr lang="en-US" altLang="zh-CN" dirty="0" smtClean="0"/>
          </a:p>
          <a:p>
            <a:r>
              <a:rPr lang="en-US" altLang="zh-CN" dirty="0" smtClean="0"/>
              <a:t>   // </a:t>
            </a:r>
            <a:r>
              <a:rPr dirty="0" smtClean="0"/>
              <a:t>获取上下文参数</a:t>
            </a:r>
            <a:endParaRPr dirty="0" smtClean="0"/>
          </a:p>
          <a:p>
            <a:r>
              <a:rPr dirty="0" smtClean="0"/>
              <a:t>		ServletConfig config = getServletConfig();</a:t>
            </a:r>
            <a:endParaRPr dirty="0" smtClean="0"/>
          </a:p>
          <a:p>
            <a:r>
              <a:rPr dirty="0" smtClean="0"/>
              <a:t>		String version = config.getInitParameter("version");</a:t>
            </a:r>
            <a:endParaRPr dirty="0" smtClean="0"/>
          </a:p>
          <a:p>
            <a:r>
              <a:rPr dirty="0" smtClean="0"/>
              <a:t>		System.out.println("上下文参数version的值："+version);</a:t>
            </a:r>
            <a:endParaRPr dirty="0" smtClean="0"/>
          </a:p>
          <a:p>
            <a:r>
              <a:rPr lang="en-US" dirty="0" smtClean="0"/>
              <a:t>}</a:t>
            </a:r>
            <a:endParaRPr lang="en-US" dirty="0" smtClean="0"/>
          </a:p>
        </p:txBody>
      </p:sp>
      <p:sp>
        <p:nvSpPr>
          <p:cNvPr id="5" name="文本框 4"/>
          <p:cNvSpPr txBox="1"/>
          <p:nvPr/>
        </p:nvSpPr>
        <p:spPr>
          <a:xfrm>
            <a:off x="7288530" y="2216150"/>
            <a:ext cx="305562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zh-CN" sz="2400" b="1">
                <a:sym typeface="+mn-ea"/>
              </a:rPr>
              <a:t>注解方式获取参数</a:t>
            </a:r>
            <a:endParaRPr lang="zh-CN" altLang="zh-CN" sz="2400" b="1">
              <a:sym typeface="+mn-ea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本节总结提问</a:t>
            </a:r>
            <a:r>
              <a:rPr lang="en-US" altLang="zh-CN" dirty="0" smtClean="0"/>
              <a:t>【</a:t>
            </a:r>
            <a:r>
              <a:rPr lang="en-US" altLang="zh-CN" dirty="0" err="1" smtClean="0"/>
              <a:t>ServletContext</a:t>
            </a:r>
            <a:r>
              <a:rPr lang="zh-CN" altLang="en-US" dirty="0" smtClean="0"/>
              <a:t>接口</a:t>
            </a:r>
            <a:r>
              <a:rPr lang="en-US" altLang="zh-CN" dirty="0" smtClean="0"/>
              <a:t>】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上下文对象是如何创建的？有什么作用？</a:t>
            </a:r>
            <a:endParaRPr lang="en-US" altLang="zh-CN" dirty="0" smtClean="0"/>
          </a:p>
          <a:p>
            <a:r>
              <a:rPr lang="zh-CN" altLang="en-US" dirty="0" smtClean="0"/>
              <a:t>上下文对象如何获取？</a:t>
            </a:r>
            <a:endParaRPr lang="en-US" altLang="zh-CN" dirty="0" smtClean="0"/>
          </a:p>
          <a:p>
            <a:r>
              <a:rPr lang="zh-CN" altLang="en-US" dirty="0" smtClean="0"/>
              <a:t>什么是上下文参数？</a:t>
            </a:r>
            <a:endParaRPr lang="en-US" altLang="zh-CN" dirty="0" smtClean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本节总结</a:t>
            </a:r>
            <a:r>
              <a:rPr lang="en-US" altLang="zh-CN" dirty="0" smtClean="0"/>
              <a:t>【 </a:t>
            </a:r>
            <a:r>
              <a:rPr lang="en-US" altLang="zh-CN" dirty="0" err="1" smtClean="0"/>
              <a:t>ServletContext</a:t>
            </a:r>
            <a:r>
              <a:rPr lang="zh-CN" altLang="en-US" dirty="0" smtClean="0"/>
              <a:t>接口</a:t>
            </a:r>
            <a:r>
              <a:rPr lang="en-US" altLang="zh-CN" dirty="0" smtClean="0"/>
              <a:t>】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上下文对象是服务器创建的，一个应用只有一个上下文对象；</a:t>
            </a:r>
            <a:endParaRPr lang="en-US" altLang="zh-CN" dirty="0" smtClean="0"/>
          </a:p>
          <a:p>
            <a:r>
              <a:rPr lang="zh-CN" altLang="en-US" dirty="0" smtClean="0"/>
              <a:t>上下文对象可以用来存储全局共享的数据；</a:t>
            </a:r>
            <a:endParaRPr lang="en-US" altLang="zh-CN" dirty="0" smtClean="0"/>
          </a:p>
          <a:p>
            <a:r>
              <a:rPr lang="zh-CN" altLang="en-US" dirty="0" smtClean="0"/>
              <a:t>很多接口提供了</a:t>
            </a:r>
            <a:r>
              <a:rPr lang="en-US" altLang="zh-CN" dirty="0" err="1" smtClean="0"/>
              <a:t>getServletContext</a:t>
            </a:r>
            <a:r>
              <a:rPr lang="zh-CN" altLang="en-US" dirty="0" smtClean="0"/>
              <a:t>方法获得上下文对象；</a:t>
            </a:r>
            <a:r>
              <a:rPr lang="en-US" altLang="zh-CN" dirty="0" smtClean="0"/>
              <a:t>Servlet</a:t>
            </a:r>
            <a:r>
              <a:rPr lang="zh-CN" altLang="en-US" dirty="0" smtClean="0"/>
              <a:t>中可以直接使用该方法；</a:t>
            </a:r>
            <a:endParaRPr lang="en-US" altLang="zh-CN" dirty="0" smtClean="0"/>
          </a:p>
          <a:p>
            <a:r>
              <a:rPr lang="zh-CN" altLang="en-US" dirty="0" smtClean="0"/>
              <a:t>在</a:t>
            </a:r>
            <a:r>
              <a:rPr lang="en-US" altLang="zh-CN" dirty="0" smtClean="0"/>
              <a:t>web.xml</a:t>
            </a:r>
            <a:r>
              <a:rPr lang="zh-CN" altLang="en-US" dirty="0" smtClean="0"/>
              <a:t>中可以定义上下文参数或生成</a:t>
            </a:r>
            <a:r>
              <a:rPr lang="en-US" altLang="zh-CN" dirty="0" smtClean="0"/>
              <a:t>Servlet</a:t>
            </a:r>
            <a:r>
              <a:rPr lang="zh-CN" altLang="en-US" dirty="0" smtClean="0"/>
              <a:t>时用注解的方式创建，使用</a:t>
            </a:r>
            <a:r>
              <a:rPr lang="en-US" altLang="zh-CN" dirty="0" err="1" smtClean="0"/>
              <a:t>ServletContext</a:t>
            </a:r>
            <a:r>
              <a:rPr lang="zh-CN" altLang="en-US" dirty="0" err="1" smtClean="0"/>
              <a:t>、</a:t>
            </a:r>
            <a:r>
              <a:rPr dirty="0" smtClean="0">
                <a:sym typeface="+mn-ea"/>
              </a:rPr>
              <a:t>ServletConfig</a:t>
            </a:r>
            <a:r>
              <a:rPr lang="zh-CN" altLang="en-US" dirty="0" smtClean="0"/>
              <a:t>接口中的</a:t>
            </a:r>
            <a:r>
              <a:rPr lang="en-US" altLang="zh-CN" dirty="0" err="1" smtClean="0"/>
              <a:t>getInitParameter</a:t>
            </a:r>
            <a:r>
              <a:rPr lang="zh-CN" altLang="en-US" dirty="0" smtClean="0"/>
              <a:t>方法可以获得该参数进行使用；</a:t>
            </a:r>
            <a:endParaRPr lang="en-US" altLang="zh-CN" dirty="0" smtClean="0"/>
          </a:p>
          <a:p>
            <a:pPr>
              <a:buNone/>
            </a:pP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第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节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：数据作用域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知识点</a:t>
            </a:r>
            <a:r>
              <a:rPr lang="en-US" altLang="zh-CN" dirty="0" smtClean="0"/>
              <a:t>1</a:t>
            </a:r>
            <a:r>
              <a:rPr lang="zh-CN" altLang="en-US" dirty="0" smtClean="0"/>
              <a:t>：利用</a:t>
            </a:r>
            <a:r>
              <a:rPr lang="en-US" altLang="zh-CN" dirty="0" err="1" smtClean="0"/>
              <a:t>ServletContext</a:t>
            </a:r>
            <a:r>
              <a:rPr lang="zh-CN" altLang="en-US" dirty="0" smtClean="0"/>
              <a:t>在应用中共享数据</a:t>
            </a:r>
            <a:endParaRPr lang="zh-CN" altLang="en-US" dirty="0" smtClean="0"/>
          </a:p>
          <a:p>
            <a:r>
              <a:rPr lang="zh-CN" altLang="en-US" dirty="0" smtClean="0"/>
              <a:t>知识点</a:t>
            </a:r>
            <a:r>
              <a:rPr lang="en-US" altLang="zh-CN" dirty="0" smtClean="0"/>
              <a:t>2</a:t>
            </a:r>
            <a:r>
              <a:rPr lang="zh-CN" altLang="en-US" dirty="0" smtClean="0"/>
              <a:t>：四大作用域范围</a:t>
            </a:r>
            <a:endParaRPr lang="zh-CN" altLang="en-US" dirty="0" smtClean="0"/>
          </a:p>
          <a:p>
            <a:r>
              <a:rPr lang="zh-CN" altLang="en-US" dirty="0" smtClean="0"/>
              <a:t>知识点</a:t>
            </a:r>
            <a:r>
              <a:rPr lang="en-US" altLang="zh-CN" dirty="0" smtClean="0"/>
              <a:t>3</a:t>
            </a:r>
            <a:r>
              <a:rPr lang="zh-CN" altLang="en-US" dirty="0" smtClean="0"/>
              <a:t>：请求、会话、上下文中存放、修改、删除数据方法</a:t>
            </a:r>
            <a:endParaRPr lang="zh-CN" altLang="en-US" dirty="0" smtClean="0"/>
          </a:p>
          <a:p>
            <a:endParaRPr lang="zh-CN" altLang="en-US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知识点</a:t>
            </a:r>
            <a:r>
              <a:rPr lang="en-US" altLang="zh-CN" dirty="0"/>
              <a:t>1</a:t>
            </a:r>
            <a:r>
              <a:rPr lang="zh-CN" altLang="en-US" dirty="0" smtClean="0"/>
              <a:t>：利用</a:t>
            </a:r>
            <a:r>
              <a:rPr lang="en-US" altLang="zh-CN" dirty="0" err="1" smtClean="0"/>
              <a:t>ServletContext</a:t>
            </a:r>
            <a:r>
              <a:rPr lang="zh-CN" altLang="en-US" dirty="0" smtClean="0"/>
              <a:t>在应用中共享数据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6570" y="899048"/>
            <a:ext cx="11792070" cy="2226538"/>
          </a:xfrm>
        </p:spPr>
        <p:txBody>
          <a:bodyPr>
            <a:normAutofit/>
          </a:bodyPr>
          <a:lstStyle/>
          <a:p>
            <a:r>
              <a:rPr lang="zh-CN" altLang="en-US" sz="2400" dirty="0" smtClean="0"/>
              <a:t>之前学习过，请求及会话接口都定义了与属性有关的方法；</a:t>
            </a:r>
            <a:endParaRPr lang="en-US" altLang="zh-CN" sz="2400" dirty="0" smtClean="0"/>
          </a:p>
          <a:p>
            <a:r>
              <a:rPr lang="en-US" altLang="zh-CN" sz="2400" dirty="0" err="1" smtClean="0"/>
              <a:t>ServletContext</a:t>
            </a:r>
            <a:r>
              <a:rPr lang="zh-CN" altLang="en-US" sz="2400" dirty="0" smtClean="0"/>
              <a:t>接口中也定义了与属性有关的方法，上下文的属性可以在整个应用中共享；</a:t>
            </a:r>
            <a:endParaRPr lang="zh-CN" altLang="en-US" sz="24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355884" y="2957412"/>
          <a:ext cx="11082427" cy="2291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23988"/>
                <a:gridCol w="5058439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方法声明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方法描述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/>
                        <a:t>void </a:t>
                      </a:r>
                      <a:r>
                        <a:rPr lang="en-US" dirty="0" err="1" smtClean="0"/>
                        <a:t>setAttribute</a:t>
                      </a:r>
                      <a:r>
                        <a:rPr lang="en-US" dirty="0" smtClean="0"/>
                        <a:t>(</a:t>
                      </a:r>
                      <a:r>
                        <a:rPr lang="en-US" dirty="0" err="1" smtClean="0"/>
                        <a:t>java.lang.String</a:t>
                      </a:r>
                      <a:r>
                        <a:rPr lang="en-US" dirty="0" smtClean="0"/>
                        <a:t> name, </a:t>
                      </a:r>
                      <a:r>
                        <a:rPr lang="en-US" dirty="0" err="1" smtClean="0"/>
                        <a:t>java.lang.Object</a:t>
                      </a:r>
                      <a:r>
                        <a:rPr lang="en-US" dirty="0" smtClean="0"/>
                        <a:t> o) </a:t>
                      </a:r>
                      <a:endParaRPr lang="en-US" dirty="0" smtClean="0"/>
                    </a:p>
                    <a:p>
                      <a:pPr algn="l"/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将任意类型对象设置为上下文属性，指定一个名字；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dirty="0" err="1" smtClean="0"/>
                        <a:t>java.lang.Object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getAttribute</a:t>
                      </a:r>
                      <a:r>
                        <a:rPr lang="en-US" dirty="0" smtClean="0"/>
                        <a:t>(</a:t>
                      </a:r>
                      <a:r>
                        <a:rPr lang="en-US" dirty="0" err="1" smtClean="0"/>
                        <a:t>java.lang.String</a:t>
                      </a:r>
                      <a:r>
                        <a:rPr lang="en-US" dirty="0" smtClean="0"/>
                        <a:t> name) </a:t>
                      </a:r>
                      <a:endParaRPr lang="en-US" dirty="0" smtClean="0"/>
                    </a:p>
                    <a:p>
                      <a:pPr algn="l"/>
                      <a:r>
                        <a:rPr lang="en-US" dirty="0" smtClean="0"/>
                        <a:t> 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通过属性的名字，获取属性的值；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/>
                        <a:t> void </a:t>
                      </a:r>
                      <a:r>
                        <a:rPr lang="en-US" dirty="0" err="1" smtClean="0"/>
                        <a:t>removeAttribute</a:t>
                      </a:r>
                      <a:r>
                        <a:rPr lang="en-US" dirty="0" smtClean="0"/>
                        <a:t>(</a:t>
                      </a:r>
                      <a:r>
                        <a:rPr lang="en-US" dirty="0" err="1" smtClean="0"/>
                        <a:t>java.lang.String</a:t>
                      </a:r>
                      <a:r>
                        <a:rPr lang="en-US" dirty="0" smtClean="0"/>
                        <a:t> name) </a:t>
                      </a:r>
                      <a:endParaRPr lang="en-US" dirty="0" smtClean="0"/>
                    </a:p>
                    <a:p>
                      <a:pPr algn="l"/>
                      <a:r>
                        <a:rPr lang="en-US" dirty="0" smtClean="0"/>
                        <a:t> 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通过属性的名字，删除属性；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知识</a:t>
            </a:r>
            <a:r>
              <a:rPr lang="zh-CN" altLang="en-US" dirty="0" smtClean="0"/>
              <a:t>点</a:t>
            </a:r>
            <a:r>
              <a:rPr lang="en-US" altLang="zh-CN" dirty="0" smtClean="0"/>
              <a:t>2</a:t>
            </a:r>
            <a:r>
              <a:rPr lang="zh-CN" altLang="en-US" dirty="0" smtClean="0"/>
              <a:t>：四大作用域范围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9930" y="615143"/>
            <a:ext cx="11792070" cy="2560320"/>
          </a:xfrm>
        </p:spPr>
        <p:txBody>
          <a:bodyPr>
            <a:normAutofit fontScale="85000" lnSpcReduction="10000"/>
          </a:bodyPr>
          <a:lstStyle/>
          <a:p>
            <a:r>
              <a:rPr lang="zh-CN" altLang="en-US" sz="2400" dirty="0" smtClean="0"/>
              <a:t>在</a:t>
            </a:r>
            <a:r>
              <a:rPr lang="en-US" altLang="zh-CN" sz="2400" dirty="0" smtClean="0"/>
              <a:t>Web</a:t>
            </a:r>
            <a:r>
              <a:rPr lang="zh-CN" altLang="en-US" sz="2400" dirty="0" smtClean="0"/>
              <a:t>应用中，有四大作用域范围</a:t>
            </a:r>
            <a:endParaRPr lang="en-US" altLang="zh-CN" sz="2400" dirty="0" smtClean="0"/>
          </a:p>
          <a:p>
            <a:pPr lvl="1"/>
            <a:r>
              <a:rPr lang="zh-CN" altLang="en-US" dirty="0" smtClean="0"/>
              <a:t>页面范围：一个</a:t>
            </a:r>
            <a:r>
              <a:rPr lang="en-US" altLang="zh-CN" dirty="0" smtClean="0"/>
              <a:t>Servlet</a:t>
            </a:r>
            <a:r>
              <a:rPr lang="zh-CN" altLang="en-US" dirty="0" smtClean="0"/>
              <a:t>或</a:t>
            </a:r>
            <a:r>
              <a:rPr lang="en-US" altLang="zh-CN" dirty="0" smtClean="0"/>
              <a:t>JSP</a:t>
            </a:r>
            <a:r>
              <a:rPr lang="zh-CN" altLang="en-US" dirty="0" smtClean="0"/>
              <a:t>文件；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请求范围：一次请求中可以访问多个</a:t>
            </a:r>
            <a:r>
              <a:rPr lang="en-US" altLang="zh-CN" dirty="0" smtClean="0"/>
              <a:t>Servlet</a:t>
            </a:r>
            <a:r>
              <a:rPr lang="zh-CN" altLang="en-US" dirty="0" smtClean="0"/>
              <a:t>或</a:t>
            </a:r>
            <a:r>
              <a:rPr lang="en-US" altLang="zh-CN" dirty="0" smtClean="0"/>
              <a:t>JSP</a:t>
            </a:r>
            <a:r>
              <a:rPr lang="zh-CN" altLang="en-US" dirty="0" smtClean="0"/>
              <a:t>； 访问的</a:t>
            </a:r>
            <a:r>
              <a:rPr lang="en-US" altLang="zh-CN" dirty="0" smtClean="0"/>
              <a:t>Servlet</a:t>
            </a:r>
            <a:r>
              <a:rPr lang="zh-CN" altLang="en-US" dirty="0" smtClean="0"/>
              <a:t>或</a:t>
            </a:r>
            <a:r>
              <a:rPr lang="en-US" altLang="zh-CN" dirty="0" smtClean="0"/>
              <a:t>JSP</a:t>
            </a:r>
            <a:r>
              <a:rPr lang="zh-CN" altLang="en-US" dirty="0" smtClean="0"/>
              <a:t>能够包含其他资源；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会话范围：一次会话中可以包含多个请求；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上下文范围：上下文包含所有会话；</a:t>
            </a:r>
            <a:endParaRPr lang="zh-CN" altLang="en-US" dirty="0"/>
          </a:p>
        </p:txBody>
      </p:sp>
      <p:sp>
        <p:nvSpPr>
          <p:cNvPr id="4" name="Rounded Rectangle 3"/>
          <p:cNvSpPr/>
          <p:nvPr/>
        </p:nvSpPr>
        <p:spPr>
          <a:xfrm>
            <a:off x="432262" y="3291840"/>
            <a:ext cx="11255433" cy="292608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5203767" y="3374968"/>
            <a:ext cx="1778923" cy="3693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/>
              <a:t>上下文</a:t>
            </a:r>
            <a:endParaRPr lang="en-US" b="1" dirty="0"/>
          </a:p>
        </p:txBody>
      </p:sp>
      <p:sp>
        <p:nvSpPr>
          <p:cNvPr id="6" name="Rounded Rectangle 5"/>
          <p:cNvSpPr/>
          <p:nvPr/>
        </p:nvSpPr>
        <p:spPr>
          <a:xfrm>
            <a:off x="714895" y="4073237"/>
            <a:ext cx="2460567" cy="2028306"/>
          </a:xfrm>
          <a:prstGeom prst="roundRect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>
                <a:solidFill>
                  <a:schemeClr val="tx1"/>
                </a:solidFill>
              </a:rPr>
              <a:t>会话</a:t>
            </a:r>
            <a:r>
              <a:rPr lang="en-US" altLang="zh-CN" dirty="0" smtClean="0">
                <a:solidFill>
                  <a:schemeClr val="tx1"/>
                </a:solidFill>
              </a:rPr>
              <a:t>1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2445723" y="5893790"/>
            <a:ext cx="698269" cy="199506"/>
          </a:xfrm>
          <a:prstGeom prst="roundRect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400" dirty="0" smtClean="0">
                <a:solidFill>
                  <a:schemeClr val="tx1"/>
                </a:solidFill>
              </a:rPr>
              <a:t>页面</a:t>
            </a:r>
            <a:r>
              <a:rPr lang="en-US" altLang="zh-CN" sz="1400" dirty="0" smtClean="0">
                <a:solidFill>
                  <a:schemeClr val="tx1"/>
                </a:solidFill>
              </a:rPr>
              <a:t>n                         </a:t>
            </a:r>
            <a:endParaRPr lang="en-US" altLang="en-US" sz="1400" dirty="0" smtClean="0">
              <a:solidFill>
                <a:schemeClr val="tx1"/>
              </a:solidFill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1729047" y="5436524"/>
            <a:ext cx="1446415" cy="665018"/>
          </a:xfrm>
          <a:prstGeom prst="roundRect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400" dirty="0" smtClean="0">
                <a:solidFill>
                  <a:schemeClr val="tx1"/>
                </a:solidFill>
              </a:rPr>
              <a:t>请求</a:t>
            </a:r>
            <a:r>
              <a:rPr lang="en-US" altLang="zh-CN" sz="1400" dirty="0" smtClean="0">
                <a:solidFill>
                  <a:schemeClr val="tx1"/>
                </a:solidFill>
              </a:rPr>
              <a:t>n</a:t>
            </a:r>
            <a:endParaRPr lang="en-US" altLang="en-US" sz="1400" dirty="0" smtClean="0">
              <a:solidFill>
                <a:schemeClr val="tx1"/>
              </a:solidFill>
            </a:endParaRPr>
          </a:p>
        </p:txBody>
      </p:sp>
      <p:sp>
        <p:nvSpPr>
          <p:cNvPr id="22" name="Rounded Rectangle 21"/>
          <p:cNvSpPr/>
          <p:nvPr/>
        </p:nvSpPr>
        <p:spPr>
          <a:xfrm>
            <a:off x="2445723" y="5677766"/>
            <a:ext cx="698269" cy="199506"/>
          </a:xfrm>
          <a:prstGeom prst="roundRect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400" dirty="0" smtClean="0">
                <a:solidFill>
                  <a:schemeClr val="tx1"/>
                </a:solidFill>
              </a:rPr>
              <a:t>页面</a:t>
            </a:r>
            <a:r>
              <a:rPr lang="en-US" altLang="zh-CN" sz="1400" dirty="0" smtClean="0">
                <a:solidFill>
                  <a:schemeClr val="tx1"/>
                </a:solidFill>
              </a:rPr>
              <a:t>2                    </a:t>
            </a:r>
            <a:endParaRPr lang="en-US" altLang="en-US" sz="1400" dirty="0" smtClean="0">
              <a:solidFill>
                <a:schemeClr val="tx1"/>
              </a:solidFill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2466109" y="5458691"/>
            <a:ext cx="698269" cy="199506"/>
          </a:xfrm>
          <a:prstGeom prst="roundRect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400" dirty="0" smtClean="0">
                <a:solidFill>
                  <a:schemeClr val="tx1"/>
                </a:solidFill>
              </a:rPr>
              <a:t>页面</a:t>
            </a:r>
            <a:r>
              <a:rPr lang="en-US" altLang="zh-CN" sz="1400" dirty="0" smtClean="0">
                <a:solidFill>
                  <a:schemeClr val="tx1"/>
                </a:solidFill>
              </a:rPr>
              <a:t>1</a:t>
            </a:r>
            <a:endParaRPr lang="en-US" altLang="en-US" sz="1400" dirty="0" smtClean="0">
              <a:solidFill>
                <a:schemeClr val="tx1"/>
              </a:solidFill>
            </a:endParaRPr>
          </a:p>
        </p:txBody>
      </p:sp>
      <p:sp>
        <p:nvSpPr>
          <p:cNvPr id="24" name="Rounded Rectangle 23"/>
          <p:cNvSpPr/>
          <p:nvPr/>
        </p:nvSpPr>
        <p:spPr>
          <a:xfrm>
            <a:off x="2431868" y="5231544"/>
            <a:ext cx="698269" cy="199506"/>
          </a:xfrm>
          <a:prstGeom prst="roundRect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400" dirty="0" smtClean="0">
                <a:solidFill>
                  <a:schemeClr val="tx1"/>
                </a:solidFill>
              </a:rPr>
              <a:t>页面</a:t>
            </a:r>
            <a:r>
              <a:rPr lang="en-US" altLang="zh-CN" sz="1400" dirty="0" smtClean="0">
                <a:solidFill>
                  <a:schemeClr val="tx1"/>
                </a:solidFill>
              </a:rPr>
              <a:t>n                         </a:t>
            </a:r>
            <a:endParaRPr lang="en-US" altLang="en-US" sz="1400" dirty="0" smtClean="0">
              <a:solidFill>
                <a:schemeClr val="tx1"/>
              </a:solidFill>
            </a:endParaRPr>
          </a:p>
        </p:txBody>
      </p:sp>
      <p:sp>
        <p:nvSpPr>
          <p:cNvPr id="25" name="Rounded Rectangle 24"/>
          <p:cNvSpPr/>
          <p:nvPr/>
        </p:nvSpPr>
        <p:spPr>
          <a:xfrm>
            <a:off x="1731818" y="4757652"/>
            <a:ext cx="1446415" cy="665018"/>
          </a:xfrm>
          <a:prstGeom prst="roundRect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400" dirty="0" smtClean="0">
                <a:solidFill>
                  <a:schemeClr val="tx1"/>
                </a:solidFill>
              </a:rPr>
              <a:t>请求</a:t>
            </a:r>
            <a:r>
              <a:rPr lang="en-US" altLang="zh-CN" sz="1400" dirty="0" smtClean="0">
                <a:solidFill>
                  <a:schemeClr val="tx1"/>
                </a:solidFill>
              </a:rPr>
              <a:t>2</a:t>
            </a:r>
            <a:endParaRPr lang="en-US" altLang="en-US" sz="1400" dirty="0" smtClean="0">
              <a:solidFill>
                <a:schemeClr val="tx1"/>
              </a:solidFill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2431868" y="5015519"/>
            <a:ext cx="698269" cy="199506"/>
          </a:xfrm>
          <a:prstGeom prst="roundRect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400" dirty="0" smtClean="0">
                <a:solidFill>
                  <a:schemeClr val="tx1"/>
                </a:solidFill>
              </a:rPr>
              <a:t>页面</a:t>
            </a:r>
            <a:r>
              <a:rPr lang="en-US" altLang="zh-CN" sz="1400" dirty="0" smtClean="0">
                <a:solidFill>
                  <a:schemeClr val="tx1"/>
                </a:solidFill>
              </a:rPr>
              <a:t>2                    </a:t>
            </a:r>
            <a:endParaRPr lang="en-US" altLang="en-US" sz="1400" dirty="0" smtClean="0">
              <a:solidFill>
                <a:schemeClr val="tx1"/>
              </a:solidFill>
            </a:endParaRPr>
          </a:p>
        </p:txBody>
      </p:sp>
      <p:sp>
        <p:nvSpPr>
          <p:cNvPr id="27" name="Rounded Rectangle 26"/>
          <p:cNvSpPr/>
          <p:nvPr/>
        </p:nvSpPr>
        <p:spPr>
          <a:xfrm>
            <a:off x="2452254" y="4796444"/>
            <a:ext cx="698269" cy="199506"/>
          </a:xfrm>
          <a:prstGeom prst="roundRect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400" dirty="0" smtClean="0">
                <a:solidFill>
                  <a:schemeClr val="tx1"/>
                </a:solidFill>
              </a:rPr>
              <a:t>页面</a:t>
            </a:r>
            <a:r>
              <a:rPr lang="en-US" altLang="zh-CN" sz="1400" dirty="0" smtClean="0">
                <a:solidFill>
                  <a:schemeClr val="tx1"/>
                </a:solidFill>
              </a:rPr>
              <a:t>1</a:t>
            </a:r>
            <a:endParaRPr lang="en-US" altLang="en-US" sz="1400" dirty="0" smtClean="0">
              <a:solidFill>
                <a:schemeClr val="tx1"/>
              </a:solidFill>
            </a:endParaRPr>
          </a:p>
        </p:txBody>
      </p:sp>
      <p:sp>
        <p:nvSpPr>
          <p:cNvPr id="28" name="Rounded Rectangle 27"/>
          <p:cNvSpPr/>
          <p:nvPr/>
        </p:nvSpPr>
        <p:spPr>
          <a:xfrm>
            <a:off x="2434640" y="4552671"/>
            <a:ext cx="698269" cy="199506"/>
          </a:xfrm>
          <a:prstGeom prst="roundRect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400" dirty="0" smtClean="0">
                <a:solidFill>
                  <a:schemeClr val="tx1"/>
                </a:solidFill>
              </a:rPr>
              <a:t>页面</a:t>
            </a:r>
            <a:r>
              <a:rPr lang="en-US" altLang="zh-CN" sz="1400" dirty="0" smtClean="0">
                <a:solidFill>
                  <a:schemeClr val="tx1"/>
                </a:solidFill>
              </a:rPr>
              <a:t>n                         </a:t>
            </a:r>
            <a:endParaRPr lang="en-US" altLang="en-US" sz="1400" dirty="0" smtClean="0">
              <a:solidFill>
                <a:schemeClr val="tx1"/>
              </a:solidFill>
            </a:endParaRPr>
          </a:p>
        </p:txBody>
      </p:sp>
      <p:sp>
        <p:nvSpPr>
          <p:cNvPr id="29" name="Rounded Rectangle 28"/>
          <p:cNvSpPr/>
          <p:nvPr/>
        </p:nvSpPr>
        <p:spPr>
          <a:xfrm>
            <a:off x="1717964" y="4095405"/>
            <a:ext cx="1446415" cy="665018"/>
          </a:xfrm>
          <a:prstGeom prst="roundRect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400" dirty="0" smtClean="0">
                <a:solidFill>
                  <a:schemeClr val="tx1"/>
                </a:solidFill>
              </a:rPr>
              <a:t>请求</a:t>
            </a:r>
            <a:r>
              <a:rPr lang="en-US" altLang="zh-CN" sz="1400" dirty="0" smtClean="0">
                <a:solidFill>
                  <a:schemeClr val="tx1"/>
                </a:solidFill>
              </a:rPr>
              <a:t>1</a:t>
            </a:r>
            <a:endParaRPr lang="en-US" altLang="en-US" sz="1400" dirty="0" smtClean="0">
              <a:solidFill>
                <a:schemeClr val="tx1"/>
              </a:solidFill>
            </a:endParaRPr>
          </a:p>
        </p:txBody>
      </p:sp>
      <p:sp>
        <p:nvSpPr>
          <p:cNvPr id="30" name="Rounded Rectangle 29"/>
          <p:cNvSpPr/>
          <p:nvPr/>
        </p:nvSpPr>
        <p:spPr>
          <a:xfrm>
            <a:off x="2434640" y="4336647"/>
            <a:ext cx="698269" cy="199506"/>
          </a:xfrm>
          <a:prstGeom prst="roundRect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400" dirty="0" smtClean="0">
                <a:solidFill>
                  <a:schemeClr val="tx1"/>
                </a:solidFill>
              </a:rPr>
              <a:t>页面</a:t>
            </a:r>
            <a:r>
              <a:rPr lang="en-US" altLang="zh-CN" sz="1400" dirty="0" smtClean="0">
                <a:solidFill>
                  <a:schemeClr val="tx1"/>
                </a:solidFill>
              </a:rPr>
              <a:t>2                    </a:t>
            </a:r>
            <a:endParaRPr lang="en-US" altLang="en-US" sz="1400" dirty="0" smtClean="0">
              <a:solidFill>
                <a:schemeClr val="tx1"/>
              </a:solidFill>
            </a:endParaRPr>
          </a:p>
        </p:txBody>
      </p:sp>
      <p:sp>
        <p:nvSpPr>
          <p:cNvPr id="31" name="Rounded Rectangle 30"/>
          <p:cNvSpPr/>
          <p:nvPr/>
        </p:nvSpPr>
        <p:spPr>
          <a:xfrm>
            <a:off x="2455026" y="4117572"/>
            <a:ext cx="698269" cy="199506"/>
          </a:xfrm>
          <a:prstGeom prst="roundRect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400" dirty="0" smtClean="0">
                <a:solidFill>
                  <a:schemeClr val="tx1"/>
                </a:solidFill>
              </a:rPr>
              <a:t>页面</a:t>
            </a:r>
            <a:r>
              <a:rPr lang="en-US" altLang="zh-CN" sz="1400" dirty="0" smtClean="0">
                <a:solidFill>
                  <a:schemeClr val="tx1"/>
                </a:solidFill>
              </a:rPr>
              <a:t>1</a:t>
            </a:r>
            <a:endParaRPr lang="en-US" altLang="en-US" sz="1400" dirty="0" smtClean="0">
              <a:solidFill>
                <a:schemeClr val="tx1"/>
              </a:solidFill>
            </a:endParaRPr>
          </a:p>
        </p:txBody>
      </p:sp>
      <p:sp>
        <p:nvSpPr>
          <p:cNvPr id="71" name="Rounded Rectangle 70"/>
          <p:cNvSpPr/>
          <p:nvPr/>
        </p:nvSpPr>
        <p:spPr>
          <a:xfrm>
            <a:off x="9146771" y="4059382"/>
            <a:ext cx="2460567" cy="2028306"/>
          </a:xfrm>
          <a:prstGeom prst="roundRect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>
                <a:solidFill>
                  <a:schemeClr val="tx1"/>
                </a:solidFill>
              </a:rPr>
              <a:t>会话</a:t>
            </a:r>
            <a:r>
              <a:rPr lang="en-US" altLang="zh-CN" dirty="0" smtClean="0">
                <a:solidFill>
                  <a:schemeClr val="tx1"/>
                </a:solidFill>
              </a:rPr>
              <a:t>n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2" name="Rounded Rectangle 71"/>
          <p:cNvSpPr/>
          <p:nvPr/>
        </p:nvSpPr>
        <p:spPr>
          <a:xfrm>
            <a:off x="10877599" y="5879935"/>
            <a:ext cx="698269" cy="199506"/>
          </a:xfrm>
          <a:prstGeom prst="roundRect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400" dirty="0" smtClean="0">
                <a:solidFill>
                  <a:schemeClr val="tx1"/>
                </a:solidFill>
              </a:rPr>
              <a:t>页面</a:t>
            </a:r>
            <a:r>
              <a:rPr lang="en-US" altLang="zh-CN" sz="1400" dirty="0" smtClean="0">
                <a:solidFill>
                  <a:schemeClr val="tx1"/>
                </a:solidFill>
              </a:rPr>
              <a:t>n                         </a:t>
            </a:r>
            <a:endParaRPr lang="en-US" altLang="en-US" sz="1400" dirty="0" smtClean="0">
              <a:solidFill>
                <a:schemeClr val="tx1"/>
              </a:solidFill>
            </a:endParaRPr>
          </a:p>
        </p:txBody>
      </p:sp>
      <p:sp>
        <p:nvSpPr>
          <p:cNvPr id="73" name="Rounded Rectangle 72"/>
          <p:cNvSpPr/>
          <p:nvPr/>
        </p:nvSpPr>
        <p:spPr>
          <a:xfrm>
            <a:off x="10160923" y="5422669"/>
            <a:ext cx="1446415" cy="665018"/>
          </a:xfrm>
          <a:prstGeom prst="roundRect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400" dirty="0" smtClean="0">
                <a:solidFill>
                  <a:schemeClr val="tx1"/>
                </a:solidFill>
              </a:rPr>
              <a:t>请求</a:t>
            </a:r>
            <a:r>
              <a:rPr lang="en-US" altLang="zh-CN" sz="1400" dirty="0" smtClean="0">
                <a:solidFill>
                  <a:schemeClr val="tx1"/>
                </a:solidFill>
              </a:rPr>
              <a:t>n</a:t>
            </a:r>
            <a:endParaRPr lang="en-US" altLang="en-US" sz="1400" dirty="0" smtClean="0">
              <a:solidFill>
                <a:schemeClr val="tx1"/>
              </a:solidFill>
            </a:endParaRPr>
          </a:p>
        </p:txBody>
      </p:sp>
      <p:sp>
        <p:nvSpPr>
          <p:cNvPr id="74" name="Rounded Rectangle 73"/>
          <p:cNvSpPr/>
          <p:nvPr/>
        </p:nvSpPr>
        <p:spPr>
          <a:xfrm>
            <a:off x="10877599" y="5663911"/>
            <a:ext cx="698269" cy="199506"/>
          </a:xfrm>
          <a:prstGeom prst="roundRect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400" dirty="0" smtClean="0">
                <a:solidFill>
                  <a:schemeClr val="tx1"/>
                </a:solidFill>
              </a:rPr>
              <a:t>页面</a:t>
            </a:r>
            <a:r>
              <a:rPr lang="en-US" altLang="zh-CN" sz="1400" dirty="0" smtClean="0">
                <a:solidFill>
                  <a:schemeClr val="tx1"/>
                </a:solidFill>
              </a:rPr>
              <a:t>2                    </a:t>
            </a:r>
            <a:endParaRPr lang="en-US" altLang="en-US" sz="1400" dirty="0" smtClean="0">
              <a:solidFill>
                <a:schemeClr val="tx1"/>
              </a:solidFill>
            </a:endParaRPr>
          </a:p>
        </p:txBody>
      </p:sp>
      <p:sp>
        <p:nvSpPr>
          <p:cNvPr id="75" name="Rounded Rectangle 74"/>
          <p:cNvSpPr/>
          <p:nvPr/>
        </p:nvSpPr>
        <p:spPr>
          <a:xfrm>
            <a:off x="10897985" y="5444836"/>
            <a:ext cx="698269" cy="199506"/>
          </a:xfrm>
          <a:prstGeom prst="roundRect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400" dirty="0" smtClean="0">
                <a:solidFill>
                  <a:schemeClr val="tx1"/>
                </a:solidFill>
              </a:rPr>
              <a:t>页面</a:t>
            </a:r>
            <a:r>
              <a:rPr lang="en-US" altLang="zh-CN" sz="1400" dirty="0" smtClean="0">
                <a:solidFill>
                  <a:schemeClr val="tx1"/>
                </a:solidFill>
              </a:rPr>
              <a:t>1</a:t>
            </a:r>
            <a:endParaRPr lang="en-US" altLang="en-US" sz="1400" dirty="0" smtClean="0">
              <a:solidFill>
                <a:schemeClr val="tx1"/>
              </a:solidFill>
            </a:endParaRPr>
          </a:p>
        </p:txBody>
      </p:sp>
      <p:sp>
        <p:nvSpPr>
          <p:cNvPr id="76" name="Rounded Rectangle 75"/>
          <p:cNvSpPr/>
          <p:nvPr/>
        </p:nvSpPr>
        <p:spPr>
          <a:xfrm>
            <a:off x="10863744" y="5217689"/>
            <a:ext cx="698269" cy="199506"/>
          </a:xfrm>
          <a:prstGeom prst="roundRect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400" dirty="0" smtClean="0">
                <a:solidFill>
                  <a:schemeClr val="tx1"/>
                </a:solidFill>
              </a:rPr>
              <a:t>页面</a:t>
            </a:r>
            <a:r>
              <a:rPr lang="en-US" altLang="zh-CN" sz="1400" dirty="0" smtClean="0">
                <a:solidFill>
                  <a:schemeClr val="tx1"/>
                </a:solidFill>
              </a:rPr>
              <a:t>n                         </a:t>
            </a:r>
            <a:endParaRPr lang="en-US" altLang="en-US" sz="1400" dirty="0" smtClean="0">
              <a:solidFill>
                <a:schemeClr val="tx1"/>
              </a:solidFill>
            </a:endParaRPr>
          </a:p>
        </p:txBody>
      </p:sp>
      <p:sp>
        <p:nvSpPr>
          <p:cNvPr id="77" name="Rounded Rectangle 76"/>
          <p:cNvSpPr/>
          <p:nvPr/>
        </p:nvSpPr>
        <p:spPr>
          <a:xfrm>
            <a:off x="10163694" y="4743797"/>
            <a:ext cx="1446415" cy="665018"/>
          </a:xfrm>
          <a:prstGeom prst="roundRect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400" dirty="0" smtClean="0">
                <a:solidFill>
                  <a:schemeClr val="tx1"/>
                </a:solidFill>
              </a:rPr>
              <a:t>请求</a:t>
            </a:r>
            <a:r>
              <a:rPr lang="en-US" altLang="zh-CN" sz="1400" dirty="0" smtClean="0">
                <a:solidFill>
                  <a:schemeClr val="tx1"/>
                </a:solidFill>
              </a:rPr>
              <a:t>2</a:t>
            </a:r>
            <a:endParaRPr lang="en-US" altLang="en-US" sz="1400" dirty="0" smtClean="0">
              <a:solidFill>
                <a:schemeClr val="tx1"/>
              </a:solidFill>
            </a:endParaRPr>
          </a:p>
        </p:txBody>
      </p:sp>
      <p:sp>
        <p:nvSpPr>
          <p:cNvPr id="78" name="Rounded Rectangle 77"/>
          <p:cNvSpPr/>
          <p:nvPr/>
        </p:nvSpPr>
        <p:spPr>
          <a:xfrm>
            <a:off x="10863744" y="5001664"/>
            <a:ext cx="698269" cy="199506"/>
          </a:xfrm>
          <a:prstGeom prst="roundRect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400" dirty="0" smtClean="0">
                <a:solidFill>
                  <a:schemeClr val="tx1"/>
                </a:solidFill>
              </a:rPr>
              <a:t>页面</a:t>
            </a:r>
            <a:r>
              <a:rPr lang="en-US" altLang="zh-CN" sz="1400" dirty="0" smtClean="0">
                <a:solidFill>
                  <a:schemeClr val="tx1"/>
                </a:solidFill>
              </a:rPr>
              <a:t>2                    </a:t>
            </a:r>
            <a:endParaRPr lang="en-US" altLang="en-US" sz="1400" dirty="0" smtClean="0">
              <a:solidFill>
                <a:schemeClr val="tx1"/>
              </a:solidFill>
            </a:endParaRPr>
          </a:p>
        </p:txBody>
      </p:sp>
      <p:sp>
        <p:nvSpPr>
          <p:cNvPr id="79" name="Rounded Rectangle 78"/>
          <p:cNvSpPr/>
          <p:nvPr/>
        </p:nvSpPr>
        <p:spPr>
          <a:xfrm>
            <a:off x="10884130" y="4782589"/>
            <a:ext cx="698269" cy="199506"/>
          </a:xfrm>
          <a:prstGeom prst="roundRect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400" dirty="0" smtClean="0">
                <a:solidFill>
                  <a:schemeClr val="tx1"/>
                </a:solidFill>
              </a:rPr>
              <a:t>页面</a:t>
            </a:r>
            <a:r>
              <a:rPr lang="en-US" altLang="zh-CN" sz="1400" dirty="0" smtClean="0">
                <a:solidFill>
                  <a:schemeClr val="tx1"/>
                </a:solidFill>
              </a:rPr>
              <a:t>1</a:t>
            </a:r>
            <a:endParaRPr lang="en-US" altLang="en-US" sz="1400" dirty="0" smtClean="0">
              <a:solidFill>
                <a:schemeClr val="tx1"/>
              </a:solidFill>
            </a:endParaRPr>
          </a:p>
        </p:txBody>
      </p:sp>
      <p:sp>
        <p:nvSpPr>
          <p:cNvPr id="80" name="Rounded Rectangle 79"/>
          <p:cNvSpPr/>
          <p:nvPr/>
        </p:nvSpPr>
        <p:spPr>
          <a:xfrm>
            <a:off x="10866516" y="4538816"/>
            <a:ext cx="698269" cy="199506"/>
          </a:xfrm>
          <a:prstGeom prst="roundRect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400" dirty="0" smtClean="0">
                <a:solidFill>
                  <a:schemeClr val="tx1"/>
                </a:solidFill>
              </a:rPr>
              <a:t>页面</a:t>
            </a:r>
            <a:r>
              <a:rPr lang="en-US" altLang="zh-CN" sz="1400" dirty="0" smtClean="0">
                <a:solidFill>
                  <a:schemeClr val="tx1"/>
                </a:solidFill>
              </a:rPr>
              <a:t>n                         </a:t>
            </a:r>
            <a:endParaRPr lang="en-US" altLang="en-US" sz="1400" dirty="0" smtClean="0">
              <a:solidFill>
                <a:schemeClr val="tx1"/>
              </a:solidFill>
            </a:endParaRPr>
          </a:p>
        </p:txBody>
      </p:sp>
      <p:sp>
        <p:nvSpPr>
          <p:cNvPr id="81" name="Rounded Rectangle 80"/>
          <p:cNvSpPr/>
          <p:nvPr/>
        </p:nvSpPr>
        <p:spPr>
          <a:xfrm>
            <a:off x="10149840" y="4081550"/>
            <a:ext cx="1446415" cy="665018"/>
          </a:xfrm>
          <a:prstGeom prst="roundRect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400" dirty="0" smtClean="0">
                <a:solidFill>
                  <a:schemeClr val="tx1"/>
                </a:solidFill>
              </a:rPr>
              <a:t>请求</a:t>
            </a:r>
            <a:r>
              <a:rPr lang="en-US" altLang="zh-CN" sz="1400" dirty="0" smtClean="0">
                <a:solidFill>
                  <a:schemeClr val="tx1"/>
                </a:solidFill>
              </a:rPr>
              <a:t>1</a:t>
            </a:r>
            <a:endParaRPr lang="en-US" altLang="en-US" sz="1400" dirty="0" smtClean="0">
              <a:solidFill>
                <a:schemeClr val="tx1"/>
              </a:solidFill>
            </a:endParaRPr>
          </a:p>
        </p:txBody>
      </p:sp>
      <p:sp>
        <p:nvSpPr>
          <p:cNvPr id="82" name="Rounded Rectangle 81"/>
          <p:cNvSpPr/>
          <p:nvPr/>
        </p:nvSpPr>
        <p:spPr>
          <a:xfrm>
            <a:off x="10866516" y="4322792"/>
            <a:ext cx="698269" cy="199506"/>
          </a:xfrm>
          <a:prstGeom prst="roundRect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400" dirty="0" smtClean="0">
                <a:solidFill>
                  <a:schemeClr val="tx1"/>
                </a:solidFill>
              </a:rPr>
              <a:t>页面</a:t>
            </a:r>
            <a:r>
              <a:rPr lang="en-US" altLang="zh-CN" sz="1400" dirty="0" smtClean="0">
                <a:solidFill>
                  <a:schemeClr val="tx1"/>
                </a:solidFill>
              </a:rPr>
              <a:t>2                    </a:t>
            </a:r>
            <a:endParaRPr lang="en-US" altLang="en-US" sz="1400" dirty="0" smtClean="0">
              <a:solidFill>
                <a:schemeClr val="tx1"/>
              </a:solidFill>
            </a:endParaRPr>
          </a:p>
        </p:txBody>
      </p:sp>
      <p:sp>
        <p:nvSpPr>
          <p:cNvPr id="83" name="Rounded Rectangle 82"/>
          <p:cNvSpPr/>
          <p:nvPr/>
        </p:nvSpPr>
        <p:spPr>
          <a:xfrm>
            <a:off x="10886902" y="4103717"/>
            <a:ext cx="698269" cy="199506"/>
          </a:xfrm>
          <a:prstGeom prst="roundRect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400" dirty="0" smtClean="0">
                <a:solidFill>
                  <a:schemeClr val="tx1"/>
                </a:solidFill>
              </a:rPr>
              <a:t>页面</a:t>
            </a:r>
            <a:r>
              <a:rPr lang="en-US" altLang="zh-CN" sz="1400" dirty="0" smtClean="0">
                <a:solidFill>
                  <a:schemeClr val="tx1"/>
                </a:solidFill>
              </a:rPr>
              <a:t>1</a:t>
            </a:r>
            <a:endParaRPr lang="en-US" altLang="en-US" sz="1400" dirty="0" smtClean="0">
              <a:solidFill>
                <a:schemeClr val="tx1"/>
              </a:solidFill>
            </a:endParaRPr>
          </a:p>
        </p:txBody>
      </p:sp>
      <p:sp>
        <p:nvSpPr>
          <p:cNvPr id="84" name="Rounded Rectangle 83"/>
          <p:cNvSpPr/>
          <p:nvPr/>
        </p:nvSpPr>
        <p:spPr>
          <a:xfrm>
            <a:off x="6320445" y="3959630"/>
            <a:ext cx="2460567" cy="2028306"/>
          </a:xfrm>
          <a:prstGeom prst="roundRect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>
                <a:solidFill>
                  <a:schemeClr val="tx1"/>
                </a:solidFill>
              </a:rPr>
              <a:t>会话</a:t>
            </a:r>
            <a:r>
              <a:rPr lang="en-US" altLang="zh-CN" dirty="0" smtClean="0">
                <a:solidFill>
                  <a:schemeClr val="tx1"/>
                </a:solidFill>
              </a:rPr>
              <a:t>3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85" name="Rounded Rectangle 84"/>
          <p:cNvSpPr/>
          <p:nvPr/>
        </p:nvSpPr>
        <p:spPr>
          <a:xfrm>
            <a:off x="8051273" y="5780183"/>
            <a:ext cx="698269" cy="199506"/>
          </a:xfrm>
          <a:prstGeom prst="roundRect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400" dirty="0" smtClean="0">
                <a:solidFill>
                  <a:schemeClr val="tx1"/>
                </a:solidFill>
              </a:rPr>
              <a:t>页面</a:t>
            </a:r>
            <a:r>
              <a:rPr lang="en-US" altLang="zh-CN" sz="1400" dirty="0" smtClean="0">
                <a:solidFill>
                  <a:schemeClr val="tx1"/>
                </a:solidFill>
              </a:rPr>
              <a:t>n                         </a:t>
            </a:r>
            <a:endParaRPr lang="en-US" altLang="en-US" sz="1400" dirty="0" smtClean="0">
              <a:solidFill>
                <a:schemeClr val="tx1"/>
              </a:solidFill>
            </a:endParaRPr>
          </a:p>
        </p:txBody>
      </p:sp>
      <p:sp>
        <p:nvSpPr>
          <p:cNvPr id="86" name="Rounded Rectangle 85"/>
          <p:cNvSpPr/>
          <p:nvPr/>
        </p:nvSpPr>
        <p:spPr>
          <a:xfrm>
            <a:off x="7334597" y="5322917"/>
            <a:ext cx="1446415" cy="665018"/>
          </a:xfrm>
          <a:prstGeom prst="roundRect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400" dirty="0" smtClean="0">
                <a:solidFill>
                  <a:schemeClr val="tx1"/>
                </a:solidFill>
              </a:rPr>
              <a:t>请求</a:t>
            </a:r>
            <a:r>
              <a:rPr lang="en-US" altLang="zh-CN" sz="1400" dirty="0" smtClean="0">
                <a:solidFill>
                  <a:schemeClr val="tx1"/>
                </a:solidFill>
              </a:rPr>
              <a:t>n</a:t>
            </a:r>
            <a:endParaRPr lang="en-US" altLang="en-US" sz="1400" dirty="0" smtClean="0">
              <a:solidFill>
                <a:schemeClr val="tx1"/>
              </a:solidFill>
            </a:endParaRPr>
          </a:p>
        </p:txBody>
      </p:sp>
      <p:sp>
        <p:nvSpPr>
          <p:cNvPr id="87" name="Rounded Rectangle 86"/>
          <p:cNvSpPr/>
          <p:nvPr/>
        </p:nvSpPr>
        <p:spPr>
          <a:xfrm>
            <a:off x="8051273" y="5564159"/>
            <a:ext cx="698269" cy="199506"/>
          </a:xfrm>
          <a:prstGeom prst="roundRect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400" dirty="0" smtClean="0">
                <a:solidFill>
                  <a:schemeClr val="tx1"/>
                </a:solidFill>
              </a:rPr>
              <a:t>页面</a:t>
            </a:r>
            <a:r>
              <a:rPr lang="en-US" altLang="zh-CN" sz="1400" dirty="0" smtClean="0">
                <a:solidFill>
                  <a:schemeClr val="tx1"/>
                </a:solidFill>
              </a:rPr>
              <a:t>2                    </a:t>
            </a:r>
            <a:endParaRPr lang="en-US" altLang="en-US" sz="1400" dirty="0" smtClean="0">
              <a:solidFill>
                <a:schemeClr val="tx1"/>
              </a:solidFill>
            </a:endParaRPr>
          </a:p>
        </p:txBody>
      </p:sp>
      <p:sp>
        <p:nvSpPr>
          <p:cNvPr id="88" name="Rounded Rectangle 87"/>
          <p:cNvSpPr/>
          <p:nvPr/>
        </p:nvSpPr>
        <p:spPr>
          <a:xfrm>
            <a:off x="8071659" y="5345084"/>
            <a:ext cx="698269" cy="199506"/>
          </a:xfrm>
          <a:prstGeom prst="roundRect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400" dirty="0" smtClean="0">
                <a:solidFill>
                  <a:schemeClr val="tx1"/>
                </a:solidFill>
              </a:rPr>
              <a:t>页面</a:t>
            </a:r>
            <a:r>
              <a:rPr lang="en-US" altLang="zh-CN" sz="1400" dirty="0" smtClean="0">
                <a:solidFill>
                  <a:schemeClr val="tx1"/>
                </a:solidFill>
              </a:rPr>
              <a:t>1</a:t>
            </a:r>
            <a:endParaRPr lang="en-US" altLang="en-US" sz="1400" dirty="0" smtClean="0">
              <a:solidFill>
                <a:schemeClr val="tx1"/>
              </a:solidFill>
            </a:endParaRPr>
          </a:p>
        </p:txBody>
      </p:sp>
      <p:sp>
        <p:nvSpPr>
          <p:cNvPr id="89" name="Rounded Rectangle 88"/>
          <p:cNvSpPr/>
          <p:nvPr/>
        </p:nvSpPr>
        <p:spPr>
          <a:xfrm>
            <a:off x="8037418" y="5117937"/>
            <a:ext cx="698269" cy="199506"/>
          </a:xfrm>
          <a:prstGeom prst="roundRect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400" dirty="0" smtClean="0">
                <a:solidFill>
                  <a:schemeClr val="tx1"/>
                </a:solidFill>
              </a:rPr>
              <a:t>页面</a:t>
            </a:r>
            <a:r>
              <a:rPr lang="en-US" altLang="zh-CN" sz="1400" dirty="0" smtClean="0">
                <a:solidFill>
                  <a:schemeClr val="tx1"/>
                </a:solidFill>
              </a:rPr>
              <a:t>n                         </a:t>
            </a:r>
            <a:endParaRPr lang="en-US" altLang="en-US" sz="1400" dirty="0" smtClean="0">
              <a:solidFill>
                <a:schemeClr val="tx1"/>
              </a:solidFill>
            </a:endParaRPr>
          </a:p>
        </p:txBody>
      </p:sp>
      <p:sp>
        <p:nvSpPr>
          <p:cNvPr id="90" name="Rounded Rectangle 89"/>
          <p:cNvSpPr/>
          <p:nvPr/>
        </p:nvSpPr>
        <p:spPr>
          <a:xfrm>
            <a:off x="7337368" y="4644045"/>
            <a:ext cx="1446415" cy="665018"/>
          </a:xfrm>
          <a:prstGeom prst="roundRect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400" dirty="0" smtClean="0">
                <a:solidFill>
                  <a:schemeClr val="tx1"/>
                </a:solidFill>
              </a:rPr>
              <a:t>请求</a:t>
            </a:r>
            <a:r>
              <a:rPr lang="en-US" altLang="zh-CN" sz="1400" dirty="0" smtClean="0">
                <a:solidFill>
                  <a:schemeClr val="tx1"/>
                </a:solidFill>
              </a:rPr>
              <a:t>2</a:t>
            </a:r>
            <a:endParaRPr lang="en-US" altLang="en-US" sz="1400" dirty="0" smtClean="0">
              <a:solidFill>
                <a:schemeClr val="tx1"/>
              </a:solidFill>
            </a:endParaRPr>
          </a:p>
        </p:txBody>
      </p:sp>
      <p:sp>
        <p:nvSpPr>
          <p:cNvPr id="91" name="Rounded Rectangle 90"/>
          <p:cNvSpPr/>
          <p:nvPr/>
        </p:nvSpPr>
        <p:spPr>
          <a:xfrm>
            <a:off x="8037418" y="4901912"/>
            <a:ext cx="698269" cy="199506"/>
          </a:xfrm>
          <a:prstGeom prst="roundRect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400" dirty="0" smtClean="0">
                <a:solidFill>
                  <a:schemeClr val="tx1"/>
                </a:solidFill>
              </a:rPr>
              <a:t>页面</a:t>
            </a:r>
            <a:r>
              <a:rPr lang="en-US" altLang="zh-CN" sz="1400" dirty="0" smtClean="0">
                <a:solidFill>
                  <a:schemeClr val="tx1"/>
                </a:solidFill>
              </a:rPr>
              <a:t>2                    </a:t>
            </a:r>
            <a:endParaRPr lang="en-US" altLang="en-US" sz="1400" dirty="0" smtClean="0">
              <a:solidFill>
                <a:schemeClr val="tx1"/>
              </a:solidFill>
            </a:endParaRPr>
          </a:p>
        </p:txBody>
      </p:sp>
      <p:sp>
        <p:nvSpPr>
          <p:cNvPr id="92" name="Rounded Rectangle 91"/>
          <p:cNvSpPr/>
          <p:nvPr/>
        </p:nvSpPr>
        <p:spPr>
          <a:xfrm>
            <a:off x="8057804" y="4682837"/>
            <a:ext cx="698269" cy="199506"/>
          </a:xfrm>
          <a:prstGeom prst="roundRect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400" dirty="0" smtClean="0">
                <a:solidFill>
                  <a:schemeClr val="tx1"/>
                </a:solidFill>
              </a:rPr>
              <a:t>页面</a:t>
            </a:r>
            <a:r>
              <a:rPr lang="en-US" altLang="zh-CN" sz="1400" dirty="0" smtClean="0">
                <a:solidFill>
                  <a:schemeClr val="tx1"/>
                </a:solidFill>
              </a:rPr>
              <a:t>1</a:t>
            </a:r>
            <a:endParaRPr lang="en-US" altLang="en-US" sz="1400" dirty="0" smtClean="0">
              <a:solidFill>
                <a:schemeClr val="tx1"/>
              </a:solidFill>
            </a:endParaRPr>
          </a:p>
        </p:txBody>
      </p:sp>
      <p:sp>
        <p:nvSpPr>
          <p:cNvPr id="93" name="Rounded Rectangle 92"/>
          <p:cNvSpPr/>
          <p:nvPr/>
        </p:nvSpPr>
        <p:spPr>
          <a:xfrm>
            <a:off x="8040190" y="4439064"/>
            <a:ext cx="698269" cy="199506"/>
          </a:xfrm>
          <a:prstGeom prst="roundRect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400" dirty="0" smtClean="0">
                <a:solidFill>
                  <a:schemeClr val="tx1"/>
                </a:solidFill>
              </a:rPr>
              <a:t>页面</a:t>
            </a:r>
            <a:r>
              <a:rPr lang="en-US" altLang="zh-CN" sz="1400" dirty="0" smtClean="0">
                <a:solidFill>
                  <a:schemeClr val="tx1"/>
                </a:solidFill>
              </a:rPr>
              <a:t>n                         </a:t>
            </a:r>
            <a:endParaRPr lang="en-US" altLang="en-US" sz="1400" dirty="0" smtClean="0">
              <a:solidFill>
                <a:schemeClr val="tx1"/>
              </a:solidFill>
            </a:endParaRPr>
          </a:p>
        </p:txBody>
      </p:sp>
      <p:sp>
        <p:nvSpPr>
          <p:cNvPr id="94" name="Rounded Rectangle 93"/>
          <p:cNvSpPr/>
          <p:nvPr/>
        </p:nvSpPr>
        <p:spPr>
          <a:xfrm>
            <a:off x="7323514" y="3981798"/>
            <a:ext cx="1446415" cy="665018"/>
          </a:xfrm>
          <a:prstGeom prst="roundRect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400" dirty="0" smtClean="0">
                <a:solidFill>
                  <a:schemeClr val="tx1"/>
                </a:solidFill>
              </a:rPr>
              <a:t>请求</a:t>
            </a:r>
            <a:r>
              <a:rPr lang="en-US" altLang="zh-CN" sz="1400" dirty="0" smtClean="0">
                <a:solidFill>
                  <a:schemeClr val="tx1"/>
                </a:solidFill>
              </a:rPr>
              <a:t>1</a:t>
            </a:r>
            <a:endParaRPr lang="en-US" altLang="en-US" sz="1400" dirty="0" smtClean="0">
              <a:solidFill>
                <a:schemeClr val="tx1"/>
              </a:solidFill>
            </a:endParaRPr>
          </a:p>
        </p:txBody>
      </p:sp>
      <p:sp>
        <p:nvSpPr>
          <p:cNvPr id="95" name="Rounded Rectangle 94"/>
          <p:cNvSpPr/>
          <p:nvPr/>
        </p:nvSpPr>
        <p:spPr>
          <a:xfrm>
            <a:off x="8040190" y="4223040"/>
            <a:ext cx="698269" cy="199506"/>
          </a:xfrm>
          <a:prstGeom prst="roundRect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400" dirty="0" smtClean="0">
                <a:solidFill>
                  <a:schemeClr val="tx1"/>
                </a:solidFill>
              </a:rPr>
              <a:t>页面</a:t>
            </a:r>
            <a:r>
              <a:rPr lang="en-US" altLang="zh-CN" sz="1400" dirty="0" smtClean="0">
                <a:solidFill>
                  <a:schemeClr val="tx1"/>
                </a:solidFill>
              </a:rPr>
              <a:t>2                    </a:t>
            </a:r>
            <a:endParaRPr lang="en-US" altLang="en-US" sz="1400" dirty="0" smtClean="0">
              <a:solidFill>
                <a:schemeClr val="tx1"/>
              </a:solidFill>
            </a:endParaRPr>
          </a:p>
        </p:txBody>
      </p:sp>
      <p:sp>
        <p:nvSpPr>
          <p:cNvPr id="96" name="Rounded Rectangle 95"/>
          <p:cNvSpPr/>
          <p:nvPr/>
        </p:nvSpPr>
        <p:spPr>
          <a:xfrm>
            <a:off x="8060576" y="4003965"/>
            <a:ext cx="698269" cy="199506"/>
          </a:xfrm>
          <a:prstGeom prst="roundRect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400" dirty="0" smtClean="0">
                <a:solidFill>
                  <a:schemeClr val="tx1"/>
                </a:solidFill>
              </a:rPr>
              <a:t>页面</a:t>
            </a:r>
            <a:r>
              <a:rPr lang="en-US" altLang="zh-CN" sz="1400" dirty="0" smtClean="0">
                <a:solidFill>
                  <a:schemeClr val="tx1"/>
                </a:solidFill>
              </a:rPr>
              <a:t>1</a:t>
            </a:r>
            <a:endParaRPr lang="en-US" altLang="en-US" sz="1400" dirty="0" smtClean="0">
              <a:solidFill>
                <a:schemeClr val="tx1"/>
              </a:solidFill>
            </a:endParaRPr>
          </a:p>
        </p:txBody>
      </p:sp>
      <p:sp>
        <p:nvSpPr>
          <p:cNvPr id="97" name="Rounded Rectangle 96"/>
          <p:cNvSpPr/>
          <p:nvPr/>
        </p:nvSpPr>
        <p:spPr>
          <a:xfrm>
            <a:off x="3477491" y="4026131"/>
            <a:ext cx="2460567" cy="2028306"/>
          </a:xfrm>
          <a:prstGeom prst="roundRect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>
                <a:solidFill>
                  <a:schemeClr val="tx1"/>
                </a:solidFill>
              </a:rPr>
              <a:t>会话</a:t>
            </a:r>
            <a:r>
              <a:rPr lang="en-US" altLang="zh-CN" dirty="0" smtClean="0">
                <a:solidFill>
                  <a:schemeClr val="tx1"/>
                </a:solidFill>
              </a:rPr>
              <a:t>2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8" name="Rounded Rectangle 97"/>
          <p:cNvSpPr/>
          <p:nvPr/>
        </p:nvSpPr>
        <p:spPr>
          <a:xfrm>
            <a:off x="5208319" y="5846684"/>
            <a:ext cx="698269" cy="199506"/>
          </a:xfrm>
          <a:prstGeom prst="roundRect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400" dirty="0" smtClean="0">
                <a:solidFill>
                  <a:schemeClr val="tx1"/>
                </a:solidFill>
              </a:rPr>
              <a:t>页面</a:t>
            </a:r>
            <a:r>
              <a:rPr lang="en-US" altLang="zh-CN" sz="1400" dirty="0" smtClean="0">
                <a:solidFill>
                  <a:schemeClr val="tx1"/>
                </a:solidFill>
              </a:rPr>
              <a:t>n                         </a:t>
            </a:r>
            <a:endParaRPr lang="en-US" altLang="en-US" sz="1400" dirty="0" smtClean="0">
              <a:solidFill>
                <a:schemeClr val="tx1"/>
              </a:solidFill>
            </a:endParaRPr>
          </a:p>
        </p:txBody>
      </p:sp>
      <p:sp>
        <p:nvSpPr>
          <p:cNvPr id="99" name="Rounded Rectangle 98"/>
          <p:cNvSpPr/>
          <p:nvPr/>
        </p:nvSpPr>
        <p:spPr>
          <a:xfrm>
            <a:off x="4491643" y="5389418"/>
            <a:ext cx="1446415" cy="665018"/>
          </a:xfrm>
          <a:prstGeom prst="roundRect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400" dirty="0" smtClean="0">
                <a:solidFill>
                  <a:schemeClr val="tx1"/>
                </a:solidFill>
              </a:rPr>
              <a:t>请求</a:t>
            </a:r>
            <a:r>
              <a:rPr lang="en-US" altLang="zh-CN" sz="1400" dirty="0" smtClean="0">
                <a:solidFill>
                  <a:schemeClr val="tx1"/>
                </a:solidFill>
              </a:rPr>
              <a:t>n</a:t>
            </a:r>
            <a:endParaRPr lang="en-US" altLang="en-US" sz="1400" dirty="0" smtClean="0">
              <a:solidFill>
                <a:schemeClr val="tx1"/>
              </a:solidFill>
            </a:endParaRPr>
          </a:p>
        </p:txBody>
      </p:sp>
      <p:sp>
        <p:nvSpPr>
          <p:cNvPr id="100" name="Rounded Rectangle 99"/>
          <p:cNvSpPr/>
          <p:nvPr/>
        </p:nvSpPr>
        <p:spPr>
          <a:xfrm>
            <a:off x="5208319" y="5630660"/>
            <a:ext cx="698269" cy="199506"/>
          </a:xfrm>
          <a:prstGeom prst="roundRect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400" dirty="0" smtClean="0">
                <a:solidFill>
                  <a:schemeClr val="tx1"/>
                </a:solidFill>
              </a:rPr>
              <a:t>页面</a:t>
            </a:r>
            <a:r>
              <a:rPr lang="en-US" altLang="zh-CN" sz="1400" dirty="0" smtClean="0">
                <a:solidFill>
                  <a:schemeClr val="tx1"/>
                </a:solidFill>
              </a:rPr>
              <a:t>2                    </a:t>
            </a:r>
            <a:endParaRPr lang="en-US" altLang="en-US" sz="1400" dirty="0" smtClean="0">
              <a:solidFill>
                <a:schemeClr val="tx1"/>
              </a:solidFill>
            </a:endParaRPr>
          </a:p>
        </p:txBody>
      </p:sp>
      <p:sp>
        <p:nvSpPr>
          <p:cNvPr id="101" name="Rounded Rectangle 100"/>
          <p:cNvSpPr/>
          <p:nvPr/>
        </p:nvSpPr>
        <p:spPr>
          <a:xfrm>
            <a:off x="5228705" y="5411585"/>
            <a:ext cx="698269" cy="199506"/>
          </a:xfrm>
          <a:prstGeom prst="roundRect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400" dirty="0" smtClean="0">
                <a:solidFill>
                  <a:schemeClr val="tx1"/>
                </a:solidFill>
              </a:rPr>
              <a:t>页面</a:t>
            </a:r>
            <a:r>
              <a:rPr lang="en-US" altLang="zh-CN" sz="1400" dirty="0" smtClean="0">
                <a:solidFill>
                  <a:schemeClr val="tx1"/>
                </a:solidFill>
              </a:rPr>
              <a:t>1</a:t>
            </a:r>
            <a:endParaRPr lang="en-US" altLang="en-US" sz="1400" dirty="0" smtClean="0">
              <a:solidFill>
                <a:schemeClr val="tx1"/>
              </a:solidFill>
            </a:endParaRPr>
          </a:p>
        </p:txBody>
      </p:sp>
      <p:sp>
        <p:nvSpPr>
          <p:cNvPr id="102" name="Rounded Rectangle 101"/>
          <p:cNvSpPr/>
          <p:nvPr/>
        </p:nvSpPr>
        <p:spPr>
          <a:xfrm>
            <a:off x="5194464" y="5184438"/>
            <a:ext cx="698269" cy="199506"/>
          </a:xfrm>
          <a:prstGeom prst="roundRect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400" dirty="0" smtClean="0">
                <a:solidFill>
                  <a:schemeClr val="tx1"/>
                </a:solidFill>
              </a:rPr>
              <a:t>页面</a:t>
            </a:r>
            <a:r>
              <a:rPr lang="en-US" altLang="zh-CN" sz="1400" dirty="0" smtClean="0">
                <a:solidFill>
                  <a:schemeClr val="tx1"/>
                </a:solidFill>
              </a:rPr>
              <a:t>n                         </a:t>
            </a:r>
            <a:endParaRPr lang="en-US" altLang="en-US" sz="1400" dirty="0" smtClean="0">
              <a:solidFill>
                <a:schemeClr val="tx1"/>
              </a:solidFill>
            </a:endParaRPr>
          </a:p>
        </p:txBody>
      </p:sp>
      <p:sp>
        <p:nvSpPr>
          <p:cNvPr id="103" name="Rounded Rectangle 102"/>
          <p:cNvSpPr/>
          <p:nvPr/>
        </p:nvSpPr>
        <p:spPr>
          <a:xfrm>
            <a:off x="4494414" y="4710546"/>
            <a:ext cx="1446415" cy="665018"/>
          </a:xfrm>
          <a:prstGeom prst="roundRect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400" dirty="0" smtClean="0">
                <a:solidFill>
                  <a:schemeClr val="tx1"/>
                </a:solidFill>
              </a:rPr>
              <a:t>请求</a:t>
            </a:r>
            <a:r>
              <a:rPr lang="en-US" altLang="zh-CN" sz="1400" dirty="0" smtClean="0">
                <a:solidFill>
                  <a:schemeClr val="tx1"/>
                </a:solidFill>
              </a:rPr>
              <a:t>2</a:t>
            </a:r>
            <a:endParaRPr lang="en-US" altLang="en-US" sz="1400" dirty="0" smtClean="0">
              <a:solidFill>
                <a:schemeClr val="tx1"/>
              </a:solidFill>
            </a:endParaRPr>
          </a:p>
        </p:txBody>
      </p:sp>
      <p:sp>
        <p:nvSpPr>
          <p:cNvPr id="104" name="Rounded Rectangle 103"/>
          <p:cNvSpPr/>
          <p:nvPr/>
        </p:nvSpPr>
        <p:spPr>
          <a:xfrm>
            <a:off x="5194464" y="4968413"/>
            <a:ext cx="698269" cy="199506"/>
          </a:xfrm>
          <a:prstGeom prst="roundRect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400" dirty="0" smtClean="0">
                <a:solidFill>
                  <a:schemeClr val="tx1"/>
                </a:solidFill>
              </a:rPr>
              <a:t>页面</a:t>
            </a:r>
            <a:r>
              <a:rPr lang="en-US" altLang="zh-CN" sz="1400" dirty="0" smtClean="0">
                <a:solidFill>
                  <a:schemeClr val="tx1"/>
                </a:solidFill>
              </a:rPr>
              <a:t>2                    </a:t>
            </a:r>
            <a:endParaRPr lang="en-US" altLang="en-US" sz="1400" dirty="0" smtClean="0">
              <a:solidFill>
                <a:schemeClr val="tx1"/>
              </a:solidFill>
            </a:endParaRPr>
          </a:p>
        </p:txBody>
      </p:sp>
      <p:sp>
        <p:nvSpPr>
          <p:cNvPr id="105" name="Rounded Rectangle 104"/>
          <p:cNvSpPr/>
          <p:nvPr/>
        </p:nvSpPr>
        <p:spPr>
          <a:xfrm>
            <a:off x="5214850" y="4749338"/>
            <a:ext cx="698269" cy="199506"/>
          </a:xfrm>
          <a:prstGeom prst="roundRect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400" dirty="0" smtClean="0">
                <a:solidFill>
                  <a:schemeClr val="tx1"/>
                </a:solidFill>
              </a:rPr>
              <a:t>页面</a:t>
            </a:r>
            <a:r>
              <a:rPr lang="en-US" altLang="zh-CN" sz="1400" dirty="0" smtClean="0">
                <a:solidFill>
                  <a:schemeClr val="tx1"/>
                </a:solidFill>
              </a:rPr>
              <a:t>1</a:t>
            </a:r>
            <a:endParaRPr lang="en-US" altLang="en-US" sz="1400" dirty="0" smtClean="0">
              <a:solidFill>
                <a:schemeClr val="tx1"/>
              </a:solidFill>
            </a:endParaRPr>
          </a:p>
        </p:txBody>
      </p:sp>
      <p:sp>
        <p:nvSpPr>
          <p:cNvPr id="106" name="Rounded Rectangle 105"/>
          <p:cNvSpPr/>
          <p:nvPr/>
        </p:nvSpPr>
        <p:spPr>
          <a:xfrm>
            <a:off x="5197236" y="4505565"/>
            <a:ext cx="698269" cy="199506"/>
          </a:xfrm>
          <a:prstGeom prst="roundRect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400" dirty="0" smtClean="0">
                <a:solidFill>
                  <a:schemeClr val="tx1"/>
                </a:solidFill>
              </a:rPr>
              <a:t>页面</a:t>
            </a:r>
            <a:r>
              <a:rPr lang="en-US" altLang="zh-CN" sz="1400" dirty="0" smtClean="0">
                <a:solidFill>
                  <a:schemeClr val="tx1"/>
                </a:solidFill>
              </a:rPr>
              <a:t>n                         </a:t>
            </a:r>
            <a:endParaRPr lang="en-US" altLang="en-US" sz="1400" dirty="0" smtClean="0">
              <a:solidFill>
                <a:schemeClr val="tx1"/>
              </a:solidFill>
            </a:endParaRPr>
          </a:p>
        </p:txBody>
      </p:sp>
      <p:sp>
        <p:nvSpPr>
          <p:cNvPr id="107" name="Rounded Rectangle 106"/>
          <p:cNvSpPr/>
          <p:nvPr/>
        </p:nvSpPr>
        <p:spPr>
          <a:xfrm>
            <a:off x="4480560" y="4048299"/>
            <a:ext cx="1446415" cy="665018"/>
          </a:xfrm>
          <a:prstGeom prst="roundRect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400" dirty="0" smtClean="0">
                <a:solidFill>
                  <a:schemeClr val="tx1"/>
                </a:solidFill>
              </a:rPr>
              <a:t>请求</a:t>
            </a:r>
            <a:r>
              <a:rPr lang="en-US" altLang="zh-CN" sz="1400" dirty="0" smtClean="0">
                <a:solidFill>
                  <a:schemeClr val="tx1"/>
                </a:solidFill>
              </a:rPr>
              <a:t>1</a:t>
            </a:r>
            <a:endParaRPr lang="en-US" altLang="en-US" sz="1400" dirty="0" smtClean="0">
              <a:solidFill>
                <a:schemeClr val="tx1"/>
              </a:solidFill>
            </a:endParaRPr>
          </a:p>
        </p:txBody>
      </p:sp>
      <p:sp>
        <p:nvSpPr>
          <p:cNvPr id="108" name="Rounded Rectangle 107"/>
          <p:cNvSpPr/>
          <p:nvPr/>
        </p:nvSpPr>
        <p:spPr>
          <a:xfrm>
            <a:off x="5197236" y="4289541"/>
            <a:ext cx="698269" cy="199506"/>
          </a:xfrm>
          <a:prstGeom prst="roundRect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400" dirty="0" smtClean="0">
                <a:solidFill>
                  <a:schemeClr val="tx1"/>
                </a:solidFill>
              </a:rPr>
              <a:t>页面</a:t>
            </a:r>
            <a:r>
              <a:rPr lang="en-US" altLang="zh-CN" sz="1400" dirty="0" smtClean="0">
                <a:solidFill>
                  <a:schemeClr val="tx1"/>
                </a:solidFill>
              </a:rPr>
              <a:t>2                    </a:t>
            </a:r>
            <a:endParaRPr lang="en-US" altLang="en-US" sz="1400" dirty="0" smtClean="0">
              <a:solidFill>
                <a:schemeClr val="tx1"/>
              </a:solidFill>
            </a:endParaRPr>
          </a:p>
        </p:txBody>
      </p:sp>
      <p:sp>
        <p:nvSpPr>
          <p:cNvPr id="109" name="Rounded Rectangle 108"/>
          <p:cNvSpPr/>
          <p:nvPr/>
        </p:nvSpPr>
        <p:spPr>
          <a:xfrm>
            <a:off x="5217622" y="4070466"/>
            <a:ext cx="698269" cy="199506"/>
          </a:xfrm>
          <a:prstGeom prst="roundRect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400" dirty="0" smtClean="0">
                <a:solidFill>
                  <a:schemeClr val="tx1"/>
                </a:solidFill>
              </a:rPr>
              <a:t>页面</a:t>
            </a:r>
            <a:r>
              <a:rPr lang="en-US" altLang="zh-CN" sz="1400" dirty="0" smtClean="0">
                <a:solidFill>
                  <a:schemeClr val="tx1"/>
                </a:solidFill>
              </a:rPr>
              <a:t>1</a:t>
            </a:r>
            <a:endParaRPr lang="en-US" altLang="en-US" sz="1400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508" y="881"/>
            <a:ext cx="12018492" cy="849126"/>
          </a:xfrm>
        </p:spPr>
        <p:txBody>
          <a:bodyPr>
            <a:normAutofit/>
          </a:bodyPr>
          <a:lstStyle/>
          <a:p>
            <a:r>
              <a:rPr lang="zh-CN" altLang="en-US" dirty="0"/>
              <a:t>知识</a:t>
            </a:r>
            <a:r>
              <a:rPr lang="zh-CN" altLang="en-US" dirty="0" smtClean="0"/>
              <a:t>点</a:t>
            </a:r>
            <a:r>
              <a:rPr lang="en-US" altLang="zh-CN" dirty="0" smtClean="0"/>
              <a:t>3</a:t>
            </a:r>
            <a:r>
              <a:rPr lang="zh-CN" altLang="en-US" dirty="0" smtClean="0"/>
              <a:t>：请求、会话、上下文中存放、修改、删除数据方法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6570" y="899047"/>
            <a:ext cx="11792070" cy="1594771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请求接口、会话接口、上下文接口中都定义相同的方法，可以对数据进行存放、修改、删除：</a:t>
            </a:r>
            <a:endParaRPr lang="zh-CN" altLang="en-US" dirty="0"/>
          </a:p>
          <a:p>
            <a:endParaRPr lang="zh-CN" alt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422386" y="2342270"/>
          <a:ext cx="11398312" cy="2291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95691"/>
                <a:gridCol w="5202621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方法声明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方法描述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/>
                        <a:t>void </a:t>
                      </a:r>
                      <a:r>
                        <a:rPr lang="en-US" dirty="0" err="1" smtClean="0"/>
                        <a:t>setAttribute</a:t>
                      </a:r>
                      <a:r>
                        <a:rPr lang="en-US" dirty="0" smtClean="0"/>
                        <a:t>(</a:t>
                      </a:r>
                      <a:r>
                        <a:rPr lang="en-US" dirty="0" err="1" smtClean="0"/>
                        <a:t>java.lang.String</a:t>
                      </a:r>
                      <a:r>
                        <a:rPr lang="en-US" dirty="0" smtClean="0"/>
                        <a:t> name, </a:t>
                      </a:r>
                      <a:r>
                        <a:rPr lang="en-US" dirty="0" err="1" smtClean="0"/>
                        <a:t>java.lang.Object</a:t>
                      </a:r>
                      <a:r>
                        <a:rPr lang="en-US" dirty="0" smtClean="0"/>
                        <a:t> o) </a:t>
                      </a:r>
                      <a:endParaRPr lang="en-US" dirty="0" smtClean="0"/>
                    </a:p>
                    <a:p>
                      <a:pPr algn="l"/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将任意类型对象设置为属性，指定一个名字；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dirty="0" err="1" smtClean="0"/>
                        <a:t>java.lang.Object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getAttribute</a:t>
                      </a:r>
                      <a:r>
                        <a:rPr lang="en-US" dirty="0" smtClean="0"/>
                        <a:t>(</a:t>
                      </a:r>
                      <a:r>
                        <a:rPr lang="en-US" dirty="0" err="1" smtClean="0"/>
                        <a:t>java.lang.String</a:t>
                      </a:r>
                      <a:r>
                        <a:rPr lang="en-US" dirty="0" smtClean="0"/>
                        <a:t> name) </a:t>
                      </a:r>
                      <a:endParaRPr lang="en-US" dirty="0" smtClean="0"/>
                    </a:p>
                    <a:p>
                      <a:pPr algn="l"/>
                      <a:r>
                        <a:rPr lang="en-US" dirty="0" smtClean="0"/>
                        <a:t> 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通过属性的名字，获取属性的值；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/>
                        <a:t> void </a:t>
                      </a:r>
                      <a:r>
                        <a:rPr lang="en-US" dirty="0" err="1" smtClean="0"/>
                        <a:t>removeAttribute</a:t>
                      </a:r>
                      <a:r>
                        <a:rPr lang="en-US" dirty="0" smtClean="0"/>
                        <a:t>(</a:t>
                      </a:r>
                      <a:r>
                        <a:rPr lang="en-US" dirty="0" err="1" smtClean="0"/>
                        <a:t>java.lang.String</a:t>
                      </a:r>
                      <a:r>
                        <a:rPr lang="en-US" dirty="0" smtClean="0"/>
                        <a:t> name) </a:t>
                      </a:r>
                      <a:endParaRPr lang="en-US" dirty="0" smtClean="0"/>
                    </a:p>
                    <a:p>
                      <a:pPr algn="l"/>
                      <a:r>
                        <a:rPr lang="en-US" dirty="0" smtClean="0"/>
                        <a:t> 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通过属性的名字，删除属性；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内容占位符 2"/>
          <p:cNvSpPr txBox="1"/>
          <p:nvPr/>
        </p:nvSpPr>
        <p:spPr>
          <a:xfrm>
            <a:off x="399930" y="4792174"/>
            <a:ext cx="11792070" cy="15947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多数服务器中，都是使用</a:t>
            </a: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Map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对象来实现不同范围的属性；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>
                <a:sym typeface="+mn-ea"/>
              </a:rPr>
              <a:t>ServletConfig接口的简述：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3675" y="528320"/>
            <a:ext cx="12105640" cy="6021705"/>
          </a:xfrm>
        </p:spPr>
        <p:txBody>
          <a:bodyPr>
            <a:normAutofit fontScale="25000"/>
          </a:bodyPr>
          <a:p>
            <a:r>
              <a:rPr lang="zh-CN" altLang="en-US" sz="9600" b="1"/>
              <a:t>   </a:t>
            </a:r>
            <a:r>
              <a:rPr lang="zh-CN" altLang="en-US" sz="9600"/>
              <a:t> </a:t>
            </a:r>
            <a:r>
              <a:rPr lang="zh-CN" altLang="en-US" sz="9600">
                <a:sym typeface="+mn-ea"/>
              </a:rPr>
              <a:t>public interface ServletConfig </a:t>
            </a:r>
            <a:r>
              <a:rPr lang="zh-CN" altLang="en-US" sz="9600"/>
              <a:t>由servlet容器使用的servlet配置对象，用于    在servlet初始化时传递信息。 </a:t>
            </a:r>
            <a:endParaRPr lang="zh-CN" altLang="en-US" sz="9600"/>
          </a:p>
          <a:p>
            <a:r>
              <a:rPr lang="zh-CN" altLang="en-US" sz="9600"/>
              <a:t>    getServletName()方法概述：public java.lang.String getServletName() </a:t>
            </a:r>
            <a:endParaRPr lang="zh-CN" altLang="en-US" sz="9600"/>
          </a:p>
          <a:p>
            <a:r>
              <a:rPr lang="zh-CN" altLang="en-US" sz="9600"/>
              <a:t>    该方法返回一个servlet实例的名称，该名称由服务器管理员提供。 </a:t>
            </a:r>
            <a:endParaRPr lang="zh-CN" altLang="en-US" sz="9600"/>
          </a:p>
          <a:p>
            <a:r>
              <a:rPr lang="zh-CN" altLang="en-US" sz="9600"/>
              <a:t>    getServletContext()方法概述：public ServletContext getServletContext() </a:t>
            </a:r>
            <a:endParaRPr lang="zh-CN" altLang="en-US" sz="9600"/>
          </a:p>
          <a:p>
            <a:r>
              <a:rPr lang="zh-CN" altLang="en-US" sz="9600"/>
              <a:t>    返回一个ServletContext对象的引用。 </a:t>
            </a:r>
            <a:endParaRPr lang="zh-CN" altLang="en-US" sz="9600"/>
          </a:p>
          <a:p>
            <a:r>
              <a:rPr lang="zh-CN" altLang="en-US" sz="9600"/>
              <a:t>    getInitParameter()方法概述：public java.lang.String getInitParameter(java.lang.String name) </a:t>
            </a:r>
            <a:endParaRPr lang="zh-CN" altLang="en-US" sz="9600"/>
          </a:p>
          <a:p>
            <a:r>
              <a:rPr lang="zh-CN" altLang="en-US" sz="9600"/>
              <a:t>   返回一个由参数String name决定的初始化变量的值，如果该变量不存在，返回null。</a:t>
            </a:r>
            <a:r>
              <a:rPr lang="zh-CN" altLang="en-US" sz="7200" b="1"/>
              <a:t>  </a:t>
            </a:r>
            <a:endParaRPr lang="zh-CN" altLang="en-US" sz="7200" b="1"/>
          </a:p>
        </p:txBody>
      </p:sp>
    </p:spTree>
  </p:cSld>
  <p:clrMapOvr>
    <a:masterClrMapping/>
  </p:clrMapOvr>
  <p:transition spd="slow"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ServletConfig接口的简述：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p>
            <a:r>
              <a:rPr lang="zh-CN" altLang="en-US" sz="2400">
                <a:sym typeface="+mn-ea"/>
              </a:rPr>
              <a:t>getInitParameterNames()方法概述：public java.util.Enumeration getInitParameterNames() </a:t>
            </a:r>
            <a:endParaRPr lang="zh-CN" altLang="en-US" sz="2400"/>
          </a:p>
          <a:p>
            <a:r>
              <a:rPr lang="zh-CN" altLang="en-US" sz="2400">
                <a:sym typeface="+mn-ea"/>
              </a:rPr>
              <a:t>    返回一个存储所有初始化变量的枚举函数。如果servlet没有初始化变量，返回一个空枚举函数。 </a:t>
            </a:r>
            <a:endParaRPr lang="zh-CN" altLang="en-US" sz="2400"/>
          </a:p>
          <a:p>
            <a:r>
              <a:rPr lang="zh-CN" altLang="en-US" sz="2400">
                <a:sym typeface="+mn-ea"/>
              </a:rPr>
              <a:t>    最后，该ServletConfig接口由GenericServlet类实现。 </a:t>
            </a:r>
            <a:endParaRPr lang="zh-CN" altLang="en-US" sz="2400"/>
          </a:p>
          <a:p>
            <a:r>
              <a:rPr lang="zh-CN" altLang="en-US" sz="2400">
                <a:sym typeface="+mn-ea"/>
              </a:rPr>
              <a:t>ServletConfig与ServletContext的区别</a:t>
            </a:r>
            <a:r>
              <a:rPr lang="en-US" altLang="zh-CN" sz="2400">
                <a:sym typeface="+mn-ea"/>
              </a:rPr>
              <a:t>:</a:t>
            </a:r>
            <a:endParaRPr lang="zh-CN" altLang="en-US" sz="2400">
              <a:sym typeface="+mn-ea"/>
            </a:endParaRPr>
          </a:p>
          <a:p>
            <a:r>
              <a:rPr lang="zh-CN" altLang="en-US" sz="2400">
                <a:sym typeface="+mn-ea"/>
              </a:rPr>
              <a:t>ServletConfig是针对</a:t>
            </a:r>
            <a:r>
              <a:rPr lang="zh-CN" altLang="en-US" sz="2400">
                <a:solidFill>
                  <a:srgbClr val="FF0000"/>
                </a:solidFill>
                <a:sym typeface="+mn-ea"/>
              </a:rPr>
              <a:t>只有一个</a:t>
            </a:r>
            <a:r>
              <a:rPr lang="zh-CN" altLang="en-US" sz="2400">
                <a:sym typeface="+mn-ea"/>
              </a:rPr>
              <a:t>特定的servlet的局部变量,</a:t>
            </a:r>
            <a:endParaRPr lang="zh-CN" altLang="en-US" sz="2400">
              <a:sym typeface="+mn-ea"/>
            </a:endParaRPr>
          </a:p>
          <a:p>
            <a:r>
              <a:rPr lang="zh-CN" altLang="en-US" sz="2400">
                <a:sym typeface="+mn-ea"/>
              </a:rPr>
              <a:t>ServletContext是整个web application的</a:t>
            </a:r>
            <a:r>
              <a:rPr lang="zh-CN" altLang="en-US" sz="2400">
                <a:solidFill>
                  <a:srgbClr val="FF0000"/>
                </a:solidFill>
                <a:sym typeface="+mn-ea"/>
              </a:rPr>
              <a:t>全局变量</a:t>
            </a:r>
            <a:r>
              <a:rPr lang="zh-CN" altLang="en-US" sz="2400">
                <a:sym typeface="+mn-ea"/>
              </a:rPr>
              <a:t>ServletContext存放在ServletConfig中 </a:t>
            </a:r>
            <a:endParaRPr lang="zh-CN" altLang="en-US" sz="2400"/>
          </a:p>
          <a:p>
            <a:endParaRPr lang="zh-CN" altLang="en-US" sz="2400"/>
          </a:p>
        </p:txBody>
      </p:sp>
    </p:spTree>
  </p:cSld>
  <p:clrMapOvr>
    <a:masterClrMapping/>
  </p:clrMapOvr>
  <p:transition spd="slow">
    <p:push dir="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本节总结提问</a:t>
            </a:r>
            <a:r>
              <a:rPr lang="en-US" altLang="zh-CN" dirty="0" smtClean="0"/>
              <a:t>【</a:t>
            </a:r>
            <a:r>
              <a:rPr lang="zh-CN" altLang="en-US" dirty="0" smtClean="0"/>
              <a:t>数据作用域</a:t>
            </a:r>
            <a:r>
              <a:rPr lang="en-US" altLang="zh-CN" dirty="0" smtClean="0"/>
              <a:t>】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有几个作用域？</a:t>
            </a:r>
            <a:endParaRPr lang="en-US" altLang="zh-CN" dirty="0" smtClean="0"/>
          </a:p>
          <a:p>
            <a:r>
              <a:rPr lang="zh-CN" altLang="en-US" dirty="0" smtClean="0"/>
              <a:t>不同作用域共享数据的方法是什么？</a:t>
            </a:r>
            <a:endParaRPr lang="en-US" altLang="zh-CN" dirty="0" smtClean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t"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/>
              <a:t>本章内容：共</a:t>
            </a:r>
            <a:r>
              <a:rPr lang="en-US" altLang="zh-CN" dirty="0" smtClean="0"/>
              <a:t>2</a:t>
            </a:r>
            <a:r>
              <a:rPr lang="zh-CN" altLang="en-US" dirty="0" smtClean="0"/>
              <a:t>小节，</a:t>
            </a:r>
            <a:r>
              <a:rPr lang="en-US" altLang="zh-CN" dirty="0" smtClean="0"/>
              <a:t>6</a:t>
            </a:r>
            <a:r>
              <a:rPr lang="zh-CN" altLang="en-US" dirty="0" smtClean="0"/>
              <a:t>个知识点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168400"/>
            <a:ext cx="10515600" cy="4555067"/>
          </a:xfrm>
        </p:spPr>
        <p:txBody>
          <a:bodyPr>
            <a:norm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第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1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节：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ServletContext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接口</a:t>
            </a:r>
            <a:endParaRPr lang="zh-CN" altLang="en-US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第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2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节：数据作用域</a:t>
            </a:r>
            <a:endParaRPr lang="zh-CN" altLang="en-US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zh-CN" altLang="en-US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本节总结</a:t>
            </a:r>
            <a:r>
              <a:rPr lang="en-US" altLang="zh-CN" dirty="0" smtClean="0"/>
              <a:t>【</a:t>
            </a:r>
            <a:r>
              <a:rPr lang="zh-CN" altLang="en-US" smtClean="0"/>
              <a:t>数据作用域</a:t>
            </a:r>
            <a:r>
              <a:rPr lang="en-US" altLang="zh-CN" smtClean="0"/>
              <a:t>】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altLang="zh-CN" sz="2400" dirty="0" smtClean="0"/>
              <a:t>Web</a:t>
            </a:r>
            <a:r>
              <a:rPr lang="zh-CN" altLang="en-US" sz="2400" dirty="0" smtClean="0"/>
              <a:t>应用中有</a:t>
            </a:r>
            <a:r>
              <a:rPr lang="en-US" altLang="zh-CN" sz="2400" dirty="0" smtClean="0"/>
              <a:t>4</a:t>
            </a:r>
            <a:r>
              <a:rPr lang="zh-CN" altLang="en-US" sz="2400" dirty="0" smtClean="0"/>
              <a:t>个作用域，分别是页面范围、请求范围、会话范围、上下文范围；这四个作用域的范围从小到大排列；</a:t>
            </a:r>
            <a:endParaRPr lang="en-US" altLang="zh-CN" sz="2400" dirty="0" smtClean="0"/>
          </a:p>
          <a:p>
            <a:pPr>
              <a:defRPr/>
            </a:pPr>
            <a:r>
              <a:rPr lang="zh-CN" altLang="en-US" sz="2400" dirty="0" smtClean="0"/>
              <a:t>页面范围指的是一个</a:t>
            </a:r>
            <a:r>
              <a:rPr lang="en-US" altLang="zh-CN" sz="2400" dirty="0" smtClean="0"/>
              <a:t>Servlet</a:t>
            </a:r>
            <a:r>
              <a:rPr lang="zh-CN" altLang="en-US" sz="2400" dirty="0" smtClean="0"/>
              <a:t>或</a:t>
            </a:r>
            <a:r>
              <a:rPr lang="en-US" altLang="zh-CN" sz="2400" dirty="0" smtClean="0"/>
              <a:t>JSP</a:t>
            </a:r>
            <a:r>
              <a:rPr lang="zh-CN" altLang="en-US" sz="2400" dirty="0" smtClean="0"/>
              <a:t>；请求范围可以访问多个</a:t>
            </a:r>
            <a:r>
              <a:rPr lang="en-US" altLang="zh-CN" sz="2400" dirty="0" smtClean="0"/>
              <a:t>Servlet/JSP</a:t>
            </a:r>
            <a:r>
              <a:rPr lang="zh-CN" altLang="en-US" sz="2400" dirty="0" smtClean="0"/>
              <a:t>；会话范围可以包含多个请求；上下文范围包含所有会话；</a:t>
            </a:r>
            <a:endParaRPr lang="zh-CN" altLang="en-US" sz="2400" dirty="0"/>
          </a:p>
          <a:p>
            <a:pPr>
              <a:defRPr/>
            </a:pPr>
            <a:r>
              <a:rPr lang="zh-CN" altLang="en-US" sz="2400" dirty="0" smtClean="0"/>
              <a:t>请求、会话、上下文接口都定义了与属性有关的方法，用来保存、获取、删除共享数据；</a:t>
            </a:r>
            <a:endParaRPr lang="en-US" altLang="zh-CN" sz="2400" dirty="0"/>
          </a:p>
          <a:p>
            <a:pPr>
              <a:defRPr/>
            </a:pPr>
            <a:endParaRPr lang="en-US" altLang="zh-CN" sz="2400" dirty="0"/>
          </a:p>
          <a:p>
            <a:pPr>
              <a:defRPr/>
            </a:pPr>
            <a:endParaRPr lang="zh-CN" altLang="en-US" sz="2400" dirty="0"/>
          </a:p>
          <a:p>
            <a:endParaRPr lang="en-US" altLang="zh-CN" sz="2400" dirty="0"/>
          </a:p>
          <a:p>
            <a:endParaRPr lang="zh-CN" altLang="en-US" sz="2400" dirty="0"/>
          </a:p>
          <a:p>
            <a:endParaRPr lang="zh-CN" altLang="en-US" sz="2400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本章总结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2400" dirty="0" smtClean="0"/>
              <a:t>上下文是一个全局对象，由服务器创建，一个应用只有唯一的一个；</a:t>
            </a:r>
            <a:endParaRPr lang="en-US" altLang="zh-CN" sz="2400" dirty="0" smtClean="0"/>
          </a:p>
          <a:p>
            <a:r>
              <a:rPr lang="zh-CN" altLang="en-US" sz="2400" dirty="0" smtClean="0"/>
              <a:t>可以用上下文对象存储全局共享数据；</a:t>
            </a:r>
            <a:endParaRPr lang="en-US" altLang="zh-CN" sz="2400" dirty="0" smtClean="0"/>
          </a:p>
          <a:p>
            <a:r>
              <a:rPr lang="en-US" altLang="zh-CN" sz="2400" dirty="0" err="1" smtClean="0"/>
              <a:t>ServletContext</a:t>
            </a:r>
            <a:r>
              <a:rPr lang="zh-CN" altLang="en-US" sz="2400" dirty="0" smtClean="0"/>
              <a:t>接口中定义了相关方法，可以用来获取初始化参数、输入流、请求转发器等，也可以用来操作上下文范围的属性；</a:t>
            </a:r>
            <a:endParaRPr lang="en-US" altLang="zh-CN" sz="2400" dirty="0" smtClean="0"/>
          </a:p>
          <a:p>
            <a:r>
              <a:rPr lang="en-US" altLang="zh-CN" sz="2400" dirty="0" smtClean="0"/>
              <a:t>Web</a:t>
            </a:r>
            <a:r>
              <a:rPr lang="zh-CN" altLang="en-US" sz="2400" dirty="0" smtClean="0"/>
              <a:t>应用中，有页面、请求、会话、上下文四大作用域；</a:t>
            </a:r>
            <a:endParaRPr lang="zh-CN" altLang="en-US" sz="2400" dirty="0"/>
          </a:p>
        </p:txBody>
      </p:sp>
    </p:spTree>
  </p:cSld>
  <p:clrMapOvr>
    <a:masterClrMapping/>
  </p:clrMapOvr>
  <p:transition spd="slow">
    <p:push dir="u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本章作业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58800" y="914400"/>
            <a:ext cx="10780010" cy="5571067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zh-CN" altLang="en-US" sz="2400" dirty="0" smtClean="0">
                <a:latin typeface="+mn-ea"/>
                <a:ea typeface="微软雅黑 Light"/>
              </a:rPr>
              <a:t>作业</a:t>
            </a:r>
            <a:r>
              <a:rPr lang="en-US" altLang="zh-CN" sz="2400" dirty="0" smtClean="0">
                <a:latin typeface="+mn-ea"/>
                <a:ea typeface="微软雅黑 Light"/>
              </a:rPr>
              <a:t>1</a:t>
            </a:r>
            <a:r>
              <a:rPr lang="zh-CN" altLang="en-US" sz="2400" dirty="0" smtClean="0">
                <a:latin typeface="+mn-ea"/>
                <a:ea typeface="微软雅黑 Light"/>
              </a:rPr>
              <a:t>：用</a:t>
            </a:r>
            <a:r>
              <a:rPr lang="en-US" altLang="zh-CN" sz="2400" dirty="0" smtClean="0">
                <a:latin typeface="+mn-ea"/>
                <a:ea typeface="微软雅黑 Light"/>
              </a:rPr>
              <a:t>XML</a:t>
            </a:r>
            <a:r>
              <a:rPr lang="zh-CN" altLang="en-US" sz="2400" dirty="0" smtClean="0">
                <a:latin typeface="+mn-ea"/>
                <a:ea typeface="微软雅黑 Light"/>
              </a:rPr>
              <a:t>方式</a:t>
            </a:r>
            <a:r>
              <a:rPr lang="zh-CN" altLang="en-US" sz="2400" dirty="0" smtClean="0">
                <a:latin typeface="+mn-ea"/>
                <a:ea typeface="微软雅黑 Light"/>
              </a:rPr>
              <a:t>配置</a:t>
            </a:r>
            <a:r>
              <a:rPr lang="zh-CN" altLang="en-US" sz="2400" dirty="0" smtClean="0">
                <a:sym typeface="+mn-ea"/>
              </a:rPr>
              <a:t>上下文参数，并获得其值</a:t>
            </a:r>
            <a:endParaRPr lang="zh-CN" altLang="en-US" sz="2400" dirty="0" smtClean="0">
              <a:sym typeface="+mn-ea"/>
            </a:endParaRPr>
          </a:p>
          <a:p>
            <a:r>
              <a:rPr lang="zh-CN" altLang="en-US" sz="2400" dirty="0" smtClean="0">
                <a:latin typeface="+mn-ea"/>
                <a:ea typeface="微软雅黑 Light"/>
                <a:sym typeface="+mn-ea"/>
              </a:rPr>
              <a:t>作业</a:t>
            </a:r>
            <a:r>
              <a:rPr lang="en-US" altLang="zh-CN" sz="2400" dirty="0" smtClean="0">
                <a:latin typeface="+mn-ea"/>
                <a:ea typeface="微软雅黑 Light"/>
                <a:sym typeface="+mn-ea"/>
              </a:rPr>
              <a:t>2</a:t>
            </a:r>
            <a:r>
              <a:rPr lang="zh-CN" altLang="en-US" sz="2400" dirty="0" smtClean="0">
                <a:latin typeface="+mn-ea"/>
                <a:ea typeface="微软雅黑 Light"/>
                <a:sym typeface="+mn-ea"/>
              </a:rPr>
              <a:t>：用注解方式配置</a:t>
            </a:r>
            <a:r>
              <a:rPr lang="zh-CN" altLang="en-US" sz="2400" dirty="0" smtClean="0">
                <a:sym typeface="+mn-ea"/>
              </a:rPr>
              <a:t>上下文参数，并获得其值</a:t>
            </a:r>
            <a:endParaRPr lang="zh-CN" altLang="en-US" sz="2400" dirty="0" smtClean="0">
              <a:latin typeface="+mn-ea"/>
              <a:ea typeface="微软雅黑 Light"/>
            </a:endParaRPr>
          </a:p>
          <a:p>
            <a:r>
              <a:rPr lang="zh-CN" altLang="en-US" sz="2400" dirty="0" smtClean="0">
                <a:latin typeface="+mn-ea"/>
                <a:ea typeface="微软雅黑 Light"/>
              </a:rPr>
              <a:t>难度</a:t>
            </a:r>
            <a:r>
              <a:rPr lang="zh-CN" altLang="en-US" sz="2400" dirty="0" smtClean="0">
                <a:latin typeface="+mn-ea"/>
                <a:ea typeface="微软雅黑 Light"/>
              </a:rPr>
              <a:t>：中</a:t>
            </a:r>
            <a:endParaRPr lang="en-US" altLang="zh-CN" sz="2400" dirty="0" smtClean="0">
              <a:latin typeface="+mn-ea"/>
              <a:ea typeface="微软雅黑 Light"/>
            </a:endParaRPr>
          </a:p>
          <a:p>
            <a:pPr>
              <a:buNone/>
            </a:pPr>
            <a:endParaRPr lang="zh-CN" altLang="en-US" sz="2400" dirty="0" smtClean="0">
              <a:latin typeface="+mn-ea"/>
              <a:ea typeface="微软雅黑 Light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本章目标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389" y="982133"/>
            <a:ext cx="10838411" cy="5309130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理解上下文的含义及作用；</a:t>
            </a:r>
            <a:endParaRPr lang="en-US" altLang="zh-CN" dirty="0" smtClean="0"/>
          </a:p>
          <a:p>
            <a:r>
              <a:rPr lang="zh-CN" altLang="en-US" dirty="0" smtClean="0"/>
              <a:t>掌握</a:t>
            </a:r>
            <a:r>
              <a:rPr lang="en-US" altLang="zh-CN" dirty="0" err="1" smtClean="0"/>
              <a:t>ServletContext</a:t>
            </a:r>
            <a:r>
              <a:rPr lang="zh-CN" altLang="en-US" dirty="0" smtClean="0"/>
              <a:t>接口实例的获取方法以及接口中常用方法；</a:t>
            </a:r>
            <a:endParaRPr lang="en-US" altLang="zh-CN" dirty="0" smtClean="0"/>
          </a:p>
          <a:p>
            <a:r>
              <a:rPr lang="zh-CN" altLang="en-US" smtClean="0"/>
              <a:t>理解请求、会话、上下文作用域的区别；</a:t>
            </a:r>
            <a:endParaRPr lang="en-US" altLang="zh-CN" dirty="0" smtClean="0"/>
          </a:p>
          <a:p>
            <a:endParaRPr lang="en-US" altLang="zh-CN" dirty="0" smtClean="0"/>
          </a:p>
          <a:p>
            <a:endParaRPr lang="en-US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第</a:t>
            </a:r>
            <a:r>
              <a:rPr lang="en-US" altLang="zh-CN" dirty="0" smtClean="0"/>
              <a:t>1</a:t>
            </a:r>
            <a:r>
              <a:rPr lang="zh-CN" altLang="en-US" dirty="0" smtClean="0"/>
              <a:t>节</a:t>
            </a:r>
            <a:r>
              <a:rPr lang="en-US" altLang="zh-CN" dirty="0" smtClean="0"/>
              <a:t>【</a:t>
            </a:r>
            <a:r>
              <a:rPr lang="en-US" altLang="zh-CN" dirty="0" err="1" smtClean="0"/>
              <a:t>ServletContext</a:t>
            </a:r>
            <a:r>
              <a:rPr lang="zh-CN" altLang="en-US" dirty="0" smtClean="0"/>
              <a:t>接口</a:t>
            </a:r>
            <a:r>
              <a:rPr lang="en-US" altLang="zh-CN" dirty="0" smtClean="0"/>
              <a:t>】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>
            <a:normAutofit/>
          </a:bodyPr>
          <a:lstStyle/>
          <a:p>
            <a:r>
              <a:rPr lang="zh-CN" altLang="en-US" dirty="0" smtClean="0"/>
              <a:t>知识点</a:t>
            </a:r>
            <a:r>
              <a:rPr lang="en-US" altLang="zh-CN" dirty="0" smtClean="0"/>
              <a:t>1</a:t>
            </a:r>
            <a:r>
              <a:rPr lang="zh-CN" altLang="en-US" dirty="0" smtClean="0"/>
              <a:t>：上下文对象的概念、作用</a:t>
            </a:r>
            <a:endParaRPr lang="zh-CN" altLang="en-US" dirty="0" smtClean="0"/>
          </a:p>
          <a:p>
            <a:r>
              <a:rPr lang="zh-CN" altLang="en-US" dirty="0" smtClean="0"/>
              <a:t>知识点</a:t>
            </a:r>
            <a:r>
              <a:rPr lang="en-US" altLang="zh-CN" dirty="0" smtClean="0"/>
              <a:t>2</a:t>
            </a:r>
            <a:r>
              <a:rPr lang="zh-CN" altLang="en-US" dirty="0" smtClean="0"/>
              <a:t>：上下文获取方法</a:t>
            </a:r>
            <a:endParaRPr lang="zh-CN" altLang="en-US" dirty="0" smtClean="0"/>
          </a:p>
          <a:p>
            <a:r>
              <a:rPr lang="zh-CN" altLang="en-US" dirty="0" smtClean="0"/>
              <a:t>知识点</a:t>
            </a:r>
            <a:r>
              <a:rPr lang="en-US" altLang="zh-CN" dirty="0" smtClean="0"/>
              <a:t>3</a:t>
            </a:r>
            <a:r>
              <a:rPr lang="zh-CN" altLang="en-US" dirty="0" smtClean="0"/>
              <a:t>：上下文参数</a:t>
            </a:r>
            <a:endParaRPr lang="zh-CN" altLang="en-US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知识点</a:t>
            </a:r>
            <a:r>
              <a:rPr lang="en-US" altLang="zh-CN" dirty="0"/>
              <a:t>1</a:t>
            </a:r>
            <a:r>
              <a:rPr lang="zh-CN" altLang="en-US" dirty="0" smtClean="0"/>
              <a:t>：上下文对象的概念、作用</a:t>
            </a:r>
            <a:r>
              <a:rPr lang="en-US" altLang="zh-CN" dirty="0" smtClean="0"/>
              <a:t>-1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6570" y="899047"/>
            <a:ext cx="11792070" cy="3007935"/>
          </a:xfrm>
        </p:spPr>
        <p:txBody>
          <a:bodyPr>
            <a:normAutofit/>
          </a:bodyPr>
          <a:lstStyle/>
          <a:p>
            <a:r>
              <a:rPr lang="zh-CN" altLang="en-US" sz="2400" dirty="0" smtClean="0"/>
              <a:t>上下文对象是用来存储全局范围信息的对象；换句话说，一个</a:t>
            </a:r>
            <a:r>
              <a:rPr lang="en-US" altLang="zh-CN" sz="2400" dirty="0" smtClean="0"/>
              <a:t>Web</a:t>
            </a:r>
            <a:r>
              <a:rPr lang="zh-CN" altLang="en-US" sz="2400" dirty="0" smtClean="0"/>
              <a:t>应用只有唯一 一个上下文对象；</a:t>
            </a:r>
            <a:endParaRPr lang="en-US" altLang="zh-CN" sz="2400" dirty="0"/>
          </a:p>
          <a:p>
            <a:r>
              <a:rPr lang="zh-CN" altLang="en-US" sz="2400" dirty="0" smtClean="0"/>
              <a:t>当服务器启动的时候，就会为每一个应用创建一个上下文对象；</a:t>
            </a:r>
            <a:endParaRPr lang="en-US" altLang="zh-CN" sz="2400" dirty="0" smtClean="0"/>
          </a:p>
          <a:p>
            <a:r>
              <a:rPr lang="zh-CN" altLang="en-US" sz="2400" dirty="0" smtClean="0"/>
              <a:t>当服务器关闭的时候，上下文对象就销毁；</a:t>
            </a:r>
            <a:endParaRPr lang="en-US" altLang="zh-CN" sz="2400" dirty="0" smtClean="0"/>
          </a:p>
          <a:p>
            <a:endParaRPr lang="en-US" altLang="zh-CN" sz="2400" dirty="0"/>
          </a:p>
          <a:p>
            <a:endParaRPr lang="en-US" altLang="zh-CN" sz="2400" dirty="0"/>
          </a:p>
          <a:p>
            <a:endParaRPr lang="en-US" altLang="zh-CN" sz="2400" dirty="0" smtClean="0"/>
          </a:p>
          <a:p>
            <a:endParaRPr lang="zh-CN" altLang="en-US" sz="2400" dirty="0"/>
          </a:p>
        </p:txBody>
      </p:sp>
      <p:sp>
        <p:nvSpPr>
          <p:cNvPr id="4" name="Rounded Rectangle 3"/>
          <p:cNvSpPr/>
          <p:nvPr/>
        </p:nvSpPr>
        <p:spPr>
          <a:xfrm>
            <a:off x="980901" y="3657601"/>
            <a:ext cx="9875520" cy="280970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4655126" y="3624349"/>
            <a:ext cx="2576946" cy="369332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/>
              <a:t>一个</a:t>
            </a:r>
            <a:r>
              <a:rPr lang="en-US" altLang="zh-CN" dirty="0" smtClean="0"/>
              <a:t>Web</a:t>
            </a:r>
            <a:r>
              <a:rPr lang="zh-CN" altLang="en-US" dirty="0" smtClean="0"/>
              <a:t>应用</a:t>
            </a:r>
            <a:endParaRPr lang="en-US" dirty="0"/>
          </a:p>
        </p:txBody>
      </p:sp>
      <p:sp>
        <p:nvSpPr>
          <p:cNvPr id="6" name="Oval 5"/>
          <p:cNvSpPr/>
          <p:nvPr/>
        </p:nvSpPr>
        <p:spPr>
          <a:xfrm>
            <a:off x="5054138" y="4239490"/>
            <a:ext cx="1695796" cy="565266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/>
                </a:solidFill>
              </a:rPr>
              <a:t>唯一的上下文对象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1582189" y="5755178"/>
            <a:ext cx="1695796" cy="565266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err="1" smtClean="0">
                <a:solidFill>
                  <a:schemeClr val="tx1"/>
                </a:solidFill>
              </a:rPr>
              <a:t>XXXServlet</a:t>
            </a:r>
            <a:endParaRPr lang="en-US" altLang="en-US" sz="1600" dirty="0" smtClean="0">
              <a:solidFill>
                <a:schemeClr val="tx1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3843252" y="5721927"/>
            <a:ext cx="1695796" cy="565266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chemeClr val="tx1"/>
                </a:solidFill>
              </a:rPr>
              <a:t>XXX.jsp</a:t>
            </a:r>
            <a:endParaRPr lang="en-US" altLang="zh-CN" sz="1600" dirty="0" smtClean="0">
              <a:solidFill>
                <a:schemeClr val="tx1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6037811" y="5672050"/>
            <a:ext cx="1695796" cy="565266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err="1" smtClean="0">
                <a:solidFill>
                  <a:schemeClr val="tx1"/>
                </a:solidFill>
              </a:rPr>
              <a:t>XXXServlet</a:t>
            </a:r>
            <a:endParaRPr lang="en-US" altLang="zh-CN" sz="1600" dirty="0" smtClean="0">
              <a:solidFill>
                <a:schemeClr val="tx1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8368145" y="5641570"/>
            <a:ext cx="1695796" cy="565266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solidFill>
                  <a:schemeClr val="tx1"/>
                </a:solidFill>
              </a:rPr>
              <a:t>……</a:t>
            </a:r>
            <a:endParaRPr lang="en-US" altLang="zh-CN" sz="1600" dirty="0" smtClean="0">
              <a:solidFill>
                <a:schemeClr val="tx1"/>
              </a:solidFill>
            </a:endParaRPr>
          </a:p>
        </p:txBody>
      </p:sp>
      <p:cxnSp>
        <p:nvCxnSpPr>
          <p:cNvPr id="12" name="Straight Arrow Connector 11"/>
          <p:cNvCxnSpPr>
            <a:stCxn id="7" idx="0"/>
            <a:endCxn id="6" idx="4"/>
          </p:cNvCxnSpPr>
          <p:nvPr/>
        </p:nvCxnSpPr>
        <p:spPr>
          <a:xfrm flipV="1">
            <a:off x="2430087" y="4804756"/>
            <a:ext cx="3471949" cy="95042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>
            <a:stCxn id="8" idx="0"/>
            <a:endCxn id="6" idx="4"/>
          </p:cNvCxnSpPr>
          <p:nvPr/>
        </p:nvCxnSpPr>
        <p:spPr>
          <a:xfrm flipV="1">
            <a:off x="4691150" y="4804756"/>
            <a:ext cx="1210886" cy="91717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>
            <a:stCxn id="9" idx="0"/>
            <a:endCxn id="6" idx="4"/>
          </p:cNvCxnSpPr>
          <p:nvPr/>
        </p:nvCxnSpPr>
        <p:spPr>
          <a:xfrm flipH="1" flipV="1">
            <a:off x="5902036" y="4804756"/>
            <a:ext cx="983673" cy="86729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>
            <a:stCxn id="10" idx="0"/>
            <a:endCxn id="6" idx="4"/>
          </p:cNvCxnSpPr>
          <p:nvPr/>
        </p:nvCxnSpPr>
        <p:spPr>
          <a:xfrm flipH="1" flipV="1">
            <a:off x="5902036" y="4804756"/>
            <a:ext cx="3314007" cy="83681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4289367" y="5023658"/>
            <a:ext cx="3424843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/>
              <a:t>共享一个上下文对象</a:t>
            </a:r>
            <a:endParaRPr lang="en-US" dirty="0"/>
          </a:p>
        </p:txBody>
      </p:sp>
    </p:spTree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知识点</a:t>
            </a:r>
            <a:r>
              <a:rPr lang="en-US" altLang="zh-CN" dirty="0"/>
              <a:t>1</a:t>
            </a:r>
            <a:r>
              <a:rPr lang="zh-CN" altLang="en-US" dirty="0" smtClean="0"/>
              <a:t>：上下文对象的概念、作用</a:t>
            </a:r>
            <a:r>
              <a:rPr lang="en-US" altLang="zh-CN" dirty="0" smtClean="0"/>
              <a:t>-2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6570" y="899047"/>
            <a:ext cx="11792070" cy="3007935"/>
          </a:xfrm>
        </p:spPr>
        <p:txBody>
          <a:bodyPr>
            <a:normAutofit/>
          </a:bodyPr>
          <a:lstStyle/>
          <a:p>
            <a:r>
              <a:rPr lang="en-US" altLang="zh-CN" sz="2400" dirty="0" smtClean="0"/>
              <a:t>Servlet</a:t>
            </a:r>
            <a:r>
              <a:rPr lang="zh-CN" altLang="en-US" sz="2400" dirty="0" smtClean="0"/>
              <a:t>规范中定义了</a:t>
            </a:r>
            <a:r>
              <a:rPr lang="en-US" altLang="zh-CN" sz="2400" dirty="0" err="1" smtClean="0"/>
              <a:t>ServletContext</a:t>
            </a:r>
            <a:r>
              <a:rPr lang="zh-CN" altLang="en-US" sz="2400" dirty="0" smtClean="0"/>
              <a:t>接口，表示上下文对象；</a:t>
            </a:r>
            <a:endParaRPr lang="en-US" altLang="zh-CN" sz="2400" dirty="0" smtClean="0"/>
          </a:p>
          <a:p>
            <a:r>
              <a:rPr lang="zh-CN" altLang="en-US" sz="2400" dirty="0" smtClean="0"/>
              <a:t>该接口中定义了一系列的方法，例如：</a:t>
            </a:r>
            <a:r>
              <a:rPr lang="en-US" altLang="zh-CN" sz="2400" dirty="0" smtClean="0"/>
              <a:t>【</a:t>
            </a:r>
            <a:r>
              <a:rPr lang="zh-CN" altLang="en-US" sz="2400" dirty="0" smtClean="0"/>
              <a:t>与属性有关的方法下节学习</a:t>
            </a:r>
            <a:r>
              <a:rPr lang="en-US" altLang="zh-CN" sz="2400" dirty="0" smtClean="0"/>
              <a:t>】</a:t>
            </a:r>
            <a:r>
              <a:rPr lang="zh-CN" altLang="en-US" sz="2400" dirty="0" smtClean="0"/>
              <a:t>：</a:t>
            </a:r>
            <a:endParaRPr lang="en-US" altLang="zh-CN" sz="2400" dirty="0"/>
          </a:p>
          <a:p>
            <a:endParaRPr lang="en-US" altLang="zh-CN" sz="2400" dirty="0"/>
          </a:p>
          <a:p>
            <a:endParaRPr lang="en-US" altLang="zh-CN" sz="2400" dirty="0" smtClean="0"/>
          </a:p>
          <a:p>
            <a:endParaRPr lang="zh-CN" altLang="en-US" sz="2400" dirty="0"/>
          </a:p>
        </p:txBody>
      </p:sp>
      <p:graphicFrame>
        <p:nvGraphicFramePr>
          <p:cNvPr id="17" name="Table 16"/>
          <p:cNvGraphicFramePr>
            <a:graphicFrameLocks noGrp="1"/>
          </p:cNvGraphicFramePr>
          <p:nvPr/>
        </p:nvGraphicFramePr>
        <p:xfrm>
          <a:off x="411590" y="2446419"/>
          <a:ext cx="10738070" cy="22419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23945"/>
                <a:gridCol w="5314125"/>
              </a:tblGrid>
              <a:tr h="413159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方法声明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方法描述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java.io.InputStream</a:t>
                      </a:r>
                      <a:r>
                        <a:rPr lang="en-US" dirty="0" smtClean="0"/>
                        <a:t> getResourceAsStream(</a:t>
                      </a:r>
                      <a:r>
                        <a:rPr lang="en-US" dirty="0" err="1" smtClean="0"/>
                        <a:t>java.lang.String</a:t>
                      </a:r>
                      <a:r>
                        <a:rPr lang="en-US" dirty="0" smtClean="0"/>
                        <a:t> path) </a:t>
                      </a:r>
                      <a:endParaRPr lang="en-US" dirty="0" smtClean="0"/>
                    </a:p>
                    <a:p>
                      <a:pPr algn="l"/>
                      <a:r>
                        <a:rPr lang="en-US" dirty="0" smtClean="0"/>
                        <a:t>  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将</a:t>
                      </a:r>
                      <a:r>
                        <a:rPr lang="en-US" altLang="zh-CN" dirty="0" smtClean="0"/>
                        <a:t>path</a:t>
                      </a:r>
                      <a:r>
                        <a:rPr lang="zh-CN" altLang="en-US" dirty="0" smtClean="0"/>
                        <a:t>所代表的资源以输入流返回，可以进一步进行读操作；可以用来读取服务器端的文件；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RequestDispatcher</a:t>
                      </a:r>
                      <a:r>
                        <a:rPr lang="en-US" altLang="zh-CN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getRequestDispatcher</a:t>
                      </a:r>
                      <a:r>
                        <a:rPr lang="en-US" altLang="zh-CN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en-US" altLang="zh-CN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java.lang.String</a:t>
                      </a:r>
                      <a:r>
                        <a:rPr lang="en-US" altLang="zh-CN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path) </a:t>
                      </a:r>
                      <a:endParaRPr lang="en-US" altLang="zh-CN" sz="18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/>
                      <a:r>
                        <a:rPr lang="en-US" altLang="zh-CN" dirty="0" smtClean="0">
                          <a:solidFill>
                            <a:srgbClr val="C00000"/>
                          </a:solidFill>
                        </a:rPr>
                        <a:t>   </a:t>
                      </a:r>
                      <a:endParaRPr lang="en-US" altLang="zh-CN" dirty="0" smtClean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>
                          <a:solidFill>
                            <a:schemeClr val="tx1"/>
                          </a:solidFill>
                        </a:rPr>
                        <a:t>返回</a:t>
                      </a:r>
                      <a:r>
                        <a:rPr lang="en-US" altLang="zh-CN" sz="18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RequestDispatcher</a:t>
                      </a:r>
                      <a:r>
                        <a:rPr lang="en-US" altLang="zh-CN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zh-CN" alt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对象，路径是相对于上下文路径的；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知识</a:t>
            </a:r>
            <a:r>
              <a:rPr lang="zh-CN" altLang="en-US" dirty="0" smtClean="0"/>
              <a:t>点</a:t>
            </a:r>
            <a:r>
              <a:rPr lang="en-US" altLang="zh-CN" dirty="0" smtClean="0"/>
              <a:t>2</a:t>
            </a:r>
            <a:r>
              <a:rPr lang="zh-CN" altLang="en-US" dirty="0" smtClean="0"/>
              <a:t>：上下文获取方法</a:t>
            </a:r>
            <a:r>
              <a:rPr lang="en-US" altLang="zh-CN" dirty="0" smtClean="0"/>
              <a:t>-1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6570" y="899048"/>
            <a:ext cx="11792070" cy="2110160"/>
          </a:xfrm>
        </p:spPr>
        <p:txBody>
          <a:bodyPr/>
          <a:lstStyle/>
          <a:p>
            <a:r>
              <a:rPr lang="en-US" altLang="zh-CN" sz="2400" dirty="0" err="1" smtClean="0"/>
              <a:t>ServletContext</a:t>
            </a:r>
            <a:r>
              <a:rPr lang="zh-CN" altLang="en-US" sz="2400" dirty="0" smtClean="0"/>
              <a:t>对象是服务器自动创建的；</a:t>
            </a:r>
            <a:endParaRPr lang="en-US" altLang="zh-CN" sz="2400" dirty="0" smtClean="0"/>
          </a:p>
          <a:p>
            <a:r>
              <a:rPr lang="zh-CN" altLang="en-US" sz="2400" dirty="0" smtClean="0"/>
              <a:t>要使用该对象，需要获取该对象才行；</a:t>
            </a:r>
            <a:endParaRPr lang="en-US" altLang="zh-CN" sz="2400" dirty="0" smtClean="0"/>
          </a:p>
          <a:p>
            <a:r>
              <a:rPr lang="en-US" altLang="zh-CN" sz="2400" dirty="0" smtClean="0"/>
              <a:t>Servlet</a:t>
            </a:r>
            <a:r>
              <a:rPr lang="zh-CN" altLang="en-US" sz="2400" dirty="0" smtClean="0"/>
              <a:t>规范中的多个接口中都定义了</a:t>
            </a:r>
            <a:r>
              <a:rPr lang="en-US" altLang="zh-CN" sz="2400" dirty="0" err="1" smtClean="0"/>
              <a:t>getServletContext</a:t>
            </a:r>
            <a:r>
              <a:rPr lang="zh-CN" altLang="en-US" sz="2400" dirty="0" smtClean="0"/>
              <a:t>方法获得上下文对象：</a:t>
            </a:r>
            <a:endParaRPr lang="en-US" altLang="zh-CN" sz="2400" dirty="0" smtClean="0"/>
          </a:p>
        </p:txBody>
      </p:sp>
      <p:pic>
        <p:nvPicPr>
          <p:cNvPr id="18433" name="Picture 1" descr="C:\Users\wxh\AppData\Roaming\Tencent\Users\29097443\QQ\WinTemp\RichOle\(Q}T@T~GMX0~O9J5XF9ALDK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98764" y="3258589"/>
            <a:ext cx="6313642" cy="2161309"/>
          </a:xfrm>
          <a:prstGeom prst="rect">
            <a:avLst/>
          </a:prstGeom>
          <a:noFill/>
          <a:ln w="38100">
            <a:solidFill>
              <a:schemeClr val="accent6"/>
            </a:solidFill>
          </a:ln>
        </p:spPr>
      </p:pic>
      <p:sp>
        <p:nvSpPr>
          <p:cNvPr id="5" name="Rectangle 4"/>
          <p:cNvSpPr/>
          <p:nvPr/>
        </p:nvSpPr>
        <p:spPr>
          <a:xfrm>
            <a:off x="1163782" y="3724102"/>
            <a:ext cx="4472247" cy="216131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Callout 5"/>
          <p:cNvSpPr/>
          <p:nvPr/>
        </p:nvSpPr>
        <p:spPr>
          <a:xfrm>
            <a:off x="7365076" y="2709949"/>
            <a:ext cx="2975957" cy="2626821"/>
          </a:xfrm>
          <a:prstGeom prst="wedgeEllipseCallout">
            <a:avLst>
              <a:gd name="adj1" fmla="val -108626"/>
              <a:gd name="adj2" fmla="val -8799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 err="1" smtClean="0">
                <a:solidFill>
                  <a:schemeClr val="tx1"/>
                </a:solidFill>
              </a:rPr>
              <a:t>HttpServlet</a:t>
            </a:r>
            <a:r>
              <a:rPr lang="zh-CN" altLang="en-US" dirty="0" smtClean="0">
                <a:solidFill>
                  <a:schemeClr val="tx1"/>
                </a:solidFill>
              </a:rPr>
              <a:t>类继承了</a:t>
            </a:r>
            <a:r>
              <a:rPr lang="en-US" altLang="zh-CN" dirty="0" err="1" smtClean="0">
                <a:solidFill>
                  <a:schemeClr val="tx1"/>
                </a:solidFill>
              </a:rPr>
              <a:t>GenericServlet</a:t>
            </a:r>
            <a:r>
              <a:rPr lang="zh-CN" altLang="en-US" dirty="0" smtClean="0">
                <a:solidFill>
                  <a:schemeClr val="tx1"/>
                </a:solidFill>
              </a:rPr>
              <a:t>类，所以自定义的</a:t>
            </a:r>
            <a:r>
              <a:rPr lang="en-US" altLang="zh-CN" dirty="0" smtClean="0">
                <a:solidFill>
                  <a:schemeClr val="tx1"/>
                </a:solidFill>
              </a:rPr>
              <a:t>Servlet</a:t>
            </a:r>
            <a:r>
              <a:rPr lang="zh-CN" altLang="en-US" dirty="0" smtClean="0">
                <a:solidFill>
                  <a:schemeClr val="tx1"/>
                </a:solidFill>
              </a:rPr>
              <a:t>类中都可以直接使用。</a:t>
            </a:r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知识</a:t>
            </a:r>
            <a:r>
              <a:rPr lang="zh-CN" altLang="en-US" dirty="0" smtClean="0"/>
              <a:t>点</a:t>
            </a:r>
            <a:r>
              <a:rPr lang="en-US" altLang="zh-CN" dirty="0" smtClean="0"/>
              <a:t>2</a:t>
            </a:r>
            <a:r>
              <a:rPr lang="zh-CN" altLang="en-US" dirty="0" smtClean="0"/>
              <a:t>：上下文获取方法</a:t>
            </a:r>
            <a:r>
              <a:rPr lang="en-US" altLang="zh-CN" dirty="0" smtClean="0"/>
              <a:t>-2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6570" y="899047"/>
            <a:ext cx="11792070" cy="5368749"/>
          </a:xfrm>
        </p:spPr>
        <p:txBody>
          <a:bodyPr>
            <a:normAutofit/>
          </a:bodyPr>
          <a:lstStyle/>
          <a:p>
            <a:r>
              <a:rPr lang="zh-CN" altLang="en-US" sz="2400" dirty="0" smtClean="0"/>
              <a:t>在两个</a:t>
            </a:r>
            <a:r>
              <a:rPr lang="en-US" altLang="zh-CN" sz="2400" dirty="0" smtClean="0"/>
              <a:t>Servlet</a:t>
            </a:r>
            <a:r>
              <a:rPr lang="zh-CN" altLang="en-US" sz="2400" dirty="0" smtClean="0"/>
              <a:t>中使用</a:t>
            </a:r>
            <a:r>
              <a:rPr lang="en-US" altLang="zh-CN" sz="2400" dirty="0" err="1" smtClean="0"/>
              <a:t>getServletContext</a:t>
            </a:r>
            <a:r>
              <a:rPr lang="zh-CN" altLang="en-US" sz="2400" dirty="0" smtClean="0"/>
              <a:t>方法返回上下文对象；</a:t>
            </a:r>
            <a:endParaRPr lang="en-US" altLang="zh-CN" sz="2400" dirty="0" smtClean="0"/>
          </a:p>
          <a:p>
            <a:r>
              <a:rPr lang="zh-CN" altLang="en-US" sz="2400" dirty="0" smtClean="0"/>
              <a:t>打印输出两个对象的</a:t>
            </a:r>
            <a:r>
              <a:rPr lang="en-US" altLang="zh-CN" sz="2400" dirty="0" err="1" smtClean="0"/>
              <a:t>hashCode</a:t>
            </a:r>
            <a:r>
              <a:rPr lang="zh-CN" altLang="en-US" sz="2400" dirty="0" smtClean="0"/>
              <a:t>，可见值相同；</a:t>
            </a:r>
            <a:endParaRPr lang="en-US" altLang="zh-CN" sz="2400" dirty="0" smtClean="0"/>
          </a:p>
          <a:p>
            <a:r>
              <a:rPr lang="zh-CN" altLang="en-US" sz="2400" dirty="0" smtClean="0"/>
              <a:t>说明在一个应用下，上下文对象是唯一的；</a:t>
            </a:r>
            <a:endParaRPr lang="en-US" altLang="zh-CN" sz="2400" dirty="0" smtClean="0"/>
          </a:p>
          <a:p>
            <a:endParaRPr lang="en-US" altLang="zh-CN" sz="2400" dirty="0" smtClean="0"/>
          </a:p>
          <a:p>
            <a:endParaRPr lang="en-US" altLang="zh-CN" sz="2400" dirty="0" smtClean="0"/>
          </a:p>
          <a:p>
            <a:r>
              <a:rPr lang="zh-CN" altLang="en-US" sz="2400" dirty="0" smtClean="0"/>
              <a:t>输出结果可见：两个</a:t>
            </a:r>
            <a:r>
              <a:rPr lang="en-US" altLang="zh-CN" sz="2400" dirty="0" smtClean="0"/>
              <a:t>Servlet</a:t>
            </a:r>
            <a:r>
              <a:rPr lang="zh-CN" altLang="en-US" sz="2400" dirty="0" smtClean="0"/>
              <a:t>中获得的上下文对象的</a:t>
            </a:r>
            <a:r>
              <a:rPr lang="en-US" altLang="zh-CN" sz="2400" dirty="0" err="1" smtClean="0"/>
              <a:t>hashcode</a:t>
            </a:r>
            <a:r>
              <a:rPr lang="zh-CN" altLang="en-US" sz="2400" dirty="0" smtClean="0"/>
              <a:t>相同，是同一个对象；</a:t>
            </a:r>
            <a:endParaRPr lang="en-US" altLang="zh-CN" sz="2400" dirty="0" smtClean="0"/>
          </a:p>
        </p:txBody>
      </p:sp>
      <p:sp>
        <p:nvSpPr>
          <p:cNvPr id="7" name="TextBox 6">
            <a:hlinkClick r:id="rId1" action="ppaction://hlinkfile"/>
          </p:cNvPr>
          <p:cNvSpPr txBox="1"/>
          <p:nvPr/>
        </p:nvSpPr>
        <p:spPr>
          <a:xfrm>
            <a:off x="9243754" y="116632"/>
            <a:ext cx="27523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课堂案例：</a:t>
            </a:r>
            <a:r>
              <a:rPr lang="en-US" altLang="zh-CN" dirty="0" smtClean="0">
                <a:hlinkClick r:id="rId2" action="ppaction://hlinkfile"/>
              </a:rPr>
              <a:t>TestServletContext1.java</a:t>
            </a:r>
            <a:endParaRPr lang="en-US" altLang="zh-CN" dirty="0" smtClean="0"/>
          </a:p>
          <a:p>
            <a:r>
              <a:rPr lang="en-US" altLang="zh-CN" dirty="0" smtClean="0">
                <a:hlinkClick r:id="rId3" action="ppaction://hlinkfile"/>
              </a:rPr>
              <a:t>TestServletContext2.java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435578" y="3058603"/>
            <a:ext cx="11490415" cy="120032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//</a:t>
            </a:r>
            <a:r>
              <a:rPr lang="zh-CN" altLang="en-US" dirty="0" smtClean="0"/>
              <a:t>返回</a:t>
            </a:r>
            <a:r>
              <a:rPr lang="en-US" dirty="0" err="1" smtClean="0"/>
              <a:t>ServletContext</a:t>
            </a:r>
            <a:r>
              <a:rPr lang="zh-CN" altLang="en-US" dirty="0" smtClean="0"/>
              <a:t>对象</a:t>
            </a:r>
            <a:endParaRPr lang="zh-CN" altLang="en-US" dirty="0" smtClean="0"/>
          </a:p>
          <a:p>
            <a:r>
              <a:rPr lang="en-US" dirty="0" err="1" smtClean="0"/>
              <a:t>ServletContext</a:t>
            </a:r>
            <a:r>
              <a:rPr lang="en-US" dirty="0" smtClean="0"/>
              <a:t> </a:t>
            </a:r>
            <a:r>
              <a:rPr lang="en-US" dirty="0" err="1" smtClean="0"/>
              <a:t>ctxt</a:t>
            </a:r>
            <a:r>
              <a:rPr lang="en-US" dirty="0" smtClean="0"/>
              <a:t>=</a:t>
            </a:r>
            <a:r>
              <a:rPr lang="en-US" b="1" dirty="0" err="1" smtClean="0"/>
              <a:t>this.getServletContext</a:t>
            </a:r>
            <a:r>
              <a:rPr lang="en-US" b="1" dirty="0" smtClean="0"/>
              <a:t>();</a:t>
            </a:r>
            <a:endParaRPr lang="en-US" b="1" dirty="0" smtClean="0"/>
          </a:p>
          <a:p>
            <a:r>
              <a:rPr lang="en-US" altLang="zh-CN" dirty="0" smtClean="0"/>
              <a:t>//</a:t>
            </a:r>
            <a:r>
              <a:rPr lang="zh-CN" altLang="en-US" dirty="0" smtClean="0"/>
              <a:t>在控制台打印输出上下文对象的</a:t>
            </a:r>
            <a:r>
              <a:rPr lang="en-US" dirty="0" err="1" smtClean="0"/>
              <a:t>hashCode</a:t>
            </a:r>
            <a:endParaRPr lang="en-US" dirty="0" smtClean="0"/>
          </a:p>
          <a:p>
            <a:r>
              <a:rPr lang="en-US" dirty="0" err="1" smtClean="0"/>
              <a:t>System.</a:t>
            </a:r>
            <a:r>
              <a:rPr lang="en-US" b="1" i="1" dirty="0" err="1" smtClean="0"/>
              <a:t>out.println</a:t>
            </a:r>
            <a:r>
              <a:rPr lang="en-US" b="1" i="1" dirty="0" smtClean="0"/>
              <a:t>("TestServletContext01</a:t>
            </a:r>
            <a:r>
              <a:rPr lang="zh-CN" altLang="en-US" b="1" i="1" dirty="0" smtClean="0"/>
              <a:t>中的上下文对象</a:t>
            </a:r>
            <a:r>
              <a:rPr lang="en-US" b="1" i="1" dirty="0" err="1" smtClean="0"/>
              <a:t>hashcode</a:t>
            </a:r>
            <a:r>
              <a:rPr lang="en-US" b="1" i="1" dirty="0" smtClean="0"/>
              <a:t>:"+</a:t>
            </a:r>
            <a:r>
              <a:rPr lang="en-US" b="1" i="1" dirty="0" err="1" smtClean="0"/>
              <a:t>ctxt.hashCode</a:t>
            </a:r>
            <a:r>
              <a:rPr lang="en-US" b="1" i="1" dirty="0" smtClean="0"/>
              <a:t>());</a:t>
            </a:r>
            <a:endParaRPr lang="en-US" altLang="zh-CN" dirty="0" smtClean="0">
              <a:ea typeface="微软雅黑 Light"/>
            </a:endParaRPr>
          </a:p>
        </p:txBody>
      </p:sp>
      <p:pic>
        <p:nvPicPr>
          <p:cNvPr id="40961" name="Picture 1" descr="C:\Users\wxh\AppData\Roaming\Tencent\Users\29097443\QQ\WinTemp\RichOle\W[S5GNN1WU6P5DIY4S(FXON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2260" y="5087389"/>
            <a:ext cx="7211751" cy="665018"/>
          </a:xfrm>
          <a:prstGeom prst="rect">
            <a:avLst/>
          </a:prstGeom>
          <a:noFill/>
          <a:ln w="38100">
            <a:solidFill>
              <a:schemeClr val="accent6"/>
            </a:solidFill>
          </a:ln>
        </p:spPr>
      </p:pic>
    </p:spTree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知识</a:t>
            </a:r>
            <a:r>
              <a:rPr lang="zh-CN" altLang="en-US" dirty="0" smtClean="0"/>
              <a:t>点</a:t>
            </a:r>
            <a:r>
              <a:rPr lang="en-US" altLang="zh-CN" dirty="0" smtClean="0"/>
              <a:t>3</a:t>
            </a:r>
            <a:r>
              <a:rPr lang="zh-CN" altLang="en-US" dirty="0" smtClean="0"/>
              <a:t>：上下文参数</a:t>
            </a:r>
            <a:r>
              <a:rPr lang="en-US" altLang="zh-CN" dirty="0" smtClean="0"/>
              <a:t>-1</a:t>
            </a:r>
            <a:endParaRPr lang="en-US" altLang="zh-CN" dirty="0" smtClean="0"/>
          </a:p>
        </p:txBody>
      </p:sp>
      <p:sp>
        <p:nvSpPr>
          <p:cNvPr id="8" name="内容占位符 7"/>
          <p:cNvSpPr>
            <a:spLocks noGrp="1"/>
          </p:cNvSpPr>
          <p:nvPr>
            <p:ph idx="1"/>
          </p:nvPr>
        </p:nvSpPr>
        <p:spPr>
          <a:xfrm>
            <a:off x="173235" y="704102"/>
            <a:ext cx="11792070" cy="5448937"/>
          </a:xfrm>
        </p:spPr>
        <p:txBody>
          <a:bodyPr>
            <a:normAutofit/>
          </a:bodyPr>
          <a:lstStyle/>
          <a:p>
            <a:r>
              <a:rPr lang="zh-CN" altLang="en-US" sz="2400" dirty="0" smtClean="0"/>
              <a:t>在</a:t>
            </a:r>
            <a:r>
              <a:rPr lang="en-US" altLang="zh-CN" sz="2400" dirty="0" smtClean="0"/>
              <a:t>web.xml</a:t>
            </a:r>
            <a:r>
              <a:rPr lang="zh-CN" altLang="en-US" sz="2400" dirty="0" smtClean="0"/>
              <a:t>中可以配置上下文参数，使用</a:t>
            </a:r>
            <a:r>
              <a:rPr lang="en-US" altLang="zh-CN" sz="2400" dirty="0" err="1" smtClean="0"/>
              <a:t>ServletContext</a:t>
            </a:r>
            <a:r>
              <a:rPr lang="zh-CN" altLang="en-US" sz="2400" dirty="0" smtClean="0"/>
              <a:t>中的</a:t>
            </a:r>
            <a:r>
              <a:rPr lang="en-US" altLang="zh-CN" sz="2400" dirty="0" err="1" smtClean="0"/>
              <a:t>getInitParameter</a:t>
            </a:r>
            <a:r>
              <a:rPr lang="zh-CN" altLang="en-US" sz="2400" dirty="0" smtClean="0"/>
              <a:t>方法可以获取该参数；</a:t>
            </a:r>
            <a:r>
              <a:rPr lang="en-US" altLang="zh-CN" sz="2400" dirty="0" smtClean="0">
                <a:solidFill>
                  <a:srgbClr val="C00000"/>
                </a:solidFill>
              </a:rPr>
              <a:t>【</a:t>
            </a:r>
            <a:r>
              <a:rPr lang="zh-CN" altLang="en-US" sz="2400" dirty="0" smtClean="0">
                <a:solidFill>
                  <a:srgbClr val="C00000"/>
                </a:solidFill>
              </a:rPr>
              <a:t>之前学习过的</a:t>
            </a:r>
            <a:r>
              <a:rPr lang="en-US" altLang="zh-CN" sz="2400" dirty="0" smtClean="0">
                <a:solidFill>
                  <a:srgbClr val="C00000"/>
                </a:solidFill>
              </a:rPr>
              <a:t>Servlet</a:t>
            </a:r>
            <a:r>
              <a:rPr lang="zh-CN" altLang="en-US" sz="2400" dirty="0" smtClean="0">
                <a:solidFill>
                  <a:srgbClr val="C00000"/>
                </a:solidFill>
              </a:rPr>
              <a:t>初始化参数，只能在当前</a:t>
            </a:r>
            <a:r>
              <a:rPr lang="en-US" altLang="zh-CN" sz="2400" dirty="0" smtClean="0">
                <a:solidFill>
                  <a:srgbClr val="C00000"/>
                </a:solidFill>
              </a:rPr>
              <a:t>Servlet</a:t>
            </a:r>
            <a:r>
              <a:rPr lang="zh-CN" altLang="en-US" sz="2400" dirty="0" smtClean="0">
                <a:solidFill>
                  <a:srgbClr val="C00000"/>
                </a:solidFill>
              </a:rPr>
              <a:t>中使用</a:t>
            </a:r>
            <a:r>
              <a:rPr lang="en-US" altLang="zh-CN" sz="2400" dirty="0" smtClean="0">
                <a:solidFill>
                  <a:srgbClr val="C00000"/>
                </a:solidFill>
              </a:rPr>
              <a:t>】</a:t>
            </a:r>
            <a:endParaRPr lang="en-US" altLang="zh-CN" sz="2400" dirty="0" smtClean="0">
              <a:solidFill>
                <a:srgbClr val="C00000"/>
              </a:solidFill>
            </a:endParaRPr>
          </a:p>
          <a:p>
            <a:r>
              <a:rPr lang="zh-CN" altLang="en-US" sz="2400" dirty="0" smtClean="0"/>
              <a:t>上下文参数存储在上下文对象，所以应用下所有组件都可以使用；</a:t>
            </a:r>
            <a:endParaRPr lang="en-US" altLang="zh-CN" sz="2400" dirty="0" smtClean="0"/>
          </a:p>
          <a:p>
            <a:endParaRPr lang="en-US" altLang="zh-CN" sz="2400" dirty="0" smtClean="0"/>
          </a:p>
          <a:p>
            <a:endParaRPr lang="en-US" altLang="zh-CN" sz="2400" dirty="0" smtClean="0"/>
          </a:p>
          <a:p>
            <a:r>
              <a:rPr lang="zh-CN" altLang="en-US" sz="2400" dirty="0" smtClean="0"/>
              <a:t>获取上下文参数：</a:t>
            </a:r>
            <a:endParaRPr lang="zh-CN" altLang="en-US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435578" y="2892349"/>
            <a:ext cx="11490415" cy="120032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pt-BR" altLang="zh-CN" dirty="0" smtClean="0"/>
              <a:t>&lt;context-param&gt;</a:t>
            </a:r>
            <a:endParaRPr lang="pt-BR" altLang="zh-CN" dirty="0" smtClean="0"/>
          </a:p>
          <a:p>
            <a:r>
              <a:rPr lang="pt-BR" altLang="zh-CN" dirty="0" smtClean="0"/>
              <a:t>	  &lt;param-name&gt;version&lt;/param-name&gt;</a:t>
            </a:r>
            <a:endParaRPr lang="pt-BR" altLang="zh-CN" dirty="0" smtClean="0"/>
          </a:p>
          <a:p>
            <a:r>
              <a:rPr lang="pt-BR" altLang="zh-CN" dirty="0" smtClean="0"/>
              <a:t>	  &lt;param-value&gt;2.0&lt;/param-value&gt;</a:t>
            </a:r>
            <a:endParaRPr lang="pt-BR" altLang="zh-CN" dirty="0" smtClean="0"/>
          </a:p>
          <a:p>
            <a:r>
              <a:rPr lang="pt-BR" altLang="zh-CN" dirty="0" smtClean="0"/>
              <a:t>  &lt;/context-param&gt;</a:t>
            </a:r>
            <a:endParaRPr lang="en-US" altLang="zh-CN" dirty="0" smtClean="0">
              <a:ea typeface="微软雅黑 Ligh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21724" y="4790422"/>
            <a:ext cx="11490415" cy="147637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//		</a:t>
            </a:r>
            <a:r>
              <a:rPr lang="zh-CN" altLang="en-US" dirty="0" smtClean="0"/>
              <a:t>返回</a:t>
            </a:r>
            <a:r>
              <a:rPr lang="pt-BR" altLang="zh-CN" dirty="0" smtClean="0"/>
              <a:t>ServletContext</a:t>
            </a:r>
            <a:r>
              <a:rPr lang="zh-CN" altLang="en-US" dirty="0" smtClean="0"/>
              <a:t>对象</a:t>
            </a:r>
            <a:endParaRPr lang="zh-CN" altLang="en-US" dirty="0" smtClean="0"/>
          </a:p>
          <a:p>
            <a:r>
              <a:rPr lang="zh-CN" altLang="en-US" dirty="0" smtClean="0"/>
              <a:t>	</a:t>
            </a:r>
            <a:r>
              <a:rPr lang="pt-BR" altLang="zh-CN" dirty="0" smtClean="0"/>
              <a:t>ServletContext ctxt=this.getServletContext();</a:t>
            </a:r>
            <a:endParaRPr lang="pt-BR" altLang="zh-CN" dirty="0" smtClean="0"/>
          </a:p>
          <a:p>
            <a:r>
              <a:rPr lang="pt-BR" altLang="zh-CN" dirty="0" smtClean="0"/>
              <a:t>//		</a:t>
            </a:r>
            <a:r>
              <a:rPr lang="zh-CN" altLang="en-US" dirty="0" smtClean="0"/>
              <a:t>获取上下文参数</a:t>
            </a:r>
            <a:endParaRPr lang="zh-CN" altLang="en-US" dirty="0" smtClean="0"/>
          </a:p>
          <a:p>
            <a:r>
              <a:rPr lang="zh-CN" altLang="en-US" dirty="0" smtClean="0"/>
              <a:t>	</a:t>
            </a:r>
            <a:r>
              <a:rPr lang="pt-BR" altLang="zh-CN" dirty="0" smtClean="0"/>
              <a:t>String version=ctxt.getInitParameter("version");</a:t>
            </a:r>
            <a:endParaRPr lang="pt-BR" altLang="zh-CN" dirty="0" smtClean="0"/>
          </a:p>
          <a:p>
            <a:r>
              <a:rPr lang="pt-BR" altLang="zh-CN" dirty="0" smtClean="0"/>
              <a:t>	System.out.println("</a:t>
            </a:r>
            <a:r>
              <a:rPr lang="zh-CN" altLang="en-US" dirty="0" smtClean="0"/>
              <a:t>上下文参数</a:t>
            </a:r>
            <a:r>
              <a:rPr lang="pt-BR" altLang="zh-CN" dirty="0" smtClean="0"/>
              <a:t>version</a:t>
            </a:r>
            <a:r>
              <a:rPr lang="zh-CN" altLang="en-US" dirty="0" smtClean="0"/>
              <a:t>的值：</a:t>
            </a:r>
            <a:r>
              <a:rPr lang="en-US" altLang="zh-CN" dirty="0" smtClean="0"/>
              <a:t>"+</a:t>
            </a:r>
            <a:r>
              <a:rPr lang="pt-BR" altLang="zh-CN" dirty="0" smtClean="0"/>
              <a:t>version);</a:t>
            </a:r>
            <a:endParaRPr lang="en-US" altLang="zh-CN" dirty="0" smtClean="0">
              <a:ea typeface="微软雅黑 Light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TABLE_BEAUTIFY" val="smartTable{1c9eb856-ca5a-40a7-af6f-3498c1274d94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4891</Words>
  <Application>WPS 演示</Application>
  <PresentationFormat>Custom</PresentationFormat>
  <Paragraphs>361</Paragraphs>
  <Slides>23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微软雅黑 Light</vt:lpstr>
      <vt:lpstr>微软雅黑 Light</vt:lpstr>
      <vt:lpstr>黑体</vt:lpstr>
      <vt:lpstr>Arial Unicode MS</vt:lpstr>
      <vt:lpstr>Calibri</vt:lpstr>
      <vt:lpstr>Office 主题</vt:lpstr>
      <vt:lpstr>上下文</vt:lpstr>
      <vt:lpstr>本章内容：共2小节，6个知识点</vt:lpstr>
      <vt:lpstr>本章目标</vt:lpstr>
      <vt:lpstr>第1节【ServletContext接口】</vt:lpstr>
      <vt:lpstr>知识点1：上下文对象的概念、作用-1</vt:lpstr>
      <vt:lpstr>知识点1：上下文对象的概念、作用-2</vt:lpstr>
      <vt:lpstr>知识点2：上下文获取方法-1</vt:lpstr>
      <vt:lpstr>知识点2：上下文获取方法-2</vt:lpstr>
      <vt:lpstr>知识点3：上下文参数-1</vt:lpstr>
      <vt:lpstr>知识点3：上下文参数-2</vt:lpstr>
      <vt:lpstr>本节总结提问【ServletContext接口】</vt:lpstr>
      <vt:lpstr>本节总结【 ServletContext接口】</vt:lpstr>
      <vt:lpstr>第2节：数据作用域</vt:lpstr>
      <vt:lpstr>知识点1：利用ServletContext在应用中共享数据</vt:lpstr>
      <vt:lpstr>知识点2：四大作用域范围</vt:lpstr>
      <vt:lpstr>知识点3：请求、会话、上下文中存放、修改、删除数据方法</vt:lpstr>
      <vt:lpstr>ServletConfig接口的简述：</vt:lpstr>
      <vt:lpstr>ServletConfig接口的简述：</vt:lpstr>
      <vt:lpstr>本节总结提问【数据作用域】</vt:lpstr>
      <vt:lpstr>本节总结【数据作用域】</vt:lpstr>
      <vt:lpstr>本章总结</vt:lpstr>
      <vt:lpstr>本章作业</vt:lpstr>
      <vt:lpstr>PowerPoint 演示文稿</vt:lpstr>
    </vt:vector>
  </TitlesOfParts>
  <Company>Baidu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Lv,Jiaoyan</dc:creator>
  <cp:lastModifiedBy>EDZ</cp:lastModifiedBy>
  <cp:revision>1531</cp:revision>
  <dcterms:created xsi:type="dcterms:W3CDTF">2014-03-19T14:07:00Z</dcterms:created>
  <dcterms:modified xsi:type="dcterms:W3CDTF">2020-01-02T03:02:45Z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2052-11.1.0.9305</vt:lpwstr>
  </property>
</Properties>
</file>