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8"/>
  </p:handoutMasterIdLst>
  <p:sldIdLst>
    <p:sldId id="478" r:id="rId3"/>
    <p:sldId id="481" r:id="rId5"/>
    <p:sldId id="493" r:id="rId6"/>
    <p:sldId id="483" r:id="rId7"/>
    <p:sldId id="1093" r:id="rId8"/>
    <p:sldId id="1092" r:id="rId9"/>
    <p:sldId id="1182" r:id="rId10"/>
    <p:sldId id="1183" r:id="rId11"/>
    <p:sldId id="1184" r:id="rId12"/>
    <p:sldId id="1185" r:id="rId13"/>
    <p:sldId id="1186" r:id="rId14"/>
    <p:sldId id="1098" r:id="rId15"/>
    <p:sldId id="1250" r:id="rId16"/>
    <p:sldId id="1252" r:id="rId17"/>
    <p:sldId id="1097" r:id="rId18"/>
    <p:sldId id="1254" r:id="rId19"/>
    <p:sldId id="1096" r:id="rId20"/>
    <p:sldId id="1187" r:id="rId21"/>
    <p:sldId id="1188" r:id="rId22"/>
    <p:sldId id="1095" r:id="rId23"/>
    <p:sldId id="1222" r:id="rId24"/>
    <p:sldId id="1223" r:id="rId25"/>
    <p:sldId id="1104" r:id="rId26"/>
    <p:sldId id="1105" r:id="rId27"/>
    <p:sldId id="1103" r:id="rId28"/>
    <p:sldId id="1091" r:id="rId29"/>
    <p:sldId id="1109" r:id="rId30"/>
    <p:sldId id="1191" r:id="rId31"/>
    <p:sldId id="1192" r:id="rId32"/>
    <p:sldId id="1108" r:id="rId33"/>
    <p:sldId id="1107" r:id="rId34"/>
    <p:sldId id="1251" r:id="rId35"/>
    <p:sldId id="1193" r:id="rId36"/>
    <p:sldId id="1194" r:id="rId37"/>
    <p:sldId id="1255" r:id="rId38"/>
    <p:sldId id="1195" r:id="rId39"/>
    <p:sldId id="1196" r:id="rId40"/>
    <p:sldId id="1256" r:id="rId41"/>
    <p:sldId id="1253" r:id="rId42"/>
    <p:sldId id="1179" r:id="rId43"/>
    <p:sldId id="1180" r:id="rId44"/>
    <p:sldId id="1181" r:id="rId45"/>
    <p:sldId id="840" r:id="rId46"/>
    <p:sldId id="476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3AD1"/>
    <a:srgbClr val="E54958"/>
    <a:srgbClr val="269999"/>
    <a:srgbClr val="C3C000"/>
    <a:srgbClr val="C56883"/>
    <a:srgbClr val="AE0B0B"/>
    <a:srgbClr val="B8275B"/>
    <a:srgbClr val="595959"/>
    <a:srgbClr val="276A83"/>
    <a:srgbClr val="F66F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7838" autoAdjust="0"/>
  </p:normalViewPr>
  <p:slideViewPr>
    <p:cSldViewPr snapToGrid="0">
      <p:cViewPr varScale="1">
        <p:scale>
          <a:sx n="55" d="100"/>
          <a:sy n="55" d="100"/>
        </p:scale>
        <p:origin x="-1302" y="-96"/>
      </p:cViewPr>
      <p:guideLst>
        <p:guide orient="horz" pos="2137"/>
        <p:guide pos="38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03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2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本节引言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dirty="0" smtClean="0"/>
              <a:t>         EL</a:t>
            </a:r>
            <a:r>
              <a:rPr lang="zh-CN" altLang="en-US" dirty="0" smtClean="0"/>
              <a:t>虽然可以简化</a:t>
            </a:r>
            <a:r>
              <a:rPr lang="en-US" altLang="zh-CN" dirty="0" smtClean="0"/>
              <a:t>JSP</a:t>
            </a:r>
            <a:r>
              <a:rPr lang="zh-CN" altLang="en-US" dirty="0" smtClean="0"/>
              <a:t>，但是非常有限，因为</a:t>
            </a:r>
            <a:r>
              <a:rPr lang="en-US" altLang="zh-CN" dirty="0" smtClean="0"/>
              <a:t>EL</a:t>
            </a:r>
            <a:r>
              <a:rPr lang="zh-CN" altLang="en-US" dirty="0" smtClean="0"/>
              <a:t>没有办法实现流程控制。为此，</a:t>
            </a:r>
            <a:r>
              <a:rPr lang="en-US" altLang="zh-CN" dirty="0" smtClean="0"/>
              <a:t>JSP</a:t>
            </a:r>
            <a:r>
              <a:rPr lang="zh-CN" altLang="en-US" dirty="0" smtClean="0"/>
              <a:t>提供了一套标准标签库，即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，定义了一系列常用的标签，结合</a:t>
            </a:r>
            <a:r>
              <a:rPr lang="en-US" altLang="zh-CN" dirty="0" smtClean="0"/>
              <a:t>EL</a:t>
            </a:r>
            <a:r>
              <a:rPr lang="zh-CN" altLang="en-US" dirty="0" smtClean="0"/>
              <a:t>，可以大大简化</a:t>
            </a:r>
            <a:r>
              <a:rPr lang="en-US" altLang="zh-CN" dirty="0" smtClean="0"/>
              <a:t>JSP</a:t>
            </a:r>
            <a:r>
              <a:rPr lang="zh-CN" altLang="en-US" dirty="0" smtClean="0"/>
              <a:t>。本节学习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本章引言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baseline="0" dirty="0" smtClean="0"/>
              <a:t>          </a:t>
            </a:r>
            <a:r>
              <a:rPr lang="zh-CN" altLang="en-US" baseline="0" dirty="0" smtClean="0"/>
              <a:t>目前在</a:t>
            </a:r>
            <a:r>
              <a:rPr lang="en-US" altLang="zh-CN" baseline="0" dirty="0" smtClean="0"/>
              <a:t>JSP</a:t>
            </a:r>
            <a:r>
              <a:rPr lang="zh-CN" altLang="en-US" baseline="0" dirty="0" smtClean="0"/>
              <a:t>中使用动态功能，都使用</a:t>
            </a:r>
            <a:r>
              <a:rPr lang="en-US" altLang="zh-CN" baseline="0" dirty="0" smtClean="0"/>
              <a:t>&lt;%% &gt;</a:t>
            </a:r>
            <a:r>
              <a:rPr lang="zh-CN" altLang="en-US" baseline="0" dirty="0" smtClean="0"/>
              <a:t>以及</a:t>
            </a:r>
            <a:r>
              <a:rPr lang="en-US" altLang="zh-CN" baseline="0" dirty="0" smtClean="0"/>
              <a:t>&lt;%=%&gt;</a:t>
            </a:r>
            <a:r>
              <a:rPr lang="zh-CN" altLang="en-US" baseline="0" dirty="0" smtClean="0"/>
              <a:t>，静态部分都使用</a:t>
            </a:r>
            <a:r>
              <a:rPr lang="en-US" altLang="zh-CN" baseline="0" dirty="0" smtClean="0"/>
              <a:t>HTML</a:t>
            </a:r>
            <a:r>
              <a:rPr lang="zh-CN" altLang="en-US" baseline="0" dirty="0" smtClean="0"/>
              <a:t>标签。</a:t>
            </a:r>
            <a:r>
              <a:rPr lang="en-US" altLang="zh-CN" baseline="0" dirty="0" smtClean="0"/>
              <a:t>JSP</a:t>
            </a:r>
            <a:r>
              <a:rPr lang="zh-CN" altLang="en-US" baseline="0" dirty="0" smtClean="0"/>
              <a:t>作为视图，主要就是用来进行数据显示，不过显示的时候通常可能用到分支或循环逻辑。为了能够简化</a:t>
            </a:r>
            <a:r>
              <a:rPr lang="en-US" altLang="zh-CN" baseline="0" dirty="0" smtClean="0"/>
              <a:t>JSP</a:t>
            </a:r>
            <a:r>
              <a:rPr lang="zh-CN" altLang="en-US" baseline="0" dirty="0" smtClean="0"/>
              <a:t>，尽量都使用标签式的语法，</a:t>
            </a:r>
            <a:r>
              <a:rPr lang="en-US" altLang="zh-CN" baseline="0" dirty="0" err="1" smtClean="0"/>
              <a:t>JavaEE</a:t>
            </a:r>
            <a:r>
              <a:rPr lang="zh-CN" altLang="en-US" baseline="0" dirty="0" smtClean="0"/>
              <a:t>规范提供了</a:t>
            </a:r>
            <a:r>
              <a:rPr lang="en-US" altLang="zh-CN" baseline="0" dirty="0" smtClean="0"/>
              <a:t>EL</a:t>
            </a:r>
            <a:r>
              <a:rPr lang="zh-CN" altLang="en-US" baseline="0" dirty="0" smtClean="0"/>
              <a:t>以及</a:t>
            </a:r>
            <a:r>
              <a:rPr lang="en-US" altLang="zh-CN" baseline="0" dirty="0" smtClean="0"/>
              <a:t>JSTL</a:t>
            </a:r>
            <a:r>
              <a:rPr lang="zh-CN" altLang="en-US" baseline="0" dirty="0" smtClean="0"/>
              <a:t>规范。本章学习使用。注意，即使不使用</a:t>
            </a:r>
            <a:r>
              <a:rPr lang="en-US" altLang="zh-CN" baseline="0" dirty="0" smtClean="0"/>
              <a:t>EL</a:t>
            </a:r>
            <a:r>
              <a:rPr lang="zh-CN" altLang="en-US" baseline="0" dirty="0" smtClean="0"/>
              <a:t>和</a:t>
            </a:r>
            <a:r>
              <a:rPr lang="en-US" altLang="zh-CN" baseline="0" dirty="0" smtClean="0"/>
              <a:t>JSTL</a:t>
            </a:r>
            <a:r>
              <a:rPr lang="zh-CN" altLang="en-US" baseline="0" dirty="0" smtClean="0"/>
              <a:t>，使用脚本元素和表达式语言，完全也能够实现动态页面功能，不过是不好维护，可读性差。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&#36807;&#28388;&#22120;/LoginFilter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&#36807;&#28388;&#22120;/LoginFilter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EL</a:t>
            </a:r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与</a:t>
            </a:r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JSTL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表达式的内置对象</a:t>
            </a:r>
            <a:r>
              <a:rPr lang="en-US" altLang="zh-CN" dirty="0" smtClean="0"/>
              <a:t>-4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6"/>
            <a:ext cx="11792070" cy="5605271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内置对象</a:t>
            </a:r>
            <a:r>
              <a:rPr lang="en-US" altLang="zh-CN" sz="2400" dirty="0" smtClean="0"/>
              <a:t>cookie</a:t>
            </a:r>
            <a:r>
              <a:rPr lang="zh-CN" altLang="en-US" sz="2400" dirty="0" smtClean="0"/>
              <a:t>：用来获取</a:t>
            </a:r>
            <a:r>
              <a:rPr lang="en-US" altLang="zh-CN" sz="2400" dirty="0" smtClean="0"/>
              <a:t>cookie</a:t>
            </a:r>
            <a:r>
              <a:rPr lang="zh-CN" altLang="en-US" sz="2400" dirty="0" smtClean="0"/>
              <a:t>的值，如下代码所示，将输出名字为</a:t>
            </a:r>
            <a:r>
              <a:rPr lang="en-US" altLang="zh-CN" sz="2400" dirty="0" smtClean="0"/>
              <a:t>JSESSIONID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cookie</a:t>
            </a:r>
            <a:r>
              <a:rPr lang="zh-CN" altLang="en-US" sz="2400" dirty="0" smtClean="0"/>
              <a:t>的值： </a:t>
            </a:r>
            <a:r>
              <a:rPr lang="en-US" altLang="zh-CN" sz="2400" dirty="0" smtClean="0"/>
              <a:t>JSESSIONID=A6A22CA4AEE8F9E1111422C889740B24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>
              <a:ea typeface="微软雅黑 Light"/>
            </a:endParaRPr>
          </a:p>
          <a:p>
            <a:r>
              <a:rPr lang="zh-CN" altLang="en-US" sz="2400" dirty="0" smtClean="0"/>
              <a:t>内置对象</a:t>
            </a:r>
            <a:r>
              <a:rPr lang="en-US" altLang="zh-CN" sz="2400" dirty="0" err="1" smtClean="0"/>
              <a:t>initParam</a:t>
            </a:r>
            <a:r>
              <a:rPr lang="zh-CN" altLang="en-US" sz="2400" dirty="0" smtClean="0"/>
              <a:t>：用来输出上下文参数</a:t>
            </a:r>
            <a:r>
              <a:rPr lang="en-US" altLang="zh-CN" sz="2400" dirty="0" smtClean="0"/>
              <a:t>;</a:t>
            </a:r>
            <a:endParaRPr lang="zh-CN" altLang="en-US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70508" y="2106763"/>
            <a:ext cx="106536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微软雅黑 Light"/>
              </a:rPr>
              <a:t>${</a:t>
            </a:r>
            <a:r>
              <a:rPr lang="en-US" altLang="zh-CN" dirty="0" err="1" smtClean="0">
                <a:ea typeface="微软雅黑 Light"/>
              </a:rPr>
              <a:t>cookie.JSESSIONID.value</a:t>
            </a:r>
            <a:r>
              <a:rPr lang="en-US" altLang="zh-CN" dirty="0" smtClean="0">
                <a:ea typeface="微软雅黑 Light"/>
              </a:rPr>
              <a:t>}&lt;</a:t>
            </a:r>
            <a:r>
              <a:rPr lang="en-US" altLang="zh-CN" dirty="0" err="1" smtClean="0">
                <a:ea typeface="微软雅黑 Light"/>
              </a:rPr>
              <a:t>br</a:t>
            </a:r>
            <a:r>
              <a:rPr lang="en-US" altLang="zh-CN" dirty="0" smtClean="0">
                <a:ea typeface="微软雅黑 Light"/>
              </a:rPr>
              <a:t>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332" y="3570379"/>
            <a:ext cx="10653600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en-US" altLang="zh-CN" dirty="0" smtClean="0"/>
              <a:t>web.xml</a:t>
            </a:r>
            <a:r>
              <a:rPr lang="zh-CN" altLang="en-US" dirty="0" smtClean="0"/>
              <a:t>中配置上下文参数：</a:t>
            </a:r>
            <a:endParaRPr lang="zh-CN" altLang="en-US" dirty="0" smtClean="0"/>
          </a:p>
          <a:p>
            <a:r>
              <a:rPr lang="en-US" altLang="zh-CN" dirty="0" smtClean="0"/>
              <a:t>&lt;context-</a:t>
            </a:r>
            <a:r>
              <a:rPr lang="en-US" altLang="zh-CN" dirty="0" err="1" smtClean="0"/>
              <a:t>param</a:t>
            </a:r>
            <a:r>
              <a:rPr lang="en-US" altLang="zh-CN" dirty="0" smtClean="0"/>
              <a:t>&gt;</a:t>
            </a:r>
            <a:endParaRPr lang="en-US" altLang="zh-CN" dirty="0" smtClean="0"/>
          </a:p>
          <a:p>
            <a:r>
              <a:rPr lang="en-US" altLang="zh-CN" dirty="0" smtClean="0"/>
              <a:t>	&lt;</a:t>
            </a:r>
            <a:r>
              <a:rPr lang="en-US" altLang="zh-CN" dirty="0" err="1" smtClean="0"/>
              <a:t>param</a:t>
            </a:r>
            <a:r>
              <a:rPr lang="en-US" altLang="zh-CN" dirty="0" smtClean="0"/>
              <a:t>-name&gt;path&lt;/</a:t>
            </a:r>
            <a:r>
              <a:rPr lang="en-US" altLang="zh-CN" dirty="0" err="1" smtClean="0"/>
              <a:t>param</a:t>
            </a:r>
            <a:r>
              <a:rPr lang="en-US" altLang="zh-CN" dirty="0" smtClean="0"/>
              <a:t>-name&gt;</a:t>
            </a:r>
            <a:endParaRPr lang="en-US" altLang="zh-CN" dirty="0" smtClean="0"/>
          </a:p>
          <a:p>
            <a:r>
              <a:rPr lang="en-US" altLang="zh-CN" dirty="0" smtClean="0"/>
              <a:t>	&lt;</a:t>
            </a:r>
            <a:r>
              <a:rPr lang="en-US" altLang="zh-CN" dirty="0" err="1" smtClean="0"/>
              <a:t>param</a:t>
            </a:r>
            <a:r>
              <a:rPr lang="en-US" altLang="zh-CN" dirty="0" smtClean="0"/>
              <a:t>-value&gt;/WEB-INF/props&lt;/</a:t>
            </a:r>
            <a:r>
              <a:rPr lang="en-US" altLang="zh-CN" dirty="0" err="1" smtClean="0"/>
              <a:t>param</a:t>
            </a:r>
            <a:r>
              <a:rPr lang="en-US" altLang="zh-CN" dirty="0" smtClean="0"/>
              <a:t>-value&gt;</a:t>
            </a:r>
            <a:endParaRPr lang="en-US" altLang="zh-CN" dirty="0" smtClean="0"/>
          </a:p>
          <a:p>
            <a:r>
              <a:rPr lang="en-US" altLang="zh-CN" dirty="0" smtClean="0"/>
              <a:t>&lt;/context-</a:t>
            </a:r>
            <a:r>
              <a:rPr lang="en-US" altLang="zh-CN" dirty="0" err="1" smtClean="0"/>
              <a:t>param</a:t>
            </a:r>
            <a:r>
              <a:rPr lang="en-US" altLang="zh-CN" dirty="0" smtClean="0"/>
              <a:t>&gt;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中使用</a:t>
            </a:r>
            <a:r>
              <a:rPr lang="en-US" altLang="zh-CN" dirty="0" smtClean="0"/>
              <a:t>EL</a:t>
            </a:r>
            <a:r>
              <a:rPr lang="zh-CN" altLang="en-US" dirty="0" smtClean="0"/>
              <a:t>输出</a:t>
            </a:r>
            <a:r>
              <a:rPr lang="en-US" altLang="zh-CN" dirty="0" smtClean="0"/>
              <a:t>path</a:t>
            </a:r>
            <a:r>
              <a:rPr lang="zh-CN" altLang="en-US" dirty="0" smtClean="0"/>
              <a:t>的值：</a:t>
            </a:r>
            <a:endParaRPr lang="zh-CN" altLang="en-US" dirty="0" smtClean="0"/>
          </a:p>
          <a:p>
            <a:r>
              <a:rPr lang="en-US" altLang="zh-CN" dirty="0" smtClean="0"/>
              <a:t>${</a:t>
            </a:r>
            <a:r>
              <a:rPr lang="en-US" altLang="zh-CN" dirty="0" err="1" smtClean="0"/>
              <a:t>initParam.path</a:t>
            </a:r>
            <a:r>
              <a:rPr lang="en-US" altLang="zh-CN" dirty="0" smtClean="0"/>
              <a:t>}&lt;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&gt;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表达式的内置对象</a:t>
            </a:r>
            <a:r>
              <a:rPr lang="en-US" altLang="zh-CN" dirty="0" smtClean="0"/>
              <a:t>-5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6"/>
            <a:ext cx="11792070" cy="5605271"/>
          </a:xfrm>
        </p:spPr>
        <p:txBody>
          <a:bodyPr>
            <a:normAutofit fontScale="92500"/>
          </a:bodyPr>
          <a:lstStyle/>
          <a:p>
            <a:r>
              <a:rPr lang="zh-CN" altLang="en-US" sz="2400" dirty="0" smtClean="0"/>
              <a:t>内置对象</a:t>
            </a:r>
            <a:r>
              <a:rPr lang="en-US" altLang="zh-CN" sz="2400" dirty="0" err="1" smtClean="0"/>
              <a:t>pageContext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EL</a:t>
            </a:r>
            <a:r>
              <a:rPr lang="zh-CN" altLang="en-US" sz="2400" dirty="0" smtClean="0"/>
              <a:t>中的</a:t>
            </a:r>
            <a:r>
              <a:rPr lang="en-US" altLang="zh-CN" sz="2400" dirty="0" err="1" smtClean="0"/>
              <a:t>pageContext</a:t>
            </a:r>
            <a:r>
              <a:rPr lang="zh-CN" altLang="en-US" sz="2400" dirty="0" smtClean="0"/>
              <a:t>对象可以调用</a:t>
            </a:r>
            <a:r>
              <a:rPr lang="en-US" altLang="zh-CN" sz="2400" dirty="0" err="1" smtClean="0"/>
              <a:t>PageContext</a:t>
            </a:r>
            <a:r>
              <a:rPr lang="zh-CN" altLang="en-US" sz="2400" dirty="0" smtClean="0"/>
              <a:t>类中所有符合规范的</a:t>
            </a:r>
            <a:r>
              <a:rPr lang="en-US" altLang="zh-CN" sz="2400" dirty="0" err="1" smtClean="0"/>
              <a:t>getXxx</a:t>
            </a:r>
            <a:r>
              <a:rPr lang="zh-CN" altLang="en-US" sz="2400" dirty="0" smtClean="0"/>
              <a:t>方法，如</a:t>
            </a:r>
            <a:r>
              <a:rPr lang="en-US" altLang="zh-CN" sz="2400" dirty="0" err="1" smtClean="0"/>
              <a:t>PageContext</a:t>
            </a:r>
            <a:r>
              <a:rPr lang="zh-CN" altLang="en-US" sz="2400" dirty="0" smtClean="0"/>
              <a:t>类中有如下方法：</a:t>
            </a:r>
            <a:r>
              <a:rPr lang="en-US" altLang="zh-CN" sz="2400" dirty="0" smtClean="0"/>
              <a:t>public abstract </a:t>
            </a:r>
            <a:r>
              <a:rPr lang="en-US" altLang="zh-CN" sz="2400" dirty="0" err="1" smtClean="0"/>
              <a:t>ServletRequest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getRequest</a:t>
            </a:r>
            <a:r>
              <a:rPr lang="en-US" altLang="zh-CN" sz="2400" dirty="0" smtClean="0"/>
              <a:t>(),   </a:t>
            </a:r>
            <a:r>
              <a:rPr lang="zh-CN" altLang="en-US" sz="2400" dirty="0" smtClean="0"/>
              <a:t>可以通过如下</a:t>
            </a:r>
            <a:r>
              <a:rPr lang="en-US" altLang="zh-CN" sz="2400" dirty="0" smtClean="0"/>
              <a:t>EL</a:t>
            </a:r>
            <a:r>
              <a:rPr lang="zh-CN" altLang="en-US" sz="2400" dirty="0" smtClean="0"/>
              <a:t>调用该方法：</a:t>
            </a:r>
            <a:endParaRPr lang="en-US" altLang="zh-CN" sz="2400" dirty="0" smtClean="0"/>
          </a:p>
          <a:p>
            <a:endParaRPr lang="zh-CN" altLang="en-US" sz="2400" dirty="0" smtClean="0"/>
          </a:p>
          <a:p>
            <a:r>
              <a:rPr lang="zh-CN" altLang="en-US" sz="2400" dirty="0" smtClean="0"/>
              <a:t>该方法将输出请求对象：</a:t>
            </a:r>
            <a:r>
              <a:rPr lang="en-US" altLang="zh-CN" sz="2400" dirty="0" smtClean="0"/>
              <a:t>org.apache.catalina.core.ApplicationHttpRequest@1b98cbb</a:t>
            </a:r>
            <a:endParaRPr lang="en-US" altLang="zh-CN" sz="2400" dirty="0" smtClean="0"/>
          </a:p>
          <a:p>
            <a:r>
              <a:rPr lang="zh-CN" altLang="en-US" sz="2400" dirty="0" smtClean="0"/>
              <a:t>既然该</a:t>
            </a:r>
            <a:r>
              <a:rPr lang="en-US" altLang="zh-CN" sz="2400" dirty="0" smtClean="0"/>
              <a:t>EL</a:t>
            </a:r>
            <a:r>
              <a:rPr lang="zh-CN" altLang="en-US" sz="2400" dirty="0" smtClean="0"/>
              <a:t>返回的是真正的请求对象，那么就可以继续调用</a:t>
            </a:r>
            <a:r>
              <a:rPr lang="en-US" altLang="zh-CN" sz="2400" dirty="0" err="1" smtClean="0"/>
              <a:t>HttpServletRequest</a:t>
            </a:r>
            <a:r>
              <a:rPr lang="zh-CN" altLang="en-US" sz="2400" dirty="0" smtClean="0"/>
              <a:t>中的其他</a:t>
            </a:r>
            <a:r>
              <a:rPr lang="en-US" altLang="zh-CN" sz="2400" dirty="0" err="1" smtClean="0"/>
              <a:t>getXxx</a:t>
            </a:r>
            <a:r>
              <a:rPr lang="zh-CN" altLang="en-US" sz="2400" dirty="0" smtClean="0"/>
              <a:t>方法，如：</a:t>
            </a:r>
            <a:endParaRPr lang="en-US" altLang="zh-CN" sz="2400" dirty="0" smtClean="0"/>
          </a:p>
          <a:p>
            <a:endParaRPr lang="zh-CN" altLang="en-US" sz="2400" dirty="0" smtClean="0"/>
          </a:p>
          <a:p>
            <a:r>
              <a:rPr lang="zh-CN" altLang="en-US" sz="2400" dirty="0" smtClean="0"/>
              <a:t>上述表达式将调用请求中的</a:t>
            </a:r>
            <a:r>
              <a:rPr lang="en-US" altLang="zh-CN" sz="2400" dirty="0" err="1" smtClean="0"/>
              <a:t>getRemoteAddr</a:t>
            </a:r>
            <a:r>
              <a:rPr lang="zh-CN" altLang="en-US" sz="2400" dirty="0" smtClean="0"/>
              <a:t>方法，输出其返回值，例如：</a:t>
            </a:r>
            <a:r>
              <a:rPr lang="en-US" altLang="zh-CN" sz="2400" dirty="0" smtClean="0"/>
              <a:t>127.0.0.1</a:t>
            </a:r>
            <a:endParaRPr lang="zh-CN" altLang="en-US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83080" y="2624349"/>
            <a:ext cx="106536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altLang="zh-CN" dirty="0" smtClean="0"/>
              <a:t>${</a:t>
            </a:r>
            <a:r>
              <a:rPr lang="en-US" altLang="zh-CN" dirty="0" err="1" smtClean="0"/>
              <a:t>pageContext.request</a:t>
            </a:r>
            <a:r>
              <a:rPr lang="en-US" altLang="zh-CN" dirty="0" smtClean="0"/>
              <a:t>}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562" y="4849649"/>
            <a:ext cx="10653600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${</a:t>
            </a:r>
            <a:r>
              <a:rPr lang="en-US" altLang="zh-CN" sz="2000" dirty="0" err="1" smtClean="0"/>
              <a:t>pageContext.request.remoteAddr</a:t>
            </a:r>
            <a:r>
              <a:rPr lang="en-US" altLang="zh-CN" sz="2000" dirty="0" smtClean="0"/>
              <a:t>}</a:t>
            </a:r>
            <a:endParaRPr lang="en-US" altLang="zh-CN" sz="2000" dirty="0" smtClean="0"/>
          </a:p>
          <a:p>
            <a:endParaRPr lang="en-US" altLang="zh-CN" sz="20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en-US" altLang="zh-CN" dirty="0" smtClean="0"/>
              <a:t>EL</a:t>
            </a:r>
            <a:r>
              <a:rPr lang="zh-CN" altLang="en-US" dirty="0" smtClean="0"/>
              <a:t>表达式获取数据的作用域检索顺序</a:t>
            </a:r>
            <a:r>
              <a:rPr lang="en-US" altLang="zh-CN" dirty="0" smtClean="0"/>
              <a:t>-1</a:t>
            </a:r>
            <a:endParaRPr lang="en-US" altLang="zh-CN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与获取属性数据有关的内置对象有四个，分别是：</a:t>
            </a:r>
            <a:endParaRPr lang="zh-CN" altLang="en-US" sz="2400" dirty="0" smtClean="0"/>
          </a:p>
          <a:p>
            <a:pPr lvl="1"/>
            <a:r>
              <a:rPr lang="en-US" altLang="zh-CN" sz="2000" dirty="0" err="1" smtClean="0"/>
              <a:t>pageScope</a:t>
            </a:r>
            <a:r>
              <a:rPr lang="zh-CN" altLang="en-US" sz="2000" dirty="0" smtClean="0"/>
              <a:t>：页面范围</a:t>
            </a:r>
            <a:endParaRPr lang="zh-CN" altLang="en-US" sz="2000" dirty="0" smtClean="0"/>
          </a:p>
          <a:p>
            <a:pPr lvl="1"/>
            <a:r>
              <a:rPr lang="en-US" altLang="zh-CN" sz="2000" dirty="0" err="1" smtClean="0"/>
              <a:t>requestScope</a:t>
            </a:r>
            <a:r>
              <a:rPr lang="zh-CN" altLang="en-US" sz="2000" dirty="0" smtClean="0"/>
              <a:t>：请求范围</a:t>
            </a:r>
            <a:endParaRPr lang="zh-CN" altLang="en-US" sz="2000" dirty="0" smtClean="0"/>
          </a:p>
          <a:p>
            <a:pPr lvl="1"/>
            <a:r>
              <a:rPr lang="en-US" altLang="zh-CN" sz="2000" dirty="0" err="1" smtClean="0"/>
              <a:t>sessionScope</a:t>
            </a:r>
            <a:r>
              <a:rPr lang="zh-CN" altLang="en-US" sz="2000" dirty="0" smtClean="0"/>
              <a:t>：会话范围</a:t>
            </a:r>
            <a:endParaRPr lang="zh-CN" altLang="en-US" sz="2000" dirty="0" smtClean="0"/>
          </a:p>
          <a:p>
            <a:pPr lvl="1"/>
            <a:r>
              <a:rPr lang="en-US" altLang="zh-CN" sz="2000" dirty="0" err="1" smtClean="0"/>
              <a:t>applicationScope</a:t>
            </a:r>
            <a:r>
              <a:rPr lang="zh-CN" altLang="en-US" sz="2000" dirty="0" smtClean="0"/>
              <a:t>：上下文范围</a:t>
            </a:r>
            <a:endParaRPr lang="zh-CN" altLang="en-US" sz="2000" dirty="0" smtClean="0"/>
          </a:p>
          <a:p>
            <a:r>
              <a:rPr lang="zh-CN" altLang="en-US" sz="2400" dirty="0" smtClean="0"/>
              <a:t>例如获得名字为</a:t>
            </a:r>
            <a:r>
              <a:rPr lang="en-US" altLang="zh-CN" sz="2400" dirty="0" smtClean="0"/>
              <a:t>user</a:t>
            </a:r>
            <a:r>
              <a:rPr lang="zh-CN" altLang="en-US" sz="2400" dirty="0" smtClean="0"/>
              <a:t>的请求属性的</a:t>
            </a:r>
            <a:r>
              <a:rPr lang="en-US" altLang="zh-CN" sz="2400" dirty="0" err="1" smtClean="0"/>
              <a:t>pwd</a:t>
            </a:r>
            <a:r>
              <a:rPr lang="zh-CN" altLang="en-US" sz="2400" dirty="0" smtClean="0"/>
              <a:t>属性值，</a:t>
            </a:r>
            <a:r>
              <a:rPr lang="en-US" altLang="zh-CN" sz="2400" dirty="0" smtClean="0"/>
              <a:t>EL</a:t>
            </a:r>
            <a:r>
              <a:rPr lang="zh-CN" altLang="en-US" sz="2400" dirty="0" smtClean="0"/>
              <a:t>为：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r>
              <a:rPr lang="zh-CN" altLang="en-US" sz="2400" dirty="0" smtClean="0">
                <a:solidFill>
                  <a:srgbClr val="C00000"/>
                </a:solidFill>
              </a:rPr>
              <a:t>检索顺序：当不指定范围时，例如，</a:t>
            </a:r>
            <a:r>
              <a:rPr lang="en-US" altLang="zh-CN" sz="2400" dirty="0" smtClean="0">
                <a:solidFill>
                  <a:srgbClr val="C00000"/>
                </a:solidFill>
              </a:rPr>
              <a:t>${user.pwd}</a:t>
            </a:r>
            <a:r>
              <a:rPr lang="zh-CN" altLang="en-US" sz="2400" dirty="0" smtClean="0">
                <a:solidFill>
                  <a:srgbClr val="C00000"/>
                </a:solidFill>
              </a:rPr>
              <a:t>，将自动从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pageScope</a:t>
            </a:r>
            <a:r>
              <a:rPr lang="zh-CN" altLang="en-US" sz="2400" dirty="0" smtClean="0">
                <a:solidFill>
                  <a:srgbClr val="C00000"/>
                </a:solidFill>
              </a:rPr>
              <a:t>开始查找，直到</a:t>
            </a:r>
            <a:r>
              <a:rPr lang="en-US" altLang="zh-CN" sz="2400" dirty="0" err="1" smtClean="0">
                <a:solidFill>
                  <a:srgbClr val="C00000"/>
                </a:solidFill>
              </a:rPr>
              <a:t>applicationScope</a:t>
            </a:r>
            <a:r>
              <a:rPr lang="zh-CN" altLang="en-US" sz="2400" dirty="0" smtClean="0">
                <a:solidFill>
                  <a:srgbClr val="C00000"/>
                </a:solidFill>
              </a:rPr>
              <a:t>，如果没查到，则什么也不显示</a:t>
            </a:r>
            <a:endParaRPr lang="zh-CN" altLang="en-US" sz="2400" dirty="0" smtClean="0">
              <a:solidFill>
                <a:srgbClr val="C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96815" y="4280620"/>
            <a:ext cx="1065360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${</a:t>
            </a:r>
            <a:r>
              <a:rPr lang="en-US" altLang="zh-CN" dirty="0" err="1" smtClean="0"/>
              <a:t>requestScope.user.pwd</a:t>
            </a:r>
            <a:r>
              <a:rPr lang="en-US" altLang="zh-CN" dirty="0" smtClean="0"/>
              <a:t>}</a:t>
            </a:r>
            <a:endParaRPr lang="en-US" altLang="zh-CN" dirty="0" smtClean="0"/>
          </a:p>
          <a:p>
            <a:r>
              <a:rPr lang="zh-CN" altLang="en-US" dirty="0" smtClean="0"/>
              <a:t>等同于</a:t>
            </a:r>
            <a:r>
              <a:rPr lang="en-US" altLang="zh-CN" dirty="0" smtClean="0"/>
              <a:t>&lt;%=((User)</a:t>
            </a:r>
            <a:r>
              <a:rPr lang="en-US" altLang="zh-CN" dirty="0" err="1" smtClean="0"/>
              <a:t>request.getAttribute</a:t>
            </a:r>
            <a:r>
              <a:rPr lang="en-US" altLang="zh-CN" dirty="0" smtClean="0"/>
              <a:t>(“user")).</a:t>
            </a:r>
            <a:r>
              <a:rPr lang="en-US" altLang="zh-CN" dirty="0" err="1" smtClean="0"/>
              <a:t>getPwd</a:t>
            </a:r>
            <a:r>
              <a:rPr lang="en-US" altLang="zh-CN" dirty="0" smtClean="0"/>
              <a:t>()%&gt;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</a:t>
            </a:r>
            <a:r>
              <a:rPr lang="zh-CN" altLang="en-US" dirty="0" smtClean="0">
                <a:sym typeface="+mn-ea"/>
              </a:rPr>
              <a:t>点</a:t>
            </a:r>
            <a:r>
              <a:rPr lang="en-US" altLang="zh-CN" dirty="0" smtClean="0">
                <a:sym typeface="+mn-ea"/>
              </a:rPr>
              <a:t>4</a:t>
            </a:r>
            <a:r>
              <a:rPr lang="zh-CN" altLang="en-US" dirty="0" smtClean="0">
                <a:sym typeface="+mn-ea"/>
              </a:rPr>
              <a:t>：</a:t>
            </a:r>
            <a:r>
              <a:rPr lang="en-US" altLang="zh-CN" dirty="0" smtClean="0">
                <a:sym typeface="+mn-ea"/>
              </a:rPr>
              <a:t>EL</a:t>
            </a:r>
            <a:r>
              <a:rPr lang="zh-CN" altLang="en-US" dirty="0" smtClean="0">
                <a:sym typeface="+mn-ea"/>
              </a:rPr>
              <a:t>表达式获取数据的作用域检索顺序</a:t>
            </a:r>
            <a:r>
              <a:rPr lang="en-US" altLang="zh-CN">
                <a:sym typeface="+mn-ea"/>
              </a:rPr>
              <a:t>-2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8930" y="350520"/>
            <a:ext cx="11762740" cy="6002655"/>
          </a:xfrm>
        </p:spPr>
        <p:txBody>
          <a:bodyPr>
            <a:noAutofit/>
          </a:bodyPr>
          <a:p>
            <a:pPr marL="0" indent="0">
              <a:buNone/>
            </a:pPr>
            <a:endParaRPr lang="zh-CN" altLang="en-US" sz="1600"/>
          </a:p>
          <a:p>
            <a:r>
              <a:rPr lang="zh-CN" altLang="en-US" sz="2400"/>
              <a:t>1、pageScope作用域：与页面作用域(page)中的属性相关联的Map类，主要用于获取页面范围内的属性值</a:t>
            </a:r>
            <a:endParaRPr lang="zh-CN" altLang="en-US" sz="2400"/>
          </a:p>
          <a:p>
            <a:r>
              <a:rPr lang="zh-CN" altLang="en-US" sz="2400"/>
              <a:t>2、requestScope作用域：与请求作用域(request)中的属性相关联的Map类，主要用于获取请求范围内的属性值</a:t>
            </a:r>
            <a:endParaRPr lang="zh-CN" altLang="en-US" sz="2400"/>
          </a:p>
          <a:p>
            <a:r>
              <a:rPr lang="zh-CN" altLang="en-US" sz="2400"/>
              <a:t>3、sessionScope作用域：与会话作用域(session)中的属性相关联的Map类，主要用于获取会话范围内的属性值</a:t>
            </a:r>
            <a:endParaRPr lang="zh-CN" altLang="en-US" sz="2400"/>
          </a:p>
          <a:p>
            <a:r>
              <a:rPr lang="zh-CN" altLang="en-US" sz="2400"/>
              <a:t>4、applicationScope作用域：与应用程序作用域(application)中的属性相关联的Map类，主要用于获取应用程序范围内的属性值</a:t>
            </a:r>
            <a:endParaRPr lang="zh-CN" altLang="en-US" sz="2400"/>
          </a:p>
          <a:p>
            <a:r>
              <a:rPr lang="zh-CN" altLang="en-US" sz="2400"/>
              <a:t>默认的访问顺序：page</a:t>
            </a:r>
            <a:r>
              <a:rPr lang="en-US" altLang="zh-CN" sz="2400"/>
              <a:t>Scope</a:t>
            </a:r>
            <a:r>
              <a:rPr lang="zh-CN" altLang="en-US" sz="2400"/>
              <a:t>→request</a:t>
            </a:r>
            <a:r>
              <a:rPr lang="en-US" altLang="zh-CN" sz="2400"/>
              <a:t>Scope</a:t>
            </a:r>
            <a:r>
              <a:rPr lang="zh-CN" altLang="en-US" sz="2400"/>
              <a:t>→session</a:t>
            </a:r>
            <a:r>
              <a:rPr lang="en-US" altLang="zh-CN" sz="2400"/>
              <a:t>Scope</a:t>
            </a:r>
            <a:r>
              <a:rPr lang="zh-CN" altLang="en-US" sz="2400"/>
              <a:t>→application</a:t>
            </a:r>
            <a:r>
              <a:rPr lang="en-US" altLang="zh-CN" sz="2400"/>
              <a:t>Scope</a:t>
            </a:r>
            <a:endParaRPr lang="en-US" altLang="zh-CN" sz="2400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</a:t>
            </a:r>
            <a:r>
              <a:rPr lang="zh-CN" altLang="en-US" dirty="0" smtClean="0">
                <a:sym typeface="+mn-ea"/>
              </a:rPr>
              <a:t>点</a:t>
            </a:r>
            <a:r>
              <a:rPr lang="en-US" altLang="zh-CN" dirty="0" smtClean="0">
                <a:sym typeface="+mn-ea"/>
              </a:rPr>
              <a:t>4</a:t>
            </a:r>
            <a:r>
              <a:rPr lang="zh-CN" altLang="en-US" dirty="0" smtClean="0">
                <a:sym typeface="+mn-ea"/>
              </a:rPr>
              <a:t>：</a:t>
            </a:r>
            <a:r>
              <a:rPr lang="en-US" altLang="zh-CN" dirty="0" smtClean="0">
                <a:sym typeface="+mn-ea"/>
              </a:rPr>
              <a:t>EL</a:t>
            </a:r>
            <a:r>
              <a:rPr lang="zh-CN" altLang="en-US" dirty="0" smtClean="0">
                <a:sym typeface="+mn-ea"/>
              </a:rPr>
              <a:t>表达式获取数据的作用域检索顺序</a:t>
            </a:r>
            <a:r>
              <a:rPr lang="en-US" altLang="zh-CN">
                <a:sym typeface="+mn-ea"/>
              </a:rPr>
              <a:t>-3</a:t>
            </a:r>
            <a:endParaRPr lang="zh-CN" altLang="en-US"/>
          </a:p>
        </p:txBody>
      </p:sp>
      <p:graphicFrame>
        <p:nvGraphicFramePr>
          <p:cNvPr id="7" name="Group 29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345440" y="1405890"/>
          <a:ext cx="11791950" cy="3978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0545"/>
                <a:gridCol w="5704840"/>
                <a:gridCol w="4266565"/>
              </a:tblGrid>
              <a:tr h="586740">
                <a:tc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作用域</a:t>
                      </a:r>
                      <a:endParaRPr lang="zh-CN" altLang="en-US" sz="15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p>
                      <a:pPr marL="0" algn="ctr" defTabSz="914400" rtl="0" eaLnBrk="1" latinLnBrk="0" hangingPunct="1"/>
                      <a:r>
                        <a:rPr lang="en-US" altLang="zh-CN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Java</a:t>
                      </a:r>
                      <a:r>
                        <a:rPr lang="zh-CN" altLang="en-US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代码取值</a:t>
                      </a:r>
                      <a:endParaRPr lang="zh-CN" altLang="en-US" sz="15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p>
                      <a:pPr marL="0" algn="ctr" defTabSz="914400" rtl="0" eaLnBrk="1" latinLnBrk="0" hangingPunct="1"/>
                      <a:r>
                        <a:rPr lang="en-US" altLang="zh-CN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EL</a:t>
                      </a:r>
                      <a:r>
                        <a:rPr lang="zh-CN" altLang="en-US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取值</a:t>
                      </a:r>
                      <a:endParaRPr lang="zh-CN" altLang="en-US" sz="15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</a:tr>
              <a:tr h="83502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请求作用域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request.</a:t>
                      </a:r>
                      <a:r>
                        <a:rPr lang="en-US" altLang="zh-CN" sz="1500" b="1" kern="120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getAttribute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("goods");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${ </a:t>
                      </a: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request</a:t>
                      </a:r>
                      <a:r>
                        <a:rPr lang="en-US" altLang="zh-CN" sz="1500" b="1" kern="120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Scope</a:t>
                      </a: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.goods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}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5217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会话作用域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session.</a:t>
                      </a:r>
                      <a:r>
                        <a:rPr lang="en-US" altLang="zh-CN" sz="1500" b="1" kern="120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getAttribute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("username");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${ </a:t>
                      </a: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session</a:t>
                      </a:r>
                      <a:r>
                        <a:rPr lang="en-US" altLang="zh-CN" sz="1500" b="1" kern="120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Scope.</a:t>
                      </a: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username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}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2805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程序作用域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application.</a:t>
                      </a:r>
                      <a:r>
                        <a:rPr lang="en-US" altLang="zh-CN" sz="1500" b="1" kern="120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getAttribute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("user");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${ </a:t>
                      </a: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application</a:t>
                      </a:r>
                      <a:r>
                        <a:rPr lang="en-US" altLang="zh-CN" sz="1500" b="1" kern="120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Scope</a:t>
                      </a: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.user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}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852170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页面作用域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pageContext.</a:t>
                      </a:r>
                      <a:r>
                        <a:rPr lang="en-US" altLang="zh-CN" sz="1500" b="1" kern="120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getAttribute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("page</a:t>
                      </a: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Num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");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${ </a:t>
                      </a: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page</a:t>
                      </a:r>
                      <a:r>
                        <a:rPr lang="en-US" altLang="zh-CN" sz="1500" b="1" kern="1200" dirty="0" err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Scope</a:t>
                      </a: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.pageNum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}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2" marR="68582" marT="34294" marB="34294"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</a:t>
            </a:r>
            <a:r>
              <a:rPr lang="zh-CN" altLang="en-US" dirty="0" smtClean="0"/>
              <a:t>强制使用某个作用域的属性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使用</a:t>
            </a:r>
            <a:r>
              <a:rPr lang="en-US" altLang="zh-CN" sz="2400" dirty="0" err="1" smtClean="0"/>
              <a:t>pageScope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requestScope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sessionScope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applicationScope</a:t>
            </a:r>
            <a:r>
              <a:rPr lang="zh-CN" altLang="en-US" sz="2400" dirty="0" smtClean="0"/>
              <a:t>中的某一个内置对象获取属性时，则是强制使用该作用域的属性；</a:t>
            </a:r>
            <a:endParaRPr lang="zh-CN" altLang="en-US" sz="2400" dirty="0" smtClean="0"/>
          </a:p>
          <a:p>
            <a:r>
              <a:rPr lang="zh-CN" altLang="en-US" sz="2400" dirty="0" smtClean="0"/>
              <a:t>例如：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14068" y="3107428"/>
            <a:ext cx="10653600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页面范围</a:t>
            </a:r>
            <a:r>
              <a:rPr lang="en-US" altLang="zh-CN" dirty="0" smtClean="0"/>
              <a:t>user</a:t>
            </a:r>
            <a:r>
              <a:rPr lang="zh-CN" altLang="en-US" dirty="0" smtClean="0"/>
              <a:t>对象的</a:t>
            </a:r>
            <a:r>
              <a:rPr lang="en-US" altLang="zh-CN" dirty="0" err="1" smtClean="0"/>
              <a:t>pwd</a:t>
            </a:r>
            <a:r>
              <a:rPr lang="zh-CN" altLang="en-US" dirty="0" smtClean="0"/>
              <a:t>属性：</a:t>
            </a:r>
            <a:r>
              <a:rPr lang="en-US" altLang="zh-CN" dirty="0" smtClean="0"/>
              <a:t>${</a:t>
            </a:r>
            <a:r>
              <a:rPr lang="en-US" altLang="zh-CN" dirty="0" err="1" smtClean="0"/>
              <a:t>pageScope.user.pwd</a:t>
            </a:r>
            <a:r>
              <a:rPr lang="en-US" altLang="zh-CN" dirty="0" smtClean="0"/>
              <a:t>}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请求范围</a:t>
            </a:r>
            <a:r>
              <a:rPr lang="en-US" altLang="zh-CN" dirty="0" smtClean="0"/>
              <a:t>user</a:t>
            </a:r>
            <a:r>
              <a:rPr lang="zh-CN" altLang="en-US" dirty="0" smtClean="0"/>
              <a:t>对象的</a:t>
            </a:r>
            <a:r>
              <a:rPr lang="en-US" altLang="zh-CN" dirty="0" err="1" smtClean="0"/>
              <a:t>pwd</a:t>
            </a:r>
            <a:r>
              <a:rPr lang="zh-CN" altLang="en-US" dirty="0" smtClean="0"/>
              <a:t>属性：</a:t>
            </a:r>
            <a:r>
              <a:rPr lang="en-US" altLang="zh-CN" dirty="0" smtClean="0"/>
              <a:t>${</a:t>
            </a:r>
            <a:r>
              <a:rPr lang="en-US" altLang="zh-CN" dirty="0" err="1" smtClean="0"/>
              <a:t>requestScope.user.pwd</a:t>
            </a:r>
            <a:r>
              <a:rPr lang="en-US" altLang="zh-CN" dirty="0" smtClean="0"/>
              <a:t>}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会话范围</a:t>
            </a:r>
            <a:r>
              <a:rPr lang="en-US" altLang="zh-CN" dirty="0" smtClean="0"/>
              <a:t>user</a:t>
            </a:r>
            <a:r>
              <a:rPr lang="zh-CN" altLang="en-US" dirty="0" smtClean="0"/>
              <a:t>对象的</a:t>
            </a:r>
            <a:r>
              <a:rPr lang="en-US" altLang="zh-CN" dirty="0" err="1" smtClean="0"/>
              <a:t>pwd</a:t>
            </a:r>
            <a:r>
              <a:rPr lang="zh-CN" altLang="en-US" dirty="0" smtClean="0"/>
              <a:t>属性：</a:t>
            </a:r>
            <a:r>
              <a:rPr lang="en-US" altLang="zh-CN" dirty="0" smtClean="0"/>
              <a:t>${</a:t>
            </a:r>
            <a:r>
              <a:rPr lang="en-US" altLang="zh-CN" dirty="0" err="1" smtClean="0"/>
              <a:t>sessionScope.user.pwd</a:t>
            </a:r>
            <a:r>
              <a:rPr lang="en-US" altLang="zh-CN" dirty="0" smtClean="0"/>
              <a:t>}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上下文范围</a:t>
            </a:r>
            <a:r>
              <a:rPr lang="en-US" altLang="zh-CN" dirty="0" smtClean="0"/>
              <a:t>user</a:t>
            </a:r>
            <a:r>
              <a:rPr lang="zh-CN" altLang="en-US" dirty="0" smtClean="0"/>
              <a:t>对象的</a:t>
            </a:r>
            <a:r>
              <a:rPr lang="en-US" altLang="zh-CN" dirty="0" err="1" smtClean="0"/>
              <a:t>pwd</a:t>
            </a:r>
            <a:r>
              <a:rPr lang="zh-CN" altLang="en-US" dirty="0" smtClean="0"/>
              <a:t>属性：</a:t>
            </a:r>
            <a:r>
              <a:rPr lang="en-US" altLang="zh-CN" dirty="0" smtClean="0"/>
              <a:t>${</a:t>
            </a:r>
            <a:r>
              <a:rPr lang="en-US" altLang="zh-CN" dirty="0" err="1" smtClean="0"/>
              <a:t>applicationScope.user.pwd</a:t>
            </a:r>
            <a:r>
              <a:rPr lang="en-US" altLang="zh-CN" dirty="0" smtClean="0"/>
              <a:t>}</a:t>
            </a:r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JSP</a:t>
            </a:r>
            <a:r>
              <a:rPr lang="zh-CN" altLang="en-US"/>
              <a:t>表达式语言支持以下</a:t>
            </a:r>
            <a:r>
              <a:rPr lang="en-US" altLang="zh-CN"/>
              <a:t>11</a:t>
            </a:r>
            <a:r>
              <a:rPr lang="zh-CN" altLang="en-US"/>
              <a:t>种</a:t>
            </a:r>
            <a:r>
              <a:rPr lang="zh-CN" altLang="en-US"/>
              <a:t>隐式对象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09320" y="849630"/>
            <a:ext cx="8508365" cy="55124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运算符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EL</a:t>
            </a:r>
            <a:r>
              <a:rPr lang="zh-CN" altLang="en-US" dirty="0" smtClean="0"/>
              <a:t>中提供了多种运算符，可以对变量或常量进行运算，输出运算结果；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中的运算符包括：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算术运算符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比较运算符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逻辑运算符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其他运算符</a:t>
            </a:r>
            <a:endParaRPr lang="zh-CN" altLang="en-US" dirty="0" smtClean="0"/>
          </a:p>
          <a:p>
            <a:pPr lvl="1"/>
            <a:endParaRPr lang="en-US" altLang="zh-CN" dirty="0" smtClean="0"/>
          </a:p>
          <a:p>
            <a:endParaRPr lang="en-US" altLang="zh-CN" dirty="0"/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运算符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EL</a:t>
            </a:r>
            <a:r>
              <a:rPr lang="zh-CN" altLang="en-US" sz="2400" dirty="0" smtClean="0"/>
              <a:t>算术运算符：</a:t>
            </a:r>
            <a:r>
              <a:rPr lang="en-US" altLang="zh-CN" sz="2400" dirty="0" smtClean="0"/>
              <a:t>+</a:t>
            </a:r>
            <a:r>
              <a:rPr lang="zh-CN" altLang="en-US" sz="2400" dirty="0" smtClean="0"/>
              <a:t>，实现加法运算；</a:t>
            </a:r>
            <a:r>
              <a:rPr lang="en-US" altLang="zh-CN" sz="2400" dirty="0" smtClean="0"/>
              <a:t>- </a:t>
            </a:r>
            <a:r>
              <a:rPr lang="zh-CN" altLang="en-US" sz="2400" dirty="0" smtClean="0"/>
              <a:t>实现减法运算；* 实现乘法运算；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或</a:t>
            </a:r>
            <a:r>
              <a:rPr lang="en-US" altLang="zh-CN" sz="2400" dirty="0" smtClean="0"/>
              <a:t>div</a:t>
            </a:r>
            <a:r>
              <a:rPr lang="zh-CN" altLang="en-US" sz="2400" dirty="0" smtClean="0"/>
              <a:t>实现除法运算；</a:t>
            </a:r>
            <a:r>
              <a:rPr lang="en-US" altLang="zh-CN" sz="2400" dirty="0" smtClean="0"/>
              <a:t>%</a:t>
            </a:r>
            <a:r>
              <a:rPr lang="zh-CN" altLang="en-US" sz="2400" dirty="0" smtClean="0"/>
              <a:t>或</a:t>
            </a:r>
            <a:r>
              <a:rPr lang="en-US" altLang="zh-CN" sz="2400" dirty="0" smtClean="0"/>
              <a:t>mod</a:t>
            </a:r>
            <a:r>
              <a:rPr lang="zh-CN" altLang="en-US" sz="2400" dirty="0" smtClean="0"/>
              <a:t>实现求模运算。如：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EL</a:t>
            </a:r>
            <a:r>
              <a:rPr lang="zh-CN" altLang="en-US" sz="2400" dirty="0" smtClean="0"/>
              <a:t>比较运算符：有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种比较运算符，可以对值进行比较，返回值为</a:t>
            </a:r>
            <a:r>
              <a:rPr lang="en-US" altLang="zh-CN" sz="2400" dirty="0" smtClean="0"/>
              <a:t>true</a:t>
            </a:r>
            <a:r>
              <a:rPr lang="zh-CN" altLang="en-US" sz="2400" dirty="0" smtClean="0"/>
              <a:t>或</a:t>
            </a:r>
            <a:r>
              <a:rPr lang="en-US" altLang="zh-CN" sz="2400" dirty="0" err="1" smtClean="0"/>
              <a:t>fasle</a:t>
            </a:r>
            <a:r>
              <a:rPr lang="zh-CN" altLang="en-US" sz="2400" dirty="0" smtClean="0"/>
              <a:t>。</a:t>
            </a:r>
            <a:endParaRPr lang="zh-CN" altLang="en-US" sz="2400" dirty="0" smtClean="0"/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== </a:t>
            </a:r>
            <a:r>
              <a:rPr lang="zh-CN" altLang="en-US" sz="2000" dirty="0" smtClean="0"/>
              <a:t>或</a:t>
            </a:r>
            <a:r>
              <a:rPr lang="en-US" altLang="zh-CN" sz="2000" dirty="0" err="1" smtClean="0"/>
              <a:t>eq</a:t>
            </a:r>
            <a:r>
              <a:rPr lang="zh-CN" altLang="en-US" sz="2000" dirty="0" smtClean="0"/>
              <a:t>表示等于</a:t>
            </a:r>
            <a:endParaRPr lang="zh-CN" altLang="en-US" sz="2000" dirty="0" smtClean="0"/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!= 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ne</a:t>
            </a:r>
            <a:r>
              <a:rPr lang="zh-CN" altLang="en-US" sz="2000" dirty="0" smtClean="0"/>
              <a:t>表示不等于</a:t>
            </a:r>
            <a:endParaRPr lang="zh-CN" altLang="en-US" sz="2000" dirty="0" smtClean="0"/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&lt; </a:t>
            </a:r>
            <a:r>
              <a:rPr lang="zh-CN" altLang="en-US" sz="2000" dirty="0" smtClean="0"/>
              <a:t>或</a:t>
            </a:r>
            <a:r>
              <a:rPr lang="en-US" altLang="zh-CN" sz="2000" dirty="0" err="1" smtClean="0"/>
              <a:t>lt</a:t>
            </a:r>
            <a:r>
              <a:rPr lang="zh-CN" altLang="en-US" sz="2000" dirty="0" smtClean="0"/>
              <a:t>表示小于</a:t>
            </a:r>
            <a:endParaRPr lang="zh-CN" altLang="en-US" sz="2000" dirty="0" smtClean="0"/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&gt; </a:t>
            </a:r>
            <a:r>
              <a:rPr lang="zh-CN" altLang="en-US" sz="2000" dirty="0" smtClean="0"/>
              <a:t>或</a:t>
            </a:r>
            <a:r>
              <a:rPr lang="en-US" altLang="zh-CN" sz="2000" dirty="0" err="1" smtClean="0"/>
              <a:t>gt</a:t>
            </a:r>
            <a:r>
              <a:rPr lang="zh-CN" altLang="en-US" sz="2000" dirty="0" smtClean="0"/>
              <a:t>表示大于</a:t>
            </a:r>
            <a:endParaRPr lang="zh-CN" altLang="en-US" sz="2000" dirty="0" smtClean="0"/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&lt;= 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le</a:t>
            </a:r>
            <a:r>
              <a:rPr lang="zh-CN" altLang="en-US" sz="2000" dirty="0" smtClean="0"/>
              <a:t>表示小于等于</a:t>
            </a:r>
            <a:endParaRPr lang="zh-CN" altLang="en-US" sz="2000" dirty="0" smtClean="0"/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&gt;= </a:t>
            </a:r>
            <a:r>
              <a:rPr lang="zh-CN" altLang="en-US" sz="2000" dirty="0" smtClean="0"/>
              <a:t>或</a:t>
            </a:r>
            <a:r>
              <a:rPr lang="en-US" altLang="zh-CN" sz="2000" dirty="0" err="1" smtClean="0"/>
              <a:t>ge</a:t>
            </a:r>
            <a:r>
              <a:rPr lang="zh-CN" altLang="en-US" sz="2000" dirty="0" smtClean="0"/>
              <a:t>表示大于等于</a:t>
            </a:r>
            <a:endParaRPr lang="zh-CN" altLang="en-US" sz="2000" dirty="0" smtClean="0"/>
          </a:p>
          <a:p>
            <a:endParaRPr lang="zh-CN" altLang="en-US" sz="2400" dirty="0" smtClean="0"/>
          </a:p>
          <a:p>
            <a:pPr lvl="1"/>
            <a:endParaRPr lang="en-US" altLang="zh-CN" dirty="0" smtClean="0"/>
          </a:p>
          <a:p>
            <a:endParaRPr lang="en-US" altLang="zh-CN" sz="2400" dirty="0"/>
          </a:p>
          <a:p>
            <a:endParaRPr lang="zh-CN" altLang="en-US" sz="2400" dirty="0" smtClean="0"/>
          </a:p>
          <a:p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448573" y="2055006"/>
            <a:ext cx="10653600" cy="9220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${19+2} 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&gt;</a:t>
            </a:r>
            <a:endParaRPr lang="en-US" altLang="zh-CN" dirty="0" smtClean="0"/>
          </a:p>
          <a:p>
            <a:r>
              <a:rPr lang="en-US" altLang="zh-CN" dirty="0" smtClean="0"/>
              <a:t>${19-2} 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&gt; ${19*2} 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&gt;</a:t>
            </a:r>
            <a:endParaRPr lang="en-US" altLang="zh-CN" dirty="0" smtClean="0"/>
          </a:p>
          <a:p>
            <a:r>
              <a:rPr lang="en-US" altLang="zh-CN" dirty="0" smtClean="0"/>
              <a:t>${19/2} 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&gt; ${19%2} 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&gt;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运算符</a:t>
            </a:r>
            <a:r>
              <a:rPr lang="en-US" altLang="zh-CN" dirty="0" smtClean="0"/>
              <a:t>-3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400" dirty="0" smtClean="0"/>
              <a:t>EL</a:t>
            </a:r>
            <a:r>
              <a:rPr lang="zh-CN" altLang="en-US" sz="2400" dirty="0" smtClean="0"/>
              <a:t>逻辑运算符：</a:t>
            </a:r>
            <a:r>
              <a:rPr lang="en-US" altLang="zh-CN" sz="2400" dirty="0" smtClean="0"/>
              <a:t>EL</a:t>
            </a:r>
            <a:r>
              <a:rPr lang="zh-CN" altLang="en-US" sz="2400" dirty="0" smtClean="0"/>
              <a:t>中提供了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个逻辑运算符，可以对</a:t>
            </a:r>
            <a:r>
              <a:rPr lang="en-US" altLang="zh-CN" sz="2400" dirty="0" err="1" smtClean="0"/>
              <a:t>boolean</a:t>
            </a:r>
            <a:r>
              <a:rPr lang="zh-CN" altLang="en-US" sz="2400" dirty="0" smtClean="0"/>
              <a:t>类型的值进行运算，返回值为</a:t>
            </a:r>
            <a:r>
              <a:rPr lang="en-US" altLang="zh-CN" sz="2400" dirty="0" smtClean="0"/>
              <a:t>true</a:t>
            </a:r>
            <a:r>
              <a:rPr lang="zh-CN" altLang="en-US" sz="2400" dirty="0" smtClean="0"/>
              <a:t>或</a:t>
            </a:r>
            <a:r>
              <a:rPr lang="en-US" altLang="zh-CN" sz="2400" dirty="0" smtClean="0"/>
              <a:t>false</a:t>
            </a:r>
            <a:r>
              <a:rPr lang="zh-CN" altLang="en-US" sz="2400" dirty="0" smtClean="0"/>
              <a:t>。</a:t>
            </a:r>
            <a:endParaRPr lang="zh-CN" altLang="en-US" sz="2400" dirty="0" smtClean="0"/>
          </a:p>
          <a:p>
            <a:pPr lvl="1"/>
            <a:r>
              <a:rPr lang="en-US" altLang="zh-CN" sz="2000" dirty="0" smtClean="0"/>
              <a:t>&amp;&amp;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and</a:t>
            </a:r>
            <a:r>
              <a:rPr lang="zh-CN" altLang="en-US" sz="2000" dirty="0" smtClean="0"/>
              <a:t>表示交集，两个值都是</a:t>
            </a:r>
            <a:r>
              <a:rPr lang="en-US" altLang="zh-CN" sz="2000" dirty="0" smtClean="0"/>
              <a:t>true</a:t>
            </a:r>
            <a:r>
              <a:rPr lang="zh-CN" altLang="en-US" sz="2000" dirty="0" smtClean="0"/>
              <a:t>才返回</a:t>
            </a:r>
            <a:r>
              <a:rPr lang="en-US" altLang="zh-CN" sz="2000" dirty="0" smtClean="0"/>
              <a:t>true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  <a:p>
            <a:pPr lvl="1"/>
            <a:r>
              <a:rPr lang="en-US" altLang="zh-CN" sz="2000" dirty="0" smtClean="0"/>
              <a:t>||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or</a:t>
            </a:r>
            <a:r>
              <a:rPr lang="zh-CN" altLang="en-US" sz="2000" dirty="0" smtClean="0"/>
              <a:t>表示并集，两个值只要有一个是</a:t>
            </a:r>
            <a:r>
              <a:rPr lang="en-US" altLang="zh-CN" sz="2000" dirty="0" smtClean="0"/>
              <a:t>true</a:t>
            </a:r>
            <a:r>
              <a:rPr lang="zh-CN" altLang="en-US" sz="2000" dirty="0" smtClean="0"/>
              <a:t>，即返回</a:t>
            </a:r>
            <a:r>
              <a:rPr lang="en-US" altLang="zh-CN" sz="2000" dirty="0" smtClean="0"/>
              <a:t>true</a:t>
            </a:r>
            <a:r>
              <a:rPr lang="zh-CN" altLang="en-US" sz="2000" dirty="0" smtClean="0"/>
              <a:t>。</a:t>
            </a:r>
            <a:endParaRPr lang="zh-CN" altLang="en-US" sz="2000" dirty="0" smtClean="0"/>
          </a:p>
          <a:p>
            <a:pPr lvl="1"/>
            <a:r>
              <a:rPr lang="en-US" altLang="zh-CN" sz="2000" dirty="0" smtClean="0"/>
              <a:t>!</a:t>
            </a:r>
            <a:r>
              <a:rPr lang="zh-CN" altLang="en-US" sz="2000" dirty="0" smtClean="0"/>
              <a:t>或</a:t>
            </a:r>
            <a:r>
              <a:rPr lang="en-US" altLang="zh-CN" sz="2000" dirty="0" smtClean="0"/>
              <a:t>not</a:t>
            </a:r>
            <a:r>
              <a:rPr lang="zh-CN" altLang="en-US" sz="2000" dirty="0" smtClean="0"/>
              <a:t>表示非</a:t>
            </a:r>
            <a:endParaRPr lang="zh-CN" altLang="en-US" sz="2000" dirty="0" smtClean="0"/>
          </a:p>
          <a:p>
            <a:pPr lvl="1"/>
            <a:endParaRPr lang="en-US" altLang="zh-CN" dirty="0" smtClean="0"/>
          </a:p>
          <a:p>
            <a:endParaRPr lang="en-US" altLang="zh-CN" sz="2400" dirty="0"/>
          </a:p>
          <a:p>
            <a:endParaRPr lang="zh-CN" altLang="en-US" sz="2400" dirty="0" smtClean="0"/>
          </a:p>
          <a:p>
            <a:endParaRPr lang="zh-CN" altLang="en-US" sz="2400" dirty="0"/>
          </a:p>
        </p:txBody>
      </p:sp>
      <p:sp>
        <p:nvSpPr>
          <p:cNvPr id="5" name="Cloud Callout 4"/>
          <p:cNvSpPr/>
          <p:nvPr/>
        </p:nvSpPr>
        <p:spPr>
          <a:xfrm>
            <a:off x="7608499" y="3191773"/>
            <a:ext cx="3203275" cy="3114135"/>
          </a:xfrm>
          <a:prstGeom prst="cloudCallout">
            <a:avLst>
              <a:gd name="adj1" fmla="val 73956"/>
              <a:gd name="adj2" fmla="val 52426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注意</a:t>
            </a:r>
            <a:r>
              <a:rPr lang="zh-CN" altLang="en-US" dirty="0" smtClean="0">
                <a:solidFill>
                  <a:schemeClr val="tx1"/>
                </a:solidFill>
              </a:rPr>
              <a:t>：</a:t>
            </a:r>
            <a:r>
              <a:rPr lang="en-US" altLang="zh-CN" dirty="0" smtClean="0">
                <a:solidFill>
                  <a:schemeClr val="tx1"/>
                </a:solidFill>
              </a:rPr>
              <a:t>EL</a:t>
            </a:r>
            <a:r>
              <a:rPr lang="zh-CN" altLang="en-US" dirty="0" smtClean="0">
                <a:solidFill>
                  <a:schemeClr val="tx1"/>
                </a:solidFill>
              </a:rPr>
              <a:t>中的多数运算符都用于流程控制中，</a:t>
            </a:r>
            <a:r>
              <a:rPr lang="en-US" altLang="zh-CN" dirty="0" smtClean="0">
                <a:solidFill>
                  <a:schemeClr val="tx1"/>
                </a:solidFill>
              </a:rPr>
              <a:t>EL</a:t>
            </a:r>
            <a:r>
              <a:rPr lang="zh-CN" altLang="en-US" dirty="0" smtClean="0">
                <a:solidFill>
                  <a:schemeClr val="tx1"/>
                </a:solidFill>
              </a:rPr>
              <a:t>自己不能实现流程控制，需要结合</a:t>
            </a:r>
            <a:r>
              <a:rPr lang="en-US" altLang="zh-CN" dirty="0" smtClean="0">
                <a:solidFill>
                  <a:schemeClr val="tx1"/>
                </a:solidFill>
              </a:rPr>
              <a:t>JSTL</a:t>
            </a:r>
            <a:r>
              <a:rPr lang="zh-CN" altLang="en-US" dirty="0" smtClean="0">
                <a:solidFill>
                  <a:schemeClr val="tx1"/>
                </a:solidFill>
              </a:rPr>
              <a:t>使用，后续学习。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本章内容：共</a:t>
            </a:r>
            <a:r>
              <a:rPr lang="en-US" altLang="zh-CN" dirty="0" smtClean="0"/>
              <a:t>2</a:t>
            </a:r>
            <a:r>
              <a:rPr lang="zh-CN" altLang="en-US" dirty="0" smtClean="0"/>
              <a:t>小节，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个知识点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4555067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节：表达式语言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节：标准标签库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JSTL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7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表达式的集合运算符等特殊运算符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使用</a:t>
            </a:r>
            <a:r>
              <a:rPr lang="en-US" altLang="zh-CN" sz="2400" dirty="0" smtClean="0"/>
              <a:t>[]</a:t>
            </a:r>
            <a:r>
              <a:rPr lang="zh-CN" altLang="en-US" sz="2400" dirty="0" smtClean="0"/>
              <a:t>指定索引的方式可以获取数组或</a:t>
            </a:r>
            <a:r>
              <a:rPr lang="en-US" altLang="zh-CN" sz="2400" dirty="0" smtClean="0"/>
              <a:t>List</a:t>
            </a:r>
            <a:r>
              <a:rPr lang="zh-CN" altLang="en-US" sz="2400" dirty="0" smtClean="0"/>
              <a:t>中的元素；</a:t>
            </a:r>
            <a:endParaRPr lang="en-US" altLang="zh-CN" sz="2400" dirty="0" smtClean="0"/>
          </a:p>
          <a:p>
            <a:endParaRPr lang="en-US" altLang="zh-CN" dirty="0" smtClean="0"/>
          </a:p>
          <a:p>
            <a:r>
              <a:rPr lang="en-US" altLang="zh-CN" sz="2400" dirty="0" smtClean="0"/>
              <a:t>EL</a:t>
            </a:r>
            <a:r>
              <a:rPr lang="zh-CN" altLang="en-US" sz="2400" dirty="0" smtClean="0"/>
              <a:t>其他运算符：除了算术、比较、逻辑运算符外，还有三种其他运算符。</a:t>
            </a:r>
            <a:endParaRPr lang="zh-CN" altLang="en-US" sz="2400" dirty="0" smtClean="0"/>
          </a:p>
          <a:p>
            <a:pPr lvl="1"/>
            <a:r>
              <a:rPr lang="en-US" altLang="zh-CN" sz="2400" dirty="0" smtClean="0"/>
              <a:t>empty</a:t>
            </a:r>
            <a:r>
              <a:rPr lang="zh-CN" altLang="en-US" sz="2400" dirty="0" smtClean="0"/>
              <a:t>运算符：判断值是否为</a:t>
            </a:r>
            <a:r>
              <a:rPr lang="en-US" altLang="zh-CN" sz="2400" dirty="0" smtClean="0"/>
              <a:t>null</a:t>
            </a:r>
            <a:r>
              <a:rPr lang="zh-CN" altLang="en-US" sz="2400" dirty="0" smtClean="0"/>
              <a:t>，如果是</a:t>
            </a:r>
            <a:r>
              <a:rPr lang="en-US" altLang="zh-CN" sz="2400" dirty="0" smtClean="0"/>
              <a:t>null</a:t>
            </a:r>
            <a:r>
              <a:rPr lang="zh-CN" altLang="en-US" sz="2400" dirty="0" smtClean="0"/>
              <a:t>，返回</a:t>
            </a:r>
            <a:r>
              <a:rPr lang="en-US" altLang="zh-CN" sz="2400" dirty="0" smtClean="0"/>
              <a:t>true</a:t>
            </a:r>
            <a:r>
              <a:rPr lang="zh-CN" altLang="en-US" sz="2400" dirty="0" smtClean="0"/>
              <a:t>，否则返回</a:t>
            </a:r>
            <a:r>
              <a:rPr lang="en-US" altLang="zh-CN" sz="2400" dirty="0" smtClean="0"/>
              <a:t>false</a:t>
            </a:r>
            <a:r>
              <a:rPr lang="zh-CN" altLang="en-US" sz="2400" dirty="0" smtClean="0"/>
              <a:t>。</a:t>
            </a:r>
            <a:endParaRPr lang="zh-CN" altLang="en-US" sz="2400" dirty="0" smtClean="0"/>
          </a:p>
          <a:p>
            <a:pPr lvl="1"/>
            <a:r>
              <a:rPr lang="zh-CN" altLang="en-US" sz="2400" dirty="0" smtClean="0"/>
              <a:t>关系运算符：</a:t>
            </a:r>
            <a:r>
              <a:rPr lang="en-US" altLang="zh-CN" sz="2400" dirty="0" smtClean="0"/>
              <a:t>${A?B:C}</a:t>
            </a:r>
            <a:r>
              <a:rPr lang="zh-CN" altLang="en-US" sz="2400" dirty="0" smtClean="0"/>
              <a:t>如果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为</a:t>
            </a:r>
            <a:r>
              <a:rPr lang="en-US" altLang="zh-CN" sz="2400" dirty="0" smtClean="0"/>
              <a:t>true</a:t>
            </a:r>
            <a:r>
              <a:rPr lang="zh-CN" altLang="en-US" sz="2400" dirty="0" smtClean="0"/>
              <a:t>，则执行</a:t>
            </a:r>
            <a:r>
              <a:rPr lang="en-US" altLang="zh-CN" sz="2400" dirty="0" smtClean="0"/>
              <a:t>B</a:t>
            </a:r>
            <a:r>
              <a:rPr lang="zh-CN" altLang="en-US" sz="2400" dirty="0" smtClean="0"/>
              <a:t>，如果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为</a:t>
            </a:r>
            <a:r>
              <a:rPr lang="en-US" altLang="zh-CN" sz="2400" dirty="0" smtClean="0"/>
              <a:t>false</a:t>
            </a:r>
            <a:r>
              <a:rPr lang="zh-CN" altLang="en-US" sz="2400" dirty="0" smtClean="0"/>
              <a:t>，则执行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。</a:t>
            </a:r>
            <a:endParaRPr lang="zh-CN" altLang="en-US" sz="2400" dirty="0" smtClean="0"/>
          </a:p>
          <a:p>
            <a:pPr lvl="1"/>
            <a:r>
              <a:rPr lang="en-US" altLang="zh-CN" sz="2400" dirty="0" smtClean="0"/>
              <a:t>()</a:t>
            </a:r>
            <a:r>
              <a:rPr lang="zh-CN" altLang="en-US" sz="2400" dirty="0" smtClean="0"/>
              <a:t>运算符：通过（）可改变优先级</a:t>
            </a:r>
            <a:endParaRPr lang="zh-CN" altLang="en-US" sz="24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79562" y="1847972"/>
            <a:ext cx="106536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返回请求范围内商品列表集合的第一个商品的名称：</a:t>
            </a:r>
            <a:r>
              <a:rPr lang="en-US" altLang="zh-CN" dirty="0" smtClean="0"/>
              <a:t>${</a:t>
            </a:r>
            <a:r>
              <a:rPr lang="en-US" altLang="zh-CN" dirty="0" err="1" smtClean="0"/>
              <a:t>requestScope.productsList</a:t>
            </a:r>
            <a:r>
              <a:rPr lang="en-US" altLang="zh-CN" dirty="0" smtClean="0"/>
              <a:t>[0].</a:t>
            </a:r>
            <a:r>
              <a:rPr lang="en-US" altLang="zh-CN" dirty="0" err="1" smtClean="0"/>
              <a:t>productName</a:t>
            </a:r>
            <a:r>
              <a:rPr lang="en-US" altLang="zh-CN" dirty="0" smtClean="0"/>
              <a:t>}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>
            <a:hlinkClick r:id="rId1" action="ppaction://hlinkfile"/>
          </p:cNvPr>
          <p:cNvSpPr txBox="1"/>
          <p:nvPr/>
        </p:nvSpPr>
        <p:spPr>
          <a:xfrm>
            <a:off x="9996805" y="147955"/>
            <a:ext cx="1397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altLang="zh-CN" u="sng" dirty="0" smtClean="0">
                <a:solidFill>
                  <a:srgbClr val="0070C0"/>
                </a:solidFill>
              </a:rPr>
              <a:t>param</a:t>
            </a:r>
            <a:r>
              <a:rPr lang="en-US" altLang="zh-CN" u="sng" dirty="0" smtClean="0">
                <a:solidFill>
                  <a:srgbClr val="0070C0"/>
                </a:solidFill>
                <a:hlinkClick r:id="rId2" action="ppaction://hlinkfile"/>
              </a:rPr>
              <a:t>.j</a:t>
            </a:r>
            <a:r>
              <a:rPr lang="en-US" altLang="zh-CN" u="sng" dirty="0" smtClean="0">
                <a:solidFill>
                  <a:srgbClr val="0070C0"/>
                </a:solidFill>
              </a:rPr>
              <a:t>sp</a:t>
            </a:r>
            <a:endParaRPr lang="en-US" altLang="zh-CN" u="sng" dirty="0" smtClean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1275" y="1029108"/>
            <a:ext cx="11030311" cy="4523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&lt;form action = "param1.jsp" method ="post"&gt;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	用户名：&lt;input type = "text" name = "username"/&gt;&lt;br/&gt;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	密码：&lt;input type = "password" name = "password"/&gt;&lt;br/&gt;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	性别：&lt;input type = "radio" name = "sex" value = "男" checked/&gt;男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                          &lt;input type = "radio" name = "sex"  value = "女"&gt;女&lt;br/&gt;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爱好：&lt;input type = "checkbox" name = "interst" value = "看书"&gt;看书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	&lt;input type = "checkbox" name = "interst" value = "打篮球"&gt;打篮球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	&lt;input type = "checkbox" name = "interst" value = "旅行"&gt;旅行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	&lt;input type = "checkbox" name = "interst" value = "编程"&gt;编程&lt;br/&gt;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         &lt;input type = "submit" value = "提交"/&gt;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              &lt;input type = "reset" value = "重置"/&gt;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 &lt;/form&gt;</a:t>
            </a:r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>
            <a:hlinkClick r:id="rId1" action="ppaction://hlinkfile"/>
          </p:cNvPr>
          <p:cNvSpPr txBox="1"/>
          <p:nvPr/>
        </p:nvSpPr>
        <p:spPr>
          <a:xfrm>
            <a:off x="10203180" y="153035"/>
            <a:ext cx="1651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altLang="zh-CN" u="sng" dirty="0" smtClean="0">
                <a:solidFill>
                  <a:srgbClr val="0070C0"/>
                </a:solidFill>
              </a:rPr>
              <a:t>param1</a:t>
            </a:r>
            <a:r>
              <a:rPr lang="en-US" altLang="zh-CN" u="sng" dirty="0" smtClean="0">
                <a:solidFill>
                  <a:srgbClr val="0070C0"/>
                </a:solidFill>
                <a:hlinkClick r:id="rId2" action="ppaction://hlinkfile"/>
              </a:rPr>
              <a:t>.j</a:t>
            </a:r>
            <a:r>
              <a:rPr lang="en-US" altLang="zh-CN" u="sng" dirty="0" smtClean="0">
                <a:solidFill>
                  <a:srgbClr val="0070C0"/>
                </a:solidFill>
              </a:rPr>
              <a:t>sp</a:t>
            </a:r>
            <a:endParaRPr lang="en-US" altLang="zh-CN" u="sng" dirty="0" smtClean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4480" y="797968"/>
            <a:ext cx="11030311" cy="52622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>
                <a:sym typeface="+mn-ea"/>
              </a:rPr>
              <a:t>&lt;center&gt;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		</a:t>
            </a:r>
            <a:r>
              <a:rPr lang="zh-CN" altLang="en-US" sz="2400">
                <a:sym typeface="+mn-ea"/>
              </a:rPr>
              <a:t>&lt;hr size="5" color="red" width="50%" /&gt;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&lt;%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	request.setCharacterEncoding("utf-8");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%&gt;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&lt;hr size="5" color="red" width="50%"&gt;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用户名：${param.username} &lt;br&gt;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		</a:t>
            </a:r>
            <a:r>
              <a:rPr lang="zh-CN" altLang="en-US" sz="2400">
                <a:sym typeface="+mn-ea"/>
              </a:rPr>
              <a:t> 密码：${param.password}&lt;br&gt;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姓名：${param.name}&lt;br /&gt; 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		</a:t>
            </a:r>
            <a:r>
              <a:rPr lang="zh-CN" altLang="en-US" sz="2400">
                <a:sym typeface="+mn-ea"/>
              </a:rPr>
              <a:t>性别：${param.sex}&lt;br /&gt;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爱好：${paramValues.interst[0]}                         ${paramValues.interst[1]}${paramValues.interst[2]}&lt;br /&gt;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&lt;hr size="5" color="red" width="50%"&gt;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&lt;/center&gt;</a:t>
            </a:r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【EL】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EL</a:t>
            </a:r>
            <a:r>
              <a:rPr lang="zh-CN" altLang="en-US" dirty="0" smtClean="0"/>
              <a:t>的作用是什么？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有哪些内置对象？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中如何获取不同作用域的数据？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中有哪些运算符？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【EL】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435546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EL</a:t>
            </a:r>
            <a:r>
              <a:rPr lang="zh-CN" altLang="en-US" dirty="0" smtClean="0"/>
              <a:t>的作用是替代表达式</a:t>
            </a:r>
            <a:r>
              <a:rPr lang="en-US" altLang="zh-CN" dirty="0" smtClean="0"/>
              <a:t>&lt;%=%&gt;</a:t>
            </a:r>
            <a:r>
              <a:rPr lang="zh-CN" altLang="en-US" dirty="0" smtClean="0"/>
              <a:t>简化</a:t>
            </a:r>
            <a:r>
              <a:rPr lang="en-US" altLang="zh-CN" dirty="0" smtClean="0"/>
              <a:t>JSP;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中有</a:t>
            </a:r>
            <a:r>
              <a:rPr lang="en-US" altLang="zh-CN" dirty="0" smtClean="0"/>
              <a:t>11</a:t>
            </a:r>
            <a:r>
              <a:rPr lang="zh-CN" altLang="en-US" dirty="0" smtClean="0"/>
              <a:t>个内置对象，最常用的有</a:t>
            </a:r>
            <a:r>
              <a:rPr lang="en-US" altLang="zh-CN" dirty="0" err="1" smtClean="0"/>
              <a:t>param</a:t>
            </a:r>
            <a:r>
              <a:rPr lang="zh-CN" altLang="en-US" dirty="0" smtClean="0"/>
              <a:t>和不同作用域有关的对象；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中使用</a:t>
            </a:r>
            <a:r>
              <a:rPr lang="en-US" altLang="zh-CN" dirty="0" err="1" smtClean="0"/>
              <a:t>pageScope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requestScope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sessionScope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applicationScope</a:t>
            </a:r>
            <a:r>
              <a:rPr lang="zh-CN" altLang="en-US" dirty="0" smtClean="0"/>
              <a:t>表示不同的作用域，可以用来检索共享的数据；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中提供了算术、比较、逻辑以及和集合相关的其他运算符；</a:t>
            </a:r>
            <a:endParaRPr lang="zh-CN" altLang="zh-CN" dirty="0"/>
          </a:p>
          <a:p>
            <a:endParaRPr lang="zh-CN" altLang="en-US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pPr>
              <a:defRPr/>
            </a:pPr>
            <a:endParaRPr lang="en-US" altLang="zh-CN" dirty="0"/>
          </a:p>
          <a:p>
            <a:pPr>
              <a:defRPr/>
            </a:pPr>
            <a:endParaRPr lang="en-US" altLang="zh-CN" dirty="0"/>
          </a:p>
          <a:p>
            <a:pPr>
              <a:defRPr/>
            </a:pPr>
            <a:endParaRPr lang="zh-CN" altLang="en-US" dirty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【JSTL】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 标签库的作用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简介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JSP taglib</a:t>
            </a:r>
            <a:r>
              <a:rPr lang="zh-CN" altLang="en-US" dirty="0" smtClean="0"/>
              <a:t>指令标签的使用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属性操作标签的使用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条件分支标签的使用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迭代标签的使用</a:t>
            </a:r>
            <a:endParaRPr lang="zh-CN" altLang="en-US" dirty="0" smtClean="0"/>
          </a:p>
          <a:p>
            <a:r>
              <a:rPr lang="zh-CN" altLang="en-US" dirty="0">
                <a:sym typeface="+mn-ea"/>
              </a:rPr>
              <a:t>知识</a:t>
            </a:r>
            <a:r>
              <a:rPr lang="zh-CN" altLang="en-US" dirty="0" smtClean="0">
                <a:sym typeface="+mn-ea"/>
              </a:rPr>
              <a:t>点</a:t>
            </a:r>
            <a:r>
              <a:rPr lang="en-US" altLang="zh-CN" dirty="0" smtClean="0">
                <a:sym typeface="+mn-ea"/>
              </a:rPr>
              <a:t>7</a:t>
            </a:r>
            <a:r>
              <a:rPr lang="zh-CN" altLang="en-US" dirty="0" smtClean="0">
                <a:sym typeface="+mn-ea"/>
              </a:rPr>
              <a:t>： </a:t>
            </a:r>
            <a:r>
              <a:rPr lang="en-US" altLang="zh-CN" dirty="0" smtClean="0">
                <a:sym typeface="+mn-ea"/>
              </a:rPr>
              <a:t>JSTL</a:t>
            </a:r>
            <a:r>
              <a:rPr lang="zh-CN" altLang="en-US" dirty="0" smtClean="0">
                <a:sym typeface="+mn-ea"/>
              </a:rPr>
              <a:t>标签</a:t>
            </a:r>
            <a:r>
              <a:rPr lang="zh-CN" altLang="en-US" dirty="0">
                <a:sym typeface="+mn-ea"/>
              </a:rPr>
              <a:t>分类</a:t>
            </a:r>
            <a:endParaRPr lang="zh-CN" altLang="en-US" b="1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：标签库的作用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JSP</a:t>
            </a:r>
            <a:r>
              <a:rPr lang="zh-CN" altLang="en-US" dirty="0" smtClean="0"/>
              <a:t>中的静态内容都使用</a:t>
            </a:r>
            <a:r>
              <a:rPr lang="en-US" altLang="zh-CN" dirty="0" smtClean="0"/>
              <a:t>HTML</a:t>
            </a:r>
            <a:r>
              <a:rPr lang="zh-CN" altLang="en-US" dirty="0" smtClean="0"/>
              <a:t>标签实现，如果动态内容也能够使用标签实现，将大大简化</a:t>
            </a:r>
            <a:r>
              <a:rPr lang="en-US" altLang="zh-CN" dirty="0" smtClean="0"/>
              <a:t>JSP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en-US" altLang="zh-CN" dirty="0" smtClean="0"/>
              <a:t>JSP</a:t>
            </a:r>
            <a:r>
              <a:rPr lang="zh-CN" altLang="en-US" dirty="0" smtClean="0"/>
              <a:t>中的标签库就是用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遵守一定规范，成为标签处理器类</a:t>
            </a:r>
            <a:r>
              <a:rPr lang="en-US" altLang="zh-CN" dirty="0" smtClean="0"/>
              <a:t>】</a:t>
            </a:r>
            <a:r>
              <a:rPr lang="zh-CN" altLang="en-US" dirty="0" smtClean="0"/>
              <a:t>实现动态功能，将这些动态功能在</a:t>
            </a:r>
            <a:r>
              <a:rPr lang="en-US" altLang="zh-CN" dirty="0" err="1" smtClean="0"/>
              <a:t>tld</a:t>
            </a:r>
            <a:r>
              <a:rPr lang="zh-CN" altLang="en-US" dirty="0" smtClean="0"/>
              <a:t>文件（taglib description 标签库描述文件）中描述为标签，在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中通过使用标签就可以实现动态功能，不用在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中编写复杂的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代码；</a:t>
            </a:r>
            <a:endParaRPr lang="zh-CN" altLang="en-US" dirty="0"/>
          </a:p>
        </p:txBody>
      </p:sp>
      <p:sp>
        <p:nvSpPr>
          <p:cNvPr id="17" name="Oval 16"/>
          <p:cNvSpPr/>
          <p:nvPr/>
        </p:nvSpPr>
        <p:spPr>
          <a:xfrm>
            <a:off x="1500997" y="4801894"/>
            <a:ext cx="2570672" cy="113868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标签库：</a:t>
            </a:r>
            <a:endParaRPr lang="en-US" altLang="zh-CN" sz="20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标签处理器类</a:t>
            </a:r>
            <a:r>
              <a:rPr lang="en-US" altLang="zh-CN" sz="2000" dirty="0" smtClean="0">
                <a:solidFill>
                  <a:schemeClr val="tx1"/>
                </a:solidFill>
              </a:rPr>
              <a:t>+</a:t>
            </a:r>
            <a:r>
              <a:rPr lang="en-US" altLang="zh-CN" sz="2000" dirty="0" err="1" smtClean="0">
                <a:solidFill>
                  <a:schemeClr val="tx1"/>
                </a:solidFill>
              </a:rPr>
              <a:t>tld</a:t>
            </a:r>
            <a:r>
              <a:rPr lang="zh-CN" altLang="en-US" sz="2000" dirty="0" smtClean="0">
                <a:solidFill>
                  <a:schemeClr val="tx1"/>
                </a:solidFill>
              </a:rPr>
              <a:t>文件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5067024" y="4313208"/>
            <a:ext cx="3347049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/>
                </a:solidFill>
              </a:rPr>
              <a:t>作用</a:t>
            </a:r>
            <a:r>
              <a:rPr lang="en-US" altLang="zh-CN" sz="2000" dirty="0" smtClean="0">
                <a:solidFill>
                  <a:schemeClr val="tx1"/>
                </a:solidFill>
              </a:rPr>
              <a:t>1</a:t>
            </a:r>
            <a:r>
              <a:rPr lang="zh-CN" altLang="en-US" sz="2000" dirty="0" smtClean="0">
                <a:solidFill>
                  <a:schemeClr val="tx1"/>
                </a:solidFill>
              </a:rPr>
              <a:t>：简化</a:t>
            </a:r>
            <a:r>
              <a:rPr lang="en-US" altLang="zh-CN" sz="2000" dirty="0" smtClean="0">
                <a:solidFill>
                  <a:schemeClr val="tx1"/>
                </a:solidFill>
              </a:rPr>
              <a:t>JSP</a:t>
            </a:r>
            <a:r>
              <a:rPr lang="zh-CN" altLang="en-US" sz="2000" dirty="0" smtClean="0">
                <a:solidFill>
                  <a:schemeClr val="tx1"/>
                </a:solidFill>
              </a:rPr>
              <a:t>文件，不需在</a:t>
            </a:r>
            <a:r>
              <a:rPr lang="en-US" altLang="zh-CN" sz="2000" dirty="0" smtClean="0">
                <a:solidFill>
                  <a:schemeClr val="tx1"/>
                </a:solidFill>
              </a:rPr>
              <a:t>JSP</a:t>
            </a:r>
            <a:r>
              <a:rPr lang="zh-CN" altLang="en-US" sz="2000" dirty="0" smtClean="0">
                <a:solidFill>
                  <a:schemeClr val="tx1"/>
                </a:solidFill>
              </a:rPr>
              <a:t>中写大量的</a:t>
            </a:r>
            <a:r>
              <a:rPr lang="en-US" altLang="zh-CN" sz="2000" dirty="0" smtClean="0">
                <a:solidFill>
                  <a:schemeClr val="tx1"/>
                </a:solidFill>
              </a:rPr>
              <a:t>Java</a:t>
            </a:r>
            <a:r>
              <a:rPr lang="zh-CN" altLang="en-US" sz="2000" dirty="0" smtClean="0">
                <a:solidFill>
                  <a:schemeClr val="tx1"/>
                </a:solidFill>
              </a:rPr>
              <a:t>脚本；</a:t>
            </a:r>
            <a:endParaRPr lang="en-US" altLang="en-US" sz="2000" dirty="0" smtClean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896928" y="5483524"/>
            <a:ext cx="3347049" cy="9144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/>
                </a:solidFill>
              </a:rPr>
              <a:t>作用</a:t>
            </a:r>
            <a:r>
              <a:rPr lang="en-US" altLang="zh-CN" sz="2000" dirty="0" smtClean="0">
                <a:solidFill>
                  <a:schemeClr val="tx1"/>
                </a:solidFill>
              </a:rPr>
              <a:t>2</a:t>
            </a:r>
            <a:r>
              <a:rPr lang="zh-CN" altLang="en-US" sz="2000" dirty="0" smtClean="0">
                <a:solidFill>
                  <a:schemeClr val="tx1"/>
                </a:solidFill>
              </a:rPr>
              <a:t>：标签可以重复使用，利于维护；</a:t>
            </a:r>
            <a:endParaRPr lang="en-US" altLang="en-US" sz="2000" dirty="0" smtClean="0">
              <a:solidFill>
                <a:schemeClr val="tx1"/>
              </a:solidFill>
            </a:endParaRPr>
          </a:p>
        </p:txBody>
      </p:sp>
      <p:cxnSp>
        <p:nvCxnSpPr>
          <p:cNvPr id="21" name="Curved Connector 20"/>
          <p:cNvCxnSpPr>
            <a:stCxn id="17" idx="6"/>
            <a:endCxn id="18" idx="1"/>
          </p:cNvCxnSpPr>
          <p:nvPr/>
        </p:nvCxnSpPr>
        <p:spPr>
          <a:xfrm flipV="1">
            <a:off x="4071620" y="4770120"/>
            <a:ext cx="995680" cy="60134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urved Connector 22"/>
          <p:cNvCxnSpPr>
            <a:stCxn id="17" idx="6"/>
            <a:endCxn id="19" idx="1"/>
          </p:cNvCxnSpPr>
          <p:nvPr/>
        </p:nvCxnSpPr>
        <p:spPr>
          <a:xfrm>
            <a:off x="4071620" y="5371465"/>
            <a:ext cx="825500" cy="56896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简介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6" name="内容占位符 2"/>
          <p:cNvSpPr txBox="1"/>
          <p:nvPr/>
        </p:nvSpPr>
        <p:spPr>
          <a:xfrm>
            <a:off x="186570" y="899047"/>
            <a:ext cx="11792070" cy="360394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JSTL</a:t>
            </a:r>
            <a:r>
              <a:rPr lang="zh-CN" altLang="en-US" dirty="0" smtClean="0"/>
              <a:t>是一套定义好的标签库，可以直接使用；</a:t>
            </a:r>
            <a:endParaRPr lang="en-US" altLang="zh-CN" dirty="0" smtClean="0"/>
          </a:p>
          <a:p>
            <a:r>
              <a:rPr lang="en-US" altLang="zh-CN" dirty="0" smtClean="0"/>
              <a:t>JSTL</a:t>
            </a:r>
            <a:r>
              <a:rPr lang="zh-CN" altLang="en-US" dirty="0" smtClean="0"/>
              <a:t>的全称是</a:t>
            </a:r>
            <a:r>
              <a:rPr lang="en-US" altLang="zh-CN" dirty="0" err="1" smtClean="0"/>
              <a:t>Jsp</a:t>
            </a:r>
            <a:r>
              <a:rPr lang="en-US" altLang="zh-CN" dirty="0" smtClean="0"/>
              <a:t>  Standard Tag Library</a:t>
            </a:r>
            <a:r>
              <a:rPr lang="zh-CN" altLang="en-US" dirty="0" smtClean="0"/>
              <a:t>，即</a:t>
            </a:r>
            <a:r>
              <a:rPr lang="en-US" altLang="zh-CN" dirty="0" smtClean="0"/>
              <a:t>JSP</a:t>
            </a:r>
            <a:r>
              <a:rPr lang="zh-CN" altLang="en-US" dirty="0" smtClean="0"/>
              <a:t>标准标签库；</a:t>
            </a:r>
            <a:endParaRPr lang="en-US" altLang="zh-CN" dirty="0" smtClean="0"/>
          </a:p>
          <a:p>
            <a:r>
              <a:rPr lang="en-US" altLang="zh-CN" dirty="0" smtClean="0"/>
              <a:t>JSTL</a:t>
            </a:r>
            <a:r>
              <a:rPr lang="zh-CN" altLang="en-US" dirty="0" smtClean="0"/>
              <a:t>包含很多标签，根据其作用可以分为：属性相关的标签、条件分支相关的标签、迭代标签、其他标签；</a:t>
            </a:r>
            <a:endParaRPr lang="en-US" altLang="zh-CN" dirty="0" smtClean="0"/>
          </a:p>
          <a:p>
            <a:r>
              <a:rPr lang="zh-CN" altLang="en-US" dirty="0" smtClean="0"/>
              <a:t>标签库包括标签处理器类及描述文件</a:t>
            </a:r>
            <a:r>
              <a:rPr lang="en-US" altLang="zh-CN" dirty="0" err="1" smtClean="0"/>
              <a:t>tld</a:t>
            </a:r>
            <a:r>
              <a:rPr lang="zh-CN" altLang="en-US" dirty="0" smtClean="0"/>
              <a:t>文件，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也一样：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8" name="Oval 7"/>
          <p:cNvSpPr/>
          <p:nvPr/>
        </p:nvSpPr>
        <p:spPr>
          <a:xfrm>
            <a:off x="1500997" y="4779034"/>
            <a:ext cx="2570672" cy="1138687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JSTL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520906" y="4295954"/>
            <a:ext cx="1656272" cy="108692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/>
                </a:solidFill>
              </a:rPr>
              <a:t>标签处理器类：</a:t>
            </a:r>
            <a:r>
              <a:rPr lang="en-US" altLang="zh-CN" sz="2000" dirty="0" smtClean="0">
                <a:solidFill>
                  <a:schemeClr val="tx1"/>
                </a:solidFill>
              </a:rPr>
              <a:t>*.jar</a:t>
            </a:r>
            <a:r>
              <a:rPr lang="zh-CN" altLang="en-US" sz="2000" dirty="0" smtClean="0">
                <a:solidFill>
                  <a:schemeClr val="tx1"/>
                </a:solidFill>
              </a:rPr>
              <a:t>文件</a:t>
            </a:r>
            <a:endParaRPr lang="en-US" altLang="zh-CN" sz="2000" dirty="0" smtClean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520571" y="5383086"/>
            <a:ext cx="1656272" cy="108692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/>
                </a:solidFill>
              </a:rPr>
              <a:t>标签描述符文件：</a:t>
            </a:r>
            <a:r>
              <a:rPr lang="en-US" altLang="zh-CN" sz="2000" dirty="0" smtClean="0">
                <a:solidFill>
                  <a:schemeClr val="tx1"/>
                </a:solidFill>
              </a:rPr>
              <a:t>*.tld</a:t>
            </a:r>
            <a:r>
              <a:rPr lang="zh-CN" altLang="en-US" sz="2000" dirty="0" smtClean="0">
                <a:solidFill>
                  <a:schemeClr val="tx1"/>
                </a:solidFill>
              </a:rPr>
              <a:t>文件</a:t>
            </a:r>
            <a:endParaRPr lang="en-US" altLang="zh-CN" sz="2000" dirty="0" smtClean="0">
              <a:solidFill>
                <a:schemeClr val="tx1"/>
              </a:solidFill>
            </a:endParaRPr>
          </a:p>
        </p:txBody>
      </p:sp>
      <p:cxnSp>
        <p:nvCxnSpPr>
          <p:cNvPr id="13" name="Curved Connector 12"/>
          <p:cNvCxnSpPr>
            <a:stCxn id="8" idx="6"/>
          </p:cNvCxnSpPr>
          <p:nvPr/>
        </p:nvCxnSpPr>
        <p:spPr>
          <a:xfrm flipV="1">
            <a:off x="4071669" y="4701397"/>
            <a:ext cx="1431985" cy="646981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urved Connector 14"/>
          <p:cNvCxnSpPr>
            <a:stCxn id="8" idx="6"/>
            <a:endCxn id="11" idx="1"/>
          </p:cNvCxnSpPr>
          <p:nvPr/>
        </p:nvCxnSpPr>
        <p:spPr>
          <a:xfrm>
            <a:off x="4071620" y="5348605"/>
            <a:ext cx="1449070" cy="57785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278701" y="5072332"/>
            <a:ext cx="98341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包含两部分</a:t>
            </a:r>
            <a:endParaRPr lang="en-US" dirty="0"/>
          </a:p>
        </p:txBody>
      </p:sp>
      <p:pic>
        <p:nvPicPr>
          <p:cNvPr id="16385" name="Picture 1" descr="C:\Users\wxh\AppData\Roaming\Tencent\Users\29097443\QQ\WinTemp\RichOle\$MEP~T7VTG6$]X~4K@$9`55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729266" y="4951562"/>
            <a:ext cx="3939065" cy="10524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</p:pic>
      <p:sp>
        <p:nvSpPr>
          <p:cNvPr id="19" name="Left Brace 18"/>
          <p:cNvSpPr/>
          <p:nvPr/>
        </p:nvSpPr>
        <p:spPr>
          <a:xfrm flipH="1">
            <a:off x="7246188" y="4934309"/>
            <a:ext cx="448574" cy="112143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Callout 19"/>
          <p:cNvSpPr/>
          <p:nvPr/>
        </p:nvSpPr>
        <p:spPr>
          <a:xfrm>
            <a:off x="10541479" y="3140015"/>
            <a:ext cx="1650521" cy="1690777"/>
          </a:xfrm>
          <a:prstGeom prst="wedgeEllipseCallout">
            <a:avLst>
              <a:gd name="adj1" fmla="val -111774"/>
              <a:gd name="adj2" fmla="val 56378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下载</a:t>
            </a:r>
            <a:r>
              <a:rPr lang="en-US" altLang="zh-CN" sz="2000" dirty="0" smtClean="0">
                <a:solidFill>
                  <a:schemeClr val="tx1"/>
                </a:solidFill>
              </a:rPr>
              <a:t>JSTL</a:t>
            </a:r>
            <a:r>
              <a:rPr lang="zh-CN" altLang="en-US" sz="2000" dirty="0" smtClean="0">
                <a:solidFill>
                  <a:schemeClr val="tx1"/>
                </a:solidFill>
              </a:rPr>
              <a:t>相关的</a:t>
            </a:r>
            <a:r>
              <a:rPr lang="en-US" altLang="zh-CN" sz="2000" dirty="0" smtClean="0">
                <a:solidFill>
                  <a:schemeClr val="tx1"/>
                </a:solidFill>
              </a:rPr>
              <a:t>jar</a:t>
            </a:r>
            <a:r>
              <a:rPr lang="zh-CN" altLang="en-US" sz="2000" dirty="0" smtClean="0">
                <a:solidFill>
                  <a:schemeClr val="tx1"/>
                </a:solidFill>
              </a:rPr>
              <a:t>文件，拷贝到</a:t>
            </a:r>
            <a:r>
              <a:rPr lang="en-US" altLang="zh-CN" sz="2000" dirty="0" smtClean="0">
                <a:solidFill>
                  <a:schemeClr val="tx1"/>
                </a:solidFill>
              </a:rPr>
              <a:t>lib</a:t>
            </a:r>
            <a:r>
              <a:rPr lang="zh-CN" altLang="en-US" sz="2000" dirty="0" smtClean="0">
                <a:solidFill>
                  <a:schemeClr val="tx1"/>
                </a:solidFill>
              </a:rPr>
              <a:t>目录</a:t>
            </a:r>
            <a:endParaRPr lang="en-US" altLang="zh-CN" sz="20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27804" y="2311879"/>
            <a:ext cx="11559396" cy="426144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简介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6" name="内容占位符 2"/>
          <p:cNvSpPr txBox="1"/>
          <p:nvPr/>
        </p:nvSpPr>
        <p:spPr>
          <a:xfrm>
            <a:off x="186570" y="899047"/>
            <a:ext cx="11792070" cy="3603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 smtClean="0"/>
              <a:t>如上页所示，要使用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，首先要把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相关的资源文件保存到</a:t>
            </a:r>
            <a:r>
              <a:rPr lang="en-US" altLang="zh-CN" dirty="0" smtClean="0"/>
              <a:t>lib</a:t>
            </a:r>
            <a:r>
              <a:rPr lang="zh-CN" altLang="en-US" dirty="0" smtClean="0"/>
              <a:t>目录下，使用解压缩软件解压</a:t>
            </a:r>
            <a:r>
              <a:rPr lang="en-US" altLang="zh-CN" dirty="0" smtClean="0"/>
              <a:t>jar</a:t>
            </a:r>
            <a:r>
              <a:rPr lang="zh-CN" altLang="en-US" dirty="0" smtClean="0"/>
              <a:t>文件，主要包含两类内容：</a:t>
            </a:r>
            <a:endParaRPr lang="en-US" altLang="zh-CN" dirty="0" smtClean="0"/>
          </a:p>
        </p:txBody>
      </p:sp>
      <p:sp>
        <p:nvSpPr>
          <p:cNvPr id="14" name="Rounded Rectangle 13"/>
          <p:cNvSpPr/>
          <p:nvPr/>
        </p:nvSpPr>
        <p:spPr>
          <a:xfrm>
            <a:off x="1242204" y="3605842"/>
            <a:ext cx="1328468" cy="82813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err="1" smtClean="0">
                <a:solidFill>
                  <a:schemeClr val="tx1"/>
                </a:solidFill>
              </a:rPr>
              <a:t>t</a:t>
            </a:r>
            <a:r>
              <a:rPr lang="en-US" sz="2400" dirty="0" err="1" smtClean="0">
                <a:solidFill>
                  <a:schemeClr val="tx1"/>
                </a:solidFill>
              </a:rPr>
              <a:t>ld</a:t>
            </a:r>
            <a:r>
              <a:rPr lang="zh-CN" altLang="en-US" sz="2400" dirty="0" smtClean="0">
                <a:solidFill>
                  <a:schemeClr val="tx1"/>
                </a:solidFill>
              </a:rPr>
              <a:t>文件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64944" y="2498785"/>
            <a:ext cx="3505200" cy="58947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c.tld【</a:t>
            </a:r>
            <a:r>
              <a:rPr lang="zh-CN" altLang="en-US" sz="1600" dirty="0" smtClean="0">
                <a:solidFill>
                  <a:schemeClr val="tx1"/>
                </a:solidFill>
              </a:rPr>
              <a:t>核心标签库，最常用的部分</a:t>
            </a:r>
            <a:r>
              <a:rPr lang="en-US" altLang="zh-CN" sz="1600" dirty="0" smtClean="0">
                <a:solidFill>
                  <a:schemeClr val="tx1"/>
                </a:solidFill>
              </a:rPr>
              <a:t>】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96573" y="4790536"/>
            <a:ext cx="3505200" cy="58947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x.tld【</a:t>
            </a:r>
            <a:r>
              <a:rPr lang="zh-CN" altLang="en-US" sz="1600" dirty="0" smtClean="0">
                <a:solidFill>
                  <a:schemeClr val="tx1"/>
                </a:solidFill>
              </a:rPr>
              <a:t>扩展标签库</a:t>
            </a:r>
            <a:r>
              <a:rPr lang="en-US" altLang="zh-CN" sz="1600" dirty="0" smtClean="0">
                <a:solidFill>
                  <a:schemeClr val="tx1"/>
                </a:solidFill>
              </a:rPr>
              <a:t>】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3493698" y="3286664"/>
            <a:ext cx="3505200" cy="58947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fmt.tld【</a:t>
            </a:r>
            <a:r>
              <a:rPr lang="zh-CN" altLang="en-US" sz="1600" dirty="0" smtClean="0">
                <a:solidFill>
                  <a:schemeClr val="tx1"/>
                </a:solidFill>
              </a:rPr>
              <a:t>格式化标签库</a:t>
            </a:r>
            <a:r>
              <a:rPr lang="en-US" altLang="zh-CN" sz="1600" dirty="0" smtClean="0">
                <a:solidFill>
                  <a:schemeClr val="tx1"/>
                </a:solidFill>
              </a:rPr>
              <a:t>】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473569" y="4060167"/>
            <a:ext cx="3505200" cy="58947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sql.tld【</a:t>
            </a:r>
            <a:r>
              <a:rPr lang="zh-CN" altLang="en-US" sz="1600" dirty="0" smtClean="0">
                <a:solidFill>
                  <a:schemeClr val="tx1"/>
                </a:solidFill>
              </a:rPr>
              <a:t>数据库查询标签库</a:t>
            </a:r>
            <a:r>
              <a:rPr lang="en-US" altLang="zh-CN" sz="1600" dirty="0" smtClean="0">
                <a:solidFill>
                  <a:schemeClr val="tx1"/>
                </a:solidFill>
              </a:rPr>
              <a:t>】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528204" y="5615796"/>
            <a:ext cx="3505200" cy="58947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 smtClean="0">
                <a:solidFill>
                  <a:schemeClr val="tx1"/>
                </a:solidFill>
              </a:rPr>
              <a:t>fn.tld【EL</a:t>
            </a:r>
            <a:r>
              <a:rPr lang="zh-CN" altLang="en-US" sz="1600" dirty="0" smtClean="0">
                <a:solidFill>
                  <a:schemeClr val="tx1"/>
                </a:solidFill>
              </a:rPr>
              <a:t>函数库</a:t>
            </a:r>
            <a:r>
              <a:rPr lang="en-US" altLang="zh-CN" sz="1600" dirty="0" smtClean="0">
                <a:solidFill>
                  <a:schemeClr val="tx1"/>
                </a:solidFill>
              </a:rPr>
              <a:t>】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5" name="Curved Connector 24"/>
          <p:cNvCxnSpPr>
            <a:stCxn id="14" idx="3"/>
            <a:endCxn id="17" idx="1"/>
          </p:cNvCxnSpPr>
          <p:nvPr/>
        </p:nvCxnSpPr>
        <p:spPr>
          <a:xfrm flipV="1">
            <a:off x="2570672" y="2793521"/>
            <a:ext cx="894272" cy="1226389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urved Connector 26"/>
          <p:cNvCxnSpPr>
            <a:stCxn id="14" idx="3"/>
            <a:endCxn id="21" idx="1"/>
          </p:cNvCxnSpPr>
          <p:nvPr/>
        </p:nvCxnSpPr>
        <p:spPr>
          <a:xfrm flipV="1">
            <a:off x="2570672" y="3581400"/>
            <a:ext cx="923026" cy="43851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stCxn id="14" idx="3"/>
            <a:endCxn id="22" idx="1"/>
          </p:cNvCxnSpPr>
          <p:nvPr/>
        </p:nvCxnSpPr>
        <p:spPr>
          <a:xfrm>
            <a:off x="2570672" y="4019910"/>
            <a:ext cx="902897" cy="33499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14" idx="3"/>
            <a:endCxn id="18" idx="1"/>
          </p:cNvCxnSpPr>
          <p:nvPr/>
        </p:nvCxnSpPr>
        <p:spPr>
          <a:xfrm>
            <a:off x="2570672" y="4019910"/>
            <a:ext cx="925901" cy="106536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14" idx="3"/>
            <a:endCxn id="23" idx="1"/>
          </p:cNvCxnSpPr>
          <p:nvPr/>
        </p:nvCxnSpPr>
        <p:spPr>
          <a:xfrm>
            <a:off x="2570672" y="4019910"/>
            <a:ext cx="957532" cy="189062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lowchart: Connector 33"/>
          <p:cNvSpPr/>
          <p:nvPr/>
        </p:nvSpPr>
        <p:spPr>
          <a:xfrm>
            <a:off x="603849" y="3674853"/>
            <a:ext cx="655608" cy="67286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</a:rPr>
              <a:t>1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8606287" y="3568460"/>
            <a:ext cx="1848928" cy="8482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标签处理器类</a:t>
            </a:r>
            <a:r>
              <a:rPr lang="en-US" altLang="zh-CN" sz="2400" dirty="0" smtClean="0">
                <a:solidFill>
                  <a:schemeClr val="tx1"/>
                </a:solidFill>
              </a:rPr>
              <a:t>class</a:t>
            </a:r>
            <a:r>
              <a:rPr lang="zh-CN" altLang="en-US" sz="2400" dirty="0" smtClean="0">
                <a:solidFill>
                  <a:schemeClr val="tx1"/>
                </a:solidFill>
              </a:rPr>
              <a:t>文件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6" name="Flowchart: Connector 35"/>
          <p:cNvSpPr/>
          <p:nvPr/>
        </p:nvSpPr>
        <p:spPr>
          <a:xfrm>
            <a:off x="7967932" y="3637472"/>
            <a:ext cx="655608" cy="67286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</a:rPr>
              <a:t>2</a:t>
            </a:r>
            <a:endParaRPr lang="en-US" altLang="zh-CN" sz="2800" dirty="0" smtClean="0">
              <a:solidFill>
                <a:schemeClr val="tx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108830" y="5296619"/>
            <a:ext cx="3174521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JSTL</a:t>
            </a:r>
            <a:r>
              <a:rPr lang="zh-CN" altLang="en-US" dirty="0" smtClean="0"/>
              <a:t>中的这些内容都已经在</a:t>
            </a:r>
            <a:r>
              <a:rPr lang="en-US" altLang="zh-CN" dirty="0" smtClean="0"/>
              <a:t>jar</a:t>
            </a:r>
            <a:r>
              <a:rPr lang="zh-CN" altLang="en-US" dirty="0" smtClean="0"/>
              <a:t>文件中，只要直接使用即可。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简介</a:t>
            </a:r>
            <a:r>
              <a:rPr lang="en-US" altLang="zh-CN" dirty="0" smtClean="0"/>
              <a:t>-3</a:t>
            </a:r>
            <a:endParaRPr lang="zh-CN" altLang="en-US" dirty="0"/>
          </a:p>
        </p:txBody>
      </p:sp>
      <p:sp>
        <p:nvSpPr>
          <p:cNvPr id="6" name="内容占位符 2"/>
          <p:cNvSpPr txBox="1"/>
          <p:nvPr/>
        </p:nvSpPr>
        <p:spPr>
          <a:xfrm>
            <a:off x="186570" y="899048"/>
            <a:ext cx="11792070" cy="1688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err="1" smtClean="0"/>
              <a:t>tld</a:t>
            </a:r>
            <a:r>
              <a:rPr lang="zh-CN" altLang="en-US" sz="2400" dirty="0" smtClean="0"/>
              <a:t>文件中，对标签进行了描述，包括标签的名字，标签处理器类，标签的属性等，同时一个</a:t>
            </a:r>
            <a:r>
              <a:rPr lang="en-US" altLang="zh-CN" sz="2400" dirty="0" err="1" smtClean="0"/>
              <a:t>tld</a:t>
            </a:r>
            <a:r>
              <a:rPr lang="zh-CN" altLang="en-US" sz="2400" dirty="0" smtClean="0"/>
              <a:t>文件有一个唯一标记的</a:t>
            </a:r>
            <a:r>
              <a:rPr lang="en-US" altLang="zh-CN" sz="2400" dirty="0" err="1" smtClean="0"/>
              <a:t>uri</a:t>
            </a:r>
            <a:r>
              <a:rPr lang="zh-CN" altLang="en-US" sz="2400" dirty="0" smtClean="0"/>
              <a:t>；如下面片段是</a:t>
            </a:r>
            <a:r>
              <a:rPr lang="en-US" altLang="zh-CN" sz="2400" dirty="0" smtClean="0"/>
              <a:t>c.tld</a:t>
            </a:r>
            <a:r>
              <a:rPr lang="zh-CN" altLang="en-US" sz="2400" dirty="0" smtClean="0"/>
              <a:t>文件中的内容：</a:t>
            </a:r>
            <a:endParaRPr lang="en-US" altLang="zh-CN" sz="24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263352" y="2060848"/>
            <a:ext cx="11542145" cy="4523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&lt;?xml version="1.0" encoding="UTF-8" ?&gt;</a:t>
            </a:r>
            <a:endParaRPr lang="en-US" altLang="zh-CN" dirty="0" smtClean="0"/>
          </a:p>
          <a:p>
            <a:r>
              <a:rPr lang="en-US" altLang="zh-CN" dirty="0" smtClean="0"/>
              <a:t>&lt;taglib </a:t>
            </a:r>
            <a:r>
              <a:rPr lang="en-US" altLang="zh-CN" dirty="0" err="1" smtClean="0"/>
              <a:t>xmlns</a:t>
            </a:r>
            <a:r>
              <a:rPr lang="en-US" altLang="zh-CN" dirty="0" smtClean="0"/>
              <a:t>="http://java.sun.com/xml/ns/javaee"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xmlns:xsi</a:t>
            </a:r>
            <a:r>
              <a:rPr lang="en-US" altLang="zh-CN" dirty="0" smtClean="0"/>
              <a:t>="http://www.w3.org/2001/XMLSchema-instance"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xsi:schemaLocation</a:t>
            </a:r>
            <a:r>
              <a:rPr lang="en-US" altLang="zh-CN" dirty="0" smtClean="0"/>
              <a:t>="http://java.sun.com/xml/ns/javaee http://java.sun.com/xml/ns/javaee/webjsptaglibrary_2_1.xsd"</a:t>
            </a:r>
            <a:endParaRPr lang="en-US" altLang="zh-CN" dirty="0" smtClean="0"/>
          </a:p>
          <a:p>
            <a:r>
              <a:rPr lang="en-US" altLang="zh-CN" dirty="0" smtClean="0"/>
              <a:t>    version="2.1"&gt;</a:t>
            </a:r>
            <a:endParaRPr lang="en-US" altLang="zh-CN" dirty="0" smtClean="0"/>
          </a:p>
          <a:p>
            <a:r>
              <a:rPr lang="en-US" altLang="zh-CN" dirty="0" smtClean="0"/>
              <a:t>  &lt;</a:t>
            </a:r>
            <a:r>
              <a:rPr lang="en-US" altLang="zh-CN" dirty="0" err="1" smtClean="0"/>
              <a:t>uri</a:t>
            </a:r>
            <a:r>
              <a:rPr lang="en-US" altLang="zh-CN" dirty="0" smtClean="0"/>
              <a:t>&gt;http://java.sun.com/jsp/jstl/core&lt;/uri&gt;</a:t>
            </a:r>
            <a:endParaRPr lang="en-US" altLang="zh-CN" dirty="0" smtClean="0"/>
          </a:p>
          <a:p>
            <a:r>
              <a:rPr lang="en-US" altLang="zh-CN" dirty="0" smtClean="0"/>
              <a:t>  &lt;tag&gt;</a:t>
            </a:r>
            <a:endParaRPr lang="en-US" altLang="zh-CN" dirty="0" smtClean="0"/>
          </a:p>
          <a:p>
            <a:r>
              <a:rPr lang="en-US" altLang="zh-CN" dirty="0" smtClean="0"/>
              <a:t>    &lt;name&gt;catch&lt;/name&gt;</a:t>
            </a:r>
            <a:endParaRPr lang="en-US" altLang="zh-CN" dirty="0" smtClean="0"/>
          </a:p>
          <a:p>
            <a:r>
              <a:rPr lang="en-US" altLang="zh-CN" dirty="0" smtClean="0"/>
              <a:t>    &lt;tag-class&gt;</a:t>
            </a:r>
            <a:r>
              <a:rPr lang="en-US" altLang="zh-CN" dirty="0" err="1" smtClean="0"/>
              <a:t>org.apache.taglibs.standard.tag.common.core.CatchTag</a:t>
            </a:r>
            <a:r>
              <a:rPr lang="en-US" altLang="zh-CN" dirty="0" smtClean="0"/>
              <a:t>&lt;/tag-class&gt;</a:t>
            </a:r>
            <a:endParaRPr lang="en-US" altLang="zh-CN" dirty="0" smtClean="0"/>
          </a:p>
          <a:p>
            <a:r>
              <a:rPr lang="en-US" altLang="zh-CN" dirty="0" smtClean="0"/>
              <a:t>    &lt;body-content&gt;JSP&lt;/body-content&gt;</a:t>
            </a:r>
            <a:endParaRPr lang="en-US" altLang="zh-CN" dirty="0" smtClean="0"/>
          </a:p>
          <a:p>
            <a:r>
              <a:rPr lang="en-US" altLang="zh-CN" dirty="0" smtClean="0"/>
              <a:t>    &lt;attribute&gt;</a:t>
            </a:r>
            <a:endParaRPr lang="en-US" altLang="zh-CN" dirty="0" smtClean="0"/>
          </a:p>
          <a:p>
            <a:r>
              <a:rPr lang="en-US" altLang="zh-CN" dirty="0" smtClean="0"/>
              <a:t>        &lt;name&gt;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&lt;/name&gt;</a:t>
            </a:r>
            <a:endParaRPr lang="en-US" altLang="zh-CN" dirty="0" smtClean="0"/>
          </a:p>
          <a:p>
            <a:r>
              <a:rPr lang="en-US" altLang="zh-CN" dirty="0" smtClean="0"/>
              <a:t>        &lt;required&gt;false&lt;/required&gt;</a:t>
            </a:r>
            <a:endParaRPr lang="en-US" altLang="zh-CN" dirty="0" smtClean="0"/>
          </a:p>
          <a:p>
            <a:r>
              <a:rPr lang="en-US" altLang="zh-CN" dirty="0" smtClean="0"/>
              <a:t>        &lt;</a:t>
            </a:r>
            <a:r>
              <a:rPr lang="en-US" altLang="zh-CN" dirty="0" err="1" smtClean="0"/>
              <a:t>rtexprvalue</a:t>
            </a:r>
            <a:r>
              <a:rPr lang="en-US" altLang="zh-CN" dirty="0" smtClean="0"/>
              <a:t>&gt;false&lt;/</a:t>
            </a:r>
            <a:r>
              <a:rPr lang="en-US" altLang="zh-CN" dirty="0" err="1" smtClean="0"/>
              <a:t>rtexprvalue</a:t>
            </a:r>
            <a:r>
              <a:rPr lang="en-US" altLang="zh-CN" dirty="0" smtClean="0"/>
              <a:t>&gt;</a:t>
            </a:r>
            <a:endParaRPr lang="en-US" altLang="zh-CN" dirty="0" smtClean="0"/>
          </a:p>
          <a:p>
            <a:r>
              <a:rPr lang="en-US" altLang="zh-CN" dirty="0" smtClean="0"/>
              <a:t>    &lt;/attribute&gt;</a:t>
            </a:r>
            <a:br>
              <a:rPr lang="en-US" altLang="zh-CN" dirty="0" smtClean="0"/>
            </a:br>
            <a:r>
              <a:rPr lang="en-US" altLang="zh-CN" dirty="0" smtClean="0"/>
              <a:t>&lt;/tag&gt;</a:t>
            </a:r>
            <a:endParaRPr lang="en-US" altLang="zh-CN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526151" y="3393128"/>
            <a:ext cx="4157932" cy="396815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94808" y="4037067"/>
            <a:ext cx="3036499" cy="293298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466005" y="4330460"/>
            <a:ext cx="7735020" cy="264543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26437" y="4595183"/>
            <a:ext cx="3559835" cy="195533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nip and Round Single Corner Rectangle 29"/>
          <p:cNvSpPr/>
          <p:nvPr/>
        </p:nvSpPr>
        <p:spPr>
          <a:xfrm>
            <a:off x="5311428" y="3538652"/>
            <a:ext cx="2846717" cy="483080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err="1" smtClean="0">
                <a:solidFill>
                  <a:schemeClr val="tx1"/>
                </a:solidFill>
              </a:rPr>
              <a:t>u</a:t>
            </a:r>
            <a:r>
              <a:rPr lang="en-US" b="1" dirty="0" err="1" smtClean="0">
                <a:solidFill>
                  <a:schemeClr val="tx1"/>
                </a:solidFill>
              </a:rPr>
              <a:t>ri</a:t>
            </a:r>
            <a:r>
              <a:rPr lang="zh-CN" altLang="en-US" b="1" dirty="0" smtClean="0">
                <a:solidFill>
                  <a:schemeClr val="tx1"/>
                </a:solidFill>
              </a:rPr>
              <a:t>是</a:t>
            </a:r>
            <a:r>
              <a:rPr lang="en-US" altLang="zh-CN" b="1" dirty="0" err="1" smtClean="0">
                <a:solidFill>
                  <a:schemeClr val="tx1"/>
                </a:solidFill>
              </a:rPr>
              <a:t>tld</a:t>
            </a:r>
            <a:r>
              <a:rPr lang="zh-CN" altLang="en-US" b="1" dirty="0" smtClean="0">
                <a:solidFill>
                  <a:schemeClr val="tx1"/>
                </a:solidFill>
              </a:rPr>
              <a:t>文件的唯一标记；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2" name="Snip and Round Single Corner Rectangle 31"/>
          <p:cNvSpPr/>
          <p:nvPr/>
        </p:nvSpPr>
        <p:spPr>
          <a:xfrm>
            <a:off x="8157713" y="3942536"/>
            <a:ext cx="3332671" cy="483080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name</a:t>
            </a:r>
            <a:r>
              <a:rPr lang="zh-CN" altLang="en-US" b="1" dirty="0" smtClean="0">
                <a:solidFill>
                  <a:schemeClr val="tx1"/>
                </a:solidFill>
              </a:rPr>
              <a:t>是标签的名字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7" name="Snip and Round Single Corner Rectangle 36"/>
          <p:cNvSpPr/>
          <p:nvPr/>
        </p:nvSpPr>
        <p:spPr>
          <a:xfrm>
            <a:off x="8804060" y="4549224"/>
            <a:ext cx="1782792" cy="483080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标签处理器类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8" name="Snip and Round Single Corner Rectangle 37"/>
          <p:cNvSpPr/>
          <p:nvPr/>
        </p:nvSpPr>
        <p:spPr>
          <a:xfrm>
            <a:off x="4816416" y="4791171"/>
            <a:ext cx="1782792" cy="483080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标签体内容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39" name="Straight Connector 38"/>
          <p:cNvCxnSpPr>
            <a:stCxn id="20" idx="3"/>
            <a:endCxn id="30" idx="2"/>
          </p:cNvCxnSpPr>
          <p:nvPr/>
        </p:nvCxnSpPr>
        <p:spPr>
          <a:xfrm>
            <a:off x="4684083" y="3592171"/>
            <a:ext cx="626745" cy="188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4" idx="3"/>
            <a:endCxn id="32" idx="2"/>
          </p:cNvCxnSpPr>
          <p:nvPr/>
        </p:nvCxnSpPr>
        <p:spPr>
          <a:xfrm>
            <a:off x="3531307" y="4183716"/>
            <a:ext cx="4626610" cy="6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endCxn id="37" idx="2"/>
          </p:cNvCxnSpPr>
          <p:nvPr/>
        </p:nvCxnSpPr>
        <p:spPr>
          <a:xfrm>
            <a:off x="8257720" y="4626864"/>
            <a:ext cx="546340" cy="163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endCxn id="38" idx="2"/>
          </p:cNvCxnSpPr>
          <p:nvPr/>
        </p:nvCxnSpPr>
        <p:spPr>
          <a:xfrm>
            <a:off x="4088921" y="4851556"/>
            <a:ext cx="727495" cy="1811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526209" y="4942756"/>
            <a:ext cx="3559835" cy="1285336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nip and Round Single Corner Rectangle 50"/>
          <p:cNvSpPr/>
          <p:nvPr/>
        </p:nvSpPr>
        <p:spPr>
          <a:xfrm>
            <a:off x="5573599" y="5319228"/>
            <a:ext cx="3122762" cy="908648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标签的属性，包括属性名字，属性是否可以省略，属性是否可以使用动态表达式。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52" name="Straight Connector 51"/>
          <p:cNvCxnSpPr>
            <a:endCxn id="51" idx="2"/>
          </p:cNvCxnSpPr>
          <p:nvPr/>
        </p:nvCxnSpPr>
        <p:spPr>
          <a:xfrm>
            <a:off x="4207749" y="5396062"/>
            <a:ext cx="1365850" cy="378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Oval Callout 54"/>
          <p:cNvSpPr/>
          <p:nvPr/>
        </p:nvSpPr>
        <p:spPr>
          <a:xfrm>
            <a:off x="10183998" y="1540270"/>
            <a:ext cx="1794295" cy="1535502"/>
          </a:xfrm>
          <a:prstGeom prst="wedgeEllipseCallout">
            <a:avLst>
              <a:gd name="adj1" fmla="val 59936"/>
              <a:gd name="adj2" fmla="val 625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一个</a:t>
            </a:r>
            <a:r>
              <a:rPr lang="en-US" altLang="zh-CN" b="1" dirty="0" err="1" smtClean="0">
                <a:solidFill>
                  <a:schemeClr val="tx1"/>
                </a:solidFill>
              </a:rPr>
              <a:t>tld</a:t>
            </a:r>
            <a:r>
              <a:rPr lang="zh-CN" altLang="en-US" b="1" dirty="0" smtClean="0">
                <a:solidFill>
                  <a:schemeClr val="tx1"/>
                </a:solidFill>
              </a:rPr>
              <a:t>文件中，可以定义多个标签。</a:t>
            </a:r>
            <a:endParaRPr lang="en-US" altLang="zh-CN" b="1" dirty="0" err="1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理解</a:t>
            </a:r>
            <a:r>
              <a:rPr lang="en-US" altLang="zh-CN" dirty="0" smtClean="0"/>
              <a:t>EL</a:t>
            </a:r>
            <a:r>
              <a:rPr lang="zh-CN" altLang="en-US" dirty="0" smtClean="0"/>
              <a:t>和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的作用；</a:t>
            </a:r>
            <a:endParaRPr lang="en-US" altLang="zh-CN" dirty="0" smtClean="0"/>
          </a:p>
          <a:p>
            <a:r>
              <a:rPr lang="zh-CN" altLang="en-US" dirty="0" smtClean="0"/>
              <a:t>熟练使用常用的</a:t>
            </a:r>
            <a:r>
              <a:rPr lang="en-US" altLang="zh-CN" dirty="0" smtClean="0"/>
              <a:t>EL</a:t>
            </a:r>
            <a:r>
              <a:rPr lang="zh-CN" altLang="en-US" dirty="0" smtClean="0"/>
              <a:t>和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；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JSP taglib</a:t>
            </a:r>
            <a:r>
              <a:rPr lang="zh-CN" altLang="en-US" dirty="0" smtClean="0"/>
              <a:t>指令标签的使用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至此，我们已经了解了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的概念，并为使用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做好了准备：下载了</a:t>
            </a:r>
            <a:r>
              <a:rPr lang="en-US" altLang="zh-CN" dirty="0" smtClean="0"/>
              <a:t>jar</a:t>
            </a:r>
            <a:r>
              <a:rPr lang="zh-CN" altLang="en-US" dirty="0" smtClean="0"/>
              <a:t>文件引入到了工程中；</a:t>
            </a:r>
            <a:endParaRPr lang="en-US" altLang="zh-CN" dirty="0" smtClean="0"/>
          </a:p>
          <a:p>
            <a:r>
              <a:rPr lang="zh-CN" altLang="en-US" dirty="0" smtClean="0"/>
              <a:t>使用标签库之前，需要在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中使用</a:t>
            </a:r>
            <a:r>
              <a:rPr lang="en-US" altLang="zh-CN" dirty="0" smtClean="0"/>
              <a:t>taglib</a:t>
            </a:r>
            <a:r>
              <a:rPr lang="zh-CN" altLang="en-US" dirty="0" smtClean="0"/>
              <a:t>指令引入标签库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49616" y="3726611"/>
            <a:ext cx="11542145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altLang="zh-CN" dirty="0" smtClean="0"/>
              <a:t>&lt;%@taglib uri="http://java.sun.com/jsp/jstl/core" prefix="c" %&gt;</a:t>
            </a:r>
            <a:endParaRPr lang="en-US" altLang="zh-CN" dirty="0" smtClean="0"/>
          </a:p>
        </p:txBody>
      </p:sp>
      <p:sp>
        <p:nvSpPr>
          <p:cNvPr id="29" name="Rectangle 28"/>
          <p:cNvSpPr/>
          <p:nvPr/>
        </p:nvSpPr>
        <p:spPr>
          <a:xfrm>
            <a:off x="1466490" y="3709359"/>
            <a:ext cx="3640348" cy="362309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nip and Round Single Corner Rectangle 29"/>
          <p:cNvSpPr/>
          <p:nvPr/>
        </p:nvSpPr>
        <p:spPr>
          <a:xfrm>
            <a:off x="1910053" y="4692769"/>
            <a:ext cx="2523923" cy="862642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err="1" smtClean="0">
                <a:solidFill>
                  <a:schemeClr val="tx1"/>
                </a:solidFill>
              </a:rPr>
              <a:t>u</a:t>
            </a:r>
            <a:r>
              <a:rPr lang="en-US" b="1" dirty="0" err="1" smtClean="0">
                <a:solidFill>
                  <a:schemeClr val="tx1"/>
                </a:solidFill>
              </a:rPr>
              <a:t>ri</a:t>
            </a:r>
            <a:r>
              <a:rPr lang="zh-CN" altLang="en-US" b="1" dirty="0" smtClean="0">
                <a:solidFill>
                  <a:schemeClr val="tx1"/>
                </a:solidFill>
              </a:rPr>
              <a:t>是</a:t>
            </a:r>
            <a:r>
              <a:rPr lang="en-US" altLang="zh-CN" b="1" dirty="0" err="1" smtClean="0">
                <a:solidFill>
                  <a:schemeClr val="tx1"/>
                </a:solidFill>
              </a:rPr>
              <a:t>tld</a:t>
            </a:r>
            <a:r>
              <a:rPr lang="zh-CN" altLang="en-US" b="1" dirty="0" smtClean="0">
                <a:solidFill>
                  <a:schemeClr val="tx1"/>
                </a:solidFill>
              </a:rPr>
              <a:t>文件的唯一标记；需要查看</a:t>
            </a:r>
            <a:r>
              <a:rPr lang="en-US" altLang="zh-CN" b="1" dirty="0" err="1" smtClean="0">
                <a:solidFill>
                  <a:schemeClr val="tx1"/>
                </a:solidFill>
              </a:rPr>
              <a:t>tld</a:t>
            </a:r>
            <a:r>
              <a:rPr lang="zh-CN" altLang="en-US" b="1" dirty="0" smtClean="0">
                <a:solidFill>
                  <a:schemeClr val="tx1"/>
                </a:solidFill>
              </a:rPr>
              <a:t>文件获得。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674188" y="4037162"/>
            <a:ext cx="189782" cy="6383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5155720" y="3723736"/>
            <a:ext cx="951782" cy="365185"/>
          </a:xfrm>
          <a:prstGeom prst="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Snip and Round Single Corner Rectangle 36"/>
          <p:cNvSpPr/>
          <p:nvPr/>
        </p:nvSpPr>
        <p:spPr>
          <a:xfrm>
            <a:off x="5599283" y="4707146"/>
            <a:ext cx="3699992" cy="1728160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prefix</a:t>
            </a:r>
            <a:r>
              <a:rPr lang="zh-CN" altLang="en-US" b="1" dirty="0" smtClean="0">
                <a:solidFill>
                  <a:schemeClr val="tx1"/>
                </a:solidFill>
              </a:rPr>
              <a:t>指定使用该标签库时的前缀，只要不使用保留字</a:t>
            </a:r>
            <a:r>
              <a:rPr lang="en-US" altLang="zh-CN" b="1" dirty="0" smtClean="0">
                <a:solidFill>
                  <a:schemeClr val="tx1"/>
                </a:solidFill>
              </a:rPr>
              <a:t>【</a:t>
            </a:r>
            <a:r>
              <a:rPr lang="zh-CN" altLang="en-US" b="1" dirty="0" smtClean="0">
                <a:solidFill>
                  <a:schemeClr val="tx1"/>
                </a:solidFill>
              </a:rPr>
              <a:t>比如</a:t>
            </a:r>
            <a:r>
              <a:rPr lang="en-US" altLang="zh-CN" b="1" dirty="0" err="1" smtClean="0">
                <a:solidFill>
                  <a:schemeClr val="tx1"/>
                </a:solidFill>
              </a:rPr>
              <a:t>jsp</a:t>
            </a:r>
            <a:r>
              <a:rPr lang="en-US" altLang="zh-CN" b="1" dirty="0" smtClean="0">
                <a:solidFill>
                  <a:schemeClr val="tx1"/>
                </a:solidFill>
              </a:rPr>
              <a:t>】</a:t>
            </a:r>
            <a:r>
              <a:rPr lang="zh-CN" altLang="en-US" b="1" dirty="0" smtClean="0">
                <a:solidFill>
                  <a:schemeClr val="tx1"/>
                </a:solidFill>
              </a:rPr>
              <a:t>，其他字符均可。不过一般如果使用</a:t>
            </a:r>
            <a:r>
              <a:rPr lang="en-US" altLang="zh-CN" b="1" dirty="0" smtClean="0">
                <a:solidFill>
                  <a:schemeClr val="tx1"/>
                </a:solidFill>
              </a:rPr>
              <a:t>c.tld</a:t>
            </a:r>
            <a:r>
              <a:rPr lang="zh-CN" altLang="en-US" b="1" dirty="0" smtClean="0">
                <a:solidFill>
                  <a:schemeClr val="tx1"/>
                </a:solidFill>
              </a:rPr>
              <a:t>标签库，前缀就用</a:t>
            </a:r>
            <a:r>
              <a:rPr lang="en-US" altLang="zh-CN" b="1" dirty="0" smtClean="0">
                <a:solidFill>
                  <a:schemeClr val="tx1"/>
                </a:solidFill>
              </a:rPr>
              <a:t>c</a:t>
            </a:r>
            <a:r>
              <a:rPr lang="zh-CN" altLang="en-US" b="1" dirty="0" smtClean="0">
                <a:solidFill>
                  <a:schemeClr val="tx1"/>
                </a:solidFill>
              </a:rPr>
              <a:t>，可增强可读性。</a:t>
            </a:r>
            <a:endParaRPr lang="en-US" b="1" dirty="0">
              <a:solidFill>
                <a:schemeClr val="tx1"/>
              </a:solidFill>
            </a:endParaRPr>
          </a:p>
        </p:txBody>
      </p:sp>
      <p:cxnSp>
        <p:nvCxnSpPr>
          <p:cNvPr id="38" name="Straight Connector 37"/>
          <p:cNvCxnSpPr>
            <a:stCxn id="24" idx="2"/>
          </p:cNvCxnSpPr>
          <p:nvPr/>
        </p:nvCxnSpPr>
        <p:spPr>
          <a:xfrm>
            <a:off x="6120689" y="4095943"/>
            <a:ext cx="432511" cy="5939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属性操作标签的使用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JSTL</a:t>
            </a:r>
            <a:r>
              <a:rPr lang="zh-CN" altLang="en-US" dirty="0" smtClean="0"/>
              <a:t>中与属性操作有关的标签有如下两个：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例如，在会话范围内存一个属性，然后进行显示；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</a:t>
            </a:r>
            <a:endParaRPr lang="zh-CN" altLang="en-US" dirty="0"/>
          </a:p>
        </p:txBody>
      </p:sp>
      <p:graphicFrame>
        <p:nvGraphicFramePr>
          <p:cNvPr id="39" name="Table 3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1002" y="1789341"/>
          <a:ext cx="10907624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579"/>
                <a:gridCol w="1863306"/>
                <a:gridCol w="3674853"/>
                <a:gridCol w="38818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标签名字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所在标签库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作用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属性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set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c.tld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在指定范围内，将对象保存为属性；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var</a:t>
                      </a:r>
                      <a:r>
                        <a:rPr lang="en-US" sz="2000" dirty="0" smtClean="0"/>
                        <a:t>:</a:t>
                      </a:r>
                      <a:r>
                        <a:rPr lang="zh-CN" altLang="en-US" sz="2000" dirty="0" smtClean="0"/>
                        <a:t>属性名字</a:t>
                      </a:r>
                      <a:endParaRPr lang="en-US" sz="2000" dirty="0" smtClean="0"/>
                    </a:p>
                    <a:p>
                      <a:r>
                        <a:rPr lang="en-US" sz="2000" dirty="0" smtClean="0"/>
                        <a:t>scope:</a:t>
                      </a:r>
                      <a:r>
                        <a:rPr lang="zh-CN" altLang="en-US" sz="2000" dirty="0" smtClean="0"/>
                        <a:t>属性范围</a:t>
                      </a:r>
                      <a:endParaRPr lang="en-US" sz="2000" dirty="0" smtClean="0"/>
                    </a:p>
                    <a:p>
                      <a:r>
                        <a:rPr lang="en-US" sz="2000" dirty="0" smtClean="0"/>
                        <a:t>value:</a:t>
                      </a:r>
                      <a:r>
                        <a:rPr lang="zh-CN" altLang="en-US" sz="2000" dirty="0" smtClean="0"/>
                        <a:t>属性值，可以使用</a:t>
                      </a:r>
                      <a:r>
                        <a:rPr lang="en-US" altLang="zh-CN" sz="2000" dirty="0" smtClean="0"/>
                        <a:t>EL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remove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c.tld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在指定范围内，删除属性；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var</a:t>
                      </a:r>
                      <a:r>
                        <a:rPr lang="en-US" sz="2000" dirty="0" smtClean="0"/>
                        <a:t>:</a:t>
                      </a:r>
                      <a:r>
                        <a:rPr lang="zh-CN" altLang="en-US" sz="2000" dirty="0" smtClean="0"/>
                        <a:t>属性名字</a:t>
                      </a:r>
                      <a:endParaRPr lang="en-US" sz="2000" dirty="0" smtClean="0"/>
                    </a:p>
                    <a:p>
                      <a:r>
                        <a:rPr lang="en-US" sz="2000" dirty="0" smtClean="0"/>
                        <a:t>scope:</a:t>
                      </a:r>
                      <a:r>
                        <a:rPr lang="zh-CN" altLang="en-US" sz="2000" dirty="0" smtClean="0"/>
                        <a:t>属性范围</a:t>
                      </a:r>
                      <a:endParaRPr lang="en-US" sz="20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246099" y="4692770"/>
            <a:ext cx="11542145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&lt;c:set </a:t>
            </a:r>
            <a:r>
              <a:rPr lang="en-US" altLang="zh-CN" dirty="0" err="1" smtClean="0"/>
              <a:t>var</a:t>
            </a:r>
            <a:r>
              <a:rPr lang="en-US" altLang="zh-CN" dirty="0" smtClean="0"/>
              <a:t>="</a:t>
            </a:r>
            <a:r>
              <a:rPr lang="en-US" altLang="zh-CN" dirty="0" err="1" smtClean="0"/>
              <a:t>loggedIn</a:t>
            </a:r>
            <a:r>
              <a:rPr lang="en-US" altLang="zh-CN" dirty="0" smtClean="0"/>
              <a:t>" scope="session" value="true"/&gt;</a:t>
            </a:r>
            <a:endParaRPr lang="en-US" altLang="zh-CN" dirty="0" smtClean="0"/>
          </a:p>
          <a:p>
            <a:r>
              <a:rPr lang="en-US" altLang="zh-CN" dirty="0" err="1" smtClean="0"/>
              <a:t>loggedIn</a:t>
            </a:r>
            <a:r>
              <a:rPr lang="en-US" altLang="zh-CN" dirty="0" smtClean="0"/>
              <a:t>:${</a:t>
            </a:r>
            <a:r>
              <a:rPr lang="en-US" altLang="zh-CN" dirty="0" err="1" smtClean="0"/>
              <a:t>sessionScope.loggedIn</a:t>
            </a:r>
            <a:r>
              <a:rPr lang="en-US" altLang="zh-CN" dirty="0" smtClean="0"/>
              <a:t>}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pPr marL="0" indent="0">
              <a:buNone/>
            </a:pPr>
            <a:r>
              <a:rPr lang="zh-CN" altLang="en-US"/>
              <a:t>	</a:t>
            </a:r>
            <a:endParaRPr lang="zh-CN" altLang="en-US" b="1"/>
          </a:p>
        </p:txBody>
      </p:sp>
      <p:sp>
        <p:nvSpPr>
          <p:cNvPr id="8" name="TextBox 5">
            <a:hlinkClick r:id="rId1" action="ppaction://hlinkfile"/>
          </p:cNvPr>
          <p:cNvSpPr txBox="1"/>
          <p:nvPr/>
        </p:nvSpPr>
        <p:spPr>
          <a:xfrm>
            <a:off x="10200640" y="254000"/>
            <a:ext cx="13055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endParaRPr lang="zh-CN" altLang="en-US" dirty="0" smtClean="0"/>
          </a:p>
          <a:p>
            <a:r>
              <a:rPr lang="en-US" dirty="0" smtClean="0"/>
              <a:t> </a:t>
            </a:r>
            <a:r>
              <a:rPr lang="en-US" u="sng" dirty="0" smtClean="0">
                <a:solidFill>
                  <a:srgbClr val="0070C0"/>
                </a:solidFill>
              </a:rPr>
              <a:t>csetout.jsp</a:t>
            </a:r>
            <a:endParaRPr lang="en-US" u="sng" dirty="0" smtClean="0">
              <a:solidFill>
                <a:srgbClr val="0070C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67305" y="1166903"/>
            <a:ext cx="11030311" cy="4523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400">
                <a:sym typeface="+mn-ea"/>
              </a:rPr>
              <a:t>..........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&lt;%@ taglib uri = "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http://java.sun.com/jsp/jstl/core</a:t>
            </a:r>
            <a:r>
              <a:rPr lang="zh-CN" altLang="en-US" sz="2400">
                <a:sym typeface="+mn-ea"/>
              </a:rPr>
              <a:t>" prefix = "c"%&gt;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.........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&lt;font size = "3"&gt;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&lt;c:out value = "c:set标签示例"&gt;&lt;/c:out&gt;&lt;br&gt;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第一种语法示例：&lt;br&gt;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&lt;c:set var = "number" value = "2"&gt;&lt;/c:set&gt;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&lt;c:out value = "number的值为：${number }" /&gt;&lt;br&gt;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第二种语法示例：&lt;br&gt;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&lt;c:set var = "number"&gt;2&lt;/c:set&gt;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		&lt;c:out value = "number的值为：${number }"/&gt;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&lt;/font&gt;</a:t>
            </a:r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条件分支标签的使用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930" y="743771"/>
            <a:ext cx="11792070" cy="5448937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JSTL</a:t>
            </a:r>
            <a:r>
              <a:rPr lang="zh-CN" altLang="en-US" sz="2400" dirty="0" smtClean="0"/>
              <a:t>中与条件分支有关的标签有如下四个：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</a:t>
            </a:r>
            <a:endParaRPr lang="zh-CN" altLang="en-US" sz="2400" dirty="0"/>
          </a:p>
        </p:txBody>
      </p:sp>
      <p:graphicFrame>
        <p:nvGraphicFramePr>
          <p:cNvPr id="39" name="Table 38"/>
          <p:cNvGraphicFramePr>
            <a:graphicFrameLocks noGrp="1"/>
          </p:cNvGraphicFramePr>
          <p:nvPr/>
        </p:nvGraphicFramePr>
        <p:xfrm>
          <a:off x="531003" y="1547800"/>
          <a:ext cx="10907624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579"/>
                <a:gridCol w="1863306"/>
                <a:gridCol w="3674853"/>
                <a:gridCol w="38818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标签名字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所在标签库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作用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属性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if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c.tld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实现</a:t>
                      </a:r>
                      <a:r>
                        <a:rPr lang="en-US" altLang="zh-CN" sz="2000" dirty="0" smtClean="0"/>
                        <a:t>if</a:t>
                      </a:r>
                      <a:r>
                        <a:rPr lang="zh-CN" altLang="en-US" sz="2000" dirty="0" smtClean="0"/>
                        <a:t>逻辑，当条件为</a:t>
                      </a:r>
                      <a:r>
                        <a:rPr lang="en-US" altLang="zh-CN" sz="2000" dirty="0" smtClean="0"/>
                        <a:t>true</a:t>
                      </a:r>
                      <a:r>
                        <a:rPr lang="zh-CN" altLang="en-US" sz="2000" dirty="0" smtClean="0"/>
                        <a:t>，执行标签体内容；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t</a:t>
                      </a:r>
                      <a:r>
                        <a:rPr lang="en-US" sz="2000" dirty="0" smtClean="0"/>
                        <a:t>est:</a:t>
                      </a:r>
                      <a:r>
                        <a:rPr lang="zh-CN" altLang="en-US" sz="2000" dirty="0" smtClean="0"/>
                        <a:t>返回值为布尔值的表达式，作为分支的条件；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choose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c.tld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实现</a:t>
                      </a:r>
                      <a:r>
                        <a:rPr lang="en-US" altLang="zh-CN" sz="2000" dirty="0" smtClean="0"/>
                        <a:t>if/else if/else</a:t>
                      </a:r>
                      <a:r>
                        <a:rPr lang="zh-CN" altLang="en-US" sz="2000" dirty="0" smtClean="0"/>
                        <a:t>逻辑，需要与</a:t>
                      </a:r>
                      <a:r>
                        <a:rPr lang="en-US" altLang="zh-CN" sz="2000" dirty="0" err="1" smtClean="0"/>
                        <a:t>when,otherwise</a:t>
                      </a:r>
                      <a:r>
                        <a:rPr lang="zh-CN" altLang="en-US" sz="2000" dirty="0" smtClean="0"/>
                        <a:t>结合使用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when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c.tld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实现</a:t>
                      </a:r>
                      <a:r>
                        <a:rPr lang="en-US" altLang="zh-CN" sz="2000" dirty="0" smtClean="0"/>
                        <a:t>else</a:t>
                      </a:r>
                      <a:r>
                        <a:rPr lang="en-US" altLang="zh-CN" sz="2000" baseline="0" dirty="0" smtClean="0"/>
                        <a:t> if</a:t>
                      </a:r>
                      <a:r>
                        <a:rPr lang="zh-CN" altLang="en-US" sz="2000" baseline="0" dirty="0" smtClean="0"/>
                        <a:t>逻辑，与</a:t>
                      </a:r>
                      <a:r>
                        <a:rPr lang="en-US" altLang="zh-CN" sz="2000" baseline="0" dirty="0" smtClean="0"/>
                        <a:t>choose</a:t>
                      </a:r>
                      <a:r>
                        <a:rPr lang="zh-CN" altLang="en-US" sz="2000" baseline="0" dirty="0" smtClean="0"/>
                        <a:t>、</a:t>
                      </a:r>
                      <a:r>
                        <a:rPr lang="en-US" altLang="zh-CN" sz="2000" baseline="0" dirty="0" smtClean="0"/>
                        <a:t>otherwise</a:t>
                      </a:r>
                      <a:r>
                        <a:rPr lang="zh-CN" altLang="en-US" sz="2000" baseline="0" dirty="0" smtClean="0"/>
                        <a:t>配合使用；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dirty="0" smtClean="0"/>
                        <a:t>t</a:t>
                      </a:r>
                      <a:r>
                        <a:rPr lang="en-US" sz="2000" dirty="0" smtClean="0"/>
                        <a:t>est:</a:t>
                      </a:r>
                      <a:r>
                        <a:rPr lang="zh-CN" altLang="en-US" sz="2000" dirty="0" smtClean="0"/>
                        <a:t>返回值为布尔值的表达式，作为分支的条件；</a:t>
                      </a:r>
                      <a:endParaRPr lang="en-US" sz="2000" dirty="0" smtClean="0"/>
                    </a:p>
                    <a:p>
                      <a:endParaRPr lang="en-US" sz="20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otherwise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c.tld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实现</a:t>
                      </a:r>
                      <a:r>
                        <a:rPr lang="en-US" altLang="zh-CN" sz="2000" dirty="0" smtClean="0"/>
                        <a:t>else</a:t>
                      </a:r>
                      <a:r>
                        <a:rPr lang="zh-CN" altLang="en-US" sz="2000" dirty="0" smtClean="0"/>
                        <a:t>逻辑，与 </a:t>
                      </a:r>
                      <a:r>
                        <a:rPr lang="en-US" altLang="zh-CN" sz="2000" dirty="0" smtClean="0"/>
                        <a:t>choose</a:t>
                      </a:r>
                      <a:r>
                        <a:rPr lang="zh-CN" altLang="en-US" sz="2000" dirty="0" smtClean="0"/>
                        <a:t>、</a:t>
                      </a:r>
                      <a:r>
                        <a:rPr lang="en-US" altLang="zh-CN" sz="2000" dirty="0" smtClean="0"/>
                        <a:t>when</a:t>
                      </a:r>
                      <a:r>
                        <a:rPr lang="zh-CN" altLang="en-US" sz="2000" dirty="0" smtClean="0"/>
                        <a:t>配合使用；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 smtClean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条件分支标签的使用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930" y="743771"/>
            <a:ext cx="11792070" cy="5448937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JSTL</a:t>
            </a:r>
            <a:r>
              <a:rPr lang="zh-CN" altLang="en-US" sz="2400" dirty="0" smtClean="0"/>
              <a:t>中与条件分支有关的标签使用：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</a:t>
            </a:r>
            <a:endParaRPr lang="zh-CN" altLang="en-US" sz="2400" dirty="0"/>
          </a:p>
        </p:txBody>
      </p:sp>
      <p:sp>
        <p:nvSpPr>
          <p:cNvPr id="40" name="TextBox 39"/>
          <p:cNvSpPr txBox="1"/>
          <p:nvPr/>
        </p:nvSpPr>
        <p:spPr>
          <a:xfrm>
            <a:off x="580640" y="1619658"/>
            <a:ext cx="11030311" cy="4338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400">
                <a:sym typeface="+mn-ea"/>
              </a:rPr>
              <a:t>..........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&lt;%@ taglib uri = "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http://java.sun.com/jsp/jstl/core</a:t>
            </a:r>
            <a:r>
              <a:rPr lang="zh-CN" altLang="en-US" sz="2400">
                <a:sym typeface="+mn-ea"/>
              </a:rPr>
              <a:t>" prefix = "c"%&gt;</a:t>
            </a:r>
            <a:endParaRPr lang="zh-CN" altLang="en-US" sz="2400">
              <a:sym typeface="+mn-ea"/>
            </a:endParaRPr>
          </a:p>
          <a:p>
            <a:r>
              <a:rPr lang="en-US" altLang="zh-CN" sz="2400">
                <a:sym typeface="+mn-ea"/>
              </a:rPr>
              <a:t>.........</a:t>
            </a:r>
            <a:endParaRPr lang="zh-CN" altLang="en-US" sz="2400">
              <a:sym typeface="+mn-ea"/>
            </a:endParaRPr>
          </a:p>
          <a:p>
            <a:endParaRPr lang="en-US" altLang="zh-CN" sz="2400" smtClean="0"/>
          </a:p>
          <a:p>
            <a:r>
              <a:rPr lang="en-US" altLang="zh-CN" sz="2400" smtClean="0"/>
              <a:t>&lt;center&gt;</a:t>
            </a:r>
            <a:endParaRPr lang="en-US" altLang="zh-CN" sz="2400" smtClean="0"/>
          </a:p>
          <a:p>
            <a:r>
              <a:rPr lang="en-US" altLang="zh-CN" sz="2400" smtClean="0"/>
              <a:t>		&lt;c:set var = "name" value = "Brain"/&gt;</a:t>
            </a:r>
            <a:endParaRPr lang="en-US" altLang="zh-CN" sz="2400" smtClean="0"/>
          </a:p>
          <a:p>
            <a:r>
              <a:rPr lang="en-US" altLang="zh-CN" sz="2400" smtClean="0"/>
              <a:t>		&lt;c:if test= "${not empty name }"&gt;</a:t>
            </a:r>
            <a:endParaRPr lang="en-US" altLang="zh-CN" sz="2400" smtClean="0"/>
          </a:p>
          <a:p>
            <a:r>
              <a:rPr lang="en-US" altLang="zh-CN" sz="2400" smtClean="0"/>
              <a:t>			&lt;c:out value = "${name }"/&gt;</a:t>
            </a:r>
            <a:endParaRPr lang="en-US" altLang="zh-CN" sz="2400" smtClean="0"/>
          </a:p>
          <a:p>
            <a:r>
              <a:rPr lang="en-US" altLang="zh-CN" sz="2400" smtClean="0"/>
              <a:t>		&lt;/c:if&gt;</a:t>
            </a:r>
            <a:endParaRPr lang="en-US" altLang="zh-CN" sz="2400" smtClean="0"/>
          </a:p>
          <a:p>
            <a:r>
              <a:rPr lang="en-US" altLang="zh-CN" sz="2400" smtClean="0"/>
              <a:t>&lt;/center&gt;</a:t>
            </a:r>
            <a:endParaRPr lang="en-US" altLang="zh-CN" sz="2400" smtClean="0"/>
          </a:p>
          <a:p>
            <a:endParaRPr lang="en-US" altLang="zh-CN" smtClean="0"/>
          </a:p>
          <a:p>
            <a:endParaRPr lang="en-US" altLang="zh-CN" smtClean="0"/>
          </a:p>
        </p:txBody>
      </p:sp>
      <p:sp>
        <p:nvSpPr>
          <p:cNvPr id="8" name="TextBox 5">
            <a:hlinkClick r:id="rId1" action="ppaction://hlinkfile"/>
          </p:cNvPr>
          <p:cNvSpPr txBox="1"/>
          <p:nvPr/>
        </p:nvSpPr>
        <p:spPr>
          <a:xfrm>
            <a:off x="10377170" y="323215"/>
            <a:ext cx="13696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endParaRPr lang="zh-CN" altLang="en-US" dirty="0" smtClean="0"/>
          </a:p>
          <a:p>
            <a:r>
              <a:rPr lang="en-US" u="sng" dirty="0" smtClean="0">
                <a:solidFill>
                  <a:srgbClr val="0070C0"/>
                </a:solidFill>
              </a:rPr>
              <a:t> cif.jsp</a:t>
            </a:r>
            <a:endParaRPr lang="en-US" u="sng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" name="TextBox 39"/>
          <p:cNvSpPr txBox="1"/>
          <p:nvPr/>
        </p:nvSpPr>
        <p:spPr>
          <a:xfrm>
            <a:off x="365125" y="0"/>
            <a:ext cx="11295380" cy="63696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400">
                <a:sym typeface="+mn-ea"/>
              </a:rPr>
              <a:t>..........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&lt;%@ taglib uri = "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http://java.sun.com/jsp/jstl/core</a:t>
            </a:r>
            <a:r>
              <a:rPr lang="zh-CN" altLang="en-US" sz="2400">
                <a:sym typeface="+mn-ea"/>
              </a:rPr>
              <a:t>" prefix = "c"%&gt;</a:t>
            </a:r>
            <a:endParaRPr lang="zh-CN" altLang="en-US" sz="2400">
              <a:sym typeface="+mn-ea"/>
            </a:endParaRPr>
          </a:p>
          <a:p>
            <a:r>
              <a:rPr lang="en-US" altLang="zh-CN" sz="2400" smtClean="0"/>
              <a:t>&lt;c:set var ="IDE" value= "Eclipse"/&gt;</a:t>
            </a:r>
            <a:endParaRPr lang="en-US" altLang="zh-CN" sz="2400" smtClean="0"/>
          </a:p>
          <a:p>
            <a:r>
              <a:rPr lang="en-US" altLang="zh-CN" sz="2400" smtClean="0"/>
              <a:t>	&lt;c:choose&gt;</a:t>
            </a:r>
            <a:endParaRPr lang="en-US" altLang="zh-CN" sz="2400" smtClean="0"/>
          </a:p>
          <a:p>
            <a:r>
              <a:rPr lang="en-US" altLang="zh-CN" sz="2400" smtClean="0"/>
              <a:t>		&lt;c:when test = "${IDE == 'IDEA' }"&gt;</a:t>
            </a:r>
            <a:endParaRPr lang="en-US" altLang="zh-CN" sz="2400" smtClean="0"/>
          </a:p>
          <a:p>
            <a:r>
              <a:rPr lang="en-US" altLang="zh-CN" sz="2400" smtClean="0"/>
              <a:t>			&lt;c:out value = "你使用的工具是IDEA"/&gt;</a:t>
            </a:r>
            <a:endParaRPr lang="en-US" altLang="zh-CN" sz="2400" smtClean="0"/>
          </a:p>
          <a:p>
            <a:r>
              <a:rPr lang="en-US" altLang="zh-CN" sz="2400" smtClean="0"/>
              <a:t>		&lt;/c:when&gt;</a:t>
            </a:r>
            <a:endParaRPr lang="en-US" altLang="zh-CN" sz="2400" smtClean="0"/>
          </a:p>
          <a:p>
            <a:r>
              <a:rPr lang="en-US" altLang="zh-CN" sz="2400" smtClean="0"/>
              <a:t>		&lt;c:when test = "${IDE == 'Eclipse' }"&gt;</a:t>
            </a:r>
            <a:endParaRPr lang="en-US" altLang="zh-CN" sz="2400" smtClean="0"/>
          </a:p>
          <a:p>
            <a:r>
              <a:rPr lang="en-US" altLang="zh-CN" sz="2400" smtClean="0"/>
              <a:t>			&lt;c:out value = "你使用的工具是Eclipse"/&gt;</a:t>
            </a:r>
            <a:endParaRPr lang="en-US" altLang="zh-CN" sz="2400" smtClean="0"/>
          </a:p>
          <a:p>
            <a:r>
              <a:rPr lang="en-US" altLang="zh-CN" sz="2400" smtClean="0"/>
              <a:t>		&lt;/c:when&gt;</a:t>
            </a:r>
            <a:endParaRPr lang="en-US" altLang="zh-CN" sz="2400" smtClean="0"/>
          </a:p>
          <a:p>
            <a:r>
              <a:rPr lang="en-US" altLang="zh-CN" sz="2400" smtClean="0"/>
              <a:t>		&lt;c:when test = "${IDE == 'MyEclipse' }"&gt;</a:t>
            </a:r>
            <a:endParaRPr lang="en-US" altLang="zh-CN" sz="2400" smtClean="0"/>
          </a:p>
          <a:p>
            <a:r>
              <a:rPr lang="en-US" altLang="zh-CN" sz="2400" smtClean="0"/>
              <a:t>			&lt;c:out value = "你使用的工具是MyEclipse"/&gt;</a:t>
            </a:r>
            <a:endParaRPr lang="en-US" altLang="zh-CN" sz="2400" smtClean="0"/>
          </a:p>
          <a:p>
            <a:r>
              <a:rPr lang="en-US" altLang="zh-CN" sz="2400" smtClean="0"/>
              <a:t>		&lt;/c:when&gt;</a:t>
            </a:r>
            <a:endParaRPr lang="en-US" altLang="zh-CN" sz="2400" smtClean="0"/>
          </a:p>
          <a:p>
            <a:r>
              <a:rPr lang="en-US" altLang="zh-CN" sz="2400" smtClean="0"/>
              <a:t>		&lt;c:otherwise&gt;</a:t>
            </a:r>
            <a:endParaRPr lang="en-US" altLang="zh-CN" sz="2400" smtClean="0"/>
          </a:p>
          <a:p>
            <a:r>
              <a:rPr lang="en-US" altLang="zh-CN" sz="2400" smtClean="0"/>
              <a:t>    			&lt;c:out value = "我是高手我用记事本写代码！"/&gt;</a:t>
            </a:r>
            <a:endParaRPr lang="en-US" altLang="zh-CN" sz="2400" smtClean="0"/>
          </a:p>
          <a:p>
            <a:r>
              <a:rPr lang="en-US" altLang="zh-CN" sz="2400" smtClean="0"/>
              <a:t>    	&lt;/c:otherwise&gt;</a:t>
            </a:r>
            <a:endParaRPr lang="en-US" altLang="zh-CN" sz="2400" smtClean="0"/>
          </a:p>
          <a:p>
            <a:r>
              <a:rPr lang="en-US" altLang="zh-CN" sz="2400" smtClean="0"/>
              <a:t>	&lt;/c:choose&gt;</a:t>
            </a:r>
            <a:endParaRPr lang="en-US" altLang="zh-CN" sz="2400" smtClean="0"/>
          </a:p>
        </p:txBody>
      </p:sp>
      <p:sp>
        <p:nvSpPr>
          <p:cNvPr id="8" name="TextBox 5">
            <a:hlinkClick r:id="rId1" action="ppaction://hlinkfile"/>
          </p:cNvPr>
          <p:cNvSpPr txBox="1"/>
          <p:nvPr/>
        </p:nvSpPr>
        <p:spPr>
          <a:xfrm>
            <a:off x="10292715" y="22860"/>
            <a:ext cx="1685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u="sng" dirty="0" smtClean="0">
                <a:solidFill>
                  <a:srgbClr val="0070C0"/>
                </a:solidFill>
              </a:rPr>
              <a:t>cchoose.jsp</a:t>
            </a:r>
            <a:endParaRPr lang="en-US" u="sng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迭代标签的使用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930" y="743771"/>
            <a:ext cx="11792070" cy="5448937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JSTL</a:t>
            </a:r>
            <a:r>
              <a:rPr lang="zh-CN" altLang="en-US" sz="2400" dirty="0" smtClean="0"/>
              <a:t>中与迭代有关的标签如下所示：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</a:t>
            </a:r>
            <a:endParaRPr lang="zh-CN" alt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1003" y="1547800"/>
          <a:ext cx="10907624" cy="2712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7579"/>
                <a:gridCol w="1863306"/>
                <a:gridCol w="3674853"/>
                <a:gridCol w="38818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标签名字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所在标签库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作用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属性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forEach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c.tld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迭代集合或数组；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dirty="0" smtClean="0"/>
                        <a:t>items</a:t>
                      </a:r>
                      <a:r>
                        <a:rPr lang="en-US" sz="2000" dirty="0" smtClean="0"/>
                        <a:t>:</a:t>
                      </a:r>
                      <a:r>
                        <a:rPr lang="zh-CN" altLang="en-US" sz="2000" dirty="0" smtClean="0"/>
                        <a:t>需要迭代的数组或集合对象，可以使用</a:t>
                      </a:r>
                      <a:r>
                        <a:rPr lang="en-US" altLang="zh-CN" sz="2000" dirty="0" smtClean="0"/>
                        <a:t>EL</a:t>
                      </a:r>
                      <a:r>
                        <a:rPr lang="zh-CN" altLang="en-US" sz="2000" dirty="0" smtClean="0"/>
                        <a:t>表达式；</a:t>
                      </a:r>
                      <a:endParaRPr lang="en-US" altLang="zh-CN" sz="2000" dirty="0" smtClean="0"/>
                    </a:p>
                    <a:p>
                      <a:r>
                        <a:rPr lang="en-US" altLang="zh-CN" sz="2000" dirty="0" err="1" smtClean="0"/>
                        <a:t>v</a:t>
                      </a:r>
                      <a:r>
                        <a:rPr lang="en-US" sz="2000" dirty="0" err="1" smtClean="0"/>
                        <a:t>ar</a:t>
                      </a:r>
                      <a:r>
                        <a:rPr lang="zh-CN" altLang="en-US" sz="2000" dirty="0" smtClean="0"/>
                        <a:t>：迭代过程中的临时变量；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forToken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c.tld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000" dirty="0" smtClean="0"/>
                        <a:t>迭代字符串；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items</a:t>
                      </a:r>
                      <a:r>
                        <a:rPr lang="zh-CN" altLang="en-US" sz="2000" dirty="0" smtClean="0"/>
                        <a:t>：指定需要迭代的字符串</a:t>
                      </a:r>
                      <a:endParaRPr lang="en-US" altLang="zh-CN" sz="2000" dirty="0" smtClean="0"/>
                    </a:p>
                    <a:p>
                      <a:r>
                        <a:rPr lang="en-US" altLang="zh-CN" sz="2000" dirty="0" err="1" smtClean="0"/>
                        <a:t>d</a:t>
                      </a:r>
                      <a:r>
                        <a:rPr lang="en-US" sz="2000" dirty="0" err="1" smtClean="0"/>
                        <a:t>elims</a:t>
                      </a:r>
                      <a:r>
                        <a:rPr lang="zh-CN" altLang="en-US" sz="2000" dirty="0" smtClean="0"/>
                        <a:t>：表示分隔符</a:t>
                      </a:r>
                      <a:endParaRPr lang="en-US" altLang="zh-CN" sz="2000" dirty="0" smtClean="0"/>
                    </a:p>
                    <a:p>
                      <a:r>
                        <a:rPr lang="en-US" sz="2000" dirty="0" err="1" smtClean="0"/>
                        <a:t>var</a:t>
                      </a:r>
                      <a:r>
                        <a:rPr lang="zh-CN" altLang="en-US" sz="2000" dirty="0" smtClean="0"/>
                        <a:t>：表示使用分隔符分割</a:t>
                      </a:r>
                      <a:r>
                        <a:rPr lang="en-US" sz="2000" dirty="0" smtClean="0"/>
                        <a:t>items</a:t>
                      </a:r>
                      <a:r>
                        <a:rPr lang="zh-CN" altLang="en-US" sz="2000" dirty="0" smtClean="0"/>
                        <a:t>产生的字符串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迭代标签的使用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7555" y="585656"/>
            <a:ext cx="11792070" cy="5448937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JSTL</a:t>
            </a:r>
            <a:r>
              <a:rPr lang="zh-CN" altLang="en-US" sz="2400" dirty="0" smtClean="0"/>
              <a:t>中迭代标签使用如下所示：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en-US" altLang="zh-CN" sz="2400" dirty="0" smtClean="0"/>
              <a:t>     </a:t>
            </a:r>
            <a:endParaRPr lang="zh-CN" alt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47675" y="1120775"/>
            <a:ext cx="11682095" cy="5631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&lt;%@ page import = "java.util.*"%&gt;</a:t>
            </a:r>
            <a:endParaRPr lang="en-US" altLang="zh-CN" sz="2000" dirty="0" smtClean="0"/>
          </a:p>
          <a:p>
            <a:r>
              <a:rPr lang="en-US" altLang="zh-CN" sz="2000" dirty="0" smtClean="0"/>
              <a:t>&lt;%@ taglib uri = "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http://java.sun.com/jsp/jstl/core</a:t>
            </a:r>
            <a:r>
              <a:rPr lang="en-US" altLang="zh-CN" sz="2000" dirty="0" smtClean="0"/>
              <a:t>" prefix = "c" %&gt;</a:t>
            </a:r>
            <a:endParaRPr lang="en-US" altLang="zh-CN" sz="2000" dirty="0" smtClean="0"/>
          </a:p>
          <a:p>
            <a:r>
              <a:rPr lang="en-US" altLang="zh-CN" sz="2000" smtClean="0"/>
              <a:t>&lt;font size = "4"&gt;</a:t>
            </a:r>
            <a:endParaRPr lang="en-US" altLang="zh-CN" sz="2000" smtClean="0"/>
          </a:p>
          <a:p>
            <a:r>
              <a:rPr lang="en-US" altLang="zh-CN" sz="2000" smtClean="0"/>
              <a:t>    	&lt;%</a:t>
            </a:r>
            <a:endParaRPr lang="en-US" altLang="zh-CN" sz="2000" smtClean="0"/>
          </a:p>
          <a:p>
            <a:r>
              <a:rPr lang="en-US" altLang="zh-CN" sz="2000" smtClean="0"/>
              <a:t>    		ArrayList listt = new ArrayList();</a:t>
            </a:r>
            <a:endParaRPr lang="en-US" altLang="zh-CN" sz="2000" smtClean="0"/>
          </a:p>
          <a:p>
            <a:r>
              <a:rPr lang="en-US" altLang="zh-CN" sz="2000" smtClean="0"/>
              <a:t>    		for(int i = 0;i&lt;5;i++){</a:t>
            </a:r>
            <a:endParaRPr lang="en-US" altLang="zh-CN" sz="2000" smtClean="0"/>
          </a:p>
          <a:p>
            <a:r>
              <a:rPr lang="en-US" altLang="zh-CN" sz="2000" smtClean="0"/>
              <a:t>    			listt.add(i,(i+1)*15);</a:t>
            </a:r>
            <a:endParaRPr lang="en-US" altLang="zh-CN" sz="2000" smtClean="0"/>
          </a:p>
          <a:p>
            <a:r>
              <a:rPr lang="en-US" altLang="zh-CN" sz="2000" smtClean="0"/>
              <a:t>    		}</a:t>
            </a:r>
            <a:endParaRPr lang="en-US" altLang="zh-CN" sz="2000" smtClean="0"/>
          </a:p>
          <a:p>
            <a:r>
              <a:rPr lang="en-US" altLang="zh-CN" sz="2000" smtClean="0"/>
              <a:t>    		request.setAttribute("list1",listt);</a:t>
            </a:r>
            <a:endParaRPr lang="en-US" altLang="zh-CN" sz="2000" smtClean="0"/>
          </a:p>
          <a:p>
            <a:r>
              <a:rPr lang="en-US" altLang="zh-CN" sz="2000" smtClean="0"/>
              <a:t>    	 %&gt;</a:t>
            </a:r>
            <a:endParaRPr lang="en-US" altLang="zh-CN" sz="2000" smtClean="0"/>
          </a:p>
          <a:p>
            <a:r>
              <a:rPr lang="en-US" altLang="zh-CN" sz="2000" smtClean="0"/>
              <a:t>    	 &lt;c:out value= "c:forEach 标签示例："/&gt;&lt;br&gt;</a:t>
            </a:r>
            <a:endParaRPr lang="en-US" altLang="zh-CN" sz="2000" smtClean="0"/>
          </a:p>
          <a:p>
            <a:r>
              <a:rPr lang="en-US" altLang="zh-CN" sz="2000" smtClean="0"/>
              <a:t>    	&lt;c:forEach items = "${list1}" var = "current1" varStatus = "status1"&gt;</a:t>
            </a:r>
            <a:endParaRPr lang="en-US" altLang="zh-CN" sz="2000" smtClean="0"/>
          </a:p>
          <a:p>
            <a:r>
              <a:rPr lang="en-US" altLang="zh-CN" sz="2000" smtClean="0"/>
              <a:t>    		&lt;c:out value ="序号："/&gt;</a:t>
            </a:r>
            <a:endParaRPr lang="en-US" altLang="zh-CN" sz="2000" smtClean="0"/>
          </a:p>
          <a:p>
            <a:r>
              <a:rPr lang="en-US" altLang="zh-CN" sz="2000" smtClean="0"/>
              <a:t>    		&lt;c:out value ="${status1.count}"/&gt;</a:t>
            </a:r>
            <a:endParaRPr lang="en-US" altLang="zh-CN" sz="2000" smtClean="0"/>
          </a:p>
          <a:p>
            <a:r>
              <a:rPr lang="en-US" altLang="zh-CN" sz="2000" smtClean="0"/>
              <a:t>    		&lt;c:out value="值："&gt;&lt;/c:out&gt;</a:t>
            </a:r>
            <a:endParaRPr lang="en-US" altLang="zh-CN" sz="2000" smtClean="0"/>
          </a:p>
          <a:p>
            <a:r>
              <a:rPr lang="en-US" altLang="zh-CN" sz="2000" smtClean="0"/>
              <a:t>    		&lt;c:out value = "${current1}"/&gt;&lt;br&gt;</a:t>
            </a:r>
            <a:endParaRPr lang="en-US" altLang="zh-CN" sz="2000" smtClean="0"/>
          </a:p>
          <a:p>
            <a:r>
              <a:rPr lang="en-US" altLang="zh-CN" sz="2000" smtClean="0"/>
              <a:t>    	&lt;/c:forEach&gt;</a:t>
            </a:r>
            <a:endParaRPr lang="en-US" altLang="zh-CN" sz="2000" smtClean="0"/>
          </a:p>
          <a:p>
            <a:r>
              <a:rPr lang="en-US" altLang="zh-CN" sz="2000" smtClean="0"/>
              <a:t>    &lt;/font&gt;</a:t>
            </a:r>
            <a:endParaRPr lang="en-US" altLang="zh-CN" sz="2000" dirty="0" smtClean="0"/>
          </a:p>
        </p:txBody>
      </p:sp>
      <p:sp>
        <p:nvSpPr>
          <p:cNvPr id="8" name="TextBox 5">
            <a:hlinkClick r:id="rId1" action="ppaction://hlinkfile"/>
          </p:cNvPr>
          <p:cNvSpPr txBox="1"/>
          <p:nvPr/>
        </p:nvSpPr>
        <p:spPr>
          <a:xfrm>
            <a:off x="10420985" y="204470"/>
            <a:ext cx="15481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endParaRPr lang="zh-CN" altLang="en-US" dirty="0" smtClean="0"/>
          </a:p>
          <a:p>
            <a:r>
              <a:rPr lang="en-US" u="sng" dirty="0" smtClean="0">
                <a:solidFill>
                  <a:srgbClr val="0070C0"/>
                </a:solidFill>
              </a:rPr>
              <a:t> cforEach.jsp</a:t>
            </a:r>
            <a:endParaRPr lang="en-US" u="sng" dirty="0" smtClean="0">
              <a:solidFill>
                <a:srgbClr val="0070C0"/>
              </a:solidFill>
            </a:endParaRPr>
          </a:p>
        </p:txBody>
      </p:sp>
      <p:sp>
        <p:nvSpPr>
          <p:cNvPr id="20484" name="内容占位符 16"/>
          <p:cNvSpPr txBox="1">
            <a:spLocks noChangeArrowheads="1"/>
          </p:cNvSpPr>
          <p:nvPr/>
        </p:nvSpPr>
        <p:spPr bwMode="auto">
          <a:xfrm>
            <a:off x="6267450" y="707390"/>
            <a:ext cx="5861685" cy="139382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9D8"/>
              </a:buClr>
              <a:buFont typeface="Wingdings" panose="05000000000000000000" charset="0"/>
              <a:buChar char=""/>
              <a:defRPr sz="2400" b="1">
                <a:solidFill>
                  <a:srgbClr val="0B9FD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00100" lvl="1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9D8"/>
              </a:buClr>
              <a:buSzPct val="90000"/>
              <a:buFont typeface="Wingdings" panose="05000000000000000000" charset="0"/>
              <a:buChar char=""/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00150" lvl="2" indent="-2857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9D8"/>
              </a:buClr>
              <a:buSzPct val="85000"/>
              <a:buFont typeface="Wingdings" panose="05000000000000000000" charset="0"/>
              <a:buChar char="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57350" lvl="3" indent="-2857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9D8"/>
              </a:buClr>
              <a:buFont typeface="Webdings" panose="05030102010509060703" charset="0"/>
              <a:buChar char="4"/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lvl="4" indent="-228600" fontAlgn="base">
              <a:spcBef>
                <a:spcPct val="20000"/>
              </a:spcBef>
              <a:spcAft>
                <a:spcPct val="0"/>
              </a:spcAft>
              <a:buClr>
                <a:srgbClr val="009ADA"/>
              </a:buClr>
              <a:buFont typeface="Wingdings" panose="05000000000000000000" charset="0"/>
              <a:buChar char="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lvl="5" indent="0">
              <a:spcBef>
                <a:spcPct val="20000"/>
              </a:spcBef>
              <a:buFont typeface="Arial" panose="020B0604020202020204" pitchFamily="34" charset="0"/>
              <a:buNone/>
              <a:defRPr sz="2000"/>
            </a:lvl6pPr>
            <a:lvl7pPr lvl="6" indent="0">
              <a:spcBef>
                <a:spcPct val="20000"/>
              </a:spcBef>
              <a:buFont typeface="Arial" panose="020B0604020202020204" pitchFamily="34" charset="0"/>
              <a:buNone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en-US" altLang="zh-CN" dirty="0">
                <a:latin typeface="+mn-lt"/>
              </a:rPr>
              <a:t>&lt;</a:t>
            </a:r>
            <a:r>
              <a:rPr lang="en-US" altLang="zh-CN" dirty="0" err="1">
                <a:latin typeface="+mn-lt"/>
              </a:rPr>
              <a:t>c:forEach</a:t>
            </a:r>
            <a:r>
              <a:rPr lang="en-US" altLang="zh-CN" dirty="0">
                <a:latin typeface="+mn-lt"/>
              </a:rPr>
              <a:t>/&gt;</a:t>
            </a:r>
            <a:r>
              <a:rPr lang="zh-CN" altLang="en-US" dirty="0">
                <a:latin typeface="+mn-lt"/>
              </a:rPr>
              <a:t>迭代标签</a:t>
            </a:r>
            <a:endParaRPr lang="en-US" altLang="zh-CN" dirty="0">
              <a:latin typeface="+mn-lt"/>
            </a:endParaRPr>
          </a:p>
          <a:p>
            <a:pPr lvl="1"/>
            <a:r>
              <a:rPr lang="zh-CN" altLang="en-US" dirty="0">
                <a:latin typeface="+mn-lt"/>
              </a:rPr>
              <a:t>实现对集合的遍历</a:t>
            </a:r>
            <a:endParaRPr lang="en-US" altLang="zh-CN" dirty="0">
              <a:latin typeface="+mn-lt"/>
            </a:endParaRPr>
          </a:p>
          <a:p>
            <a:pPr lvl="1"/>
            <a:endParaRPr lang="en-US" altLang="zh-CN" dirty="0">
              <a:latin typeface="+mn-lt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5855927" y="2847957"/>
            <a:ext cx="6383524" cy="923330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38100" cap="flat" cmpd="sng" algn="ctr">
            <a:solidFill>
              <a:srgbClr val="0099D8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lstStyle/>
          <a:p>
            <a:pPr marL="90170" lvl="2"/>
            <a:r>
              <a:rPr lang="en-US" altLang="zh-CN" noProof="1"/>
              <a:t>&lt;c:forEach var="varName" items="items" varStatus="varStatus"&gt;</a:t>
            </a:r>
            <a:endParaRPr lang="en-US" altLang="zh-CN" noProof="1"/>
          </a:p>
          <a:p>
            <a:pPr marL="90170" lvl="2"/>
            <a:r>
              <a:rPr lang="en-US" altLang="zh-CN" noProof="1"/>
              <a:t>     ……</a:t>
            </a:r>
            <a:endParaRPr lang="en-US" altLang="zh-CN" noProof="1"/>
          </a:p>
          <a:p>
            <a:pPr marL="90170" lvl="2"/>
            <a:r>
              <a:rPr lang="en-US" altLang="zh-CN" noProof="1"/>
              <a:t>&lt;/c:forEach&gt;</a:t>
            </a:r>
            <a:endParaRPr lang="en-US" altLang="zh-CN" noProof="1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7332457" y="2119048"/>
            <a:ext cx="1714500" cy="332006"/>
          </a:xfrm>
          <a:prstGeom prst="wedgeRoundRectCallout">
            <a:avLst>
              <a:gd name="adj1" fmla="val -38385"/>
              <a:gd name="adj2" fmla="val 124914"/>
              <a:gd name="adj3" fmla="val 16667"/>
            </a:avLst>
          </a:prstGeom>
          <a:solidFill>
            <a:srgbClr val="0099D8"/>
          </a:solidFill>
          <a:ln w="1587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Ctr="1">
            <a:spAutoFit/>
          </a:bodyPr>
          <a:lstStyle/>
          <a:p>
            <a:pPr marL="224155" indent="-224155" algn="ctr" fontAlgn="base"/>
            <a:r>
              <a:rPr lang="zh-CN" altLang="en-US" sz="1350" b="1" noProof="1">
                <a:solidFill>
                  <a:schemeClr val="bg1"/>
                </a:solidFill>
                <a:ea typeface="黑体" panose="02010609060101010101" charset="-122"/>
              </a:rPr>
              <a:t>集合中元素的名称</a:t>
            </a:r>
            <a:endParaRPr lang="zh-CN" altLang="en-US" sz="1350" b="1" noProof="1">
              <a:solidFill>
                <a:schemeClr val="bg1"/>
              </a:solidFill>
              <a:ea typeface="黑体" panose="02010609060101010101" charset="-122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10150365" y="2004133"/>
            <a:ext cx="2089150" cy="561856"/>
          </a:xfrm>
          <a:prstGeom prst="wedgeRoundRectCallout">
            <a:avLst>
              <a:gd name="adj1" fmla="val -38742"/>
              <a:gd name="adj2" fmla="val 88461"/>
              <a:gd name="adj3" fmla="val 16667"/>
            </a:avLst>
          </a:prstGeom>
          <a:solidFill>
            <a:srgbClr val="0099D8"/>
          </a:solidFill>
          <a:ln w="15875" algn="ctr">
            <a:solidFill>
              <a:schemeClr val="bg1"/>
            </a:solidFill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anchorCtr="1">
            <a:spAutoFit/>
          </a:bodyPr>
          <a:lstStyle/>
          <a:p>
            <a:pPr marL="224155" indent="-224155" algn="ctr" fontAlgn="base"/>
            <a:r>
              <a:rPr lang="zh-CN" altLang="en-US" sz="1350" b="1" noProof="1">
                <a:solidFill>
                  <a:schemeClr val="bg1"/>
                </a:solidFill>
                <a:ea typeface="黑体" panose="02010609060101010101" charset="-122"/>
              </a:rPr>
              <a:t>当前循环的状态信息，例如循环的索引号</a:t>
            </a:r>
            <a:endParaRPr lang="zh-CN" altLang="en-US" sz="1350" b="1" noProof="1">
              <a:solidFill>
                <a:schemeClr val="bg1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/>
          <p:cNvSpPr txBox="1"/>
          <p:nvPr/>
        </p:nvSpPr>
        <p:spPr>
          <a:xfrm>
            <a:off x="728595" y="598578"/>
            <a:ext cx="11030311" cy="5631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400" dirty="0" smtClean="0">
                <a:sym typeface="+mn-ea"/>
              </a:rPr>
              <a:t>&lt;%@ page import = "java.util.*"%&gt;</a:t>
            </a:r>
            <a:endParaRPr lang="en-US" altLang="zh-CN" sz="2400" dirty="0" smtClean="0"/>
          </a:p>
          <a:p>
            <a:r>
              <a:rPr lang="en-US" altLang="zh-CN" sz="2400" dirty="0" smtClean="0">
                <a:sym typeface="+mn-ea"/>
              </a:rPr>
              <a:t>&lt;%@ taglib uri = "</a:t>
            </a:r>
            <a:r>
              <a:rPr lang="en-US" altLang="zh-CN" sz="2400" b="1" dirty="0" smtClean="0">
                <a:solidFill>
                  <a:srgbClr val="FF0000"/>
                </a:solidFill>
                <a:sym typeface="+mn-ea"/>
              </a:rPr>
              <a:t>http://java.sun.com/jsp/jstl/core</a:t>
            </a:r>
            <a:r>
              <a:rPr lang="en-US" altLang="zh-CN" sz="2400" dirty="0" smtClean="0">
                <a:sym typeface="+mn-ea"/>
              </a:rPr>
              <a:t>" prefix = "c" %&gt;</a:t>
            </a:r>
            <a:endParaRPr lang="en-US" altLang="zh-CN" sz="2400" dirty="0" smtClean="0"/>
          </a:p>
          <a:p>
            <a:r>
              <a:rPr lang="en-US" altLang="zh-CN" sz="2400" dirty="0" smtClean="0"/>
              <a:t>&lt;hr size="5" color="red" width="50%" /&gt;</a:t>
            </a:r>
            <a:endParaRPr lang="en-US" altLang="zh-CN" sz="2400" dirty="0" smtClean="0"/>
          </a:p>
          <a:p>
            <a:r>
              <a:rPr lang="en-US" altLang="zh-CN" sz="2400" dirty="0" smtClean="0"/>
              <a:t>		&lt;font size="4"&gt; </a:t>
            </a:r>
            <a:endParaRPr lang="en-US" altLang="zh-CN" sz="2400" dirty="0" smtClean="0"/>
          </a:p>
          <a:p>
            <a:r>
              <a:rPr lang="en-US" altLang="zh-CN" sz="2400" dirty="0" smtClean="0"/>
              <a:t>&lt;%</a:t>
            </a:r>
            <a:endParaRPr lang="en-US" altLang="zh-CN" sz="2400" dirty="0" smtClean="0"/>
          </a:p>
          <a:p>
            <a:r>
              <a:rPr lang="en-US" altLang="zh-CN" sz="2400" dirty="0" smtClean="0"/>
              <a:t> 	String question = "What*is*your*name*?";</a:t>
            </a:r>
            <a:endParaRPr lang="en-US" altLang="zh-CN" sz="2400" dirty="0" smtClean="0"/>
          </a:p>
          <a:p>
            <a:r>
              <a:rPr lang="en-US" altLang="zh-CN" sz="2400" dirty="0" smtClean="0"/>
              <a:t> 	request.setAttribute("question1", question);</a:t>
            </a:r>
            <a:endParaRPr lang="en-US" altLang="zh-CN" sz="2400" dirty="0" smtClean="0"/>
          </a:p>
          <a:p>
            <a:r>
              <a:rPr lang="en-US" altLang="zh-CN" sz="2400" dirty="0" smtClean="0"/>
              <a:t> %&gt; </a:t>
            </a:r>
            <a:endParaRPr lang="en-US" altLang="zh-CN" sz="2400" dirty="0" smtClean="0"/>
          </a:p>
          <a:p>
            <a:r>
              <a:rPr lang="en-US" altLang="zh-CN" sz="2400" dirty="0" smtClean="0"/>
              <a:t>&lt;c:out value="c:outTokens&gt;标签示例:" /&gt; &lt;br&gt; </a:t>
            </a:r>
            <a:endParaRPr lang="en-US" altLang="zh-CN" sz="2400" dirty="0" smtClean="0"/>
          </a:p>
          <a:p>
            <a:r>
              <a:rPr lang="en-US" altLang="zh-CN" sz="2400" dirty="0" smtClean="0"/>
              <a:t> &lt;c:forTokens items="${question1}" var="current1" delims="*"  varStatus="status"&gt;</a:t>
            </a:r>
            <a:endParaRPr lang="en-US" altLang="zh-CN" sz="2400" dirty="0" smtClean="0"/>
          </a:p>
          <a:p>
            <a:r>
              <a:rPr lang="en-US" altLang="zh-CN" sz="2400" dirty="0" smtClean="0"/>
              <a:t>   第&lt;c:out value="${status.count}" /&gt;次取出的单词为：&lt;c:out value="${current1}" /&gt;</a:t>
            </a:r>
            <a:endParaRPr lang="en-US" altLang="zh-CN" sz="2400" dirty="0" smtClean="0"/>
          </a:p>
          <a:p>
            <a:r>
              <a:rPr lang="en-US" altLang="zh-CN" sz="2400" dirty="0" smtClean="0"/>
              <a:t>				&lt;br&gt;&lt;br&gt;</a:t>
            </a:r>
            <a:endParaRPr lang="en-US" altLang="zh-CN" sz="2400" dirty="0" smtClean="0"/>
          </a:p>
          <a:p>
            <a:r>
              <a:rPr lang="en-US" altLang="zh-CN" sz="2400" dirty="0" smtClean="0"/>
              <a:t>			&lt;/c:forTokens&gt; &lt;/font&gt;</a:t>
            </a:r>
            <a:endParaRPr lang="en-US" altLang="zh-CN" sz="2400" dirty="0" smtClean="0"/>
          </a:p>
          <a:p>
            <a:r>
              <a:rPr lang="en-US" altLang="zh-CN" sz="2400" dirty="0" smtClean="0"/>
              <a:t>&lt;hr size="5" color="red" width="50%" /&gt;</a:t>
            </a:r>
            <a:endParaRPr lang="en-US" altLang="zh-CN" sz="2400" dirty="0" smtClean="0"/>
          </a:p>
          <a:p>
            <a:endParaRPr lang="en-US" altLang="zh-CN" sz="2400" dirty="0" smtClean="0"/>
          </a:p>
        </p:txBody>
      </p:sp>
      <p:sp>
        <p:nvSpPr>
          <p:cNvPr id="8" name="TextBox 5">
            <a:hlinkClick r:id="rId1" action="ppaction://hlinkfile"/>
          </p:cNvPr>
          <p:cNvSpPr txBox="1"/>
          <p:nvPr/>
        </p:nvSpPr>
        <p:spPr>
          <a:xfrm>
            <a:off x="10103485" y="-46355"/>
            <a:ext cx="19240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</a:t>
            </a:r>
            <a:endParaRPr lang="zh-CN" altLang="en-US" dirty="0" smtClean="0"/>
          </a:p>
          <a:p>
            <a:r>
              <a:rPr lang="en-US" u="sng" dirty="0" smtClean="0">
                <a:solidFill>
                  <a:srgbClr val="0070C0"/>
                </a:solidFill>
              </a:rPr>
              <a:t>cforTokens.jsp</a:t>
            </a:r>
            <a:endParaRPr lang="en-US" u="sng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</a:t>
            </a:r>
            <a:r>
              <a:rPr lang="zh-CN" altLang="en-US" dirty="0" smtClean="0">
                <a:sym typeface="+mn-ea"/>
              </a:rPr>
              <a:t>点</a:t>
            </a:r>
            <a:r>
              <a:rPr lang="en-US" altLang="zh-CN" dirty="0" smtClean="0">
                <a:sym typeface="+mn-ea"/>
              </a:rPr>
              <a:t>7</a:t>
            </a:r>
            <a:r>
              <a:rPr lang="zh-CN" altLang="en-US" dirty="0" smtClean="0">
                <a:sym typeface="+mn-ea"/>
              </a:rPr>
              <a:t>：</a:t>
            </a:r>
            <a:r>
              <a:rPr lang="en-US" altLang="zh-CN" b="1" dirty="0">
                <a:latin typeface="+mj-lt"/>
                <a:sym typeface="+mn-ea"/>
              </a:rPr>
              <a:t>JSTL</a:t>
            </a:r>
            <a:r>
              <a:rPr lang="zh-CN" altLang="en-US" b="1" dirty="0">
                <a:sym typeface="+mn-ea"/>
              </a:rPr>
              <a:t>标签分类</a:t>
            </a:r>
            <a:endParaRPr lang="zh-CN" altLang="en-US" b="1"/>
          </a:p>
        </p:txBody>
      </p:sp>
      <p:graphicFrame>
        <p:nvGraphicFramePr>
          <p:cNvPr id="38" name="Group 29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173235" y="1088912"/>
          <a:ext cx="11791950" cy="2332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07130"/>
                <a:gridCol w="6379210"/>
                <a:gridCol w="1705610"/>
              </a:tblGrid>
              <a:tr h="525804">
                <a:tc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标签库名称</a:t>
                      </a:r>
                      <a:endParaRPr lang="zh-CN" altLang="en-US" sz="15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资源标示符（</a:t>
                      </a:r>
                      <a:r>
                        <a:rPr lang="en-US" altLang="zh-CN" sz="1500" b="1" kern="1200" dirty="0" err="1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uri</a:t>
                      </a:r>
                      <a:r>
                        <a:rPr lang="zh-CN" altLang="en-US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）</a:t>
                      </a:r>
                      <a:endParaRPr lang="zh-CN" altLang="en-US" sz="15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  <a:tc>
                  <a:txBody>
                    <a:bodyPr/>
                    <a:p>
                      <a:pPr marL="0" algn="ctr" defTabSz="914400" rtl="0" eaLnBrk="1" latinLnBrk="0" hangingPunct="1"/>
                      <a:r>
                        <a:rPr lang="zh-CN" altLang="en-US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前缀（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prefix</a:t>
                      </a:r>
                      <a:r>
                        <a:rPr lang="zh-CN" altLang="en-US" sz="1500" b="1" kern="1200" dirty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）</a:t>
                      </a:r>
                      <a:endParaRPr lang="zh-CN" altLang="en-US" sz="1500" b="1" kern="1200" dirty="0">
                        <a:solidFill>
                          <a:schemeClr val="l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 anchor="ctr" horzOverflow="overflow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99D8"/>
                    </a:solidFill>
                  </a:tcPr>
                </a:tc>
              </a:tr>
              <a:tr h="378652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核心标签库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http://java.sun.com/jsp/jstl/core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60042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国际化</a:t>
                      </a: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格式化标签库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http://java.sun.com/jsp/jstl/fmt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fmt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42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XML</a:t>
                      </a: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标签库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http://java.sun.com/jsp/jstl/xml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x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60042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数据库标签库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http://java.sun.com/jsp/jstl/sql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sql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47456"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zh-CN" altLang="en-US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函数标签库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http://java.sun.com/jsp/jstl/functions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r>
                        <a:rPr lang="en-US" altLang="zh-CN" sz="1500" b="1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fn</a:t>
                      </a:r>
                      <a:endParaRPr lang="zh-CN" altLang="en-US" sz="15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marL="68581" marR="68581" marT="34292" marB="34292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466" name="内容占位符 16"/>
          <p:cNvSpPr txBox="1">
            <a:spLocks noChangeArrowheads="1"/>
          </p:cNvSpPr>
          <p:nvPr/>
        </p:nvSpPr>
        <p:spPr bwMode="auto">
          <a:xfrm>
            <a:off x="850900" y="3796030"/>
            <a:ext cx="6842125" cy="205676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9D8"/>
              </a:buClr>
              <a:buFont typeface="Wingdings" panose="05000000000000000000" charset="0"/>
              <a:buChar char=""/>
              <a:defRPr sz="2400" b="1">
                <a:solidFill>
                  <a:srgbClr val="0B9FD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800100" lvl="1" indent="-34290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9D8"/>
              </a:buClr>
              <a:buSzPct val="90000"/>
              <a:buFont typeface="Wingdings" panose="05000000000000000000" charset="0"/>
              <a:buChar char=""/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00150" lvl="2" indent="-2857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9D8"/>
              </a:buClr>
              <a:buSzPct val="85000"/>
              <a:buFont typeface="Wingdings" panose="05000000000000000000" charset="0"/>
              <a:buChar char="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57350" lvl="3" indent="-285750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99D8"/>
              </a:buClr>
              <a:buFont typeface="Webdings" panose="05030102010509060703" charset="0"/>
              <a:buChar char="4"/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lvl="4" indent="-228600" fontAlgn="base">
              <a:spcBef>
                <a:spcPct val="20000"/>
              </a:spcBef>
              <a:spcAft>
                <a:spcPct val="0"/>
              </a:spcAft>
              <a:buClr>
                <a:srgbClr val="009ADA"/>
              </a:buClr>
              <a:buFont typeface="Wingdings" panose="05000000000000000000" charset="0"/>
              <a:buChar char=""/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lvl="5" indent="0">
              <a:spcBef>
                <a:spcPct val="20000"/>
              </a:spcBef>
              <a:buFont typeface="Arial" panose="020B0604020202020204" pitchFamily="34" charset="0"/>
              <a:buNone/>
              <a:defRPr sz="2000"/>
            </a:lvl6pPr>
            <a:lvl7pPr lvl="6" indent="0">
              <a:spcBef>
                <a:spcPct val="20000"/>
              </a:spcBef>
              <a:buFont typeface="Arial" panose="020B0604020202020204" pitchFamily="34" charset="0"/>
              <a:buNone/>
              <a:defRPr sz="2000"/>
            </a:lvl7pPr>
            <a:lvl8pPr marL="3429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/>
            </a:lvl9pPr>
          </a:lstStyle>
          <a:p>
            <a:r>
              <a:rPr lang="zh-CN" altLang="en-US" dirty="0"/>
              <a:t>核心标签库</a:t>
            </a:r>
            <a:endParaRPr lang="en-US" altLang="zh-CN" dirty="0"/>
          </a:p>
          <a:p>
            <a:pPr lvl="1"/>
            <a:endParaRPr lang="en-US" altLang="zh-CN" dirty="0"/>
          </a:p>
          <a:p>
            <a:r>
              <a:rPr lang="zh-CN" altLang="en-US" dirty="0"/>
              <a:t>国际化</a:t>
            </a:r>
            <a:r>
              <a:rPr lang="en-US" altLang="zh-CN" dirty="0"/>
              <a:t>/</a:t>
            </a:r>
            <a:r>
              <a:rPr lang="zh-CN" altLang="en-US" dirty="0"/>
              <a:t>格式化标签库</a:t>
            </a:r>
            <a:endParaRPr lang="zh-CN" altLang="en-US" dirty="0"/>
          </a:p>
          <a:p>
            <a:endParaRPr lang="en-US" altLang="zh-CN" dirty="0">
              <a:sym typeface="Wingdings" panose="05000000000000000000" pitchFamily="2" charset="2"/>
            </a:endParaRPr>
          </a:p>
        </p:txBody>
      </p:sp>
      <p:sp>
        <p:nvSpPr>
          <p:cNvPr id="44" name="AutoShape 3"/>
          <p:cNvSpPr>
            <a:spLocks noChangeArrowheads="1"/>
          </p:cNvSpPr>
          <p:nvPr/>
        </p:nvSpPr>
        <p:spPr bwMode="auto">
          <a:xfrm>
            <a:off x="1391077" y="4270866"/>
            <a:ext cx="5760640" cy="338554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38100" cap="flat" cmpd="sng" algn="ctr">
            <a:solidFill>
              <a:srgbClr val="0099D8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p>
            <a:pPr marL="90170" lvl="2"/>
            <a:r>
              <a:rPr lang="it-IT" altLang="zh-CN" sz="1600" noProof="1">
                <a:sym typeface="Wingdings" panose="05000000000000000000" pitchFamily="2" charset="2"/>
              </a:rPr>
              <a:t>&lt;%@ taglib uri="http://java.sun.com/jsp/jstl/core" prefix="c" %&gt;</a:t>
            </a:r>
            <a:endParaRPr lang="en-US" altLang="zh-CN" sz="1600" noProof="1"/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auto">
          <a:xfrm>
            <a:off x="1391712" y="5132065"/>
            <a:ext cx="5760641" cy="338554"/>
          </a:xfrm>
          <a:prstGeom prst="roundRect">
            <a:avLst>
              <a:gd name="adj" fmla="val 0"/>
            </a:avLst>
          </a:prstGeom>
          <a:solidFill>
            <a:srgbClr val="EDF5FD"/>
          </a:solidFill>
          <a:ln w="38100" cap="flat" cmpd="sng" algn="ctr">
            <a:solidFill>
              <a:srgbClr val="0099D8"/>
            </a:solidFill>
            <a:prstDash val="solid"/>
            <a:round/>
            <a:headEnd type="none" w="med" len="med"/>
            <a:tailEnd type="none" w="med" len="med"/>
          </a:ln>
          <a:effectLst>
            <a:outerShdw blurRad="38100" sx="101000" sy="101000" algn="ctr" rotWithShape="0">
              <a:prstClr val="black">
                <a:alpha val="10000"/>
              </a:prstClr>
            </a:outerShdw>
          </a:effectLst>
        </p:spPr>
        <p:txBody>
          <a:bodyPr wrap="square">
            <a:spAutoFit/>
          </a:bodyPr>
          <a:p>
            <a:pPr marL="90170" lvl="2"/>
            <a:r>
              <a:rPr lang="it-IT" altLang="zh-CN" sz="1600" noProof="1">
                <a:sym typeface="Wingdings" panose="05000000000000000000" pitchFamily="2" charset="2"/>
              </a:rPr>
              <a:t>&lt;%@ taglib uri="http://java.sun.com/jsp/jstl/fmt" prefix="fmt" %&gt;</a:t>
            </a:r>
            <a:endParaRPr lang="zh-CN" altLang="en-US" sz="1600" noProof="1">
              <a:sym typeface="Wingdings" panose="05000000000000000000" pitchFamily="2" charset="2"/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7789785" y="3421320"/>
            <a:ext cx="3329796" cy="3088257"/>
          </a:xfrm>
          <a:prstGeom prst="cloudCallout">
            <a:avLst>
              <a:gd name="adj1" fmla="val 54297"/>
              <a:gd name="adj2" fmla="val 63059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zh-CN" altLang="en-US" sz="2000" b="1" dirty="0" smtClean="0">
                <a:solidFill>
                  <a:srgbClr val="C00000"/>
                </a:solidFill>
              </a:rPr>
              <a:t>提醒：</a:t>
            </a:r>
            <a:r>
              <a:rPr lang="en-US" altLang="zh-CN" sz="2000" dirty="0" smtClean="0">
                <a:solidFill>
                  <a:schemeClr val="tx1"/>
                </a:solidFill>
              </a:rPr>
              <a:t>JSTL</a:t>
            </a:r>
            <a:r>
              <a:rPr lang="zh-CN" altLang="en-US" sz="2000" dirty="0" smtClean="0">
                <a:solidFill>
                  <a:schemeClr val="tx1"/>
                </a:solidFill>
              </a:rPr>
              <a:t>中有很多其他标签，不一一学习，使用的过程都一样，主要熟悉标签的作用，理解每个属性的作用即可。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【EL】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EL</a:t>
            </a:r>
            <a:r>
              <a:rPr lang="zh-CN" altLang="en-US" dirty="0" smtClean="0"/>
              <a:t>表达式的功能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EL</a:t>
            </a:r>
            <a:r>
              <a:rPr lang="zh-CN" altLang="en-US" dirty="0" smtClean="0"/>
              <a:t>表达式的一般格式</a:t>
            </a:r>
            <a:endParaRPr lang="en-US" altLang="zh-CN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EL</a:t>
            </a:r>
            <a:r>
              <a:rPr lang="zh-CN" altLang="en-US" dirty="0" smtClean="0"/>
              <a:t>表达式的内置对象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EL</a:t>
            </a:r>
            <a:r>
              <a:rPr lang="zh-CN" altLang="en-US" dirty="0" smtClean="0"/>
              <a:t>表示式获取数据的作用域检索顺序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 强制使用某个作用域的属性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EL</a:t>
            </a:r>
            <a:r>
              <a:rPr lang="zh-CN" altLang="en-US" dirty="0" smtClean="0"/>
              <a:t>运算符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7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EL</a:t>
            </a:r>
            <a:r>
              <a:rPr lang="zh-CN" altLang="en-US" dirty="0" smtClean="0"/>
              <a:t>表达式的集合运算符等特殊运算符</a:t>
            </a:r>
            <a:endParaRPr lang="zh-CN" altLang="en-US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【JSTL】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JSTL</a:t>
            </a:r>
            <a:r>
              <a:rPr lang="zh-CN" altLang="en-US" dirty="0" smtClean="0"/>
              <a:t>有什么作用？</a:t>
            </a:r>
            <a:endParaRPr lang="en-US" altLang="zh-CN" dirty="0" smtClean="0"/>
          </a:p>
          <a:p>
            <a:r>
              <a:rPr lang="en-US" altLang="zh-CN" dirty="0" smtClean="0"/>
              <a:t>JSTL</a:t>
            </a:r>
            <a:r>
              <a:rPr lang="zh-CN" altLang="en-US" dirty="0" smtClean="0"/>
              <a:t>使用步骤有哪些？</a:t>
            </a:r>
            <a:endParaRPr lang="en-US" altLang="zh-CN" dirty="0" smtClean="0"/>
          </a:p>
          <a:p>
            <a:r>
              <a:rPr lang="zh-CN" altLang="en-US" dirty="0" smtClean="0"/>
              <a:t>列举几个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的常用标签？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【JSTL】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690" y="899160"/>
            <a:ext cx="11791950" cy="392747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JSTL</a:t>
            </a:r>
            <a:r>
              <a:rPr lang="zh-CN" altLang="en-US" dirty="0" smtClean="0"/>
              <a:t>是一套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的标准标签库，可以直接用于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中；</a:t>
            </a:r>
            <a:endParaRPr lang="en-US" altLang="zh-CN" dirty="0" smtClean="0"/>
          </a:p>
          <a:p>
            <a:r>
              <a:rPr lang="zh-CN" altLang="en-US" dirty="0" smtClean="0"/>
              <a:t>使用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首先需要下载相关的</a:t>
            </a:r>
            <a:r>
              <a:rPr lang="en-US" altLang="zh-CN" dirty="0" smtClean="0"/>
              <a:t>jar</a:t>
            </a:r>
            <a:r>
              <a:rPr lang="zh-CN" altLang="en-US" dirty="0" smtClean="0"/>
              <a:t>文件并保存到工程的</a:t>
            </a:r>
            <a:r>
              <a:rPr lang="en-US" altLang="zh-CN" dirty="0" smtClean="0"/>
              <a:t>lib</a:t>
            </a:r>
            <a:r>
              <a:rPr lang="zh-CN" altLang="en-US" dirty="0" smtClean="0"/>
              <a:t>目录下；在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中使用</a:t>
            </a:r>
            <a:r>
              <a:rPr lang="en-US" altLang="zh-CN" dirty="0" smtClean="0"/>
              <a:t>taglib</a:t>
            </a:r>
            <a:r>
              <a:rPr lang="zh-CN" altLang="en-US" dirty="0" smtClean="0"/>
              <a:t>指令引入需要使用的标签库；</a:t>
            </a:r>
            <a:endParaRPr lang="en-US" altLang="zh-CN" dirty="0" smtClean="0"/>
          </a:p>
          <a:p>
            <a:r>
              <a:rPr lang="en-US" altLang="zh-CN" dirty="0" err="1" smtClean="0"/>
              <a:t>forEach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set</a:t>
            </a:r>
            <a:r>
              <a:rPr lang="zh-CN" altLang="en-US" dirty="0" smtClean="0"/>
              <a:t>、</a:t>
            </a:r>
            <a:r>
              <a:rPr lang="en-US" altLang="zh-CN" dirty="0" smtClean="0"/>
              <a:t>if</a:t>
            </a:r>
            <a:r>
              <a:rPr lang="zh-CN" altLang="en-US" dirty="0" smtClean="0"/>
              <a:t>等是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中常用的标签；</a:t>
            </a:r>
            <a:endParaRPr lang="zh-CN" altLang="en-US" dirty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pPr>
              <a:defRPr/>
            </a:pPr>
            <a:endParaRPr lang="en-US" altLang="zh-CN" dirty="0"/>
          </a:p>
          <a:p>
            <a:pPr>
              <a:defRPr/>
            </a:pPr>
            <a:endParaRPr lang="en-US" altLang="zh-CN" dirty="0"/>
          </a:p>
          <a:p>
            <a:pPr>
              <a:defRPr/>
            </a:pPr>
            <a:endParaRPr lang="zh-CN" altLang="en-US" dirty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EL</a:t>
            </a:r>
            <a:r>
              <a:rPr lang="zh-CN" altLang="en-US" dirty="0" smtClean="0"/>
              <a:t>可以替代</a:t>
            </a:r>
            <a:r>
              <a:rPr lang="en-US" altLang="zh-CN" dirty="0" smtClean="0"/>
              <a:t>&lt;%=%&gt;</a:t>
            </a:r>
            <a:r>
              <a:rPr lang="zh-CN" altLang="en-US" dirty="0" smtClean="0"/>
              <a:t>，简化</a:t>
            </a:r>
            <a:r>
              <a:rPr lang="en-US" altLang="zh-CN" dirty="0" smtClean="0"/>
              <a:t>JSP</a:t>
            </a:r>
            <a:r>
              <a:rPr lang="zh-CN" altLang="en-US" dirty="0" smtClean="0"/>
              <a:t>文件；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中有</a:t>
            </a:r>
            <a:r>
              <a:rPr lang="en-US" altLang="zh-CN" dirty="0" smtClean="0"/>
              <a:t>11</a:t>
            </a:r>
            <a:r>
              <a:rPr lang="zh-CN" altLang="en-US" dirty="0" smtClean="0"/>
              <a:t>个内置对象，可以用来获取不同范围的属性、请求参数等；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不能实现流程控制，所以一般与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一起使用；</a:t>
            </a:r>
            <a:endParaRPr lang="en-US" altLang="zh-CN" dirty="0" smtClean="0"/>
          </a:p>
          <a:p>
            <a:r>
              <a:rPr lang="en-US" altLang="zh-CN" dirty="0" smtClean="0"/>
              <a:t>JSTL</a:t>
            </a:r>
            <a:r>
              <a:rPr lang="zh-CN" altLang="en-US" dirty="0" smtClean="0"/>
              <a:t>是一套标准标签库，可以直接使用，往往和</a:t>
            </a:r>
            <a:r>
              <a:rPr lang="en-US" altLang="zh-CN" dirty="0" smtClean="0"/>
              <a:t>EL</a:t>
            </a:r>
            <a:r>
              <a:rPr lang="zh-CN" altLang="en-US" dirty="0" smtClean="0"/>
              <a:t>一起使用；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作业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zh-CN" altLang="en-US" dirty="0" smtClean="0"/>
              <a:t>题目：改造之前章节的课堂示例及作业，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中不出现</a:t>
            </a:r>
            <a:r>
              <a:rPr lang="en-US" altLang="zh-CN" dirty="0" smtClean="0"/>
              <a:t>&lt;%%&gt;</a:t>
            </a:r>
            <a:r>
              <a:rPr lang="zh-CN" altLang="en-US" dirty="0" smtClean="0"/>
              <a:t>、</a:t>
            </a:r>
            <a:r>
              <a:rPr lang="en-US" altLang="zh-CN" dirty="0" smtClean="0"/>
              <a:t>&lt;%=%&gt;</a:t>
            </a:r>
            <a:r>
              <a:rPr lang="zh-CN" altLang="en-US" dirty="0" smtClean="0"/>
              <a:t>，均使用</a:t>
            </a:r>
            <a:r>
              <a:rPr lang="en-US" altLang="zh-CN" dirty="0" smtClean="0"/>
              <a:t>EL</a:t>
            </a:r>
            <a:r>
              <a:rPr lang="zh-CN" altLang="en-US" dirty="0" smtClean="0"/>
              <a:t>、</a:t>
            </a:r>
            <a:r>
              <a:rPr lang="en-US" altLang="zh-CN" dirty="0" smtClean="0"/>
              <a:t>JSTL</a:t>
            </a:r>
            <a:r>
              <a:rPr lang="zh-CN" altLang="en-US" dirty="0" smtClean="0"/>
              <a:t>实现</a:t>
            </a:r>
            <a:endParaRPr lang="en-US" altLang="zh-CN" dirty="0" smtClean="0"/>
          </a:p>
          <a:p>
            <a:r>
              <a:rPr lang="zh-CN" altLang="en-US" smtClean="0"/>
              <a:t>难度：易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/>
              <a:t>：</a:t>
            </a:r>
            <a:r>
              <a:rPr lang="en-US" altLang="zh-CN" dirty="0"/>
              <a:t> </a:t>
            </a:r>
            <a:r>
              <a:rPr lang="en-US" altLang="zh-CN" sz="3200" dirty="0" smtClean="0">
                <a:solidFill>
                  <a:srgbClr val="000000"/>
                </a:solidFill>
                <a:ea typeface="微软雅黑 Light"/>
              </a:rPr>
              <a:t>EL</a:t>
            </a:r>
            <a:r>
              <a:rPr lang="zh-CN" altLang="en-US" sz="3200" dirty="0" smtClean="0">
                <a:solidFill>
                  <a:srgbClr val="000000"/>
                </a:solidFill>
                <a:ea typeface="微软雅黑 Light"/>
              </a:rPr>
              <a:t>表达式的功能</a:t>
            </a:r>
            <a:r>
              <a:rPr lang="en-US" altLang="zh-CN" sz="3200" dirty="0" smtClean="0">
                <a:solidFill>
                  <a:srgbClr val="000000"/>
                </a:solidFill>
                <a:ea typeface="微软雅黑 Light"/>
              </a:rPr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3172621"/>
          </a:xfrm>
        </p:spPr>
        <p:txBody>
          <a:bodyPr/>
          <a:lstStyle/>
          <a:p>
            <a:r>
              <a:rPr lang="en-US" altLang="zh-CN" dirty="0" smtClean="0"/>
              <a:t>EL</a:t>
            </a:r>
            <a:r>
              <a:rPr lang="zh-CN" altLang="en-US" dirty="0" smtClean="0"/>
              <a:t>是</a:t>
            </a:r>
            <a:r>
              <a:rPr lang="en-US" altLang="zh-CN" dirty="0" smtClean="0"/>
              <a:t>Expression Language</a:t>
            </a:r>
            <a:r>
              <a:rPr lang="zh-CN" altLang="en-US" dirty="0" smtClean="0"/>
              <a:t>的简称，即表达式语言；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在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中使用，服务器会对其进行解析翻译，生成相应的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代码；</a:t>
            </a:r>
            <a:endParaRPr lang="en-US" altLang="zh-CN" dirty="0" smtClean="0"/>
          </a:p>
          <a:p>
            <a:r>
              <a:rPr lang="en-US" altLang="zh-CN" dirty="0" smtClean="0"/>
              <a:t>EL</a:t>
            </a:r>
            <a:r>
              <a:rPr lang="zh-CN" altLang="en-US" dirty="0" smtClean="0"/>
              <a:t>的作用是用来在</a:t>
            </a:r>
            <a:r>
              <a:rPr lang="en-US" altLang="zh-CN" dirty="0" smtClean="0"/>
              <a:t>JSP</a:t>
            </a:r>
            <a:r>
              <a:rPr lang="zh-CN" altLang="en-US" dirty="0" smtClean="0"/>
              <a:t>页面输出动态内容，可以替代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中的表达式元素</a:t>
            </a:r>
            <a:r>
              <a:rPr lang="en-US" altLang="zh-CN" dirty="0" smtClean="0"/>
              <a:t>&lt;%=%&gt;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15" name="Picture 2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226665" y="4643379"/>
            <a:ext cx="1830388" cy="1565275"/>
          </a:xfrm>
          <a:prstGeom prst="rect">
            <a:avLst/>
          </a:prstGeom>
          <a:noFill/>
        </p:spPr>
      </p:pic>
      <p:sp>
        <p:nvSpPr>
          <p:cNvPr id="16" name="Oval Callout 15"/>
          <p:cNvSpPr/>
          <p:nvPr/>
        </p:nvSpPr>
        <p:spPr>
          <a:xfrm>
            <a:off x="2649460" y="3612456"/>
            <a:ext cx="2240280" cy="2057400"/>
          </a:xfrm>
          <a:prstGeom prst="wedgeEllipseCallout">
            <a:avLst>
              <a:gd name="adj1" fmla="val -86132"/>
              <a:gd name="adj2" fmla="val 410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</a:rPr>
              <a:t>使用</a:t>
            </a:r>
            <a:r>
              <a:rPr lang="en-US" altLang="zh-CN" sz="2400" dirty="0" smtClean="0">
                <a:solidFill>
                  <a:schemeClr val="tx1"/>
                </a:solidFill>
              </a:rPr>
              <a:t>EL</a:t>
            </a:r>
            <a:r>
              <a:rPr lang="zh-CN" altLang="en-US" sz="2400" dirty="0" smtClean="0">
                <a:solidFill>
                  <a:schemeClr val="tx1"/>
                </a:solidFill>
              </a:rPr>
              <a:t>后，</a:t>
            </a:r>
            <a:r>
              <a:rPr lang="en-US" altLang="zh-CN" sz="2400" dirty="0" smtClean="0">
                <a:solidFill>
                  <a:schemeClr val="tx1"/>
                </a:solidFill>
              </a:rPr>
              <a:t>JSP</a:t>
            </a:r>
            <a:r>
              <a:rPr lang="zh-CN" altLang="en-US" sz="2400" dirty="0" smtClean="0">
                <a:solidFill>
                  <a:schemeClr val="tx1"/>
                </a:solidFill>
              </a:rPr>
              <a:t>能够运行更快么？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17" name="Picture 4" descr="C:\Users\wxh\AppData\Local\Microsoft\Windows\Temporary Internet Files\Content.IE5\EOIHY6EV\question_makrs_cutie_mark_by_rildraw-d4byewl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2906" y="5212656"/>
            <a:ext cx="706908" cy="700310"/>
          </a:xfrm>
          <a:prstGeom prst="rect">
            <a:avLst/>
          </a:prstGeom>
          <a:noFill/>
        </p:spPr>
      </p:pic>
      <p:sp>
        <p:nvSpPr>
          <p:cNvPr id="18" name="Oval Callout 17"/>
          <p:cNvSpPr/>
          <p:nvPr/>
        </p:nvSpPr>
        <p:spPr>
          <a:xfrm>
            <a:off x="6139420" y="3444816"/>
            <a:ext cx="2621280" cy="2545080"/>
          </a:xfrm>
          <a:prstGeom prst="wedgeEllipseCallout">
            <a:avLst>
              <a:gd name="adj1" fmla="val 70038"/>
              <a:gd name="adj2" fmla="val 3131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chemeClr val="tx1"/>
                </a:solidFill>
              </a:rPr>
              <a:t>额</a:t>
            </a:r>
            <a:r>
              <a:rPr lang="en-US" altLang="zh-CN" sz="2400" dirty="0" smtClean="0">
                <a:solidFill>
                  <a:schemeClr val="tx1"/>
                </a:solidFill>
              </a:rPr>
              <a:t>….</a:t>
            </a:r>
            <a:r>
              <a:rPr lang="zh-CN" altLang="en-US" sz="2400" dirty="0" smtClean="0">
                <a:solidFill>
                  <a:schemeClr val="tx1"/>
                </a:solidFill>
              </a:rPr>
              <a:t>这个不会啊。使用</a:t>
            </a:r>
            <a:r>
              <a:rPr lang="en-US" altLang="zh-CN" sz="2400" dirty="0" smtClean="0">
                <a:solidFill>
                  <a:schemeClr val="tx1"/>
                </a:solidFill>
              </a:rPr>
              <a:t>EL</a:t>
            </a:r>
            <a:r>
              <a:rPr lang="zh-CN" altLang="en-US" sz="2400" dirty="0" smtClean="0">
                <a:solidFill>
                  <a:schemeClr val="tx1"/>
                </a:solidFill>
              </a:rPr>
              <a:t>就是让</a:t>
            </a:r>
            <a:r>
              <a:rPr lang="en-US" altLang="zh-CN" sz="2400" dirty="0" smtClean="0">
                <a:solidFill>
                  <a:schemeClr val="tx1"/>
                </a:solidFill>
              </a:rPr>
              <a:t>JSP</a:t>
            </a:r>
            <a:r>
              <a:rPr lang="zh-CN" altLang="en-US" sz="2400" dirty="0" smtClean="0">
                <a:solidFill>
                  <a:schemeClr val="tx1"/>
                </a:solidFill>
              </a:rPr>
              <a:t>编写起来更为简单。</a:t>
            </a:r>
            <a:endParaRPr lang="en-US" altLang="en-US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表达式的一般格式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465636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EL</a:t>
            </a:r>
            <a:r>
              <a:rPr lang="zh-CN" altLang="en-US" dirty="0" smtClean="0"/>
              <a:t>的一般格式如下：以</a:t>
            </a:r>
            <a:r>
              <a:rPr lang="en-US" altLang="zh-CN" dirty="0" smtClean="0"/>
              <a:t>${</a:t>
            </a:r>
            <a:r>
              <a:rPr lang="zh-CN" altLang="en-US" dirty="0" smtClean="0"/>
              <a:t>开始，以</a:t>
            </a:r>
            <a:r>
              <a:rPr lang="en-US" altLang="zh-CN" dirty="0" smtClean="0"/>
              <a:t>}</a:t>
            </a:r>
            <a:r>
              <a:rPr lang="zh-CN" altLang="en-US" dirty="0" smtClean="0"/>
              <a:t>结束；</a:t>
            </a:r>
            <a:r>
              <a:rPr lang="en-US" altLang="zh-CN" dirty="0" smtClean="0"/>
              <a:t>I</a:t>
            </a:r>
            <a:endParaRPr lang="en-US" altLang="zh-CN" dirty="0" smtClean="0"/>
          </a:p>
          <a:p>
            <a:endParaRPr lang="en-US" altLang="zh-CN" b="1" dirty="0" smtClean="0"/>
          </a:p>
          <a:p>
            <a:r>
              <a:rPr lang="zh-CN" altLang="en-US" dirty="0" smtClean="0"/>
              <a:t>例如：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等同于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70509" y="1796213"/>
            <a:ext cx="10653600" cy="5847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微软雅黑 Light"/>
              </a:rPr>
              <a:t>${EL</a:t>
            </a:r>
            <a:r>
              <a:rPr lang="zh-CN" altLang="en-US" sz="3200" dirty="0" smtClean="0">
                <a:ea typeface="微软雅黑 Light"/>
              </a:rPr>
              <a:t>表达式</a:t>
            </a:r>
            <a:r>
              <a:rPr lang="en-US" altLang="zh-CN" sz="3200" dirty="0" smtClean="0">
                <a:ea typeface="微软雅黑 Light"/>
              </a:rPr>
              <a:t>}</a:t>
            </a:r>
            <a:endParaRPr lang="en-US" altLang="zh-CN" sz="3200" dirty="0" smtClean="0">
              <a:ea typeface="微软雅黑 Ligh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2139" y="3346092"/>
            <a:ext cx="106536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微软雅黑 Light"/>
              </a:rPr>
              <a:t>${</a:t>
            </a:r>
            <a:r>
              <a:rPr lang="en-US" altLang="zh-CN" dirty="0" err="1" smtClean="0">
                <a:ea typeface="微软雅黑 Light"/>
              </a:rPr>
              <a:t>param.username</a:t>
            </a:r>
            <a:r>
              <a:rPr lang="en-US" altLang="zh-CN" dirty="0" smtClean="0">
                <a:ea typeface="微软雅黑 Light"/>
              </a:rPr>
              <a:t>}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527" y="4792454"/>
            <a:ext cx="106536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微软雅黑 Light"/>
              </a:rPr>
              <a:t>&lt;%=</a:t>
            </a:r>
            <a:r>
              <a:rPr lang="en-US" altLang="zh-CN" dirty="0" err="1" smtClean="0">
                <a:ea typeface="微软雅黑 Light"/>
              </a:rPr>
              <a:t>request.getParameter</a:t>
            </a:r>
            <a:r>
              <a:rPr lang="en-US" altLang="zh-CN" dirty="0" smtClean="0">
                <a:ea typeface="微软雅黑 Light"/>
              </a:rPr>
              <a:t>(“username”)%&gt;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037" y="5418683"/>
            <a:ext cx="11542144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上述举例中的</a:t>
            </a:r>
            <a:r>
              <a:rPr lang="en-US" altLang="zh-CN" sz="2400" dirty="0" err="1" smtClean="0"/>
              <a:t>param</a:t>
            </a:r>
            <a:r>
              <a:rPr lang="zh-CN" altLang="en-US" sz="2400" dirty="0" smtClean="0"/>
              <a:t>是</a:t>
            </a:r>
            <a:r>
              <a:rPr lang="en-US" altLang="zh-CN" sz="2400" dirty="0" smtClean="0"/>
              <a:t>EL</a:t>
            </a:r>
            <a:r>
              <a:rPr lang="zh-CN" altLang="en-US" sz="2400" dirty="0" smtClean="0"/>
              <a:t>的内置对象，用来返回请求参数的值，参数值为</a:t>
            </a:r>
            <a:r>
              <a:rPr lang="en-US" altLang="zh-CN" sz="2400" dirty="0" smtClean="0"/>
              <a:t>null</a:t>
            </a:r>
            <a:r>
              <a:rPr lang="zh-CN" altLang="en-US" sz="2400" dirty="0" smtClean="0"/>
              <a:t>时不显示。接下来学习内置对象。</a:t>
            </a:r>
            <a:endParaRPr lang="en-US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表达式的内置对象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465636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为了能够方便地输出数据，</a:t>
            </a:r>
            <a:r>
              <a:rPr lang="en-US" altLang="zh-CN" dirty="0" smtClean="0"/>
              <a:t>EL</a:t>
            </a:r>
            <a:r>
              <a:rPr lang="zh-CN" altLang="en-US" dirty="0" smtClean="0"/>
              <a:t>提供了</a:t>
            </a:r>
            <a:r>
              <a:rPr lang="en-US" altLang="zh-CN" dirty="0" smtClean="0"/>
              <a:t>11</a:t>
            </a:r>
            <a:r>
              <a:rPr lang="zh-CN" altLang="en-US" dirty="0" smtClean="0"/>
              <a:t>个内置对象，其中：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2</a:t>
            </a:r>
            <a:r>
              <a:rPr lang="zh-CN" altLang="en-US" dirty="0" smtClean="0"/>
              <a:t>个内置对象为了方便输出请求参数：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param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paramValues</a:t>
            </a:r>
            <a:r>
              <a:rPr lang="zh-CN" altLang="en-US" dirty="0" smtClean="0"/>
              <a:t>；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4</a:t>
            </a:r>
            <a:r>
              <a:rPr lang="zh-CN" altLang="en-US" dirty="0" smtClean="0"/>
              <a:t>个内置对象为了方便输出各个范围的属性：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pageScope</a:t>
            </a:r>
            <a:r>
              <a:rPr lang="en-US" altLang="zh-CN" dirty="0" smtClean="0"/>
              <a:t>/ </a:t>
            </a:r>
            <a:r>
              <a:rPr lang="en-US" altLang="zh-CN" dirty="0" err="1" smtClean="0"/>
              <a:t>requestScope</a:t>
            </a:r>
            <a:r>
              <a:rPr lang="en-US" altLang="zh-CN" dirty="0" smtClean="0"/>
              <a:t> /</a:t>
            </a:r>
            <a:r>
              <a:rPr lang="en-US" altLang="zh-CN" dirty="0" err="1" smtClean="0"/>
              <a:t>sessionScope</a:t>
            </a:r>
            <a:r>
              <a:rPr lang="en-US" altLang="zh-CN" dirty="0" smtClean="0"/>
              <a:t> /</a:t>
            </a:r>
            <a:r>
              <a:rPr lang="en-US" altLang="zh-CN" dirty="0" err="1" smtClean="0"/>
              <a:t>applicationScope</a:t>
            </a:r>
            <a:r>
              <a:rPr lang="en-US" altLang="zh-CN" dirty="0" smtClean="0"/>
              <a:t>【</a:t>
            </a:r>
            <a:r>
              <a:rPr lang="zh-CN" altLang="en-US" dirty="0" smtClean="0">
                <a:solidFill>
                  <a:srgbClr val="C00000"/>
                </a:solidFill>
              </a:rPr>
              <a:t>使用较多，知识点</a:t>
            </a:r>
            <a:r>
              <a:rPr lang="en-US" altLang="zh-CN" dirty="0" smtClean="0">
                <a:solidFill>
                  <a:srgbClr val="C00000"/>
                </a:solidFill>
              </a:rPr>
              <a:t>4</a:t>
            </a:r>
            <a:r>
              <a:rPr lang="zh-CN" altLang="en-US" dirty="0" smtClean="0">
                <a:solidFill>
                  <a:srgbClr val="C00000"/>
                </a:solidFill>
              </a:rPr>
              <a:t>单独学习</a:t>
            </a:r>
            <a:r>
              <a:rPr lang="en-US" altLang="zh-CN" dirty="0" smtClean="0"/>
              <a:t>】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2</a:t>
            </a:r>
            <a:r>
              <a:rPr lang="zh-CN" altLang="en-US" dirty="0" smtClean="0"/>
              <a:t>个与请求头有关的内置对象：</a:t>
            </a:r>
            <a:r>
              <a:rPr lang="en-US" altLang="zh-CN" dirty="0" smtClean="0"/>
              <a:t>header/</a:t>
            </a:r>
            <a:r>
              <a:rPr lang="en-US" altLang="zh-CN" dirty="0" err="1" smtClean="0"/>
              <a:t>headerValues</a:t>
            </a:r>
            <a:endParaRPr lang="zh-CN" altLang="en-US" dirty="0" smtClean="0"/>
          </a:p>
          <a:p>
            <a:pPr lvl="1"/>
            <a:r>
              <a:rPr lang="en-US" altLang="zh-CN" dirty="0" smtClean="0"/>
              <a:t>2</a:t>
            </a:r>
            <a:r>
              <a:rPr lang="zh-CN" altLang="en-US" dirty="0" smtClean="0"/>
              <a:t>个其他内置对象：</a:t>
            </a:r>
            <a:r>
              <a:rPr lang="en-US" altLang="zh-CN" dirty="0" smtClean="0"/>
              <a:t>cookie/</a:t>
            </a:r>
            <a:r>
              <a:rPr lang="en-US" altLang="zh-CN" dirty="0" err="1" smtClean="0"/>
              <a:t>initParam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1</a:t>
            </a:r>
            <a:r>
              <a:rPr lang="zh-CN" altLang="en-US" dirty="0" smtClean="0"/>
              <a:t>个特殊的内置对象</a:t>
            </a:r>
            <a:r>
              <a:rPr lang="en-US" altLang="zh-CN" dirty="0" err="1" smtClean="0"/>
              <a:t>pageContext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表达式的内置对象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6"/>
            <a:ext cx="11792070" cy="5958953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内置对象</a:t>
            </a:r>
            <a:r>
              <a:rPr lang="en-US" altLang="zh-CN" sz="2400" dirty="0" err="1" smtClean="0"/>
              <a:t>param</a:t>
            </a:r>
            <a:r>
              <a:rPr lang="zh-CN" altLang="en-US" sz="2400" dirty="0" smtClean="0"/>
              <a:t>：用来输出请求参数的值，格式为</a:t>
            </a:r>
            <a:r>
              <a:rPr lang="en-US" altLang="zh-CN" sz="2400" dirty="0" smtClean="0"/>
              <a:t>${</a:t>
            </a:r>
            <a:r>
              <a:rPr lang="en-US" altLang="zh-CN" sz="2400" dirty="0" err="1" smtClean="0"/>
              <a:t>param</a:t>
            </a:r>
            <a:r>
              <a:rPr lang="en-US" altLang="zh-CN" sz="2400" dirty="0" smtClean="0"/>
              <a:t>.</a:t>
            </a:r>
            <a:r>
              <a:rPr lang="zh-CN" altLang="en-US" sz="2400" dirty="0" smtClean="0"/>
              <a:t>请求参数名字</a:t>
            </a:r>
            <a:r>
              <a:rPr lang="en-US" altLang="zh-CN" sz="2400" dirty="0" smtClean="0"/>
              <a:t>}</a:t>
            </a:r>
            <a:endParaRPr lang="en-US" altLang="zh-CN" sz="2400" dirty="0" smtClean="0"/>
          </a:p>
          <a:p>
            <a:pPr>
              <a:buNone/>
            </a:pPr>
            <a:endParaRPr lang="en-US" altLang="zh-CN" sz="2400" dirty="0" smtClean="0"/>
          </a:p>
          <a:p>
            <a:r>
              <a:rPr lang="zh-CN" altLang="en-US" sz="2400" dirty="0" smtClean="0"/>
              <a:t>内置对象</a:t>
            </a:r>
            <a:r>
              <a:rPr lang="en-US" altLang="zh-CN" sz="2400" dirty="0" err="1" smtClean="0"/>
              <a:t>paramValues</a:t>
            </a:r>
            <a:r>
              <a:rPr lang="zh-CN" altLang="en-US" sz="2400" dirty="0" smtClean="0"/>
              <a:t>：用来获取一对多的参数值，返回一个数组。比如某请求参数是通过</a:t>
            </a:r>
            <a:r>
              <a:rPr lang="en-US" altLang="zh-CN" sz="2400" dirty="0" smtClean="0"/>
              <a:t>checkbox</a:t>
            </a:r>
            <a:r>
              <a:rPr lang="zh-CN" altLang="en-US" sz="2400" dirty="0" smtClean="0"/>
              <a:t>传递的，名字为</a:t>
            </a:r>
            <a:r>
              <a:rPr lang="en-US" altLang="zh-CN" sz="2400" dirty="0" smtClean="0"/>
              <a:t>hobbies</a:t>
            </a:r>
            <a:r>
              <a:rPr lang="zh-CN" altLang="en-US" sz="2400" dirty="0" smtClean="0"/>
              <a:t>，要输出所有</a:t>
            </a:r>
            <a:r>
              <a:rPr lang="en-US" altLang="zh-CN" sz="2400" dirty="0" smtClean="0"/>
              <a:t>hobbies</a:t>
            </a:r>
            <a:r>
              <a:rPr lang="zh-CN" altLang="en-US" sz="2400" dirty="0" smtClean="0"/>
              <a:t>值中的第一个值，可以使用如下两种方式：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pPr>
              <a:buNone/>
            </a:pPr>
            <a:endParaRPr lang="zh-CN" altLang="en-US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08532" y="1589180"/>
            <a:ext cx="1065360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 Light"/>
              </a:rPr>
              <a:t>使用表达式：</a:t>
            </a:r>
            <a:r>
              <a:rPr lang="en-US" altLang="zh-CN" dirty="0" smtClean="0">
                <a:ea typeface="微软雅黑 Light"/>
              </a:rPr>
              <a:t>&lt;%=</a:t>
            </a:r>
            <a:r>
              <a:rPr lang="en-US" altLang="zh-CN" dirty="0" err="1" smtClean="0">
                <a:ea typeface="微软雅黑 Light"/>
              </a:rPr>
              <a:t>request.getParameter</a:t>
            </a:r>
            <a:r>
              <a:rPr lang="en-US" altLang="zh-CN" dirty="0" smtClean="0">
                <a:ea typeface="微软雅黑 Light"/>
              </a:rPr>
              <a:t>("name")%&gt;&lt;</a:t>
            </a:r>
            <a:r>
              <a:rPr lang="en-US" altLang="zh-CN" dirty="0" err="1" smtClean="0">
                <a:ea typeface="微软雅黑 Light"/>
              </a:rPr>
              <a:t>br</a:t>
            </a:r>
            <a:r>
              <a:rPr lang="en-US" altLang="zh-CN" dirty="0" smtClean="0">
                <a:ea typeface="微软雅黑 Light"/>
              </a:rPr>
              <a:t>&gt;</a:t>
            </a:r>
            <a:endParaRPr lang="en-US" altLang="zh-CN" dirty="0" smtClean="0">
              <a:ea typeface="微软雅黑 Light"/>
            </a:endParaRPr>
          </a:p>
          <a:p>
            <a:r>
              <a:rPr lang="zh-CN" altLang="en-US" dirty="0" smtClean="0">
                <a:ea typeface="微软雅黑 Light"/>
              </a:rPr>
              <a:t>使用</a:t>
            </a:r>
            <a:r>
              <a:rPr lang="en-US" altLang="zh-CN" dirty="0" smtClean="0">
                <a:ea typeface="微软雅黑 Light"/>
              </a:rPr>
              <a:t>EL</a:t>
            </a:r>
            <a:r>
              <a:rPr lang="zh-CN" altLang="en-US" dirty="0" smtClean="0">
                <a:ea typeface="微软雅黑 Light"/>
              </a:rPr>
              <a:t>：</a:t>
            </a:r>
            <a:r>
              <a:rPr lang="en-US" altLang="zh-CN" dirty="0" smtClean="0">
                <a:ea typeface="微软雅黑 Light"/>
              </a:rPr>
              <a:t>${param.name}&lt;</a:t>
            </a:r>
            <a:r>
              <a:rPr lang="en-US" altLang="zh-CN" dirty="0" err="1" smtClean="0">
                <a:ea typeface="微软雅黑 Light"/>
              </a:rPr>
              <a:t>br</a:t>
            </a:r>
            <a:r>
              <a:rPr lang="en-US" altLang="zh-CN" dirty="0" smtClean="0">
                <a:ea typeface="微软雅黑 Light"/>
              </a:rPr>
              <a:t>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4669" y="4225986"/>
            <a:ext cx="10653600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 Light"/>
              </a:rPr>
              <a:t>使用表达式：</a:t>
            </a:r>
            <a:r>
              <a:rPr lang="en-US" altLang="zh-CN" dirty="0" smtClean="0">
                <a:ea typeface="微软雅黑 Light"/>
              </a:rPr>
              <a:t>&lt;%=</a:t>
            </a:r>
            <a:r>
              <a:rPr lang="en-US" altLang="zh-CN" dirty="0" err="1" smtClean="0">
                <a:ea typeface="微软雅黑 Light"/>
              </a:rPr>
              <a:t>request.getParameterValues</a:t>
            </a:r>
            <a:r>
              <a:rPr lang="en-US" altLang="zh-CN" dirty="0" smtClean="0">
                <a:ea typeface="微软雅黑 Light"/>
              </a:rPr>
              <a:t>("hobbies")[0]%&gt;</a:t>
            </a:r>
            <a:endParaRPr lang="en-US" altLang="zh-CN" dirty="0" smtClean="0">
              <a:ea typeface="微软雅黑 Light"/>
            </a:endParaRPr>
          </a:p>
          <a:p>
            <a:r>
              <a:rPr lang="zh-CN" altLang="en-US" dirty="0" smtClean="0">
                <a:ea typeface="微软雅黑 Light"/>
              </a:rPr>
              <a:t>使用</a:t>
            </a:r>
            <a:r>
              <a:rPr lang="en-US" altLang="zh-CN" dirty="0" smtClean="0">
                <a:ea typeface="微软雅黑 Light"/>
              </a:rPr>
              <a:t>EL</a:t>
            </a:r>
            <a:r>
              <a:rPr lang="zh-CN" altLang="en-US" dirty="0" smtClean="0">
                <a:ea typeface="微软雅黑 Light"/>
              </a:rPr>
              <a:t>：</a:t>
            </a:r>
            <a:r>
              <a:rPr lang="en-US" altLang="zh-CN" dirty="0" smtClean="0">
                <a:ea typeface="微软雅黑 Light"/>
              </a:rPr>
              <a:t>${</a:t>
            </a:r>
            <a:r>
              <a:rPr lang="en-US" altLang="zh-CN" dirty="0" err="1" smtClean="0">
                <a:ea typeface="微软雅黑 Light"/>
              </a:rPr>
              <a:t>paramValues.hobbies</a:t>
            </a:r>
            <a:r>
              <a:rPr lang="en-US" altLang="zh-CN" dirty="0" smtClean="0">
                <a:ea typeface="微软雅黑 Light"/>
              </a:rPr>
              <a:t>[0]}</a:t>
            </a:r>
            <a:endParaRPr lang="en-US" altLang="zh-CN" dirty="0" smtClean="0">
              <a:ea typeface="微软雅黑 Ligh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en-US" altLang="zh-CN" dirty="0" smtClean="0"/>
              <a:t> EL</a:t>
            </a:r>
            <a:r>
              <a:rPr lang="zh-CN" altLang="en-US" dirty="0" smtClean="0"/>
              <a:t>表达式的内置对象</a:t>
            </a:r>
            <a:r>
              <a:rPr lang="en-US" altLang="zh-CN" dirty="0" smtClean="0"/>
              <a:t>-3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6"/>
            <a:ext cx="11792070" cy="5605271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内置对象</a:t>
            </a:r>
            <a:r>
              <a:rPr lang="en-US" altLang="zh-CN" sz="2400" dirty="0" smtClean="0"/>
              <a:t>header</a:t>
            </a:r>
            <a:r>
              <a:rPr lang="zh-CN" altLang="en-US" sz="2400" dirty="0" smtClean="0"/>
              <a:t>：用来输出某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一个</a:t>
            </a:r>
            <a:r>
              <a:rPr lang="zh-CN" altLang="en-US" sz="2400" dirty="0" smtClean="0"/>
              <a:t>请求头的值，格式为</a:t>
            </a:r>
            <a:r>
              <a:rPr lang="en-US" altLang="zh-CN" sz="2400" dirty="0" smtClean="0"/>
              <a:t>${header.</a:t>
            </a:r>
            <a:r>
              <a:rPr lang="zh-CN" altLang="en-US" sz="2400" dirty="0" smtClean="0"/>
              <a:t>请求头名字</a:t>
            </a:r>
            <a:r>
              <a:rPr lang="en-US" altLang="zh-CN" sz="2400" dirty="0" smtClean="0"/>
              <a:t>}</a:t>
            </a:r>
            <a:r>
              <a:rPr lang="zh-CN" altLang="en-US" sz="2400" dirty="0" smtClean="0"/>
              <a:t>，例如</a:t>
            </a:r>
            <a:r>
              <a:rPr lang="zh-CN" altLang="en-US" sz="2400" dirty="0" smtClean="0">
                <a:ea typeface="微软雅黑 Light"/>
              </a:rPr>
              <a:t>输出请求头</a:t>
            </a:r>
            <a:r>
              <a:rPr lang="en-US" altLang="zh-CN" sz="2400" dirty="0" smtClean="0">
                <a:ea typeface="微软雅黑 Light"/>
              </a:rPr>
              <a:t>accept</a:t>
            </a:r>
            <a:r>
              <a:rPr lang="zh-CN" altLang="en-US" sz="2400" dirty="0" smtClean="0">
                <a:ea typeface="微软雅黑 Light"/>
              </a:rPr>
              <a:t>的值</a:t>
            </a:r>
            <a:endParaRPr lang="en-US" altLang="zh-CN" sz="2400" dirty="0" smtClean="0">
              <a:ea typeface="微软雅黑 Light"/>
            </a:endParaRPr>
          </a:p>
          <a:p>
            <a:pPr>
              <a:buNone/>
            </a:pPr>
            <a:endParaRPr lang="zh-CN" altLang="en-US" sz="2400" dirty="0" smtClean="0">
              <a:ea typeface="微软雅黑 Light"/>
            </a:endParaRPr>
          </a:p>
          <a:p>
            <a:r>
              <a:rPr lang="zh-CN" altLang="en-US" sz="2400" dirty="0" smtClean="0"/>
              <a:t>内置对象</a:t>
            </a:r>
            <a:r>
              <a:rPr lang="en-US" altLang="zh-CN" sz="2400" dirty="0" err="1" smtClean="0"/>
              <a:t>headerValues</a:t>
            </a:r>
            <a:r>
              <a:rPr lang="zh-CN" altLang="en-US" sz="2400" dirty="0" smtClean="0"/>
              <a:t>：如果某个请求头的值有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多个</a:t>
            </a:r>
            <a:r>
              <a:rPr lang="zh-CN" altLang="en-US" sz="2400" dirty="0" smtClean="0"/>
              <a:t>，则使用</a:t>
            </a:r>
            <a:r>
              <a:rPr lang="en-US" altLang="zh-CN" sz="2400" dirty="0" err="1" smtClean="0"/>
              <a:t>headerValues</a:t>
            </a:r>
            <a:r>
              <a:rPr lang="zh-CN" altLang="en-US" sz="2400" dirty="0" smtClean="0"/>
              <a:t>返回一个数组。如下代码所示：</a:t>
            </a:r>
            <a:endParaRPr lang="zh-CN" altLang="en-US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上述代码将返回请求头</a:t>
            </a:r>
            <a:r>
              <a:rPr lang="en-US" altLang="zh-CN" sz="2400" dirty="0" smtClean="0"/>
              <a:t>cookie</a:t>
            </a:r>
            <a:r>
              <a:rPr lang="zh-CN" altLang="en-US" sz="2400" dirty="0" smtClean="0"/>
              <a:t>中的第一个值，例如：</a:t>
            </a:r>
            <a:endParaRPr lang="zh-CN" altLang="en-US" sz="2400" dirty="0" smtClean="0"/>
          </a:p>
          <a:p>
            <a:pPr>
              <a:buNone/>
            </a:pPr>
            <a:r>
              <a:rPr lang="zh-CN" altLang="en-US" sz="2400" dirty="0" smtClean="0"/>
              <a:t> </a:t>
            </a:r>
            <a:r>
              <a:rPr lang="en-US" altLang="zh-CN" sz="2400" dirty="0" smtClean="0"/>
              <a:t>JSESSIONID=A6A22CA4AEE8F9E1111422C889740B24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525785" y="2262040"/>
            <a:ext cx="106536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微软雅黑 Light"/>
              </a:rPr>
              <a:t>${</a:t>
            </a:r>
            <a:r>
              <a:rPr lang="en-US" altLang="zh-CN" dirty="0" err="1" smtClean="0">
                <a:ea typeface="微软雅黑 Light"/>
              </a:rPr>
              <a:t>header.accept</a:t>
            </a:r>
            <a:r>
              <a:rPr lang="en-US" altLang="zh-CN" dirty="0" smtClean="0">
                <a:ea typeface="微软雅黑 Light"/>
              </a:rPr>
              <a:t>}</a:t>
            </a:r>
            <a:endParaRPr lang="zh-CN" altLang="en-US" dirty="0" smtClean="0">
              <a:ea typeface="微软雅黑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174" y="4105216"/>
            <a:ext cx="106536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altLang="zh-CN" dirty="0" smtClean="0"/>
              <a:t>${</a:t>
            </a:r>
            <a:r>
              <a:rPr lang="en-US" altLang="zh-CN" dirty="0" err="1" smtClean="0"/>
              <a:t>headerValues.cookie</a:t>
            </a:r>
            <a:r>
              <a:rPr lang="en-US" altLang="zh-CN" dirty="0" smtClean="0"/>
              <a:t>[0]}</a:t>
            </a:r>
            <a:endParaRPr lang="en-US" altLang="zh-CN" dirty="0" smtClean="0">
              <a:ea typeface="微软雅黑 Ligh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ff376d68-6e87-4679-a010-54459d85b2af}"/>
</p:tagLst>
</file>

<file path=ppt/tags/tag2.xml><?xml version="1.0" encoding="utf-8"?>
<p:tagLst xmlns:p="http://schemas.openxmlformats.org/presentationml/2006/main">
  <p:tag name="KSO_WM_UNIT_TABLE_BEAUTIFY" val="smartTable{d05822b1-a050-482d-9f57-688f20695b5a}"/>
</p:tagLst>
</file>

<file path=ppt/tags/tag3.xml><?xml version="1.0" encoding="utf-8"?>
<p:tagLst xmlns:p="http://schemas.openxmlformats.org/presentationml/2006/main">
  <p:tag name="KSO_WM_UNIT_TABLE_BEAUTIFY" val="smartTable{87ed0692-8836-4475-8a0f-31d5e47f24a2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11127</Words>
  <Application>WPS 演示</Application>
  <PresentationFormat>Custom</PresentationFormat>
  <Paragraphs>765</Paragraphs>
  <Slides>44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微软雅黑 Light</vt:lpstr>
      <vt:lpstr>微软雅黑 Light</vt:lpstr>
      <vt:lpstr>黑体</vt:lpstr>
      <vt:lpstr>Arial Unicode MS</vt:lpstr>
      <vt:lpstr>Calibri</vt:lpstr>
      <vt:lpstr>Wingdings</vt:lpstr>
      <vt:lpstr>Webdings</vt:lpstr>
      <vt:lpstr>Calibri Light</vt:lpstr>
      <vt:lpstr>Office 主题</vt:lpstr>
      <vt:lpstr>EL与JSTL</vt:lpstr>
      <vt:lpstr>本章内容：共2小节，14个知识点</vt:lpstr>
      <vt:lpstr>本章目标</vt:lpstr>
      <vt:lpstr>第1节【EL】</vt:lpstr>
      <vt:lpstr>知识点1： EL表达式的功能-1</vt:lpstr>
      <vt:lpstr>知识点2： EL表达式的一般格式</vt:lpstr>
      <vt:lpstr>知识点3： EL表达式的内置对象-1</vt:lpstr>
      <vt:lpstr>知识点3： EL表达式的内置对象-2</vt:lpstr>
      <vt:lpstr>知识点3： EL表达式的内置对象-3</vt:lpstr>
      <vt:lpstr>知识点3： EL表达式的内置对象-4</vt:lpstr>
      <vt:lpstr>知识点3： EL表达式的内置对象-5</vt:lpstr>
      <vt:lpstr>知识点4：EL表达式获取数据的作用域检索顺序-1</vt:lpstr>
      <vt:lpstr>知识点4：EL表达式获取数据的作用域检索顺序-2</vt:lpstr>
      <vt:lpstr>知识点4：EL表达式获取数据的作用域检索顺序-3</vt:lpstr>
      <vt:lpstr>知识点5： 强制使用某个作用域的属性</vt:lpstr>
      <vt:lpstr>JSP表达式语言支持以下11种隐式对象</vt:lpstr>
      <vt:lpstr>知识点6： EL运算符-1</vt:lpstr>
      <vt:lpstr>知识点6： EL运算符-2</vt:lpstr>
      <vt:lpstr>知识点6： EL运算符-3</vt:lpstr>
      <vt:lpstr>知识点7： EL表达式的集合运算符等特殊运算符</vt:lpstr>
      <vt:lpstr>PowerPoint 演示文稿</vt:lpstr>
      <vt:lpstr>PowerPoint 演示文稿</vt:lpstr>
      <vt:lpstr>本节总结提问【EL】</vt:lpstr>
      <vt:lpstr>本节总结【EL】</vt:lpstr>
      <vt:lpstr>第2节【JSTL】</vt:lpstr>
      <vt:lpstr>知识点1：标签库的作用</vt:lpstr>
      <vt:lpstr>知识点2：JSTL简介-1</vt:lpstr>
      <vt:lpstr>知识点2：JSTL简介-2</vt:lpstr>
      <vt:lpstr>知识点2：JSTL简介-3</vt:lpstr>
      <vt:lpstr>知识点3：JSP taglib指令标签的使用</vt:lpstr>
      <vt:lpstr>知识点4：JSTL属性操作标签的使用</vt:lpstr>
      <vt:lpstr>PowerPoint 演示文稿</vt:lpstr>
      <vt:lpstr>知识点5：JSTL条件分支标签的使用-1</vt:lpstr>
      <vt:lpstr>知识点5：JSTL条件分支标签的使用-2</vt:lpstr>
      <vt:lpstr>PowerPoint 演示文稿</vt:lpstr>
      <vt:lpstr>知识点6：JSTL迭代标签的使用-1</vt:lpstr>
      <vt:lpstr>知识点6：JSTL迭代标签的使用-2</vt:lpstr>
      <vt:lpstr>PowerPoint 演示文稿</vt:lpstr>
      <vt:lpstr>知识点7：JSTL标签分类</vt:lpstr>
      <vt:lpstr>本节总结提问【JSTL】</vt:lpstr>
      <vt:lpstr>本节总结【JSTL】</vt:lpstr>
      <vt:lpstr>本章总结</vt:lpstr>
      <vt:lpstr>本章作业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EDZ</cp:lastModifiedBy>
  <cp:revision>2364</cp:revision>
  <dcterms:created xsi:type="dcterms:W3CDTF">2014-03-19T14:07:00Z</dcterms:created>
  <dcterms:modified xsi:type="dcterms:W3CDTF">2020-01-07T02:42:37Z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