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9"/>
  </p:handoutMasterIdLst>
  <p:sldIdLst>
    <p:sldId id="478" r:id="rId3"/>
    <p:sldId id="481" r:id="rId5"/>
    <p:sldId id="904" r:id="rId6"/>
    <p:sldId id="921" r:id="rId7"/>
    <p:sldId id="920" r:id="rId8"/>
    <p:sldId id="905" r:id="rId9"/>
    <p:sldId id="906" r:id="rId10"/>
    <p:sldId id="917" r:id="rId11"/>
    <p:sldId id="907" r:id="rId12"/>
    <p:sldId id="908" r:id="rId13"/>
    <p:sldId id="922" r:id="rId14"/>
    <p:sldId id="918" r:id="rId15"/>
    <p:sldId id="919" r:id="rId16"/>
    <p:sldId id="923" r:id="rId17"/>
    <p:sldId id="910" r:id="rId18"/>
    <p:sldId id="924" r:id="rId19"/>
    <p:sldId id="911" r:id="rId20"/>
    <p:sldId id="913" r:id="rId21"/>
    <p:sldId id="914" r:id="rId22"/>
    <p:sldId id="915" r:id="rId23"/>
    <p:sldId id="940" r:id="rId24"/>
    <p:sldId id="912" r:id="rId25"/>
    <p:sldId id="944" r:id="rId26"/>
    <p:sldId id="941" r:id="rId27"/>
    <p:sldId id="916"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4958"/>
    <a:srgbClr val="B8275B"/>
    <a:srgbClr val="269999"/>
    <a:srgbClr val="595959"/>
    <a:srgbClr val="276A83"/>
    <a:srgbClr val="AE0B0B"/>
    <a:srgbClr val="C3C000"/>
    <a:srgbClr val="F66FD8"/>
    <a:srgbClr val="C56883"/>
    <a:srgbClr val="FD3A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8" autoAdjust="0"/>
    <p:restoredTop sz="93537" autoAdjust="0"/>
  </p:normalViewPr>
  <p:slideViewPr>
    <p:cSldViewPr snapToGrid="0">
      <p:cViewPr varScale="1">
        <p:scale>
          <a:sx n="106" d="100"/>
          <a:sy n="106" d="100"/>
        </p:scale>
        <p:origin x="-762" y="-96"/>
      </p:cViewPr>
      <p:guideLst>
        <p:guide orient="horz" pos="2160"/>
        <p:guide pos="3831"/>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7" d="100"/>
          <a:sy n="57" d="100"/>
        </p:scale>
        <p:origin x="2034" y="6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t>
            </a:r>
            <a:r>
              <a:rPr lang="zh-CN" altLang="en-US" dirty="0" smtClean="0"/>
              <a:t>本章引言</a:t>
            </a:r>
            <a:r>
              <a:rPr lang="en-US" altLang="zh-CN" dirty="0" smtClean="0"/>
              <a:t>】</a:t>
            </a:r>
            <a:endParaRPr lang="en-US" altLang="zh-CN" dirty="0" smtClean="0"/>
          </a:p>
          <a:p>
            <a:r>
              <a:rPr lang="en-US" altLang="zh-CN" baseline="0" dirty="0" smtClean="0"/>
              <a:t>	</a:t>
            </a:r>
            <a:r>
              <a:rPr lang="zh-CN" altLang="en-US" baseline="0" dirty="0" smtClean="0"/>
              <a:t>过去的几十年间，计算机性能一直由摩尔定律来推动，而从多核处理器逐步成为</a:t>
            </a:r>
            <a:r>
              <a:rPr lang="en-US" altLang="zh-CN" baseline="0" dirty="0" smtClean="0"/>
              <a:t>PC</a:t>
            </a:r>
            <a:r>
              <a:rPr lang="zh-CN" altLang="en-US" baseline="0" dirty="0" smtClean="0"/>
              <a:t>主流装备那一天起，软件系统运行的效率就可能将由摩尔定律和</a:t>
            </a:r>
            <a:r>
              <a:rPr lang="en-US" altLang="zh-CN" baseline="0" dirty="0" smtClean="0"/>
              <a:t>Amdahl</a:t>
            </a:r>
            <a:r>
              <a:rPr lang="zh-CN" altLang="en-US" baseline="0" dirty="0" smtClean="0"/>
              <a:t>定律共同推动。编写能够高效利用多处理器的代码，将会成为很大的挑战。几乎在所有的应用场景下，我们面对的都将是需要为业务系统编写安全、可伸缩的</a:t>
            </a:r>
            <a:r>
              <a:rPr lang="en-US" altLang="zh-CN" baseline="0" dirty="0" smtClean="0"/>
              <a:t>Java</a:t>
            </a:r>
            <a:r>
              <a:rPr lang="zh-CN" altLang="en-US" baseline="0" dirty="0" smtClean="0"/>
              <a:t>代码以利用并发构建高性能软件解决方案。自</a:t>
            </a:r>
            <a:r>
              <a:rPr lang="en-US" altLang="zh-CN" baseline="0" dirty="0" smtClean="0"/>
              <a:t>JDK5</a:t>
            </a:r>
            <a:r>
              <a:rPr lang="zh-CN" altLang="en-US" baseline="0" dirty="0" smtClean="0"/>
              <a:t>开始，</a:t>
            </a:r>
            <a:r>
              <a:rPr lang="en-US" altLang="zh-CN" baseline="0" dirty="0" smtClean="0"/>
              <a:t>Java</a:t>
            </a:r>
            <a:r>
              <a:rPr lang="zh-CN" altLang="en-US" baseline="0" dirty="0" smtClean="0"/>
              <a:t>就在持续改进提高虚拟机的性能以及并发类的可升缩性，并加入了丰富的新并发工具。本章将讲解</a:t>
            </a:r>
            <a:r>
              <a:rPr lang="en-US" altLang="zh-CN" baseline="0" dirty="0" smtClean="0"/>
              <a:t>Java</a:t>
            </a:r>
            <a:r>
              <a:rPr lang="zh-CN" altLang="en-US" baseline="0" dirty="0" smtClean="0"/>
              <a:t>的核心优势</a:t>
            </a:r>
            <a:r>
              <a:rPr lang="en-US" altLang="zh-CN" baseline="0" dirty="0" smtClean="0"/>
              <a:t>-</a:t>
            </a:r>
            <a:r>
              <a:rPr lang="zh-CN" altLang="en-US" baseline="0" dirty="0" smtClean="0"/>
              <a:t>语言级别的多线程支持，集中描述在</a:t>
            </a:r>
            <a:r>
              <a:rPr lang="en-US" altLang="zh-CN" baseline="0" dirty="0" smtClean="0"/>
              <a:t>Java</a:t>
            </a:r>
            <a:r>
              <a:rPr lang="zh-CN" altLang="en-US" baseline="0" dirty="0" smtClean="0"/>
              <a:t>平台上创建多线程应用程序以及同步对共享资源的访问时的细微控制，分析</a:t>
            </a:r>
            <a:r>
              <a:rPr lang="en-US" altLang="zh-CN" baseline="0" dirty="0" smtClean="0"/>
              <a:t>Java</a:t>
            </a:r>
            <a:r>
              <a:rPr lang="zh-CN" altLang="en-US" baseline="0" dirty="0" smtClean="0"/>
              <a:t>提供的高层次的线程执行构造，以及如何最好地把它们应用到现实世界中的不同场景，并整合了一些最佳实践和最新的研究主张，课程将就现实中的程序并发性能和可伸缩性的困难问题进行分析，并把当前的最佳实践调查与相关的研究结果相结合，提供些可行的替代方案，最后也将介绍一些在开发中可能适用的高级并发性技术</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表中加粗的技术名称，为我公司</a:t>
            </a:r>
            <a:r>
              <a:rPr lang="en-US" altLang="zh-CN" dirty="0" smtClean="0"/>
              <a:t>C</a:t>
            </a:r>
            <a:r>
              <a:rPr lang="zh-CN" altLang="en-US" dirty="0" smtClean="0"/>
              <a:t>端线上课程大纲涉及的。</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从上图可以看出</a:t>
            </a:r>
            <a:r>
              <a:rPr lang="en-US" altLang="zh-CN" dirty="0" smtClean="0"/>
              <a:t>Spring Cloud</a:t>
            </a:r>
            <a:r>
              <a:rPr lang="zh-CN" altLang="en-US" dirty="0" smtClean="0"/>
              <a:t>各个组件相互配合，合作支持了一套完整的微服务架构。</a:t>
            </a:r>
            <a:endParaRPr lang="zh-CN" altLang="en-US" dirty="0" smtClean="0"/>
          </a:p>
          <a:p>
            <a:r>
              <a:rPr lang="en-US" altLang="zh-CN" dirty="0" smtClean="0"/>
              <a:t>1.</a:t>
            </a:r>
            <a:r>
              <a:rPr lang="zh-CN" altLang="en-US" dirty="0" smtClean="0"/>
              <a:t>其中</a:t>
            </a:r>
            <a:r>
              <a:rPr lang="en-US" altLang="zh-CN" dirty="0" smtClean="0"/>
              <a:t>Eureka</a:t>
            </a:r>
            <a:r>
              <a:rPr lang="zh-CN" altLang="en-US" dirty="0" smtClean="0"/>
              <a:t>负责服务的注册与发现，很好将各服务连接起来</a:t>
            </a:r>
            <a:endParaRPr lang="zh-CN" altLang="en-US" dirty="0" smtClean="0"/>
          </a:p>
          <a:p>
            <a:r>
              <a:rPr lang="en-US" altLang="zh-CN" dirty="0" smtClean="0"/>
              <a:t>2.Hystrix </a:t>
            </a:r>
            <a:r>
              <a:rPr lang="zh-CN" altLang="en-US" dirty="0" smtClean="0"/>
              <a:t>负责监控服务之间的调用情况，连续多次失败进行熔断保护。</a:t>
            </a:r>
            <a:endParaRPr lang="zh-CN" altLang="en-US" dirty="0" smtClean="0"/>
          </a:p>
          <a:p>
            <a:r>
              <a:rPr lang="en-US" altLang="zh-CN" dirty="0" smtClean="0"/>
              <a:t>3.Hystrix </a:t>
            </a:r>
            <a:r>
              <a:rPr lang="en-US" altLang="zh-CN" dirty="0" err="1" smtClean="0"/>
              <a:t>dashboard,Turbine</a:t>
            </a:r>
            <a:r>
              <a:rPr lang="en-US" altLang="zh-CN" dirty="0" smtClean="0"/>
              <a:t> </a:t>
            </a:r>
            <a:r>
              <a:rPr lang="zh-CN" altLang="en-US" dirty="0" smtClean="0"/>
              <a:t>负责监控 </a:t>
            </a:r>
            <a:r>
              <a:rPr lang="en-US" altLang="zh-CN" dirty="0" err="1" smtClean="0"/>
              <a:t>Hystrix</a:t>
            </a:r>
            <a:r>
              <a:rPr lang="zh-CN" altLang="en-US" dirty="0" smtClean="0"/>
              <a:t>的熔断情况，并给予图形化的展示</a:t>
            </a:r>
            <a:endParaRPr lang="zh-CN" altLang="en-US" dirty="0" smtClean="0"/>
          </a:p>
          <a:p>
            <a:r>
              <a:rPr lang="en-US" altLang="zh-CN" dirty="0" smtClean="0"/>
              <a:t>4.Spring Cloud </a:t>
            </a:r>
            <a:r>
              <a:rPr lang="en-US" altLang="zh-CN" dirty="0" err="1" smtClean="0"/>
              <a:t>Config</a:t>
            </a:r>
            <a:r>
              <a:rPr lang="en-US" altLang="zh-CN" dirty="0" smtClean="0"/>
              <a:t> </a:t>
            </a:r>
            <a:r>
              <a:rPr lang="zh-CN" altLang="en-US" dirty="0" smtClean="0"/>
              <a:t>提供了统一的配置中心服务</a:t>
            </a:r>
            <a:endParaRPr lang="zh-CN" altLang="en-US" dirty="0" smtClean="0"/>
          </a:p>
          <a:p>
            <a:r>
              <a:rPr lang="en-US" altLang="zh-CN" dirty="0" smtClean="0"/>
              <a:t>5.</a:t>
            </a:r>
            <a:r>
              <a:rPr lang="zh-CN" altLang="en-US" dirty="0" smtClean="0"/>
              <a:t>当配置文件发生变化的时候，</a:t>
            </a:r>
            <a:r>
              <a:rPr lang="en-US" altLang="zh-CN" dirty="0" smtClean="0"/>
              <a:t>Spring Cloud Bus </a:t>
            </a:r>
            <a:r>
              <a:rPr lang="zh-CN" altLang="en-US" dirty="0" smtClean="0"/>
              <a:t>负责通知各服务去获取最新的配置信息</a:t>
            </a:r>
            <a:endParaRPr lang="zh-CN" altLang="en-US" dirty="0" smtClean="0"/>
          </a:p>
          <a:p>
            <a:r>
              <a:rPr lang="en-US" altLang="zh-CN" dirty="0" smtClean="0"/>
              <a:t>6.</a:t>
            </a:r>
            <a:r>
              <a:rPr lang="zh-CN" altLang="en-US" dirty="0" smtClean="0"/>
              <a:t>所有对外的请求和服务，我们都通过</a:t>
            </a:r>
            <a:r>
              <a:rPr lang="en-US" altLang="zh-CN" dirty="0" err="1" smtClean="0"/>
              <a:t>Zuul</a:t>
            </a:r>
            <a:r>
              <a:rPr lang="zh-CN" altLang="en-US" dirty="0" smtClean="0"/>
              <a:t>来进行转发，起到</a:t>
            </a:r>
            <a:r>
              <a:rPr lang="en-US" altLang="zh-CN" dirty="0" smtClean="0"/>
              <a:t>API</a:t>
            </a:r>
            <a:r>
              <a:rPr lang="zh-CN" altLang="en-US" dirty="0" smtClean="0"/>
              <a:t>网关的作用</a:t>
            </a:r>
            <a:endParaRPr lang="zh-CN" altLang="en-US" dirty="0" smtClean="0"/>
          </a:p>
          <a:p>
            <a:r>
              <a:rPr lang="en-US" altLang="zh-CN" dirty="0" smtClean="0"/>
              <a:t>7.</a:t>
            </a:r>
            <a:r>
              <a:rPr lang="zh-CN" altLang="en-US" dirty="0" smtClean="0"/>
              <a:t>最后我们使用</a:t>
            </a:r>
            <a:r>
              <a:rPr lang="en-US" altLang="zh-CN" dirty="0" err="1" smtClean="0"/>
              <a:t>Sleuth+Zipkin</a:t>
            </a:r>
            <a:r>
              <a:rPr lang="zh-CN" altLang="en-US" dirty="0" smtClean="0"/>
              <a:t>将所有的请求数据记录下来，方便我们进行后续分</a:t>
            </a:r>
            <a:endParaRPr lang="zh-CN" altLang="en-US" dirty="0" smtClean="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screen"/>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screen"/>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screen"/>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zh-CN" altLang="en-US" sz="6000" dirty="0" smtClean="0">
                <a:solidFill>
                  <a:schemeClr val="tx1">
                    <a:lumMod val="65000"/>
                    <a:lumOff val="35000"/>
                  </a:schemeClr>
                </a:solidFill>
              </a:rPr>
              <a:t>微服务：</a:t>
            </a:r>
            <a:r>
              <a:rPr lang="en-US" altLang="zh-CN" sz="6000" dirty="0" err="1" smtClean="0">
                <a:solidFill>
                  <a:schemeClr val="tx1">
                    <a:lumMod val="65000"/>
                    <a:lumOff val="35000"/>
                  </a:schemeClr>
                </a:solidFill>
              </a:rPr>
              <a:t>SpringCloud</a:t>
            </a:r>
            <a:r>
              <a:rPr lang="zh-CN" altLang="en-US" sz="6000" dirty="0" smtClean="0">
                <a:solidFill>
                  <a:schemeClr val="tx1">
                    <a:lumMod val="65000"/>
                    <a:lumOff val="35000"/>
                  </a:schemeClr>
                </a:solidFill>
              </a:rPr>
              <a:t>教程</a:t>
            </a:r>
            <a:endParaRPr lang="zh-CN" altLang="en-US" sz="6000" dirty="0">
              <a:solidFill>
                <a:schemeClr val="tx1">
                  <a:lumMod val="65000"/>
                  <a:lumOff val="35000"/>
                </a:schemeClr>
              </a:solidFill>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5</a:t>
            </a:r>
            <a:r>
              <a:rPr lang="zh-CN" altLang="en-US" dirty="0" smtClean="0">
                <a:solidFill>
                  <a:schemeClr val="tx1">
                    <a:lumMod val="75000"/>
                    <a:lumOff val="25000"/>
                  </a:schemeClr>
                </a:solidFill>
              </a:rPr>
              <a:t>、掌握服务注册与消费</a:t>
            </a:r>
            <a:endParaRPr lang="zh-CN" altLang="en-US" dirty="0" smtClean="0">
              <a:solidFill>
                <a:schemeClr val="tx1">
                  <a:lumMod val="75000"/>
                  <a:lumOff val="25000"/>
                </a:schemeClr>
              </a:solidFill>
            </a:endParaRPr>
          </a:p>
        </p:txBody>
      </p:sp>
      <p:pic>
        <p:nvPicPr>
          <p:cNvPr id="2050" name="Picture 2" descr="C:\Users\Administrator\Desktop\111.png"/>
          <p:cNvPicPr>
            <a:picLocks noChangeAspect="1" noChangeArrowheads="1"/>
          </p:cNvPicPr>
          <p:nvPr/>
        </p:nvPicPr>
        <p:blipFill>
          <a:blip r:embed="rId1" cstate="print"/>
          <a:srcRect/>
          <a:stretch>
            <a:fillRect/>
          </a:stretch>
        </p:blipFill>
        <p:spPr bwMode="auto">
          <a:xfrm>
            <a:off x="958511" y="835796"/>
            <a:ext cx="4846758" cy="2475575"/>
          </a:xfrm>
          <a:prstGeom prst="rect">
            <a:avLst/>
          </a:prstGeom>
          <a:noFill/>
        </p:spPr>
      </p:pic>
      <p:pic>
        <p:nvPicPr>
          <p:cNvPr id="2051" name="Picture 3" descr="C:\Users\Administrator\Desktop\1234.png"/>
          <p:cNvPicPr>
            <a:picLocks noChangeAspect="1" noChangeArrowheads="1"/>
          </p:cNvPicPr>
          <p:nvPr/>
        </p:nvPicPr>
        <p:blipFill>
          <a:blip r:embed="rId2" cstate="print"/>
          <a:srcRect/>
          <a:stretch>
            <a:fillRect/>
          </a:stretch>
        </p:blipFill>
        <p:spPr bwMode="auto">
          <a:xfrm>
            <a:off x="5616792" y="3962399"/>
            <a:ext cx="5862036" cy="2515895"/>
          </a:xfrm>
          <a:prstGeom prst="rect">
            <a:avLst/>
          </a:prstGeom>
          <a:noFill/>
        </p:spPr>
      </p:pic>
      <p:sp>
        <p:nvSpPr>
          <p:cNvPr id="7" name="矩形 6"/>
          <p:cNvSpPr/>
          <p:nvPr/>
        </p:nvSpPr>
        <p:spPr>
          <a:xfrm>
            <a:off x="5933243" y="1312546"/>
            <a:ext cx="5110579" cy="646331"/>
          </a:xfrm>
          <a:prstGeom prst="rect">
            <a:avLst/>
          </a:prstGeom>
        </p:spPr>
        <p:txBody>
          <a:bodyPr wrap="square">
            <a:spAutoFit/>
          </a:bodyPr>
          <a:lstStyle/>
          <a:p>
            <a:r>
              <a:rPr lang="zh-CN" altLang="en-US" dirty="0" smtClean="0"/>
              <a:t>传统模式可以直接在</a:t>
            </a:r>
            <a:r>
              <a:rPr lang="en-US" altLang="zh-CN" dirty="0" err="1" smtClean="0"/>
              <a:t>ServiceB</a:t>
            </a:r>
            <a:r>
              <a:rPr lang="zh-CN" altLang="en-US" dirty="0" smtClean="0"/>
              <a:t>中直接调用</a:t>
            </a:r>
            <a:r>
              <a:rPr lang="en-US" altLang="zh-CN" dirty="0" err="1" smtClean="0"/>
              <a:t>ServiceA</a:t>
            </a:r>
            <a:r>
              <a:rPr lang="zh-CN" altLang="en-US" dirty="0" smtClean="0"/>
              <a:t>中的服务但是这样</a:t>
            </a:r>
            <a:r>
              <a:rPr lang="zh-CN" altLang="en-US" dirty="0" smtClean="0"/>
              <a:t>是固定了</a:t>
            </a:r>
            <a:r>
              <a:rPr lang="zh-CN" altLang="en-US" dirty="0" smtClean="0"/>
              <a:t>的，不够灵活。</a:t>
            </a:r>
            <a:endParaRPr lang="zh-CN" altLang="en-US" dirty="0"/>
          </a:p>
        </p:txBody>
      </p:sp>
      <p:sp>
        <p:nvSpPr>
          <p:cNvPr id="8" name="矩形 7"/>
          <p:cNvSpPr/>
          <p:nvPr/>
        </p:nvSpPr>
        <p:spPr>
          <a:xfrm>
            <a:off x="1422685" y="4762415"/>
            <a:ext cx="4108817" cy="923330"/>
          </a:xfrm>
          <a:prstGeom prst="rect">
            <a:avLst/>
          </a:prstGeom>
        </p:spPr>
        <p:txBody>
          <a:bodyPr wrap="none">
            <a:spAutoFit/>
          </a:bodyPr>
          <a:lstStyle/>
          <a:p>
            <a:r>
              <a:rPr lang="zh-CN" altLang="en-US" dirty="0" smtClean="0"/>
              <a:t>微服务下的跨系统调用应该是这样</a:t>
            </a:r>
            <a:r>
              <a:rPr lang="zh-CN" altLang="en-US" dirty="0" smtClean="0"/>
              <a:t>的。</a:t>
            </a:r>
            <a:endParaRPr lang="en-US" altLang="zh-CN" dirty="0" smtClean="0"/>
          </a:p>
          <a:p>
            <a:r>
              <a:rPr lang="zh-CN" altLang="en-US" dirty="0" smtClean="0"/>
              <a:t>服务之间通过网关获取其他服务信息。</a:t>
            </a:r>
            <a:endParaRPr lang="en-US" altLang="zh-CN" dirty="0" smtClean="0"/>
          </a:p>
          <a:p>
            <a:r>
              <a:rPr lang="zh-CN" altLang="en-US" dirty="0" smtClean="0"/>
              <a:t>服务之</a:t>
            </a:r>
            <a:r>
              <a:rPr lang="zh-CN" altLang="en-US" dirty="0" smtClean="0"/>
              <a:t>间的调用灵活可配置。</a:t>
            </a:r>
            <a:endParaRPr lang="zh-CN" altLang="en-US" dirty="0"/>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5</a:t>
            </a:r>
            <a:r>
              <a:rPr lang="zh-CN" altLang="en-US" dirty="0" smtClean="0">
                <a:solidFill>
                  <a:schemeClr val="tx1">
                    <a:lumMod val="75000"/>
                    <a:lumOff val="25000"/>
                  </a:schemeClr>
                </a:solidFill>
              </a:rPr>
              <a:t>、掌握服务注册与消费</a:t>
            </a:r>
            <a:endParaRPr lang="zh-CN" altLang="en-US" dirty="0" smtClean="0">
              <a:solidFill>
                <a:schemeClr val="tx1">
                  <a:lumMod val="75000"/>
                  <a:lumOff val="25000"/>
                </a:schemeClr>
              </a:solidFill>
            </a:endParaRPr>
          </a:p>
        </p:txBody>
      </p:sp>
      <p:sp>
        <p:nvSpPr>
          <p:cNvPr id="9" name="矩形 8"/>
          <p:cNvSpPr/>
          <p:nvPr/>
        </p:nvSpPr>
        <p:spPr>
          <a:xfrm>
            <a:off x="749693" y="873997"/>
            <a:ext cx="5677740" cy="3231654"/>
          </a:xfrm>
          <a:prstGeom prst="rect">
            <a:avLst/>
          </a:prstGeom>
        </p:spPr>
        <p:txBody>
          <a:bodyPr wrap="square">
            <a:spAutoFit/>
          </a:bodyPr>
          <a:lstStyle/>
          <a:p>
            <a:r>
              <a:rPr lang="zh-CN" altLang="en-US" sz="2400" b="1" dirty="0" smtClean="0"/>
              <a:t>服务注册与消费搭建</a:t>
            </a:r>
            <a:endParaRPr lang="en-US" altLang="zh-CN" sz="2400" b="1" dirty="0" smtClean="0"/>
          </a:p>
          <a:p>
            <a:pPr>
              <a:lnSpc>
                <a:spcPct val="150000"/>
              </a:lnSpc>
            </a:pPr>
            <a:r>
              <a:rPr lang="en-US" altLang="zh-CN" sz="2000" dirty="0" smtClean="0"/>
              <a:t>1.</a:t>
            </a:r>
            <a:r>
              <a:rPr lang="zh-CN" altLang="en-US" sz="2000" dirty="0" smtClean="0"/>
              <a:t>首先我们创建一个普通</a:t>
            </a:r>
            <a:r>
              <a:rPr lang="en-US" altLang="zh-CN" sz="2000" dirty="0" smtClean="0"/>
              <a:t>maven</a:t>
            </a:r>
            <a:r>
              <a:rPr lang="zh-CN" altLang="en-US" sz="2000" dirty="0" smtClean="0"/>
              <a:t>项目，然后在创建一个</a:t>
            </a:r>
            <a:r>
              <a:rPr lang="en-US" altLang="zh-CN" sz="2000" dirty="0" smtClean="0"/>
              <a:t>Eureka</a:t>
            </a:r>
            <a:r>
              <a:rPr lang="zh-CN" altLang="en-US" sz="2000" dirty="0" smtClean="0"/>
              <a:t>的</a:t>
            </a:r>
            <a:r>
              <a:rPr lang="en-US" altLang="zh-CN" sz="2000" dirty="0" err="1" smtClean="0"/>
              <a:t>SpringBoot</a:t>
            </a:r>
            <a:r>
              <a:rPr lang="zh-CN" altLang="en-US" sz="2000" dirty="0" smtClean="0"/>
              <a:t>项目作为子项目。</a:t>
            </a:r>
            <a:endParaRPr lang="en-US" altLang="zh-CN" sz="2000" dirty="0" smtClean="0"/>
          </a:p>
          <a:p>
            <a:pPr>
              <a:lnSpc>
                <a:spcPct val="150000"/>
              </a:lnSpc>
            </a:pPr>
            <a:r>
              <a:rPr lang="en-US" altLang="zh-CN" sz="2000" dirty="0" smtClean="0"/>
              <a:t>2.</a:t>
            </a:r>
            <a:r>
              <a:rPr lang="zh-CN" altLang="en-US" sz="2000" dirty="0" smtClean="0"/>
              <a:t>创建</a:t>
            </a:r>
            <a:r>
              <a:rPr lang="en-US" altLang="zh-CN" sz="2000" dirty="0" smtClean="0"/>
              <a:t>Provider</a:t>
            </a:r>
            <a:r>
              <a:rPr lang="zh-CN" altLang="en-US" sz="2000" dirty="0" smtClean="0"/>
              <a:t>子项目，注册</a:t>
            </a:r>
            <a:r>
              <a:rPr lang="en-US" altLang="zh-CN" sz="2000" dirty="0" smtClean="0"/>
              <a:t>Eureka</a:t>
            </a:r>
            <a:endParaRPr lang="en-US" altLang="zh-CN" sz="2000" dirty="0" smtClean="0"/>
          </a:p>
          <a:p>
            <a:pPr>
              <a:lnSpc>
                <a:spcPct val="150000"/>
              </a:lnSpc>
            </a:pPr>
            <a:r>
              <a:rPr lang="en-US" altLang="zh-CN" sz="2000" dirty="0" smtClean="0"/>
              <a:t>3.</a:t>
            </a:r>
            <a:r>
              <a:rPr lang="zh-CN" altLang="en-US" sz="2000" dirty="0" smtClean="0"/>
              <a:t>创建</a:t>
            </a:r>
            <a:r>
              <a:rPr lang="en-US" altLang="zh-CN" sz="2000" dirty="0" smtClean="0"/>
              <a:t>Consumer</a:t>
            </a:r>
            <a:r>
              <a:rPr lang="zh-CN" altLang="en-US" sz="2000" dirty="0" smtClean="0"/>
              <a:t>子项目，注册</a:t>
            </a:r>
            <a:r>
              <a:rPr lang="en-US" altLang="zh-CN" sz="2000" dirty="0" smtClean="0"/>
              <a:t>Eureka</a:t>
            </a:r>
            <a:endParaRPr lang="en-US" altLang="zh-CN" sz="2000" dirty="0" smtClean="0"/>
          </a:p>
          <a:p>
            <a:pPr>
              <a:lnSpc>
                <a:spcPct val="150000"/>
              </a:lnSpc>
            </a:pPr>
            <a:r>
              <a:rPr lang="en-US" altLang="zh-CN" sz="2000" dirty="0" smtClean="0"/>
              <a:t>4.Consumer</a:t>
            </a:r>
            <a:r>
              <a:rPr lang="zh-CN" altLang="en-US" sz="2000" dirty="0" smtClean="0"/>
              <a:t>消费者去调用</a:t>
            </a:r>
            <a:r>
              <a:rPr lang="en-US" altLang="zh-CN" sz="2000" dirty="0" smtClean="0"/>
              <a:t>Provider</a:t>
            </a:r>
            <a:r>
              <a:rPr lang="zh-CN" altLang="en-US" sz="2000" dirty="0" smtClean="0"/>
              <a:t>服务提供者提供的服务接口。</a:t>
            </a:r>
            <a:endParaRPr lang="en-US" altLang="zh-CN" sz="2000" dirty="0" smtClean="0"/>
          </a:p>
        </p:txBody>
      </p:sp>
      <p:pic>
        <p:nvPicPr>
          <p:cNvPr id="3074" name="Picture 2" descr="https://img-blog.csdnimg.cn/20190725101538185.png?x-oss-process=image/watermark,type_ZmFuZ3poZW5naGVpdGk,shadow_10,text_aHR0cHM6Ly9ibG9nLmNzZG4ubmV0L3F3ZTg2MzE0,size_16,color_FFFFFF,t_70"/>
          <p:cNvPicPr>
            <a:picLocks noChangeAspect="1" noChangeArrowheads="1"/>
          </p:cNvPicPr>
          <p:nvPr/>
        </p:nvPicPr>
        <p:blipFill>
          <a:blip r:embed="rId1" cstate="print"/>
          <a:srcRect/>
          <a:stretch>
            <a:fillRect/>
          </a:stretch>
        </p:blipFill>
        <p:spPr bwMode="auto">
          <a:xfrm>
            <a:off x="7641472" y="736999"/>
            <a:ext cx="3825053" cy="3213565"/>
          </a:xfrm>
          <a:prstGeom prst="rect">
            <a:avLst/>
          </a:prstGeom>
          <a:noFill/>
        </p:spPr>
      </p:pic>
      <p:pic>
        <p:nvPicPr>
          <p:cNvPr id="3076" name="Picture 4" descr="https://img-blog.csdnimg.cn/20190725101649759.png?x-oss-process=image/watermark,type_ZmFuZ3poZW5naGVpdGk,shadow_10,text_aHR0cHM6Ly9ibG9nLmNzZG4ubmV0L3F3ZTg2MzE0,size_16,color_FFFFFF,t_70"/>
          <p:cNvPicPr>
            <a:picLocks noChangeAspect="1" noChangeArrowheads="1"/>
          </p:cNvPicPr>
          <p:nvPr/>
        </p:nvPicPr>
        <p:blipFill>
          <a:blip r:embed="rId2" cstate="print"/>
          <a:srcRect/>
          <a:stretch>
            <a:fillRect/>
          </a:stretch>
        </p:blipFill>
        <p:spPr bwMode="auto">
          <a:xfrm>
            <a:off x="5752731" y="3721568"/>
            <a:ext cx="3822450" cy="2841909"/>
          </a:xfrm>
          <a:prstGeom prst="rect">
            <a:avLst/>
          </a:prstGeom>
          <a:noFill/>
        </p:spPr>
      </p:pic>
      <p:sp>
        <p:nvSpPr>
          <p:cNvPr id="10" name="TextBox 9"/>
          <p:cNvSpPr txBox="1"/>
          <p:nvPr/>
        </p:nvSpPr>
        <p:spPr>
          <a:xfrm>
            <a:off x="399494" y="4864962"/>
            <a:ext cx="4918229" cy="64633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zh-CN" altLang="en-US" sz="3600" dirty="0" smtClean="0"/>
              <a:t>具体过程参见示例代码</a:t>
            </a:r>
            <a:endParaRPr lang="zh-CN" altLang="en-US" sz="3600" dirty="0"/>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6</a:t>
            </a:r>
            <a:r>
              <a:rPr lang="zh-CN" altLang="en-US" dirty="0" smtClean="0">
                <a:solidFill>
                  <a:schemeClr val="tx1">
                    <a:lumMod val="75000"/>
                    <a:lumOff val="25000"/>
                  </a:schemeClr>
                </a:solidFill>
              </a:rPr>
              <a:t>、掌握</a:t>
            </a:r>
            <a:r>
              <a:rPr lang="en-US" altLang="zh-CN" dirty="0" err="1" smtClean="0">
                <a:solidFill>
                  <a:schemeClr val="tx1">
                    <a:lumMod val="75000"/>
                    <a:lumOff val="25000"/>
                  </a:schemeClr>
                </a:solidFill>
              </a:rPr>
              <a:t>Euraka</a:t>
            </a:r>
            <a:r>
              <a:rPr lang="zh-CN" altLang="en-US" dirty="0" smtClean="0">
                <a:solidFill>
                  <a:schemeClr val="tx1">
                    <a:lumMod val="75000"/>
                    <a:lumOff val="25000"/>
                  </a:schemeClr>
                </a:solidFill>
              </a:rPr>
              <a:t>服务中心高可用配置</a:t>
            </a:r>
            <a:endParaRPr lang="zh-CN" altLang="en-US" dirty="0" smtClean="0">
              <a:solidFill>
                <a:schemeClr val="tx1">
                  <a:lumMod val="75000"/>
                  <a:lumOff val="25000"/>
                </a:schemeClr>
              </a:solidFill>
            </a:endParaRPr>
          </a:p>
        </p:txBody>
      </p:sp>
      <p:pic>
        <p:nvPicPr>
          <p:cNvPr id="33794" name="Picture 2" descr="C:\Users\Administrator\Desktop\eureka.webp"/>
          <p:cNvPicPr>
            <a:picLocks noChangeAspect="1" noChangeArrowheads="1"/>
          </p:cNvPicPr>
          <p:nvPr/>
        </p:nvPicPr>
        <p:blipFill>
          <a:blip r:embed="rId1" cstate="print"/>
          <a:srcRect/>
          <a:stretch>
            <a:fillRect/>
          </a:stretch>
        </p:blipFill>
        <p:spPr bwMode="auto">
          <a:xfrm>
            <a:off x="1569227" y="3260414"/>
            <a:ext cx="6570663" cy="3209925"/>
          </a:xfrm>
          <a:prstGeom prst="rect">
            <a:avLst/>
          </a:prstGeom>
          <a:noFill/>
        </p:spPr>
      </p:pic>
      <p:sp>
        <p:nvSpPr>
          <p:cNvPr id="7" name="矩形 6"/>
          <p:cNvSpPr/>
          <p:nvPr/>
        </p:nvSpPr>
        <p:spPr>
          <a:xfrm>
            <a:off x="1045029" y="1166843"/>
            <a:ext cx="10787742" cy="1477328"/>
          </a:xfrm>
          <a:prstGeom prst="rect">
            <a:avLst/>
          </a:prstGeom>
        </p:spPr>
        <p:txBody>
          <a:bodyPr wrap="square">
            <a:spAutoFit/>
          </a:bodyPr>
          <a:lstStyle/>
          <a:p>
            <a:r>
              <a:rPr lang="en-US" altLang="zh-CN" dirty="0" smtClean="0"/>
              <a:t>Eureka</a:t>
            </a:r>
            <a:r>
              <a:rPr lang="zh-CN" altLang="en-US" dirty="0" smtClean="0"/>
              <a:t>服务中心，云端服务发现，一个基于 </a:t>
            </a:r>
            <a:r>
              <a:rPr lang="en-US" altLang="zh-CN" dirty="0" smtClean="0"/>
              <a:t>REST </a:t>
            </a:r>
            <a:r>
              <a:rPr lang="zh-CN" altLang="en-US" dirty="0" smtClean="0"/>
              <a:t>的服务，用于定位服务，以实现云端中间层服务发现和故障转移。它是</a:t>
            </a:r>
            <a:r>
              <a:rPr lang="en-US" altLang="zh-CN" dirty="0" err="1" smtClean="0"/>
              <a:t>SpringCloud</a:t>
            </a:r>
            <a:r>
              <a:rPr lang="zh-CN" altLang="en-US" dirty="0" smtClean="0"/>
              <a:t>核心的一个组件，服务中心，任何其他组件需要其它功能支持都需要从服务中心获取，新加入的服务组件功能都需要在此注册，方便以后其它微服务组件来调用；它的好处是你不需要直接找其他微服务直接支持本组件的功能调用，只需要到服务中心来领取，也不需要知道提供支持的其它组件在哪里，还是几个微服务来支持的，反正拿来用就行，服务中心来保证稳定性和质量。</a:t>
            </a:r>
            <a:endParaRPr lang="zh-CN" altLang="en-US" dirty="0" smtClean="0"/>
          </a:p>
        </p:txBody>
      </p:sp>
      <p:pic>
        <p:nvPicPr>
          <p:cNvPr id="8" name="Picture 4" descr="C:\Users\Administrator\Desktop\1845730-87e6d1ea4418d03b.webp.jpg"/>
          <p:cNvPicPr>
            <a:picLocks noChangeAspect="1" noChangeArrowheads="1"/>
          </p:cNvPicPr>
          <p:nvPr/>
        </p:nvPicPr>
        <p:blipFill>
          <a:blip r:embed="rId2" cstate="print"/>
          <a:srcRect/>
          <a:stretch>
            <a:fillRect/>
          </a:stretch>
        </p:blipFill>
        <p:spPr bwMode="auto">
          <a:xfrm>
            <a:off x="8880561" y="2930616"/>
            <a:ext cx="2857500" cy="1428750"/>
          </a:xfrm>
          <a:prstGeom prst="rect">
            <a:avLst/>
          </a:prstGeom>
          <a:noFill/>
        </p:spPr>
      </p:pic>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6</a:t>
            </a:r>
            <a:r>
              <a:rPr lang="zh-CN" altLang="en-US" dirty="0" smtClean="0">
                <a:solidFill>
                  <a:schemeClr val="tx1">
                    <a:lumMod val="75000"/>
                    <a:lumOff val="25000"/>
                  </a:schemeClr>
                </a:solidFill>
              </a:rPr>
              <a:t>、掌握</a:t>
            </a:r>
            <a:r>
              <a:rPr lang="en-US" altLang="zh-CN" dirty="0" err="1" smtClean="0">
                <a:solidFill>
                  <a:schemeClr val="tx1">
                    <a:lumMod val="75000"/>
                    <a:lumOff val="25000"/>
                  </a:schemeClr>
                </a:solidFill>
              </a:rPr>
              <a:t>Euraka</a:t>
            </a:r>
            <a:r>
              <a:rPr lang="zh-CN" altLang="en-US" dirty="0" smtClean="0">
                <a:solidFill>
                  <a:schemeClr val="tx1">
                    <a:lumMod val="75000"/>
                    <a:lumOff val="25000"/>
                  </a:schemeClr>
                </a:solidFill>
              </a:rPr>
              <a:t>服务中心高可用配置</a:t>
            </a:r>
            <a:endParaRPr lang="zh-CN" altLang="en-US" dirty="0" smtClean="0">
              <a:solidFill>
                <a:schemeClr val="tx1">
                  <a:lumMod val="75000"/>
                  <a:lumOff val="25000"/>
                </a:schemeClr>
              </a:solidFill>
            </a:endParaRPr>
          </a:p>
        </p:txBody>
      </p:sp>
      <p:pic>
        <p:nvPicPr>
          <p:cNvPr id="34818" name="Picture 2" descr="C:\Users\Administrator\Desktop\1845730-845a47e67d520fde.webp.jpg"/>
          <p:cNvPicPr>
            <a:picLocks noChangeAspect="1" noChangeArrowheads="1"/>
          </p:cNvPicPr>
          <p:nvPr/>
        </p:nvPicPr>
        <p:blipFill>
          <a:blip r:embed="rId1" cstate="print"/>
          <a:srcRect/>
          <a:stretch>
            <a:fillRect/>
          </a:stretch>
        </p:blipFill>
        <p:spPr bwMode="auto">
          <a:xfrm>
            <a:off x="2009634" y="2930298"/>
            <a:ext cx="5953125" cy="3457575"/>
          </a:xfrm>
          <a:prstGeom prst="rect">
            <a:avLst/>
          </a:prstGeom>
          <a:noFill/>
        </p:spPr>
      </p:pic>
      <p:sp>
        <p:nvSpPr>
          <p:cNvPr id="5" name="矩形 4"/>
          <p:cNvSpPr/>
          <p:nvPr/>
        </p:nvSpPr>
        <p:spPr>
          <a:xfrm>
            <a:off x="1045029" y="1166843"/>
            <a:ext cx="10787742" cy="1477328"/>
          </a:xfrm>
          <a:prstGeom prst="rect">
            <a:avLst/>
          </a:prstGeom>
        </p:spPr>
        <p:txBody>
          <a:bodyPr wrap="square">
            <a:spAutoFit/>
          </a:bodyPr>
          <a:lstStyle/>
          <a:p>
            <a:r>
              <a:rPr lang="en-US" altLang="zh-CN" dirty="0" smtClean="0"/>
              <a:t>Spring Cloud </a:t>
            </a:r>
            <a:r>
              <a:rPr lang="en-US" altLang="zh-CN" b="1" dirty="0" smtClean="0"/>
              <a:t>Eureka</a:t>
            </a:r>
            <a:r>
              <a:rPr lang="zh-CN" altLang="en-US" dirty="0" smtClean="0"/>
              <a:t>提供在分布式环境下的服务发现，服务注册的功能。</a:t>
            </a:r>
            <a:br>
              <a:rPr lang="zh-CN" altLang="en-US" dirty="0" smtClean="0"/>
            </a:br>
            <a:r>
              <a:rPr lang="zh-CN" altLang="en-US" dirty="0" smtClean="0"/>
              <a:t>一个</a:t>
            </a:r>
            <a:r>
              <a:rPr lang="en-US" altLang="zh-CN" dirty="0" err="1" smtClean="0"/>
              <a:t>RESTful</a:t>
            </a:r>
            <a:r>
              <a:rPr lang="zh-CN" altLang="en-US" dirty="0" smtClean="0"/>
              <a:t>服务，用来定位运行在</a:t>
            </a:r>
            <a:r>
              <a:rPr lang="en-US" altLang="zh-CN" dirty="0" smtClean="0"/>
              <a:t>AWS</a:t>
            </a:r>
            <a:r>
              <a:rPr lang="zh-CN" altLang="en-US" dirty="0" smtClean="0"/>
              <a:t>地区（</a:t>
            </a:r>
            <a:r>
              <a:rPr lang="en-US" altLang="zh-CN" dirty="0" smtClean="0"/>
              <a:t>Region</a:t>
            </a:r>
            <a:r>
              <a:rPr lang="zh-CN" altLang="en-US" dirty="0" smtClean="0"/>
              <a:t>）中的中间层服务。由两个组件组成：</a:t>
            </a:r>
            <a:r>
              <a:rPr lang="en-US" altLang="zh-CN" b="1" dirty="0" smtClean="0"/>
              <a:t>Eureka</a:t>
            </a:r>
            <a:r>
              <a:rPr lang="zh-CN" altLang="en-US" b="1" dirty="0" smtClean="0"/>
              <a:t>服务器和</a:t>
            </a:r>
            <a:r>
              <a:rPr lang="en-US" altLang="zh-CN" b="1" dirty="0" smtClean="0"/>
              <a:t>Eureka</a:t>
            </a:r>
            <a:r>
              <a:rPr lang="zh-CN" altLang="en-US" b="1" dirty="0" smtClean="0"/>
              <a:t>客户端</a:t>
            </a:r>
            <a:r>
              <a:rPr lang="zh-CN" altLang="en-US" dirty="0" smtClean="0"/>
              <a:t>。</a:t>
            </a:r>
            <a:r>
              <a:rPr lang="en-US" altLang="zh-CN" dirty="0" smtClean="0"/>
              <a:t>Eureka</a:t>
            </a:r>
            <a:r>
              <a:rPr lang="zh-CN" altLang="en-US" dirty="0" smtClean="0"/>
              <a:t>服务器用作服务注册服务器。</a:t>
            </a:r>
            <a:r>
              <a:rPr lang="en-US" altLang="zh-CN" dirty="0" smtClean="0"/>
              <a:t>Eureka</a:t>
            </a:r>
            <a:r>
              <a:rPr lang="zh-CN" altLang="en-US" dirty="0" smtClean="0"/>
              <a:t>客户端是一个</a:t>
            </a:r>
            <a:r>
              <a:rPr lang="en-US" altLang="zh-CN" dirty="0" smtClean="0"/>
              <a:t>java</a:t>
            </a:r>
            <a:r>
              <a:rPr lang="zh-CN" altLang="en-US" dirty="0" smtClean="0"/>
              <a:t>客户端，用来简化与服务器的交互、作为轮询负载均衡器，并提供服务的故障切换支持。</a:t>
            </a:r>
            <a:r>
              <a:rPr lang="en-US" altLang="zh-CN" dirty="0" smtClean="0"/>
              <a:t>Netflix</a:t>
            </a:r>
            <a:r>
              <a:rPr lang="zh-CN" altLang="en-US" dirty="0" smtClean="0"/>
              <a:t>在其生产环境中使用的是另外的客户端，它提供基于流量、资源利用率以及出错状态的加权负载均衡。</a:t>
            </a:r>
            <a:endParaRPr lang="zh-CN" altLang="en-US" dirty="0" smtClean="0"/>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7</a:t>
            </a:r>
            <a:r>
              <a:rPr lang="zh-CN" altLang="en-US" dirty="0" smtClean="0">
                <a:solidFill>
                  <a:schemeClr val="tx1">
                    <a:lumMod val="75000"/>
                    <a:lumOff val="25000"/>
                  </a:schemeClr>
                </a:solidFill>
              </a:rPr>
              <a:t>、理解什么是负载均衡概念</a:t>
            </a:r>
            <a:endParaRPr lang="zh-CN" altLang="en-US" dirty="0" smtClean="0">
              <a:solidFill>
                <a:schemeClr val="tx1">
                  <a:lumMod val="75000"/>
                  <a:lumOff val="25000"/>
                </a:schemeClr>
              </a:solidFill>
            </a:endParaRPr>
          </a:p>
        </p:txBody>
      </p:sp>
      <p:sp>
        <p:nvSpPr>
          <p:cNvPr id="3" name="内容占位符 2"/>
          <p:cNvSpPr>
            <a:spLocks noGrp="1"/>
          </p:cNvSpPr>
          <p:nvPr>
            <p:ph idx="1"/>
          </p:nvPr>
        </p:nvSpPr>
        <p:spPr>
          <a:xfrm>
            <a:off x="186570" y="899048"/>
            <a:ext cx="11792070" cy="1993240"/>
          </a:xfrm>
        </p:spPr>
        <p:txBody>
          <a:bodyPr>
            <a:normAutofit fontScale="70000" lnSpcReduction="20000"/>
          </a:bodyPr>
          <a:lstStyle/>
          <a:p>
            <a:r>
              <a:rPr lang="zh-CN" altLang="en-US" dirty="0" smtClean="0"/>
              <a:t>负载均衡（</a:t>
            </a:r>
            <a:r>
              <a:rPr lang="en-US" altLang="zh-CN" dirty="0" smtClean="0"/>
              <a:t>Load Balance)</a:t>
            </a:r>
            <a:r>
              <a:rPr lang="zh-CN" altLang="en-US" dirty="0" smtClean="0"/>
              <a:t>是集群技术（</a:t>
            </a:r>
            <a:r>
              <a:rPr lang="en-US" altLang="zh-CN" dirty="0" smtClean="0"/>
              <a:t>Cluster</a:t>
            </a:r>
            <a:r>
              <a:rPr lang="zh-CN" altLang="en-US" dirty="0" smtClean="0"/>
              <a:t>）的一种应用。</a:t>
            </a:r>
            <a:endParaRPr lang="en-US" altLang="zh-CN" dirty="0" smtClean="0"/>
          </a:p>
          <a:p>
            <a:r>
              <a:rPr lang="zh-CN" altLang="en-US" dirty="0" smtClean="0"/>
              <a:t>指将负载（工作任务）进行平衡、分摊到多个单元操作上进行运行，从而提高并发处理能力。</a:t>
            </a:r>
            <a:endParaRPr lang="en-US" altLang="zh-CN" dirty="0" smtClean="0"/>
          </a:p>
          <a:p>
            <a:r>
              <a:rPr lang="zh-CN" altLang="en-US" dirty="0" smtClean="0"/>
              <a:t>常见的应用场景：淘宝购物、百度搜索、</a:t>
            </a:r>
            <a:r>
              <a:rPr lang="en-US" altLang="zh-CN" dirty="0" smtClean="0"/>
              <a:t>12306</a:t>
            </a:r>
            <a:r>
              <a:rPr lang="zh-CN" altLang="en-US" dirty="0" smtClean="0"/>
              <a:t>购票，客户端并发高，海量用户，单服务器无法支撑数量庞大的请求并快速做出响应。因此需将请求分摊到多台服务器上，均衡将请求分流。</a:t>
            </a:r>
            <a:endParaRPr lang="en-US" altLang="zh-CN" dirty="0" smtClean="0"/>
          </a:p>
        </p:txBody>
      </p:sp>
      <p:pic>
        <p:nvPicPr>
          <p:cNvPr id="38914" name="Picture 2" descr="https://upload-images.jianshu.io/upload_images/1935978-6c700d7a03ddf598.png?imageMogr2/auto-orient/strip%7CimageView2/2/w/1240"/>
          <p:cNvPicPr>
            <a:picLocks noChangeAspect="1" noChangeArrowheads="1"/>
          </p:cNvPicPr>
          <p:nvPr/>
        </p:nvPicPr>
        <p:blipFill>
          <a:blip r:embed="rId1" cstate="print"/>
          <a:srcRect/>
          <a:stretch>
            <a:fillRect/>
          </a:stretch>
        </p:blipFill>
        <p:spPr bwMode="auto">
          <a:xfrm>
            <a:off x="1744679" y="2849732"/>
            <a:ext cx="8267167" cy="3389113"/>
          </a:xfrm>
          <a:prstGeom prst="rect">
            <a:avLst/>
          </a:prstGeom>
          <a:noFill/>
        </p:spPr>
      </p:pic>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7</a:t>
            </a:r>
            <a:r>
              <a:rPr lang="zh-CN" altLang="en-US" dirty="0" smtClean="0">
                <a:solidFill>
                  <a:schemeClr val="tx1">
                    <a:lumMod val="75000"/>
                    <a:lumOff val="25000"/>
                  </a:schemeClr>
                </a:solidFill>
              </a:rPr>
              <a:t>、理解什么是负载均衡概念</a:t>
            </a:r>
            <a:endParaRPr lang="zh-CN" altLang="en-US" dirty="0" smtClean="0">
              <a:solidFill>
                <a:schemeClr val="tx1">
                  <a:lumMod val="75000"/>
                  <a:lumOff val="25000"/>
                </a:schemeClr>
              </a:solidFill>
            </a:endParaRPr>
          </a:p>
        </p:txBody>
      </p:sp>
      <p:sp>
        <p:nvSpPr>
          <p:cNvPr id="3" name="内容占位符 2"/>
          <p:cNvSpPr>
            <a:spLocks noGrp="1"/>
          </p:cNvSpPr>
          <p:nvPr>
            <p:ph idx="1"/>
          </p:nvPr>
        </p:nvSpPr>
        <p:spPr>
          <a:xfrm>
            <a:off x="186570" y="899047"/>
            <a:ext cx="11792070" cy="3166925"/>
          </a:xfrm>
        </p:spPr>
        <p:txBody>
          <a:bodyPr>
            <a:noAutofit/>
          </a:bodyPr>
          <a:lstStyle/>
          <a:p>
            <a:r>
              <a:rPr lang="zh-CN" altLang="en-US" sz="2400" b="1" dirty="0" smtClean="0"/>
              <a:t>服务器端负载均衡</a:t>
            </a:r>
            <a:endParaRPr lang="en-US" altLang="zh-CN" sz="2400" b="1" dirty="0" smtClean="0"/>
          </a:p>
          <a:p>
            <a:r>
              <a:rPr lang="zh-CN" altLang="en-US" sz="1400" dirty="0" smtClean="0"/>
              <a:t>负载均衡是我们处理高并发、缓解网络压力和进行服务器扩容的重要手段之一，但是一般情况下我们所说的负载均衡通常都是指服务器端负载均衡，服务器端负载均衡又分为两种，一种是硬件负载均衡，还有一种是软件负载均衡。</a:t>
            </a:r>
            <a:endParaRPr lang="zh-CN" altLang="en-US" sz="1400" dirty="0" smtClean="0"/>
          </a:p>
          <a:p>
            <a:r>
              <a:rPr lang="zh-CN" altLang="en-US" sz="1400" dirty="0" smtClean="0"/>
              <a:t>硬件负载均衡主要通过在服务器节点之前安装专门用于负载均衡的设备，常见的如：</a:t>
            </a:r>
            <a:r>
              <a:rPr lang="en-US" altLang="zh-CN" sz="1400" dirty="0" smtClean="0"/>
              <a:t>F5</a:t>
            </a:r>
            <a:r>
              <a:rPr lang="zh-CN" altLang="en-US" sz="1400" dirty="0" smtClean="0"/>
              <a:t>。</a:t>
            </a:r>
            <a:endParaRPr lang="zh-CN" altLang="en-US" sz="1400" dirty="0" smtClean="0"/>
          </a:p>
          <a:p>
            <a:r>
              <a:rPr lang="zh-CN" altLang="en-US" sz="1400" dirty="0" smtClean="0"/>
              <a:t>软件负载均衡则主要是在服务器上安装一些具有负载均衡功能的软件来完成请求分发进而实现负载均衡，常见的如：</a:t>
            </a:r>
            <a:r>
              <a:rPr lang="en-US" altLang="zh-CN" sz="1400" dirty="0" smtClean="0"/>
              <a:t>LVS </a:t>
            </a:r>
            <a:r>
              <a:rPr lang="zh-CN" altLang="en-US" sz="1400" dirty="0" smtClean="0"/>
              <a:t>、 </a:t>
            </a:r>
            <a:r>
              <a:rPr lang="en-US" altLang="zh-CN" sz="1400" dirty="0" err="1" smtClean="0"/>
              <a:t>Nginx</a:t>
            </a:r>
            <a:r>
              <a:rPr lang="en-US" altLang="zh-CN" sz="1400" dirty="0" smtClean="0"/>
              <a:t> </a:t>
            </a:r>
            <a:r>
              <a:rPr lang="zh-CN" altLang="en-US" sz="1400" dirty="0" smtClean="0"/>
              <a:t>、</a:t>
            </a:r>
            <a:r>
              <a:rPr lang="en-US" altLang="zh-CN" sz="1400" dirty="0" err="1" smtClean="0"/>
              <a:t>Haproxy</a:t>
            </a:r>
            <a:r>
              <a:rPr lang="zh-CN" altLang="en-US" sz="1400" dirty="0" smtClean="0"/>
              <a:t>。</a:t>
            </a:r>
            <a:endParaRPr lang="zh-CN" altLang="en-US" sz="1400" dirty="0" smtClean="0"/>
          </a:p>
          <a:p>
            <a:r>
              <a:rPr lang="zh-CN" altLang="en-US" sz="1400" dirty="0" smtClean="0"/>
              <a:t>无论是硬件负载均衡还是软件负载均衡，它的工作原理都类似下面这张图：</a:t>
            </a:r>
            <a:endParaRPr lang="zh-CN" altLang="en-US" sz="1400" dirty="0" smtClean="0"/>
          </a:p>
        </p:txBody>
      </p:sp>
      <p:pic>
        <p:nvPicPr>
          <p:cNvPr id="11267" name="Picture 3" descr="C:\Users\Administrator\Desktop\图片1.png"/>
          <p:cNvPicPr>
            <a:picLocks noChangeAspect="1" noChangeArrowheads="1"/>
          </p:cNvPicPr>
          <p:nvPr/>
        </p:nvPicPr>
        <p:blipFill>
          <a:blip r:embed="rId1" cstate="print"/>
          <a:srcRect/>
          <a:stretch>
            <a:fillRect/>
          </a:stretch>
        </p:blipFill>
        <p:spPr bwMode="auto">
          <a:xfrm>
            <a:off x="2737791" y="3646098"/>
            <a:ext cx="5607219" cy="3211902"/>
          </a:xfrm>
          <a:prstGeom prst="rect">
            <a:avLst/>
          </a:prstGeom>
          <a:noFill/>
        </p:spPr>
      </p:pic>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7</a:t>
            </a:r>
            <a:r>
              <a:rPr lang="zh-CN" altLang="en-US" dirty="0" smtClean="0">
                <a:solidFill>
                  <a:schemeClr val="tx1">
                    <a:lumMod val="75000"/>
                    <a:lumOff val="25000"/>
                  </a:schemeClr>
                </a:solidFill>
              </a:rPr>
              <a:t>、理解什么是负载均衡概念</a:t>
            </a:r>
            <a:endParaRPr lang="zh-CN" altLang="en-US" dirty="0" smtClean="0">
              <a:solidFill>
                <a:schemeClr val="tx1">
                  <a:lumMod val="75000"/>
                  <a:lumOff val="25000"/>
                </a:schemeClr>
              </a:solidFill>
            </a:endParaRPr>
          </a:p>
        </p:txBody>
      </p:sp>
      <p:sp>
        <p:nvSpPr>
          <p:cNvPr id="3" name="内容占位符 2"/>
          <p:cNvSpPr>
            <a:spLocks noGrp="1"/>
          </p:cNvSpPr>
          <p:nvPr>
            <p:ph idx="1"/>
          </p:nvPr>
        </p:nvSpPr>
        <p:spPr>
          <a:xfrm>
            <a:off x="186570" y="899048"/>
            <a:ext cx="11792070" cy="2030584"/>
          </a:xfrm>
        </p:spPr>
        <p:txBody>
          <a:bodyPr>
            <a:noAutofit/>
          </a:bodyPr>
          <a:lstStyle/>
          <a:p>
            <a:r>
              <a:rPr lang="zh-CN" altLang="en-US" sz="2400" b="1" dirty="0" smtClean="0"/>
              <a:t>客户端负载均衡</a:t>
            </a:r>
            <a:endParaRPr lang="zh-CN" altLang="en-US" sz="2400" b="1" dirty="0" smtClean="0"/>
          </a:p>
          <a:p>
            <a:r>
              <a:rPr lang="zh-CN" altLang="en-US" sz="1400" dirty="0" smtClean="0"/>
              <a:t>而微服务的出现，则为负载均衡的实现提供了另外一种思路：把负载均衡的功能以库的方式集成到服务的消费方，而不再是由一台指定的负载均衡设备集中提供。这种方案称为软负载均衡（</a:t>
            </a:r>
            <a:r>
              <a:rPr lang="en-US" altLang="zh-CN" sz="1400" dirty="0" smtClean="0"/>
              <a:t>Soft Load Balancing</a:t>
            </a:r>
            <a:r>
              <a:rPr lang="zh-CN" altLang="en-US" sz="1400" dirty="0" smtClean="0"/>
              <a:t>）或者客户端负载均衡。常见的如：</a:t>
            </a:r>
            <a:r>
              <a:rPr lang="en-US" altLang="zh-CN" sz="1400" dirty="0" smtClean="0"/>
              <a:t>Spring Cloud</a:t>
            </a:r>
            <a:r>
              <a:rPr lang="zh-CN" altLang="en-US" sz="1400" dirty="0" smtClean="0"/>
              <a:t>中的 </a:t>
            </a:r>
            <a:r>
              <a:rPr lang="en-US" altLang="zh-CN" sz="1400" dirty="0" smtClean="0"/>
              <a:t>Ribbon</a:t>
            </a:r>
            <a:r>
              <a:rPr lang="zh-CN" altLang="en-US" sz="1400" dirty="0" smtClean="0"/>
              <a:t>。</a:t>
            </a:r>
            <a:endParaRPr lang="zh-CN" altLang="en-US" sz="1400" dirty="0" smtClean="0"/>
          </a:p>
        </p:txBody>
      </p:sp>
      <p:pic>
        <p:nvPicPr>
          <p:cNvPr id="39940" name="Picture 4"/>
          <p:cNvPicPr>
            <a:picLocks noChangeAspect="1" noChangeArrowheads="1"/>
          </p:cNvPicPr>
          <p:nvPr/>
        </p:nvPicPr>
        <p:blipFill>
          <a:blip r:embed="rId1" cstate="print"/>
          <a:srcRect/>
          <a:stretch>
            <a:fillRect/>
          </a:stretch>
        </p:blipFill>
        <p:spPr bwMode="auto">
          <a:xfrm>
            <a:off x="1410996" y="2981126"/>
            <a:ext cx="7504113" cy="3468687"/>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8</a:t>
            </a:r>
            <a:r>
              <a:rPr lang="zh-CN" altLang="en-US" dirty="0" smtClean="0">
                <a:solidFill>
                  <a:schemeClr val="tx1">
                    <a:lumMod val="75000"/>
                    <a:lumOff val="25000"/>
                  </a:schemeClr>
                </a:solidFill>
              </a:rPr>
              <a:t>、熟悉</a:t>
            </a:r>
            <a:r>
              <a:rPr lang="en-US" altLang="zh-CN" dirty="0" smtClean="0">
                <a:solidFill>
                  <a:schemeClr val="tx1">
                    <a:lumMod val="75000"/>
                    <a:lumOff val="25000"/>
                  </a:schemeClr>
                </a:solidFill>
              </a:rPr>
              <a:t>Spring Cloud Ribbon</a:t>
            </a:r>
            <a:r>
              <a:rPr lang="zh-CN" altLang="en-US" dirty="0" smtClean="0">
                <a:solidFill>
                  <a:schemeClr val="tx1">
                    <a:lumMod val="75000"/>
                    <a:lumOff val="25000"/>
                  </a:schemeClr>
                </a:solidFill>
              </a:rPr>
              <a:t>客户端负载流程</a:t>
            </a:r>
            <a:endParaRPr lang="zh-CN" altLang="en-US" dirty="0" smtClean="0">
              <a:solidFill>
                <a:schemeClr val="tx1">
                  <a:lumMod val="75000"/>
                  <a:lumOff val="25000"/>
                </a:schemeClr>
              </a:solidFill>
            </a:endParaRPr>
          </a:p>
        </p:txBody>
      </p:sp>
      <p:sp>
        <p:nvSpPr>
          <p:cNvPr id="4" name="内容占位符 3"/>
          <p:cNvSpPr>
            <a:spLocks noGrp="1"/>
          </p:cNvSpPr>
          <p:nvPr>
            <p:ph idx="1"/>
          </p:nvPr>
        </p:nvSpPr>
        <p:spPr/>
        <p:txBody>
          <a:bodyPr>
            <a:normAutofit fontScale="55000" lnSpcReduction="20000"/>
          </a:bodyPr>
          <a:lstStyle/>
          <a:p>
            <a:r>
              <a:rPr lang="en-US" altLang="zh-CN" sz="4400" b="1" dirty="0" smtClean="0"/>
              <a:t>Ribbon</a:t>
            </a:r>
            <a:r>
              <a:rPr lang="zh-CN" altLang="en-US" sz="4400" b="1" dirty="0" smtClean="0"/>
              <a:t>的核心组件</a:t>
            </a:r>
            <a:r>
              <a:rPr lang="en-US" altLang="zh-CN" sz="4400" b="1" dirty="0" smtClean="0"/>
              <a:t>(</a:t>
            </a:r>
            <a:r>
              <a:rPr lang="zh-CN" altLang="en-US" sz="4400" b="1" dirty="0" smtClean="0"/>
              <a:t>均为接口类型</a:t>
            </a:r>
            <a:r>
              <a:rPr lang="en-US" altLang="zh-CN" sz="4400" b="1" dirty="0" smtClean="0"/>
              <a:t>)</a:t>
            </a:r>
            <a:r>
              <a:rPr lang="zh-CN" altLang="en-US" sz="4400" b="1" dirty="0" smtClean="0"/>
              <a:t>有以下几个：</a:t>
            </a:r>
            <a:endParaRPr lang="zh-CN" altLang="en-US" sz="4400" b="1" dirty="0" smtClean="0"/>
          </a:p>
          <a:p>
            <a:r>
              <a:rPr lang="en-US" altLang="zh-CN" dirty="0" smtClean="0"/>
              <a:t>1.ServerList </a:t>
            </a:r>
            <a:endParaRPr lang="en-US" altLang="zh-CN" dirty="0" smtClean="0"/>
          </a:p>
          <a:p>
            <a:r>
              <a:rPr lang="zh-CN" altLang="en-US" dirty="0" smtClean="0"/>
              <a:t>用于获取地址列表。它既可以是静态的</a:t>
            </a:r>
            <a:r>
              <a:rPr lang="en-US" altLang="zh-CN" dirty="0" smtClean="0"/>
              <a:t>(</a:t>
            </a:r>
            <a:r>
              <a:rPr lang="zh-CN" altLang="en-US" dirty="0" smtClean="0"/>
              <a:t>提供一组固定的地址</a:t>
            </a:r>
            <a:r>
              <a:rPr lang="en-US" altLang="zh-CN" dirty="0" smtClean="0"/>
              <a:t>)</a:t>
            </a:r>
            <a:r>
              <a:rPr lang="zh-CN" altLang="en-US" dirty="0" smtClean="0"/>
              <a:t>，也可以是动态的</a:t>
            </a:r>
            <a:r>
              <a:rPr lang="en-US" altLang="zh-CN" dirty="0" smtClean="0"/>
              <a:t>(</a:t>
            </a:r>
            <a:r>
              <a:rPr lang="zh-CN" altLang="en-US" dirty="0" smtClean="0"/>
              <a:t>从注册中心中定期查询地址列表</a:t>
            </a:r>
            <a:r>
              <a:rPr lang="en-US" altLang="zh-CN" dirty="0" smtClean="0"/>
              <a:t>)</a:t>
            </a:r>
            <a:r>
              <a:rPr lang="zh-CN" altLang="en-US" dirty="0" smtClean="0"/>
              <a:t>。</a:t>
            </a:r>
            <a:endParaRPr lang="zh-CN" altLang="en-US" dirty="0" smtClean="0"/>
          </a:p>
          <a:p>
            <a:endParaRPr lang="zh-CN" altLang="en-US" dirty="0" smtClean="0"/>
          </a:p>
          <a:p>
            <a:r>
              <a:rPr lang="en-US" altLang="zh-CN" dirty="0" smtClean="0"/>
              <a:t>2.ServerListFilter </a:t>
            </a:r>
            <a:endParaRPr lang="en-US" altLang="zh-CN" dirty="0" smtClean="0"/>
          </a:p>
          <a:p>
            <a:r>
              <a:rPr lang="zh-CN" altLang="en-US" dirty="0" smtClean="0"/>
              <a:t>仅当使用动态</a:t>
            </a:r>
            <a:r>
              <a:rPr lang="en-US" altLang="zh-CN" dirty="0" err="1" smtClean="0"/>
              <a:t>ServerList</a:t>
            </a:r>
            <a:r>
              <a:rPr lang="zh-CN" altLang="en-US" dirty="0" smtClean="0"/>
              <a:t>时使用，用于在原始的服务列表中使用一定策略过虑掉一部分地址。</a:t>
            </a:r>
            <a:endParaRPr lang="zh-CN" altLang="en-US" dirty="0" smtClean="0"/>
          </a:p>
          <a:p>
            <a:endParaRPr lang="zh-CN" altLang="en-US" dirty="0" smtClean="0"/>
          </a:p>
          <a:p>
            <a:r>
              <a:rPr lang="en-US" altLang="zh-CN" dirty="0" smtClean="0"/>
              <a:t>3.IRule </a:t>
            </a:r>
            <a:endParaRPr lang="en-US" altLang="zh-CN" dirty="0" smtClean="0"/>
          </a:p>
          <a:p>
            <a:r>
              <a:rPr lang="zh-CN" altLang="en-US" dirty="0" smtClean="0"/>
              <a:t>选择一个最终的服务地址作为</a:t>
            </a:r>
            <a:r>
              <a:rPr lang="en-US" altLang="zh-CN" dirty="0" smtClean="0"/>
              <a:t>LB</a:t>
            </a:r>
            <a:r>
              <a:rPr lang="zh-CN" altLang="en-US" dirty="0" smtClean="0"/>
              <a:t>（负载均衡）结果。选择策略有轮询、根据响应时间加权、断路器</a:t>
            </a:r>
            <a:r>
              <a:rPr lang="en-US" altLang="zh-CN" dirty="0" smtClean="0"/>
              <a:t>(</a:t>
            </a:r>
            <a:r>
              <a:rPr lang="zh-CN" altLang="en-US" dirty="0" smtClean="0"/>
              <a:t>当</a:t>
            </a:r>
            <a:r>
              <a:rPr lang="en-US" altLang="zh-CN" dirty="0" err="1" smtClean="0"/>
              <a:t>Hystrix</a:t>
            </a:r>
            <a:r>
              <a:rPr lang="zh-CN" altLang="en-US" dirty="0" smtClean="0"/>
              <a:t>可用时</a:t>
            </a:r>
            <a:r>
              <a:rPr lang="en-US" altLang="zh-CN" dirty="0" smtClean="0"/>
              <a:t>)</a:t>
            </a:r>
            <a:r>
              <a:rPr lang="zh-CN" altLang="en-US" dirty="0" smtClean="0"/>
              <a:t>等。</a:t>
            </a:r>
            <a:endParaRPr lang="zh-CN" altLang="en-US" dirty="0" smtClean="0"/>
          </a:p>
          <a:p>
            <a:endParaRPr lang="zh-CN" altLang="en-US" dirty="0" smtClean="0"/>
          </a:p>
          <a:p>
            <a:r>
              <a:rPr lang="en-US" altLang="zh-CN" dirty="0" smtClean="0"/>
              <a:t>4.Ribbon</a:t>
            </a:r>
            <a:r>
              <a:rPr lang="zh-CN" altLang="en-US" dirty="0" smtClean="0"/>
              <a:t>在工作时首选会通过</a:t>
            </a:r>
            <a:r>
              <a:rPr lang="en-US" altLang="zh-CN" dirty="0" err="1" smtClean="0"/>
              <a:t>ServerList</a:t>
            </a:r>
            <a:r>
              <a:rPr lang="zh-CN" altLang="en-US" dirty="0" smtClean="0"/>
              <a:t>来获取所有可用的服务列表，然后通过</a:t>
            </a:r>
            <a:r>
              <a:rPr lang="en-US" altLang="zh-CN" dirty="0" err="1" smtClean="0"/>
              <a:t>ServerListFilter</a:t>
            </a:r>
            <a:r>
              <a:rPr lang="zh-CN" altLang="en-US" dirty="0" smtClean="0"/>
              <a:t>过虑掉一部分地址，最后在剩下的地址中通过</a:t>
            </a:r>
            <a:r>
              <a:rPr lang="en-US" altLang="zh-CN" dirty="0" err="1" smtClean="0"/>
              <a:t>IRule</a:t>
            </a:r>
            <a:r>
              <a:rPr lang="zh-CN" altLang="en-US" dirty="0" smtClean="0"/>
              <a:t>选择出一台服务器作为最终结果。</a:t>
            </a:r>
            <a:endParaRPr lang="zh-CN" altLang="en-US" dirty="0" smtClean="0"/>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9</a:t>
            </a:r>
            <a:r>
              <a:rPr lang="zh-CN" altLang="en-US" dirty="0" smtClean="0">
                <a:solidFill>
                  <a:schemeClr val="tx1">
                    <a:lumMod val="75000"/>
                    <a:lumOff val="25000"/>
                  </a:schemeClr>
                </a:solidFill>
              </a:rPr>
              <a:t>、掌握</a:t>
            </a:r>
            <a:r>
              <a:rPr lang="en-US" altLang="zh-CN" dirty="0" smtClean="0">
                <a:solidFill>
                  <a:schemeClr val="tx1">
                    <a:lumMod val="75000"/>
                    <a:lumOff val="25000"/>
                  </a:schemeClr>
                </a:solidFill>
              </a:rPr>
              <a:t>Ribbon</a:t>
            </a:r>
            <a:r>
              <a:rPr lang="zh-CN" altLang="en-US" dirty="0" smtClean="0">
                <a:solidFill>
                  <a:schemeClr val="tx1">
                    <a:lumMod val="75000"/>
                    <a:lumOff val="25000"/>
                  </a:schemeClr>
                </a:solidFill>
              </a:rPr>
              <a:t>编程步骤与</a:t>
            </a:r>
            <a:r>
              <a:rPr lang="en-US" altLang="zh-CN" dirty="0" smtClean="0">
                <a:solidFill>
                  <a:schemeClr val="tx1">
                    <a:lumMod val="75000"/>
                    <a:lumOff val="25000"/>
                  </a:schemeClr>
                </a:solidFill>
              </a:rPr>
              <a:t>Ribbon</a:t>
            </a:r>
            <a:r>
              <a:rPr lang="zh-CN" altLang="en-US" dirty="0" smtClean="0">
                <a:solidFill>
                  <a:schemeClr val="tx1">
                    <a:lumMod val="75000"/>
                    <a:lumOff val="25000"/>
                  </a:schemeClr>
                </a:solidFill>
              </a:rPr>
              <a:t>客户端负载调用流程</a:t>
            </a:r>
            <a:endParaRPr lang="zh-CN" altLang="en-US" dirty="0" smtClean="0">
              <a:solidFill>
                <a:schemeClr val="tx1">
                  <a:lumMod val="75000"/>
                  <a:lumOff val="25000"/>
                </a:schemeClr>
              </a:solidFill>
            </a:endParaRPr>
          </a:p>
        </p:txBody>
      </p:sp>
      <p:sp>
        <p:nvSpPr>
          <p:cNvPr id="4" name="内容占位符 3"/>
          <p:cNvSpPr>
            <a:spLocks noGrp="1"/>
          </p:cNvSpPr>
          <p:nvPr>
            <p:ph idx="1"/>
          </p:nvPr>
        </p:nvSpPr>
        <p:spPr>
          <a:xfrm>
            <a:off x="186570" y="899047"/>
            <a:ext cx="11524461" cy="5448937"/>
          </a:xfrm>
        </p:spPr>
        <p:txBody>
          <a:bodyPr/>
          <a:lstStyle/>
          <a:p>
            <a:r>
              <a:rPr lang="en-US" altLang="zh-CN" b="1" dirty="0" smtClean="0"/>
              <a:t>1.</a:t>
            </a:r>
            <a:r>
              <a:rPr lang="zh-CN" altLang="en-US" b="1" dirty="0" smtClean="0"/>
              <a:t>建立</a:t>
            </a:r>
            <a:r>
              <a:rPr lang="en-US" altLang="zh-CN" b="1" dirty="0" err="1" smtClean="0"/>
              <a:t>SpringCloud</a:t>
            </a:r>
            <a:r>
              <a:rPr lang="zh-CN" altLang="en-US" b="1" dirty="0" smtClean="0"/>
              <a:t>项目</a:t>
            </a:r>
            <a:endParaRPr lang="en-US" altLang="zh-CN" b="1" dirty="0" smtClean="0"/>
          </a:p>
          <a:p>
            <a:r>
              <a:rPr lang="en-US" altLang="zh-CN" b="1" dirty="0" smtClean="0"/>
              <a:t>2.</a:t>
            </a:r>
            <a:r>
              <a:rPr lang="zh-CN" altLang="en-US" b="1" dirty="0" smtClean="0"/>
              <a:t>配置</a:t>
            </a:r>
            <a:r>
              <a:rPr lang="en-US" altLang="zh-CN" b="1" dirty="0" smtClean="0"/>
              <a:t>Eureka</a:t>
            </a:r>
            <a:endParaRPr lang="en-US" altLang="zh-CN" b="1" dirty="0" smtClean="0"/>
          </a:p>
          <a:p>
            <a:r>
              <a:rPr lang="en-US" altLang="zh-CN" b="1" dirty="0" smtClean="0"/>
              <a:t>3.</a:t>
            </a:r>
            <a:r>
              <a:rPr lang="zh-CN" altLang="en-US" b="1" dirty="0" smtClean="0"/>
              <a:t>配置多个微服务端</a:t>
            </a:r>
            <a:endParaRPr lang="zh-CN" altLang="en-US" b="1" dirty="0" smtClean="0"/>
          </a:p>
          <a:p>
            <a:r>
              <a:rPr lang="en-US" altLang="zh-CN" b="1" dirty="0" smtClean="0"/>
              <a:t>4.</a:t>
            </a:r>
            <a:r>
              <a:rPr lang="zh-CN" altLang="en-US" b="1" dirty="0" smtClean="0"/>
              <a:t>配置</a:t>
            </a:r>
            <a:r>
              <a:rPr lang="en-US" altLang="zh-CN" b="1" dirty="0" smtClean="0"/>
              <a:t>ribbon</a:t>
            </a:r>
            <a:endParaRPr lang="en-US" altLang="zh-CN" b="1" dirty="0" smtClean="0"/>
          </a:p>
          <a:p>
            <a:r>
              <a:rPr lang="en-US" altLang="zh-CN" b="1" dirty="0" smtClean="0"/>
              <a:t>5.</a:t>
            </a:r>
            <a:r>
              <a:rPr lang="zh-CN" altLang="en-US" b="1" dirty="0" smtClean="0"/>
              <a:t>验证请求的负载均衡</a:t>
            </a:r>
            <a:r>
              <a:rPr lang="en-US" altLang="zh-CN" b="1" dirty="0" smtClean="0"/>
              <a:t>LB</a:t>
            </a:r>
            <a:r>
              <a:rPr lang="zh-CN" altLang="en-US" b="1" dirty="0" smtClean="0"/>
              <a:t>结果</a:t>
            </a:r>
            <a:endParaRPr lang="en-US" altLang="zh-CN" b="1" dirty="0" smtClean="0"/>
          </a:p>
          <a:p>
            <a:endParaRPr lang="zh-CN" altLang="en-US" dirty="0"/>
          </a:p>
        </p:txBody>
      </p:sp>
      <p:sp>
        <p:nvSpPr>
          <p:cNvPr id="6" name="TextBox 5"/>
          <p:cNvSpPr txBox="1"/>
          <p:nvPr/>
        </p:nvSpPr>
        <p:spPr>
          <a:xfrm>
            <a:off x="5994951" y="2549600"/>
            <a:ext cx="4918229" cy="64633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zh-CN" altLang="en-US" sz="3600" dirty="0" smtClean="0"/>
              <a:t>具体过程参见示例代码</a:t>
            </a:r>
            <a:endParaRPr lang="zh-CN" altLang="en-US" sz="3600" dirty="0"/>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10</a:t>
            </a:r>
            <a:r>
              <a:rPr lang="zh-CN" altLang="en-US" dirty="0" smtClean="0">
                <a:solidFill>
                  <a:schemeClr val="tx1">
                    <a:lumMod val="75000"/>
                    <a:lumOff val="25000"/>
                  </a:schemeClr>
                </a:solidFill>
              </a:rPr>
              <a:t>、了解服务网关概念</a:t>
            </a:r>
            <a:endParaRPr lang="zh-CN" altLang="en-US" dirty="0" smtClean="0">
              <a:solidFill>
                <a:schemeClr val="tx1">
                  <a:lumMod val="75000"/>
                  <a:lumOff val="25000"/>
                </a:schemeClr>
              </a:solidFill>
            </a:endParaRPr>
          </a:p>
        </p:txBody>
      </p:sp>
      <p:sp>
        <p:nvSpPr>
          <p:cNvPr id="4" name="内容占位符 3"/>
          <p:cNvSpPr>
            <a:spLocks noGrp="1"/>
          </p:cNvSpPr>
          <p:nvPr>
            <p:ph idx="1"/>
          </p:nvPr>
        </p:nvSpPr>
        <p:spPr>
          <a:xfrm>
            <a:off x="186570" y="899047"/>
            <a:ext cx="10224168" cy="929753"/>
          </a:xfrm>
        </p:spPr>
        <p:txBody>
          <a:bodyPr>
            <a:normAutofit/>
          </a:bodyPr>
          <a:lstStyle/>
          <a:p>
            <a:r>
              <a:rPr lang="zh-CN" altLang="en-US" sz="1600" dirty="0" smtClean="0"/>
              <a:t>服务网关的具体作用</a:t>
            </a:r>
            <a:r>
              <a:rPr lang="zh-CN" altLang="en-US" sz="1600" b="1" dirty="0" smtClean="0"/>
              <a:t>就是服务转发，接收并转发所有内外部的客户端调用。使用</a:t>
            </a:r>
            <a:r>
              <a:rPr lang="en-US" altLang="zh-CN" sz="1600" b="1" dirty="0" err="1" smtClean="0"/>
              <a:t>Zuul</a:t>
            </a:r>
            <a:r>
              <a:rPr lang="zh-CN" altLang="en-US" sz="1600" b="1" dirty="0" smtClean="0"/>
              <a:t>可以作为资源的统一访问入口，同时也可以在网关做一些权限校验等类似的功能</a:t>
            </a:r>
            <a:r>
              <a:rPr lang="zh-CN" altLang="en-US" sz="1600" dirty="0" smtClean="0"/>
              <a:t>。</a:t>
            </a:r>
            <a:endParaRPr lang="zh-CN" altLang="en-US" sz="1600" dirty="0"/>
          </a:p>
        </p:txBody>
      </p:sp>
      <p:pic>
        <p:nvPicPr>
          <p:cNvPr id="7172" name="Picture 4" descr="C:\Users\Administrator\Desktop\123.webp (1).jpg"/>
          <p:cNvPicPr>
            <a:picLocks noChangeAspect="1" noChangeArrowheads="1"/>
          </p:cNvPicPr>
          <p:nvPr/>
        </p:nvPicPr>
        <p:blipFill>
          <a:blip r:embed="rId1" cstate="print"/>
          <a:srcRect/>
          <a:stretch>
            <a:fillRect/>
          </a:stretch>
        </p:blipFill>
        <p:spPr bwMode="auto">
          <a:xfrm>
            <a:off x="1564634" y="1864191"/>
            <a:ext cx="7537421" cy="4187456"/>
          </a:xfrm>
          <a:prstGeom prst="rect">
            <a:avLst/>
          </a:prstGeom>
          <a:noFill/>
        </p:spPr>
      </p:pic>
      <p:sp>
        <p:nvSpPr>
          <p:cNvPr id="8" name="矩形 7"/>
          <p:cNvSpPr/>
          <p:nvPr/>
        </p:nvSpPr>
        <p:spPr>
          <a:xfrm>
            <a:off x="4738637" y="1868540"/>
            <a:ext cx="617477" cy="369332"/>
          </a:xfrm>
          <a:prstGeom prst="rect">
            <a:avLst/>
          </a:prstGeom>
        </p:spPr>
        <p:txBody>
          <a:bodyPr wrap="none">
            <a:spAutoFit/>
          </a:bodyPr>
          <a:lstStyle/>
          <a:p>
            <a:r>
              <a:rPr lang="en-US" altLang="zh-CN" dirty="0" smtClean="0"/>
              <a:t>User</a:t>
            </a:r>
            <a:endParaRPr lang="zh-CN" altLang="en-US" dirty="0"/>
          </a:p>
        </p:txBody>
      </p:sp>
      <p:sp>
        <p:nvSpPr>
          <p:cNvPr id="9" name="矩形 8"/>
          <p:cNvSpPr/>
          <p:nvPr/>
        </p:nvSpPr>
        <p:spPr>
          <a:xfrm>
            <a:off x="3456520" y="5712096"/>
            <a:ext cx="975460" cy="369332"/>
          </a:xfrm>
          <a:prstGeom prst="rect">
            <a:avLst/>
          </a:prstGeom>
        </p:spPr>
        <p:txBody>
          <a:bodyPr wrap="none">
            <a:spAutoFit/>
          </a:bodyPr>
          <a:lstStyle/>
          <a:p>
            <a:r>
              <a:rPr lang="en-US" altLang="zh-CN" dirty="0" smtClean="0"/>
              <a:t>Service1</a:t>
            </a:r>
            <a:endParaRPr lang="zh-CN" altLang="en-US" dirty="0"/>
          </a:p>
        </p:txBody>
      </p:sp>
      <p:sp>
        <p:nvSpPr>
          <p:cNvPr id="10" name="矩形 9"/>
          <p:cNvSpPr/>
          <p:nvPr/>
        </p:nvSpPr>
        <p:spPr>
          <a:xfrm>
            <a:off x="4674322" y="5696716"/>
            <a:ext cx="975460" cy="369332"/>
          </a:xfrm>
          <a:prstGeom prst="rect">
            <a:avLst/>
          </a:prstGeom>
        </p:spPr>
        <p:txBody>
          <a:bodyPr wrap="none">
            <a:spAutoFit/>
          </a:bodyPr>
          <a:lstStyle/>
          <a:p>
            <a:r>
              <a:rPr lang="en-US" altLang="zh-CN" dirty="0" smtClean="0"/>
              <a:t>Service2</a:t>
            </a:r>
            <a:endParaRPr lang="zh-CN" altLang="en-US" dirty="0"/>
          </a:p>
        </p:txBody>
      </p:sp>
      <p:sp>
        <p:nvSpPr>
          <p:cNvPr id="11" name="矩形 10"/>
          <p:cNvSpPr/>
          <p:nvPr/>
        </p:nvSpPr>
        <p:spPr>
          <a:xfrm>
            <a:off x="5815225" y="5688327"/>
            <a:ext cx="975460" cy="369332"/>
          </a:xfrm>
          <a:prstGeom prst="rect">
            <a:avLst/>
          </a:prstGeom>
        </p:spPr>
        <p:txBody>
          <a:bodyPr wrap="none">
            <a:spAutoFit/>
          </a:bodyPr>
          <a:lstStyle/>
          <a:p>
            <a:r>
              <a:rPr lang="en-US" altLang="zh-CN" dirty="0" smtClean="0"/>
              <a:t>Service3</a:t>
            </a:r>
            <a:endParaRPr lang="zh-CN" altLang="en-US" dirty="0"/>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pPr>
              <a:lnSpc>
                <a:spcPct val="150000"/>
              </a:lnSpc>
            </a:pPr>
            <a:r>
              <a:rPr lang="zh-CN" altLang="en-US" dirty="0" smtClean="0"/>
              <a:t>本章目标</a:t>
            </a:r>
            <a:endParaRPr lang="zh-CN" altLang="en-US" dirty="0"/>
          </a:p>
        </p:txBody>
      </p:sp>
      <p:sp>
        <p:nvSpPr>
          <p:cNvPr id="3" name="内容占位符 2"/>
          <p:cNvSpPr>
            <a:spLocks noGrp="1"/>
          </p:cNvSpPr>
          <p:nvPr>
            <p:ph idx="1"/>
          </p:nvPr>
        </p:nvSpPr>
        <p:spPr>
          <a:xfrm>
            <a:off x="838200" y="705678"/>
            <a:ext cx="10515600" cy="5953539"/>
          </a:xfrm>
        </p:spPr>
        <p:txBody>
          <a:bodyPr>
            <a:normAutofit fontScale="60000" lnSpcReduction="20000"/>
          </a:bodyPr>
          <a:lstStyle/>
          <a:p>
            <a:pPr>
              <a:lnSpc>
                <a:spcPct val="120000"/>
              </a:lnSpc>
            </a:pPr>
            <a:r>
              <a:rPr lang="en-US" altLang="zh-CN" dirty="0" smtClean="0">
                <a:solidFill>
                  <a:schemeClr val="tx1">
                    <a:lumMod val="75000"/>
                    <a:lumOff val="25000"/>
                  </a:schemeClr>
                </a:solidFill>
              </a:rPr>
              <a:t>1</a:t>
            </a:r>
            <a:r>
              <a:rPr lang="zh-CN" altLang="en-US" dirty="0" smtClean="0">
                <a:solidFill>
                  <a:schemeClr val="tx1">
                    <a:lumMod val="75000"/>
                    <a:lumOff val="25000"/>
                  </a:schemeClr>
                </a:solidFill>
              </a:rPr>
              <a:t>、了解理解微服务架构</a:t>
            </a:r>
            <a:endParaRPr lang="zh-CN" altLang="en-US" dirty="0" smtClean="0">
              <a:solidFill>
                <a:schemeClr val="tx1">
                  <a:lumMod val="75000"/>
                  <a:lumOff val="25000"/>
                </a:schemeClr>
              </a:solidFill>
            </a:endParaRPr>
          </a:p>
          <a:p>
            <a:pPr>
              <a:lnSpc>
                <a:spcPct val="120000"/>
              </a:lnSpc>
            </a:pPr>
            <a:r>
              <a:rPr lang="en-US" altLang="zh-CN" dirty="0" smtClean="0">
                <a:solidFill>
                  <a:schemeClr val="tx1">
                    <a:lumMod val="75000"/>
                    <a:lumOff val="25000"/>
                  </a:schemeClr>
                </a:solidFill>
              </a:rPr>
              <a:t>2</a:t>
            </a:r>
            <a:r>
              <a:rPr lang="zh-CN" altLang="en-US" dirty="0" smtClean="0">
                <a:solidFill>
                  <a:schemeClr val="tx1">
                    <a:lumMod val="75000"/>
                    <a:lumOff val="25000"/>
                  </a:schemeClr>
                </a:solidFill>
              </a:rPr>
              <a:t>、了解微服务技术栈</a:t>
            </a:r>
            <a:endParaRPr lang="zh-CN" altLang="en-US" dirty="0" smtClean="0">
              <a:solidFill>
                <a:schemeClr val="tx1">
                  <a:lumMod val="75000"/>
                  <a:lumOff val="25000"/>
                </a:schemeClr>
              </a:solidFill>
            </a:endParaRPr>
          </a:p>
          <a:p>
            <a:pPr>
              <a:lnSpc>
                <a:spcPct val="120000"/>
              </a:lnSpc>
            </a:pPr>
            <a:r>
              <a:rPr lang="en-US" altLang="zh-CN" dirty="0" smtClean="0">
                <a:solidFill>
                  <a:schemeClr val="tx1">
                    <a:lumMod val="75000"/>
                    <a:lumOff val="25000"/>
                  </a:schemeClr>
                </a:solidFill>
              </a:rPr>
              <a:t>3</a:t>
            </a:r>
            <a:r>
              <a:rPr lang="zh-CN" altLang="en-US" dirty="0" smtClean="0">
                <a:solidFill>
                  <a:schemeClr val="tx1">
                    <a:lumMod val="75000"/>
                    <a:lumOff val="25000"/>
                  </a:schemeClr>
                </a:solidFill>
              </a:rPr>
              <a:t>、了解</a:t>
            </a:r>
            <a:r>
              <a:rPr lang="en-US" altLang="zh-CN" dirty="0" smtClean="0">
                <a:solidFill>
                  <a:schemeClr val="tx1">
                    <a:lumMod val="75000"/>
                    <a:lumOff val="25000"/>
                  </a:schemeClr>
                </a:solidFill>
              </a:rPr>
              <a:t>Spring Cloud</a:t>
            </a:r>
            <a:r>
              <a:rPr lang="zh-CN" altLang="en-US" dirty="0" smtClean="0">
                <a:solidFill>
                  <a:schemeClr val="tx1">
                    <a:lumMod val="75000"/>
                    <a:lumOff val="25000"/>
                  </a:schemeClr>
                </a:solidFill>
              </a:rPr>
              <a:t>功能</a:t>
            </a:r>
            <a:endParaRPr lang="zh-CN" altLang="en-US" dirty="0" smtClean="0">
              <a:solidFill>
                <a:schemeClr val="tx1">
                  <a:lumMod val="75000"/>
                  <a:lumOff val="25000"/>
                </a:schemeClr>
              </a:solidFill>
            </a:endParaRPr>
          </a:p>
          <a:p>
            <a:pPr>
              <a:lnSpc>
                <a:spcPct val="120000"/>
              </a:lnSpc>
            </a:pPr>
            <a:r>
              <a:rPr lang="en-US" altLang="zh-CN" dirty="0" smtClean="0">
                <a:solidFill>
                  <a:schemeClr val="tx1">
                    <a:lumMod val="75000"/>
                    <a:lumOff val="25000"/>
                  </a:schemeClr>
                </a:solidFill>
              </a:rPr>
              <a:t>4</a:t>
            </a:r>
            <a:r>
              <a:rPr lang="zh-CN" altLang="en-US" dirty="0" smtClean="0">
                <a:solidFill>
                  <a:schemeClr val="tx1">
                    <a:lumMod val="75000"/>
                    <a:lumOff val="25000"/>
                  </a:schemeClr>
                </a:solidFill>
              </a:rPr>
              <a:t>、了解服务治理概念</a:t>
            </a:r>
            <a:endParaRPr lang="zh-CN" altLang="en-US" dirty="0" smtClean="0">
              <a:solidFill>
                <a:schemeClr val="tx1">
                  <a:lumMod val="75000"/>
                  <a:lumOff val="25000"/>
                </a:schemeClr>
              </a:solidFill>
            </a:endParaRPr>
          </a:p>
          <a:p>
            <a:pPr>
              <a:lnSpc>
                <a:spcPct val="120000"/>
              </a:lnSpc>
            </a:pPr>
            <a:r>
              <a:rPr lang="en-US" altLang="zh-CN" dirty="0" smtClean="0">
                <a:solidFill>
                  <a:schemeClr val="tx1">
                    <a:lumMod val="75000"/>
                    <a:lumOff val="25000"/>
                  </a:schemeClr>
                </a:solidFill>
              </a:rPr>
              <a:t>5</a:t>
            </a:r>
            <a:r>
              <a:rPr lang="zh-CN" altLang="en-US" dirty="0" smtClean="0">
                <a:solidFill>
                  <a:schemeClr val="tx1">
                    <a:lumMod val="75000"/>
                    <a:lumOff val="25000"/>
                  </a:schemeClr>
                </a:solidFill>
              </a:rPr>
              <a:t>、掌握服务注册与消费</a:t>
            </a:r>
            <a:endParaRPr lang="zh-CN" altLang="en-US" dirty="0" smtClean="0">
              <a:solidFill>
                <a:schemeClr val="tx1">
                  <a:lumMod val="75000"/>
                  <a:lumOff val="25000"/>
                </a:schemeClr>
              </a:solidFill>
            </a:endParaRPr>
          </a:p>
          <a:p>
            <a:pPr>
              <a:lnSpc>
                <a:spcPct val="120000"/>
              </a:lnSpc>
            </a:pPr>
            <a:r>
              <a:rPr lang="en-US" altLang="zh-CN" dirty="0" smtClean="0">
                <a:solidFill>
                  <a:schemeClr val="tx1">
                    <a:lumMod val="75000"/>
                    <a:lumOff val="25000"/>
                  </a:schemeClr>
                </a:solidFill>
              </a:rPr>
              <a:t>6</a:t>
            </a:r>
            <a:r>
              <a:rPr lang="zh-CN" altLang="en-US" dirty="0" smtClean="0">
                <a:solidFill>
                  <a:schemeClr val="tx1">
                    <a:lumMod val="75000"/>
                    <a:lumOff val="25000"/>
                  </a:schemeClr>
                </a:solidFill>
              </a:rPr>
              <a:t>、掌握</a:t>
            </a:r>
            <a:r>
              <a:rPr lang="en-US" altLang="zh-CN" dirty="0" err="1" smtClean="0">
                <a:solidFill>
                  <a:schemeClr val="tx1">
                    <a:lumMod val="75000"/>
                    <a:lumOff val="25000"/>
                  </a:schemeClr>
                </a:solidFill>
              </a:rPr>
              <a:t>Euraka</a:t>
            </a:r>
            <a:r>
              <a:rPr lang="zh-CN" altLang="en-US" dirty="0" smtClean="0">
                <a:solidFill>
                  <a:schemeClr val="tx1">
                    <a:lumMod val="75000"/>
                    <a:lumOff val="25000"/>
                  </a:schemeClr>
                </a:solidFill>
              </a:rPr>
              <a:t>服务中心高可用配置</a:t>
            </a:r>
            <a:endParaRPr lang="zh-CN" altLang="en-US" dirty="0" smtClean="0">
              <a:solidFill>
                <a:schemeClr val="tx1">
                  <a:lumMod val="75000"/>
                  <a:lumOff val="25000"/>
                </a:schemeClr>
              </a:solidFill>
            </a:endParaRPr>
          </a:p>
          <a:p>
            <a:pPr>
              <a:lnSpc>
                <a:spcPct val="120000"/>
              </a:lnSpc>
            </a:pPr>
            <a:r>
              <a:rPr lang="en-US" altLang="zh-CN" dirty="0" smtClean="0">
                <a:solidFill>
                  <a:schemeClr val="tx1">
                    <a:lumMod val="75000"/>
                    <a:lumOff val="25000"/>
                  </a:schemeClr>
                </a:solidFill>
              </a:rPr>
              <a:t>7</a:t>
            </a:r>
            <a:r>
              <a:rPr lang="zh-CN" altLang="en-US" dirty="0" smtClean="0">
                <a:solidFill>
                  <a:schemeClr val="tx1">
                    <a:lumMod val="75000"/>
                    <a:lumOff val="25000"/>
                  </a:schemeClr>
                </a:solidFill>
              </a:rPr>
              <a:t>、理解什么是负载均衡概念</a:t>
            </a:r>
            <a:endParaRPr lang="zh-CN" altLang="en-US" dirty="0" smtClean="0">
              <a:solidFill>
                <a:schemeClr val="tx1">
                  <a:lumMod val="75000"/>
                  <a:lumOff val="25000"/>
                </a:schemeClr>
              </a:solidFill>
            </a:endParaRPr>
          </a:p>
          <a:p>
            <a:pPr>
              <a:lnSpc>
                <a:spcPct val="120000"/>
              </a:lnSpc>
            </a:pPr>
            <a:r>
              <a:rPr lang="en-US" altLang="zh-CN" dirty="0" smtClean="0">
                <a:solidFill>
                  <a:schemeClr val="tx1">
                    <a:lumMod val="75000"/>
                    <a:lumOff val="25000"/>
                  </a:schemeClr>
                </a:solidFill>
              </a:rPr>
              <a:t>8</a:t>
            </a:r>
            <a:r>
              <a:rPr lang="zh-CN" altLang="en-US" dirty="0" smtClean="0">
                <a:solidFill>
                  <a:schemeClr val="tx1">
                    <a:lumMod val="75000"/>
                    <a:lumOff val="25000"/>
                  </a:schemeClr>
                </a:solidFill>
              </a:rPr>
              <a:t>、熟悉</a:t>
            </a:r>
            <a:r>
              <a:rPr lang="en-US" altLang="zh-CN" dirty="0" smtClean="0">
                <a:solidFill>
                  <a:schemeClr val="tx1">
                    <a:lumMod val="75000"/>
                    <a:lumOff val="25000"/>
                  </a:schemeClr>
                </a:solidFill>
              </a:rPr>
              <a:t>Spring Cloud Ribbon</a:t>
            </a:r>
            <a:r>
              <a:rPr lang="zh-CN" altLang="en-US" dirty="0" smtClean="0">
                <a:solidFill>
                  <a:schemeClr val="tx1">
                    <a:lumMod val="75000"/>
                    <a:lumOff val="25000"/>
                  </a:schemeClr>
                </a:solidFill>
              </a:rPr>
              <a:t>客户端负载流程</a:t>
            </a:r>
            <a:endParaRPr lang="zh-CN" altLang="en-US" dirty="0" smtClean="0">
              <a:solidFill>
                <a:schemeClr val="tx1">
                  <a:lumMod val="75000"/>
                  <a:lumOff val="25000"/>
                </a:schemeClr>
              </a:solidFill>
            </a:endParaRPr>
          </a:p>
          <a:p>
            <a:pPr>
              <a:lnSpc>
                <a:spcPct val="120000"/>
              </a:lnSpc>
            </a:pPr>
            <a:r>
              <a:rPr lang="en-US" altLang="zh-CN" dirty="0" smtClean="0">
                <a:solidFill>
                  <a:schemeClr val="tx1">
                    <a:lumMod val="75000"/>
                    <a:lumOff val="25000"/>
                  </a:schemeClr>
                </a:solidFill>
              </a:rPr>
              <a:t>9</a:t>
            </a:r>
            <a:r>
              <a:rPr lang="zh-CN" altLang="en-US" dirty="0" smtClean="0">
                <a:solidFill>
                  <a:schemeClr val="tx1">
                    <a:lumMod val="75000"/>
                    <a:lumOff val="25000"/>
                  </a:schemeClr>
                </a:solidFill>
              </a:rPr>
              <a:t>、掌握</a:t>
            </a:r>
            <a:r>
              <a:rPr lang="en-US" altLang="zh-CN" dirty="0" smtClean="0">
                <a:solidFill>
                  <a:schemeClr val="tx1">
                    <a:lumMod val="75000"/>
                    <a:lumOff val="25000"/>
                  </a:schemeClr>
                </a:solidFill>
              </a:rPr>
              <a:t>Ribbon</a:t>
            </a:r>
            <a:r>
              <a:rPr lang="zh-CN" altLang="en-US" dirty="0" smtClean="0">
                <a:solidFill>
                  <a:schemeClr val="tx1">
                    <a:lumMod val="75000"/>
                    <a:lumOff val="25000"/>
                  </a:schemeClr>
                </a:solidFill>
              </a:rPr>
              <a:t>编程步骤与</a:t>
            </a:r>
            <a:r>
              <a:rPr lang="en-US" altLang="zh-CN" dirty="0" smtClean="0">
                <a:solidFill>
                  <a:schemeClr val="tx1">
                    <a:lumMod val="75000"/>
                    <a:lumOff val="25000"/>
                  </a:schemeClr>
                </a:solidFill>
              </a:rPr>
              <a:t>Ribbon</a:t>
            </a:r>
            <a:r>
              <a:rPr lang="zh-CN" altLang="en-US" dirty="0" smtClean="0">
                <a:solidFill>
                  <a:schemeClr val="tx1">
                    <a:lumMod val="75000"/>
                    <a:lumOff val="25000"/>
                  </a:schemeClr>
                </a:solidFill>
              </a:rPr>
              <a:t>客户端负载调用流程</a:t>
            </a:r>
            <a:endParaRPr lang="zh-CN" altLang="en-US" dirty="0" smtClean="0">
              <a:solidFill>
                <a:schemeClr val="tx1">
                  <a:lumMod val="75000"/>
                  <a:lumOff val="25000"/>
                </a:schemeClr>
              </a:solidFill>
            </a:endParaRPr>
          </a:p>
          <a:p>
            <a:pPr>
              <a:lnSpc>
                <a:spcPct val="120000"/>
              </a:lnSpc>
            </a:pPr>
            <a:r>
              <a:rPr lang="en-US" altLang="zh-CN" dirty="0" smtClean="0">
                <a:solidFill>
                  <a:schemeClr val="tx1">
                    <a:lumMod val="75000"/>
                    <a:lumOff val="25000"/>
                  </a:schemeClr>
                </a:solidFill>
              </a:rPr>
              <a:t>10</a:t>
            </a:r>
            <a:r>
              <a:rPr lang="zh-CN" altLang="en-US" dirty="0" smtClean="0">
                <a:solidFill>
                  <a:schemeClr val="tx1">
                    <a:lumMod val="75000"/>
                    <a:lumOff val="25000"/>
                  </a:schemeClr>
                </a:solidFill>
              </a:rPr>
              <a:t>、了解服务网关概念</a:t>
            </a:r>
            <a:endParaRPr lang="zh-CN" altLang="en-US" dirty="0" smtClean="0">
              <a:solidFill>
                <a:schemeClr val="tx1">
                  <a:lumMod val="75000"/>
                  <a:lumOff val="25000"/>
                </a:schemeClr>
              </a:solidFill>
            </a:endParaRPr>
          </a:p>
          <a:p>
            <a:pPr>
              <a:lnSpc>
                <a:spcPct val="120000"/>
              </a:lnSpc>
            </a:pPr>
            <a:r>
              <a:rPr lang="en-US" altLang="zh-CN" dirty="0" smtClean="0">
                <a:solidFill>
                  <a:schemeClr val="tx1">
                    <a:lumMod val="75000"/>
                    <a:lumOff val="25000"/>
                  </a:schemeClr>
                </a:solidFill>
              </a:rPr>
              <a:t>11</a:t>
            </a:r>
            <a:r>
              <a:rPr lang="zh-CN" altLang="en-US" dirty="0" smtClean="0">
                <a:solidFill>
                  <a:schemeClr val="tx1">
                    <a:lumMod val="75000"/>
                    <a:lumOff val="25000"/>
                  </a:schemeClr>
                </a:solidFill>
              </a:rPr>
              <a:t>、掌握</a:t>
            </a:r>
            <a:r>
              <a:rPr lang="en-US" altLang="zh-CN" dirty="0" smtClean="0">
                <a:solidFill>
                  <a:schemeClr val="tx1">
                    <a:lumMod val="75000"/>
                    <a:lumOff val="25000"/>
                  </a:schemeClr>
                </a:solidFill>
              </a:rPr>
              <a:t>Spring Cloud Gateway</a:t>
            </a:r>
            <a:r>
              <a:rPr lang="zh-CN" altLang="en-US" dirty="0" smtClean="0">
                <a:solidFill>
                  <a:schemeClr val="tx1">
                    <a:lumMod val="75000"/>
                    <a:lumOff val="25000"/>
                  </a:schemeClr>
                </a:solidFill>
              </a:rPr>
              <a:t>的功能实践</a:t>
            </a:r>
            <a:endParaRPr lang="zh-CN" altLang="en-US" dirty="0" smtClean="0">
              <a:solidFill>
                <a:schemeClr val="tx1">
                  <a:lumMod val="75000"/>
                  <a:lumOff val="25000"/>
                </a:schemeClr>
              </a:solidFill>
            </a:endParaRPr>
          </a:p>
          <a:p>
            <a:pPr>
              <a:lnSpc>
                <a:spcPct val="120000"/>
              </a:lnSpc>
            </a:pPr>
            <a:r>
              <a:rPr lang="en-US" altLang="zh-CN" dirty="0" smtClean="0">
                <a:solidFill>
                  <a:schemeClr val="tx1">
                    <a:lumMod val="75000"/>
                    <a:lumOff val="25000"/>
                  </a:schemeClr>
                </a:solidFill>
                <a:sym typeface="+mn-ea"/>
              </a:rPr>
              <a:t>12</a:t>
            </a:r>
            <a:r>
              <a:rPr lang="zh-CN" altLang="en-US" dirty="0" smtClean="0">
                <a:solidFill>
                  <a:schemeClr val="tx1">
                    <a:lumMod val="75000"/>
                    <a:lumOff val="25000"/>
                  </a:schemeClr>
                </a:solidFill>
                <a:sym typeface="+mn-ea"/>
              </a:rPr>
              <a:t>、了解</a:t>
            </a:r>
            <a:r>
              <a:rPr lang="en-US" altLang="zh-CN" dirty="0" smtClean="0">
                <a:solidFill>
                  <a:schemeClr val="tx1">
                    <a:lumMod val="75000"/>
                    <a:lumOff val="25000"/>
                  </a:schemeClr>
                </a:solidFill>
                <a:sym typeface="+mn-ea"/>
              </a:rPr>
              <a:t>Feign</a:t>
            </a:r>
            <a:r>
              <a:rPr lang="zh-CN" altLang="en-US" dirty="0" smtClean="0">
                <a:solidFill>
                  <a:schemeClr val="tx1">
                    <a:lumMod val="75000"/>
                    <a:lumOff val="25000"/>
                  </a:schemeClr>
                </a:solidFill>
                <a:sym typeface="+mn-ea"/>
              </a:rPr>
              <a:t>实现</a:t>
            </a:r>
            <a:r>
              <a:rPr lang="zh-CN" altLang="en-US" dirty="0" smtClean="0">
                <a:solidFill>
                  <a:schemeClr val="tx1">
                    <a:lumMod val="75000"/>
                    <a:lumOff val="25000"/>
                  </a:schemeClr>
                </a:solidFill>
                <a:sym typeface="+mn-ea"/>
              </a:rPr>
              <a:t>统一服务调用</a:t>
            </a:r>
            <a:endParaRPr lang="zh-CN" altLang="en-US" dirty="0" smtClean="0">
              <a:solidFill>
                <a:schemeClr val="tx1">
                  <a:lumMod val="75000"/>
                  <a:lumOff val="25000"/>
                </a:schemeClr>
              </a:solidFill>
            </a:endParaRPr>
          </a:p>
          <a:p>
            <a:pPr>
              <a:lnSpc>
                <a:spcPct val="120000"/>
              </a:lnSpc>
            </a:pPr>
            <a:r>
              <a:rPr lang="en-US" altLang="zh-CN" dirty="0" smtClean="0">
                <a:solidFill>
                  <a:schemeClr val="tx1">
                    <a:lumMod val="75000"/>
                    <a:lumOff val="25000"/>
                  </a:schemeClr>
                </a:solidFill>
                <a:sym typeface="+mn-ea"/>
              </a:rPr>
              <a:t>13</a:t>
            </a:r>
            <a:r>
              <a:rPr lang="zh-CN" altLang="en-US" dirty="0" smtClean="0">
                <a:solidFill>
                  <a:schemeClr val="tx1">
                    <a:lumMod val="75000"/>
                    <a:lumOff val="25000"/>
                  </a:schemeClr>
                </a:solidFill>
                <a:sym typeface="+mn-ea"/>
              </a:rPr>
              <a:t>、了解</a:t>
            </a:r>
            <a:r>
              <a:rPr lang="en-US" altLang="zh-CN" dirty="0" err="1" smtClean="0">
                <a:solidFill>
                  <a:schemeClr val="tx1">
                    <a:lumMod val="75000"/>
                    <a:lumOff val="25000"/>
                  </a:schemeClr>
                </a:solidFill>
                <a:sym typeface="+mn-ea"/>
              </a:rPr>
              <a:t>Hystrix</a:t>
            </a:r>
            <a:r>
              <a:rPr lang="zh-CN" altLang="en-US" dirty="0" smtClean="0">
                <a:solidFill>
                  <a:schemeClr val="tx1">
                    <a:lumMod val="75000"/>
                    <a:lumOff val="25000"/>
                  </a:schemeClr>
                </a:solidFill>
                <a:sym typeface="+mn-ea"/>
              </a:rPr>
              <a:t>实现原理</a:t>
            </a:r>
            <a:endParaRPr lang="zh-CN" altLang="en-US" dirty="0" smtClean="0">
              <a:solidFill>
                <a:schemeClr val="tx1">
                  <a:lumMod val="75000"/>
                  <a:lumOff val="25000"/>
                </a:schemeClr>
              </a:solidFill>
              <a:sym typeface="+mn-ea"/>
            </a:endParaRPr>
          </a:p>
          <a:p>
            <a:pPr>
              <a:lnSpc>
                <a:spcPct val="120000"/>
              </a:lnSpc>
            </a:pPr>
            <a:r>
              <a:rPr lang="en-US" altLang="zh-CN" dirty="0" smtClean="0">
                <a:solidFill>
                  <a:schemeClr val="tx1">
                    <a:lumMod val="75000"/>
                    <a:lumOff val="25000"/>
                  </a:schemeClr>
                </a:solidFill>
                <a:sym typeface="+mn-ea"/>
              </a:rPr>
              <a:t>14</a:t>
            </a:r>
            <a:r>
              <a:rPr lang="zh-CN" altLang="en-US" dirty="0" smtClean="0">
                <a:solidFill>
                  <a:schemeClr val="tx1">
                    <a:lumMod val="75000"/>
                    <a:lumOff val="25000"/>
                  </a:schemeClr>
                </a:solidFill>
                <a:sym typeface="+mn-ea"/>
              </a:rPr>
              <a:t>、了解</a:t>
            </a:r>
            <a:r>
              <a:rPr lang="en-US" dirty="0" smtClean="0">
                <a:solidFill>
                  <a:schemeClr val="tx1">
                    <a:lumMod val="75000"/>
                    <a:lumOff val="25000"/>
                  </a:schemeClr>
                </a:solidFill>
                <a:sym typeface="+mn-ea"/>
              </a:rPr>
              <a:t>Config</a:t>
            </a:r>
            <a:r>
              <a:rPr lang="zh-CN" altLang="en-US" dirty="0" smtClean="0">
                <a:solidFill>
                  <a:schemeClr val="tx1">
                    <a:lumMod val="75000"/>
                    <a:lumOff val="25000"/>
                  </a:schemeClr>
                </a:solidFill>
                <a:sym typeface="+mn-ea"/>
              </a:rPr>
              <a:t>实现统一配置</a:t>
            </a:r>
            <a:endParaRPr lang="zh-CN" altLang="en-US" dirty="0" smtClean="0">
              <a:solidFill>
                <a:schemeClr val="tx1">
                  <a:lumMod val="75000"/>
                  <a:lumOff val="25000"/>
                </a:schemeClr>
              </a:solidFill>
              <a:sym typeface="+mn-ea"/>
            </a:endParaRPr>
          </a:p>
          <a:p>
            <a:pPr>
              <a:lnSpc>
                <a:spcPct val="120000"/>
              </a:lnSpc>
            </a:pPr>
            <a:r>
              <a:rPr lang="en-US" altLang="zh-CN" dirty="0" smtClean="0">
                <a:solidFill>
                  <a:schemeClr val="tx1">
                    <a:lumMod val="75000"/>
                    <a:lumOff val="25000"/>
                  </a:schemeClr>
                </a:solidFill>
              </a:rPr>
              <a:t>15</a:t>
            </a:r>
            <a:r>
              <a:rPr lang="zh-CN" altLang="en-US" dirty="0" smtClean="0">
                <a:solidFill>
                  <a:schemeClr val="tx1">
                    <a:lumMod val="75000"/>
                    <a:lumOff val="25000"/>
                  </a:schemeClr>
                </a:solidFill>
              </a:rPr>
              <a:t>、了解</a:t>
            </a:r>
            <a:r>
              <a:rPr lang="en-US" altLang="zh-CN" dirty="0" smtClean="0">
                <a:solidFill>
                  <a:schemeClr val="tx1">
                    <a:lumMod val="75000"/>
                    <a:lumOff val="25000"/>
                  </a:schemeClr>
                </a:solidFill>
              </a:rPr>
              <a:t>Spring Cloud </a:t>
            </a:r>
            <a:r>
              <a:rPr lang="zh-CN" altLang="en-US" dirty="0" smtClean="0">
                <a:solidFill>
                  <a:schemeClr val="tx1">
                    <a:lumMod val="75000"/>
                    <a:lumOff val="25000"/>
                  </a:schemeClr>
                </a:solidFill>
              </a:rPr>
              <a:t>子项目</a:t>
            </a:r>
            <a:endParaRPr lang="zh-CN" altLang="en-US" dirty="0">
              <a:solidFill>
                <a:schemeClr val="tx1">
                  <a:lumMod val="75000"/>
                  <a:lumOff val="25000"/>
                </a:schemeClr>
              </a:solidFill>
            </a:endParaRPr>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11</a:t>
            </a:r>
            <a:r>
              <a:rPr lang="zh-CN" altLang="en-US" dirty="0" smtClean="0">
                <a:solidFill>
                  <a:schemeClr val="tx1">
                    <a:lumMod val="75000"/>
                    <a:lumOff val="25000"/>
                  </a:schemeClr>
                </a:solidFill>
              </a:rPr>
              <a:t>、掌握</a:t>
            </a:r>
            <a:r>
              <a:rPr lang="en-US" altLang="zh-CN" dirty="0" smtClean="0">
                <a:solidFill>
                  <a:schemeClr val="tx1">
                    <a:lumMod val="75000"/>
                    <a:lumOff val="25000"/>
                  </a:schemeClr>
                </a:solidFill>
              </a:rPr>
              <a:t>Spring Cloud Gateway</a:t>
            </a:r>
            <a:r>
              <a:rPr lang="zh-CN" altLang="en-US" dirty="0" smtClean="0">
                <a:solidFill>
                  <a:schemeClr val="tx1">
                    <a:lumMod val="75000"/>
                    <a:lumOff val="25000"/>
                  </a:schemeClr>
                </a:solidFill>
              </a:rPr>
              <a:t>的功能实践</a:t>
            </a:r>
            <a:endParaRPr lang="zh-CN" altLang="en-US" dirty="0" smtClean="0">
              <a:solidFill>
                <a:schemeClr val="tx1">
                  <a:lumMod val="75000"/>
                  <a:lumOff val="25000"/>
                </a:schemeClr>
              </a:solidFill>
            </a:endParaRPr>
          </a:p>
        </p:txBody>
      </p:sp>
      <p:sp>
        <p:nvSpPr>
          <p:cNvPr id="4" name="内容占位符 3"/>
          <p:cNvSpPr>
            <a:spLocks noGrp="1"/>
          </p:cNvSpPr>
          <p:nvPr>
            <p:ph idx="1"/>
          </p:nvPr>
        </p:nvSpPr>
        <p:spPr>
          <a:xfrm>
            <a:off x="186570" y="899048"/>
            <a:ext cx="11792070" cy="2137768"/>
          </a:xfrm>
        </p:spPr>
        <p:txBody>
          <a:bodyPr>
            <a:normAutofit/>
          </a:bodyPr>
          <a:lstStyle/>
          <a:p>
            <a:r>
              <a:rPr lang="en-US" altLang="zh-CN" sz="2400" dirty="0" err="1" smtClean="0"/>
              <a:t>SpringCloud</a:t>
            </a:r>
            <a:r>
              <a:rPr lang="en-US" altLang="zh-CN" sz="2400" dirty="0" smtClean="0"/>
              <a:t> Gateway </a:t>
            </a:r>
            <a:r>
              <a:rPr lang="zh-CN" altLang="en-US" sz="2400" dirty="0" smtClean="0"/>
              <a:t>是 </a:t>
            </a:r>
            <a:r>
              <a:rPr lang="en-US" altLang="zh-CN" sz="2400" dirty="0" smtClean="0"/>
              <a:t>Spring Cloud </a:t>
            </a:r>
            <a:r>
              <a:rPr lang="zh-CN" altLang="en-US" sz="2400" dirty="0" smtClean="0"/>
              <a:t>的一个全新项目，该项目是基于 </a:t>
            </a:r>
            <a:r>
              <a:rPr lang="en-US" altLang="zh-CN" sz="2400" dirty="0" smtClean="0"/>
              <a:t>Spring 5.0</a:t>
            </a:r>
            <a:r>
              <a:rPr lang="zh-CN" altLang="en-US" sz="2400" dirty="0" smtClean="0"/>
              <a:t>，</a:t>
            </a:r>
            <a:r>
              <a:rPr lang="en-US" altLang="zh-CN" sz="2400" dirty="0" smtClean="0"/>
              <a:t>Spring Boot 2.0 </a:t>
            </a:r>
            <a:r>
              <a:rPr lang="zh-CN" altLang="en-US" sz="2400" dirty="0" smtClean="0"/>
              <a:t>和 </a:t>
            </a:r>
            <a:r>
              <a:rPr lang="en-US" altLang="zh-CN" sz="2400" dirty="0" smtClean="0"/>
              <a:t>Project Reactor </a:t>
            </a:r>
            <a:r>
              <a:rPr lang="zh-CN" altLang="en-US" sz="2400" dirty="0" smtClean="0"/>
              <a:t>等技术开发的网关，它旨在为微服务架构提供一种简单有效的统一的 </a:t>
            </a:r>
            <a:r>
              <a:rPr lang="en-US" altLang="zh-CN" sz="2400" dirty="0" smtClean="0"/>
              <a:t>API </a:t>
            </a:r>
            <a:r>
              <a:rPr lang="zh-CN" altLang="en-US" sz="2400" dirty="0" smtClean="0"/>
              <a:t>路由管理方式。</a:t>
            </a:r>
            <a:endParaRPr lang="zh-CN" altLang="en-US" sz="2400" dirty="0"/>
          </a:p>
        </p:txBody>
      </p:sp>
      <p:pic>
        <p:nvPicPr>
          <p:cNvPr id="6146" name="Picture 2" descr="https://upload-images.jianshu.io/upload_images/19816137-eeedbd49be096c05?imageMogr2/auto-orient/strip%7CimageView2/2/w/1240"/>
          <p:cNvPicPr>
            <a:picLocks noChangeAspect="1" noChangeArrowheads="1"/>
          </p:cNvPicPr>
          <p:nvPr/>
        </p:nvPicPr>
        <p:blipFill>
          <a:blip r:embed="rId1" cstate="print"/>
          <a:srcRect/>
          <a:stretch>
            <a:fillRect/>
          </a:stretch>
        </p:blipFill>
        <p:spPr bwMode="auto">
          <a:xfrm>
            <a:off x="6682211" y="2080469"/>
            <a:ext cx="3100547" cy="4164392"/>
          </a:xfrm>
          <a:prstGeom prst="rect">
            <a:avLst/>
          </a:prstGeom>
          <a:noFill/>
        </p:spPr>
      </p:pic>
      <p:sp>
        <p:nvSpPr>
          <p:cNvPr id="6" name="TextBox 5"/>
          <p:cNvSpPr txBox="1"/>
          <p:nvPr/>
        </p:nvSpPr>
        <p:spPr>
          <a:xfrm>
            <a:off x="860888" y="3917006"/>
            <a:ext cx="4918229" cy="64633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zh-CN" altLang="en-US" sz="3600" dirty="0" smtClean="0"/>
              <a:t>具体过程参见示例代码</a:t>
            </a:r>
            <a:endParaRPr lang="zh-CN" altLang="en-US" sz="3600" dirty="0"/>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sym typeface="+mn-ea"/>
              </a:rPr>
              <a:t>12</a:t>
            </a:r>
            <a:r>
              <a:rPr lang="zh-CN" altLang="en-US" dirty="0" smtClean="0">
                <a:solidFill>
                  <a:schemeClr val="tx1">
                    <a:lumMod val="75000"/>
                    <a:lumOff val="25000"/>
                  </a:schemeClr>
                </a:solidFill>
                <a:sym typeface="+mn-ea"/>
              </a:rPr>
              <a:t>、了解</a:t>
            </a:r>
            <a:r>
              <a:rPr lang="en-US" altLang="zh-CN" dirty="0" smtClean="0">
                <a:solidFill>
                  <a:schemeClr val="tx1">
                    <a:lumMod val="75000"/>
                    <a:lumOff val="25000"/>
                  </a:schemeClr>
                </a:solidFill>
                <a:sym typeface="+mn-ea"/>
              </a:rPr>
              <a:t>Feign</a:t>
            </a:r>
            <a:r>
              <a:rPr lang="zh-CN" altLang="en-US" dirty="0" smtClean="0">
                <a:solidFill>
                  <a:schemeClr val="tx1">
                    <a:lumMod val="75000"/>
                    <a:lumOff val="25000"/>
                  </a:schemeClr>
                </a:solidFill>
                <a:sym typeface="+mn-ea"/>
              </a:rPr>
              <a:t>实现统一服务调用</a:t>
            </a:r>
            <a:endParaRPr lang="zh-CN" altLang="en-US" dirty="0" smtClean="0">
              <a:solidFill>
                <a:schemeClr val="tx1">
                  <a:lumMod val="75000"/>
                  <a:lumOff val="25000"/>
                </a:schemeClr>
              </a:solidFill>
            </a:endParaRPr>
          </a:p>
        </p:txBody>
      </p:sp>
      <p:sp>
        <p:nvSpPr>
          <p:cNvPr id="6" name="TextBox 5"/>
          <p:cNvSpPr txBox="1"/>
          <p:nvPr/>
        </p:nvSpPr>
        <p:spPr>
          <a:xfrm>
            <a:off x="522433" y="5610551"/>
            <a:ext cx="4918229" cy="64633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zh-CN" altLang="en-US" sz="3600" dirty="0" smtClean="0"/>
              <a:t>具体过程参见示例代码</a:t>
            </a:r>
            <a:endParaRPr lang="zh-CN" altLang="en-US" sz="3600" dirty="0"/>
          </a:p>
        </p:txBody>
      </p:sp>
      <p:sp>
        <p:nvSpPr>
          <p:cNvPr id="3" name="内容占位符 2"/>
          <p:cNvSpPr/>
          <p:nvPr>
            <p:ph idx="1"/>
          </p:nvPr>
        </p:nvSpPr>
        <p:spPr>
          <a:xfrm>
            <a:off x="186690" y="899160"/>
            <a:ext cx="11791950" cy="4341495"/>
          </a:xfrm>
        </p:spPr>
        <p:txBody>
          <a:bodyPr/>
          <a:p>
            <a:r>
              <a:rPr lang="en-US" altLang="zh-CN" sz="2400"/>
              <a:t>feign 和 ribbon 是 Spring Cloud 的 Netflix 中提供的两个实现软负载均衡的组件，Ribbon 和 Feign 都是用于调用其他服务的，方式不同。Feign 则是在 Ribbon 的基础上进行了一次改进，采用接口的方式，将需要调用的其他服务的方法定义成抽象方法即可，不需要自己构建 http 请求。不过要注意的是抽象方法的注解、方法签名要和提供服务的方法完全一致。</a:t>
            </a:r>
            <a:endParaRPr lang="en-US" altLang="zh-CN" sz="2400"/>
          </a:p>
        </p:txBody>
      </p:sp>
      <p:pic>
        <p:nvPicPr>
          <p:cNvPr id="9" name="图片 8"/>
          <p:cNvPicPr>
            <a:picLocks noChangeAspect="1"/>
          </p:cNvPicPr>
          <p:nvPr/>
        </p:nvPicPr>
        <p:blipFill>
          <a:blip r:embed="rId1"/>
          <a:stretch>
            <a:fillRect/>
          </a:stretch>
        </p:blipFill>
        <p:spPr>
          <a:xfrm>
            <a:off x="5440680" y="3462655"/>
            <a:ext cx="5419725" cy="1457325"/>
          </a:xfrm>
          <a:prstGeom prst="rect">
            <a:avLst/>
          </a:prstGeom>
        </p:spPr>
      </p:pic>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13</a:t>
            </a:r>
            <a:r>
              <a:rPr lang="zh-CN" altLang="en-US" dirty="0" smtClean="0">
                <a:solidFill>
                  <a:schemeClr val="tx1">
                    <a:lumMod val="75000"/>
                    <a:lumOff val="25000"/>
                  </a:schemeClr>
                </a:solidFill>
              </a:rPr>
              <a:t>、了解</a:t>
            </a:r>
            <a:r>
              <a:rPr lang="en-US" altLang="zh-CN" dirty="0" smtClean="0">
                <a:solidFill>
                  <a:schemeClr val="tx1">
                    <a:lumMod val="75000"/>
                    <a:lumOff val="25000"/>
                  </a:schemeClr>
                </a:solidFill>
              </a:rPr>
              <a:t>Spring Cloud </a:t>
            </a:r>
            <a:r>
              <a:rPr lang="en-US" altLang="zh-CN" dirty="0" err="1" smtClean="0">
                <a:solidFill>
                  <a:schemeClr val="tx1">
                    <a:lumMod val="75000"/>
                    <a:lumOff val="25000"/>
                  </a:schemeClr>
                </a:solidFill>
              </a:rPr>
              <a:t>Hystrix</a:t>
            </a:r>
            <a:r>
              <a:rPr lang="zh-CN" altLang="en-US" dirty="0" smtClean="0">
                <a:solidFill>
                  <a:schemeClr val="tx1">
                    <a:lumMod val="75000"/>
                    <a:lumOff val="25000"/>
                  </a:schemeClr>
                </a:solidFill>
              </a:rPr>
              <a:t>实现原理</a:t>
            </a:r>
            <a:endParaRPr lang="zh-CN" altLang="en-US" dirty="0" smtClean="0">
              <a:solidFill>
                <a:schemeClr val="tx1">
                  <a:lumMod val="75000"/>
                  <a:lumOff val="25000"/>
                </a:schemeClr>
              </a:solidFill>
            </a:endParaRPr>
          </a:p>
        </p:txBody>
      </p:sp>
      <p:sp>
        <p:nvSpPr>
          <p:cNvPr id="3" name="内容占位符 2"/>
          <p:cNvSpPr>
            <a:spLocks noGrp="1"/>
          </p:cNvSpPr>
          <p:nvPr>
            <p:ph idx="1"/>
          </p:nvPr>
        </p:nvSpPr>
        <p:spPr>
          <a:xfrm>
            <a:off x="186690" y="899160"/>
            <a:ext cx="11791950" cy="2767965"/>
          </a:xfrm>
        </p:spPr>
        <p:txBody>
          <a:bodyPr>
            <a:normAutofit fontScale="65000" lnSpcReduction="20000"/>
          </a:bodyPr>
          <a:lstStyle/>
          <a:p>
            <a:r>
              <a:rPr lang="zh-CN" altLang="en-US" dirty="0" smtClean="0"/>
              <a:t>熔断器，容错管理工具，旨在通过熔断机制控制服务和第三方库的节点</a:t>
            </a:r>
            <a:r>
              <a:rPr lang="en-US" altLang="zh-CN" dirty="0" smtClean="0"/>
              <a:t>,</a:t>
            </a:r>
            <a:r>
              <a:rPr lang="zh-CN" altLang="en-US" dirty="0" smtClean="0"/>
              <a:t>从而对延迟和故障提供更强大的容错能力。</a:t>
            </a:r>
            <a:endParaRPr lang="en-US" altLang="zh-CN" dirty="0" smtClean="0"/>
          </a:p>
          <a:p>
            <a:r>
              <a:rPr lang="zh-CN" altLang="en-US" dirty="0" smtClean="0"/>
              <a:t>比如突然某个服务停止了，但是你还需要它的支持，然后调用之后它半天没有响应，你却不知道，一直在等等这个响应；同时，有可能别的微服务也正在调用该服务接口，那么当请求多之后，就会发生严重的阻塞影响整个系统的整体处理能力。</a:t>
            </a:r>
            <a:endParaRPr lang="en-US" altLang="zh-CN" dirty="0" smtClean="0"/>
          </a:p>
          <a:p>
            <a:r>
              <a:rPr lang="zh-CN" altLang="en-US" dirty="0" smtClean="0"/>
              <a:t>这个时候</a:t>
            </a:r>
            <a:r>
              <a:rPr lang="en-US" altLang="zh-CN" dirty="0" err="1" smtClean="0"/>
              <a:t>Hystrix</a:t>
            </a:r>
            <a:r>
              <a:rPr lang="zh-CN" altLang="en-US" dirty="0" smtClean="0"/>
              <a:t>就派上用场了，</a:t>
            </a:r>
            <a:r>
              <a:rPr lang="zh-CN" altLang="en-US" b="1" dirty="0" smtClean="0"/>
              <a:t>当</a:t>
            </a:r>
            <a:r>
              <a:rPr lang="en-US" altLang="zh-CN" b="1" dirty="0" err="1" smtClean="0"/>
              <a:t>Hystrix</a:t>
            </a:r>
            <a:r>
              <a:rPr lang="zh-CN" altLang="en-US" b="1" dirty="0" smtClean="0"/>
              <a:t>发现某个微服务状态不稳定立即会让它下线，让其它微服务来顶替它继续提供服务</a:t>
            </a:r>
            <a:r>
              <a:rPr lang="zh-CN" altLang="en-US" dirty="0" smtClean="0"/>
              <a:t>，或者给用户返回错误信息，告知其不要继续请求，不要继续排队了</a:t>
            </a:r>
            <a:endParaRPr lang="zh-CN" altLang="en-US" dirty="0" smtClean="0"/>
          </a:p>
        </p:txBody>
      </p:sp>
      <p:sp>
        <p:nvSpPr>
          <p:cNvPr id="8194" name="AutoShape 2" descr="https://upload-images.jianshu.io/upload_images/1845730-7656644d8d2247f9.png?imageMogr2/auto-orient/strip|imageView2/2/w/557/format/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8196" name="AutoShape 4" descr="https://upload-images.jianshu.io/upload_images/1845730-7656644d8d2247f9.png?imageMogr2/auto-orient/strip|imageView2/2/format/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8198" name="AutoShape 6" descr="https://upload-images.jianshu.io/upload_images/1845730-7656644d8d2247f9.png?imageMogr2/auto-orient/strip|imageView2/2/format/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8200" name="AutoShape 8" descr="https://upload-images.jianshu.io/upload_images/1845730-7656644d8d2247f9.png?imageMogr2/auto-orient/strip|imageView2/2/format/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4" name="图片 3"/>
          <p:cNvPicPr>
            <a:picLocks noChangeAspect="1"/>
          </p:cNvPicPr>
          <p:nvPr/>
        </p:nvPicPr>
        <p:blipFill>
          <a:blip r:embed="rId1"/>
          <a:stretch>
            <a:fillRect/>
          </a:stretch>
        </p:blipFill>
        <p:spPr>
          <a:xfrm>
            <a:off x="2674620" y="3667125"/>
            <a:ext cx="5789295" cy="2912110"/>
          </a:xfrm>
          <a:prstGeom prst="rect">
            <a:avLst/>
          </a:prstGeom>
        </p:spPr>
      </p:pic>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13</a:t>
            </a:r>
            <a:r>
              <a:rPr lang="zh-CN" altLang="en-US" dirty="0" smtClean="0">
                <a:solidFill>
                  <a:schemeClr val="tx1">
                    <a:lumMod val="75000"/>
                    <a:lumOff val="25000"/>
                  </a:schemeClr>
                </a:solidFill>
              </a:rPr>
              <a:t>、</a:t>
            </a:r>
            <a:r>
              <a:rPr lang="en-US" altLang="zh-CN" dirty="0" err="1" smtClean="0">
                <a:solidFill>
                  <a:schemeClr val="tx1">
                    <a:lumMod val="75000"/>
                    <a:lumOff val="25000"/>
                  </a:schemeClr>
                </a:solidFill>
              </a:rPr>
              <a:t>Hystrix</a:t>
            </a:r>
            <a:r>
              <a:rPr lang="zh-CN" altLang="en-US" dirty="0" smtClean="0">
                <a:solidFill>
                  <a:schemeClr val="tx1">
                    <a:lumMod val="75000"/>
                    <a:lumOff val="25000"/>
                  </a:schemeClr>
                </a:solidFill>
              </a:rPr>
              <a:t>实现原理：服务熔断、服务降级</a:t>
            </a:r>
            <a:endParaRPr lang="zh-CN" altLang="en-US" dirty="0" smtClean="0">
              <a:solidFill>
                <a:schemeClr val="tx1">
                  <a:lumMod val="75000"/>
                  <a:lumOff val="25000"/>
                </a:schemeClr>
              </a:solidFill>
            </a:endParaRPr>
          </a:p>
        </p:txBody>
      </p:sp>
      <p:sp>
        <p:nvSpPr>
          <p:cNvPr id="3" name="内容占位符 2"/>
          <p:cNvSpPr>
            <a:spLocks noGrp="1"/>
          </p:cNvSpPr>
          <p:nvPr>
            <p:ph idx="1"/>
          </p:nvPr>
        </p:nvSpPr>
        <p:spPr>
          <a:xfrm>
            <a:off x="186690" y="899160"/>
            <a:ext cx="11791950" cy="4066540"/>
          </a:xfrm>
        </p:spPr>
        <p:txBody>
          <a:bodyPr>
            <a:normAutofit fontScale="90000" lnSpcReduction="20000"/>
          </a:bodyPr>
          <a:lstStyle/>
          <a:p>
            <a:r>
              <a:rPr lang="zh-CN" altLang="en-US" dirty="0" smtClean="0"/>
              <a:t>服务熔断：作用于服务端（生产者）</a:t>
            </a:r>
            <a:r>
              <a:rPr lang="zh-CN" altLang="en-US" dirty="0" smtClean="0"/>
              <a:t>，一般由于服务提供者自身故障，引起熔断。</a:t>
            </a:r>
            <a:endParaRPr lang="zh-CN" altLang="en-US" dirty="0" smtClean="0"/>
          </a:p>
          <a:p>
            <a:r>
              <a:rPr lang="zh-CN" altLang="en-US" dirty="0" smtClean="0"/>
              <a:t>服务降级：作用于客户端（消费者），由于调用下游的服务提供者接口超时、失败次数过多或者限流等因素导致，需要服务降级。</a:t>
            </a:r>
            <a:endParaRPr lang="zh-CN" altLang="en-US" dirty="0" smtClean="0"/>
          </a:p>
          <a:p>
            <a:r>
              <a:rPr lang="zh-CN" altLang="en-US" dirty="0" smtClean="0"/>
              <a:t>它们的目标一致，都是为防止系统的整体崩溃，而采取的服务限制手段。</a:t>
            </a:r>
            <a:endParaRPr lang="zh-CN" altLang="en-US" dirty="0" smtClean="0"/>
          </a:p>
          <a:p>
            <a:r>
              <a:rPr lang="zh-CN" altLang="en-US" dirty="0" smtClean="0"/>
              <a:t>实现它们采用的技术手段一样，都表现为某个服务（或接口）出问题时，使用预置接口、服务立即返回预先定义的响应结果。代码编写方式一致，但功能和作用有区别！</a:t>
            </a:r>
            <a:endParaRPr lang="zh-CN" altLang="en-US" dirty="0" smtClean="0"/>
          </a:p>
          <a:p>
            <a:pPr marL="0" indent="0">
              <a:buNone/>
            </a:pPr>
            <a:endParaRPr lang="zh-CN" altLang="en-US" dirty="0" smtClean="0"/>
          </a:p>
        </p:txBody>
      </p:sp>
      <p:sp>
        <p:nvSpPr>
          <p:cNvPr id="8194" name="AutoShape 2" descr="https://upload-images.jianshu.io/upload_images/1845730-7656644d8d2247f9.png?imageMogr2/auto-orient/strip|imageView2/2/w/557/format/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8196" name="AutoShape 4" descr="https://upload-images.jianshu.io/upload_images/1845730-7656644d8d2247f9.png?imageMogr2/auto-orient/strip|imageView2/2/format/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8198" name="AutoShape 6" descr="https://upload-images.jianshu.io/upload_images/1845730-7656644d8d2247f9.png?imageMogr2/auto-orient/strip|imageView2/2/format/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8200" name="AutoShape 8" descr="https://upload-images.jianshu.io/upload_images/1845730-7656644d8d2247f9.png?imageMogr2/auto-orient/strip|imageView2/2/format/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6" name="TextBox 5"/>
          <p:cNvSpPr txBox="1"/>
          <p:nvPr/>
        </p:nvSpPr>
        <p:spPr>
          <a:xfrm>
            <a:off x="460203" y="5327976"/>
            <a:ext cx="4918229" cy="64633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p>
            <a:r>
              <a:rPr lang="zh-CN" altLang="en-US" sz="3600" dirty="0" smtClean="0"/>
              <a:t>具体过程参见示例代码</a:t>
            </a:r>
            <a:endParaRPr lang="zh-CN" altLang="en-US" sz="3600" dirty="0"/>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sym typeface="+mn-ea"/>
              </a:rPr>
              <a:t>14</a:t>
            </a:r>
            <a:r>
              <a:rPr lang="zh-CN" altLang="en-US" dirty="0" smtClean="0">
                <a:solidFill>
                  <a:schemeClr val="tx1">
                    <a:lumMod val="75000"/>
                    <a:lumOff val="25000"/>
                  </a:schemeClr>
                </a:solidFill>
                <a:sym typeface="+mn-ea"/>
              </a:rPr>
              <a:t>、了解</a:t>
            </a:r>
            <a:r>
              <a:rPr lang="en-US" dirty="0" smtClean="0">
                <a:solidFill>
                  <a:schemeClr val="tx1">
                    <a:lumMod val="75000"/>
                    <a:lumOff val="25000"/>
                  </a:schemeClr>
                </a:solidFill>
                <a:sym typeface="+mn-ea"/>
              </a:rPr>
              <a:t>Config</a:t>
            </a:r>
            <a:r>
              <a:rPr lang="zh-CN" altLang="en-US" dirty="0" smtClean="0">
                <a:solidFill>
                  <a:schemeClr val="tx1">
                    <a:lumMod val="75000"/>
                    <a:lumOff val="25000"/>
                  </a:schemeClr>
                </a:solidFill>
                <a:sym typeface="+mn-ea"/>
              </a:rPr>
              <a:t>实现统一配置</a:t>
            </a:r>
            <a:endParaRPr lang="zh-CN" altLang="en-US" dirty="0" smtClean="0">
              <a:solidFill>
                <a:schemeClr val="tx1">
                  <a:lumMod val="75000"/>
                  <a:lumOff val="25000"/>
                </a:schemeClr>
              </a:solidFill>
            </a:endParaRPr>
          </a:p>
        </p:txBody>
      </p:sp>
      <p:sp>
        <p:nvSpPr>
          <p:cNvPr id="6" name="TextBox 5"/>
          <p:cNvSpPr txBox="1"/>
          <p:nvPr/>
        </p:nvSpPr>
        <p:spPr>
          <a:xfrm>
            <a:off x="2398858" y="5701356"/>
            <a:ext cx="4918229" cy="64633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zh-CN" altLang="en-US" sz="3600" dirty="0" smtClean="0"/>
              <a:t>具体过程参见示例代码</a:t>
            </a:r>
            <a:endParaRPr lang="zh-CN" altLang="en-US" sz="3600" dirty="0"/>
          </a:p>
        </p:txBody>
      </p:sp>
      <p:sp>
        <p:nvSpPr>
          <p:cNvPr id="3" name="内容占位符 2"/>
          <p:cNvSpPr/>
          <p:nvPr>
            <p:ph idx="1"/>
          </p:nvPr>
        </p:nvSpPr>
        <p:spPr/>
        <p:txBody>
          <a:bodyPr>
            <a:normAutofit lnSpcReduction="20000"/>
          </a:bodyPr>
          <a:p>
            <a:r>
              <a:rPr lang="zh-CN" altLang="en-US" sz="2400"/>
              <a:t>对于一些简单的项目来说，我们一般都是直接把相关配置放在单独的配置文件中，以 properties 或者 yml 的格式出现，更省事儿的方式是直接放到 application.properties 或 application.yml 中。但是这样的方式有个明显的问题，那就是，当修改了配置之后，必须重启服务，否则配置无法生效。</a:t>
            </a:r>
            <a:endParaRPr lang="zh-CN" altLang="en-US" sz="2400"/>
          </a:p>
          <a:p>
            <a:r>
              <a:rPr lang="zh-CN" altLang="en-US" sz="2400"/>
              <a:t>由于常用的配置管理有很大的缺点，故</a:t>
            </a:r>
            <a:r>
              <a:rPr lang="en-US" altLang="zh-CN" sz="2400"/>
              <a:t>S</a:t>
            </a:r>
            <a:r>
              <a:rPr lang="zh-CN" altLang="en-US" sz="2400"/>
              <a:t>pring cloud config采用了集中式的配置中心来管理每个服务的配置信息。在微服务分布式系统中，采用服务端和客户端来提供可扩展的配置服务。配置中心负责管理所有的服务的各种环境配置文件。配置服务中心默认采用Git的方式存储配置文件，因此我们很容易部署修改，有助于对环境配置进行版本管理。</a:t>
            </a:r>
            <a:endParaRPr lang="zh-CN" altLang="en-US" sz="2400"/>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15</a:t>
            </a:r>
            <a:r>
              <a:rPr lang="zh-CN" altLang="en-US" dirty="0" smtClean="0">
                <a:solidFill>
                  <a:schemeClr val="tx1">
                    <a:lumMod val="75000"/>
                    <a:lumOff val="25000"/>
                  </a:schemeClr>
                </a:solidFill>
              </a:rPr>
              <a:t>、了解</a:t>
            </a:r>
            <a:r>
              <a:rPr lang="en-US" altLang="zh-CN" dirty="0" smtClean="0">
                <a:solidFill>
                  <a:schemeClr val="tx1">
                    <a:lumMod val="75000"/>
                    <a:lumOff val="25000"/>
                  </a:schemeClr>
                </a:solidFill>
              </a:rPr>
              <a:t>Spring Cloud </a:t>
            </a:r>
            <a:r>
              <a:rPr lang="zh-CN" altLang="en-US" dirty="0" smtClean="0">
                <a:solidFill>
                  <a:schemeClr val="tx1">
                    <a:lumMod val="75000"/>
                    <a:lumOff val="25000"/>
                  </a:schemeClr>
                </a:solidFill>
              </a:rPr>
              <a:t>子项目</a:t>
            </a:r>
            <a:endParaRPr lang="zh-CN" altLang="en-US" dirty="0">
              <a:solidFill>
                <a:schemeClr val="tx1">
                  <a:lumMod val="75000"/>
                  <a:lumOff val="25000"/>
                </a:schemeClr>
              </a:solidFill>
            </a:endParaRPr>
          </a:p>
        </p:txBody>
      </p:sp>
      <p:sp>
        <p:nvSpPr>
          <p:cNvPr id="3" name="内容占位符 2"/>
          <p:cNvSpPr>
            <a:spLocks noGrp="1"/>
          </p:cNvSpPr>
          <p:nvPr>
            <p:ph idx="1"/>
          </p:nvPr>
        </p:nvSpPr>
        <p:spPr>
          <a:xfrm>
            <a:off x="186570" y="857103"/>
            <a:ext cx="11792070" cy="5958952"/>
          </a:xfrm>
        </p:spPr>
        <p:txBody>
          <a:bodyPr>
            <a:normAutofit fontScale="40000" lnSpcReduction="20000"/>
          </a:bodyPr>
          <a:lstStyle/>
          <a:p>
            <a:r>
              <a:rPr lang="en-US" altLang="zh-CN" sz="7400" dirty="0" err="1" smtClean="0"/>
              <a:t>SpringCloud</a:t>
            </a:r>
            <a:r>
              <a:rPr lang="zh-CN" altLang="en-US" sz="7400" dirty="0" smtClean="0"/>
              <a:t>子项目如下：</a:t>
            </a:r>
            <a:endParaRPr lang="en-US" altLang="zh-CN" sz="7400" dirty="0" smtClean="0"/>
          </a:p>
          <a:p>
            <a:pPr>
              <a:lnSpc>
                <a:spcPct val="120000"/>
              </a:lnSpc>
            </a:pPr>
            <a:r>
              <a:rPr lang="en-US" altLang="zh-CN" sz="3500" dirty="0" err="1" smtClean="0"/>
              <a:t>SpringCloud</a:t>
            </a:r>
            <a:r>
              <a:rPr lang="en-US" altLang="zh-CN" sz="3500" dirty="0" smtClean="0"/>
              <a:t> </a:t>
            </a:r>
            <a:r>
              <a:rPr lang="en-US" altLang="zh-CN" sz="3500" dirty="0" err="1" smtClean="0"/>
              <a:t>Config</a:t>
            </a:r>
            <a:r>
              <a:rPr lang="zh-CN" altLang="en-US" sz="3500" dirty="0" smtClean="0"/>
              <a:t>：配置管理开发工具包，可以让你把配置放到远程服务器，目前支持本地存储、</a:t>
            </a:r>
            <a:r>
              <a:rPr lang="en-US" altLang="zh-CN" sz="3500" dirty="0" err="1" smtClean="0"/>
              <a:t>Git</a:t>
            </a:r>
            <a:r>
              <a:rPr lang="zh-CN" altLang="en-US" sz="3500" dirty="0" smtClean="0"/>
              <a:t>以及</a:t>
            </a:r>
            <a:r>
              <a:rPr lang="en-US" altLang="zh-CN" sz="3500" dirty="0" smtClean="0"/>
              <a:t>Subversion</a:t>
            </a:r>
            <a:r>
              <a:rPr lang="zh-CN" altLang="en-US" sz="3500" dirty="0" smtClean="0"/>
              <a:t>。</a:t>
            </a:r>
            <a:endParaRPr lang="en-US" altLang="zh-CN" sz="3500" dirty="0" smtClean="0"/>
          </a:p>
          <a:p>
            <a:pPr>
              <a:lnSpc>
                <a:spcPct val="120000"/>
              </a:lnSpc>
            </a:pPr>
            <a:r>
              <a:rPr lang="en-US" altLang="zh-CN" sz="3500" dirty="0" err="1" smtClean="0"/>
              <a:t>SpringCloud</a:t>
            </a:r>
            <a:r>
              <a:rPr lang="en-US" altLang="zh-CN" sz="3500" dirty="0" smtClean="0"/>
              <a:t> Bus</a:t>
            </a:r>
            <a:r>
              <a:rPr lang="zh-CN" altLang="en-US" sz="3500" dirty="0" smtClean="0"/>
              <a:t>：事件、消息总线，用于在集群（例如，配置变化事件）中传播状态变化，可与</a:t>
            </a:r>
            <a:r>
              <a:rPr lang="en-US" altLang="zh-CN" sz="3500" dirty="0" smtClean="0"/>
              <a:t>Spring Cloud </a:t>
            </a:r>
            <a:r>
              <a:rPr lang="en-US" altLang="zh-CN" sz="3500" dirty="0" err="1" smtClean="0"/>
              <a:t>Config</a:t>
            </a:r>
            <a:r>
              <a:rPr lang="zh-CN" altLang="en-US" sz="3500" dirty="0" smtClean="0"/>
              <a:t>联合实现热部署。</a:t>
            </a:r>
            <a:endParaRPr lang="zh-CN" altLang="en-US" sz="3500" dirty="0" smtClean="0"/>
          </a:p>
          <a:p>
            <a:pPr>
              <a:lnSpc>
                <a:spcPct val="120000"/>
              </a:lnSpc>
            </a:pPr>
            <a:r>
              <a:rPr lang="en-US" altLang="zh-CN" sz="3500" dirty="0" err="1" smtClean="0"/>
              <a:t>SpringCloud</a:t>
            </a:r>
            <a:r>
              <a:rPr lang="en-US" altLang="zh-CN" sz="3500" dirty="0" smtClean="0"/>
              <a:t> Netflix</a:t>
            </a:r>
            <a:r>
              <a:rPr lang="zh-CN" altLang="en-US" sz="3500" dirty="0" smtClean="0"/>
              <a:t>：针对多种</a:t>
            </a:r>
            <a:r>
              <a:rPr lang="en-US" altLang="zh-CN" sz="3500" dirty="0" smtClean="0"/>
              <a:t>Netflix</a:t>
            </a:r>
            <a:r>
              <a:rPr lang="zh-CN" altLang="en-US" sz="3500" dirty="0" smtClean="0"/>
              <a:t>组件提供的开发工具包，其中包括</a:t>
            </a:r>
            <a:r>
              <a:rPr lang="en-US" altLang="zh-CN" sz="3500" dirty="0" smtClean="0"/>
              <a:t>Eureka</a:t>
            </a:r>
            <a:r>
              <a:rPr lang="zh-CN" altLang="en-US" sz="3500" dirty="0" smtClean="0"/>
              <a:t>、</a:t>
            </a:r>
            <a:r>
              <a:rPr lang="en-US" altLang="zh-CN" sz="3500" dirty="0" err="1" smtClean="0"/>
              <a:t>Hystrix</a:t>
            </a:r>
            <a:r>
              <a:rPr lang="zh-CN" altLang="en-US" sz="3500" dirty="0" smtClean="0"/>
              <a:t>、</a:t>
            </a:r>
            <a:r>
              <a:rPr lang="en-US" altLang="zh-CN" sz="3500" dirty="0" err="1" smtClean="0"/>
              <a:t>Zuul</a:t>
            </a:r>
            <a:r>
              <a:rPr lang="zh-CN" altLang="en-US" sz="3500" dirty="0" smtClean="0"/>
              <a:t>、</a:t>
            </a:r>
            <a:r>
              <a:rPr lang="en-US" altLang="zh-CN" sz="3500" dirty="0" err="1" smtClean="0"/>
              <a:t>Archaius</a:t>
            </a:r>
            <a:r>
              <a:rPr lang="zh-CN" altLang="en-US" sz="3500" dirty="0" smtClean="0"/>
              <a:t>等。</a:t>
            </a:r>
            <a:endParaRPr lang="zh-CN" altLang="en-US" sz="3500" dirty="0" smtClean="0"/>
          </a:p>
          <a:p>
            <a:pPr>
              <a:lnSpc>
                <a:spcPct val="120000"/>
              </a:lnSpc>
            </a:pPr>
            <a:r>
              <a:rPr lang="en-US" altLang="zh-CN" sz="3500" dirty="0" smtClean="0"/>
              <a:t>Netflix Eureka</a:t>
            </a:r>
            <a:r>
              <a:rPr lang="zh-CN" altLang="en-US" sz="3500" dirty="0" smtClean="0"/>
              <a:t>：云端负载均衡，一个基于 </a:t>
            </a:r>
            <a:r>
              <a:rPr lang="en-US" altLang="zh-CN" sz="3500" dirty="0" smtClean="0"/>
              <a:t>REST </a:t>
            </a:r>
            <a:r>
              <a:rPr lang="zh-CN" altLang="en-US" sz="3500" dirty="0" smtClean="0"/>
              <a:t>的服务，用于定位服务，以实现云端的负载均衡和中间层服务器的故障转移。</a:t>
            </a:r>
            <a:endParaRPr lang="zh-CN" altLang="en-US" sz="3500" dirty="0" smtClean="0"/>
          </a:p>
          <a:p>
            <a:pPr>
              <a:lnSpc>
                <a:spcPct val="120000"/>
              </a:lnSpc>
            </a:pPr>
            <a:r>
              <a:rPr lang="en-US" altLang="zh-CN" sz="3500" dirty="0" smtClean="0"/>
              <a:t>Netflix </a:t>
            </a:r>
            <a:r>
              <a:rPr lang="en-US" altLang="zh-CN" sz="3500" dirty="0" err="1" smtClean="0"/>
              <a:t>Hystrix</a:t>
            </a:r>
            <a:r>
              <a:rPr lang="zh-CN" altLang="en-US" sz="3500" dirty="0" smtClean="0"/>
              <a:t>：容错管理工具，旨在通过控制服务和第三方库的节点</a:t>
            </a:r>
            <a:r>
              <a:rPr lang="en-US" altLang="zh-CN" sz="3500" dirty="0" smtClean="0"/>
              <a:t>,</a:t>
            </a:r>
            <a:r>
              <a:rPr lang="zh-CN" altLang="en-US" sz="3500" dirty="0" smtClean="0"/>
              <a:t>从而对延迟和故障提供更强大的容错能力。</a:t>
            </a:r>
            <a:endParaRPr lang="zh-CN" altLang="en-US" sz="3500" dirty="0" smtClean="0"/>
          </a:p>
          <a:p>
            <a:pPr>
              <a:lnSpc>
                <a:spcPct val="120000"/>
              </a:lnSpc>
            </a:pPr>
            <a:r>
              <a:rPr lang="en-US" altLang="zh-CN" sz="3500" dirty="0" smtClean="0"/>
              <a:t>Netflix </a:t>
            </a:r>
            <a:r>
              <a:rPr lang="en-US" altLang="zh-CN" sz="3500" dirty="0" err="1" smtClean="0"/>
              <a:t>Zuul</a:t>
            </a:r>
            <a:r>
              <a:rPr lang="zh-CN" altLang="en-US" sz="3500" dirty="0" smtClean="0"/>
              <a:t>：边缘服务工具，是提供动态路由，监控，弹性，安全等的边缘服务。（现已变为</a:t>
            </a:r>
            <a:r>
              <a:rPr lang="en-US" altLang="zh-CN" sz="3500" dirty="0" smtClean="0"/>
              <a:t>Gateway</a:t>
            </a:r>
            <a:r>
              <a:rPr lang="zh-CN" altLang="en-US" sz="3500" dirty="0" smtClean="0"/>
              <a:t>项目）</a:t>
            </a:r>
            <a:endParaRPr lang="zh-CN" altLang="en-US" sz="3500" dirty="0" smtClean="0"/>
          </a:p>
          <a:p>
            <a:pPr>
              <a:lnSpc>
                <a:spcPct val="120000"/>
              </a:lnSpc>
            </a:pPr>
            <a:r>
              <a:rPr lang="en-US" altLang="zh-CN" sz="3500" dirty="0" smtClean="0"/>
              <a:t>Netflix </a:t>
            </a:r>
            <a:r>
              <a:rPr lang="en-US" altLang="zh-CN" sz="3500" dirty="0" err="1" smtClean="0"/>
              <a:t>Archaius</a:t>
            </a:r>
            <a:r>
              <a:rPr lang="zh-CN" altLang="en-US" sz="3500" dirty="0" smtClean="0"/>
              <a:t>：配置管理</a:t>
            </a:r>
            <a:r>
              <a:rPr lang="en-US" altLang="zh-CN" sz="3500" dirty="0" smtClean="0"/>
              <a:t>API</a:t>
            </a:r>
            <a:r>
              <a:rPr lang="zh-CN" altLang="en-US" sz="3500" dirty="0" smtClean="0"/>
              <a:t>，包含一系列配置管理</a:t>
            </a:r>
            <a:r>
              <a:rPr lang="en-US" altLang="zh-CN" sz="3500" dirty="0" smtClean="0"/>
              <a:t>API</a:t>
            </a:r>
            <a:r>
              <a:rPr lang="zh-CN" altLang="en-US" sz="3500" dirty="0" smtClean="0"/>
              <a:t>，提供动态类型化属性、线程安全配置操作、轮询框架、回调机制等功能。</a:t>
            </a:r>
            <a:endParaRPr lang="zh-CN" altLang="en-US" sz="3500" dirty="0" smtClean="0"/>
          </a:p>
          <a:p>
            <a:pPr>
              <a:lnSpc>
                <a:spcPct val="120000"/>
              </a:lnSpc>
            </a:pPr>
            <a:r>
              <a:rPr lang="en-US" altLang="zh-CN" sz="3500" dirty="0" err="1" smtClean="0"/>
              <a:t>SpringCloud</a:t>
            </a:r>
            <a:r>
              <a:rPr lang="en-US" altLang="zh-CN" sz="3500" dirty="0" smtClean="0"/>
              <a:t> for Cloud Foundry</a:t>
            </a:r>
            <a:r>
              <a:rPr lang="zh-CN" altLang="en-US" sz="3500" dirty="0" smtClean="0"/>
              <a:t>：通过</a:t>
            </a:r>
            <a:r>
              <a:rPr lang="en-US" altLang="zh-CN" sz="3500" dirty="0" smtClean="0"/>
              <a:t>Oauth2</a:t>
            </a:r>
            <a:r>
              <a:rPr lang="zh-CN" altLang="en-US" sz="3500" dirty="0" smtClean="0"/>
              <a:t>协议绑定服务到</a:t>
            </a:r>
            <a:r>
              <a:rPr lang="en-US" altLang="zh-CN" sz="3500" dirty="0" err="1" smtClean="0"/>
              <a:t>CloudFoundry</a:t>
            </a:r>
            <a:r>
              <a:rPr lang="zh-CN" altLang="en-US" sz="3500" dirty="0" smtClean="0"/>
              <a:t>，</a:t>
            </a:r>
            <a:r>
              <a:rPr lang="en-US" altLang="zh-CN" sz="3500" dirty="0" err="1" smtClean="0"/>
              <a:t>CloudFoundry</a:t>
            </a:r>
            <a:r>
              <a:rPr lang="zh-CN" altLang="en-US" sz="3500" dirty="0" smtClean="0"/>
              <a:t>是</a:t>
            </a:r>
            <a:r>
              <a:rPr lang="en-US" altLang="zh-CN" sz="3500" dirty="0" smtClean="0"/>
              <a:t>VMware</a:t>
            </a:r>
            <a:r>
              <a:rPr lang="zh-CN" altLang="en-US" sz="3500" dirty="0" smtClean="0"/>
              <a:t>推出的开源</a:t>
            </a:r>
            <a:r>
              <a:rPr lang="en-US" altLang="zh-CN" sz="3500" dirty="0" err="1" smtClean="0"/>
              <a:t>PaaS</a:t>
            </a:r>
            <a:r>
              <a:rPr lang="zh-CN" altLang="en-US" sz="3500" dirty="0" smtClean="0"/>
              <a:t>云平台。</a:t>
            </a:r>
            <a:endParaRPr lang="zh-CN" altLang="en-US" sz="3500" dirty="0" smtClean="0"/>
          </a:p>
          <a:p>
            <a:pPr>
              <a:lnSpc>
                <a:spcPct val="120000"/>
              </a:lnSpc>
            </a:pPr>
            <a:r>
              <a:rPr lang="en-US" altLang="zh-CN" sz="3500" dirty="0" err="1" smtClean="0"/>
              <a:t>SpringCloud</a:t>
            </a:r>
            <a:r>
              <a:rPr lang="en-US" altLang="zh-CN" sz="3500" dirty="0" smtClean="0"/>
              <a:t> Sleuth</a:t>
            </a:r>
            <a:r>
              <a:rPr lang="zh-CN" altLang="en-US" sz="3500" dirty="0" smtClean="0"/>
              <a:t>：日志收集工具包，封装了</a:t>
            </a:r>
            <a:r>
              <a:rPr lang="en-US" altLang="zh-CN" sz="3500" dirty="0" err="1" smtClean="0"/>
              <a:t>Dapper,Zipkin</a:t>
            </a:r>
            <a:r>
              <a:rPr lang="zh-CN" altLang="en-US" sz="3500" dirty="0" smtClean="0"/>
              <a:t>和</a:t>
            </a:r>
            <a:r>
              <a:rPr lang="en-US" altLang="zh-CN" sz="3500" dirty="0" err="1" smtClean="0"/>
              <a:t>HTrace</a:t>
            </a:r>
            <a:r>
              <a:rPr lang="zh-CN" altLang="en-US" sz="3500" dirty="0" smtClean="0"/>
              <a:t>操作。</a:t>
            </a:r>
            <a:endParaRPr lang="zh-CN" altLang="en-US" sz="3500" dirty="0" smtClean="0"/>
          </a:p>
          <a:p>
            <a:pPr>
              <a:lnSpc>
                <a:spcPct val="120000"/>
              </a:lnSpc>
            </a:pPr>
            <a:r>
              <a:rPr lang="en-US" altLang="zh-CN" sz="3500" dirty="0" err="1" smtClean="0"/>
              <a:t>SpringCloud</a:t>
            </a:r>
            <a:r>
              <a:rPr lang="en-US" altLang="zh-CN" sz="3500" dirty="0" smtClean="0"/>
              <a:t> Data Flow</a:t>
            </a:r>
            <a:r>
              <a:rPr lang="zh-CN" altLang="en-US" sz="3500" dirty="0" smtClean="0"/>
              <a:t>：大数据操作工具，通过命令行方式操作数据流。</a:t>
            </a:r>
            <a:endParaRPr lang="zh-CN" altLang="en-US" sz="3500" dirty="0" smtClean="0"/>
          </a:p>
          <a:p>
            <a:pPr>
              <a:lnSpc>
                <a:spcPct val="120000"/>
              </a:lnSpc>
            </a:pPr>
            <a:r>
              <a:rPr lang="en-US" altLang="zh-CN" sz="3500" dirty="0" err="1" smtClean="0"/>
              <a:t>SpringCloud</a:t>
            </a:r>
            <a:r>
              <a:rPr lang="en-US" altLang="zh-CN" sz="3500" dirty="0" smtClean="0"/>
              <a:t> Security</a:t>
            </a:r>
            <a:r>
              <a:rPr lang="zh-CN" altLang="en-US" sz="3500" dirty="0" smtClean="0"/>
              <a:t>：安全工具包，为你的应用程序添加安全控制，主要是指</a:t>
            </a:r>
            <a:r>
              <a:rPr lang="en-US" altLang="zh-CN" sz="3500" dirty="0" smtClean="0"/>
              <a:t>OAuth2</a:t>
            </a:r>
            <a:r>
              <a:rPr lang="zh-CN" altLang="en-US" sz="3500" dirty="0" smtClean="0"/>
              <a:t>。</a:t>
            </a:r>
            <a:endParaRPr lang="zh-CN" altLang="en-US" sz="3500" dirty="0" smtClean="0"/>
          </a:p>
          <a:p>
            <a:pPr>
              <a:lnSpc>
                <a:spcPct val="120000"/>
              </a:lnSpc>
            </a:pPr>
            <a:r>
              <a:rPr lang="en-US" altLang="zh-CN" sz="3500" dirty="0" err="1" smtClean="0"/>
              <a:t>SpringCloud</a:t>
            </a:r>
            <a:r>
              <a:rPr lang="en-US" altLang="zh-CN" sz="3500" dirty="0" smtClean="0"/>
              <a:t> Consul</a:t>
            </a:r>
            <a:r>
              <a:rPr lang="zh-CN" altLang="en-US" sz="3500" dirty="0" smtClean="0"/>
              <a:t>：封装了</a:t>
            </a:r>
            <a:r>
              <a:rPr lang="en-US" altLang="zh-CN" sz="3500" dirty="0" smtClean="0"/>
              <a:t>Consul</a:t>
            </a:r>
            <a:r>
              <a:rPr lang="zh-CN" altLang="en-US" sz="3500" dirty="0" smtClean="0"/>
              <a:t>操作，</a:t>
            </a:r>
            <a:r>
              <a:rPr lang="en-US" altLang="zh-CN" sz="3500" dirty="0" smtClean="0"/>
              <a:t>consul</a:t>
            </a:r>
            <a:r>
              <a:rPr lang="zh-CN" altLang="en-US" sz="3500" dirty="0" smtClean="0"/>
              <a:t>是一个服务发现与配置工具，与</a:t>
            </a:r>
            <a:r>
              <a:rPr lang="en-US" altLang="zh-CN" sz="3500" dirty="0" err="1" smtClean="0"/>
              <a:t>Docker</a:t>
            </a:r>
            <a:r>
              <a:rPr lang="zh-CN" altLang="en-US" sz="3500" dirty="0" smtClean="0"/>
              <a:t>容器可以无缝集成。</a:t>
            </a:r>
            <a:endParaRPr lang="zh-CN" altLang="en-US" sz="3500" dirty="0" smtClean="0"/>
          </a:p>
          <a:p>
            <a:pPr>
              <a:lnSpc>
                <a:spcPct val="120000"/>
              </a:lnSpc>
            </a:pPr>
            <a:r>
              <a:rPr lang="en-US" altLang="zh-CN" sz="3500" dirty="0" err="1" smtClean="0"/>
              <a:t>SpringCloud</a:t>
            </a:r>
            <a:r>
              <a:rPr lang="en-US" altLang="zh-CN" sz="3500" dirty="0" smtClean="0"/>
              <a:t> Zookeeper</a:t>
            </a:r>
            <a:r>
              <a:rPr lang="zh-CN" altLang="en-US" sz="3500" dirty="0" smtClean="0"/>
              <a:t>：操作</a:t>
            </a:r>
            <a:r>
              <a:rPr lang="en-US" altLang="zh-CN" sz="3500" dirty="0" smtClean="0"/>
              <a:t>Zookeeper</a:t>
            </a:r>
            <a:r>
              <a:rPr lang="zh-CN" altLang="en-US" sz="3500" dirty="0" smtClean="0"/>
              <a:t>的工具包，用于使用</a:t>
            </a:r>
            <a:r>
              <a:rPr lang="en-US" altLang="zh-CN" sz="3500" dirty="0" smtClean="0"/>
              <a:t>zookeeper</a:t>
            </a:r>
            <a:r>
              <a:rPr lang="zh-CN" altLang="en-US" sz="3500" dirty="0" smtClean="0"/>
              <a:t>方式的服务注册和发现。</a:t>
            </a:r>
            <a:endParaRPr lang="zh-CN" altLang="en-US" sz="3500" dirty="0" smtClean="0"/>
          </a:p>
          <a:p>
            <a:pPr>
              <a:lnSpc>
                <a:spcPct val="120000"/>
              </a:lnSpc>
            </a:pPr>
            <a:r>
              <a:rPr lang="en-US" altLang="zh-CN" sz="3500" dirty="0" err="1" smtClean="0"/>
              <a:t>SpringCloud</a:t>
            </a:r>
            <a:r>
              <a:rPr lang="en-US" altLang="zh-CN" sz="3500" dirty="0" smtClean="0"/>
              <a:t> Stream</a:t>
            </a:r>
            <a:r>
              <a:rPr lang="zh-CN" altLang="en-US" sz="3500" dirty="0" smtClean="0"/>
              <a:t>：数据流操作开发包，封装了与</a:t>
            </a:r>
            <a:r>
              <a:rPr lang="en-US" altLang="zh-CN" sz="3500" dirty="0" err="1" smtClean="0"/>
              <a:t>Redis,Rabbit</a:t>
            </a:r>
            <a:r>
              <a:rPr lang="zh-CN" altLang="en-US" sz="3500" dirty="0" smtClean="0"/>
              <a:t>、</a:t>
            </a:r>
            <a:r>
              <a:rPr lang="en-US" altLang="zh-CN" sz="3500" dirty="0" smtClean="0"/>
              <a:t>Kafka</a:t>
            </a:r>
            <a:r>
              <a:rPr lang="zh-CN" altLang="en-US" sz="3500" dirty="0" smtClean="0"/>
              <a:t>等发送接收消息。</a:t>
            </a:r>
            <a:endParaRPr lang="zh-CN" altLang="en-US" sz="3500" dirty="0" smtClean="0"/>
          </a:p>
          <a:p>
            <a:pPr>
              <a:lnSpc>
                <a:spcPct val="120000"/>
              </a:lnSpc>
            </a:pPr>
            <a:r>
              <a:rPr lang="en-US" altLang="zh-CN" sz="3500" dirty="0" err="1" smtClean="0"/>
              <a:t>SpringCloud</a:t>
            </a:r>
            <a:r>
              <a:rPr lang="en-US" altLang="zh-CN" sz="3500" dirty="0" smtClean="0"/>
              <a:t> CLI</a:t>
            </a:r>
            <a:r>
              <a:rPr lang="zh-CN" altLang="en-US" sz="3500" dirty="0" smtClean="0"/>
              <a:t>：基于 </a:t>
            </a:r>
            <a:r>
              <a:rPr lang="en-US" altLang="zh-CN" sz="3500" dirty="0" smtClean="0"/>
              <a:t>Spring Boot CLI</a:t>
            </a:r>
            <a:r>
              <a:rPr lang="zh-CN" altLang="en-US" sz="3500" dirty="0" smtClean="0"/>
              <a:t>，可以让你以命令行方式快速建立云组件。</a:t>
            </a:r>
            <a:endParaRPr lang="zh-CN" altLang="en-US" sz="3500" dirty="0" smtClean="0"/>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1</a:t>
            </a:r>
            <a:r>
              <a:rPr lang="zh-CN" altLang="en-US" dirty="0" smtClean="0">
                <a:solidFill>
                  <a:schemeClr val="tx1">
                    <a:lumMod val="75000"/>
                    <a:lumOff val="25000"/>
                  </a:schemeClr>
                </a:solidFill>
              </a:rPr>
              <a:t>、了解理解微服务架构</a:t>
            </a:r>
            <a:endParaRPr lang="zh-CN" altLang="en-US" dirty="0" smtClean="0">
              <a:solidFill>
                <a:schemeClr val="tx1">
                  <a:lumMod val="75000"/>
                  <a:lumOff val="25000"/>
                </a:schemeClr>
              </a:solidFill>
            </a:endParaRPr>
          </a:p>
        </p:txBody>
      </p:sp>
      <p:sp>
        <p:nvSpPr>
          <p:cNvPr id="12" name="内容占位符 11"/>
          <p:cNvSpPr>
            <a:spLocks noGrp="1"/>
          </p:cNvSpPr>
          <p:nvPr>
            <p:ph idx="1"/>
          </p:nvPr>
        </p:nvSpPr>
        <p:spPr/>
        <p:txBody>
          <a:bodyPr>
            <a:normAutofit fontScale="92500" lnSpcReduction="20000"/>
          </a:bodyPr>
          <a:lstStyle/>
          <a:p>
            <a:r>
              <a:rPr lang="zh-CN" altLang="en-US" dirty="0" smtClean="0"/>
              <a:t>微服务与微服务架构</a:t>
            </a:r>
            <a:endParaRPr lang="zh-CN" altLang="en-US" dirty="0" smtClean="0"/>
          </a:p>
          <a:p>
            <a:r>
              <a:rPr lang="zh-CN" altLang="en-US" dirty="0" smtClean="0"/>
              <a:t>微服务：</a:t>
            </a:r>
            <a:endParaRPr lang="zh-CN" altLang="en-US" dirty="0" smtClean="0"/>
          </a:p>
          <a:p>
            <a:r>
              <a:rPr lang="zh-CN" altLang="en-US" dirty="0" smtClean="0"/>
              <a:t>​ 从字面意思理解，它就是一个</a:t>
            </a:r>
            <a:r>
              <a:rPr lang="zh-CN" altLang="en-US" b="1" dirty="0" smtClean="0"/>
              <a:t>小</a:t>
            </a:r>
            <a:r>
              <a:rPr lang="zh-CN" altLang="en-US" dirty="0" smtClean="0"/>
              <a:t>的服务，是为了解决某个问题或是完成一个具体功能而落地实现的某个服务应用，可以简单理解为</a:t>
            </a:r>
            <a:r>
              <a:rPr lang="en-US" altLang="zh-CN" dirty="0" smtClean="0"/>
              <a:t>IDEA</a:t>
            </a:r>
            <a:r>
              <a:rPr lang="zh-CN" altLang="en-US" dirty="0" smtClean="0"/>
              <a:t>里面的一个</a:t>
            </a:r>
            <a:r>
              <a:rPr lang="en-US" altLang="zh-CN" dirty="0" err="1" smtClean="0"/>
              <a:t>Moudle</a:t>
            </a:r>
            <a:r>
              <a:rPr lang="zh-CN" altLang="en-US" dirty="0" smtClean="0"/>
              <a:t>。</a:t>
            </a:r>
            <a:endParaRPr lang="zh-CN" altLang="en-US" dirty="0" smtClean="0"/>
          </a:p>
          <a:p>
            <a:r>
              <a:rPr lang="zh-CN" altLang="en-US" dirty="0" smtClean="0"/>
              <a:t>微服务架构：</a:t>
            </a:r>
            <a:endParaRPr lang="zh-CN" altLang="en-US" dirty="0" smtClean="0"/>
          </a:p>
          <a:p>
            <a:r>
              <a:rPr lang="zh-CN" altLang="en-US" dirty="0" smtClean="0"/>
              <a:t>​ 简单来说，它就是一种</a:t>
            </a:r>
            <a:r>
              <a:rPr lang="zh-CN" altLang="en-US" b="1" dirty="0" smtClean="0"/>
              <a:t>架构设计风格</a:t>
            </a:r>
            <a:r>
              <a:rPr lang="zh-CN" altLang="en-US" dirty="0" smtClean="0"/>
              <a:t>，本质就是将一个独立的系统拆成多个</a:t>
            </a:r>
            <a:r>
              <a:rPr lang="zh-CN" altLang="en-US" b="1" dirty="0" smtClean="0"/>
              <a:t>小型服务</a:t>
            </a:r>
            <a:r>
              <a:rPr lang="zh-CN" altLang="en-US" dirty="0" smtClean="0"/>
              <a:t>，每个小型服务都存在于独立的进程中，它们有各自的数据库、业务逻辑和</a:t>
            </a:r>
            <a:r>
              <a:rPr lang="zh-CN" altLang="en-US" b="1" dirty="0" smtClean="0"/>
              <a:t>独立部署</a:t>
            </a:r>
            <a:r>
              <a:rPr lang="zh-CN" altLang="en-US" dirty="0" smtClean="0"/>
              <a:t>机制，服务之间通过</a:t>
            </a:r>
            <a:r>
              <a:rPr lang="en-US" altLang="zh-CN" dirty="0" smtClean="0"/>
              <a:t>HTTP</a:t>
            </a:r>
            <a:r>
              <a:rPr lang="zh-CN" altLang="en-US" dirty="0" smtClean="0"/>
              <a:t>的</a:t>
            </a:r>
            <a:r>
              <a:rPr lang="en-US" altLang="zh-CN" b="1" dirty="0" err="1" smtClean="0"/>
              <a:t>RESTful</a:t>
            </a:r>
            <a:r>
              <a:rPr lang="en-US" altLang="zh-CN" b="1" dirty="0" smtClean="0"/>
              <a:t> API</a:t>
            </a:r>
            <a:r>
              <a:rPr lang="zh-CN" altLang="en-US" dirty="0" smtClean="0"/>
              <a:t>进行</a:t>
            </a:r>
            <a:r>
              <a:rPr lang="zh-CN" altLang="en-US" b="1" dirty="0" smtClean="0"/>
              <a:t>通信</a:t>
            </a:r>
            <a:r>
              <a:rPr lang="zh-CN" altLang="en-US" dirty="0" smtClean="0"/>
              <a:t>。由于有了轻量级的通信协作基础，因此这些微服务可以用不同的语言来编写。</a:t>
            </a:r>
            <a:endParaRPr lang="zh-CN" altLang="en-US" dirty="0" smtClean="0"/>
          </a:p>
          <a:p>
            <a:endParaRPr lang="zh-CN" altLang="en-US" dirty="0"/>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1</a:t>
            </a:r>
            <a:r>
              <a:rPr lang="zh-CN" altLang="en-US" dirty="0" smtClean="0">
                <a:solidFill>
                  <a:schemeClr val="tx1">
                    <a:lumMod val="75000"/>
                    <a:lumOff val="25000"/>
                  </a:schemeClr>
                </a:solidFill>
              </a:rPr>
              <a:t>、了解理解微服务架构</a:t>
            </a:r>
            <a:endParaRPr lang="zh-CN" altLang="en-US" dirty="0" smtClean="0">
              <a:solidFill>
                <a:schemeClr val="tx1">
                  <a:lumMod val="75000"/>
                  <a:lumOff val="25000"/>
                </a:schemeClr>
              </a:solidFill>
            </a:endParaRPr>
          </a:p>
        </p:txBody>
      </p:sp>
      <p:pic>
        <p:nvPicPr>
          <p:cNvPr id="35842" name="Picture 2" descr="C:\Users\Administrator\Desktop\123.jpg"/>
          <p:cNvPicPr>
            <a:picLocks noChangeAspect="1" noChangeArrowheads="1"/>
          </p:cNvPicPr>
          <p:nvPr/>
        </p:nvPicPr>
        <p:blipFill>
          <a:blip r:embed="rId1" cstate="print"/>
          <a:srcRect/>
          <a:stretch>
            <a:fillRect/>
          </a:stretch>
        </p:blipFill>
        <p:spPr bwMode="auto">
          <a:xfrm>
            <a:off x="819150" y="688063"/>
            <a:ext cx="10553700" cy="6117550"/>
          </a:xfrm>
          <a:prstGeom prst="rect">
            <a:avLst/>
          </a:prstGeom>
          <a:noFill/>
        </p:spPr>
      </p:pic>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1</a:t>
            </a:r>
            <a:r>
              <a:rPr lang="zh-CN" altLang="en-US" dirty="0" smtClean="0">
                <a:solidFill>
                  <a:schemeClr val="tx1">
                    <a:lumMod val="75000"/>
                    <a:lumOff val="25000"/>
                  </a:schemeClr>
                </a:solidFill>
              </a:rPr>
              <a:t>、了解理解微服务架构</a:t>
            </a:r>
            <a:endParaRPr lang="zh-CN" altLang="en-US" dirty="0" smtClean="0">
              <a:solidFill>
                <a:schemeClr val="tx1">
                  <a:lumMod val="75000"/>
                  <a:lumOff val="25000"/>
                </a:schemeClr>
              </a:solidFill>
            </a:endParaRPr>
          </a:p>
        </p:txBody>
      </p:sp>
      <p:sp>
        <p:nvSpPr>
          <p:cNvPr id="4" name="内容占位符 3"/>
          <p:cNvSpPr>
            <a:spLocks noGrp="1"/>
          </p:cNvSpPr>
          <p:nvPr>
            <p:ph idx="1"/>
          </p:nvPr>
        </p:nvSpPr>
        <p:spPr/>
        <p:txBody>
          <a:bodyPr>
            <a:normAutofit fontScale="62500" lnSpcReduction="20000"/>
          </a:bodyPr>
          <a:lstStyle/>
          <a:p>
            <a:r>
              <a:rPr lang="zh-CN" altLang="en-US" sz="3800" b="1" dirty="0" smtClean="0"/>
              <a:t>微服务的优点</a:t>
            </a:r>
            <a:endParaRPr lang="zh-CN" altLang="en-US" sz="3800" b="1" dirty="0" smtClean="0"/>
          </a:p>
          <a:p>
            <a:r>
              <a:rPr lang="zh-CN" altLang="en-US" dirty="0" smtClean="0"/>
              <a:t>能够独立部署和扩展</a:t>
            </a:r>
            <a:endParaRPr lang="zh-CN" altLang="en-US" dirty="0" smtClean="0"/>
          </a:p>
          <a:p>
            <a:r>
              <a:rPr lang="zh-CN" altLang="en-US" dirty="0" smtClean="0"/>
              <a:t>更新其中一个服务不会影响其他服务运行</a:t>
            </a:r>
            <a:endParaRPr lang="zh-CN" altLang="en-US" dirty="0" smtClean="0"/>
          </a:p>
          <a:p>
            <a:r>
              <a:rPr lang="zh-CN" altLang="en-US" dirty="0" smtClean="0"/>
              <a:t>可以使用不同语言进行编写</a:t>
            </a:r>
            <a:endParaRPr lang="zh-CN" altLang="en-US" dirty="0" smtClean="0"/>
          </a:p>
          <a:p>
            <a:r>
              <a:rPr lang="zh-CN" altLang="en-US" dirty="0" smtClean="0"/>
              <a:t>符合单一职责原则，一个服务只负责干一件事</a:t>
            </a:r>
            <a:endParaRPr lang="zh-CN" altLang="en-US" dirty="0" smtClean="0"/>
          </a:p>
          <a:p>
            <a:r>
              <a:rPr lang="zh-CN" altLang="en-US" sz="3800" b="1" dirty="0" smtClean="0"/>
              <a:t>使用微服务带来的问题</a:t>
            </a:r>
            <a:endParaRPr lang="zh-CN" altLang="en-US" sz="3800" b="1" dirty="0" smtClean="0"/>
          </a:p>
          <a:p>
            <a:r>
              <a:rPr lang="zh-CN" altLang="en-US" dirty="0" smtClean="0"/>
              <a:t>运维的新挑战：运维人员需要维护的进程数量大大增加；</a:t>
            </a:r>
            <a:endParaRPr lang="zh-CN" altLang="en-US" dirty="0" smtClean="0"/>
          </a:p>
          <a:p>
            <a:r>
              <a:rPr lang="zh-CN" altLang="en-US" dirty="0" smtClean="0"/>
              <a:t>接口的一致性：服务虽然拆分，但业务逻辑上的依赖并不会消除，如果对原有的接口做了改变，那么交互方就需要协调这次改变来进行发布；</a:t>
            </a:r>
            <a:endParaRPr lang="zh-CN" altLang="en-US" dirty="0" smtClean="0"/>
          </a:p>
          <a:p>
            <a:r>
              <a:rPr lang="zh-CN" altLang="en-US" dirty="0" smtClean="0"/>
              <a:t>分布式的复杂性：因为各个微服务独立部署，只能通过通信来协作，所以带来了很多分布式环境的问题，</a:t>
            </a:r>
            <a:r>
              <a:rPr lang="en-US" altLang="zh-CN" dirty="0" err="1" smtClean="0"/>
              <a:t>eg</a:t>
            </a:r>
            <a:r>
              <a:rPr lang="en-US" altLang="zh-CN" dirty="0" smtClean="0"/>
              <a:t>:</a:t>
            </a:r>
            <a:r>
              <a:rPr lang="zh-CN" altLang="en-US" dirty="0" smtClean="0"/>
              <a:t>网络延迟、分布式事物、异步消息等。</a:t>
            </a:r>
            <a:endParaRPr lang="zh-CN" altLang="en-US" dirty="0" smtClean="0"/>
          </a:p>
          <a:p>
            <a:endParaRPr lang="zh-CN" altLang="en-US" dirty="0"/>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2</a:t>
            </a:r>
            <a:r>
              <a:rPr lang="zh-CN" altLang="en-US" dirty="0" smtClean="0">
                <a:solidFill>
                  <a:schemeClr val="tx1">
                    <a:lumMod val="75000"/>
                    <a:lumOff val="25000"/>
                  </a:schemeClr>
                </a:solidFill>
              </a:rPr>
              <a:t>、了解微服务技术栈</a:t>
            </a:r>
            <a:endParaRPr lang="zh-CN" altLang="en-US" dirty="0" smtClean="0">
              <a:solidFill>
                <a:schemeClr val="tx1">
                  <a:lumMod val="75000"/>
                  <a:lumOff val="25000"/>
                </a:schemeClr>
              </a:solidFill>
            </a:endParaRPr>
          </a:p>
        </p:txBody>
      </p:sp>
      <p:graphicFrame>
        <p:nvGraphicFramePr>
          <p:cNvPr id="5" name="表格 4"/>
          <p:cNvGraphicFramePr>
            <a:graphicFrameLocks noGrp="1"/>
          </p:cNvGraphicFramePr>
          <p:nvPr>
            <p:custDataLst>
              <p:tags r:id="rId1"/>
            </p:custDataLst>
          </p:nvPr>
        </p:nvGraphicFramePr>
        <p:xfrm>
          <a:off x="1629682" y="702886"/>
          <a:ext cx="8437107" cy="5418672"/>
        </p:xfrm>
        <a:graphic>
          <a:graphicData uri="http://schemas.openxmlformats.org/drawingml/2006/table">
            <a:tbl>
              <a:tblPr>
                <a:tableStyleId>{3C2FFA5D-87B4-456A-9821-1D502468CF0F}</a:tableStyleId>
              </a:tblPr>
              <a:tblGrid>
                <a:gridCol w="2812369"/>
                <a:gridCol w="3930162"/>
                <a:gridCol w="1694576"/>
              </a:tblGrid>
              <a:tr h="230582">
                <a:tc>
                  <a:txBody>
                    <a:bodyPr/>
                    <a:lstStyle/>
                    <a:p>
                      <a:pPr algn="ctr"/>
                      <a:r>
                        <a:rPr lang="zh-CN" altLang="en-US" sz="1100" dirty="0"/>
                        <a:t>微服务条目</a:t>
                      </a:r>
                      <a:endParaRPr lang="zh-CN" altLang="en-US" sz="1100" dirty="0"/>
                    </a:p>
                  </a:txBody>
                  <a:tcPr marL="57645" marR="57645" marT="28823" marB="28823" anchor="ctr"/>
                </a:tc>
                <a:tc>
                  <a:txBody>
                    <a:bodyPr/>
                    <a:lstStyle/>
                    <a:p>
                      <a:pPr algn="ctr"/>
                      <a:r>
                        <a:rPr lang="zh-CN" altLang="en-US" sz="1100"/>
                        <a:t>落地技术</a:t>
                      </a:r>
                      <a:endParaRPr lang="zh-CN" altLang="en-US" sz="1100"/>
                    </a:p>
                  </a:txBody>
                  <a:tcPr marL="57645" marR="57645" marT="28823" marB="28823" anchor="ctr"/>
                </a:tc>
                <a:tc>
                  <a:txBody>
                    <a:bodyPr/>
                    <a:lstStyle/>
                    <a:p>
                      <a:pPr algn="ctr"/>
                      <a:r>
                        <a:rPr lang="zh-CN" altLang="en-US" sz="1100"/>
                        <a:t>备注</a:t>
                      </a:r>
                      <a:endParaRPr lang="zh-CN" altLang="en-US" sz="1100"/>
                    </a:p>
                  </a:txBody>
                  <a:tcPr marL="57645" marR="57645" marT="28823" marB="28823" anchor="ctr"/>
                </a:tc>
              </a:tr>
              <a:tr h="403518">
                <a:tc>
                  <a:txBody>
                    <a:bodyPr/>
                    <a:lstStyle/>
                    <a:p>
                      <a:pPr algn="ctr"/>
                      <a:r>
                        <a:rPr lang="zh-CN" altLang="en-US" sz="1100"/>
                        <a:t>服务开发</a:t>
                      </a:r>
                      <a:endParaRPr lang="zh-CN" altLang="en-US" sz="1100"/>
                    </a:p>
                  </a:txBody>
                  <a:tcPr marL="57645" marR="57645" marT="28823" marB="28823" anchor="ctr"/>
                </a:tc>
                <a:tc>
                  <a:txBody>
                    <a:bodyPr/>
                    <a:lstStyle/>
                    <a:p>
                      <a:pPr algn="ctr"/>
                      <a:r>
                        <a:rPr lang="en-US" sz="1100" b="1" dirty="0" err="1"/>
                        <a:t>SpringBoot、Spring、SpringMVC</a:t>
                      </a:r>
                      <a:endParaRPr lang="en-US" sz="1100" b="1" dirty="0"/>
                    </a:p>
                  </a:txBody>
                  <a:tcPr marL="57645" marR="57645" marT="28823" marB="28823" anchor="ctr"/>
                </a:tc>
                <a:tc>
                  <a:txBody>
                    <a:bodyPr/>
                    <a:lstStyle/>
                    <a:p>
                      <a:pPr algn="ctr"/>
                      <a:endParaRPr lang="zh-CN" altLang="en-US" sz="1100"/>
                    </a:p>
                  </a:txBody>
                  <a:tcPr marL="57645" marR="57645" marT="28823" marB="28823" anchor="ctr"/>
                </a:tc>
              </a:tr>
              <a:tr h="403518">
                <a:tc>
                  <a:txBody>
                    <a:bodyPr/>
                    <a:lstStyle/>
                    <a:p>
                      <a:pPr algn="ctr"/>
                      <a:r>
                        <a:rPr lang="zh-CN" altLang="en-US" sz="1100" dirty="0"/>
                        <a:t>服务配置与管理</a:t>
                      </a:r>
                      <a:endParaRPr lang="zh-CN" altLang="en-US" sz="1100" dirty="0"/>
                    </a:p>
                  </a:txBody>
                  <a:tcPr marL="57645" marR="57645" marT="28823" marB="28823" anchor="ctr"/>
                </a:tc>
                <a:tc>
                  <a:txBody>
                    <a:bodyPr/>
                    <a:lstStyle/>
                    <a:p>
                      <a:pPr algn="ctr"/>
                      <a:r>
                        <a:rPr lang="en-US" sz="1100"/>
                        <a:t>Netflix</a:t>
                      </a:r>
                      <a:r>
                        <a:rPr lang="zh-CN" altLang="en-US" sz="1100"/>
                        <a:t>公司的</a:t>
                      </a:r>
                      <a:r>
                        <a:rPr lang="en-US" sz="1100"/>
                        <a:t>Archaius、</a:t>
                      </a:r>
                      <a:r>
                        <a:rPr lang="zh-CN" altLang="en-US" sz="1100"/>
                        <a:t>阿里的</a:t>
                      </a:r>
                      <a:r>
                        <a:rPr lang="en-US" sz="1100"/>
                        <a:t>Diamind</a:t>
                      </a:r>
                      <a:r>
                        <a:rPr lang="zh-CN" altLang="en-US" sz="1100"/>
                        <a:t>等</a:t>
                      </a:r>
                      <a:endParaRPr lang="zh-CN" altLang="en-US" sz="1100"/>
                    </a:p>
                  </a:txBody>
                  <a:tcPr marL="57645" marR="57645" marT="28823" marB="28823" anchor="ctr"/>
                </a:tc>
                <a:tc>
                  <a:txBody>
                    <a:bodyPr/>
                    <a:lstStyle/>
                    <a:p>
                      <a:pPr algn="ctr"/>
                      <a:endParaRPr lang="zh-CN" altLang="en-US" sz="1100"/>
                    </a:p>
                  </a:txBody>
                  <a:tcPr marL="57645" marR="57645" marT="28823" marB="28823" anchor="ctr"/>
                </a:tc>
              </a:tr>
              <a:tr h="403518">
                <a:tc>
                  <a:txBody>
                    <a:bodyPr/>
                    <a:lstStyle/>
                    <a:p>
                      <a:pPr algn="ctr"/>
                      <a:r>
                        <a:rPr lang="zh-CN" altLang="en-US" sz="1100"/>
                        <a:t>服务注册与发现</a:t>
                      </a:r>
                      <a:endParaRPr lang="zh-CN" altLang="en-US" sz="1100"/>
                    </a:p>
                  </a:txBody>
                  <a:tcPr marL="57645" marR="57645" marT="28823" marB="28823" anchor="ctr"/>
                </a:tc>
                <a:tc>
                  <a:txBody>
                    <a:bodyPr/>
                    <a:lstStyle/>
                    <a:p>
                      <a:pPr algn="ctr"/>
                      <a:r>
                        <a:rPr lang="en-US" sz="1100" b="1" dirty="0" err="1"/>
                        <a:t>Eureka</a:t>
                      </a:r>
                      <a:r>
                        <a:rPr lang="en-US" sz="1100" dirty="0" err="1"/>
                        <a:t>、Consul、Zookeeper</a:t>
                      </a:r>
                      <a:r>
                        <a:rPr lang="zh-CN" altLang="en-US" sz="1100" dirty="0"/>
                        <a:t>等</a:t>
                      </a:r>
                      <a:endParaRPr lang="zh-CN" altLang="en-US" sz="1100" dirty="0"/>
                    </a:p>
                  </a:txBody>
                  <a:tcPr marL="57645" marR="57645" marT="28823" marB="28823" anchor="ctr"/>
                </a:tc>
                <a:tc>
                  <a:txBody>
                    <a:bodyPr/>
                    <a:lstStyle/>
                    <a:p>
                      <a:pPr algn="ctr"/>
                      <a:endParaRPr lang="zh-CN" altLang="en-US" sz="1100"/>
                    </a:p>
                  </a:txBody>
                  <a:tcPr marL="57645" marR="57645" marT="28823" marB="28823" anchor="ctr"/>
                </a:tc>
              </a:tr>
              <a:tr h="230582">
                <a:tc>
                  <a:txBody>
                    <a:bodyPr/>
                    <a:lstStyle/>
                    <a:p>
                      <a:pPr algn="ctr"/>
                      <a:r>
                        <a:rPr lang="zh-CN" altLang="en-US" sz="1100"/>
                        <a:t>服务调用</a:t>
                      </a:r>
                      <a:endParaRPr lang="zh-CN" altLang="en-US" sz="1100"/>
                    </a:p>
                  </a:txBody>
                  <a:tcPr marL="57645" marR="57645" marT="28823" marB="28823" anchor="ctr"/>
                </a:tc>
                <a:tc>
                  <a:txBody>
                    <a:bodyPr/>
                    <a:lstStyle/>
                    <a:p>
                      <a:pPr algn="ctr"/>
                      <a:r>
                        <a:rPr lang="en-US" sz="1100"/>
                        <a:t>Rest、RPC、gRPC</a:t>
                      </a:r>
                      <a:endParaRPr lang="en-US" sz="1100"/>
                    </a:p>
                  </a:txBody>
                  <a:tcPr marL="57645" marR="57645" marT="28823" marB="28823" anchor="ctr"/>
                </a:tc>
                <a:tc>
                  <a:txBody>
                    <a:bodyPr/>
                    <a:lstStyle/>
                    <a:p>
                      <a:pPr algn="ctr"/>
                      <a:endParaRPr lang="zh-CN" altLang="en-US" sz="1100"/>
                    </a:p>
                  </a:txBody>
                  <a:tcPr marL="57645" marR="57645" marT="28823" marB="28823" anchor="ctr"/>
                </a:tc>
              </a:tr>
              <a:tr h="230582">
                <a:tc>
                  <a:txBody>
                    <a:bodyPr/>
                    <a:lstStyle/>
                    <a:p>
                      <a:pPr algn="ctr"/>
                      <a:r>
                        <a:rPr lang="zh-CN" altLang="en-US" sz="1100" dirty="0"/>
                        <a:t>服务熔断器</a:t>
                      </a:r>
                      <a:endParaRPr lang="zh-CN" altLang="en-US" sz="1100" dirty="0"/>
                    </a:p>
                  </a:txBody>
                  <a:tcPr marL="57645" marR="57645" marT="28823" marB="28823" anchor="ctr"/>
                </a:tc>
                <a:tc>
                  <a:txBody>
                    <a:bodyPr/>
                    <a:lstStyle/>
                    <a:p>
                      <a:pPr algn="ctr"/>
                      <a:r>
                        <a:rPr lang="en-US" sz="1100" b="1" dirty="0" err="1"/>
                        <a:t>Hystrix</a:t>
                      </a:r>
                      <a:r>
                        <a:rPr lang="en-US" sz="1100" dirty="0" err="1"/>
                        <a:t>、Envoy</a:t>
                      </a:r>
                      <a:r>
                        <a:rPr lang="zh-CN" altLang="en-US" sz="1100" dirty="0"/>
                        <a:t>等</a:t>
                      </a:r>
                      <a:endParaRPr lang="zh-CN" altLang="en-US" sz="1100" dirty="0"/>
                    </a:p>
                  </a:txBody>
                  <a:tcPr marL="57645" marR="57645" marT="28823" marB="28823" anchor="ctr"/>
                </a:tc>
                <a:tc>
                  <a:txBody>
                    <a:bodyPr/>
                    <a:lstStyle/>
                    <a:p>
                      <a:pPr algn="ctr"/>
                      <a:endParaRPr lang="zh-CN" altLang="en-US" sz="1100"/>
                    </a:p>
                  </a:txBody>
                  <a:tcPr marL="57645" marR="57645" marT="28823" marB="28823" anchor="ctr"/>
                </a:tc>
              </a:tr>
              <a:tr h="230582">
                <a:tc>
                  <a:txBody>
                    <a:bodyPr/>
                    <a:lstStyle/>
                    <a:p>
                      <a:pPr algn="ctr"/>
                      <a:r>
                        <a:rPr lang="zh-CN" altLang="en-US" sz="1100"/>
                        <a:t>负载均衡</a:t>
                      </a:r>
                      <a:endParaRPr lang="zh-CN" altLang="en-US" sz="1100"/>
                    </a:p>
                  </a:txBody>
                  <a:tcPr marL="57645" marR="57645" marT="28823" marB="28823" anchor="ctr"/>
                </a:tc>
                <a:tc>
                  <a:txBody>
                    <a:bodyPr/>
                    <a:lstStyle/>
                    <a:p>
                      <a:pPr algn="ctr"/>
                      <a:r>
                        <a:rPr lang="en-US" sz="1100" b="1" dirty="0" err="1"/>
                        <a:t>Ribbon</a:t>
                      </a:r>
                      <a:r>
                        <a:rPr lang="en-US" sz="1100" dirty="0" err="1"/>
                        <a:t>、Nginx</a:t>
                      </a:r>
                      <a:r>
                        <a:rPr lang="zh-CN" altLang="en-US" sz="1100" dirty="0"/>
                        <a:t>等</a:t>
                      </a:r>
                      <a:endParaRPr lang="zh-CN" altLang="en-US" sz="1100" dirty="0"/>
                    </a:p>
                  </a:txBody>
                  <a:tcPr marL="57645" marR="57645" marT="28823" marB="28823" anchor="ctr"/>
                </a:tc>
                <a:tc>
                  <a:txBody>
                    <a:bodyPr/>
                    <a:lstStyle/>
                    <a:p>
                      <a:pPr algn="ctr"/>
                      <a:endParaRPr lang="zh-CN" altLang="en-US" sz="1100"/>
                    </a:p>
                  </a:txBody>
                  <a:tcPr marL="57645" marR="57645" marT="28823" marB="28823" anchor="ctr"/>
                </a:tc>
              </a:tr>
              <a:tr h="403518">
                <a:tc>
                  <a:txBody>
                    <a:bodyPr/>
                    <a:lstStyle/>
                    <a:p>
                      <a:pPr algn="ctr"/>
                      <a:r>
                        <a:rPr lang="zh-CN" altLang="en-US" sz="1100"/>
                        <a:t>服务接口调用</a:t>
                      </a:r>
                      <a:r>
                        <a:rPr lang="en-US" altLang="zh-CN" sz="1100"/>
                        <a:t>(</a:t>
                      </a:r>
                      <a:r>
                        <a:rPr lang="zh-CN" altLang="en-US" sz="1100"/>
                        <a:t>客户端调用服务的简化工具</a:t>
                      </a:r>
                      <a:r>
                        <a:rPr lang="en-US" altLang="zh-CN" sz="1100"/>
                        <a:t>)</a:t>
                      </a:r>
                      <a:endParaRPr lang="en-US" altLang="zh-CN" sz="1100"/>
                    </a:p>
                  </a:txBody>
                  <a:tcPr marL="57645" marR="57645" marT="28823" marB="28823" anchor="ctr"/>
                </a:tc>
                <a:tc>
                  <a:txBody>
                    <a:bodyPr/>
                    <a:lstStyle/>
                    <a:p>
                      <a:pPr algn="ctr"/>
                      <a:r>
                        <a:rPr lang="en-US" sz="1100" b="1" dirty="0"/>
                        <a:t>Feign</a:t>
                      </a:r>
                      <a:r>
                        <a:rPr lang="zh-CN" altLang="en-US" sz="1100" dirty="0"/>
                        <a:t>等</a:t>
                      </a:r>
                      <a:endParaRPr lang="zh-CN" altLang="en-US" sz="1100" dirty="0"/>
                    </a:p>
                  </a:txBody>
                  <a:tcPr marL="57645" marR="57645" marT="28823" marB="28823" anchor="ctr"/>
                </a:tc>
                <a:tc>
                  <a:txBody>
                    <a:bodyPr/>
                    <a:lstStyle/>
                    <a:p>
                      <a:pPr algn="ctr"/>
                      <a:endParaRPr lang="zh-CN" altLang="en-US" sz="1100"/>
                    </a:p>
                  </a:txBody>
                  <a:tcPr marL="57645" marR="57645" marT="28823" marB="28823" anchor="ctr"/>
                </a:tc>
              </a:tr>
              <a:tr h="403518">
                <a:tc>
                  <a:txBody>
                    <a:bodyPr/>
                    <a:lstStyle/>
                    <a:p>
                      <a:pPr algn="ctr"/>
                      <a:r>
                        <a:rPr lang="zh-CN" altLang="en-US" sz="1100"/>
                        <a:t>消息队列</a:t>
                      </a:r>
                      <a:endParaRPr lang="zh-CN" altLang="en-US" sz="1100"/>
                    </a:p>
                  </a:txBody>
                  <a:tcPr marL="57645" marR="57645" marT="28823" marB="28823" anchor="ctr"/>
                </a:tc>
                <a:tc>
                  <a:txBody>
                    <a:bodyPr/>
                    <a:lstStyle/>
                    <a:p>
                      <a:pPr algn="ctr"/>
                      <a:r>
                        <a:rPr lang="en-US" sz="1100" dirty="0" err="1"/>
                        <a:t>Kafka、</a:t>
                      </a:r>
                      <a:r>
                        <a:rPr lang="en-US" sz="1100" b="1" dirty="0" err="1"/>
                        <a:t>RabbitMQ</a:t>
                      </a:r>
                      <a:r>
                        <a:rPr lang="en-US" sz="1100" dirty="0" err="1"/>
                        <a:t>、ActiveMQ</a:t>
                      </a:r>
                      <a:r>
                        <a:rPr lang="zh-CN" altLang="en-US" sz="1100" dirty="0"/>
                        <a:t>等</a:t>
                      </a:r>
                      <a:endParaRPr lang="zh-CN" altLang="en-US" sz="1100" dirty="0"/>
                    </a:p>
                  </a:txBody>
                  <a:tcPr marL="57645" marR="57645" marT="28823" marB="28823" anchor="ctr"/>
                </a:tc>
                <a:tc>
                  <a:txBody>
                    <a:bodyPr/>
                    <a:lstStyle/>
                    <a:p>
                      <a:pPr algn="ctr"/>
                      <a:endParaRPr lang="zh-CN" altLang="en-US" sz="1100"/>
                    </a:p>
                  </a:txBody>
                  <a:tcPr marL="57645" marR="57645" marT="28823" marB="28823" anchor="ctr"/>
                </a:tc>
              </a:tr>
              <a:tr h="403518">
                <a:tc>
                  <a:txBody>
                    <a:bodyPr/>
                    <a:lstStyle/>
                    <a:p>
                      <a:pPr algn="ctr"/>
                      <a:r>
                        <a:rPr lang="zh-CN" altLang="en-US" sz="1100"/>
                        <a:t>服务配置中心管理</a:t>
                      </a:r>
                      <a:endParaRPr lang="zh-CN" altLang="en-US" sz="1100"/>
                    </a:p>
                  </a:txBody>
                  <a:tcPr marL="57645" marR="57645" marT="28823" marB="28823" anchor="ctr"/>
                </a:tc>
                <a:tc>
                  <a:txBody>
                    <a:bodyPr/>
                    <a:lstStyle/>
                    <a:p>
                      <a:pPr algn="ctr"/>
                      <a:r>
                        <a:rPr lang="en-US" sz="1100" dirty="0" err="1"/>
                        <a:t>SpringCloudConfig、Chef</a:t>
                      </a:r>
                      <a:r>
                        <a:rPr lang="zh-CN" altLang="en-US" sz="1100" dirty="0"/>
                        <a:t>等</a:t>
                      </a:r>
                      <a:endParaRPr lang="zh-CN" altLang="en-US" sz="1100" dirty="0"/>
                    </a:p>
                  </a:txBody>
                  <a:tcPr marL="57645" marR="57645" marT="28823" marB="28823" anchor="ctr"/>
                </a:tc>
                <a:tc>
                  <a:txBody>
                    <a:bodyPr/>
                    <a:lstStyle/>
                    <a:p>
                      <a:pPr algn="ctr"/>
                      <a:endParaRPr lang="zh-CN" altLang="en-US" sz="1100"/>
                    </a:p>
                  </a:txBody>
                  <a:tcPr marL="57645" marR="57645" marT="28823" marB="28823" anchor="ctr"/>
                </a:tc>
              </a:tr>
              <a:tr h="230582">
                <a:tc>
                  <a:txBody>
                    <a:bodyPr/>
                    <a:lstStyle/>
                    <a:p>
                      <a:pPr algn="ctr"/>
                      <a:r>
                        <a:rPr lang="zh-CN" altLang="en-US" sz="1100"/>
                        <a:t>服务路由</a:t>
                      </a:r>
                      <a:r>
                        <a:rPr lang="en-US" altLang="zh-CN" sz="1100"/>
                        <a:t>(</a:t>
                      </a:r>
                      <a:r>
                        <a:rPr lang="en-US" sz="1100"/>
                        <a:t>API</a:t>
                      </a:r>
                      <a:r>
                        <a:rPr lang="zh-CN" altLang="en-US" sz="1100"/>
                        <a:t>网关</a:t>
                      </a:r>
                      <a:r>
                        <a:rPr lang="en-US" altLang="zh-CN" sz="1100"/>
                        <a:t>)</a:t>
                      </a:r>
                      <a:endParaRPr lang="en-US" altLang="zh-CN" sz="1100"/>
                    </a:p>
                  </a:txBody>
                  <a:tcPr marL="57645" marR="57645" marT="28823" marB="28823" anchor="ctr"/>
                </a:tc>
                <a:tc>
                  <a:txBody>
                    <a:bodyPr/>
                    <a:lstStyle/>
                    <a:p>
                      <a:pPr algn="ctr"/>
                      <a:r>
                        <a:rPr lang="en-US" sz="1100" dirty="0" err="1" smtClean="0"/>
                        <a:t>Zuul</a:t>
                      </a:r>
                      <a:r>
                        <a:rPr lang="zh-CN" altLang="en-US" sz="1100" dirty="0" smtClean="0"/>
                        <a:t>、</a:t>
                      </a:r>
                      <a:r>
                        <a:rPr lang="en-US" altLang="zh-CN" sz="1100" b="1" dirty="0" err="1" smtClean="0"/>
                        <a:t>SpringGateway</a:t>
                      </a:r>
                      <a:r>
                        <a:rPr lang="zh-CN" altLang="en-US" sz="1100" dirty="0" smtClean="0"/>
                        <a:t>等</a:t>
                      </a:r>
                      <a:endParaRPr lang="zh-CN" altLang="en-US" sz="1100" dirty="0"/>
                    </a:p>
                  </a:txBody>
                  <a:tcPr marL="57645" marR="57645" marT="28823" marB="28823" anchor="ctr"/>
                </a:tc>
                <a:tc>
                  <a:txBody>
                    <a:bodyPr/>
                    <a:lstStyle/>
                    <a:p>
                      <a:pPr algn="ctr"/>
                      <a:endParaRPr lang="zh-CN" altLang="en-US" sz="1100"/>
                    </a:p>
                  </a:txBody>
                  <a:tcPr marL="57645" marR="57645" marT="28823" marB="28823" anchor="ctr"/>
                </a:tc>
              </a:tr>
              <a:tr h="403518">
                <a:tc>
                  <a:txBody>
                    <a:bodyPr/>
                    <a:lstStyle/>
                    <a:p>
                      <a:pPr algn="ctr"/>
                      <a:r>
                        <a:rPr lang="zh-CN" altLang="en-US" sz="1100"/>
                        <a:t>服务监控</a:t>
                      </a:r>
                      <a:endParaRPr lang="zh-CN" altLang="en-US" sz="1100"/>
                    </a:p>
                  </a:txBody>
                  <a:tcPr marL="57645" marR="57645" marT="28823" marB="28823" anchor="ctr"/>
                </a:tc>
                <a:tc>
                  <a:txBody>
                    <a:bodyPr/>
                    <a:lstStyle/>
                    <a:p>
                      <a:pPr algn="ctr"/>
                      <a:r>
                        <a:rPr lang="en-US" sz="1100"/>
                        <a:t>Zabbix、Nagios、Metrics、Spectator</a:t>
                      </a:r>
                      <a:endParaRPr lang="en-US" sz="1100"/>
                    </a:p>
                  </a:txBody>
                  <a:tcPr marL="57645" marR="57645" marT="28823" marB="28823" anchor="ctr"/>
                </a:tc>
                <a:tc>
                  <a:txBody>
                    <a:bodyPr/>
                    <a:lstStyle/>
                    <a:p>
                      <a:pPr algn="ctr"/>
                      <a:endParaRPr lang="zh-CN" altLang="en-US" sz="1100"/>
                    </a:p>
                  </a:txBody>
                  <a:tcPr marL="57645" marR="57645" marT="28823" marB="28823" anchor="ctr"/>
                </a:tc>
              </a:tr>
              <a:tr h="230582">
                <a:tc>
                  <a:txBody>
                    <a:bodyPr/>
                    <a:lstStyle/>
                    <a:p>
                      <a:pPr algn="ctr"/>
                      <a:r>
                        <a:rPr lang="zh-CN" altLang="en-US" sz="1100"/>
                        <a:t>全链路追踪</a:t>
                      </a:r>
                      <a:endParaRPr lang="zh-CN" altLang="en-US" sz="1100"/>
                    </a:p>
                  </a:txBody>
                  <a:tcPr marL="57645" marR="57645" marT="28823" marB="28823" anchor="ctr"/>
                </a:tc>
                <a:tc>
                  <a:txBody>
                    <a:bodyPr/>
                    <a:lstStyle/>
                    <a:p>
                      <a:pPr algn="ctr"/>
                      <a:r>
                        <a:rPr lang="en-US" sz="1100"/>
                        <a:t>Zipkin、Brave、Dapper</a:t>
                      </a:r>
                      <a:r>
                        <a:rPr lang="zh-CN" altLang="en-US" sz="1100"/>
                        <a:t>等</a:t>
                      </a:r>
                      <a:endParaRPr lang="zh-CN" altLang="en-US" sz="1100"/>
                    </a:p>
                  </a:txBody>
                  <a:tcPr marL="57645" marR="57645" marT="28823" marB="28823" anchor="ctr"/>
                </a:tc>
                <a:tc>
                  <a:txBody>
                    <a:bodyPr/>
                    <a:lstStyle/>
                    <a:p>
                      <a:pPr algn="ctr"/>
                      <a:endParaRPr lang="zh-CN" altLang="en-US" sz="1100"/>
                    </a:p>
                  </a:txBody>
                  <a:tcPr marL="57645" marR="57645" marT="28823" marB="28823" anchor="ctr"/>
                </a:tc>
              </a:tr>
              <a:tr h="403518">
                <a:tc>
                  <a:txBody>
                    <a:bodyPr/>
                    <a:lstStyle/>
                    <a:p>
                      <a:pPr algn="ctr"/>
                      <a:r>
                        <a:rPr lang="zh-CN" altLang="en-US" sz="1100"/>
                        <a:t>服务部署</a:t>
                      </a:r>
                      <a:endParaRPr lang="zh-CN" altLang="en-US" sz="1100"/>
                    </a:p>
                  </a:txBody>
                  <a:tcPr marL="57645" marR="57645" marT="28823" marB="28823" anchor="ctr"/>
                </a:tc>
                <a:tc>
                  <a:txBody>
                    <a:bodyPr/>
                    <a:lstStyle/>
                    <a:p>
                      <a:pPr algn="ctr"/>
                      <a:r>
                        <a:rPr lang="en-US" sz="1100" b="1" dirty="0" err="1"/>
                        <a:t>Docker</a:t>
                      </a:r>
                      <a:r>
                        <a:rPr lang="en-US" sz="1100" dirty="0" err="1"/>
                        <a:t>、OpernStack、Kubernetes</a:t>
                      </a:r>
                      <a:endParaRPr lang="en-US" sz="1100" dirty="0"/>
                    </a:p>
                  </a:txBody>
                  <a:tcPr marL="57645" marR="57645" marT="28823" marB="28823" anchor="ctr"/>
                </a:tc>
                <a:tc>
                  <a:txBody>
                    <a:bodyPr/>
                    <a:lstStyle/>
                    <a:p>
                      <a:pPr algn="ctr"/>
                      <a:endParaRPr lang="zh-CN" altLang="en-US" sz="1100"/>
                    </a:p>
                  </a:txBody>
                  <a:tcPr marL="57645" marR="57645" marT="28823" marB="28823" anchor="ctr"/>
                </a:tc>
              </a:tr>
              <a:tr h="576454">
                <a:tc>
                  <a:txBody>
                    <a:bodyPr/>
                    <a:lstStyle/>
                    <a:p>
                      <a:pPr algn="ctr"/>
                      <a:r>
                        <a:rPr lang="zh-CN" altLang="en-US" sz="1100"/>
                        <a:t>数据流操作开发包</a:t>
                      </a:r>
                      <a:endParaRPr lang="zh-CN" altLang="en-US" sz="1100"/>
                    </a:p>
                  </a:txBody>
                  <a:tcPr marL="57645" marR="57645" marT="28823" marB="28823" anchor="ctr"/>
                </a:tc>
                <a:tc>
                  <a:txBody>
                    <a:bodyPr/>
                    <a:lstStyle/>
                    <a:p>
                      <a:pPr algn="ctr"/>
                      <a:r>
                        <a:rPr lang="en-US" sz="1100" dirty="0" err="1"/>
                        <a:t>SpringCloud</a:t>
                      </a:r>
                      <a:r>
                        <a:rPr lang="en-US" sz="1100" dirty="0"/>
                        <a:t> Stream(</a:t>
                      </a:r>
                      <a:r>
                        <a:rPr lang="zh-CN" altLang="en-US" sz="1100" dirty="0"/>
                        <a:t>封装与</a:t>
                      </a:r>
                      <a:r>
                        <a:rPr lang="en-US" sz="1100" b="1" dirty="0" err="1"/>
                        <a:t>Redis</a:t>
                      </a:r>
                      <a:r>
                        <a:rPr lang="en-US" sz="1100" dirty="0" err="1"/>
                        <a:t>,Rabbit,Kafaka</a:t>
                      </a:r>
                      <a:r>
                        <a:rPr lang="zh-CN" altLang="en-US" sz="1100" dirty="0"/>
                        <a:t>等发送接收消息</a:t>
                      </a:r>
                      <a:r>
                        <a:rPr lang="en-US" altLang="zh-CN" sz="1100" dirty="0"/>
                        <a:t>)</a:t>
                      </a:r>
                      <a:endParaRPr lang="en-US" altLang="zh-CN" sz="1100" dirty="0"/>
                    </a:p>
                  </a:txBody>
                  <a:tcPr marL="57645" marR="57645" marT="28823" marB="28823" anchor="ctr"/>
                </a:tc>
                <a:tc>
                  <a:txBody>
                    <a:bodyPr/>
                    <a:lstStyle/>
                    <a:p>
                      <a:pPr algn="ctr"/>
                      <a:endParaRPr lang="zh-CN" altLang="en-US" sz="1100"/>
                    </a:p>
                  </a:txBody>
                  <a:tcPr marL="57645" marR="57645" marT="28823" marB="28823" anchor="ctr"/>
                </a:tc>
              </a:tr>
              <a:tr h="230582">
                <a:tc>
                  <a:txBody>
                    <a:bodyPr/>
                    <a:lstStyle/>
                    <a:p>
                      <a:pPr algn="ctr"/>
                      <a:r>
                        <a:rPr lang="zh-CN" altLang="en-US" sz="1100"/>
                        <a:t>事件消息总线</a:t>
                      </a:r>
                      <a:endParaRPr lang="zh-CN" altLang="en-US" sz="1100"/>
                    </a:p>
                  </a:txBody>
                  <a:tcPr marL="57645" marR="57645" marT="28823" marB="28823" anchor="ctr"/>
                </a:tc>
                <a:tc>
                  <a:txBody>
                    <a:bodyPr/>
                    <a:lstStyle/>
                    <a:p>
                      <a:pPr algn="ctr"/>
                      <a:r>
                        <a:rPr lang="en-US" sz="1100" dirty="0"/>
                        <a:t>Spring Cloud Bus</a:t>
                      </a:r>
                      <a:endParaRPr lang="en-US" sz="1100" dirty="0"/>
                    </a:p>
                  </a:txBody>
                  <a:tcPr marL="57645" marR="57645" marT="28823" marB="28823" anchor="ctr"/>
                </a:tc>
                <a:tc>
                  <a:txBody>
                    <a:bodyPr/>
                    <a:lstStyle/>
                    <a:p>
                      <a:pPr algn="ctr"/>
                      <a:endParaRPr lang="zh-CN" altLang="en-US" sz="1100" dirty="0"/>
                    </a:p>
                  </a:txBody>
                  <a:tcPr marL="57645" marR="57645" marT="28823" marB="28823" anchor="ctr"/>
                </a:tc>
              </a:tr>
            </a:tbl>
          </a:graphicData>
        </a:graphic>
      </p:graphicFrame>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3</a:t>
            </a:r>
            <a:r>
              <a:rPr lang="zh-CN" altLang="en-US" dirty="0" smtClean="0">
                <a:solidFill>
                  <a:schemeClr val="tx1">
                    <a:lumMod val="75000"/>
                    <a:lumOff val="25000"/>
                  </a:schemeClr>
                </a:solidFill>
              </a:rPr>
              <a:t>、了解</a:t>
            </a:r>
            <a:r>
              <a:rPr lang="en-US" altLang="zh-CN" dirty="0" smtClean="0">
                <a:solidFill>
                  <a:schemeClr val="tx1">
                    <a:lumMod val="75000"/>
                    <a:lumOff val="25000"/>
                  </a:schemeClr>
                </a:solidFill>
              </a:rPr>
              <a:t>Spring Cloud</a:t>
            </a:r>
            <a:r>
              <a:rPr lang="zh-CN" altLang="en-US" dirty="0" smtClean="0">
                <a:solidFill>
                  <a:schemeClr val="tx1">
                    <a:lumMod val="75000"/>
                    <a:lumOff val="25000"/>
                  </a:schemeClr>
                </a:solidFill>
              </a:rPr>
              <a:t>功能</a:t>
            </a:r>
            <a:endParaRPr lang="zh-CN" altLang="en-US" dirty="0" smtClean="0">
              <a:solidFill>
                <a:schemeClr val="tx1">
                  <a:lumMod val="75000"/>
                  <a:lumOff val="25000"/>
                </a:schemeClr>
              </a:solidFill>
            </a:endParaRPr>
          </a:p>
        </p:txBody>
      </p:sp>
      <p:sp>
        <p:nvSpPr>
          <p:cNvPr id="3" name="内容占位符 2"/>
          <p:cNvSpPr>
            <a:spLocks noGrp="1"/>
          </p:cNvSpPr>
          <p:nvPr>
            <p:ph idx="1"/>
          </p:nvPr>
        </p:nvSpPr>
        <p:spPr>
          <a:xfrm>
            <a:off x="1180730" y="3906174"/>
            <a:ext cx="9774315" cy="2521259"/>
          </a:xfrm>
        </p:spPr>
        <p:txBody>
          <a:bodyPr>
            <a:normAutofit fontScale="62500" lnSpcReduction="20000"/>
          </a:bodyPr>
          <a:lstStyle/>
          <a:p>
            <a:r>
              <a:rPr lang="en-US" altLang="zh-CN" dirty="0" smtClean="0"/>
              <a:t>Spring Cloud</a:t>
            </a:r>
            <a:r>
              <a:rPr lang="zh-CN" altLang="en-US" dirty="0" smtClean="0"/>
              <a:t>是一系列框架的有序集合。它利用</a:t>
            </a:r>
            <a:r>
              <a:rPr lang="en-US" altLang="zh-CN" dirty="0" smtClean="0"/>
              <a:t>Spring Boot</a:t>
            </a:r>
            <a:r>
              <a:rPr lang="zh-CN" altLang="en-US" dirty="0" smtClean="0"/>
              <a:t>的开发便利性巧妙地简化了分布式系统基础设施的开发，如服务发现注册、配置中心、消息总线、负载均衡、断路器、数据监控等，都可以用</a:t>
            </a:r>
            <a:r>
              <a:rPr lang="en-US" altLang="zh-CN" dirty="0" smtClean="0"/>
              <a:t>Spring Boot</a:t>
            </a:r>
            <a:r>
              <a:rPr lang="zh-CN" altLang="en-US" dirty="0" smtClean="0"/>
              <a:t>的开发风格做到一键启动和部署。</a:t>
            </a:r>
            <a:r>
              <a:rPr lang="en-US" altLang="zh-CN" dirty="0" smtClean="0"/>
              <a:t>Spring</a:t>
            </a:r>
            <a:r>
              <a:rPr lang="zh-CN" altLang="en-US" dirty="0" smtClean="0"/>
              <a:t>并没有重复制造轮子，它只是将目前各家公司开发的比较成熟、经得起实际考验的服务框架组合起来，通过</a:t>
            </a:r>
            <a:r>
              <a:rPr lang="en-US" altLang="zh-CN" dirty="0" smtClean="0"/>
              <a:t>Spring Boot</a:t>
            </a:r>
            <a:r>
              <a:rPr lang="zh-CN" altLang="en-US" dirty="0" smtClean="0"/>
              <a:t>风格进行再封装屏蔽掉了复杂的配置和实现原理，最终给开发者留出了一套简单易懂、易部署和易维护的分布式系统开发工具包。</a:t>
            </a:r>
            <a:endParaRPr lang="zh-CN" altLang="en-US" dirty="0"/>
          </a:p>
        </p:txBody>
      </p:sp>
      <p:pic>
        <p:nvPicPr>
          <p:cNvPr id="1026" name="Picture 2" descr="C:\Users\Administrator\Desktop\SpringCloud_logo.jpg"/>
          <p:cNvPicPr>
            <a:picLocks noChangeAspect="1" noChangeArrowheads="1"/>
          </p:cNvPicPr>
          <p:nvPr/>
        </p:nvPicPr>
        <p:blipFill>
          <a:blip r:embed="rId1" cstate="print"/>
          <a:srcRect/>
          <a:stretch>
            <a:fillRect/>
          </a:stretch>
        </p:blipFill>
        <p:spPr bwMode="auto">
          <a:xfrm>
            <a:off x="3145653" y="862242"/>
            <a:ext cx="5217112" cy="2934626"/>
          </a:xfrm>
          <a:prstGeom prst="rect">
            <a:avLst/>
          </a:prstGeom>
          <a:noFill/>
        </p:spPr>
      </p:pic>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3</a:t>
            </a:r>
            <a:r>
              <a:rPr lang="zh-CN" altLang="en-US" dirty="0" smtClean="0">
                <a:solidFill>
                  <a:schemeClr val="tx1">
                    <a:lumMod val="75000"/>
                    <a:lumOff val="25000"/>
                  </a:schemeClr>
                </a:solidFill>
              </a:rPr>
              <a:t>、了解</a:t>
            </a:r>
            <a:r>
              <a:rPr lang="en-US" altLang="zh-CN" dirty="0" smtClean="0">
                <a:solidFill>
                  <a:schemeClr val="tx1">
                    <a:lumMod val="75000"/>
                    <a:lumOff val="25000"/>
                  </a:schemeClr>
                </a:solidFill>
              </a:rPr>
              <a:t>Spring Cloud</a:t>
            </a:r>
            <a:r>
              <a:rPr lang="zh-CN" altLang="en-US" dirty="0" smtClean="0">
                <a:solidFill>
                  <a:schemeClr val="tx1">
                    <a:lumMod val="75000"/>
                    <a:lumOff val="25000"/>
                  </a:schemeClr>
                </a:solidFill>
              </a:rPr>
              <a:t>功能</a:t>
            </a:r>
            <a:endParaRPr lang="zh-CN" altLang="en-US" dirty="0" smtClean="0">
              <a:solidFill>
                <a:schemeClr val="tx1">
                  <a:lumMod val="75000"/>
                  <a:lumOff val="25000"/>
                </a:schemeClr>
              </a:solidFill>
            </a:endParaRPr>
          </a:p>
        </p:txBody>
      </p:sp>
      <p:sp>
        <p:nvSpPr>
          <p:cNvPr id="1028" name="AutoShape 4" descr="https://upload-images.jianshu.io/upload_images/1845730-7c1ae7cffa4ecdb6.png?imageMogr2/auto-orient/strip|imageView2/2/format/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1030" name="AutoShape 6" descr="https://upload-images.jianshu.io/upload_images/1845730-7c1ae7cffa4ecdb6.png?imageMogr2/auto-orient/strip|imageView2/2/format/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1031" name="Picture 7" descr="C:\Users\Administrator\Desktop\1.png"/>
          <p:cNvPicPr>
            <a:picLocks noChangeAspect="1" noChangeArrowheads="1"/>
          </p:cNvPicPr>
          <p:nvPr/>
        </p:nvPicPr>
        <p:blipFill>
          <a:blip r:embed="rId1" cstate="print"/>
          <a:srcRect/>
          <a:stretch>
            <a:fillRect/>
          </a:stretch>
        </p:blipFill>
        <p:spPr bwMode="auto">
          <a:xfrm>
            <a:off x="635655" y="723844"/>
            <a:ext cx="10546870" cy="6032877"/>
          </a:xfrm>
          <a:prstGeom prst="rect">
            <a:avLst/>
          </a:prstGeom>
          <a:noFill/>
        </p:spPr>
      </p:pic>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nSpc>
                <a:spcPct val="120000"/>
              </a:lnSpc>
            </a:pPr>
            <a:r>
              <a:rPr lang="en-US" altLang="zh-CN" dirty="0" smtClean="0">
                <a:solidFill>
                  <a:schemeClr val="tx1">
                    <a:lumMod val="75000"/>
                    <a:lumOff val="25000"/>
                  </a:schemeClr>
                </a:solidFill>
              </a:rPr>
              <a:t>4</a:t>
            </a:r>
            <a:r>
              <a:rPr lang="zh-CN" altLang="en-US" dirty="0" smtClean="0">
                <a:solidFill>
                  <a:schemeClr val="tx1">
                    <a:lumMod val="75000"/>
                    <a:lumOff val="25000"/>
                  </a:schemeClr>
                </a:solidFill>
              </a:rPr>
              <a:t>、了解服务治理概念</a:t>
            </a:r>
            <a:endParaRPr lang="zh-CN" altLang="en-US" dirty="0" smtClean="0">
              <a:solidFill>
                <a:schemeClr val="tx1">
                  <a:lumMod val="75000"/>
                  <a:lumOff val="25000"/>
                </a:schemeClr>
              </a:solidFill>
            </a:endParaRPr>
          </a:p>
        </p:txBody>
      </p:sp>
      <p:sp>
        <p:nvSpPr>
          <p:cNvPr id="3" name="内容占位符 2"/>
          <p:cNvSpPr>
            <a:spLocks noGrp="1"/>
          </p:cNvSpPr>
          <p:nvPr>
            <p:ph idx="1"/>
          </p:nvPr>
        </p:nvSpPr>
        <p:spPr>
          <a:xfrm>
            <a:off x="186570" y="899048"/>
            <a:ext cx="11792070" cy="5821348"/>
          </a:xfrm>
        </p:spPr>
        <p:txBody>
          <a:bodyPr>
            <a:normAutofit fontScale="47500" lnSpcReduction="20000"/>
          </a:bodyPr>
          <a:lstStyle/>
          <a:p>
            <a:r>
              <a:rPr lang="zh-CN" altLang="en-US" sz="6000" b="1" dirty="0" smtClean="0"/>
              <a:t>常用的服务治理手段</a:t>
            </a:r>
            <a:endParaRPr lang="zh-CN" altLang="en-US" sz="6000" b="1" dirty="0" smtClean="0"/>
          </a:p>
          <a:p>
            <a:r>
              <a:rPr lang="en-US" altLang="zh-CN" b="1" dirty="0" smtClean="0"/>
              <a:t>1.</a:t>
            </a:r>
            <a:r>
              <a:rPr lang="zh-CN" altLang="en-US" b="1" dirty="0" smtClean="0"/>
              <a:t>节点管理</a:t>
            </a:r>
            <a:endParaRPr lang="zh-CN" altLang="en-US" b="1" dirty="0" smtClean="0"/>
          </a:p>
          <a:p>
            <a:r>
              <a:rPr lang="zh-CN" altLang="en-US" dirty="0" smtClean="0"/>
              <a:t>      服务调用失败一般是由两类原因引起的，一类是服务提供者自身出现问题，如服务器宕机、进程意外退出等；一类是网络问题，如服务提供者、注册中心、服务消费者这三者任意两者之间的网络出现问题。</a:t>
            </a:r>
            <a:endParaRPr lang="en-US" altLang="zh-CN" dirty="0" smtClean="0"/>
          </a:p>
          <a:p>
            <a:r>
              <a:rPr lang="en-US" altLang="zh-CN" b="1" dirty="0" smtClean="0"/>
              <a:t>2.</a:t>
            </a:r>
            <a:r>
              <a:rPr lang="zh-CN" altLang="en-US" b="1" dirty="0" smtClean="0"/>
              <a:t>负载均衡</a:t>
            </a:r>
            <a:endParaRPr lang="zh-CN" altLang="en-US" b="1" dirty="0" smtClean="0"/>
          </a:p>
          <a:p>
            <a:r>
              <a:rPr lang="zh-CN" altLang="en-US" dirty="0" smtClean="0"/>
              <a:t>      一般情况下，服务提供者节点不是唯一的，多是以集群的方式存在，尤其是对于大规模的服务调用来说，服务提供者节点数目可能有上百上千个。由于机器采购批次的不同，不同服务节点本身的配置也可能存在很大差异，新采购的机器 </a:t>
            </a:r>
            <a:r>
              <a:rPr lang="en-US" altLang="zh-CN" dirty="0" smtClean="0"/>
              <a:t>CPU </a:t>
            </a:r>
            <a:r>
              <a:rPr lang="zh-CN" altLang="en-US" dirty="0" smtClean="0"/>
              <a:t>和内存配置可能要高一些，同等请求量情况下，性能要好于旧的机器。对于服务消费者而言，在从服务列表中选取可用节点时，如果能让配置较高的新机器多承担一些流量的话，就能充分利用新机器的性能。这就需要对负载均衡算法做一些调整。</a:t>
            </a:r>
            <a:endParaRPr lang="en-US" altLang="zh-CN" dirty="0" smtClean="0"/>
          </a:p>
          <a:p>
            <a:r>
              <a:rPr lang="en-US" altLang="zh-CN" b="1" dirty="0" smtClean="0"/>
              <a:t>3.</a:t>
            </a:r>
            <a:r>
              <a:rPr lang="zh-CN" altLang="en-US" b="1" dirty="0" smtClean="0"/>
              <a:t>服务路由</a:t>
            </a:r>
            <a:endParaRPr lang="zh-CN" altLang="en-US" b="1" dirty="0" smtClean="0"/>
          </a:p>
          <a:p>
            <a:r>
              <a:rPr lang="zh-CN" altLang="en-US" dirty="0" smtClean="0"/>
              <a:t>      对于服务消费者而言，在内存中的可用服务节点列表中选择哪个节点不仅由负载均衡算法决定，还由路由规则确定。</a:t>
            </a:r>
            <a:endParaRPr lang="zh-CN" altLang="en-US" dirty="0" smtClean="0"/>
          </a:p>
          <a:p>
            <a:r>
              <a:rPr lang="zh-CN" altLang="en-US" dirty="0" smtClean="0"/>
              <a:t>      所谓的路由规则，就是通过一定的规则如条件表达式或者正则表达式来限定服务节点的选择范围。</a:t>
            </a:r>
            <a:endParaRPr lang="en-US" altLang="zh-CN" dirty="0" smtClean="0"/>
          </a:p>
          <a:p>
            <a:r>
              <a:rPr lang="en-US" altLang="zh-CN" b="1" dirty="0" smtClean="0"/>
              <a:t>4.</a:t>
            </a:r>
            <a:r>
              <a:rPr lang="zh-CN" altLang="en-US" b="1" dirty="0" smtClean="0"/>
              <a:t>服务容错</a:t>
            </a:r>
            <a:endParaRPr lang="zh-CN" altLang="en-US" b="1" dirty="0" smtClean="0"/>
          </a:p>
          <a:p>
            <a:r>
              <a:rPr lang="zh-CN" altLang="en-US" dirty="0" smtClean="0"/>
              <a:t>      服务调用并不总是一定成功的，可能因为服务提供者节点自身宕机、进程异常退出或者服务消费者与提供者之间的网络出现故障等原因。对于服务调用失败的情况，需要有手段自动恢复，来保证调用成功。</a:t>
            </a:r>
            <a:endParaRPr lang="zh-CN" altLang="en-US" dirty="0" smtClean="0"/>
          </a:p>
          <a:p>
            <a:endParaRPr lang="zh-CN" altLang="en-US" dirty="0" smtClean="0"/>
          </a:p>
          <a:p>
            <a:endParaRPr lang="en-US" altLang="zh-CN" dirty="0" smtClean="0"/>
          </a:p>
          <a:p>
            <a:endParaRPr lang="zh-CN" altLang="en-US" dirty="0"/>
          </a:p>
        </p:txBody>
      </p:sp>
    </p:spTree>
  </p:cSld>
  <p:clrMapOvr>
    <a:masterClrMapping/>
  </p:clrMapOvr>
  <p:transition spd="slow">
    <p:push dir="u"/>
  </p:transition>
</p:sld>
</file>

<file path=ppt/tags/tag1.xml><?xml version="1.0" encoding="utf-8"?>
<p:tagLst xmlns:p="http://schemas.openxmlformats.org/presentationml/2006/main">
  <p:tag name="KSO_WM_UNIT_TABLE_BEAUTIFY" val="smartTable{dded25a5-a6aa-42d9-908d-1fca88fbf7a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6303</Words>
  <Application>WPS 演示</Application>
  <PresentationFormat>自定义</PresentationFormat>
  <Paragraphs>270</Paragraphs>
  <Slides>25</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Arial</vt:lpstr>
      <vt:lpstr>宋体</vt:lpstr>
      <vt:lpstr>Wingdings</vt:lpstr>
      <vt:lpstr>微软雅黑</vt:lpstr>
      <vt:lpstr>微软雅黑 Light</vt:lpstr>
      <vt:lpstr>Arial Unicode MS</vt:lpstr>
      <vt:lpstr>Calibri</vt:lpstr>
      <vt:lpstr>Office 主题</vt:lpstr>
      <vt:lpstr>微服务：SpringCloud教程</vt:lpstr>
      <vt:lpstr>本章目标</vt:lpstr>
      <vt:lpstr>1、了解理解微服务架构</vt:lpstr>
      <vt:lpstr>1、了解理解微服务架构</vt:lpstr>
      <vt:lpstr>1、了解理解微服务架构</vt:lpstr>
      <vt:lpstr>2、了解微服务技术栈</vt:lpstr>
      <vt:lpstr>3、了解Spring Cloud功能</vt:lpstr>
      <vt:lpstr>3、了解Spring Cloud功能</vt:lpstr>
      <vt:lpstr>4、了解服务治理概念</vt:lpstr>
      <vt:lpstr>5、掌握服务注册与消费</vt:lpstr>
      <vt:lpstr>5、掌握服务注册与消费</vt:lpstr>
      <vt:lpstr>6、掌握Euraka服务中心高可用配置</vt:lpstr>
      <vt:lpstr>6、掌握Euraka服务中心高可用配置</vt:lpstr>
      <vt:lpstr>7、理解什么是负载均衡概念</vt:lpstr>
      <vt:lpstr>7、理解什么是负载均衡概念</vt:lpstr>
      <vt:lpstr>7、理解什么是负载均衡概念</vt:lpstr>
      <vt:lpstr>8、熟悉Spring Cloud Ribbon客户端负载流程</vt:lpstr>
      <vt:lpstr>9、掌握Ribbon编程步骤与Ribbon客户端负载调用流程</vt:lpstr>
      <vt:lpstr>10、了解服务网关概念</vt:lpstr>
      <vt:lpstr>11、掌握Spring Cloud Gateway的功能实践</vt:lpstr>
      <vt:lpstr>12、了解Feign实现统一服务调用</vt:lpstr>
      <vt:lpstr>13、了解Spring Cloud Hystrix实现原理</vt:lpstr>
      <vt:lpstr>13、了解Spring Cloud Hystrix实现原理</vt:lpstr>
      <vt:lpstr>14、了解Config实现统一配置</vt:lpstr>
      <vt:lpstr>15、了解Spring Cloud 子项目</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Administrator</cp:lastModifiedBy>
  <cp:revision>1976</cp:revision>
  <dcterms:created xsi:type="dcterms:W3CDTF">2014-03-19T14:07:00Z</dcterms:created>
  <dcterms:modified xsi:type="dcterms:W3CDTF">2020-12-30T04:08:55Z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