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3"/>
    <p:sldMasterId id="2147483665" r:id="rId4"/>
    <p:sldMasterId id="2147483671" r:id="rId5"/>
  </p:sldMasterIdLst>
  <p:notesMasterIdLst>
    <p:notesMasterId r:id="rId8"/>
  </p:notesMasterIdLst>
  <p:sldIdLst>
    <p:sldId id="277" r:id="rId6"/>
    <p:sldId id="257" r:id="rId7"/>
    <p:sldId id="258" r:id="rId9"/>
    <p:sldId id="298" r:id="rId10"/>
    <p:sldId id="299" r:id="rId11"/>
    <p:sldId id="300" r:id="rId12"/>
    <p:sldId id="301" r:id="rId13"/>
    <p:sldId id="302" r:id="rId14"/>
    <p:sldId id="303" r:id="rId15"/>
    <p:sldId id="304" r:id="rId16"/>
    <p:sldId id="305" r:id="rId17"/>
    <p:sldId id="306" r:id="rId18"/>
    <p:sldId id="307" r:id="rId19"/>
    <p:sldId id="308" r:id="rId20"/>
    <p:sldId id="310" r:id="rId21"/>
    <p:sldId id="309" r:id="rId22"/>
    <p:sldId id="312" r:id="rId23"/>
    <p:sldId id="313" r:id="rId24"/>
    <p:sldId id="314" r:id="rId25"/>
    <p:sldId id="315" r:id="rId26"/>
    <p:sldId id="316" r:id="rId27"/>
    <p:sldId id="317" r:id="rId28"/>
    <p:sldId id="318" r:id="rId29"/>
    <p:sldId id="319" r:id="rId30"/>
    <p:sldId id="320" r:id="rId31"/>
    <p:sldId id="326" r:id="rId32"/>
    <p:sldId id="327" r:id="rId33"/>
    <p:sldId id="321" r:id="rId34"/>
    <p:sldId id="322" r:id="rId35"/>
    <p:sldId id="323" r:id="rId36"/>
    <p:sldId id="324" r:id="rId37"/>
    <p:sldId id="325" r:id="rId38"/>
    <p:sldId id="33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标题 1"/>
          <p:cNvSpPr>
            <a:spLocks noGrp="1"/>
          </p:cNvSpPr>
          <p:nvPr>
            <p:ph type="ctrTitle"/>
          </p:nvPr>
        </p:nvSpPr>
        <p:spPr>
          <a:xfrm>
            <a:off x="914490" y="2744793"/>
            <a:ext cx="10364220" cy="1470025"/>
          </a:xfrm>
        </p:spPr>
        <p:txBody>
          <a:bodyPr/>
          <a:lstStyle>
            <a:lvl1pPr>
              <a:defRPr sz="2800" b="1">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8" name="副标题 2"/>
          <p:cNvSpPr>
            <a:spLocks noGrp="1"/>
          </p:cNvSpPr>
          <p:nvPr>
            <p:ph type="subTitle" idx="1"/>
          </p:nvPr>
        </p:nvSpPr>
        <p:spPr>
          <a:xfrm>
            <a:off x="1828980" y="4319606"/>
            <a:ext cx="8535240" cy="1752600"/>
          </a:xfrm>
        </p:spPr>
        <p:txBody>
          <a:bodyPr/>
          <a:lstStyle>
            <a:lvl1pPr marL="0" indent="0" algn="ctr">
              <a:buNone/>
              <a:defRPr>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dirty="0" smtClean="0"/>
              <a:t>单击此处编辑母版副标题样式</a:t>
            </a:r>
            <a:endParaRPr lang="zh-CN" altLang="en-US" strike="noStrike" noProof="1" dirty="0"/>
          </a:p>
        </p:txBody>
      </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9188"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push dir="u"/>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744793"/>
            <a:ext cx="10363200" cy="1470025"/>
          </a:xfrm>
        </p:spPr>
        <p:txBody>
          <a:bodyPr/>
          <a:lstStyle>
            <a:lvl1pPr>
              <a:defRPr>
                <a:latin typeface="黑体" panose="02010609060101010101" charset="-122"/>
                <a:ea typeface="黑体" panose="02010609060101010101"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828800" y="4319606"/>
            <a:ext cx="8534400" cy="1752600"/>
          </a:xfrm>
        </p:spPr>
        <p:txBody>
          <a:bodyPr/>
          <a:lstStyle>
            <a:lvl1pPr marL="0" indent="0" algn="ctr">
              <a:buNone/>
              <a:defRPr>
                <a:solidFill>
                  <a:schemeClr val="tx1"/>
                </a:solidFill>
                <a:latin typeface="黑体" panose="02010609060101010101" charset="-122"/>
                <a:ea typeface="黑体" panose="02010609060101010101"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238744" y="274638"/>
            <a:ext cx="6248405" cy="511156"/>
          </a:xfrm>
        </p:spPr>
        <p:txBody>
          <a:bodyPr>
            <a:noAutofit/>
          </a:bodyPr>
          <a:lstStyle>
            <a:lvl1pPr>
              <a:defRPr sz="2800" b="1">
                <a:latin typeface="黑体" panose="02010609060101010101" charset="-122"/>
                <a:ea typeface="黑体" panose="02010609060101010101"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09600" y="1928802"/>
            <a:ext cx="10972800" cy="4357718"/>
          </a:xfrm>
        </p:spPr>
        <p:txBody>
          <a:bodyPr>
            <a:normAutofit/>
          </a:bodyPr>
          <a:lstStyle>
            <a:lvl1pPr>
              <a:lnSpc>
                <a:spcPct val="150000"/>
              </a:lnSpc>
              <a:buFontTx/>
              <a:buBlip>
                <a:blip r:embed="rId2"/>
              </a:buBlip>
              <a:defRPr sz="2000">
                <a:latin typeface="微软雅黑" panose="020B0503020204020204" pitchFamily="34" charset="-122"/>
                <a:ea typeface="微软雅黑" panose="020B0503020204020204" pitchFamily="34"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60350"/>
            <a:ext cx="11582400"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212417" y="1052513"/>
            <a:ext cx="538480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12417" y="3665538"/>
            <a:ext cx="538480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页脚占位符 6"/>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灯片编号占位符 7"/>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60350"/>
            <a:ext cx="11582400"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2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848963" y="285728"/>
            <a:ext cx="6249021" cy="500066"/>
          </a:xfrm>
        </p:spPr>
        <p:txBody>
          <a:bodyPr>
            <a:noAutofit/>
          </a:bodyPr>
          <a:lstStyle>
            <a:lvl1pPr>
              <a:defRPr sz="2400" b="0">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95960" y="1096010"/>
            <a:ext cx="11116310" cy="5047615"/>
          </a:xfrm>
        </p:spPr>
        <p:txBody>
          <a:bodyPr>
            <a:normAutofit/>
          </a:bodyPr>
          <a:lstStyle>
            <a:lvl1pPr>
              <a:buClr>
                <a:srgbClr val="92D050"/>
              </a:buClr>
              <a:buFontTx/>
              <a:buBlip>
                <a:blip r:embed="rId3"/>
              </a:buBlip>
              <a:defRPr sz="2000">
                <a:latin typeface="微软雅黑" panose="020B0503020204020204" pitchFamily="34" charset="-122"/>
                <a:ea typeface="微软雅黑" panose="020B0503020204020204" pitchFamily="34" charset="-122"/>
              </a:defRPr>
            </a:lvl1pPr>
          </a:lstStyle>
          <a:p>
            <a:pPr lvl="0" fontAlgn="auto"/>
            <a:endParaRPr lang="en-US" altLang="zh-CN" strike="noStrike" noProof="1" dirty="0" smtClean="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标题 1"/>
          <p:cNvSpPr>
            <a:spLocks noGrp="1"/>
          </p:cNvSpPr>
          <p:nvPr>
            <p:ph type="ctrTitle"/>
          </p:nvPr>
        </p:nvSpPr>
        <p:spPr>
          <a:xfrm>
            <a:off x="914490" y="2744793"/>
            <a:ext cx="10364220" cy="1470025"/>
          </a:xfrm>
        </p:spPr>
        <p:txBody>
          <a:bodyPr/>
          <a:lstStyle>
            <a:lvl1pPr>
              <a:defRPr sz="2800" b="1">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8" name="副标题 2"/>
          <p:cNvSpPr>
            <a:spLocks noGrp="1"/>
          </p:cNvSpPr>
          <p:nvPr>
            <p:ph type="subTitle" idx="1"/>
          </p:nvPr>
        </p:nvSpPr>
        <p:spPr>
          <a:xfrm>
            <a:off x="1828980" y="4319606"/>
            <a:ext cx="8535240" cy="1752600"/>
          </a:xfrm>
        </p:spPr>
        <p:txBody>
          <a:bodyPr/>
          <a:lstStyle>
            <a:lvl1pPr marL="0" indent="0" algn="ctr">
              <a:buNone/>
              <a:defRPr>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dirty="0" smtClean="0"/>
              <a:t>单击此处编辑母版副标题样式</a:t>
            </a:r>
            <a:endParaRPr lang="zh-CN" altLang="en-US" strike="noStrike" noProof="1" dirty="0"/>
          </a:p>
        </p:txBody>
      </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9188"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848963" y="285728"/>
            <a:ext cx="6249021" cy="500066"/>
          </a:xfrm>
        </p:spPr>
        <p:txBody>
          <a:bodyPr>
            <a:noAutofit/>
          </a:bodyPr>
          <a:lstStyle>
            <a:lvl1pPr>
              <a:defRPr sz="2400" b="0">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95960" y="1096010"/>
            <a:ext cx="11116310" cy="5047615"/>
          </a:xfrm>
        </p:spPr>
        <p:txBody>
          <a:bodyPr>
            <a:normAutofit/>
          </a:bodyPr>
          <a:lstStyle>
            <a:lvl1pPr>
              <a:buClr>
                <a:srgbClr val="92D050"/>
              </a:buClr>
              <a:buFontTx/>
              <a:buBlip>
                <a:blip r:embed="rId3"/>
              </a:buBlip>
              <a:defRPr sz="2000">
                <a:latin typeface="微软雅黑" panose="020B0503020204020204" pitchFamily="34" charset="-122"/>
                <a:ea typeface="微软雅黑" panose="020B0503020204020204" pitchFamily="34" charset="-122"/>
              </a:defRPr>
            </a:lvl1pPr>
          </a:lstStyle>
          <a:p>
            <a:pPr lvl="0" fontAlgn="auto"/>
            <a:endParaRPr lang="en-US" altLang="zh-CN" strike="noStrike" noProof="1" dirty="0" smtClean="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lvl1pPr marL="0" marR="0" algn="ctr" defTabSz="914400" rtl="0" eaLnBrk="1" fontAlgn="auto" latinLnBrk="0" hangingPunct="1">
              <a:lnSpc>
                <a:spcPct val="100000"/>
              </a:lnSpc>
              <a:buNone/>
              <a:defRPr kumimoji="0" lang="zh-CN" altLang="en-US" sz="24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09600" y="1068070"/>
            <a:ext cx="5385435" cy="506285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8235" y="1067435"/>
            <a:ext cx="5385435" cy="5063490"/>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356350"/>
            <a:ext cx="2844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6" name="页脚占位符 5"/>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lvl1pPr>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lvl1pPr marL="0" marR="0" algn="ctr" defTabSz="914400" rtl="0" eaLnBrk="1" fontAlgn="auto" latinLnBrk="0" hangingPunct="1">
              <a:lnSpc>
                <a:spcPct val="100000"/>
              </a:lnSpc>
              <a:buNone/>
              <a:defRPr kumimoji="0" lang="zh-CN" altLang="en-US" sz="24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09600" y="1068070"/>
            <a:ext cx="5385435" cy="506285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8235" y="1067435"/>
            <a:ext cx="5385435" cy="5063490"/>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356350"/>
            <a:ext cx="2844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6" name="页脚占位符 5"/>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lvl1pPr>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pic>
        <p:nvPicPr>
          <p:cNvPr id="8" name="Picture 7" descr="Picture1.png"/>
          <p:cNvPicPr>
            <a:picLocks noChangeAspect="1"/>
          </p:cNvPicPr>
          <p:nvPr/>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3" name="内容占位符 2"/>
          <p:cNvSpPr>
            <a:spLocks noGrp="1"/>
          </p:cNvSpPr>
          <p:nvPr>
            <p:ph idx="1"/>
          </p:nvPr>
        </p:nvSpPr>
        <p:spPr>
          <a:xfrm>
            <a:off x="838156" y="291465"/>
            <a:ext cx="10516322" cy="6163310"/>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355" y="161290"/>
            <a:ext cx="11573510" cy="524510"/>
          </a:xfrm>
        </p:spPr>
        <p:txBody>
          <a:bodyPr>
            <a:normAutofit/>
          </a:bodyPr>
          <a:lstStyle>
            <a:lvl1pPr>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832485"/>
            <a:ext cx="10516235" cy="5459095"/>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
        <p:nvSpPr>
          <p:cNvPr id="8" name="矩形 7"/>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8.jpeg"/><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sp>
        <p:nvSpPr>
          <p:cNvPr id="1026" name="标题占位符 1"/>
          <p:cNvSpPr>
            <a:spLocks noGrp="1"/>
          </p:cNvSpPr>
          <p:nvPr>
            <p:ph type="title"/>
          </p:nvPr>
        </p:nvSpPr>
        <p:spPr>
          <a:xfrm>
            <a:off x="609600" y="274638"/>
            <a:ext cx="10974388" cy="517525"/>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609600" y="1076325"/>
            <a:ext cx="10974388" cy="5049838"/>
          </a:xfrm>
          <a:prstGeom prst="rect">
            <a:avLst/>
          </a:prstGeom>
          <a:noFill/>
          <a:ln w="9525">
            <a:noFill/>
          </a:ln>
        </p:spPr>
        <p:txBody>
          <a:bodyPr vert="horz"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188"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ctr" defTabSz="914400" rtl="0" eaLnBrk="1" latinLnBrk="0" hangingPunct="1">
        <a:spcBef>
          <a:spcPct val="0"/>
        </a:spcBef>
        <a:buNone/>
        <a:defRPr sz="2400" b="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1026" name="标题占位符 1"/>
          <p:cNvSpPr>
            <a:spLocks noGrp="1"/>
          </p:cNvSpPr>
          <p:nvPr>
            <p:ph type="title"/>
          </p:nvPr>
        </p:nvSpPr>
        <p:spPr>
          <a:xfrm>
            <a:off x="609600" y="260350"/>
            <a:ext cx="11582400" cy="490538"/>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24417" y="1052513"/>
            <a:ext cx="10972800" cy="507365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latin typeface="Calibri" panose="020F0502020204030204" charset="0"/>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hf sldNum="0" hdr="0" ftr="0" dt="0"/>
  <p:txStyles>
    <p:titleStyle>
      <a:lvl1pPr algn="r" rtl="0" eaLnBrk="0" fontAlgn="base" hangingPunct="0">
        <a:spcBef>
          <a:spcPct val="0"/>
        </a:spcBef>
        <a:spcAft>
          <a:spcPct val="0"/>
        </a:spcAft>
        <a:defRPr sz="2800" kern="1200">
          <a:solidFill>
            <a:schemeClr val="tx1"/>
          </a:solidFill>
          <a:latin typeface="+mj-lt"/>
          <a:ea typeface="黑体" panose="02010609060101010101" charset="-122"/>
          <a:cs typeface="+mj-cs"/>
        </a:defRPr>
      </a:lvl1pPr>
      <a:lvl2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2pPr>
      <a:lvl3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3pPr>
      <a:lvl4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4pPr>
      <a:lvl5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sp>
        <p:nvSpPr>
          <p:cNvPr id="1026" name="标题占位符 1"/>
          <p:cNvSpPr>
            <a:spLocks noGrp="1"/>
          </p:cNvSpPr>
          <p:nvPr>
            <p:ph type="title"/>
          </p:nvPr>
        </p:nvSpPr>
        <p:spPr>
          <a:xfrm>
            <a:off x="609600" y="274638"/>
            <a:ext cx="10974388" cy="517525"/>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609600" y="1076325"/>
            <a:ext cx="10974388" cy="5049838"/>
          </a:xfrm>
          <a:prstGeom prst="rect">
            <a:avLst/>
          </a:prstGeom>
          <a:noFill/>
          <a:ln w="9525">
            <a:noFill/>
          </a:ln>
        </p:spPr>
        <p:txBody>
          <a:bodyPr vert="horz"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188"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hf sldNum="0" hdr="0" ftr="0" dt="0"/>
  <p:txStyles>
    <p:titleStyle>
      <a:lvl1pPr algn="ctr" defTabSz="914400" rtl="0" eaLnBrk="1" latinLnBrk="0" hangingPunct="1">
        <a:spcBef>
          <a:spcPct val="0"/>
        </a:spcBef>
        <a:buNone/>
        <a:defRPr sz="2400" b="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en-US" altLang="zh-CN"/>
              <a:t>Linux</a:t>
            </a:r>
            <a:r>
              <a:rPr lang="zh-CN" altLang="en-US"/>
              <a:t>教程</a:t>
            </a:r>
            <a:r>
              <a:rPr lang="en-US" altLang="zh-CN"/>
              <a:t>4</a:t>
            </a:r>
            <a:endParaRPr lang="en-US" altLang="zh-CN"/>
          </a:p>
        </p:txBody>
      </p:sp>
      <p:sp>
        <p:nvSpPr>
          <p:cNvPr id="5" name="副标题 4"/>
          <p:cNvSpPr>
            <a:spLocks noGrp="1"/>
          </p:cNvSpPr>
          <p:nvPr>
            <p:ph type="subTitle" idx="1"/>
          </p:nvPr>
        </p:nvSpPr>
        <p:spPr/>
        <p:txBody>
          <a:bodyPr/>
          <a:p>
            <a:r>
              <a:rPr lang="en-US" altLang="zh-CN"/>
              <a:t>JohnnyTeacher</a:t>
            </a:r>
            <a:endParaRPr lang="en-US" altLang="zh-CN"/>
          </a:p>
          <a:p>
            <a:endParaRPr lang="en-US" altLang="zh-CN"/>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vi/vim 使用实例</a:t>
            </a:r>
            <a:endParaRPr lang="zh-CN" altLang="en-US"/>
          </a:p>
        </p:txBody>
      </p:sp>
      <p:sp>
        <p:nvSpPr>
          <p:cNvPr id="3" name="内容占位符 2"/>
          <p:cNvSpPr>
            <a:spLocks noGrp="1"/>
          </p:cNvSpPr>
          <p:nvPr>
            <p:ph idx="1"/>
          </p:nvPr>
        </p:nvSpPr>
        <p:spPr/>
        <p:txBody>
          <a:bodyPr/>
          <a:p>
            <a:r>
              <a:rPr lang="zh-CN" altLang="en-US"/>
              <a:t>使用 vi/vim 进入一般模式</a:t>
            </a:r>
            <a:endParaRPr lang="zh-CN" altLang="en-US"/>
          </a:p>
          <a:p>
            <a:r>
              <a:rPr lang="zh-CN" altLang="en-US"/>
              <a:t>$ vi </a:t>
            </a:r>
            <a:r>
              <a:rPr lang="en-US" altLang="zh-CN"/>
              <a:t>test</a:t>
            </a:r>
            <a:r>
              <a:rPr lang="zh-CN" altLang="en-US"/>
              <a:t>.txt</a:t>
            </a:r>
            <a:endParaRPr lang="zh-CN" altLang="en-US"/>
          </a:p>
          <a:p>
            <a:r>
              <a:rPr lang="zh-CN" altLang="en-US"/>
              <a:t>直接输入 vi 文件名 就能够进入 vi 的一般模式了。请注意，记得 vi 后面一定要加文件名，不管该文件存在与否！</a:t>
            </a:r>
            <a:endParaRPr lang="zh-CN" altLang="en-US"/>
          </a:p>
        </p:txBody>
      </p:sp>
      <p:pic>
        <p:nvPicPr>
          <p:cNvPr id="7" name="图片 6"/>
          <p:cNvPicPr>
            <a:picLocks noChangeAspect="1"/>
          </p:cNvPicPr>
          <p:nvPr/>
        </p:nvPicPr>
        <p:blipFill>
          <a:blip r:embed="rId1"/>
          <a:stretch>
            <a:fillRect/>
          </a:stretch>
        </p:blipFill>
        <p:spPr>
          <a:xfrm>
            <a:off x="3490595" y="2896235"/>
            <a:ext cx="5527675" cy="3474720"/>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vi/vim 使用实例</a:t>
            </a:r>
            <a:endParaRPr lang="zh-CN" altLang="en-US"/>
          </a:p>
        </p:txBody>
      </p:sp>
      <p:sp>
        <p:nvSpPr>
          <p:cNvPr id="3" name="内容占位符 2"/>
          <p:cNvSpPr>
            <a:spLocks noGrp="1"/>
          </p:cNvSpPr>
          <p:nvPr>
            <p:ph idx="1"/>
          </p:nvPr>
        </p:nvSpPr>
        <p:spPr/>
        <p:txBody>
          <a:bodyPr/>
          <a:p>
            <a:r>
              <a:rPr lang="zh-CN" altLang="en-US"/>
              <a:t>按下 i 进入输入模式(也称为编辑模式)，开始编辑文字</a:t>
            </a:r>
            <a:endParaRPr lang="zh-CN" altLang="en-US"/>
          </a:p>
          <a:p>
            <a:pPr lvl="1"/>
            <a:r>
              <a:rPr lang="en-US" altLang="zh-CN"/>
              <a:t>在一般模式之中，只要按下 i, o, a 等字符就可以进入输入模式了！</a:t>
            </a:r>
            <a:endParaRPr lang="en-US" altLang="zh-CN"/>
          </a:p>
          <a:p>
            <a:pPr lvl="1"/>
            <a:r>
              <a:rPr lang="en-US" altLang="zh-CN"/>
              <a:t>在编辑模式当中，你可以发现在左下角状态栏中会出现 –INSERT- 的字样，那就是可以输入任意字符的提示。</a:t>
            </a:r>
            <a:endParaRPr lang="en-US" altLang="zh-CN"/>
          </a:p>
          <a:p>
            <a:pPr lvl="1"/>
            <a:r>
              <a:rPr lang="en-US" altLang="zh-CN"/>
              <a:t>这个时候，键盘上除了 Esc 这个按键之外，其他的按键都可以视作为一般的输入按钮了，所以你可以进行任何的编辑。</a:t>
            </a:r>
            <a:endParaRPr lang="en-US" altLang="zh-CN"/>
          </a:p>
          <a:p>
            <a:pPr lvl="0"/>
            <a:r>
              <a:rPr lang="en-US" altLang="zh-CN"/>
              <a:t>按下 ESC 按钮回到一般模式</a:t>
            </a:r>
            <a:endParaRPr lang="en-US" altLang="zh-CN"/>
          </a:p>
          <a:p>
            <a:pPr lvl="0"/>
            <a:r>
              <a:rPr lang="en-US" altLang="zh-CN"/>
              <a:t>好了，假设我已经按照上面的样式给他编辑完毕了，那么应该要如何退出呢？是的！没错！就是给他按下 Esc 这个按钮即可！马上你就会发现画面左下角的 – INSERT – 不见了！</a:t>
            </a:r>
            <a:endParaRPr lang="en-US" altLang="zh-CN"/>
          </a:p>
          <a:p>
            <a:pPr lvl="0"/>
            <a:endParaRPr lang="en-US" altLang="zh-CN"/>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vi/vim 使用实例</a:t>
            </a:r>
            <a:endParaRPr lang="zh-CN" altLang="en-US"/>
          </a:p>
        </p:txBody>
      </p:sp>
      <p:sp>
        <p:nvSpPr>
          <p:cNvPr id="3" name="内容占位符 2"/>
          <p:cNvSpPr>
            <a:spLocks noGrp="1"/>
          </p:cNvSpPr>
          <p:nvPr>
            <p:ph idx="1"/>
          </p:nvPr>
        </p:nvSpPr>
        <p:spPr/>
        <p:txBody>
          <a:bodyPr/>
          <a:p>
            <a:pPr lvl="0"/>
            <a:r>
              <a:rPr lang="en-US" altLang="zh-CN"/>
              <a:t>在一般模式中按下 :wq 储存后离开 vi</a:t>
            </a:r>
            <a:endParaRPr lang="en-US" altLang="zh-CN"/>
          </a:p>
          <a:p>
            <a:pPr lvl="0"/>
            <a:r>
              <a:rPr lang="en-US" altLang="zh-CN"/>
              <a:t>OK，我们要存档了，存盘并离开的指令很简单，输入 :wq 即可保存离开！</a:t>
            </a:r>
            <a:endParaRPr lang="en-US" altLang="zh-CN"/>
          </a:p>
        </p:txBody>
      </p:sp>
      <p:pic>
        <p:nvPicPr>
          <p:cNvPr id="4" name="图片 3"/>
          <p:cNvPicPr>
            <a:picLocks noChangeAspect="1"/>
          </p:cNvPicPr>
          <p:nvPr/>
        </p:nvPicPr>
        <p:blipFill>
          <a:blip r:embed="rId1"/>
          <a:stretch>
            <a:fillRect/>
          </a:stretch>
        </p:blipFill>
        <p:spPr>
          <a:xfrm>
            <a:off x="2472055" y="2468245"/>
            <a:ext cx="6083935" cy="3824605"/>
          </a:xfrm>
          <a:prstGeom prst="rect">
            <a:avLst/>
          </a:prstGeom>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vi/vim 按键说明</a:t>
            </a:r>
            <a:endParaRPr lang="zh-CN" altLang="en-US"/>
          </a:p>
        </p:txBody>
      </p:sp>
      <p:sp>
        <p:nvSpPr>
          <p:cNvPr id="3" name="内容占位符 2"/>
          <p:cNvSpPr>
            <a:spLocks noGrp="1"/>
          </p:cNvSpPr>
          <p:nvPr>
            <p:ph idx="1"/>
          </p:nvPr>
        </p:nvSpPr>
        <p:spPr/>
        <p:txBody>
          <a:bodyPr/>
          <a:p>
            <a:r>
              <a:rPr lang="zh-CN" altLang="en-US"/>
              <a:t>第一部份：一般模式可用的光标移动、复制粘贴、搜索替换等</a:t>
            </a:r>
            <a:endParaRPr lang="zh-CN" altLang="en-US"/>
          </a:p>
          <a:p>
            <a:pPr lvl="1"/>
            <a:r>
              <a:rPr lang="zh-CN" altLang="en-US"/>
              <a:t>见：《vim命令模式.docx》</a:t>
            </a:r>
            <a:endParaRPr lang="zh-CN" altLang="en-US"/>
          </a:p>
          <a:p>
            <a:endParaRPr lang="zh-CN" altLang="en-US"/>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第二部份：一般模式切换到编辑模式的可用的按钮说明</a:t>
            </a:r>
            <a:endParaRPr lang="zh-CN" altLang="en-US"/>
          </a:p>
        </p:txBody>
      </p:sp>
      <p:graphicFrame>
        <p:nvGraphicFramePr>
          <p:cNvPr id="5" name="内容占位符 4"/>
          <p:cNvGraphicFramePr/>
          <p:nvPr>
            <p:ph idx="1"/>
          </p:nvPr>
        </p:nvGraphicFramePr>
        <p:xfrm>
          <a:off x="838200" y="832485"/>
          <a:ext cx="10516235" cy="5011420"/>
        </p:xfrm>
        <a:graphic>
          <a:graphicData uri="http://schemas.openxmlformats.org/drawingml/2006/table">
            <a:tbl>
              <a:tblPr firstRow="1" bandRow="1">
                <a:tableStyleId>{5C22544A-7EE6-4342-B048-85BDC9FD1C3A}</a:tableStyleId>
              </a:tblPr>
              <a:tblGrid>
                <a:gridCol w="734060"/>
                <a:gridCol w="9782175"/>
              </a:tblGrid>
              <a:tr h="337820">
                <a:tc gridSpan="2">
                  <a:txBody>
                    <a:bodyPr/>
                    <a:p>
                      <a:pPr>
                        <a:lnSpc>
                          <a:spcPct val="170000"/>
                        </a:lnSpc>
                        <a:buNone/>
                      </a:pPr>
                      <a:r>
                        <a:rPr lang="zh-CN" altLang="en-US" sz="1600">
                          <a:latin typeface="微软雅黑" panose="020B0503020204020204" pitchFamily="34" charset="-122"/>
                          <a:ea typeface="微软雅黑" panose="020B0503020204020204" pitchFamily="34" charset="-122"/>
                          <a:sym typeface="+mn-ea"/>
                        </a:rPr>
                        <a:t>进入输入或取代的编辑模式</a:t>
                      </a:r>
                      <a:endParaRPr lang="zh-CN" altLang="en-US" sz="1600">
                        <a:latin typeface="微软雅黑" panose="020B0503020204020204" pitchFamily="34" charset="-122"/>
                        <a:ea typeface="微软雅黑" panose="020B0503020204020204" pitchFamily="34" charset="-122"/>
                        <a:sym typeface="+mn-ea"/>
                      </a:endParaRPr>
                    </a:p>
                  </a:txBody>
                  <a:tcPr/>
                </a:tc>
                <a:tc hMerge="1">
                  <a:tcPr/>
                </a:tc>
              </a:tr>
              <a:tr h="381000">
                <a:tc>
                  <a:txBody>
                    <a:bodyPr/>
                    <a:p>
                      <a:pPr>
                        <a:lnSpc>
                          <a:spcPct val="170000"/>
                        </a:lnSpc>
                        <a:buNone/>
                      </a:pPr>
                      <a:r>
                        <a:rPr lang="zh-CN" altLang="en-US" sz="1600">
                          <a:latin typeface="微软雅黑" panose="020B0503020204020204" pitchFamily="34" charset="-122"/>
                          <a:ea typeface="微软雅黑" panose="020B0503020204020204" pitchFamily="34" charset="-122"/>
                        </a:rPr>
                        <a:t>i, I</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进入输入模式(Insert mode)：</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i 为『从目前光标所在处输入』， I 为『在目前所在行的第一个非空格符处开始输入』。 (常用)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lnSpc>
                          <a:spcPct val="170000"/>
                        </a:lnSpc>
                        <a:buNone/>
                      </a:pPr>
                      <a:r>
                        <a:rPr lang="zh-CN" altLang="en-US" sz="1600">
                          <a:latin typeface="微软雅黑" panose="020B0503020204020204" pitchFamily="34" charset="-122"/>
                          <a:ea typeface="微软雅黑" panose="020B0503020204020204" pitchFamily="34" charset="-122"/>
                        </a:rPr>
                        <a:t>a, A</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进入输入模式(Insert mode)：</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a 为『从目前光标所在的下一个字符处开始输入』， A 为『从光标所在行的最后一个字符处开始输入』。(常用)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1333500">
                <a:tc>
                  <a:txBody>
                    <a:bodyPr/>
                    <a:p>
                      <a:pPr>
                        <a:lnSpc>
                          <a:spcPct val="170000"/>
                        </a:lnSpc>
                        <a:buNone/>
                      </a:pPr>
                      <a:r>
                        <a:rPr lang="zh-CN" altLang="en-US" sz="1600">
                          <a:latin typeface="微软雅黑" panose="020B0503020204020204" pitchFamily="34" charset="-122"/>
                          <a:ea typeface="微软雅黑" panose="020B0503020204020204" pitchFamily="34" charset="-122"/>
                        </a:rPr>
                        <a:t>o, O</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进入输入模式(Insert mode)：</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这是英文字母 o 的大小写。o 为『在目前光标所在的下一行处输入新的一行』； O 为在目前光标所在处的上一行输入新的一行！(常用)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lnSpc>
                          <a:spcPct val="170000"/>
                        </a:lnSpc>
                        <a:buNone/>
                      </a:pPr>
                      <a:r>
                        <a:rPr lang="zh-CN" altLang="en-US" sz="1600">
                          <a:latin typeface="微软雅黑" panose="020B0503020204020204" pitchFamily="34" charset="-122"/>
                          <a:ea typeface="微软雅黑" panose="020B0503020204020204" pitchFamily="34" charset="-122"/>
                        </a:rPr>
                        <a:t>r, R</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进入取代模式(Replace mode)：</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r 只会取代光标所在的那一个字符一次；R会一直取代光标所在的文字，直到按下 ESC 为止；(常用)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bl>
          </a:graphicData>
        </a:graphic>
      </p:graphicFrame>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第三部份：一般模式切换到指令行模式的可用的按钮说明</a:t>
            </a:r>
            <a:endParaRPr lang="zh-CN" altLang="en-US"/>
          </a:p>
        </p:txBody>
      </p:sp>
      <p:graphicFrame>
        <p:nvGraphicFramePr>
          <p:cNvPr id="5" name="内容占位符 4"/>
          <p:cNvGraphicFramePr/>
          <p:nvPr>
            <p:ph idx="1"/>
          </p:nvPr>
        </p:nvGraphicFramePr>
        <p:xfrm>
          <a:off x="838200" y="832485"/>
          <a:ext cx="10516235" cy="5821680"/>
        </p:xfrm>
        <a:graphic>
          <a:graphicData uri="http://schemas.openxmlformats.org/drawingml/2006/table">
            <a:tbl>
              <a:tblPr firstRow="1" bandRow="1">
                <a:tableStyleId>{5C22544A-7EE6-4342-B048-85BDC9FD1C3A}</a:tableStyleId>
              </a:tblPr>
              <a:tblGrid>
                <a:gridCol w="1891030"/>
                <a:gridCol w="8625205"/>
              </a:tblGrid>
              <a:tr h="291465">
                <a:tc gridSpan="2">
                  <a:txBody>
                    <a:bodyPr/>
                    <a:p>
                      <a:pPr>
                        <a:lnSpc>
                          <a:spcPct val="170000"/>
                        </a:lnSpc>
                        <a:buNone/>
                      </a:pPr>
                      <a:r>
                        <a:rPr lang="zh-CN" altLang="en-US" sz="1600">
                          <a:latin typeface="微软雅黑" panose="020B0503020204020204" pitchFamily="34" charset="-122"/>
                          <a:ea typeface="微软雅黑" panose="020B0503020204020204" pitchFamily="34" charset="-122"/>
                          <a:sym typeface="+mn-ea"/>
                        </a:rPr>
                        <a:t>指令行的储存、离开等指令</a:t>
                      </a:r>
                      <a:endParaRPr lang="zh-CN" altLang="en-US" sz="1600">
                        <a:latin typeface="微软雅黑" panose="020B0503020204020204" pitchFamily="34" charset="-122"/>
                        <a:ea typeface="微软雅黑" panose="020B0503020204020204" pitchFamily="34" charset="-122"/>
                        <a:sym typeface="+mn-ea"/>
                      </a:endParaRPr>
                    </a:p>
                  </a:txBody>
                  <a:tcPr/>
                </a:tc>
                <a:tc hMerge="1">
                  <a:tcPr/>
                </a:tc>
              </a:tr>
              <a:tr h="381000">
                <a:tc>
                  <a:txBody>
                    <a:bodyPr/>
                    <a:p>
                      <a:pPr>
                        <a:lnSpc>
                          <a:spcPct val="170000"/>
                        </a:lnSpc>
                        <a:buNone/>
                      </a:pPr>
                      <a:r>
                        <a:rPr lang="zh-CN" altLang="en-US" sz="1600">
                          <a:solidFill>
                            <a:srgbClr val="FF0000"/>
                          </a:solidFill>
                          <a:latin typeface="微软雅黑" panose="020B0503020204020204" pitchFamily="34" charset="-122"/>
                          <a:ea typeface="微软雅黑" panose="020B0503020204020204" pitchFamily="34" charset="-122"/>
                        </a:rPr>
                        <a:t>:w</a:t>
                      </a:r>
                      <a:endParaRPr lang="zh-CN" altLang="en-US" sz="1600">
                        <a:solidFill>
                          <a:srgbClr val="FF0000"/>
                        </a:solidFill>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将编辑的数据写入硬盘档案中(常用)</a:t>
                      </a:r>
                      <a:endPar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lnSpc>
                          <a:spcPct val="170000"/>
                        </a:lnSpc>
                        <a:buNone/>
                      </a:pPr>
                      <a:r>
                        <a:rPr lang="zh-CN" altLang="en-US" sz="1600">
                          <a:latin typeface="微软雅黑" panose="020B0503020204020204" pitchFamily="34" charset="-122"/>
                          <a:ea typeface="微软雅黑" panose="020B0503020204020204" pitchFamily="34" charset="-122"/>
                        </a:rPr>
                        <a:t>:w!</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若文件属性为『只读』时，强制写入该档案。不过，到底能不能写入， 还跟你对该档案的档案权限有关</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lnSpc>
                          <a:spcPct val="170000"/>
                        </a:lnSpc>
                        <a:buNone/>
                      </a:pPr>
                      <a:r>
                        <a:rPr lang="zh-CN" altLang="en-US" sz="1600">
                          <a:solidFill>
                            <a:srgbClr val="FF0000"/>
                          </a:solidFill>
                          <a:latin typeface="微软雅黑" panose="020B0503020204020204" pitchFamily="34" charset="-122"/>
                          <a:ea typeface="微软雅黑" panose="020B0503020204020204" pitchFamily="34" charset="-122"/>
                        </a:rPr>
                        <a:t>:q</a:t>
                      </a:r>
                      <a:endParaRPr lang="zh-CN" altLang="en-US" sz="1600">
                        <a:solidFill>
                          <a:srgbClr val="FF0000"/>
                        </a:solidFill>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离开 vi (常用)</a:t>
                      </a:r>
                      <a:endPar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lnSpc>
                          <a:spcPct val="170000"/>
                        </a:lnSpc>
                        <a:buNone/>
                      </a:pPr>
                      <a:r>
                        <a:rPr lang="zh-CN" altLang="en-US" sz="1600">
                          <a:latin typeface="微软雅黑" panose="020B0503020204020204" pitchFamily="34" charset="-122"/>
                          <a:ea typeface="微软雅黑" panose="020B0503020204020204" pitchFamily="34" charset="-122"/>
                        </a:rPr>
                        <a:t>:q!</a:t>
                      </a:r>
                      <a:endParaRPr lang="zh-CN" altLang="en-US" sz="1600">
                        <a:latin typeface="微软雅黑" panose="020B0503020204020204" pitchFamily="34" charset="-122"/>
                        <a:ea typeface="微软雅黑" panose="020B0503020204020204" pitchFamily="34" charset="-122"/>
                      </a:endParaRPr>
                    </a:p>
                  </a:txBody>
                  <a:tcPr/>
                </a:tc>
                <a:tc>
                  <a:txBody>
                    <a:bodyPr/>
                    <a:p>
                      <a:pPr>
                        <a:lnSpc>
                          <a:spcPct val="170000"/>
                        </a:lnSpc>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若曾修改过档案，又不想储存，使用 ! 为强制离开不储存档案。</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tc>
              </a:tr>
              <a:tr h="381000">
                <a:tc>
                  <a:txBody>
                    <a:bodyPr/>
                    <a:p>
                      <a:pPr>
                        <a:buNone/>
                      </a:pPr>
                      <a:r>
                        <a:rPr lang="zh-CN" altLang="en-US" sz="1600">
                          <a:solidFill>
                            <a:srgbClr val="FF0000"/>
                          </a:solidFill>
                          <a:latin typeface="微软雅黑" panose="020B0503020204020204" pitchFamily="34" charset="-122"/>
                          <a:ea typeface="微软雅黑" panose="020B0503020204020204" pitchFamily="34" charset="-122"/>
                        </a:rPr>
                        <a:t>:wq</a:t>
                      </a:r>
                      <a:endParaRPr lang="zh-CN" altLang="en-US" sz="1600">
                        <a:solidFill>
                          <a:srgbClr val="FF0000"/>
                        </a:solidFill>
                        <a:latin typeface="微软雅黑" panose="020B0503020204020204" pitchFamily="34" charset="-122"/>
                        <a:ea typeface="微软雅黑" panose="020B0503020204020204" pitchFamily="34" charset="-122"/>
                      </a:endParaRPr>
                    </a:p>
                  </a:txBody>
                  <a:tcPr/>
                </a:tc>
                <a:tc>
                  <a:txBody>
                    <a:bodyPr/>
                    <a:p>
                      <a:pPr>
                        <a:buNone/>
                      </a:pP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储存后离开，若为 :wq! 则为强制储存后离开 (常用)</a:t>
                      </a:r>
                      <a:endPar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a:tc>
              </a:tr>
              <a:tr h="381000">
                <a:tc>
                  <a:txBody>
                    <a:bodyPr/>
                    <a:p>
                      <a:pPr>
                        <a:buNone/>
                      </a:pPr>
                      <a:r>
                        <a:rPr lang="zh-CN" altLang="en-US" sz="1600">
                          <a:latin typeface="微软雅黑" panose="020B0503020204020204" pitchFamily="34" charset="-122"/>
                          <a:ea typeface="微软雅黑" panose="020B0503020204020204" pitchFamily="34" charset="-122"/>
                        </a:rPr>
                        <a:t>ZZ</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这是大写的 Z ！若档案没有更动，则不储存离开，若档案已经被更动过，则储存后离开！</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txBody>
                  <a:tcPr/>
                </a:tc>
              </a:tr>
              <a:tr h="381000">
                <a:tc>
                  <a:txBody>
                    <a:bodyPr/>
                    <a:p>
                      <a:pPr>
                        <a:buNone/>
                      </a:pPr>
                      <a:r>
                        <a:rPr lang="zh-CN" altLang="en-US" sz="1600">
                          <a:latin typeface="微软雅黑" panose="020B0503020204020204" pitchFamily="34" charset="-122"/>
                          <a:ea typeface="微软雅黑" panose="020B0503020204020204" pitchFamily="34" charset="-122"/>
                        </a:rPr>
                        <a:t>:w [filename]</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rPr>
                        <a:t>将编辑的数据储存成另一个档案（类似另存新档）</a:t>
                      </a:r>
                      <a:endParaRPr lang="zh-CN" altLang="en-US" sz="1600">
                        <a:latin typeface="微软雅黑" panose="020B0503020204020204" pitchFamily="34" charset="-122"/>
                        <a:ea typeface="微软雅黑" panose="020B0503020204020204" pitchFamily="34" charset="-122"/>
                      </a:endParaRPr>
                    </a:p>
                  </a:txBody>
                  <a:tcPr/>
                </a:tc>
              </a:tr>
              <a:tr h="381000">
                <a:tc>
                  <a:txBody>
                    <a:bodyPr/>
                    <a:p>
                      <a:pPr>
                        <a:buNone/>
                      </a:pPr>
                      <a:r>
                        <a:rPr lang="zh-CN" altLang="en-US" sz="1600">
                          <a:latin typeface="微软雅黑" panose="020B0503020204020204" pitchFamily="34" charset="-122"/>
                          <a:ea typeface="微软雅黑" panose="020B0503020204020204" pitchFamily="34" charset="-122"/>
                        </a:rPr>
                        <a:t>:r [filename]</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在编辑的数据中，读入另一个档案的数据。亦即将 『filename』 这个档案内容加到游标所在行后面</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txBody>
                  <a:tcPr/>
                </a:tc>
              </a:tr>
              <a:tr h="381000">
                <a:tc>
                  <a:txBody>
                    <a:bodyPr/>
                    <a:p>
                      <a:pPr>
                        <a:buNone/>
                      </a:pPr>
                      <a:r>
                        <a:rPr lang="zh-CN" altLang="en-US" sz="1600">
                          <a:latin typeface="微软雅黑" panose="020B0503020204020204" pitchFamily="34" charset="-122"/>
                          <a:ea typeface="微软雅黑" panose="020B0503020204020204" pitchFamily="34" charset="-122"/>
                        </a:rPr>
                        <a:t>:n1,n2 w [filename]</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将 n1 到 n2 的内容储存成 filename 这个档案。</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txBody>
                  <a:tcPr/>
                </a:tc>
              </a:tr>
              <a:tr h="381000">
                <a:tc>
                  <a:txBody>
                    <a:bodyPr/>
                    <a:p>
                      <a:pPr>
                        <a:buNone/>
                      </a:pPr>
                      <a:r>
                        <a:rPr lang="zh-CN" altLang="en-US" sz="1600">
                          <a:latin typeface="微软雅黑" panose="020B0503020204020204" pitchFamily="34" charset="-122"/>
                          <a:ea typeface="微软雅黑" panose="020B0503020204020204" pitchFamily="34" charset="-122"/>
                        </a:rPr>
                        <a:t>:! command</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暂时离开 vi 到指令行模式下执行 command 的显示结果！例如</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ls /home』即可在 vi 当中察看 /home 底下以 ls 输出的档案信息！</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vim 环境的变更</a:t>
            </a:r>
            <a:endParaRPr lang="zh-CN" altLang="en-US"/>
          </a:p>
        </p:txBody>
      </p:sp>
      <p:graphicFrame>
        <p:nvGraphicFramePr>
          <p:cNvPr id="4" name="内容占位符 3"/>
          <p:cNvGraphicFramePr/>
          <p:nvPr>
            <p:ph idx="1"/>
          </p:nvPr>
        </p:nvGraphicFramePr>
        <p:xfrm>
          <a:off x="838200" y="832485"/>
          <a:ext cx="10516235" cy="1143000"/>
        </p:xfrm>
        <a:graphic>
          <a:graphicData uri="http://schemas.openxmlformats.org/drawingml/2006/table">
            <a:tbl>
              <a:tblPr firstRow="1" bandRow="1">
                <a:tableStyleId>{5C22544A-7EE6-4342-B048-85BDC9FD1C3A}</a:tableStyleId>
              </a:tblPr>
              <a:tblGrid>
                <a:gridCol w="2091690"/>
                <a:gridCol w="8424545"/>
              </a:tblGrid>
              <a:tr h="381000">
                <a:tc gridSpan="2">
                  <a:txBody>
                    <a:bodyPr/>
                    <a:p>
                      <a:pPr>
                        <a:buNone/>
                      </a:pPr>
                      <a:r>
                        <a:rPr lang="zh-CN" altLang="en-US"/>
                        <a:t>vim 环境的变更</a:t>
                      </a:r>
                      <a:endParaRPr lang="zh-CN" altLang="en-US"/>
                    </a:p>
                  </a:txBody>
                  <a:tcPr/>
                </a:tc>
                <a:tc hMerge="1">
                  <a:tcPr/>
                </a:tc>
              </a:tr>
              <a:tr h="381000">
                <a:tc>
                  <a:txBody>
                    <a:bodyPr/>
                    <a:p>
                      <a:pPr>
                        <a:buNone/>
                      </a:pPr>
                      <a:r>
                        <a:rPr lang="zh-CN" altLang="en-US"/>
                        <a:t>:set nu</a:t>
                      </a:r>
                      <a:endParaRPr lang="zh-CN" altLang="en-US"/>
                    </a:p>
                  </a:txBody>
                  <a:tcPr/>
                </a:tc>
                <a:tc>
                  <a:txBody>
                    <a:bodyPr/>
                    <a:p>
                      <a:pPr>
                        <a:buNone/>
                      </a:pPr>
                      <a:r>
                        <a:rPr lang="zh-CN" altLang="en-US"/>
                        <a:t>显示行号，设定之后，会在每一行的前缀显示该行的行号</a:t>
                      </a:r>
                      <a:endParaRPr lang="zh-CN" altLang="en-US"/>
                    </a:p>
                  </a:txBody>
                  <a:tcPr/>
                </a:tc>
              </a:tr>
              <a:tr h="381000">
                <a:tc>
                  <a:txBody>
                    <a:bodyPr/>
                    <a:p>
                      <a:pPr>
                        <a:buNone/>
                      </a:pPr>
                      <a:r>
                        <a:rPr lang="zh-CN" altLang="en-US"/>
                        <a:t>:set nonu</a:t>
                      </a:r>
                      <a:endParaRPr lang="zh-CN" altLang="en-US"/>
                    </a:p>
                  </a:txBody>
                  <a:tcPr/>
                </a:tc>
                <a:tc>
                  <a:txBody>
                    <a:bodyPr/>
                    <a:p>
                      <a:pPr>
                        <a:buNone/>
                      </a:pPr>
                      <a:r>
                        <a:rPr lang="zh-CN" altLang="en-US"/>
                        <a:t>与 set nu 相反，为取消行号！</a:t>
                      </a:r>
                      <a:endParaRPr lang="zh-CN" altLang="en-US"/>
                    </a:p>
                  </a:txBody>
                  <a:tcPr/>
                </a:tc>
              </a:tr>
            </a:tbl>
          </a:graphicData>
        </a:graphic>
      </p:graphicFrame>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linux yum 命令</a:t>
            </a:r>
            <a:endParaRPr lang="zh-CN" altLang="en-US"/>
          </a:p>
        </p:txBody>
      </p:sp>
      <p:sp>
        <p:nvSpPr>
          <p:cNvPr id="5" name="副标题 4"/>
          <p:cNvSpPr>
            <a:spLocks noGrp="1"/>
          </p:cNvSpPr>
          <p:nvPr>
            <p:ph type="subTitle" idx="1"/>
          </p:nvPr>
        </p:nvSpPr>
        <p:spPr/>
        <p:txBody>
          <a:bodyPr/>
          <a:p>
            <a:r>
              <a:rPr lang="en-US" altLang="zh-CN"/>
              <a:t>JohnnyTeacher</a:t>
            </a:r>
            <a:endParaRPr lang="en-US" altLang="zh-CN"/>
          </a:p>
          <a:p>
            <a:endParaRPr lang="zh-CN" altLang="en-US"/>
          </a:p>
          <a:p>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yum 命令简介</a:t>
            </a:r>
            <a:endParaRPr lang="zh-CN" altLang="en-US"/>
          </a:p>
        </p:txBody>
      </p:sp>
      <p:sp>
        <p:nvSpPr>
          <p:cNvPr id="3" name="内容占位符 2"/>
          <p:cNvSpPr>
            <a:spLocks noGrp="1"/>
          </p:cNvSpPr>
          <p:nvPr>
            <p:ph idx="1"/>
          </p:nvPr>
        </p:nvSpPr>
        <p:spPr/>
        <p:txBody>
          <a:bodyPr>
            <a:normAutofit fontScale="80000"/>
          </a:bodyPr>
          <a:p>
            <a:r>
              <a:rPr lang="zh-CN" altLang="en-US"/>
              <a:t>yum（ Yellow dog Updater, Modified）是一个在Fedora和RedHat以及SUSE中的Shell前端软件包管理器。</a:t>
            </a:r>
            <a:endParaRPr lang="zh-CN" altLang="en-US"/>
          </a:p>
          <a:p>
            <a:endParaRPr lang="zh-CN" altLang="en-US"/>
          </a:p>
          <a:p>
            <a:r>
              <a:rPr lang="zh-CN" altLang="en-US"/>
              <a:t>基於RPM包管理，能够从指定的服务器自动下载RPM包并且安装，可以自动处理依赖性关系，并且一次安装所有依赖的软体包，无须繁琐地一次次下载、安装。</a:t>
            </a:r>
            <a:endParaRPr lang="zh-CN" altLang="en-US"/>
          </a:p>
          <a:p>
            <a:r>
              <a:rPr lang="zh-CN" altLang="en-US"/>
              <a:t>yum提供了查找、安装、删除某一个、一组甚至全部软件包的命令，而且命令简洁而又好记。</a:t>
            </a:r>
            <a:endParaRPr lang="zh-CN" altLang="en-US"/>
          </a:p>
          <a:p>
            <a:endParaRPr lang="zh-CN" altLang="en-US"/>
          </a:p>
          <a:p>
            <a:r>
              <a:rPr lang="zh-CN" altLang="en-US"/>
              <a:t>yum 语法</a:t>
            </a:r>
            <a:endParaRPr lang="zh-CN" altLang="en-US"/>
          </a:p>
          <a:p>
            <a:pPr lvl="0"/>
            <a:r>
              <a:rPr lang="zh-CN" altLang="en-US"/>
              <a:t>yum [options] [command] [package ...]</a:t>
            </a:r>
            <a:endParaRPr lang="zh-CN" altLang="en-US"/>
          </a:p>
          <a:p>
            <a:pPr lvl="1"/>
            <a:r>
              <a:rPr lang="zh-CN" altLang="en-US"/>
              <a:t>options：可选，选项包括-h（帮助），-y（当安装过程提示选择全部为"yes"），-q（不显示安装的过程）等等。</a:t>
            </a:r>
            <a:endParaRPr lang="zh-CN" altLang="en-US"/>
          </a:p>
          <a:p>
            <a:pPr lvl="1"/>
            <a:r>
              <a:rPr lang="zh-CN" altLang="en-US"/>
              <a:t>command：要进行的操作。</a:t>
            </a:r>
            <a:endParaRPr lang="zh-CN" altLang="en-US"/>
          </a:p>
          <a:p>
            <a:pPr lvl="1"/>
            <a:r>
              <a:rPr lang="zh-CN" altLang="en-US"/>
              <a:t>package操作的对象。</a:t>
            </a:r>
            <a:endParaRPr lang="zh-CN" altLang="en-US"/>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yum常用命令</a:t>
            </a:r>
            <a:endParaRPr lang="zh-CN" altLang="en-US"/>
          </a:p>
        </p:txBody>
      </p:sp>
      <p:sp>
        <p:nvSpPr>
          <p:cNvPr id="3" name="内容占位符 2"/>
          <p:cNvSpPr>
            <a:spLocks noGrp="1"/>
          </p:cNvSpPr>
          <p:nvPr>
            <p:ph idx="1"/>
          </p:nvPr>
        </p:nvSpPr>
        <p:spPr/>
        <p:txBody>
          <a:bodyPr>
            <a:normAutofit fontScale="80000"/>
          </a:bodyPr>
          <a:p>
            <a:r>
              <a:rPr lang="zh-CN" altLang="en-US"/>
              <a:t>1.列出所有可更新的软件清单命令：yum check-update</a:t>
            </a:r>
            <a:endParaRPr lang="zh-CN" altLang="en-US"/>
          </a:p>
          <a:p>
            <a:r>
              <a:rPr lang="zh-CN" altLang="en-US"/>
              <a:t>2.更新所有软件命令：yum update</a:t>
            </a:r>
            <a:endParaRPr lang="zh-CN" altLang="en-US"/>
          </a:p>
          <a:p>
            <a:r>
              <a:rPr lang="zh-CN" altLang="en-US"/>
              <a:t>3.仅安装指定的软件命令：yum install &lt;package_name&gt;</a:t>
            </a:r>
            <a:endParaRPr lang="zh-CN" altLang="en-US"/>
          </a:p>
          <a:p>
            <a:r>
              <a:rPr lang="zh-CN" altLang="en-US"/>
              <a:t>4.仅更新指定的软件命令：yum update &lt;package_name&gt;</a:t>
            </a:r>
            <a:endParaRPr lang="zh-CN" altLang="en-US"/>
          </a:p>
          <a:p>
            <a:r>
              <a:rPr lang="zh-CN" altLang="en-US"/>
              <a:t>5.列出所有可安裝的软件清单命令：yum list</a:t>
            </a:r>
            <a:endParaRPr lang="zh-CN" altLang="en-US"/>
          </a:p>
          <a:p>
            <a:r>
              <a:rPr lang="zh-CN" altLang="en-US"/>
              <a:t>6.删除软件包命令：yum remove &lt;package_name&gt;</a:t>
            </a:r>
            <a:endParaRPr lang="zh-CN" altLang="en-US"/>
          </a:p>
          <a:p>
            <a:r>
              <a:rPr lang="zh-CN" altLang="en-US"/>
              <a:t>7.查找软件包 命令：yum search &lt;keyword&gt;</a:t>
            </a:r>
            <a:endParaRPr lang="zh-CN" altLang="en-US"/>
          </a:p>
          <a:p>
            <a:r>
              <a:rPr lang="zh-CN" altLang="en-US"/>
              <a:t>8.清除缓存命令:</a:t>
            </a:r>
            <a:endParaRPr lang="zh-CN" altLang="en-US"/>
          </a:p>
          <a:p>
            <a:pPr lvl="1"/>
            <a:r>
              <a:rPr lang="zh-CN" altLang="en-US"/>
              <a:t>yum clean packages: 清除缓存目录下的软件包</a:t>
            </a:r>
            <a:endParaRPr lang="zh-CN" altLang="en-US"/>
          </a:p>
          <a:p>
            <a:pPr lvl="1"/>
            <a:r>
              <a:rPr lang="zh-CN" altLang="en-US"/>
              <a:t>yum clean headers: 清除缓存目录下的 headers</a:t>
            </a:r>
            <a:endParaRPr lang="zh-CN" altLang="en-US"/>
          </a:p>
          <a:p>
            <a:pPr lvl="1"/>
            <a:r>
              <a:rPr lang="zh-CN" altLang="en-US"/>
              <a:t>yum clean oldheaders: 清除缓存目录下旧的 headers</a:t>
            </a:r>
            <a:endParaRPr lang="zh-CN" altLang="en-US"/>
          </a:p>
          <a:p>
            <a:pPr lvl="1"/>
            <a:r>
              <a:rPr lang="zh-CN" altLang="en-US"/>
              <a:t>yum clean, yum clean all (= yum clean packages; yum clean oldheaders) :清除缓存目录下的软件包及旧的headers</a:t>
            </a:r>
            <a:endParaRPr lang="zh-CN" altLang="en-US"/>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en-US" altLang="zh-CN"/>
              <a:t>Linux vi/vim</a:t>
            </a:r>
            <a:endParaRPr lang="en-US" altLang="zh-CN"/>
          </a:p>
        </p:txBody>
      </p:sp>
      <p:sp>
        <p:nvSpPr>
          <p:cNvPr id="2" name="副标题 1"/>
          <p:cNvSpPr>
            <a:spLocks noGrp="1"/>
          </p:cNvSpPr>
          <p:nvPr>
            <p:ph type="subTitle" idx="1"/>
          </p:nvPr>
        </p:nvSpPr>
        <p:spPr/>
        <p:txBody>
          <a:bodyPr/>
          <a:p>
            <a:r>
              <a:rPr lang="en-US" altLang="zh-CN"/>
              <a:t>JohnnyTeacher</a:t>
            </a:r>
            <a:endParaRPr lang="en-US" altLang="zh-CN"/>
          </a:p>
          <a:p>
            <a:endParaRPr lang="zh-CN" altLang="en-US"/>
          </a:p>
          <a:p>
            <a:endParaRPr lang="zh-CN" altLang="en-US"/>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安装</a:t>
            </a:r>
            <a:endParaRPr lang="zh-CN" altLang="en-US"/>
          </a:p>
        </p:txBody>
      </p:sp>
      <p:sp>
        <p:nvSpPr>
          <p:cNvPr id="3" name="内容占位符 2"/>
          <p:cNvSpPr>
            <a:spLocks noGrp="1"/>
          </p:cNvSpPr>
          <p:nvPr>
            <p:ph idx="1"/>
          </p:nvPr>
        </p:nvSpPr>
        <p:spPr/>
        <p:txBody>
          <a:bodyPr/>
          <a:p>
            <a:r>
              <a:rPr lang="zh-CN" altLang="en-US"/>
              <a:t>实例 1</a:t>
            </a:r>
            <a:endParaRPr lang="zh-CN" altLang="en-US"/>
          </a:p>
          <a:p>
            <a:r>
              <a:rPr lang="zh-CN" altLang="en-US"/>
              <a:t>安装 pam-devel</a:t>
            </a:r>
            <a:endParaRPr lang="zh-CN" altLang="en-US"/>
          </a:p>
          <a:p>
            <a:endParaRPr lang="zh-CN" altLang="en-US"/>
          </a:p>
        </p:txBody>
      </p:sp>
      <p:sp>
        <p:nvSpPr>
          <p:cNvPr id="4" name="文本框 3"/>
          <p:cNvSpPr txBox="1"/>
          <p:nvPr/>
        </p:nvSpPr>
        <p:spPr>
          <a:xfrm>
            <a:off x="1130935" y="2248535"/>
            <a:ext cx="8769985" cy="369252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[root@www ~]# yum install pam-devel</a:t>
            </a:r>
            <a:endParaRPr lang="zh-CN" altLang="en-US"/>
          </a:p>
          <a:p>
            <a:r>
              <a:rPr lang="zh-CN" altLang="en-US"/>
              <a:t>Setting up Install Process</a:t>
            </a:r>
            <a:endParaRPr lang="zh-CN" altLang="en-US"/>
          </a:p>
          <a:p>
            <a:r>
              <a:rPr lang="zh-CN" altLang="en-US"/>
              <a:t>Parsing package install arguments</a:t>
            </a:r>
            <a:endParaRPr lang="zh-CN" altLang="en-US"/>
          </a:p>
          <a:p>
            <a:r>
              <a:rPr lang="zh-CN" altLang="en-US"/>
              <a:t>Resolving Dependencies  &lt;==先检查软件的属性相依问题</a:t>
            </a:r>
            <a:endParaRPr lang="zh-CN" altLang="en-US"/>
          </a:p>
          <a:p>
            <a:r>
              <a:rPr lang="zh-CN" altLang="en-US"/>
              <a:t>--&gt; Running transaction check</a:t>
            </a:r>
            <a:endParaRPr lang="zh-CN" altLang="en-US"/>
          </a:p>
          <a:p>
            <a:r>
              <a:rPr lang="zh-CN" altLang="en-US"/>
              <a:t>---&gt; Package pam-devel.i386 0:0.99.6.2-4.el5 set to be updated</a:t>
            </a:r>
            <a:endParaRPr lang="zh-CN" altLang="en-US"/>
          </a:p>
          <a:p>
            <a:r>
              <a:rPr lang="zh-CN" altLang="en-US"/>
              <a:t>--&gt; Processing Dependency: pam = 0.99.6.2-4.el5 for package: pam-devel</a:t>
            </a:r>
            <a:endParaRPr lang="zh-CN" altLang="en-US"/>
          </a:p>
          <a:p>
            <a:r>
              <a:rPr lang="zh-CN" altLang="en-US"/>
              <a:t>--&gt; Running transaction check</a:t>
            </a:r>
            <a:endParaRPr lang="zh-CN" altLang="en-US"/>
          </a:p>
          <a:p>
            <a:r>
              <a:rPr lang="zh-CN" altLang="en-US"/>
              <a:t>---&gt; Package pam.i386 0:0.99.6.2-4.el5 set to be updated</a:t>
            </a:r>
            <a:endParaRPr lang="zh-CN" altLang="en-US"/>
          </a:p>
          <a:p>
            <a:r>
              <a:rPr lang="zh-CN" altLang="en-US"/>
              <a:t>filelists.xml.gz          100% |=========================| 1.6 MB    00:05</a:t>
            </a:r>
            <a:endParaRPr lang="zh-CN" altLang="en-US"/>
          </a:p>
          <a:p>
            <a:r>
              <a:rPr lang="zh-CN" altLang="en-US"/>
              <a:t>filelists.xml.gz          100% |=========================| 138 kB    00:00</a:t>
            </a:r>
            <a:endParaRPr lang="zh-CN" altLang="en-US"/>
          </a:p>
          <a:p>
            <a:r>
              <a:rPr lang="zh-CN" altLang="en-US"/>
              <a:t>-&gt; Finished Dependency Resolution</a:t>
            </a:r>
            <a:endParaRPr lang="zh-CN" altLang="en-US"/>
          </a:p>
          <a:p>
            <a:r>
              <a:rPr lang="zh-CN" altLang="en-US"/>
              <a:t>……(省略)</a:t>
            </a:r>
            <a:endParaRPr lang="zh-CN" altLang="en-US"/>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移除</a:t>
            </a:r>
            <a:endParaRPr lang="zh-CN" altLang="en-US"/>
          </a:p>
        </p:txBody>
      </p:sp>
      <p:sp>
        <p:nvSpPr>
          <p:cNvPr id="3" name="内容占位符 2"/>
          <p:cNvSpPr>
            <a:spLocks noGrp="1"/>
          </p:cNvSpPr>
          <p:nvPr>
            <p:ph idx="1"/>
          </p:nvPr>
        </p:nvSpPr>
        <p:spPr/>
        <p:txBody>
          <a:bodyPr/>
          <a:p>
            <a:r>
              <a:rPr lang="zh-CN" altLang="en-US"/>
              <a:t>实例 2</a:t>
            </a:r>
            <a:endParaRPr lang="zh-CN" altLang="en-US"/>
          </a:p>
          <a:p>
            <a:r>
              <a:rPr lang="zh-CN" altLang="en-US"/>
              <a:t>移除 pam-devel</a:t>
            </a:r>
            <a:endParaRPr lang="zh-CN" altLang="en-US"/>
          </a:p>
          <a:p>
            <a:endParaRPr lang="zh-CN" altLang="en-US"/>
          </a:p>
        </p:txBody>
      </p:sp>
      <p:sp>
        <p:nvSpPr>
          <p:cNvPr id="4" name="文本框 3"/>
          <p:cNvSpPr txBox="1"/>
          <p:nvPr/>
        </p:nvSpPr>
        <p:spPr>
          <a:xfrm>
            <a:off x="3277235" y="988695"/>
            <a:ext cx="8535035" cy="526224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1600"/>
              <a:t>root@www ~]# yum remove pam-devel</a:t>
            </a:r>
            <a:endParaRPr lang="zh-CN" altLang="en-US" sz="1600"/>
          </a:p>
          <a:p>
            <a:r>
              <a:rPr lang="zh-CN" altLang="en-US" sz="1600"/>
              <a:t>Setting up Remove Process</a:t>
            </a:r>
            <a:endParaRPr lang="zh-CN" altLang="en-US" sz="1600"/>
          </a:p>
          <a:p>
            <a:r>
              <a:rPr lang="zh-CN" altLang="en-US" sz="1600"/>
              <a:t>Resolving Dependencies  &lt;==同样的，先解决属性相依的问题</a:t>
            </a:r>
            <a:endParaRPr lang="zh-CN" altLang="en-US" sz="1600"/>
          </a:p>
          <a:p>
            <a:r>
              <a:rPr lang="zh-CN" altLang="en-US" sz="1600"/>
              <a:t>--&gt; Running transaction check</a:t>
            </a:r>
            <a:endParaRPr lang="zh-CN" altLang="en-US" sz="1600"/>
          </a:p>
          <a:p>
            <a:r>
              <a:rPr lang="zh-CN" altLang="en-US" sz="1600"/>
              <a:t>---&gt; Package pam-devel.i386 0:0.99.6.2-4.el5 set to be erased</a:t>
            </a:r>
            <a:endParaRPr lang="zh-CN" altLang="en-US" sz="1600"/>
          </a:p>
          <a:p>
            <a:r>
              <a:rPr lang="zh-CN" altLang="en-US" sz="1600"/>
              <a:t>--&gt; Finished Dependency Resolution</a:t>
            </a:r>
            <a:endParaRPr lang="zh-CN" altLang="en-US" sz="1600"/>
          </a:p>
          <a:p>
            <a:r>
              <a:rPr lang="zh-CN" altLang="en-US" sz="1600"/>
              <a:t>Dependencies Resolved</a:t>
            </a:r>
            <a:endParaRPr lang="zh-CN" altLang="en-US" sz="1600"/>
          </a:p>
          <a:p>
            <a:r>
              <a:rPr lang="zh-CN" altLang="en-US" sz="1600"/>
              <a:t>=============================================================================</a:t>
            </a:r>
            <a:endParaRPr lang="zh-CN" altLang="en-US" sz="1600"/>
          </a:p>
          <a:p>
            <a:r>
              <a:rPr lang="zh-CN" altLang="en-US" sz="1600"/>
              <a:t> Package                 Arch       Version          Repository        Size</a:t>
            </a:r>
            <a:endParaRPr lang="zh-CN" altLang="en-US" sz="1600"/>
          </a:p>
          <a:p>
            <a:r>
              <a:rPr lang="zh-CN" altLang="en-US" sz="1600"/>
              <a:t>=============================================================================</a:t>
            </a:r>
            <a:endParaRPr lang="zh-CN" altLang="en-US" sz="1600"/>
          </a:p>
          <a:p>
            <a:r>
              <a:rPr lang="zh-CN" altLang="en-US" sz="1600"/>
              <a:t>Removing:</a:t>
            </a:r>
            <a:endParaRPr lang="zh-CN" altLang="en-US" sz="1600"/>
          </a:p>
          <a:p>
            <a:r>
              <a:rPr lang="zh-CN" altLang="en-US" sz="1600"/>
              <a:t> pam-devel               i386       0.99.6.2-4.el5   installed         495 k</a:t>
            </a:r>
            <a:endParaRPr lang="zh-CN" altLang="en-US" sz="1600"/>
          </a:p>
          <a:p>
            <a:r>
              <a:rPr lang="zh-CN" altLang="en-US" sz="1600"/>
              <a:t>Transaction Summary</a:t>
            </a:r>
            <a:endParaRPr lang="zh-CN" altLang="en-US" sz="1600"/>
          </a:p>
          <a:p>
            <a:r>
              <a:rPr lang="zh-CN" altLang="en-US" sz="1600"/>
              <a:t>=============================================================================</a:t>
            </a:r>
            <a:endParaRPr lang="zh-CN" altLang="en-US" sz="1600"/>
          </a:p>
          <a:p>
            <a:r>
              <a:rPr lang="zh-CN" altLang="en-US" sz="1600"/>
              <a:t>Install      0 Package(s)</a:t>
            </a:r>
            <a:endParaRPr lang="zh-CN" altLang="en-US" sz="1600"/>
          </a:p>
          <a:p>
            <a:r>
              <a:rPr lang="zh-CN" altLang="en-US" sz="1600"/>
              <a:t>Update       0 Package(s)</a:t>
            </a:r>
            <a:endParaRPr lang="zh-CN" altLang="en-US" sz="1600"/>
          </a:p>
          <a:p>
            <a:r>
              <a:rPr lang="zh-CN" altLang="en-US" sz="1600"/>
              <a:t>Remove       1 Package(s)  &lt;==还好，并没有属性相依的问题，单纯移除一个软件</a:t>
            </a:r>
            <a:endParaRPr lang="zh-CN" altLang="en-US" sz="1600"/>
          </a:p>
          <a:p>
            <a:r>
              <a:rPr lang="zh-CN" altLang="en-US" sz="1600"/>
              <a:t>Is this ok [y/N]: y</a:t>
            </a:r>
            <a:endParaRPr lang="zh-CN" altLang="en-US" sz="1600"/>
          </a:p>
          <a:p>
            <a:r>
              <a:rPr lang="en-US" altLang="zh-CN" sz="1600"/>
              <a:t>……</a:t>
            </a:r>
            <a:endParaRPr lang="zh-CN" altLang="en-US" sz="1600"/>
          </a:p>
          <a:p>
            <a:r>
              <a:rPr lang="zh-CN" altLang="en-US" sz="1600"/>
              <a:t>Removed: pam-devel.i386 0:0.99.6.2-4.el5</a:t>
            </a:r>
            <a:endParaRPr lang="zh-CN" altLang="en-US" sz="1600"/>
          </a:p>
          <a:p>
            <a:r>
              <a:rPr lang="zh-CN" altLang="en-US" sz="1600"/>
              <a:t>Complete!</a:t>
            </a:r>
            <a:endParaRPr lang="zh-CN" altLang="en-US" sz="1600"/>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列出软件清单</a:t>
            </a:r>
            <a:endParaRPr lang="zh-CN" altLang="en-US"/>
          </a:p>
        </p:txBody>
      </p:sp>
      <p:sp>
        <p:nvSpPr>
          <p:cNvPr id="3" name="内容占位符 2"/>
          <p:cNvSpPr>
            <a:spLocks noGrp="1"/>
          </p:cNvSpPr>
          <p:nvPr>
            <p:ph idx="1"/>
          </p:nvPr>
        </p:nvSpPr>
        <p:spPr/>
        <p:txBody>
          <a:bodyPr/>
          <a:p>
            <a:r>
              <a:rPr lang="zh-CN" altLang="en-US"/>
              <a:t>实例 3</a:t>
            </a:r>
            <a:endParaRPr lang="zh-CN" altLang="en-US"/>
          </a:p>
          <a:p>
            <a:r>
              <a:rPr lang="zh-CN" altLang="en-US"/>
              <a:t>利用 yum 的功能，找出以 pam 为开头的软件名称有哪些？</a:t>
            </a:r>
            <a:endParaRPr lang="zh-CN" altLang="en-US"/>
          </a:p>
        </p:txBody>
      </p:sp>
      <p:sp>
        <p:nvSpPr>
          <p:cNvPr id="4" name="文本框 3"/>
          <p:cNvSpPr txBox="1"/>
          <p:nvPr/>
        </p:nvSpPr>
        <p:spPr>
          <a:xfrm>
            <a:off x="1148080" y="2366645"/>
            <a:ext cx="8593455" cy="34150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[root@www ~]# yum list pam*</a:t>
            </a:r>
            <a:endParaRPr lang="zh-CN" altLang="en-US"/>
          </a:p>
          <a:p>
            <a:r>
              <a:rPr lang="zh-CN" altLang="en-US"/>
              <a:t>Installed Packages</a:t>
            </a:r>
            <a:endParaRPr lang="zh-CN" altLang="en-US"/>
          </a:p>
          <a:p>
            <a:r>
              <a:rPr lang="zh-CN" altLang="en-US"/>
              <a:t>pam.i386                  0.99.6.2-3.27.el5      installed</a:t>
            </a:r>
            <a:endParaRPr lang="zh-CN" altLang="en-US"/>
          </a:p>
          <a:p>
            <a:r>
              <a:rPr lang="zh-CN" altLang="en-US"/>
              <a:t>pam_ccreds.i386           3-5                    installed</a:t>
            </a:r>
            <a:endParaRPr lang="zh-CN" altLang="en-US"/>
          </a:p>
          <a:p>
            <a:r>
              <a:rPr lang="zh-CN" altLang="en-US"/>
              <a:t>pam_krb5.i386             2.2.14-1               installed</a:t>
            </a:r>
            <a:endParaRPr lang="zh-CN" altLang="en-US"/>
          </a:p>
          <a:p>
            <a:r>
              <a:rPr lang="zh-CN" altLang="en-US"/>
              <a:t>pam_passwdqc.i386         1.0.2-1.2.2            installed</a:t>
            </a:r>
            <a:endParaRPr lang="zh-CN" altLang="en-US"/>
          </a:p>
          <a:p>
            <a:r>
              <a:rPr lang="zh-CN" altLang="en-US"/>
              <a:t>pam_pkcs11.i386           0.5.3-23               installed</a:t>
            </a:r>
            <a:endParaRPr lang="zh-CN" altLang="en-US"/>
          </a:p>
          <a:p>
            <a:r>
              <a:rPr lang="zh-CN" altLang="en-US"/>
              <a:t>pam_smb.i386              1.1.7-7.2.1            installed</a:t>
            </a:r>
            <a:endParaRPr lang="zh-CN" altLang="en-US"/>
          </a:p>
          <a:p>
            <a:r>
              <a:rPr lang="zh-CN" altLang="en-US"/>
              <a:t>Available Packages &lt;==底下则是『可升级』的或『未安装』的</a:t>
            </a:r>
            <a:endParaRPr lang="zh-CN" altLang="en-US"/>
          </a:p>
          <a:p>
            <a:r>
              <a:rPr lang="zh-CN" altLang="en-US"/>
              <a:t>pam.i386                  0.99.6.2-4.el5         base</a:t>
            </a:r>
            <a:endParaRPr lang="zh-CN" altLang="en-US"/>
          </a:p>
          <a:p>
            <a:r>
              <a:rPr lang="zh-CN" altLang="en-US"/>
              <a:t>pam-devel.i386            0.99.6.2-4.el5         base</a:t>
            </a:r>
            <a:endParaRPr lang="zh-CN" altLang="en-US"/>
          </a:p>
          <a:p>
            <a:r>
              <a:rPr lang="zh-CN" altLang="en-US"/>
              <a:t>pam_krb5.i386             2.2.14-10              base</a:t>
            </a:r>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国内 yum 源</a:t>
            </a:r>
            <a:endParaRPr lang="zh-CN" altLang="en-US"/>
          </a:p>
        </p:txBody>
      </p:sp>
      <p:sp>
        <p:nvSpPr>
          <p:cNvPr id="3" name="内容占位符 2"/>
          <p:cNvSpPr>
            <a:spLocks noGrp="1"/>
          </p:cNvSpPr>
          <p:nvPr>
            <p:ph idx="1"/>
          </p:nvPr>
        </p:nvSpPr>
        <p:spPr/>
        <p:txBody>
          <a:bodyPr>
            <a:normAutofit fontScale="90000" lnSpcReduction="10000"/>
          </a:bodyPr>
          <a:p>
            <a:r>
              <a:rPr lang="zh-CN" altLang="en-US"/>
              <a:t>网易（163）yum源是国内最好的yum源之一 ，无论是速度还是软件版本，都非常的不错。</a:t>
            </a:r>
            <a:endParaRPr lang="zh-CN" altLang="en-US"/>
          </a:p>
          <a:p>
            <a:r>
              <a:rPr lang="zh-CN" altLang="en-US"/>
              <a:t>将yum源设置为163 yum，可以提升软件包安装和更新的速度，同时避免一些常见软件版本无法找到。</a:t>
            </a:r>
            <a:endParaRPr lang="zh-CN" altLang="en-US"/>
          </a:p>
          <a:p>
            <a:r>
              <a:rPr lang="zh-CN" altLang="en-US"/>
              <a:t>首先备份/etc/yum.repos.d/CentOS-Base.repo</a:t>
            </a:r>
            <a:endParaRPr lang="zh-CN" altLang="en-US"/>
          </a:p>
          <a:p>
            <a:pPr lvl="1"/>
            <a:r>
              <a:rPr lang="zh-CN" altLang="en-US"/>
              <a:t>mv /etc/yum.repos.d/CentOS-Base.repo /etc/yum.repos.d/CentOS-Base.repo.backup</a:t>
            </a:r>
            <a:endParaRPr lang="zh-CN" altLang="en-US"/>
          </a:p>
          <a:p>
            <a:r>
              <a:rPr lang="zh-CN" altLang="en-US"/>
              <a:t>下载对应版本 repo 文件, 放入 /etc/yum.repos.d/ (操作前请做好相应备份)</a:t>
            </a:r>
            <a:endParaRPr lang="zh-CN" altLang="en-US"/>
          </a:p>
          <a:p>
            <a:r>
              <a:rPr lang="zh-CN" altLang="en-US"/>
              <a:t>CentOS7 ：http://mirrors.163.com/.help/CentOS7-Base-163.repo</a:t>
            </a:r>
            <a:endParaRPr lang="zh-CN" altLang="en-US"/>
          </a:p>
          <a:p>
            <a:pPr lvl="1"/>
            <a:r>
              <a:rPr lang="zh-CN" altLang="en-US"/>
              <a:t>wget http://mirrors.163.com/.help/CentOS6-Base-163.repo</a:t>
            </a:r>
            <a:endParaRPr lang="zh-CN" altLang="en-US"/>
          </a:p>
          <a:p>
            <a:pPr lvl="1"/>
            <a:r>
              <a:rPr lang="zh-CN" altLang="en-US"/>
              <a:t>mv CentOS6-Base-163.repo CentOS-Base.repo</a:t>
            </a:r>
            <a:endParaRPr lang="zh-CN" altLang="en-US"/>
          </a:p>
          <a:p>
            <a:r>
              <a:rPr lang="zh-CN" altLang="en-US"/>
              <a:t>运行以下命令生成缓存</a:t>
            </a:r>
            <a:endParaRPr lang="zh-CN" altLang="en-US"/>
          </a:p>
          <a:p>
            <a:pPr lvl="1"/>
            <a:r>
              <a:rPr lang="zh-CN" altLang="en-US"/>
              <a:t>yum clean all</a:t>
            </a:r>
            <a:endParaRPr lang="zh-CN" altLang="en-US"/>
          </a:p>
          <a:p>
            <a:pPr lvl="1"/>
            <a:r>
              <a:rPr lang="zh-CN" altLang="en-US"/>
              <a:t>yum makecache</a:t>
            </a:r>
            <a:endParaRPr lang="zh-CN" altLang="en-US"/>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en-US" altLang="zh-CN"/>
              <a:t>Linux Shell</a:t>
            </a:r>
            <a:endParaRPr lang="en-US" altLang="zh-CN"/>
          </a:p>
        </p:txBody>
      </p:sp>
      <p:sp>
        <p:nvSpPr>
          <p:cNvPr id="5" name="副标题 4"/>
          <p:cNvSpPr>
            <a:spLocks noGrp="1"/>
          </p:cNvSpPr>
          <p:nvPr>
            <p:ph type="subTitle" idx="1"/>
          </p:nvPr>
        </p:nvSpPr>
        <p:spPr/>
        <p:txBody>
          <a:bodyPr/>
          <a:p>
            <a:r>
              <a:rPr lang="en-US" altLang="zh-CN"/>
              <a:t>JohnnyTeacher</a:t>
            </a:r>
            <a:endParaRPr lang="en-US" altLang="zh-CN"/>
          </a:p>
          <a:p>
            <a:endParaRPr lang="zh-CN" altLang="en-US"/>
          </a:p>
          <a:p>
            <a:endParaRPr lang="zh-CN" altLang="en-US"/>
          </a:p>
          <a:p>
            <a:endParaRPr lang="zh-CN" altLang="en-US"/>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简介</a:t>
            </a:r>
            <a:endParaRPr lang="zh-CN" altLang="en-US"/>
          </a:p>
        </p:txBody>
      </p:sp>
      <p:sp>
        <p:nvSpPr>
          <p:cNvPr id="3" name="内容占位符 2"/>
          <p:cNvSpPr>
            <a:spLocks noGrp="1"/>
          </p:cNvSpPr>
          <p:nvPr>
            <p:ph idx="1"/>
          </p:nvPr>
        </p:nvSpPr>
        <p:spPr/>
        <p:txBody>
          <a:bodyPr/>
          <a:p>
            <a:r>
              <a:rPr lang="zh-CN" altLang="en-US"/>
              <a:t>Shell 是一个用 C 语言编写的程序，它是用户使用 Linux 的桥梁。Shell 既是一种命令语言，又是一种程序设计语言。</a:t>
            </a:r>
            <a:endParaRPr lang="zh-CN" altLang="en-US"/>
          </a:p>
          <a:p>
            <a:endParaRPr lang="zh-CN" altLang="en-US"/>
          </a:p>
          <a:p>
            <a:r>
              <a:rPr lang="zh-CN" altLang="en-US"/>
              <a:t>Shell 是指一种应用程序，这个应用程序提供了一个界面，用户通过这个界面访问操作系统内核的服务。</a:t>
            </a:r>
            <a:endParaRPr lang="zh-CN" altLang="en-US"/>
          </a:p>
          <a:p>
            <a:endParaRPr lang="zh-CN" altLang="en-US"/>
          </a:p>
          <a:p>
            <a:r>
              <a:rPr lang="zh-CN" altLang="en-US"/>
              <a:t>Ken Thompson 的 sh 是第一种 Unix Shell，Windows Explorer 是一个典型的图形界面 Shell。</a:t>
            </a:r>
            <a:endParaRPr lang="zh-CN" altLang="en-US"/>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认识</a:t>
            </a:r>
            <a:endParaRPr lang="zh-CN" altLang="en-US"/>
          </a:p>
        </p:txBody>
      </p:sp>
      <p:sp>
        <p:nvSpPr>
          <p:cNvPr id="3" name="内容占位符 2"/>
          <p:cNvSpPr>
            <a:spLocks noGrp="1"/>
          </p:cNvSpPr>
          <p:nvPr>
            <p:ph idx="1"/>
          </p:nvPr>
        </p:nvSpPr>
        <p:spPr/>
        <p:txBody>
          <a:bodyPr/>
          <a:p>
            <a:r>
              <a:rPr lang="zh-CN" altLang="en-US"/>
              <a:t>换一种说法也就是，shell script是利用shell的功能所写的一个程序，这个程序是使用纯文本文件，将一些shell的语法与指令写在里面，然后用正规表示法，管道命令以及数据流重导向等功能，以达到我们所想要的处理目的。</a:t>
            </a:r>
            <a:endParaRPr lang="zh-CN" altLang="en-US"/>
          </a:p>
          <a:p>
            <a:r>
              <a:rPr lang="zh-CN" altLang="en-US"/>
              <a:t>更明白地来说，shell script就像早期dos年代的.bat，最简单的功能就是将许多指令汇整写一起，让使用者很容易地就能够一个操作执行多个命令，而shell script更是提供了数组，循环，条件以及逻辑判断等重要功能，让使用者可以直接以shell来写程序，而不必使用类似C程序语言等传统程序编写的语法。</a:t>
            </a:r>
            <a:endParaRPr lang="zh-CN" altLang="en-US"/>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了解</a:t>
            </a:r>
            <a:endParaRPr lang="zh-CN" altLang="en-US"/>
          </a:p>
        </p:txBody>
      </p:sp>
      <p:sp>
        <p:nvSpPr>
          <p:cNvPr id="3" name="内容占位符 2"/>
          <p:cNvSpPr>
            <a:spLocks noGrp="1"/>
          </p:cNvSpPr>
          <p:nvPr>
            <p:ph idx="1"/>
          </p:nvPr>
        </p:nvSpPr>
        <p:spPr/>
        <p:txBody>
          <a:bodyPr/>
          <a:p>
            <a:r>
              <a:rPr lang="zh-CN" altLang="en-US"/>
              <a:t>shell和shell脚本有什么区别？确切一点说，Shell就是一个命令行解释器，它的作用就是遵循一定的语法将输入的命令加以解释并传给系统。它为用户提供了一个向Linux发送请求以便运行程序的接口系统级程序，用户可以用Shell来启动、挂起、停止甚至是编写一些程序。 Shell本身是一个用C语言编写的程序，它是用户使用Linux的桥梁。Shell既是一种命令语言，又是一种程序设计语言(就是你所说的shell脚本)。作为命令语言，它互动式地解释和执行用户输入的命令；作为程序设计语言，它定义了各种变量和参数，并提供了许多在高阶语言中才具有的控制结构，包括循环和分支。它虽然不是 Linux系统内核的一部分，但它调用了系统内核的大部分功能来执行程序、创建文档并以并行的方式协调各个程序的运行。</a:t>
            </a:r>
            <a:endParaRPr lang="zh-CN" altLang="en-US"/>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Shell 脚本</a:t>
            </a:r>
            <a:endParaRPr lang="zh-CN" altLang="en-US"/>
          </a:p>
        </p:txBody>
      </p:sp>
      <p:sp>
        <p:nvSpPr>
          <p:cNvPr id="3" name="内容占位符 2"/>
          <p:cNvSpPr>
            <a:spLocks noGrp="1"/>
          </p:cNvSpPr>
          <p:nvPr>
            <p:ph idx="1"/>
          </p:nvPr>
        </p:nvSpPr>
        <p:spPr/>
        <p:txBody>
          <a:bodyPr/>
          <a:p>
            <a:r>
              <a:rPr lang="zh-CN" altLang="en-US"/>
              <a:t>Shell 脚本（shell script），是一种为 shell 编写的脚本程序。</a:t>
            </a:r>
            <a:endParaRPr lang="zh-CN" altLang="en-US"/>
          </a:p>
          <a:p>
            <a:endParaRPr lang="zh-CN" altLang="en-US"/>
          </a:p>
          <a:p>
            <a:r>
              <a:rPr lang="zh-CN" altLang="en-US"/>
              <a:t>业界所说的 shell 通常都是指 shell 脚本，但读者朋友要知道，shell 和 shell script 是两个不同的概念。</a:t>
            </a:r>
            <a:endParaRPr lang="zh-CN" altLang="en-US"/>
          </a:p>
          <a:p>
            <a:endParaRPr lang="zh-CN" altLang="en-US"/>
          </a:p>
          <a:p>
            <a:r>
              <a:rPr lang="zh-CN" altLang="en-US"/>
              <a:t>由于习惯的原因，简洁起见，本文出现的 "shell编程" 都是指 shell 脚本编程，不是指开发 shell 自身。</a:t>
            </a:r>
            <a:endParaRPr lang="zh-CN" altLang="en-US"/>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Shell 环境</a:t>
            </a:r>
            <a:endParaRPr lang="zh-CN" altLang="en-US"/>
          </a:p>
        </p:txBody>
      </p:sp>
      <p:sp>
        <p:nvSpPr>
          <p:cNvPr id="3" name="内容占位符 2"/>
          <p:cNvSpPr>
            <a:spLocks noGrp="1"/>
          </p:cNvSpPr>
          <p:nvPr>
            <p:ph idx="1"/>
          </p:nvPr>
        </p:nvSpPr>
        <p:spPr/>
        <p:txBody>
          <a:bodyPr>
            <a:normAutofit fontScale="70000"/>
          </a:bodyPr>
          <a:p>
            <a:r>
              <a:rPr lang="zh-CN" altLang="en-US"/>
              <a:t>Shell 编程跟 java、php 编程一样，只要有一个能编写代码的文本编辑器和一个能解释执行的脚本解释器就可以了。</a:t>
            </a:r>
            <a:endParaRPr lang="zh-CN" altLang="en-US"/>
          </a:p>
          <a:p>
            <a:endParaRPr lang="zh-CN" altLang="en-US"/>
          </a:p>
          <a:p>
            <a:r>
              <a:rPr lang="zh-CN" altLang="en-US"/>
              <a:t>Linux 的 Shell 种类众多，常见的有：</a:t>
            </a:r>
            <a:endParaRPr lang="zh-CN" altLang="en-US"/>
          </a:p>
          <a:p>
            <a:pPr lvl="1"/>
            <a:r>
              <a:rPr lang="zh-CN" altLang="en-US"/>
              <a:t>Bourne Shell（/usr/bin/sh或/bin/sh）</a:t>
            </a:r>
            <a:endParaRPr lang="zh-CN" altLang="en-US"/>
          </a:p>
          <a:p>
            <a:pPr lvl="1"/>
            <a:r>
              <a:rPr lang="zh-CN" altLang="en-US"/>
              <a:t>Bourne Again Shell（/bin/bash）</a:t>
            </a:r>
            <a:endParaRPr lang="zh-CN" altLang="en-US"/>
          </a:p>
          <a:p>
            <a:pPr lvl="1"/>
            <a:r>
              <a:rPr lang="zh-CN" altLang="en-US"/>
              <a:t>C Shell（/usr/bin/csh）</a:t>
            </a:r>
            <a:endParaRPr lang="zh-CN" altLang="en-US"/>
          </a:p>
          <a:p>
            <a:pPr lvl="1"/>
            <a:r>
              <a:rPr lang="zh-CN" altLang="en-US"/>
              <a:t>K Shell（/usr/bin/ksh）</a:t>
            </a:r>
            <a:endParaRPr lang="zh-CN" altLang="en-US"/>
          </a:p>
          <a:p>
            <a:pPr lvl="1"/>
            <a:r>
              <a:rPr lang="zh-CN" altLang="en-US"/>
              <a:t>Shell for Root（/sbin/sh）</a:t>
            </a:r>
            <a:endParaRPr lang="zh-CN" altLang="en-US"/>
          </a:p>
          <a:p>
            <a:pPr lvl="1"/>
            <a:r>
              <a:rPr lang="zh-CN" altLang="en-US"/>
              <a:t>……</a:t>
            </a:r>
            <a:endParaRPr lang="zh-CN" altLang="en-US"/>
          </a:p>
          <a:p>
            <a:r>
              <a:rPr lang="zh-CN" altLang="en-US"/>
              <a:t>本教程关注的是 Bash，也就是 Bourne Again Shell，由于易用和免费，Bash 在日常工作中被广泛使用。同时，Bash 也是大多数Linux 系统默认的 Shell。</a:t>
            </a:r>
            <a:endParaRPr lang="zh-CN" altLang="en-US"/>
          </a:p>
          <a:p>
            <a:endParaRPr lang="zh-CN" altLang="en-US"/>
          </a:p>
          <a:p>
            <a:r>
              <a:rPr lang="zh-CN" altLang="en-US"/>
              <a:t>在一般情况下，人们并不区分 Bourne Shell 和 Bourne Again Shell，所以，像 #!/bin/sh，它同样也可以改为 #!/bin/bash。</a:t>
            </a: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vi/vim</a:t>
            </a:r>
            <a:endParaRPr lang="zh-CN" altLang="en-US"/>
          </a:p>
        </p:txBody>
      </p:sp>
      <p:sp>
        <p:nvSpPr>
          <p:cNvPr id="3" name="内容占位符 2"/>
          <p:cNvSpPr>
            <a:spLocks noGrp="1"/>
          </p:cNvSpPr>
          <p:nvPr>
            <p:ph idx="1"/>
          </p:nvPr>
        </p:nvSpPr>
        <p:spPr/>
        <p:txBody>
          <a:bodyPr/>
          <a:p>
            <a:r>
              <a:rPr lang="zh-CN" altLang="en-US"/>
              <a:t>Linux vi/vim</a:t>
            </a:r>
            <a:endParaRPr lang="zh-CN" altLang="en-US"/>
          </a:p>
          <a:p>
            <a:pPr lvl="1"/>
            <a:r>
              <a:rPr lang="zh-CN" altLang="en-US"/>
              <a:t>所有的 Unix Like 系统都会内建 vi 文书编辑器，其他的文书编辑器则不一定会存在。</a:t>
            </a:r>
            <a:endParaRPr lang="zh-CN" altLang="en-US"/>
          </a:p>
          <a:p>
            <a:pPr lvl="1"/>
            <a:r>
              <a:rPr lang="zh-CN" altLang="en-US"/>
              <a:t>但是目前我们使用比较多的是 vim 编辑器。</a:t>
            </a:r>
            <a:endParaRPr lang="zh-CN" altLang="en-US"/>
          </a:p>
          <a:p>
            <a:pPr lvl="1"/>
            <a:r>
              <a:rPr lang="zh-CN" altLang="en-US"/>
              <a:t>vim 具有程序编辑的能力，可以主动的以字体颜色辨别语法的正确性，方便程序设计。</a:t>
            </a:r>
            <a:endParaRPr lang="zh-CN" altLang="en-US"/>
          </a:p>
          <a:p>
            <a:r>
              <a:rPr lang="zh-CN" altLang="en-US"/>
              <a:t>什么是 vim？</a:t>
            </a:r>
            <a:endParaRPr lang="zh-CN" altLang="en-US"/>
          </a:p>
          <a:p>
            <a:pPr lvl="1"/>
            <a:r>
              <a:rPr lang="zh-CN" altLang="en-US"/>
              <a:t>Vim是从 vi 发展出来的一个文本编辑器。代码补完、编译及错误跳转等方便编程的功能特别丰富，在程序员中被广泛使用。</a:t>
            </a:r>
            <a:endParaRPr lang="zh-CN" altLang="en-US"/>
          </a:p>
          <a:p>
            <a:pPr lvl="1"/>
            <a:r>
              <a:rPr lang="zh-CN" altLang="en-US"/>
              <a:t>简单的来说， vi 是老式的字处理器，不过功能已经很齐全了，但是还是有可以进步的地方。 vim 则可以说是程序开发者的一项很好用的工具。</a:t>
            </a:r>
            <a:endParaRPr lang="zh-CN" altLang="en-US"/>
          </a:p>
          <a:p>
            <a:pPr lvl="1"/>
            <a:r>
              <a:rPr lang="zh-CN" altLang="en-US"/>
              <a:t>连 vim 的官方网站 (http://www.vim.org) 自己也说 vim 是一个程序开发工具而不是文字处理软件。</a:t>
            </a:r>
            <a:endParaRPr lang="zh-CN" altLang="en-US"/>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第一个shell脚本</a:t>
            </a:r>
            <a:endParaRPr lang="zh-CN" altLang="en-US"/>
          </a:p>
        </p:txBody>
      </p:sp>
      <p:sp>
        <p:nvSpPr>
          <p:cNvPr id="3" name="内容占位符 2"/>
          <p:cNvSpPr>
            <a:spLocks noGrp="1"/>
          </p:cNvSpPr>
          <p:nvPr>
            <p:ph idx="1"/>
          </p:nvPr>
        </p:nvSpPr>
        <p:spPr/>
        <p:txBody>
          <a:bodyPr/>
          <a:p>
            <a:r>
              <a:rPr lang="zh-CN" altLang="en-US"/>
              <a:t>打开文本编辑器(可以使用 vi/vim 命令来创建文件)，新建一个文件 test.sh，扩展名为 sh（sh代表shell），扩展名并不影响脚本执行，见名知意就好，如果你用 php 写 shell 脚本，扩展名就用 php 好了。</a:t>
            </a:r>
            <a:endParaRPr lang="zh-CN" altLang="en-US"/>
          </a:p>
          <a:p>
            <a:r>
              <a:rPr lang="zh-CN" altLang="en-US"/>
              <a:t>输入一些代码，第一行一般是这样：</a:t>
            </a:r>
            <a:endParaRPr lang="zh-CN" altLang="en-US"/>
          </a:p>
          <a:p>
            <a:r>
              <a:rPr lang="zh-CN" altLang="en-US"/>
              <a:t>实例</a:t>
            </a:r>
            <a:endParaRPr lang="zh-CN" altLang="en-US"/>
          </a:p>
          <a:p>
            <a:pPr lvl="1"/>
            <a:r>
              <a:rPr lang="zh-CN" altLang="en-US"/>
              <a:t>#!/bin/bash</a:t>
            </a:r>
            <a:endParaRPr lang="zh-CN" altLang="en-US"/>
          </a:p>
          <a:p>
            <a:pPr lvl="1"/>
            <a:r>
              <a:rPr lang="zh-CN" altLang="en-US"/>
              <a:t>echo "Hello World !"</a:t>
            </a:r>
            <a:endParaRPr lang="zh-CN" altLang="en-US"/>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运行 Shell 脚本有两种方法</a:t>
            </a:r>
            <a:endParaRPr lang="zh-CN" altLang="en-US"/>
          </a:p>
        </p:txBody>
      </p:sp>
      <p:sp>
        <p:nvSpPr>
          <p:cNvPr id="3" name="内容占位符 2"/>
          <p:cNvSpPr>
            <a:spLocks noGrp="1"/>
          </p:cNvSpPr>
          <p:nvPr>
            <p:ph idx="1"/>
          </p:nvPr>
        </p:nvSpPr>
        <p:spPr/>
        <p:txBody>
          <a:bodyPr/>
          <a:p>
            <a:r>
              <a:rPr lang="zh-CN" altLang="en-US"/>
              <a:t>1、作为可执行程序</a:t>
            </a:r>
            <a:endParaRPr lang="zh-CN" altLang="en-US"/>
          </a:p>
          <a:p>
            <a:pPr lvl="1"/>
            <a:r>
              <a:rPr lang="zh-CN" altLang="en-US"/>
              <a:t>将上面的代码保存为 test.sh，并 cd 到相应目录：</a:t>
            </a:r>
            <a:endParaRPr lang="zh-CN" altLang="en-US"/>
          </a:p>
          <a:p>
            <a:pPr lvl="1"/>
            <a:r>
              <a:rPr lang="zh-CN" altLang="en-US"/>
              <a:t>chmod +x ./test.sh  #使脚本具有执行权限</a:t>
            </a:r>
            <a:endParaRPr lang="zh-CN" altLang="en-US"/>
          </a:p>
          <a:p>
            <a:pPr lvl="1"/>
            <a:r>
              <a:rPr lang="zh-CN" altLang="en-US"/>
              <a:t>./test.sh  #执行脚本</a:t>
            </a:r>
            <a:endParaRPr lang="zh-CN" altLang="en-US"/>
          </a:p>
          <a:p>
            <a:pPr lvl="1"/>
            <a:r>
              <a:rPr lang="zh-CN" altLang="en-US"/>
              <a:t>注意，一定要写成 ./test.sh，而不是 test.sh，运行其它二进制的程序也一样，直接写 test.sh，linux 系统会去 PATH 里寻找有没有叫 test.sh 的，而只有 /bin, /sbin, /usr/bin，/usr/sbin 等在 PATH 里，你的当前目录通常不在 PATH 里，所以写成 test.sh 是会找不到命令的，要用 ./test.sh 告诉系统说，就在当前目录找。</a:t>
            </a:r>
            <a:endParaRPr lang="zh-CN" altLang="en-US"/>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运行 Shell 脚本有两种方法</a:t>
            </a:r>
            <a:endParaRPr lang="zh-CN" altLang="en-US"/>
          </a:p>
        </p:txBody>
      </p:sp>
      <p:sp>
        <p:nvSpPr>
          <p:cNvPr id="3" name="内容占位符 2"/>
          <p:cNvSpPr>
            <a:spLocks noGrp="1"/>
          </p:cNvSpPr>
          <p:nvPr>
            <p:ph idx="1"/>
          </p:nvPr>
        </p:nvSpPr>
        <p:spPr/>
        <p:txBody>
          <a:bodyPr/>
          <a:p>
            <a:r>
              <a:rPr lang="zh-CN" altLang="en-US"/>
              <a:t>2、作为解释器参数</a:t>
            </a:r>
            <a:endParaRPr lang="zh-CN" altLang="en-US"/>
          </a:p>
          <a:p>
            <a:r>
              <a:rPr lang="zh-CN" altLang="en-US"/>
              <a:t>这种运行方式是，直接运行解释器，其参数就是 shell 脚本的文件名，如：</a:t>
            </a:r>
            <a:endParaRPr lang="zh-CN" altLang="en-US"/>
          </a:p>
          <a:p>
            <a:r>
              <a:rPr lang="zh-CN" altLang="en-US"/>
              <a:t>/bin/sh test.sh</a:t>
            </a:r>
            <a:endParaRPr lang="zh-CN" altLang="en-US"/>
          </a:p>
          <a:p>
            <a:pPr lvl="1"/>
            <a:r>
              <a:rPr lang="zh-CN" altLang="en-US"/>
              <a:t>/bin/php test.php</a:t>
            </a:r>
            <a:endParaRPr lang="zh-CN" altLang="en-US"/>
          </a:p>
          <a:p>
            <a:r>
              <a:rPr lang="zh-CN" altLang="en-US"/>
              <a:t>这种方式运行的脚本，不需要在第一行指定解释器信息，写了也没用。</a:t>
            </a:r>
            <a:endParaRPr lang="zh-CN" altLang="en-US"/>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创造分享，</a:t>
            </a:r>
            <a:r>
              <a:rPr lang="zh-CN" altLang="en-US"/>
              <a:t>共同成长</a:t>
            </a:r>
            <a:endParaRPr lang="zh-CN" altLang="en-US"/>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vim 键盘图：</a:t>
            </a:r>
            <a:endParaRPr lang="zh-CN" altLang="en-US"/>
          </a:p>
        </p:txBody>
      </p:sp>
      <p:pic>
        <p:nvPicPr>
          <p:cNvPr id="5" name="图片 4"/>
          <p:cNvPicPr>
            <a:picLocks noChangeAspect="1"/>
          </p:cNvPicPr>
          <p:nvPr/>
        </p:nvPicPr>
        <p:blipFill>
          <a:blip r:embed="rId1"/>
          <a:stretch>
            <a:fillRect/>
          </a:stretch>
        </p:blipFill>
        <p:spPr>
          <a:xfrm>
            <a:off x="2738120" y="1096010"/>
            <a:ext cx="7284720" cy="5151120"/>
          </a:xfrm>
          <a:prstGeom prst="rect">
            <a:avLst/>
          </a:prstGeom>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vi/vim 的使用</a:t>
            </a:r>
            <a:endParaRPr lang="zh-CN" altLang="en-US"/>
          </a:p>
        </p:txBody>
      </p:sp>
      <p:sp>
        <p:nvSpPr>
          <p:cNvPr id="3" name="内容占位符 2"/>
          <p:cNvSpPr>
            <a:spLocks noGrp="1"/>
          </p:cNvSpPr>
          <p:nvPr>
            <p:ph idx="1"/>
          </p:nvPr>
        </p:nvSpPr>
        <p:spPr/>
        <p:txBody>
          <a:bodyPr/>
          <a:p>
            <a:r>
              <a:rPr lang="zh-CN" altLang="en-US"/>
              <a:t>基本上 vi/vim 共分为三种模式，分别是命令模式（Command mode），输入模式（Insert mode）和底线命令模式（Last line mode）。 这三种模式的作用分别是</a:t>
            </a:r>
            <a:endParaRPr lang="zh-CN" altLang="en-US"/>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命令模式：</a:t>
            </a:r>
            <a:endParaRPr lang="zh-CN" altLang="en-US"/>
          </a:p>
        </p:txBody>
      </p:sp>
      <p:sp>
        <p:nvSpPr>
          <p:cNvPr id="3" name="内容占位符 2"/>
          <p:cNvSpPr>
            <a:spLocks noGrp="1"/>
          </p:cNvSpPr>
          <p:nvPr>
            <p:ph idx="1"/>
          </p:nvPr>
        </p:nvSpPr>
        <p:spPr/>
        <p:txBody>
          <a:bodyPr/>
          <a:p>
            <a:r>
              <a:rPr lang="zh-CN" altLang="en-US"/>
              <a:t>用户刚刚启动 vi/vim，便进入了命令模式。</a:t>
            </a:r>
            <a:endParaRPr lang="zh-CN" altLang="en-US"/>
          </a:p>
          <a:p>
            <a:r>
              <a:rPr lang="zh-CN" altLang="en-US"/>
              <a:t>此状态下敲击键盘动作会被Vim识别为命令，而非输入字符。比如我们此时按下i，并不会输入一个字符，i被当作了一个命令。</a:t>
            </a:r>
            <a:endParaRPr lang="zh-CN" altLang="en-US"/>
          </a:p>
          <a:p>
            <a:r>
              <a:rPr lang="zh-CN" altLang="en-US"/>
              <a:t>以下是常用的几个命令：</a:t>
            </a:r>
            <a:endParaRPr lang="zh-CN" altLang="en-US"/>
          </a:p>
          <a:p>
            <a:pPr lvl="1"/>
            <a:r>
              <a:rPr lang="zh-CN" altLang="en-US"/>
              <a:t>i 切换到输入模式，以输入字符。</a:t>
            </a:r>
            <a:endParaRPr lang="zh-CN" altLang="en-US"/>
          </a:p>
          <a:p>
            <a:pPr lvl="1"/>
            <a:r>
              <a:rPr lang="zh-CN" altLang="en-US"/>
              <a:t>x 删除当前光标所在处的字符。</a:t>
            </a:r>
            <a:endParaRPr lang="zh-CN" altLang="en-US"/>
          </a:p>
          <a:p>
            <a:pPr lvl="1"/>
            <a:r>
              <a:rPr lang="zh-CN" altLang="en-US"/>
              <a:t>: 切换到底线命令模式，以在最底一行输入命令。</a:t>
            </a:r>
            <a:endParaRPr lang="zh-CN" altLang="en-US"/>
          </a:p>
          <a:p>
            <a:r>
              <a:rPr lang="zh-CN" altLang="en-US"/>
              <a:t>若想要编辑文本：启动Vim，进入了命令模式，按下i，切换到输入模式。</a:t>
            </a:r>
            <a:endParaRPr lang="zh-CN" altLang="en-US"/>
          </a:p>
          <a:p>
            <a:r>
              <a:rPr lang="zh-CN" altLang="en-US"/>
              <a:t>命令模式只有一些最基本的命令，因此仍要依靠底线命令模式输入更多命令。</a:t>
            </a: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输入模式</a:t>
            </a:r>
            <a:endParaRPr lang="zh-CN" altLang="en-US"/>
          </a:p>
        </p:txBody>
      </p:sp>
      <p:sp>
        <p:nvSpPr>
          <p:cNvPr id="3" name="内容占位符 2"/>
          <p:cNvSpPr>
            <a:spLocks noGrp="1"/>
          </p:cNvSpPr>
          <p:nvPr>
            <p:ph idx="1"/>
          </p:nvPr>
        </p:nvSpPr>
        <p:spPr/>
        <p:txBody>
          <a:bodyPr/>
          <a:p>
            <a:r>
              <a:rPr lang="zh-CN" altLang="en-US"/>
              <a:t>在命令模式下按下i就进入了输入模式。</a:t>
            </a:r>
            <a:endParaRPr lang="zh-CN" altLang="en-US"/>
          </a:p>
          <a:p>
            <a:r>
              <a:rPr lang="zh-CN" altLang="en-US"/>
              <a:t>在输入模式中，可以使用以下按键：</a:t>
            </a:r>
            <a:endParaRPr lang="zh-CN" altLang="en-US"/>
          </a:p>
          <a:p>
            <a:pPr lvl="1"/>
            <a:r>
              <a:rPr lang="zh-CN" altLang="en-US"/>
              <a:t>字符按键以及Shift组合，输入字符</a:t>
            </a:r>
            <a:endParaRPr lang="zh-CN" altLang="en-US"/>
          </a:p>
          <a:p>
            <a:pPr lvl="1"/>
            <a:r>
              <a:rPr lang="zh-CN" altLang="en-US"/>
              <a:t>ENTER，回车键，换行</a:t>
            </a:r>
            <a:endParaRPr lang="zh-CN" altLang="en-US"/>
          </a:p>
          <a:p>
            <a:pPr lvl="1"/>
            <a:r>
              <a:rPr lang="zh-CN" altLang="en-US"/>
              <a:t>BACK SPACE，退格键，删除光标前一个字符</a:t>
            </a:r>
            <a:endParaRPr lang="zh-CN" altLang="en-US"/>
          </a:p>
          <a:p>
            <a:pPr lvl="1"/>
            <a:r>
              <a:rPr lang="zh-CN" altLang="en-US"/>
              <a:t>DEL，删除键，删除光标后一个字符</a:t>
            </a:r>
            <a:endParaRPr lang="zh-CN" altLang="en-US"/>
          </a:p>
          <a:p>
            <a:pPr lvl="1"/>
            <a:r>
              <a:rPr lang="zh-CN" altLang="en-US"/>
              <a:t>方向键，在文本中移动光标</a:t>
            </a:r>
            <a:endParaRPr lang="zh-CN" altLang="en-US"/>
          </a:p>
          <a:p>
            <a:pPr lvl="1"/>
            <a:r>
              <a:rPr lang="zh-CN" altLang="en-US"/>
              <a:t>HOME/END，移动光标到行首/行尾</a:t>
            </a:r>
            <a:endParaRPr lang="zh-CN" altLang="en-US"/>
          </a:p>
          <a:p>
            <a:pPr lvl="1"/>
            <a:r>
              <a:rPr lang="zh-CN" altLang="en-US"/>
              <a:t>Page Up/Page Down，上/下翻页</a:t>
            </a:r>
            <a:endParaRPr lang="zh-CN" altLang="en-US"/>
          </a:p>
          <a:p>
            <a:pPr lvl="1"/>
            <a:r>
              <a:rPr lang="zh-CN" altLang="en-US"/>
              <a:t>Insert，切换光标为输入/替换模式，光标将变成竖线/下划线</a:t>
            </a:r>
            <a:endParaRPr lang="zh-CN" altLang="en-US"/>
          </a:p>
          <a:p>
            <a:pPr lvl="1"/>
            <a:r>
              <a:rPr lang="zh-CN" altLang="en-US"/>
              <a:t>ESC，退出输入模式，切换到命令模式</a:t>
            </a:r>
            <a:endParaRPr lang="zh-CN" altLang="en-US"/>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底线命令模式</a:t>
            </a:r>
            <a:endParaRPr lang="zh-CN" altLang="en-US"/>
          </a:p>
        </p:txBody>
      </p:sp>
      <p:sp>
        <p:nvSpPr>
          <p:cNvPr id="3" name="内容占位符 2"/>
          <p:cNvSpPr>
            <a:spLocks noGrp="1"/>
          </p:cNvSpPr>
          <p:nvPr>
            <p:ph idx="1"/>
          </p:nvPr>
        </p:nvSpPr>
        <p:spPr/>
        <p:txBody>
          <a:bodyPr/>
          <a:p>
            <a:r>
              <a:rPr lang="zh-CN" altLang="en-US"/>
              <a:t>在命令模式下按下:（英文冒号）就进入了底线命令模式。</a:t>
            </a:r>
            <a:endParaRPr lang="zh-CN" altLang="en-US"/>
          </a:p>
          <a:p>
            <a:r>
              <a:rPr lang="zh-CN" altLang="en-US"/>
              <a:t>底线命令模式可以输入单个或多个字符的命令，可用的命令非常多。</a:t>
            </a:r>
            <a:endParaRPr lang="zh-CN" altLang="en-US"/>
          </a:p>
          <a:p>
            <a:r>
              <a:rPr lang="zh-CN" altLang="en-US"/>
              <a:t>在底线命令模式中，基本的命令有（已经省略了冒号）：</a:t>
            </a:r>
            <a:endParaRPr lang="zh-CN" altLang="en-US"/>
          </a:p>
          <a:p>
            <a:pPr lvl="1"/>
            <a:r>
              <a:rPr lang="zh-CN" altLang="en-US"/>
              <a:t>q 退出程序</a:t>
            </a:r>
            <a:endParaRPr lang="zh-CN" altLang="en-US"/>
          </a:p>
          <a:p>
            <a:pPr lvl="1"/>
            <a:r>
              <a:rPr lang="zh-CN" altLang="en-US"/>
              <a:t>w 保存文件</a:t>
            </a:r>
            <a:endParaRPr lang="zh-CN" altLang="en-US"/>
          </a:p>
          <a:p>
            <a:pPr lvl="0"/>
            <a:r>
              <a:rPr lang="zh-CN" altLang="en-US"/>
              <a:t>按ESC键可随时退出底线命令模式。</a:t>
            </a:r>
            <a:endParaRPr lang="zh-CN" altLang="en-US"/>
          </a:p>
          <a:p>
            <a:pPr lvl="0"/>
            <a:endParaRPr lang="zh-CN" altLang="en-US"/>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简单的说，我们可以将这三个模式想成底下的图标来表示：</a:t>
            </a:r>
            <a:endParaRPr lang="en-US" altLang="zh-CN"/>
          </a:p>
        </p:txBody>
      </p:sp>
      <p:pic>
        <p:nvPicPr>
          <p:cNvPr id="4" name="图片 3"/>
          <p:cNvPicPr>
            <a:picLocks noChangeAspect="1"/>
          </p:cNvPicPr>
          <p:nvPr/>
        </p:nvPicPr>
        <p:blipFill>
          <a:blip r:embed="rId1"/>
          <a:stretch>
            <a:fillRect/>
          </a:stretch>
        </p:blipFill>
        <p:spPr>
          <a:xfrm>
            <a:off x="2538095" y="1791335"/>
            <a:ext cx="6450965" cy="4352290"/>
          </a:xfrm>
          <a:prstGeom prst="rect">
            <a:avLst/>
          </a:prstGeom>
        </p:spPr>
      </p:pic>
    </p:spTree>
  </p:cSld>
  <p:clrMapOvr>
    <a:masterClrMapping/>
  </p:clrMapOvr>
  <p:transition spd="slow">
    <p:push dir="u"/>
  </p:transition>
</p:sld>
</file>

<file path=ppt/theme/theme1.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7786</Words>
  <Application>WPS 演示</Application>
  <PresentationFormat>宽屏</PresentationFormat>
  <Paragraphs>366</Paragraphs>
  <Slides>33</Slides>
  <Notes>31</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33</vt:i4>
      </vt:variant>
    </vt:vector>
  </HeadingPairs>
  <TitlesOfParts>
    <vt:vector size="45" baseType="lpstr">
      <vt:lpstr>Arial</vt:lpstr>
      <vt:lpstr>宋体</vt:lpstr>
      <vt:lpstr>Wingdings</vt:lpstr>
      <vt:lpstr>微软雅黑</vt:lpstr>
      <vt:lpstr>微软雅黑 Light</vt:lpstr>
      <vt:lpstr>黑体</vt:lpstr>
      <vt:lpstr>Calibri</vt:lpstr>
      <vt:lpstr>Arial Unicode MS</vt:lpstr>
      <vt:lpstr>6_Office 主题</vt:lpstr>
      <vt:lpstr>2_Office 主题</vt:lpstr>
      <vt:lpstr>1_Office 主题</vt:lpstr>
      <vt:lpstr>5_Office 主题</vt:lpstr>
      <vt:lpstr>Linux教程3</vt:lpstr>
      <vt:lpstr>Linux vi/vim</vt:lpstr>
      <vt:lpstr>Linux vi/vim</vt:lpstr>
      <vt:lpstr>PowerPoint 演示文稿</vt:lpstr>
      <vt:lpstr>vi/vim 的使用</vt:lpstr>
      <vt:lpstr>命令模式：</vt:lpstr>
      <vt:lpstr>输入模式</vt:lpstr>
      <vt:lpstr>底线命令模式</vt:lpstr>
      <vt:lpstr>PowerPoint 演示文稿</vt:lpstr>
      <vt:lpstr>vi/vim 使用实例</vt:lpstr>
      <vt:lpstr>vi/vim 使用实例</vt:lpstr>
      <vt:lpstr>vi/vim 使用实例</vt:lpstr>
      <vt:lpstr>vi/vim 按键说明</vt:lpstr>
      <vt:lpstr>第二部份：一般模式切换到编辑模式的可用的按钮说明</vt:lpstr>
      <vt:lpstr>第三部份：一般模式切换到指令行模式的可用的按钮说明</vt:lpstr>
      <vt:lpstr>vim 环境的变更</vt:lpstr>
      <vt:lpstr>linux yum 命令</vt:lpstr>
      <vt:lpstr>yum 命令简介</vt:lpstr>
      <vt:lpstr>yum常用命令</vt:lpstr>
      <vt:lpstr>安装</vt:lpstr>
      <vt:lpstr>移除</vt:lpstr>
      <vt:lpstr>列出软件清单</vt:lpstr>
      <vt:lpstr>国内 yum 源</vt:lpstr>
      <vt:lpstr>Linux Shell</vt:lpstr>
      <vt:lpstr>简介</vt:lpstr>
      <vt:lpstr>认识</vt:lpstr>
      <vt:lpstr>了解</vt:lpstr>
      <vt:lpstr>Shell 脚本</vt:lpstr>
      <vt:lpstr>Shell 环境</vt:lpstr>
      <vt:lpstr>第一个shell脚本</vt:lpstr>
      <vt:lpstr>运行 Shell 脚本有两种方法</vt:lpstr>
      <vt:lpstr>运行 Shell 脚本有两种方法</vt:lpstr>
      <vt:lpstr>创造分享，共同成长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Johnny</cp:lastModifiedBy>
  <cp:revision>40</cp:revision>
  <dcterms:created xsi:type="dcterms:W3CDTF">2018-03-01T02:03:00Z</dcterms:created>
  <dcterms:modified xsi:type="dcterms:W3CDTF">2020-12-01T07:45:17Z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2052-11.1.0.9991</vt:lpwstr>
  </property>
</Properties>
</file>