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handoutMasterIdLst>
    <p:handoutMasterId r:id="rId61"/>
  </p:handoutMasterIdLst>
  <p:sldIdLst>
    <p:sldId id="478" r:id="rId3"/>
    <p:sldId id="481" r:id="rId5"/>
    <p:sldId id="904" r:id="rId6"/>
    <p:sldId id="906" r:id="rId7"/>
    <p:sldId id="916" r:id="rId8"/>
    <p:sldId id="917" r:id="rId9"/>
    <p:sldId id="919" r:id="rId10"/>
    <p:sldId id="920" r:id="rId11"/>
    <p:sldId id="923" r:id="rId12"/>
    <p:sldId id="924" r:id="rId13"/>
    <p:sldId id="927" r:id="rId14"/>
    <p:sldId id="925" r:id="rId15"/>
    <p:sldId id="918" r:id="rId16"/>
    <p:sldId id="926" r:id="rId17"/>
    <p:sldId id="940" r:id="rId18"/>
    <p:sldId id="928" r:id="rId19"/>
    <p:sldId id="929" r:id="rId20"/>
    <p:sldId id="930" r:id="rId21"/>
    <p:sldId id="931" r:id="rId22"/>
    <p:sldId id="932" r:id="rId23"/>
    <p:sldId id="933" r:id="rId24"/>
    <p:sldId id="934" r:id="rId25"/>
    <p:sldId id="935" r:id="rId26"/>
    <p:sldId id="936" r:id="rId27"/>
    <p:sldId id="937" r:id="rId28"/>
    <p:sldId id="938" r:id="rId29"/>
    <p:sldId id="939" r:id="rId30"/>
    <p:sldId id="941" r:id="rId31"/>
    <p:sldId id="942" r:id="rId32"/>
    <p:sldId id="943" r:id="rId33"/>
    <p:sldId id="945" r:id="rId34"/>
    <p:sldId id="944" r:id="rId35"/>
    <p:sldId id="946" r:id="rId36"/>
    <p:sldId id="948" r:id="rId37"/>
    <p:sldId id="949" r:id="rId38"/>
    <p:sldId id="950" r:id="rId39"/>
    <p:sldId id="951" r:id="rId40"/>
    <p:sldId id="952" r:id="rId41"/>
    <p:sldId id="953" r:id="rId42"/>
    <p:sldId id="954" r:id="rId43"/>
    <p:sldId id="955" r:id="rId44"/>
    <p:sldId id="956" r:id="rId45"/>
    <p:sldId id="957" r:id="rId46"/>
    <p:sldId id="958" r:id="rId47"/>
    <p:sldId id="959" r:id="rId48"/>
    <p:sldId id="960" r:id="rId49"/>
    <p:sldId id="961" r:id="rId50"/>
    <p:sldId id="962" r:id="rId51"/>
    <p:sldId id="963" r:id="rId52"/>
    <p:sldId id="964" r:id="rId53"/>
    <p:sldId id="969" r:id="rId54"/>
    <p:sldId id="970" r:id="rId55"/>
    <p:sldId id="967" r:id="rId56"/>
    <p:sldId id="968" r:id="rId57"/>
    <p:sldId id="966" r:id="rId58"/>
    <p:sldId id="971" r:id="rId59"/>
    <p:sldId id="972" r:id="rId60"/>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EDZ" initials="E" lastIdx="14"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54958"/>
    <a:srgbClr val="B8275B"/>
    <a:srgbClr val="269999"/>
    <a:srgbClr val="595959"/>
    <a:srgbClr val="276A83"/>
    <a:srgbClr val="AE0B0B"/>
    <a:srgbClr val="C3C000"/>
    <a:srgbClr val="F66FD8"/>
    <a:srgbClr val="C56883"/>
    <a:srgbClr val="FD3AD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015" autoAdjust="0"/>
    <p:restoredTop sz="85230" autoAdjust="0"/>
  </p:normalViewPr>
  <p:slideViewPr>
    <p:cSldViewPr snapToGrid="0">
      <p:cViewPr varScale="1">
        <p:scale>
          <a:sx n="57" d="100"/>
          <a:sy n="57" d="100"/>
        </p:scale>
        <p:origin x="-312" y="-84"/>
      </p:cViewPr>
      <p:guideLst>
        <p:guide orient="horz" pos="2170"/>
        <p:guide pos="3832"/>
      </p:guideLst>
    </p:cSldViewPr>
  </p:slideViewPr>
  <p:outlineViewPr>
    <p:cViewPr>
      <p:scale>
        <a:sx n="33" d="100"/>
        <a:sy n="33" d="100"/>
      </p:scale>
      <p:origin x="0" y="0"/>
    </p:cViewPr>
  </p:outlineViewPr>
  <p:notesTextViewPr>
    <p:cViewPr>
      <p:scale>
        <a:sx n="1" d="1"/>
        <a:sy n="1" d="1"/>
      </p:scale>
      <p:origin x="0" y="0"/>
    </p:cViewPr>
  </p:notesTextViewPr>
  <p:sorterViewPr>
    <p:cViewPr>
      <p:scale>
        <a:sx n="40" d="100"/>
        <a:sy n="40" d="100"/>
      </p:scale>
      <p:origin x="0" y="0"/>
    </p:cViewPr>
  </p:sorterViewPr>
  <p:notesViewPr>
    <p:cSldViewPr snapToGrid="0">
      <p:cViewPr varScale="1">
        <p:scale>
          <a:sx n="57" d="100"/>
          <a:sy n="57" d="100"/>
        </p:scale>
        <p:origin x="2034" y="66"/>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5" Type="http://schemas.openxmlformats.org/officeDocument/2006/relationships/commentAuthors" Target="commentAuthors.xml"/><Relationship Id="rId64" Type="http://schemas.openxmlformats.org/officeDocument/2006/relationships/tableStyles" Target="tableStyles.xml"/><Relationship Id="rId63" Type="http://schemas.openxmlformats.org/officeDocument/2006/relationships/viewProps" Target="viewProps.xml"/><Relationship Id="rId62" Type="http://schemas.openxmlformats.org/officeDocument/2006/relationships/presProps" Target="presProps.xml"/><Relationship Id="rId61" Type="http://schemas.openxmlformats.org/officeDocument/2006/relationships/handoutMaster" Target="handoutMasters/handoutMaster1.xml"/><Relationship Id="rId60" Type="http://schemas.openxmlformats.org/officeDocument/2006/relationships/slide" Target="slides/slide57.xml"/><Relationship Id="rId6" Type="http://schemas.openxmlformats.org/officeDocument/2006/relationships/slide" Target="slides/slide3.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2.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B2FDAFF6-F84F-4348-8062-22F68F2F883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E8F3BBD-B065-4C1F-9D2D-1D16C98090FE}"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889AA82-4130-4734-8B4A-6884A5015015}"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DCB019E-7D09-4A3E-A6A1-B4531B688387}"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en-US" altLang="zh-CN" dirty="0"/>
              <a:t>【</a:t>
            </a:r>
            <a:r>
              <a:rPr lang="zh-CN" altLang="en-US" dirty="0"/>
              <a:t>本章引言</a:t>
            </a:r>
            <a:r>
              <a:rPr lang="en-US" altLang="zh-CN" dirty="0"/>
              <a:t>】</a:t>
            </a:r>
            <a:endParaRPr lang="en-US" altLang="zh-CN" dirty="0"/>
          </a:p>
          <a:p>
            <a:r>
              <a:rPr lang="en-US" altLang="zh-CN" baseline="0" dirty="0"/>
              <a:t>	</a:t>
            </a:r>
            <a:r>
              <a:rPr lang="zh-CN" altLang="en-US" baseline="0" dirty="0"/>
              <a:t>过去的几十年间，计算机性能一直由摩尔定律来推动，而从多核处理器逐步成为</a:t>
            </a:r>
            <a:r>
              <a:rPr lang="en-US" altLang="zh-CN" baseline="0" dirty="0"/>
              <a:t>PC</a:t>
            </a:r>
            <a:r>
              <a:rPr lang="zh-CN" altLang="en-US" baseline="0" dirty="0"/>
              <a:t>主流装备那一天起，软件系统运行的效率就可能将由摩尔定律和</a:t>
            </a:r>
            <a:r>
              <a:rPr lang="en-US" altLang="zh-CN" baseline="0" dirty="0"/>
              <a:t>Amdahl</a:t>
            </a:r>
            <a:r>
              <a:rPr lang="zh-CN" altLang="en-US" baseline="0" dirty="0"/>
              <a:t>定律共同推动。编写能够高效利用多处理器的代码，将会成为很大的挑战。几乎在所有的应用场景下，我们面对的都将是需要为业务系统编写安全、可伸缩的</a:t>
            </a:r>
            <a:r>
              <a:rPr lang="en-US" altLang="zh-CN" baseline="0" dirty="0"/>
              <a:t>Java</a:t>
            </a:r>
            <a:r>
              <a:rPr lang="zh-CN" altLang="en-US" baseline="0" dirty="0"/>
              <a:t>代码以利用并发构建高性能软件解决方案。自</a:t>
            </a:r>
            <a:r>
              <a:rPr lang="en-US" altLang="zh-CN" baseline="0" dirty="0"/>
              <a:t>JDK5</a:t>
            </a:r>
            <a:r>
              <a:rPr lang="zh-CN" altLang="en-US" baseline="0" dirty="0"/>
              <a:t>开始，</a:t>
            </a:r>
            <a:r>
              <a:rPr lang="en-US" altLang="zh-CN" baseline="0" dirty="0"/>
              <a:t>Java</a:t>
            </a:r>
            <a:r>
              <a:rPr lang="zh-CN" altLang="en-US" baseline="0" dirty="0"/>
              <a:t>就在持续改进提高虚拟机的性能以及并发类的可升缩性，并加入了丰富的新并发工具。本章将讲解</a:t>
            </a:r>
            <a:r>
              <a:rPr lang="en-US" altLang="zh-CN" baseline="0" dirty="0"/>
              <a:t>Java</a:t>
            </a:r>
            <a:r>
              <a:rPr lang="zh-CN" altLang="en-US" baseline="0" dirty="0"/>
              <a:t>的核心优势</a:t>
            </a:r>
            <a:r>
              <a:rPr lang="en-US" altLang="zh-CN" baseline="0" dirty="0"/>
              <a:t>-</a:t>
            </a:r>
            <a:r>
              <a:rPr lang="zh-CN" altLang="en-US" baseline="0" dirty="0"/>
              <a:t>语言级别的多线程支持，集中描述在</a:t>
            </a:r>
            <a:r>
              <a:rPr lang="en-US" altLang="zh-CN" baseline="0" dirty="0"/>
              <a:t>Java</a:t>
            </a:r>
            <a:r>
              <a:rPr lang="zh-CN" altLang="en-US" baseline="0" dirty="0"/>
              <a:t>平台上创建多线程应用程序以及同步对共享资源的访问时的细微控制，分析</a:t>
            </a:r>
            <a:r>
              <a:rPr lang="en-US" altLang="zh-CN" baseline="0" dirty="0"/>
              <a:t>Java</a:t>
            </a:r>
            <a:r>
              <a:rPr lang="zh-CN" altLang="en-US" baseline="0" dirty="0"/>
              <a:t>提供的高层次的线程执行构造，以及如何最好地把它们应用到现实世界中的不同场景，并整合了一些最佳实践和最新的研究主张，课程将就现实中的程序并发性能和可伸缩性的困难问题进行分析，并把当前的最佳实践调查与相关的研究结果相结合，提供些可行的替代方案，最后也将介绍一些在开发中可能适用的高级并发性技术</a:t>
            </a:r>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normAutofit/>
          </a:bodyPr>
          <a:lstStyle>
            <a:lvl1pPr algn="ctr">
              <a:defRPr sz="4000">
                <a:solidFill>
                  <a:schemeClr val="tx1">
                    <a:lumMod val="75000"/>
                    <a:lumOff val="25000"/>
                  </a:schemeClr>
                </a:solidFill>
                <a:latin typeface="微软雅黑 Light" panose="020B0502040204020203" pitchFamily="34" charset="-122"/>
                <a:ea typeface="微软雅黑 Light" panose="020B0502040204020203" pitchFamily="34" charset="-122"/>
              </a:defRPr>
            </a:lvl1pPr>
          </a:lstStyle>
          <a:p>
            <a:r>
              <a:rPr lang="zh-CN" altLang="en-US" dirty="0"/>
              <a:t>单击此处编辑母版标题样式</a:t>
            </a:r>
            <a:endParaRPr lang="zh-CN" altLang="en-US" dirty="0"/>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solidFill>
                  <a:schemeClr val="tx1">
                    <a:lumMod val="75000"/>
                    <a:lumOff val="25000"/>
                  </a:schemeClr>
                </a:solidFill>
                <a:latin typeface="微软雅黑 Light" panose="020B0502040204020203" pitchFamily="34" charset="-122"/>
                <a:ea typeface="微软雅黑 Light" panose="020B0502040204020203" pitchFamily="34" charset="-122"/>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endParaRPr lang="zh-CN" altLang="en-US" dirty="0"/>
          </a:p>
        </p:txBody>
      </p:sp>
      <p:sp>
        <p:nvSpPr>
          <p:cNvPr id="4" name="日期占位符 3"/>
          <p:cNvSpPr>
            <a:spLocks noGrp="1"/>
          </p:cNvSpPr>
          <p:nvPr>
            <p:ph type="dt" sz="half" idx="10"/>
          </p:nvPr>
        </p:nvSpPr>
        <p:spPr>
          <a:xfrm>
            <a:off x="838200" y="6356350"/>
            <a:ext cx="2743200" cy="365125"/>
          </a:xfrm>
          <a:prstGeom prst="rect">
            <a:avLst/>
          </a:prstGeom>
        </p:spPr>
        <p:txBody>
          <a:bodyPr/>
          <a:lstStyle>
            <a:lvl1pPr>
              <a:defRPr>
                <a:latin typeface="微软雅黑 Light" panose="020B0502040204020203" pitchFamily="34" charset="-122"/>
                <a:ea typeface="微软雅黑 Light" panose="020B0502040204020203" pitchFamily="34" charset="-122"/>
              </a:defRPr>
            </a:lvl1pPr>
          </a:lstStyle>
          <a:p>
            <a:fld id="{FD3F2B93-9582-4403-A8D9-97AE827D92AF}" type="datetimeFigureOut">
              <a:rPr lang="zh-CN" altLang="en-US" smtClean="0"/>
            </a:fld>
            <a:endParaRPr lang="zh-CN" altLang="en-US"/>
          </a:p>
        </p:txBody>
      </p:sp>
      <p:sp>
        <p:nvSpPr>
          <p:cNvPr id="5" name="页脚占位符 4"/>
          <p:cNvSpPr>
            <a:spLocks noGrp="1"/>
          </p:cNvSpPr>
          <p:nvPr>
            <p:ph type="ftr" sz="quarter" idx="11"/>
          </p:nvPr>
        </p:nvSpPr>
        <p:spPr/>
        <p:txBody>
          <a:bodyPr/>
          <a:lstStyle>
            <a:lvl1pPr>
              <a:defRPr>
                <a:latin typeface="微软雅黑 Light" panose="020B0502040204020203" pitchFamily="34" charset="-122"/>
                <a:ea typeface="微软雅黑 Light" panose="020B0502040204020203" pitchFamily="34" charset="-122"/>
              </a:defRPr>
            </a:lvl1pPr>
          </a:lstStyle>
          <a:p>
            <a:endParaRPr lang="zh-CN" altLang="en-US"/>
          </a:p>
        </p:txBody>
      </p:sp>
      <p:sp>
        <p:nvSpPr>
          <p:cNvPr id="6" name="灯片编号占位符 5"/>
          <p:cNvSpPr>
            <a:spLocks noGrp="1"/>
          </p:cNvSpPr>
          <p:nvPr>
            <p:ph type="sldNum" sz="quarter" idx="12"/>
          </p:nvPr>
        </p:nvSpPr>
        <p:spPr/>
        <p:txBody>
          <a:bodyPr/>
          <a:lstStyle>
            <a:lvl1pPr>
              <a:defRPr>
                <a:latin typeface="微软雅黑 Light" panose="020B0502040204020203" pitchFamily="34" charset="-122"/>
                <a:ea typeface="微软雅黑 Light" panose="020B0502040204020203" pitchFamily="34" charset="-122"/>
              </a:defRPr>
            </a:lvl1pPr>
          </a:lstStyle>
          <a:p>
            <a:fld id="{699B6DDD-08F0-436D-982C-F99374840B33}" type="slidenum">
              <a:rPr lang="zh-CN" altLang="en-US" smtClean="0"/>
            </a:fld>
            <a:endParaRPr lang="zh-CN" altLang="en-US"/>
          </a:p>
        </p:txBody>
      </p:sp>
      <p:pic>
        <p:nvPicPr>
          <p:cNvPr id="8" name="Picture 7" descr="Picture1.png"/>
          <p:cNvPicPr>
            <a:picLocks noChangeAspect="1"/>
          </p:cNvPicPr>
          <p:nvPr userDrawn="1"/>
        </p:nvPicPr>
        <p:blipFill>
          <a:blip r:embed="rId3" cstate="screen"/>
          <a:stretch>
            <a:fillRect/>
          </a:stretch>
        </p:blipFill>
        <p:spPr>
          <a:xfrm>
            <a:off x="9851569" y="179024"/>
            <a:ext cx="2153196" cy="720894"/>
          </a:xfrm>
          <a:prstGeom prst="rect">
            <a:avLst/>
          </a:prstGeom>
        </p:spPr>
      </p:pic>
    </p:spTree>
  </p:cSld>
  <p:clrMapOvr>
    <a:masterClrMapping/>
  </p:clrMapOvr>
  <p:transition spd="slow">
    <p:push dir="u"/>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lvl1pPr>
              <a:defRPr>
                <a:latin typeface="微软雅黑 Light" panose="020B0502040204020203" pitchFamily="34" charset="-122"/>
                <a:ea typeface="微软雅黑 Light" panose="020B0502040204020203" pitchFamily="34" charset="-122"/>
              </a:defRPr>
            </a:lvl1pPr>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lvl1pPr>
              <a:defRPr>
                <a:latin typeface="微软雅黑 Light" panose="020B0502040204020203" pitchFamily="34" charset="-122"/>
                <a:ea typeface="微软雅黑 Light" panose="020B0502040204020203" pitchFamily="34" charset="-122"/>
              </a:defRPr>
            </a:lvl1pPr>
            <a:lvl2pPr>
              <a:defRPr>
                <a:latin typeface="微软雅黑 Light" panose="020B0502040204020203" pitchFamily="34" charset="-122"/>
                <a:ea typeface="微软雅黑 Light" panose="020B0502040204020203" pitchFamily="34" charset="-122"/>
              </a:defRPr>
            </a:lvl2pPr>
            <a:lvl3pPr>
              <a:defRPr>
                <a:latin typeface="微软雅黑 Light" panose="020B0502040204020203" pitchFamily="34" charset="-122"/>
                <a:ea typeface="微软雅黑 Light" panose="020B0502040204020203" pitchFamily="34" charset="-122"/>
              </a:defRPr>
            </a:lvl3pPr>
            <a:lvl4pPr>
              <a:defRPr>
                <a:latin typeface="微软雅黑 Light" panose="020B0502040204020203" pitchFamily="34" charset="-122"/>
                <a:ea typeface="微软雅黑 Light" panose="020B0502040204020203" pitchFamily="34" charset="-122"/>
              </a:defRPr>
            </a:lvl4pPr>
            <a:lvl5pPr>
              <a:defRPr>
                <a:latin typeface="微软雅黑 Light" panose="020B0502040204020203" pitchFamily="34" charset="-122"/>
                <a:ea typeface="微软雅黑 Light" panose="020B0502040204020203"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nvPr>
        </p:nvSpPr>
        <p:spPr>
          <a:xfrm>
            <a:off x="838200" y="6356350"/>
            <a:ext cx="2743200" cy="365125"/>
          </a:xfrm>
          <a:prstGeom prst="rect">
            <a:avLst/>
          </a:prstGeom>
        </p:spPr>
        <p:txBody>
          <a:bodyPr/>
          <a:lstStyle>
            <a:lvl1pPr>
              <a:defRPr>
                <a:latin typeface="微软雅黑 Light" panose="020B0502040204020203" pitchFamily="34" charset="-122"/>
                <a:ea typeface="微软雅黑 Light" panose="020B0502040204020203" pitchFamily="34" charset="-122"/>
              </a:defRPr>
            </a:lvl1pPr>
          </a:lstStyle>
          <a:p>
            <a:fld id="{FD3F2B93-9582-4403-A8D9-97AE827D92AF}" type="datetimeFigureOut">
              <a:rPr lang="zh-CN" altLang="en-US" smtClean="0"/>
            </a:fld>
            <a:endParaRPr lang="zh-CN" altLang="en-US"/>
          </a:p>
        </p:txBody>
      </p:sp>
      <p:sp>
        <p:nvSpPr>
          <p:cNvPr id="5" name="页脚占位符 4"/>
          <p:cNvSpPr>
            <a:spLocks noGrp="1"/>
          </p:cNvSpPr>
          <p:nvPr>
            <p:ph type="ftr" sz="quarter" idx="11"/>
          </p:nvPr>
        </p:nvSpPr>
        <p:spPr/>
        <p:txBody>
          <a:bodyPr/>
          <a:lstStyle>
            <a:lvl1pPr>
              <a:defRPr>
                <a:latin typeface="微软雅黑 Light" panose="020B0502040204020203" pitchFamily="34" charset="-122"/>
                <a:ea typeface="微软雅黑 Light" panose="020B0502040204020203" pitchFamily="34" charset="-122"/>
              </a:defRPr>
            </a:lvl1pPr>
          </a:lstStyle>
          <a:p>
            <a:endParaRPr lang="zh-CN" altLang="en-US"/>
          </a:p>
        </p:txBody>
      </p:sp>
      <p:sp>
        <p:nvSpPr>
          <p:cNvPr id="6" name="灯片编号占位符 5"/>
          <p:cNvSpPr>
            <a:spLocks noGrp="1"/>
          </p:cNvSpPr>
          <p:nvPr>
            <p:ph type="sldNum" sz="quarter" idx="12"/>
          </p:nvPr>
        </p:nvSpPr>
        <p:spPr/>
        <p:txBody>
          <a:bodyPr/>
          <a:lstStyle>
            <a:lvl1pPr>
              <a:defRPr>
                <a:latin typeface="微软雅黑 Light" panose="020B0502040204020203" pitchFamily="34" charset="-122"/>
                <a:ea typeface="微软雅黑 Light" panose="020B0502040204020203" pitchFamily="34" charset="-122"/>
              </a:defRPr>
            </a:lvl1pPr>
          </a:lstStyle>
          <a:p>
            <a:fld id="{699B6DDD-08F0-436D-982C-F99374840B33}" type="slidenum">
              <a:rPr lang="zh-CN" altLang="en-US" smtClean="0"/>
            </a:fld>
            <a:endParaRPr lang="zh-CN" altLang="en-US"/>
          </a:p>
        </p:txBody>
      </p:sp>
    </p:spTree>
  </p:cSld>
  <p:clrMapOvr>
    <a:masterClrMapping/>
  </p:clrMapOvr>
  <p:transition spd="slow">
    <p:push dir="u"/>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pic>
        <p:nvPicPr>
          <p:cNvPr id="8" name="Picture 3" descr="C:\Users\wangwengping\Desktop\logo1.png"/>
          <p:cNvPicPr>
            <a:picLocks noChangeAspect="1" noChangeArrowheads="1"/>
          </p:cNvPicPr>
          <p:nvPr userDrawn="1"/>
        </p:nvPicPr>
        <p:blipFill>
          <a:blip r:embed="rId2" cstate="screen"/>
          <a:srcRect/>
          <a:stretch>
            <a:fillRect/>
          </a:stretch>
        </p:blipFill>
        <p:spPr bwMode="auto">
          <a:xfrm>
            <a:off x="10535631" y="161755"/>
            <a:ext cx="1224569" cy="1236832"/>
          </a:xfrm>
          <a:prstGeom prst="rect">
            <a:avLst/>
          </a:prstGeom>
          <a:noFill/>
          <a:ln w="9525">
            <a:noFill/>
            <a:miter lim="800000"/>
            <a:headEnd/>
            <a:tailEnd/>
          </a:ln>
        </p:spPr>
      </p:pic>
      <p:sp>
        <p:nvSpPr>
          <p:cNvPr id="2" name="标题 1"/>
          <p:cNvSpPr>
            <a:spLocks noGrp="1"/>
          </p:cNvSpPr>
          <p:nvPr>
            <p:ph type="title"/>
          </p:nvPr>
        </p:nvSpPr>
        <p:spPr>
          <a:xfrm>
            <a:off x="173508" y="881"/>
            <a:ext cx="11573813" cy="849126"/>
          </a:xfrm>
        </p:spPr>
        <p:txBody>
          <a:bodyPr>
            <a:normAutofit/>
          </a:bodyPr>
          <a:lstStyle>
            <a:lvl1pPr>
              <a:defRPr sz="3000">
                <a:solidFill>
                  <a:schemeClr val="tx1">
                    <a:lumMod val="65000"/>
                    <a:lumOff val="35000"/>
                  </a:schemeClr>
                </a:solidFill>
                <a:latin typeface="微软雅黑 Light" panose="020B0502040204020203" pitchFamily="34" charset="-122"/>
                <a:ea typeface="微软雅黑 Light" panose="020B0502040204020203" pitchFamily="34" charset="-122"/>
              </a:defRPr>
            </a:lvl1pPr>
          </a:lstStyle>
          <a:p>
            <a:r>
              <a:rPr lang="zh-CN" altLang="en-US" dirty="0"/>
              <a:t>单击此处编辑母版标题样式</a:t>
            </a:r>
            <a:endParaRPr lang="zh-CN" altLang="en-US" dirty="0"/>
          </a:p>
        </p:txBody>
      </p:sp>
      <p:sp>
        <p:nvSpPr>
          <p:cNvPr id="3" name="内容占位符 2"/>
          <p:cNvSpPr>
            <a:spLocks noGrp="1"/>
          </p:cNvSpPr>
          <p:nvPr>
            <p:ph idx="1"/>
          </p:nvPr>
        </p:nvSpPr>
        <p:spPr>
          <a:xfrm>
            <a:off x="186570" y="899047"/>
            <a:ext cx="11792070" cy="5448937"/>
          </a:xfrm>
        </p:spPr>
        <p:txBody>
          <a:bodyPr/>
          <a:lstStyle>
            <a:lvl1pPr>
              <a:defRPr>
                <a:latin typeface="微软雅黑 Light" panose="020B0502040204020203" pitchFamily="34" charset="-122"/>
                <a:ea typeface="微软雅黑 Light" panose="020B0502040204020203" pitchFamily="34" charset="-122"/>
              </a:defRPr>
            </a:lvl1pPr>
            <a:lvl2pPr>
              <a:defRPr>
                <a:latin typeface="微软雅黑 Light" panose="020B0502040204020203" pitchFamily="34" charset="-122"/>
                <a:ea typeface="微软雅黑 Light" panose="020B0502040204020203" pitchFamily="34" charset="-122"/>
              </a:defRPr>
            </a:lvl2pPr>
            <a:lvl3pPr>
              <a:defRPr>
                <a:latin typeface="微软雅黑 Light" panose="020B0502040204020203" pitchFamily="34" charset="-122"/>
                <a:ea typeface="微软雅黑 Light" panose="020B0502040204020203" pitchFamily="34" charset="-122"/>
              </a:defRPr>
            </a:lvl3pPr>
            <a:lvl4pPr>
              <a:defRPr>
                <a:latin typeface="微软雅黑 Light" panose="020B0502040204020203" pitchFamily="34" charset="-122"/>
                <a:ea typeface="微软雅黑 Light" panose="020B0502040204020203" pitchFamily="34" charset="-122"/>
              </a:defRPr>
            </a:lvl4pPr>
            <a:lvl5pPr>
              <a:defRPr>
                <a:latin typeface="微软雅黑 Light" panose="020B0502040204020203" pitchFamily="34" charset="-122"/>
                <a:ea typeface="微软雅黑 Light" panose="020B0502040204020203"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nvPr>
        </p:nvSpPr>
        <p:spPr>
          <a:xfrm>
            <a:off x="838200" y="6356350"/>
            <a:ext cx="2743200" cy="365125"/>
          </a:xfrm>
          <a:prstGeom prst="rect">
            <a:avLst/>
          </a:prstGeom>
        </p:spPr>
        <p:txBody>
          <a:bodyPr/>
          <a:lstStyle>
            <a:lvl1pPr>
              <a:defRPr>
                <a:latin typeface="微软雅黑 Light" panose="020B0502040204020203" pitchFamily="34" charset="-122"/>
                <a:ea typeface="微软雅黑 Light" panose="020B0502040204020203" pitchFamily="34" charset="-122"/>
              </a:defRPr>
            </a:lvl1pPr>
          </a:lstStyle>
          <a:p>
            <a:fld id="{FD3F2B93-9582-4403-A8D9-97AE827D92AF}" type="datetimeFigureOut">
              <a:rPr lang="zh-CN" altLang="en-US" smtClean="0"/>
            </a:fld>
            <a:endParaRPr lang="zh-CN" altLang="en-US"/>
          </a:p>
        </p:txBody>
      </p:sp>
      <p:sp>
        <p:nvSpPr>
          <p:cNvPr id="5" name="页脚占位符 4"/>
          <p:cNvSpPr>
            <a:spLocks noGrp="1"/>
          </p:cNvSpPr>
          <p:nvPr>
            <p:ph type="ftr" sz="quarter" idx="11"/>
          </p:nvPr>
        </p:nvSpPr>
        <p:spPr/>
        <p:txBody>
          <a:bodyPr/>
          <a:lstStyle>
            <a:lvl1pPr>
              <a:defRPr>
                <a:latin typeface="微软雅黑 Light" panose="020B0502040204020203" pitchFamily="34" charset="-122"/>
                <a:ea typeface="微软雅黑 Light" panose="020B0502040204020203" pitchFamily="34" charset="-122"/>
              </a:defRPr>
            </a:lvl1pPr>
          </a:lstStyle>
          <a:p>
            <a:endParaRPr lang="zh-CN" altLang="en-US"/>
          </a:p>
        </p:txBody>
      </p:sp>
      <p:sp>
        <p:nvSpPr>
          <p:cNvPr id="6" name="灯片编号占位符 5"/>
          <p:cNvSpPr>
            <a:spLocks noGrp="1"/>
          </p:cNvSpPr>
          <p:nvPr>
            <p:ph type="sldNum" sz="quarter" idx="12"/>
          </p:nvPr>
        </p:nvSpPr>
        <p:spPr/>
        <p:txBody>
          <a:bodyPr/>
          <a:lstStyle>
            <a:lvl1pPr>
              <a:defRPr>
                <a:latin typeface="微软雅黑 Light" panose="020B0502040204020203" pitchFamily="34" charset="-122"/>
                <a:ea typeface="微软雅黑 Light" panose="020B0502040204020203" pitchFamily="34" charset="-122"/>
              </a:defRPr>
            </a:lvl1pPr>
          </a:lstStyle>
          <a:p>
            <a:fld id="{699B6DDD-08F0-436D-982C-F99374840B33}" type="slidenum">
              <a:rPr lang="zh-CN" altLang="en-US" smtClean="0"/>
            </a:fld>
            <a:endParaRPr lang="zh-CN" altLang="en-US"/>
          </a:p>
        </p:txBody>
      </p:sp>
      <p:sp>
        <p:nvSpPr>
          <p:cNvPr id="9" name="矩形 8"/>
          <p:cNvSpPr/>
          <p:nvPr userDrawn="1"/>
        </p:nvSpPr>
        <p:spPr>
          <a:xfrm>
            <a:off x="0" y="123119"/>
            <a:ext cx="173510" cy="598099"/>
          </a:xfrm>
          <a:prstGeom prst="rect">
            <a:avLst/>
          </a:prstGeom>
          <a:solidFill>
            <a:schemeClr val="accent1">
              <a:lumMod val="75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Light" panose="020B0502040204020203" pitchFamily="34" charset="-122"/>
              <a:ea typeface="微软雅黑 Light" panose="020B0502040204020203" pitchFamily="34" charset="-122"/>
            </a:endParaRPr>
          </a:p>
        </p:txBody>
      </p:sp>
      <p:pic>
        <p:nvPicPr>
          <p:cNvPr id="10" name="Picture 9" descr="Picture1.png"/>
          <p:cNvPicPr>
            <a:picLocks noChangeAspect="1"/>
          </p:cNvPicPr>
          <p:nvPr userDrawn="1"/>
        </p:nvPicPr>
        <p:blipFill>
          <a:blip r:embed="rId3" cstate="screen"/>
          <a:stretch>
            <a:fillRect/>
          </a:stretch>
        </p:blipFill>
        <p:spPr>
          <a:xfrm>
            <a:off x="10178141" y="6062200"/>
            <a:ext cx="1787437" cy="598437"/>
          </a:xfrm>
          <a:prstGeom prst="rect">
            <a:avLst/>
          </a:prstGeom>
        </p:spPr>
      </p:pic>
    </p:spTree>
  </p:cSld>
  <p:clrMapOvr>
    <a:masterClrMapping/>
  </p:clrMapOvr>
  <p:transition spd="slow">
    <p:push dir="u"/>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173510" y="12302"/>
            <a:ext cx="11637135" cy="819731"/>
          </a:xfrm>
        </p:spPr>
        <p:txBody>
          <a:bodyPr vert="horz" lIns="91440" tIns="45720" rIns="91440" bIns="45720" rtlCol="0" anchor="ctr">
            <a:normAutofit/>
          </a:bodyPr>
          <a:lstStyle>
            <a:lvl1pPr>
              <a:defRPr lang="zh-CN" altLang="en-US" sz="3000">
                <a:solidFill>
                  <a:schemeClr val="tx1">
                    <a:lumMod val="65000"/>
                    <a:lumOff val="35000"/>
                  </a:schemeClr>
                </a:solidFill>
                <a:latin typeface="微软雅黑 Light" panose="020B0502040204020203" pitchFamily="34" charset="-122"/>
                <a:ea typeface="微软雅黑 Light" panose="020B0502040204020203" pitchFamily="34" charset="-122"/>
              </a:defRPr>
            </a:lvl1pPr>
          </a:lstStyle>
          <a:p>
            <a:pPr lvl="0"/>
            <a:r>
              <a:rPr lang="zh-CN" altLang="en-US" dirty="0"/>
              <a:t>单击此处编辑母版标题样式</a:t>
            </a:r>
            <a:endParaRPr lang="zh-CN" altLang="en-US" dirty="0"/>
          </a:p>
        </p:txBody>
      </p:sp>
      <p:sp>
        <p:nvSpPr>
          <p:cNvPr id="3" name="内容占位符 2"/>
          <p:cNvSpPr>
            <a:spLocks noGrp="1"/>
          </p:cNvSpPr>
          <p:nvPr>
            <p:ph sz="half" idx="1"/>
          </p:nvPr>
        </p:nvSpPr>
        <p:spPr>
          <a:xfrm>
            <a:off x="838200" y="1825625"/>
            <a:ext cx="5181600" cy="4351338"/>
          </a:xfrm>
        </p:spPr>
        <p:txBody>
          <a:bodyPr/>
          <a:lstStyle>
            <a:lvl1pPr>
              <a:defRPr>
                <a:latin typeface="微软雅黑 Light" panose="020B0502040204020203" pitchFamily="34" charset="-122"/>
                <a:ea typeface="微软雅黑 Light" panose="020B0502040204020203" pitchFamily="34" charset="-122"/>
              </a:defRPr>
            </a:lvl1pPr>
            <a:lvl2pPr>
              <a:defRPr>
                <a:latin typeface="微软雅黑 Light" panose="020B0502040204020203" pitchFamily="34" charset="-122"/>
                <a:ea typeface="微软雅黑 Light" panose="020B0502040204020203" pitchFamily="34" charset="-122"/>
              </a:defRPr>
            </a:lvl2pPr>
            <a:lvl3pPr>
              <a:defRPr>
                <a:latin typeface="微软雅黑 Light" panose="020B0502040204020203" pitchFamily="34" charset="-122"/>
                <a:ea typeface="微软雅黑 Light" panose="020B0502040204020203" pitchFamily="34" charset="-122"/>
              </a:defRPr>
            </a:lvl3pPr>
            <a:lvl4pPr>
              <a:defRPr>
                <a:latin typeface="微软雅黑 Light" panose="020B0502040204020203" pitchFamily="34" charset="-122"/>
                <a:ea typeface="微软雅黑 Light" panose="020B0502040204020203" pitchFamily="34" charset="-122"/>
              </a:defRPr>
            </a:lvl4pPr>
            <a:lvl5pPr>
              <a:defRPr>
                <a:latin typeface="微软雅黑 Light" panose="020B0502040204020203" pitchFamily="34" charset="-122"/>
                <a:ea typeface="微软雅黑 Light" panose="020B0502040204020203" pitchFamily="3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lvl1pPr>
              <a:defRPr>
                <a:latin typeface="微软雅黑 Light" panose="020B0502040204020203" pitchFamily="34" charset="-122"/>
                <a:ea typeface="微软雅黑 Light" panose="020B0502040204020203" pitchFamily="34" charset="-122"/>
              </a:defRPr>
            </a:lvl1pPr>
            <a:lvl2pPr>
              <a:defRPr>
                <a:latin typeface="微软雅黑 Light" panose="020B0502040204020203" pitchFamily="34" charset="-122"/>
                <a:ea typeface="微软雅黑 Light" panose="020B0502040204020203" pitchFamily="34" charset="-122"/>
              </a:defRPr>
            </a:lvl2pPr>
            <a:lvl3pPr>
              <a:defRPr>
                <a:latin typeface="微软雅黑 Light" panose="020B0502040204020203" pitchFamily="34" charset="-122"/>
                <a:ea typeface="微软雅黑 Light" panose="020B0502040204020203" pitchFamily="34" charset="-122"/>
              </a:defRPr>
            </a:lvl3pPr>
            <a:lvl4pPr>
              <a:defRPr>
                <a:latin typeface="微软雅黑 Light" panose="020B0502040204020203" pitchFamily="34" charset="-122"/>
                <a:ea typeface="微软雅黑 Light" panose="020B0502040204020203" pitchFamily="34" charset="-122"/>
              </a:defRPr>
            </a:lvl4pPr>
            <a:lvl5pPr>
              <a:defRPr>
                <a:latin typeface="微软雅黑 Light" panose="020B0502040204020203" pitchFamily="34" charset="-122"/>
                <a:ea typeface="微软雅黑 Light" panose="020B0502040204020203" pitchFamily="3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a:xfrm>
            <a:off x="838200" y="6356350"/>
            <a:ext cx="2743200" cy="365125"/>
          </a:xfrm>
          <a:prstGeom prst="rect">
            <a:avLst/>
          </a:prstGeom>
        </p:spPr>
        <p:txBody>
          <a:bodyPr/>
          <a:lstStyle>
            <a:lvl1pPr>
              <a:defRPr>
                <a:latin typeface="微软雅黑 Light" panose="020B0502040204020203" pitchFamily="34" charset="-122"/>
                <a:ea typeface="微软雅黑 Light" panose="020B0502040204020203" pitchFamily="34" charset="-122"/>
              </a:defRPr>
            </a:lvl1pPr>
          </a:lstStyle>
          <a:p>
            <a:fld id="{FD3F2B93-9582-4403-A8D9-97AE827D92AF}" type="datetimeFigureOut">
              <a:rPr lang="zh-CN" altLang="en-US" smtClean="0"/>
            </a:fld>
            <a:endParaRPr lang="zh-CN" altLang="en-US"/>
          </a:p>
        </p:txBody>
      </p:sp>
      <p:sp>
        <p:nvSpPr>
          <p:cNvPr id="6" name="页脚占位符 5"/>
          <p:cNvSpPr>
            <a:spLocks noGrp="1"/>
          </p:cNvSpPr>
          <p:nvPr>
            <p:ph type="ftr" sz="quarter" idx="11"/>
          </p:nvPr>
        </p:nvSpPr>
        <p:spPr/>
        <p:txBody>
          <a:bodyPr/>
          <a:lstStyle>
            <a:lvl1pPr>
              <a:defRPr>
                <a:latin typeface="微软雅黑 Light" panose="020B0502040204020203" pitchFamily="34" charset="-122"/>
                <a:ea typeface="微软雅黑 Light" panose="020B0502040204020203" pitchFamily="34" charset="-122"/>
              </a:defRPr>
            </a:lvl1pPr>
          </a:lstStyle>
          <a:p>
            <a:endParaRPr lang="zh-CN" altLang="en-US"/>
          </a:p>
        </p:txBody>
      </p:sp>
      <p:sp>
        <p:nvSpPr>
          <p:cNvPr id="7" name="灯片编号占位符 6"/>
          <p:cNvSpPr>
            <a:spLocks noGrp="1"/>
          </p:cNvSpPr>
          <p:nvPr>
            <p:ph type="sldNum" sz="quarter" idx="12"/>
          </p:nvPr>
        </p:nvSpPr>
        <p:spPr/>
        <p:txBody>
          <a:bodyPr/>
          <a:lstStyle>
            <a:lvl1pPr>
              <a:defRPr>
                <a:latin typeface="微软雅黑 Light" panose="020B0502040204020203" pitchFamily="34" charset="-122"/>
                <a:ea typeface="微软雅黑 Light" panose="020B0502040204020203" pitchFamily="34" charset="-122"/>
              </a:defRPr>
            </a:lvl1pPr>
          </a:lstStyle>
          <a:p>
            <a:fld id="{699B6DDD-08F0-436D-982C-F99374840B33}" type="slidenum">
              <a:rPr lang="zh-CN" altLang="en-US" smtClean="0"/>
            </a:fld>
            <a:endParaRPr lang="zh-CN" altLang="en-US"/>
          </a:p>
        </p:txBody>
      </p:sp>
      <p:sp>
        <p:nvSpPr>
          <p:cNvPr id="8" name="矩形 7"/>
          <p:cNvSpPr/>
          <p:nvPr userDrawn="1"/>
        </p:nvSpPr>
        <p:spPr>
          <a:xfrm>
            <a:off x="0" y="123119"/>
            <a:ext cx="173510" cy="598099"/>
          </a:xfrm>
          <a:prstGeom prst="rect">
            <a:avLst/>
          </a:prstGeom>
          <a:solidFill>
            <a:schemeClr val="accent1">
              <a:lumMod val="75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Light" panose="020B0502040204020203" pitchFamily="34" charset="-122"/>
              <a:ea typeface="微软雅黑 Light" panose="020B0502040204020203" pitchFamily="34" charset="-122"/>
            </a:endParaRPr>
          </a:p>
        </p:txBody>
      </p:sp>
    </p:spTree>
  </p:cSld>
  <p:clrMapOvr>
    <a:masterClrMapping/>
  </p:clrMapOvr>
  <p:transition spd="slow">
    <p:push dir="u"/>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vert="horz" lIns="91440" tIns="45720" rIns="91440" bIns="45720" rtlCol="0" anchor="ctr">
            <a:normAutofit/>
          </a:bodyPr>
          <a:lstStyle>
            <a:lvl1pPr>
              <a:defRPr lang="zh-CN" altLang="en-US">
                <a:solidFill>
                  <a:schemeClr val="tx1">
                    <a:lumMod val="65000"/>
                    <a:lumOff val="35000"/>
                  </a:schemeClr>
                </a:solidFill>
                <a:latin typeface="微软雅黑 Light" panose="020B0502040204020203" pitchFamily="34" charset="-122"/>
                <a:ea typeface="微软雅黑 Light" panose="020B0502040204020203" pitchFamily="34" charset="-122"/>
              </a:defRPr>
            </a:lvl1pPr>
          </a:lstStyle>
          <a:p>
            <a:pPr lvl="0"/>
            <a:r>
              <a:rPr lang="zh-CN" altLang="en-US" dirty="0"/>
              <a:t>单击此处编辑母版标题样式</a:t>
            </a:r>
            <a:endParaRPr lang="zh-CN" altLang="en-US" dirty="0"/>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atin typeface="微软雅黑 Light" panose="020B0502040204020203" pitchFamily="34" charset="-122"/>
                <a:ea typeface="微软雅黑 Light" panose="020B0502040204020203"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endParaRPr lang="zh-CN" altLang="en-US" dirty="0"/>
          </a:p>
        </p:txBody>
      </p:sp>
      <p:sp>
        <p:nvSpPr>
          <p:cNvPr id="4" name="内容占位符 3"/>
          <p:cNvSpPr>
            <a:spLocks noGrp="1"/>
          </p:cNvSpPr>
          <p:nvPr>
            <p:ph sz="half" idx="2"/>
          </p:nvPr>
        </p:nvSpPr>
        <p:spPr>
          <a:xfrm>
            <a:off x="839788" y="2505075"/>
            <a:ext cx="5157787" cy="3684588"/>
          </a:xfrm>
        </p:spPr>
        <p:txBody>
          <a:bodyPr/>
          <a:lstStyle>
            <a:lvl1pPr>
              <a:defRPr>
                <a:latin typeface="微软雅黑 Light" panose="020B0502040204020203" pitchFamily="34" charset="-122"/>
                <a:ea typeface="微软雅黑 Light" panose="020B0502040204020203" pitchFamily="34" charset="-122"/>
              </a:defRPr>
            </a:lvl1pPr>
            <a:lvl2pPr>
              <a:defRPr>
                <a:latin typeface="微软雅黑 Light" panose="020B0502040204020203" pitchFamily="34" charset="-122"/>
                <a:ea typeface="微软雅黑 Light" panose="020B0502040204020203" pitchFamily="34" charset="-122"/>
              </a:defRPr>
            </a:lvl2pPr>
            <a:lvl3pPr>
              <a:defRPr>
                <a:latin typeface="微软雅黑 Light" panose="020B0502040204020203" pitchFamily="34" charset="-122"/>
                <a:ea typeface="微软雅黑 Light" panose="020B0502040204020203" pitchFamily="34" charset="-122"/>
              </a:defRPr>
            </a:lvl3pPr>
            <a:lvl4pPr>
              <a:defRPr>
                <a:latin typeface="微软雅黑 Light" panose="020B0502040204020203" pitchFamily="34" charset="-122"/>
                <a:ea typeface="微软雅黑 Light" panose="020B0502040204020203" pitchFamily="34" charset="-122"/>
              </a:defRPr>
            </a:lvl4pPr>
            <a:lvl5pPr>
              <a:defRPr>
                <a:latin typeface="微软雅黑 Light" panose="020B0502040204020203" pitchFamily="34" charset="-122"/>
                <a:ea typeface="微软雅黑 Light" panose="020B0502040204020203" pitchFamily="3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atin typeface="微软雅黑 Light" panose="020B0502040204020203" pitchFamily="34" charset="-122"/>
                <a:ea typeface="微软雅黑 Light" panose="020B0502040204020203"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lvl1pPr>
              <a:defRPr>
                <a:latin typeface="微软雅黑 Light" panose="020B0502040204020203" pitchFamily="34" charset="-122"/>
                <a:ea typeface="微软雅黑 Light" panose="020B0502040204020203" pitchFamily="34" charset="-122"/>
              </a:defRPr>
            </a:lvl1pPr>
            <a:lvl2pPr>
              <a:defRPr>
                <a:latin typeface="微软雅黑 Light" panose="020B0502040204020203" pitchFamily="34" charset="-122"/>
                <a:ea typeface="微软雅黑 Light" panose="020B0502040204020203" pitchFamily="34" charset="-122"/>
              </a:defRPr>
            </a:lvl2pPr>
            <a:lvl3pPr>
              <a:defRPr>
                <a:latin typeface="微软雅黑 Light" panose="020B0502040204020203" pitchFamily="34" charset="-122"/>
                <a:ea typeface="微软雅黑 Light" panose="020B0502040204020203" pitchFamily="34" charset="-122"/>
              </a:defRPr>
            </a:lvl3pPr>
            <a:lvl4pPr>
              <a:defRPr>
                <a:latin typeface="微软雅黑 Light" panose="020B0502040204020203" pitchFamily="34" charset="-122"/>
                <a:ea typeface="微软雅黑 Light" panose="020B0502040204020203" pitchFamily="34" charset="-122"/>
              </a:defRPr>
            </a:lvl4pPr>
            <a:lvl5pPr>
              <a:defRPr>
                <a:latin typeface="微软雅黑 Light" panose="020B0502040204020203" pitchFamily="34" charset="-122"/>
                <a:ea typeface="微软雅黑 Light" panose="020B0502040204020203" pitchFamily="3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a:xfrm>
            <a:off x="838200" y="6356350"/>
            <a:ext cx="2743200" cy="365125"/>
          </a:xfrm>
          <a:prstGeom prst="rect">
            <a:avLst/>
          </a:prstGeom>
        </p:spPr>
        <p:txBody>
          <a:bodyPr/>
          <a:lstStyle>
            <a:lvl1pPr>
              <a:defRPr>
                <a:latin typeface="微软雅黑 Light" panose="020B0502040204020203" pitchFamily="34" charset="-122"/>
                <a:ea typeface="微软雅黑 Light" panose="020B0502040204020203" pitchFamily="34" charset="-122"/>
              </a:defRPr>
            </a:lvl1pPr>
          </a:lstStyle>
          <a:p>
            <a:fld id="{FD3F2B93-9582-4403-A8D9-97AE827D92AF}" type="datetimeFigureOut">
              <a:rPr lang="zh-CN" altLang="en-US" smtClean="0"/>
            </a:fld>
            <a:endParaRPr lang="zh-CN" altLang="en-US"/>
          </a:p>
        </p:txBody>
      </p:sp>
      <p:sp>
        <p:nvSpPr>
          <p:cNvPr id="8" name="页脚占位符 7"/>
          <p:cNvSpPr>
            <a:spLocks noGrp="1"/>
          </p:cNvSpPr>
          <p:nvPr>
            <p:ph type="ftr" sz="quarter" idx="11"/>
          </p:nvPr>
        </p:nvSpPr>
        <p:spPr/>
        <p:txBody>
          <a:bodyPr/>
          <a:lstStyle>
            <a:lvl1pPr>
              <a:defRPr>
                <a:latin typeface="微软雅黑 Light" panose="020B0502040204020203" pitchFamily="34" charset="-122"/>
                <a:ea typeface="微软雅黑 Light" panose="020B0502040204020203" pitchFamily="34" charset="-122"/>
              </a:defRPr>
            </a:lvl1pPr>
          </a:lstStyle>
          <a:p>
            <a:endParaRPr lang="zh-CN" altLang="en-US"/>
          </a:p>
        </p:txBody>
      </p:sp>
      <p:sp>
        <p:nvSpPr>
          <p:cNvPr id="9" name="灯片编号占位符 8"/>
          <p:cNvSpPr>
            <a:spLocks noGrp="1"/>
          </p:cNvSpPr>
          <p:nvPr>
            <p:ph type="sldNum" sz="quarter" idx="12"/>
          </p:nvPr>
        </p:nvSpPr>
        <p:spPr/>
        <p:txBody>
          <a:bodyPr/>
          <a:lstStyle>
            <a:lvl1pPr>
              <a:defRPr>
                <a:latin typeface="微软雅黑 Light" panose="020B0502040204020203" pitchFamily="34" charset="-122"/>
                <a:ea typeface="微软雅黑 Light" panose="020B0502040204020203" pitchFamily="34" charset="-122"/>
              </a:defRPr>
            </a:lvl1pPr>
          </a:lstStyle>
          <a:p>
            <a:fld id="{699B6DDD-08F0-436D-982C-F99374840B33}" type="slidenum">
              <a:rPr lang="zh-CN" altLang="en-US" smtClean="0"/>
            </a:fld>
            <a:endParaRPr lang="zh-CN" altLang="en-US"/>
          </a:p>
        </p:txBody>
      </p:sp>
    </p:spTree>
  </p:cSld>
  <p:clrMapOvr>
    <a:masterClrMapping/>
  </p:clrMapOvr>
  <p:transition spd="slow">
    <p:push dir="u"/>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vert="horz" lIns="91440" tIns="45720" rIns="91440" bIns="45720" rtlCol="0" anchor="ctr">
            <a:normAutofit/>
          </a:bodyPr>
          <a:lstStyle>
            <a:lvl1pPr>
              <a:defRPr lang="zh-CN" altLang="en-US">
                <a:solidFill>
                  <a:schemeClr val="tx1">
                    <a:lumMod val="65000"/>
                    <a:lumOff val="35000"/>
                  </a:schemeClr>
                </a:solidFill>
                <a:latin typeface="微软雅黑 Light" panose="020B0502040204020203" pitchFamily="34" charset="-122"/>
                <a:ea typeface="微软雅黑 Light" panose="020B0502040204020203" pitchFamily="34" charset="-122"/>
              </a:defRPr>
            </a:lvl1pPr>
          </a:lstStyle>
          <a:p>
            <a:pPr lvl="0"/>
            <a:r>
              <a:rPr lang="zh-CN" altLang="en-US"/>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a:prstGeom prst="rect">
            <a:avLst/>
          </a:prstGeom>
        </p:spPr>
        <p:txBody>
          <a:bodyPr/>
          <a:lstStyle/>
          <a:p>
            <a:fld id="{FD3F2B93-9582-4403-A8D9-97AE827D92AF}"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699B6DDD-08F0-436D-982C-F99374840B33}" type="slidenum">
              <a:rPr lang="zh-CN" altLang="en-US" smtClean="0"/>
            </a:fld>
            <a:endParaRPr lang="zh-CN" altLang="en-US"/>
          </a:p>
        </p:txBody>
      </p:sp>
    </p:spTree>
  </p:cSld>
  <p:clrMapOvr>
    <a:masterClrMapping/>
  </p:clrMapOvr>
  <p:transition spd="slow">
    <p:push dir="u"/>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p>
            <a:fld id="{FD3F2B93-9582-4403-A8D9-97AE827D92AF}"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699B6DDD-08F0-436D-982C-F99374840B33}" type="slidenum">
              <a:rPr lang="zh-CN" altLang="en-US" smtClean="0"/>
            </a:fld>
            <a:endParaRPr lang="zh-CN" altLang="en-US"/>
          </a:p>
        </p:txBody>
      </p:sp>
    </p:spTree>
  </p:cSld>
  <p:clrMapOvr>
    <a:masterClrMapping/>
  </p:clrMapOvr>
  <p:transition spd="slow">
    <p:push dir="u"/>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atin typeface="微软雅黑 Light" panose="020B0502040204020203" pitchFamily="34" charset="-122"/>
                <a:ea typeface="微软雅黑 Light" panose="020B0502040204020203" pitchFamily="34" charset="-122"/>
              </a:defRPr>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atin typeface="微软雅黑 Light" panose="020B0502040204020203" pitchFamily="34" charset="-122"/>
                <a:ea typeface="微软雅黑 Light" panose="020B0502040204020203" pitchFamily="34" charset="-122"/>
              </a:defRPr>
            </a:lvl1pPr>
            <a:lvl2pPr>
              <a:defRPr sz="2800">
                <a:latin typeface="微软雅黑 Light" panose="020B0502040204020203" pitchFamily="34" charset="-122"/>
                <a:ea typeface="微软雅黑 Light" panose="020B0502040204020203" pitchFamily="34" charset="-122"/>
              </a:defRPr>
            </a:lvl2pPr>
            <a:lvl3pPr>
              <a:defRPr sz="2400">
                <a:latin typeface="微软雅黑 Light" panose="020B0502040204020203" pitchFamily="34" charset="-122"/>
                <a:ea typeface="微软雅黑 Light" panose="020B0502040204020203" pitchFamily="34" charset="-122"/>
              </a:defRPr>
            </a:lvl3pPr>
            <a:lvl4pPr>
              <a:defRPr sz="2000">
                <a:latin typeface="微软雅黑 Light" panose="020B0502040204020203" pitchFamily="34" charset="-122"/>
                <a:ea typeface="微软雅黑 Light" panose="020B0502040204020203" pitchFamily="34" charset="-122"/>
              </a:defRPr>
            </a:lvl4pPr>
            <a:lvl5pPr>
              <a:defRPr sz="2000">
                <a:latin typeface="微软雅黑 Light" panose="020B0502040204020203" pitchFamily="34" charset="-122"/>
                <a:ea typeface="微软雅黑 Light" panose="020B0502040204020203" pitchFamily="34" charset="-122"/>
              </a:defRPr>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atin typeface="微软雅黑 Light" panose="020B0502040204020203" pitchFamily="34" charset="-122"/>
                <a:ea typeface="微软雅黑 Light" panose="020B0502040204020203" pitchFamily="34" charset="-122"/>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a:xfrm>
            <a:off x="838200" y="6356350"/>
            <a:ext cx="2743200" cy="365125"/>
          </a:xfrm>
          <a:prstGeom prst="rect">
            <a:avLst/>
          </a:prstGeom>
        </p:spPr>
        <p:txBody>
          <a:bodyPr/>
          <a:lstStyle>
            <a:lvl1pPr>
              <a:defRPr>
                <a:latin typeface="微软雅黑 Light" panose="020B0502040204020203" pitchFamily="34" charset="-122"/>
                <a:ea typeface="微软雅黑 Light" panose="020B0502040204020203" pitchFamily="34" charset="-122"/>
              </a:defRPr>
            </a:lvl1pPr>
          </a:lstStyle>
          <a:p>
            <a:fld id="{FD3F2B93-9582-4403-A8D9-97AE827D92AF}" type="datetimeFigureOut">
              <a:rPr lang="zh-CN" altLang="en-US" smtClean="0"/>
            </a:fld>
            <a:endParaRPr lang="zh-CN" altLang="en-US"/>
          </a:p>
        </p:txBody>
      </p:sp>
      <p:sp>
        <p:nvSpPr>
          <p:cNvPr id="6" name="页脚占位符 5"/>
          <p:cNvSpPr>
            <a:spLocks noGrp="1"/>
          </p:cNvSpPr>
          <p:nvPr>
            <p:ph type="ftr" sz="quarter" idx="11"/>
          </p:nvPr>
        </p:nvSpPr>
        <p:spPr/>
        <p:txBody>
          <a:bodyPr/>
          <a:lstStyle>
            <a:lvl1pPr>
              <a:defRPr>
                <a:latin typeface="微软雅黑 Light" panose="020B0502040204020203" pitchFamily="34" charset="-122"/>
                <a:ea typeface="微软雅黑 Light" panose="020B0502040204020203" pitchFamily="34" charset="-122"/>
              </a:defRPr>
            </a:lvl1pPr>
          </a:lstStyle>
          <a:p>
            <a:endParaRPr lang="zh-CN" altLang="en-US"/>
          </a:p>
        </p:txBody>
      </p:sp>
      <p:sp>
        <p:nvSpPr>
          <p:cNvPr id="7" name="灯片编号占位符 6"/>
          <p:cNvSpPr>
            <a:spLocks noGrp="1"/>
          </p:cNvSpPr>
          <p:nvPr>
            <p:ph type="sldNum" sz="quarter" idx="12"/>
          </p:nvPr>
        </p:nvSpPr>
        <p:spPr/>
        <p:txBody>
          <a:bodyPr/>
          <a:lstStyle>
            <a:lvl1pPr>
              <a:defRPr>
                <a:latin typeface="微软雅黑 Light" panose="020B0502040204020203" pitchFamily="34" charset="-122"/>
                <a:ea typeface="微软雅黑 Light" panose="020B0502040204020203" pitchFamily="34" charset="-122"/>
              </a:defRPr>
            </a:lvl1pPr>
          </a:lstStyle>
          <a:p>
            <a:fld id="{699B6DDD-08F0-436D-982C-F99374840B33}" type="slidenum">
              <a:rPr lang="zh-CN" altLang="en-US" smtClean="0"/>
            </a:fld>
            <a:endParaRPr lang="zh-CN" altLang="en-US"/>
          </a:p>
        </p:txBody>
      </p:sp>
    </p:spTree>
  </p:cSld>
  <p:clrMapOvr>
    <a:masterClrMapping/>
  </p:clrMapOvr>
  <p:transition spd="slow">
    <p:push dir="u"/>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atin typeface="微软雅黑 Light" panose="020B0502040204020203" pitchFamily="34" charset="-122"/>
                <a:ea typeface="微软雅黑 Light" panose="020B0502040204020203" pitchFamily="34" charset="-122"/>
              </a:defRPr>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atin typeface="微软雅黑 Light" panose="020B0502040204020203" pitchFamily="34" charset="-122"/>
                <a:ea typeface="微软雅黑 Light" panose="020B0502040204020203" pitchFamily="34" charset="-122"/>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atin typeface="微软雅黑 Light" panose="020B0502040204020203" pitchFamily="34" charset="-122"/>
                <a:ea typeface="微软雅黑 Light" panose="020B0502040204020203" pitchFamily="34" charset="-122"/>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a:t>单击此处编辑母版文本样式</a:t>
            </a:r>
            <a:endParaRPr lang="zh-CN" altLang="en-US" dirty="0"/>
          </a:p>
        </p:txBody>
      </p:sp>
      <p:sp>
        <p:nvSpPr>
          <p:cNvPr id="5" name="日期占位符 4"/>
          <p:cNvSpPr>
            <a:spLocks noGrp="1"/>
          </p:cNvSpPr>
          <p:nvPr>
            <p:ph type="dt" sz="half" idx="10"/>
          </p:nvPr>
        </p:nvSpPr>
        <p:spPr>
          <a:xfrm>
            <a:off x="838200" y="6356350"/>
            <a:ext cx="2743200" cy="365125"/>
          </a:xfrm>
          <a:prstGeom prst="rect">
            <a:avLst/>
          </a:prstGeom>
        </p:spPr>
        <p:txBody>
          <a:bodyPr/>
          <a:lstStyle>
            <a:lvl1pPr>
              <a:defRPr>
                <a:latin typeface="微软雅黑 Light" panose="020B0502040204020203" pitchFamily="34" charset="-122"/>
                <a:ea typeface="微软雅黑 Light" panose="020B0502040204020203" pitchFamily="34" charset="-122"/>
              </a:defRPr>
            </a:lvl1pPr>
          </a:lstStyle>
          <a:p>
            <a:fld id="{FD3F2B93-9582-4403-A8D9-97AE827D92AF}" type="datetimeFigureOut">
              <a:rPr lang="zh-CN" altLang="en-US" smtClean="0"/>
            </a:fld>
            <a:endParaRPr lang="zh-CN" altLang="en-US"/>
          </a:p>
        </p:txBody>
      </p:sp>
      <p:sp>
        <p:nvSpPr>
          <p:cNvPr id="6" name="页脚占位符 5"/>
          <p:cNvSpPr>
            <a:spLocks noGrp="1"/>
          </p:cNvSpPr>
          <p:nvPr>
            <p:ph type="ftr" sz="quarter" idx="11"/>
          </p:nvPr>
        </p:nvSpPr>
        <p:spPr/>
        <p:txBody>
          <a:bodyPr/>
          <a:lstStyle>
            <a:lvl1pPr>
              <a:defRPr>
                <a:latin typeface="微软雅黑 Light" panose="020B0502040204020203" pitchFamily="34" charset="-122"/>
                <a:ea typeface="微软雅黑 Light" panose="020B0502040204020203" pitchFamily="34" charset="-122"/>
              </a:defRPr>
            </a:lvl1pPr>
          </a:lstStyle>
          <a:p>
            <a:endParaRPr lang="zh-CN" altLang="en-US"/>
          </a:p>
        </p:txBody>
      </p:sp>
      <p:sp>
        <p:nvSpPr>
          <p:cNvPr id="7" name="灯片编号占位符 6"/>
          <p:cNvSpPr>
            <a:spLocks noGrp="1"/>
          </p:cNvSpPr>
          <p:nvPr>
            <p:ph type="sldNum" sz="quarter" idx="12"/>
          </p:nvPr>
        </p:nvSpPr>
        <p:spPr/>
        <p:txBody>
          <a:bodyPr/>
          <a:lstStyle>
            <a:lvl1pPr>
              <a:defRPr>
                <a:latin typeface="微软雅黑 Light" panose="020B0502040204020203" pitchFamily="34" charset="-122"/>
                <a:ea typeface="微软雅黑 Light" panose="020B0502040204020203" pitchFamily="34" charset="-122"/>
              </a:defRPr>
            </a:lvl1pPr>
          </a:lstStyle>
          <a:p>
            <a:fld id="{699B6DDD-08F0-436D-982C-F99374840B33}" type="slidenum">
              <a:rPr lang="zh-CN" altLang="en-US" smtClean="0"/>
            </a:fld>
            <a:endParaRPr lang="zh-CN" altLang="en-US"/>
          </a:p>
        </p:txBody>
      </p:sp>
    </p:spTree>
  </p:cSld>
  <p:clrMapOvr>
    <a:masterClrMapping/>
  </p:clrMapOvr>
  <p:transition spd="slow">
    <p:push dir="u"/>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atin typeface="微软雅黑 Light" panose="020B0502040204020203" pitchFamily="34" charset="-122"/>
                <a:ea typeface="微软雅黑 Light" panose="020B0502040204020203" pitchFamily="34" charset="-122"/>
              </a:defRPr>
            </a:lvl1p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lvl1pPr>
              <a:defRPr>
                <a:latin typeface="微软雅黑 Light" panose="020B0502040204020203" pitchFamily="34" charset="-122"/>
                <a:ea typeface="微软雅黑 Light" panose="020B0502040204020203" pitchFamily="34" charset="-122"/>
              </a:defRPr>
            </a:lvl1pPr>
            <a:lvl2pPr>
              <a:defRPr>
                <a:latin typeface="微软雅黑 Light" panose="020B0502040204020203" pitchFamily="34" charset="-122"/>
                <a:ea typeface="微软雅黑 Light" panose="020B0502040204020203" pitchFamily="34" charset="-122"/>
              </a:defRPr>
            </a:lvl2pPr>
            <a:lvl3pPr>
              <a:defRPr>
                <a:latin typeface="微软雅黑 Light" panose="020B0502040204020203" pitchFamily="34" charset="-122"/>
                <a:ea typeface="微软雅黑 Light" panose="020B0502040204020203" pitchFamily="34" charset="-122"/>
              </a:defRPr>
            </a:lvl3pPr>
            <a:lvl4pPr>
              <a:defRPr>
                <a:latin typeface="微软雅黑 Light" panose="020B0502040204020203" pitchFamily="34" charset="-122"/>
                <a:ea typeface="微软雅黑 Light" panose="020B0502040204020203" pitchFamily="34" charset="-122"/>
              </a:defRPr>
            </a:lvl4pPr>
            <a:lvl5pPr>
              <a:defRPr>
                <a:latin typeface="微软雅黑 Light" panose="020B0502040204020203" pitchFamily="34" charset="-122"/>
                <a:ea typeface="微软雅黑 Light" panose="020B0502040204020203" pitchFamily="3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lvl1pPr>
              <a:defRPr>
                <a:latin typeface="微软雅黑 Light" panose="020B0502040204020203" pitchFamily="34" charset="-122"/>
                <a:ea typeface="微软雅黑 Light" panose="020B0502040204020203" pitchFamily="34" charset="-122"/>
              </a:defRPr>
            </a:lvl1pPr>
          </a:lstStyle>
          <a:p>
            <a:fld id="{FD3F2B93-9582-4403-A8D9-97AE827D92AF}" type="datetimeFigureOut">
              <a:rPr lang="zh-CN" altLang="en-US" smtClean="0"/>
            </a:fld>
            <a:endParaRPr lang="zh-CN" altLang="en-US"/>
          </a:p>
        </p:txBody>
      </p:sp>
      <p:sp>
        <p:nvSpPr>
          <p:cNvPr id="5" name="页脚占位符 4"/>
          <p:cNvSpPr>
            <a:spLocks noGrp="1"/>
          </p:cNvSpPr>
          <p:nvPr>
            <p:ph type="ftr" sz="quarter" idx="11"/>
          </p:nvPr>
        </p:nvSpPr>
        <p:spPr/>
        <p:txBody>
          <a:bodyPr/>
          <a:lstStyle>
            <a:lvl1pPr>
              <a:defRPr>
                <a:latin typeface="微软雅黑 Light" panose="020B0502040204020203" pitchFamily="34" charset="-122"/>
                <a:ea typeface="微软雅黑 Light" panose="020B0502040204020203" pitchFamily="34" charset="-122"/>
              </a:defRPr>
            </a:lvl1pPr>
          </a:lstStyle>
          <a:p>
            <a:endParaRPr lang="zh-CN" altLang="en-US"/>
          </a:p>
        </p:txBody>
      </p:sp>
      <p:sp>
        <p:nvSpPr>
          <p:cNvPr id="6" name="灯片编号占位符 5"/>
          <p:cNvSpPr>
            <a:spLocks noGrp="1"/>
          </p:cNvSpPr>
          <p:nvPr>
            <p:ph type="sldNum" sz="quarter" idx="12"/>
          </p:nvPr>
        </p:nvSpPr>
        <p:spPr/>
        <p:txBody>
          <a:bodyPr/>
          <a:lstStyle>
            <a:lvl1pPr>
              <a:defRPr>
                <a:latin typeface="微软雅黑 Light" panose="020B0502040204020203" pitchFamily="34" charset="-122"/>
                <a:ea typeface="微软雅黑 Light" panose="020B0502040204020203" pitchFamily="34" charset="-122"/>
              </a:defRPr>
            </a:lvl1pPr>
          </a:lstStyle>
          <a:p>
            <a:fld id="{699B6DDD-08F0-436D-982C-F99374840B33}" type="slidenum">
              <a:rPr lang="zh-CN" altLang="en-US" smtClean="0"/>
            </a:fld>
            <a:endParaRPr lang="zh-CN" altLang="en-US"/>
          </a:p>
        </p:txBody>
      </p:sp>
    </p:spTree>
  </p:cSld>
  <p:clrMapOvr>
    <a:masterClrMapping/>
  </p:clrMapOvr>
  <p:transition spd="slow">
    <p:push dir="u"/>
  </p:transition>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1" Type="http://schemas.openxmlformats.org/officeDocument/2006/relationships/theme" Target="../theme/theme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endParaRPr lang="zh-CN" altLang="en-US" dirty="0"/>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99B6DDD-08F0-436D-982C-F99374840B33}"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xStyles>
    <p:titleStyle>
      <a:lvl1pPr algn="l" defTabSz="914400" rtl="0" eaLnBrk="1" latinLnBrk="0" hangingPunct="1">
        <a:lnSpc>
          <a:spcPct val="90000"/>
        </a:lnSpc>
        <a:spcBef>
          <a:spcPct val="0"/>
        </a:spcBef>
        <a:buNone/>
        <a:defRPr sz="3600" kern="1200">
          <a:solidFill>
            <a:schemeClr val="bg1"/>
          </a:solidFill>
          <a:latin typeface="微软雅黑" panose="020B0503020204020204" pitchFamily="34" charset="-122"/>
          <a:ea typeface="微软雅黑" panose="020B0503020204020204" pitchFamily="34" charset="-122"/>
          <a:cs typeface="+mj-cs"/>
        </a:defRPr>
      </a:lvl1pPr>
    </p:titleStyle>
    <p:bodyStyle>
      <a:lvl1pPr marL="228600" indent="-228600" algn="l" defTabSz="914400" rtl="0" eaLnBrk="1" latinLnBrk="0" hangingPunct="1">
        <a:lnSpc>
          <a:spcPct val="150000"/>
        </a:lnSpc>
        <a:spcBef>
          <a:spcPts val="1000"/>
        </a:spcBef>
        <a:buFont typeface="Arial" panose="020B0604020202020204" pitchFamily="34" charset="0"/>
        <a:buChar char="•"/>
        <a:defRPr sz="2800" kern="1200">
          <a:solidFill>
            <a:schemeClr val="tx1"/>
          </a:solidFill>
          <a:latin typeface="微软雅黑 Light" panose="020B0502040204020203" pitchFamily="34" charset="-122"/>
          <a:ea typeface="微软雅黑 Light" panose="020B0502040204020203" pitchFamily="34" charset="-122"/>
          <a:cs typeface="+mn-cs"/>
        </a:defRPr>
      </a:lvl1pPr>
      <a:lvl2pPr marL="685800" indent="-228600" algn="l" defTabSz="914400" rtl="0" eaLnBrk="1" latinLnBrk="0" hangingPunct="1">
        <a:lnSpc>
          <a:spcPct val="150000"/>
        </a:lnSpc>
        <a:spcBef>
          <a:spcPts val="500"/>
        </a:spcBef>
        <a:buFont typeface="Arial" panose="020B0604020202020204" pitchFamily="34" charset="0"/>
        <a:buChar char="•"/>
        <a:defRPr sz="2400" kern="1200">
          <a:solidFill>
            <a:schemeClr val="tx1"/>
          </a:solidFill>
          <a:latin typeface="微软雅黑 Light" panose="020B0502040204020203" pitchFamily="34" charset="-122"/>
          <a:ea typeface="微软雅黑 Light" panose="020B0502040204020203" pitchFamily="34" charset="-122"/>
          <a:cs typeface="+mn-cs"/>
        </a:defRPr>
      </a:lvl2pPr>
      <a:lvl3pPr marL="1143000" indent="-228600" algn="l" defTabSz="914400" rtl="0" eaLnBrk="1" latinLnBrk="0" hangingPunct="1">
        <a:lnSpc>
          <a:spcPct val="150000"/>
        </a:lnSpc>
        <a:spcBef>
          <a:spcPts val="500"/>
        </a:spcBef>
        <a:buFont typeface="Arial" panose="020B0604020202020204" pitchFamily="34" charset="0"/>
        <a:buChar char="•"/>
        <a:defRPr sz="2000" kern="1200">
          <a:solidFill>
            <a:schemeClr val="tx1"/>
          </a:solidFill>
          <a:latin typeface="微软雅黑 Light" panose="020B0502040204020203" pitchFamily="34" charset="-122"/>
          <a:ea typeface="微软雅黑 Light" panose="020B0502040204020203" pitchFamily="34" charset="-122"/>
          <a:cs typeface="+mn-cs"/>
        </a:defRPr>
      </a:lvl3pPr>
      <a:lvl4pPr marL="1600200" indent="-228600" algn="l" defTabSz="914400" rtl="0" eaLnBrk="1" latinLnBrk="0" hangingPunct="1">
        <a:lnSpc>
          <a:spcPct val="150000"/>
        </a:lnSpc>
        <a:spcBef>
          <a:spcPts val="500"/>
        </a:spcBef>
        <a:buFont typeface="Arial" panose="020B0604020202020204" pitchFamily="34" charset="0"/>
        <a:buChar char="•"/>
        <a:defRPr sz="1800" kern="1200">
          <a:solidFill>
            <a:schemeClr val="tx1"/>
          </a:solidFill>
          <a:latin typeface="微软雅黑 Light" panose="020B0502040204020203" pitchFamily="34" charset="-122"/>
          <a:ea typeface="微软雅黑 Light" panose="020B0502040204020203" pitchFamily="34" charset="-122"/>
          <a:cs typeface="+mn-cs"/>
        </a:defRPr>
      </a:lvl4pPr>
      <a:lvl5pPr marL="2057400" indent="-228600" algn="l" defTabSz="914400" rtl="0" eaLnBrk="1" latinLnBrk="0" hangingPunct="1">
        <a:lnSpc>
          <a:spcPct val="150000"/>
        </a:lnSpc>
        <a:spcBef>
          <a:spcPts val="500"/>
        </a:spcBef>
        <a:buFont typeface="Arial" panose="020B0604020202020204" pitchFamily="34" charset="0"/>
        <a:buChar char="•"/>
        <a:defRPr sz="1800" kern="1200">
          <a:solidFill>
            <a:schemeClr val="tx1"/>
          </a:solidFill>
          <a:latin typeface="微软雅黑 Light" panose="020B0502040204020203" pitchFamily="34" charset="-122"/>
          <a:ea typeface="微软雅黑 Light" panose="020B0502040204020203"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6.png"/><Relationship Id="rId1" Type="http://schemas.openxmlformats.org/officeDocument/2006/relationships/tags" Target="../tags/tag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7.png"/></Relationships>
</file>

<file path=ppt/slides/_rels/slide3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8.pn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12.png"/><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image" Target="../media/image9.pn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4.png"/><Relationship Id="rId1" Type="http://schemas.openxmlformats.org/officeDocument/2006/relationships/image" Target="../media/image13.pn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png"/></Relationships>
</file>

<file path=ppt/slides/_rels/slide4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5.pn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6.png"/></Relationships>
</file>

<file path=ppt/slides/_rels/slide4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7.png"/></Relationships>
</file>

<file path=ppt/slides/_rels/slide4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8.png"/></Relationships>
</file>

<file path=ppt/slides/_rels/slide4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9.png"/></Relationships>
</file>

<file path=ppt/slides/_rels/slide4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0.png"/></Relationships>
</file>

<file path=ppt/slides/_rels/slide4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1.png"/></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2.png"/></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3.png"/></Relationships>
</file>

<file path=ppt/slides/_rels/slide5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25.png"/><Relationship Id="rId1" Type="http://schemas.openxmlformats.org/officeDocument/2006/relationships/image" Target="../media/image24.png"/></Relationships>
</file>

<file path=ppt/slides/_rels/slide5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27.png"/><Relationship Id="rId1" Type="http://schemas.openxmlformats.org/officeDocument/2006/relationships/image" Target="../media/image26.png"/></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8.png"/></Relationships>
</file>

<file path=ppt/slides/_rels/slide5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30.png"/><Relationship Id="rId1" Type="http://schemas.openxmlformats.org/officeDocument/2006/relationships/image" Target="../media/image29.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410230"/>
            <a:ext cx="9144000" cy="2387600"/>
          </a:xfrm>
        </p:spPr>
        <p:txBody>
          <a:bodyPr anchor="ctr">
            <a:normAutofit/>
          </a:bodyPr>
          <a:lstStyle/>
          <a:p>
            <a:r>
              <a:rPr lang="en-US" altLang="zh-CN" sz="6000" dirty="0">
                <a:solidFill>
                  <a:schemeClr val="tx1">
                    <a:lumMod val="65000"/>
                    <a:lumOff val="35000"/>
                  </a:schemeClr>
                </a:solidFill>
              </a:rPr>
              <a:t>VUE</a:t>
            </a:r>
            <a:endParaRPr lang="en-US" altLang="zh-CN" sz="6000" dirty="0">
              <a:solidFill>
                <a:schemeClr val="tx1">
                  <a:lumMod val="65000"/>
                  <a:lumOff val="35000"/>
                </a:schemeClr>
              </a:solidFill>
            </a:endParaRPr>
          </a:p>
        </p:txBody>
      </p:sp>
    </p:spTree>
  </p:cSld>
  <p:clrMapOvr>
    <a:masterClrMapping/>
  </p:clrMapOvr>
  <p:transition spd="slow">
    <p:push dir="u"/>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常用指令</a:t>
            </a:r>
            <a:endParaRPr lang="zh-CN" altLang="en-US"/>
          </a:p>
        </p:txBody>
      </p:sp>
      <p:sp>
        <p:nvSpPr>
          <p:cNvPr id="3" name="内容占位符 2"/>
          <p:cNvSpPr>
            <a:spLocks noGrp="1"/>
          </p:cNvSpPr>
          <p:nvPr>
            <p:ph idx="1"/>
          </p:nvPr>
        </p:nvSpPr>
        <p:spPr/>
        <p:txBody>
          <a:bodyPr>
            <a:normAutofit fontScale="25000"/>
          </a:bodyPr>
          <a:p>
            <a:r>
              <a:rPr lang="zh-CN" altLang="en-US" sz="4800"/>
              <a:t>###</a:t>
            </a:r>
            <a:r>
              <a:rPr lang="en-US" altLang="zh-CN" sz="4800"/>
              <a:t>3</a:t>
            </a:r>
            <a:r>
              <a:rPr lang="zh-CN" altLang="en-US" sz="4800"/>
              <a:t>、v-</a:t>
            </a:r>
            <a:r>
              <a:rPr lang="en-US" altLang="zh-CN" sz="4800"/>
              <a:t>for</a:t>
            </a:r>
            <a:endParaRPr lang="zh-CN" altLang="en-US" sz="4800"/>
          </a:p>
          <a:p>
            <a:r>
              <a:rPr lang="zh-CN" altLang="en-US" sz="4800"/>
              <a:t>基于源数据多次渲染元素或模板块，对数组或对象进行循环操作。</a:t>
            </a:r>
            <a:endParaRPr lang="zh-CN" altLang="en-US" sz="4800"/>
          </a:p>
          <a:p>
            <a:r>
              <a:rPr lang="zh-CN" altLang="en-US" sz="4800"/>
              <a:t>	let vm = new Vue({</a:t>
            </a:r>
            <a:endParaRPr lang="zh-CN" altLang="en-US" sz="4800"/>
          </a:p>
          <a:p>
            <a:r>
              <a:rPr lang="zh-CN" altLang="en-US" sz="4800"/>
              <a:t>			    el:'#app',</a:t>
            </a:r>
            <a:endParaRPr lang="zh-CN" altLang="en-US" sz="4800"/>
          </a:p>
          <a:p>
            <a:r>
              <a:rPr lang="zh-CN" altLang="en-US" sz="4800"/>
              <a:t>			    data:{</a:t>
            </a:r>
            <a:endParaRPr lang="zh-CN" altLang="en-US" sz="4800"/>
          </a:p>
          <a:p>
            <a:r>
              <a:rPr lang="zh-CN" altLang="en-US" sz="4800"/>
              <a:t>			        arr:[</a:t>
            </a:r>
            <a:endParaRPr lang="zh-CN" altLang="en-US" sz="4800"/>
          </a:p>
          <a:p>
            <a:r>
              <a:rPr lang="zh-CN" altLang="en-US" sz="4800"/>
              <a:t>			            'a1', 'a2', 'a3'</a:t>
            </a:r>
            <a:endParaRPr lang="zh-CN" altLang="en-US" sz="4800"/>
          </a:p>
          <a:p>
            <a:r>
              <a:rPr lang="zh-CN" altLang="en-US" sz="4800"/>
              <a:t>			        ],</a:t>
            </a:r>
            <a:endParaRPr lang="zh-CN" altLang="en-US" sz="4800"/>
          </a:p>
          <a:p>
            <a:r>
              <a:rPr lang="zh-CN" altLang="en-US" sz="4800"/>
              <a:t>			        objs:[</a:t>
            </a:r>
            <a:endParaRPr lang="zh-CN" altLang="en-US" sz="4800"/>
          </a:p>
          <a:p>
            <a:r>
              <a:rPr lang="zh-CN" altLang="en-US" sz="4800"/>
              <a:t>			            {id:1, name:'A'},</a:t>
            </a:r>
            <a:endParaRPr lang="zh-CN" altLang="en-US" sz="4800"/>
          </a:p>
          <a:p>
            <a:r>
              <a:rPr lang="zh-CN" altLang="en-US" sz="4800"/>
              <a:t>			            {id:2, name:'B'},</a:t>
            </a:r>
            <a:endParaRPr lang="zh-CN" altLang="en-US" sz="4800"/>
          </a:p>
          <a:p>
            <a:r>
              <a:rPr lang="zh-CN" altLang="en-US" sz="4800"/>
              <a:t>			            {id:3, name:'C'}</a:t>
            </a:r>
            <a:endParaRPr lang="zh-CN" altLang="en-US" sz="4800"/>
          </a:p>
          <a:p>
            <a:r>
              <a:rPr lang="zh-CN" altLang="en-US" sz="4800"/>
              <a:t>			});    </a:t>
            </a:r>
            <a:endParaRPr lang="zh-CN" altLang="en-US"/>
          </a:p>
        </p:txBody>
      </p:sp>
    </p:spTree>
  </p:cSld>
  <p:clrMapOvr>
    <a:masterClrMapping/>
  </p:clrMapOvr>
  <p:transition spd="slow">
    <p:push dir="u"/>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常用指令</a:t>
            </a:r>
            <a:endParaRPr lang="zh-CN" altLang="en-US"/>
          </a:p>
        </p:txBody>
      </p:sp>
      <p:sp>
        <p:nvSpPr>
          <p:cNvPr id="3" name="内容占位符 2"/>
          <p:cNvSpPr>
            <a:spLocks noGrp="1"/>
          </p:cNvSpPr>
          <p:nvPr>
            <p:ph idx="1"/>
          </p:nvPr>
        </p:nvSpPr>
        <p:spPr/>
        <p:txBody>
          <a:bodyPr>
            <a:normAutofit fontScale="25000"/>
          </a:bodyPr>
          <a:p>
            <a:r>
              <a:rPr lang="zh-CN" altLang="en-US" sz="4800"/>
              <a:t>###</a:t>
            </a:r>
            <a:r>
              <a:rPr lang="en-US" altLang="zh-CN" sz="4800"/>
              <a:t>3</a:t>
            </a:r>
            <a:r>
              <a:rPr lang="zh-CN" altLang="en-US" sz="4800"/>
              <a:t>、v-</a:t>
            </a:r>
            <a:r>
              <a:rPr lang="en-US" altLang="zh-CN" sz="4800"/>
              <a:t>for</a:t>
            </a:r>
            <a:endParaRPr lang="zh-CN" altLang="en-US" sz="4800"/>
          </a:p>
          <a:p>
            <a:pPr marL="0" indent="0">
              <a:buNone/>
            </a:pPr>
            <a:r>
              <a:rPr lang="zh-CN" altLang="en-US"/>
              <a:t>&lt;!--第一种方式--&gt;</a:t>
            </a:r>
            <a:endParaRPr lang="zh-CN" altLang="en-US"/>
          </a:p>
          <a:p>
            <a:pPr marL="0" indent="0">
              <a:buNone/>
            </a:pPr>
            <a:r>
              <a:rPr lang="zh-CN" altLang="en-US"/>
              <a:t>    &lt;ul&gt;</a:t>
            </a:r>
            <a:endParaRPr lang="zh-CN" altLang="en-US"/>
          </a:p>
          <a:p>
            <a:pPr marL="0" indent="0">
              <a:buNone/>
            </a:pPr>
            <a:r>
              <a:rPr lang="zh-CN" altLang="en-US"/>
              <a:t>        &lt;li v-for="item in arr"&gt;{{item}}&lt;/li&gt;</a:t>
            </a:r>
            <a:endParaRPr lang="zh-CN" altLang="en-US"/>
          </a:p>
          <a:p>
            <a:pPr marL="0" indent="0">
              <a:buNone/>
            </a:pPr>
            <a:r>
              <a:rPr lang="zh-CN" altLang="en-US"/>
              <a:t>    &lt;/ul&gt;</a:t>
            </a:r>
            <a:endParaRPr lang="zh-CN" altLang="en-US"/>
          </a:p>
          <a:p>
            <a:pPr marL="0" indent="0">
              <a:buNone/>
            </a:pPr>
            <a:endParaRPr lang="zh-CN" altLang="en-US"/>
          </a:p>
          <a:p>
            <a:pPr marL="0" indent="0">
              <a:buNone/>
            </a:pPr>
            <a:r>
              <a:rPr lang="zh-CN" altLang="en-US"/>
              <a:t>    &lt;!--第二种方式--&gt;</a:t>
            </a:r>
            <a:endParaRPr lang="zh-CN" altLang="en-US"/>
          </a:p>
          <a:p>
            <a:pPr marL="0" indent="0">
              <a:buNone/>
            </a:pPr>
            <a:r>
              <a:rPr lang="zh-CN" altLang="en-US"/>
              <a:t>    &lt;ul&gt;</a:t>
            </a:r>
            <a:endParaRPr lang="zh-CN" altLang="en-US"/>
          </a:p>
          <a:p>
            <a:pPr marL="0" indent="0">
              <a:buNone/>
            </a:pPr>
            <a:r>
              <a:rPr lang="zh-CN" altLang="en-US"/>
              <a:t>        &lt;li v-for="(item, index) in arr" :key="index"&gt;{{item}}&lt;/li&gt;</a:t>
            </a:r>
            <a:endParaRPr lang="zh-CN" altLang="en-US"/>
          </a:p>
          <a:p>
            <a:pPr marL="0" indent="0">
              <a:buNone/>
            </a:pPr>
            <a:r>
              <a:rPr lang="zh-CN" altLang="en-US"/>
              <a:t>    &lt;/ul&gt;</a:t>
            </a:r>
            <a:endParaRPr lang="zh-CN" altLang="en-US"/>
          </a:p>
          <a:p>
            <a:pPr marL="0" indent="0">
              <a:buNone/>
            </a:pPr>
            <a:endParaRPr lang="zh-CN" altLang="en-US"/>
          </a:p>
          <a:p>
            <a:pPr marL="0" indent="0">
              <a:buNone/>
            </a:pPr>
            <a:r>
              <a:rPr lang="zh-CN" altLang="en-US"/>
              <a:t>    &lt;!--第三种方式--&gt;</a:t>
            </a:r>
            <a:endParaRPr lang="zh-CN" altLang="en-US"/>
          </a:p>
          <a:p>
            <a:pPr marL="0" indent="0">
              <a:buNone/>
            </a:pPr>
            <a:r>
              <a:rPr lang="zh-CN" altLang="en-US"/>
              <a:t>    &lt;ol&gt;</a:t>
            </a:r>
            <a:endParaRPr lang="zh-CN" altLang="en-US"/>
          </a:p>
          <a:p>
            <a:pPr marL="0" indent="0">
              <a:buNone/>
            </a:pPr>
            <a:r>
              <a:rPr lang="zh-CN" altLang="en-US"/>
              <a:t>        &lt;li v-for="item in objs"&gt;{{item.name}}&lt;/li&gt;</a:t>
            </a:r>
            <a:endParaRPr lang="zh-CN" altLang="en-US"/>
          </a:p>
          <a:p>
            <a:pPr marL="0" indent="0">
              <a:buNone/>
            </a:pPr>
            <a:r>
              <a:rPr lang="zh-CN" altLang="en-US"/>
              <a:t>    &lt;/ol&gt;</a:t>
            </a:r>
            <a:endParaRPr lang="zh-CN" altLang="en-US"/>
          </a:p>
          <a:p>
            <a:pPr marL="0" indent="0">
              <a:buNone/>
            </a:pPr>
            <a:endParaRPr lang="zh-CN" altLang="en-US"/>
          </a:p>
          <a:p>
            <a:pPr marL="0" indent="0">
              <a:buNone/>
            </a:pPr>
            <a:r>
              <a:rPr lang="zh-CN" altLang="en-US"/>
              <a:t>    &lt;!--第四种方式--&gt;</a:t>
            </a:r>
            <a:endParaRPr lang="zh-CN" altLang="en-US"/>
          </a:p>
          <a:p>
            <a:pPr marL="0" indent="0">
              <a:buNone/>
            </a:pPr>
            <a:r>
              <a:rPr lang="zh-CN" altLang="en-US"/>
              <a:t>    &lt;ol&gt;</a:t>
            </a:r>
            <a:endParaRPr lang="zh-CN" altLang="en-US"/>
          </a:p>
          <a:p>
            <a:pPr marL="0" indent="0">
              <a:buNone/>
            </a:pPr>
            <a:r>
              <a:rPr lang="zh-CN" altLang="en-US"/>
              <a:t>        &lt;li v-for="(item, key) in objs" :key="item.id"&gt;{{key}} - {{item.name}}&lt;/li&gt;</a:t>
            </a:r>
            <a:endParaRPr lang="zh-CN" altLang="en-US"/>
          </a:p>
          <a:p>
            <a:pPr marL="0" indent="0">
              <a:buNone/>
            </a:pPr>
            <a:r>
              <a:rPr lang="zh-CN" altLang="en-US"/>
              <a:t>    &lt;/ol&gt; </a:t>
            </a:r>
            <a:endParaRPr lang="zh-CN" altLang="en-US"/>
          </a:p>
        </p:txBody>
      </p:sp>
    </p:spTree>
  </p:cSld>
  <p:clrMapOvr>
    <a:masterClrMapping/>
  </p:clrMapOvr>
  <p:transition spd="slow">
    <p:push dir="u"/>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常用指令</a:t>
            </a:r>
            <a:endParaRPr lang="zh-CN" altLang="en-US"/>
          </a:p>
        </p:txBody>
      </p:sp>
      <p:sp>
        <p:nvSpPr>
          <p:cNvPr id="3" name="内容占位符 2"/>
          <p:cNvSpPr>
            <a:spLocks noGrp="1"/>
          </p:cNvSpPr>
          <p:nvPr>
            <p:ph idx="1"/>
          </p:nvPr>
        </p:nvSpPr>
        <p:spPr/>
        <p:txBody>
          <a:bodyPr>
            <a:normAutofit/>
          </a:bodyPr>
          <a:p>
            <a:r>
              <a:rPr lang="zh-CN" altLang="en-US"/>
              <a:t>###</a:t>
            </a:r>
            <a:r>
              <a:rPr lang="en-US" altLang="zh-CN"/>
              <a:t>4</a:t>
            </a:r>
            <a:r>
              <a:rPr lang="zh-CN" altLang="en-US"/>
              <a:t>、v-</a:t>
            </a:r>
            <a:r>
              <a:rPr lang="en-US" altLang="zh-CN"/>
              <a:t>on</a:t>
            </a:r>
            <a:endParaRPr lang="zh-CN" altLang="en-US"/>
          </a:p>
          <a:p>
            <a:r>
              <a:rPr lang="zh-CN" altLang="en-US"/>
              <a:t>用来绑定事件，用法：v-on:事件="函数"</a:t>
            </a:r>
            <a:endParaRPr lang="zh-CN" altLang="en-US"/>
          </a:p>
          <a:p>
            <a:r>
              <a:rPr lang="zh-CN" altLang="en-US"/>
              <a:t>	&lt;button type="button" v-on:click="hello"&gt;按钮&lt;/button&gt;</a:t>
            </a:r>
            <a:endParaRPr lang="zh-CN" altLang="en-US"/>
          </a:p>
          <a:p>
            <a:r>
              <a:rPr lang="zh-CN" altLang="en-US"/>
              <a:t>	&lt;a @click.prevent href="#"&gt;链接&lt;/a&gt;. 阻止默认行为 链接跳转</a:t>
            </a:r>
            <a:endParaRPr lang="zh-CN" altLang="en-US"/>
          </a:p>
        </p:txBody>
      </p:sp>
    </p:spTree>
  </p:cSld>
  <p:clrMapOvr>
    <a:masterClrMapping/>
  </p:clrMapOvr>
  <p:transition spd="slow">
    <p:push dir="u"/>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常用指令</a:t>
            </a:r>
            <a:endParaRPr lang="zh-CN" altLang="en-US"/>
          </a:p>
        </p:txBody>
      </p:sp>
      <p:sp>
        <p:nvSpPr>
          <p:cNvPr id="3" name="内容占位符 2"/>
          <p:cNvSpPr>
            <a:spLocks noGrp="1"/>
          </p:cNvSpPr>
          <p:nvPr>
            <p:ph idx="1"/>
          </p:nvPr>
        </p:nvSpPr>
        <p:spPr/>
        <p:txBody>
          <a:bodyPr>
            <a:normAutofit fontScale="40000"/>
          </a:bodyPr>
          <a:p>
            <a:r>
              <a:rPr lang="zh-CN" altLang="en-US"/>
              <a:t>###</a:t>
            </a:r>
            <a:r>
              <a:rPr lang="en-US" altLang="zh-CN"/>
              <a:t>5</a:t>
            </a:r>
            <a:r>
              <a:rPr lang="zh-CN" altLang="en-US"/>
              <a:t>、v-model</a:t>
            </a:r>
            <a:endParaRPr lang="zh-CN" altLang="en-US"/>
          </a:p>
          <a:p>
            <a:r>
              <a:rPr lang="zh-CN" altLang="en-US"/>
              <a:t>在表单控件或者组件上创建双向绑定。</a:t>
            </a:r>
            <a:endParaRPr lang="zh-CN" altLang="en-US"/>
          </a:p>
          <a:p>
            <a:r>
              <a:rPr lang="zh-CN" altLang="en-US"/>
              <a:t>	vm = new Vue({</a:t>
            </a:r>
            <a:endParaRPr lang="zh-CN" altLang="en-US"/>
          </a:p>
          <a:p>
            <a:r>
              <a:rPr lang="zh-CN" altLang="en-US"/>
              <a:t>        el:'#app',</a:t>
            </a:r>
            <a:endParaRPr lang="zh-CN" altLang="en-US"/>
          </a:p>
          <a:p>
            <a:r>
              <a:rPr lang="zh-CN" altLang="en-US"/>
              <a:t>        data:{</a:t>
            </a:r>
            <a:endParaRPr lang="zh-CN" altLang="en-US"/>
          </a:p>
          <a:p>
            <a:r>
              <a:rPr lang="zh-CN" altLang="en-US"/>
              <a:t>            userName:''</a:t>
            </a:r>
            <a:endParaRPr lang="zh-CN" altLang="en-US"/>
          </a:p>
          <a:p>
            <a:r>
              <a:rPr lang="zh-CN" altLang="en-US"/>
              <a:t>        }</a:t>
            </a:r>
            <a:endParaRPr lang="zh-CN" altLang="en-US"/>
          </a:p>
          <a:p>
            <a:r>
              <a:rPr lang="zh-CN" altLang="en-US"/>
              <a:t>    });</a:t>
            </a:r>
            <a:endParaRPr lang="zh-CN" altLang="en-US"/>
          </a:p>
          <a:p>
            <a:r>
              <a:rPr lang="zh-CN" altLang="en-US"/>
              <a:t>    </a:t>
            </a:r>
            <a:endParaRPr lang="zh-CN" altLang="en-US"/>
          </a:p>
          <a:p>
            <a:r>
              <a:rPr lang="zh-CN" altLang="en-US"/>
              <a:t>    &lt;div id="app"&gt;</a:t>
            </a:r>
            <a:endParaRPr lang="zh-CN" altLang="en-US"/>
          </a:p>
          <a:p>
            <a:r>
              <a:rPr lang="zh-CN" altLang="en-US"/>
              <a:t>    	&lt;input type="text" name="userName" v-model="userName"&gt;</a:t>
            </a:r>
            <a:endParaRPr lang="zh-CN" altLang="en-US"/>
          </a:p>
          <a:p>
            <a:r>
              <a:rPr lang="zh-CN" altLang="en-US"/>
              <a:t>    	{{userName}}</a:t>
            </a:r>
            <a:endParaRPr lang="zh-CN" altLang="en-US"/>
          </a:p>
          <a:p>
            <a:r>
              <a:rPr lang="zh-CN" altLang="en-US"/>
              <a:t>	&lt;/div&gt;</a:t>
            </a:r>
            <a:endParaRPr lang="zh-CN" altLang="en-US"/>
          </a:p>
        </p:txBody>
      </p:sp>
    </p:spTree>
  </p:cSld>
  <p:clrMapOvr>
    <a:masterClrMapping/>
  </p:clrMapOvr>
  <p:transition spd="slow">
    <p:push dir="u"/>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计算属性和监听属性</a:t>
            </a:r>
            <a:endParaRPr lang="zh-CN" altLang="en-US"/>
          </a:p>
        </p:txBody>
      </p:sp>
      <p:sp>
        <p:nvSpPr>
          <p:cNvPr id="3" name="内容占位符 2"/>
          <p:cNvSpPr>
            <a:spLocks noGrp="1"/>
          </p:cNvSpPr>
          <p:nvPr>
            <p:ph idx="1"/>
          </p:nvPr>
        </p:nvSpPr>
        <p:spPr/>
        <p:txBody>
          <a:bodyPr>
            <a:noAutofit/>
          </a:bodyPr>
          <a:p>
            <a:r>
              <a:rPr lang="zh-CN" altLang="en-US" sz="1000"/>
              <a:t>### 1. 什么是计算属性</a:t>
            </a:r>
            <a:endParaRPr lang="zh-CN" altLang="en-US" sz="1000"/>
          </a:p>
          <a:p>
            <a:r>
              <a:rPr lang="zh-CN" altLang="en-US" sz="1000"/>
              <a:t>计算属性也是用来存储数据的，但具有以下几个特点：</a:t>
            </a:r>
            <a:endParaRPr lang="zh-CN" altLang="en-US" sz="1000"/>
          </a:p>
          <a:p>
            <a:endParaRPr lang="zh-CN" altLang="en-US" sz="1000"/>
          </a:p>
          <a:p>
            <a:r>
              <a:rPr lang="zh-CN" altLang="en-US" sz="1000"/>
              <a:t>+ 数据可以进行逻辑处理操作</a:t>
            </a:r>
            <a:endParaRPr lang="zh-CN" altLang="en-US" sz="1000"/>
          </a:p>
          <a:p>
            <a:r>
              <a:rPr lang="zh-CN" altLang="en-US" sz="1000"/>
              <a:t>+ 可以对计算属性中的数据进行监视</a:t>
            </a:r>
            <a:endParaRPr lang="zh-CN" altLang="en-US" sz="1000"/>
          </a:p>
          <a:p>
            <a:endParaRPr lang="zh-CN" altLang="en-US" sz="1000"/>
          </a:p>
          <a:p>
            <a:r>
              <a:rPr lang="zh-CN" altLang="en-US" sz="1000"/>
              <a:t>**注意：**</a:t>
            </a:r>
            <a:endParaRPr lang="zh-CN" altLang="en-US" sz="1000"/>
          </a:p>
          <a:p>
            <a:endParaRPr lang="zh-CN" altLang="en-US" sz="1000"/>
          </a:p>
          <a:p>
            <a:r>
              <a:rPr lang="zh-CN" altLang="en-US" sz="1000"/>
              <a:t>+ 计算属性是基于它的依赖进行更新的，只有在相关依赖发生改变时才能更新。&lt;br&gt;</a:t>
            </a:r>
            <a:endParaRPr lang="zh-CN" altLang="en-US" sz="1000"/>
          </a:p>
          <a:p>
            <a:r>
              <a:rPr lang="zh-CN" altLang="en-US" sz="1000"/>
              <a:t>+ 计算属性是缓存的，只要相关依赖没有改变，多次访问计算属性得到的值是之前缓存的计算结果，不会多次执行</a:t>
            </a:r>
            <a:endParaRPr lang="zh-CN" altLang="en-US" sz="1000"/>
          </a:p>
          <a:p>
            <a:endParaRPr lang="zh-CN" altLang="en-US" sz="1000"/>
          </a:p>
          <a:p>
            <a:r>
              <a:rPr lang="zh-CN" altLang="en-US" sz="1000"/>
              <a:t>**get和set方法**</a:t>
            </a:r>
            <a:endParaRPr lang="zh-CN" altLang="en-US" sz="1000"/>
          </a:p>
          <a:p>
            <a:endParaRPr lang="zh-CN" altLang="en-US" sz="1000"/>
          </a:p>
          <a:p>
            <a:r>
              <a:rPr lang="zh-CN" altLang="en-US" sz="1000"/>
              <a:t>计算属性由两部分组成：get和set，分别用来获取计算属性和设置计算属性的操作。</a:t>
            </a:r>
            <a:endParaRPr lang="zh-CN" altLang="en-US" sz="1000"/>
          </a:p>
          <a:p>
            <a:r>
              <a:rPr lang="zh-CN" altLang="en-US" sz="1000"/>
              <a:t>默认只有get方法。</a:t>
            </a:r>
            <a:endParaRPr lang="zh-CN" altLang="en-US" sz="1000"/>
          </a:p>
        </p:txBody>
      </p:sp>
    </p:spTree>
  </p:cSld>
  <p:clrMapOvr>
    <a:masterClrMapping/>
  </p:clrMapOvr>
  <p:transition spd="slow">
    <p:push dir="u"/>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计算属性和监听属性</a:t>
            </a:r>
            <a:endParaRPr lang="zh-CN" altLang="en-US"/>
          </a:p>
        </p:txBody>
      </p:sp>
      <p:sp>
        <p:nvSpPr>
          <p:cNvPr id="3" name="内容占位符 2"/>
          <p:cNvSpPr>
            <a:spLocks noGrp="1"/>
          </p:cNvSpPr>
          <p:nvPr>
            <p:ph idx="1"/>
          </p:nvPr>
        </p:nvSpPr>
        <p:spPr/>
        <p:txBody>
          <a:bodyPr>
            <a:noAutofit/>
          </a:bodyPr>
          <a:p>
            <a:r>
              <a:rPr lang="zh-CN" altLang="en-US" sz="1000"/>
              <a:t>基础例子</a:t>
            </a:r>
            <a:endParaRPr lang="zh-CN" altLang="en-US" sz="1000"/>
          </a:p>
          <a:p>
            <a:r>
              <a:rPr lang="zh-CN" altLang="en-US" sz="1000"/>
              <a:t>&lt;div id="example"&gt;</a:t>
            </a:r>
            <a:endParaRPr lang="zh-CN" altLang="en-US" sz="1000"/>
          </a:p>
          <a:p>
            <a:r>
              <a:rPr lang="zh-CN" altLang="en-US" sz="1000"/>
              <a:t>  &lt;p&gt;Original message: "{{ message }}"&lt;/p&gt;</a:t>
            </a:r>
            <a:endParaRPr lang="zh-CN" altLang="en-US" sz="1000"/>
          </a:p>
          <a:p>
            <a:r>
              <a:rPr lang="zh-CN" altLang="en-US" sz="1000"/>
              <a:t>  &lt;p&gt;Computed reversed message: "{{ reversedMessage }}"&lt;/p&gt;</a:t>
            </a:r>
            <a:endParaRPr lang="zh-CN" altLang="en-US" sz="1000"/>
          </a:p>
          <a:p>
            <a:r>
              <a:rPr lang="zh-CN" altLang="en-US" sz="1000"/>
              <a:t>&lt;/div&gt;</a:t>
            </a:r>
            <a:endParaRPr lang="zh-CN" altLang="en-US" sz="1000"/>
          </a:p>
          <a:p>
            <a:r>
              <a:rPr lang="zh-CN" altLang="en-US" sz="1000"/>
              <a:t>var vm = new Vue({</a:t>
            </a:r>
            <a:endParaRPr lang="zh-CN" altLang="en-US" sz="1000"/>
          </a:p>
          <a:p>
            <a:r>
              <a:rPr lang="zh-CN" altLang="en-US" sz="1000"/>
              <a:t>  el: '#example',</a:t>
            </a:r>
            <a:endParaRPr lang="zh-CN" altLang="en-US" sz="1000"/>
          </a:p>
          <a:p>
            <a:r>
              <a:rPr lang="zh-CN" altLang="en-US" sz="1000"/>
              <a:t>  data: {</a:t>
            </a:r>
            <a:endParaRPr lang="zh-CN" altLang="en-US" sz="1000"/>
          </a:p>
          <a:p>
            <a:r>
              <a:rPr lang="zh-CN" altLang="en-US" sz="1000"/>
              <a:t>    message: 'Hello'</a:t>
            </a:r>
            <a:endParaRPr lang="zh-CN" altLang="en-US" sz="1000"/>
          </a:p>
          <a:p>
            <a:r>
              <a:rPr lang="zh-CN" altLang="en-US" sz="1000"/>
              <a:t>  },</a:t>
            </a:r>
            <a:endParaRPr lang="zh-CN" altLang="en-US" sz="1000"/>
          </a:p>
          <a:p>
            <a:r>
              <a:rPr lang="zh-CN" altLang="en-US" sz="1000"/>
              <a:t>  computed: {</a:t>
            </a:r>
            <a:endParaRPr lang="zh-CN" altLang="en-US" sz="1000"/>
          </a:p>
          <a:p>
            <a:r>
              <a:rPr lang="zh-CN" altLang="en-US" sz="1000"/>
              <a:t>    // 计算属性的 getter</a:t>
            </a:r>
            <a:endParaRPr lang="zh-CN" altLang="en-US" sz="1000"/>
          </a:p>
          <a:p>
            <a:r>
              <a:rPr lang="zh-CN" altLang="en-US" sz="1000"/>
              <a:t>    reversedMessage: function () {</a:t>
            </a:r>
            <a:endParaRPr lang="zh-CN" altLang="en-US" sz="1000"/>
          </a:p>
          <a:p>
            <a:r>
              <a:rPr lang="zh-CN" altLang="en-US" sz="1000"/>
              <a:t>      // `this` 指向 vm 实例</a:t>
            </a:r>
            <a:endParaRPr lang="zh-CN" altLang="en-US" sz="1000"/>
          </a:p>
          <a:p>
            <a:r>
              <a:rPr lang="zh-CN" altLang="en-US" sz="1000"/>
              <a:t>      return this.message.split('').reverse().join('')</a:t>
            </a:r>
            <a:endParaRPr lang="zh-CN" altLang="en-US" sz="1000"/>
          </a:p>
          <a:p>
            <a:r>
              <a:rPr lang="zh-CN" altLang="en-US" sz="1000"/>
              <a:t>    }</a:t>
            </a:r>
            <a:endParaRPr lang="zh-CN" altLang="en-US" sz="1000"/>
          </a:p>
          <a:p>
            <a:r>
              <a:rPr lang="zh-CN" altLang="en-US" sz="1000"/>
              <a:t>  }</a:t>
            </a:r>
            <a:endParaRPr lang="zh-CN" altLang="en-US" sz="1000"/>
          </a:p>
          <a:p>
            <a:r>
              <a:rPr lang="zh-CN" altLang="en-US" sz="1000"/>
              <a:t>})</a:t>
            </a:r>
            <a:endParaRPr lang="zh-CN" altLang="en-US" sz="1000"/>
          </a:p>
        </p:txBody>
      </p:sp>
    </p:spTree>
  </p:cSld>
  <p:clrMapOvr>
    <a:masterClrMapping/>
  </p:clrMapOvr>
  <p:transition spd="slow">
    <p:push dir="u"/>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sym typeface="+mn-ea"/>
              </a:rPr>
              <a:t>计算属性和监听属性</a:t>
            </a:r>
            <a:endParaRPr lang="zh-CN" altLang="en-US"/>
          </a:p>
        </p:txBody>
      </p:sp>
      <p:sp>
        <p:nvSpPr>
          <p:cNvPr id="3" name="内容占位符 2"/>
          <p:cNvSpPr>
            <a:spLocks noGrp="1"/>
          </p:cNvSpPr>
          <p:nvPr>
            <p:ph idx="1"/>
          </p:nvPr>
        </p:nvSpPr>
        <p:spPr/>
        <p:txBody>
          <a:bodyPr/>
          <a:p>
            <a:r>
              <a:rPr lang="zh-CN" altLang="en-US" sz="940"/>
              <a:t>结果：</a:t>
            </a:r>
            <a:endParaRPr lang="zh-CN" altLang="en-US" sz="940"/>
          </a:p>
          <a:p>
            <a:endParaRPr lang="zh-CN" altLang="en-US" sz="940"/>
          </a:p>
          <a:p>
            <a:r>
              <a:rPr lang="zh-CN" altLang="en-US" sz="940"/>
              <a:t>Original message: "Hello"</a:t>
            </a:r>
            <a:endParaRPr lang="zh-CN" altLang="en-US" sz="940"/>
          </a:p>
          <a:p>
            <a:endParaRPr lang="zh-CN" altLang="en-US" sz="940"/>
          </a:p>
          <a:p>
            <a:r>
              <a:rPr lang="zh-CN" altLang="en-US" sz="940"/>
              <a:t>Computed reversed message: "olleH"</a:t>
            </a:r>
            <a:endParaRPr lang="zh-CN" altLang="en-US" sz="940"/>
          </a:p>
          <a:p>
            <a:endParaRPr lang="zh-CN" altLang="en-US" sz="940"/>
          </a:p>
          <a:p>
            <a:r>
              <a:rPr lang="zh-CN" altLang="en-US" sz="940"/>
              <a:t>这里我们声明了一个计算属性 reversedMessage。我们提供的函数将用作 property vm.reversedMessage 的 getter 函数：</a:t>
            </a:r>
            <a:endParaRPr lang="zh-CN" altLang="en-US" sz="940"/>
          </a:p>
          <a:p>
            <a:endParaRPr lang="zh-CN" altLang="en-US" sz="940"/>
          </a:p>
          <a:p>
            <a:r>
              <a:rPr lang="zh-CN" altLang="en-US" sz="940"/>
              <a:t>console.log(vm.reversedMessage) // =&gt; 'olleH'</a:t>
            </a:r>
            <a:endParaRPr lang="zh-CN" altLang="en-US" sz="940"/>
          </a:p>
          <a:p>
            <a:r>
              <a:rPr lang="zh-CN" altLang="en-US" sz="940"/>
              <a:t>vm.message = 'Goodbye'</a:t>
            </a:r>
            <a:endParaRPr lang="zh-CN" altLang="en-US" sz="940"/>
          </a:p>
          <a:p>
            <a:r>
              <a:rPr lang="zh-CN" altLang="en-US" sz="940"/>
              <a:t>console.log(vm.reversedMessage) // =&gt; 'eybdooG'</a:t>
            </a:r>
            <a:endParaRPr lang="zh-CN" altLang="en-US" sz="940"/>
          </a:p>
          <a:p>
            <a:r>
              <a:rPr lang="zh-CN" altLang="en-US" sz="940"/>
              <a:t>你可以打开浏览器的控制台，自行修改例子中的 vm。vm.reversedMessage 的值始终取决于 vm.message 的值。</a:t>
            </a:r>
            <a:endParaRPr lang="zh-CN" altLang="en-US" sz="940"/>
          </a:p>
          <a:p>
            <a:endParaRPr lang="zh-CN" altLang="en-US" sz="940"/>
          </a:p>
          <a:p>
            <a:r>
              <a:rPr lang="zh-CN" altLang="en-US" sz="940"/>
              <a:t>你可以像绑定普通 property 一样在模板中绑定计算属性。Vue 知道 vm.reversedMessage 依赖于 vm.message，因此当 vm.message 发生改变时，所有依赖 vm.reversedMessage 的绑定也会更新。而且最妙的是我们已经以声明的方式创建了这种依赖关系：计算属性的 getter 函数是没有副作用 (side effect) 的，这使它更易于测试和理解。</a:t>
            </a:r>
            <a:endParaRPr lang="zh-CN" altLang="en-US" sz="940"/>
          </a:p>
        </p:txBody>
      </p:sp>
    </p:spTree>
  </p:cSld>
  <p:clrMapOvr>
    <a:masterClrMapping/>
  </p:clrMapOvr>
  <p:transition spd="slow">
    <p:push dir="u"/>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en-US" altLang="zh-CN"/>
              <a:t>VUE</a:t>
            </a:r>
            <a:r>
              <a:rPr lang="zh-CN" altLang="en-US"/>
              <a:t>生命周期钩子</a:t>
            </a:r>
            <a:endParaRPr lang="zh-CN" altLang="en-US"/>
          </a:p>
        </p:txBody>
      </p:sp>
      <p:sp>
        <p:nvSpPr>
          <p:cNvPr id="3" name="内容占位符 2"/>
          <p:cNvSpPr>
            <a:spLocks noGrp="1"/>
          </p:cNvSpPr>
          <p:nvPr>
            <p:ph idx="1"/>
          </p:nvPr>
        </p:nvSpPr>
        <p:spPr/>
        <p:txBody>
          <a:bodyPr/>
          <a:p>
            <a:r>
              <a:rPr lang="zh-CN" altLang="en-US"/>
              <a:t>每个 Vue 实例在被创建时都要经过一系列的初始化过程——例如，需要设置数据监听、编译模板、将实例挂载到 DOM 并在数据变化时更新 DOM 等。同时在这个过程中也会运行一些叫做生命周期钩子的函数，这给了用户在不同阶段添加自己的代码的机会。</a:t>
            </a:r>
            <a:endParaRPr lang="zh-CN" altLang="en-US"/>
          </a:p>
        </p:txBody>
      </p:sp>
    </p:spTree>
  </p:cSld>
  <p:clrMapOvr>
    <a:masterClrMapping/>
  </p:clrMapOvr>
  <p:transition spd="slow">
    <p:push dir="u"/>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normAutofit fontScale="90000"/>
          </a:bodyPr>
          <a:p>
            <a:br>
              <a:rPr lang="en-US" altLang="zh-CN">
                <a:sym typeface="+mn-ea"/>
              </a:rPr>
            </a:br>
            <a:r>
              <a:rPr lang="en-US" altLang="zh-CN">
                <a:sym typeface="+mn-ea"/>
              </a:rPr>
              <a:t>VUE</a:t>
            </a:r>
            <a:r>
              <a:rPr lang="zh-CN" altLang="en-US">
                <a:sym typeface="+mn-ea"/>
              </a:rPr>
              <a:t>生命周期钩子</a:t>
            </a:r>
            <a:br>
              <a:rPr lang="zh-CN" altLang="en-US"/>
            </a:br>
            <a:endParaRPr lang="zh-CN" altLang="en-US"/>
          </a:p>
        </p:txBody>
      </p:sp>
      <p:sp>
        <p:nvSpPr>
          <p:cNvPr id="3" name="内容占位符 2"/>
          <p:cNvSpPr>
            <a:spLocks noGrp="1"/>
          </p:cNvSpPr>
          <p:nvPr>
            <p:ph idx="1"/>
          </p:nvPr>
        </p:nvSpPr>
        <p:spPr/>
        <p:txBody>
          <a:bodyPr>
            <a:normAutofit fontScale="40000"/>
          </a:bodyPr>
          <a:p>
            <a:r>
              <a:rPr lang="zh-CN" altLang="en-US"/>
              <a:t>比如 created 钩子可以用来在一个实例被创建之后执行代码：</a:t>
            </a:r>
            <a:endParaRPr lang="zh-CN" altLang="en-US"/>
          </a:p>
          <a:p>
            <a:r>
              <a:rPr lang="zh-CN" altLang="en-US"/>
              <a:t>new Vue({</a:t>
            </a:r>
            <a:endParaRPr lang="zh-CN" altLang="en-US"/>
          </a:p>
          <a:p>
            <a:r>
              <a:rPr lang="zh-CN" altLang="en-US"/>
              <a:t>  data: {</a:t>
            </a:r>
            <a:endParaRPr lang="zh-CN" altLang="en-US"/>
          </a:p>
          <a:p>
            <a:r>
              <a:rPr lang="zh-CN" altLang="en-US"/>
              <a:t>    a: 1</a:t>
            </a:r>
            <a:endParaRPr lang="zh-CN" altLang="en-US"/>
          </a:p>
          <a:p>
            <a:r>
              <a:rPr lang="zh-CN" altLang="en-US"/>
              <a:t>  },</a:t>
            </a:r>
            <a:endParaRPr lang="zh-CN" altLang="en-US"/>
          </a:p>
          <a:p>
            <a:r>
              <a:rPr lang="zh-CN" altLang="en-US"/>
              <a:t>  created: function () {</a:t>
            </a:r>
            <a:endParaRPr lang="zh-CN" altLang="en-US"/>
          </a:p>
          <a:p>
            <a:r>
              <a:rPr lang="zh-CN" altLang="en-US"/>
              <a:t>    // `this` 指向 vm 实例</a:t>
            </a:r>
            <a:endParaRPr lang="zh-CN" altLang="en-US"/>
          </a:p>
          <a:p>
            <a:r>
              <a:rPr lang="zh-CN" altLang="en-US"/>
              <a:t>    console.log('a is: ' + this.a)</a:t>
            </a:r>
            <a:endParaRPr lang="zh-CN" altLang="en-US"/>
          </a:p>
          <a:p>
            <a:r>
              <a:rPr lang="zh-CN" altLang="en-US"/>
              <a:t>  }</a:t>
            </a:r>
            <a:endParaRPr lang="zh-CN" altLang="en-US"/>
          </a:p>
          <a:p>
            <a:r>
              <a:rPr lang="zh-CN" altLang="en-US"/>
              <a:t>})</a:t>
            </a:r>
            <a:endParaRPr lang="zh-CN" altLang="en-US"/>
          </a:p>
          <a:p>
            <a:r>
              <a:rPr lang="zh-CN" altLang="en-US"/>
              <a:t>// =&gt; "a is: 1"</a:t>
            </a:r>
            <a:endParaRPr lang="zh-CN" altLang="en-US"/>
          </a:p>
          <a:p>
            <a:r>
              <a:rPr lang="zh-CN" altLang="en-US"/>
              <a:t>也有一些其它的钩子，在实例生命周期的不同阶段被调用，如 mounted、updated 和 destroyed。生命周期钩子的 this 上下文指向调用它的 Vue 实例。</a:t>
            </a:r>
            <a:endParaRPr lang="zh-CN" altLang="en-US"/>
          </a:p>
        </p:txBody>
      </p:sp>
    </p:spTree>
  </p:cSld>
  <p:clrMapOvr>
    <a:masterClrMapping/>
  </p:clrMapOvr>
  <p:transition spd="slow">
    <p:push dir="u"/>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生命周期图示</a:t>
            </a:r>
            <a:endParaRPr lang="zh-CN" altLang="en-US"/>
          </a:p>
        </p:txBody>
      </p:sp>
      <p:pic>
        <p:nvPicPr>
          <p:cNvPr id="4" name="内容占位符 3" descr="lifecycle"/>
          <p:cNvPicPr>
            <a:picLocks noChangeAspect="1"/>
          </p:cNvPicPr>
          <p:nvPr>
            <p:ph idx="1"/>
            <p:custDataLst>
              <p:tags r:id="rId1"/>
            </p:custDataLst>
          </p:nvPr>
        </p:nvPicPr>
        <p:blipFill>
          <a:blip r:embed="rId2"/>
          <a:stretch>
            <a:fillRect/>
          </a:stretch>
        </p:blipFill>
        <p:spPr>
          <a:xfrm>
            <a:off x="4760595" y="1692275"/>
            <a:ext cx="2151380" cy="5448935"/>
          </a:xfrm>
          <a:prstGeom prst="rect">
            <a:avLst/>
          </a:prstGeom>
        </p:spPr>
      </p:pic>
      <p:sp>
        <p:nvSpPr>
          <p:cNvPr id="6" name="内容占位符 2"/>
          <p:cNvSpPr>
            <a:spLocks noGrp="1"/>
          </p:cNvSpPr>
          <p:nvPr/>
        </p:nvSpPr>
        <p:spPr>
          <a:xfrm>
            <a:off x="186570" y="899047"/>
            <a:ext cx="11792070" cy="5448937"/>
          </a:xfrm>
          <a:prstGeom prst="rect">
            <a:avLst/>
          </a:prstGeom>
        </p:spPr>
        <p:txBody>
          <a:bodyPr vert="horz" lIns="91440" tIns="45720" rIns="91440" bIns="45720" rtlCol="0">
            <a:normAutofit/>
          </a:bodyPr>
          <a:lstStyle>
            <a:lvl1pPr marL="228600" indent="-228600" algn="l" defTabSz="914400" rtl="0" eaLnBrk="1" latinLnBrk="0" hangingPunct="1">
              <a:lnSpc>
                <a:spcPct val="150000"/>
              </a:lnSpc>
              <a:spcBef>
                <a:spcPts val="1000"/>
              </a:spcBef>
              <a:buFont typeface="Arial" panose="020B0604020202020204" pitchFamily="34" charset="0"/>
              <a:buChar char="•"/>
              <a:defRPr sz="2800" kern="1200">
                <a:solidFill>
                  <a:schemeClr val="tx1"/>
                </a:solidFill>
                <a:latin typeface="微软雅黑 Light" panose="020B0502040204020203" pitchFamily="34" charset="-122"/>
                <a:ea typeface="微软雅黑 Light" panose="020B0502040204020203" pitchFamily="34" charset="-122"/>
                <a:cs typeface="+mn-cs"/>
              </a:defRPr>
            </a:lvl1pPr>
            <a:lvl2pPr marL="685800" indent="-228600" algn="l" defTabSz="914400" rtl="0" eaLnBrk="1" latinLnBrk="0" hangingPunct="1">
              <a:lnSpc>
                <a:spcPct val="150000"/>
              </a:lnSpc>
              <a:spcBef>
                <a:spcPts val="500"/>
              </a:spcBef>
              <a:buFont typeface="Arial" panose="020B0604020202020204" pitchFamily="34" charset="0"/>
              <a:buChar char="•"/>
              <a:defRPr sz="2400" kern="1200">
                <a:solidFill>
                  <a:schemeClr val="tx1"/>
                </a:solidFill>
                <a:latin typeface="微软雅黑 Light" panose="020B0502040204020203" pitchFamily="34" charset="-122"/>
                <a:ea typeface="微软雅黑 Light" panose="020B0502040204020203" pitchFamily="34" charset="-122"/>
                <a:cs typeface="+mn-cs"/>
              </a:defRPr>
            </a:lvl2pPr>
            <a:lvl3pPr marL="1143000" indent="-228600" algn="l" defTabSz="914400" rtl="0" eaLnBrk="1" latinLnBrk="0" hangingPunct="1">
              <a:lnSpc>
                <a:spcPct val="150000"/>
              </a:lnSpc>
              <a:spcBef>
                <a:spcPts val="500"/>
              </a:spcBef>
              <a:buFont typeface="Arial" panose="020B0604020202020204" pitchFamily="34" charset="0"/>
              <a:buChar char="•"/>
              <a:defRPr sz="2000" kern="1200">
                <a:solidFill>
                  <a:schemeClr val="tx1"/>
                </a:solidFill>
                <a:latin typeface="微软雅黑 Light" panose="020B0502040204020203" pitchFamily="34" charset="-122"/>
                <a:ea typeface="微软雅黑 Light" panose="020B0502040204020203" pitchFamily="34" charset="-122"/>
                <a:cs typeface="+mn-cs"/>
              </a:defRPr>
            </a:lvl3pPr>
            <a:lvl4pPr marL="1600200" indent="-228600" algn="l" defTabSz="914400" rtl="0" eaLnBrk="1" latinLnBrk="0" hangingPunct="1">
              <a:lnSpc>
                <a:spcPct val="150000"/>
              </a:lnSpc>
              <a:spcBef>
                <a:spcPts val="500"/>
              </a:spcBef>
              <a:buFont typeface="Arial" panose="020B0604020202020204" pitchFamily="34" charset="0"/>
              <a:buChar char="•"/>
              <a:defRPr sz="1800" kern="1200">
                <a:solidFill>
                  <a:schemeClr val="tx1"/>
                </a:solidFill>
                <a:latin typeface="微软雅黑 Light" panose="020B0502040204020203" pitchFamily="34" charset="-122"/>
                <a:ea typeface="微软雅黑 Light" panose="020B0502040204020203" pitchFamily="34" charset="-122"/>
                <a:cs typeface="+mn-cs"/>
              </a:defRPr>
            </a:lvl4pPr>
            <a:lvl5pPr marL="2057400" indent="-228600" algn="l" defTabSz="914400" rtl="0" eaLnBrk="1" latinLnBrk="0" hangingPunct="1">
              <a:lnSpc>
                <a:spcPct val="150000"/>
              </a:lnSpc>
              <a:spcBef>
                <a:spcPts val="500"/>
              </a:spcBef>
              <a:buFont typeface="Arial" panose="020B0604020202020204" pitchFamily="34" charset="0"/>
              <a:buChar char="•"/>
              <a:defRPr sz="1800" kern="1200">
                <a:solidFill>
                  <a:schemeClr val="tx1"/>
                </a:solidFill>
                <a:latin typeface="微软雅黑 Light" panose="020B0502040204020203" pitchFamily="34" charset="-122"/>
                <a:ea typeface="微软雅黑 Light" panose="020B0502040204020203"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t>vue实例从创建到销毁的过程，称为生命周期，共有八个阶段。</a:t>
            </a:r>
          </a:p>
          <a:p>
            <a:r>
              <a:rPr sz="1400"/>
              <a:t>[生命周期图示](https://cn.vuejs.org/v2/guide/instance.html#%E7%94%9F%E5%91%BD%E5%91%A8%E6%9C%9F%E5%9B%BE%E7%A4%BA)</a:t>
            </a:r>
            <a:endParaRPr sz="1400"/>
          </a:p>
        </p:txBody>
      </p:sp>
    </p:spTree>
  </p:cSld>
  <p:clrMapOvr>
    <a:masterClrMapping/>
  </p:clrMapOvr>
  <p:transition spd="slow">
    <p:push dir="u"/>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chor="t">
            <a:normAutofit/>
          </a:bodyPr>
          <a:lstStyle/>
          <a:p>
            <a:pPr>
              <a:lnSpc>
                <a:spcPct val="150000"/>
              </a:lnSpc>
            </a:pPr>
            <a:r>
              <a:rPr lang="zh-CN" altLang="en-US" dirty="0" smtClean="0"/>
              <a:t>本章目标</a:t>
            </a:r>
            <a:endParaRPr lang="zh-CN" altLang="en-US" dirty="0"/>
          </a:p>
        </p:txBody>
      </p:sp>
      <p:sp>
        <p:nvSpPr>
          <p:cNvPr id="3" name="内容占位符 2"/>
          <p:cNvSpPr>
            <a:spLocks noGrp="1"/>
          </p:cNvSpPr>
          <p:nvPr>
            <p:ph idx="1"/>
          </p:nvPr>
        </p:nvSpPr>
        <p:spPr>
          <a:xfrm>
            <a:off x="628650" y="849630"/>
            <a:ext cx="10811510" cy="5570220"/>
          </a:xfrm>
        </p:spPr>
        <p:txBody>
          <a:bodyPr>
            <a:normAutofit fontScale="50000"/>
          </a:bodyPr>
          <a:lstStyle/>
          <a:p>
            <a:r>
              <a:rPr lang="zh-CN" altLang="en-US" dirty="0" smtClean="0">
                <a:solidFill>
                  <a:schemeClr val="tx1">
                    <a:lumMod val="75000"/>
                    <a:lumOff val="25000"/>
                  </a:schemeClr>
                </a:solidFill>
              </a:rPr>
              <a:t>理解MVVM思想</a:t>
            </a:r>
            <a:endParaRPr lang="zh-CN" altLang="en-US" dirty="0" smtClean="0">
              <a:solidFill>
                <a:schemeClr val="tx1">
                  <a:lumMod val="75000"/>
                  <a:lumOff val="25000"/>
                </a:schemeClr>
              </a:solidFill>
            </a:endParaRPr>
          </a:p>
          <a:p>
            <a:r>
              <a:rPr lang="en-US" altLang="zh-CN" dirty="0" smtClean="0">
                <a:solidFill>
                  <a:schemeClr val="tx1">
                    <a:lumMod val="75000"/>
                    <a:lumOff val="25000"/>
                  </a:schemeClr>
                </a:solidFill>
              </a:rPr>
              <a:t>vue</a:t>
            </a:r>
            <a:r>
              <a:rPr lang="zh-CN" altLang="en-US" dirty="0" smtClean="0">
                <a:solidFill>
                  <a:schemeClr val="tx1">
                    <a:lumMod val="75000"/>
                    <a:lumOff val="25000"/>
                  </a:schemeClr>
                </a:solidFill>
              </a:rPr>
              <a:t>介绍</a:t>
            </a:r>
            <a:endParaRPr lang="zh-CN" altLang="en-US" dirty="0" smtClean="0">
              <a:solidFill>
                <a:schemeClr val="tx1">
                  <a:lumMod val="75000"/>
                  <a:lumOff val="25000"/>
                </a:schemeClr>
              </a:solidFill>
            </a:endParaRPr>
          </a:p>
          <a:p>
            <a:r>
              <a:rPr lang="zh-CN" altLang="en-US" dirty="0" smtClean="0">
                <a:solidFill>
                  <a:schemeClr val="tx1">
                    <a:lumMod val="75000"/>
                    <a:lumOff val="25000"/>
                  </a:schemeClr>
                </a:solidFill>
                <a:sym typeface="+mn-ea"/>
              </a:rPr>
              <a:t>掌握Vue指令、计算属性、数据监听</a:t>
            </a:r>
            <a:endParaRPr lang="zh-CN" altLang="en-US" dirty="0" smtClean="0">
              <a:solidFill>
                <a:schemeClr val="tx1">
                  <a:lumMod val="75000"/>
                  <a:lumOff val="25000"/>
                </a:schemeClr>
              </a:solidFill>
            </a:endParaRPr>
          </a:p>
          <a:p>
            <a:r>
              <a:rPr lang="zh-CN" altLang="en-US" dirty="0" smtClean="0">
                <a:solidFill>
                  <a:schemeClr val="tx1">
                    <a:lumMod val="75000"/>
                    <a:lumOff val="25000"/>
                  </a:schemeClr>
                </a:solidFill>
              </a:rPr>
              <a:t>掌握Vue单向、双向绑定的方法</a:t>
            </a:r>
            <a:endParaRPr lang="zh-CN" altLang="en-US" dirty="0" smtClean="0">
              <a:solidFill>
                <a:schemeClr val="tx1">
                  <a:lumMod val="75000"/>
                  <a:lumOff val="25000"/>
                </a:schemeClr>
              </a:solidFill>
            </a:endParaRPr>
          </a:p>
          <a:p>
            <a:r>
              <a:rPr lang="zh-CN" altLang="en-US" dirty="0" smtClean="0">
                <a:solidFill>
                  <a:schemeClr val="tx1">
                    <a:lumMod val="75000"/>
                    <a:lumOff val="25000"/>
                  </a:schemeClr>
                </a:solidFill>
              </a:rPr>
              <a:t>理解Vue生命周期</a:t>
            </a:r>
            <a:endParaRPr lang="zh-CN" altLang="en-US" dirty="0" smtClean="0">
              <a:solidFill>
                <a:schemeClr val="tx1">
                  <a:lumMod val="75000"/>
                  <a:lumOff val="25000"/>
                </a:schemeClr>
              </a:solidFill>
            </a:endParaRPr>
          </a:p>
          <a:p>
            <a:r>
              <a:rPr lang="zh-CN" altLang="en-US" dirty="0" smtClean="0">
                <a:solidFill>
                  <a:schemeClr val="tx1">
                    <a:lumMod val="75000"/>
                    <a:lumOff val="25000"/>
                  </a:schemeClr>
                </a:solidFill>
              </a:rPr>
              <a:t>掌握使用axios进行ajax操作</a:t>
            </a:r>
            <a:endParaRPr lang="zh-CN" altLang="en-US" dirty="0" smtClean="0">
              <a:solidFill>
                <a:schemeClr val="tx1">
                  <a:lumMod val="75000"/>
                  <a:lumOff val="25000"/>
                </a:schemeClr>
              </a:solidFill>
            </a:endParaRPr>
          </a:p>
          <a:p>
            <a:r>
              <a:rPr lang="zh-CN" altLang="en-US" dirty="0" smtClean="0">
                <a:solidFill>
                  <a:schemeClr val="tx1">
                    <a:lumMod val="75000"/>
                    <a:lumOff val="25000"/>
                  </a:schemeClr>
                </a:solidFill>
              </a:rPr>
              <a:t>掌握Vue组件的定义和注册方式</a:t>
            </a:r>
            <a:endParaRPr lang="zh-CN" altLang="en-US" dirty="0" smtClean="0">
              <a:solidFill>
                <a:schemeClr val="tx1">
                  <a:lumMod val="75000"/>
                  <a:lumOff val="25000"/>
                </a:schemeClr>
              </a:solidFill>
            </a:endParaRPr>
          </a:p>
          <a:p>
            <a:r>
              <a:rPr lang="zh-CN" altLang="en-US" dirty="0" smtClean="0">
                <a:solidFill>
                  <a:schemeClr val="tx1">
                    <a:lumMod val="75000"/>
                    <a:lumOff val="25000"/>
                  </a:schemeClr>
                </a:solidFill>
              </a:rPr>
              <a:t>掌握父子和子父组件传值</a:t>
            </a:r>
            <a:endParaRPr lang="zh-CN" altLang="en-US" dirty="0" smtClean="0">
              <a:solidFill>
                <a:schemeClr val="tx1">
                  <a:lumMod val="75000"/>
                  <a:lumOff val="25000"/>
                </a:schemeClr>
              </a:solidFill>
            </a:endParaRPr>
          </a:p>
          <a:p>
            <a:r>
              <a:rPr lang="zh-CN" altLang="en-US" dirty="0" smtClean="0">
                <a:solidFill>
                  <a:schemeClr val="tx1">
                    <a:lumMod val="75000"/>
                    <a:lumOff val="25000"/>
                  </a:schemeClr>
                </a:solidFill>
              </a:rPr>
              <a:t>了解ElementUI中的常用组件</a:t>
            </a:r>
            <a:endParaRPr lang="zh-CN" altLang="en-US" dirty="0" smtClean="0">
              <a:solidFill>
                <a:schemeClr val="tx1">
                  <a:lumMod val="75000"/>
                  <a:lumOff val="25000"/>
                </a:schemeClr>
              </a:solidFill>
            </a:endParaRPr>
          </a:p>
          <a:p>
            <a:r>
              <a:rPr lang="zh-CN" altLang="en-US" dirty="0" smtClean="0">
                <a:solidFill>
                  <a:schemeClr val="tx1">
                    <a:lumMod val="75000"/>
                    <a:lumOff val="25000"/>
                  </a:schemeClr>
                </a:solidFill>
              </a:rPr>
              <a:t>掌握cli方式搭建项目、安装依赖</a:t>
            </a:r>
            <a:endParaRPr lang="zh-CN" altLang="en-US" dirty="0" smtClean="0">
              <a:solidFill>
                <a:schemeClr val="tx1">
                  <a:lumMod val="75000"/>
                  <a:lumOff val="25000"/>
                </a:schemeClr>
              </a:solidFill>
            </a:endParaRPr>
          </a:p>
          <a:p>
            <a:r>
              <a:rPr lang="zh-CN" altLang="en-US" dirty="0" smtClean="0">
                <a:solidFill>
                  <a:schemeClr val="tx1">
                    <a:lumMod val="75000"/>
                    <a:lumOff val="25000"/>
                  </a:schemeClr>
                </a:solidFill>
              </a:rPr>
              <a:t>掌握路由的配置跳转和嵌套</a:t>
            </a:r>
            <a:endParaRPr lang="zh-CN" altLang="en-US" dirty="0" smtClean="0">
              <a:solidFill>
                <a:schemeClr val="tx1">
                  <a:lumMod val="75000"/>
                  <a:lumOff val="25000"/>
                </a:schemeClr>
              </a:solidFill>
            </a:endParaRPr>
          </a:p>
          <a:p>
            <a:r>
              <a:rPr lang="zh-CN" altLang="en-US" dirty="0" smtClean="0">
                <a:solidFill>
                  <a:schemeClr val="tx1">
                    <a:lumMod val="75000"/>
                    <a:lumOff val="25000"/>
                  </a:schemeClr>
                </a:solidFill>
              </a:rPr>
              <a:t>了解使用Vuex实现组件传值</a:t>
            </a:r>
            <a:endParaRPr lang="zh-CN" altLang="en-US" dirty="0" smtClean="0">
              <a:solidFill>
                <a:schemeClr val="tx1">
                  <a:lumMod val="75000"/>
                  <a:lumOff val="25000"/>
                </a:schemeClr>
              </a:solidFill>
            </a:endParaRPr>
          </a:p>
        </p:txBody>
      </p:sp>
    </p:spTree>
  </p:cSld>
  <p:clrMapOvr>
    <a:masterClrMapping/>
  </p:clrMapOvr>
  <p:transition spd="slow">
    <p:push dir="u"/>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VUE完整示例new vue()参数详解</a:t>
            </a:r>
            <a:endParaRPr lang="zh-CN" altLang="en-US"/>
          </a:p>
        </p:txBody>
      </p:sp>
      <p:sp>
        <p:nvSpPr>
          <p:cNvPr id="3" name="内容占位符 2"/>
          <p:cNvSpPr>
            <a:spLocks noGrp="1"/>
          </p:cNvSpPr>
          <p:nvPr>
            <p:ph idx="1"/>
          </p:nvPr>
        </p:nvSpPr>
        <p:spPr/>
        <p:txBody>
          <a:bodyPr>
            <a:normAutofit fontScale="55000"/>
          </a:bodyPr>
          <a:p>
            <a:r>
              <a:rPr lang="en-US" altLang="zh-CN"/>
              <a:t>1</a:t>
            </a:r>
            <a:r>
              <a:rPr lang="zh-CN" altLang="en-US"/>
              <a:t>.1 el:"#id", //DOM成员</a:t>
            </a:r>
            <a:endParaRPr lang="zh-CN" altLang="en-US"/>
          </a:p>
          <a:p>
            <a:r>
              <a:rPr lang="zh-CN" altLang="en-US"/>
              <a:t>提供一个在页面上已存在的 DOM 元素作为 Vue 实例的挂载目标。</a:t>
            </a:r>
            <a:endParaRPr lang="zh-CN" altLang="en-US"/>
          </a:p>
          <a:p>
            <a:r>
              <a:rPr lang="en-US" altLang="zh-CN"/>
              <a:t>1</a:t>
            </a:r>
            <a:r>
              <a:rPr lang="zh-CN" altLang="en-US"/>
              <a:t>.2 template:"&lt;tag&gt;&lt;/tag&gt;", //DOM成员</a:t>
            </a:r>
            <a:endParaRPr lang="zh-CN" altLang="en-US"/>
          </a:p>
          <a:p>
            <a:r>
              <a:rPr lang="zh-CN" altLang="en-US"/>
              <a:t>一个字符串模板作为 Vue 实例的标识使用。模板将会 替换 挂载的元素。挂载元素的内容都将被忽略，除非模板的内容有分发 slot</a:t>
            </a:r>
            <a:endParaRPr lang="zh-CN" altLang="en-US"/>
          </a:p>
          <a:p>
            <a:r>
              <a:rPr lang="en-US" altLang="zh-CN"/>
              <a:t>1</a:t>
            </a:r>
            <a:r>
              <a:rPr lang="zh-CN" altLang="en-US"/>
              <a:t>.3 render: (h)=&gt;{h(App)}, //DOM成员</a:t>
            </a:r>
            <a:endParaRPr lang="zh-CN" altLang="en-US"/>
          </a:p>
          <a:p>
            <a:r>
              <a:rPr lang="zh-CN" altLang="en-US"/>
              <a:t>字符串模板的代替方案，允许你发挥 JavaScript 最大的编程能力。</a:t>
            </a:r>
            <a:endParaRPr lang="zh-CN" altLang="en-US"/>
          </a:p>
          <a:p>
            <a:r>
              <a:rPr lang="en-US" altLang="zh-CN"/>
              <a:t>1</a:t>
            </a:r>
            <a:r>
              <a:rPr lang="zh-CN" altLang="en-US"/>
              <a:t>.4 data //数据成员</a:t>
            </a:r>
            <a:endParaRPr lang="zh-CN" altLang="en-US"/>
          </a:p>
          <a:p>
            <a:r>
              <a:rPr lang="zh-CN" altLang="en-US"/>
              <a:t>data():{ return{ } },</a:t>
            </a:r>
            <a:endParaRPr lang="zh-CN" altLang="en-US"/>
          </a:p>
          <a:p>
            <a:r>
              <a:rPr lang="zh-CN" altLang="en-US"/>
              <a:t>Vue实例的数据对象。Vue 将会递归将 data 的属性转换为 getter/setter，从而让 data 的属性能够响应数据变化</a:t>
            </a:r>
            <a:endParaRPr lang="zh-CN" altLang="en-US"/>
          </a:p>
          <a:p>
            <a:pPr marL="0" indent="0">
              <a:buNone/>
            </a:pPr>
            <a:endParaRPr lang="zh-CN" altLang="en-US"/>
          </a:p>
        </p:txBody>
      </p:sp>
    </p:spTree>
  </p:cSld>
  <p:clrMapOvr>
    <a:masterClrMapping/>
  </p:clrMapOvr>
  <p:transition spd="slow">
    <p:push dir="u"/>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VUE完整示例new vue()参数详解</a:t>
            </a:r>
            <a:endParaRPr lang="zh-CN" altLang="en-US"/>
          </a:p>
        </p:txBody>
      </p:sp>
      <p:sp>
        <p:nvSpPr>
          <p:cNvPr id="3" name="内容占位符 2"/>
          <p:cNvSpPr>
            <a:spLocks noGrp="1"/>
          </p:cNvSpPr>
          <p:nvPr>
            <p:ph idx="1"/>
          </p:nvPr>
        </p:nvSpPr>
        <p:spPr/>
        <p:txBody>
          <a:bodyPr>
            <a:normAutofit fontScale="35000"/>
          </a:bodyPr>
          <a:p>
            <a:r>
              <a:rPr lang="en-US" altLang="zh-CN"/>
              <a:t>1</a:t>
            </a:r>
            <a:r>
              <a:rPr lang="zh-CN" altLang="en-US"/>
              <a:t>.5 methods //数据成员</a:t>
            </a:r>
            <a:endParaRPr lang="zh-CN" altLang="en-US"/>
          </a:p>
          <a:p>
            <a:r>
              <a:rPr lang="zh-CN" altLang="en-US"/>
              <a:t>methods:{ func(){ } }</a:t>
            </a:r>
            <a:endParaRPr lang="zh-CN" altLang="en-US"/>
          </a:p>
          <a:p>
            <a:r>
              <a:rPr lang="zh-CN" altLang="en-US"/>
              <a:t>methods将被混入到 Vue 实例中，可以直接通过 VM 实例访问这些方法，或者在指令表达式中使用</a:t>
            </a:r>
            <a:endParaRPr lang="zh-CN" altLang="en-US"/>
          </a:p>
          <a:p>
            <a:r>
              <a:rPr lang="zh-CN" altLang="en-US"/>
              <a:t>方法中的 this自动绑定为 Vue 实例</a:t>
            </a:r>
            <a:endParaRPr lang="zh-CN" altLang="en-US"/>
          </a:p>
          <a:p>
            <a:r>
              <a:rPr lang="en-US" altLang="zh-CN"/>
              <a:t>1</a:t>
            </a:r>
            <a:r>
              <a:rPr lang="zh-CN" altLang="en-US"/>
              <a:t>.6 watch //数据成员</a:t>
            </a:r>
            <a:endParaRPr lang="zh-CN" altLang="en-US"/>
          </a:p>
          <a:p>
            <a:r>
              <a:rPr lang="zh-CN" altLang="en-US"/>
              <a:t>watch:{ key:value $route:function (newValue, oldValue) { //监控路由 } }</a:t>
            </a:r>
            <a:endParaRPr lang="zh-CN" altLang="en-US"/>
          </a:p>
          <a:p>
            <a:r>
              <a:rPr lang="zh-CN" altLang="en-US"/>
              <a:t>整个为一个对象，键是需要观察的表达式，值是对应回调函数</a:t>
            </a:r>
            <a:endParaRPr lang="zh-CN" altLang="en-US"/>
          </a:p>
          <a:p>
            <a:r>
              <a:rPr lang="en-US" altLang="zh-CN"/>
              <a:t>1</a:t>
            </a:r>
            <a:r>
              <a:rPr lang="zh-CN" altLang="en-US"/>
              <a:t>.7 computed //数据成员</a:t>
            </a:r>
            <a:endParaRPr lang="zh-CN" altLang="en-US"/>
          </a:p>
          <a:p>
            <a:r>
              <a:rPr lang="zh-CN" altLang="en-US"/>
              <a:t>computed:{ getTotalCount(){ const totalCount=0; return totalCount; } },</a:t>
            </a:r>
            <a:endParaRPr lang="zh-CN" altLang="en-US"/>
          </a:p>
          <a:p>
            <a:r>
              <a:rPr lang="zh-CN" altLang="en-US"/>
              <a:t>vue的计算属性，将被混入到 Vue 实例中。所有 getter 和 setter 的 this 上下文自动地绑定为 Vue 实例</a:t>
            </a:r>
            <a:endParaRPr lang="zh-CN" altLang="en-US"/>
          </a:p>
          <a:p>
            <a:r>
              <a:rPr lang="en-US" altLang="zh-CN"/>
              <a:t>1</a:t>
            </a:r>
            <a:r>
              <a:rPr lang="zh-CN" altLang="en-US"/>
              <a:t>.8 props //数据成员</a:t>
            </a:r>
            <a:endParaRPr lang="zh-CN" altLang="en-US"/>
          </a:p>
          <a:p>
            <a:r>
              <a:rPr lang="zh-CN" altLang="en-US"/>
              <a:t>props:['counts','ids'],</a:t>
            </a:r>
            <a:endParaRPr lang="zh-CN" altLang="en-US"/>
          </a:p>
          <a:p>
            <a:r>
              <a:rPr lang="zh-CN" altLang="en-US"/>
              <a:t>用于父子组件的eventbus传值，是数组或对象，props的成员是子组件接收的来自父组件的数据</a:t>
            </a:r>
            <a:endParaRPr lang="zh-CN" altLang="en-US"/>
          </a:p>
          <a:p>
            <a:r>
              <a:rPr lang="en-US" altLang="zh-CN"/>
              <a:t>1</a:t>
            </a:r>
            <a:r>
              <a:rPr lang="zh-CN" altLang="en-US"/>
              <a:t>.9 propsData //数据成员</a:t>
            </a:r>
            <a:endParaRPr lang="zh-CN" altLang="en-US"/>
          </a:p>
          <a:p>
            <a:r>
              <a:rPr lang="zh-CN" altLang="en-US"/>
              <a:t>创建实例时传递 props。主要作用是方便测试</a:t>
            </a:r>
            <a:endParaRPr lang="zh-CN" altLang="en-US"/>
          </a:p>
          <a:p>
            <a:endParaRPr lang="zh-CN" altLang="en-US"/>
          </a:p>
        </p:txBody>
      </p:sp>
    </p:spTree>
  </p:cSld>
  <p:clrMapOvr>
    <a:masterClrMapping/>
  </p:clrMapOvr>
  <p:transition spd="slow">
    <p:push dir="u"/>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VUE完整示例new vue()参数详解</a:t>
            </a:r>
            <a:endParaRPr lang="zh-CN" altLang="en-US"/>
          </a:p>
        </p:txBody>
      </p:sp>
      <p:sp>
        <p:nvSpPr>
          <p:cNvPr id="3" name="内容占位符 2"/>
          <p:cNvSpPr>
            <a:spLocks noGrp="1"/>
          </p:cNvSpPr>
          <p:nvPr>
            <p:ph idx="1"/>
          </p:nvPr>
        </p:nvSpPr>
        <p:spPr/>
        <p:txBody>
          <a:bodyPr>
            <a:normAutofit fontScale="45000"/>
          </a:bodyPr>
          <a:p>
            <a:r>
              <a:rPr lang="en-US" altLang="zh-CN"/>
              <a:t>1</a:t>
            </a:r>
            <a:r>
              <a:rPr lang="zh-CN" altLang="en-US"/>
              <a:t>.10 filters //资源</a:t>
            </a:r>
            <a:endParaRPr lang="zh-CN" altLang="en-US"/>
          </a:p>
          <a:p>
            <a:r>
              <a:rPr lang="zh-CN" altLang="en-US"/>
              <a:t>filters('filterName',(input,function(){ return newvalue }))</a:t>
            </a:r>
            <a:endParaRPr lang="zh-CN" altLang="en-US"/>
          </a:p>
          <a:p>
            <a:r>
              <a:rPr lang="zh-CN" altLang="en-US"/>
              <a:t>包含 Vue 实例可用过滤器的哈希表。</a:t>
            </a:r>
            <a:endParaRPr lang="zh-CN" altLang="en-US"/>
          </a:p>
          <a:p>
            <a:r>
              <a:rPr lang="en-US" altLang="zh-CN"/>
              <a:t>1</a:t>
            </a:r>
            <a:r>
              <a:rPr lang="zh-CN" altLang="en-US"/>
              <a:t>.11 directives //资源</a:t>
            </a:r>
            <a:endParaRPr lang="zh-CN" altLang="en-US"/>
          </a:p>
          <a:p>
            <a:r>
              <a:rPr lang="zh-CN" altLang="en-US"/>
              <a:t>包含 Vue 实例可用指令的哈希表。</a:t>
            </a:r>
            <a:endParaRPr lang="zh-CN" altLang="en-US"/>
          </a:p>
          <a:p>
            <a:r>
              <a:rPr lang="en-US" altLang="zh-CN"/>
              <a:t>1</a:t>
            </a:r>
            <a:r>
              <a:rPr lang="zh-CN" altLang="en-US"/>
              <a:t>.12 components //资源</a:t>
            </a:r>
            <a:endParaRPr lang="zh-CN" altLang="en-US"/>
          </a:p>
          <a:p>
            <a:r>
              <a:rPr lang="zh-CN" altLang="en-US"/>
              <a:t>（即该组件的子实例）这里是包含 Vue 实例可用组件的哈希表。</a:t>
            </a:r>
            <a:endParaRPr lang="zh-CN" altLang="en-US"/>
          </a:p>
          <a:p>
            <a:r>
              <a:rPr lang="en-US" altLang="zh-CN"/>
              <a:t>1</a:t>
            </a:r>
            <a:r>
              <a:rPr lang="zh-CN" altLang="en-US"/>
              <a:t>.13 name //杂项</a:t>
            </a:r>
            <a:endParaRPr lang="zh-CN" altLang="en-US"/>
          </a:p>
          <a:p>
            <a:r>
              <a:rPr lang="zh-CN" altLang="en-US"/>
              <a:t>允许组件模板递归地调用自身。注意，组件在全局用 Vue.component() 注册时，全局 ID 自动作为组件的 name。</a:t>
            </a:r>
            <a:endParaRPr lang="zh-CN" altLang="en-US"/>
          </a:p>
          <a:p>
            <a:r>
              <a:rPr lang="en-US" altLang="zh-CN"/>
              <a:t>1</a:t>
            </a:r>
            <a:r>
              <a:rPr lang="zh-CN" altLang="en-US"/>
              <a:t>.14 parent //杂项</a:t>
            </a:r>
            <a:endParaRPr lang="zh-CN" altLang="en-US"/>
          </a:p>
          <a:p>
            <a:r>
              <a:rPr lang="zh-CN" altLang="en-US"/>
              <a:t>指定已创建的实例之父实例，在两者之间建立父子关系。子实例可以用 this.$parent 访问父实例，子实例被推入父实例的 $children 数组中。</a:t>
            </a:r>
            <a:endParaRPr lang="zh-CN" altLang="en-US"/>
          </a:p>
          <a:p>
            <a:endParaRPr lang="zh-CN" altLang="en-US"/>
          </a:p>
        </p:txBody>
      </p:sp>
    </p:spTree>
  </p:cSld>
  <p:clrMapOvr>
    <a:masterClrMapping/>
  </p:clrMapOvr>
  <p:transition spd="slow">
    <p:push dir="u"/>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VUE完整示例new vue()参数详解</a:t>
            </a:r>
            <a:endParaRPr lang="zh-CN" altLang="en-US"/>
          </a:p>
        </p:txBody>
      </p:sp>
      <p:sp>
        <p:nvSpPr>
          <p:cNvPr id="3" name="内容占位符 2"/>
          <p:cNvSpPr>
            <a:spLocks noGrp="1"/>
          </p:cNvSpPr>
          <p:nvPr>
            <p:ph idx="1"/>
          </p:nvPr>
        </p:nvSpPr>
        <p:spPr/>
        <p:txBody>
          <a:bodyPr>
            <a:normAutofit fontScale="65000"/>
          </a:bodyPr>
          <a:p>
            <a:r>
              <a:rPr lang="en-US" altLang="zh-CN"/>
              <a:t>1</a:t>
            </a:r>
            <a:r>
              <a:rPr lang="zh-CN" altLang="en-US"/>
              <a:t>.15 mixins //杂项</a:t>
            </a:r>
            <a:endParaRPr lang="zh-CN" altLang="en-US"/>
          </a:p>
          <a:p>
            <a:r>
              <a:rPr lang="zh-CN" altLang="en-US"/>
              <a:t>mixins 选项接受一个混合对象的数组。Mixin钩子按照传入顺序依次调用,并在调用组件自身的钩子之前被调用。</a:t>
            </a:r>
            <a:endParaRPr lang="zh-CN" altLang="en-US"/>
          </a:p>
          <a:p>
            <a:r>
              <a:rPr lang="en-US" altLang="zh-CN"/>
              <a:t>1</a:t>
            </a:r>
            <a:r>
              <a:rPr lang="zh-CN" altLang="en-US"/>
              <a:t>.16 extends //杂项</a:t>
            </a:r>
            <a:endParaRPr lang="zh-CN" altLang="en-US"/>
          </a:p>
          <a:p>
            <a:r>
              <a:rPr lang="zh-CN" altLang="en-US"/>
              <a:t>允许声明扩展另一个组件。这主要是为了便于扩展单文件组件。这和 mixins 类似，区别在于，组件自身的选项会比要扩展的源组件具有更高的优先级。</a:t>
            </a:r>
            <a:endParaRPr lang="zh-CN" altLang="en-US"/>
          </a:p>
          <a:p>
            <a:r>
              <a:rPr lang="en-US" altLang="zh-CN"/>
              <a:t>1</a:t>
            </a:r>
            <a:r>
              <a:rPr lang="zh-CN" altLang="en-US"/>
              <a:t>.17 delimiters //杂项</a:t>
            </a:r>
            <a:endParaRPr lang="zh-CN" altLang="en-US"/>
          </a:p>
          <a:p>
            <a:r>
              <a:rPr lang="zh-CN" altLang="en-US"/>
              <a:t>改变纯文本插入分隔符。</a:t>
            </a:r>
            <a:endParaRPr lang="zh-CN" altLang="en-US"/>
          </a:p>
          <a:p>
            <a:r>
              <a:rPr lang="en-US" altLang="zh-CN"/>
              <a:t>1</a:t>
            </a:r>
            <a:r>
              <a:rPr lang="zh-CN" altLang="en-US"/>
              <a:t>.18 functional //杂项</a:t>
            </a:r>
            <a:endParaRPr lang="zh-CN" altLang="en-US"/>
          </a:p>
          <a:p>
            <a:r>
              <a:rPr lang="zh-CN" altLang="en-US"/>
              <a:t>使组件无状态（没有 data ）和无实例（没有 this 上下文）。他们用一个简单的 render 函数返回虚拟节点使他们更容易渲染。</a:t>
            </a:r>
            <a:endParaRPr lang="zh-CN" altLang="en-US"/>
          </a:p>
        </p:txBody>
      </p:sp>
    </p:spTree>
  </p:cSld>
  <p:clrMapOvr>
    <a:masterClrMapping/>
  </p:clrMapOvr>
  <p:transition spd="slow">
    <p:push dir="u"/>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使用</a:t>
            </a:r>
            <a:r>
              <a:rPr lang="en-US" altLang="zh-CN"/>
              <a:t>axios</a:t>
            </a:r>
            <a:r>
              <a:rPr lang="zh-CN" altLang="en-US"/>
              <a:t>进行</a:t>
            </a:r>
            <a:r>
              <a:rPr lang="en-US" altLang="zh-CN"/>
              <a:t>ajax</a:t>
            </a:r>
            <a:r>
              <a:rPr lang="zh-CN" altLang="en-US"/>
              <a:t>操作</a:t>
            </a:r>
            <a:endParaRPr lang="zh-CN" altLang="en-US"/>
          </a:p>
        </p:txBody>
      </p:sp>
      <p:sp>
        <p:nvSpPr>
          <p:cNvPr id="3" name="内容占位符 2"/>
          <p:cNvSpPr>
            <a:spLocks noGrp="1"/>
          </p:cNvSpPr>
          <p:nvPr>
            <p:ph idx="1"/>
          </p:nvPr>
        </p:nvSpPr>
        <p:spPr/>
        <p:txBody>
          <a:bodyPr>
            <a:normAutofit lnSpcReduction="20000"/>
          </a:bodyPr>
          <a:p>
            <a:r>
              <a:rPr lang="zh-CN" altLang="en-US"/>
              <a:t>### 1. 简介</a:t>
            </a:r>
            <a:endParaRPr lang="zh-CN" altLang="en-US"/>
          </a:p>
          <a:p>
            <a:r>
              <a:rPr lang="zh-CN" altLang="en-US"/>
              <a:t>vue本身不支持发送AJAX请求，需要使用vue-resource、axios等插件实现。</a:t>
            </a:r>
            <a:endParaRPr lang="zh-CN" altLang="en-US"/>
          </a:p>
          <a:p>
            <a:r>
              <a:rPr lang="zh-CN" altLang="en-US"/>
              <a:t>axios是一个基于Promise的HTTP请求客户端，用来发送请求，也是vue2.0官方推荐的，同时不再对vue-resource进行更新和维护。</a:t>
            </a:r>
            <a:endParaRPr lang="zh-CN" altLang="en-US"/>
          </a:p>
          <a:p>
            <a:endParaRPr lang="zh-CN" altLang="en-US"/>
          </a:p>
          <a:p>
            <a:r>
              <a:rPr lang="zh-CN" altLang="en-US"/>
              <a:t>参考：GitHub上搜索axios，查看API文档 [https://github.com/axios/axios](https://github.com/axios/axios)</a:t>
            </a:r>
            <a:endParaRPr lang="zh-CN" altLang="en-US"/>
          </a:p>
        </p:txBody>
      </p:sp>
    </p:spTree>
  </p:cSld>
  <p:clrMapOvr>
    <a:masterClrMapping/>
  </p:clrMapOvr>
  <p:transition spd="slow">
    <p:push dir="u"/>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使用</a:t>
            </a:r>
            <a:r>
              <a:rPr lang="en-US" altLang="zh-CN"/>
              <a:t>axios</a:t>
            </a:r>
            <a:r>
              <a:rPr lang="zh-CN" altLang="en-US"/>
              <a:t>进行</a:t>
            </a:r>
            <a:r>
              <a:rPr lang="en-US" altLang="zh-CN"/>
              <a:t>ajax</a:t>
            </a:r>
            <a:r>
              <a:rPr lang="zh-CN" altLang="en-US"/>
              <a:t>操作</a:t>
            </a:r>
            <a:endParaRPr lang="zh-CN" altLang="en-US"/>
          </a:p>
        </p:txBody>
      </p:sp>
      <p:sp>
        <p:nvSpPr>
          <p:cNvPr id="3" name="内容占位符 2"/>
          <p:cNvSpPr>
            <a:spLocks noGrp="1"/>
          </p:cNvSpPr>
          <p:nvPr>
            <p:ph idx="1"/>
          </p:nvPr>
        </p:nvSpPr>
        <p:spPr/>
        <p:txBody>
          <a:bodyPr>
            <a:normAutofit fontScale="60000"/>
          </a:bodyPr>
          <a:p>
            <a:r>
              <a:rPr lang="zh-CN" altLang="en-US"/>
              <a:t>Axios 是一个基于 Promise 的 HTTP 库，可以用在浏览器和 node.js 中。本质上也是对原生XHR（XmlHttpRequest）的封装,只不过它是Promise 的实现版本，符合新的ES规范,有如下特点：</a:t>
            </a:r>
            <a:endParaRPr lang="zh-CN" altLang="en-US"/>
          </a:p>
          <a:p>
            <a:r>
              <a:rPr lang="zh-CN" altLang="en-US"/>
              <a:t>从浏览器中创建 XMLHttpRequests</a:t>
            </a:r>
            <a:endParaRPr lang="zh-CN" altLang="en-US"/>
          </a:p>
          <a:p>
            <a:r>
              <a:rPr lang="zh-CN" altLang="en-US"/>
              <a:t>从 node.js 创建 http 请求</a:t>
            </a:r>
            <a:endParaRPr lang="zh-CN" altLang="en-US"/>
          </a:p>
          <a:p>
            <a:r>
              <a:rPr lang="zh-CN" altLang="en-US"/>
              <a:t>支持 Promise API</a:t>
            </a:r>
            <a:endParaRPr lang="zh-CN" altLang="en-US"/>
          </a:p>
          <a:p>
            <a:r>
              <a:rPr lang="zh-CN" altLang="en-US"/>
              <a:t>拦截请求和响应</a:t>
            </a:r>
            <a:endParaRPr lang="zh-CN" altLang="en-US"/>
          </a:p>
          <a:p>
            <a:r>
              <a:rPr lang="zh-CN" altLang="en-US"/>
              <a:t>转换请求数据和响应数据</a:t>
            </a:r>
            <a:endParaRPr lang="zh-CN" altLang="en-US"/>
          </a:p>
          <a:p>
            <a:r>
              <a:rPr lang="zh-CN" altLang="en-US"/>
              <a:t>取消请求</a:t>
            </a:r>
            <a:endParaRPr lang="zh-CN" altLang="en-US"/>
          </a:p>
          <a:p>
            <a:r>
              <a:rPr lang="zh-CN" altLang="en-US"/>
              <a:t>自动转换 JSON 数据</a:t>
            </a:r>
            <a:endParaRPr lang="zh-CN" altLang="en-US"/>
          </a:p>
          <a:p>
            <a:r>
              <a:rPr lang="zh-CN" altLang="en-US"/>
              <a:t>客户端支持防御 XSRF</a:t>
            </a:r>
            <a:endParaRPr lang="zh-CN" altLang="en-US"/>
          </a:p>
        </p:txBody>
      </p:sp>
    </p:spTree>
  </p:cSld>
  <p:clrMapOvr>
    <a:masterClrMapping/>
  </p:clrMapOvr>
  <p:transition spd="slow">
    <p:push dir="u"/>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使用</a:t>
            </a:r>
            <a:r>
              <a:rPr lang="en-US" altLang="zh-CN"/>
              <a:t>axios</a:t>
            </a:r>
            <a:r>
              <a:rPr lang="zh-CN" altLang="en-US"/>
              <a:t>进行</a:t>
            </a:r>
            <a:r>
              <a:rPr lang="en-US" altLang="zh-CN"/>
              <a:t>ajax</a:t>
            </a:r>
            <a:r>
              <a:rPr lang="zh-CN" altLang="en-US"/>
              <a:t>操作</a:t>
            </a:r>
            <a:endParaRPr lang="zh-CN" altLang="en-US"/>
          </a:p>
        </p:txBody>
      </p:sp>
      <p:sp>
        <p:nvSpPr>
          <p:cNvPr id="3" name="内容占位符 2"/>
          <p:cNvSpPr>
            <a:spLocks noGrp="1"/>
          </p:cNvSpPr>
          <p:nvPr>
            <p:ph idx="1"/>
          </p:nvPr>
        </p:nvSpPr>
        <p:spPr/>
        <p:txBody>
          <a:bodyPr>
            <a:normAutofit fontScale="70000"/>
          </a:bodyPr>
          <a:p>
            <a:r>
              <a:rPr lang="zh-CN" altLang="en-US"/>
              <a:t>Vue.js 2.0 版本推荐使用 axios 来完成 ajax 请求。</a:t>
            </a:r>
            <a:endParaRPr lang="zh-CN" altLang="en-US"/>
          </a:p>
          <a:p>
            <a:r>
              <a:rPr lang="zh-CN" altLang="en-US"/>
              <a:t>Vue.js需要载入 axios 库</a:t>
            </a:r>
            <a:endParaRPr lang="zh-CN" altLang="en-US"/>
          </a:p>
          <a:p>
            <a:r>
              <a:rPr lang="en-US" altLang="zh-CN"/>
              <a:t>###</a:t>
            </a:r>
            <a:r>
              <a:rPr lang="zh-CN" altLang="en-US"/>
              <a:t>安装</a:t>
            </a:r>
            <a:endParaRPr lang="zh-CN" altLang="en-US"/>
          </a:p>
          <a:p>
            <a:r>
              <a:rPr lang="zh-CN" altLang="en-US"/>
              <a:t>使用 npm:</a:t>
            </a:r>
            <a:endParaRPr lang="zh-CN" altLang="en-US"/>
          </a:p>
          <a:p>
            <a:r>
              <a:rPr lang="zh-CN" altLang="en-US"/>
              <a:t>$ npm install axios</a:t>
            </a:r>
            <a:endParaRPr lang="zh-CN" altLang="en-US"/>
          </a:p>
          <a:p>
            <a:r>
              <a:rPr lang="zh-CN" altLang="en-US"/>
              <a:t>使用 bower:</a:t>
            </a:r>
            <a:endParaRPr lang="zh-CN" altLang="en-US"/>
          </a:p>
          <a:p>
            <a:r>
              <a:rPr lang="zh-CN" altLang="en-US"/>
              <a:t>$ bower install axios</a:t>
            </a:r>
            <a:endParaRPr lang="zh-CN" altLang="en-US"/>
          </a:p>
          <a:p>
            <a:r>
              <a:rPr lang="zh-CN" altLang="en-US"/>
              <a:t>使用 cdn:</a:t>
            </a:r>
            <a:endParaRPr lang="zh-CN" altLang="en-US"/>
          </a:p>
          <a:p>
            <a:r>
              <a:rPr lang="zh-CN" altLang="en-US"/>
              <a:t>&lt;script src="https://unpkg.com/axios/dist/axios.min.js"&gt;&lt;/script&gt;</a:t>
            </a:r>
            <a:endParaRPr lang="zh-CN" altLang="en-US"/>
          </a:p>
        </p:txBody>
      </p:sp>
    </p:spTree>
  </p:cSld>
  <p:clrMapOvr>
    <a:masterClrMapping/>
  </p:clrMapOvr>
  <p:transition spd="slow">
    <p:push dir="u"/>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使用</a:t>
            </a:r>
            <a:r>
              <a:rPr lang="en-US" altLang="zh-CN"/>
              <a:t>axios</a:t>
            </a:r>
            <a:r>
              <a:rPr lang="zh-CN" altLang="en-US"/>
              <a:t>进行</a:t>
            </a:r>
            <a:r>
              <a:rPr lang="en-US" altLang="zh-CN"/>
              <a:t>ajax</a:t>
            </a:r>
            <a:r>
              <a:rPr lang="zh-CN" altLang="en-US"/>
              <a:t>操作</a:t>
            </a:r>
            <a:endParaRPr lang="zh-CN" altLang="en-US"/>
          </a:p>
        </p:txBody>
      </p:sp>
      <p:sp>
        <p:nvSpPr>
          <p:cNvPr id="3" name="内容占位符 2"/>
          <p:cNvSpPr>
            <a:spLocks noGrp="1"/>
          </p:cNvSpPr>
          <p:nvPr>
            <p:ph idx="1"/>
          </p:nvPr>
        </p:nvSpPr>
        <p:spPr>
          <a:xfrm>
            <a:off x="173235" y="704102"/>
            <a:ext cx="11792070" cy="5448937"/>
          </a:xfrm>
        </p:spPr>
        <p:txBody>
          <a:bodyPr>
            <a:noAutofit/>
          </a:bodyPr>
          <a:p>
            <a:r>
              <a:rPr lang="en-US" altLang="zh-CN" sz="1400"/>
              <a:t>###</a:t>
            </a:r>
            <a:r>
              <a:rPr lang="zh-CN" altLang="en-US" sz="1400"/>
              <a:t>基本用法</a:t>
            </a:r>
            <a:endParaRPr lang="zh-CN" altLang="en-US" sz="1400"/>
          </a:p>
          <a:p>
            <a:r>
              <a:rPr lang="zh-CN" altLang="en-US" sz="1400"/>
              <a:t>axios([options])  </a:t>
            </a:r>
            <a:endParaRPr lang="zh-CN" altLang="en-US" sz="1400"/>
          </a:p>
          <a:p>
            <a:r>
              <a:rPr lang="zh-CN" altLang="en-US" sz="1400"/>
              <a:t>axios.get(url[,options]);</a:t>
            </a:r>
            <a:endParaRPr lang="zh-CN" altLang="en-US" sz="1400"/>
          </a:p>
          <a:p>
            <a:r>
              <a:rPr lang="zh-CN" altLang="en-US" sz="1400"/>
              <a:t>GET传参方式：</a:t>
            </a:r>
            <a:endParaRPr lang="zh-CN" altLang="en-US" sz="1400"/>
          </a:p>
          <a:p>
            <a:r>
              <a:rPr lang="zh-CN" altLang="en-US" sz="1400"/>
              <a:t>	    1.通过url传参</a:t>
            </a:r>
            <a:endParaRPr lang="zh-CN" altLang="en-US" sz="1400"/>
          </a:p>
          <a:p>
            <a:r>
              <a:rPr lang="zh-CN" altLang="en-US" sz="1400"/>
              <a:t>	    2.通过params选项传参</a:t>
            </a:r>
            <a:endParaRPr lang="zh-CN" altLang="en-US" sz="1400"/>
          </a:p>
          <a:p>
            <a:r>
              <a:rPr lang="zh-CN" altLang="en-US" sz="1400"/>
              <a:t>POST传参方式：</a:t>
            </a:r>
            <a:endParaRPr lang="zh-CN" altLang="en-US" sz="1400"/>
          </a:p>
          <a:p>
            <a:r>
              <a:rPr lang="zh-CN" altLang="en-US" sz="1400"/>
              <a:t>	  axios.post(url,data,[options]);</a:t>
            </a:r>
            <a:endParaRPr lang="zh-CN" altLang="en-US" sz="1400"/>
          </a:p>
          <a:p>
            <a:r>
              <a:rPr lang="zh-CN" altLang="en-US" sz="1400"/>
              <a:t>** 默认情况下，axios将JavaScript对象序列化为JSON。要以application / x-www-form-urlencoded格式发送数据，您可以使用以下选项之一。.**</a:t>
            </a:r>
            <a:endParaRPr lang="zh-CN" altLang="en-US" sz="1400"/>
          </a:p>
          <a:p>
            <a:r>
              <a:rPr lang="zh-CN" altLang="en-US" sz="1400"/>
              <a:t>      	传参方式：</a:t>
            </a:r>
            <a:endParaRPr lang="zh-CN" altLang="en-US" sz="1400"/>
          </a:p>
          <a:p>
            <a:r>
              <a:rPr lang="zh-CN" altLang="en-US" sz="1400"/>
              <a:t>	    1.自己拼接为键值对</a:t>
            </a:r>
            <a:endParaRPr lang="zh-CN" altLang="en-US" sz="1400"/>
          </a:p>
          <a:p>
            <a:r>
              <a:rPr lang="zh-CN" altLang="en-US" sz="1400"/>
              <a:t>	    2.使用transformRequest，在请求发送前将请求数据进行转换</a:t>
            </a:r>
            <a:endParaRPr lang="zh-CN" altLang="en-US" sz="1400"/>
          </a:p>
          <a:p>
            <a:r>
              <a:rPr lang="zh-CN" altLang="en-US" sz="1400"/>
              <a:t>	    3.如果使用模块化开发，可以使用qs模块进行转换</a:t>
            </a:r>
            <a:endParaRPr lang="zh-CN" altLang="en-US" sz="1400"/>
          </a:p>
        </p:txBody>
      </p:sp>
    </p:spTree>
  </p:cSld>
  <p:clrMapOvr>
    <a:masterClrMapping/>
  </p:clrMapOvr>
  <p:transition spd="slow">
    <p:push dir="u"/>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掌握Vue组件的定义和注册方式</a:t>
            </a:r>
            <a:endParaRPr lang="zh-CN" altLang="en-US"/>
          </a:p>
        </p:txBody>
      </p:sp>
      <p:sp>
        <p:nvSpPr>
          <p:cNvPr id="3" name="内容占位符 2"/>
          <p:cNvSpPr>
            <a:spLocks noGrp="1"/>
          </p:cNvSpPr>
          <p:nvPr>
            <p:ph idx="1"/>
          </p:nvPr>
        </p:nvSpPr>
        <p:spPr>
          <a:xfrm>
            <a:off x="186690" y="899160"/>
            <a:ext cx="11791950" cy="5958840"/>
          </a:xfrm>
        </p:spPr>
        <p:txBody>
          <a:bodyPr>
            <a:normAutofit fontScale="25000"/>
          </a:bodyPr>
          <a:p>
            <a:r>
              <a:rPr lang="zh-CN" altLang="en-US" sz="5600"/>
              <a:t>### 1. 组件的定义</a:t>
            </a:r>
            <a:endParaRPr lang="zh-CN" altLang="en-US" sz="5600"/>
          </a:p>
          <a:p>
            <a:r>
              <a:rPr lang="zh-CN" altLang="en-US" sz="5600"/>
              <a:t>组件（Component）是 Vue.js 最强大的功能之一。组件可以扩展 HTML 元素，封装可重用的代码.</a:t>
            </a:r>
            <a:endParaRPr lang="zh-CN" altLang="en-US" sz="5600"/>
          </a:p>
          <a:p>
            <a:r>
              <a:rPr lang="zh-CN" altLang="en-US" sz="5600"/>
              <a:t>组件是	自定义元素（对象）</a:t>
            </a:r>
            <a:endParaRPr lang="zh-CN" altLang="en-US" sz="5600"/>
          </a:p>
          <a:p>
            <a:endParaRPr lang="zh-CN" altLang="en-US" sz="5600"/>
          </a:p>
          <a:p>
            <a:r>
              <a:rPr lang="zh-CN" altLang="en-US" sz="5600"/>
              <a:t>+ 方式1：先创建一组件构造器，然后由组件构造器创建组件。</a:t>
            </a:r>
            <a:endParaRPr lang="zh-CN" altLang="en-US" sz="5600"/>
          </a:p>
          <a:p>
            <a:r>
              <a:rPr lang="zh-CN" altLang="en-US" sz="5600"/>
              <a:t>+ 方式2：使用Vue.component()直接创建组件。</a:t>
            </a:r>
            <a:endParaRPr lang="zh-CN" altLang="en-US" sz="5600"/>
          </a:p>
          <a:p>
            <a:r>
              <a:rPr lang="zh-CN" altLang="en-US" sz="5600"/>
              <a:t>	</a:t>
            </a:r>
            <a:endParaRPr lang="zh-CN" altLang="en-US" sz="5600"/>
          </a:p>
          <a:p>
            <a:r>
              <a:rPr lang="zh-CN" altLang="en-US" sz="5600"/>
              <a:t>**定义组件名的方式有两种：**</a:t>
            </a:r>
            <a:endParaRPr lang="zh-CN" altLang="en-US" sz="5600"/>
          </a:p>
          <a:p>
            <a:r>
              <a:rPr lang="zh-CN" altLang="en-US" sz="5600"/>
              <a:t>+ 使用 kebab-case：使用 kebab-case (短横线分隔命名) 定义一个组件</a:t>
            </a:r>
            <a:endParaRPr lang="zh-CN" altLang="en-US" sz="5600"/>
          </a:p>
          <a:p>
            <a:r>
              <a:rPr lang="zh-CN" altLang="en-US" sz="5600"/>
              <a:t>+ 使用 PascalCase：(驼峰式命名) 定义一个组件</a:t>
            </a:r>
            <a:endParaRPr lang="zh-CN" altLang="en-US" sz="5600"/>
          </a:p>
          <a:p>
            <a:pPr marL="0" indent="0">
              <a:buNone/>
            </a:pPr>
            <a:r>
              <a:rPr lang="zh-CN" altLang="en-US" sz="5600"/>
              <a:t>当使用 kebab-case (短横线分隔命名) 定义一个组件时，你也必须在引用这个自定义元素时使用 kebab-case，例如 `&lt;my-component-name&gt;`。当使用 PascalCase (驼峰式命名) 定义一个组件时，你在引用这个自定义元素时两种命名法都可以使用。也就是说 `&lt;my-component-name&gt;` 和 `&lt;MyComponentName&gt;` 都是可接受的。</a:t>
            </a:r>
            <a:endParaRPr lang="zh-CN" altLang="en-US" sz="5600"/>
          </a:p>
          <a:p>
            <a:endParaRPr lang="zh-CN" altLang="en-US"/>
          </a:p>
          <a:p>
            <a:endParaRPr lang="zh-CN" altLang="en-US"/>
          </a:p>
        </p:txBody>
      </p:sp>
    </p:spTree>
  </p:cSld>
  <p:clrMapOvr>
    <a:masterClrMapping/>
  </p:clrMapOvr>
  <p:transition spd="slow">
    <p:push dir="u"/>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掌握Vue组件的定义和注册方式</a:t>
            </a:r>
            <a:endParaRPr lang="zh-CN" altLang="en-US"/>
          </a:p>
        </p:txBody>
      </p:sp>
      <p:sp>
        <p:nvSpPr>
          <p:cNvPr id="3" name="内容占位符 2"/>
          <p:cNvSpPr>
            <a:spLocks noGrp="1"/>
          </p:cNvSpPr>
          <p:nvPr>
            <p:ph idx="1"/>
          </p:nvPr>
        </p:nvSpPr>
        <p:spPr/>
        <p:txBody>
          <a:bodyPr>
            <a:normAutofit fontScale="55000"/>
          </a:bodyPr>
          <a:p>
            <a:r>
              <a:rPr lang="zh-CN" altLang="en-US"/>
              <a:t>### 2. 组件的分类</a:t>
            </a:r>
            <a:endParaRPr lang="zh-CN" altLang="en-US"/>
          </a:p>
          <a:p>
            <a:r>
              <a:rPr lang="zh-CN" altLang="en-US"/>
              <a:t>+ 全局组件</a:t>
            </a:r>
            <a:endParaRPr lang="zh-CN" altLang="en-US"/>
          </a:p>
          <a:p>
            <a:endParaRPr lang="zh-CN" altLang="en-US"/>
          </a:p>
          <a:p>
            <a:r>
              <a:rPr lang="zh-CN" altLang="en-US"/>
              <a:t>+ 局部组件</a:t>
            </a:r>
            <a:endParaRPr lang="zh-CN" altLang="en-US"/>
          </a:p>
          <a:p>
            <a:endParaRPr lang="zh-CN" altLang="en-US"/>
          </a:p>
          <a:p>
            <a:r>
              <a:rPr lang="zh-CN" altLang="en-US"/>
              <a:t>	通过选项components定义，但只能在当前Vue实例中使用</a:t>
            </a:r>
            <a:endParaRPr lang="zh-CN" altLang="en-US"/>
          </a:p>
          <a:p>
            <a:r>
              <a:rPr lang="zh-CN" altLang="en-US"/>
              <a:t>	</a:t>
            </a:r>
            <a:endParaRPr lang="zh-CN" altLang="en-US"/>
          </a:p>
          <a:p>
            <a:r>
              <a:rPr lang="zh-CN" altLang="en-US"/>
              <a:t>### 3. 引用模版</a:t>
            </a:r>
            <a:endParaRPr lang="zh-CN" altLang="en-US"/>
          </a:p>
          <a:p>
            <a:endParaRPr lang="zh-CN" altLang="en-US"/>
          </a:p>
          <a:p>
            <a:r>
              <a:rPr lang="zh-CN" altLang="en-US"/>
              <a:t>将组件内容放到`&lt;template&gt;`中引用。</a:t>
            </a:r>
            <a:endParaRPr lang="zh-CN" altLang="en-US"/>
          </a:p>
          <a:p>
            <a:r>
              <a:rPr lang="zh-CN" altLang="en-US"/>
              <a:t>注意：template组件中，有且只有一个根元素</a:t>
            </a:r>
            <a:endParaRPr lang="zh-CN" altLang="en-US"/>
          </a:p>
        </p:txBody>
      </p:sp>
    </p:spTree>
  </p:cSld>
  <p:clrMapOvr>
    <a:masterClrMapping/>
  </p:clrMapOvr>
  <p:transition spd="slow">
    <p:push dir="u"/>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br>
              <a:rPr lang="zh-CN" altLang="en-US" dirty="0" smtClean="0">
                <a:solidFill>
                  <a:schemeClr val="tx1">
                    <a:lumMod val="75000"/>
                    <a:lumOff val="25000"/>
                  </a:schemeClr>
                </a:solidFill>
                <a:sym typeface="+mn-ea"/>
              </a:rPr>
            </a:br>
            <a:r>
              <a:rPr lang="zh-CN" altLang="en-US" dirty="0" smtClean="0">
                <a:solidFill>
                  <a:schemeClr val="tx1">
                    <a:lumMod val="75000"/>
                    <a:lumOff val="25000"/>
                  </a:schemeClr>
                </a:solidFill>
                <a:sym typeface="+mn-ea"/>
              </a:rPr>
              <a:t>理解MVVM思想</a:t>
            </a:r>
            <a:br>
              <a:rPr lang="zh-CN" altLang="en-US" dirty="0" smtClean="0">
                <a:solidFill>
                  <a:schemeClr val="tx1">
                    <a:lumMod val="75000"/>
                    <a:lumOff val="25000"/>
                  </a:schemeClr>
                </a:solidFill>
              </a:rPr>
            </a:br>
            <a:endParaRPr lang="zh-CN" altLang="en-US" dirty="0"/>
          </a:p>
        </p:txBody>
      </p:sp>
      <p:sp>
        <p:nvSpPr>
          <p:cNvPr id="3" name="内容占位符 2"/>
          <p:cNvSpPr>
            <a:spLocks noGrp="1"/>
          </p:cNvSpPr>
          <p:nvPr>
            <p:ph idx="1"/>
          </p:nvPr>
        </p:nvSpPr>
        <p:spPr>
          <a:xfrm>
            <a:off x="199905" y="849517"/>
            <a:ext cx="11792070" cy="5448937"/>
          </a:xfrm>
        </p:spPr>
        <p:txBody>
          <a:bodyPr>
            <a:normAutofit/>
          </a:bodyPr>
          <a:lstStyle/>
          <a:p>
            <a:pPr marL="0" indent="0">
              <a:buNone/>
            </a:pPr>
            <a:r>
              <a:rPr lang="zh-CN" altLang="en-US" dirty="0"/>
              <a:t>什么是MVVM？MVVM是Model-View-ViewModel的缩写。</a:t>
            </a:r>
            <a:endParaRPr lang="zh-CN" altLang="en-US" dirty="0"/>
          </a:p>
          <a:p>
            <a:pPr marL="0" indent="0">
              <a:buNone/>
            </a:pPr>
            <a:r>
              <a:rPr lang="en-US" altLang="zh-CN" dirty="0"/>
              <a:t>	</a:t>
            </a:r>
            <a:r>
              <a:rPr lang="zh-CN" altLang="en-US" dirty="0"/>
              <a:t>MVVM最早由微软提出来，它借鉴了桌面应用程序的MVC思想，在前端页面中，把Model用纯JavaScript对象表示，View负责显示，两者做到了最大限度的分离。</a:t>
            </a:r>
            <a:endParaRPr lang="zh-CN" altLang="en-US" dirty="0"/>
          </a:p>
          <a:p>
            <a:pPr marL="0" indent="0">
              <a:buNone/>
            </a:pPr>
            <a:r>
              <a:rPr lang="zh-CN" altLang="en-US" dirty="0"/>
              <a:t>把Model和View关联起来的就是ViewModel。ViewModel负责把Model的数据同步到View显示出来，还负责把View的修改同步回Model。</a:t>
            </a:r>
            <a:endParaRPr lang="zh-CN" altLang="en-US" dirty="0"/>
          </a:p>
          <a:p>
            <a:pPr marL="0" indent="0">
              <a:buNone/>
            </a:pPr>
            <a:endParaRPr lang="zh-CN" altLang="en-US" dirty="0"/>
          </a:p>
          <a:p>
            <a:pPr marL="0" indent="0">
              <a:buNone/>
            </a:pPr>
            <a:endParaRPr lang="zh-CN" altLang="en-US" dirty="0"/>
          </a:p>
        </p:txBody>
      </p:sp>
    </p:spTree>
  </p:cSld>
  <p:clrMapOvr>
    <a:masterClrMapping/>
  </p:clrMapOvr>
  <p:transition spd="slow">
    <p:push dir="u"/>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组件间数据的通信</a:t>
            </a:r>
            <a:endParaRPr lang="zh-CN" altLang="en-US"/>
          </a:p>
        </p:txBody>
      </p:sp>
      <p:sp>
        <p:nvSpPr>
          <p:cNvPr id="3" name="内容占位符 2"/>
          <p:cNvSpPr>
            <a:spLocks noGrp="1"/>
          </p:cNvSpPr>
          <p:nvPr>
            <p:ph idx="1"/>
          </p:nvPr>
        </p:nvSpPr>
        <p:spPr/>
        <p:txBody>
          <a:bodyPr>
            <a:normAutofit/>
          </a:bodyPr>
          <a:p>
            <a:r>
              <a:rPr lang="zh-CN" altLang="en-US"/>
              <a:t>### 1. 父子组件</a:t>
            </a:r>
            <a:endParaRPr lang="zh-CN" altLang="en-US"/>
          </a:p>
          <a:p>
            <a:r>
              <a:rPr lang="zh-CN" altLang="en-US"/>
              <a:t>    在一个组件内部定义另一个组件，称为父子组件</a:t>
            </a:r>
            <a:endParaRPr lang="zh-CN" altLang="en-US"/>
          </a:p>
          <a:p>
            <a:r>
              <a:rPr lang="zh-CN" altLang="en-US"/>
              <a:t>    子组件只能在父组件内部使用</a:t>
            </a:r>
            <a:endParaRPr lang="zh-CN" altLang="en-US"/>
          </a:p>
          <a:p>
            <a:r>
              <a:rPr lang="zh-CN" altLang="en-US"/>
              <a:t>    默认情况下，子组件无法访问父组件中的数据，每个组件实例的作用域是独立的</a:t>
            </a:r>
            <a:endParaRPr lang="zh-CN" altLang="en-US"/>
          </a:p>
          <a:p>
            <a:pPr marL="0" indent="0">
              <a:buNone/>
            </a:pPr>
            <a:endParaRPr lang="zh-CN" altLang="en-US"/>
          </a:p>
          <a:p>
            <a:endParaRPr lang="zh-CN" altLang="en-US"/>
          </a:p>
        </p:txBody>
      </p:sp>
    </p:spTree>
  </p:cSld>
  <p:clrMapOvr>
    <a:masterClrMapping/>
  </p:clrMapOvr>
  <p:transition spd="slow">
    <p:push dir="u"/>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组件间数据的通信</a:t>
            </a:r>
            <a:endParaRPr lang="zh-CN" altLang="en-US"/>
          </a:p>
        </p:txBody>
      </p:sp>
      <p:sp>
        <p:nvSpPr>
          <p:cNvPr id="3" name="内容占位符 2"/>
          <p:cNvSpPr>
            <a:spLocks noGrp="1"/>
          </p:cNvSpPr>
          <p:nvPr>
            <p:ph idx="1"/>
          </p:nvPr>
        </p:nvSpPr>
        <p:spPr/>
        <p:txBody>
          <a:bodyPr>
            <a:noAutofit/>
          </a:bodyPr>
          <a:p>
            <a:r>
              <a:rPr lang="zh-CN" altLang="en-US" sz="1400"/>
              <a:t>### 2. 组件间数据通信</a:t>
            </a:r>
            <a:endParaRPr lang="zh-CN" altLang="en-US" sz="1400"/>
          </a:p>
          <a:p>
            <a:r>
              <a:rPr lang="zh-CN" altLang="en-US" sz="1400"/>
              <a:t>+ 子组件访问父组件的数据</a:t>
            </a:r>
            <a:endParaRPr lang="zh-CN" altLang="en-US" sz="1400"/>
          </a:p>
          <a:p>
            <a:endParaRPr lang="zh-CN" altLang="en-US" sz="1400"/>
          </a:p>
          <a:p>
            <a:r>
              <a:rPr lang="zh-CN" altLang="en-US" sz="1400"/>
              <a:t>    &gt;&gt;在调用子组件时，绑定想要获取的父组件中的数据在子组件内部，使用**props**选项声明获取的数据，即接收来自父组件的数据。</a:t>
            </a:r>
            <a:endParaRPr lang="zh-CN" altLang="en-US" sz="1400"/>
          </a:p>
          <a:p>
            <a:r>
              <a:rPr lang="zh-CN" altLang="en-US" sz="1400"/>
              <a:t>    &gt;&gt;即父组件通过props向下传递数据给子组件。</a:t>
            </a:r>
            <a:endParaRPr lang="zh-CN" altLang="en-US" sz="1400"/>
          </a:p>
          <a:p>
            <a:endParaRPr lang="zh-CN" altLang="en-US" sz="1400"/>
          </a:p>
          <a:p>
            <a:r>
              <a:rPr lang="zh-CN" altLang="en-US" sz="1400"/>
              <a:t>    注：组件中的数据存在方式共有三种：data、props、computed</a:t>
            </a:r>
            <a:endParaRPr lang="zh-CN" altLang="en-US" sz="1400"/>
          </a:p>
          <a:p>
            <a:pPr marL="0" indent="0">
              <a:buNone/>
            </a:pPr>
            <a:endParaRPr lang="zh-CN" altLang="en-US" sz="1400"/>
          </a:p>
          <a:p>
            <a:r>
              <a:rPr lang="zh-CN" altLang="en-US" sz="1400"/>
              <a:t>    props传递数据两种形式：</a:t>
            </a:r>
            <a:endParaRPr lang="zh-CN" altLang="en-US" sz="1400"/>
          </a:p>
          <a:p>
            <a:r>
              <a:rPr lang="zh-CN" altLang="en-US" sz="1400"/>
              <a:t>    1、数组方式： props:['msg', 'username', 'age', 'userObj']</a:t>
            </a:r>
            <a:endParaRPr lang="zh-CN" altLang="en-US" sz="1400"/>
          </a:p>
          <a:p>
            <a:r>
              <a:rPr lang="zh-CN" altLang="en-US" sz="1400"/>
              <a:t>    2、对象方式：该方式提供了对数据的校验、类型监测、默认值设置操作。</a:t>
            </a:r>
            <a:endParaRPr lang="zh-CN" altLang="en-US" sz="1400"/>
          </a:p>
          <a:p>
            <a:r>
              <a:rPr lang="zh-CN" altLang="en-US" sz="1400"/>
              <a:t>[https://cn.vuejs.org/v2/guide/components-props.html#Prop-%E9%AA%8C%E8%AF%81](https://cn.vuejs.org/v2/guide/components-props.html#Prop-%E9%AA%8C%E8%AF%81)</a:t>
            </a:r>
            <a:endParaRPr lang="zh-CN" altLang="en-US" sz="1400"/>
          </a:p>
        </p:txBody>
      </p:sp>
    </p:spTree>
  </p:cSld>
  <p:clrMapOvr>
    <a:masterClrMapping/>
  </p:clrMapOvr>
  <p:transition spd="slow">
    <p:push dir="u"/>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组件间数据的通信</a:t>
            </a:r>
            <a:endParaRPr lang="zh-CN" altLang="en-US"/>
          </a:p>
        </p:txBody>
      </p:sp>
      <p:sp>
        <p:nvSpPr>
          <p:cNvPr id="3" name="内容占位符 2"/>
          <p:cNvSpPr>
            <a:spLocks noGrp="1"/>
          </p:cNvSpPr>
          <p:nvPr>
            <p:ph idx="1"/>
          </p:nvPr>
        </p:nvSpPr>
        <p:spPr>
          <a:xfrm>
            <a:off x="200025" y="704215"/>
            <a:ext cx="11791950" cy="6054090"/>
          </a:xfrm>
        </p:spPr>
        <p:txBody>
          <a:bodyPr>
            <a:noAutofit/>
          </a:bodyPr>
          <a:p>
            <a:r>
              <a:rPr lang="zh-CN" altLang="en-US" sz="1400"/>
              <a:t>+ 父组件访问子组件的数据</a:t>
            </a:r>
            <a:endParaRPr lang="zh-CN" altLang="en-US" sz="1400"/>
          </a:p>
          <a:p>
            <a:endParaRPr lang="zh-CN" altLang="en-US" sz="1400"/>
          </a:p>
          <a:p>
            <a:r>
              <a:rPr lang="zh-CN" altLang="en-US" sz="1400"/>
              <a:t>    &gt;&gt;第一步：在子组件中使用 vm.$emit(事件名,数据) 触发一个自定义事件，事件名自定义。</a:t>
            </a:r>
            <a:endParaRPr lang="zh-CN" altLang="en-US" sz="1400"/>
          </a:p>
          <a:p>
            <a:r>
              <a:rPr lang="zh-CN" altLang="en-US" sz="1400"/>
              <a:t>    </a:t>
            </a:r>
            <a:endParaRPr lang="zh-CN" altLang="en-US" sz="1400"/>
          </a:p>
          <a:p>
            <a:r>
              <a:rPr lang="zh-CN" altLang="en-US" sz="1400"/>
              <a:t>    &gt;&gt;第二步：父组件在使用子组件的地方监听子组件触发的事件，并在父组件中定义方法，用来获取数据。</a:t>
            </a:r>
            <a:endParaRPr lang="zh-CN" altLang="en-US" sz="1400"/>
          </a:p>
          <a:p>
            <a:r>
              <a:rPr lang="zh-CN" altLang="en-US" sz="1400"/>
              <a:t>    </a:t>
            </a:r>
            <a:endParaRPr lang="zh-CN" altLang="en-US" sz="1400"/>
          </a:p>
          <a:p>
            <a:r>
              <a:rPr lang="zh-CN" altLang="en-US" sz="1400"/>
              <a:t>    &gt;&gt;总结：子组件通过events给父组件发送消息，实际上就是子组件把自己的数据发送到父组件</a:t>
            </a:r>
            <a:endParaRPr lang="zh-CN" altLang="en-US" sz="1400"/>
          </a:p>
        </p:txBody>
      </p:sp>
    </p:spTree>
  </p:cSld>
  <p:clrMapOvr>
    <a:masterClrMapping/>
  </p:clrMapOvr>
  <p:transition spd="slow">
    <p:push dir="u"/>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组件间数据的通信</a:t>
            </a:r>
            <a:endParaRPr lang="zh-CN" altLang="en-US"/>
          </a:p>
        </p:txBody>
      </p:sp>
      <p:sp>
        <p:nvSpPr>
          <p:cNvPr id="3" name="内容占位符 2"/>
          <p:cNvSpPr>
            <a:spLocks noGrp="1"/>
          </p:cNvSpPr>
          <p:nvPr>
            <p:ph idx="1"/>
          </p:nvPr>
        </p:nvSpPr>
        <p:spPr>
          <a:xfrm>
            <a:off x="200025" y="704215"/>
            <a:ext cx="11791950" cy="6054090"/>
          </a:xfrm>
        </p:spPr>
        <p:txBody>
          <a:bodyPr>
            <a:noAutofit/>
          </a:bodyPr>
          <a:p>
            <a:r>
              <a:rPr lang="zh-CN" altLang="en-US" sz="1400"/>
              <a:t>### 3. 单向数据流</a:t>
            </a:r>
            <a:endParaRPr lang="zh-CN" altLang="en-US" sz="1400"/>
          </a:p>
          <a:p>
            <a:endParaRPr lang="zh-CN" altLang="en-US" sz="1400"/>
          </a:p>
          <a:p>
            <a:r>
              <a:rPr lang="zh-CN" altLang="en-US" sz="1400"/>
              <a:t>props是单向绑定的，当父组件的属性变化时，将传导给子组件，但是不会反过来，即子组件中使用的父组件数据发生变化，无法传导给父组件。</a:t>
            </a:r>
            <a:endParaRPr lang="zh-CN" altLang="en-US" sz="1400"/>
          </a:p>
          <a:p>
            <a:endParaRPr lang="zh-CN" altLang="en-US" sz="1400"/>
          </a:p>
          <a:p>
            <a:r>
              <a:rPr lang="zh-CN" altLang="en-US" sz="1400"/>
              <a:t>而且不允许子组件直接修改父组件中的数据，会直接报错。</a:t>
            </a:r>
            <a:endParaRPr lang="zh-CN" altLang="en-US" sz="1400"/>
          </a:p>
          <a:p>
            <a:endParaRPr lang="zh-CN" altLang="en-US" sz="1400"/>
          </a:p>
          <a:p>
            <a:r>
              <a:rPr lang="zh-CN" altLang="en-US" sz="1400"/>
              <a:t>解决方式：&lt;br&gt;</a:t>
            </a:r>
            <a:endParaRPr lang="zh-CN" altLang="en-US" sz="1400"/>
          </a:p>
          <a:p>
            <a:endParaRPr lang="zh-CN" altLang="en-US" sz="1400"/>
          </a:p>
          <a:p>
            <a:r>
              <a:rPr lang="zh-CN" altLang="en-US" sz="1400"/>
              <a:t>	方式1：如果子组件想把它作为局部数据来使用，可以将数据存入另一个变量中再操作，不影响父组件中的数据。</a:t>
            </a:r>
            <a:endParaRPr lang="zh-CN" altLang="en-US" sz="1400"/>
          </a:p>
          <a:p>
            <a:r>
              <a:rPr lang="zh-CN" altLang="en-US" sz="1400"/>
              <a:t>	方式2：如果子组件想修改数据并且同步更新到父组件，两个方法：</a:t>
            </a:r>
            <a:endParaRPr lang="zh-CN" altLang="en-US" sz="1400"/>
          </a:p>
          <a:p>
            <a:r>
              <a:rPr lang="zh-CN" altLang="en-US" sz="1400"/>
              <a:t>    &gt;使用.sync（1.0版本中支持，2.0版本中不支持，2.3版本又开始支持），需要显式地触发一个更新事件，不做推荐。</a:t>
            </a:r>
            <a:endParaRPr lang="zh-CN" altLang="en-US" sz="1400"/>
          </a:p>
          <a:p>
            <a:r>
              <a:rPr lang="zh-CN" altLang="en-US" sz="1400"/>
              <a:t>    &gt;可以将父组件中的数据包装成对象，然后在子组件中修改对象的属性(因为对象是引用类型，指向同一个内存空间)，推荐使用。</a:t>
            </a:r>
            <a:endParaRPr lang="zh-CN" altLang="en-US" sz="1400"/>
          </a:p>
        </p:txBody>
      </p:sp>
    </p:spTree>
  </p:cSld>
  <p:clrMapOvr>
    <a:masterClrMapping/>
  </p:clrMapOvr>
  <p:transition spd="slow">
    <p:push dir="u"/>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标题 3"/>
          <p:cNvSpPr>
            <a:spLocks noGrp="1"/>
          </p:cNvSpPr>
          <p:nvPr>
            <p:ph type="title"/>
          </p:nvPr>
        </p:nvSpPr>
        <p:spPr/>
        <p:txBody>
          <a:bodyPr/>
          <a:p>
            <a:r>
              <a:rPr lang="en-US" altLang="zh-CN" dirty="0" smtClean="0"/>
              <a:t>elementui</a:t>
            </a:r>
            <a:r>
              <a:rPr lang="zh-CN" altLang="en-US" dirty="0" smtClean="0"/>
              <a:t>组件库</a:t>
            </a:r>
            <a:endParaRPr lang="zh-CN" altLang="en-US" dirty="0" smtClean="0"/>
          </a:p>
        </p:txBody>
      </p:sp>
      <p:pic>
        <p:nvPicPr>
          <p:cNvPr id="5" name="内容占位符 4"/>
          <p:cNvPicPr>
            <a:picLocks noChangeAspect="1"/>
          </p:cNvPicPr>
          <p:nvPr>
            <p:ph idx="1"/>
          </p:nvPr>
        </p:nvPicPr>
        <p:blipFill>
          <a:blip r:embed="rId1"/>
          <a:stretch>
            <a:fillRect/>
          </a:stretch>
        </p:blipFill>
        <p:spPr>
          <a:xfrm>
            <a:off x="1932940" y="899160"/>
            <a:ext cx="8298180" cy="5448935"/>
          </a:xfrm>
          <a:prstGeom prst="rect">
            <a:avLst/>
          </a:prstGeom>
        </p:spPr>
      </p:pic>
    </p:spTree>
  </p:cSld>
  <p:clrMapOvr>
    <a:masterClrMapping/>
  </p:clrMapOvr>
  <p:transition spd="slow">
    <p:push dir="u"/>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标题 4"/>
          <p:cNvSpPr>
            <a:spLocks noGrp="1"/>
          </p:cNvSpPr>
          <p:nvPr>
            <p:ph type="title"/>
          </p:nvPr>
        </p:nvSpPr>
        <p:spPr/>
        <p:txBody>
          <a:bodyPr/>
          <a:p>
            <a:r>
              <a:rPr lang="en-US" altLang="zh-CN" dirty="0" smtClean="0"/>
              <a:t>elementui</a:t>
            </a:r>
            <a:endParaRPr lang="en-US" altLang="zh-CN" dirty="0" smtClean="0"/>
          </a:p>
        </p:txBody>
      </p:sp>
      <p:pic>
        <p:nvPicPr>
          <p:cNvPr id="6" name="内容占位符 5"/>
          <p:cNvPicPr>
            <a:picLocks noChangeAspect="1"/>
          </p:cNvPicPr>
          <p:nvPr>
            <p:ph idx="1"/>
          </p:nvPr>
        </p:nvPicPr>
        <p:blipFill>
          <a:blip r:embed="rId1"/>
          <a:stretch>
            <a:fillRect/>
          </a:stretch>
        </p:blipFill>
        <p:spPr>
          <a:xfrm>
            <a:off x="1501140" y="1475105"/>
            <a:ext cx="9022715" cy="3111500"/>
          </a:xfrm>
          <a:prstGeom prst="rect">
            <a:avLst/>
          </a:prstGeom>
        </p:spPr>
      </p:pic>
    </p:spTree>
  </p:cSld>
  <p:clrMapOvr>
    <a:masterClrMapping/>
  </p:clrMapOvr>
  <p:transition spd="slow">
    <p:push dir="u"/>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标题 3"/>
          <p:cNvSpPr>
            <a:spLocks noGrp="1"/>
          </p:cNvSpPr>
          <p:nvPr>
            <p:ph type="title"/>
          </p:nvPr>
        </p:nvSpPr>
        <p:spPr/>
        <p:txBody>
          <a:bodyPr/>
          <a:p>
            <a:r>
              <a:rPr lang="en-US" altLang="zh-CN" dirty="0" smtClean="0"/>
              <a:t>elementui</a:t>
            </a:r>
            <a:endParaRPr lang="en-US" altLang="zh-CN" dirty="0" smtClean="0"/>
          </a:p>
        </p:txBody>
      </p:sp>
      <p:sp>
        <p:nvSpPr>
          <p:cNvPr id="5" name="内容占位符 4"/>
          <p:cNvSpPr>
            <a:spLocks noGrp="1"/>
          </p:cNvSpPr>
          <p:nvPr>
            <p:ph idx="1"/>
          </p:nvPr>
        </p:nvSpPr>
        <p:spPr/>
        <p:txBody>
          <a:bodyPr>
            <a:normAutofit fontScale="70000"/>
          </a:bodyPr>
          <a:p>
            <a:r>
              <a:rPr lang="zh-CN" altLang="en-US"/>
              <a:t>使用方法：</a:t>
            </a:r>
            <a:endParaRPr lang="zh-CN" altLang="en-US"/>
          </a:p>
          <a:p>
            <a:pPr lvl="1"/>
            <a:r>
              <a:rPr lang="en-US"/>
              <a:t>###1.</a:t>
            </a:r>
            <a:r>
              <a:t>npm 安装</a:t>
            </a:r>
          </a:p>
          <a:p>
            <a:pPr lvl="1"/>
            <a:r>
              <a:t>  npm i element-ui -S</a:t>
            </a:r>
          </a:p>
          <a:p>
            <a:pPr lvl="1"/>
          </a:p>
          <a:p>
            <a:pPr lvl="1"/>
            <a:r>
              <a:rPr lang="en-US" altLang="zh-CN"/>
              <a:t>###2.</a:t>
            </a:r>
            <a:r>
              <a:t>CDN</a:t>
            </a:r>
          </a:p>
          <a:p>
            <a:pPr lvl="1"/>
            <a:r>
              <a:t>目前可以通过 unpkg.com/element-ui 获取到最新版本的资源，在页面上引入 js 和 css 文件即可开始使用。</a:t>
            </a:r>
          </a:p>
          <a:p>
            <a:pPr lvl="1"/>
            <a:r>
              <a:t>&lt;!-- 引入样式 --&gt;</a:t>
            </a:r>
          </a:p>
          <a:p>
            <a:pPr lvl="1"/>
            <a:r>
              <a:t>&lt;link rel="stylesheet" href="https://unpkg.com/element-ui/lib/theme-chalk/index.css"&gt;</a:t>
            </a:r>
          </a:p>
          <a:p>
            <a:pPr lvl="1"/>
            <a:r>
              <a:t>&lt;!-- 引入组件库 --&gt;</a:t>
            </a:r>
          </a:p>
          <a:p>
            <a:pPr lvl="1"/>
            <a:r>
              <a:t>&lt;script src="https://unpkg.com/element-ui/lib/index.js"&gt;&lt;/script&gt;</a:t>
            </a:r>
          </a:p>
          <a:p>
            <a:pPr lvl="1"/>
            <a:endParaRPr lang="zh-CN" altLang="en-US"/>
          </a:p>
          <a:p>
            <a:pPr lvl="1"/>
            <a:endParaRPr lang="zh-CN" altLang="en-US"/>
          </a:p>
        </p:txBody>
      </p:sp>
    </p:spTree>
  </p:cSld>
  <p:clrMapOvr>
    <a:masterClrMapping/>
  </p:clrMapOvr>
  <p:transition spd="slow">
    <p:push dir="u"/>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p:txBody>
          <a:bodyPr/>
          <a:p>
            <a:r>
              <a:rPr lang="zh-CN" altLang="en-US"/>
              <a:t>组件库：</a:t>
            </a:r>
            <a:endParaRPr lang="zh-CN" altLang="en-US"/>
          </a:p>
        </p:txBody>
      </p:sp>
      <p:sp>
        <p:nvSpPr>
          <p:cNvPr id="4" name="标题 3"/>
          <p:cNvSpPr>
            <a:spLocks noGrp="1"/>
          </p:cNvSpPr>
          <p:nvPr>
            <p:ph type="title"/>
          </p:nvPr>
        </p:nvSpPr>
        <p:spPr/>
        <p:txBody>
          <a:bodyPr/>
          <a:p>
            <a:r>
              <a:rPr lang="en-US" altLang="zh-CN" dirty="0" smtClean="0"/>
              <a:t>elementui</a:t>
            </a:r>
            <a:endParaRPr lang="en-US" altLang="zh-CN" dirty="0" smtClean="0"/>
          </a:p>
        </p:txBody>
      </p:sp>
      <p:pic>
        <p:nvPicPr>
          <p:cNvPr id="5" name="图片 4"/>
          <p:cNvPicPr>
            <a:picLocks noChangeAspect="1"/>
          </p:cNvPicPr>
          <p:nvPr/>
        </p:nvPicPr>
        <p:blipFill>
          <a:blip r:embed="rId1"/>
          <a:stretch>
            <a:fillRect/>
          </a:stretch>
        </p:blipFill>
        <p:spPr>
          <a:xfrm>
            <a:off x="624840" y="1715135"/>
            <a:ext cx="2276475" cy="3429000"/>
          </a:xfrm>
          <a:prstGeom prst="rect">
            <a:avLst/>
          </a:prstGeom>
        </p:spPr>
      </p:pic>
      <p:pic>
        <p:nvPicPr>
          <p:cNvPr id="6" name="图片 5"/>
          <p:cNvPicPr>
            <a:picLocks noChangeAspect="1"/>
          </p:cNvPicPr>
          <p:nvPr/>
        </p:nvPicPr>
        <p:blipFill>
          <a:blip r:embed="rId2"/>
          <a:stretch>
            <a:fillRect/>
          </a:stretch>
        </p:blipFill>
        <p:spPr>
          <a:xfrm>
            <a:off x="7783830" y="1014095"/>
            <a:ext cx="2343150" cy="5219700"/>
          </a:xfrm>
          <a:prstGeom prst="rect">
            <a:avLst/>
          </a:prstGeom>
        </p:spPr>
      </p:pic>
      <p:pic>
        <p:nvPicPr>
          <p:cNvPr id="7" name="图片 6"/>
          <p:cNvPicPr>
            <a:picLocks noChangeAspect="1"/>
          </p:cNvPicPr>
          <p:nvPr/>
        </p:nvPicPr>
        <p:blipFill>
          <a:blip r:embed="rId3"/>
          <a:stretch>
            <a:fillRect/>
          </a:stretch>
        </p:blipFill>
        <p:spPr>
          <a:xfrm>
            <a:off x="2901315" y="1948815"/>
            <a:ext cx="1819275" cy="2962275"/>
          </a:xfrm>
          <a:prstGeom prst="rect">
            <a:avLst/>
          </a:prstGeom>
        </p:spPr>
      </p:pic>
      <p:pic>
        <p:nvPicPr>
          <p:cNvPr id="8" name="图片 7"/>
          <p:cNvPicPr>
            <a:picLocks noChangeAspect="1"/>
          </p:cNvPicPr>
          <p:nvPr/>
        </p:nvPicPr>
        <p:blipFill>
          <a:blip r:embed="rId4"/>
          <a:stretch>
            <a:fillRect/>
          </a:stretch>
        </p:blipFill>
        <p:spPr>
          <a:xfrm>
            <a:off x="4917440" y="1205230"/>
            <a:ext cx="2085975" cy="4448175"/>
          </a:xfrm>
          <a:prstGeom prst="rect">
            <a:avLst/>
          </a:prstGeom>
        </p:spPr>
      </p:pic>
    </p:spTree>
  </p:cSld>
  <p:clrMapOvr>
    <a:masterClrMapping/>
  </p:clrMapOvr>
  <p:transition spd="slow">
    <p:push dir="u"/>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掌握cli方式搭建项目、安装依赖</a:t>
            </a:r>
            <a:endParaRPr lang="zh-CN" altLang="en-US"/>
          </a:p>
        </p:txBody>
      </p:sp>
      <p:sp>
        <p:nvSpPr>
          <p:cNvPr id="3" name="内容占位符 2"/>
          <p:cNvSpPr>
            <a:spLocks noGrp="1"/>
          </p:cNvSpPr>
          <p:nvPr>
            <p:ph idx="1"/>
          </p:nvPr>
        </p:nvSpPr>
        <p:spPr/>
        <p:txBody>
          <a:bodyPr/>
          <a:p>
            <a:r>
              <a:rPr lang="zh-CN" altLang="en-US"/>
              <a:t>vue-cli 是vue.js的脚手架，用于自动生成vue.js模板工程的。</a:t>
            </a:r>
            <a:endParaRPr lang="zh-CN" altLang="en-US"/>
          </a:p>
          <a:p>
            <a:r>
              <a:rPr lang="zh-CN" altLang="en-US"/>
              <a:t>脚手架工具简单讲就是自动将项目需要的环境、依赖等信息都配置好。</a:t>
            </a:r>
            <a:endParaRPr lang="zh-CN" altLang="en-US"/>
          </a:p>
        </p:txBody>
      </p:sp>
    </p:spTree>
  </p:cSld>
  <p:clrMapOvr>
    <a:masterClrMapping/>
  </p:clrMapOvr>
  <p:transition spd="slow">
    <p:push dir="u"/>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掌握cli方式搭建项目、安装依赖</a:t>
            </a:r>
            <a:endParaRPr lang="zh-CN" altLang="en-US"/>
          </a:p>
        </p:txBody>
      </p:sp>
      <p:sp>
        <p:nvSpPr>
          <p:cNvPr id="3" name="内容占位符 2"/>
          <p:cNvSpPr>
            <a:spLocks noGrp="1"/>
          </p:cNvSpPr>
          <p:nvPr>
            <p:ph idx="1"/>
          </p:nvPr>
        </p:nvSpPr>
        <p:spPr/>
        <p:txBody>
          <a:bodyPr>
            <a:normAutofit fontScale="80000"/>
          </a:bodyPr>
          <a:p>
            <a:r>
              <a:rPr lang="en-US" altLang="zh-CN"/>
              <a:t>###1.安装node.js</a:t>
            </a:r>
            <a:endParaRPr lang="en-US" altLang="zh-CN"/>
          </a:p>
          <a:p>
            <a:r>
              <a:rPr lang="en-US" altLang="zh-CN"/>
              <a:t>http://nodejs.cn</a:t>
            </a:r>
            <a:endParaRPr lang="en-US" altLang="zh-CN"/>
          </a:p>
          <a:p>
            <a:endParaRPr lang="en-US" altLang="zh-CN"/>
          </a:p>
          <a:p>
            <a:r>
              <a:rPr lang="en-US" altLang="zh-CN"/>
              <a:t>下载完毕后，可以安装node，建议不要安装在系统盘（如C：）。</a:t>
            </a:r>
            <a:endParaRPr lang="en-US" altLang="zh-CN"/>
          </a:p>
          <a:p>
            <a:r>
              <a:rPr lang="en-US" altLang="zh-CN"/>
              <a:t>安装之后打开cmd窗口</a:t>
            </a:r>
            <a:endParaRPr lang="en-US" altLang="zh-CN"/>
          </a:p>
          <a:p>
            <a:endParaRPr lang="en-US" altLang="zh-CN"/>
          </a:p>
          <a:p>
            <a:r>
              <a:rPr lang="en-US" altLang="zh-CN"/>
              <a:t>输入如下命令node -v 回车,查看node版本号,显示版本号即安装成功。</a:t>
            </a:r>
            <a:endParaRPr lang="en-US" altLang="zh-CN"/>
          </a:p>
          <a:p>
            <a:r>
              <a:rPr lang="en-US" altLang="zh-CN"/>
              <a:t>再输入npm -v回车，查看npm版本号。</a:t>
            </a:r>
            <a:endParaRPr lang="en-US" altLang="zh-CN"/>
          </a:p>
        </p:txBody>
      </p:sp>
      <p:pic>
        <p:nvPicPr>
          <p:cNvPr id="4" name="图片 4"/>
          <p:cNvPicPr>
            <a:picLocks noChangeAspect="1"/>
          </p:cNvPicPr>
          <p:nvPr/>
        </p:nvPicPr>
        <p:blipFill>
          <a:blip r:embed="rId1"/>
          <a:stretch>
            <a:fillRect/>
          </a:stretch>
        </p:blipFill>
        <p:spPr>
          <a:xfrm>
            <a:off x="5739130" y="5307330"/>
            <a:ext cx="4147820" cy="1301115"/>
          </a:xfrm>
          <a:prstGeom prst="rect">
            <a:avLst/>
          </a:prstGeom>
          <a:noFill/>
          <a:ln w="9525">
            <a:noFill/>
          </a:ln>
        </p:spPr>
      </p:pic>
      <p:pic>
        <p:nvPicPr>
          <p:cNvPr id="5" name="图片 3"/>
          <p:cNvPicPr>
            <a:picLocks noChangeAspect="1"/>
          </p:cNvPicPr>
          <p:nvPr/>
        </p:nvPicPr>
        <p:blipFill>
          <a:blip r:embed="rId2"/>
          <a:stretch>
            <a:fillRect/>
          </a:stretch>
        </p:blipFill>
        <p:spPr>
          <a:xfrm>
            <a:off x="513398" y="2266633"/>
            <a:ext cx="2390775" cy="276225"/>
          </a:xfrm>
          <a:prstGeom prst="rect">
            <a:avLst/>
          </a:prstGeom>
          <a:noFill/>
          <a:ln w="9525">
            <a:noFill/>
          </a:ln>
        </p:spPr>
      </p:pic>
    </p:spTree>
  </p:cSld>
  <p:clrMapOvr>
    <a:masterClrMapping/>
  </p:clrMapOvr>
  <p:transition spd="slow">
    <p:push dir="u"/>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a:sym typeface="+mn-ea"/>
              </a:rPr>
              <a:t>vue.js</a:t>
            </a:r>
            <a:r>
              <a:rPr lang="zh-CN" dirty="0">
                <a:sym typeface="+mn-ea"/>
              </a:rPr>
              <a:t>介绍</a:t>
            </a:r>
            <a:endParaRPr lang="zh-CN" altLang="zh-CN" dirty="0">
              <a:sym typeface="+mn-ea"/>
            </a:endParaRPr>
          </a:p>
        </p:txBody>
      </p:sp>
      <p:sp>
        <p:nvSpPr>
          <p:cNvPr id="3" name="内容占位符 2"/>
          <p:cNvSpPr>
            <a:spLocks noGrp="1"/>
          </p:cNvSpPr>
          <p:nvPr>
            <p:ph idx="1"/>
          </p:nvPr>
        </p:nvSpPr>
        <p:spPr/>
        <p:txBody>
          <a:bodyPr>
            <a:normAutofit lnSpcReduction="10000"/>
          </a:bodyPr>
          <a:lstStyle/>
          <a:p>
            <a:r>
              <a:rPr lang="en-US" altLang="zh-CN" dirty="0" smtClean="0">
                <a:sym typeface="+mn-ea"/>
              </a:rPr>
              <a:t>Vue</a:t>
            </a:r>
            <a:r>
              <a:rPr lang="zh-CN" altLang="en-US" dirty="0" smtClean="0">
                <a:sym typeface="+mn-ea"/>
              </a:rPr>
              <a:t>是一套用于构建用户界面的</a:t>
            </a:r>
            <a:r>
              <a:rPr lang="zh-CN" altLang="en-US" dirty="0" smtClean="0">
                <a:solidFill>
                  <a:srgbClr val="FF0000"/>
                </a:solidFill>
                <a:sym typeface="+mn-ea"/>
              </a:rPr>
              <a:t>渐进式</a:t>
            </a:r>
            <a:r>
              <a:rPr lang="zh-CN" altLang="en-US" dirty="0" smtClean="0">
                <a:sym typeface="+mn-ea"/>
              </a:rPr>
              <a:t>的</a:t>
            </a:r>
            <a:r>
              <a:rPr lang="zh-CN" altLang="en-US" dirty="0" smtClean="0">
                <a:solidFill>
                  <a:srgbClr val="FF0000"/>
                </a:solidFill>
                <a:sym typeface="+mn-ea"/>
              </a:rPr>
              <a:t>轻量级</a:t>
            </a:r>
            <a:r>
              <a:rPr lang="zh-CN" altLang="en-US" dirty="0" smtClean="0">
                <a:sym typeface="+mn-ea"/>
              </a:rPr>
              <a:t>框架</a:t>
            </a:r>
            <a:endParaRPr lang="zh-CN" altLang="en-US" dirty="0" smtClean="0"/>
          </a:p>
          <a:p>
            <a:r>
              <a:rPr lang="en-US" altLang="zh-CN" dirty="0" smtClean="0">
                <a:sym typeface="+mn-ea"/>
              </a:rPr>
              <a:t>Vue</a:t>
            </a:r>
            <a:r>
              <a:rPr lang="zh-CN" altLang="en-US" dirty="0" smtClean="0">
                <a:sym typeface="+mn-ea"/>
              </a:rPr>
              <a:t>是</a:t>
            </a:r>
            <a:r>
              <a:rPr lang="en-US" altLang="zh-CN" dirty="0" smtClean="0">
                <a:solidFill>
                  <a:srgbClr val="FF0000"/>
                </a:solidFill>
                <a:sym typeface="+mn-ea"/>
              </a:rPr>
              <a:t>MVVM</a:t>
            </a:r>
            <a:r>
              <a:rPr lang="zh-CN" altLang="en-US" dirty="0" smtClean="0">
                <a:sym typeface="+mn-ea"/>
              </a:rPr>
              <a:t>设计模式的具体实现方案</a:t>
            </a:r>
            <a:endParaRPr lang="zh-CN" altLang="en-US" dirty="0" smtClean="0"/>
          </a:p>
          <a:p>
            <a:r>
              <a:rPr lang="en-US" altLang="zh-CN" dirty="0" smtClean="0">
                <a:sym typeface="+mn-ea"/>
              </a:rPr>
              <a:t>Vue</a:t>
            </a:r>
            <a:r>
              <a:rPr lang="zh-CN" altLang="en-US" dirty="0" smtClean="0">
                <a:sym typeface="+mn-ea"/>
              </a:rPr>
              <a:t>只关注</a:t>
            </a:r>
            <a:r>
              <a:rPr lang="zh-CN" altLang="en-US" dirty="0" smtClean="0">
                <a:solidFill>
                  <a:srgbClr val="FF0000"/>
                </a:solidFill>
                <a:sym typeface="+mn-ea"/>
              </a:rPr>
              <a:t>视图层</a:t>
            </a:r>
            <a:r>
              <a:rPr lang="zh-CN" altLang="en-US" dirty="0" smtClean="0">
                <a:sym typeface="+mn-ea"/>
              </a:rPr>
              <a:t>，便于与第三方库或既有项目整合</a:t>
            </a:r>
            <a:endParaRPr lang="zh-CN" altLang="en-US" dirty="0" smtClean="0"/>
          </a:p>
          <a:p>
            <a:r>
              <a:rPr lang="en-US" altLang="zh-CN" dirty="0" smtClean="0">
                <a:sym typeface="+mn-ea"/>
              </a:rPr>
              <a:t>Vue</a:t>
            </a:r>
            <a:r>
              <a:rPr lang="zh-CN" altLang="en-US" dirty="0" smtClean="0">
                <a:sym typeface="+mn-ea"/>
              </a:rPr>
              <a:t>可以与现代化的工具链和各种类库结合使用，为复杂的</a:t>
            </a:r>
            <a:r>
              <a:rPr lang="en-US" altLang="zh-CN" dirty="0" smtClean="0">
                <a:sym typeface="+mn-ea"/>
              </a:rPr>
              <a:t>SPA</a:t>
            </a:r>
            <a:r>
              <a:rPr lang="zh-CN" altLang="en-US" dirty="0" smtClean="0">
                <a:sym typeface="+mn-ea"/>
              </a:rPr>
              <a:t>提供驱动</a:t>
            </a:r>
            <a:endParaRPr lang="en-US" altLang="zh-CN" dirty="0"/>
          </a:p>
          <a:p>
            <a:endParaRPr lang="en-US" altLang="zh-CN" dirty="0"/>
          </a:p>
          <a:p>
            <a:endParaRPr lang="zh-CN" altLang="en-US" dirty="0"/>
          </a:p>
        </p:txBody>
      </p:sp>
      <p:pic>
        <p:nvPicPr>
          <p:cNvPr id="6" name="内容占位符 5"/>
          <p:cNvPicPr>
            <a:picLocks noChangeAspect="1"/>
          </p:cNvPicPr>
          <p:nvPr/>
        </p:nvPicPr>
        <p:blipFill>
          <a:blip r:embed="rId1"/>
          <a:stretch>
            <a:fillRect/>
          </a:stretch>
        </p:blipFill>
        <p:spPr>
          <a:xfrm>
            <a:off x="3062605" y="3721100"/>
            <a:ext cx="4653280" cy="2185035"/>
          </a:xfrm>
          <a:prstGeom prst="rect">
            <a:avLst/>
          </a:prstGeom>
        </p:spPr>
      </p:pic>
    </p:spTree>
  </p:cSld>
  <p:clrMapOvr>
    <a:masterClrMapping/>
  </p:clrMapOvr>
  <p:transition spd="slow">
    <p:push dir="u"/>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掌握cli方式搭建项目、安装依赖</a:t>
            </a:r>
            <a:endParaRPr lang="zh-CN" altLang="en-US"/>
          </a:p>
        </p:txBody>
      </p:sp>
      <p:sp>
        <p:nvSpPr>
          <p:cNvPr id="3" name="内容占位符 2"/>
          <p:cNvSpPr>
            <a:spLocks noGrp="1"/>
          </p:cNvSpPr>
          <p:nvPr>
            <p:ph idx="1"/>
          </p:nvPr>
        </p:nvSpPr>
        <p:spPr/>
        <p:txBody>
          <a:bodyPr>
            <a:normAutofit fontScale="40000"/>
          </a:bodyPr>
          <a:p>
            <a:r>
              <a:rPr lang="en-US" altLang="zh-CN"/>
              <a:t>###2.设置node.js prefix（全局）和cache（缓存）路径</a:t>
            </a:r>
            <a:endParaRPr lang="en-US" altLang="zh-CN"/>
          </a:p>
          <a:p>
            <a:r>
              <a:rPr lang="en-US" altLang="zh-CN"/>
              <a:t>1、在nodejs安装路径下，新建node_global和node_cache两个文件夹</a:t>
            </a:r>
            <a:endParaRPr lang="en-US" altLang="zh-CN"/>
          </a:p>
          <a:p>
            <a:r>
              <a:rPr lang="en-US" altLang="zh-CN"/>
              <a:t>配置npm的全局模块的存放路径以及cache缓存路径</a:t>
            </a:r>
            <a:endParaRPr lang="en-US" altLang="zh-CN"/>
          </a:p>
          <a:p>
            <a:r>
              <a:rPr lang="en-US" altLang="zh-CN"/>
              <a:t>2、打开cmd执行如下命令</a:t>
            </a:r>
            <a:endParaRPr lang="en-US" altLang="zh-CN"/>
          </a:p>
          <a:p>
            <a:endParaRPr lang="en-US" altLang="zh-CN"/>
          </a:p>
          <a:p>
            <a:r>
              <a:rPr lang="en-US" altLang="zh-CN"/>
              <a:t>设置全局模块存放路径</a:t>
            </a:r>
            <a:endParaRPr lang="en-US" altLang="zh-CN"/>
          </a:p>
          <a:p>
            <a:r>
              <a:rPr lang="en-US" altLang="zh-CN"/>
              <a:t>npm config set prefix "D:\nodejs\node_global"</a:t>
            </a:r>
            <a:endParaRPr lang="en-US" altLang="zh-CN"/>
          </a:p>
          <a:p>
            <a:r>
              <a:rPr lang="en-US" altLang="zh-CN"/>
              <a:t>设置缓存文件夹</a:t>
            </a:r>
            <a:endParaRPr lang="en-US" altLang="zh-CN"/>
          </a:p>
          <a:p>
            <a:r>
              <a:rPr lang="en-US" altLang="zh-CN"/>
              <a:t>npm config set cache "D:\nodejs\node_cache"</a:t>
            </a:r>
            <a:endParaRPr lang="en-US" altLang="zh-CN"/>
          </a:p>
          <a:p>
            <a:endParaRPr lang="en-US" altLang="zh-CN"/>
          </a:p>
          <a:p>
            <a:endParaRPr lang="en-US" altLang="zh-CN"/>
          </a:p>
          <a:p>
            <a:endParaRPr lang="en-US" altLang="zh-CN"/>
          </a:p>
          <a:p>
            <a:r>
              <a:rPr lang="en-US" altLang="zh-CN"/>
              <a:t>设置成功后，之后用命令npm install XXX -g安装以后模块就在D:\nodejs\node_global里</a:t>
            </a:r>
            <a:endParaRPr lang="en-US" altLang="zh-CN"/>
          </a:p>
        </p:txBody>
      </p:sp>
      <p:pic>
        <p:nvPicPr>
          <p:cNvPr id="4" name="图片 10"/>
          <p:cNvPicPr>
            <a:picLocks noChangeAspect="1"/>
          </p:cNvPicPr>
          <p:nvPr/>
        </p:nvPicPr>
        <p:blipFill>
          <a:blip r:embed="rId1"/>
          <a:stretch>
            <a:fillRect/>
          </a:stretch>
        </p:blipFill>
        <p:spPr>
          <a:xfrm>
            <a:off x="544195" y="4462145"/>
            <a:ext cx="5273040" cy="589280"/>
          </a:xfrm>
          <a:prstGeom prst="rect">
            <a:avLst/>
          </a:prstGeom>
          <a:noFill/>
          <a:ln w="9525">
            <a:noFill/>
          </a:ln>
        </p:spPr>
      </p:pic>
    </p:spTree>
  </p:cSld>
  <p:clrMapOvr>
    <a:masterClrMapping/>
  </p:clrMapOvr>
  <p:transition spd="slow">
    <p:push dir="u"/>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normAutofit fontScale="90000"/>
          </a:bodyPr>
          <a:p>
            <a:br>
              <a:rPr lang="zh-CN" altLang="en-US">
                <a:sym typeface="+mn-ea"/>
              </a:rPr>
            </a:br>
            <a:r>
              <a:rPr lang="zh-CN" altLang="en-US">
                <a:sym typeface="+mn-ea"/>
              </a:rPr>
              <a:t>掌握cli方式搭建项目、安装依赖</a:t>
            </a:r>
            <a:br>
              <a:rPr lang="zh-CN" altLang="en-US"/>
            </a:br>
            <a:endParaRPr lang="zh-CN" altLang="en-US"/>
          </a:p>
        </p:txBody>
      </p:sp>
      <p:sp>
        <p:nvSpPr>
          <p:cNvPr id="3" name="内容占位符 2"/>
          <p:cNvSpPr>
            <a:spLocks noGrp="1"/>
          </p:cNvSpPr>
          <p:nvPr>
            <p:ph idx="1"/>
          </p:nvPr>
        </p:nvSpPr>
        <p:spPr/>
        <p:txBody>
          <a:bodyPr>
            <a:normAutofit fontScale="70000"/>
          </a:bodyPr>
          <a:p>
            <a:r>
              <a:rPr lang="en-US" altLang="zh-CN"/>
              <a:t>###3.设置环境变量（非常重要）</a:t>
            </a:r>
            <a:endParaRPr lang="en-US" altLang="zh-CN"/>
          </a:p>
          <a:p>
            <a:r>
              <a:rPr lang="en-US" altLang="zh-CN"/>
              <a:t>说明：设置环境变量可以使得住任意目录下都可以使用cnpm、vue等命令，而不需要输入全路径。</a:t>
            </a:r>
            <a:endParaRPr lang="en-US" altLang="zh-CN"/>
          </a:p>
          <a:p>
            <a:endParaRPr lang="en-US" altLang="zh-CN"/>
          </a:p>
          <a:p>
            <a:r>
              <a:rPr lang="en-US" altLang="zh-CN"/>
              <a:t>1.鼠标右键"此电脑"，选择“属性”菜单，在弹出的“系统”对话框中左侧选择“高级系统设置”，弹出“系统属性”对话框</a:t>
            </a:r>
            <a:endParaRPr lang="en-US" altLang="zh-CN"/>
          </a:p>
          <a:p>
            <a:r>
              <a:rPr lang="en-US" altLang="zh-CN"/>
              <a:t>2.编辑系统变量PATH中添加</a:t>
            </a:r>
            <a:endParaRPr lang="en-US" altLang="zh-CN"/>
          </a:p>
          <a:p>
            <a:pPr marL="0" indent="0">
              <a:buNone/>
            </a:pPr>
            <a:r>
              <a:rPr lang="en-US" altLang="zh-CN"/>
              <a:t> “D:\nodejs\node_global”这个存储路径（具体要根据安装的路径填写）</a:t>
            </a:r>
            <a:endParaRPr lang="en-US" altLang="zh-CN"/>
          </a:p>
          <a:p>
            <a:r>
              <a:rPr lang="en-US" altLang="zh-CN"/>
              <a:t>3.添加系统变量NODE_PATH,输入路径</a:t>
            </a:r>
            <a:endParaRPr lang="en-US" altLang="zh-CN"/>
          </a:p>
          <a:p>
            <a:pPr marL="0" indent="0">
              <a:buNone/>
            </a:pPr>
            <a:r>
              <a:rPr lang="en-US" altLang="zh-CN"/>
              <a:t>  D:\nodejs\node_modules 表示node所安装的模块都会存放在此目录下</a:t>
            </a:r>
            <a:endParaRPr lang="en-US" altLang="zh-CN"/>
          </a:p>
        </p:txBody>
      </p:sp>
    </p:spTree>
  </p:cSld>
  <p:clrMapOvr>
    <a:masterClrMapping/>
  </p:clrMapOvr>
  <p:transition spd="slow">
    <p:push dir="u"/>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normAutofit fontScale="90000"/>
          </a:bodyPr>
          <a:p>
            <a:br>
              <a:rPr lang="zh-CN" altLang="en-US">
                <a:sym typeface="+mn-ea"/>
              </a:rPr>
            </a:br>
            <a:r>
              <a:rPr lang="zh-CN" altLang="en-US">
                <a:sym typeface="+mn-ea"/>
              </a:rPr>
              <a:t>掌握cli方式搭建项目、安装依赖</a:t>
            </a:r>
            <a:br>
              <a:rPr lang="zh-CN" altLang="en-US"/>
            </a:br>
            <a:endParaRPr lang="zh-CN" altLang="en-US"/>
          </a:p>
        </p:txBody>
      </p:sp>
      <p:sp>
        <p:nvSpPr>
          <p:cNvPr id="3" name="内容占位符 2"/>
          <p:cNvSpPr>
            <a:spLocks noGrp="1"/>
          </p:cNvSpPr>
          <p:nvPr>
            <p:ph idx="1"/>
          </p:nvPr>
        </p:nvSpPr>
        <p:spPr/>
        <p:txBody>
          <a:bodyPr>
            <a:normAutofit lnSpcReduction="20000"/>
          </a:bodyPr>
          <a:p>
            <a:r>
              <a:rPr lang="en-US" altLang="zh-CN"/>
              <a:t>###4.基于 Node.js 安装cnpm（淘宝镜像）</a:t>
            </a:r>
            <a:endParaRPr lang="en-US" altLang="zh-CN"/>
          </a:p>
          <a:p>
            <a:r>
              <a:rPr lang="en-US" altLang="zh-CN"/>
              <a:t>npm作为国外的node仓库安装工具，国内用户在安装相关的资源的时候，会出现安装失败，以及速度很慢的情况。为了解决npm安装的问题，国内出现了很多npm的镜像网址，taobao的npm镜像算是使用频率比较高的了。</a:t>
            </a:r>
            <a:endParaRPr lang="en-US" altLang="zh-CN"/>
          </a:p>
          <a:p>
            <a:r>
              <a:rPr lang="en-US" altLang="zh-CN"/>
              <a:t>1. 使用阿里定制的 cnpm (gzip 压缩支持) 命令行工具代替默认的 npm:</a:t>
            </a:r>
            <a:endParaRPr lang="en-US" altLang="zh-CN"/>
          </a:p>
          <a:p>
            <a:pPr marL="0" indent="0">
              <a:buNone/>
            </a:pPr>
            <a:r>
              <a:rPr lang="en-US" altLang="zh-CN"/>
              <a:t>  npm install -g cnpm --registry=https://registry.npm.taobao.org</a:t>
            </a:r>
            <a:endParaRPr lang="en-US" altLang="zh-CN"/>
          </a:p>
          <a:p>
            <a:r>
              <a:rPr lang="en-US" altLang="zh-CN"/>
              <a:t>2.检测cnpm版本，如果安装成功可以看到cnpm的基本信息。</a:t>
            </a:r>
            <a:endParaRPr lang="en-US" altLang="zh-CN"/>
          </a:p>
          <a:p>
            <a:pPr marL="0" indent="0">
              <a:buNone/>
            </a:pPr>
            <a:r>
              <a:rPr lang="en-US" altLang="zh-CN"/>
              <a:t>  cnpm -v</a:t>
            </a:r>
            <a:endParaRPr lang="en-US" altLang="zh-CN"/>
          </a:p>
        </p:txBody>
      </p:sp>
    </p:spTree>
  </p:cSld>
  <p:clrMapOvr>
    <a:masterClrMapping/>
  </p:clrMapOvr>
  <p:transition spd="slow">
    <p:push dir="u"/>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normAutofit fontScale="90000"/>
          </a:bodyPr>
          <a:p>
            <a:br>
              <a:rPr lang="zh-CN" altLang="en-US">
                <a:sym typeface="+mn-ea"/>
              </a:rPr>
            </a:br>
            <a:r>
              <a:rPr lang="zh-CN" altLang="en-US">
                <a:sym typeface="+mn-ea"/>
              </a:rPr>
              <a:t>掌握cli方式搭建项目、安装依赖</a:t>
            </a:r>
            <a:br>
              <a:rPr lang="zh-CN" altLang="en-US"/>
            </a:br>
            <a:endParaRPr lang="zh-CN" altLang="en-US"/>
          </a:p>
        </p:txBody>
      </p:sp>
      <p:sp>
        <p:nvSpPr>
          <p:cNvPr id="3" name="内容占位符 2"/>
          <p:cNvSpPr>
            <a:spLocks noGrp="1"/>
          </p:cNvSpPr>
          <p:nvPr>
            <p:ph idx="1"/>
          </p:nvPr>
        </p:nvSpPr>
        <p:spPr/>
        <p:txBody>
          <a:bodyPr>
            <a:normAutofit/>
          </a:bodyPr>
          <a:p>
            <a:r>
              <a:rPr lang="en-US" altLang="zh-CN"/>
              <a:t>###5.安装Vue</a:t>
            </a:r>
            <a:endParaRPr lang="en-US" altLang="zh-CN"/>
          </a:p>
          <a:p>
            <a:r>
              <a:rPr lang="zh-CN" altLang="en-US">
                <a:sym typeface="+mn-ea"/>
              </a:rPr>
              <a:t>$ </a:t>
            </a:r>
            <a:r>
              <a:rPr lang="en-US" altLang="zh-CN"/>
              <a:t>cnpm install vue -g</a:t>
            </a:r>
            <a:endParaRPr lang="en-US" altLang="zh-CN"/>
          </a:p>
        </p:txBody>
      </p:sp>
      <p:pic>
        <p:nvPicPr>
          <p:cNvPr id="4" name="图片 -2147482562"/>
          <p:cNvPicPr>
            <a:picLocks noChangeAspect="1"/>
          </p:cNvPicPr>
          <p:nvPr/>
        </p:nvPicPr>
        <p:blipFill>
          <a:blip r:embed="rId1"/>
          <a:stretch>
            <a:fillRect/>
          </a:stretch>
        </p:blipFill>
        <p:spPr>
          <a:xfrm>
            <a:off x="370205" y="2436813"/>
            <a:ext cx="5274310" cy="1320165"/>
          </a:xfrm>
          <a:prstGeom prst="rect">
            <a:avLst/>
          </a:prstGeom>
          <a:noFill/>
          <a:ln w="9525">
            <a:noFill/>
          </a:ln>
        </p:spPr>
      </p:pic>
    </p:spTree>
  </p:cSld>
  <p:clrMapOvr>
    <a:masterClrMapping/>
  </p:clrMapOvr>
  <p:transition spd="slow">
    <p:push dir="u"/>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normAutofit fontScale="90000"/>
          </a:bodyPr>
          <a:p>
            <a:br>
              <a:rPr lang="zh-CN" altLang="en-US">
                <a:sym typeface="+mn-ea"/>
              </a:rPr>
            </a:br>
            <a:r>
              <a:rPr lang="zh-CN" altLang="en-US">
                <a:sym typeface="+mn-ea"/>
              </a:rPr>
              <a:t>掌握cli方式搭建项目、安装依赖</a:t>
            </a:r>
            <a:br>
              <a:rPr lang="zh-CN" altLang="en-US"/>
            </a:br>
            <a:endParaRPr lang="zh-CN" altLang="en-US"/>
          </a:p>
        </p:txBody>
      </p:sp>
      <p:sp>
        <p:nvSpPr>
          <p:cNvPr id="3" name="内容占位符 2"/>
          <p:cNvSpPr>
            <a:spLocks noGrp="1"/>
          </p:cNvSpPr>
          <p:nvPr>
            <p:ph idx="1"/>
          </p:nvPr>
        </p:nvSpPr>
        <p:spPr/>
        <p:txBody>
          <a:bodyPr/>
          <a:p>
            <a:r>
              <a:rPr lang="en-US" altLang="zh-CN">
                <a:sym typeface="+mn-ea"/>
              </a:rPr>
              <a:t>###</a:t>
            </a:r>
            <a:r>
              <a:rPr lang="zh-CN" altLang="en-US"/>
              <a:t>6.安装vue命令行工具，即vue-cli 脚手架</a:t>
            </a:r>
            <a:endParaRPr lang="zh-CN" altLang="en-US"/>
          </a:p>
          <a:p>
            <a:pPr marL="0" indent="0">
              <a:buNone/>
            </a:pPr>
            <a:r>
              <a:rPr lang="zh-CN" altLang="en-US"/>
              <a:t>Vue CLI 是一个基于 Vue.js 进行快速开发的完整系统，可简化项目构建的过程，提供了扩展其他vue组件的功能。</a:t>
            </a:r>
            <a:endParaRPr lang="zh-CN" altLang="en-US"/>
          </a:p>
          <a:p>
            <a:r>
              <a:rPr lang="zh-CN" altLang="en-US"/>
              <a:t>1.安装</a:t>
            </a:r>
            <a:r>
              <a:rPr lang="zh-CN" altLang="en-US">
                <a:sym typeface="+mn-ea"/>
              </a:rPr>
              <a:t>$</a:t>
            </a:r>
            <a:r>
              <a:rPr lang="zh-CN" altLang="en-US"/>
              <a:t> cnpm install vue-cli -g</a:t>
            </a:r>
            <a:endParaRPr lang="zh-CN" altLang="en-US"/>
          </a:p>
        </p:txBody>
      </p:sp>
      <p:pic>
        <p:nvPicPr>
          <p:cNvPr id="4" name="图片 -2147482561"/>
          <p:cNvPicPr>
            <a:picLocks noChangeAspect="1"/>
          </p:cNvPicPr>
          <p:nvPr/>
        </p:nvPicPr>
        <p:blipFill>
          <a:blip r:embed="rId1"/>
          <a:stretch>
            <a:fillRect/>
          </a:stretch>
        </p:blipFill>
        <p:spPr>
          <a:xfrm>
            <a:off x="2580640" y="4016375"/>
            <a:ext cx="2427605" cy="1633855"/>
          </a:xfrm>
          <a:prstGeom prst="rect">
            <a:avLst/>
          </a:prstGeom>
          <a:noFill/>
          <a:ln w="9525">
            <a:noFill/>
          </a:ln>
        </p:spPr>
      </p:pic>
    </p:spTree>
  </p:cSld>
  <p:clrMapOvr>
    <a:masterClrMapping/>
  </p:clrMapOvr>
  <p:transition spd="slow">
    <p:push dir="u"/>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normAutofit fontScale="90000"/>
          </a:bodyPr>
          <a:p>
            <a:br>
              <a:rPr lang="zh-CN" altLang="en-US">
                <a:sym typeface="+mn-ea"/>
              </a:rPr>
            </a:br>
            <a:r>
              <a:rPr lang="zh-CN" altLang="en-US">
                <a:sym typeface="+mn-ea"/>
              </a:rPr>
              <a:t>掌握cli方式搭建项目、安装依赖</a:t>
            </a:r>
            <a:br>
              <a:rPr lang="zh-CN" altLang="en-US"/>
            </a:br>
            <a:endParaRPr lang="zh-CN" altLang="en-US"/>
          </a:p>
        </p:txBody>
      </p:sp>
      <p:sp>
        <p:nvSpPr>
          <p:cNvPr id="3" name="内容占位符 2"/>
          <p:cNvSpPr>
            <a:spLocks noGrp="1"/>
          </p:cNvSpPr>
          <p:nvPr>
            <p:ph idx="1"/>
          </p:nvPr>
        </p:nvSpPr>
        <p:spPr/>
        <p:txBody>
          <a:bodyPr>
            <a:normAutofit fontScale="60000"/>
          </a:bodyPr>
          <a:p>
            <a:r>
              <a:rPr lang="en-US" altLang="zh-CN">
                <a:sym typeface="+mn-ea"/>
              </a:rPr>
              <a:t>###</a:t>
            </a:r>
            <a:r>
              <a:rPr lang="zh-CN" altLang="en-US"/>
              <a:t>6.安装vue命令行工具，即vue-cli 脚手架</a:t>
            </a:r>
            <a:endParaRPr lang="zh-CN" altLang="en-US"/>
          </a:p>
          <a:p>
            <a:pPr marL="0" indent="0">
              <a:buNone/>
            </a:pPr>
            <a:r>
              <a:rPr lang="zh-CN" altLang="en-US"/>
              <a:t>2.检查vue-cli脚手架版本,如果安装成功可以看到vue-cli脚手架的版本信息</a:t>
            </a:r>
            <a:endParaRPr lang="zh-CN" altLang="en-US"/>
          </a:p>
          <a:p>
            <a:pPr marL="0" indent="0">
              <a:buNone/>
            </a:pPr>
            <a:r>
              <a:rPr lang="zh-CN" altLang="en-US"/>
              <a:t>$ vue -V </a:t>
            </a:r>
            <a:endParaRPr lang="zh-CN" altLang="en-US"/>
          </a:p>
          <a:p>
            <a:pPr marL="0" indent="0">
              <a:buNone/>
            </a:pPr>
            <a:r>
              <a:rPr lang="zh-CN" altLang="en-US"/>
              <a:t>或</a:t>
            </a:r>
            <a:endParaRPr lang="zh-CN" altLang="en-US"/>
          </a:p>
          <a:p>
            <a:pPr marL="0" indent="0">
              <a:buNone/>
            </a:pPr>
            <a:r>
              <a:rPr lang="zh-CN" altLang="en-US"/>
              <a:t>$ vue --version</a:t>
            </a:r>
            <a:endParaRPr lang="zh-CN" altLang="en-US"/>
          </a:p>
          <a:p>
            <a:pPr marL="0" indent="0">
              <a:buNone/>
            </a:pPr>
            <a:endParaRPr lang="zh-CN" altLang="en-US"/>
          </a:p>
          <a:p>
            <a:pPr marL="0" indent="0">
              <a:buNone/>
            </a:pPr>
            <a:r>
              <a:rPr lang="zh-CN" altLang="en-US"/>
              <a:t>（注意以上查询结果不是vue的版本，vue版本号在项目中的package.json文件中"dependencies"中的vue属性后的版本号）</a:t>
            </a:r>
            <a:endParaRPr lang="zh-CN" altLang="en-US"/>
          </a:p>
          <a:p>
            <a:pPr marL="0" indent="0">
              <a:buNone/>
            </a:pPr>
            <a:endParaRPr lang="zh-CN" altLang="en-US"/>
          </a:p>
          <a:p>
            <a:pPr marL="0" indent="0">
              <a:buNone/>
            </a:pPr>
            <a:r>
              <a:rPr lang="zh-CN" altLang="en-US"/>
              <a:t> 通过以上，我们需要准备的环境和工具都准备好了，接下来就开始使用vue-cli来构建vue项目。</a:t>
            </a:r>
            <a:endParaRPr lang="zh-CN" altLang="en-US"/>
          </a:p>
        </p:txBody>
      </p:sp>
      <p:pic>
        <p:nvPicPr>
          <p:cNvPr id="4" name="图片 -2147482578"/>
          <p:cNvPicPr>
            <a:picLocks noChangeAspect="1"/>
          </p:cNvPicPr>
          <p:nvPr/>
        </p:nvPicPr>
        <p:blipFill>
          <a:blip r:embed="rId1"/>
          <a:stretch>
            <a:fillRect/>
          </a:stretch>
        </p:blipFill>
        <p:spPr>
          <a:xfrm>
            <a:off x="2551113" y="2339023"/>
            <a:ext cx="5272405" cy="1688465"/>
          </a:xfrm>
          <a:prstGeom prst="rect">
            <a:avLst/>
          </a:prstGeom>
          <a:noFill/>
          <a:ln w="9525">
            <a:noFill/>
          </a:ln>
        </p:spPr>
      </p:pic>
    </p:spTree>
  </p:cSld>
  <p:clrMapOvr>
    <a:masterClrMapping/>
  </p:clrMapOvr>
  <p:transition spd="slow">
    <p:push dir="u"/>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sym typeface="+mn-ea"/>
              </a:rPr>
              <a:t>掌握cli方式搭建项目、安装依赖</a:t>
            </a:r>
            <a:endParaRPr lang="zh-CN" altLang="en-US"/>
          </a:p>
        </p:txBody>
      </p:sp>
      <p:sp>
        <p:nvSpPr>
          <p:cNvPr id="3" name="内容占位符 2"/>
          <p:cNvSpPr>
            <a:spLocks noGrp="1"/>
          </p:cNvSpPr>
          <p:nvPr>
            <p:ph idx="1"/>
          </p:nvPr>
        </p:nvSpPr>
        <p:spPr/>
        <p:txBody>
          <a:bodyPr/>
          <a:p>
            <a:r>
              <a:rPr lang="en-US" altLang="zh-CN">
                <a:sym typeface="+mn-ea"/>
              </a:rPr>
              <a:t>###</a:t>
            </a:r>
            <a:r>
              <a:rPr lang="zh-CN" altLang="en-US">
                <a:sym typeface="+mn-ea"/>
              </a:rPr>
              <a:t>使用vue-cli来构建vue项目</a:t>
            </a:r>
            <a:endParaRPr lang="zh-CN" altLang="en-US">
              <a:sym typeface="+mn-ea"/>
            </a:endParaRPr>
          </a:p>
          <a:p>
            <a:r>
              <a:rPr lang="zh-CN" altLang="en-US"/>
              <a:t>1.打开存放新建vue项目的文件夹</a:t>
            </a:r>
            <a:endParaRPr lang="zh-CN" altLang="en-US"/>
          </a:p>
          <a:p>
            <a:r>
              <a:rPr lang="zh-CN" altLang="en-US"/>
              <a:t>打开开始菜单，输入 CMD，或使用快捷键 win+R，输入 CMD，敲回车，弹出命令提示符。打开你将要新建的项目目录</a:t>
            </a:r>
            <a:endParaRPr lang="zh-CN" altLang="en-US"/>
          </a:p>
          <a:p>
            <a:endParaRPr lang="zh-CN" altLang="en-US"/>
          </a:p>
        </p:txBody>
      </p:sp>
      <p:pic>
        <p:nvPicPr>
          <p:cNvPr id="4" name="图片 -2147482576"/>
          <p:cNvPicPr>
            <a:picLocks noChangeAspect="1"/>
          </p:cNvPicPr>
          <p:nvPr/>
        </p:nvPicPr>
        <p:blipFill>
          <a:blip r:embed="rId1"/>
          <a:stretch>
            <a:fillRect/>
          </a:stretch>
        </p:blipFill>
        <p:spPr>
          <a:xfrm>
            <a:off x="616903" y="4026535"/>
            <a:ext cx="3049905" cy="1085850"/>
          </a:xfrm>
          <a:prstGeom prst="rect">
            <a:avLst/>
          </a:prstGeom>
          <a:noFill/>
          <a:ln w="9525">
            <a:noFill/>
          </a:ln>
        </p:spPr>
      </p:pic>
    </p:spTree>
  </p:cSld>
  <p:clrMapOvr>
    <a:masterClrMapping/>
  </p:clrMapOvr>
  <p:transition spd="slow">
    <p:push dir="u"/>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sym typeface="+mn-ea"/>
              </a:rPr>
              <a:t>掌握cli方式搭建项目、安装依赖</a:t>
            </a:r>
            <a:endParaRPr lang="zh-CN" altLang="en-US"/>
          </a:p>
        </p:txBody>
      </p:sp>
      <p:sp>
        <p:nvSpPr>
          <p:cNvPr id="3" name="内容占位符 2"/>
          <p:cNvSpPr>
            <a:spLocks noGrp="1"/>
          </p:cNvSpPr>
          <p:nvPr>
            <p:ph idx="1"/>
          </p:nvPr>
        </p:nvSpPr>
        <p:spPr/>
        <p:txBody>
          <a:bodyPr>
            <a:normAutofit fontScale="50000"/>
          </a:bodyPr>
          <a:p>
            <a:r>
              <a:rPr lang="en-US" altLang="zh-CN">
                <a:sym typeface="+mn-ea"/>
              </a:rPr>
              <a:t>###</a:t>
            </a:r>
            <a:r>
              <a:rPr lang="zh-CN" altLang="en-US">
                <a:sym typeface="+mn-ea"/>
              </a:rPr>
              <a:t>使用vue-cli来构建vue项目</a:t>
            </a:r>
            <a:endParaRPr lang="zh-CN" altLang="en-US">
              <a:sym typeface="+mn-ea"/>
            </a:endParaRPr>
          </a:p>
          <a:p>
            <a:r>
              <a:rPr lang="zh-CN" altLang="en-US"/>
              <a:t>2.根据模版创建新项目</a:t>
            </a:r>
            <a:endParaRPr lang="zh-CN" altLang="en-US"/>
          </a:p>
          <a:p>
            <a:r>
              <a:rPr lang="zh-CN" altLang="en-US"/>
              <a:t>在当前存储项目的目录下输入下载项目模板的命令</a:t>
            </a:r>
            <a:endParaRPr lang="zh-CN" altLang="en-US"/>
          </a:p>
          <a:p>
            <a:r>
              <a:rPr lang="zh-CN" altLang="en-US"/>
              <a:t>【下载模板】</a:t>
            </a:r>
            <a:endParaRPr lang="zh-CN" altLang="en-US"/>
          </a:p>
          <a:p>
            <a:r>
              <a:rPr lang="zh-CN" altLang="en-US"/>
              <a:t>$ vue init webpack-simple 项目名</a:t>
            </a:r>
            <a:endParaRPr lang="zh-CN" altLang="en-US"/>
          </a:p>
          <a:p>
            <a:r>
              <a:rPr lang="zh-CN" altLang="en-US"/>
              <a:t>$ vue init webpack 项目名</a:t>
            </a:r>
            <a:endParaRPr lang="zh-CN" altLang="en-US"/>
          </a:p>
          <a:p>
            <a:r>
              <a:rPr lang="zh-CN" altLang="en-US"/>
              <a:t>例子：</a:t>
            </a:r>
            <a:endParaRPr lang="zh-CN" altLang="en-US"/>
          </a:p>
          <a:p>
            <a:r>
              <a:rPr lang="zh-CN" altLang="en-US"/>
              <a:t>$ vue init webpack vue-cli-demo</a:t>
            </a:r>
            <a:endParaRPr lang="zh-CN" altLang="en-US"/>
          </a:p>
          <a:p>
            <a:r>
              <a:rPr lang="zh-CN" altLang="en-US"/>
              <a:t>注意：</a:t>
            </a:r>
            <a:endParaRPr lang="zh-CN" altLang="en-US"/>
          </a:p>
          <a:p>
            <a:r>
              <a:rPr lang="zh-CN" altLang="en-US"/>
              <a:t>webpack-simple和webpack 是项目模板，分别为简单模式和完全模式，简单模式仅包含基于vue.js开发必要的一些资源和包，使用该模式可以快速地投入到开发。完全模式则还包括ESLink、单元测试等功能。</a:t>
            </a:r>
            <a:endParaRPr lang="zh-CN" altLang="en-US"/>
          </a:p>
          <a:p>
            <a:r>
              <a:rPr lang="zh-CN" altLang="en-US"/>
              <a:t>我们上课中直接使用完全模式的模板。</a:t>
            </a:r>
            <a:endParaRPr lang="zh-CN" altLang="en-US"/>
          </a:p>
        </p:txBody>
      </p:sp>
      <p:pic>
        <p:nvPicPr>
          <p:cNvPr id="4" name="图片 68"/>
          <p:cNvPicPr>
            <a:picLocks noChangeAspect="1"/>
          </p:cNvPicPr>
          <p:nvPr/>
        </p:nvPicPr>
        <p:blipFill>
          <a:blip r:embed="rId1"/>
          <a:stretch>
            <a:fillRect/>
          </a:stretch>
        </p:blipFill>
        <p:spPr>
          <a:xfrm>
            <a:off x="5104130" y="3101975"/>
            <a:ext cx="5274310" cy="1043940"/>
          </a:xfrm>
          <a:prstGeom prst="rect">
            <a:avLst/>
          </a:prstGeom>
          <a:noFill/>
          <a:ln w="9525">
            <a:noFill/>
          </a:ln>
        </p:spPr>
      </p:pic>
    </p:spTree>
  </p:cSld>
  <p:clrMapOvr>
    <a:masterClrMapping/>
  </p:clrMapOvr>
  <p:transition spd="slow">
    <p:push dir="u"/>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199905" y="899047"/>
            <a:ext cx="11792070" cy="5448937"/>
          </a:xfrm>
        </p:spPr>
        <p:txBody>
          <a:bodyPr/>
          <a:p>
            <a:r>
              <a:rPr lang="zh-CN" altLang="en-US"/>
              <a:t>项目搭建完成后，目录如下：</a:t>
            </a:r>
            <a:endParaRPr lang="zh-CN" altLang="en-US"/>
          </a:p>
        </p:txBody>
      </p:sp>
      <p:sp>
        <p:nvSpPr>
          <p:cNvPr id="4" name="标题 3"/>
          <p:cNvSpPr>
            <a:spLocks noGrp="1"/>
          </p:cNvSpPr>
          <p:nvPr>
            <p:ph type="title"/>
          </p:nvPr>
        </p:nvSpPr>
        <p:spPr/>
        <p:txBody>
          <a:bodyPr/>
          <a:p>
            <a:r>
              <a:rPr lang="zh-CN" altLang="en-US">
                <a:sym typeface="+mn-ea"/>
              </a:rPr>
              <a:t>掌握cli方式搭建项目、安装依赖</a:t>
            </a:r>
            <a:endParaRPr lang="zh-CN" altLang="en-US" dirty="0" smtClean="0"/>
          </a:p>
        </p:txBody>
      </p:sp>
      <p:pic>
        <p:nvPicPr>
          <p:cNvPr id="2" name="图片 -2147482550"/>
          <p:cNvPicPr>
            <a:picLocks noChangeAspect="1"/>
          </p:cNvPicPr>
          <p:nvPr/>
        </p:nvPicPr>
        <p:blipFill>
          <a:blip r:embed="rId1"/>
          <a:stretch>
            <a:fillRect/>
          </a:stretch>
        </p:blipFill>
        <p:spPr>
          <a:xfrm>
            <a:off x="6315710" y="1176020"/>
            <a:ext cx="2590800" cy="4895850"/>
          </a:xfrm>
          <a:prstGeom prst="rect">
            <a:avLst/>
          </a:prstGeom>
          <a:noFill/>
          <a:ln w="9525">
            <a:noFill/>
          </a:ln>
        </p:spPr>
      </p:pic>
    </p:spTree>
  </p:cSld>
  <p:clrMapOvr>
    <a:masterClrMapping/>
  </p:clrMapOvr>
  <p:transition spd="slow">
    <p:push dir="u"/>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p:txBody>
          <a:bodyPr>
            <a:normAutofit fontScale="90000" lnSpcReduction="10000"/>
          </a:bodyPr>
          <a:p>
            <a:r>
              <a:rPr lang="zh-CN" altLang="zh-CN"/>
              <a:t>运行项目：</a:t>
            </a:r>
            <a:endParaRPr lang="zh-CN" altLang="en-US"/>
          </a:p>
          <a:p>
            <a:pPr lvl="1"/>
            <a:r>
              <a:rPr lang="zh-CN" altLang="en-US"/>
              <a:t>【命令行进入项目所在的位置】</a:t>
            </a:r>
            <a:endParaRPr lang="zh-CN" altLang="en-US"/>
          </a:p>
          <a:p>
            <a:pPr lvl="1"/>
            <a:r>
              <a:rPr lang="zh-CN" altLang="en-US"/>
              <a:t>cd D:\vue-project\vue-cli-demo</a:t>
            </a:r>
            <a:endParaRPr lang="zh-CN" altLang="en-US"/>
          </a:p>
          <a:p>
            <a:pPr lvl="1"/>
            <a:endParaRPr lang="zh-CN" altLang="en-US"/>
          </a:p>
          <a:p>
            <a:pPr lvl="1"/>
            <a:r>
              <a:rPr lang="zh-CN" altLang="en-US"/>
              <a:t>【启动项目，根据package.json中的数据来启动】</a:t>
            </a:r>
            <a:endParaRPr lang="zh-CN" altLang="en-US"/>
          </a:p>
          <a:p>
            <a:pPr lvl="1"/>
            <a:r>
              <a:rPr lang="zh-CN" altLang="en-US"/>
              <a:t>npm run dev </a:t>
            </a:r>
            <a:endParaRPr lang="zh-CN" altLang="en-US"/>
          </a:p>
          <a:p>
            <a:pPr marL="342900" lvl="1" indent="-342900"/>
            <a:r>
              <a:rPr lang="zh-CN" altLang="en-US">
                <a:sym typeface="+mn-ea"/>
              </a:rPr>
              <a:t>项目运行成功后，使用浏览器打开对应页面如下：</a:t>
            </a:r>
            <a:endParaRPr lang="zh-CN" altLang="en-US"/>
          </a:p>
          <a:p>
            <a:pPr marL="457200" lvl="1" indent="0">
              <a:buNone/>
            </a:pPr>
            <a:r>
              <a:rPr lang="zh-CN" altLang="en-US"/>
              <a:t>http://localhost:8080/</a:t>
            </a:r>
            <a:endParaRPr lang="zh-CN" altLang="en-US"/>
          </a:p>
          <a:p>
            <a:pPr marL="457200" lvl="1" indent="0">
              <a:buNone/>
            </a:pPr>
            <a:r>
              <a:rPr lang="zh-CN" altLang="en-US"/>
              <a:t>注：这里是默认服务启动的是本地的8080端口，所以请确保你的8080端口不被别的程序所占用。若8080被占用，需要修改一下当前vue项目的配置文件 config里的index.js的 port。</a:t>
            </a:r>
            <a:endParaRPr lang="zh-CN" altLang="en-US"/>
          </a:p>
        </p:txBody>
      </p:sp>
      <p:sp>
        <p:nvSpPr>
          <p:cNvPr id="4" name="标题 3"/>
          <p:cNvSpPr>
            <a:spLocks noGrp="1"/>
          </p:cNvSpPr>
          <p:nvPr>
            <p:ph type="title"/>
          </p:nvPr>
        </p:nvSpPr>
        <p:spPr/>
        <p:txBody>
          <a:bodyPr/>
          <a:p>
            <a:r>
              <a:rPr lang="zh-CN" altLang="en-US">
                <a:sym typeface="+mn-ea"/>
              </a:rPr>
              <a:t>掌握cli方式搭建项目、安装依赖</a:t>
            </a:r>
            <a:endParaRPr lang="zh-CN" altLang="en-US" dirty="0" smtClean="0"/>
          </a:p>
        </p:txBody>
      </p:sp>
    </p:spTree>
  </p:cSld>
  <p:clrMapOvr>
    <a:masterClrMapping/>
  </p:clrMapOvr>
  <p:transition spd="slow">
    <p:push dir="u"/>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vue</a:t>
            </a:r>
            <a:r>
              <a:rPr lang="zh-CN" altLang="en-US" dirty="0"/>
              <a:t>起步</a:t>
            </a:r>
            <a:endParaRPr lang="zh-CN" altLang="en-US" dirty="0"/>
          </a:p>
        </p:txBody>
      </p:sp>
      <p:sp>
        <p:nvSpPr>
          <p:cNvPr id="3" name="内容占位符 2"/>
          <p:cNvSpPr>
            <a:spLocks noGrp="1"/>
          </p:cNvSpPr>
          <p:nvPr>
            <p:ph idx="1"/>
          </p:nvPr>
        </p:nvSpPr>
        <p:spPr/>
        <p:txBody>
          <a:bodyPr>
            <a:normAutofit/>
          </a:bodyPr>
          <a:lstStyle/>
          <a:p>
            <a:r>
              <a:rPr lang="zh-CN" altLang="en-US" dirty="0"/>
              <a:t>###CDN</a:t>
            </a:r>
            <a:endParaRPr lang="zh-CN" altLang="en-US" dirty="0"/>
          </a:p>
          <a:p>
            <a:r>
              <a:rPr lang="zh-CN" altLang="en-US" dirty="0"/>
              <a:t>&lt;script src="https://cdn.jsdelivr.net/npm/vue@2.5.17/dist/vue.js"&gt;&lt;/script&gt;</a:t>
            </a:r>
            <a:endParaRPr lang="zh-CN" altLang="en-US" dirty="0"/>
          </a:p>
          <a:p>
            <a:r>
              <a:rPr lang="zh-CN" altLang="en-US" dirty="0"/>
              <a:t>###NPM</a:t>
            </a:r>
            <a:endParaRPr lang="zh-CN" altLang="en-US" dirty="0"/>
          </a:p>
          <a:p>
            <a:r>
              <a:rPr lang="zh-CN" altLang="en-US" dirty="0"/>
              <a:t>	# 最新稳定版 2.5.17</a:t>
            </a:r>
            <a:endParaRPr lang="zh-CN" altLang="en-US" dirty="0"/>
          </a:p>
          <a:p>
            <a:r>
              <a:rPr lang="zh-CN" altLang="en-US" dirty="0"/>
              <a:t>	$ npm install vue</a:t>
            </a:r>
            <a:endParaRPr lang="zh-CN" altLang="en-US" dirty="0"/>
          </a:p>
          <a:p>
            <a:endParaRPr lang="zh-CN" altLang="en-US" dirty="0"/>
          </a:p>
        </p:txBody>
      </p:sp>
    </p:spTree>
  </p:cSld>
  <p:clrMapOvr>
    <a:masterClrMapping/>
  </p:clrMapOvr>
  <p:transition spd="slow">
    <p:push dir="u"/>
  </p:transition>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6" name="内容占位符 5"/>
          <p:cNvPicPr>
            <a:picLocks noChangeAspect="1"/>
          </p:cNvPicPr>
          <p:nvPr>
            <p:ph idx="1"/>
          </p:nvPr>
        </p:nvPicPr>
        <p:blipFill>
          <a:blip r:embed="rId1"/>
          <a:stretch>
            <a:fillRect/>
          </a:stretch>
        </p:blipFill>
        <p:spPr>
          <a:xfrm>
            <a:off x="339725" y="1243330"/>
            <a:ext cx="9792970" cy="5032375"/>
          </a:xfrm>
          <a:prstGeom prst="rect">
            <a:avLst/>
          </a:prstGeom>
        </p:spPr>
      </p:pic>
      <p:sp>
        <p:nvSpPr>
          <p:cNvPr id="7" name="文本框 6"/>
          <p:cNvSpPr txBox="1"/>
          <p:nvPr/>
        </p:nvSpPr>
        <p:spPr>
          <a:xfrm>
            <a:off x="412750" y="820420"/>
            <a:ext cx="4479290" cy="460375"/>
          </a:xfrm>
          <a:prstGeom prst="rect">
            <a:avLst/>
          </a:prstGeom>
          <a:noFill/>
        </p:spPr>
        <p:txBody>
          <a:bodyPr wrap="square" rtlCol="0">
            <a:spAutoFit/>
          </a:bodyPr>
          <a:p>
            <a:r>
              <a:rPr lang="zh-CN" altLang="en-US" sz="2400" b="1">
                <a:solidFill>
                  <a:schemeClr val="accent1"/>
                </a:solidFill>
              </a:rPr>
              <a:t>项目启动页</a:t>
            </a:r>
            <a:r>
              <a:rPr lang="zh-CN" altLang="en-US" sz="2400">
                <a:solidFill>
                  <a:schemeClr val="accent1"/>
                </a:solidFill>
              </a:rPr>
              <a:t>：</a:t>
            </a:r>
            <a:endParaRPr lang="zh-CN" altLang="en-US" sz="2400">
              <a:solidFill>
                <a:schemeClr val="accent1"/>
              </a:solidFill>
            </a:endParaRPr>
          </a:p>
        </p:txBody>
      </p:sp>
      <p:sp>
        <p:nvSpPr>
          <p:cNvPr id="4" name="标题 3"/>
          <p:cNvSpPr>
            <a:spLocks noGrp="1"/>
          </p:cNvSpPr>
          <p:nvPr>
            <p:ph type="title"/>
          </p:nvPr>
        </p:nvSpPr>
        <p:spPr/>
        <p:txBody>
          <a:bodyPr/>
          <a:p>
            <a:r>
              <a:rPr lang="zh-CN" altLang="en-US">
                <a:sym typeface="+mn-ea"/>
              </a:rPr>
              <a:t>掌握cli方式搭建项目、安装依赖</a:t>
            </a:r>
            <a:endParaRPr lang="zh-CN" altLang="en-US" dirty="0" smtClean="0"/>
          </a:p>
        </p:txBody>
      </p:sp>
    </p:spTree>
  </p:cSld>
  <p:clrMapOvr>
    <a:masterClrMapping/>
  </p:clrMapOvr>
  <p:transition spd="slow">
    <p:push dir="u"/>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p:txBody>
          <a:bodyPr/>
          <a:p>
            <a:r>
              <a:rPr lang="en-US" altLang="zh-CN"/>
              <a:t>vue Router</a:t>
            </a:r>
            <a:r>
              <a:rPr lang="zh-CN" altLang="en-US"/>
              <a:t>是</a:t>
            </a:r>
            <a:r>
              <a:rPr lang="en-US" altLang="zh-CN"/>
              <a:t>Vue.js</a:t>
            </a:r>
            <a:r>
              <a:rPr lang="zh-CN" altLang="en-US"/>
              <a:t>官方的路由管理器。</a:t>
            </a:r>
            <a:endParaRPr lang="zh-CN" altLang="en-US"/>
          </a:p>
          <a:p>
            <a:pPr marL="0" indent="0">
              <a:buNone/>
            </a:pPr>
            <a:r>
              <a:rPr lang="zh-CN" altLang="en-US">
                <a:sym typeface="+mn-ea"/>
              </a:rPr>
              <a:t>使用Vue.js开发SPA（Single Page Application）单页面应用</a:t>
            </a:r>
            <a:endParaRPr lang="zh-CN" altLang="en-US"/>
          </a:p>
          <a:p>
            <a:pPr marL="0" indent="0">
              <a:buNone/>
            </a:pPr>
            <a:r>
              <a:rPr lang="zh-CN" altLang="en-US">
                <a:sym typeface="+mn-ea"/>
              </a:rPr>
              <a:t>根据不同url地址，显示不同的内容，但显示在同一个页面中，称为单页面应用</a:t>
            </a:r>
            <a:endParaRPr lang="zh-CN" altLang="en-US"/>
          </a:p>
          <a:p>
            <a:r>
              <a:rPr lang="zh-CN" altLang="en-US">
                <a:sym typeface="+mn-ea"/>
              </a:rPr>
              <a:t>[参考官网](https://router.vuejs.org/zh-cn)   </a:t>
            </a:r>
            <a:endParaRPr lang="zh-CN" altLang="en-US"/>
          </a:p>
          <a:p>
            <a:endParaRPr lang="zh-CN" altLang="en-US"/>
          </a:p>
        </p:txBody>
      </p:sp>
      <p:sp>
        <p:nvSpPr>
          <p:cNvPr id="4" name="标题 3"/>
          <p:cNvSpPr>
            <a:spLocks noGrp="1"/>
          </p:cNvSpPr>
          <p:nvPr>
            <p:ph type="title"/>
          </p:nvPr>
        </p:nvSpPr>
        <p:spPr/>
        <p:txBody>
          <a:bodyPr/>
          <a:p>
            <a:r>
              <a:rPr lang="zh-CN" altLang="en-US">
                <a:sym typeface="+mn-ea"/>
              </a:rPr>
              <a:t>vue-router路由</a:t>
            </a:r>
            <a:endParaRPr lang="zh-CN" altLang="en-US" dirty="0" smtClean="0"/>
          </a:p>
        </p:txBody>
      </p:sp>
    </p:spTree>
  </p:cSld>
  <p:clrMapOvr>
    <a:masterClrMapping/>
  </p:clrMapOvr>
  <p:transition spd="slow">
    <p:push dir="u"/>
  </p:transition>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p:txBody>
          <a:bodyPr/>
          <a:p>
            <a:r>
              <a:rPr lang="en-US" altLang="zh-CN"/>
              <a:t>vue Router</a:t>
            </a:r>
            <a:r>
              <a:rPr lang="zh-CN" altLang="en-US"/>
              <a:t>是</a:t>
            </a:r>
            <a:r>
              <a:rPr lang="en-US" altLang="zh-CN"/>
              <a:t>Vue.js</a:t>
            </a:r>
            <a:r>
              <a:rPr lang="zh-CN" altLang="en-US"/>
              <a:t>官方的路由管理器。</a:t>
            </a:r>
            <a:endParaRPr lang="zh-CN" altLang="en-US"/>
          </a:p>
          <a:p>
            <a:r>
              <a:rPr lang="zh-CN" altLang="en-US"/>
              <a:t>功能：</a:t>
            </a:r>
            <a:endParaRPr lang="zh-CN" altLang="en-US"/>
          </a:p>
        </p:txBody>
      </p:sp>
      <p:sp>
        <p:nvSpPr>
          <p:cNvPr id="4" name="标题 3"/>
          <p:cNvSpPr>
            <a:spLocks noGrp="1"/>
          </p:cNvSpPr>
          <p:nvPr>
            <p:ph type="title"/>
          </p:nvPr>
        </p:nvSpPr>
        <p:spPr/>
        <p:txBody>
          <a:bodyPr/>
          <a:p>
            <a:r>
              <a:rPr lang="zh-CN" altLang="en-US">
                <a:sym typeface="+mn-ea"/>
              </a:rPr>
              <a:t>vue-router路由</a:t>
            </a:r>
            <a:endParaRPr lang="zh-CN" altLang="en-US" dirty="0" smtClean="0"/>
          </a:p>
        </p:txBody>
      </p:sp>
      <p:pic>
        <p:nvPicPr>
          <p:cNvPr id="5" name="图片 4"/>
          <p:cNvPicPr>
            <a:picLocks noChangeAspect="1"/>
          </p:cNvPicPr>
          <p:nvPr/>
        </p:nvPicPr>
        <p:blipFill>
          <a:blip r:embed="rId1"/>
          <a:stretch>
            <a:fillRect/>
          </a:stretch>
        </p:blipFill>
        <p:spPr>
          <a:xfrm>
            <a:off x="1137920" y="2345055"/>
            <a:ext cx="6787515" cy="3453130"/>
          </a:xfrm>
          <a:prstGeom prst="rect">
            <a:avLst/>
          </a:prstGeom>
        </p:spPr>
      </p:pic>
    </p:spTree>
  </p:cSld>
  <p:clrMapOvr>
    <a:masterClrMapping/>
  </p:clrMapOvr>
  <p:transition spd="slow">
    <p:push dir="u"/>
  </p:transition>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标题 3"/>
          <p:cNvSpPr>
            <a:spLocks noGrp="1"/>
          </p:cNvSpPr>
          <p:nvPr>
            <p:ph type="title"/>
          </p:nvPr>
        </p:nvSpPr>
        <p:spPr/>
        <p:txBody>
          <a:bodyPr/>
          <a:p>
            <a:r>
              <a:rPr lang="zh-CN" altLang="en-US">
                <a:sym typeface="+mn-ea"/>
              </a:rPr>
              <a:t>vue-router路由</a:t>
            </a:r>
            <a:endParaRPr lang="zh-CN" altLang="en-US" dirty="0" smtClean="0"/>
          </a:p>
        </p:txBody>
      </p:sp>
      <p:sp>
        <p:nvSpPr>
          <p:cNvPr id="6" name="内容占位符 5"/>
          <p:cNvSpPr>
            <a:spLocks noGrp="1"/>
          </p:cNvSpPr>
          <p:nvPr>
            <p:ph idx="1"/>
          </p:nvPr>
        </p:nvSpPr>
        <p:spPr/>
        <p:txBody>
          <a:bodyPr/>
          <a:p>
            <a:r>
              <a:rPr lang="zh-CN" altLang="en-US"/>
              <a:t>使用方法：</a:t>
            </a:r>
            <a:endParaRPr lang="zh-CN" altLang="en-US"/>
          </a:p>
          <a:p>
            <a:pPr lvl="1"/>
            <a:r>
              <a:rPr lang="en-US" altLang="zh-CN"/>
              <a:t>1.</a:t>
            </a:r>
            <a:r>
              <a:rPr lang="zh-CN" altLang="en-US"/>
              <a:t>下载安装：</a:t>
            </a:r>
            <a:endParaRPr lang="zh-CN" altLang="en-US"/>
          </a:p>
          <a:p>
            <a:pPr lvl="1"/>
            <a:endParaRPr lang="zh-CN" altLang="en-US"/>
          </a:p>
          <a:p>
            <a:pPr lvl="1"/>
            <a:r>
              <a:rPr lang="en-US" altLang="zh-CN"/>
              <a:t>2.</a:t>
            </a:r>
            <a:r>
              <a:rPr lang="zh-CN" altLang="en-US"/>
              <a:t>引入</a:t>
            </a:r>
            <a:r>
              <a:rPr lang="zh-CN" altLang="en-US"/>
              <a:t>：</a:t>
            </a:r>
            <a:endParaRPr lang="zh-CN" altLang="en-US"/>
          </a:p>
          <a:p>
            <a:pPr lvl="1"/>
            <a:endParaRPr lang="zh-CN" altLang="en-US"/>
          </a:p>
          <a:p>
            <a:pPr lvl="1"/>
            <a:endParaRPr lang="zh-CN" altLang="en-US"/>
          </a:p>
          <a:p>
            <a:pPr lvl="1"/>
            <a:endParaRPr lang="zh-CN" altLang="en-US"/>
          </a:p>
        </p:txBody>
      </p:sp>
      <p:pic>
        <p:nvPicPr>
          <p:cNvPr id="8" name="图片 7"/>
          <p:cNvPicPr>
            <a:picLocks noChangeAspect="1"/>
          </p:cNvPicPr>
          <p:nvPr/>
        </p:nvPicPr>
        <p:blipFill>
          <a:blip r:embed="rId1"/>
          <a:stretch>
            <a:fillRect/>
          </a:stretch>
        </p:blipFill>
        <p:spPr>
          <a:xfrm>
            <a:off x="1049655" y="2230755"/>
            <a:ext cx="7796530" cy="689610"/>
          </a:xfrm>
          <a:prstGeom prst="rect">
            <a:avLst/>
          </a:prstGeom>
        </p:spPr>
      </p:pic>
      <p:pic>
        <p:nvPicPr>
          <p:cNvPr id="9" name="图片 8"/>
          <p:cNvPicPr>
            <a:picLocks noChangeAspect="1"/>
          </p:cNvPicPr>
          <p:nvPr/>
        </p:nvPicPr>
        <p:blipFill>
          <a:blip r:embed="rId2"/>
          <a:stretch>
            <a:fillRect/>
          </a:stretch>
        </p:blipFill>
        <p:spPr>
          <a:xfrm>
            <a:off x="1049655" y="3549015"/>
            <a:ext cx="7905750" cy="1369060"/>
          </a:xfrm>
          <a:prstGeom prst="rect">
            <a:avLst/>
          </a:prstGeom>
        </p:spPr>
      </p:pic>
    </p:spTree>
  </p:cSld>
  <p:clrMapOvr>
    <a:masterClrMapping/>
  </p:clrMapOvr>
  <p:transition spd="slow">
    <p:push dir="u"/>
  </p:transition>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p:txBody>
          <a:bodyPr/>
          <a:p>
            <a:pPr lvl="1"/>
            <a:r>
              <a:rPr lang="en-US" altLang="zh-CN"/>
              <a:t>3.</a:t>
            </a:r>
            <a:r>
              <a:rPr lang="zh-CN" altLang="en-US"/>
              <a:t>实例化路由：</a:t>
            </a:r>
            <a:endParaRPr lang="zh-CN" altLang="en-US"/>
          </a:p>
          <a:p>
            <a:pPr lvl="1"/>
            <a:endParaRPr lang="zh-CN" altLang="en-US"/>
          </a:p>
          <a:p>
            <a:pPr lvl="1"/>
            <a:endParaRPr lang="zh-CN" altLang="en-US"/>
          </a:p>
          <a:p>
            <a:pPr lvl="1"/>
            <a:r>
              <a:rPr lang="en-US" altLang="zh-CN"/>
              <a:t>4.</a:t>
            </a:r>
            <a:r>
              <a:rPr lang="zh-CN" altLang="en-US"/>
              <a:t>配置路由信息：</a:t>
            </a:r>
            <a:endParaRPr lang="zh-CN" altLang="en-US"/>
          </a:p>
        </p:txBody>
      </p:sp>
      <p:sp>
        <p:nvSpPr>
          <p:cNvPr id="4" name="标题 3"/>
          <p:cNvSpPr>
            <a:spLocks noGrp="1"/>
          </p:cNvSpPr>
          <p:nvPr>
            <p:ph type="title"/>
          </p:nvPr>
        </p:nvSpPr>
        <p:spPr/>
        <p:txBody>
          <a:bodyPr/>
          <a:p>
            <a:r>
              <a:rPr lang="zh-CN" altLang="en-US">
                <a:sym typeface="+mn-ea"/>
              </a:rPr>
              <a:t>vue-router路由</a:t>
            </a:r>
            <a:endParaRPr lang="zh-CN" altLang="en-US" dirty="0" smtClean="0"/>
          </a:p>
        </p:txBody>
      </p:sp>
      <p:pic>
        <p:nvPicPr>
          <p:cNvPr id="5" name="图片 4"/>
          <p:cNvPicPr>
            <a:picLocks noChangeAspect="1"/>
          </p:cNvPicPr>
          <p:nvPr/>
        </p:nvPicPr>
        <p:blipFill>
          <a:blip r:embed="rId1"/>
          <a:stretch>
            <a:fillRect/>
          </a:stretch>
        </p:blipFill>
        <p:spPr>
          <a:xfrm>
            <a:off x="1029970" y="1637030"/>
            <a:ext cx="7196455" cy="907415"/>
          </a:xfrm>
          <a:prstGeom prst="rect">
            <a:avLst/>
          </a:prstGeom>
        </p:spPr>
      </p:pic>
      <p:pic>
        <p:nvPicPr>
          <p:cNvPr id="6" name="图片 5"/>
          <p:cNvPicPr>
            <a:picLocks noChangeAspect="1"/>
          </p:cNvPicPr>
          <p:nvPr/>
        </p:nvPicPr>
        <p:blipFill>
          <a:blip r:embed="rId2"/>
          <a:stretch>
            <a:fillRect/>
          </a:stretch>
        </p:blipFill>
        <p:spPr>
          <a:xfrm>
            <a:off x="1029970" y="3517900"/>
            <a:ext cx="9065895" cy="1247775"/>
          </a:xfrm>
          <a:prstGeom prst="rect">
            <a:avLst/>
          </a:prstGeom>
        </p:spPr>
      </p:pic>
    </p:spTree>
  </p:cSld>
  <p:clrMapOvr>
    <a:masterClrMapping/>
  </p:clrMapOvr>
  <p:transition spd="slow">
    <p:push dir="u"/>
  </p:transition>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vue-router路由</a:t>
            </a:r>
            <a:endParaRPr lang="zh-CN" altLang="en-US"/>
          </a:p>
        </p:txBody>
      </p:sp>
      <p:sp>
        <p:nvSpPr>
          <p:cNvPr id="3" name="内容占位符 2"/>
          <p:cNvSpPr>
            <a:spLocks noGrp="1"/>
          </p:cNvSpPr>
          <p:nvPr>
            <p:ph idx="1"/>
          </p:nvPr>
        </p:nvSpPr>
        <p:spPr/>
        <p:txBody>
          <a:bodyPr>
            <a:normAutofit fontScale="65000"/>
          </a:bodyPr>
          <a:p>
            <a:r>
              <a:rPr lang="zh-CN" altLang="en-US"/>
              <a:t>### 路由嵌套和参数传递        </a:t>
            </a:r>
            <a:endParaRPr lang="zh-CN" altLang="en-US"/>
          </a:p>
          <a:p>
            <a:r>
              <a:rPr lang="zh-CN" altLang="en-US"/>
              <a:t>传参的两种形式：</a:t>
            </a:r>
            <a:endParaRPr lang="zh-CN" altLang="en-US"/>
          </a:p>
          <a:p>
            <a:r>
              <a:rPr lang="zh-CN" altLang="en-US"/>
              <a:t>   &gt; 查询字符串：login?name=tom&amp;pwd=123</a:t>
            </a:r>
            <a:endParaRPr lang="zh-CN" altLang="en-US"/>
          </a:p>
          <a:p>
            <a:r>
              <a:rPr lang="zh-CN" altLang="en-US"/>
              <a:t>   </a:t>
            </a:r>
            <a:endParaRPr lang="zh-CN" altLang="en-US"/>
          </a:p>
          <a:p>
            <a:r>
              <a:rPr lang="zh-CN" altLang="en-US"/>
              <a:t>    {{$route.query}}</a:t>
            </a:r>
            <a:endParaRPr lang="zh-CN" altLang="en-US"/>
          </a:p>
          <a:p>
            <a:r>
              <a:rPr lang="zh-CN" altLang="en-US"/>
              <a:t>   </a:t>
            </a:r>
            <a:endParaRPr lang="zh-CN" altLang="en-US"/>
          </a:p>
          <a:p>
            <a:r>
              <a:rPr lang="zh-CN" altLang="en-US"/>
              <a:t>   </a:t>
            </a:r>
            <a:endParaRPr lang="zh-CN" altLang="en-US"/>
          </a:p>
          <a:p>
            <a:r>
              <a:rPr lang="zh-CN" altLang="en-US"/>
              <a:t>   &gt; rest风格url：regist/root/123456</a:t>
            </a:r>
            <a:endParaRPr lang="zh-CN" altLang="en-US"/>
          </a:p>
          <a:p>
            <a:r>
              <a:rPr lang="zh-CN" altLang="en-US"/>
              <a:t>   </a:t>
            </a:r>
            <a:endParaRPr lang="zh-CN" altLang="en-US"/>
          </a:p>
          <a:p>
            <a:r>
              <a:rPr lang="zh-CN" altLang="en-US"/>
              <a:t>    {{$route.params}}</a:t>
            </a:r>
            <a:endParaRPr lang="zh-CN" altLang="en-US"/>
          </a:p>
        </p:txBody>
      </p:sp>
    </p:spTree>
  </p:cSld>
  <p:clrMapOvr>
    <a:masterClrMapping/>
  </p:clrMapOvr>
  <p:transition spd="slow">
    <p:push dir="u"/>
  </p:transition>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使用Vuex实现组件传值</a:t>
            </a:r>
            <a:endParaRPr lang="zh-CN" altLang="en-US"/>
          </a:p>
        </p:txBody>
      </p:sp>
      <p:sp>
        <p:nvSpPr>
          <p:cNvPr id="3" name="内容占位符 2"/>
          <p:cNvSpPr>
            <a:spLocks noGrp="1"/>
          </p:cNvSpPr>
          <p:nvPr>
            <p:ph idx="1"/>
          </p:nvPr>
        </p:nvSpPr>
        <p:spPr/>
        <p:txBody>
          <a:bodyPr/>
          <a:p>
            <a:r>
              <a:rPr lang="zh-CN" altLang="en-US"/>
              <a:t>Vuex 是什么？</a:t>
            </a:r>
            <a:endParaRPr lang="zh-CN" altLang="en-US"/>
          </a:p>
          <a:p>
            <a:r>
              <a:rPr lang="zh-CN" altLang="en-US"/>
              <a:t>Vuex 类似于一个“前端数据库”，让各个页面的数据实现共享</a:t>
            </a:r>
            <a:endParaRPr lang="zh-CN" altLang="en-US"/>
          </a:p>
          <a:p>
            <a:r>
              <a:rPr lang="en-US" altLang="zh-CN"/>
              <a:t>###1.</a:t>
            </a:r>
            <a:r>
              <a:rPr lang="zh-CN" altLang="en-US"/>
              <a:t>下载vuex：</a:t>
            </a:r>
            <a:endParaRPr lang="zh-CN" altLang="en-US"/>
          </a:p>
          <a:p>
            <a:r>
              <a:rPr lang="en-US" altLang="zh-CN"/>
              <a:t>$ </a:t>
            </a:r>
            <a:r>
              <a:rPr lang="zh-CN" altLang="en-US"/>
              <a:t>npm install vuex --save</a:t>
            </a:r>
            <a:endParaRPr lang="zh-CN" altLang="en-US"/>
          </a:p>
          <a:p>
            <a:r>
              <a:rPr lang="en-US" altLang="zh-CN"/>
              <a:t>##2.在src目录，新建一个store目录，store里再新建一个index.js文件</a:t>
            </a:r>
            <a:endParaRPr lang="en-US" altLang="zh-CN"/>
          </a:p>
          <a:p>
            <a:pPr marL="0" indent="0">
              <a:buNone/>
            </a:pPr>
            <a:endParaRPr lang="en-US" altLang="zh-CN"/>
          </a:p>
        </p:txBody>
      </p:sp>
      <p:pic>
        <p:nvPicPr>
          <p:cNvPr id="4" name="图片 3"/>
          <p:cNvPicPr>
            <a:picLocks noChangeAspect="1"/>
          </p:cNvPicPr>
          <p:nvPr/>
        </p:nvPicPr>
        <p:blipFill>
          <a:blip r:embed="rId1"/>
          <a:stretch>
            <a:fillRect/>
          </a:stretch>
        </p:blipFill>
        <p:spPr>
          <a:xfrm>
            <a:off x="506730" y="4831715"/>
            <a:ext cx="2000250" cy="542925"/>
          </a:xfrm>
          <a:prstGeom prst="rect">
            <a:avLst/>
          </a:prstGeom>
        </p:spPr>
      </p:pic>
    </p:spTree>
  </p:cSld>
  <p:clrMapOvr>
    <a:masterClrMapping/>
  </p:clrMapOvr>
  <p:transition spd="slow">
    <p:push dir="u"/>
  </p:transition>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使用Vuex实现组件传值</a:t>
            </a:r>
            <a:endParaRPr lang="zh-CN" altLang="en-US"/>
          </a:p>
        </p:txBody>
      </p:sp>
      <p:sp>
        <p:nvSpPr>
          <p:cNvPr id="3" name="内容占位符 2"/>
          <p:cNvSpPr>
            <a:spLocks noGrp="1"/>
          </p:cNvSpPr>
          <p:nvPr>
            <p:ph idx="1"/>
          </p:nvPr>
        </p:nvSpPr>
        <p:spPr/>
        <p:txBody>
          <a:bodyPr/>
          <a:p>
            <a:r>
              <a:rPr lang="en-US" altLang="zh-CN"/>
              <a:t>###3.</a:t>
            </a:r>
            <a:r>
              <a:t>store目录下的index.js文件中引入vuex</a:t>
            </a:r>
          </a:p>
          <a:p/>
          <a:p/>
          <a:p/>
          <a:p>
            <a:r>
              <a:rPr lang="en-US"/>
              <a:t>###4.</a:t>
            </a:r>
            <a:r>
              <a:t>在入口文件main.js中挂载 store，使store可以被全局访问</a:t>
            </a:r>
          </a:p>
          <a:p>
            <a:pPr marL="0" indent="0">
              <a:buNone/>
            </a:pPr>
            <a:endParaRPr lang="en-US"/>
          </a:p>
          <a:p>
            <a:pPr marL="0" indent="0">
              <a:buNone/>
            </a:pPr>
            <a:r>
              <a:rPr lang="en-US"/>
              <a:t>###5.定义state属性存放需要的变量</a:t>
            </a:r>
            <a:endParaRPr lang="en-US"/>
          </a:p>
        </p:txBody>
      </p:sp>
      <p:pic>
        <p:nvPicPr>
          <p:cNvPr id="5" name="图片 4"/>
          <p:cNvPicPr>
            <a:picLocks noChangeAspect="1"/>
          </p:cNvPicPr>
          <p:nvPr/>
        </p:nvPicPr>
        <p:blipFill>
          <a:blip r:embed="rId1"/>
          <a:stretch>
            <a:fillRect/>
          </a:stretch>
        </p:blipFill>
        <p:spPr>
          <a:xfrm>
            <a:off x="353695" y="1863090"/>
            <a:ext cx="4124325" cy="1571625"/>
          </a:xfrm>
          <a:prstGeom prst="rect">
            <a:avLst/>
          </a:prstGeom>
        </p:spPr>
      </p:pic>
      <p:pic>
        <p:nvPicPr>
          <p:cNvPr id="7" name="图片 6"/>
          <p:cNvPicPr>
            <a:picLocks noChangeAspect="1"/>
          </p:cNvPicPr>
          <p:nvPr/>
        </p:nvPicPr>
        <p:blipFill>
          <a:blip r:embed="rId2"/>
          <a:stretch>
            <a:fillRect/>
          </a:stretch>
        </p:blipFill>
        <p:spPr>
          <a:xfrm>
            <a:off x="353695" y="4845685"/>
            <a:ext cx="3381375" cy="485775"/>
          </a:xfrm>
          <a:prstGeom prst="rect">
            <a:avLst/>
          </a:prstGeom>
        </p:spPr>
      </p:pic>
    </p:spTree>
  </p:cSld>
  <p:clrMapOvr>
    <a:masterClrMapping/>
  </p:clrMapOvr>
  <p:transition spd="slow">
    <p:push dir="u"/>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vue</a:t>
            </a:r>
            <a:r>
              <a:rPr lang="zh-CN" altLang="en-US" dirty="0"/>
              <a:t>起步</a:t>
            </a:r>
            <a:endParaRPr lang="zh-CN" altLang="en-US" dirty="0"/>
          </a:p>
        </p:txBody>
      </p:sp>
      <p:sp>
        <p:nvSpPr>
          <p:cNvPr id="3" name="内容占位符 2"/>
          <p:cNvSpPr>
            <a:spLocks noGrp="1"/>
          </p:cNvSpPr>
          <p:nvPr>
            <p:ph idx="1"/>
          </p:nvPr>
        </p:nvSpPr>
        <p:spPr/>
        <p:txBody>
          <a:bodyPr>
            <a:normAutofit fontScale="30000"/>
          </a:bodyPr>
          <a:lstStyle/>
          <a:p>
            <a:r>
              <a:rPr lang="zh-CN" altLang="en-US" dirty="0"/>
              <a:t>每个 Vue 应用都是通过用 Vue 函数创建一个新的 Vue 实例开始的。</a:t>
            </a:r>
            <a:endParaRPr lang="zh-CN" altLang="en-US" dirty="0"/>
          </a:p>
          <a:p>
            <a:r>
              <a:rPr lang="zh-CN" altLang="en-US" dirty="0"/>
              <a:t>###实现hello world</a:t>
            </a:r>
            <a:endParaRPr lang="zh-CN" altLang="en-US" dirty="0"/>
          </a:p>
          <a:p>
            <a:r>
              <a:rPr lang="zh-CN" altLang="en-US" dirty="0"/>
              <a:t>JS:</a:t>
            </a:r>
            <a:endParaRPr lang="zh-CN" altLang="en-US" dirty="0"/>
          </a:p>
          <a:p>
            <a:r>
              <a:rPr lang="zh-CN" altLang="en-US" dirty="0"/>
              <a:t>vm = new Vue({</a:t>
            </a:r>
            <a:endParaRPr lang="zh-CN" altLang="en-US" dirty="0"/>
          </a:p>
          <a:p>
            <a:r>
              <a:rPr lang="zh-CN" altLang="en-US" dirty="0"/>
              <a:t>        el:'#app',//选择器: id 样式、元素选择器等  但元素选择器不能绑定body html元素</a:t>
            </a:r>
            <a:endParaRPr lang="zh-CN" altLang="en-US" dirty="0"/>
          </a:p>
          <a:p>
            <a:r>
              <a:rPr lang="zh-CN" altLang="en-US" dirty="0"/>
              <a:t>        data:{</a:t>
            </a:r>
            <a:endParaRPr lang="zh-CN" altLang="en-US" dirty="0"/>
          </a:p>
          <a:p>
            <a:r>
              <a:rPr lang="zh-CN" altLang="en-US" dirty="0"/>
              <a:t>            msg:'hello world',</a:t>
            </a:r>
            <a:endParaRPr lang="zh-CN" altLang="en-US" dirty="0"/>
          </a:p>
          <a:p>
            <a:r>
              <a:rPr lang="zh-CN" altLang="en-US" dirty="0"/>
              <a:t>            num:10</a:t>
            </a:r>
            <a:endParaRPr lang="zh-CN" altLang="en-US" dirty="0"/>
          </a:p>
          <a:p>
            <a:r>
              <a:rPr lang="zh-CN" altLang="en-US" dirty="0"/>
              <a:t>        }</a:t>
            </a:r>
            <a:endParaRPr lang="zh-CN" altLang="en-US" dirty="0"/>
          </a:p>
          <a:p>
            <a:r>
              <a:rPr lang="zh-CN" altLang="en-US" dirty="0"/>
              <a:t>    });</a:t>
            </a:r>
            <a:endParaRPr lang="zh-CN" altLang="en-US" dirty="0"/>
          </a:p>
          <a:p>
            <a:r>
              <a:rPr lang="zh-CN" altLang="en-US" dirty="0"/>
              <a:t>    </a:t>
            </a:r>
            <a:endParaRPr lang="zh-CN" altLang="en-US" dirty="0"/>
          </a:p>
          <a:p>
            <a:r>
              <a:rPr lang="zh-CN" altLang="en-US" dirty="0"/>
              <a:t>HTML:</a:t>
            </a:r>
            <a:endParaRPr lang="zh-CN" altLang="en-US" dirty="0"/>
          </a:p>
          <a:p>
            <a:r>
              <a:rPr lang="zh-CN" altLang="en-US" dirty="0"/>
              <a:t>	&lt;div id="app"&gt;</a:t>
            </a:r>
            <a:endParaRPr lang="zh-CN" altLang="en-US" dirty="0"/>
          </a:p>
          <a:p>
            <a:r>
              <a:rPr lang="zh-CN" altLang="en-US" dirty="0"/>
              <a:t>	 {{msg}} {{num}}</a:t>
            </a:r>
            <a:endParaRPr lang="zh-CN" altLang="en-US" dirty="0"/>
          </a:p>
          <a:p>
            <a:r>
              <a:rPr lang="zh-CN" altLang="en-US" dirty="0"/>
              <a:t>	&lt;/div&gt;	</a:t>
            </a:r>
            <a:endParaRPr lang="zh-CN" altLang="en-US" dirty="0"/>
          </a:p>
          <a:p>
            <a:endParaRPr lang="zh-CN" altLang="en-US" dirty="0"/>
          </a:p>
        </p:txBody>
      </p:sp>
    </p:spTree>
  </p:cSld>
  <p:clrMapOvr>
    <a:masterClrMapping/>
  </p:clrMapOvr>
  <p:transition spd="slow">
    <p:push dir="u"/>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模板语法</a:t>
            </a:r>
            <a:endParaRPr lang="zh-CN" altLang="en-US"/>
          </a:p>
        </p:txBody>
      </p:sp>
      <p:sp>
        <p:nvSpPr>
          <p:cNvPr id="3" name="内容占位符 2"/>
          <p:cNvSpPr>
            <a:spLocks noGrp="1"/>
          </p:cNvSpPr>
          <p:nvPr>
            <p:ph idx="1"/>
          </p:nvPr>
        </p:nvSpPr>
        <p:spPr/>
        <p:txBody>
          <a:bodyPr>
            <a:normAutofit fontScale="50000"/>
          </a:bodyPr>
          <a:p>
            <a:r>
              <a:rPr lang="zh-CN" altLang="en-US"/>
              <a:t>Vue.js中使用的是基于html的模版语法，可以将Dom元素绑定至Vue实例中的数据。</a:t>
            </a:r>
            <a:endParaRPr lang="zh-CN" altLang="en-US"/>
          </a:p>
          <a:p>
            <a:r>
              <a:rPr lang="zh-CN" altLang="en-US"/>
              <a:t>页面中模版即就是通过{{}}方式来实现模版数据绑定。</a:t>
            </a:r>
            <a:endParaRPr lang="zh-CN" altLang="en-US"/>
          </a:p>
          <a:p>
            <a:r>
              <a:rPr lang="zh-CN" altLang="en-US"/>
              <a:t>###1、数据绑定的方式</a:t>
            </a:r>
            <a:endParaRPr lang="zh-CN" altLang="en-US"/>
          </a:p>
          <a:p>
            <a:r>
              <a:rPr lang="zh-CN" altLang="en-US"/>
              <a:t>+ 单向绑定    </a:t>
            </a:r>
            <a:endParaRPr lang="zh-CN" altLang="en-US"/>
          </a:p>
          <a:p>
            <a:r>
              <a:rPr lang="zh-CN" altLang="en-US"/>
              <a:t>    方式1：使用两对大括号{{}} </a:t>
            </a:r>
            <a:endParaRPr lang="zh-CN" altLang="en-US"/>
          </a:p>
          <a:p>
            <a:r>
              <a:rPr lang="zh-CN" altLang="en-US"/>
              <a:t>    方式2：使用v-text、v-html</a:t>
            </a:r>
            <a:endParaRPr lang="zh-CN" altLang="en-US"/>
          </a:p>
          <a:p>
            <a:r>
              <a:rPr lang="zh-CN" altLang="en-US">
                <a:sym typeface="+mn-ea"/>
              </a:rPr>
              <a:t>+ 双向绑定：</a:t>
            </a:r>
            <a:endParaRPr lang="zh-CN" altLang="en-US"/>
          </a:p>
          <a:p>
            <a:r>
              <a:rPr lang="zh-CN" altLang="en-US">
                <a:sym typeface="+mn-ea"/>
              </a:rPr>
              <a:t>	       v-model指令实现     </a:t>
            </a:r>
            <a:endParaRPr lang="zh-CN" altLang="en-US"/>
          </a:p>
          <a:p>
            <a:endParaRPr lang="zh-CN" altLang="en-US"/>
          </a:p>
          <a:p>
            <a:r>
              <a:rPr lang="zh-CN" altLang="en-US"/>
              <a:t>###2、其他指令</a:t>
            </a:r>
            <a:endParaRPr lang="zh-CN" altLang="en-US"/>
          </a:p>
          <a:p>
            <a:r>
              <a:rPr lang="zh-CN" altLang="en-US"/>
              <a:t>	v-once 数据只绑定一次</a:t>
            </a:r>
            <a:endParaRPr lang="zh-CN" altLang="en-US"/>
          </a:p>
          <a:p>
            <a:endParaRPr lang="zh-CN" altLang="en-US"/>
          </a:p>
        </p:txBody>
      </p:sp>
    </p:spTree>
  </p:cSld>
  <p:clrMapOvr>
    <a:masterClrMapping/>
  </p:clrMapOvr>
  <p:transition spd="slow">
    <p:push dir="u"/>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常见指令</a:t>
            </a:r>
            <a:endParaRPr lang="zh-CN" altLang="en-US"/>
          </a:p>
        </p:txBody>
      </p:sp>
      <p:sp>
        <p:nvSpPr>
          <p:cNvPr id="3" name="内容占位符 2"/>
          <p:cNvSpPr>
            <a:spLocks noGrp="1"/>
          </p:cNvSpPr>
          <p:nvPr>
            <p:ph idx="1"/>
          </p:nvPr>
        </p:nvSpPr>
        <p:spPr>
          <a:xfrm>
            <a:off x="240030" y="917575"/>
            <a:ext cx="9058910" cy="3849370"/>
          </a:xfrm>
        </p:spPr>
        <p:txBody>
          <a:bodyPr>
            <a:noAutofit/>
          </a:bodyPr>
          <a:p>
            <a:r>
              <a:rPr lang="zh-CN" altLang="en-US" sz="1400">
                <a:sym typeface="+mn-ea"/>
              </a:rPr>
              <a:t>###1、v-</a:t>
            </a:r>
            <a:r>
              <a:rPr lang="en-US" altLang="zh-CN" sz="1400">
                <a:sym typeface="+mn-ea"/>
              </a:rPr>
              <a:t>bind</a:t>
            </a:r>
            <a:endParaRPr lang="zh-CN" altLang="en-US" sz="1400"/>
          </a:p>
          <a:p>
            <a:r>
              <a:rPr lang="zh-CN" altLang="en-US" sz="1400"/>
              <a:t>使用</a:t>
            </a:r>
            <a:r>
              <a:rPr lang="en-US" altLang="zh-CN" sz="1400"/>
              <a:t>v-bind</a:t>
            </a:r>
            <a:r>
              <a:rPr lang="zh-CN" altLang="en-US" sz="1400"/>
              <a:t>指令进行</a:t>
            </a:r>
            <a:r>
              <a:rPr lang="en-US" altLang="zh-CN" sz="1400"/>
              <a:t>DOM</a:t>
            </a:r>
            <a:r>
              <a:rPr lang="zh-CN" altLang="en-US" sz="1400"/>
              <a:t>属性绑定</a:t>
            </a:r>
            <a:endParaRPr lang="zh-CN" altLang="en-US" sz="1400"/>
          </a:p>
          <a:p>
            <a:r>
              <a:rPr lang="zh-CN" altLang="en-US" sz="1400"/>
              <a:t>v-bind 用法： </a:t>
            </a:r>
            <a:endParaRPr lang="zh-CN" altLang="en-US" sz="1400"/>
          </a:p>
          <a:p>
            <a:r>
              <a:rPr lang="zh-CN" altLang="en-US" sz="1400"/>
              <a:t>	v-bind:属性名="属性值"	</a:t>
            </a:r>
            <a:endParaRPr lang="zh-CN" altLang="en-US" sz="1400"/>
          </a:p>
          <a:p>
            <a:r>
              <a:rPr lang="zh-CN" altLang="en-US" sz="1400"/>
              <a:t>	##简写 :属性名="属性值"</a:t>
            </a:r>
            <a:endParaRPr lang="zh-CN" altLang="en-US" sz="1400"/>
          </a:p>
          <a:p>
            <a:r>
              <a:rPr lang="zh-CN" altLang="en-US" sz="1400"/>
              <a:t>	:src=""    </a:t>
            </a:r>
            <a:endParaRPr lang="zh-CN" altLang="en-US" sz="1400"/>
          </a:p>
          <a:p>
            <a:r>
              <a:rPr lang="zh-CN" altLang="en-US" sz="1400"/>
              <a:t>style和class属性用法：</a:t>
            </a:r>
            <a:endParaRPr lang="zh-CN" altLang="en-US" sz="1400"/>
          </a:p>
          <a:p>
            <a:r>
              <a:rPr lang="zh-CN" altLang="en-US" sz="1400"/>
              <a:t>	style:</a:t>
            </a:r>
            <a:endParaRPr lang="zh-CN" altLang="en-US" sz="1400"/>
          </a:p>
          <a:p>
            <a:r>
              <a:rPr lang="zh-CN" altLang="en-US" sz="1400"/>
              <a:t>	.txt{</a:t>
            </a:r>
            <a:r>
              <a:rPr lang="en-US" altLang="zh-CN" sz="1400"/>
              <a:t>color:</a:t>
            </a:r>
            <a:r>
              <a:rPr lang="zh-CN" altLang="en-US" sz="1400"/>
              <a:t>#ff0000;} .bgcolor{background-color: #ccc;}	</a:t>
            </a:r>
            <a:endParaRPr lang="zh-CN" altLang="en-US" sz="1400"/>
          </a:p>
          <a:p>
            <a:r>
              <a:rPr lang="zh-CN" altLang="en-US" sz="1400"/>
              <a:t>	html:</a:t>
            </a:r>
            <a:endParaRPr lang="zh-CN" altLang="en-US" sz="1400"/>
          </a:p>
          <a:p>
            <a:r>
              <a:rPr lang="zh-CN" altLang="en-US" sz="1400"/>
              <a:t>	&lt;span :class="{txt:true,bgcolor:true}"&gt;文本内容&lt;/span&gt;</a:t>
            </a:r>
            <a:endParaRPr lang="zh-CN" altLang="en-US" sz="1400"/>
          </a:p>
        </p:txBody>
      </p:sp>
    </p:spTree>
  </p:cSld>
  <p:clrMapOvr>
    <a:masterClrMapping/>
  </p:clrMapOvr>
  <p:transition spd="slow">
    <p:push dir="u"/>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常用指令</a:t>
            </a:r>
            <a:endParaRPr lang="zh-CN" altLang="en-US"/>
          </a:p>
        </p:txBody>
      </p:sp>
      <p:sp>
        <p:nvSpPr>
          <p:cNvPr id="3" name="内容占位符 2"/>
          <p:cNvSpPr>
            <a:spLocks noGrp="1"/>
          </p:cNvSpPr>
          <p:nvPr>
            <p:ph idx="1"/>
          </p:nvPr>
        </p:nvSpPr>
        <p:spPr/>
        <p:txBody>
          <a:bodyPr>
            <a:normAutofit fontScale="30000"/>
          </a:bodyPr>
          <a:p>
            <a:r>
              <a:rPr lang="zh-CN" altLang="en-US"/>
              <a:t>###</a:t>
            </a:r>
            <a:r>
              <a:rPr lang="en-US" altLang="zh-CN"/>
              <a:t>2</a:t>
            </a:r>
            <a:r>
              <a:rPr lang="zh-CN" altLang="en-US"/>
              <a:t>、v-</a:t>
            </a:r>
            <a:r>
              <a:rPr lang="en-US" altLang="zh-CN"/>
              <a:t>if</a:t>
            </a:r>
            <a:r>
              <a:rPr lang="zh-CN" altLang="en-US"/>
              <a:t>、</a:t>
            </a:r>
            <a:r>
              <a:rPr lang="en-US" altLang="zh-CN"/>
              <a:t>v-elseif</a:t>
            </a:r>
            <a:r>
              <a:rPr lang="zh-CN" altLang="en-US"/>
              <a:t>、</a:t>
            </a:r>
            <a:r>
              <a:rPr lang="en-US" altLang="zh-CN"/>
              <a:t>v-else</a:t>
            </a:r>
            <a:endParaRPr lang="zh-CN" altLang="en-US"/>
          </a:p>
          <a:p>
            <a:r>
              <a:rPr lang="zh-CN" altLang="en-US"/>
              <a:t>v-if 指令用于条件性地渲染一块内容。这块内容只会在指令的表达式返回 true值的时候被渲染。</a:t>
            </a:r>
            <a:endParaRPr lang="zh-CN" altLang="en-US"/>
          </a:p>
          <a:p>
            <a:r>
              <a:rPr lang="zh-CN" altLang="en-US"/>
              <a:t>可以使用v-else-if指令来充当 v-if 的“else-if 块”，可以连续使用。</a:t>
            </a:r>
            <a:endParaRPr lang="zh-CN" altLang="en-US"/>
          </a:p>
          <a:p>
            <a:r>
              <a:rPr lang="zh-CN" altLang="en-US"/>
              <a:t>可以使用 v-else 指令来表示 v-if 的“else块”。</a:t>
            </a:r>
            <a:endParaRPr lang="zh-CN" altLang="en-US"/>
          </a:p>
          <a:p>
            <a:r>
              <a:rPr lang="zh-CN" altLang="en-US"/>
              <a:t>v-else 元素必须紧跟在带 v-if 或者 v-else-if 的元素的后面，否则它将不会被识别。</a:t>
            </a:r>
            <a:endParaRPr lang="zh-CN" altLang="en-US"/>
          </a:p>
          <a:p>
            <a:r>
              <a:rPr lang="zh-CN" altLang="en-US"/>
              <a:t>v-else-if 也必须紧跟在带 v-if 或者 v-else-if 的元素之后。	</a:t>
            </a:r>
            <a:endParaRPr lang="zh-CN" altLang="en-US"/>
          </a:p>
          <a:p>
            <a:r>
              <a:rPr lang="zh-CN" altLang="en-US"/>
              <a:t>控制切换一个元素是否显示也相当简单：</a:t>
            </a:r>
            <a:endParaRPr lang="zh-CN" altLang="en-US"/>
          </a:p>
          <a:p>
            <a:r>
              <a:rPr lang="zh-CN" altLang="en-US"/>
              <a:t>var app3 = new Vue({</a:t>
            </a:r>
            <a:endParaRPr lang="zh-CN" altLang="en-US"/>
          </a:p>
          <a:p>
            <a:r>
              <a:rPr lang="zh-CN" altLang="en-US"/>
              <a:t>  el: '#app-3',</a:t>
            </a:r>
            <a:endParaRPr lang="zh-CN" altLang="en-US"/>
          </a:p>
          <a:p>
            <a:r>
              <a:rPr lang="zh-CN" altLang="en-US"/>
              <a:t>  data: {</a:t>
            </a:r>
            <a:endParaRPr lang="zh-CN" altLang="en-US"/>
          </a:p>
          <a:p>
            <a:r>
              <a:rPr lang="zh-CN" altLang="en-US"/>
              <a:t>    seen: true</a:t>
            </a:r>
            <a:endParaRPr lang="zh-CN" altLang="en-US"/>
          </a:p>
          <a:p>
            <a:r>
              <a:rPr lang="zh-CN" altLang="en-US"/>
              <a:t>  }</a:t>
            </a:r>
            <a:endParaRPr lang="zh-CN" altLang="en-US"/>
          </a:p>
          <a:p>
            <a:r>
              <a:rPr lang="zh-CN" altLang="en-US"/>
              <a:t>})</a:t>
            </a:r>
            <a:endParaRPr lang="zh-CN" altLang="en-US"/>
          </a:p>
          <a:p>
            <a:r>
              <a:rPr lang="zh-CN" altLang="en-US"/>
              <a:t>&lt;div id="app-3"&gt;</a:t>
            </a:r>
            <a:endParaRPr lang="zh-CN" altLang="en-US"/>
          </a:p>
          <a:p>
            <a:r>
              <a:rPr lang="zh-CN" altLang="en-US"/>
              <a:t>  &lt;p v-if="seen"&gt;现在你看到我了&lt;/p&gt;</a:t>
            </a:r>
            <a:endParaRPr lang="zh-CN" altLang="en-US"/>
          </a:p>
          <a:p>
            <a:r>
              <a:rPr lang="zh-CN" altLang="en-US"/>
              <a:t>&lt;/div&gt;</a:t>
            </a:r>
            <a:endParaRPr lang="zh-CN" altLang="en-US"/>
          </a:p>
        </p:txBody>
      </p:sp>
    </p:spTree>
  </p:cSld>
  <p:clrMapOvr>
    <a:masterClrMapping/>
  </p:clrMapOvr>
  <p:transition spd="slow">
    <p:push dir="u"/>
  </p:transition>
</p:sld>
</file>

<file path=ppt/tags/tag1.xml><?xml version="1.0" encoding="utf-8"?>
<p:tagLst xmlns:p="http://schemas.openxmlformats.org/presentationml/2006/main">
  <p:tag name="KSO_WM_UNIT_PLACING_PICTURE_USER_VIEWPORT" val="{&quot;height&quot;:8581,&quot;width&quot;:3388}"/>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11721</Words>
  <Application>WPS 演示</Application>
  <PresentationFormat>自定义</PresentationFormat>
  <Paragraphs>638</Paragraphs>
  <Slides>57</Slides>
  <Notes>4</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57</vt:i4>
      </vt:variant>
    </vt:vector>
  </HeadingPairs>
  <TitlesOfParts>
    <vt:vector size="67" baseType="lpstr">
      <vt:lpstr>Arial</vt:lpstr>
      <vt:lpstr>宋体</vt:lpstr>
      <vt:lpstr>Wingdings</vt:lpstr>
      <vt:lpstr>微软雅黑</vt:lpstr>
      <vt:lpstr>微软雅黑 Light</vt:lpstr>
      <vt:lpstr>黑体</vt:lpstr>
      <vt:lpstr>Arial Unicode MS</vt:lpstr>
      <vt:lpstr>Calibri</vt:lpstr>
      <vt:lpstr>等线</vt:lpstr>
      <vt:lpstr>Office 主题</vt:lpstr>
      <vt:lpstr>VUE</vt:lpstr>
      <vt:lpstr>本章目标</vt:lpstr>
      <vt:lpstr> 理解MVVM思想 </vt:lpstr>
      <vt:lpstr>vue.js介绍</vt:lpstr>
      <vt:lpstr>vue起步</vt:lpstr>
      <vt:lpstr>vue起步</vt:lpstr>
      <vt:lpstr>模板语法</vt:lpstr>
      <vt:lpstr>常见指令</vt:lpstr>
      <vt:lpstr>常用指令</vt:lpstr>
      <vt:lpstr>常用指令</vt:lpstr>
      <vt:lpstr>常用指令</vt:lpstr>
      <vt:lpstr>常用指令</vt:lpstr>
      <vt:lpstr>常用指令</vt:lpstr>
      <vt:lpstr>计算属性和监听属性</vt:lpstr>
      <vt:lpstr>计算属性和监听属性</vt:lpstr>
      <vt:lpstr>计算属性和监听属性</vt:lpstr>
      <vt:lpstr>VUE生命周期钩子</vt:lpstr>
      <vt:lpstr> VUE生命周期钩子 </vt:lpstr>
      <vt:lpstr>生命周期图示</vt:lpstr>
      <vt:lpstr>VUE完整示例new vue()参数详解</vt:lpstr>
      <vt:lpstr>VUE完整示例new vue()参数详解</vt:lpstr>
      <vt:lpstr>VUE完整示例new vue()参数详解</vt:lpstr>
      <vt:lpstr>VUE完整示例new vue()参数详解</vt:lpstr>
      <vt:lpstr>使用axios进行ajax操作</vt:lpstr>
      <vt:lpstr>使用axios进行ajax操作</vt:lpstr>
      <vt:lpstr>使用axios进行ajax操作</vt:lpstr>
      <vt:lpstr>使用axios进行ajax操作</vt:lpstr>
      <vt:lpstr>掌握Vue组件的定义和注册方式</vt:lpstr>
      <vt:lpstr>掌握Vue组件的定义和注册方式</vt:lpstr>
      <vt:lpstr>组件间数据的通信</vt:lpstr>
      <vt:lpstr>组件间数据的通信</vt:lpstr>
      <vt:lpstr>组件间数据的通信</vt:lpstr>
      <vt:lpstr>组件间数据的通信</vt:lpstr>
      <vt:lpstr>elementui组件库</vt:lpstr>
      <vt:lpstr>elementui</vt:lpstr>
      <vt:lpstr>elementui</vt:lpstr>
      <vt:lpstr>elementui</vt:lpstr>
      <vt:lpstr>掌握cli方式搭建项目、安装依赖</vt:lpstr>
      <vt:lpstr>掌握cli方式搭建项目、安装依赖</vt:lpstr>
      <vt:lpstr>掌握cli方式搭建项目、安装依赖</vt:lpstr>
      <vt:lpstr> 掌握cli方式搭建项目、安装依赖 </vt:lpstr>
      <vt:lpstr> 掌握cli方式搭建项目、安装依赖 </vt:lpstr>
      <vt:lpstr> 掌握cli方式搭建项目、安装依赖 </vt:lpstr>
      <vt:lpstr> 掌握cli方式搭建项目、安装依赖 </vt:lpstr>
      <vt:lpstr> 掌握cli方式搭建项目、安装依赖 </vt:lpstr>
      <vt:lpstr>掌握cli方式搭建项目、安装依赖</vt:lpstr>
      <vt:lpstr>掌握cli方式搭建项目、安装依赖</vt:lpstr>
      <vt:lpstr>掌握cli方式搭建项目、安装依赖</vt:lpstr>
      <vt:lpstr>掌握cli方式搭建项目、安装依赖</vt:lpstr>
      <vt:lpstr>掌握cli方式搭建项目、安装依赖</vt:lpstr>
      <vt:lpstr>vue-router路由</vt:lpstr>
      <vt:lpstr>vue-router路由</vt:lpstr>
      <vt:lpstr>vue-router路由</vt:lpstr>
      <vt:lpstr>vue-router路由</vt:lpstr>
      <vt:lpstr>vue-router路由</vt:lpstr>
      <vt:lpstr>使用Vuex实现组件传值</vt:lpstr>
      <vt:lpstr>使用Vuex实现组件传值</vt:lpstr>
    </vt:vector>
  </TitlesOfParts>
  <Company>Baidu</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Lv,Jiaoyan</dc:creator>
  <cp:lastModifiedBy>Administrator</cp:lastModifiedBy>
  <cp:revision>1929</cp:revision>
  <dcterms:created xsi:type="dcterms:W3CDTF">2014-03-19T14:07:00Z</dcterms:created>
  <dcterms:modified xsi:type="dcterms:W3CDTF">2021-02-19T06:42:31Z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2052-11.1.0.10314</vt:lpwstr>
  </property>
</Properties>
</file>