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98"/>
  </p:handoutMasterIdLst>
  <p:sldIdLst>
    <p:sldId id="478" r:id="rId3"/>
    <p:sldId id="481" r:id="rId5"/>
    <p:sldId id="917" r:id="rId6"/>
    <p:sldId id="918" r:id="rId7"/>
    <p:sldId id="919" r:id="rId8"/>
    <p:sldId id="920" r:id="rId9"/>
    <p:sldId id="924" r:id="rId10"/>
    <p:sldId id="925" r:id="rId11"/>
    <p:sldId id="926" r:id="rId12"/>
    <p:sldId id="927" r:id="rId13"/>
    <p:sldId id="929" r:id="rId14"/>
    <p:sldId id="930" r:id="rId15"/>
    <p:sldId id="931" r:id="rId16"/>
    <p:sldId id="932" r:id="rId17"/>
    <p:sldId id="933" r:id="rId18"/>
    <p:sldId id="934" r:id="rId19"/>
    <p:sldId id="1057" r:id="rId20"/>
    <p:sldId id="936" r:id="rId21"/>
    <p:sldId id="987" r:id="rId22"/>
    <p:sldId id="988" r:id="rId23"/>
    <p:sldId id="989" r:id="rId24"/>
    <p:sldId id="990" r:id="rId25"/>
    <p:sldId id="991" r:id="rId26"/>
    <p:sldId id="943" r:id="rId27"/>
    <p:sldId id="944" r:id="rId28"/>
    <p:sldId id="945" r:id="rId29"/>
    <p:sldId id="946" r:id="rId30"/>
    <p:sldId id="997" r:id="rId31"/>
    <p:sldId id="992" r:id="rId32"/>
    <p:sldId id="993" r:id="rId33"/>
    <p:sldId id="1056" r:id="rId34"/>
    <p:sldId id="995" r:id="rId35"/>
    <p:sldId id="994" r:id="rId36"/>
    <p:sldId id="996" r:id="rId37"/>
    <p:sldId id="948" r:id="rId38"/>
    <p:sldId id="1000" r:id="rId39"/>
    <p:sldId id="1001" r:id="rId40"/>
    <p:sldId id="949" r:id="rId41"/>
    <p:sldId id="950" r:id="rId42"/>
    <p:sldId id="951" r:id="rId43"/>
    <p:sldId id="957" r:id="rId44"/>
    <p:sldId id="999" r:id="rId45"/>
    <p:sldId id="1002" r:id="rId46"/>
    <p:sldId id="1003" r:id="rId47"/>
    <p:sldId id="1004" r:id="rId48"/>
    <p:sldId id="1005" r:id="rId49"/>
    <p:sldId id="1006" r:id="rId50"/>
    <p:sldId id="1007" r:id="rId51"/>
    <p:sldId id="1008" r:id="rId52"/>
    <p:sldId id="1009" r:id="rId53"/>
    <p:sldId id="1010" r:id="rId54"/>
    <p:sldId id="1058" r:id="rId55"/>
    <p:sldId id="1011" r:id="rId56"/>
    <p:sldId id="1012" r:id="rId57"/>
    <p:sldId id="1059" r:id="rId58"/>
    <p:sldId id="1013" r:id="rId59"/>
    <p:sldId id="1014" r:id="rId60"/>
    <p:sldId id="1015" r:id="rId61"/>
    <p:sldId id="1016" r:id="rId62"/>
    <p:sldId id="1017" r:id="rId63"/>
    <p:sldId id="1018" r:id="rId64"/>
    <p:sldId id="1019" r:id="rId65"/>
    <p:sldId id="1020" r:id="rId66"/>
    <p:sldId id="1022" r:id="rId67"/>
    <p:sldId id="1054" r:id="rId68"/>
    <p:sldId id="1055" r:id="rId69"/>
    <p:sldId id="1024" r:id="rId70"/>
    <p:sldId id="1025" r:id="rId71"/>
    <p:sldId id="1026" r:id="rId72"/>
    <p:sldId id="1027" r:id="rId73"/>
    <p:sldId id="1028" r:id="rId74"/>
    <p:sldId id="1029" r:id="rId75"/>
    <p:sldId id="1030" r:id="rId76"/>
    <p:sldId id="1031" r:id="rId77"/>
    <p:sldId id="1032" r:id="rId78"/>
    <p:sldId id="1033" r:id="rId79"/>
    <p:sldId id="1034" r:id="rId80"/>
    <p:sldId id="1035" r:id="rId81"/>
    <p:sldId id="1036" r:id="rId82"/>
    <p:sldId id="1037" r:id="rId83"/>
    <p:sldId id="1038" r:id="rId84"/>
    <p:sldId id="1039" r:id="rId85"/>
    <p:sldId id="1040" r:id="rId86"/>
    <p:sldId id="1041" r:id="rId87"/>
    <p:sldId id="1042" r:id="rId88"/>
    <p:sldId id="1060" r:id="rId89"/>
    <p:sldId id="1043" r:id="rId90"/>
    <p:sldId id="1045" r:id="rId91"/>
    <p:sldId id="1047" r:id="rId92"/>
    <p:sldId id="1046" r:id="rId93"/>
    <p:sldId id="979" r:id="rId94"/>
    <p:sldId id="980" r:id="rId95"/>
    <p:sldId id="981" r:id="rId96"/>
    <p:sldId id="982" r:id="rId9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Z" initials="E" lastIdx="1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4958"/>
    <a:srgbClr val="B8275B"/>
    <a:srgbClr val="269999"/>
    <a:srgbClr val="595959"/>
    <a:srgbClr val="276A83"/>
    <a:srgbClr val="AE0B0B"/>
    <a:srgbClr val="C3C000"/>
    <a:srgbClr val="F66FD8"/>
    <a:srgbClr val="C56883"/>
    <a:srgbClr val="FD3A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5" autoAdjust="0"/>
    <p:restoredTop sz="85230" autoAdjust="0"/>
  </p:normalViewPr>
  <p:slideViewPr>
    <p:cSldViewPr snapToGrid="0">
      <p:cViewPr varScale="1">
        <p:scale>
          <a:sx n="57" d="100"/>
          <a:sy n="57" d="100"/>
        </p:scale>
        <p:origin x="-312" y="-84"/>
      </p:cViewPr>
      <p:guideLst>
        <p:guide orient="horz" pos="2103"/>
        <p:guide pos="3844"/>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7" d="100"/>
          <a:sy n="57" d="100"/>
        </p:scale>
        <p:origin x="2034" y="66"/>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presProps" Target="presProps.xml"/><Relationship Id="rId98" Type="http://schemas.openxmlformats.org/officeDocument/2006/relationships/handoutMaster" Target="handoutMasters/handoutMaster1.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2" Type="http://schemas.openxmlformats.org/officeDocument/2006/relationships/commentAuthors" Target="commentAuthors.xml"/><Relationship Id="rId101" Type="http://schemas.openxmlformats.org/officeDocument/2006/relationships/tableStyles" Target="tableStyles.xml"/><Relationship Id="rId100" Type="http://schemas.openxmlformats.org/officeDocument/2006/relationships/viewProps" Target="viewProps.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幻灯片图像占位符 1"/>
          <p:cNvSpPr>
            <a:spLocks noGrp="1" noRot="1" noChangeAspect="1" noTextEdit="1"/>
          </p:cNvSpPr>
          <p:nvPr>
            <p:ph type="sldImg"/>
          </p:nvPr>
        </p:nvSpPr>
        <p:spPr/>
      </p:sp>
      <p:sp>
        <p:nvSpPr>
          <p:cNvPr id="60418" name="备注占位符 2"/>
          <p:cNvSpPr>
            <a:spLocks noGrp="1"/>
          </p:cNvSpPr>
          <p:nvPr>
            <p:ph type="body"/>
          </p:nvPr>
        </p:nvSpPr>
        <p:spPr/>
        <p:txBody>
          <a:bodyPr wrap="square" lIns="98186" tIns="48262" rIns="98186" bIns="48262" anchor="t"/>
          <a:p>
            <a:pPr lvl="0"/>
            <a:r>
              <a:rPr lang="zh-CN" altLang="en-US" dirty="0"/>
              <a:t>虽然使用</a:t>
            </a:r>
            <a:r>
              <a:rPr lang="en-US" altLang="zh-CN" dirty="0"/>
              <a:t>div+css</a:t>
            </a:r>
            <a:r>
              <a:rPr lang="zh-CN" altLang="en-US" dirty="0"/>
              <a:t>基本可以代替文本类标签，但为了搜索以及网络异常，要正确使用标签</a:t>
            </a:r>
            <a:endParaRPr lang="zh-CN" altLang="en-US" dirty="0"/>
          </a:p>
        </p:txBody>
      </p:sp>
      <p:sp>
        <p:nvSpPr>
          <p:cNvPr id="60419"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幻灯片图像占位符 1"/>
          <p:cNvSpPr>
            <a:spLocks noGrp="1" noRot="1" noChangeAspect="1" noTextEdit="1"/>
          </p:cNvSpPr>
          <p:nvPr>
            <p:ph type="sldImg"/>
          </p:nvPr>
        </p:nvSpPr>
        <p:spPr/>
      </p:sp>
      <p:sp>
        <p:nvSpPr>
          <p:cNvPr id="62466" name="备注占位符 2"/>
          <p:cNvSpPr>
            <a:spLocks noGrp="1"/>
          </p:cNvSpPr>
          <p:nvPr>
            <p:ph type="body"/>
          </p:nvPr>
        </p:nvSpPr>
        <p:spPr/>
        <p:txBody>
          <a:bodyPr wrap="square" lIns="98186" tIns="48262" rIns="98186" bIns="48262" anchor="t"/>
          <a:p>
            <a:pPr lvl="0"/>
            <a:endParaRPr lang="zh-CN" altLang="en-US" dirty="0"/>
          </a:p>
        </p:txBody>
      </p:sp>
      <p:sp>
        <p:nvSpPr>
          <p:cNvPr id="62467"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1" name="幻灯片图像占位符 1"/>
          <p:cNvSpPr>
            <a:spLocks noGrp="1" noRot="1" noChangeAspect="1" noTextEdit="1"/>
          </p:cNvSpPr>
          <p:nvPr>
            <p:ph type="sldImg"/>
          </p:nvPr>
        </p:nvSpPr>
        <p:spPr/>
      </p:sp>
      <p:sp>
        <p:nvSpPr>
          <p:cNvPr id="174082" name="备注占位符 2"/>
          <p:cNvSpPr>
            <a:spLocks noGrp="1"/>
          </p:cNvSpPr>
          <p:nvPr>
            <p:ph type="body"/>
          </p:nvPr>
        </p:nvSpPr>
        <p:spPr/>
        <p:txBody>
          <a:bodyPr wrap="square" lIns="98186" tIns="48262" rIns="98186" bIns="48262" anchor="t"/>
          <a:p>
            <a:pPr lvl="0"/>
            <a:endParaRPr lang="zh-CN" altLang="en-US" dirty="0"/>
          </a:p>
        </p:txBody>
      </p:sp>
      <p:sp>
        <p:nvSpPr>
          <p:cNvPr id="174083"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幻灯片图像占位符 1"/>
          <p:cNvSpPr>
            <a:spLocks noGrp="1" noRot="1" noChangeAspect="1" noTextEdit="1"/>
          </p:cNvSpPr>
          <p:nvPr>
            <p:ph type="sldImg"/>
          </p:nvPr>
        </p:nvSpPr>
        <p:spPr/>
      </p:sp>
      <p:sp>
        <p:nvSpPr>
          <p:cNvPr id="66562" name="备注占位符 2"/>
          <p:cNvSpPr>
            <a:spLocks noGrp="1"/>
          </p:cNvSpPr>
          <p:nvPr>
            <p:ph type="body"/>
          </p:nvPr>
        </p:nvSpPr>
        <p:spPr/>
        <p:txBody>
          <a:bodyPr wrap="square" lIns="98186" tIns="48262" rIns="98186" bIns="48262" anchor="t"/>
          <a:p>
            <a:pPr lvl="0"/>
            <a:endParaRPr lang="zh-CN" altLang="en-US" dirty="0"/>
          </a:p>
        </p:txBody>
      </p:sp>
      <p:sp>
        <p:nvSpPr>
          <p:cNvPr id="66563"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幻灯片图像占位符 1"/>
          <p:cNvSpPr>
            <a:spLocks noGrp="1" noRot="1" noChangeAspect="1" noTextEdit="1"/>
          </p:cNvSpPr>
          <p:nvPr>
            <p:ph type="sldImg"/>
          </p:nvPr>
        </p:nvSpPr>
        <p:spPr/>
      </p:sp>
      <p:sp>
        <p:nvSpPr>
          <p:cNvPr id="64514" name="备注占位符 2"/>
          <p:cNvSpPr>
            <a:spLocks noGrp="1"/>
          </p:cNvSpPr>
          <p:nvPr>
            <p:ph type="body"/>
          </p:nvPr>
        </p:nvSpPr>
        <p:spPr/>
        <p:txBody>
          <a:bodyPr wrap="square" lIns="98186" tIns="48262" rIns="98186" bIns="48262" anchor="t"/>
          <a:p>
            <a:pPr lvl="0"/>
            <a:endParaRPr lang="zh-CN" altLang="en-US" dirty="0"/>
          </a:p>
        </p:txBody>
      </p:sp>
      <p:sp>
        <p:nvSpPr>
          <p:cNvPr id="64515"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幻灯片图像占位符 1"/>
          <p:cNvSpPr>
            <a:spLocks noGrp="1" noRot="1" noChangeAspect="1" noTextEdit="1"/>
          </p:cNvSpPr>
          <p:nvPr>
            <p:ph type="sldImg"/>
          </p:nvPr>
        </p:nvSpPr>
        <p:spPr/>
      </p:sp>
      <p:sp>
        <p:nvSpPr>
          <p:cNvPr id="68610" name="备注占位符 2"/>
          <p:cNvSpPr>
            <a:spLocks noGrp="1"/>
          </p:cNvSpPr>
          <p:nvPr>
            <p:ph type="body"/>
          </p:nvPr>
        </p:nvSpPr>
        <p:spPr/>
        <p:txBody>
          <a:bodyPr wrap="square" lIns="98186" tIns="48262" rIns="98186" bIns="48262" anchor="t"/>
          <a:p>
            <a:pPr lvl="0"/>
            <a:endParaRPr lang="zh-CN" altLang="en-US" dirty="0"/>
          </a:p>
        </p:txBody>
      </p:sp>
      <p:sp>
        <p:nvSpPr>
          <p:cNvPr id="6861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幻灯片图像占位符 1"/>
          <p:cNvSpPr>
            <a:spLocks noGrp="1" noRot="1" noChangeAspect="1" noTextEdit="1"/>
          </p:cNvSpPr>
          <p:nvPr>
            <p:ph type="sldImg"/>
          </p:nvPr>
        </p:nvSpPr>
        <p:spPr/>
      </p:sp>
      <p:sp>
        <p:nvSpPr>
          <p:cNvPr id="78850" name="备注占位符 2"/>
          <p:cNvSpPr>
            <a:spLocks noGrp="1"/>
          </p:cNvSpPr>
          <p:nvPr>
            <p:ph type="body"/>
          </p:nvPr>
        </p:nvSpPr>
        <p:spPr/>
        <p:txBody>
          <a:bodyPr wrap="square" lIns="98186" tIns="48262" rIns="98186" bIns="48262" anchor="t"/>
          <a:p>
            <a:pPr lvl="0"/>
            <a:endParaRPr lang="zh-CN" altLang="en-US" dirty="0"/>
          </a:p>
        </p:txBody>
      </p:sp>
      <p:sp>
        <p:nvSpPr>
          <p:cNvPr id="7885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幻灯片图像占位符 1"/>
          <p:cNvSpPr>
            <a:spLocks noGrp="1" noRot="1" noChangeAspect="1" noTextEdit="1"/>
          </p:cNvSpPr>
          <p:nvPr>
            <p:ph type="sldImg"/>
          </p:nvPr>
        </p:nvSpPr>
        <p:spPr/>
      </p:sp>
      <p:sp>
        <p:nvSpPr>
          <p:cNvPr id="80898" name="备注占位符 2"/>
          <p:cNvSpPr>
            <a:spLocks noGrp="1"/>
          </p:cNvSpPr>
          <p:nvPr>
            <p:ph type="body"/>
          </p:nvPr>
        </p:nvSpPr>
        <p:spPr/>
        <p:txBody>
          <a:bodyPr wrap="square" lIns="98186" tIns="48262" rIns="98186" bIns="48262" anchor="t"/>
          <a:p>
            <a:pPr lvl="0"/>
            <a:endParaRPr lang="zh-CN" altLang="en-US" dirty="0"/>
          </a:p>
        </p:txBody>
      </p:sp>
      <p:sp>
        <p:nvSpPr>
          <p:cNvPr id="80899"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Rectangle 7"/>
          <p:cNvSpPr txBox="1">
            <a:spLocks noGrp="1"/>
          </p:cNvSpPr>
          <p:nvPr/>
        </p:nvSpPr>
        <p:spPr>
          <a:xfrm>
            <a:off x="4106863" y="9059863"/>
            <a:ext cx="3143250" cy="476250"/>
          </a:xfrm>
          <a:prstGeom prst="rect">
            <a:avLst/>
          </a:prstGeom>
          <a:noFill/>
          <a:ln w="9525">
            <a:noFill/>
          </a:ln>
        </p:spPr>
        <p:txBody>
          <a:bodyPr lIns="95939" tIns="47969" rIns="95939" bIns="47969" anchor="b"/>
          <a:p>
            <a:pPr lvl="0" algn="r" defTabSz="958850"/>
            <a:fld id="{9A0DB2DC-4C9A-4742-B13C-FB6460FD3503}" type="slidenum">
              <a:rPr lang="en-US" altLang="zh-CN" sz="1300" dirty="0">
                <a:solidFill>
                  <a:schemeClr val="tx1"/>
                </a:solidFill>
                <a:latin typeface="Arial" panose="020B0604020202020204" pitchFamily="34" charset="0"/>
              </a:rPr>
            </a:fld>
            <a:endParaRPr lang="en-US" altLang="zh-CN" sz="1300" dirty="0">
              <a:solidFill>
                <a:schemeClr val="tx1"/>
              </a:solidFill>
              <a:latin typeface="Arial" panose="020B0604020202020204" pitchFamily="34" charset="0"/>
            </a:endParaRPr>
          </a:p>
        </p:txBody>
      </p:sp>
      <p:sp>
        <p:nvSpPr>
          <p:cNvPr id="72706" name="Rectangle 2"/>
          <p:cNvSpPr>
            <a:spLocks noGrp="1" noRot="1" noChangeAspect="1" noTextEdit="1"/>
          </p:cNvSpPr>
          <p:nvPr>
            <p:ph type="sldImg"/>
          </p:nvPr>
        </p:nvSpPr>
        <p:spPr>
          <a:xfrm>
            <a:off x="1241425" y="715963"/>
            <a:ext cx="4768850" cy="3576637"/>
          </a:xfrm>
        </p:spPr>
      </p:sp>
      <p:sp>
        <p:nvSpPr>
          <p:cNvPr id="72707" name="Rectangle 3"/>
          <p:cNvSpPr>
            <a:spLocks noGrp="1"/>
          </p:cNvSpPr>
          <p:nvPr>
            <p:ph type="body"/>
          </p:nvPr>
        </p:nvSpPr>
        <p:spPr>
          <a:xfrm>
            <a:off x="725488" y="4530725"/>
            <a:ext cx="5800725" cy="4291013"/>
          </a:xfrm>
        </p:spPr>
        <p:txBody>
          <a:bodyPr wrap="square" lIns="95939" tIns="47969" rIns="95939" bIns="47969" anchor="t"/>
          <a:p>
            <a:pPr lvl="0"/>
            <a:r>
              <a:rPr lang="en-US" altLang="zh-CN" dirty="0"/>
              <a:t>&lt;!--marquee</a:t>
            </a:r>
            <a:r>
              <a:rPr lang="zh-CN" altLang="en-US" dirty="0"/>
              <a:t>语法</a:t>
            </a:r>
            <a:r>
              <a:rPr lang="en-US" altLang="zh-CN" dirty="0"/>
              <a:t>--&gt;</a:t>
            </a:r>
            <a:endParaRPr lang="en-US" altLang="zh-CN" dirty="0"/>
          </a:p>
          <a:p>
            <a:pPr lvl="0"/>
            <a:r>
              <a:rPr lang="en-US" altLang="zh-CN" dirty="0"/>
              <a:t>    &lt;marquee&gt;&lt;/marquee&gt;</a:t>
            </a:r>
            <a:endParaRPr lang="en-US" altLang="zh-CN" dirty="0"/>
          </a:p>
          <a:p>
            <a:pPr lvl="0"/>
            <a:endParaRPr lang="zh-CN" altLang="en-US" dirty="0"/>
          </a:p>
          <a:p>
            <a:pPr lvl="0"/>
            <a:r>
              <a:rPr lang="en-US" altLang="zh-CN" dirty="0"/>
              <a:t>&lt;!--marquee</a:t>
            </a:r>
            <a:r>
              <a:rPr lang="zh-CN" altLang="en-US" dirty="0"/>
              <a:t>常用到的两个事件：</a:t>
            </a:r>
            <a:r>
              <a:rPr lang="en-US" altLang="zh-CN" dirty="0"/>
              <a:t>onMouseOut="this.start()" </a:t>
            </a:r>
            <a:r>
              <a:rPr lang="zh-CN" altLang="en-US" dirty="0"/>
              <a:t>当鼠标移出该区域时 </a:t>
            </a:r>
            <a:r>
              <a:rPr lang="en-US" altLang="zh-CN" dirty="0"/>
              <a:t>onMouseOver="this.stop()" </a:t>
            </a:r>
            <a:r>
              <a:rPr lang="zh-CN" altLang="en-US" dirty="0"/>
              <a:t>当鼠标移入该区域时</a:t>
            </a:r>
            <a:endParaRPr lang="zh-CN" altLang="en-US" dirty="0"/>
          </a:p>
          <a:p>
            <a:pPr lvl="0"/>
            <a:r>
              <a:rPr lang="en-US" altLang="zh-CN" dirty="0"/>
              <a:t>    &lt;marquee onMouseOut="this.start()" onMouseOver="this.stop()"&gt;marquee</a:t>
            </a:r>
            <a:r>
              <a:rPr lang="zh-CN" altLang="en-US" dirty="0"/>
              <a:t>常用到的两个事件</a:t>
            </a:r>
            <a:r>
              <a:rPr lang="en-US" altLang="zh-CN" dirty="0"/>
              <a:t>&lt;/marquee&gt;--&gt;</a:t>
            </a:r>
            <a:endParaRPr lang="en-US" altLang="zh-CN" dirty="0"/>
          </a:p>
          <a:p>
            <a:pPr lvl="0"/>
            <a:endParaRPr lang="zh-CN" altLang="en-US" dirty="0"/>
          </a:p>
          <a:p>
            <a:pPr lvl="0"/>
            <a:r>
              <a:rPr lang="en-US" altLang="zh-CN" dirty="0"/>
              <a:t>    &lt;!--behavior</a:t>
            </a:r>
            <a:r>
              <a:rPr lang="zh-CN" altLang="en-US" dirty="0"/>
              <a:t>设定滚动的方式 </a:t>
            </a:r>
            <a:r>
              <a:rPr lang="en-US" altLang="zh-CN" dirty="0"/>
              <a:t>alternate:</a:t>
            </a:r>
            <a:r>
              <a:rPr lang="zh-CN" altLang="en-US" dirty="0"/>
              <a:t>来回滚动 </a:t>
            </a:r>
            <a:r>
              <a:rPr lang="en-US" altLang="zh-CN" dirty="0"/>
              <a:t>scroll:</a:t>
            </a:r>
            <a:r>
              <a:rPr lang="zh-CN" altLang="en-US" dirty="0"/>
              <a:t>重复滚动  </a:t>
            </a:r>
            <a:r>
              <a:rPr lang="en-US" altLang="zh-CN" dirty="0"/>
              <a:t>slide:</a:t>
            </a:r>
            <a:r>
              <a:rPr lang="zh-CN" altLang="en-US" dirty="0"/>
              <a:t>不重复滚动</a:t>
            </a:r>
            <a:endParaRPr lang="zh-CN" altLang="en-US" dirty="0"/>
          </a:p>
          <a:p>
            <a:pPr lvl="0"/>
            <a:r>
              <a:rPr lang="en-US" altLang="zh-CN" dirty="0"/>
              <a:t>&lt;marquee behavior="alternate"&gt;</a:t>
            </a:r>
            <a:r>
              <a:rPr lang="zh-CN" altLang="en-US" dirty="0"/>
              <a:t>来回滚动。 </a:t>
            </a:r>
            <a:r>
              <a:rPr lang="en-US" altLang="zh-CN" dirty="0"/>
              <a:t>&lt;/marquee&gt;</a:t>
            </a:r>
            <a:endParaRPr lang="en-US" altLang="zh-CN" dirty="0"/>
          </a:p>
          <a:p>
            <a:pPr lvl="0"/>
            <a:r>
              <a:rPr lang="en-US" altLang="zh-CN" dirty="0"/>
              <a:t>    &lt;marquee behavior="scroll"&gt;</a:t>
            </a:r>
            <a:r>
              <a:rPr lang="zh-CN" altLang="en-US" dirty="0"/>
              <a:t>重复滚动。</a:t>
            </a:r>
            <a:r>
              <a:rPr lang="en-US" altLang="zh-CN" dirty="0"/>
              <a:t>&lt;/marquee&gt;</a:t>
            </a:r>
            <a:endParaRPr lang="en-US" altLang="zh-CN" dirty="0"/>
          </a:p>
          <a:p>
            <a:pPr lvl="0"/>
            <a:r>
              <a:rPr lang="en-US" altLang="zh-CN" dirty="0"/>
              <a:t>    &lt;marquee behavior="slide"&gt;</a:t>
            </a:r>
            <a:r>
              <a:rPr lang="zh-CN" altLang="en-US" dirty="0"/>
              <a:t>不重复滚动。</a:t>
            </a:r>
            <a:r>
              <a:rPr lang="en-US" altLang="zh-CN" dirty="0"/>
              <a:t>&lt;/marquee&gt;--&gt;</a:t>
            </a:r>
            <a:endParaRPr lang="en-US" altLang="zh-CN" dirty="0"/>
          </a:p>
          <a:p>
            <a:pPr lvl="0"/>
            <a:endParaRPr lang="zh-CN" altLang="en-US" dirty="0"/>
          </a:p>
          <a:p>
            <a:pPr lvl="0"/>
            <a:r>
              <a:rPr lang="en-US" altLang="zh-CN" dirty="0"/>
              <a:t>&lt;!--bgcolor</a:t>
            </a:r>
            <a:r>
              <a:rPr lang="zh-CN" altLang="en-US" dirty="0"/>
              <a:t>设定活动字幕的背景颜色</a:t>
            </a:r>
            <a:endParaRPr lang="zh-CN" altLang="en-US" dirty="0"/>
          </a:p>
          <a:p>
            <a:pPr lvl="0"/>
            <a:r>
              <a:rPr lang="en-US" altLang="zh-CN" dirty="0"/>
              <a:t>&lt;marquee bgcolor="#006699"&gt;</a:t>
            </a:r>
            <a:r>
              <a:rPr lang="zh-CN" altLang="en-US" dirty="0"/>
              <a:t>设定活动字幕的背景颜色</a:t>
            </a:r>
            <a:r>
              <a:rPr lang="en-US" altLang="zh-CN" dirty="0"/>
              <a:t>&lt;/marquee&gt;</a:t>
            </a:r>
            <a:endParaRPr lang="en-US" altLang="zh-CN" dirty="0"/>
          </a:p>
          <a:p>
            <a:pPr lvl="0"/>
            <a:r>
              <a:rPr lang="en-US" altLang="zh-CN" dirty="0"/>
              <a:t>    &lt;marquee bgcolor="RGB(10%,50%,100%,)"&gt;</a:t>
            </a:r>
            <a:r>
              <a:rPr lang="zh-CN" altLang="en-US" dirty="0"/>
              <a:t>设定活动字幕的背景颜色 </a:t>
            </a:r>
            <a:r>
              <a:rPr lang="en-US" altLang="zh-CN" dirty="0"/>
              <a:t>&lt;/marquee&gt;</a:t>
            </a:r>
            <a:endParaRPr lang="en-US" altLang="zh-CN" dirty="0"/>
          </a:p>
          <a:p>
            <a:pPr lvl="0"/>
            <a:r>
              <a:rPr lang="en-US" altLang="zh-CN" dirty="0"/>
              <a:t>    &lt;marquee bgcolor="red"&gt;</a:t>
            </a:r>
            <a:r>
              <a:rPr lang="zh-CN" altLang="en-US" dirty="0"/>
              <a:t>设定活动字幕的背景颜色</a:t>
            </a:r>
            <a:r>
              <a:rPr lang="en-US" altLang="zh-CN" dirty="0"/>
              <a:t>&lt;/marquee&gt;--&gt;</a:t>
            </a:r>
            <a:endParaRPr lang="en-US" altLang="zh-CN" dirty="0"/>
          </a:p>
          <a:p>
            <a:pPr lvl="0"/>
            <a:endParaRPr lang="zh-CN" altLang="en-US" dirty="0"/>
          </a:p>
          <a:p>
            <a:pPr lvl="0"/>
            <a:r>
              <a:rPr lang="en-US" altLang="zh-CN" dirty="0"/>
              <a:t>&lt;!--direction</a:t>
            </a:r>
            <a:r>
              <a:rPr lang="zh-CN" altLang="en-US" dirty="0"/>
              <a:t>设定活动字幕的滚动方向</a:t>
            </a:r>
            <a:endParaRPr lang="zh-CN" altLang="en-US" dirty="0"/>
          </a:p>
          <a:p>
            <a:pPr lvl="0"/>
            <a:r>
              <a:rPr lang="en-US" altLang="zh-CN" dirty="0"/>
              <a:t>    &lt;marquee direction="down"&gt;</a:t>
            </a:r>
            <a:r>
              <a:rPr lang="zh-CN" altLang="en-US" dirty="0"/>
              <a:t>设定活动字幕的滚动方向向下</a:t>
            </a:r>
            <a:r>
              <a:rPr lang="en-US" altLang="zh-CN" dirty="0"/>
              <a:t>&lt;/marquee&gt;</a:t>
            </a:r>
            <a:endParaRPr lang="en-US" altLang="zh-CN" dirty="0"/>
          </a:p>
          <a:p>
            <a:pPr lvl="0"/>
            <a:r>
              <a:rPr lang="en-US" altLang="zh-CN" dirty="0"/>
              <a:t>    &lt;marquee direction="left"&gt;</a:t>
            </a:r>
            <a:r>
              <a:rPr lang="zh-CN" altLang="en-US" dirty="0"/>
              <a:t>设定活动字幕的滚动方向向左</a:t>
            </a:r>
            <a:r>
              <a:rPr lang="en-US" altLang="zh-CN" dirty="0"/>
              <a:t>&lt;/marquee&gt;</a:t>
            </a:r>
            <a:endParaRPr lang="en-US" altLang="zh-CN" dirty="0"/>
          </a:p>
          <a:p>
            <a:pPr lvl="0"/>
            <a:r>
              <a:rPr lang="en-US" altLang="zh-CN" dirty="0"/>
              <a:t>    &lt;marquee direction="right"&gt;</a:t>
            </a:r>
            <a:r>
              <a:rPr lang="zh-CN" altLang="en-US" dirty="0"/>
              <a:t>设定活动字幕的滚动方向向右</a:t>
            </a:r>
            <a:r>
              <a:rPr lang="en-US" altLang="zh-CN" dirty="0"/>
              <a:t>&lt;/marquee&gt;</a:t>
            </a:r>
            <a:endParaRPr lang="en-US" altLang="zh-CN" dirty="0"/>
          </a:p>
          <a:p>
            <a:pPr lvl="0"/>
            <a:r>
              <a:rPr lang="en-US" altLang="zh-CN" dirty="0"/>
              <a:t>    &lt;marquee direction="up"&gt;</a:t>
            </a:r>
            <a:r>
              <a:rPr lang="zh-CN" altLang="en-US" dirty="0"/>
              <a:t>设定活动字幕的滚动方向向上</a:t>
            </a:r>
            <a:r>
              <a:rPr lang="en-US" altLang="zh-CN" dirty="0"/>
              <a:t>&lt;/marquee&gt;--&gt;</a:t>
            </a:r>
            <a:endParaRPr lang="en-US" altLang="zh-CN" dirty="0"/>
          </a:p>
          <a:p>
            <a:pPr lvl="0"/>
            <a:endParaRPr lang="zh-CN" altLang="en-US" dirty="0"/>
          </a:p>
          <a:p>
            <a:pPr lvl="0"/>
            <a:r>
              <a:rPr lang="en-US" altLang="zh-CN" dirty="0"/>
              <a:t>&lt;!--height</a:t>
            </a:r>
            <a:r>
              <a:rPr lang="zh-CN" altLang="en-US" dirty="0"/>
              <a:t>设定活动字幕的高度</a:t>
            </a:r>
            <a:endParaRPr lang="zh-CN" altLang="en-US" dirty="0"/>
          </a:p>
          <a:p>
            <a:pPr lvl="0"/>
            <a:r>
              <a:rPr lang="en-US" altLang="zh-CN" dirty="0"/>
              <a:t>    &lt;marquee height="500" direction="down" bgcolor="#CCCCCC"&gt;</a:t>
            </a:r>
            <a:r>
              <a:rPr lang="zh-CN" altLang="en-US" dirty="0"/>
              <a:t>设定活动字幕的高度</a:t>
            </a:r>
            <a:r>
              <a:rPr lang="en-US" altLang="zh-CN" dirty="0"/>
              <a:t>&lt;/marquee&gt;--&gt;</a:t>
            </a:r>
            <a:endParaRPr lang="en-US" altLang="zh-CN" dirty="0"/>
          </a:p>
          <a:p>
            <a:pPr lvl="0"/>
            <a:endParaRPr lang="zh-CN" altLang="en-US" dirty="0"/>
          </a:p>
          <a:p>
            <a:pPr lvl="0"/>
            <a:r>
              <a:rPr lang="zh-CN" altLang="en-US" dirty="0"/>
              <a:t>    </a:t>
            </a:r>
            <a:r>
              <a:rPr lang="en-US" altLang="zh-CN" dirty="0"/>
              <a:t>&lt;!--width</a:t>
            </a:r>
            <a:r>
              <a:rPr lang="zh-CN" altLang="en-US" dirty="0"/>
              <a:t>设定活动字幕的宽度</a:t>
            </a:r>
            <a:endParaRPr lang="zh-CN" altLang="en-US" dirty="0"/>
          </a:p>
          <a:p>
            <a:pPr lvl="0"/>
            <a:r>
              <a:rPr lang="en-US" altLang="zh-CN" dirty="0"/>
              <a:t>    &lt;marquee width="500" bgcolor="#CCCCCC"&gt;</a:t>
            </a:r>
            <a:r>
              <a:rPr lang="zh-CN" altLang="en-US" dirty="0"/>
              <a:t>设定活动字幕的宽度</a:t>
            </a:r>
            <a:r>
              <a:rPr lang="en-US" altLang="zh-CN" dirty="0"/>
              <a:t>&lt;/marquee&gt;--&gt;</a:t>
            </a:r>
            <a:endParaRPr lang="en-US" altLang="zh-CN" dirty="0"/>
          </a:p>
          <a:p>
            <a:pPr lvl="0"/>
            <a:endParaRPr lang="zh-CN" altLang="en-US" dirty="0"/>
          </a:p>
          <a:p>
            <a:pPr lvl="0"/>
            <a:r>
              <a:rPr lang="zh-CN" altLang="en-US" dirty="0"/>
              <a:t>    </a:t>
            </a:r>
            <a:endParaRPr lang="zh-CN" altLang="en-US" dirty="0"/>
          </a:p>
          <a:p>
            <a:pPr lvl="0"/>
            <a:r>
              <a:rPr lang="en-US" altLang="zh-CN" dirty="0"/>
              <a:t>&lt;!--loop</a:t>
            </a:r>
            <a:r>
              <a:rPr lang="zh-CN" altLang="en-US" dirty="0"/>
              <a:t>设定滚动的次数，当</a:t>
            </a:r>
            <a:r>
              <a:rPr lang="en-US" altLang="zh-CN" dirty="0"/>
              <a:t>loop=-1</a:t>
            </a:r>
            <a:r>
              <a:rPr lang="zh-CN" altLang="en-US" dirty="0"/>
              <a:t>表示一直滚动下去，默认为</a:t>
            </a:r>
            <a:r>
              <a:rPr lang="en-US" altLang="zh-CN" dirty="0"/>
              <a:t>-1</a:t>
            </a:r>
            <a:endParaRPr lang="en-US" altLang="zh-CN" dirty="0"/>
          </a:p>
          <a:p>
            <a:pPr lvl="0"/>
            <a:r>
              <a:rPr lang="en-US" altLang="zh-CN" dirty="0"/>
              <a:t>    &lt;marquee loop="-1" bgcolor="#CCCCCC"&gt;</a:t>
            </a:r>
            <a:r>
              <a:rPr lang="zh-CN" altLang="en-US" dirty="0"/>
              <a:t>我会不停地走。</a:t>
            </a:r>
            <a:r>
              <a:rPr lang="en-US" altLang="zh-CN" dirty="0"/>
              <a:t>&lt;/marquee&gt;</a:t>
            </a:r>
            <a:endParaRPr lang="en-US" altLang="zh-CN" dirty="0"/>
          </a:p>
          <a:p>
            <a:pPr lvl="0"/>
            <a:r>
              <a:rPr lang="en-US" altLang="zh-CN" dirty="0"/>
              <a:t>    &lt;marquee loop="2" bgcolor="#CCCCCC"&gt;</a:t>
            </a:r>
            <a:r>
              <a:rPr lang="zh-CN" altLang="en-US" dirty="0"/>
              <a:t>我只走两次哦</a:t>
            </a:r>
            <a:r>
              <a:rPr lang="en-US" altLang="zh-CN" dirty="0"/>
              <a:t>&lt;/marquee&gt;--&gt;</a:t>
            </a:r>
            <a:endParaRPr lang="en-US" altLang="zh-CN" dirty="0"/>
          </a:p>
          <a:p>
            <a:pPr lvl="0"/>
            <a:endParaRPr lang="zh-CN" altLang="en-US" dirty="0"/>
          </a:p>
          <a:p>
            <a:pPr lvl="0"/>
            <a:r>
              <a:rPr lang="en-US" altLang="zh-CN" dirty="0"/>
              <a:t>    &lt;!--scrollamount</a:t>
            </a:r>
            <a:r>
              <a:rPr lang="zh-CN" altLang="en-US" dirty="0"/>
              <a:t>设定活动字幕的滚动速度，单位</a:t>
            </a:r>
            <a:r>
              <a:rPr lang="en-US" altLang="zh-CN" dirty="0"/>
              <a:t>pixels</a:t>
            </a:r>
            <a:endParaRPr lang="en-US" altLang="zh-CN" dirty="0"/>
          </a:p>
          <a:p>
            <a:pPr lvl="0"/>
            <a:r>
              <a:rPr lang="en-US" altLang="zh-CN" dirty="0"/>
              <a:t>    &lt;marquee scrollamount="10" &gt;scrollamount="10" &lt;/marquee&gt;</a:t>
            </a:r>
            <a:endParaRPr lang="en-US" altLang="zh-CN" dirty="0"/>
          </a:p>
          <a:p>
            <a:pPr lvl="0"/>
            <a:r>
              <a:rPr lang="en-US" altLang="zh-CN" dirty="0"/>
              <a:t>    &lt;marquee scrollamount="20" &gt;scrollamount="20" &lt;/marquee&gt;</a:t>
            </a:r>
            <a:endParaRPr lang="en-US" altLang="zh-CN" dirty="0"/>
          </a:p>
          <a:p>
            <a:pPr lvl="0"/>
            <a:r>
              <a:rPr lang="en-US" altLang="zh-CN" dirty="0"/>
              <a:t>    &lt;marquee scrollamount="30" &gt;scrollamount="30" &lt;/marquee&gt;--&gt;</a:t>
            </a:r>
            <a:endParaRPr lang="en-US" altLang="zh-CN" dirty="0"/>
          </a:p>
          <a:p>
            <a:pPr lvl="0"/>
            <a:endParaRPr lang="zh-CN" altLang="en-US" dirty="0"/>
          </a:p>
          <a:p>
            <a:pPr lvl="0"/>
            <a:r>
              <a:rPr lang="zh-CN" altLang="en-US" dirty="0"/>
              <a:t>    </a:t>
            </a:r>
            <a:r>
              <a:rPr lang="en-US" altLang="zh-CN" dirty="0"/>
              <a:t>&lt;!--scrolldelay</a:t>
            </a:r>
            <a:r>
              <a:rPr lang="zh-CN" altLang="en-US" dirty="0"/>
              <a:t>设定活动字幕滚动两次之间的延迟时间，单位</a:t>
            </a:r>
            <a:r>
              <a:rPr lang="en-US" altLang="zh-CN" dirty="0"/>
              <a:t>millisecond</a:t>
            </a:r>
            <a:r>
              <a:rPr lang="zh-CN" altLang="en-US" dirty="0"/>
              <a:t>（毫秒）值大了会有一步一停顿的效果</a:t>
            </a:r>
            <a:endParaRPr lang="zh-CN" altLang="en-US" dirty="0"/>
          </a:p>
          <a:p>
            <a:pPr lvl="0"/>
            <a:r>
              <a:rPr lang="en-US" altLang="zh-CN" dirty="0"/>
              <a:t>    &lt;marquee scrolldelay="10" &gt;scrolldelay="10" &lt;/marquee&gt;</a:t>
            </a:r>
            <a:endParaRPr lang="en-US" altLang="zh-CN" dirty="0"/>
          </a:p>
          <a:p>
            <a:pPr lvl="0"/>
            <a:r>
              <a:rPr lang="en-US" altLang="zh-CN" dirty="0"/>
              <a:t>    &lt;marquee scrolldelay="100" &gt; scrolldelay="100"&lt;/marquee&gt;</a:t>
            </a:r>
            <a:endParaRPr lang="en-US" altLang="zh-CN" dirty="0"/>
          </a:p>
          <a:p>
            <a:pPr lvl="0"/>
            <a:r>
              <a:rPr lang="en-US" altLang="zh-CN" dirty="0"/>
              <a:t>    &lt;marquee scrolldelay="1000"&gt;scrolldelay="1000" &lt;/marquee&gt;--&gt;</a:t>
            </a:r>
            <a:endParaRPr lang="en-US" altLang="zh-CN" dirty="0"/>
          </a:p>
          <a:p>
            <a:pPr lvl="0">
              <a:lnSpc>
                <a:spcPct val="130000"/>
              </a:lnSpc>
              <a:buClr>
                <a:schemeClr val="folHlink"/>
              </a:buClr>
              <a:buSzPct val="60000"/>
            </a:pPr>
            <a:endParaRPr lang="zh-CN" altLang="zh-CN" dirty="0">
              <a:latin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幻灯片图像占位符 1"/>
          <p:cNvSpPr>
            <a:spLocks noGrp="1" noRot="1" noChangeAspect="1" noTextEdit="1"/>
          </p:cNvSpPr>
          <p:nvPr>
            <p:ph type="sldImg"/>
          </p:nvPr>
        </p:nvSpPr>
        <p:spPr/>
      </p:sp>
      <p:sp>
        <p:nvSpPr>
          <p:cNvPr id="84994" name="备注占位符 2"/>
          <p:cNvSpPr>
            <a:spLocks noGrp="1"/>
          </p:cNvSpPr>
          <p:nvPr>
            <p:ph type="body"/>
          </p:nvPr>
        </p:nvSpPr>
        <p:spPr/>
        <p:txBody>
          <a:bodyPr wrap="square" lIns="98186" tIns="48262" rIns="98186" bIns="48262" anchor="t"/>
          <a:p>
            <a:pPr lvl="0"/>
            <a:endParaRPr lang="zh-CN" altLang="en-US" dirty="0"/>
          </a:p>
        </p:txBody>
      </p:sp>
      <p:sp>
        <p:nvSpPr>
          <p:cNvPr id="84995"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a:t>
            </a:r>
            <a:r>
              <a:rPr lang="zh-CN" altLang="en-US" dirty="0"/>
              <a:t>本章引言</a:t>
            </a:r>
            <a:r>
              <a:rPr lang="en-US" altLang="zh-CN" dirty="0"/>
              <a:t>】</a:t>
            </a:r>
            <a:endParaRPr lang="en-US" altLang="zh-CN" dirty="0"/>
          </a:p>
          <a:p>
            <a:r>
              <a:rPr lang="en-US" altLang="zh-CN" baseline="0" dirty="0"/>
              <a:t>	</a:t>
            </a:r>
            <a:r>
              <a:rPr lang="zh-CN" altLang="en-US" baseline="0" dirty="0"/>
              <a:t>过去的几十年间，计算机性能一直由摩尔定律来推动，而从多核处理器逐步成为</a:t>
            </a:r>
            <a:r>
              <a:rPr lang="en-US" altLang="zh-CN" baseline="0" dirty="0"/>
              <a:t>PC</a:t>
            </a:r>
            <a:r>
              <a:rPr lang="zh-CN" altLang="en-US" baseline="0" dirty="0"/>
              <a:t>主流装备那一天起，软件系统运行的效率就可能将由摩尔定律和</a:t>
            </a:r>
            <a:r>
              <a:rPr lang="en-US" altLang="zh-CN" baseline="0" dirty="0"/>
              <a:t>Amdahl</a:t>
            </a:r>
            <a:r>
              <a:rPr lang="zh-CN" altLang="en-US" baseline="0" dirty="0"/>
              <a:t>定律共同推动。编写能够高效利用多处理器的代码，将会成为很大的挑战。几乎在所有的应用场景下，我们面对的都将是需要为业务系统编写安全、可伸缩的</a:t>
            </a:r>
            <a:r>
              <a:rPr lang="en-US" altLang="zh-CN" baseline="0" dirty="0"/>
              <a:t>Java</a:t>
            </a:r>
            <a:r>
              <a:rPr lang="zh-CN" altLang="en-US" baseline="0" dirty="0"/>
              <a:t>代码以利用并发构建高性能软件解决方案。自</a:t>
            </a:r>
            <a:r>
              <a:rPr lang="en-US" altLang="zh-CN" baseline="0" dirty="0"/>
              <a:t>JDK5</a:t>
            </a:r>
            <a:r>
              <a:rPr lang="zh-CN" altLang="en-US" baseline="0" dirty="0"/>
              <a:t>开始，</a:t>
            </a:r>
            <a:r>
              <a:rPr lang="en-US" altLang="zh-CN" baseline="0" dirty="0"/>
              <a:t>Java</a:t>
            </a:r>
            <a:r>
              <a:rPr lang="zh-CN" altLang="en-US" baseline="0" dirty="0"/>
              <a:t>就在持续改进提高虚拟机的性能以及并发类的可升缩性，并加入了丰富的新并发工具。本章将讲解</a:t>
            </a:r>
            <a:r>
              <a:rPr lang="en-US" altLang="zh-CN" baseline="0" dirty="0"/>
              <a:t>Java</a:t>
            </a:r>
            <a:r>
              <a:rPr lang="zh-CN" altLang="en-US" baseline="0" dirty="0"/>
              <a:t>的核心优势</a:t>
            </a:r>
            <a:r>
              <a:rPr lang="en-US" altLang="zh-CN" baseline="0" dirty="0"/>
              <a:t>-</a:t>
            </a:r>
            <a:r>
              <a:rPr lang="zh-CN" altLang="en-US" baseline="0" dirty="0"/>
              <a:t>语言级别的多线程支持，集中描述在</a:t>
            </a:r>
            <a:r>
              <a:rPr lang="en-US" altLang="zh-CN" baseline="0" dirty="0"/>
              <a:t>Java</a:t>
            </a:r>
            <a:r>
              <a:rPr lang="zh-CN" altLang="en-US" baseline="0" dirty="0"/>
              <a:t>平台上创建多线程应用程序以及同步对共享资源的访问时的细微控制，分析</a:t>
            </a:r>
            <a:r>
              <a:rPr lang="en-US" altLang="zh-CN" baseline="0" dirty="0"/>
              <a:t>Java</a:t>
            </a:r>
            <a:r>
              <a:rPr lang="zh-CN" altLang="en-US" baseline="0" dirty="0"/>
              <a:t>提供的高层次的线程执行构造，以及如何最好地把它们应用到现实世界中的不同场景，并整合了一些最佳实践和最新的研究主张，课程将就现实中的程序并发性能和可伸缩性的困难问题进行分析，并把当前的最佳实践调查与相关的研究结果相结合，提供些可行的替代方案，最后也将介绍一些在开发中可能适用的高级并发性技术</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幻灯片图像占位符 1"/>
          <p:cNvSpPr>
            <a:spLocks noGrp="1" noRot="1" noChangeAspect="1" noTextEdit="1"/>
          </p:cNvSpPr>
          <p:nvPr>
            <p:ph type="sldImg"/>
          </p:nvPr>
        </p:nvSpPr>
        <p:spPr/>
      </p:sp>
      <p:sp>
        <p:nvSpPr>
          <p:cNvPr id="87042" name="备注占位符 2"/>
          <p:cNvSpPr>
            <a:spLocks noGrp="1"/>
          </p:cNvSpPr>
          <p:nvPr>
            <p:ph type="body"/>
          </p:nvPr>
        </p:nvSpPr>
        <p:spPr/>
        <p:txBody>
          <a:bodyPr wrap="square" lIns="98186" tIns="48262" rIns="98186" bIns="48262" anchor="t"/>
          <a:p>
            <a:pPr lvl="0"/>
            <a:endParaRPr lang="zh-CN" altLang="en-US" dirty="0"/>
          </a:p>
        </p:txBody>
      </p:sp>
      <p:sp>
        <p:nvSpPr>
          <p:cNvPr id="87043"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p:sp>
      <p:sp>
        <p:nvSpPr>
          <p:cNvPr id="89090" name="备注占位符 2"/>
          <p:cNvSpPr>
            <a:spLocks noGrp="1"/>
          </p:cNvSpPr>
          <p:nvPr>
            <p:ph type="body"/>
          </p:nvPr>
        </p:nvSpPr>
        <p:spPr/>
        <p:txBody>
          <a:bodyPr wrap="square" lIns="98186" tIns="48262" rIns="98186" bIns="48262" anchor="t"/>
          <a:p>
            <a:pPr lvl="0"/>
            <a:endParaRPr lang="zh-CN" altLang="en-US" dirty="0"/>
          </a:p>
        </p:txBody>
      </p:sp>
      <p:sp>
        <p:nvSpPr>
          <p:cNvPr id="8909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幻灯片图像占位符 1"/>
          <p:cNvSpPr>
            <a:spLocks noGrp="1" noRot="1" noChangeAspect="1" noTextEdit="1"/>
          </p:cNvSpPr>
          <p:nvPr>
            <p:ph type="sldImg"/>
          </p:nvPr>
        </p:nvSpPr>
        <p:spPr/>
      </p:sp>
      <p:sp>
        <p:nvSpPr>
          <p:cNvPr id="91138" name="备注占位符 2"/>
          <p:cNvSpPr>
            <a:spLocks noGrp="1"/>
          </p:cNvSpPr>
          <p:nvPr>
            <p:ph type="body"/>
          </p:nvPr>
        </p:nvSpPr>
        <p:spPr/>
        <p:txBody>
          <a:bodyPr wrap="square" lIns="98186" tIns="48262" rIns="98186" bIns="48262" anchor="t"/>
          <a:p>
            <a:pPr lvl="0"/>
            <a:endParaRPr lang="zh-CN" altLang="en-US" dirty="0"/>
          </a:p>
        </p:txBody>
      </p:sp>
      <p:sp>
        <p:nvSpPr>
          <p:cNvPr id="91139"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幻灯片图像占位符 1"/>
          <p:cNvSpPr>
            <a:spLocks noGrp="1" noRot="1" noChangeAspect="1" noTextEdit="1"/>
          </p:cNvSpPr>
          <p:nvPr>
            <p:ph type="sldImg"/>
          </p:nvPr>
        </p:nvSpPr>
        <p:spPr/>
      </p:sp>
      <p:sp>
        <p:nvSpPr>
          <p:cNvPr id="93186" name="备注占位符 2"/>
          <p:cNvSpPr>
            <a:spLocks noGrp="1"/>
          </p:cNvSpPr>
          <p:nvPr>
            <p:ph type="body"/>
          </p:nvPr>
        </p:nvSpPr>
        <p:spPr/>
        <p:txBody>
          <a:bodyPr wrap="square" lIns="98186" tIns="48262" rIns="98186" bIns="48262" anchor="t"/>
          <a:p>
            <a:pPr lvl="0"/>
            <a:endParaRPr lang="zh-CN" altLang="en-US" dirty="0"/>
          </a:p>
        </p:txBody>
      </p:sp>
      <p:sp>
        <p:nvSpPr>
          <p:cNvPr id="93187"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Rectangle 7"/>
          <p:cNvSpPr txBox="1">
            <a:spLocks noGrp="1"/>
          </p:cNvSpPr>
          <p:nvPr/>
        </p:nvSpPr>
        <p:spPr>
          <a:xfrm>
            <a:off x="4106863" y="9059863"/>
            <a:ext cx="3143250" cy="476250"/>
          </a:xfrm>
          <a:prstGeom prst="rect">
            <a:avLst/>
          </a:prstGeom>
          <a:noFill/>
          <a:ln w="9525">
            <a:noFill/>
          </a:ln>
        </p:spPr>
        <p:txBody>
          <a:bodyPr lIns="95939" tIns="47969" rIns="95939" bIns="47969" anchor="b"/>
          <a:p>
            <a:pPr lvl="0" algn="r" defTabSz="958850"/>
            <a:fld id="{9A0DB2DC-4C9A-4742-B13C-FB6460FD3503}" type="slidenum">
              <a:rPr lang="en-US" altLang="zh-CN" sz="1300" dirty="0">
                <a:solidFill>
                  <a:schemeClr val="tx1"/>
                </a:solidFill>
                <a:latin typeface="Arial" panose="020B0604020202020204" pitchFamily="34" charset="0"/>
              </a:rPr>
            </a:fld>
            <a:endParaRPr lang="en-US" altLang="zh-CN" sz="1300" dirty="0">
              <a:solidFill>
                <a:schemeClr val="tx1"/>
              </a:solidFill>
              <a:latin typeface="Arial" panose="020B0604020202020204" pitchFamily="34" charset="0"/>
            </a:endParaRPr>
          </a:p>
        </p:txBody>
      </p:sp>
      <p:sp>
        <p:nvSpPr>
          <p:cNvPr id="95234" name="Rectangle 2"/>
          <p:cNvSpPr>
            <a:spLocks noGrp="1" noRot="1" noChangeAspect="1" noTextEdit="1"/>
          </p:cNvSpPr>
          <p:nvPr>
            <p:ph type="sldImg"/>
          </p:nvPr>
        </p:nvSpPr>
        <p:spPr>
          <a:xfrm>
            <a:off x="1241425" y="715963"/>
            <a:ext cx="4768850" cy="3576637"/>
          </a:xfrm>
        </p:spPr>
      </p:sp>
      <p:sp>
        <p:nvSpPr>
          <p:cNvPr id="58372" name="Rectangle 3"/>
          <p:cNvSpPr>
            <a:spLocks noGrp="1" noChangeArrowheads="1"/>
          </p:cNvSpPr>
          <p:nvPr>
            <p:ph type="body" idx="1"/>
          </p:nvPr>
        </p:nvSpPr>
        <p:spPr>
          <a:xfrm>
            <a:off x="725488" y="4530725"/>
            <a:ext cx="5800725" cy="4291013"/>
          </a:xfrm>
          <a:ln w="9525"/>
        </p:spPr>
        <p:txBody>
          <a:bodyPr wrap="square" lIns="95939" tIns="47969" rIns="95939" bIns="47969" numCol="1" anchor="t" anchorCtr="0" compatLnSpc="1"/>
          <a:lstStyle/>
          <a:p>
            <a:pPr marL="0" marR="0" lvl="0" indent="0" algn="l" defTabSz="723900" rtl="0" eaLnBrk="0" fontAlgn="base" latinLnBrk="0" hangingPunct="0">
              <a:lnSpc>
                <a:spcPct val="130000"/>
              </a:lnSpc>
              <a:spcBef>
                <a:spcPct val="30000"/>
              </a:spcBef>
              <a:spcAft>
                <a:spcPts val="0"/>
              </a:spcAft>
              <a:buClr>
                <a:schemeClr val="folHlink"/>
              </a:buClr>
              <a:buSzPct val="60000"/>
              <a:buFontTx/>
              <a:buNone/>
              <a:tabLst>
                <a:tab pos="444500" algn="l"/>
              </a:tabLst>
              <a:defRPr/>
            </a:pPr>
            <a:endParaRPr kumimoji="0" lang="zh-CN" altLang="zh-CN" sz="12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1" name="Rectangle 7"/>
          <p:cNvSpPr txBox="1">
            <a:spLocks noGrp="1"/>
          </p:cNvSpPr>
          <p:nvPr/>
        </p:nvSpPr>
        <p:spPr>
          <a:xfrm>
            <a:off x="4106863" y="9059863"/>
            <a:ext cx="3143250" cy="476250"/>
          </a:xfrm>
          <a:prstGeom prst="rect">
            <a:avLst/>
          </a:prstGeom>
          <a:noFill/>
          <a:ln w="9525">
            <a:noFill/>
          </a:ln>
        </p:spPr>
        <p:txBody>
          <a:bodyPr lIns="95939" tIns="47969" rIns="95939" bIns="47969" anchor="b"/>
          <a:p>
            <a:pPr lvl="0" algn="r" defTabSz="958850"/>
            <a:fld id="{9A0DB2DC-4C9A-4742-B13C-FB6460FD3503}" type="slidenum">
              <a:rPr lang="en-US" altLang="zh-CN" sz="1300" dirty="0">
                <a:solidFill>
                  <a:schemeClr val="tx1"/>
                </a:solidFill>
                <a:latin typeface="Arial" panose="020B0604020202020204" pitchFamily="34" charset="0"/>
              </a:rPr>
            </a:fld>
            <a:endParaRPr lang="en-US" altLang="zh-CN" sz="1300" dirty="0">
              <a:solidFill>
                <a:schemeClr val="tx1"/>
              </a:solidFill>
              <a:latin typeface="Arial" panose="020B0604020202020204" pitchFamily="34" charset="0"/>
            </a:endParaRPr>
          </a:p>
        </p:txBody>
      </p:sp>
      <p:sp>
        <p:nvSpPr>
          <p:cNvPr id="97282" name="Rectangle 2"/>
          <p:cNvSpPr>
            <a:spLocks noGrp="1" noRot="1" noChangeAspect="1" noTextEdit="1"/>
          </p:cNvSpPr>
          <p:nvPr>
            <p:ph type="sldImg"/>
          </p:nvPr>
        </p:nvSpPr>
        <p:spPr>
          <a:xfrm>
            <a:off x="1241425" y="715963"/>
            <a:ext cx="4768850" cy="3576637"/>
          </a:xfrm>
        </p:spPr>
      </p:sp>
      <p:sp>
        <p:nvSpPr>
          <p:cNvPr id="97283" name="Rectangle 3"/>
          <p:cNvSpPr>
            <a:spLocks noGrp="1"/>
          </p:cNvSpPr>
          <p:nvPr>
            <p:ph type="body"/>
          </p:nvPr>
        </p:nvSpPr>
        <p:spPr>
          <a:xfrm>
            <a:off x="725488" y="4530725"/>
            <a:ext cx="5800725" cy="4291013"/>
          </a:xfrm>
        </p:spPr>
        <p:txBody>
          <a:bodyPr wrap="square" lIns="95939" tIns="47969" rIns="95939" bIns="47969" anchor="t"/>
          <a:p>
            <a:pPr lvl="0"/>
            <a:r>
              <a:rPr lang="en-US" altLang="zh-CN" dirty="0"/>
              <a:t>1</a:t>
            </a:r>
            <a:r>
              <a:rPr lang="zh-CN" altLang="en-US" dirty="0"/>
              <a:t>、说明标题标签在网页中的作用，通常用于标题或主题，体现标签语义化</a:t>
            </a:r>
            <a:endParaRPr lang="en-US" altLang="zh-CN" dirty="0"/>
          </a:p>
          <a:p>
            <a:pPr lvl="0"/>
            <a:r>
              <a:rPr lang="en-US" altLang="zh-CN" dirty="0"/>
              <a:t>2</a:t>
            </a:r>
            <a:r>
              <a:rPr lang="zh-CN" altLang="en-US" dirty="0"/>
              <a:t>、</a:t>
            </a:r>
            <a:r>
              <a:rPr lang="en-US" altLang="zh-CN" dirty="0"/>
              <a:t>&lt;h1&gt;</a:t>
            </a:r>
            <a:r>
              <a:rPr lang="zh-CN" altLang="en-US" dirty="0"/>
              <a:t>最大，</a:t>
            </a:r>
            <a:r>
              <a:rPr lang="en-US" altLang="zh-CN" dirty="0"/>
              <a:t>&lt;h6&gt;</a:t>
            </a:r>
            <a:r>
              <a:rPr lang="zh-CN" altLang="en-US" dirty="0"/>
              <a:t>最小，通过实际效果进行对比</a:t>
            </a:r>
            <a:endParaRPr lang="en-US" altLang="zh-CN" dirty="0"/>
          </a:p>
          <a:p>
            <a:pPr lvl="0"/>
            <a:r>
              <a:rPr lang="en-US" altLang="zh-CN" dirty="0"/>
              <a:t>3</a:t>
            </a:r>
            <a:r>
              <a:rPr lang="zh-CN" altLang="en-US" dirty="0"/>
              <a:t>、对比一下段落标签和换行标签的不同，演示一下标签的嵌套。</a:t>
            </a:r>
            <a:endParaRPr lang="en-US" altLang="zh-CN" dirty="0"/>
          </a:p>
          <a:p>
            <a:pPr lvl="0">
              <a:lnSpc>
                <a:spcPct val="130000"/>
              </a:lnSpc>
              <a:buClr>
                <a:schemeClr val="folHlink"/>
              </a:buClr>
              <a:buSzPct val="60000"/>
            </a:pPr>
            <a:endParaRPr lang="en-US" altLang="zh-CN" sz="1000" dirty="0"/>
          </a:p>
          <a:p>
            <a:pPr lvl="0">
              <a:lnSpc>
                <a:spcPct val="130000"/>
              </a:lnSpc>
              <a:buClr>
                <a:schemeClr val="folHlink"/>
              </a:buClr>
              <a:buSzPct val="60000"/>
            </a:pPr>
            <a:r>
              <a:rPr lang="en-US" altLang="zh-CN" sz="1000" dirty="0"/>
              <a:t>&lt;h1&gt;</a:t>
            </a:r>
            <a:r>
              <a:rPr lang="zh-CN" altLang="en-US" sz="1000" dirty="0"/>
              <a:t>主题</a:t>
            </a:r>
            <a:r>
              <a:rPr lang="en-US" altLang="zh-CN" sz="1000" dirty="0"/>
              <a:t>&lt;/h1&gt;</a:t>
            </a:r>
            <a:endParaRPr lang="en-US" altLang="zh-CN" sz="1000" dirty="0"/>
          </a:p>
          <a:p>
            <a:pPr lvl="0">
              <a:lnSpc>
                <a:spcPct val="130000"/>
              </a:lnSpc>
              <a:buClr>
                <a:schemeClr val="folHlink"/>
              </a:buClr>
              <a:buSzPct val="60000"/>
            </a:pPr>
            <a:r>
              <a:rPr lang="en-US" altLang="zh-CN" sz="1000" dirty="0"/>
              <a:t>&lt;p&gt;</a:t>
            </a:r>
            <a:endParaRPr lang="en-US" altLang="zh-CN" sz="1000" dirty="0"/>
          </a:p>
          <a:p>
            <a:pPr lvl="0">
              <a:lnSpc>
                <a:spcPct val="130000"/>
              </a:lnSpc>
              <a:buClr>
                <a:schemeClr val="folHlink"/>
              </a:buClr>
              <a:buSzPct val="60000"/>
            </a:pPr>
            <a:r>
              <a:rPr lang="en-US" altLang="zh-CN" sz="1000" dirty="0"/>
              <a:t>  </a:t>
            </a:r>
            <a:r>
              <a:rPr lang="zh-CN" altLang="en-US" sz="1000" dirty="0"/>
              <a:t>内容</a:t>
            </a:r>
            <a:r>
              <a:rPr lang="en-US" altLang="zh-CN" sz="1000" dirty="0"/>
              <a:t>1</a:t>
            </a:r>
            <a:r>
              <a:rPr lang="zh-CN" altLang="en-US" sz="1000" dirty="0"/>
              <a:t> </a:t>
            </a:r>
            <a:r>
              <a:rPr lang="en-US" altLang="zh-CN" sz="1000" dirty="0"/>
              <a:t>&lt;br /&gt;</a:t>
            </a:r>
            <a:endParaRPr lang="en-US" altLang="zh-CN" sz="1000" dirty="0"/>
          </a:p>
          <a:p>
            <a:pPr lvl="0">
              <a:lnSpc>
                <a:spcPct val="130000"/>
              </a:lnSpc>
              <a:buClr>
                <a:schemeClr val="folHlink"/>
              </a:buClr>
              <a:buSzPct val="60000"/>
            </a:pPr>
            <a:r>
              <a:rPr lang="zh-CN" altLang="en-US" sz="1000" dirty="0"/>
              <a:t>  内容</a:t>
            </a:r>
            <a:r>
              <a:rPr lang="en-US" altLang="zh-CN" sz="1000" dirty="0"/>
              <a:t>2 &lt;br /&gt;</a:t>
            </a:r>
            <a:endParaRPr lang="en-US" altLang="zh-CN" sz="1000" dirty="0"/>
          </a:p>
          <a:p>
            <a:pPr lvl="0">
              <a:lnSpc>
                <a:spcPct val="130000"/>
              </a:lnSpc>
              <a:buClr>
                <a:schemeClr val="folHlink"/>
              </a:buClr>
              <a:buSzPct val="60000"/>
            </a:pPr>
            <a:r>
              <a:rPr lang="en-US" altLang="zh-CN" sz="1000" dirty="0"/>
              <a:t>  </a:t>
            </a:r>
            <a:r>
              <a:rPr lang="zh-CN" altLang="en-US" sz="1000" dirty="0"/>
              <a:t>内容</a:t>
            </a:r>
            <a:r>
              <a:rPr lang="en-US" altLang="zh-CN" sz="1000" dirty="0"/>
              <a:t>3 &lt;br /&gt;</a:t>
            </a:r>
            <a:endParaRPr lang="en-US" altLang="zh-CN" sz="1000" dirty="0"/>
          </a:p>
          <a:p>
            <a:pPr lvl="0">
              <a:lnSpc>
                <a:spcPct val="130000"/>
              </a:lnSpc>
              <a:buClr>
                <a:schemeClr val="folHlink"/>
              </a:buClr>
              <a:buSzPct val="60000"/>
            </a:pPr>
            <a:r>
              <a:rPr lang="en-US" altLang="zh-CN" sz="1000" dirty="0"/>
              <a:t>&lt;/p&gt;</a:t>
            </a:r>
            <a:endParaRPr lang="en-US" altLang="zh-CN" sz="1000" dirty="0"/>
          </a:p>
          <a:p>
            <a:pPr lvl="0"/>
            <a:endParaRPr lang="en-US" altLang="zh-CN" dirty="0"/>
          </a:p>
          <a:p>
            <a:pPr lvl="0" eaLnBrk="1" hangingPunct="1"/>
            <a:endParaRPr lang="zh-CN" altLang="zh-CN" dirty="0">
              <a:latin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幻灯片图像占位符 1"/>
          <p:cNvSpPr>
            <a:spLocks noGrp="1" noRot="1" noChangeAspect="1" noTextEdit="1"/>
          </p:cNvSpPr>
          <p:nvPr>
            <p:ph type="sldImg"/>
          </p:nvPr>
        </p:nvSpPr>
        <p:spPr/>
      </p:sp>
      <p:sp>
        <p:nvSpPr>
          <p:cNvPr id="99330" name="备注占位符 2"/>
          <p:cNvSpPr>
            <a:spLocks noGrp="1"/>
          </p:cNvSpPr>
          <p:nvPr>
            <p:ph type="body"/>
          </p:nvPr>
        </p:nvSpPr>
        <p:spPr/>
        <p:txBody>
          <a:bodyPr wrap="square" lIns="98186" tIns="48262" rIns="98186" bIns="48262" anchor="t"/>
          <a:p>
            <a:pPr lvl="0"/>
            <a:endParaRPr lang="zh-CN" altLang="en-US" dirty="0"/>
          </a:p>
        </p:txBody>
      </p:sp>
      <p:sp>
        <p:nvSpPr>
          <p:cNvPr id="9933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7" name="幻灯片图像占位符 1"/>
          <p:cNvSpPr>
            <a:spLocks noGrp="1" noRot="1" noChangeAspect="1" noTextEdit="1"/>
          </p:cNvSpPr>
          <p:nvPr>
            <p:ph type="sldImg"/>
          </p:nvPr>
        </p:nvSpPr>
        <p:spPr/>
      </p:sp>
      <p:sp>
        <p:nvSpPr>
          <p:cNvPr id="101378" name="备注占位符 2"/>
          <p:cNvSpPr>
            <a:spLocks noGrp="1"/>
          </p:cNvSpPr>
          <p:nvPr>
            <p:ph type="body"/>
          </p:nvPr>
        </p:nvSpPr>
        <p:spPr/>
        <p:txBody>
          <a:bodyPr wrap="square" lIns="98186" tIns="48262" rIns="98186" bIns="48262" anchor="t"/>
          <a:p>
            <a:pPr lvl="0"/>
            <a:endParaRPr lang="zh-CN" altLang="en-US" dirty="0"/>
          </a:p>
        </p:txBody>
      </p:sp>
      <p:sp>
        <p:nvSpPr>
          <p:cNvPr id="101379"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幻灯片图像占位符 1"/>
          <p:cNvSpPr>
            <a:spLocks noGrp="1" noRot="1" noChangeAspect="1" noTextEdit="1"/>
          </p:cNvSpPr>
          <p:nvPr>
            <p:ph type="sldImg"/>
          </p:nvPr>
        </p:nvSpPr>
        <p:spPr/>
      </p:sp>
      <p:sp>
        <p:nvSpPr>
          <p:cNvPr id="103426" name="备注占位符 2"/>
          <p:cNvSpPr>
            <a:spLocks noGrp="1"/>
          </p:cNvSpPr>
          <p:nvPr>
            <p:ph type="body"/>
          </p:nvPr>
        </p:nvSpPr>
        <p:spPr/>
        <p:txBody>
          <a:bodyPr wrap="square" lIns="98186" tIns="48262" rIns="98186" bIns="48262" anchor="t"/>
          <a:p>
            <a:pPr lvl="0"/>
            <a:endParaRPr lang="zh-CN" altLang="en-US" dirty="0"/>
          </a:p>
        </p:txBody>
      </p:sp>
      <p:sp>
        <p:nvSpPr>
          <p:cNvPr id="103427"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3" name="幻灯片图像占位符 1"/>
          <p:cNvSpPr>
            <a:spLocks noGrp="1" noRot="1" noChangeAspect="1" noTextEdit="1"/>
          </p:cNvSpPr>
          <p:nvPr>
            <p:ph type="sldImg"/>
          </p:nvPr>
        </p:nvSpPr>
        <p:spPr/>
      </p:sp>
      <p:sp>
        <p:nvSpPr>
          <p:cNvPr id="105474" name="备注占位符 2"/>
          <p:cNvSpPr>
            <a:spLocks noGrp="1"/>
          </p:cNvSpPr>
          <p:nvPr>
            <p:ph type="body"/>
          </p:nvPr>
        </p:nvSpPr>
        <p:spPr/>
        <p:txBody>
          <a:bodyPr wrap="square" lIns="98186" tIns="48262" rIns="98186" bIns="48262" anchor="t"/>
          <a:p>
            <a:pPr lvl="0"/>
            <a:endParaRPr lang="zh-CN" altLang="en-US" dirty="0"/>
          </a:p>
        </p:txBody>
      </p:sp>
      <p:sp>
        <p:nvSpPr>
          <p:cNvPr id="105475"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2273" name="幻灯片图像占位符 1"/>
          <p:cNvSpPr>
            <a:spLocks noGrp="1" noRot="1" noChangeAspect="1" noTextEdit="1"/>
          </p:cNvSpPr>
          <p:nvPr>
            <p:ph type="sldImg"/>
          </p:nvPr>
        </p:nvSpPr>
        <p:spPr/>
      </p:sp>
      <p:sp>
        <p:nvSpPr>
          <p:cNvPr id="182274" name="备注占位符 2"/>
          <p:cNvSpPr>
            <a:spLocks noGrp="1"/>
          </p:cNvSpPr>
          <p:nvPr>
            <p:ph type="body"/>
          </p:nvPr>
        </p:nvSpPr>
        <p:spPr/>
        <p:txBody>
          <a:bodyPr wrap="square" lIns="98186" tIns="48262" rIns="98186" bIns="48262" anchor="t"/>
          <a:p>
            <a:pPr lvl="0"/>
            <a:endParaRPr lang="zh-CN" altLang="en-US" dirty="0"/>
          </a:p>
        </p:txBody>
      </p:sp>
      <p:sp>
        <p:nvSpPr>
          <p:cNvPr id="182275"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1" name="Rectangle 7"/>
          <p:cNvSpPr txBox="1">
            <a:spLocks noGrp="1"/>
          </p:cNvSpPr>
          <p:nvPr/>
        </p:nvSpPr>
        <p:spPr>
          <a:xfrm>
            <a:off x="4106863" y="9059863"/>
            <a:ext cx="3143250" cy="476250"/>
          </a:xfrm>
          <a:prstGeom prst="rect">
            <a:avLst/>
          </a:prstGeom>
          <a:noFill/>
          <a:ln w="9525">
            <a:noFill/>
          </a:ln>
        </p:spPr>
        <p:txBody>
          <a:bodyPr lIns="95939" tIns="47969" rIns="95939" bIns="47969" anchor="b"/>
          <a:p>
            <a:pPr lvl="0" algn="r" defTabSz="958850"/>
            <a:fld id="{9A0DB2DC-4C9A-4742-B13C-FB6460FD3503}" type="slidenum">
              <a:rPr lang="en-US" altLang="zh-CN" sz="1300" dirty="0">
                <a:solidFill>
                  <a:schemeClr val="tx1"/>
                </a:solidFill>
                <a:latin typeface="Arial" panose="020B0604020202020204" pitchFamily="34" charset="0"/>
              </a:rPr>
            </a:fld>
            <a:endParaRPr lang="en-US" altLang="zh-CN" sz="1300" dirty="0">
              <a:solidFill>
                <a:schemeClr val="tx1"/>
              </a:solidFill>
              <a:latin typeface="Arial" panose="020B0604020202020204" pitchFamily="34" charset="0"/>
            </a:endParaRPr>
          </a:p>
        </p:txBody>
      </p:sp>
      <p:sp>
        <p:nvSpPr>
          <p:cNvPr id="107522" name="Rectangle 2"/>
          <p:cNvSpPr>
            <a:spLocks noGrp="1" noRot="1" noChangeAspect="1" noTextEdit="1"/>
          </p:cNvSpPr>
          <p:nvPr>
            <p:ph type="sldImg"/>
          </p:nvPr>
        </p:nvSpPr>
        <p:spPr>
          <a:xfrm>
            <a:off x="1241425" y="715963"/>
            <a:ext cx="4768850" cy="3576637"/>
          </a:xfrm>
        </p:spPr>
      </p:sp>
      <p:sp>
        <p:nvSpPr>
          <p:cNvPr id="58372" name="Rectangle 3"/>
          <p:cNvSpPr>
            <a:spLocks noGrp="1" noChangeArrowheads="1"/>
          </p:cNvSpPr>
          <p:nvPr>
            <p:ph type="body" idx="1"/>
          </p:nvPr>
        </p:nvSpPr>
        <p:spPr>
          <a:xfrm>
            <a:off x="725488" y="4530725"/>
            <a:ext cx="5800725" cy="4291013"/>
          </a:xfrm>
          <a:ln w="9525"/>
        </p:spPr>
        <p:txBody>
          <a:bodyPr wrap="square" lIns="95939" tIns="47969" rIns="95939" bIns="47969" numCol="1" anchor="t" anchorCtr="0" compatLnSpc="1"/>
          <a:lstStyle/>
          <a:p>
            <a:pPr marL="0" marR="0" lvl="0" indent="0" algn="l" defTabSz="723900" rtl="0" eaLnBrk="0" fontAlgn="base" latinLnBrk="0" hangingPunct="0">
              <a:lnSpc>
                <a:spcPct val="130000"/>
              </a:lnSpc>
              <a:spcBef>
                <a:spcPct val="30000"/>
              </a:spcBef>
              <a:spcAft>
                <a:spcPts val="0"/>
              </a:spcAft>
              <a:buClr>
                <a:schemeClr val="folHlink"/>
              </a:buClr>
              <a:buSzPct val="60000"/>
              <a:buFontTx/>
              <a:buNone/>
              <a:tabLst>
                <a:tab pos="444500" algn="l"/>
              </a:tabLst>
              <a:defRPr/>
            </a:pPr>
            <a:endParaRPr kumimoji="0" lang="zh-CN" altLang="zh-CN" sz="12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69" name="幻灯片图像占位符 1"/>
          <p:cNvSpPr>
            <a:spLocks noGrp="1" noRot="1" noChangeAspect="1" noTextEdit="1"/>
          </p:cNvSpPr>
          <p:nvPr>
            <p:ph type="sldImg"/>
          </p:nvPr>
        </p:nvSpPr>
        <p:spPr/>
      </p:sp>
      <p:sp>
        <p:nvSpPr>
          <p:cNvPr id="109570" name="备注占位符 2"/>
          <p:cNvSpPr>
            <a:spLocks noGrp="1"/>
          </p:cNvSpPr>
          <p:nvPr>
            <p:ph type="body"/>
          </p:nvPr>
        </p:nvSpPr>
        <p:spPr/>
        <p:txBody>
          <a:bodyPr wrap="square" lIns="98186" tIns="48262" rIns="98186" bIns="48262" anchor="t"/>
          <a:p>
            <a:pPr lvl="0"/>
            <a:endParaRPr lang="zh-CN" altLang="en-US" dirty="0"/>
          </a:p>
        </p:txBody>
      </p:sp>
      <p:sp>
        <p:nvSpPr>
          <p:cNvPr id="10957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7" name="Rectangle 7"/>
          <p:cNvSpPr txBox="1">
            <a:spLocks noGrp="1"/>
          </p:cNvSpPr>
          <p:nvPr/>
        </p:nvSpPr>
        <p:spPr>
          <a:xfrm>
            <a:off x="4106863" y="9059863"/>
            <a:ext cx="3143250" cy="476250"/>
          </a:xfrm>
          <a:prstGeom prst="rect">
            <a:avLst/>
          </a:prstGeom>
          <a:noFill/>
          <a:ln w="9525">
            <a:noFill/>
          </a:ln>
        </p:spPr>
        <p:txBody>
          <a:bodyPr lIns="95939" tIns="47969" rIns="95939" bIns="47969" anchor="b"/>
          <a:p>
            <a:pPr lvl="0" algn="r" defTabSz="958850"/>
            <a:fld id="{9A0DB2DC-4C9A-4742-B13C-FB6460FD3503}" type="slidenum">
              <a:rPr lang="en-US" altLang="zh-CN" sz="1300" dirty="0">
                <a:solidFill>
                  <a:schemeClr val="tx1"/>
                </a:solidFill>
                <a:latin typeface="Arial" panose="020B0604020202020204" pitchFamily="34" charset="0"/>
              </a:rPr>
            </a:fld>
            <a:endParaRPr lang="en-US" altLang="zh-CN" sz="1300" dirty="0">
              <a:solidFill>
                <a:schemeClr val="tx1"/>
              </a:solidFill>
              <a:latin typeface="Arial" panose="020B0604020202020204" pitchFamily="34" charset="0"/>
            </a:endParaRPr>
          </a:p>
        </p:txBody>
      </p:sp>
      <p:sp>
        <p:nvSpPr>
          <p:cNvPr id="111618" name="Rectangle 2"/>
          <p:cNvSpPr>
            <a:spLocks noGrp="1" noRot="1" noChangeAspect="1" noTextEdit="1"/>
          </p:cNvSpPr>
          <p:nvPr>
            <p:ph type="sldImg"/>
          </p:nvPr>
        </p:nvSpPr>
        <p:spPr>
          <a:xfrm>
            <a:off x="1241425" y="715963"/>
            <a:ext cx="4768850" cy="3576637"/>
          </a:xfrm>
        </p:spPr>
      </p:sp>
      <p:sp>
        <p:nvSpPr>
          <p:cNvPr id="58372" name="Rectangle 3"/>
          <p:cNvSpPr>
            <a:spLocks noGrp="1" noChangeArrowheads="1"/>
          </p:cNvSpPr>
          <p:nvPr>
            <p:ph type="body" idx="1"/>
          </p:nvPr>
        </p:nvSpPr>
        <p:spPr>
          <a:xfrm>
            <a:off x="725488" y="4530725"/>
            <a:ext cx="5800725" cy="4291013"/>
          </a:xfrm>
          <a:ln w="9525"/>
        </p:spPr>
        <p:txBody>
          <a:bodyPr wrap="square" lIns="95939" tIns="47969" rIns="95939" bIns="47969" numCol="1" anchor="t" anchorCtr="0" compatLnSpc="1"/>
          <a:lstStyle/>
          <a:p>
            <a:pPr marL="0" marR="0" lvl="0" indent="0" algn="l" defTabSz="723900" rtl="0" eaLnBrk="0" fontAlgn="base" latinLnBrk="0" hangingPunct="0">
              <a:lnSpc>
                <a:spcPct val="130000"/>
              </a:lnSpc>
              <a:spcBef>
                <a:spcPct val="30000"/>
              </a:spcBef>
              <a:spcAft>
                <a:spcPts val="0"/>
              </a:spcAft>
              <a:buClr>
                <a:schemeClr val="folHlink"/>
              </a:buClr>
              <a:buSzPct val="60000"/>
              <a:buFontTx/>
              <a:buNone/>
              <a:tabLst>
                <a:tab pos="444500" algn="l"/>
              </a:tabLst>
              <a:defRPr/>
            </a:pPr>
            <a:endParaRPr kumimoji="0" lang="zh-CN" altLang="zh-CN" sz="12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幻灯片图像占位符 1"/>
          <p:cNvSpPr>
            <a:spLocks noGrp="1" noRot="1" noChangeAspect="1" noTextEdit="1"/>
          </p:cNvSpPr>
          <p:nvPr>
            <p:ph type="sldImg"/>
          </p:nvPr>
        </p:nvSpPr>
        <p:spPr/>
      </p:sp>
      <p:sp>
        <p:nvSpPr>
          <p:cNvPr id="113666" name="备注占位符 2"/>
          <p:cNvSpPr>
            <a:spLocks noGrp="1"/>
          </p:cNvSpPr>
          <p:nvPr>
            <p:ph type="body"/>
          </p:nvPr>
        </p:nvSpPr>
        <p:spPr/>
        <p:txBody>
          <a:bodyPr wrap="square" lIns="98186" tIns="48262" rIns="98186" bIns="48262" anchor="t"/>
          <a:p>
            <a:pPr lvl="0"/>
            <a:endParaRPr lang="zh-CN" altLang="en-US" dirty="0"/>
          </a:p>
        </p:txBody>
      </p:sp>
      <p:sp>
        <p:nvSpPr>
          <p:cNvPr id="113667"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Rectangle 7"/>
          <p:cNvSpPr txBox="1">
            <a:spLocks noGrp="1"/>
          </p:cNvSpPr>
          <p:nvPr/>
        </p:nvSpPr>
        <p:spPr>
          <a:xfrm>
            <a:off x="4106863" y="9059863"/>
            <a:ext cx="3143250" cy="476250"/>
          </a:xfrm>
          <a:prstGeom prst="rect">
            <a:avLst/>
          </a:prstGeom>
          <a:noFill/>
          <a:ln w="9525">
            <a:noFill/>
          </a:ln>
        </p:spPr>
        <p:txBody>
          <a:bodyPr lIns="95939" tIns="47969" rIns="95939" bIns="47969" anchor="b"/>
          <a:p>
            <a:pPr lvl="0" algn="r" defTabSz="958850"/>
            <a:fld id="{9A0DB2DC-4C9A-4742-B13C-FB6460FD3503}" type="slidenum">
              <a:rPr lang="en-US" altLang="zh-CN" sz="1300" dirty="0">
                <a:solidFill>
                  <a:schemeClr val="tx1"/>
                </a:solidFill>
                <a:latin typeface="Arial" panose="020B0604020202020204" pitchFamily="34" charset="0"/>
              </a:rPr>
            </a:fld>
            <a:endParaRPr lang="en-US" altLang="zh-CN" sz="1300" dirty="0">
              <a:solidFill>
                <a:schemeClr val="tx1"/>
              </a:solidFill>
              <a:latin typeface="Arial" panose="020B0604020202020204" pitchFamily="34" charset="0"/>
            </a:endParaRPr>
          </a:p>
        </p:txBody>
      </p:sp>
      <p:sp>
        <p:nvSpPr>
          <p:cNvPr id="115714" name="Rectangle 2"/>
          <p:cNvSpPr>
            <a:spLocks noGrp="1" noRot="1" noChangeAspect="1" noTextEdit="1"/>
          </p:cNvSpPr>
          <p:nvPr>
            <p:ph type="sldImg"/>
          </p:nvPr>
        </p:nvSpPr>
        <p:spPr>
          <a:xfrm>
            <a:off x="1241425" y="715963"/>
            <a:ext cx="4768850" cy="3576637"/>
          </a:xfrm>
        </p:spPr>
      </p:sp>
      <p:sp>
        <p:nvSpPr>
          <p:cNvPr id="58372" name="Rectangle 3"/>
          <p:cNvSpPr>
            <a:spLocks noGrp="1" noChangeArrowheads="1"/>
          </p:cNvSpPr>
          <p:nvPr>
            <p:ph type="body" idx="1"/>
          </p:nvPr>
        </p:nvSpPr>
        <p:spPr>
          <a:xfrm>
            <a:off x="725488" y="4530725"/>
            <a:ext cx="5800725" cy="4291013"/>
          </a:xfrm>
          <a:ln w="9525"/>
        </p:spPr>
        <p:txBody>
          <a:bodyPr wrap="square" lIns="95939" tIns="47969" rIns="95939" bIns="47969" numCol="1" anchor="t" anchorCtr="0" compatLnSpc="1"/>
          <a:lstStyle/>
          <a:p>
            <a:pPr marL="0" marR="0" lvl="0" indent="0" algn="l" defTabSz="723900" rtl="0" eaLnBrk="0" fontAlgn="base" latinLnBrk="0" hangingPunct="0">
              <a:lnSpc>
                <a:spcPct val="130000"/>
              </a:lnSpc>
              <a:spcBef>
                <a:spcPct val="30000"/>
              </a:spcBef>
              <a:spcAft>
                <a:spcPts val="0"/>
              </a:spcAft>
              <a:buClr>
                <a:schemeClr val="folHlink"/>
              </a:buClr>
              <a:buSzPct val="60000"/>
              <a:buFontTx/>
              <a:buNone/>
              <a:tabLst>
                <a:tab pos="444500" algn="l"/>
              </a:tabLst>
              <a:defRPr/>
            </a:pPr>
            <a:endParaRPr kumimoji="0" lang="zh-CN" altLang="zh-CN" sz="12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Rectangle 7"/>
          <p:cNvSpPr txBox="1">
            <a:spLocks noGrp="1"/>
          </p:cNvSpPr>
          <p:nvPr/>
        </p:nvSpPr>
        <p:spPr>
          <a:xfrm>
            <a:off x="4106863" y="9059863"/>
            <a:ext cx="3143250" cy="476250"/>
          </a:xfrm>
          <a:prstGeom prst="rect">
            <a:avLst/>
          </a:prstGeom>
          <a:noFill/>
          <a:ln w="9525">
            <a:noFill/>
          </a:ln>
        </p:spPr>
        <p:txBody>
          <a:bodyPr lIns="95939" tIns="47969" rIns="95939" bIns="47969" anchor="b"/>
          <a:p>
            <a:pPr lvl="0" algn="r" defTabSz="958850"/>
            <a:fld id="{9A0DB2DC-4C9A-4742-B13C-FB6460FD3503}" type="slidenum">
              <a:rPr lang="en-US" altLang="zh-CN" sz="1300" dirty="0">
                <a:solidFill>
                  <a:schemeClr val="tx1"/>
                </a:solidFill>
                <a:latin typeface="Arial" panose="020B0604020202020204" pitchFamily="34" charset="0"/>
              </a:rPr>
            </a:fld>
            <a:endParaRPr lang="en-US" altLang="zh-CN" sz="1300" dirty="0">
              <a:solidFill>
                <a:schemeClr val="tx1"/>
              </a:solidFill>
              <a:latin typeface="Arial" panose="020B0604020202020204" pitchFamily="34" charset="0"/>
            </a:endParaRPr>
          </a:p>
        </p:txBody>
      </p:sp>
      <p:sp>
        <p:nvSpPr>
          <p:cNvPr id="117762" name="Rectangle 2"/>
          <p:cNvSpPr>
            <a:spLocks noGrp="1" noRot="1" noChangeAspect="1" noTextEdit="1"/>
          </p:cNvSpPr>
          <p:nvPr>
            <p:ph type="sldImg"/>
          </p:nvPr>
        </p:nvSpPr>
        <p:spPr>
          <a:xfrm>
            <a:off x="1241425" y="715963"/>
            <a:ext cx="4768850" cy="3576637"/>
          </a:xfrm>
        </p:spPr>
      </p:sp>
      <p:sp>
        <p:nvSpPr>
          <p:cNvPr id="58372" name="Rectangle 3"/>
          <p:cNvSpPr>
            <a:spLocks noGrp="1" noChangeArrowheads="1"/>
          </p:cNvSpPr>
          <p:nvPr>
            <p:ph type="body" idx="1"/>
          </p:nvPr>
        </p:nvSpPr>
        <p:spPr>
          <a:xfrm>
            <a:off x="725488" y="4530725"/>
            <a:ext cx="5800725" cy="4291013"/>
          </a:xfrm>
          <a:ln w="9525"/>
        </p:spPr>
        <p:txBody>
          <a:bodyPr wrap="square" lIns="95939" tIns="47969" rIns="95939" bIns="47969" numCol="1" anchor="t" anchorCtr="0" compatLnSpc="1"/>
          <a:lstStyle/>
          <a:p>
            <a:pPr marL="0" marR="0" lvl="0" indent="0" algn="l" defTabSz="723900" rtl="0" eaLnBrk="0" fontAlgn="base" latinLnBrk="0" hangingPunct="0">
              <a:lnSpc>
                <a:spcPct val="130000"/>
              </a:lnSpc>
              <a:spcBef>
                <a:spcPct val="30000"/>
              </a:spcBef>
              <a:spcAft>
                <a:spcPts val="0"/>
              </a:spcAft>
              <a:buClr>
                <a:schemeClr val="folHlink"/>
              </a:buClr>
              <a:buSzPct val="60000"/>
              <a:buFontTx/>
              <a:buNone/>
              <a:tabLst>
                <a:tab pos="444500" algn="l"/>
              </a:tabLst>
              <a:defRPr/>
            </a:pPr>
            <a:endParaRPr kumimoji="0" lang="zh-CN" altLang="zh-CN" sz="12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Rectangle 7"/>
          <p:cNvSpPr txBox="1">
            <a:spLocks noGrp="1"/>
          </p:cNvSpPr>
          <p:nvPr/>
        </p:nvSpPr>
        <p:spPr>
          <a:xfrm>
            <a:off x="4106863" y="9059863"/>
            <a:ext cx="3143250" cy="476250"/>
          </a:xfrm>
          <a:prstGeom prst="rect">
            <a:avLst/>
          </a:prstGeom>
          <a:noFill/>
          <a:ln w="9525">
            <a:noFill/>
          </a:ln>
        </p:spPr>
        <p:txBody>
          <a:bodyPr lIns="95939" tIns="47969" rIns="95939" bIns="47969" anchor="b"/>
          <a:p>
            <a:pPr lvl="0" algn="r" defTabSz="958850"/>
            <a:fld id="{9A0DB2DC-4C9A-4742-B13C-FB6460FD3503}" type="slidenum">
              <a:rPr lang="en-US" altLang="zh-CN" sz="1300" dirty="0">
                <a:solidFill>
                  <a:schemeClr val="tx1"/>
                </a:solidFill>
                <a:latin typeface="Arial" panose="020B0604020202020204" pitchFamily="34" charset="0"/>
              </a:rPr>
            </a:fld>
            <a:endParaRPr lang="en-US" altLang="zh-CN" sz="1300" dirty="0">
              <a:solidFill>
                <a:schemeClr val="tx1"/>
              </a:solidFill>
              <a:latin typeface="Arial" panose="020B0604020202020204" pitchFamily="34" charset="0"/>
            </a:endParaRPr>
          </a:p>
        </p:txBody>
      </p:sp>
      <p:sp>
        <p:nvSpPr>
          <p:cNvPr id="121858" name="Rectangle 2"/>
          <p:cNvSpPr>
            <a:spLocks noGrp="1" noRot="1" noChangeAspect="1" noTextEdit="1"/>
          </p:cNvSpPr>
          <p:nvPr>
            <p:ph type="sldImg"/>
          </p:nvPr>
        </p:nvSpPr>
        <p:spPr>
          <a:xfrm>
            <a:off x="1241425" y="715963"/>
            <a:ext cx="4768850" cy="3576637"/>
          </a:xfrm>
        </p:spPr>
      </p:sp>
      <p:sp>
        <p:nvSpPr>
          <p:cNvPr id="58372" name="Rectangle 3"/>
          <p:cNvSpPr>
            <a:spLocks noGrp="1" noChangeArrowheads="1"/>
          </p:cNvSpPr>
          <p:nvPr>
            <p:ph type="body" idx="1"/>
          </p:nvPr>
        </p:nvSpPr>
        <p:spPr>
          <a:xfrm>
            <a:off x="725488" y="4530725"/>
            <a:ext cx="5800725" cy="4291013"/>
          </a:xfrm>
          <a:ln w="9525"/>
        </p:spPr>
        <p:txBody>
          <a:bodyPr wrap="square" lIns="95939" tIns="47969" rIns="95939" bIns="47969" numCol="1" anchor="t" anchorCtr="0" compatLnSpc="1"/>
          <a:lstStyle/>
          <a:p>
            <a:pPr marL="0" marR="0" lvl="0" indent="0" algn="l" defTabSz="723900" rtl="0" eaLnBrk="0" fontAlgn="base" latinLnBrk="0" hangingPunct="0">
              <a:lnSpc>
                <a:spcPct val="130000"/>
              </a:lnSpc>
              <a:spcBef>
                <a:spcPct val="30000"/>
              </a:spcBef>
              <a:spcAft>
                <a:spcPts val="0"/>
              </a:spcAft>
              <a:buClr>
                <a:schemeClr val="folHlink"/>
              </a:buClr>
              <a:buSzPct val="60000"/>
              <a:buFontTx/>
              <a:buNone/>
              <a:tabLst>
                <a:tab pos="444500" algn="l"/>
              </a:tabLst>
              <a:defRPr/>
            </a:pPr>
            <a:endParaRPr kumimoji="0" lang="zh-CN" altLang="zh-CN" sz="12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5" name="Rectangle 7"/>
          <p:cNvSpPr txBox="1">
            <a:spLocks noGrp="1"/>
          </p:cNvSpPr>
          <p:nvPr/>
        </p:nvSpPr>
        <p:spPr>
          <a:xfrm>
            <a:off x="4106863" y="9059863"/>
            <a:ext cx="3143250" cy="476250"/>
          </a:xfrm>
          <a:prstGeom prst="rect">
            <a:avLst/>
          </a:prstGeom>
          <a:noFill/>
          <a:ln w="9525">
            <a:noFill/>
          </a:ln>
        </p:spPr>
        <p:txBody>
          <a:bodyPr lIns="95939" tIns="47969" rIns="95939" bIns="47969" anchor="b"/>
          <a:p>
            <a:pPr lvl="0" algn="r" defTabSz="958850"/>
            <a:fld id="{9A0DB2DC-4C9A-4742-B13C-FB6460FD3503}" type="slidenum">
              <a:rPr lang="en-US" altLang="zh-CN" sz="1300" dirty="0">
                <a:solidFill>
                  <a:schemeClr val="tx1"/>
                </a:solidFill>
                <a:latin typeface="Arial" panose="020B0604020202020204" pitchFamily="34" charset="0"/>
              </a:rPr>
            </a:fld>
            <a:endParaRPr lang="en-US" altLang="zh-CN" sz="1300" dirty="0">
              <a:solidFill>
                <a:schemeClr val="tx1"/>
              </a:solidFill>
              <a:latin typeface="Arial" panose="020B0604020202020204" pitchFamily="34" charset="0"/>
            </a:endParaRPr>
          </a:p>
        </p:txBody>
      </p:sp>
      <p:sp>
        <p:nvSpPr>
          <p:cNvPr id="123906" name="Rectangle 2"/>
          <p:cNvSpPr>
            <a:spLocks noGrp="1" noRot="1" noChangeAspect="1" noTextEdit="1"/>
          </p:cNvSpPr>
          <p:nvPr>
            <p:ph type="sldImg"/>
          </p:nvPr>
        </p:nvSpPr>
        <p:spPr>
          <a:xfrm>
            <a:off x="1241425" y="715963"/>
            <a:ext cx="4768850" cy="3576637"/>
          </a:xfrm>
        </p:spPr>
      </p:sp>
      <p:sp>
        <p:nvSpPr>
          <p:cNvPr id="58372" name="Rectangle 3"/>
          <p:cNvSpPr>
            <a:spLocks noGrp="1" noChangeArrowheads="1"/>
          </p:cNvSpPr>
          <p:nvPr>
            <p:ph type="body" idx="1"/>
          </p:nvPr>
        </p:nvSpPr>
        <p:spPr>
          <a:xfrm>
            <a:off x="725488" y="4530725"/>
            <a:ext cx="5800725" cy="4291013"/>
          </a:xfrm>
          <a:ln w="9525"/>
        </p:spPr>
        <p:txBody>
          <a:bodyPr wrap="square" lIns="95939" tIns="47969" rIns="95939" bIns="47969" numCol="1" anchor="t" anchorCtr="0" compatLnSpc="1"/>
          <a:lstStyle/>
          <a:p>
            <a:pPr marL="0" marR="0" lvl="0" indent="0" algn="l" defTabSz="723900" rtl="0" eaLnBrk="0" fontAlgn="base" latinLnBrk="0" hangingPunct="0">
              <a:lnSpc>
                <a:spcPct val="130000"/>
              </a:lnSpc>
              <a:spcBef>
                <a:spcPct val="30000"/>
              </a:spcBef>
              <a:spcAft>
                <a:spcPts val="0"/>
              </a:spcAft>
              <a:buClr>
                <a:schemeClr val="folHlink"/>
              </a:buClr>
              <a:buSzPct val="60000"/>
              <a:buFontTx/>
              <a:buNone/>
              <a:tabLst>
                <a:tab pos="444500" algn="l"/>
              </a:tabLst>
              <a:defRPr/>
            </a:pPr>
            <a:endParaRPr kumimoji="0" lang="zh-CN" altLang="zh-CN" sz="12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49" name="Rectangle 7"/>
          <p:cNvSpPr txBox="1">
            <a:spLocks noGrp="1"/>
          </p:cNvSpPr>
          <p:nvPr/>
        </p:nvSpPr>
        <p:spPr>
          <a:xfrm>
            <a:off x="4106863" y="9059863"/>
            <a:ext cx="3143250" cy="476250"/>
          </a:xfrm>
          <a:prstGeom prst="rect">
            <a:avLst/>
          </a:prstGeom>
          <a:noFill/>
          <a:ln w="9525">
            <a:noFill/>
          </a:ln>
        </p:spPr>
        <p:txBody>
          <a:bodyPr lIns="95939" tIns="47969" rIns="95939" bIns="47969" anchor="b"/>
          <a:p>
            <a:pPr lvl="0" algn="r" defTabSz="958850"/>
            <a:fld id="{9A0DB2DC-4C9A-4742-B13C-FB6460FD3503}" type="slidenum">
              <a:rPr lang="en-US" altLang="zh-CN" sz="1300" dirty="0">
                <a:solidFill>
                  <a:schemeClr val="tx1"/>
                </a:solidFill>
                <a:latin typeface="Arial" panose="020B0604020202020204" pitchFamily="34" charset="0"/>
              </a:rPr>
            </a:fld>
            <a:endParaRPr lang="en-US" altLang="zh-CN" sz="1300" dirty="0">
              <a:solidFill>
                <a:schemeClr val="tx1"/>
              </a:solidFill>
              <a:latin typeface="Arial" panose="020B0604020202020204" pitchFamily="34" charset="0"/>
            </a:endParaRPr>
          </a:p>
        </p:txBody>
      </p:sp>
      <p:sp>
        <p:nvSpPr>
          <p:cNvPr id="130050" name="Rectangle 2"/>
          <p:cNvSpPr>
            <a:spLocks noGrp="1" noRot="1" noChangeAspect="1" noTextEdit="1"/>
          </p:cNvSpPr>
          <p:nvPr>
            <p:ph type="sldImg"/>
          </p:nvPr>
        </p:nvSpPr>
        <p:spPr>
          <a:xfrm>
            <a:off x="1241425" y="715963"/>
            <a:ext cx="4768850" cy="3576637"/>
          </a:xfrm>
        </p:spPr>
      </p:sp>
      <p:sp>
        <p:nvSpPr>
          <p:cNvPr id="58372" name="Rectangle 3"/>
          <p:cNvSpPr>
            <a:spLocks noGrp="1" noChangeArrowheads="1"/>
          </p:cNvSpPr>
          <p:nvPr>
            <p:ph type="body" idx="1"/>
          </p:nvPr>
        </p:nvSpPr>
        <p:spPr>
          <a:xfrm>
            <a:off x="725488" y="4530725"/>
            <a:ext cx="5800725" cy="4291013"/>
          </a:xfrm>
          <a:ln w="9525"/>
        </p:spPr>
        <p:txBody>
          <a:bodyPr wrap="square" lIns="95939" tIns="47969" rIns="95939" bIns="47969" numCol="1" anchor="t" anchorCtr="0" compatLnSpc="1"/>
          <a:lstStyle/>
          <a:p>
            <a:pPr marL="0" marR="0" lvl="0" indent="0" algn="l" defTabSz="723900" rtl="0" eaLnBrk="0" fontAlgn="base" latinLnBrk="0" hangingPunct="0">
              <a:lnSpc>
                <a:spcPct val="130000"/>
              </a:lnSpc>
              <a:spcBef>
                <a:spcPct val="30000"/>
              </a:spcBef>
              <a:spcAft>
                <a:spcPts val="0"/>
              </a:spcAft>
              <a:buClr>
                <a:schemeClr val="folHlink"/>
              </a:buClr>
              <a:buSzPct val="60000"/>
              <a:buFontTx/>
              <a:buNone/>
              <a:tabLst>
                <a:tab pos="444500" algn="l"/>
              </a:tabLst>
              <a:defRPr/>
            </a:pPr>
            <a:endParaRPr kumimoji="0" lang="zh-CN" altLang="zh-CN" sz="12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5" name="幻灯片图像占位符 1"/>
          <p:cNvSpPr>
            <a:spLocks noGrp="1" noRot="1" noChangeAspect="1" noTextEdit="1"/>
          </p:cNvSpPr>
          <p:nvPr>
            <p:ph type="sldImg"/>
          </p:nvPr>
        </p:nvSpPr>
        <p:spPr/>
      </p:sp>
      <p:sp>
        <p:nvSpPr>
          <p:cNvPr id="134146" name="备注占位符 2"/>
          <p:cNvSpPr>
            <a:spLocks noGrp="1"/>
          </p:cNvSpPr>
          <p:nvPr>
            <p:ph type="body"/>
          </p:nvPr>
        </p:nvSpPr>
        <p:spPr/>
        <p:txBody>
          <a:bodyPr wrap="square" lIns="98186" tIns="48262" rIns="98186" bIns="48262" anchor="t"/>
          <a:p>
            <a:pPr lvl="0"/>
            <a:endParaRPr lang="zh-CN" altLang="en-US" dirty="0"/>
          </a:p>
        </p:txBody>
      </p:sp>
      <p:sp>
        <p:nvSpPr>
          <p:cNvPr id="134147"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幻灯片图像占位符 1"/>
          <p:cNvSpPr>
            <a:spLocks noGrp="1" noRot="1" noChangeAspect="1" noTextEdit="1"/>
          </p:cNvSpPr>
          <p:nvPr>
            <p:ph type="sldImg"/>
          </p:nvPr>
        </p:nvSpPr>
        <p:spPr/>
      </p:sp>
      <p:sp>
        <p:nvSpPr>
          <p:cNvPr id="48130" name="备注占位符 2"/>
          <p:cNvSpPr>
            <a:spLocks noGrp="1"/>
          </p:cNvSpPr>
          <p:nvPr>
            <p:ph type="body"/>
          </p:nvPr>
        </p:nvSpPr>
        <p:spPr/>
        <p:txBody>
          <a:bodyPr wrap="square" lIns="98186" tIns="48262" rIns="98186" bIns="48262" anchor="t"/>
          <a:p>
            <a:pPr lvl="0"/>
            <a:endParaRPr lang="zh-CN" altLang="en-US" dirty="0"/>
          </a:p>
        </p:txBody>
      </p:sp>
      <p:sp>
        <p:nvSpPr>
          <p:cNvPr id="4813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3" name="幻灯片图像占位符 1"/>
          <p:cNvSpPr>
            <a:spLocks noGrp="1" noRot="1" noChangeAspect="1" noTextEdit="1"/>
          </p:cNvSpPr>
          <p:nvPr>
            <p:ph type="sldImg"/>
          </p:nvPr>
        </p:nvSpPr>
        <p:spPr/>
      </p:sp>
      <p:sp>
        <p:nvSpPr>
          <p:cNvPr id="136194" name="备注占位符 2"/>
          <p:cNvSpPr>
            <a:spLocks noGrp="1"/>
          </p:cNvSpPr>
          <p:nvPr>
            <p:ph type="body"/>
          </p:nvPr>
        </p:nvSpPr>
        <p:spPr/>
        <p:txBody>
          <a:bodyPr wrap="square" lIns="98186" tIns="48262" rIns="98186" bIns="48262" anchor="t"/>
          <a:p>
            <a:pPr lvl="0"/>
            <a:endParaRPr lang="zh-CN" altLang="en-US" dirty="0"/>
          </a:p>
        </p:txBody>
      </p:sp>
      <p:sp>
        <p:nvSpPr>
          <p:cNvPr id="136195"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1" name="幻灯片图像占位符 1"/>
          <p:cNvSpPr>
            <a:spLocks noGrp="1" noRot="1" noChangeAspect="1" noTextEdit="1"/>
          </p:cNvSpPr>
          <p:nvPr>
            <p:ph type="sldImg"/>
          </p:nvPr>
        </p:nvSpPr>
        <p:spPr/>
      </p:sp>
      <p:sp>
        <p:nvSpPr>
          <p:cNvPr id="138242" name="备注占位符 2"/>
          <p:cNvSpPr>
            <a:spLocks noGrp="1"/>
          </p:cNvSpPr>
          <p:nvPr>
            <p:ph type="body"/>
          </p:nvPr>
        </p:nvSpPr>
        <p:spPr/>
        <p:txBody>
          <a:bodyPr wrap="square" lIns="98186" tIns="48262" rIns="98186" bIns="48262" anchor="t"/>
          <a:p>
            <a:pPr lvl="0"/>
            <a:endParaRPr lang="zh-CN" altLang="en-US" dirty="0"/>
          </a:p>
        </p:txBody>
      </p:sp>
      <p:sp>
        <p:nvSpPr>
          <p:cNvPr id="138243"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89" name="幻灯片图像占位符 1"/>
          <p:cNvSpPr>
            <a:spLocks noGrp="1" noRot="1" noChangeAspect="1" noTextEdit="1"/>
          </p:cNvSpPr>
          <p:nvPr>
            <p:ph type="sldImg"/>
          </p:nvPr>
        </p:nvSpPr>
        <p:spPr/>
      </p:sp>
      <p:sp>
        <p:nvSpPr>
          <p:cNvPr id="140290" name="备注占位符 2"/>
          <p:cNvSpPr>
            <a:spLocks noGrp="1"/>
          </p:cNvSpPr>
          <p:nvPr>
            <p:ph type="body"/>
          </p:nvPr>
        </p:nvSpPr>
        <p:spPr/>
        <p:txBody>
          <a:bodyPr wrap="square" lIns="98186" tIns="48262" rIns="98186" bIns="48262" anchor="t"/>
          <a:p>
            <a:pPr lvl="0"/>
            <a:endParaRPr lang="zh-CN" altLang="en-US" dirty="0"/>
          </a:p>
        </p:txBody>
      </p:sp>
      <p:sp>
        <p:nvSpPr>
          <p:cNvPr id="14029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7" name="幻灯片图像占位符 1"/>
          <p:cNvSpPr>
            <a:spLocks noGrp="1" noRot="1" noChangeAspect="1" noTextEdit="1"/>
          </p:cNvSpPr>
          <p:nvPr>
            <p:ph type="sldImg"/>
          </p:nvPr>
        </p:nvSpPr>
        <p:spPr/>
      </p:sp>
      <p:sp>
        <p:nvSpPr>
          <p:cNvPr id="142338" name="备注占位符 2"/>
          <p:cNvSpPr>
            <a:spLocks noGrp="1"/>
          </p:cNvSpPr>
          <p:nvPr>
            <p:ph type="body"/>
          </p:nvPr>
        </p:nvSpPr>
        <p:spPr/>
        <p:txBody>
          <a:bodyPr wrap="square" lIns="98186" tIns="48262" rIns="98186" bIns="48262" anchor="t"/>
          <a:p>
            <a:pPr lvl="0"/>
            <a:endParaRPr lang="zh-CN" altLang="en-US" dirty="0"/>
          </a:p>
        </p:txBody>
      </p:sp>
      <p:sp>
        <p:nvSpPr>
          <p:cNvPr id="142339"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5" name="幻灯片图像占位符 1"/>
          <p:cNvSpPr>
            <a:spLocks noGrp="1" noRot="1" noChangeAspect="1" noTextEdit="1"/>
          </p:cNvSpPr>
          <p:nvPr>
            <p:ph type="sldImg"/>
          </p:nvPr>
        </p:nvSpPr>
        <p:spPr/>
      </p:sp>
      <p:sp>
        <p:nvSpPr>
          <p:cNvPr id="144386" name="备注占位符 2"/>
          <p:cNvSpPr>
            <a:spLocks noGrp="1"/>
          </p:cNvSpPr>
          <p:nvPr>
            <p:ph type="body"/>
          </p:nvPr>
        </p:nvSpPr>
        <p:spPr/>
        <p:txBody>
          <a:bodyPr wrap="square" lIns="98186" tIns="48262" rIns="98186" bIns="48262" anchor="t"/>
          <a:p>
            <a:pPr lvl="0"/>
            <a:endParaRPr lang="zh-CN" altLang="en-US" dirty="0"/>
          </a:p>
        </p:txBody>
      </p:sp>
      <p:sp>
        <p:nvSpPr>
          <p:cNvPr id="144387"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3" name="幻灯片图像占位符 1"/>
          <p:cNvSpPr>
            <a:spLocks noGrp="1" noRot="1" noChangeAspect="1" noTextEdit="1"/>
          </p:cNvSpPr>
          <p:nvPr>
            <p:ph type="sldImg"/>
          </p:nvPr>
        </p:nvSpPr>
        <p:spPr/>
      </p:sp>
      <p:sp>
        <p:nvSpPr>
          <p:cNvPr id="146434" name="备注占位符 2"/>
          <p:cNvSpPr>
            <a:spLocks noGrp="1"/>
          </p:cNvSpPr>
          <p:nvPr>
            <p:ph type="body"/>
          </p:nvPr>
        </p:nvSpPr>
        <p:spPr/>
        <p:txBody>
          <a:bodyPr wrap="square" lIns="98186" tIns="48262" rIns="98186" bIns="48262" anchor="t"/>
          <a:p>
            <a:pPr lvl="0"/>
            <a:endParaRPr lang="zh-CN" altLang="en-US" dirty="0"/>
          </a:p>
        </p:txBody>
      </p:sp>
      <p:sp>
        <p:nvSpPr>
          <p:cNvPr id="146435"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1" name="幻灯片图像占位符 1"/>
          <p:cNvSpPr>
            <a:spLocks noGrp="1" noRot="1" noChangeAspect="1" noTextEdit="1"/>
          </p:cNvSpPr>
          <p:nvPr>
            <p:ph type="sldImg"/>
          </p:nvPr>
        </p:nvSpPr>
        <p:spPr/>
      </p:sp>
      <p:sp>
        <p:nvSpPr>
          <p:cNvPr id="148482" name="备注占位符 2"/>
          <p:cNvSpPr>
            <a:spLocks noGrp="1"/>
          </p:cNvSpPr>
          <p:nvPr>
            <p:ph type="body"/>
          </p:nvPr>
        </p:nvSpPr>
        <p:spPr/>
        <p:txBody>
          <a:bodyPr wrap="square" lIns="98186" tIns="48262" rIns="98186" bIns="48262" anchor="t"/>
          <a:p>
            <a:pPr lvl="0"/>
            <a:endParaRPr lang="zh-CN" altLang="en-US" dirty="0"/>
          </a:p>
        </p:txBody>
      </p:sp>
      <p:sp>
        <p:nvSpPr>
          <p:cNvPr id="148483"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29" name="幻灯片图像占位符 1"/>
          <p:cNvSpPr>
            <a:spLocks noGrp="1" noRot="1" noChangeAspect="1" noTextEdit="1"/>
          </p:cNvSpPr>
          <p:nvPr>
            <p:ph type="sldImg"/>
          </p:nvPr>
        </p:nvSpPr>
        <p:spPr/>
      </p:sp>
      <p:sp>
        <p:nvSpPr>
          <p:cNvPr id="150530" name="备注占位符 2"/>
          <p:cNvSpPr>
            <a:spLocks noGrp="1"/>
          </p:cNvSpPr>
          <p:nvPr>
            <p:ph type="body"/>
          </p:nvPr>
        </p:nvSpPr>
        <p:spPr/>
        <p:txBody>
          <a:bodyPr wrap="square" lIns="98186" tIns="48262" rIns="98186" bIns="48262" anchor="t"/>
          <a:p>
            <a:pPr lvl="0"/>
            <a:endParaRPr lang="zh-CN" altLang="en-US" dirty="0"/>
          </a:p>
        </p:txBody>
      </p:sp>
      <p:sp>
        <p:nvSpPr>
          <p:cNvPr id="15053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7" name="幻灯片图像占位符 1"/>
          <p:cNvSpPr>
            <a:spLocks noGrp="1" noRot="1" noChangeAspect="1" noTextEdit="1"/>
          </p:cNvSpPr>
          <p:nvPr>
            <p:ph type="sldImg"/>
          </p:nvPr>
        </p:nvSpPr>
        <p:spPr/>
      </p:sp>
      <p:sp>
        <p:nvSpPr>
          <p:cNvPr id="152578" name="备注占位符 2"/>
          <p:cNvSpPr>
            <a:spLocks noGrp="1"/>
          </p:cNvSpPr>
          <p:nvPr>
            <p:ph type="body"/>
          </p:nvPr>
        </p:nvSpPr>
        <p:spPr/>
        <p:txBody>
          <a:bodyPr wrap="square" lIns="98186" tIns="48262" rIns="98186" bIns="48262" anchor="t"/>
          <a:p>
            <a:pPr lvl="0"/>
            <a:endParaRPr lang="zh-CN" altLang="en-US" dirty="0"/>
          </a:p>
        </p:txBody>
      </p:sp>
      <p:sp>
        <p:nvSpPr>
          <p:cNvPr id="152579"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5" name="幻灯片图像占位符 1"/>
          <p:cNvSpPr>
            <a:spLocks noGrp="1" noRot="1" noChangeAspect="1" noTextEdit="1"/>
          </p:cNvSpPr>
          <p:nvPr>
            <p:ph type="sldImg"/>
          </p:nvPr>
        </p:nvSpPr>
        <p:spPr/>
      </p:sp>
      <p:sp>
        <p:nvSpPr>
          <p:cNvPr id="154626" name="备注占位符 2"/>
          <p:cNvSpPr>
            <a:spLocks noGrp="1"/>
          </p:cNvSpPr>
          <p:nvPr>
            <p:ph type="body"/>
          </p:nvPr>
        </p:nvSpPr>
        <p:spPr/>
        <p:txBody>
          <a:bodyPr wrap="square" lIns="98186" tIns="48262" rIns="98186" bIns="48262" anchor="t"/>
          <a:p>
            <a:pPr lvl="0"/>
            <a:endParaRPr lang="zh-CN" altLang="en-US" dirty="0"/>
          </a:p>
        </p:txBody>
      </p:sp>
      <p:sp>
        <p:nvSpPr>
          <p:cNvPr id="154627"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幻灯片图像占位符 1"/>
          <p:cNvSpPr>
            <a:spLocks noGrp="1" noRot="1" noChangeAspect="1" noTextEdit="1"/>
          </p:cNvSpPr>
          <p:nvPr>
            <p:ph type="sldImg"/>
          </p:nvPr>
        </p:nvSpPr>
        <p:spPr/>
      </p:sp>
      <p:sp>
        <p:nvSpPr>
          <p:cNvPr id="50178" name="备注占位符 2"/>
          <p:cNvSpPr>
            <a:spLocks noGrp="1"/>
          </p:cNvSpPr>
          <p:nvPr>
            <p:ph type="body"/>
          </p:nvPr>
        </p:nvSpPr>
        <p:spPr/>
        <p:txBody>
          <a:bodyPr wrap="square" lIns="98186" tIns="48262" rIns="98186" bIns="48262" anchor="t"/>
          <a:p>
            <a:pPr lvl="0"/>
            <a:endParaRPr lang="zh-CN" altLang="en-US" dirty="0"/>
          </a:p>
        </p:txBody>
      </p:sp>
      <p:sp>
        <p:nvSpPr>
          <p:cNvPr id="50179"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3" name="幻灯片图像占位符 1"/>
          <p:cNvSpPr>
            <a:spLocks noGrp="1" noRot="1" noChangeAspect="1" noTextEdit="1"/>
          </p:cNvSpPr>
          <p:nvPr>
            <p:ph type="sldImg"/>
          </p:nvPr>
        </p:nvSpPr>
        <p:spPr/>
      </p:sp>
      <p:sp>
        <p:nvSpPr>
          <p:cNvPr id="156674" name="备注占位符 2"/>
          <p:cNvSpPr>
            <a:spLocks noGrp="1"/>
          </p:cNvSpPr>
          <p:nvPr>
            <p:ph type="body"/>
          </p:nvPr>
        </p:nvSpPr>
        <p:spPr/>
        <p:txBody>
          <a:bodyPr wrap="square" lIns="98186" tIns="48262" rIns="98186" bIns="48262" anchor="t"/>
          <a:p>
            <a:pPr lvl="0"/>
            <a:endParaRPr lang="zh-CN" altLang="en-US" dirty="0"/>
          </a:p>
        </p:txBody>
      </p:sp>
      <p:sp>
        <p:nvSpPr>
          <p:cNvPr id="156675"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1" name="幻灯片图像占位符 1"/>
          <p:cNvSpPr>
            <a:spLocks noGrp="1" noRot="1" noChangeAspect="1" noTextEdit="1"/>
          </p:cNvSpPr>
          <p:nvPr>
            <p:ph type="sldImg"/>
          </p:nvPr>
        </p:nvSpPr>
        <p:spPr/>
      </p:sp>
      <p:sp>
        <p:nvSpPr>
          <p:cNvPr id="158722" name="备注占位符 2"/>
          <p:cNvSpPr>
            <a:spLocks noGrp="1"/>
          </p:cNvSpPr>
          <p:nvPr>
            <p:ph type="body"/>
          </p:nvPr>
        </p:nvSpPr>
        <p:spPr/>
        <p:txBody>
          <a:bodyPr wrap="square" lIns="98186" tIns="48262" rIns="98186" bIns="48262" anchor="t"/>
          <a:p>
            <a:pPr lvl="0"/>
            <a:endParaRPr lang="zh-CN" altLang="en-US" dirty="0"/>
          </a:p>
        </p:txBody>
      </p:sp>
      <p:sp>
        <p:nvSpPr>
          <p:cNvPr id="158723"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69" name="幻灯片图像占位符 1"/>
          <p:cNvSpPr>
            <a:spLocks noGrp="1" noRot="1" noChangeAspect="1" noTextEdit="1"/>
          </p:cNvSpPr>
          <p:nvPr>
            <p:ph type="sldImg"/>
          </p:nvPr>
        </p:nvSpPr>
        <p:spPr/>
      </p:sp>
      <p:sp>
        <p:nvSpPr>
          <p:cNvPr id="160770" name="备注占位符 2"/>
          <p:cNvSpPr>
            <a:spLocks noGrp="1"/>
          </p:cNvSpPr>
          <p:nvPr>
            <p:ph type="body"/>
          </p:nvPr>
        </p:nvSpPr>
        <p:spPr/>
        <p:txBody>
          <a:bodyPr wrap="square" lIns="98186" tIns="48262" rIns="98186" bIns="48262" anchor="t"/>
          <a:p>
            <a:pPr lvl="0"/>
            <a:endParaRPr lang="zh-CN" altLang="en-US" dirty="0"/>
          </a:p>
        </p:txBody>
      </p:sp>
      <p:sp>
        <p:nvSpPr>
          <p:cNvPr id="16077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7" name="幻灯片图像占位符 1"/>
          <p:cNvSpPr>
            <a:spLocks noGrp="1" noRot="1" noChangeAspect="1" noTextEdit="1"/>
          </p:cNvSpPr>
          <p:nvPr>
            <p:ph type="sldImg"/>
          </p:nvPr>
        </p:nvSpPr>
        <p:spPr/>
      </p:sp>
      <p:sp>
        <p:nvSpPr>
          <p:cNvPr id="162818" name="备注占位符 2"/>
          <p:cNvSpPr>
            <a:spLocks noGrp="1"/>
          </p:cNvSpPr>
          <p:nvPr>
            <p:ph type="body"/>
          </p:nvPr>
        </p:nvSpPr>
        <p:spPr/>
        <p:txBody>
          <a:bodyPr wrap="square" lIns="98186" tIns="48262" rIns="98186" bIns="48262" anchor="t"/>
          <a:p>
            <a:pPr lvl="0"/>
            <a:endParaRPr lang="zh-CN" altLang="en-US" dirty="0"/>
          </a:p>
        </p:txBody>
      </p:sp>
      <p:sp>
        <p:nvSpPr>
          <p:cNvPr id="162819"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5" name="幻灯片图像占位符 1"/>
          <p:cNvSpPr>
            <a:spLocks noGrp="1" noRot="1" noChangeAspect="1" noTextEdit="1"/>
          </p:cNvSpPr>
          <p:nvPr>
            <p:ph type="sldImg"/>
          </p:nvPr>
        </p:nvSpPr>
        <p:spPr/>
      </p:sp>
      <p:sp>
        <p:nvSpPr>
          <p:cNvPr id="164866" name="备注占位符 2"/>
          <p:cNvSpPr>
            <a:spLocks noGrp="1"/>
          </p:cNvSpPr>
          <p:nvPr>
            <p:ph type="body"/>
          </p:nvPr>
        </p:nvSpPr>
        <p:spPr/>
        <p:txBody>
          <a:bodyPr wrap="square" lIns="98186" tIns="48262" rIns="98186" bIns="48262" anchor="t"/>
          <a:p>
            <a:pPr lvl="0"/>
            <a:endParaRPr lang="zh-CN" altLang="en-US" dirty="0"/>
          </a:p>
        </p:txBody>
      </p:sp>
      <p:sp>
        <p:nvSpPr>
          <p:cNvPr id="164867"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3" name="幻灯片图像占位符 1"/>
          <p:cNvSpPr>
            <a:spLocks noGrp="1" noRot="1" noChangeAspect="1" noTextEdit="1"/>
          </p:cNvSpPr>
          <p:nvPr>
            <p:ph type="sldImg"/>
          </p:nvPr>
        </p:nvSpPr>
        <p:spPr/>
      </p:sp>
      <p:sp>
        <p:nvSpPr>
          <p:cNvPr id="166914" name="备注占位符 2"/>
          <p:cNvSpPr>
            <a:spLocks noGrp="1"/>
          </p:cNvSpPr>
          <p:nvPr>
            <p:ph type="body"/>
          </p:nvPr>
        </p:nvSpPr>
        <p:spPr/>
        <p:txBody>
          <a:bodyPr wrap="square" lIns="98186" tIns="48262" rIns="98186" bIns="48262" anchor="t"/>
          <a:p>
            <a:pPr lvl="0"/>
            <a:endParaRPr lang="zh-CN" altLang="en-US" dirty="0"/>
          </a:p>
        </p:txBody>
      </p:sp>
      <p:sp>
        <p:nvSpPr>
          <p:cNvPr id="166915"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8961" name="幻灯片图像占位符 1"/>
          <p:cNvSpPr>
            <a:spLocks noGrp="1" noRot="1" noChangeAspect="1" noTextEdit="1"/>
          </p:cNvSpPr>
          <p:nvPr>
            <p:ph type="sldImg"/>
          </p:nvPr>
        </p:nvSpPr>
        <p:spPr/>
      </p:sp>
      <p:sp>
        <p:nvSpPr>
          <p:cNvPr id="168962" name="备注占位符 2"/>
          <p:cNvSpPr>
            <a:spLocks noGrp="1"/>
          </p:cNvSpPr>
          <p:nvPr>
            <p:ph type="body"/>
          </p:nvPr>
        </p:nvSpPr>
        <p:spPr/>
        <p:txBody>
          <a:bodyPr wrap="square" lIns="98186" tIns="48262" rIns="98186" bIns="48262" anchor="t"/>
          <a:p>
            <a:pPr lvl="0"/>
            <a:endParaRPr lang="zh-CN" altLang="en-US" dirty="0"/>
          </a:p>
        </p:txBody>
      </p:sp>
      <p:sp>
        <p:nvSpPr>
          <p:cNvPr id="168963"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1009" name="幻灯片图像占位符 1"/>
          <p:cNvSpPr>
            <a:spLocks noGrp="1" noRot="1" noChangeAspect="1" noTextEdit="1"/>
          </p:cNvSpPr>
          <p:nvPr>
            <p:ph type="sldImg"/>
          </p:nvPr>
        </p:nvSpPr>
        <p:spPr/>
      </p:sp>
      <p:sp>
        <p:nvSpPr>
          <p:cNvPr id="171010" name="备注占位符 2"/>
          <p:cNvSpPr>
            <a:spLocks noGrp="1"/>
          </p:cNvSpPr>
          <p:nvPr>
            <p:ph type="body"/>
          </p:nvPr>
        </p:nvSpPr>
        <p:spPr/>
        <p:txBody>
          <a:bodyPr wrap="square" lIns="98186" tIns="48262" rIns="98186" bIns="48262" anchor="t"/>
          <a:p>
            <a:pPr lvl="0"/>
            <a:endParaRPr lang="zh-CN" altLang="en-US" dirty="0"/>
          </a:p>
        </p:txBody>
      </p:sp>
      <p:sp>
        <p:nvSpPr>
          <p:cNvPr id="17101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1009" name="幻灯片图像占位符 1"/>
          <p:cNvSpPr>
            <a:spLocks noGrp="1" noRot="1" noChangeAspect="1" noTextEdit="1"/>
          </p:cNvSpPr>
          <p:nvPr>
            <p:ph type="sldImg"/>
          </p:nvPr>
        </p:nvSpPr>
        <p:spPr/>
      </p:sp>
      <p:sp>
        <p:nvSpPr>
          <p:cNvPr id="171010" name="备注占位符 2"/>
          <p:cNvSpPr>
            <a:spLocks noGrp="1"/>
          </p:cNvSpPr>
          <p:nvPr>
            <p:ph type="body"/>
          </p:nvPr>
        </p:nvSpPr>
        <p:spPr/>
        <p:txBody>
          <a:bodyPr wrap="square" lIns="98186" tIns="48262" rIns="98186" bIns="48262" anchor="t"/>
          <a:p>
            <a:pPr lvl="0"/>
            <a:endParaRPr lang="zh-CN" altLang="en-US" dirty="0"/>
          </a:p>
        </p:txBody>
      </p:sp>
      <p:sp>
        <p:nvSpPr>
          <p:cNvPr id="17101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29" name="幻灯片图像占位符 1"/>
          <p:cNvSpPr>
            <a:spLocks noGrp="1" noRot="1" noChangeAspect="1" noTextEdit="1"/>
          </p:cNvSpPr>
          <p:nvPr>
            <p:ph type="sldImg"/>
          </p:nvPr>
        </p:nvSpPr>
        <p:spPr/>
      </p:sp>
      <p:sp>
        <p:nvSpPr>
          <p:cNvPr id="176130" name="备注占位符 2"/>
          <p:cNvSpPr>
            <a:spLocks noGrp="1"/>
          </p:cNvSpPr>
          <p:nvPr>
            <p:ph type="body"/>
          </p:nvPr>
        </p:nvSpPr>
        <p:spPr/>
        <p:txBody>
          <a:bodyPr wrap="square" lIns="98186" tIns="48262" rIns="98186" bIns="48262" anchor="t"/>
          <a:p>
            <a:pPr lvl="0"/>
            <a:endParaRPr lang="zh-CN" altLang="en-US" dirty="0"/>
          </a:p>
        </p:txBody>
      </p:sp>
      <p:sp>
        <p:nvSpPr>
          <p:cNvPr id="17613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幻灯片图像占位符 1"/>
          <p:cNvSpPr>
            <a:spLocks noGrp="1" noRot="1" noChangeAspect="1" noTextEdit="1"/>
          </p:cNvSpPr>
          <p:nvPr>
            <p:ph type="sldImg"/>
          </p:nvPr>
        </p:nvSpPr>
        <p:spPr/>
      </p:sp>
      <p:sp>
        <p:nvSpPr>
          <p:cNvPr id="52226" name="备注占位符 2"/>
          <p:cNvSpPr>
            <a:spLocks noGrp="1"/>
          </p:cNvSpPr>
          <p:nvPr>
            <p:ph type="body"/>
          </p:nvPr>
        </p:nvSpPr>
        <p:spPr/>
        <p:txBody>
          <a:bodyPr wrap="square" lIns="98186" tIns="48262" rIns="98186" bIns="48262" anchor="t"/>
          <a:p>
            <a:pPr lvl="0"/>
            <a:endParaRPr lang="zh-CN" altLang="en-US" dirty="0"/>
          </a:p>
        </p:txBody>
      </p:sp>
      <p:sp>
        <p:nvSpPr>
          <p:cNvPr id="52227"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0225" name="幻灯片图像占位符 1"/>
          <p:cNvSpPr>
            <a:spLocks noGrp="1" noRot="1" noChangeAspect="1" noTextEdit="1"/>
          </p:cNvSpPr>
          <p:nvPr>
            <p:ph type="sldImg"/>
          </p:nvPr>
        </p:nvSpPr>
        <p:spPr/>
      </p:sp>
      <p:sp>
        <p:nvSpPr>
          <p:cNvPr id="180226" name="备注占位符 2"/>
          <p:cNvSpPr>
            <a:spLocks noGrp="1"/>
          </p:cNvSpPr>
          <p:nvPr>
            <p:ph type="body"/>
          </p:nvPr>
        </p:nvSpPr>
        <p:spPr/>
        <p:txBody>
          <a:bodyPr wrap="square" lIns="98186" tIns="48262" rIns="98186" bIns="48262" anchor="t"/>
          <a:p>
            <a:pPr lvl="0"/>
            <a:endParaRPr lang="zh-CN" altLang="en-US" dirty="0"/>
          </a:p>
        </p:txBody>
      </p:sp>
      <p:sp>
        <p:nvSpPr>
          <p:cNvPr id="180227"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7" name="幻灯片图像占位符 1"/>
          <p:cNvSpPr>
            <a:spLocks noGrp="1" noRot="1" noChangeAspect="1" noTextEdit="1"/>
          </p:cNvSpPr>
          <p:nvPr>
            <p:ph type="sldImg"/>
          </p:nvPr>
        </p:nvSpPr>
        <p:spPr/>
      </p:sp>
      <p:sp>
        <p:nvSpPr>
          <p:cNvPr id="178178" name="备注占位符 2"/>
          <p:cNvSpPr>
            <a:spLocks noGrp="1"/>
          </p:cNvSpPr>
          <p:nvPr>
            <p:ph type="body"/>
          </p:nvPr>
        </p:nvSpPr>
        <p:spPr/>
        <p:txBody>
          <a:bodyPr wrap="square" lIns="98186" tIns="48262" rIns="98186" bIns="48262" anchor="t"/>
          <a:p>
            <a:pPr lvl="0"/>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幻灯片图像占位符 1"/>
          <p:cNvSpPr>
            <a:spLocks noGrp="1" noRot="1" noChangeAspect="1" noTextEdit="1"/>
          </p:cNvSpPr>
          <p:nvPr>
            <p:ph type="sldImg"/>
          </p:nvPr>
        </p:nvSpPr>
        <p:spPr/>
      </p:sp>
      <p:sp>
        <p:nvSpPr>
          <p:cNvPr id="54274" name="备注占位符 2"/>
          <p:cNvSpPr>
            <a:spLocks noGrp="1"/>
          </p:cNvSpPr>
          <p:nvPr>
            <p:ph type="body"/>
          </p:nvPr>
        </p:nvSpPr>
        <p:spPr/>
        <p:txBody>
          <a:bodyPr wrap="square" lIns="98186" tIns="48262" rIns="98186" bIns="48262" anchor="t"/>
          <a:p>
            <a:pPr lvl="0"/>
            <a:endParaRPr lang="zh-CN" altLang="en-US" dirty="0"/>
          </a:p>
        </p:txBody>
      </p:sp>
      <p:sp>
        <p:nvSpPr>
          <p:cNvPr id="54275"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幻灯片图像占位符 1"/>
          <p:cNvSpPr>
            <a:spLocks noGrp="1" noRot="1" noChangeAspect="1" noTextEdit="1"/>
          </p:cNvSpPr>
          <p:nvPr>
            <p:ph type="sldImg"/>
          </p:nvPr>
        </p:nvSpPr>
        <p:spPr/>
      </p:sp>
      <p:sp>
        <p:nvSpPr>
          <p:cNvPr id="56322" name="备注占位符 2"/>
          <p:cNvSpPr>
            <a:spLocks noGrp="1"/>
          </p:cNvSpPr>
          <p:nvPr>
            <p:ph type="body"/>
          </p:nvPr>
        </p:nvSpPr>
        <p:spPr/>
        <p:txBody>
          <a:bodyPr wrap="square" lIns="98186" tIns="48262" rIns="98186" bIns="48262" anchor="t"/>
          <a:p>
            <a:pPr lvl="0"/>
            <a:endParaRPr lang="zh-CN" altLang="en-US" dirty="0"/>
          </a:p>
        </p:txBody>
      </p:sp>
      <p:sp>
        <p:nvSpPr>
          <p:cNvPr id="56323"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幻灯片图像占位符 1"/>
          <p:cNvSpPr>
            <a:spLocks noGrp="1" noRot="1" noChangeAspect="1" noTextEdit="1"/>
          </p:cNvSpPr>
          <p:nvPr>
            <p:ph type="sldImg"/>
          </p:nvPr>
        </p:nvSpPr>
        <p:spPr/>
      </p:sp>
      <p:sp>
        <p:nvSpPr>
          <p:cNvPr id="58370" name="备注占位符 2"/>
          <p:cNvSpPr>
            <a:spLocks noGrp="1"/>
          </p:cNvSpPr>
          <p:nvPr>
            <p:ph type="body"/>
          </p:nvPr>
        </p:nvSpPr>
        <p:spPr/>
        <p:txBody>
          <a:bodyPr wrap="square" lIns="98186" tIns="48262" rIns="98186" bIns="48262" anchor="t"/>
          <a:p>
            <a:pPr lvl="0"/>
            <a:endParaRPr lang="zh-CN" altLang="en-US" dirty="0"/>
          </a:p>
        </p:txBody>
      </p:sp>
      <p:sp>
        <p:nvSpPr>
          <p:cNvPr id="58371" name="灯片编号占位符 3"/>
          <p:cNvSpPr>
            <a:spLocks noGrp="1"/>
          </p:cNvSpPr>
          <p:nvPr>
            <p:ph type="sldNum" sz="quarter"/>
          </p:nvPr>
        </p:nvSpPr>
        <p:spPr>
          <a:xfrm>
            <a:off x="0" y="0"/>
            <a:ext cx="0" cy="0"/>
          </a:xfrm>
          <a:prstGeom prst="rect">
            <a:avLst/>
          </a:prstGeom>
          <a:noFill/>
          <a:ln w="9525">
            <a:noFill/>
          </a:ln>
        </p:spPr>
        <p:txBody>
          <a:bodyPr anchor="t"/>
          <a:p>
            <a:pPr lvl="0"/>
            <a:fld id="{9A0DB2DC-4C9A-4742-B13C-FB6460FD3503}" type="slidenum">
              <a:rPr lang="zh-CN" altLang="en-US" sz="1800">
                <a:solidFill>
                  <a:schemeClr val="tx1"/>
                </a:solidFill>
                <a:latin typeface="Arial" panose="020B0604020202020204" pitchFamily="34" charset="0"/>
                <a:ea typeface="宋体" panose="02010600030101010101" pitchFamily="2" charset="-122"/>
              </a:rPr>
            </a:fld>
            <a:endParaRPr lang="zh-CN" altLang="en-US" sz="180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screen"/>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screen"/>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screen"/>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mailto:abc@sina.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hyperlink" Target="http://www.baidu.com/link?url=CVqshC69hn-vCetoGknav97xAigYo7G5WLQNXtMyAWZFioVQf6j7tdXJJ5l-E9DjV2L8Z5Ba5yBG8SnUQBB7zsKif5GdzxMHvh4gr34IWKC" TargetMode="Externa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wmf"/></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image" Target="../media/image44.jpeg"/></Relationships>
</file>

<file path=ppt/slides/_rels/slide89.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image" Target="../media/image45.png"/><Relationship Id="rId1" Type="http://schemas.openxmlformats.org/officeDocument/2006/relationships/hyperlink" Target="http://www.baidu.com/"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a:solidFill>
                  <a:schemeClr val="tx1">
                    <a:lumMod val="65000"/>
                    <a:lumOff val="35000"/>
                  </a:schemeClr>
                </a:solidFill>
              </a:rPr>
              <a:t>HTML</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网页头信息</a:t>
            </a:r>
            <a:endParaRPr lang="en-US" altLang="zh-CN" dirty="0"/>
          </a:p>
        </p:txBody>
      </p:sp>
      <p:sp>
        <p:nvSpPr>
          <p:cNvPr id="3" name="内容占位符 2"/>
          <p:cNvSpPr>
            <a:spLocks noGrp="1"/>
          </p:cNvSpPr>
          <p:nvPr>
            <p:ph idx="1"/>
          </p:nvPr>
        </p:nvSpPr>
        <p:spPr/>
        <p:txBody>
          <a:bodyPr>
            <a:normAutofit/>
          </a:bodyPr>
          <a:lstStyle/>
          <a:p>
            <a:r>
              <a:rPr lang="zh-CN" altLang="en-US" dirty="0" smtClean="0"/>
              <a:t>网页头信息使用</a:t>
            </a:r>
            <a:r>
              <a:rPr lang="en-US" altLang="zh-CN" dirty="0" smtClean="0"/>
              <a:t>head</a:t>
            </a:r>
            <a:r>
              <a:rPr lang="zh-CN" altLang="en-US" dirty="0" smtClean="0"/>
              <a:t>标签声明，标签内包含如下子标签：</a:t>
            </a:r>
            <a:endParaRPr lang="en-US" altLang="zh-CN" dirty="0" smtClean="0"/>
          </a:p>
          <a:p>
            <a:pPr marL="800100" lvl="2" indent="-342900">
              <a:spcBef>
                <a:spcPct val="20000"/>
              </a:spcBef>
              <a:buClr>
                <a:schemeClr val="tx1">
                  <a:lumMod val="95000"/>
                  <a:lumOff val="5000"/>
                </a:schemeClr>
              </a:buClr>
            </a:pPr>
            <a:r>
              <a:rPr lang="en-US" altLang="zh-CN" dirty="0"/>
              <a:t>title</a:t>
            </a:r>
            <a:r>
              <a:rPr lang="zh-CN" altLang="en-US" dirty="0"/>
              <a:t>标签：用来声明网页的标题</a:t>
            </a:r>
            <a:endParaRPr lang="en-US" altLang="zh-CN" dirty="0"/>
          </a:p>
          <a:p>
            <a:pPr marL="800100" lvl="2" indent="-342900">
              <a:spcBef>
                <a:spcPct val="20000"/>
              </a:spcBef>
              <a:buClr>
                <a:schemeClr val="tx1">
                  <a:lumMod val="95000"/>
                  <a:lumOff val="5000"/>
                </a:schemeClr>
              </a:buClr>
            </a:pPr>
            <a:r>
              <a:rPr lang="en-US" altLang="zh-CN" dirty="0"/>
              <a:t>meta</a:t>
            </a:r>
            <a:r>
              <a:rPr lang="zh-CN" altLang="en-US" dirty="0"/>
              <a:t>标签：用来描述一个</a:t>
            </a:r>
            <a:r>
              <a:rPr lang="en-US" altLang="zh-CN" dirty="0"/>
              <a:t>HTML</a:t>
            </a:r>
            <a:r>
              <a:rPr lang="zh-CN" altLang="en-US" dirty="0"/>
              <a:t>网页文档的属性，例如作者、日期和时间、网页描述、关键词等。</a:t>
            </a:r>
            <a:endParaRPr lang="en-US" altLang="zh-CN" dirty="0"/>
          </a:p>
          <a:p>
            <a:pPr marL="800100" lvl="2" indent="-342900">
              <a:spcBef>
                <a:spcPct val="20000"/>
              </a:spcBef>
              <a:buClr>
                <a:schemeClr val="tx1">
                  <a:lumMod val="95000"/>
                  <a:lumOff val="5000"/>
                </a:schemeClr>
              </a:buClr>
            </a:pPr>
            <a:r>
              <a:rPr lang="en-US" altLang="zh-CN" dirty="0"/>
              <a:t>style</a:t>
            </a:r>
            <a:r>
              <a:rPr lang="zh-CN" altLang="en-US" dirty="0"/>
              <a:t>标签：用来内嵌</a:t>
            </a:r>
            <a:r>
              <a:rPr lang="en-US" altLang="zh-CN" dirty="0" err="1"/>
              <a:t>css</a:t>
            </a:r>
            <a:r>
              <a:rPr lang="zh-CN" altLang="en-US" dirty="0"/>
              <a:t>样式</a:t>
            </a:r>
            <a:endParaRPr lang="en-US" altLang="zh-CN" dirty="0"/>
          </a:p>
          <a:p>
            <a:pPr marL="800100" lvl="2" indent="-342900">
              <a:spcBef>
                <a:spcPct val="20000"/>
              </a:spcBef>
              <a:buClr>
                <a:schemeClr val="tx1">
                  <a:lumMod val="95000"/>
                  <a:lumOff val="5000"/>
                </a:schemeClr>
              </a:buClr>
            </a:pPr>
            <a:r>
              <a:rPr lang="en-US" altLang="zh-CN" dirty="0"/>
              <a:t>link</a:t>
            </a:r>
            <a:r>
              <a:rPr lang="zh-CN" altLang="en-US" dirty="0"/>
              <a:t>标签：用来引入</a:t>
            </a:r>
            <a:r>
              <a:rPr lang="en-US" altLang="zh-CN" dirty="0" err="1"/>
              <a:t>css</a:t>
            </a:r>
            <a:r>
              <a:rPr lang="zh-CN" altLang="en-US" dirty="0"/>
              <a:t>样式文件</a:t>
            </a:r>
            <a:endParaRPr lang="en-US" altLang="zh-CN" dirty="0"/>
          </a:p>
          <a:p>
            <a:pPr marL="800100" lvl="2" indent="-342900">
              <a:spcBef>
                <a:spcPct val="20000"/>
              </a:spcBef>
              <a:buClr>
                <a:schemeClr val="tx1">
                  <a:lumMod val="95000"/>
                  <a:lumOff val="5000"/>
                </a:schemeClr>
              </a:buClr>
            </a:pPr>
            <a:r>
              <a:rPr lang="en-US" altLang="zh-CN" dirty="0"/>
              <a:t>script</a:t>
            </a:r>
            <a:r>
              <a:rPr lang="zh-CN" altLang="en-US" dirty="0"/>
              <a:t>标签：用来引入</a:t>
            </a:r>
            <a:r>
              <a:rPr lang="en-US" altLang="zh-CN" dirty="0" err="1"/>
              <a:t>javascript</a:t>
            </a:r>
            <a:r>
              <a:rPr lang="zh-CN" altLang="en-US" dirty="0"/>
              <a:t>程序。</a:t>
            </a:r>
            <a:endParaRPr lang="en-US" altLang="zh-CN" dirty="0"/>
          </a:p>
          <a:p>
            <a:pPr lvl="1"/>
            <a:endParaRPr lang="zh-CN" altLang="en-US" b="1" dirty="0">
              <a:solidFill>
                <a:srgbClr val="C00000"/>
              </a:solidFill>
            </a:endParaRP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网页头信息</a:t>
            </a:r>
            <a:endParaRPr lang="en-US" altLang="zh-CN" dirty="0"/>
          </a:p>
        </p:txBody>
      </p:sp>
      <p:sp>
        <p:nvSpPr>
          <p:cNvPr id="3" name="内容占位符 2"/>
          <p:cNvSpPr>
            <a:spLocks noGrp="1"/>
          </p:cNvSpPr>
          <p:nvPr>
            <p:ph idx="1"/>
          </p:nvPr>
        </p:nvSpPr>
        <p:spPr/>
        <p:txBody>
          <a:bodyPr>
            <a:normAutofit/>
          </a:bodyPr>
          <a:lstStyle/>
          <a:p>
            <a:r>
              <a:rPr lang="en-US" altLang="zh-CN" dirty="0"/>
              <a:t>title</a:t>
            </a:r>
            <a:r>
              <a:rPr lang="zh-CN" altLang="en-US" dirty="0"/>
              <a:t>标签：用来声明当前网页的标题</a:t>
            </a:r>
            <a:endParaRPr lang="en-US" altLang="zh-CN" dirty="0"/>
          </a:p>
          <a:p>
            <a:endParaRPr lang="zh-CN" altLang="en-US" b="1" dirty="0">
              <a:solidFill>
                <a:srgbClr val="C00000"/>
              </a:solidFill>
            </a:endParaRPr>
          </a:p>
        </p:txBody>
      </p:sp>
      <p:sp>
        <p:nvSpPr>
          <p:cNvPr id="4" name="AutoShape 12"/>
          <p:cNvSpPr>
            <a:spLocks noChangeArrowheads="1"/>
          </p:cNvSpPr>
          <p:nvPr/>
        </p:nvSpPr>
        <p:spPr bwMode="auto">
          <a:xfrm>
            <a:off x="759771" y="2229689"/>
            <a:ext cx="7712406" cy="1021556"/>
          </a:xfrm>
          <a:prstGeom prst="roundRect">
            <a:avLst>
              <a:gd name="adj" fmla="val 16667"/>
            </a:avLst>
          </a:prstGeom>
          <a:gradFill rotWithShape="1">
            <a:gsLst>
              <a:gs pos="0">
                <a:srgbClr val="CCFFFF"/>
              </a:gs>
              <a:gs pos="100000">
                <a:srgbClr val="FFFFFF"/>
              </a:gs>
            </a:gsLst>
            <a:lin ang="5400000" scaled="1"/>
          </a:gradFill>
          <a:ln w="9525" cmpd="sng">
            <a:solidFill>
              <a:srgbClr val="008080"/>
            </a:solidFill>
            <a:rou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dirty="0">
                <a:solidFill>
                  <a:srgbClr val="000000"/>
                </a:solidFill>
                <a:latin typeface="微软雅黑" panose="020B0503020204020204" pitchFamily="34" charset="-122"/>
                <a:ea typeface="微软雅黑" panose="020B0503020204020204" pitchFamily="34" charset="-122"/>
              </a:rPr>
              <a:t>&lt;head&gt;</a:t>
            </a:r>
            <a:endParaRPr lang="zh-CN" altLang="en-US" dirty="0">
              <a:solidFill>
                <a:srgbClr val="000000"/>
              </a:solidFill>
              <a:latin typeface="微软雅黑" panose="020B0503020204020204" pitchFamily="34" charset="-122"/>
              <a:ea typeface="微软雅黑" panose="020B0503020204020204" pitchFamily="34" charset="-122"/>
            </a:endParaRPr>
          </a:p>
          <a:p>
            <a:r>
              <a:rPr lang="en-US" dirty="0">
                <a:solidFill>
                  <a:srgbClr val="0000FF"/>
                </a:solidFill>
                <a:latin typeface="微软雅黑" panose="020B0503020204020204" pitchFamily="34" charset="-122"/>
                <a:ea typeface="微软雅黑" panose="020B0503020204020204" pitchFamily="34" charset="-122"/>
                <a:sym typeface="Courier New" panose="02070309020205020404" pitchFamily="49" charset="0"/>
              </a:rPr>
              <a:t> 	 </a:t>
            </a:r>
            <a:r>
              <a:rPr lang="en-US" dirty="0">
                <a:solidFill>
                  <a:srgbClr val="0000FF"/>
                </a:solidFill>
                <a:latin typeface="微软雅黑" panose="020B0503020204020204" pitchFamily="34" charset="-122"/>
                <a:ea typeface="微软雅黑" panose="020B0503020204020204" pitchFamily="34" charset="-122"/>
              </a:rPr>
              <a:t>&lt;title&gt;</a:t>
            </a:r>
            <a:r>
              <a:rPr lang="zh-CN" altLang="en-US" dirty="0">
                <a:solidFill>
                  <a:srgbClr val="000000"/>
                </a:solidFill>
                <a:latin typeface="微软雅黑" panose="020B0503020204020204" pitchFamily="34" charset="-122"/>
                <a:ea typeface="微软雅黑" panose="020B0503020204020204" pitchFamily="34" charset="-122"/>
              </a:rPr>
              <a:t>中国最大的门户网站</a:t>
            </a:r>
            <a:r>
              <a:rPr lang="en-US" dirty="0">
                <a:solidFill>
                  <a:srgbClr val="0000FF"/>
                </a:solidFill>
                <a:latin typeface="微软雅黑" panose="020B0503020204020204" pitchFamily="34" charset="-122"/>
                <a:ea typeface="微软雅黑" panose="020B0503020204020204" pitchFamily="34" charset="-122"/>
              </a:rPr>
              <a:t>&lt;/title</a:t>
            </a:r>
            <a:r>
              <a:rPr lang="en-US" dirty="0" smtClean="0">
                <a:solidFill>
                  <a:srgbClr val="0000FF"/>
                </a:solidFill>
                <a:latin typeface="微软雅黑" panose="020B0503020204020204" pitchFamily="34" charset="-122"/>
                <a:ea typeface="微软雅黑" panose="020B0503020204020204" pitchFamily="34" charset="-122"/>
              </a:rPr>
              <a:t>&gt;</a:t>
            </a:r>
            <a:endParaRPr lang="zh-CN" altLang="en-US" dirty="0">
              <a:solidFill>
                <a:srgbClr val="0000FF"/>
              </a:solidFill>
              <a:latin typeface="微软雅黑" panose="020B0503020204020204" pitchFamily="34" charset="-122"/>
              <a:ea typeface="微软雅黑" panose="020B0503020204020204" pitchFamily="34" charset="-122"/>
            </a:endParaRPr>
          </a:p>
          <a:p>
            <a:r>
              <a:rPr lang="en-US" dirty="0">
                <a:solidFill>
                  <a:srgbClr val="000000"/>
                </a:solidFill>
                <a:latin typeface="微软雅黑" panose="020B0503020204020204" pitchFamily="34" charset="-122"/>
                <a:ea typeface="微软雅黑" panose="020B0503020204020204" pitchFamily="34" charset="-122"/>
              </a:rPr>
              <a:t>&lt;/head&gt;</a:t>
            </a:r>
            <a:endParaRPr lang="zh-CN" altLang="en-US" dirty="0">
              <a:latin typeface="微软雅黑" panose="020B0503020204020204" pitchFamily="34" charset="-122"/>
              <a:ea typeface="微软雅黑" panose="020B0503020204020204" pitchFamily="34" charset="-122"/>
            </a:endParaRPr>
          </a:p>
        </p:txBody>
      </p:sp>
      <p:pic>
        <p:nvPicPr>
          <p:cNvPr id="5" name="图片 5" descr="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59771" y="3680499"/>
            <a:ext cx="7310438"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网页头信息</a:t>
            </a:r>
            <a:endParaRPr lang="en-US" altLang="zh-CN" dirty="0"/>
          </a:p>
        </p:txBody>
      </p:sp>
      <p:sp>
        <p:nvSpPr>
          <p:cNvPr id="3" name="内容占位符 2"/>
          <p:cNvSpPr>
            <a:spLocks noGrp="1"/>
          </p:cNvSpPr>
          <p:nvPr>
            <p:ph idx="1"/>
          </p:nvPr>
        </p:nvSpPr>
        <p:spPr/>
        <p:txBody>
          <a:bodyPr>
            <a:normAutofit/>
          </a:bodyPr>
          <a:lstStyle/>
          <a:p>
            <a:r>
              <a:rPr lang="en-US" altLang="zh-CN" dirty="0"/>
              <a:t>meta</a:t>
            </a:r>
            <a:r>
              <a:rPr lang="zh-CN" altLang="en-US" dirty="0"/>
              <a:t>标签</a:t>
            </a:r>
            <a:r>
              <a:rPr lang="en-US" altLang="zh-CN" dirty="0"/>
              <a:t>:</a:t>
            </a:r>
            <a:r>
              <a:rPr lang="zh-CN" altLang="en-US" dirty="0"/>
              <a:t>用来描述一个</a:t>
            </a:r>
            <a:r>
              <a:rPr lang="en-US" altLang="zh-CN" dirty="0"/>
              <a:t>HTML</a:t>
            </a:r>
            <a:r>
              <a:rPr lang="zh-CN" altLang="en-US" dirty="0"/>
              <a:t>网页文档的属性，例如作者、日期和时间、网页描述、关键词等</a:t>
            </a:r>
            <a:r>
              <a:rPr lang="zh-CN" altLang="en-US" dirty="0" smtClean="0"/>
              <a:t>。</a:t>
            </a:r>
            <a:endParaRPr lang="zh-CN" altLang="en-US" dirty="0"/>
          </a:p>
          <a:p>
            <a:pPr lvl="1"/>
            <a:endParaRPr lang="en-US" altLang="zh-CN" b="1" dirty="0" smtClean="0">
              <a:solidFill>
                <a:srgbClr val="C00000"/>
              </a:solidFill>
            </a:endParaRPr>
          </a:p>
          <a:p>
            <a:pPr marL="457200" lvl="1" indent="0">
              <a:buNone/>
            </a:pPr>
            <a:endParaRPr lang="zh-CN" altLang="en-US" b="1" dirty="0">
              <a:solidFill>
                <a:srgbClr val="C00000"/>
              </a:solidFill>
            </a:endParaRPr>
          </a:p>
        </p:txBody>
      </p:sp>
      <p:sp>
        <p:nvSpPr>
          <p:cNvPr id="6" name="矩形 5"/>
          <p:cNvSpPr/>
          <p:nvPr/>
        </p:nvSpPr>
        <p:spPr>
          <a:xfrm>
            <a:off x="1281691" y="5395822"/>
            <a:ext cx="8362545" cy="368300"/>
          </a:xfrm>
          <a:prstGeom prst="rect">
            <a:avLst/>
          </a:prstGeom>
        </p:spPr>
        <p:txBody>
          <a:bodyPr wrap="square">
            <a:spAutoFit/>
          </a:bodyPr>
          <a:lstStyle/>
          <a:p>
            <a:endParaRPr lang="en-US"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网页头信息</a:t>
            </a:r>
            <a:endParaRPr lang="en-US" altLang="zh-CN" dirty="0"/>
          </a:p>
        </p:txBody>
      </p:sp>
      <p:sp>
        <p:nvSpPr>
          <p:cNvPr id="3" name="内容占位符 2"/>
          <p:cNvSpPr>
            <a:spLocks noGrp="1"/>
          </p:cNvSpPr>
          <p:nvPr>
            <p:ph idx="1"/>
          </p:nvPr>
        </p:nvSpPr>
        <p:spPr/>
        <p:txBody>
          <a:bodyPr>
            <a:normAutofit fontScale="67500" lnSpcReduction="20000"/>
          </a:bodyPr>
          <a:lstStyle/>
          <a:p>
            <a:r>
              <a:rPr lang="en-US" altLang="zh-CN" dirty="0" smtClean="0"/>
              <a:t>meta</a:t>
            </a:r>
            <a:r>
              <a:rPr lang="zh-CN" altLang="en-US" dirty="0" smtClean="0"/>
              <a:t>标签常用实例</a:t>
            </a:r>
            <a:endParaRPr lang="zh-CN" altLang="en-US" dirty="0" smtClean="0"/>
          </a:p>
          <a:p>
            <a:pPr lvl="1">
              <a:buClr>
                <a:schemeClr val="tx1">
                  <a:lumMod val="95000"/>
                  <a:lumOff val="5000"/>
                </a:schemeClr>
              </a:buClr>
            </a:pPr>
            <a:r>
              <a:rPr lang="en-US" altLang="zh-CN" sz="2400" dirty="0" err="1">
                <a:latin typeface="微软雅黑" panose="020B0503020204020204" pitchFamily="34" charset="-122"/>
                <a:ea typeface="微软雅黑" panose="020B0503020204020204" pitchFamily="34" charset="-122"/>
                <a:sym typeface="+mn-ea"/>
              </a:rPr>
              <a:t>charset - </a:t>
            </a:r>
            <a:r>
              <a:rPr lang="zh-CN" altLang="en-US" sz="2400" dirty="0" err="1">
                <a:latin typeface="微软雅黑" panose="020B0503020204020204" pitchFamily="34" charset="-122"/>
                <a:ea typeface="微软雅黑" panose="020B0503020204020204" pitchFamily="34" charset="-122"/>
                <a:sym typeface="+mn-ea"/>
              </a:rPr>
              <a:t>字符</a:t>
            </a:r>
            <a:r>
              <a:rPr lang="zh-CN" altLang="en-US" sz="2400" dirty="0" err="1">
                <a:latin typeface="微软雅黑" panose="020B0503020204020204" pitchFamily="34" charset="-122"/>
                <a:ea typeface="微软雅黑" panose="020B0503020204020204" pitchFamily="34" charset="-122"/>
                <a:sym typeface="+mn-ea"/>
              </a:rPr>
              <a:t>设置：</a:t>
            </a:r>
            <a:r>
              <a:rPr lang="en-US" altLang="zh-CN" sz="2400" dirty="0" err="1">
                <a:latin typeface="微软雅黑" panose="020B0503020204020204" pitchFamily="34" charset="-122"/>
                <a:ea typeface="微软雅黑" panose="020B0503020204020204" pitchFamily="34" charset="-122"/>
                <a:sym typeface="+mn-ea"/>
              </a:rPr>
              <a:t>规定 HTML 文档的字符编码</a:t>
            </a:r>
            <a:r>
              <a:rPr lang="zh-CN" altLang="en-US" sz="2400" dirty="0" err="1">
                <a:latin typeface="微软雅黑" panose="020B0503020204020204" pitchFamily="34" charset="-122"/>
                <a:ea typeface="微软雅黑" panose="020B0503020204020204" pitchFamily="34" charset="-122"/>
                <a:sym typeface="+mn-ea"/>
              </a:rPr>
              <a:t>，默认支持英文</a:t>
            </a:r>
            <a:endParaRPr lang="en-US" altLang="zh-CN" sz="2400" dirty="0" err="1">
              <a:latin typeface="微软雅黑" panose="020B0503020204020204" pitchFamily="34" charset="-122"/>
              <a:ea typeface="微软雅黑" panose="020B0503020204020204" pitchFamily="34" charset="-122"/>
              <a:sym typeface="+mn-ea"/>
            </a:endParaRPr>
          </a:p>
          <a:p>
            <a:pPr>
              <a:buNone/>
            </a:pPr>
            <a:r>
              <a:rPr lang="en-US" altLang="zh-CN" sz="2800" dirty="0">
                <a:latin typeface="微软雅黑" panose="020B0503020204020204" pitchFamily="34" charset="-122"/>
                <a:ea typeface="微软雅黑" panose="020B0503020204020204" pitchFamily="34" charset="-122"/>
                <a:sym typeface="+mn-ea"/>
              </a:rPr>
              <a:t>  </a:t>
            </a:r>
            <a:r>
              <a:rPr lang="en-US" altLang="zh-CN" sz="2800" dirty="0" smtClean="0">
                <a:latin typeface="微软雅黑" panose="020B0503020204020204" pitchFamily="34" charset="-122"/>
                <a:ea typeface="微软雅黑" panose="020B0503020204020204" pitchFamily="34" charset="-122"/>
                <a:sym typeface="+mn-ea"/>
              </a:rPr>
              <a:t>		</a:t>
            </a:r>
            <a:r>
              <a:rPr lang="en-US" altLang="zh-CN" sz="2800" dirty="0" smtClean="0">
                <a:solidFill>
                  <a:srgbClr val="FF0000"/>
                </a:solidFill>
                <a:latin typeface="微软雅黑" panose="020B0503020204020204" pitchFamily="34" charset="-122"/>
                <a:ea typeface="微软雅黑" panose="020B0503020204020204" pitchFamily="34" charset="-122"/>
                <a:sym typeface="+mn-ea"/>
              </a:rPr>
              <a:t>&lt;</a:t>
            </a:r>
            <a:r>
              <a:rPr lang="en-US" altLang="zh-CN" sz="2800" dirty="0">
                <a:solidFill>
                  <a:srgbClr val="FF0000"/>
                </a:solidFill>
                <a:latin typeface="微软雅黑" panose="020B0503020204020204" pitchFamily="34" charset="-122"/>
                <a:ea typeface="微软雅黑" panose="020B0503020204020204" pitchFamily="34" charset="-122"/>
                <a:sym typeface="+mn-ea"/>
              </a:rPr>
              <a:t>meta charset=utf-8"&gt;</a:t>
            </a:r>
            <a:endParaRPr lang="en-US" altLang="zh-CN" sz="2800" dirty="0">
              <a:solidFill>
                <a:srgbClr val="FF0000"/>
              </a:solidFill>
              <a:latin typeface="微软雅黑" panose="020B0503020204020204" pitchFamily="34" charset="-122"/>
              <a:ea typeface="微软雅黑" panose="020B0503020204020204" pitchFamily="34" charset="-122"/>
            </a:endParaRPr>
          </a:p>
          <a:p>
            <a:pPr lvl="1">
              <a:buClr>
                <a:schemeClr val="tx1">
                  <a:lumMod val="95000"/>
                  <a:lumOff val="5000"/>
                </a:schemeClr>
              </a:buClr>
            </a:pPr>
            <a:r>
              <a:rPr lang="en-US" altLang="zh-CN" dirty="0" err="1">
                <a:latin typeface="微软雅黑" panose="020B0503020204020204" pitchFamily="34" charset="-122"/>
                <a:ea typeface="微软雅黑" panose="020B0503020204020204" pitchFamily="34" charset="-122"/>
              </a:rPr>
              <a:t>keywords－关键字</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当前网页关键字，能够更容易让搜索引擎搜索到</a:t>
            </a:r>
            <a:endParaRPr lang="en-US" altLang="zh-CN" dirty="0">
              <a:latin typeface="微软雅黑" panose="020B0503020204020204" pitchFamily="34" charset="-122"/>
              <a:ea typeface="微软雅黑" panose="020B0503020204020204" pitchFamily="34" charset="-122"/>
            </a:endParaRPr>
          </a:p>
          <a:p>
            <a:pPr>
              <a:buNone/>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en-US" altLang="zh-CN" dirty="0" smtClean="0">
                <a:solidFill>
                  <a:srgbClr val="FF0000"/>
                </a:solidFill>
                <a:latin typeface="微软雅黑" panose="020B0503020204020204" pitchFamily="34" charset="-122"/>
                <a:ea typeface="微软雅黑" panose="020B0503020204020204" pitchFamily="34" charset="-122"/>
              </a:rPr>
              <a:t>&lt;</a:t>
            </a:r>
            <a:r>
              <a:rPr lang="en-US" altLang="zh-CN" dirty="0">
                <a:solidFill>
                  <a:srgbClr val="FF0000"/>
                </a:solidFill>
                <a:latin typeface="微软雅黑" panose="020B0503020204020204" pitchFamily="34" charset="-122"/>
                <a:ea typeface="微软雅黑" panose="020B0503020204020204" pitchFamily="34" charset="-122"/>
              </a:rPr>
              <a:t>meta name=“keywords” content="</a:t>
            </a:r>
            <a:r>
              <a:rPr lang="en-US" altLang="zh-CN" dirty="0" err="1">
                <a:solidFill>
                  <a:srgbClr val="FF0000"/>
                </a:solidFill>
                <a:latin typeface="微软雅黑" panose="020B0503020204020204" pitchFamily="34" charset="-122"/>
                <a:ea typeface="微软雅黑" panose="020B0503020204020204" pitchFamily="34" charset="-122"/>
              </a:rPr>
              <a:t>vacation,greece</a:t>
            </a:r>
            <a:r>
              <a:rPr lang="en-US" altLang="zh-CN" dirty="0">
                <a:solidFill>
                  <a:srgbClr val="FF0000"/>
                </a:solidFill>
                <a:latin typeface="微软雅黑" panose="020B0503020204020204" pitchFamily="34" charset="-122"/>
                <a:ea typeface="微软雅黑" panose="020B0503020204020204" pitchFamily="34" charset="-122"/>
              </a:rPr>
              <a:t>"&gt;</a:t>
            </a:r>
            <a:endParaRPr lang="en-US" altLang="zh-CN" dirty="0">
              <a:solidFill>
                <a:srgbClr val="FF0000"/>
              </a:solidFill>
              <a:latin typeface="微软雅黑" panose="020B0503020204020204" pitchFamily="34" charset="-122"/>
              <a:ea typeface="微软雅黑" panose="020B0503020204020204" pitchFamily="34" charset="-122"/>
            </a:endParaRPr>
          </a:p>
          <a:p>
            <a:pPr lvl="1">
              <a:buClr>
                <a:schemeClr val="tx1"/>
              </a:buClr>
            </a:pPr>
            <a:r>
              <a:rPr lang="en-US" altLang="zh-CN" dirty="0" err="1">
                <a:latin typeface="微软雅黑" panose="020B0503020204020204" pitchFamily="34" charset="-122"/>
                <a:ea typeface="微软雅黑" panose="020B0503020204020204" pitchFamily="34" charset="-122"/>
              </a:rPr>
              <a:t>description－简介</a:t>
            </a:r>
            <a:r>
              <a:rPr lang="en-US" altLang="zh-CN"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buNone/>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en-US" altLang="zh-CN" dirty="0" smtClean="0">
                <a:solidFill>
                  <a:srgbClr val="FF0000"/>
                </a:solidFill>
                <a:latin typeface="微软雅黑" panose="020B0503020204020204" pitchFamily="34" charset="-122"/>
                <a:ea typeface="微软雅黑" panose="020B0503020204020204" pitchFamily="34" charset="-122"/>
              </a:rPr>
              <a:t>&lt;</a:t>
            </a:r>
            <a:r>
              <a:rPr lang="en-US" altLang="zh-CN" dirty="0">
                <a:solidFill>
                  <a:srgbClr val="FF0000"/>
                </a:solidFill>
                <a:latin typeface="微软雅黑" panose="020B0503020204020204" pitchFamily="34" charset="-122"/>
                <a:ea typeface="微软雅黑" panose="020B0503020204020204" pitchFamily="34" charset="-122"/>
              </a:rPr>
              <a:t>meta name="description" </a:t>
            </a:r>
            <a:r>
              <a:rPr lang="en-US" altLang="zh-CN" dirty="0">
                <a:solidFill>
                  <a:srgbClr val="FF0000"/>
                </a:solidFill>
                <a:latin typeface="微软雅黑" panose="020B0503020204020204" pitchFamily="34" charset="-122"/>
                <a:ea typeface="微软雅黑" panose="020B0503020204020204" pitchFamily="34" charset="-122"/>
                <a:sym typeface="+mn-ea"/>
              </a:rPr>
              <a:t>content</a:t>
            </a:r>
            <a:r>
              <a:rPr lang="en-US" altLang="zh-CN" dirty="0">
                <a:solidFill>
                  <a:srgbClr val="FF0000"/>
                </a:solidFill>
                <a:latin typeface="微软雅黑" panose="020B0503020204020204" pitchFamily="34" charset="-122"/>
                <a:ea typeface="微软雅黑" panose="020B0503020204020204" pitchFamily="34" charset="-122"/>
              </a:rPr>
              <a:t>="</a:t>
            </a:r>
            <a:r>
              <a:rPr lang="en-US" altLang="zh-CN" dirty="0" err="1">
                <a:solidFill>
                  <a:srgbClr val="FF0000"/>
                </a:solidFill>
                <a:latin typeface="微软雅黑" panose="020B0503020204020204" pitchFamily="34" charset="-122"/>
                <a:ea typeface="微软雅黑" panose="020B0503020204020204" pitchFamily="34" charset="-122"/>
              </a:rPr>
              <a:t>你网页的简述</a:t>
            </a:r>
            <a:r>
              <a:rPr lang="en-US" altLang="zh-CN" dirty="0">
                <a:solidFill>
                  <a:srgbClr val="FF0000"/>
                </a:solidFill>
                <a:latin typeface="微软雅黑" panose="020B0503020204020204" pitchFamily="34" charset="-122"/>
                <a:ea typeface="微软雅黑" panose="020B0503020204020204" pitchFamily="34" charset="-122"/>
              </a:rPr>
              <a:t>"&gt; </a:t>
            </a:r>
            <a:endParaRPr lang="en-US" altLang="zh-CN" dirty="0">
              <a:solidFill>
                <a:srgbClr val="FF0000"/>
              </a:solidFill>
              <a:latin typeface="微软雅黑" panose="020B0503020204020204" pitchFamily="34" charset="-122"/>
              <a:ea typeface="微软雅黑" panose="020B0503020204020204" pitchFamily="34" charset="-122"/>
            </a:endParaRPr>
          </a:p>
          <a:p>
            <a:pPr lvl="1">
              <a:buClr>
                <a:schemeClr val="tx1">
                  <a:lumMod val="95000"/>
                  <a:lumOff val="5000"/>
                </a:schemeClr>
              </a:buClr>
            </a:pPr>
            <a:r>
              <a:rPr lang="en-US" altLang="zh-CN" dirty="0" err="1">
                <a:solidFill>
                  <a:schemeClr val="tx1">
                    <a:lumMod val="95000"/>
                    <a:lumOff val="5000"/>
                  </a:schemeClr>
                </a:solidFill>
                <a:latin typeface="微软雅黑" panose="020B0503020204020204" pitchFamily="34" charset="-122"/>
                <a:ea typeface="微软雅黑" panose="020B0503020204020204" pitchFamily="34" charset="-122"/>
              </a:rPr>
              <a:t>author－作者</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dirty="0">
              <a:solidFill>
                <a:schemeClr val="tx1">
                  <a:lumMod val="95000"/>
                  <a:lumOff val="5000"/>
                </a:schemeClr>
              </a:solidFill>
              <a:latin typeface="微软雅黑" panose="020B0503020204020204" pitchFamily="34" charset="-122"/>
              <a:ea typeface="微软雅黑" panose="020B0503020204020204" pitchFamily="34" charset="-122"/>
            </a:endParaRPr>
          </a:p>
          <a:p>
            <a:pPr>
              <a:buNone/>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en-US" altLang="zh-CN" dirty="0" smtClean="0">
                <a:solidFill>
                  <a:srgbClr val="FF0000"/>
                </a:solidFill>
                <a:latin typeface="微软雅黑" panose="020B0503020204020204" pitchFamily="34" charset="-122"/>
                <a:ea typeface="微软雅黑" panose="020B0503020204020204" pitchFamily="34" charset="-122"/>
              </a:rPr>
              <a:t>&lt;</a:t>
            </a:r>
            <a:r>
              <a:rPr lang="en-US" altLang="zh-CN" dirty="0">
                <a:solidFill>
                  <a:srgbClr val="FF0000"/>
                </a:solidFill>
                <a:latin typeface="微软雅黑" panose="020B0503020204020204" pitchFamily="34" charset="-122"/>
                <a:ea typeface="微软雅黑" panose="020B0503020204020204" pitchFamily="34" charset="-122"/>
              </a:rPr>
              <a:t>meta name="author" </a:t>
            </a:r>
            <a:r>
              <a:rPr lang="en-US" altLang="zh-CN" dirty="0">
                <a:solidFill>
                  <a:srgbClr val="FF0000"/>
                </a:solidFill>
                <a:latin typeface="微软雅黑" panose="020B0503020204020204" pitchFamily="34" charset="-122"/>
                <a:ea typeface="微软雅黑" panose="020B0503020204020204" pitchFamily="34" charset="-122"/>
                <a:sym typeface="+mn-ea"/>
              </a:rPr>
              <a:t>content</a:t>
            </a:r>
            <a:r>
              <a:rPr lang="en-US" altLang="zh-CN" dirty="0">
                <a:solidFill>
                  <a:srgbClr val="FF0000"/>
                </a:solidFill>
                <a:latin typeface="微软雅黑" panose="020B0503020204020204" pitchFamily="34" charset="-122"/>
                <a:ea typeface="微软雅黑" panose="020B0503020204020204" pitchFamily="34" charset="-122"/>
              </a:rPr>
              <a:t>="张三，</a:t>
            </a:r>
            <a:r>
              <a:rPr lang="en-US" altLang="zh-CN" dirty="0">
                <a:solidFill>
                  <a:srgbClr val="FF0000"/>
                </a:solidFill>
                <a:latin typeface="微软雅黑" panose="020B0503020204020204" pitchFamily="34" charset="-122"/>
                <a:ea typeface="微软雅黑" panose="020B0503020204020204" pitchFamily="34" charset="-122"/>
                <a:hlinkClick r:id="rId1"/>
              </a:rPr>
              <a:t>abc@sina.com</a:t>
            </a:r>
            <a:r>
              <a:rPr lang="en-US" altLang="zh-CN" dirty="0">
                <a:solidFill>
                  <a:srgbClr val="FF0000"/>
                </a:solidFill>
                <a:latin typeface="微软雅黑" panose="020B0503020204020204" pitchFamily="34" charset="-122"/>
                <a:ea typeface="微软雅黑" panose="020B0503020204020204" pitchFamily="34" charset="-122"/>
              </a:rPr>
              <a:t>"&gt; </a:t>
            </a:r>
            <a:endParaRPr lang="en-US" altLang="zh-CN" dirty="0">
              <a:solidFill>
                <a:srgbClr val="FF0000"/>
              </a:solidFill>
              <a:latin typeface="微软雅黑" panose="020B0503020204020204" pitchFamily="34" charset="-122"/>
              <a:ea typeface="微软雅黑" panose="020B0503020204020204" pitchFamily="34" charset="-122"/>
            </a:endParaRPr>
          </a:p>
          <a:p>
            <a:pPr lvl="1">
              <a:buClr>
                <a:schemeClr val="tx1">
                  <a:lumMod val="95000"/>
                  <a:lumOff val="5000"/>
                </a:schemeClr>
              </a:buClr>
            </a:pPr>
            <a:r>
              <a:rPr lang="en-US" altLang="zh-CN" dirty="0">
                <a:latin typeface="微软雅黑" panose="020B0503020204020204" pitchFamily="34" charset="-122"/>
                <a:ea typeface="微软雅黑" panose="020B0503020204020204" pitchFamily="34" charset="-122"/>
              </a:rPr>
              <a:t>copyright -</a:t>
            </a:r>
            <a:r>
              <a:rPr lang="en-US" altLang="zh-CN" dirty="0" err="1">
                <a:latin typeface="微软雅黑" panose="020B0503020204020204" pitchFamily="34" charset="-122"/>
                <a:ea typeface="微软雅黑" panose="020B0503020204020204" pitchFamily="34" charset="-122"/>
              </a:rPr>
              <a:t>版权</a:t>
            </a:r>
            <a:endParaRPr lang="en-US" altLang="zh-CN" dirty="0">
              <a:latin typeface="微软雅黑" panose="020B0503020204020204" pitchFamily="34" charset="-122"/>
              <a:ea typeface="微软雅黑" panose="020B0503020204020204" pitchFamily="34" charset="-122"/>
            </a:endParaRPr>
          </a:p>
          <a:p>
            <a:pPr>
              <a:buNone/>
            </a:pPr>
            <a:r>
              <a:rPr lang="en-US" altLang="zh-CN" dirty="0">
                <a:solidFill>
                  <a:srgbClr val="FF0000"/>
                </a:solidFill>
                <a:latin typeface="微软雅黑" panose="020B0503020204020204" pitchFamily="34" charset="-122"/>
                <a:ea typeface="微软雅黑" panose="020B0503020204020204" pitchFamily="34" charset="-122"/>
              </a:rPr>
              <a:t>	</a:t>
            </a:r>
            <a:r>
              <a:rPr lang="en-US" altLang="zh-CN" dirty="0" smtClean="0">
                <a:solidFill>
                  <a:srgbClr val="FF0000"/>
                </a:solidFill>
                <a:latin typeface="微软雅黑" panose="020B0503020204020204" pitchFamily="34" charset="-122"/>
                <a:ea typeface="微软雅黑" panose="020B0503020204020204" pitchFamily="34" charset="-122"/>
              </a:rPr>
              <a:t>	&lt;</a:t>
            </a:r>
            <a:r>
              <a:rPr lang="en-US" altLang="zh-CN" dirty="0">
                <a:solidFill>
                  <a:srgbClr val="FF0000"/>
                </a:solidFill>
                <a:latin typeface="微软雅黑" panose="020B0503020204020204" pitchFamily="34" charset="-122"/>
                <a:ea typeface="微软雅黑" panose="020B0503020204020204" pitchFamily="34" charset="-122"/>
              </a:rPr>
              <a:t>meta name=“copyright” </a:t>
            </a:r>
            <a:r>
              <a:rPr lang="en-US" altLang="zh-CN" dirty="0">
                <a:solidFill>
                  <a:srgbClr val="FF0000"/>
                </a:solidFill>
                <a:latin typeface="微软雅黑" panose="020B0503020204020204" pitchFamily="34" charset="-122"/>
                <a:ea typeface="微软雅黑" panose="020B0503020204020204" pitchFamily="34" charset="-122"/>
                <a:sym typeface="+mn-ea"/>
              </a:rPr>
              <a:t>content</a:t>
            </a:r>
            <a:r>
              <a:rPr lang="en-US" altLang="zh-CN" dirty="0">
                <a:solidFill>
                  <a:srgbClr val="FF0000"/>
                </a:solidFill>
                <a:latin typeface="微软雅黑" panose="020B0503020204020204" pitchFamily="34" charset="-122"/>
                <a:ea typeface="微软雅黑" panose="020B0503020204020204" pitchFamily="34" charset="-122"/>
              </a:rPr>
              <a:t>=“XX</a:t>
            </a:r>
            <a:r>
              <a:rPr lang="zh-CN" altLang="en-US" dirty="0">
                <a:solidFill>
                  <a:srgbClr val="FF0000"/>
                </a:solidFill>
                <a:latin typeface="微软雅黑" panose="020B0503020204020204" pitchFamily="34" charset="-122"/>
                <a:ea typeface="微软雅黑" panose="020B0503020204020204" pitchFamily="34" charset="-122"/>
              </a:rPr>
              <a:t>公司</a:t>
            </a:r>
            <a:r>
              <a:rPr lang="en-US" altLang="zh-CN" dirty="0" smtClean="0">
                <a:solidFill>
                  <a:srgbClr val="FF0000"/>
                </a:solidFill>
                <a:latin typeface="微软雅黑" panose="020B0503020204020204" pitchFamily="34" charset="-122"/>
                <a:ea typeface="微软雅黑" panose="020B0503020204020204" pitchFamily="34" charset="-122"/>
              </a:rPr>
              <a:t>"&gt;</a:t>
            </a:r>
            <a:endParaRPr lang="en-US" altLang="zh-CN" dirty="0" smtClean="0">
              <a:solidFill>
                <a:srgbClr val="FF0000"/>
              </a:solidFill>
              <a:latin typeface="微软雅黑" panose="020B0503020204020204" pitchFamily="34" charset="-122"/>
              <a:ea typeface="微软雅黑" panose="020B0503020204020204" pitchFamily="34" charset="-122"/>
            </a:endParaRPr>
          </a:p>
          <a:p>
            <a:pPr>
              <a:buNone/>
            </a:pPr>
            <a:endParaRPr lang="en-US" altLang="zh-CN" dirty="0">
              <a:solidFill>
                <a:srgbClr val="FF0000"/>
              </a:solidFill>
              <a:latin typeface="微软雅黑" panose="020B0503020204020204" pitchFamily="34" charset="-122"/>
              <a:ea typeface="微软雅黑" panose="020B0503020204020204" pitchFamily="34" charset="-122"/>
            </a:endParaRPr>
          </a:p>
          <a:p>
            <a:endParaRPr lang="zh-CN" altLang="en-US" b="1" dirty="0">
              <a:solidFill>
                <a:srgbClr val="C00000"/>
              </a:solidFill>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网页头信息</a:t>
            </a:r>
            <a:endParaRPr lang="en-US" altLang="zh-CN" dirty="0"/>
          </a:p>
        </p:txBody>
      </p:sp>
      <p:sp>
        <p:nvSpPr>
          <p:cNvPr id="3" name="内容占位符 2"/>
          <p:cNvSpPr>
            <a:spLocks noGrp="1"/>
          </p:cNvSpPr>
          <p:nvPr>
            <p:ph idx="1"/>
          </p:nvPr>
        </p:nvSpPr>
        <p:spPr/>
        <p:txBody>
          <a:bodyPr>
            <a:normAutofit/>
          </a:bodyPr>
          <a:lstStyle/>
          <a:p>
            <a:pPr marL="228600" lvl="1">
              <a:spcBef>
                <a:spcPts val="1000"/>
              </a:spcBef>
            </a:pPr>
            <a:r>
              <a:rPr lang="en-US" altLang="zh-CN" dirty="0"/>
              <a:t>s</a:t>
            </a:r>
            <a:r>
              <a:rPr lang="en-US" altLang="zh-CN" dirty="0" smtClean="0"/>
              <a:t>tyle</a:t>
            </a:r>
            <a:r>
              <a:rPr lang="zh-CN" altLang="en-US" dirty="0" smtClean="0"/>
              <a:t>标签：在网页中迁入</a:t>
            </a:r>
            <a:r>
              <a:rPr lang="en-US" altLang="zh-CN" dirty="0" err="1" smtClean="0"/>
              <a:t>css</a:t>
            </a:r>
            <a:r>
              <a:rPr lang="zh-CN" altLang="en-US" dirty="0" smtClean="0"/>
              <a:t>样式程序。</a:t>
            </a:r>
            <a:endParaRPr lang="zh-CN" altLang="en-US" b="1" dirty="0">
              <a:solidFill>
                <a:srgbClr val="C00000"/>
              </a:solidFill>
            </a:endParaRPr>
          </a:p>
        </p:txBody>
      </p:sp>
      <p:sp>
        <p:nvSpPr>
          <p:cNvPr id="4" name="矩形 3"/>
          <p:cNvSpPr/>
          <p:nvPr/>
        </p:nvSpPr>
        <p:spPr>
          <a:xfrm>
            <a:off x="1053830" y="2343620"/>
            <a:ext cx="6096000" cy="2308324"/>
          </a:xfrm>
          <a:prstGeom prst="rect">
            <a:avLst/>
          </a:prstGeom>
          <a:gradFill rotWithShape="1">
            <a:gsLst>
              <a:gs pos="0">
                <a:srgbClr val="CCFFFF"/>
              </a:gs>
              <a:gs pos="100000">
                <a:srgbClr val="FFFFFF"/>
              </a:gs>
            </a:gsLst>
            <a:lin ang="5400000" scaled="1"/>
          </a:gradFill>
          <a:ln w="9525" cmpd="sng">
            <a:solidFill>
              <a:srgbClr val="008080"/>
            </a:solidFill>
            <a:round/>
          </a:ln>
        </p:spPr>
        <p:txBody>
          <a:bodyPr wrap="square">
            <a:spAutoFit/>
          </a:bodyPr>
          <a:lstStyle/>
          <a:p>
            <a:pPr eaLnBrk="0" hangingPunct="0"/>
            <a:r>
              <a:rPr lang="en-US" altLang="zh-CN" dirty="0">
                <a:solidFill>
                  <a:srgbClr val="000000"/>
                </a:solidFill>
                <a:latin typeface="微软雅黑" panose="020B0503020204020204" pitchFamily="34" charset="-122"/>
                <a:ea typeface="微软雅黑" panose="020B0503020204020204" pitchFamily="34" charset="-122"/>
              </a:rPr>
              <a:t>&lt;head&gt;</a:t>
            </a:r>
            <a:endParaRPr lang="zh-CN" altLang="en-US" dirty="0">
              <a:solidFill>
                <a:srgbClr val="000000"/>
              </a:solidFill>
              <a:latin typeface="微软雅黑" panose="020B0503020204020204" pitchFamily="34" charset="-122"/>
              <a:ea typeface="微软雅黑" panose="020B0503020204020204" pitchFamily="34" charset="-122"/>
            </a:endParaRPr>
          </a:p>
          <a:p>
            <a:pPr eaLnBrk="0" hangingPunct="0"/>
            <a:r>
              <a:rPr lang="en-US" altLang="zh-CN" dirty="0">
                <a:solidFill>
                  <a:srgbClr val="000000"/>
                </a:solidFill>
                <a:latin typeface="微软雅黑" panose="020B0503020204020204" pitchFamily="34" charset="-122"/>
                <a:ea typeface="微软雅黑" panose="020B0503020204020204" pitchFamily="34" charset="-122"/>
                <a:sym typeface="Courier New" panose="02070309020205020404" pitchFamily="49" charset="0"/>
              </a:rPr>
              <a:t> 	</a:t>
            </a:r>
            <a:r>
              <a:rPr lang="en-US" altLang="zh-CN" dirty="0">
                <a:solidFill>
                  <a:srgbClr val="000000"/>
                </a:solidFill>
                <a:latin typeface="微软雅黑" panose="020B0503020204020204" pitchFamily="34" charset="-122"/>
                <a:ea typeface="微软雅黑" panose="020B0503020204020204" pitchFamily="34" charset="-122"/>
              </a:rPr>
              <a:t>&lt;style type="text/</a:t>
            </a:r>
            <a:r>
              <a:rPr lang="en-US" altLang="zh-CN" dirty="0" err="1">
                <a:solidFill>
                  <a:srgbClr val="000000"/>
                </a:solidFill>
                <a:latin typeface="微软雅黑" panose="020B0503020204020204" pitchFamily="34" charset="-122"/>
                <a:ea typeface="微软雅黑" panose="020B0503020204020204" pitchFamily="34" charset="-122"/>
              </a:rPr>
              <a:t>css</a:t>
            </a:r>
            <a:r>
              <a:rPr lang="en-US" altLang="zh-CN" dirty="0">
                <a:solidFill>
                  <a:srgbClr val="000000"/>
                </a:solidFill>
                <a:latin typeface="微软雅黑" panose="020B0503020204020204" pitchFamily="34" charset="-122"/>
                <a:ea typeface="微软雅黑" panose="020B0503020204020204" pitchFamily="34" charset="-122"/>
              </a:rPr>
              <a:t>"&gt;</a:t>
            </a:r>
            <a:endParaRPr lang="en-US" altLang="zh-CN" dirty="0">
              <a:solidFill>
                <a:srgbClr val="000000"/>
              </a:solidFill>
              <a:latin typeface="微软雅黑" panose="020B0503020204020204" pitchFamily="34" charset="-122"/>
              <a:ea typeface="微软雅黑" panose="020B0503020204020204" pitchFamily="34" charset="-122"/>
            </a:endParaRPr>
          </a:p>
          <a:p>
            <a:pPr eaLnBrk="0" hangingPunct="0"/>
            <a:r>
              <a:rPr lang="en-US" altLang="zh-CN" dirty="0">
                <a:solidFill>
                  <a:srgbClr val="000000"/>
                </a:solidFill>
                <a:latin typeface="微软雅黑" panose="020B0503020204020204" pitchFamily="34" charset="-122"/>
                <a:ea typeface="微软雅黑" panose="020B0503020204020204" pitchFamily="34" charset="-122"/>
              </a:rPr>
              <a:t>	body{</a:t>
            </a:r>
            <a:endParaRPr lang="en-US" altLang="zh-CN" dirty="0">
              <a:solidFill>
                <a:srgbClr val="000000"/>
              </a:solidFill>
              <a:latin typeface="微软雅黑" panose="020B0503020204020204" pitchFamily="34" charset="-122"/>
              <a:ea typeface="微软雅黑" panose="020B0503020204020204" pitchFamily="34" charset="-122"/>
            </a:endParaRPr>
          </a:p>
          <a:p>
            <a:pPr eaLnBrk="0" hangingPunct="0"/>
            <a:r>
              <a:rPr lang="en-US" altLang="zh-CN" dirty="0">
                <a:solidFill>
                  <a:srgbClr val="000000"/>
                </a:solidFill>
                <a:latin typeface="微软雅黑" panose="020B0503020204020204" pitchFamily="34" charset="-122"/>
                <a:ea typeface="微软雅黑" panose="020B0503020204020204" pitchFamily="34" charset="-122"/>
              </a:rPr>
              <a:t>	      font-family: '</a:t>
            </a:r>
            <a:r>
              <a:rPr lang="zh-CN" altLang="en-US" dirty="0">
                <a:solidFill>
                  <a:srgbClr val="000000"/>
                </a:solidFill>
                <a:latin typeface="微软雅黑" panose="020B0503020204020204" pitchFamily="34" charset="-122"/>
                <a:ea typeface="微软雅黑" panose="020B0503020204020204" pitchFamily="34" charset="-122"/>
              </a:rPr>
              <a:t>楷体</a:t>
            </a:r>
            <a:r>
              <a:rPr lang="en-US" altLang="zh-CN" dirty="0">
                <a:solidFill>
                  <a:srgbClr val="000000"/>
                </a:solidFill>
                <a:latin typeface="微软雅黑" panose="020B0503020204020204" pitchFamily="34" charset="-122"/>
                <a:ea typeface="微软雅黑" panose="020B0503020204020204" pitchFamily="34" charset="-122"/>
              </a:rPr>
              <a:t>_GB2312';</a:t>
            </a:r>
            <a:endParaRPr lang="en-US" altLang="zh-CN" dirty="0">
              <a:solidFill>
                <a:srgbClr val="000000"/>
              </a:solidFill>
              <a:latin typeface="微软雅黑" panose="020B0503020204020204" pitchFamily="34" charset="-122"/>
              <a:ea typeface="微软雅黑" panose="020B0503020204020204" pitchFamily="34" charset="-122"/>
            </a:endParaRPr>
          </a:p>
          <a:p>
            <a:pPr eaLnBrk="0" hangingPunct="0"/>
            <a:r>
              <a:rPr lang="en-US" altLang="zh-CN" dirty="0">
                <a:solidFill>
                  <a:srgbClr val="000000"/>
                </a:solidFill>
                <a:latin typeface="微软雅黑" panose="020B0503020204020204" pitchFamily="34" charset="-122"/>
                <a:ea typeface="微软雅黑" panose="020B0503020204020204" pitchFamily="34" charset="-122"/>
              </a:rPr>
              <a:t>	      font-size: 14px;</a:t>
            </a:r>
            <a:endParaRPr lang="en-US" altLang="zh-CN" dirty="0">
              <a:solidFill>
                <a:srgbClr val="000000"/>
              </a:solidFill>
              <a:latin typeface="微软雅黑" panose="020B0503020204020204" pitchFamily="34" charset="-122"/>
              <a:ea typeface="微软雅黑" panose="020B0503020204020204" pitchFamily="34" charset="-122"/>
            </a:endParaRPr>
          </a:p>
          <a:p>
            <a:pPr eaLnBrk="0" hangingPunct="0"/>
            <a:r>
              <a:rPr lang="en-US" altLang="zh-CN" dirty="0">
                <a:solidFill>
                  <a:srgbClr val="000000"/>
                </a:solidFill>
                <a:latin typeface="微软雅黑" panose="020B0503020204020204" pitchFamily="34" charset="-122"/>
                <a:ea typeface="微软雅黑" panose="020B0503020204020204" pitchFamily="34" charset="-122"/>
              </a:rPr>
              <a:t>	}</a:t>
            </a:r>
            <a:endParaRPr lang="en-US" altLang="zh-CN" dirty="0">
              <a:solidFill>
                <a:srgbClr val="000000"/>
              </a:solidFill>
              <a:latin typeface="微软雅黑" panose="020B0503020204020204" pitchFamily="34" charset="-122"/>
              <a:ea typeface="微软雅黑" panose="020B0503020204020204" pitchFamily="34" charset="-122"/>
            </a:endParaRPr>
          </a:p>
          <a:p>
            <a:pPr eaLnBrk="0" hangingPunct="0"/>
            <a:r>
              <a:rPr lang="en-US" altLang="zh-CN" dirty="0">
                <a:solidFill>
                  <a:srgbClr val="000000"/>
                </a:solidFill>
                <a:latin typeface="微软雅黑" panose="020B0503020204020204" pitchFamily="34" charset="-122"/>
                <a:ea typeface="微软雅黑" panose="020B0503020204020204" pitchFamily="34" charset="-122"/>
              </a:rPr>
              <a:t>	&lt;/style&gt;</a:t>
            </a:r>
            <a:endParaRPr lang="en-US" altLang="zh-CN" dirty="0">
              <a:solidFill>
                <a:srgbClr val="000000"/>
              </a:solidFill>
              <a:latin typeface="微软雅黑" panose="020B0503020204020204" pitchFamily="34" charset="-122"/>
              <a:ea typeface="微软雅黑" panose="020B0503020204020204" pitchFamily="34" charset="-122"/>
            </a:endParaRPr>
          </a:p>
          <a:p>
            <a:pPr eaLnBrk="0" hangingPunct="0"/>
            <a:r>
              <a:rPr lang="en-US" altLang="zh-CN" dirty="0">
                <a:solidFill>
                  <a:srgbClr val="000000"/>
                </a:solidFill>
                <a:latin typeface="微软雅黑" panose="020B0503020204020204" pitchFamily="34" charset="-122"/>
                <a:ea typeface="微软雅黑" panose="020B0503020204020204" pitchFamily="34" charset="-122"/>
              </a:rPr>
              <a:t>&lt;/head&gt;</a:t>
            </a:r>
            <a:endParaRPr lang="zh-CN" altLang="en-US"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网页头信息</a:t>
            </a:r>
            <a:endParaRPr lang="en-US" altLang="zh-CN" dirty="0"/>
          </a:p>
        </p:txBody>
      </p:sp>
      <p:sp>
        <p:nvSpPr>
          <p:cNvPr id="3" name="内容占位符 2"/>
          <p:cNvSpPr>
            <a:spLocks noGrp="1"/>
          </p:cNvSpPr>
          <p:nvPr>
            <p:ph idx="1"/>
          </p:nvPr>
        </p:nvSpPr>
        <p:spPr/>
        <p:txBody>
          <a:bodyPr>
            <a:normAutofit/>
          </a:bodyPr>
          <a:lstStyle/>
          <a:p>
            <a:pPr marL="228600" lvl="1">
              <a:spcBef>
                <a:spcPts val="1000"/>
              </a:spcBef>
            </a:pPr>
            <a:r>
              <a:rPr lang="en-US" altLang="zh-CN" dirty="0"/>
              <a:t>link</a:t>
            </a:r>
            <a:r>
              <a:rPr lang="zh-CN" altLang="en-US" dirty="0"/>
              <a:t>标签：一般用来引入</a:t>
            </a:r>
            <a:r>
              <a:rPr lang="en-US" altLang="zh-CN" dirty="0" err="1"/>
              <a:t>css</a:t>
            </a:r>
            <a:r>
              <a:rPr lang="zh-CN" altLang="en-US" dirty="0"/>
              <a:t>样式文件，还可以增加标题图标</a:t>
            </a:r>
            <a:r>
              <a:rPr lang="zh-CN" altLang="en-US" dirty="0" smtClean="0"/>
              <a:t>。</a:t>
            </a:r>
            <a:endParaRPr lang="zh-CN" altLang="en-US" dirty="0"/>
          </a:p>
          <a:p>
            <a:pPr marL="685800" lvl="2">
              <a:spcBef>
                <a:spcPts val="1000"/>
              </a:spcBef>
            </a:pPr>
            <a:r>
              <a:rPr lang="en-US" altLang="zh-CN" dirty="0" err="1"/>
              <a:t>rel</a:t>
            </a:r>
            <a:r>
              <a:rPr lang="zh-CN" altLang="en-US" dirty="0"/>
              <a:t>：规定了当前文档与被链接文档之间的关系，取值范围如下。</a:t>
            </a:r>
            <a:endParaRPr lang="zh-CN" altLang="en-US" dirty="0"/>
          </a:p>
          <a:p>
            <a:pPr marL="1143000" lvl="3">
              <a:spcBef>
                <a:spcPts val="1000"/>
              </a:spcBef>
            </a:pPr>
            <a:r>
              <a:rPr lang="en-US" altLang="zh-CN" dirty="0"/>
              <a:t>--</a:t>
            </a:r>
            <a:r>
              <a:rPr lang="en-US" altLang="zh-CN" dirty="0" err="1"/>
              <a:t>stylesheet</a:t>
            </a:r>
            <a:r>
              <a:rPr lang="en-US" altLang="zh-CN" dirty="0"/>
              <a:t> </a:t>
            </a:r>
            <a:r>
              <a:rPr lang="zh-CN" altLang="en-US" dirty="0"/>
              <a:t>：指向要导入的样式表的 </a:t>
            </a:r>
            <a:r>
              <a:rPr lang="en-US" altLang="zh-CN" dirty="0"/>
              <a:t>URL</a:t>
            </a:r>
            <a:r>
              <a:rPr lang="zh-CN" altLang="en-US" dirty="0"/>
              <a:t>。</a:t>
            </a:r>
            <a:endParaRPr lang="zh-CN" altLang="en-US" dirty="0"/>
          </a:p>
          <a:p>
            <a:pPr marL="1143000" lvl="3">
              <a:spcBef>
                <a:spcPts val="1000"/>
              </a:spcBef>
            </a:pPr>
            <a:r>
              <a:rPr lang="en-US" altLang="zh-CN" dirty="0"/>
              <a:t>--</a:t>
            </a:r>
            <a:r>
              <a:rPr lang="en-US" altLang="zh-CN" dirty="0" err="1"/>
              <a:t>rel</a:t>
            </a:r>
            <a:r>
              <a:rPr lang="en-US" altLang="zh-CN" dirty="0"/>
              <a:t>=icon </a:t>
            </a:r>
            <a:r>
              <a:rPr lang="zh-CN" altLang="en-US" dirty="0"/>
              <a:t>：表示该文档的图标。</a:t>
            </a:r>
            <a:endParaRPr lang="zh-CN" altLang="en-US" dirty="0"/>
          </a:p>
          <a:p>
            <a:pPr marL="685800" lvl="2">
              <a:spcBef>
                <a:spcPts val="1000"/>
              </a:spcBef>
            </a:pPr>
            <a:r>
              <a:rPr lang="en-US" altLang="zh-CN" dirty="0" err="1"/>
              <a:t>href</a:t>
            </a:r>
            <a:r>
              <a:rPr lang="zh-CN" altLang="en-US" dirty="0"/>
              <a:t>属性：规定了被链接文档的位置（</a:t>
            </a:r>
            <a:r>
              <a:rPr lang="en-US" altLang="zh-CN" dirty="0"/>
              <a:t>URL</a:t>
            </a:r>
            <a:r>
              <a:rPr lang="zh-CN" altLang="en-US" dirty="0"/>
              <a:t>）。</a:t>
            </a:r>
            <a:endParaRPr lang="zh-CN" altLang="en-US" dirty="0"/>
          </a:p>
          <a:p>
            <a:pPr marL="685800" lvl="2">
              <a:spcBef>
                <a:spcPts val="1000"/>
              </a:spcBef>
            </a:pPr>
            <a:r>
              <a:rPr lang="en-US" altLang="zh-CN" dirty="0"/>
              <a:t>type</a:t>
            </a:r>
            <a:r>
              <a:rPr lang="zh-CN" altLang="en-US" dirty="0"/>
              <a:t>属性：规定被链接文档的 </a:t>
            </a:r>
            <a:r>
              <a:rPr lang="en-US" altLang="zh-CN" dirty="0"/>
              <a:t>MIME </a:t>
            </a:r>
            <a:r>
              <a:rPr lang="zh-CN" altLang="en-US" dirty="0"/>
              <a:t>类型为</a:t>
            </a:r>
            <a:r>
              <a:rPr lang="en-US" altLang="zh-CN" dirty="0"/>
              <a:t>text/</a:t>
            </a:r>
            <a:r>
              <a:rPr lang="en-US" altLang="zh-CN" dirty="0" err="1"/>
              <a:t>css</a:t>
            </a:r>
            <a:r>
              <a:rPr lang="en-US" altLang="zh-CN" dirty="0"/>
              <a:t> </a:t>
            </a:r>
            <a:r>
              <a:rPr lang="zh-CN" altLang="en-US" dirty="0"/>
              <a:t>。</a:t>
            </a:r>
            <a:endParaRPr lang="zh-CN" altLang="en-US" b="1" dirty="0">
              <a:solidFill>
                <a:srgbClr val="C00000"/>
              </a:solidFill>
            </a:endParaRPr>
          </a:p>
        </p:txBody>
      </p:sp>
      <p:sp>
        <p:nvSpPr>
          <p:cNvPr id="5" name="AutoShape 12"/>
          <p:cNvSpPr>
            <a:spLocks noChangeArrowheads="1"/>
          </p:cNvSpPr>
          <p:nvPr/>
        </p:nvSpPr>
        <p:spPr bwMode="auto">
          <a:xfrm>
            <a:off x="862355" y="4509457"/>
            <a:ext cx="7650166" cy="1940957"/>
          </a:xfrm>
          <a:prstGeom prst="roundRect">
            <a:avLst>
              <a:gd name="adj" fmla="val 16667"/>
            </a:avLst>
          </a:prstGeom>
          <a:gradFill rotWithShape="1">
            <a:gsLst>
              <a:gs pos="0">
                <a:srgbClr val="CCFFFF"/>
              </a:gs>
              <a:gs pos="100000">
                <a:srgbClr val="FFFFFF"/>
              </a:gs>
            </a:gsLst>
            <a:lin ang="5400000" scaled="1"/>
          </a:gradFill>
          <a:ln w="9525" cmpd="sng">
            <a:solidFill>
              <a:srgbClr val="008080"/>
            </a:solidFill>
            <a:rou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b="1" dirty="0">
                <a:solidFill>
                  <a:srgbClr val="000000"/>
                </a:solidFill>
                <a:latin typeface="微软雅黑" panose="020B0503020204020204" pitchFamily="34" charset="-122"/>
                <a:ea typeface="微软雅黑" panose="020B0503020204020204" pitchFamily="34" charset="-122"/>
              </a:rPr>
              <a:t>&lt;</a:t>
            </a:r>
            <a:r>
              <a:rPr lang="en-US" dirty="0">
                <a:solidFill>
                  <a:srgbClr val="000000"/>
                </a:solidFill>
                <a:latin typeface="微软雅黑" panose="020B0503020204020204" pitchFamily="34" charset="-122"/>
                <a:ea typeface="微软雅黑" panose="020B0503020204020204" pitchFamily="34" charset="-122"/>
              </a:rPr>
              <a:t>head&gt;</a:t>
            </a:r>
            <a:endParaRPr lang="zh-CN" altLang="en-US" dirty="0">
              <a:solidFill>
                <a:srgbClr val="000000"/>
              </a:solidFill>
              <a:latin typeface="微软雅黑" panose="020B0503020204020204" pitchFamily="34" charset="-122"/>
              <a:ea typeface="微软雅黑" panose="020B0503020204020204" pitchFamily="34" charset="-122"/>
            </a:endParaRPr>
          </a:p>
          <a:p>
            <a:r>
              <a:rPr lang="en-US" dirty="0" smtClean="0">
                <a:solidFill>
                  <a:srgbClr val="0000FF"/>
                </a:solidFill>
                <a:latin typeface="微软雅黑" panose="020B0503020204020204" pitchFamily="34" charset="-122"/>
                <a:ea typeface="微软雅黑" panose="020B0503020204020204" pitchFamily="34" charset="-122"/>
                <a:sym typeface="Courier New" panose="02070309020205020404" pitchFamily="49" charset="0"/>
              </a:rPr>
              <a:t> </a:t>
            </a:r>
            <a:r>
              <a:rPr lang="en-US" dirty="0">
                <a:solidFill>
                  <a:srgbClr val="0000FF"/>
                </a:solidFill>
                <a:latin typeface="微软雅黑" panose="020B0503020204020204" pitchFamily="34" charset="-122"/>
                <a:ea typeface="微软雅黑" panose="020B0503020204020204" pitchFamily="34" charset="-122"/>
                <a:sym typeface="Courier New" panose="02070309020205020404" pitchFamily="49" charset="0"/>
              </a:rPr>
              <a:t> </a:t>
            </a:r>
            <a:r>
              <a:rPr lang="en-US" dirty="0" smtClean="0">
                <a:solidFill>
                  <a:srgbClr val="0000FF"/>
                </a:solidFill>
                <a:latin typeface="微软雅黑" panose="020B0503020204020204" pitchFamily="34" charset="-122"/>
                <a:ea typeface="微软雅黑" panose="020B0503020204020204" pitchFamily="34" charset="-122"/>
                <a:sym typeface="Courier New" panose="02070309020205020404" pitchFamily="49" charset="0"/>
              </a:rPr>
              <a:t>     </a:t>
            </a:r>
            <a:r>
              <a:rPr lang="en-US" altLang="zh-CN" dirty="0" smtClean="0">
                <a:solidFill>
                  <a:srgbClr val="0000FF"/>
                </a:solidFill>
                <a:latin typeface="微软雅黑" panose="020B0503020204020204" pitchFamily="34" charset="-122"/>
                <a:ea typeface="微软雅黑" panose="020B0503020204020204" pitchFamily="34" charset="-122"/>
              </a:rPr>
              <a:t>&lt;</a:t>
            </a:r>
            <a:r>
              <a:rPr lang="en-US" altLang="zh-CN" dirty="0">
                <a:solidFill>
                  <a:srgbClr val="0000FF"/>
                </a:solidFill>
                <a:latin typeface="微软雅黑" panose="020B0503020204020204" pitchFamily="34" charset="-122"/>
                <a:ea typeface="微软雅黑" panose="020B0503020204020204" pitchFamily="34" charset="-122"/>
              </a:rPr>
              <a:t>link rel</a:t>
            </a:r>
            <a:r>
              <a:rPr lang="en-US" altLang="zh-CN" dirty="0" smtClean="0">
                <a:solidFill>
                  <a:srgbClr val="0000FF"/>
                </a:solidFill>
                <a:latin typeface="微软雅黑" panose="020B0503020204020204" pitchFamily="34" charset="-122"/>
                <a:ea typeface="微软雅黑" panose="020B0503020204020204" pitchFamily="34" charset="-122"/>
              </a:rPr>
              <a:t>=“stylesheet” </a:t>
            </a:r>
            <a:r>
              <a:rPr lang="en-US" altLang="zh-CN" dirty="0">
                <a:solidFill>
                  <a:srgbClr val="0000FF"/>
                </a:solidFill>
                <a:latin typeface="微软雅黑" panose="020B0503020204020204" pitchFamily="34" charset="-122"/>
                <a:ea typeface="微软雅黑" panose="020B0503020204020204" pitchFamily="34" charset="-122"/>
              </a:rPr>
              <a:t>type</a:t>
            </a:r>
            <a:r>
              <a:rPr lang="en-US" altLang="zh-CN" dirty="0" smtClean="0">
                <a:solidFill>
                  <a:srgbClr val="0000FF"/>
                </a:solidFill>
                <a:latin typeface="微软雅黑" panose="020B0503020204020204" pitchFamily="34" charset="-122"/>
                <a:ea typeface="微软雅黑" panose="020B0503020204020204" pitchFamily="34" charset="-122"/>
              </a:rPr>
              <a:t>=“text/css” </a:t>
            </a:r>
            <a:r>
              <a:rPr lang="en-US" altLang="zh-CN" dirty="0">
                <a:solidFill>
                  <a:srgbClr val="0000FF"/>
                </a:solidFill>
                <a:latin typeface="微软雅黑" panose="020B0503020204020204" pitchFamily="34" charset="-122"/>
                <a:ea typeface="微软雅黑" panose="020B0503020204020204" pitchFamily="34" charset="-122"/>
              </a:rPr>
              <a:t>href</a:t>
            </a:r>
            <a:r>
              <a:rPr lang="en-US" altLang="zh-CN" dirty="0" smtClean="0">
                <a:solidFill>
                  <a:srgbClr val="0000FF"/>
                </a:solidFill>
                <a:latin typeface="微软雅黑" panose="020B0503020204020204" pitchFamily="34" charset="-122"/>
                <a:ea typeface="微软雅黑" panose="020B0503020204020204" pitchFamily="34" charset="-122"/>
              </a:rPr>
              <a:t>=“css/index.css”/&gt;   </a:t>
            </a:r>
            <a:endParaRPr lang="en-US" altLang="zh-CN" dirty="0" smtClean="0">
              <a:solidFill>
                <a:srgbClr val="0000FF"/>
              </a:solidFill>
              <a:latin typeface="微软雅黑" panose="020B0503020204020204" pitchFamily="34" charset="-122"/>
              <a:ea typeface="微软雅黑" panose="020B0503020204020204" pitchFamily="34" charset="-122"/>
            </a:endParaRPr>
          </a:p>
          <a:p>
            <a:r>
              <a:rPr lang="en-US" altLang="zh-CN" dirty="0" smtClean="0">
                <a:solidFill>
                  <a:srgbClr val="0000FF"/>
                </a:solidFill>
                <a:latin typeface="微软雅黑" panose="020B0503020204020204" pitchFamily="34" charset="-122"/>
                <a:ea typeface="微软雅黑" panose="020B0503020204020204" pitchFamily="34" charset="-122"/>
              </a:rPr>
              <a:t>       &lt;!--</a:t>
            </a:r>
            <a:r>
              <a:rPr lang="zh-CN" altLang="en-US" dirty="0">
                <a:solidFill>
                  <a:srgbClr val="0000FF"/>
                </a:solidFill>
                <a:latin typeface="微软雅黑" panose="020B0503020204020204" pitchFamily="34" charset="-122"/>
                <a:ea typeface="微软雅黑" panose="020B0503020204020204" pitchFamily="34" charset="-122"/>
              </a:rPr>
              <a:t>设置</a:t>
            </a:r>
            <a:r>
              <a:rPr lang="zh-CN" altLang="en-US" dirty="0" smtClean="0">
                <a:solidFill>
                  <a:srgbClr val="0000FF"/>
                </a:solidFill>
                <a:latin typeface="微软雅黑" panose="020B0503020204020204" pitchFamily="34" charset="-122"/>
                <a:ea typeface="微软雅黑" panose="020B0503020204020204" pitchFamily="34" charset="-122"/>
              </a:rPr>
              <a:t>浏览器卡片</a:t>
            </a:r>
            <a:r>
              <a:rPr lang="zh-CN" altLang="en-US" dirty="0">
                <a:solidFill>
                  <a:srgbClr val="0000FF"/>
                </a:solidFill>
                <a:latin typeface="微软雅黑" panose="020B0503020204020204" pitchFamily="34" charset="-122"/>
                <a:ea typeface="微软雅黑" panose="020B0503020204020204" pitchFamily="34" charset="-122"/>
              </a:rPr>
              <a:t>图标 </a:t>
            </a:r>
            <a:r>
              <a:rPr lang="en-US" altLang="zh-CN" dirty="0" smtClean="0">
                <a:solidFill>
                  <a:srgbClr val="0000FF"/>
                </a:solidFill>
                <a:latin typeface="微软雅黑" panose="020B0503020204020204" pitchFamily="34" charset="-122"/>
                <a:ea typeface="微软雅黑" panose="020B0503020204020204" pitchFamily="34" charset="-122"/>
              </a:rPr>
              <a:t>--&gt;</a:t>
            </a:r>
            <a:endParaRPr lang="en-US" altLang="zh-CN" dirty="0" smtClean="0">
              <a:solidFill>
                <a:srgbClr val="0000FF"/>
              </a:solidFill>
              <a:latin typeface="微软雅黑" panose="020B0503020204020204" pitchFamily="34" charset="-122"/>
              <a:ea typeface="微软雅黑" panose="020B0503020204020204" pitchFamily="34" charset="-122"/>
            </a:endParaRPr>
          </a:p>
          <a:p>
            <a:r>
              <a:rPr lang="en-US" altLang="zh-CN" dirty="0">
                <a:solidFill>
                  <a:srgbClr val="0000FF"/>
                </a:solidFill>
                <a:latin typeface="微软雅黑" panose="020B0503020204020204" pitchFamily="34" charset="-122"/>
                <a:ea typeface="微软雅黑" panose="020B0503020204020204" pitchFamily="34" charset="-122"/>
              </a:rPr>
              <a:t> </a:t>
            </a:r>
            <a:r>
              <a:rPr lang="en-US" altLang="zh-CN" dirty="0" smtClean="0">
                <a:solidFill>
                  <a:srgbClr val="0000FF"/>
                </a:solidFill>
                <a:latin typeface="微软雅黑" panose="020B0503020204020204" pitchFamily="34" charset="-122"/>
                <a:ea typeface="微软雅黑" panose="020B0503020204020204" pitchFamily="34" charset="-122"/>
              </a:rPr>
              <a:t>      &lt;</a:t>
            </a:r>
            <a:r>
              <a:rPr lang="en-US" altLang="zh-CN" dirty="0">
                <a:solidFill>
                  <a:srgbClr val="0000FF"/>
                </a:solidFill>
                <a:latin typeface="微软雅黑" panose="020B0503020204020204" pitchFamily="34" charset="-122"/>
                <a:ea typeface="微软雅黑" panose="020B0503020204020204" pitchFamily="34" charset="-122"/>
              </a:rPr>
              <a:t>link </a:t>
            </a:r>
            <a:r>
              <a:rPr lang="en-US" altLang="zh-CN" dirty="0" err="1">
                <a:solidFill>
                  <a:srgbClr val="0000FF"/>
                </a:solidFill>
                <a:latin typeface="微软雅黑" panose="020B0503020204020204" pitchFamily="34" charset="-122"/>
                <a:ea typeface="微软雅黑" panose="020B0503020204020204" pitchFamily="34" charset="-122"/>
              </a:rPr>
              <a:t>rel</a:t>
            </a:r>
            <a:r>
              <a:rPr lang="en-US" altLang="zh-CN" dirty="0">
                <a:solidFill>
                  <a:srgbClr val="0000FF"/>
                </a:solidFill>
                <a:latin typeface="微软雅黑" panose="020B0503020204020204" pitchFamily="34" charset="-122"/>
                <a:ea typeface="微软雅黑" panose="020B0503020204020204" pitchFamily="34" charset="-122"/>
              </a:rPr>
              <a:t>="icon" </a:t>
            </a:r>
            <a:r>
              <a:rPr lang="en-US" altLang="zh-CN" dirty="0" err="1">
                <a:solidFill>
                  <a:srgbClr val="0000FF"/>
                </a:solidFill>
                <a:latin typeface="微软雅黑" panose="020B0503020204020204" pitchFamily="34" charset="-122"/>
                <a:ea typeface="微软雅黑" panose="020B0503020204020204" pitchFamily="34" charset="-122"/>
              </a:rPr>
              <a:t>href</a:t>
            </a:r>
            <a:r>
              <a:rPr lang="en-US" altLang="zh-CN" dirty="0" smtClean="0">
                <a:solidFill>
                  <a:srgbClr val="0000FF"/>
                </a:solidFill>
                <a:latin typeface="微软雅黑" panose="020B0503020204020204" pitchFamily="34" charset="-122"/>
                <a:ea typeface="微软雅黑" panose="020B0503020204020204" pitchFamily="34" charset="-122"/>
              </a:rPr>
              <a:t>="</a:t>
            </a:r>
            <a:r>
              <a:rPr lang="en-US" altLang="zh-CN" dirty="0" err="1" smtClean="0">
                <a:solidFill>
                  <a:srgbClr val="0000FF"/>
                </a:solidFill>
                <a:latin typeface="微软雅黑" panose="020B0503020204020204" pitchFamily="34" charset="-122"/>
                <a:ea typeface="微软雅黑" panose="020B0503020204020204" pitchFamily="34" charset="-122"/>
              </a:rPr>
              <a:t>img</a:t>
            </a:r>
            <a:r>
              <a:rPr lang="en-US" altLang="zh-CN" dirty="0" smtClean="0">
                <a:solidFill>
                  <a:srgbClr val="0000FF"/>
                </a:solidFill>
                <a:latin typeface="微软雅黑" panose="020B0503020204020204" pitchFamily="34" charset="-122"/>
                <a:ea typeface="微软雅黑" panose="020B0503020204020204" pitchFamily="34" charset="-122"/>
              </a:rPr>
              <a:t>/favicon.ico</a:t>
            </a:r>
            <a:r>
              <a:rPr lang="en-US" altLang="zh-CN" dirty="0">
                <a:solidFill>
                  <a:srgbClr val="0000FF"/>
                </a:solidFill>
                <a:latin typeface="微软雅黑" panose="020B0503020204020204" pitchFamily="34" charset="-122"/>
                <a:ea typeface="微软雅黑" panose="020B0503020204020204" pitchFamily="34" charset="-122"/>
              </a:rPr>
              <a:t>"/&gt;</a:t>
            </a:r>
            <a:endParaRPr lang="zh-CN" altLang="en-US" dirty="0" smtClean="0">
              <a:solidFill>
                <a:srgbClr val="0000FF"/>
              </a:solidFill>
              <a:latin typeface="微软雅黑" panose="020B0503020204020204" pitchFamily="34" charset="-122"/>
              <a:ea typeface="微软雅黑" panose="020B0503020204020204" pitchFamily="34" charset="-122"/>
            </a:endParaRPr>
          </a:p>
          <a:p>
            <a:r>
              <a:rPr lang="en-US" dirty="0" smtClean="0">
                <a:solidFill>
                  <a:srgbClr val="000000"/>
                </a:solidFill>
                <a:latin typeface="微软雅黑" panose="020B0503020204020204" pitchFamily="34" charset="-122"/>
                <a:ea typeface="微软雅黑" panose="020B0503020204020204" pitchFamily="34" charset="-122"/>
              </a:rPr>
              <a:t>&lt;/head&gt;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网页头信息</a:t>
            </a:r>
            <a:endParaRPr lang="en-US" altLang="zh-CN" dirty="0"/>
          </a:p>
        </p:txBody>
      </p:sp>
      <p:sp>
        <p:nvSpPr>
          <p:cNvPr id="3" name="内容占位符 2"/>
          <p:cNvSpPr>
            <a:spLocks noGrp="1"/>
          </p:cNvSpPr>
          <p:nvPr>
            <p:ph idx="1"/>
          </p:nvPr>
        </p:nvSpPr>
        <p:spPr/>
        <p:txBody>
          <a:bodyPr>
            <a:normAutofit/>
          </a:bodyPr>
          <a:lstStyle/>
          <a:p>
            <a:pPr marL="228600" lvl="1">
              <a:spcBef>
                <a:spcPts val="1000"/>
              </a:spcBef>
            </a:pPr>
            <a:r>
              <a:rPr lang="en-US" altLang="zh-CN" dirty="0"/>
              <a:t>script</a:t>
            </a:r>
            <a:r>
              <a:rPr lang="zh-CN" altLang="en-US" dirty="0"/>
              <a:t>标签：用来引入</a:t>
            </a:r>
            <a:r>
              <a:rPr lang="en-US" altLang="zh-CN" dirty="0" err="1"/>
              <a:t>javascript</a:t>
            </a:r>
            <a:r>
              <a:rPr lang="zh-CN" altLang="en-US" dirty="0" smtClean="0"/>
              <a:t>程序</a:t>
            </a:r>
            <a:endParaRPr lang="zh-CN" altLang="en-US" dirty="0"/>
          </a:p>
          <a:p>
            <a:pPr marL="685800" lvl="2">
              <a:spcBef>
                <a:spcPts val="1000"/>
              </a:spcBef>
            </a:pPr>
            <a:r>
              <a:rPr lang="en-US" altLang="zh-CN" dirty="0" err="1"/>
              <a:t>src</a:t>
            </a:r>
            <a:r>
              <a:rPr lang="zh-CN" altLang="en-US" dirty="0"/>
              <a:t>属性：规定了规定外部脚本文件的 </a:t>
            </a:r>
            <a:r>
              <a:rPr lang="en-US" altLang="zh-CN" dirty="0"/>
              <a:t>URL</a:t>
            </a:r>
            <a:r>
              <a:rPr lang="zh-CN" altLang="en-US" dirty="0"/>
              <a:t>，一般为</a:t>
            </a:r>
            <a:r>
              <a:rPr lang="en-US" altLang="zh-CN" dirty="0" err="1"/>
              <a:t>javascript</a:t>
            </a:r>
            <a:r>
              <a:rPr lang="zh-CN" altLang="en-US" dirty="0"/>
              <a:t>程序文件。</a:t>
            </a:r>
            <a:endParaRPr lang="zh-CN" altLang="en-US" dirty="0"/>
          </a:p>
          <a:p>
            <a:pPr marL="685800" lvl="2">
              <a:spcBef>
                <a:spcPts val="1000"/>
              </a:spcBef>
            </a:pPr>
            <a:r>
              <a:rPr lang="en-US" altLang="zh-CN" dirty="0"/>
              <a:t>type</a:t>
            </a:r>
            <a:r>
              <a:rPr lang="zh-CN" altLang="en-US" dirty="0"/>
              <a:t>属性：属性规定脚本的 </a:t>
            </a:r>
            <a:r>
              <a:rPr lang="en-US" altLang="zh-CN" dirty="0"/>
              <a:t>MIME </a:t>
            </a:r>
            <a:r>
              <a:rPr lang="zh-CN" altLang="en-US" dirty="0"/>
              <a:t>类型为</a:t>
            </a:r>
            <a:r>
              <a:rPr lang="en-US" altLang="zh-CN" dirty="0"/>
              <a:t>text/</a:t>
            </a:r>
            <a:r>
              <a:rPr lang="en-US" altLang="zh-CN" dirty="0" err="1"/>
              <a:t>javascript</a:t>
            </a:r>
            <a:r>
              <a:rPr lang="zh-CN" altLang="en-US" dirty="0"/>
              <a:t>（可以省略） 。</a:t>
            </a:r>
            <a:endParaRPr lang="zh-CN" altLang="en-US" b="1" dirty="0">
              <a:solidFill>
                <a:srgbClr val="C00000"/>
              </a:solidFill>
            </a:endParaRPr>
          </a:p>
        </p:txBody>
      </p:sp>
      <p:sp>
        <p:nvSpPr>
          <p:cNvPr id="6" name="AutoShape 12"/>
          <p:cNvSpPr>
            <a:spLocks noChangeArrowheads="1"/>
          </p:cNvSpPr>
          <p:nvPr/>
        </p:nvSpPr>
        <p:spPr bwMode="auto">
          <a:xfrm>
            <a:off x="677871" y="2940403"/>
            <a:ext cx="6721318" cy="1021556"/>
          </a:xfrm>
          <a:prstGeom prst="roundRect">
            <a:avLst>
              <a:gd name="adj" fmla="val 16667"/>
            </a:avLst>
          </a:prstGeom>
          <a:gradFill rotWithShape="1">
            <a:gsLst>
              <a:gs pos="0">
                <a:srgbClr val="CCFFFF"/>
              </a:gs>
              <a:gs pos="100000">
                <a:srgbClr val="FFFFFF"/>
              </a:gs>
            </a:gsLst>
            <a:lin ang="5400000" scaled="1"/>
          </a:gradFill>
          <a:ln w="9525" cmpd="sng">
            <a:solidFill>
              <a:srgbClr val="008080"/>
            </a:solidFill>
            <a:rou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dirty="0">
                <a:latin typeface="微软雅黑" panose="020B0503020204020204" pitchFamily="34" charset="-122"/>
                <a:ea typeface="微软雅黑" panose="020B0503020204020204" pitchFamily="34" charset="-122"/>
              </a:rPr>
              <a:t>&lt;head</a:t>
            </a:r>
            <a:r>
              <a:rPr lang="en-US" dirty="0" smtClean="0">
                <a:latin typeface="微软雅黑" panose="020B0503020204020204" pitchFamily="34" charset="-122"/>
                <a:ea typeface="微软雅黑" panose="020B0503020204020204" pitchFamily="34" charset="-122"/>
              </a:rPr>
              <a:t>&gt;</a:t>
            </a:r>
            <a:endParaRPr lang="en-US" dirty="0">
              <a:latin typeface="微软雅黑" panose="020B0503020204020204" pitchFamily="34" charset="-122"/>
              <a:ea typeface="微软雅黑" panose="020B0503020204020204" pitchFamily="34" charset="-122"/>
            </a:endParaRPr>
          </a:p>
          <a:p>
            <a:r>
              <a:rPr lang="en-US" dirty="0" smtClean="0">
                <a:latin typeface="微软雅黑" panose="020B0503020204020204" pitchFamily="34" charset="-122"/>
                <a:ea typeface="微软雅黑" panose="020B0503020204020204" pitchFamily="34" charset="-122"/>
                <a:sym typeface="Courier New" panose="02070309020205020404" pitchFamily="49" charset="0"/>
              </a:rPr>
              <a:t> </a:t>
            </a:r>
            <a:r>
              <a:rPr lang="en-US" altLang="zh-CN" dirty="0">
                <a:solidFill>
                  <a:srgbClr val="0000FF"/>
                </a:solidFill>
                <a:latin typeface="微软雅黑" panose="020B0503020204020204" pitchFamily="34" charset="-122"/>
                <a:ea typeface="微软雅黑" panose="020B0503020204020204" pitchFamily="34" charset="-122"/>
              </a:rPr>
              <a:t>&lt;</a:t>
            </a:r>
            <a:r>
              <a:rPr lang="en-US" altLang="zh-CN" dirty="0" err="1" smtClean="0">
                <a:solidFill>
                  <a:srgbClr val="0000FF"/>
                </a:solidFill>
                <a:latin typeface="微软雅黑" panose="020B0503020204020204" pitchFamily="34" charset="-122"/>
                <a:ea typeface="微软雅黑" panose="020B0503020204020204" pitchFamily="34" charset="-122"/>
              </a:rPr>
              <a:t>scriptsrc</a:t>
            </a:r>
            <a:r>
              <a:rPr lang="en-US" altLang="zh-CN" dirty="0">
                <a:solidFill>
                  <a:srgbClr val="0000FF"/>
                </a:solidFill>
                <a:latin typeface="微软雅黑" panose="020B0503020204020204" pitchFamily="34" charset="-122"/>
                <a:ea typeface="微软雅黑" panose="020B0503020204020204" pitchFamily="34" charset="-122"/>
              </a:rPr>
              <a:t>="</a:t>
            </a:r>
            <a:r>
              <a:rPr lang="en-US" altLang="zh-CN" dirty="0" err="1" smtClean="0">
                <a:solidFill>
                  <a:srgbClr val="0000FF"/>
                </a:solidFill>
                <a:latin typeface="微软雅黑" panose="020B0503020204020204" pitchFamily="34" charset="-122"/>
                <a:ea typeface="微软雅黑" panose="020B0503020204020204" pitchFamily="34" charset="-122"/>
              </a:rPr>
              <a:t>js</a:t>
            </a:r>
            <a:r>
              <a:rPr lang="en-US" altLang="zh-CN" dirty="0" smtClean="0">
                <a:solidFill>
                  <a:srgbClr val="0000FF"/>
                </a:solidFill>
                <a:latin typeface="微软雅黑" panose="020B0503020204020204" pitchFamily="34" charset="-122"/>
                <a:ea typeface="微软雅黑" panose="020B0503020204020204" pitchFamily="34" charset="-122"/>
              </a:rPr>
              <a:t>/</a:t>
            </a:r>
            <a:r>
              <a:rPr lang="en-US" altLang="zh-CN" dirty="0" err="1" smtClean="0">
                <a:solidFill>
                  <a:srgbClr val="0000FF"/>
                </a:solidFill>
                <a:latin typeface="微软雅黑" panose="020B0503020204020204" pitchFamily="34" charset="-122"/>
                <a:ea typeface="微软雅黑" panose="020B0503020204020204" pitchFamily="34" charset="-122"/>
              </a:rPr>
              <a:t>index.js"type</a:t>
            </a:r>
            <a:r>
              <a:rPr lang="en-US" altLang="zh-CN" dirty="0">
                <a:solidFill>
                  <a:srgbClr val="0000FF"/>
                </a:solidFill>
                <a:latin typeface="微软雅黑" panose="020B0503020204020204" pitchFamily="34" charset="-122"/>
                <a:ea typeface="微软雅黑" panose="020B0503020204020204" pitchFamily="34" charset="-122"/>
              </a:rPr>
              <a:t>="text/</a:t>
            </a:r>
            <a:r>
              <a:rPr lang="en-US" altLang="zh-CN" dirty="0" err="1">
                <a:solidFill>
                  <a:srgbClr val="0000FF"/>
                </a:solidFill>
                <a:latin typeface="微软雅黑" panose="020B0503020204020204" pitchFamily="34" charset="-122"/>
                <a:ea typeface="微软雅黑" panose="020B0503020204020204" pitchFamily="34" charset="-122"/>
              </a:rPr>
              <a:t>javascript</a:t>
            </a:r>
            <a:r>
              <a:rPr lang="en-US" altLang="zh-CN" dirty="0">
                <a:solidFill>
                  <a:srgbClr val="0000FF"/>
                </a:solidFill>
                <a:latin typeface="微软雅黑" panose="020B0503020204020204" pitchFamily="34" charset="-122"/>
                <a:ea typeface="微软雅黑" panose="020B0503020204020204" pitchFamily="34" charset="-122"/>
              </a:rPr>
              <a:t>"&gt;&lt;/script&gt;</a:t>
            </a:r>
            <a:endParaRPr lang="en-US" altLang="zh-CN" dirty="0">
              <a:solidFill>
                <a:srgbClr val="0000FF"/>
              </a:solidFill>
              <a:latin typeface="微软雅黑" panose="020B0503020204020204" pitchFamily="34" charset="-122"/>
              <a:ea typeface="微软雅黑" panose="020B0503020204020204" pitchFamily="34" charset="-122"/>
            </a:endParaRPr>
          </a:p>
          <a:p>
            <a:r>
              <a:rPr lang="en-US" dirty="0">
                <a:latin typeface="微软雅黑" panose="020B0503020204020204" pitchFamily="34" charset="-122"/>
                <a:ea typeface="微软雅黑" panose="020B0503020204020204" pitchFamily="34" charset="-122"/>
              </a:rPr>
              <a:t>&lt;/head&gt;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52809" y="2246316"/>
            <a:ext cx="8336746" cy="2117866"/>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Html</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常用特殊字符</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p:txBody>
      </p:sp>
      <p:sp>
        <p:nvSpPr>
          <p:cNvPr id="181250" name="标题 1"/>
          <p:cNvSpPr txBox="1"/>
          <p:nvPr/>
        </p:nvSpPr>
        <p:spPr>
          <a:xfrm>
            <a:off x="235159" y="134458"/>
            <a:ext cx="8686069" cy="637552"/>
          </a:xfrm>
          <a:prstGeom prst="rect">
            <a:avLst/>
          </a:prstGeom>
          <a:noFill/>
          <a:ln w="9525">
            <a:noFill/>
          </a:ln>
        </p:spPr>
        <p:txBody>
          <a:bodyPr lIns="68624" tIns="34312" rIns="68624" bIns="34312" anchor="ctr"/>
          <a:p>
            <a:pPr>
              <a:lnSpc>
                <a:spcPct val="90000"/>
              </a:lnSpc>
            </a:pPr>
            <a:r>
              <a:rPr lang="zh-CN" altLang="en-US" sz="3160" dirty="0">
                <a:solidFill>
                  <a:srgbClr val="404040"/>
                </a:solidFill>
                <a:latin typeface="黑体" panose="02010609060101010101" charset="-122"/>
                <a:ea typeface="黑体" panose="02010609060101010101" charset="-122"/>
              </a:rPr>
              <a:t>特殊字符</a:t>
            </a:r>
            <a:endParaRPr lang="zh-CN" altLang="en-US" sz="3160" dirty="0">
              <a:solidFill>
                <a:srgbClr val="595959"/>
              </a:solidFill>
              <a:latin typeface="黑体" panose="02010609060101010101" charset="-122"/>
              <a:ea typeface="黑体" panose="02010609060101010101" charset="-122"/>
            </a:endParaRPr>
          </a:p>
        </p:txBody>
      </p:sp>
      <p:pic>
        <p:nvPicPr>
          <p:cNvPr id="181251" name="Picture 2"/>
          <p:cNvPicPr>
            <a:picLocks noChangeAspect="1"/>
          </p:cNvPicPr>
          <p:nvPr/>
        </p:nvPicPr>
        <p:blipFill>
          <a:blip r:embed="rId1"/>
          <a:stretch>
            <a:fillRect/>
          </a:stretch>
        </p:blipFill>
        <p:spPr>
          <a:xfrm>
            <a:off x="1840531" y="2971592"/>
            <a:ext cx="5474809" cy="3311515"/>
          </a:xfrm>
          <a:prstGeom prst="rect">
            <a:avLst/>
          </a:prstGeom>
          <a:noFill/>
          <a:ln w="9525">
            <a:noFill/>
          </a:ln>
        </p:spPr>
      </p:pic>
      <p:sp>
        <p:nvSpPr>
          <p:cNvPr id="181252" name="矩形 5"/>
          <p:cNvSpPr/>
          <p:nvPr/>
        </p:nvSpPr>
        <p:spPr>
          <a:xfrm>
            <a:off x="7800945" y="3020152"/>
            <a:ext cx="2468755" cy="820420"/>
          </a:xfrm>
          <a:prstGeom prst="rect">
            <a:avLst/>
          </a:prstGeom>
          <a:noFill/>
          <a:ln w="9525">
            <a:noFill/>
          </a:ln>
        </p:spPr>
        <p:txBody>
          <a:bodyPr wrap="square" anchor="t">
            <a:spAutoFit/>
          </a:bodyPr>
          <a:p>
            <a:r>
              <a:rPr lang="en-US" altLang="zh-CN" sz="1580" dirty="0">
                <a:latin typeface="Arial" panose="020B0604020202020204" pitchFamily="34" charset="0"/>
              </a:rPr>
              <a:t>&lt;input type="text" /&gt;</a:t>
            </a:r>
            <a:endParaRPr lang="en-US" altLang="zh-CN" sz="1580" dirty="0">
              <a:latin typeface="Arial" panose="020B0604020202020204" pitchFamily="34" charset="0"/>
            </a:endParaRPr>
          </a:p>
          <a:p>
            <a:r>
              <a:rPr lang="pt-BR" altLang="zh-CN" sz="1580" dirty="0">
                <a:latin typeface="Arial" panose="020B0604020202020204" pitchFamily="34" charset="0"/>
              </a:rPr>
              <a:t>&lt;h2&gt;</a:t>
            </a:r>
            <a:r>
              <a:rPr lang="zh-CN" altLang="pt-BR" sz="1580" dirty="0">
                <a:latin typeface="Arial" panose="020B0604020202020204" pitchFamily="34" charset="0"/>
                <a:ea typeface="宋体" panose="02010600030101010101" pitchFamily="2" charset="-122"/>
              </a:rPr>
              <a:t>使用特殊字符</a:t>
            </a:r>
            <a:r>
              <a:rPr lang="pt-BR" altLang="zh-CN" sz="1580" dirty="0">
                <a:latin typeface="Arial" panose="020B0604020202020204" pitchFamily="34" charset="0"/>
              </a:rPr>
              <a:t>&lt;/h2&gt;</a:t>
            </a:r>
            <a:endParaRPr lang="pt-BR" altLang="zh-CN" sz="1580" dirty="0">
              <a:latin typeface="Arial" panose="020B0604020202020204" pitchFamily="34" charset="0"/>
            </a:endParaRPr>
          </a:p>
          <a:p>
            <a:r>
              <a:rPr lang="en-US" altLang="zh-CN" sz="1580" dirty="0">
                <a:latin typeface="Arial" panose="020B0604020202020204" pitchFamily="34" charset="0"/>
              </a:rPr>
              <a:t>&amp;</a:t>
            </a:r>
            <a:r>
              <a:rPr lang="en-US" altLang="zh-CN" sz="1580" dirty="0" err="1">
                <a:latin typeface="Arial" panose="020B0604020202020204" pitchFamily="34" charset="0"/>
              </a:rPr>
              <a:t>lt;input</a:t>
            </a:r>
            <a:r>
              <a:rPr lang="en-US" altLang="zh-CN" sz="1580" dirty="0">
                <a:latin typeface="Arial" panose="020B0604020202020204" pitchFamily="34" charset="0"/>
              </a:rPr>
              <a:t> type="text" /&amp;</a:t>
            </a:r>
            <a:r>
              <a:rPr lang="en-US" altLang="zh-CN" sz="1580" dirty="0" err="1">
                <a:latin typeface="Arial" panose="020B0604020202020204" pitchFamily="34" charset="0"/>
              </a:rPr>
              <a:t>gt</a:t>
            </a:r>
            <a:r>
              <a:rPr lang="en-US" altLang="zh-CN" sz="1580" dirty="0">
                <a:latin typeface="Arial" panose="020B0604020202020204" pitchFamily="34" charset="0"/>
              </a:rPr>
              <a:t>;</a:t>
            </a:r>
            <a:endParaRPr lang="zh-CN" altLang="en-US" sz="1580" dirty="0">
              <a:latin typeface="Arial" panose="020B0604020202020204" pitchFamily="34" charset="0"/>
              <a:ea typeface="宋体" panose="02010600030101010101" pitchFamily="2" charset="-122"/>
            </a:endParaRPr>
          </a:p>
        </p:txBody>
      </p:sp>
      <p:pic>
        <p:nvPicPr>
          <p:cNvPr id="181253" name="Picture 2"/>
          <p:cNvPicPr>
            <a:picLocks noChangeAspect="1"/>
          </p:cNvPicPr>
          <p:nvPr/>
        </p:nvPicPr>
        <p:blipFill>
          <a:blip r:embed="rId2"/>
          <a:stretch>
            <a:fillRect/>
          </a:stretch>
        </p:blipFill>
        <p:spPr>
          <a:xfrm>
            <a:off x="7957592" y="4696273"/>
            <a:ext cx="1787340" cy="1356562"/>
          </a:xfrm>
          <a:prstGeom prst="rect">
            <a:avLst/>
          </a:prstGeom>
          <a:noFill/>
          <a:ln w="9525">
            <a:noFill/>
          </a:ln>
        </p:spPr>
      </p:pic>
      <p:sp>
        <p:nvSpPr>
          <p:cNvPr id="8" name="圆角矩形标注 7"/>
          <p:cNvSpPr/>
          <p:nvPr/>
        </p:nvSpPr>
        <p:spPr>
          <a:xfrm>
            <a:off x="7957592" y="2157028"/>
            <a:ext cx="1845300" cy="733107"/>
          </a:xfrm>
          <a:prstGeom prst="wedgeRoundRect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775" strike="noStrike" noProof="1" dirty="0" smtClean="0">
                <a:solidFill>
                  <a:schemeClr val="tx1"/>
                </a:solidFill>
              </a:rPr>
              <a:t>使用特殊字符显示</a:t>
            </a:r>
            <a:r>
              <a:rPr lang="en-US" altLang="zh-CN" sz="1775" strike="noStrike" noProof="1" dirty="0" smtClean="0">
                <a:solidFill>
                  <a:schemeClr val="tx1"/>
                </a:solidFill>
              </a:rPr>
              <a:t>html</a:t>
            </a:r>
            <a:r>
              <a:rPr lang="zh-CN" altLang="en-US" sz="1775" strike="noStrike" noProof="1" dirty="0" smtClean="0">
                <a:solidFill>
                  <a:schemeClr val="tx1"/>
                </a:solidFill>
              </a:rPr>
              <a:t>代码</a:t>
            </a:r>
            <a:endParaRPr lang="zh-CN" altLang="en-US" sz="1775" strike="noStrike" noProof="1" dirty="0">
              <a:solidFill>
                <a:schemeClr val="tx1"/>
              </a:solidFill>
            </a:endParaRPr>
          </a:p>
        </p:txBody>
      </p:sp>
      <p:sp>
        <p:nvSpPr>
          <p:cNvPr id="9" name="圆角矩形标注 8"/>
          <p:cNvSpPr/>
          <p:nvPr/>
        </p:nvSpPr>
        <p:spPr>
          <a:xfrm>
            <a:off x="7974823" y="4008594"/>
            <a:ext cx="1751312" cy="469941"/>
          </a:xfrm>
          <a:prstGeom prst="wedgeRoundRect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975" strike="noStrike" noProof="1" dirty="0" smtClean="0">
                <a:solidFill>
                  <a:schemeClr val="tx1"/>
                </a:solidFill>
              </a:rPr>
              <a:t>显示结果</a:t>
            </a:r>
            <a:endParaRPr lang="zh-CN" altLang="en-US" sz="1975" strike="noStrike" noProof="1" dirty="0">
              <a:solidFill>
                <a:schemeClr val="tx1"/>
              </a:solidFill>
            </a:endParaRPr>
          </a:p>
        </p:txBody>
      </p:sp>
      <p:sp>
        <p:nvSpPr>
          <p:cNvPr id="7" name="内容占位符 2"/>
          <p:cNvSpPr>
            <a:spLocks noGrp="1"/>
          </p:cNvSpPr>
          <p:nvPr/>
        </p:nvSpPr>
        <p:spPr>
          <a:xfrm>
            <a:off x="1840531" y="772270"/>
            <a:ext cx="8335180" cy="2117866"/>
          </a:xfrm>
          <a:prstGeom prst="rect">
            <a:avLst/>
          </a:prstGeom>
        </p:spPr>
        <p:txBody>
          <a:bodyPr vert="horz" lIns="68624" tIns="34312" rIns="68624" bIns="34312" rtlCol="0">
            <a:noAutofit/>
          </a:bodyPr>
          <a:lstStyle>
            <a:lvl1pPr marL="173990" indent="-173990" algn="l" defTabSz="695325" rtl="0" eaLnBrk="1" latinLnBrk="0" hangingPunct="1">
              <a:lnSpc>
                <a:spcPct val="150000"/>
              </a:lnSpc>
              <a:spcBef>
                <a:spcPts val="760"/>
              </a:spcBef>
              <a:buFont typeface="Arial" panose="020B0604020202020204" pitchFamily="34" charset="0"/>
              <a:buChar char="•"/>
              <a:defRPr sz="2130" kern="1200">
                <a:solidFill>
                  <a:schemeClr val="tx1"/>
                </a:solidFill>
                <a:latin typeface="微软雅黑 Light" panose="020B0502040204020203" pitchFamily="34" charset="-122"/>
                <a:ea typeface="微软雅黑 Light" panose="020B0502040204020203" pitchFamily="34" charset="-122"/>
                <a:cs typeface="+mn-cs"/>
              </a:defRPr>
            </a:lvl1pPr>
            <a:lvl2pPr marL="521335" indent="-173990" algn="l" defTabSz="695325" rtl="0" eaLnBrk="1" latinLnBrk="0" hangingPunct="1">
              <a:lnSpc>
                <a:spcPct val="150000"/>
              </a:lnSpc>
              <a:spcBef>
                <a:spcPts val="380"/>
              </a:spcBef>
              <a:buFont typeface="Arial" panose="020B0604020202020204" pitchFamily="34" charset="0"/>
              <a:buChar char="•"/>
              <a:defRPr sz="1825" kern="1200">
                <a:solidFill>
                  <a:schemeClr val="tx1"/>
                </a:solidFill>
                <a:latin typeface="微软雅黑 Light" panose="020B0502040204020203" pitchFamily="34" charset="-122"/>
                <a:ea typeface="微软雅黑 Light" panose="020B0502040204020203" pitchFamily="34" charset="-122"/>
                <a:cs typeface="+mn-cs"/>
              </a:defRPr>
            </a:lvl2pPr>
            <a:lvl3pPr marL="869315" indent="-173990" algn="l" defTabSz="695325" rtl="0" eaLnBrk="1" latinLnBrk="0" hangingPunct="1">
              <a:lnSpc>
                <a:spcPct val="150000"/>
              </a:lnSpc>
              <a:spcBef>
                <a:spcPts val="380"/>
              </a:spcBef>
              <a:buFont typeface="Arial" panose="020B0604020202020204" pitchFamily="34" charset="0"/>
              <a:buChar char="•"/>
              <a:defRPr sz="1520" kern="1200">
                <a:solidFill>
                  <a:schemeClr val="tx1"/>
                </a:solidFill>
                <a:latin typeface="微软雅黑 Light" panose="020B0502040204020203" pitchFamily="34" charset="-122"/>
                <a:ea typeface="微软雅黑 Light" panose="020B0502040204020203" pitchFamily="34" charset="-122"/>
                <a:cs typeface="+mn-cs"/>
              </a:defRPr>
            </a:lvl3pPr>
            <a:lvl4pPr marL="1217295" indent="-173990" algn="l" defTabSz="695325" rtl="0" eaLnBrk="1" latinLnBrk="0" hangingPunct="1">
              <a:lnSpc>
                <a:spcPct val="150000"/>
              </a:lnSpc>
              <a:spcBef>
                <a:spcPts val="380"/>
              </a:spcBef>
              <a:buFont typeface="Arial" panose="020B0604020202020204" pitchFamily="34" charset="0"/>
              <a:buChar char="•"/>
              <a:defRPr sz="1370" kern="1200">
                <a:solidFill>
                  <a:schemeClr val="tx1"/>
                </a:solidFill>
                <a:latin typeface="微软雅黑 Light" panose="020B0502040204020203" pitchFamily="34" charset="-122"/>
                <a:ea typeface="微软雅黑 Light" panose="020B0502040204020203" pitchFamily="34" charset="-122"/>
                <a:cs typeface="+mn-cs"/>
              </a:defRPr>
            </a:lvl4pPr>
            <a:lvl5pPr marL="1564640" indent="-173990" algn="l" defTabSz="695325" rtl="0" eaLnBrk="1" latinLnBrk="0" hangingPunct="1">
              <a:lnSpc>
                <a:spcPct val="150000"/>
              </a:lnSpc>
              <a:spcBef>
                <a:spcPts val="380"/>
              </a:spcBef>
              <a:buFont typeface="Arial" panose="020B0604020202020204" pitchFamily="34" charset="0"/>
              <a:buChar char="•"/>
              <a:defRPr sz="1370" kern="1200">
                <a:solidFill>
                  <a:schemeClr val="tx1"/>
                </a:solidFill>
                <a:latin typeface="微软雅黑 Light" panose="020B0502040204020203" pitchFamily="34" charset="-122"/>
                <a:ea typeface="微软雅黑 Light" panose="020B0502040204020203" pitchFamily="34" charset="-122"/>
                <a:cs typeface="+mn-cs"/>
              </a:defRPr>
            </a:lvl5pPr>
            <a:lvl6pPr marL="1912620" indent="-173990" algn="l" defTabSz="695325" rtl="0" eaLnBrk="1" latinLnBrk="0" hangingPunct="1">
              <a:lnSpc>
                <a:spcPct val="90000"/>
              </a:lnSpc>
              <a:spcBef>
                <a:spcPts val="380"/>
              </a:spcBef>
              <a:buFont typeface="Arial" panose="020B0604020202020204" pitchFamily="34" charset="0"/>
              <a:buChar char="•"/>
              <a:defRPr sz="1370" kern="1200">
                <a:solidFill>
                  <a:schemeClr val="tx1"/>
                </a:solidFill>
                <a:latin typeface="+mn-lt"/>
                <a:ea typeface="+mn-ea"/>
                <a:cs typeface="+mn-cs"/>
              </a:defRPr>
            </a:lvl6pPr>
            <a:lvl7pPr marL="2259965" indent="-173990" algn="l" defTabSz="695325" rtl="0" eaLnBrk="1" latinLnBrk="0" hangingPunct="1">
              <a:lnSpc>
                <a:spcPct val="90000"/>
              </a:lnSpc>
              <a:spcBef>
                <a:spcPts val="380"/>
              </a:spcBef>
              <a:buFont typeface="Arial" panose="020B0604020202020204" pitchFamily="34" charset="0"/>
              <a:buChar char="•"/>
              <a:defRPr sz="1370" kern="1200">
                <a:solidFill>
                  <a:schemeClr val="tx1"/>
                </a:solidFill>
                <a:latin typeface="+mn-lt"/>
                <a:ea typeface="+mn-ea"/>
                <a:cs typeface="+mn-cs"/>
              </a:defRPr>
            </a:lvl7pPr>
            <a:lvl8pPr marL="2607945" indent="-173990" algn="l" defTabSz="695325" rtl="0" eaLnBrk="1" latinLnBrk="0" hangingPunct="1">
              <a:lnSpc>
                <a:spcPct val="90000"/>
              </a:lnSpc>
              <a:spcBef>
                <a:spcPts val="380"/>
              </a:spcBef>
              <a:buFont typeface="Arial" panose="020B0604020202020204" pitchFamily="34" charset="0"/>
              <a:buChar char="•"/>
              <a:defRPr sz="1370" kern="1200">
                <a:solidFill>
                  <a:schemeClr val="tx1"/>
                </a:solidFill>
                <a:latin typeface="+mn-lt"/>
                <a:ea typeface="+mn-ea"/>
                <a:cs typeface="+mn-cs"/>
              </a:defRPr>
            </a:lvl8pPr>
            <a:lvl9pPr marL="2955925" indent="-173990" algn="l" defTabSz="695325" rtl="0" eaLnBrk="1" latinLnBrk="0" hangingPunct="1">
              <a:lnSpc>
                <a:spcPct val="90000"/>
              </a:lnSpc>
              <a:spcBef>
                <a:spcPts val="380"/>
              </a:spcBef>
              <a:buFont typeface="Arial" panose="020B0604020202020204" pitchFamily="34" charset="0"/>
              <a:buChar char="•"/>
              <a:defRPr sz="1370" kern="1200">
                <a:solidFill>
                  <a:schemeClr val="tx1"/>
                </a:solidFill>
                <a:latin typeface="+mn-lt"/>
                <a:ea typeface="+mn-ea"/>
                <a:cs typeface="+mn-cs"/>
              </a:defRPr>
            </a:lvl9pPr>
          </a:lstStyle>
          <a:p>
            <a:pPr fontAlgn="base">
              <a:buClr>
                <a:schemeClr val="tx1"/>
              </a:buClr>
            </a:pPr>
            <a:r>
              <a:rPr lang="zh-CN" altLang="en-US" sz="2100" strike="noStrike" noProof="1" dirty="0" smtClean="0">
                <a:latin typeface="微软雅黑 Light" panose="020B0502040204020203" pitchFamily="34" charset="-122"/>
                <a:ea typeface="微软雅黑 Light" panose="020B0502040204020203" pitchFamily="34" charset="-122"/>
                <a:cs typeface="+mn-cs"/>
              </a:rPr>
              <a:t>特殊字符</a:t>
            </a:r>
            <a:r>
              <a:rPr lang="zh-CN" altLang="en-US" sz="1800" b="1" strike="noStrike"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a:t>
            </a:r>
            <a:r>
              <a:rPr lang="zh-CN" altLang="en-US" sz="1800" strike="noStrike"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需要使用其他字符代替的字符，主要有如下两种使用场景</a:t>
            </a:r>
            <a:endParaRPr lang="en-US" altLang="zh-CN" sz="1800" strike="noStrike" noProof="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lvl="1" fontAlgn="base"/>
            <a:r>
              <a:rPr lang="zh-CN" altLang="en-US" sz="1580" strike="noStrike"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使用频率较少且难以直接输入的符号，比如数学符号；单位符号；制表符等。</a:t>
            </a:r>
            <a:endParaRPr lang="en-US" altLang="zh-CN" sz="1580" strike="noStrike" noProof="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lvl="1" fontAlgn="base"/>
            <a:r>
              <a:rPr lang="zh-CN" altLang="en-US" sz="1580" strike="noStrike"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需要输入的符号是</a:t>
            </a:r>
            <a:r>
              <a:rPr lang="en-US" altLang="zh-CN" sz="1580" strike="noStrike"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html</a:t>
            </a:r>
            <a:r>
              <a:rPr lang="zh-CN" altLang="en-US" sz="1580" strike="noStrike"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的关键字符号如单引号、双引号、尖括号等。</a:t>
            </a:r>
            <a:endParaRPr lang="zh-CN" altLang="en-US" sz="1580" strike="noStrike" noProof="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注释</a:t>
            </a:r>
            <a:endParaRPr lang="en-US" altLang="zh-CN" dirty="0"/>
          </a:p>
        </p:txBody>
      </p:sp>
      <p:sp>
        <p:nvSpPr>
          <p:cNvPr id="3" name="内容占位符 2"/>
          <p:cNvSpPr>
            <a:spLocks noGrp="1"/>
          </p:cNvSpPr>
          <p:nvPr>
            <p:ph idx="1"/>
          </p:nvPr>
        </p:nvSpPr>
        <p:spPr/>
        <p:txBody>
          <a:bodyPr>
            <a:normAutofit fontScale="87500"/>
          </a:bodyPr>
          <a:lstStyle/>
          <a:p>
            <a:r>
              <a:rPr lang="zh-CN" altLang="en-US" dirty="0"/>
              <a:t>注释：当前程序文字描述，用于提高程序的可读性。</a:t>
            </a:r>
            <a:endParaRPr lang="zh-CN" altLang="en-US" dirty="0"/>
          </a:p>
          <a:p>
            <a:r>
              <a:rPr lang="en-US" altLang="zh-CN" dirty="0"/>
              <a:t>html</a:t>
            </a:r>
            <a:r>
              <a:rPr lang="zh-CN" altLang="en-US" dirty="0"/>
              <a:t>注释的特点：</a:t>
            </a:r>
            <a:endParaRPr lang="zh-CN" altLang="en-US" dirty="0"/>
          </a:p>
          <a:p>
            <a:pPr lvl="1"/>
            <a:r>
              <a:rPr lang="zh-CN" altLang="en-US" dirty="0"/>
              <a:t>加载到客户端，从而影响网页打开速度。</a:t>
            </a:r>
            <a:endParaRPr lang="zh-CN" altLang="en-US" dirty="0"/>
          </a:p>
          <a:p>
            <a:pPr lvl="1"/>
            <a:r>
              <a:rPr lang="zh-CN" altLang="en-US" dirty="0"/>
              <a:t>不会被执行，不会影响加载后的执行。</a:t>
            </a:r>
            <a:endParaRPr lang="zh-CN" altLang="en-US" dirty="0"/>
          </a:p>
          <a:p>
            <a:pPr lvl="1"/>
            <a:r>
              <a:rPr lang="en-US" altLang="zh-CN" dirty="0"/>
              <a:t>html</a:t>
            </a:r>
            <a:r>
              <a:rPr lang="zh-CN" altLang="en-US" dirty="0"/>
              <a:t>、</a:t>
            </a:r>
            <a:r>
              <a:rPr lang="en-US" altLang="zh-CN" dirty="0" err="1"/>
              <a:t>css</a:t>
            </a:r>
            <a:r>
              <a:rPr lang="zh-CN" altLang="en-US" dirty="0"/>
              <a:t>、</a:t>
            </a:r>
            <a:r>
              <a:rPr lang="en-US" altLang="zh-CN" dirty="0" err="1"/>
              <a:t>js</a:t>
            </a:r>
            <a:r>
              <a:rPr lang="zh-CN" altLang="en-US" dirty="0"/>
              <a:t>的注释可以被第三方工具删除。</a:t>
            </a:r>
            <a:endParaRPr lang="zh-CN" altLang="en-US" dirty="0"/>
          </a:p>
          <a:p>
            <a:r>
              <a:rPr lang="en-US" altLang="zh-CN" dirty="0"/>
              <a:t>html</a:t>
            </a:r>
            <a:r>
              <a:rPr lang="zh-CN" altLang="en-US" dirty="0"/>
              <a:t>注释的编写方式：</a:t>
            </a:r>
            <a:endParaRPr lang="zh-CN" altLang="en-US" dirty="0"/>
          </a:p>
          <a:p>
            <a:pPr marL="0" indent="0">
              <a:buNone/>
            </a:pPr>
            <a:r>
              <a:rPr lang="zh-CN" altLang="en-US" dirty="0"/>
              <a:t>	</a:t>
            </a:r>
            <a:r>
              <a:rPr lang="en-US" altLang="zh-CN" dirty="0">
                <a:solidFill>
                  <a:srgbClr val="FF0000"/>
                </a:solidFill>
              </a:rPr>
              <a:t>&lt;!—</a:t>
            </a:r>
            <a:r>
              <a:rPr lang="zh-CN" altLang="en-US" dirty="0">
                <a:solidFill>
                  <a:srgbClr val="FF0000"/>
                </a:solidFill>
              </a:rPr>
              <a:t>此处是注释 </a:t>
            </a:r>
            <a:r>
              <a:rPr lang="en-US" altLang="zh-CN" dirty="0">
                <a:solidFill>
                  <a:srgbClr val="FF0000"/>
                </a:solidFill>
              </a:rPr>
              <a:t>--&gt;</a:t>
            </a:r>
            <a:endParaRPr lang="en-US" altLang="zh-CN" dirty="0"/>
          </a:p>
          <a:p>
            <a:pPr marL="0" indent="0">
              <a:buNone/>
            </a:pPr>
            <a:r>
              <a:rPr lang="en-US" altLang="zh-CN" dirty="0" smtClean="0"/>
              <a:t>	</a:t>
            </a:r>
            <a:r>
              <a:rPr lang="zh-CN" altLang="en-US" dirty="0" smtClean="0"/>
              <a:t>建议</a:t>
            </a:r>
            <a:r>
              <a:rPr lang="zh-CN" altLang="en-US" dirty="0"/>
              <a:t>在程序开发中增加注释，提高代码的质量。</a:t>
            </a:r>
            <a:endParaRPr lang="zh-CN" altLang="en-US" dirty="0"/>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37419" y="866817"/>
            <a:ext cx="8336746" cy="5584461"/>
          </a:xfrm>
        </p:spPr>
        <p:txBody>
          <a:bodyPr vert="horz" lIns="68624" tIns="34312" rIns="68624" bIns="34312" rtlCol="0">
            <a:noAutofit/>
          </a:bodyPr>
          <a:lstStyle/>
          <a:p>
            <a:pPr marL="0" marR="0" indent="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标签的闭合特性</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1">
                  <a:lumMod val="95000"/>
                  <a:lumOff val="5000"/>
                </a:schemeClr>
              </a:buClr>
              <a:buSzTx/>
              <a:buFont typeface="Arial" panose="020B0604020202020204" pitchFamily="34" charset="0"/>
              <a:buChar char="•"/>
            </a:pPr>
            <a:r>
              <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闭合标签：由开始标签和结束标签组成。开始标签是被括号包围的元素名， 结束标签是被括号包围的斜杠和元素名。</a:t>
            </a:r>
            <a:endPar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marR="0" indent="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None/>
            </a:pPr>
            <a:r>
              <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代码示例：&lt;p&gt;&lt;/p&gt;&lt;a&gt;&lt;/a&gt;</a:t>
            </a:r>
            <a:endParaRPr kumimoji="0" lang="en-US" altLang="zh-CN"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1">
                  <a:lumMod val="95000"/>
                  <a:lumOff val="5000"/>
                </a:schemeClr>
              </a:buClr>
              <a:buSzTx/>
              <a:buFont typeface="Arial" panose="020B0604020202020204" pitchFamily="34" charset="0"/>
              <a:buChar char="•"/>
            </a:pPr>
            <a:r>
              <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非闭合标签：是被括号包围的元素名和斜杠。</a:t>
            </a:r>
            <a:endParaRPr kumimoji="0" lang="en-US" altLang="zh-CN"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0" marR="0" indent="0" algn="l" defTabSz="695325" rtl="0" eaLnBrk="1" fontAlgn="auto" latinLnBrk="0" hangingPunct="1">
              <a:lnSpc>
                <a:spcPct val="150000"/>
              </a:lnSpc>
              <a:spcBef>
                <a:spcPts val="760"/>
              </a:spcBef>
              <a:spcAft>
                <a:spcPct val="0"/>
              </a:spcAft>
              <a:buClr>
                <a:schemeClr val="tx2">
                  <a:lumMod val="60000"/>
                  <a:lumOff val="40000"/>
                </a:schemeClr>
              </a:buClr>
              <a:buSzTx/>
              <a:buFont typeface="Arial" panose="020B0604020202020204" pitchFamily="34" charset="0"/>
              <a:buNone/>
            </a:pPr>
            <a:r>
              <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代码示例：&lt;input/&gt;&lt;img /&gt;</a:t>
            </a:r>
            <a:endPar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2">
                  <a:lumMod val="60000"/>
                  <a:lumOff val="40000"/>
                </a:schemeClr>
              </a:buClr>
              <a:buSzTx/>
              <a:buFont typeface="+mj-lt"/>
              <a:buAutoNum type="arabicPeriod"/>
            </a:pPr>
            <a:endPar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7106" name="标题 1"/>
          <p:cNvSpPr txBox="1"/>
          <p:nvPr/>
        </p:nvSpPr>
        <p:spPr>
          <a:xfrm>
            <a:off x="188169" y="103092"/>
            <a:ext cx="8686069" cy="637553"/>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标签和属性</a:t>
            </a:r>
            <a:endParaRPr lang="zh-CN" altLang="en-US" sz="3160" dirty="0">
              <a:solidFill>
                <a:srgbClr val="595959"/>
              </a:solidFill>
              <a:latin typeface="黑体" panose="02010609060101010101" charset="-122"/>
              <a:ea typeface="黑体" panose="02010609060101010101" charset="-122"/>
            </a:endParaRPr>
          </a:p>
        </p:txBody>
      </p:sp>
      <p:sp>
        <p:nvSpPr>
          <p:cNvPr id="8" name="圆角矩形标注 7"/>
          <p:cNvSpPr/>
          <p:nvPr/>
        </p:nvSpPr>
        <p:spPr>
          <a:xfrm>
            <a:off x="5742786" y="4211755"/>
            <a:ext cx="4181891" cy="321684"/>
          </a:xfrm>
          <a:prstGeom prst="wedgeRoundRectCallout">
            <a:avLst>
              <a:gd name="adj1" fmla="val -52351"/>
              <a:gd name="adj2" fmla="val -121730"/>
              <a:gd name="adj3" fmla="val 16667"/>
            </a:avLst>
          </a:prstGeom>
          <a:noFill/>
          <a:effectLst>
            <a:outerShdw blurRad="50800" dist="50800" dir="5400000" algn="ctr" rotWithShape="0">
              <a:schemeClr val="accent6">
                <a:lumMod val="40000"/>
                <a:lumOff val="60000"/>
              </a:schemeClr>
            </a:outerShdw>
          </a:effectLst>
          <a:scene3d>
            <a:camera prst="orthographicFront"/>
            <a:lightRig rig="threePt" dir="t"/>
          </a:scene3d>
          <a:sp3d extrusionH="76200" prstMaterial="matte">
            <a:bevelT prst="relaxedInset"/>
            <a:bevelB w="139700" prst="cross"/>
            <a:extrusionClr>
              <a:schemeClr val="accent6">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b="1" strike="noStrike" noProof="1" dirty="0" smtClean="0">
                <a:solidFill>
                  <a:schemeClr val="tx1"/>
                </a:solidFill>
              </a:rPr>
              <a:t>闭和标签：</a:t>
            </a:r>
            <a:r>
              <a:rPr lang="en-US" altLang="zh-CN" sz="675" b="1" strike="noStrike" noProof="1" dirty="0" smtClean="0">
                <a:solidFill>
                  <a:schemeClr val="tx1"/>
                </a:solidFill>
              </a:rPr>
              <a:t>&lt;p&gt;</a:t>
            </a:r>
            <a:r>
              <a:rPr lang="zh-CN" altLang="en-US" sz="675" b="1" strike="noStrike" noProof="1" dirty="0" smtClean="0">
                <a:solidFill>
                  <a:schemeClr val="tx1"/>
                </a:solidFill>
              </a:rPr>
              <a:t>开始标签</a:t>
            </a:r>
            <a:r>
              <a:rPr lang="en-US" altLang="zh-CN" sz="675" b="1" strike="noStrike" noProof="1" dirty="0" smtClean="0">
                <a:solidFill>
                  <a:schemeClr val="tx1"/>
                </a:solidFill>
              </a:rPr>
              <a:t>&lt;/p&gt;</a:t>
            </a:r>
            <a:r>
              <a:rPr lang="zh-CN" altLang="en-US" sz="675" b="1" strike="noStrike" noProof="1" dirty="0" smtClean="0">
                <a:solidFill>
                  <a:schemeClr val="tx1"/>
                </a:solidFill>
              </a:rPr>
              <a:t>结束标签</a:t>
            </a:r>
            <a:endParaRPr lang="zh-CN" altLang="en-US" sz="675" b="1" strike="noStrike" noProof="1" dirty="0">
              <a:solidFill>
                <a:schemeClr val="tx1"/>
              </a:solidFill>
            </a:endParaRPr>
          </a:p>
        </p:txBody>
      </p:sp>
      <p:sp>
        <p:nvSpPr>
          <p:cNvPr id="9" name="圆角矩形标注 8"/>
          <p:cNvSpPr/>
          <p:nvPr/>
        </p:nvSpPr>
        <p:spPr>
          <a:xfrm>
            <a:off x="5798190" y="5261963"/>
            <a:ext cx="3235686" cy="295883"/>
          </a:xfrm>
          <a:prstGeom prst="wedgeRoundRectCallout">
            <a:avLst>
              <a:gd name="adj1" fmla="val -64828"/>
              <a:gd name="adj2" fmla="val -86464"/>
              <a:gd name="adj3" fmla="val 16667"/>
            </a:avLst>
          </a:prstGeom>
          <a:noFill/>
          <a:effectLst>
            <a:outerShdw blurRad="50800" dist="50800" dir="5400000" algn="ctr" rotWithShape="0">
              <a:schemeClr val="accent6">
                <a:lumMod val="60000"/>
                <a:lumOff val="40000"/>
              </a:schemeClr>
            </a:outerShdw>
          </a:effectLst>
          <a:scene3d>
            <a:camera prst="orthographicFront"/>
            <a:lightRig rig="threePt" dir="t"/>
          </a:scene3d>
          <a:sp3d extrusionH="76200" contourW="12700">
            <a:extrusionClr>
              <a:schemeClr val="accent6">
                <a:lumMod val="75000"/>
              </a:schemeClr>
            </a:extrusionClr>
            <a:contourClr>
              <a:schemeClr val="accent6">
                <a:lumMod val="60000"/>
                <a:lumOff val="4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b="1" strike="noStrike" noProof="1" dirty="0" smtClean="0">
                <a:solidFill>
                  <a:schemeClr val="tx1"/>
                </a:solidFill>
              </a:rPr>
              <a:t>非闭和标签</a:t>
            </a:r>
            <a:endParaRPr lang="zh-CN" altLang="en-US" sz="675" b="1" strike="noStrike" noProof="1" dirty="0" smtClean="0">
              <a:solidFill>
                <a:schemeClr val="tx1"/>
              </a:solidFill>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pPr>
              <a:lnSpc>
                <a:spcPct val="150000"/>
              </a:lnSpc>
            </a:pPr>
            <a:r>
              <a:rPr lang="zh-CN" altLang="en-US" dirty="0" smtClean="0"/>
              <a:t>本章目标</a:t>
            </a:r>
            <a:endParaRPr lang="zh-CN" altLang="en-US" dirty="0"/>
          </a:p>
        </p:txBody>
      </p:sp>
      <p:sp>
        <p:nvSpPr>
          <p:cNvPr id="3" name="内容占位符 2"/>
          <p:cNvSpPr>
            <a:spLocks noGrp="1"/>
          </p:cNvSpPr>
          <p:nvPr>
            <p:ph idx="1"/>
          </p:nvPr>
        </p:nvSpPr>
        <p:spPr>
          <a:xfrm>
            <a:off x="838200" y="1168400"/>
            <a:ext cx="10515600" cy="4555067"/>
          </a:xfrm>
        </p:spPr>
        <p:txBody>
          <a:bodyPr>
            <a:normAutofit lnSpcReduction="10000"/>
          </a:bodyPr>
          <a:lstStyle/>
          <a:p>
            <a:r>
              <a:rPr lang="zh-CN" altLang="en-US" dirty="0" smtClean="0">
                <a:sym typeface="+mn-ea"/>
              </a:rPr>
              <a:t>掌握</a:t>
            </a:r>
            <a:r>
              <a:rPr lang="en-US" altLang="zh-CN" dirty="0" smtClean="0">
                <a:sym typeface="+mn-ea"/>
              </a:rPr>
              <a:t>html</a:t>
            </a:r>
            <a:r>
              <a:rPr lang="zh-CN" altLang="en-US" dirty="0" smtClean="0">
                <a:sym typeface="+mn-ea"/>
              </a:rPr>
              <a:t>概述、</a:t>
            </a:r>
            <a:r>
              <a:rPr lang="en-US" altLang="zh-CN" dirty="0" smtClean="0">
                <a:sym typeface="+mn-ea"/>
              </a:rPr>
              <a:t>html</a:t>
            </a:r>
            <a:r>
              <a:rPr lang="zh-CN" altLang="en-US" dirty="0" smtClean="0">
                <a:sym typeface="+mn-ea"/>
              </a:rPr>
              <a:t>的作用和特点</a:t>
            </a:r>
            <a:endParaRPr lang="en-US" altLang="zh-CN" dirty="0" smtClean="0"/>
          </a:p>
          <a:p>
            <a:r>
              <a:rPr lang="zh-CN" altLang="en-US" dirty="0" smtClean="0">
                <a:sym typeface="+mn-ea"/>
              </a:rPr>
              <a:t>了解</a:t>
            </a:r>
            <a:r>
              <a:rPr lang="en-US" altLang="zh-CN" dirty="0" smtClean="0">
                <a:sym typeface="+mn-ea"/>
              </a:rPr>
              <a:t>html</a:t>
            </a:r>
            <a:r>
              <a:rPr lang="zh-CN" altLang="en-US" dirty="0" smtClean="0">
                <a:sym typeface="+mn-ea"/>
              </a:rPr>
              <a:t>的发展历程和常见浏览器</a:t>
            </a:r>
            <a:endParaRPr lang="zh-CN" altLang="en-US" dirty="0" smtClean="0">
              <a:sym typeface="+mn-ea"/>
            </a:endParaRPr>
          </a:p>
          <a:p>
            <a:r>
              <a:rPr lang="zh-CN" altLang="en-US" dirty="0" smtClean="0">
                <a:sym typeface="+mn-ea"/>
              </a:rPr>
              <a:t>掌握常用的基本结构、基本标签、布局标签、文本标签、图片标签等</a:t>
            </a:r>
            <a:endParaRPr lang="zh-CN" altLang="en-US" dirty="0" smtClean="0">
              <a:sym typeface="+mn-ea"/>
            </a:endParaRPr>
          </a:p>
          <a:p>
            <a:r>
              <a:rPr lang="zh-CN" altLang="en-US" dirty="0" smtClean="0"/>
              <a:t>掌握</a:t>
            </a:r>
            <a:r>
              <a:rPr lang="en-US" altLang="zh-CN" dirty="0" smtClean="0"/>
              <a:t>列表、表格和内联框架</a:t>
            </a:r>
            <a:endParaRPr lang="en-US" altLang="zh-CN" dirty="0" smtClean="0"/>
          </a:p>
          <a:p>
            <a:r>
              <a:rPr lang="en-US" altLang="zh-CN" dirty="0" smtClean="0"/>
              <a:t>掌握表单</a:t>
            </a:r>
            <a:r>
              <a:rPr lang="zh-CN" altLang="en-US" dirty="0" smtClean="0"/>
              <a:t>相关标签</a:t>
            </a:r>
            <a:endParaRPr lang="zh-CN" altLang="en-US" dirty="0" smtClean="0"/>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29174" y="1086110"/>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标签的层级特性</a:t>
            </a:r>
            <a:r>
              <a:rPr kumimoji="0" lang="zh-CN" altLang="en-US" sz="1800" b="1"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闭合的</a:t>
            </a:r>
            <a:r>
              <a:rPr kumimoji="0" lang="en-US" altLang="zh-CN" sz="1800" b="1"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html</a:t>
            </a:r>
            <a:r>
              <a:rPr kumimoji="0" lang="zh-CN" altLang="en-US" sz="1800" b="1"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标签</a:t>
            </a:r>
            <a:r>
              <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内可以包含一个或多个子标签，因此</a:t>
            </a:r>
            <a:r>
              <a:rPr kumimoji="0" lang="en-US" altLang="zh-CN"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html</a:t>
            </a:r>
            <a:r>
              <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的标签是一个多叉树的数据结构，多叉树的根是</a:t>
            </a:r>
            <a:r>
              <a:rPr kumimoji="0" lang="en-US" altLang="zh-CN"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html</a:t>
            </a:r>
            <a:r>
              <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标签。</a:t>
            </a:r>
            <a:endParaRPr kumimoji="0" lang="en-US" altLang="zh-CN"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2">
                  <a:lumMod val="60000"/>
                  <a:lumOff val="40000"/>
                </a:schemeClr>
              </a:buClr>
              <a:buSzTx/>
              <a:buFont typeface="+mj-lt"/>
              <a:buAutoNum type="arabicPeriod"/>
            </a:pPr>
            <a:endPar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9154" name="标题 1"/>
          <p:cNvSpPr txBox="1"/>
          <p:nvPr/>
        </p:nvSpPr>
        <p:spPr>
          <a:xfrm>
            <a:off x="254549" y="118293"/>
            <a:ext cx="8686069" cy="637552"/>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标签和属性</a:t>
            </a:r>
            <a:endParaRPr lang="zh-CN" altLang="en-US" sz="3160" dirty="0">
              <a:solidFill>
                <a:srgbClr val="595959"/>
              </a:solidFill>
              <a:latin typeface="黑体" panose="02010609060101010101" charset="-122"/>
              <a:ea typeface="黑体" panose="02010609060101010101" charset="-122"/>
            </a:endParaRPr>
          </a:p>
        </p:txBody>
      </p:sp>
      <p:pic>
        <p:nvPicPr>
          <p:cNvPr id="49155" name="Picture 2"/>
          <p:cNvPicPr>
            <a:picLocks noChangeAspect="1"/>
          </p:cNvPicPr>
          <p:nvPr/>
        </p:nvPicPr>
        <p:blipFill>
          <a:blip r:embed="rId1"/>
          <a:stretch>
            <a:fillRect/>
          </a:stretch>
        </p:blipFill>
        <p:spPr>
          <a:xfrm>
            <a:off x="2379396" y="2720957"/>
            <a:ext cx="5266468" cy="1140389"/>
          </a:xfrm>
          <a:prstGeom prst="rect">
            <a:avLst/>
          </a:prstGeom>
          <a:noFill/>
          <a:ln w="9525">
            <a:noFill/>
          </a:ln>
        </p:spPr>
      </p:pic>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39969" y="92037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标签的属性描述</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None/>
            </a:pPr>
            <a:r>
              <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每个标签都具备一组公用或当前标签独有的属性，属性的作用是描述标签的外观行为或识别当前标签的标识。</a:t>
            </a:r>
            <a:endParaRPr kumimoji="0" lang="en-US" altLang="zh-CN"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属性的声明语法</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228600" marR="0" lvl="1" indent="-173990" algn="l" defTabSz="695325" rtl="0" eaLnBrk="1" fontAlgn="auto" latinLnBrk="0" hangingPunct="1">
              <a:lnSpc>
                <a:spcPct val="150000"/>
              </a:lnSpc>
              <a:spcBef>
                <a:spcPts val="1000"/>
              </a:spcBef>
              <a:spcAft>
                <a:spcPct val="0"/>
              </a:spcAft>
              <a:buClr>
                <a:schemeClr val="tx2">
                  <a:lumMod val="60000"/>
                  <a:lumOff val="40000"/>
                </a:schemeClr>
              </a:buClr>
              <a:buSzTx/>
              <a:buFont typeface="Arial" panose="020B0604020202020204" pitchFamily="34" charset="0"/>
              <a:buNone/>
            </a:pPr>
            <a:r>
              <a:rPr kumimoji="0" lang="en-US" altLang="zh-CN"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&lt;标签</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名</a:t>
            </a:r>
            <a:r>
              <a:rPr kumimoji="0" lang="zh-CN" altLang="en-US" sz="1800" b="0" i="0" u="none" strike="noStrike" kern="1200" cap="none" spc="0" normalizeH="0" baseline="0" noProof="1" dirty="0" smtClean="0">
                <a:solidFill>
                  <a:srgbClr val="FF0000"/>
                </a:solidFill>
                <a:latin typeface="微软雅黑" panose="020B0503020204020204" pitchFamily="34" charset="-122"/>
                <a:ea typeface="微软雅黑" panose="020B0503020204020204" pitchFamily="34" charset="-122"/>
                <a:cs typeface="+mn-cs"/>
              </a:rPr>
              <a:t>  属性名 = “属性值“  属性名 = “属性值“ </a:t>
            </a:r>
            <a:r>
              <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&gt;xxx &lt;/标签名&gt;</a:t>
            </a:r>
            <a:endPar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2">
                  <a:lumMod val="60000"/>
                  <a:lumOff val="40000"/>
                </a:schemeClr>
              </a:buClr>
              <a:buSzTx/>
              <a:buFont typeface="+mj-lt"/>
              <a:buAutoNum type="arabicPeriod"/>
            </a:pPr>
            <a:endPar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51202" name="标题 1"/>
          <p:cNvSpPr txBox="1"/>
          <p:nvPr/>
        </p:nvSpPr>
        <p:spPr>
          <a:xfrm>
            <a:off x="265639" y="116089"/>
            <a:ext cx="8686069" cy="635986"/>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标签和属性</a:t>
            </a:r>
            <a:endParaRPr lang="zh-CN" altLang="en-US" sz="3160" dirty="0">
              <a:solidFill>
                <a:srgbClr val="595959"/>
              </a:solidFill>
              <a:latin typeface="黑体" panose="02010609060101010101" charset="-122"/>
              <a:ea typeface="黑体" panose="02010609060101010101" charset="-122"/>
            </a:endParaRPr>
          </a:p>
        </p:txBody>
      </p:sp>
      <p:sp>
        <p:nvSpPr>
          <p:cNvPr id="5" name="矩形 4"/>
          <p:cNvSpPr/>
          <p:nvPr/>
        </p:nvSpPr>
        <p:spPr>
          <a:xfrm>
            <a:off x="2741251" y="4083784"/>
            <a:ext cx="4773930" cy="368300"/>
          </a:xfrm>
          <a:prstGeom prst="rect">
            <a:avLst/>
          </a:prstGeom>
          <a:solidFill>
            <a:schemeClr val="accent1">
              <a:lumMod val="40000"/>
              <a:lumOff val="60000"/>
            </a:schemeClr>
          </a:solidFill>
          <a:ln>
            <a:solidFill>
              <a:srgbClr val="FF0000"/>
            </a:solidFill>
          </a:ln>
        </p:spPr>
        <p:txBody>
          <a:bodyPr wrap="non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&lt;input type="button"  id=“but" value="</a:t>
            </a:r>
            <a:r>
              <a:rPr lang="zh-CN" altLang="en-US" strike="noStrike" noProof="1" dirty="0" smtClean="0">
                <a:latin typeface="Arial" panose="020B0604020202020204" pitchFamily="34" charset="0"/>
                <a:ea typeface="宋体" panose="02010600030101010101" pitchFamily="2" charset="-122"/>
                <a:cs typeface="+mn-cs"/>
              </a:rPr>
              <a:t>按钮</a:t>
            </a:r>
            <a:r>
              <a:rPr lang="en-US" altLang="zh-CN" strike="noStrike" noProof="1" dirty="0" smtClean="0">
                <a:latin typeface="Arial" panose="020B0604020202020204" pitchFamily="34" charset="0"/>
                <a:ea typeface="宋体" panose="02010600030101010101" pitchFamily="2" charset="-122"/>
                <a:cs typeface="+mn-cs"/>
              </a:rPr>
              <a:t>" /&gt;</a:t>
            </a:r>
            <a:endParaRPr lang="zh-CN" altLang="en-US" strike="noStrike" noProof="1" dirty="0"/>
          </a:p>
        </p:txBody>
      </p:sp>
      <p:sp>
        <p:nvSpPr>
          <p:cNvPr id="7" name="圆角矩形标注 6"/>
          <p:cNvSpPr/>
          <p:nvPr/>
        </p:nvSpPr>
        <p:spPr>
          <a:xfrm>
            <a:off x="3293567" y="4980843"/>
            <a:ext cx="1197228" cy="321684"/>
          </a:xfrm>
          <a:prstGeom prst="wedgeRoundRectCallout">
            <a:avLst>
              <a:gd name="adj1" fmla="val -28868"/>
              <a:gd name="adj2" fmla="val -224718"/>
              <a:gd name="adj3" fmla="val 16667"/>
            </a:avLst>
          </a:prstGeom>
          <a:noFill/>
          <a:effectLst>
            <a:outerShdw blurRad="50800" dist="50800" dir="5400000" algn="ctr" rotWithShape="0">
              <a:schemeClr val="accent6">
                <a:lumMod val="40000"/>
                <a:lumOff val="60000"/>
              </a:schemeClr>
            </a:outerShdw>
          </a:effectLst>
          <a:scene3d>
            <a:camera prst="orthographicFront"/>
            <a:lightRig rig="threePt" dir="t"/>
          </a:scene3d>
          <a:sp3d extrusionH="76200" prstMaterial="matte">
            <a:bevelT prst="relaxedInset"/>
            <a:bevelB w="139700" prst="cross"/>
            <a:extrusionClr>
              <a:schemeClr val="accent6">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b="1" strike="noStrike" noProof="1" dirty="0" smtClean="0">
                <a:solidFill>
                  <a:schemeClr val="tx1"/>
                </a:solidFill>
              </a:rPr>
              <a:t>类型为按钮</a:t>
            </a:r>
            <a:endParaRPr lang="zh-CN" altLang="en-US" sz="675" b="1" strike="noStrike" noProof="1" dirty="0">
              <a:solidFill>
                <a:schemeClr val="tx1"/>
              </a:solidFill>
            </a:endParaRPr>
          </a:p>
        </p:txBody>
      </p:sp>
      <p:sp>
        <p:nvSpPr>
          <p:cNvPr id="8" name="圆角矩形标注 7"/>
          <p:cNvSpPr/>
          <p:nvPr/>
        </p:nvSpPr>
        <p:spPr>
          <a:xfrm>
            <a:off x="4713398" y="4945346"/>
            <a:ext cx="1197228" cy="321684"/>
          </a:xfrm>
          <a:prstGeom prst="wedgeRoundRectCallout">
            <a:avLst>
              <a:gd name="adj1" fmla="val -28868"/>
              <a:gd name="adj2" fmla="val -224718"/>
              <a:gd name="adj3" fmla="val 16667"/>
            </a:avLst>
          </a:prstGeom>
          <a:noFill/>
          <a:effectLst>
            <a:outerShdw blurRad="50800" dist="50800" dir="5400000" algn="ctr" rotWithShape="0">
              <a:schemeClr val="accent6">
                <a:lumMod val="40000"/>
                <a:lumOff val="60000"/>
              </a:schemeClr>
            </a:outerShdw>
          </a:effectLst>
          <a:scene3d>
            <a:camera prst="orthographicFront"/>
            <a:lightRig rig="threePt" dir="t"/>
          </a:scene3d>
          <a:sp3d extrusionH="76200" prstMaterial="matte">
            <a:bevelT prst="relaxedInset"/>
            <a:bevelB w="139700" prst="cross"/>
            <a:extrusionClr>
              <a:schemeClr val="accent6">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b="1" strike="noStrike" noProof="1" dirty="0" smtClean="0">
                <a:solidFill>
                  <a:schemeClr val="tx1"/>
                </a:solidFill>
              </a:rPr>
              <a:t>唯一标识</a:t>
            </a:r>
            <a:endParaRPr lang="zh-CN" altLang="en-US" sz="675" b="1" strike="noStrike" noProof="1" dirty="0">
              <a:solidFill>
                <a:schemeClr val="tx1"/>
              </a:solidFill>
            </a:endParaRPr>
          </a:p>
        </p:txBody>
      </p:sp>
      <p:sp>
        <p:nvSpPr>
          <p:cNvPr id="9" name="圆角矩形标注 8"/>
          <p:cNvSpPr/>
          <p:nvPr/>
        </p:nvSpPr>
        <p:spPr>
          <a:xfrm>
            <a:off x="6050417" y="4933514"/>
            <a:ext cx="1197228" cy="321684"/>
          </a:xfrm>
          <a:prstGeom prst="wedgeRoundRectCallout">
            <a:avLst>
              <a:gd name="adj1" fmla="val -28868"/>
              <a:gd name="adj2" fmla="val -224718"/>
              <a:gd name="adj3" fmla="val 16667"/>
            </a:avLst>
          </a:prstGeom>
          <a:noFill/>
          <a:effectLst>
            <a:outerShdw blurRad="50800" dist="50800" dir="5400000" algn="ctr" rotWithShape="0">
              <a:schemeClr val="accent6">
                <a:lumMod val="40000"/>
                <a:lumOff val="60000"/>
              </a:schemeClr>
            </a:outerShdw>
          </a:effectLst>
          <a:scene3d>
            <a:camera prst="orthographicFront"/>
            <a:lightRig rig="threePt" dir="t"/>
          </a:scene3d>
          <a:sp3d extrusionH="76200" prstMaterial="matte">
            <a:bevelT prst="relaxedInset"/>
            <a:bevelB w="139700" prst="cross"/>
            <a:extrusionClr>
              <a:schemeClr val="accent6">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b="1" strike="noStrike" noProof="1" dirty="0" smtClean="0">
                <a:solidFill>
                  <a:schemeClr val="tx1"/>
                </a:solidFill>
              </a:rPr>
              <a:t>显示值</a:t>
            </a:r>
            <a:endParaRPr lang="zh-CN" altLang="en-US" sz="675" b="1" strike="noStrike" noProof="1" dirty="0">
              <a:solidFill>
                <a:schemeClr val="tx1"/>
              </a:solidFill>
            </a:endParaRP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87889" y="919099"/>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标签的公用属性</a:t>
            </a:r>
            <a:r>
              <a:rPr kumimoji="0" lang="zh-CN" altLang="en-US" sz="1800" b="1"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所有标签都具备的属性。</a:t>
            </a:r>
            <a:endPar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c</a:t>
            </a:r>
            <a:r>
              <a:rPr kumimoji="0" lang="en-US"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lass</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：规定当前元素所引用的样式类名称。</a:t>
            </a:r>
            <a:endParaRPr kumimoji="0" lang="en-US"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i</a:t>
            </a:r>
            <a:r>
              <a:rPr kumimoji="0" lang="en-US"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d</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：规定当前元素在网页上的唯一标识，一般在</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css</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js</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中会根据</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id</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检索当前元素。</a:t>
            </a:r>
            <a:endPar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name</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：当前元素在文档上的名称，可以重复。</a:t>
            </a:r>
            <a:endParaRPr kumimoji="0" lang="en-US"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s</a:t>
            </a:r>
            <a:r>
              <a:rPr kumimoji="0" lang="en-US"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tyle</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：规定当前元素的显示样式，取值为</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css</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样式表。</a:t>
            </a:r>
            <a:endParaRPr kumimoji="0" lang="en-US"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t</a:t>
            </a:r>
            <a:r>
              <a:rPr kumimoji="0" lang="en-US"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itle</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：规定当前元素的标题，类型为文本，可在工具提示中显示。</a:t>
            </a:r>
            <a:endPar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1">
                  <a:lumMod val="95000"/>
                  <a:lumOff val="5000"/>
                </a:schemeClr>
              </a:buClr>
              <a:buSzTx/>
              <a:buFont typeface="Arial" panose="020B0604020202020204" pitchFamily="34" charset="0"/>
              <a:buNone/>
            </a:pPr>
            <a:r>
              <a:rPr lang="zh-CN" altLang="en-US" sz="1800" dirty="0">
                <a:solidFill>
                  <a:srgbClr val="FF0000"/>
                </a:solidFill>
                <a:sym typeface="+mn-ea"/>
              </a:rPr>
              <a:t>    每个标签仍然具备私有</a:t>
            </a:r>
            <a:r>
              <a:rPr lang="zh-CN" altLang="en-US" sz="1800" dirty="0" smtClean="0">
                <a:solidFill>
                  <a:srgbClr val="FF0000"/>
                </a:solidFill>
                <a:sym typeface="+mn-ea"/>
              </a:rPr>
              <a:t>属性</a:t>
            </a:r>
            <a:r>
              <a:rPr lang="zh-CN" altLang="en-US" sz="1800" dirty="0" smtClean="0">
                <a:sym typeface="+mn-ea"/>
              </a:rPr>
              <a:t>。</a:t>
            </a:r>
            <a:endParaRPr lang="zh-CN" altLang="en-US" sz="1800" dirty="0"/>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53250" name="标题 1"/>
          <p:cNvSpPr txBox="1"/>
          <p:nvPr/>
        </p:nvSpPr>
        <p:spPr>
          <a:xfrm>
            <a:off x="210394" y="118882"/>
            <a:ext cx="8686069" cy="637552"/>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标签和属性</a:t>
            </a:r>
            <a:endParaRPr lang="zh-CN" altLang="en-US" sz="3160" dirty="0">
              <a:solidFill>
                <a:srgbClr val="595959"/>
              </a:solidFill>
              <a:latin typeface="黑体" panose="02010609060101010101" charset="-122"/>
              <a:ea typeface="黑体" panose="02010609060101010101" charset="-122"/>
            </a:endParaRPr>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43744" y="939976"/>
            <a:ext cx="8336746" cy="5586027"/>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默认显示分类</a:t>
            </a:r>
            <a:r>
              <a:rPr kumimoji="0" lang="zh-CN" altLang="en-US"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a:t>
            </a:r>
            <a:r>
              <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Html</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标签具备的默认显示方式</a:t>
            </a:r>
            <a:endPar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914400" marR="0" lvl="1" indent="-45720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块级元素（</a:t>
            </a:r>
            <a:r>
              <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block </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）展示方式</a:t>
            </a:r>
            <a:endPar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1371600" marR="0" lvl="2" indent="-457200" algn="l" defTabSz="695325" rtl="0" eaLnBrk="1" fontAlgn="auto" latinLnBrk="0" hangingPunct="1">
              <a:lnSpc>
                <a:spcPct val="150000"/>
              </a:lnSpc>
              <a:spcBef>
                <a:spcPts val="380"/>
              </a:spcBef>
              <a:spcAft>
                <a:spcPct val="0"/>
              </a:spcAft>
              <a:buClr>
                <a:schemeClr val="tx1"/>
              </a:buClr>
              <a:buSzTx/>
              <a:buFont typeface="+mj-lt"/>
              <a:buAutoNum type="arabicPeriod"/>
            </a:pPr>
            <a:r>
              <a:rPr kumimoji="0" lang="zh-CN" altLang="en-US" sz="15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独立占有一行，宽度缺省值为</a:t>
            </a:r>
            <a:r>
              <a:rPr kumimoji="0" lang="en-US" altLang="zh-CN" sz="15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100%</a:t>
            </a:r>
            <a:endParaRPr kumimoji="0" lang="en-US" altLang="zh-CN" sz="15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1371600" marR="0" lvl="2" indent="-457200" algn="l" defTabSz="695325" rtl="0" eaLnBrk="1" fontAlgn="auto" latinLnBrk="0" hangingPunct="1">
              <a:lnSpc>
                <a:spcPct val="150000"/>
              </a:lnSpc>
              <a:spcBef>
                <a:spcPts val="380"/>
              </a:spcBef>
              <a:spcAft>
                <a:spcPct val="0"/>
              </a:spcAft>
              <a:buClr>
                <a:schemeClr val="tx1"/>
              </a:buClr>
              <a:buSzTx/>
              <a:buFont typeface="+mj-lt"/>
              <a:buAutoNum type="arabicPeriod"/>
            </a:pPr>
            <a:r>
              <a:rPr kumimoji="0" lang="zh-CN" altLang="en-US" sz="15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大小、内边距、外边距可以调整。</a:t>
            </a:r>
            <a:endParaRPr kumimoji="0" lang="en-US" altLang="zh-CN" sz="15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914400" marR="0" lvl="1" indent="-45720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内联元素（</a:t>
            </a:r>
            <a:r>
              <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inline </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）展示方式不独立占有一行</a:t>
            </a:r>
            <a:endPar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1371600" marR="0" lvl="2" indent="-457200" algn="l" defTabSz="695325" rtl="0" eaLnBrk="1" fontAlgn="auto" latinLnBrk="0" hangingPunct="1">
              <a:lnSpc>
                <a:spcPct val="150000"/>
              </a:lnSpc>
              <a:spcBef>
                <a:spcPts val="380"/>
              </a:spcBef>
              <a:spcAft>
                <a:spcPct val="0"/>
              </a:spcAft>
              <a:buClr>
                <a:schemeClr val="tx1"/>
              </a:buClr>
              <a:buSzTx/>
              <a:buFont typeface="+mj-lt"/>
              <a:buAutoNum type="arabicPeriod"/>
            </a:pPr>
            <a:r>
              <a:rPr kumimoji="0" lang="zh-CN" altLang="en-US" sz="15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大小、内边距、外边距不可以调整，取决于内容的大小。</a:t>
            </a:r>
            <a:endParaRPr kumimoji="0" lang="en-US" altLang="zh-CN" sz="15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914400" marR="0" lvl="1" indent="-45720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内联块级元素（</a:t>
            </a:r>
            <a:r>
              <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inline-block </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a:t>
            </a:r>
            <a:endPar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1.</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一个可以调整大小的内联元素</a:t>
            </a:r>
            <a:endPar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R="0" algn="l" defTabSz="695325" rtl="0" eaLnBrk="1" fontAlgn="auto" latinLnBrk="0" hangingPunct="1">
              <a:lnSpc>
                <a:spcPct val="150000"/>
              </a:lnSpc>
              <a:spcBef>
                <a:spcPts val="760"/>
              </a:spcBef>
              <a:spcAft>
                <a:spcPct val="0"/>
              </a:spcAft>
              <a:buClrTx/>
              <a:buSzTx/>
            </a:pPr>
            <a:r>
              <a:rPr lang="zh-CN" altLang="en-US" sz="1800" dirty="0">
                <a:sym typeface="+mn-ea"/>
              </a:rPr>
              <a:t>查阅默认显示方式：</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55298" name="标题 1"/>
          <p:cNvSpPr txBox="1"/>
          <p:nvPr/>
        </p:nvSpPr>
        <p:spPr>
          <a:xfrm>
            <a:off x="277069" y="128281"/>
            <a:ext cx="8686069" cy="637552"/>
          </a:xfrm>
          <a:prstGeom prst="rect">
            <a:avLst/>
          </a:prstGeom>
          <a:noFill/>
          <a:ln w="9525">
            <a:noFill/>
          </a:ln>
        </p:spPr>
        <p:txBody>
          <a:bodyPr lIns="68624" tIns="34312" rIns="68624" bIns="34312" anchor="ctr"/>
          <a:p>
            <a:pPr>
              <a:lnSpc>
                <a:spcPct val="90000"/>
              </a:lnSpc>
            </a:pPr>
            <a:r>
              <a:rPr lang="en-US" altLang="zh-CN" sz="3160" dirty="0">
                <a:solidFill>
                  <a:srgbClr val="404040"/>
                </a:solidFill>
                <a:latin typeface="黑体" panose="02010609060101010101" charset="-122"/>
                <a:ea typeface="黑体" panose="02010609060101010101" charset="-122"/>
              </a:rPr>
              <a:t>HTM</a:t>
            </a:r>
            <a:r>
              <a:rPr lang="zh-CN" altLang="en-US" sz="3160" dirty="0">
                <a:solidFill>
                  <a:srgbClr val="404040"/>
                </a:solidFill>
                <a:latin typeface="黑体" panose="02010609060101010101" charset="-122"/>
                <a:ea typeface="黑体" panose="02010609060101010101" charset="-122"/>
              </a:rPr>
              <a:t>默认元素分类</a:t>
            </a:r>
            <a:endParaRPr lang="zh-CN" altLang="en-US" sz="3160" dirty="0">
              <a:solidFill>
                <a:srgbClr val="595959"/>
              </a:solidFill>
              <a:latin typeface="黑体" panose="02010609060101010101" charset="-122"/>
              <a:ea typeface="黑体" panose="02010609060101010101" charset="-122"/>
            </a:endParaRPr>
          </a:p>
        </p:txBody>
      </p:sp>
      <p:pic>
        <p:nvPicPr>
          <p:cNvPr id="4" name="图片 3"/>
          <p:cNvPicPr>
            <a:picLocks noChangeAspect="1"/>
          </p:cNvPicPr>
          <p:nvPr/>
        </p:nvPicPr>
        <p:blipFill>
          <a:blip r:embed="rId1" cstate="print"/>
          <a:stretch>
            <a:fillRect/>
          </a:stretch>
        </p:blipFill>
        <p:spPr>
          <a:xfrm>
            <a:off x="3941445" y="4575810"/>
            <a:ext cx="4103370" cy="1950085"/>
          </a:xfrm>
          <a:prstGeom prst="rect">
            <a:avLst/>
          </a:prstGeom>
        </p:spPr>
      </p:pic>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404040"/>
                </a:solidFill>
                <a:latin typeface="黑体" panose="02010609060101010101" charset="-122"/>
                <a:ea typeface="黑体" panose="02010609060101010101" charset="-122"/>
                <a:sym typeface="+mn-ea"/>
              </a:rPr>
              <a:t>HTM</a:t>
            </a:r>
            <a:r>
              <a:rPr lang="zh-CN" altLang="en-US" dirty="0">
                <a:solidFill>
                  <a:srgbClr val="404040"/>
                </a:solidFill>
                <a:latin typeface="黑体" panose="02010609060101010101" charset="-122"/>
                <a:ea typeface="黑体" panose="02010609060101010101" charset="-122"/>
                <a:sym typeface="+mn-ea"/>
              </a:rPr>
              <a:t>默认元素分类</a:t>
            </a:r>
            <a:endParaRPr lang="zh-CN" altLang="en-US" dirty="0"/>
          </a:p>
        </p:txBody>
      </p:sp>
      <p:sp>
        <p:nvSpPr>
          <p:cNvPr id="3" name="内容占位符 2"/>
          <p:cNvSpPr>
            <a:spLocks noGrp="1"/>
          </p:cNvSpPr>
          <p:nvPr>
            <p:ph idx="1"/>
          </p:nvPr>
        </p:nvSpPr>
        <p:spPr/>
        <p:txBody>
          <a:bodyPr>
            <a:normAutofit/>
          </a:bodyPr>
          <a:lstStyle/>
          <a:p>
            <a:r>
              <a:rPr lang="zh-CN" altLang="en-US" dirty="0"/>
              <a:t>块级元素的特点：</a:t>
            </a:r>
            <a:endParaRPr lang="zh-CN" altLang="en-US" dirty="0"/>
          </a:p>
          <a:p>
            <a:pPr lvl="1"/>
            <a:r>
              <a:rPr lang="zh-CN" altLang="en-US" dirty="0"/>
              <a:t>总是在新行上开始。</a:t>
            </a:r>
            <a:endParaRPr lang="zh-CN" altLang="en-US" dirty="0"/>
          </a:p>
          <a:p>
            <a:pPr lvl="1"/>
            <a:r>
              <a:rPr lang="zh-CN" altLang="en-US" dirty="0"/>
              <a:t>高度，宽度可以使用</a:t>
            </a:r>
            <a:r>
              <a:rPr lang="en-US" altLang="zh-CN" dirty="0" err="1"/>
              <a:t>css</a:t>
            </a:r>
            <a:r>
              <a:rPr lang="zh-CN" altLang="en-US" dirty="0"/>
              <a:t>定义（如果当前元素的子元素小于或超出父元素，默认情况下也不会影响父元素的大小）。</a:t>
            </a:r>
            <a:endParaRPr lang="zh-CN" altLang="en-US" dirty="0"/>
          </a:p>
          <a:p>
            <a:pPr lvl="1"/>
            <a:r>
              <a:rPr lang="zh-CN" altLang="en-US" dirty="0"/>
              <a:t>行高以及外边距和内边距都可使用</a:t>
            </a:r>
            <a:r>
              <a:rPr lang="en-US" altLang="zh-CN" dirty="0" err="1"/>
              <a:t>css</a:t>
            </a:r>
            <a:r>
              <a:rPr lang="zh-CN" altLang="en-US" dirty="0"/>
              <a:t>控制。</a:t>
            </a:r>
            <a:endParaRPr lang="zh-CN" altLang="en-US" dirty="0"/>
          </a:p>
          <a:p>
            <a:r>
              <a:rPr lang="zh-CN" altLang="en-US" dirty="0"/>
              <a:t>块级元素举例</a:t>
            </a:r>
            <a:r>
              <a:rPr lang="zh-CN" altLang="en-US" dirty="0" smtClean="0"/>
              <a:t>：</a:t>
            </a:r>
            <a:r>
              <a:rPr lang="en-US" altLang="zh-CN" dirty="0" smtClean="0"/>
              <a:t>div </a:t>
            </a:r>
            <a:r>
              <a:rPr lang="en-US" altLang="zh-CN" dirty="0"/>
              <a:t>p h1 h2 h3 h4 form </a:t>
            </a:r>
            <a:r>
              <a:rPr lang="en-US" altLang="zh-CN" dirty="0" err="1"/>
              <a:t>ul</a:t>
            </a:r>
            <a:r>
              <a:rPr lang="en-US" altLang="zh-CN" dirty="0"/>
              <a:t> </a:t>
            </a:r>
            <a:r>
              <a:rPr lang="en-US" altLang="zh-CN" dirty="0" err="1"/>
              <a:t>ol</a:t>
            </a:r>
            <a:r>
              <a:rPr lang="en-US" altLang="zh-CN" dirty="0"/>
              <a:t> dl</a:t>
            </a:r>
            <a:r>
              <a:rPr lang="zh-CN" altLang="en-US" dirty="0"/>
              <a:t>标签等</a:t>
            </a:r>
            <a:endParaRPr lang="zh-CN" altLang="en-US" dirty="0"/>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404040"/>
                </a:solidFill>
                <a:latin typeface="黑体" panose="02010609060101010101" charset="-122"/>
                <a:ea typeface="黑体" panose="02010609060101010101" charset="-122"/>
                <a:sym typeface="+mn-ea"/>
              </a:rPr>
              <a:t>HTM</a:t>
            </a:r>
            <a:r>
              <a:rPr lang="zh-CN" altLang="en-US" dirty="0">
                <a:solidFill>
                  <a:srgbClr val="404040"/>
                </a:solidFill>
                <a:latin typeface="黑体" panose="02010609060101010101" charset="-122"/>
                <a:ea typeface="黑体" panose="02010609060101010101" charset="-122"/>
                <a:sym typeface="+mn-ea"/>
              </a:rPr>
              <a:t>默认元素分类</a:t>
            </a:r>
            <a:endParaRPr lang="zh-CN" altLang="en-US" dirty="0"/>
          </a:p>
        </p:txBody>
      </p:sp>
      <p:sp>
        <p:nvSpPr>
          <p:cNvPr id="3" name="内容占位符 2"/>
          <p:cNvSpPr>
            <a:spLocks noGrp="1"/>
          </p:cNvSpPr>
          <p:nvPr>
            <p:ph idx="1"/>
          </p:nvPr>
        </p:nvSpPr>
        <p:spPr>
          <a:xfrm>
            <a:off x="635000" y="901989"/>
            <a:ext cx="10515600" cy="4770438"/>
          </a:xfrm>
        </p:spPr>
        <p:txBody>
          <a:bodyPr>
            <a:normAutofit/>
          </a:bodyPr>
          <a:lstStyle/>
          <a:p>
            <a:r>
              <a:rPr lang="zh-CN" altLang="en-US" dirty="0"/>
              <a:t>内联元素</a:t>
            </a:r>
            <a:r>
              <a:rPr lang="en-US" altLang="zh-CN" dirty="0"/>
              <a:t>(inline element)</a:t>
            </a:r>
            <a:r>
              <a:rPr lang="zh-CN" altLang="en-US" dirty="0"/>
              <a:t>：又称为“文本模式”，即一个挨着一个，都在同一行按从左至右的顺序显示。</a:t>
            </a:r>
            <a:endParaRPr lang="zh-CN" altLang="en-US" dirty="0"/>
          </a:p>
          <a:p>
            <a:pPr lvl="1"/>
            <a:r>
              <a:rPr lang="zh-CN" altLang="en-US" dirty="0"/>
              <a:t>和其他元素都在一行上。</a:t>
            </a:r>
            <a:endParaRPr lang="zh-CN" altLang="en-US" dirty="0"/>
          </a:p>
          <a:p>
            <a:pPr lvl="1"/>
            <a:r>
              <a:rPr lang="zh-CN" altLang="en-US" dirty="0"/>
              <a:t>高度、宽度无法设定，即使使用</a:t>
            </a:r>
            <a:r>
              <a:rPr lang="en-US" altLang="zh-CN" dirty="0" err="1"/>
              <a:t>css</a:t>
            </a:r>
            <a:r>
              <a:rPr lang="zh-CN" altLang="en-US" dirty="0"/>
              <a:t>设定也不生效，高度宽度取决于子元素的高度和宽度。</a:t>
            </a:r>
            <a:endParaRPr lang="zh-CN" altLang="en-US" dirty="0"/>
          </a:p>
          <a:p>
            <a:pPr lvl="1"/>
            <a:r>
              <a:rPr lang="zh-CN" altLang="en-US" dirty="0"/>
              <a:t>行高以及外边距和内边距都无法由</a:t>
            </a:r>
            <a:r>
              <a:rPr lang="en-US" altLang="zh-CN" dirty="0" err="1"/>
              <a:t>css</a:t>
            </a:r>
            <a:r>
              <a:rPr lang="zh-CN" altLang="en-US" dirty="0"/>
              <a:t>控制。</a:t>
            </a:r>
            <a:endParaRPr lang="zh-CN" altLang="en-US" dirty="0"/>
          </a:p>
          <a:p>
            <a:r>
              <a:rPr lang="zh-CN" altLang="en-US" dirty="0"/>
              <a:t>内联元素举例</a:t>
            </a:r>
            <a:r>
              <a:rPr lang="zh-CN" altLang="en-US" dirty="0" smtClean="0"/>
              <a:t>：</a:t>
            </a:r>
            <a:r>
              <a:rPr lang="en-US" altLang="zh-CN" dirty="0" smtClean="0"/>
              <a:t>a </a:t>
            </a:r>
            <a:r>
              <a:rPr lang="en-US" altLang="zh-CN" dirty="0"/>
              <a:t>b </a:t>
            </a:r>
            <a:r>
              <a:rPr lang="en-US" altLang="zh-CN" dirty="0" err="1"/>
              <a:t>br</a:t>
            </a:r>
            <a:r>
              <a:rPr lang="en-US" altLang="zh-CN" dirty="0"/>
              <a:t> i span </a:t>
            </a:r>
            <a:r>
              <a:rPr lang="zh-CN" altLang="en-US" dirty="0"/>
              <a:t>标签等 </a:t>
            </a:r>
            <a:endParaRPr lang="zh-CN" altLang="en-US" dirty="0"/>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404040"/>
                </a:solidFill>
                <a:latin typeface="黑体" panose="02010609060101010101" charset="-122"/>
                <a:ea typeface="黑体" panose="02010609060101010101" charset="-122"/>
                <a:sym typeface="+mn-ea"/>
              </a:rPr>
              <a:t>HTM</a:t>
            </a:r>
            <a:r>
              <a:rPr lang="zh-CN" altLang="en-US" dirty="0">
                <a:solidFill>
                  <a:srgbClr val="404040"/>
                </a:solidFill>
                <a:latin typeface="黑体" panose="02010609060101010101" charset="-122"/>
                <a:ea typeface="黑体" panose="02010609060101010101" charset="-122"/>
                <a:sym typeface="+mn-ea"/>
              </a:rPr>
              <a:t>默认元素分类</a:t>
            </a:r>
            <a:endParaRPr lang="zh-CN" altLang="en-US" dirty="0"/>
          </a:p>
        </p:txBody>
      </p:sp>
      <p:sp>
        <p:nvSpPr>
          <p:cNvPr id="3" name="内容占位符 2"/>
          <p:cNvSpPr>
            <a:spLocks noGrp="1"/>
          </p:cNvSpPr>
          <p:nvPr>
            <p:ph idx="1"/>
          </p:nvPr>
        </p:nvSpPr>
        <p:spPr/>
        <p:txBody>
          <a:bodyPr>
            <a:normAutofit/>
          </a:bodyPr>
          <a:lstStyle/>
          <a:p>
            <a:r>
              <a:rPr lang="zh-CN" altLang="en-US" dirty="0"/>
              <a:t>内联块</a:t>
            </a:r>
            <a:r>
              <a:rPr lang="en-US" altLang="zh-CN" dirty="0"/>
              <a:t>(inline-block)</a:t>
            </a:r>
            <a:r>
              <a:rPr lang="zh-CN" altLang="en-US" dirty="0"/>
              <a:t>：具备内联元素、块元素的一部分特点。</a:t>
            </a:r>
            <a:endParaRPr lang="zh-CN" altLang="en-US" dirty="0"/>
          </a:p>
          <a:p>
            <a:pPr lvl="1"/>
            <a:r>
              <a:rPr lang="zh-CN" altLang="en-US" dirty="0"/>
              <a:t>和其他元素都在一行上。</a:t>
            </a:r>
            <a:endParaRPr lang="zh-CN" altLang="en-US" dirty="0"/>
          </a:p>
          <a:p>
            <a:pPr lvl="1"/>
            <a:r>
              <a:rPr lang="zh-CN" altLang="en-US" dirty="0"/>
              <a:t>高度、宽度可以设定。</a:t>
            </a:r>
            <a:endParaRPr lang="zh-CN" altLang="en-US" dirty="0"/>
          </a:p>
          <a:p>
            <a:pPr lvl="1"/>
            <a:r>
              <a:rPr lang="zh-CN" altLang="en-US" dirty="0"/>
              <a:t> 行高以及外边距和内边距都由</a:t>
            </a:r>
            <a:r>
              <a:rPr lang="en-US" altLang="zh-CN" dirty="0" err="1"/>
              <a:t>css</a:t>
            </a:r>
            <a:r>
              <a:rPr lang="zh-CN" altLang="en-US" dirty="0"/>
              <a:t>控制。</a:t>
            </a:r>
            <a:endParaRPr lang="zh-CN" altLang="en-US" dirty="0"/>
          </a:p>
          <a:p>
            <a:r>
              <a:rPr lang="zh-CN" altLang="en-US" dirty="0"/>
              <a:t>内联元素举例</a:t>
            </a:r>
            <a:r>
              <a:rPr lang="zh-CN" altLang="en-US" dirty="0" smtClean="0"/>
              <a:t>：</a:t>
            </a:r>
            <a:r>
              <a:rPr lang="en-US" altLang="zh-CN" dirty="0" smtClean="0"/>
              <a:t>input</a:t>
            </a:r>
            <a:r>
              <a:rPr lang="zh-CN" altLang="en-US" dirty="0"/>
              <a:t>、</a:t>
            </a:r>
            <a:r>
              <a:rPr lang="en-US" altLang="zh-CN" dirty="0"/>
              <a:t>select</a:t>
            </a:r>
            <a:r>
              <a:rPr lang="zh-CN" altLang="en-US" dirty="0"/>
              <a:t>、</a:t>
            </a:r>
            <a:r>
              <a:rPr lang="en-US" altLang="zh-CN" dirty="0"/>
              <a:t>option</a:t>
            </a:r>
            <a:r>
              <a:rPr lang="zh-CN" altLang="en-US" dirty="0"/>
              <a:t>等。</a:t>
            </a:r>
            <a:endParaRPr lang="zh-CN" altLang="en-US" dirty="0"/>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404040"/>
                </a:solidFill>
                <a:latin typeface="黑体" panose="02010609060101010101" charset="-122"/>
                <a:ea typeface="黑体" panose="02010609060101010101" charset="-122"/>
                <a:sym typeface="+mn-ea"/>
              </a:rPr>
              <a:t>HTM</a:t>
            </a:r>
            <a:r>
              <a:rPr lang="zh-CN" altLang="en-US" dirty="0">
                <a:solidFill>
                  <a:srgbClr val="404040"/>
                </a:solidFill>
                <a:latin typeface="黑体" panose="02010609060101010101" charset="-122"/>
                <a:ea typeface="黑体" panose="02010609060101010101" charset="-122"/>
                <a:sym typeface="+mn-ea"/>
              </a:rPr>
              <a:t>默认元素分类</a:t>
            </a:r>
            <a:endParaRPr lang="zh-CN" altLang="en-US" dirty="0"/>
          </a:p>
        </p:txBody>
      </p:sp>
      <p:sp>
        <p:nvSpPr>
          <p:cNvPr id="3" name="内容占位符 2"/>
          <p:cNvSpPr>
            <a:spLocks noGrp="1"/>
          </p:cNvSpPr>
          <p:nvPr>
            <p:ph idx="1"/>
          </p:nvPr>
        </p:nvSpPr>
        <p:spPr/>
        <p:txBody>
          <a:bodyPr>
            <a:normAutofit/>
          </a:bodyPr>
          <a:lstStyle/>
          <a:p>
            <a:r>
              <a:rPr lang="zh-CN" altLang="en-US" dirty="0"/>
              <a:t>标签的默认显示方式可以通过</a:t>
            </a:r>
            <a:r>
              <a:rPr lang="en-US" altLang="zh-CN" dirty="0" err="1"/>
              <a:t>css</a:t>
            </a:r>
            <a:r>
              <a:rPr lang="zh-CN" altLang="en-US" dirty="0"/>
              <a:t>进行转换。代码示例如下：</a:t>
            </a:r>
            <a:endParaRPr lang="zh-CN" altLang="en-US" dirty="0"/>
          </a:p>
          <a:p>
            <a:pPr marL="0" indent="0">
              <a:buNone/>
            </a:pPr>
            <a:endParaRPr lang="zh-CN" altLang="en-US" dirty="0"/>
          </a:p>
        </p:txBody>
      </p:sp>
      <p:sp>
        <p:nvSpPr>
          <p:cNvPr id="4" name="矩形 3"/>
          <p:cNvSpPr/>
          <p:nvPr/>
        </p:nvSpPr>
        <p:spPr>
          <a:xfrm>
            <a:off x="1136422" y="2068544"/>
            <a:ext cx="3617401" cy="369332"/>
          </a:xfrm>
          <a:prstGeom prst="rect">
            <a:avLst/>
          </a:prstGeom>
        </p:spPr>
        <p:txBody>
          <a:bodyPr wrap="none">
            <a:spAutoFit/>
          </a:bodyPr>
          <a:lstStyle/>
          <a:p>
            <a:r>
              <a:rPr lang="en-US" altLang="zh-CN" dirty="0">
                <a:solidFill>
                  <a:srgbClr val="FF0000"/>
                </a:solidFill>
              </a:rPr>
              <a:t>&lt;span style=“</a:t>
            </a:r>
            <a:r>
              <a:rPr lang="en-US" altLang="zh-CN" dirty="0" err="1">
                <a:solidFill>
                  <a:srgbClr val="FF0000"/>
                </a:solidFill>
              </a:rPr>
              <a:t>display:block</a:t>
            </a:r>
            <a:r>
              <a:rPr lang="en-US" altLang="zh-CN" dirty="0">
                <a:solidFill>
                  <a:srgbClr val="FF0000"/>
                </a:solidFill>
              </a:rPr>
              <a:t>”&gt;&lt;/span&gt;</a:t>
            </a:r>
            <a:endParaRPr lang="en-US" altLang="zh-CN" dirty="0">
              <a:solidFill>
                <a:srgbClr val="FF0000"/>
              </a:solidFill>
            </a:endParaRPr>
          </a:p>
        </p:txBody>
      </p:sp>
      <p:pic>
        <p:nvPicPr>
          <p:cNvPr id="5" name="Picture 2"/>
          <p:cNvPicPr>
            <a:picLocks noChangeAspect="1" noChangeArrowheads="1"/>
          </p:cNvPicPr>
          <p:nvPr/>
        </p:nvPicPr>
        <p:blipFill>
          <a:blip r:embed="rId1" cstate="print"/>
          <a:srcRect/>
          <a:stretch>
            <a:fillRect/>
          </a:stretch>
        </p:blipFill>
        <p:spPr bwMode="auto">
          <a:xfrm>
            <a:off x="970168" y="2437876"/>
            <a:ext cx="7143800" cy="3774520"/>
          </a:xfrm>
          <a:prstGeom prst="rect">
            <a:avLst/>
          </a:prstGeom>
          <a:noFill/>
          <a:ln w="9525">
            <a:noFill/>
            <a:miter lim="800000"/>
            <a:headEnd/>
            <a:tailEnd/>
          </a:ln>
          <a:effectLst/>
        </p:spPr>
      </p:pic>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179551"/>
            <a:ext cx="8336746" cy="5586027"/>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文本标签：</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用来修饰小段用于阅读的文字的标签。</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57346" name="标题 1"/>
          <p:cNvSpPr txBox="1"/>
          <p:nvPr/>
        </p:nvSpPr>
        <p:spPr>
          <a:xfrm>
            <a:off x="231689" y="123163"/>
            <a:ext cx="8686069" cy="637552"/>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文本标签介绍</a:t>
            </a:r>
            <a:endParaRPr lang="zh-CN" altLang="en-US" sz="3160" dirty="0">
              <a:solidFill>
                <a:srgbClr val="595959"/>
              </a:solidFill>
              <a:latin typeface="黑体" panose="02010609060101010101" charset="-122"/>
              <a:ea typeface="黑体" panose="02010609060101010101" charset="-122"/>
            </a:endParaRPr>
          </a:p>
        </p:txBody>
      </p:sp>
      <p:pic>
        <p:nvPicPr>
          <p:cNvPr id="57347" name="Picture 2"/>
          <p:cNvPicPr>
            <a:picLocks noChangeAspect="1"/>
          </p:cNvPicPr>
          <p:nvPr/>
        </p:nvPicPr>
        <p:blipFill>
          <a:blip r:embed="rId1"/>
          <a:stretch>
            <a:fillRect/>
          </a:stretch>
        </p:blipFill>
        <p:spPr>
          <a:xfrm>
            <a:off x="2133461" y="2355969"/>
            <a:ext cx="5438779" cy="371254"/>
          </a:xfrm>
          <a:prstGeom prst="rect">
            <a:avLst/>
          </a:prstGeom>
          <a:noFill/>
          <a:ln w="9525">
            <a:noFill/>
          </a:ln>
        </p:spPr>
      </p:pic>
      <p:pic>
        <p:nvPicPr>
          <p:cNvPr id="57348" name="Picture 3"/>
          <p:cNvPicPr>
            <a:picLocks noChangeAspect="1"/>
          </p:cNvPicPr>
          <p:nvPr/>
        </p:nvPicPr>
        <p:blipFill>
          <a:blip r:embed="rId2"/>
          <a:stretch>
            <a:fillRect/>
          </a:stretch>
        </p:blipFill>
        <p:spPr>
          <a:xfrm>
            <a:off x="2196120" y="3002921"/>
            <a:ext cx="4959440" cy="449576"/>
          </a:xfrm>
          <a:prstGeom prst="rect">
            <a:avLst/>
          </a:prstGeom>
          <a:noFill/>
          <a:ln w="9525">
            <a:noFill/>
          </a:ln>
        </p:spPr>
      </p:pic>
      <p:pic>
        <p:nvPicPr>
          <p:cNvPr id="57349" name="Picture 4"/>
          <p:cNvPicPr>
            <a:picLocks noChangeAspect="1"/>
          </p:cNvPicPr>
          <p:nvPr/>
        </p:nvPicPr>
        <p:blipFill>
          <a:blip r:embed="rId3"/>
          <a:stretch>
            <a:fillRect/>
          </a:stretch>
        </p:blipFill>
        <p:spPr>
          <a:xfrm>
            <a:off x="4761996" y="3790854"/>
            <a:ext cx="2052074" cy="364988"/>
          </a:xfrm>
          <a:prstGeom prst="rect">
            <a:avLst/>
          </a:prstGeom>
          <a:noFill/>
          <a:ln w="9525">
            <a:noFill/>
          </a:ln>
        </p:spPr>
      </p:pic>
      <p:sp>
        <p:nvSpPr>
          <p:cNvPr id="7" name="圆角矩形 6"/>
          <p:cNvSpPr/>
          <p:nvPr/>
        </p:nvSpPr>
        <p:spPr>
          <a:xfrm>
            <a:off x="7898066" y="2287044"/>
            <a:ext cx="1821804" cy="50910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580" strike="noStrike" noProof="1" dirty="0" smtClean="0">
                <a:solidFill>
                  <a:srgbClr val="FF0000"/>
                </a:solidFill>
              </a:rPr>
              <a:t>标题类文字标签</a:t>
            </a:r>
            <a:r>
              <a:rPr lang="en-US" altLang="zh-CN" sz="1580" strike="noStrike" noProof="1" dirty="0" smtClean="0">
                <a:solidFill>
                  <a:srgbClr val="FF0000"/>
                </a:solidFill>
              </a:rPr>
              <a:t>H</a:t>
            </a:r>
            <a:endParaRPr lang="zh-CN" altLang="en-US" sz="1580" strike="noStrike" noProof="1" dirty="0">
              <a:solidFill>
                <a:srgbClr val="FF0000"/>
              </a:solidFill>
            </a:endParaRPr>
          </a:p>
        </p:txBody>
      </p:sp>
      <p:sp>
        <p:nvSpPr>
          <p:cNvPr id="8" name="圆角矩形 7"/>
          <p:cNvSpPr/>
          <p:nvPr/>
        </p:nvSpPr>
        <p:spPr>
          <a:xfrm>
            <a:off x="7910598" y="2926164"/>
            <a:ext cx="1821804" cy="50910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580" strike="noStrike" noProof="1" dirty="0" smtClean="0">
                <a:solidFill>
                  <a:srgbClr val="FF0000"/>
                </a:solidFill>
              </a:rPr>
              <a:t>段落标签</a:t>
            </a:r>
            <a:r>
              <a:rPr lang="en-US" altLang="zh-CN" sz="1580" strike="noStrike" noProof="1" dirty="0" smtClean="0">
                <a:solidFill>
                  <a:srgbClr val="FF0000"/>
                </a:solidFill>
              </a:rPr>
              <a:t>P</a:t>
            </a:r>
            <a:endParaRPr lang="zh-CN" altLang="en-US" sz="1580" strike="noStrike" noProof="1" dirty="0">
              <a:solidFill>
                <a:srgbClr val="FF0000"/>
              </a:solidFill>
            </a:endParaRPr>
          </a:p>
        </p:txBody>
      </p:sp>
      <p:sp>
        <p:nvSpPr>
          <p:cNvPr id="9" name="圆角矩形 8"/>
          <p:cNvSpPr/>
          <p:nvPr/>
        </p:nvSpPr>
        <p:spPr>
          <a:xfrm>
            <a:off x="7921563" y="3565283"/>
            <a:ext cx="1823370" cy="50910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580" strike="noStrike" noProof="1" dirty="0" smtClean="0">
                <a:solidFill>
                  <a:srgbClr val="FF0000"/>
                </a:solidFill>
              </a:rPr>
              <a:t>一般强调文字标签</a:t>
            </a:r>
            <a:r>
              <a:rPr lang="en-US" altLang="zh-CN" sz="1580" strike="noStrike" noProof="1" dirty="0" err="1" smtClean="0">
                <a:solidFill>
                  <a:srgbClr val="FF0000"/>
                </a:solidFill>
              </a:rPr>
              <a:t>em</a:t>
            </a:r>
            <a:endParaRPr lang="zh-CN" altLang="en-US" sz="1580" strike="noStrike" noProof="1" dirty="0">
              <a:solidFill>
                <a:srgbClr val="FF0000"/>
              </a:solidFill>
            </a:endParaRPr>
          </a:p>
        </p:txBody>
      </p:sp>
      <p:sp>
        <p:nvSpPr>
          <p:cNvPr id="10" name="右箭头 9"/>
          <p:cNvSpPr/>
          <p:nvPr/>
        </p:nvSpPr>
        <p:spPr>
          <a:xfrm flipH="1">
            <a:off x="7508015" y="2406096"/>
            <a:ext cx="343057" cy="283531"/>
          </a:xfrm>
          <a:prstGeom prst="right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
        <p:nvSpPr>
          <p:cNvPr id="11" name="右箭头 10"/>
          <p:cNvSpPr/>
          <p:nvPr/>
        </p:nvSpPr>
        <p:spPr>
          <a:xfrm flipH="1">
            <a:off x="7471987" y="3045215"/>
            <a:ext cx="343057" cy="283531"/>
          </a:xfrm>
          <a:prstGeom prst="right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
        <p:nvSpPr>
          <p:cNvPr id="12" name="右箭头 11"/>
          <p:cNvSpPr/>
          <p:nvPr/>
        </p:nvSpPr>
        <p:spPr>
          <a:xfrm flipH="1">
            <a:off x="7471987" y="3707832"/>
            <a:ext cx="343057" cy="283531"/>
          </a:xfrm>
          <a:prstGeom prst="right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h1—h6</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标题文字标签，从</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h1</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到</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h6</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默认字体大小依次减少。</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标签在搜索引擎搜索时优先级别较高</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当网络不好等原因导致</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css</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无法加载时，使用标题标签具备默认样式。</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59394" name="标题 1"/>
          <p:cNvSpPr txBox="1"/>
          <p:nvPr/>
        </p:nvSpPr>
        <p:spPr>
          <a:xfrm>
            <a:off x="265639" y="118293"/>
            <a:ext cx="8686069" cy="635986"/>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块级文本标签</a:t>
            </a:r>
            <a:r>
              <a:rPr lang="en-US" altLang="zh-CN" sz="3160" dirty="0">
                <a:solidFill>
                  <a:srgbClr val="595959"/>
                </a:solidFill>
                <a:latin typeface="黑体" panose="02010609060101010101" charset="-122"/>
                <a:ea typeface="黑体" panose="02010609060101010101" charset="-122"/>
              </a:rPr>
              <a:t>-</a:t>
            </a:r>
            <a:r>
              <a:rPr lang="zh-CN" altLang="en-US" sz="3160" dirty="0">
                <a:solidFill>
                  <a:srgbClr val="595959"/>
                </a:solidFill>
                <a:latin typeface="黑体" panose="02010609060101010101" charset="-122"/>
                <a:ea typeface="黑体" panose="02010609060101010101" charset="-122"/>
              </a:rPr>
              <a:t>标题标签</a:t>
            </a:r>
            <a:endParaRPr lang="zh-CN" altLang="en-US" sz="3160" dirty="0">
              <a:solidFill>
                <a:srgbClr val="595959"/>
              </a:solidFill>
              <a:latin typeface="黑体" panose="02010609060101010101" charset="-122"/>
              <a:ea typeface="黑体" panose="02010609060101010101" charset="-122"/>
            </a:endParaRPr>
          </a:p>
        </p:txBody>
      </p:sp>
      <p:sp>
        <p:nvSpPr>
          <p:cNvPr id="13" name="矩形 12"/>
          <p:cNvSpPr/>
          <p:nvPr/>
        </p:nvSpPr>
        <p:spPr>
          <a:xfrm>
            <a:off x="2305773" y="2308975"/>
            <a:ext cx="3308382" cy="1753235"/>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&lt;h1&gt;</a:t>
            </a:r>
            <a:r>
              <a:rPr lang="zh-CN" altLang="en-US" strike="noStrike" noProof="1" dirty="0" smtClean="0">
                <a:latin typeface="Arial" panose="020B0604020202020204" pitchFamily="34" charset="0"/>
                <a:ea typeface="宋体" panose="02010600030101010101" pitchFamily="2" charset="-122"/>
                <a:cs typeface="+mn-cs"/>
              </a:rPr>
              <a:t>北京中软国际</a:t>
            </a:r>
            <a:r>
              <a:rPr lang="en-US" altLang="zh-CN" strike="noStrike" noProof="1" dirty="0" smtClean="0">
                <a:latin typeface="Arial" panose="020B0604020202020204" pitchFamily="34" charset="0"/>
                <a:ea typeface="宋体" panose="02010600030101010101" pitchFamily="2" charset="-122"/>
                <a:cs typeface="+mn-cs"/>
              </a:rPr>
              <a:t>&lt;/h1&gt;&lt;/</a:t>
            </a:r>
            <a:r>
              <a:rPr lang="en-US" altLang="zh-CN" strike="noStrike" noProof="1" dirty="0" err="1" smtClean="0">
                <a:latin typeface="Arial" panose="020B0604020202020204" pitchFamily="34" charset="0"/>
                <a:ea typeface="宋体" panose="02010600030101010101" pitchFamily="2" charset="-122"/>
                <a:cs typeface="+mn-cs"/>
              </a:rPr>
              <a:t>br</a:t>
            </a:r>
            <a:r>
              <a:rPr lang="en-US" altLang="zh-CN" strike="noStrike" noProof="1" dirty="0" smtClean="0">
                <a:latin typeface="Arial" panose="020B0604020202020204" pitchFamily="34" charset="0"/>
                <a:ea typeface="宋体" panose="02010600030101010101" pitchFamily="2" charset="-122"/>
                <a:cs typeface="+mn-cs"/>
              </a:rPr>
              <a:t>&gt;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&lt;h2&gt;</a:t>
            </a:r>
            <a:r>
              <a:rPr lang="zh-CN" altLang="en-US" strike="noStrike" noProof="1" dirty="0" smtClean="0">
                <a:latin typeface="Arial" panose="020B0604020202020204" pitchFamily="34" charset="0"/>
                <a:ea typeface="宋体" panose="02010600030101010101" pitchFamily="2" charset="-122"/>
                <a:cs typeface="+mn-cs"/>
              </a:rPr>
              <a:t>北京中软国际</a:t>
            </a:r>
            <a:r>
              <a:rPr lang="en-US" altLang="zh-CN" strike="noStrike" noProof="1" dirty="0" smtClean="0">
                <a:latin typeface="Arial" panose="020B0604020202020204" pitchFamily="34" charset="0"/>
                <a:ea typeface="宋体" panose="02010600030101010101" pitchFamily="2" charset="-122"/>
                <a:cs typeface="+mn-cs"/>
              </a:rPr>
              <a:t>&lt;/h2&gt;&lt;/</a:t>
            </a:r>
            <a:r>
              <a:rPr lang="en-US" altLang="zh-CN" strike="noStrike" noProof="1" dirty="0" err="1" smtClean="0">
                <a:latin typeface="Arial" panose="020B0604020202020204" pitchFamily="34" charset="0"/>
                <a:ea typeface="宋体" panose="02010600030101010101" pitchFamily="2" charset="-122"/>
                <a:cs typeface="+mn-cs"/>
              </a:rPr>
              <a:t>br</a:t>
            </a:r>
            <a:r>
              <a:rPr lang="en-US" altLang="zh-CN" strike="noStrike" noProof="1" dirty="0" smtClean="0">
                <a:latin typeface="Arial" panose="020B0604020202020204" pitchFamily="34" charset="0"/>
                <a:ea typeface="宋体" panose="02010600030101010101" pitchFamily="2" charset="-122"/>
                <a:cs typeface="+mn-cs"/>
              </a:rPr>
              <a:t>&gt;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&lt;h3&gt;</a:t>
            </a:r>
            <a:r>
              <a:rPr lang="zh-CN" altLang="en-US" strike="noStrike" noProof="1" dirty="0" smtClean="0">
                <a:latin typeface="Arial" panose="020B0604020202020204" pitchFamily="34" charset="0"/>
                <a:ea typeface="宋体" panose="02010600030101010101" pitchFamily="2" charset="-122"/>
                <a:cs typeface="+mn-cs"/>
              </a:rPr>
              <a:t>北京中软国际</a:t>
            </a:r>
            <a:r>
              <a:rPr lang="en-US" altLang="zh-CN" strike="noStrike" noProof="1" dirty="0" smtClean="0">
                <a:latin typeface="Arial" panose="020B0604020202020204" pitchFamily="34" charset="0"/>
                <a:ea typeface="宋体" panose="02010600030101010101" pitchFamily="2" charset="-122"/>
                <a:cs typeface="+mn-cs"/>
              </a:rPr>
              <a:t>&lt;/h3&gt;&lt;/</a:t>
            </a:r>
            <a:r>
              <a:rPr lang="en-US" altLang="zh-CN" strike="noStrike" noProof="1" dirty="0" err="1" smtClean="0">
                <a:latin typeface="Arial" panose="020B0604020202020204" pitchFamily="34" charset="0"/>
                <a:ea typeface="宋体" panose="02010600030101010101" pitchFamily="2" charset="-122"/>
                <a:cs typeface="+mn-cs"/>
              </a:rPr>
              <a:t>br</a:t>
            </a:r>
            <a:r>
              <a:rPr lang="en-US" altLang="zh-CN" strike="noStrike" noProof="1" dirty="0" smtClean="0">
                <a:latin typeface="Arial" panose="020B0604020202020204" pitchFamily="34" charset="0"/>
                <a:ea typeface="宋体" panose="02010600030101010101" pitchFamily="2" charset="-122"/>
                <a:cs typeface="+mn-cs"/>
              </a:rPr>
              <a:t>&gt;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&lt;h4&gt;</a:t>
            </a:r>
            <a:r>
              <a:rPr lang="zh-CN" altLang="en-US" strike="noStrike" noProof="1" dirty="0" smtClean="0">
                <a:latin typeface="Arial" panose="020B0604020202020204" pitchFamily="34" charset="0"/>
                <a:ea typeface="宋体" panose="02010600030101010101" pitchFamily="2" charset="-122"/>
                <a:cs typeface="+mn-cs"/>
              </a:rPr>
              <a:t>北京中软国际</a:t>
            </a:r>
            <a:r>
              <a:rPr lang="en-US" altLang="zh-CN" strike="noStrike" noProof="1" dirty="0" smtClean="0">
                <a:latin typeface="Arial" panose="020B0604020202020204" pitchFamily="34" charset="0"/>
                <a:ea typeface="宋体" panose="02010600030101010101" pitchFamily="2" charset="-122"/>
                <a:cs typeface="+mn-cs"/>
              </a:rPr>
              <a:t>&lt;/h4&gt;&lt;/</a:t>
            </a:r>
            <a:r>
              <a:rPr lang="en-US" altLang="zh-CN" strike="noStrike" noProof="1" dirty="0" err="1" smtClean="0">
                <a:latin typeface="Arial" panose="020B0604020202020204" pitchFamily="34" charset="0"/>
                <a:ea typeface="宋体" panose="02010600030101010101" pitchFamily="2" charset="-122"/>
                <a:cs typeface="+mn-cs"/>
              </a:rPr>
              <a:t>br</a:t>
            </a:r>
            <a:r>
              <a:rPr lang="en-US" altLang="zh-CN" strike="noStrike" noProof="1" dirty="0" smtClean="0">
                <a:latin typeface="Arial" panose="020B0604020202020204" pitchFamily="34" charset="0"/>
                <a:ea typeface="宋体" panose="02010600030101010101" pitchFamily="2" charset="-122"/>
                <a:cs typeface="+mn-cs"/>
              </a:rPr>
              <a:t>&gt;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&lt;h5&gt;</a:t>
            </a:r>
            <a:r>
              <a:rPr lang="zh-CN" altLang="en-US" strike="noStrike" noProof="1" dirty="0" smtClean="0">
                <a:latin typeface="Arial" panose="020B0604020202020204" pitchFamily="34" charset="0"/>
                <a:ea typeface="宋体" panose="02010600030101010101" pitchFamily="2" charset="-122"/>
                <a:cs typeface="+mn-cs"/>
              </a:rPr>
              <a:t>北京中软国际</a:t>
            </a:r>
            <a:r>
              <a:rPr lang="en-US" altLang="zh-CN" strike="noStrike" noProof="1" dirty="0" smtClean="0">
                <a:latin typeface="Arial" panose="020B0604020202020204" pitchFamily="34" charset="0"/>
                <a:ea typeface="宋体" panose="02010600030101010101" pitchFamily="2" charset="-122"/>
                <a:cs typeface="+mn-cs"/>
              </a:rPr>
              <a:t>&lt;/h5&gt;&lt;/</a:t>
            </a:r>
            <a:r>
              <a:rPr lang="en-US" altLang="zh-CN" strike="noStrike" noProof="1" dirty="0" err="1" smtClean="0">
                <a:latin typeface="Arial" panose="020B0604020202020204" pitchFamily="34" charset="0"/>
                <a:ea typeface="宋体" panose="02010600030101010101" pitchFamily="2" charset="-122"/>
                <a:cs typeface="+mn-cs"/>
              </a:rPr>
              <a:t>br</a:t>
            </a:r>
            <a:r>
              <a:rPr lang="en-US" altLang="zh-CN" strike="noStrike" noProof="1" dirty="0" smtClean="0">
                <a:latin typeface="Arial" panose="020B0604020202020204" pitchFamily="34" charset="0"/>
                <a:ea typeface="宋体" panose="02010600030101010101" pitchFamily="2" charset="-122"/>
                <a:cs typeface="+mn-cs"/>
              </a:rPr>
              <a:t>&gt;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&lt;h6&gt;</a:t>
            </a:r>
            <a:r>
              <a:rPr lang="zh-CN" altLang="en-US" strike="noStrike" noProof="1" dirty="0" smtClean="0">
                <a:latin typeface="Arial" panose="020B0604020202020204" pitchFamily="34" charset="0"/>
                <a:ea typeface="宋体" panose="02010600030101010101" pitchFamily="2" charset="-122"/>
                <a:cs typeface="+mn-cs"/>
              </a:rPr>
              <a:t>北京中软国际</a:t>
            </a:r>
            <a:r>
              <a:rPr lang="en-US" altLang="zh-CN" strike="noStrike" noProof="1" dirty="0" smtClean="0">
                <a:latin typeface="Arial" panose="020B0604020202020204" pitchFamily="34" charset="0"/>
                <a:ea typeface="宋体" panose="02010600030101010101" pitchFamily="2" charset="-122"/>
                <a:cs typeface="+mn-cs"/>
              </a:rPr>
              <a:t>&lt;/h6&gt;&lt;/</a:t>
            </a:r>
            <a:r>
              <a:rPr lang="en-US" altLang="zh-CN" strike="noStrike" noProof="1" dirty="0" err="1" smtClean="0">
                <a:latin typeface="Arial" panose="020B0604020202020204" pitchFamily="34" charset="0"/>
                <a:ea typeface="宋体" panose="02010600030101010101" pitchFamily="2" charset="-122"/>
                <a:cs typeface="+mn-cs"/>
              </a:rPr>
              <a:t>br</a:t>
            </a:r>
            <a:r>
              <a:rPr lang="en-US" altLang="zh-CN" strike="noStrike" noProof="1" dirty="0" smtClean="0">
                <a:latin typeface="Arial" panose="020B0604020202020204" pitchFamily="34" charset="0"/>
                <a:ea typeface="宋体" panose="02010600030101010101" pitchFamily="2" charset="-122"/>
                <a:cs typeface="+mn-cs"/>
              </a:rPr>
              <a:t>&gt;</a:t>
            </a:r>
            <a:endParaRPr lang="zh-CN" altLang="en-US" strike="noStrike" noProof="1" dirty="0"/>
          </a:p>
        </p:txBody>
      </p:sp>
      <p:pic>
        <p:nvPicPr>
          <p:cNvPr id="59396" name="Picture 2"/>
          <p:cNvPicPr>
            <a:picLocks noChangeAspect="1"/>
          </p:cNvPicPr>
          <p:nvPr/>
        </p:nvPicPr>
        <p:blipFill>
          <a:blip r:embed="rId1"/>
          <a:stretch>
            <a:fillRect/>
          </a:stretch>
        </p:blipFill>
        <p:spPr>
          <a:xfrm>
            <a:off x="6474146" y="2067739"/>
            <a:ext cx="1577434" cy="2515749"/>
          </a:xfrm>
          <a:prstGeom prst="rect">
            <a:avLst/>
          </a:prstGeom>
          <a:noFill/>
          <a:ln w="9525">
            <a:noFill/>
          </a:ln>
        </p:spPr>
      </p:pic>
      <p:sp>
        <p:nvSpPr>
          <p:cNvPr id="15" name="右箭头 14"/>
          <p:cNvSpPr/>
          <p:nvPr/>
        </p:nvSpPr>
        <p:spPr>
          <a:xfrm>
            <a:off x="5816229" y="2832175"/>
            <a:ext cx="473074" cy="507536"/>
          </a:xfrm>
          <a:prstGeom prst="right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HTML</a:t>
            </a:r>
            <a:r>
              <a:rPr lang="zh-CN" altLang="en-US" dirty="0"/>
              <a:t>概述</a:t>
            </a:r>
            <a:endParaRPr lang="zh-CN" altLang="en-US" dirty="0"/>
          </a:p>
        </p:txBody>
      </p:sp>
      <p:sp>
        <p:nvSpPr>
          <p:cNvPr id="3" name="内容占位符 2"/>
          <p:cNvSpPr>
            <a:spLocks noGrp="1"/>
          </p:cNvSpPr>
          <p:nvPr>
            <p:ph idx="1"/>
          </p:nvPr>
        </p:nvSpPr>
        <p:spPr/>
        <p:txBody>
          <a:bodyPr>
            <a:normAutofit/>
          </a:bodyPr>
          <a:lstStyle/>
          <a:p>
            <a:r>
              <a:rPr lang="en-US" altLang="zh-CN" dirty="0"/>
              <a:t>html</a:t>
            </a:r>
            <a:r>
              <a:rPr lang="zh-CN" altLang="en-US" dirty="0"/>
              <a:t>是什么？</a:t>
            </a:r>
            <a:endParaRPr lang="zh-CN" altLang="en-US" dirty="0"/>
          </a:p>
          <a:p>
            <a:pPr lvl="1"/>
            <a:r>
              <a:rPr lang="en-US" altLang="zh-CN" dirty="0"/>
              <a:t>HTML </a:t>
            </a:r>
            <a:r>
              <a:rPr lang="zh-CN" altLang="en-US" dirty="0"/>
              <a:t>：超文本标记语言 </a:t>
            </a:r>
            <a:r>
              <a:rPr lang="en-US" altLang="zh-CN" dirty="0"/>
              <a:t>(Hyper Text Markup Language)</a:t>
            </a:r>
            <a:r>
              <a:rPr lang="zh-CN" altLang="en-US" dirty="0"/>
              <a:t>，</a:t>
            </a:r>
            <a:endParaRPr lang="zh-CN" altLang="en-US" dirty="0"/>
          </a:p>
          <a:p>
            <a:pPr lvl="1"/>
            <a:r>
              <a:rPr lang="zh-CN" altLang="en-US" dirty="0"/>
              <a:t>HTML（HyperText Markup Language ）文档是一个放置了标记（tags）的.html文件（.htm）。</a:t>
            </a:r>
            <a:endParaRPr lang="zh-CN" altLang="en-US" dirty="0"/>
          </a:p>
          <a:p>
            <a:pPr lvl="1"/>
            <a:r>
              <a:rPr lang="zh-CN" altLang="en-US" dirty="0">
                <a:sym typeface="+mn-ea"/>
              </a:rPr>
              <a:t>HTML</a:t>
            </a:r>
            <a:r>
              <a:rPr lang="zh-CN" altLang="en-US" dirty="0"/>
              <a:t>是一种客户端浏览器解释的语言，不用经过编译。</a:t>
            </a:r>
            <a:endParaRPr lang="zh-CN" altLang="en-US" dirty="0"/>
          </a:p>
          <a:p>
            <a:pPr lvl="1"/>
            <a:r>
              <a:rPr lang="zh-CN" altLang="en-US" dirty="0"/>
              <a:t>HTML语言是通过各种标记来标识文档的结构，以及标识超链接、图片、文字、段落、表单等信息</a:t>
            </a:r>
            <a:endParaRPr lang="zh-CN" altLang="en-US" dirty="0"/>
          </a:p>
          <a:p>
            <a:endParaRPr lang="zh-CN" altLang="en-US" b="1" dirty="0">
              <a:solidFill>
                <a:srgbClr val="C00000"/>
              </a:solidFill>
            </a:endParaRPr>
          </a:p>
        </p:txBody>
      </p:sp>
    </p:spTree>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52809" y="1120026"/>
            <a:ext cx="8336746" cy="5584461"/>
          </a:xfrm>
        </p:spPr>
        <p:txBody>
          <a:bodyPr vert="horz" lIns="68624" tIns="34312" rIns="68624" bIns="34312" rtlCol="0">
            <a:noAutofit/>
          </a:bodyPr>
          <a:lstStyle/>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p</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标签：是段落（</a:t>
            </a:r>
            <a:r>
              <a:rPr kumimoji="0" lang="en-US"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hlinkClick r:id="rId1"/>
              </a:rPr>
              <a:t>paragraph</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）的缩写，包裹的内容为一个段落的文字或修饰文字的文字标签，默认自带内边距，块级元素。属于布局标签中的一种。</a:t>
            </a:r>
            <a:endPar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0" marR="0" indent="0" algn="l" defTabSz="695325" rtl="0" eaLnBrk="1" fontAlgn="auto" latinLnBrk="0" hangingPunct="1">
              <a:lnSpc>
                <a:spcPct val="150000"/>
              </a:lnSpc>
              <a:spcBef>
                <a:spcPts val="760"/>
              </a:spcBef>
              <a:spcAft>
                <a:spcPct val="0"/>
              </a:spcAft>
              <a:buClr>
                <a:schemeClr val="tx2">
                  <a:lumMod val="60000"/>
                  <a:lumOff val="40000"/>
                </a:schemeClr>
              </a:buClr>
              <a:buSzTx/>
              <a:buFont typeface="Arial" panose="020B0604020202020204" pitchFamily="34" charset="0"/>
              <a:buNone/>
            </a:pPr>
            <a:r>
              <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代码示例：</a:t>
            </a:r>
            <a:endParaRPr kumimoji="0" lang="en-US" altLang="zh-CN" sz="1800" b="0" i="0" u="none" strike="noStrike" kern="1200" cap="none" spc="0" normalizeH="0" baseline="0" noProof="1" dirty="0" smtClean="0">
              <a:solidFill>
                <a:srgbClr val="FF0000"/>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61442" name="标题 1"/>
          <p:cNvSpPr txBox="1"/>
          <p:nvPr/>
        </p:nvSpPr>
        <p:spPr>
          <a:xfrm>
            <a:off x="210394" y="96703"/>
            <a:ext cx="8686069" cy="635986"/>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块级布局标签</a:t>
            </a:r>
            <a:r>
              <a:rPr lang="en-US" altLang="zh-CN" sz="3160" dirty="0">
                <a:solidFill>
                  <a:srgbClr val="595959"/>
                </a:solidFill>
                <a:latin typeface="黑体" panose="02010609060101010101" charset="-122"/>
                <a:ea typeface="黑体" panose="02010609060101010101" charset="-122"/>
              </a:rPr>
              <a:t>-</a:t>
            </a:r>
            <a:r>
              <a:rPr lang="zh-CN" altLang="en-US" sz="3160" dirty="0">
                <a:solidFill>
                  <a:srgbClr val="595959"/>
                </a:solidFill>
                <a:latin typeface="黑体" panose="02010609060101010101" charset="-122"/>
                <a:ea typeface="黑体" panose="02010609060101010101" charset="-122"/>
              </a:rPr>
              <a:t>段落标签</a:t>
            </a:r>
            <a:endParaRPr lang="zh-CN" altLang="en-US" sz="3160" dirty="0">
              <a:solidFill>
                <a:srgbClr val="595959"/>
              </a:solidFill>
              <a:latin typeface="黑体" panose="02010609060101010101" charset="-122"/>
              <a:ea typeface="黑体" panose="02010609060101010101" charset="-122"/>
            </a:endParaRPr>
          </a:p>
        </p:txBody>
      </p:sp>
      <p:pic>
        <p:nvPicPr>
          <p:cNvPr id="61443" name="Picture 2"/>
          <p:cNvPicPr>
            <a:picLocks noChangeAspect="1"/>
          </p:cNvPicPr>
          <p:nvPr/>
        </p:nvPicPr>
        <p:blipFill>
          <a:blip r:embed="rId2"/>
          <a:stretch>
            <a:fillRect/>
          </a:stretch>
        </p:blipFill>
        <p:spPr>
          <a:xfrm>
            <a:off x="2614367" y="4605418"/>
            <a:ext cx="4740134" cy="700212"/>
          </a:xfrm>
          <a:prstGeom prst="rect">
            <a:avLst/>
          </a:prstGeom>
          <a:noFill/>
          <a:ln w="9525">
            <a:noFill/>
          </a:ln>
        </p:spPr>
      </p:pic>
      <p:sp>
        <p:nvSpPr>
          <p:cNvPr id="13" name="圆角矩形标注 12"/>
          <p:cNvSpPr/>
          <p:nvPr/>
        </p:nvSpPr>
        <p:spPr>
          <a:xfrm>
            <a:off x="6633925" y="3690600"/>
            <a:ext cx="1680821" cy="686113"/>
          </a:xfrm>
          <a:prstGeom prst="wedgeRoundRect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580" strike="noStrike" noProof="1" dirty="0" smtClean="0">
                <a:solidFill>
                  <a:schemeClr val="tx1"/>
                </a:solidFill>
              </a:rPr>
              <a:t>这就是最典型的的应用了</a:t>
            </a:r>
            <a:endParaRPr lang="zh-CN" altLang="en-US" sz="1580" strike="noStrike" noProof="1" dirty="0" smtClean="0">
              <a:solidFill>
                <a:schemeClr val="tx1"/>
              </a:solidFill>
            </a:endParaRPr>
          </a:p>
        </p:txBody>
      </p:sp>
      <p:sp>
        <p:nvSpPr>
          <p:cNvPr id="6" name="矩形 5"/>
          <p:cNvSpPr/>
          <p:nvPr/>
        </p:nvSpPr>
        <p:spPr>
          <a:xfrm>
            <a:off x="3637271" y="3045215"/>
            <a:ext cx="2692760" cy="64516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&lt;p&gt;p</a:t>
            </a:r>
            <a:r>
              <a:rPr lang="zh-CN" altLang="en-US" strike="noStrike" noProof="1" dirty="0" smtClean="0">
                <a:latin typeface="Arial" panose="020B0604020202020204" pitchFamily="34" charset="0"/>
                <a:ea typeface="宋体" panose="02010600030101010101" pitchFamily="2" charset="-122"/>
                <a:cs typeface="+mn-cs"/>
              </a:rPr>
              <a:t>标签是段落标签</a:t>
            </a:r>
            <a:r>
              <a:rPr lang="en-US" altLang="zh-CN" strike="noStrike" noProof="1" dirty="0" smtClean="0">
                <a:latin typeface="Arial" panose="020B0604020202020204" pitchFamily="34" charset="0"/>
                <a:ea typeface="宋体" panose="02010600030101010101" pitchFamily="2" charset="-122"/>
                <a:cs typeface="+mn-cs"/>
              </a:rPr>
              <a:t>&lt;/p&gt;</a:t>
            </a:r>
            <a:endParaRPr lang="zh-CN" altLang="en-US" strike="noStrike" noProof="1" dirty="0"/>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div</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：一般配合</a:t>
            </a:r>
            <a:r>
              <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css</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对网页内大块区域进行布局。块级元素。</a:t>
            </a:r>
            <a:endPar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0" marR="0" indent="0" algn="l" defTabSz="695325" rtl="0" eaLnBrk="1" fontAlgn="auto" latinLnBrk="0" hangingPunct="1">
              <a:lnSpc>
                <a:spcPct val="150000"/>
              </a:lnSpc>
              <a:spcBef>
                <a:spcPts val="760"/>
              </a:spcBef>
              <a:spcAft>
                <a:spcPct val="0"/>
              </a:spcAft>
              <a:buClr>
                <a:schemeClr val="tx2">
                  <a:lumMod val="60000"/>
                  <a:lumOff val="40000"/>
                </a:schemeClr>
              </a:buClr>
              <a:buSzTx/>
              <a:buFont typeface="Arial" panose="020B0604020202020204" pitchFamily="34" charset="0"/>
              <a:buNone/>
            </a:pPr>
            <a:r>
              <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代码示例：</a:t>
            </a:r>
            <a:r>
              <a:rPr kumimoji="0" lang="en-US" altLang="zh-CN" sz="1800" b="0" i="0" u="none" strike="noStrike" kern="1200" cap="none" spc="0" normalizeH="0" baseline="0" noProof="1" dirty="0" smtClean="0">
                <a:solidFill>
                  <a:srgbClr val="FF0000"/>
                </a:solidFill>
                <a:latin typeface="微软雅黑 Light" panose="020B0502040204020203" pitchFamily="34" charset="-122"/>
                <a:ea typeface="微软雅黑 Light" panose="020B0502040204020203" pitchFamily="34" charset="-122"/>
                <a:cs typeface="+mn-cs"/>
              </a:rPr>
              <a:t>&lt;div&gt;div</a:t>
            </a:r>
            <a:r>
              <a:rPr kumimoji="0" lang="zh-CN" altLang="en-US" sz="1800" b="0" i="0" u="none" strike="noStrike" kern="1200" cap="none" spc="0" normalizeH="0" baseline="0" noProof="1" dirty="0" smtClean="0">
                <a:solidFill>
                  <a:srgbClr val="FF0000"/>
                </a:solidFill>
                <a:latin typeface="微软雅黑 Light" panose="020B0502040204020203" pitchFamily="34" charset="-122"/>
                <a:ea typeface="微软雅黑 Light" panose="020B0502040204020203" pitchFamily="34" charset="-122"/>
                <a:cs typeface="+mn-cs"/>
              </a:rPr>
              <a:t>的主要作用是布局</a:t>
            </a:r>
            <a:r>
              <a:rPr kumimoji="0" lang="en-US" altLang="zh-CN" sz="1800" b="0" i="0" u="none" strike="noStrike" kern="1200" cap="none" spc="0" normalizeH="0" baseline="0" noProof="1" dirty="0" smtClean="0">
                <a:solidFill>
                  <a:srgbClr val="FF0000"/>
                </a:solidFill>
                <a:latin typeface="微软雅黑 Light" panose="020B0502040204020203" pitchFamily="34" charset="-122"/>
                <a:ea typeface="微软雅黑 Light" panose="020B0502040204020203" pitchFamily="34" charset="-122"/>
                <a:cs typeface="+mn-cs"/>
              </a:rPr>
              <a:t>&lt;/div&gt;</a:t>
            </a:r>
            <a:endParaRPr kumimoji="0" lang="en-US" altLang="zh-CN" sz="1800" b="0" i="0" u="none" strike="noStrike" kern="1200" cap="none" spc="0" normalizeH="0" baseline="0" noProof="1" dirty="0" smtClean="0">
              <a:solidFill>
                <a:srgbClr val="FF0000"/>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173058" name="标题 1"/>
          <p:cNvSpPr txBox="1"/>
          <p:nvPr/>
        </p:nvSpPr>
        <p:spPr>
          <a:xfrm>
            <a:off x="224398" y="93181"/>
            <a:ext cx="8686069" cy="637553"/>
          </a:xfrm>
          <a:prstGeom prst="rect">
            <a:avLst/>
          </a:prstGeom>
          <a:noFill/>
          <a:ln w="9525">
            <a:noFill/>
          </a:ln>
        </p:spPr>
        <p:txBody>
          <a:bodyPr lIns="68624" tIns="34312" rIns="68624" bIns="34312" anchor="ctr"/>
          <a:p>
            <a:pPr marL="533400" indent="-533400" defTabSz="695325">
              <a:lnSpc>
                <a:spcPct val="90000"/>
              </a:lnSpc>
              <a:buSzTx/>
            </a:pPr>
            <a:r>
              <a:rPr lang="zh-CN" altLang="en-US" sz="3160" dirty="0">
                <a:solidFill>
                  <a:srgbClr val="595959"/>
                </a:solidFill>
                <a:latin typeface="黑体" panose="02010609060101010101" charset="-122"/>
                <a:ea typeface="黑体" panose="02010609060101010101" charset="-122"/>
                <a:sym typeface="+mn-ea"/>
              </a:rPr>
              <a:t>块级布局标签</a:t>
            </a:r>
            <a:r>
              <a:rPr lang="en-US" altLang="zh-CN" sz="3160" dirty="0">
                <a:solidFill>
                  <a:srgbClr val="595959"/>
                </a:solidFill>
                <a:latin typeface="黑体" panose="02010609060101010101" charset="-122"/>
                <a:ea typeface="黑体" panose="02010609060101010101" charset="-122"/>
                <a:sym typeface="+mn-ea"/>
              </a:rPr>
              <a:t>-</a:t>
            </a:r>
            <a:r>
              <a:rPr lang="en-US" altLang="zh-CN" sz="3160" dirty="0">
                <a:sym typeface="+mn-ea"/>
              </a:rPr>
              <a:t>div</a:t>
            </a:r>
            <a:r>
              <a:rPr lang="zh-CN" altLang="en-US" sz="3160" dirty="0">
                <a:sym typeface="+mn-ea"/>
              </a:rPr>
              <a:t>标签</a:t>
            </a:r>
            <a:endParaRPr lang="zh-CN" altLang="en-US" sz="3160" dirty="0">
              <a:solidFill>
                <a:srgbClr val="595959"/>
              </a:solidFill>
              <a:latin typeface="黑体" panose="02010609060101010101" charset="-122"/>
              <a:ea typeface="黑体" panose="02010609060101010101" charset="-122"/>
            </a:endParaRPr>
          </a:p>
        </p:txBody>
      </p:sp>
      <p:pic>
        <p:nvPicPr>
          <p:cNvPr id="173059" name="Picture 3"/>
          <p:cNvPicPr>
            <a:picLocks noChangeAspect="1"/>
          </p:cNvPicPr>
          <p:nvPr/>
        </p:nvPicPr>
        <p:blipFill>
          <a:blip r:embed="rId1"/>
          <a:stretch>
            <a:fillRect/>
          </a:stretch>
        </p:blipFill>
        <p:spPr>
          <a:xfrm>
            <a:off x="2149126" y="3037383"/>
            <a:ext cx="5217907" cy="2788314"/>
          </a:xfrm>
          <a:prstGeom prst="rect">
            <a:avLst/>
          </a:prstGeom>
          <a:noFill/>
          <a:ln w="9525">
            <a:noFill/>
          </a:ln>
        </p:spPr>
      </p:pic>
      <p:sp>
        <p:nvSpPr>
          <p:cNvPr id="6" name="圆角矩形 5"/>
          <p:cNvSpPr/>
          <p:nvPr/>
        </p:nvSpPr>
        <p:spPr>
          <a:xfrm>
            <a:off x="2136594" y="2996655"/>
            <a:ext cx="2543945" cy="278048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
        <p:nvSpPr>
          <p:cNvPr id="7" name="圆角矩形 6"/>
          <p:cNvSpPr/>
          <p:nvPr/>
        </p:nvSpPr>
        <p:spPr>
          <a:xfrm>
            <a:off x="4727533" y="2996655"/>
            <a:ext cx="2543945" cy="278048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
        <p:nvSpPr>
          <p:cNvPr id="8" name="圆角矩形标注 7"/>
          <p:cNvSpPr/>
          <p:nvPr/>
        </p:nvSpPr>
        <p:spPr>
          <a:xfrm>
            <a:off x="2692690" y="2559610"/>
            <a:ext cx="1431752" cy="413548"/>
          </a:xfrm>
          <a:prstGeom prst="wedgeRoundRect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第一个</a:t>
            </a:r>
            <a:r>
              <a:rPr lang="en-US" altLang="zh-CN" sz="675" strike="noStrike" noProof="1" dirty="0" smtClean="0">
                <a:solidFill>
                  <a:schemeClr val="tx1"/>
                </a:solidFill>
              </a:rPr>
              <a:t>div</a:t>
            </a:r>
            <a:endParaRPr lang="zh-CN" altLang="en-US" sz="675" strike="noStrike" noProof="1" dirty="0">
              <a:solidFill>
                <a:schemeClr val="tx1"/>
              </a:solidFill>
            </a:endParaRPr>
          </a:p>
        </p:txBody>
      </p:sp>
      <p:sp>
        <p:nvSpPr>
          <p:cNvPr id="9" name="圆角矩形标注 8"/>
          <p:cNvSpPr/>
          <p:nvPr/>
        </p:nvSpPr>
        <p:spPr>
          <a:xfrm>
            <a:off x="5200607" y="2536113"/>
            <a:ext cx="1431752" cy="413548"/>
          </a:xfrm>
          <a:prstGeom prst="wedgeRoundRect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第二个</a:t>
            </a:r>
            <a:r>
              <a:rPr lang="en-US" altLang="zh-CN" sz="675" strike="noStrike" noProof="1" dirty="0" smtClean="0">
                <a:solidFill>
                  <a:schemeClr val="tx1"/>
                </a:solidFill>
              </a:rPr>
              <a:t>div</a:t>
            </a:r>
            <a:endParaRPr lang="zh-CN" altLang="en-US" sz="675" strike="noStrike" noProof="1" dirty="0">
              <a:solidFill>
                <a:schemeClr val="tx1"/>
              </a:solidFill>
            </a:endParaRPr>
          </a:p>
        </p:txBody>
      </p:sp>
      <p:sp>
        <p:nvSpPr>
          <p:cNvPr id="10" name="圆角矩形 9"/>
          <p:cNvSpPr/>
          <p:nvPr/>
        </p:nvSpPr>
        <p:spPr>
          <a:xfrm>
            <a:off x="8170632" y="2594072"/>
            <a:ext cx="1704318" cy="1267274"/>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580" b="1" strike="noStrike" noProof="1" dirty="0" smtClean="0">
                <a:solidFill>
                  <a:schemeClr val="tx1"/>
                </a:solidFill>
              </a:rPr>
              <a:t>Div+css</a:t>
            </a:r>
            <a:r>
              <a:rPr lang="zh-CN" altLang="en-US" sz="1580" b="1" strike="noStrike" noProof="1" dirty="0" smtClean="0">
                <a:solidFill>
                  <a:schemeClr val="tx1"/>
                </a:solidFill>
              </a:rPr>
              <a:t>布局是很响亮的说法啊，</a:t>
            </a:r>
            <a:r>
              <a:rPr lang="en-US" altLang="zh-CN" sz="1580" b="1" strike="noStrike" noProof="1" dirty="0" smtClean="0">
                <a:solidFill>
                  <a:schemeClr val="tx1"/>
                </a:solidFill>
              </a:rPr>
              <a:t>div</a:t>
            </a:r>
            <a:r>
              <a:rPr lang="zh-CN" altLang="en-US" sz="1580" b="1" strike="noStrike" noProof="1" dirty="0" smtClean="0">
                <a:solidFill>
                  <a:schemeClr val="tx1"/>
                </a:solidFill>
              </a:rPr>
              <a:t>是子元素的父级容器</a:t>
            </a:r>
            <a:endParaRPr lang="zh-CN" altLang="en-US" sz="1580" b="1" strike="noStrike" noProof="1" dirty="0">
              <a:solidFill>
                <a:schemeClr val="tx1"/>
              </a:solidFill>
            </a:endParaRPr>
          </a:p>
        </p:txBody>
      </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0" marR="0" indent="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span</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：一般用来包裹非特殊显示文本进行，内联元素。</a:t>
            </a:r>
            <a:endPar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0" marR="0" indent="0" algn="l" defTabSz="695325" rtl="0" eaLnBrk="1" fontAlgn="auto" latinLnBrk="0" hangingPunct="1">
              <a:lnSpc>
                <a:spcPct val="150000"/>
              </a:lnSpc>
              <a:spcBef>
                <a:spcPts val="760"/>
              </a:spcBef>
              <a:spcAft>
                <a:spcPct val="0"/>
              </a:spcAft>
              <a:buClr>
                <a:schemeClr val="tx2">
                  <a:lumMod val="60000"/>
                  <a:lumOff val="40000"/>
                </a:schemeClr>
              </a:buClr>
              <a:buSzTx/>
              <a:buFont typeface="Arial" panose="020B0604020202020204" pitchFamily="34" charset="0"/>
              <a:buNone/>
            </a:pPr>
            <a:r>
              <a:rPr kumimoji="0" lang="en-US" altLang="zh-CN"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代码示例：</a:t>
            </a:r>
            <a:endParaRPr kumimoji="0" lang="en-US" altLang="zh-CN" sz="1800" b="0" i="0" u="none" strike="noStrike" kern="1200" cap="none" spc="0" normalizeH="0" baseline="0" noProof="1" dirty="0" smtClean="0">
              <a:solidFill>
                <a:srgbClr val="FF0000"/>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65538" name="标题 1"/>
          <p:cNvSpPr txBox="1"/>
          <p:nvPr/>
        </p:nvSpPr>
        <p:spPr>
          <a:xfrm>
            <a:off x="299294" y="146146"/>
            <a:ext cx="8686069" cy="637553"/>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sym typeface="+mn-ea"/>
              </a:rPr>
              <a:t>内联布局标签</a:t>
            </a:r>
            <a:r>
              <a:rPr lang="en-US" altLang="zh-CN" sz="3160" dirty="0">
                <a:solidFill>
                  <a:srgbClr val="595959"/>
                </a:solidFill>
                <a:latin typeface="黑体" panose="02010609060101010101" charset="-122"/>
                <a:ea typeface="黑体" panose="02010609060101010101" charset="-122"/>
                <a:sym typeface="+mn-ea"/>
              </a:rPr>
              <a:t>-</a:t>
            </a:r>
            <a:r>
              <a:rPr lang="en-US" altLang="zh-CN" sz="3160" dirty="0">
                <a:solidFill>
                  <a:srgbClr val="595959"/>
                </a:solidFill>
                <a:latin typeface="黑体" panose="02010609060101010101" charset="-122"/>
                <a:ea typeface="黑体" panose="02010609060101010101" charset="-122"/>
              </a:rPr>
              <a:t>span</a:t>
            </a:r>
            <a:r>
              <a:rPr lang="zh-CN" altLang="en-US" sz="3160" dirty="0">
                <a:solidFill>
                  <a:srgbClr val="595959"/>
                </a:solidFill>
                <a:latin typeface="黑体" panose="02010609060101010101" charset="-122"/>
                <a:ea typeface="黑体" panose="02010609060101010101" charset="-122"/>
              </a:rPr>
              <a:t>标签</a:t>
            </a:r>
            <a:endParaRPr lang="zh-CN" altLang="en-US" sz="3160" dirty="0">
              <a:solidFill>
                <a:srgbClr val="595959"/>
              </a:solidFill>
              <a:latin typeface="黑体" panose="02010609060101010101" charset="-122"/>
              <a:ea typeface="黑体" panose="02010609060101010101" charset="-122"/>
            </a:endParaRPr>
          </a:p>
        </p:txBody>
      </p:sp>
      <p:pic>
        <p:nvPicPr>
          <p:cNvPr id="65539" name="Picture 2"/>
          <p:cNvPicPr>
            <a:picLocks noChangeAspect="1"/>
          </p:cNvPicPr>
          <p:nvPr/>
        </p:nvPicPr>
        <p:blipFill>
          <a:blip r:embed="rId1"/>
          <a:stretch>
            <a:fillRect/>
          </a:stretch>
        </p:blipFill>
        <p:spPr>
          <a:xfrm>
            <a:off x="2335535" y="3258255"/>
            <a:ext cx="2694326" cy="1287637"/>
          </a:xfrm>
          <a:prstGeom prst="rect">
            <a:avLst/>
          </a:prstGeom>
          <a:noFill/>
          <a:ln w="9525">
            <a:noFill/>
          </a:ln>
        </p:spPr>
      </p:pic>
      <p:sp>
        <p:nvSpPr>
          <p:cNvPr id="5" name="圆角矩形标注 4"/>
          <p:cNvSpPr/>
          <p:nvPr/>
        </p:nvSpPr>
        <p:spPr>
          <a:xfrm>
            <a:off x="4763562" y="2653598"/>
            <a:ext cx="2944961" cy="686113"/>
          </a:xfrm>
          <a:prstGeom prst="wedgeRoundRect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时间的显示可以使用</a:t>
            </a:r>
            <a:r>
              <a:rPr lang="en-US" altLang="zh-CN" sz="675" strike="noStrike" noProof="1" dirty="0" smtClean="0">
                <a:solidFill>
                  <a:schemeClr val="tx1"/>
                </a:solidFill>
              </a:rPr>
              <a:t>span</a:t>
            </a:r>
            <a:r>
              <a:rPr lang="zh-CN" altLang="en-US" sz="675" strike="noStrike" noProof="1" dirty="0" smtClean="0">
                <a:solidFill>
                  <a:schemeClr val="tx1"/>
                </a:solidFill>
              </a:rPr>
              <a:t>（如果是可以点击的文字应该使用超链接或按钮）</a:t>
            </a:r>
            <a:endParaRPr lang="zh-CN" altLang="en-US" sz="675" strike="noStrike" noProof="1" dirty="0">
              <a:solidFill>
                <a:schemeClr val="tx1"/>
              </a:solidFill>
            </a:endParaRPr>
          </a:p>
        </p:txBody>
      </p:sp>
      <p:sp>
        <p:nvSpPr>
          <p:cNvPr id="6" name="矩形 5"/>
          <p:cNvSpPr/>
          <p:nvPr/>
        </p:nvSpPr>
        <p:spPr>
          <a:xfrm>
            <a:off x="3804883" y="2213421"/>
            <a:ext cx="4056380" cy="368300"/>
          </a:xfrm>
          <a:prstGeom prst="rect">
            <a:avLst/>
          </a:prstGeom>
          <a:solidFill>
            <a:schemeClr val="accent1">
              <a:lumMod val="40000"/>
              <a:lumOff val="60000"/>
            </a:schemeClr>
          </a:solidFill>
          <a:ln>
            <a:solidFill>
              <a:srgbClr val="FF0000"/>
            </a:solidFill>
          </a:ln>
        </p:spPr>
        <p:txBody>
          <a:bodyPr wrap="none">
            <a:spAutoFit/>
          </a:bodyPr>
          <a:lstStyle/>
          <a:p>
            <a:pPr fontAlgn="base"/>
            <a:r>
              <a:rPr lang="en-US" altLang="zh-CN" strike="noStrike" noProof="1" smtClean="0">
                <a:latin typeface="Arial" panose="020B0604020202020204" pitchFamily="34" charset="0"/>
                <a:ea typeface="宋体" panose="02010600030101010101" pitchFamily="2" charset="-122"/>
                <a:cs typeface="+mn-cs"/>
              </a:rPr>
              <a:t>&lt;span&gt;</a:t>
            </a:r>
            <a:r>
              <a:rPr lang="zh-CN" altLang="en-US" strike="noStrike" noProof="1" smtClean="0">
                <a:latin typeface="Arial" panose="020B0604020202020204" pitchFamily="34" charset="0"/>
                <a:ea typeface="宋体" panose="02010600030101010101" pitchFamily="2" charset="-122"/>
                <a:cs typeface="+mn-cs"/>
              </a:rPr>
              <a:t>欢迎来到中软国际学习</a:t>
            </a:r>
            <a:r>
              <a:rPr lang="en-US" altLang="zh-CN" strike="noStrike" noProof="1" smtClean="0">
                <a:latin typeface="Arial" panose="020B0604020202020204" pitchFamily="34" charset="0"/>
                <a:ea typeface="宋体" panose="02010600030101010101" pitchFamily="2" charset="-122"/>
                <a:cs typeface="+mn-cs"/>
              </a:rPr>
              <a:t>&lt;/span&gt;</a:t>
            </a:r>
            <a:endParaRPr lang="zh-CN" altLang="en-US" strike="noStrike" noProof="1" dirty="0"/>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826433" y="1051101"/>
            <a:ext cx="8336746" cy="5586027"/>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
                <a:schemeClr val="tx1"/>
              </a:buClr>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内联类型文本标签</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u</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标签：内容默认以下划线方式显示。</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None/>
            </a:pPr>
            <a:endPar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strong</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标签：内容默认以强调文字方式显示。</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em</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标签：内容默认以一般强调文字显示。</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63490" name="标题 1"/>
          <p:cNvSpPr txBox="1"/>
          <p:nvPr/>
        </p:nvSpPr>
        <p:spPr>
          <a:xfrm>
            <a:off x="220894" y="142549"/>
            <a:ext cx="8686069" cy="637552"/>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内联型文本标签</a:t>
            </a:r>
            <a:endParaRPr lang="zh-CN" altLang="en-US" sz="3160" dirty="0">
              <a:solidFill>
                <a:srgbClr val="595959"/>
              </a:solidFill>
              <a:latin typeface="黑体" panose="02010609060101010101" charset="-122"/>
              <a:ea typeface="黑体" panose="02010609060101010101" charset="-122"/>
            </a:endParaRPr>
          </a:p>
        </p:txBody>
      </p:sp>
      <p:sp>
        <p:nvSpPr>
          <p:cNvPr id="5" name="矩形 4"/>
          <p:cNvSpPr/>
          <p:nvPr/>
        </p:nvSpPr>
        <p:spPr>
          <a:xfrm>
            <a:off x="2451454" y="2122566"/>
            <a:ext cx="3294284" cy="36830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&lt;u&gt;</a:t>
            </a:r>
            <a:r>
              <a:rPr lang="zh-CN" altLang="en-US" strike="noStrike" noProof="1" dirty="0" smtClean="0">
                <a:latin typeface="Arial" panose="020B0604020202020204" pitchFamily="34" charset="0"/>
                <a:ea typeface="宋体" panose="02010600030101010101" pitchFamily="2" charset="-122"/>
                <a:cs typeface="+mn-cs"/>
              </a:rPr>
              <a:t>北京中软国际</a:t>
            </a:r>
            <a:r>
              <a:rPr lang="en-US" altLang="zh-CN" strike="noStrike" noProof="1" dirty="0" smtClean="0">
                <a:latin typeface="Arial" panose="020B0604020202020204" pitchFamily="34" charset="0"/>
                <a:ea typeface="宋体" panose="02010600030101010101" pitchFamily="2" charset="-122"/>
                <a:cs typeface="+mn-cs"/>
              </a:rPr>
              <a:t>&lt;/u&gt;</a:t>
            </a:r>
            <a:endParaRPr lang="zh-CN" altLang="en-US" strike="noStrike" noProof="1" dirty="0"/>
          </a:p>
        </p:txBody>
      </p:sp>
      <p:sp>
        <p:nvSpPr>
          <p:cNvPr id="6" name="矩形 5"/>
          <p:cNvSpPr/>
          <p:nvPr/>
        </p:nvSpPr>
        <p:spPr>
          <a:xfrm>
            <a:off x="2451454" y="3006054"/>
            <a:ext cx="3595046" cy="36830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&lt;strong&gt;</a:t>
            </a:r>
            <a:r>
              <a:rPr lang="zh-CN" altLang="en-US" strike="noStrike" noProof="1" dirty="0" smtClean="0">
                <a:latin typeface="Arial" panose="020B0604020202020204" pitchFamily="34" charset="0"/>
                <a:ea typeface="宋体" panose="02010600030101010101" pitchFamily="2" charset="-122"/>
                <a:cs typeface="+mn-cs"/>
              </a:rPr>
              <a:t>北京中软国际</a:t>
            </a:r>
            <a:r>
              <a:rPr lang="en-US" altLang="zh-CN" strike="noStrike" noProof="1" dirty="0" smtClean="0">
                <a:latin typeface="Arial" panose="020B0604020202020204" pitchFamily="34" charset="0"/>
                <a:ea typeface="宋体" panose="02010600030101010101" pitchFamily="2" charset="-122"/>
                <a:cs typeface="+mn-cs"/>
              </a:rPr>
              <a:t>&lt;/strong&gt;</a:t>
            </a:r>
            <a:endParaRPr lang="zh-CN" altLang="en-US" strike="noStrike" noProof="1" dirty="0"/>
          </a:p>
        </p:txBody>
      </p:sp>
      <p:sp>
        <p:nvSpPr>
          <p:cNvPr id="7" name="矩形 6"/>
          <p:cNvSpPr/>
          <p:nvPr/>
        </p:nvSpPr>
        <p:spPr>
          <a:xfrm>
            <a:off x="2451454" y="4085350"/>
            <a:ext cx="3294284" cy="36830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a:t>
            </a:r>
            <a:r>
              <a:rPr lang="en-US" altLang="zh-CN" strike="noStrike" noProof="1" dirty="0" err="1" smtClean="0">
                <a:latin typeface="Arial" panose="020B0604020202020204" pitchFamily="34" charset="0"/>
                <a:ea typeface="宋体" panose="02010600030101010101" pitchFamily="2" charset="-122"/>
                <a:cs typeface="+mn-cs"/>
              </a:rPr>
              <a:t>em</a:t>
            </a:r>
            <a:r>
              <a:rPr lang="en-US" altLang="zh-CN" strike="noStrike" noProof="1" dirty="0" smtClean="0">
                <a:latin typeface="Arial" panose="020B0604020202020204" pitchFamily="34" charset="0"/>
                <a:ea typeface="宋体" panose="02010600030101010101" pitchFamily="2" charset="-122"/>
                <a:cs typeface="+mn-cs"/>
              </a:rPr>
              <a:t>&gt;</a:t>
            </a:r>
            <a:r>
              <a:rPr lang="zh-CN" altLang="en-US" strike="noStrike" noProof="1" dirty="0" smtClean="0">
                <a:latin typeface="Arial" panose="020B0604020202020204" pitchFamily="34" charset="0"/>
                <a:ea typeface="宋体" panose="02010600030101010101" pitchFamily="2" charset="-122"/>
                <a:cs typeface="+mn-cs"/>
              </a:rPr>
              <a:t>北京中软国际</a:t>
            </a:r>
            <a:r>
              <a:rPr lang="en-US" altLang="zh-CN" strike="noStrike" noProof="1" dirty="0" smtClean="0">
                <a:latin typeface="Arial" panose="020B0604020202020204" pitchFamily="34" charset="0"/>
                <a:ea typeface="宋体" panose="02010600030101010101" pitchFamily="2" charset="-122"/>
                <a:cs typeface="+mn-cs"/>
              </a:rPr>
              <a:t>&lt;/</a:t>
            </a:r>
            <a:r>
              <a:rPr lang="en-US" altLang="zh-CN" strike="noStrike" noProof="1" dirty="0" err="1" smtClean="0">
                <a:latin typeface="Arial" panose="020B0604020202020204" pitchFamily="34" charset="0"/>
                <a:ea typeface="宋体" panose="02010600030101010101" pitchFamily="2" charset="-122"/>
                <a:cs typeface="+mn-cs"/>
              </a:rPr>
              <a:t>em</a:t>
            </a:r>
            <a:r>
              <a:rPr lang="en-US" altLang="zh-CN" strike="noStrike" noProof="1" dirty="0" smtClean="0">
                <a:latin typeface="Arial" panose="020B0604020202020204" pitchFamily="34" charset="0"/>
                <a:ea typeface="宋体" panose="02010600030101010101" pitchFamily="2" charset="-122"/>
                <a:cs typeface="+mn-cs"/>
              </a:rPr>
              <a:t>&gt;</a:t>
            </a:r>
            <a:endParaRPr lang="zh-CN" altLang="en-US" strike="noStrike" noProof="1" dirty="0"/>
          </a:p>
        </p:txBody>
      </p:sp>
      <p:sp>
        <p:nvSpPr>
          <p:cNvPr id="8" name="右箭头 7"/>
          <p:cNvSpPr/>
          <p:nvPr/>
        </p:nvSpPr>
        <p:spPr>
          <a:xfrm>
            <a:off x="6336296" y="2146062"/>
            <a:ext cx="413548" cy="343057"/>
          </a:xfrm>
          <a:prstGeom prst="right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
        <p:nvSpPr>
          <p:cNvPr id="9" name="右箭头 8"/>
          <p:cNvSpPr/>
          <p:nvPr/>
        </p:nvSpPr>
        <p:spPr>
          <a:xfrm>
            <a:off x="6413054" y="3089076"/>
            <a:ext cx="415115" cy="343057"/>
          </a:xfrm>
          <a:prstGeom prst="right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
        <p:nvSpPr>
          <p:cNvPr id="10" name="右箭头 9"/>
          <p:cNvSpPr/>
          <p:nvPr/>
        </p:nvSpPr>
        <p:spPr>
          <a:xfrm>
            <a:off x="6413054" y="4108848"/>
            <a:ext cx="413548" cy="343057"/>
          </a:xfrm>
          <a:prstGeom prst="right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pic>
        <p:nvPicPr>
          <p:cNvPr id="63497" name="Picture 2"/>
          <p:cNvPicPr>
            <a:picLocks noChangeAspect="1"/>
          </p:cNvPicPr>
          <p:nvPr/>
        </p:nvPicPr>
        <p:blipFill>
          <a:blip r:embed="rId1"/>
          <a:stretch>
            <a:fillRect/>
          </a:stretch>
        </p:blipFill>
        <p:spPr>
          <a:xfrm>
            <a:off x="6967584" y="2122566"/>
            <a:ext cx="1616596" cy="368120"/>
          </a:xfrm>
          <a:prstGeom prst="rect">
            <a:avLst/>
          </a:prstGeom>
          <a:noFill/>
          <a:ln w="9525">
            <a:noFill/>
          </a:ln>
        </p:spPr>
      </p:pic>
      <p:pic>
        <p:nvPicPr>
          <p:cNvPr id="63498" name="Picture 3"/>
          <p:cNvPicPr>
            <a:picLocks noChangeAspect="1"/>
          </p:cNvPicPr>
          <p:nvPr/>
        </p:nvPicPr>
        <p:blipFill>
          <a:blip r:embed="rId2"/>
          <a:stretch>
            <a:fillRect/>
          </a:stretch>
        </p:blipFill>
        <p:spPr>
          <a:xfrm>
            <a:off x="6962884" y="3089076"/>
            <a:ext cx="1621296" cy="363421"/>
          </a:xfrm>
          <a:prstGeom prst="rect">
            <a:avLst/>
          </a:prstGeom>
          <a:noFill/>
          <a:ln w="9525">
            <a:noFill/>
          </a:ln>
        </p:spPr>
      </p:pic>
      <p:pic>
        <p:nvPicPr>
          <p:cNvPr id="63499" name="Picture 4"/>
          <p:cNvPicPr>
            <a:picLocks noChangeAspect="1"/>
          </p:cNvPicPr>
          <p:nvPr/>
        </p:nvPicPr>
        <p:blipFill>
          <a:blip r:embed="rId3"/>
          <a:stretch>
            <a:fillRect/>
          </a:stretch>
        </p:blipFill>
        <p:spPr>
          <a:xfrm>
            <a:off x="7058439" y="4077519"/>
            <a:ext cx="1589965" cy="382218"/>
          </a:xfrm>
          <a:prstGeom prst="rect">
            <a:avLst/>
          </a:prstGeom>
          <a:noFill/>
          <a:ln w="9525">
            <a:noFill/>
          </a:ln>
        </p:spPr>
      </p:pic>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826433" y="1051101"/>
            <a:ext cx="8336746" cy="5586027"/>
          </a:xfrm>
        </p:spPr>
        <p:txBody>
          <a:bodyPr vert="horz" lIns="68624" tIns="34312" rIns="68624" bIns="34312" rtlCol="0">
            <a:noAutofit/>
          </a:bodyPr>
          <a:lstStyle/>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水平线标签</a:t>
            </a:r>
            <a:endParaRPr kumimoji="0" 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 &lt;hr /&gt;</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lang="en-US" sz="2100">
                <a:latin typeface="Calibri" panose="020F0502020204030204" charset="0"/>
                <a:ea typeface="微软雅黑" panose="020B0503020204020204" pitchFamily="34" charset="-122"/>
                <a:cs typeface="Times New Roman" panose="02020603050405020304" charset="0"/>
                <a:sym typeface="+mn-ea"/>
              </a:rPr>
              <a:t> &lt;hr noshade="noshade"/&gt;noshade </a:t>
            </a:r>
            <a:r>
              <a:rPr lang="zh-CN" sz="2100">
                <a:latin typeface="Calibri" panose="020F0502020204030204" charset="0"/>
                <a:ea typeface="微软雅黑" panose="020B0503020204020204" pitchFamily="34" charset="-122"/>
                <a:sym typeface="+mn-ea"/>
              </a:rPr>
              <a:t>属性规定水平线的颜色呈现为纯色，而不是有阴影的颜色。</a:t>
            </a:r>
            <a:endParaRPr kumimoji="0" 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 </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换行</a:t>
            </a:r>
            <a:r>
              <a:rPr kumimoji="0" 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rPr>
              <a:t>标签</a:t>
            </a:r>
            <a:endParaRPr kumimoji="0" 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rPr>
              <a:t> &lt;br /&gt;</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rPr>
              <a:t>行内标签可以使用</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rPr>
              <a:t>br</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rPr>
              <a:t>进行换行</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endParaRPr kumimoji="0" 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67586" name="标题 1"/>
          <p:cNvSpPr txBox="1"/>
          <p:nvPr/>
        </p:nvSpPr>
        <p:spPr>
          <a:xfrm>
            <a:off x="309794" y="142549"/>
            <a:ext cx="8686069" cy="637552"/>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水平线和换行标签</a:t>
            </a:r>
            <a:endParaRPr lang="zh-CN" altLang="en-US" sz="3160" dirty="0">
              <a:solidFill>
                <a:srgbClr val="595959"/>
              </a:solidFill>
              <a:latin typeface="黑体" panose="02010609060101010101" charset="-122"/>
              <a:ea typeface="黑体" panose="02010609060101010101" charset="-122"/>
            </a:endParaRPr>
          </a:p>
        </p:txBody>
      </p:sp>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超链接</a:t>
            </a:r>
            <a:endParaRPr lang="zh-CN" altLang="en-US" dirty="0"/>
          </a:p>
        </p:txBody>
      </p:sp>
      <p:sp>
        <p:nvSpPr>
          <p:cNvPr id="3" name="内容占位符 2"/>
          <p:cNvSpPr>
            <a:spLocks noGrp="1"/>
          </p:cNvSpPr>
          <p:nvPr>
            <p:ph idx="1"/>
          </p:nvPr>
        </p:nvSpPr>
        <p:spPr/>
        <p:txBody>
          <a:bodyPr>
            <a:normAutofit/>
          </a:bodyPr>
          <a:lstStyle/>
          <a:p>
            <a:r>
              <a:rPr lang="zh-CN" altLang="en-US" dirty="0" smtClean="0"/>
              <a:t>超链接标签：</a:t>
            </a:r>
            <a:r>
              <a:rPr lang="en-US" altLang="zh-CN" dirty="0"/>
              <a:t>HTML </a:t>
            </a:r>
            <a:r>
              <a:rPr lang="zh-CN" altLang="en-US" dirty="0"/>
              <a:t>使用超级链接与网络上的另一个文档相连，通俗的说就是通过连接来访问其他网页资源。 （内联元素）</a:t>
            </a:r>
            <a:endParaRPr lang="en-US" altLang="zh-CN" dirty="0"/>
          </a:p>
          <a:p>
            <a:endParaRPr lang="en-US" altLang="zh-CN" dirty="0" smtClean="0"/>
          </a:p>
          <a:p>
            <a:r>
              <a:rPr lang="zh-CN" altLang="en-US" dirty="0"/>
              <a:t>私有属性说明：</a:t>
            </a:r>
            <a:endParaRPr lang="zh-CN" altLang="en-US" dirty="0"/>
          </a:p>
          <a:p>
            <a:pPr lvl="1"/>
            <a:r>
              <a:rPr lang="en-US" altLang="zh-CN" dirty="0" err="1" smtClean="0"/>
              <a:t>href</a:t>
            </a:r>
            <a:r>
              <a:rPr lang="zh-CN" altLang="en-US" dirty="0"/>
              <a:t>：规定链接指向的页面的 </a:t>
            </a:r>
            <a:r>
              <a:rPr lang="en-US" altLang="zh-CN" dirty="0"/>
              <a:t>URL</a:t>
            </a:r>
            <a:endParaRPr lang="en-US" altLang="zh-CN" dirty="0"/>
          </a:p>
          <a:p>
            <a:pPr lvl="1"/>
            <a:r>
              <a:rPr lang="en-US" altLang="zh-CN" dirty="0" smtClean="0"/>
              <a:t>target</a:t>
            </a:r>
            <a:r>
              <a:rPr lang="zh-CN" altLang="en-US" dirty="0"/>
              <a:t>：规定在何处打开链接文档</a:t>
            </a:r>
            <a:endParaRPr lang="zh-CN" altLang="en-US" dirty="0"/>
          </a:p>
          <a:p>
            <a:endParaRPr lang="zh-CN" altLang="en-US" dirty="0"/>
          </a:p>
        </p:txBody>
      </p:sp>
      <p:sp>
        <p:nvSpPr>
          <p:cNvPr id="5" name="矩形 4"/>
          <p:cNvSpPr/>
          <p:nvPr/>
        </p:nvSpPr>
        <p:spPr>
          <a:xfrm>
            <a:off x="1203952" y="2610293"/>
            <a:ext cx="7642698" cy="369332"/>
          </a:xfrm>
          <a:prstGeom prst="rect">
            <a:avLst/>
          </a:prstGeom>
        </p:spPr>
        <p:txBody>
          <a:bodyPr wrap="square">
            <a:spAutoFit/>
          </a:bodyPr>
          <a:lstStyle/>
          <a:p>
            <a:pPr>
              <a:buClr>
                <a:schemeClr val="tx1"/>
              </a:buClr>
            </a:pPr>
            <a:r>
              <a:rPr lang="en-US" altLang="zh-CN" dirty="0">
                <a:solidFill>
                  <a:srgbClr val="FF0000"/>
                </a:solidFill>
                <a:latin typeface="微软雅黑" panose="020B0503020204020204" pitchFamily="34" charset="-122"/>
                <a:ea typeface="微软雅黑" panose="020B0503020204020204" pitchFamily="34" charset="-122"/>
              </a:rPr>
              <a:t>&lt;a </a:t>
            </a:r>
            <a:r>
              <a:rPr lang="en-US" altLang="zh-CN" dirty="0" err="1">
                <a:solidFill>
                  <a:srgbClr val="FF0000"/>
                </a:solidFill>
                <a:latin typeface="微软雅黑" panose="020B0503020204020204" pitchFamily="34" charset="-122"/>
                <a:ea typeface="微软雅黑" panose="020B0503020204020204" pitchFamily="34" charset="-122"/>
              </a:rPr>
              <a:t>href</a:t>
            </a:r>
            <a:r>
              <a:rPr lang="en-US" altLang="zh-CN" dirty="0">
                <a:solidFill>
                  <a:srgbClr val="FF0000"/>
                </a:solidFill>
                <a:latin typeface="微软雅黑" panose="020B0503020204020204" pitchFamily="34" charset="-122"/>
                <a:ea typeface="微软雅黑" panose="020B0503020204020204" pitchFamily="34" charset="-122"/>
              </a:rPr>
              <a:t>="#" target="_parent" title="a</a:t>
            </a:r>
            <a:r>
              <a:rPr lang="zh-CN" altLang="en-US" dirty="0">
                <a:solidFill>
                  <a:srgbClr val="FF0000"/>
                </a:solidFill>
                <a:latin typeface="微软雅黑" panose="020B0503020204020204" pitchFamily="34" charset="-122"/>
                <a:ea typeface="微软雅黑" panose="020B0503020204020204" pitchFamily="34" charset="-122"/>
              </a:rPr>
              <a:t>链接</a:t>
            </a:r>
            <a:r>
              <a:rPr lang="en-US" altLang="zh-CN" dirty="0">
                <a:solidFill>
                  <a:srgbClr val="FF0000"/>
                </a:solidFill>
                <a:latin typeface="微软雅黑" panose="020B0503020204020204" pitchFamily="34" charset="-122"/>
                <a:ea typeface="微软雅黑" panose="020B0503020204020204" pitchFamily="34" charset="-122"/>
              </a:rPr>
              <a:t>title"&gt;a</a:t>
            </a:r>
            <a:r>
              <a:rPr lang="zh-CN" altLang="en-US" dirty="0">
                <a:solidFill>
                  <a:srgbClr val="FF0000"/>
                </a:solidFill>
                <a:latin typeface="微软雅黑" panose="020B0503020204020204" pitchFamily="34" charset="-122"/>
                <a:ea typeface="微软雅黑" panose="020B0503020204020204" pitchFamily="34" charset="-122"/>
              </a:rPr>
              <a:t>链接</a:t>
            </a:r>
            <a:r>
              <a:rPr lang="en-US" altLang="zh-CN" dirty="0">
                <a:solidFill>
                  <a:srgbClr val="FF0000"/>
                </a:solidFill>
                <a:latin typeface="微软雅黑" panose="020B0503020204020204" pitchFamily="34" charset="-122"/>
                <a:ea typeface="微软雅黑" panose="020B0503020204020204" pitchFamily="34" charset="-122"/>
              </a:rPr>
              <a:t>&lt;/a&gt;</a:t>
            </a:r>
            <a:endParaRPr lang="en-US"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href</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的取值可以为如下两种类型。</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绝对路径：完整的网页访问路径，与当前网页位置无关。</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869315" marR="0" lvl="2"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域名：映射</a:t>
            </a:r>
            <a:r>
              <a:rPr kumimoji="0" lang="en-US" altLang="zh-CN" sz="15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ip</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地址的字符，便于记忆。</a:t>
            </a:r>
            <a:endPar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869315" marR="0" lvl="2"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端口：</a:t>
            </a:r>
            <a:r>
              <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web</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服务器的端口，浏览器默认访问端口</a:t>
            </a:r>
            <a:r>
              <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80.</a:t>
            </a:r>
            <a:endPar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869315" marR="0" lvl="2"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站点：网络站点简称，网页资源的跟目录，在</a:t>
            </a:r>
            <a:r>
              <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web</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服务器中可通过配置缺省此项。</a:t>
            </a:r>
            <a:endParaRPr kumimoji="0" lang="en-US" altLang="zh-CN" sz="15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77826" name="标题 1"/>
          <p:cNvSpPr txBox="1"/>
          <p:nvPr/>
        </p:nvSpPr>
        <p:spPr>
          <a:xfrm>
            <a:off x="276935" y="117486"/>
            <a:ext cx="8686069" cy="637552"/>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绝对路径与相对路径</a:t>
            </a:r>
            <a:endParaRPr lang="en-US" altLang="zh-CN" sz="3160" dirty="0">
              <a:solidFill>
                <a:srgbClr val="595959"/>
              </a:solidFill>
              <a:latin typeface="黑体" panose="02010609060101010101" charset="-122"/>
              <a:ea typeface="黑体" panose="02010609060101010101" charset="-122"/>
            </a:endParaRPr>
          </a:p>
        </p:txBody>
      </p:sp>
      <p:sp>
        <p:nvSpPr>
          <p:cNvPr id="5" name="矩形 4"/>
          <p:cNvSpPr/>
          <p:nvPr/>
        </p:nvSpPr>
        <p:spPr>
          <a:xfrm>
            <a:off x="2382529" y="2592506"/>
            <a:ext cx="4475402" cy="36830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https://XXXX:port/netpoint/XX/XX.html</a:t>
            </a:r>
            <a:endParaRPr lang="zh-CN" altLang="en-US" strike="noStrike" noProof="1" dirty="0"/>
          </a:p>
        </p:txBody>
      </p:sp>
      <p:sp>
        <p:nvSpPr>
          <p:cNvPr id="6" name="矩形 5"/>
          <p:cNvSpPr/>
          <p:nvPr/>
        </p:nvSpPr>
        <p:spPr>
          <a:xfrm>
            <a:off x="2124062" y="3126672"/>
            <a:ext cx="852159" cy="379085"/>
          </a:xfrm>
          <a:prstGeom prst="rect">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zh-CN" altLang="en-US" strike="noStrike" noProof="1" dirty="0" smtClean="0">
                <a:solidFill>
                  <a:schemeClr val="tx1"/>
                </a:solidFill>
                <a:latin typeface="微软雅黑 Light" panose="020B0502040204020203" pitchFamily="34" charset="-122"/>
                <a:ea typeface="微软雅黑 Light" panose="020B0502040204020203" pitchFamily="34" charset="-122"/>
              </a:rPr>
              <a:t>协议名</a:t>
            </a:r>
            <a:endParaRPr lang="zh-CN" altLang="en-US" strike="noStrike" noProof="1" dirty="0">
              <a:solidFill>
                <a:schemeClr val="tx1"/>
              </a:solidFill>
              <a:latin typeface="微软雅黑 Light" panose="020B0502040204020203" pitchFamily="34" charset="-122"/>
              <a:ea typeface="微软雅黑 Light" panose="020B0502040204020203" pitchFamily="34" charset="-122"/>
            </a:endParaRPr>
          </a:p>
        </p:txBody>
      </p:sp>
      <p:sp>
        <p:nvSpPr>
          <p:cNvPr id="7" name="矩形 6"/>
          <p:cNvSpPr/>
          <p:nvPr/>
        </p:nvSpPr>
        <p:spPr>
          <a:xfrm>
            <a:off x="3012250" y="3126672"/>
            <a:ext cx="650085" cy="379085"/>
          </a:xfrm>
          <a:prstGeom prst="rect">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zh-CN" altLang="en-US" strike="noStrike" noProof="1" dirty="0" smtClean="0">
                <a:solidFill>
                  <a:schemeClr val="tx1"/>
                </a:solidFill>
                <a:latin typeface="微软雅黑 Light" panose="020B0502040204020203" pitchFamily="34" charset="-122"/>
                <a:ea typeface="微软雅黑 Light" panose="020B0502040204020203" pitchFamily="34" charset="-122"/>
              </a:rPr>
              <a:t>域名</a:t>
            </a:r>
            <a:endParaRPr lang="zh-CN" altLang="en-US" strike="noStrike" noProof="1" dirty="0">
              <a:solidFill>
                <a:schemeClr val="tx1"/>
              </a:solidFill>
              <a:latin typeface="微软雅黑 Light" panose="020B0502040204020203" pitchFamily="34" charset="-122"/>
              <a:ea typeface="微软雅黑 Light" panose="020B0502040204020203" pitchFamily="34" charset="-122"/>
            </a:endParaRPr>
          </a:p>
        </p:txBody>
      </p:sp>
      <p:sp>
        <p:nvSpPr>
          <p:cNvPr id="8" name="矩形 7"/>
          <p:cNvSpPr/>
          <p:nvPr/>
        </p:nvSpPr>
        <p:spPr>
          <a:xfrm>
            <a:off x="3721861" y="3126672"/>
            <a:ext cx="615623" cy="379085"/>
          </a:xfrm>
          <a:prstGeom prst="rect">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zh-CN" altLang="en-US" strike="noStrike" noProof="1" dirty="0" smtClean="0">
                <a:solidFill>
                  <a:schemeClr val="tx1"/>
                </a:solidFill>
                <a:latin typeface="微软雅黑 Light" panose="020B0502040204020203" pitchFamily="34" charset="-122"/>
                <a:ea typeface="微软雅黑 Light" panose="020B0502040204020203" pitchFamily="34" charset="-122"/>
              </a:rPr>
              <a:t>端口</a:t>
            </a:r>
            <a:endParaRPr lang="zh-CN" altLang="en-US" strike="noStrike" noProof="1" dirty="0">
              <a:solidFill>
                <a:schemeClr val="tx1"/>
              </a:solidFill>
              <a:latin typeface="微软雅黑 Light" panose="020B0502040204020203" pitchFamily="34" charset="-122"/>
              <a:ea typeface="微软雅黑 Light" panose="020B0502040204020203" pitchFamily="34" charset="-122"/>
            </a:endParaRPr>
          </a:p>
        </p:txBody>
      </p:sp>
      <p:sp>
        <p:nvSpPr>
          <p:cNvPr id="9" name="矩形 8"/>
          <p:cNvSpPr/>
          <p:nvPr/>
        </p:nvSpPr>
        <p:spPr>
          <a:xfrm>
            <a:off x="4384476" y="3126672"/>
            <a:ext cx="615623" cy="379085"/>
          </a:xfrm>
          <a:prstGeom prst="rect">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zh-CN" altLang="en-US" strike="noStrike" noProof="1" dirty="0" smtClean="0">
                <a:solidFill>
                  <a:schemeClr val="tx1"/>
                </a:solidFill>
                <a:latin typeface="微软雅黑 Light" panose="020B0502040204020203" pitchFamily="34" charset="-122"/>
                <a:ea typeface="微软雅黑 Light" panose="020B0502040204020203" pitchFamily="34" charset="-122"/>
              </a:rPr>
              <a:t>站点</a:t>
            </a:r>
            <a:endParaRPr lang="zh-CN" altLang="en-US" strike="noStrike" noProof="1" dirty="0">
              <a:solidFill>
                <a:schemeClr val="tx1"/>
              </a:solidFill>
              <a:latin typeface="微软雅黑 Light" panose="020B0502040204020203" pitchFamily="34" charset="-122"/>
              <a:ea typeface="微软雅黑 Light" panose="020B0502040204020203" pitchFamily="34" charset="-122"/>
            </a:endParaRPr>
          </a:p>
        </p:txBody>
      </p:sp>
      <p:sp>
        <p:nvSpPr>
          <p:cNvPr id="10" name="矩形 9"/>
          <p:cNvSpPr/>
          <p:nvPr/>
        </p:nvSpPr>
        <p:spPr>
          <a:xfrm>
            <a:off x="5070590" y="3115707"/>
            <a:ext cx="615623" cy="379085"/>
          </a:xfrm>
          <a:prstGeom prst="rect">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zh-CN" altLang="en-US" strike="noStrike" noProof="1" dirty="0" smtClean="0">
                <a:solidFill>
                  <a:schemeClr val="tx1"/>
                </a:solidFill>
                <a:latin typeface="微软雅黑 Light" panose="020B0502040204020203" pitchFamily="34" charset="-122"/>
                <a:ea typeface="微软雅黑 Light" panose="020B0502040204020203" pitchFamily="34" charset="-122"/>
              </a:rPr>
              <a:t>路径</a:t>
            </a:r>
            <a:endParaRPr lang="zh-CN" altLang="en-US" strike="noStrike" noProof="1" dirty="0">
              <a:solidFill>
                <a:schemeClr val="tx1"/>
              </a:solidFill>
              <a:latin typeface="微软雅黑 Light" panose="020B0502040204020203" pitchFamily="34" charset="-122"/>
              <a:ea typeface="微软雅黑 Light" panose="020B0502040204020203" pitchFamily="34" charset="-122"/>
            </a:endParaRPr>
          </a:p>
        </p:txBody>
      </p:sp>
      <p:sp>
        <p:nvSpPr>
          <p:cNvPr id="12" name="矩形 11"/>
          <p:cNvSpPr/>
          <p:nvPr/>
        </p:nvSpPr>
        <p:spPr>
          <a:xfrm>
            <a:off x="5728506" y="3111007"/>
            <a:ext cx="1187383" cy="379085"/>
          </a:xfrm>
          <a:prstGeom prst="rect">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zh-CN" altLang="en-US" strike="noStrike" noProof="1" dirty="0" smtClean="0">
                <a:solidFill>
                  <a:schemeClr val="tx1"/>
                </a:solidFill>
                <a:latin typeface="微软雅黑 Light" panose="020B0502040204020203" pitchFamily="34" charset="-122"/>
                <a:ea typeface="微软雅黑 Light" panose="020B0502040204020203" pitchFamily="34" charset="-122"/>
              </a:rPr>
              <a:t>网页名称</a:t>
            </a:r>
            <a:endParaRPr lang="zh-CN" altLang="en-US" strike="noStrike" noProof="1" dirty="0">
              <a:solidFill>
                <a:schemeClr val="tx1"/>
              </a:solidFill>
              <a:latin typeface="微软雅黑 Light" panose="020B0502040204020203" pitchFamily="34" charset="-122"/>
              <a:ea typeface="微软雅黑 Light" panose="020B0502040204020203" pitchFamily="34" charset="-122"/>
            </a:endParaRPr>
          </a:p>
        </p:txBody>
      </p:sp>
      <p:cxnSp>
        <p:nvCxnSpPr>
          <p:cNvPr id="14" name="直接箭头连接符 13"/>
          <p:cNvCxnSpPr/>
          <p:nvPr/>
        </p:nvCxnSpPr>
        <p:spPr>
          <a:xfrm rot="5400000" flipH="1" flipV="1">
            <a:off x="2508630" y="2967675"/>
            <a:ext cx="213040" cy="3602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7" idx="0"/>
          </p:cNvCxnSpPr>
          <p:nvPr/>
        </p:nvCxnSpPr>
        <p:spPr>
          <a:xfrm rot="16200000" flipV="1">
            <a:off x="3197876" y="2988039"/>
            <a:ext cx="260034" cy="1723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7" idx="0"/>
          </p:cNvCxnSpPr>
          <p:nvPr/>
        </p:nvCxnSpPr>
        <p:spPr>
          <a:xfrm rot="16200000" flipV="1">
            <a:off x="3825247" y="2929296"/>
            <a:ext cx="225571" cy="1472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7" idx="0"/>
          </p:cNvCxnSpPr>
          <p:nvPr/>
        </p:nvCxnSpPr>
        <p:spPr>
          <a:xfrm rot="16200000" flipV="1">
            <a:off x="4535641" y="2894051"/>
            <a:ext cx="224006" cy="1472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7" idx="0"/>
          </p:cNvCxnSpPr>
          <p:nvPr/>
        </p:nvCxnSpPr>
        <p:spPr>
          <a:xfrm rot="16200000" flipV="1">
            <a:off x="5090954" y="2905800"/>
            <a:ext cx="225571" cy="1472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7" idx="0"/>
          </p:cNvCxnSpPr>
          <p:nvPr/>
        </p:nvCxnSpPr>
        <p:spPr>
          <a:xfrm rot="16200000" flipV="1">
            <a:off x="5766102" y="2893268"/>
            <a:ext cx="224006" cy="14881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href</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的取值可以为如下两种类型。</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相对路径：需要访问的网页资源与当前网页资源路径的相对位置。。</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914400" marR="0" lvl="2" indent="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代表目前所在的目录。 </a:t>
            </a:r>
            <a:endPar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914400" marR="0" lvl="2" indent="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代表上一层目录。 </a:t>
            </a:r>
            <a:endPar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914400" marR="0" lvl="2" indent="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代表根目录。 </a:t>
            </a:r>
            <a:endPar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217295" marR="0" lvl="3"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35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79874" name="标题 1"/>
          <p:cNvSpPr txBox="1"/>
          <p:nvPr/>
        </p:nvSpPr>
        <p:spPr>
          <a:xfrm>
            <a:off x="254844" y="86669"/>
            <a:ext cx="8686069" cy="637552"/>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绝对路径与相对路径</a:t>
            </a:r>
            <a:endParaRPr lang="en-US" altLang="zh-CN" sz="3160" dirty="0">
              <a:solidFill>
                <a:srgbClr val="595959"/>
              </a:solidFill>
              <a:latin typeface="黑体" panose="02010609060101010101" charset="-122"/>
              <a:ea typeface="黑体" panose="02010609060101010101" charset="-122"/>
            </a:endParaRPr>
          </a:p>
        </p:txBody>
      </p:sp>
      <p:pic>
        <p:nvPicPr>
          <p:cNvPr id="79875" name="Picture 2"/>
          <p:cNvPicPr>
            <a:picLocks noChangeAspect="1"/>
          </p:cNvPicPr>
          <p:nvPr/>
        </p:nvPicPr>
        <p:blipFill>
          <a:blip r:embed="rId1"/>
          <a:stretch>
            <a:fillRect/>
          </a:stretch>
        </p:blipFill>
        <p:spPr>
          <a:xfrm>
            <a:off x="2365299" y="4179339"/>
            <a:ext cx="2349703" cy="1058933"/>
          </a:xfrm>
          <a:prstGeom prst="rect">
            <a:avLst/>
          </a:prstGeom>
          <a:noFill/>
          <a:ln w="9525">
            <a:noFill/>
          </a:ln>
        </p:spPr>
      </p:pic>
      <p:cxnSp>
        <p:nvCxnSpPr>
          <p:cNvPr id="24" name="肘形连接符 23"/>
          <p:cNvCxnSpPr/>
          <p:nvPr/>
        </p:nvCxnSpPr>
        <p:spPr>
          <a:xfrm rot="5400000" flipH="1" flipV="1">
            <a:off x="3709329" y="4700973"/>
            <a:ext cx="438611" cy="272566"/>
          </a:xfrm>
          <a:prstGeom prst="bentConnector3">
            <a:avLst>
              <a:gd name="adj1" fmla="val 50000"/>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4719701" y="4251396"/>
            <a:ext cx="4575656" cy="922020"/>
          </a:xfrm>
          <a:prstGeom prst="rect">
            <a:avLst/>
          </a:prstGeom>
          <a:solidFill>
            <a:schemeClr val="accent1">
              <a:lumMod val="40000"/>
              <a:lumOff val="60000"/>
            </a:schemeClr>
          </a:solidFill>
          <a:ln>
            <a:solidFill>
              <a:srgbClr val="FF0000"/>
            </a:solidFill>
          </a:ln>
        </p:spPr>
        <p:txBody>
          <a:bodyPr>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&lt;a </a:t>
            </a:r>
            <a:r>
              <a:rPr lang="en-US" altLang="zh-CN" strike="noStrike" noProof="1" dirty="0" err="1" smtClean="0">
                <a:latin typeface="Arial" panose="020B0604020202020204" pitchFamily="34" charset="0"/>
                <a:ea typeface="宋体" panose="02010600030101010101" pitchFamily="2" charset="-122"/>
                <a:cs typeface="+mn-cs"/>
              </a:rPr>
              <a:t>href</a:t>
            </a:r>
            <a:r>
              <a:rPr lang="en-US" altLang="zh-CN" strike="noStrike" noProof="1" dirty="0" smtClean="0">
                <a:latin typeface="Arial" panose="020B0604020202020204" pitchFamily="34" charset="0"/>
                <a:ea typeface="宋体" panose="02010600030101010101" pitchFamily="2" charset="-122"/>
                <a:cs typeface="+mn-cs"/>
              </a:rPr>
              <a:t>="../chapter5/iframe.html"&gt;</a:t>
            </a:r>
            <a:endParaRPr lang="en-US" altLang="zh-CN" strike="noStrike" noProof="1" dirty="0" smtClean="0"/>
          </a:p>
          <a:p>
            <a:pPr fontAlgn="base"/>
            <a:r>
              <a:rPr lang="zh-CN" altLang="en-US" strike="noStrike" noProof="1" dirty="0" smtClean="0">
                <a:latin typeface="Arial" panose="020B0604020202020204" pitchFamily="34" charset="0"/>
                <a:ea typeface="宋体" panose="02010600030101010101" pitchFamily="2" charset="-122"/>
                <a:cs typeface="+mn-cs"/>
              </a:rPr>
              <a:t>使用相对路径访问本域内的网页资源</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&lt;/a&gt;</a:t>
            </a:r>
            <a:endParaRPr lang="zh-CN" altLang="en-US" strike="noStrike" noProof="1" dirty="0"/>
          </a:p>
        </p:txBody>
      </p:sp>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超链接</a:t>
            </a:r>
            <a:endParaRPr lang="zh-CN" altLang="en-US" dirty="0"/>
          </a:p>
        </p:txBody>
      </p:sp>
      <p:sp>
        <p:nvSpPr>
          <p:cNvPr id="3" name="内容占位符 2"/>
          <p:cNvSpPr>
            <a:spLocks noGrp="1"/>
          </p:cNvSpPr>
          <p:nvPr>
            <p:ph idx="1"/>
          </p:nvPr>
        </p:nvSpPr>
        <p:spPr/>
        <p:txBody>
          <a:bodyPr>
            <a:normAutofit fontScale="70000" lnSpcReduction="20000"/>
          </a:bodyPr>
          <a:lstStyle/>
          <a:p>
            <a:r>
              <a:rPr lang="en-US" altLang="zh-CN" dirty="0" err="1"/>
              <a:t>href</a:t>
            </a:r>
            <a:r>
              <a:rPr lang="zh-CN" altLang="en-US" dirty="0"/>
              <a:t>属性</a:t>
            </a:r>
            <a:r>
              <a:rPr lang="en-US" altLang="zh-CN" dirty="0"/>
              <a:t>:</a:t>
            </a:r>
            <a:r>
              <a:rPr lang="zh-CN" altLang="en-US" dirty="0"/>
              <a:t>规定链接指向的页面的 </a:t>
            </a:r>
            <a:r>
              <a:rPr lang="en-US" altLang="zh-CN" dirty="0"/>
              <a:t>URL</a:t>
            </a:r>
            <a:r>
              <a:rPr lang="zh-CN" altLang="en-US" dirty="0"/>
              <a:t>。</a:t>
            </a:r>
            <a:endParaRPr lang="zh-CN" altLang="en-US" dirty="0"/>
          </a:p>
          <a:p>
            <a:r>
              <a:rPr lang="zh-CN" altLang="en-US" dirty="0" smtClean="0"/>
              <a:t>取值</a:t>
            </a:r>
            <a:r>
              <a:rPr lang="zh-CN" altLang="en-US" dirty="0"/>
              <a:t>范围：</a:t>
            </a:r>
            <a:endParaRPr lang="zh-CN" altLang="en-US" dirty="0"/>
          </a:p>
          <a:p>
            <a:pPr lvl="1"/>
            <a:r>
              <a:rPr lang="zh-CN" altLang="en-US" dirty="0"/>
              <a:t>绝对</a:t>
            </a:r>
            <a:r>
              <a:rPr lang="en-US" altLang="zh-CN" dirty="0" err="1"/>
              <a:t>url</a:t>
            </a:r>
            <a:r>
              <a:rPr lang="zh-CN" altLang="en-US" dirty="0"/>
              <a:t>：指向网络的一个固定的链接地址。</a:t>
            </a:r>
            <a:endParaRPr lang="zh-CN" altLang="en-US" dirty="0"/>
          </a:p>
          <a:p>
            <a:pPr marL="0" indent="0">
              <a:buNone/>
            </a:pPr>
            <a:r>
              <a:rPr lang="en-US" altLang="zh-CN" dirty="0"/>
              <a:t>	</a:t>
            </a:r>
            <a:r>
              <a:rPr lang="en-US" altLang="zh-CN" dirty="0" smtClean="0">
                <a:solidFill>
                  <a:srgbClr val="FF0000"/>
                </a:solidFill>
              </a:rPr>
              <a:t>&lt;</a:t>
            </a:r>
            <a:r>
              <a:rPr lang="en-US" altLang="zh-CN" dirty="0">
                <a:solidFill>
                  <a:srgbClr val="FF0000"/>
                </a:solidFill>
              </a:rPr>
              <a:t>a </a:t>
            </a:r>
            <a:r>
              <a:rPr lang="en-US" altLang="zh-CN" dirty="0" err="1">
                <a:solidFill>
                  <a:srgbClr val="FF0000"/>
                </a:solidFill>
              </a:rPr>
              <a:t>href</a:t>
            </a:r>
            <a:r>
              <a:rPr lang="en-US" altLang="zh-CN" dirty="0">
                <a:solidFill>
                  <a:srgbClr val="FF0000"/>
                </a:solidFill>
              </a:rPr>
              <a:t>="http://baidu.com"&gt;</a:t>
            </a:r>
            <a:r>
              <a:rPr lang="zh-CN" altLang="en-US" dirty="0">
                <a:solidFill>
                  <a:srgbClr val="FF0000"/>
                </a:solidFill>
              </a:rPr>
              <a:t>百度链接</a:t>
            </a:r>
            <a:r>
              <a:rPr lang="en-US" altLang="zh-CN" dirty="0">
                <a:solidFill>
                  <a:srgbClr val="FF0000"/>
                </a:solidFill>
              </a:rPr>
              <a:t>&lt;/a&gt;</a:t>
            </a:r>
            <a:endParaRPr lang="en-US" altLang="zh-CN" dirty="0">
              <a:solidFill>
                <a:srgbClr val="FF0000"/>
              </a:solidFill>
            </a:endParaRPr>
          </a:p>
          <a:p>
            <a:pPr lvl="1"/>
            <a:r>
              <a:rPr lang="zh-CN" altLang="en-US" dirty="0"/>
              <a:t>相对</a:t>
            </a:r>
            <a:r>
              <a:rPr lang="en-US" altLang="zh-CN" dirty="0" err="1"/>
              <a:t>url</a:t>
            </a:r>
            <a:r>
              <a:rPr lang="zh-CN" altLang="en-US" dirty="0"/>
              <a:t>（相对路径的使用）：指向项目</a:t>
            </a:r>
            <a:r>
              <a:rPr lang="en-US" altLang="zh-CN" dirty="0"/>
              <a:t>(</a:t>
            </a:r>
            <a:r>
              <a:rPr lang="zh-CN" altLang="en-US" dirty="0"/>
              <a:t>站点</a:t>
            </a:r>
            <a:r>
              <a:rPr lang="en-US" altLang="zh-CN" dirty="0"/>
              <a:t>)</a:t>
            </a:r>
            <a:r>
              <a:rPr lang="zh-CN" altLang="en-US" dirty="0"/>
              <a:t>中已经存在的网页。</a:t>
            </a:r>
            <a:endParaRPr lang="zh-CN" altLang="en-US" dirty="0"/>
          </a:p>
          <a:p>
            <a:pPr marL="0" indent="0">
              <a:buNone/>
            </a:pPr>
            <a:r>
              <a:rPr lang="en-US" altLang="zh-CN" dirty="0" smtClean="0"/>
              <a:t>	</a:t>
            </a:r>
            <a:r>
              <a:rPr lang="en-US" altLang="zh-CN" dirty="0" smtClean="0">
                <a:solidFill>
                  <a:srgbClr val="FF0000"/>
                </a:solidFill>
              </a:rPr>
              <a:t>&lt;</a:t>
            </a:r>
            <a:r>
              <a:rPr lang="en-US" altLang="zh-CN" dirty="0">
                <a:solidFill>
                  <a:srgbClr val="FF0000"/>
                </a:solidFill>
              </a:rPr>
              <a:t>a </a:t>
            </a:r>
            <a:r>
              <a:rPr lang="en-US" altLang="zh-CN" dirty="0" err="1">
                <a:solidFill>
                  <a:srgbClr val="FF0000"/>
                </a:solidFill>
              </a:rPr>
              <a:t>href</a:t>
            </a:r>
            <a:r>
              <a:rPr lang="en-US" altLang="zh-CN" dirty="0">
                <a:solidFill>
                  <a:srgbClr val="FF0000"/>
                </a:solidFill>
              </a:rPr>
              <a:t>="../../index.html"&gt;</a:t>
            </a:r>
            <a:r>
              <a:rPr lang="zh-CN" altLang="en-US" dirty="0">
                <a:solidFill>
                  <a:srgbClr val="FF0000"/>
                </a:solidFill>
              </a:rPr>
              <a:t>首页</a:t>
            </a:r>
            <a:r>
              <a:rPr lang="en-US" altLang="zh-CN" dirty="0">
                <a:solidFill>
                  <a:srgbClr val="FF0000"/>
                </a:solidFill>
              </a:rPr>
              <a:t>&lt;/a&gt;</a:t>
            </a:r>
            <a:endParaRPr lang="en-US" altLang="zh-CN" dirty="0">
              <a:solidFill>
                <a:srgbClr val="FF0000"/>
              </a:solidFill>
            </a:endParaRPr>
          </a:p>
          <a:p>
            <a:r>
              <a:rPr lang="zh-CN" altLang="en-US" dirty="0" smtClean="0"/>
              <a:t>相对</a:t>
            </a:r>
            <a:r>
              <a:rPr lang="zh-CN" altLang="en-US" dirty="0"/>
              <a:t>目录的编写方式</a:t>
            </a:r>
            <a:r>
              <a:rPr lang="en-US" altLang="zh-CN" dirty="0"/>
              <a:t>(</a:t>
            </a:r>
            <a:r>
              <a:rPr lang="zh-CN" altLang="en-US" dirty="0"/>
              <a:t>开发时建议使用</a:t>
            </a:r>
            <a:r>
              <a:rPr lang="en-US" altLang="zh-CN" dirty="0"/>
              <a:t>)</a:t>
            </a:r>
            <a:r>
              <a:rPr lang="zh-CN" altLang="en-US" dirty="0"/>
              <a:t>：</a:t>
            </a:r>
            <a:endParaRPr lang="zh-CN" altLang="en-US" dirty="0"/>
          </a:p>
          <a:p>
            <a:pPr lvl="1"/>
            <a:r>
              <a:rPr lang="en-US" altLang="zh-CN" dirty="0" smtClean="0"/>
              <a:t>"."--</a:t>
            </a:r>
            <a:r>
              <a:rPr lang="zh-CN" altLang="en-US" dirty="0"/>
              <a:t>代表目前所在的目录。 </a:t>
            </a:r>
            <a:endParaRPr lang="zh-CN" altLang="en-US" dirty="0"/>
          </a:p>
          <a:p>
            <a:pPr lvl="1"/>
            <a:r>
              <a:rPr lang="en-US" altLang="zh-CN" dirty="0" smtClean="0"/>
              <a:t>".."--</a:t>
            </a:r>
            <a:r>
              <a:rPr lang="zh-CN" altLang="en-US" dirty="0"/>
              <a:t>代表上一层目录。 </a:t>
            </a:r>
            <a:endParaRPr lang="zh-CN" altLang="en-US" dirty="0"/>
          </a:p>
          <a:p>
            <a:pPr lvl="1"/>
            <a:r>
              <a:rPr lang="en-US" altLang="zh-CN" dirty="0" smtClean="0"/>
              <a:t>"/"--</a:t>
            </a:r>
            <a:r>
              <a:rPr lang="zh-CN" altLang="en-US" dirty="0"/>
              <a:t>代表根目录。 </a:t>
            </a:r>
            <a:endParaRPr lang="zh-CN" altLang="en-US" dirty="0"/>
          </a:p>
        </p:txBody>
      </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超链接</a:t>
            </a:r>
            <a:endParaRPr lang="zh-CN" altLang="en-US" dirty="0"/>
          </a:p>
        </p:txBody>
      </p:sp>
      <p:sp>
        <p:nvSpPr>
          <p:cNvPr id="3" name="内容占位符 2"/>
          <p:cNvSpPr>
            <a:spLocks noGrp="1"/>
          </p:cNvSpPr>
          <p:nvPr>
            <p:ph idx="1"/>
          </p:nvPr>
        </p:nvSpPr>
        <p:spPr/>
        <p:txBody>
          <a:bodyPr>
            <a:normAutofit/>
          </a:bodyPr>
          <a:lstStyle/>
          <a:p>
            <a:r>
              <a:rPr lang="en-US" altLang="zh-CN" dirty="0"/>
              <a:t>target</a:t>
            </a:r>
            <a:r>
              <a:rPr lang="zh-CN" altLang="en-US" dirty="0"/>
              <a:t>属性</a:t>
            </a:r>
            <a:r>
              <a:rPr lang="en-US" altLang="zh-CN" dirty="0"/>
              <a:t>:</a:t>
            </a:r>
            <a:r>
              <a:rPr lang="zh-CN" altLang="en-US" dirty="0"/>
              <a:t>规定在何处打开链接</a:t>
            </a:r>
            <a:r>
              <a:rPr lang="zh-CN" altLang="en-US" dirty="0" smtClean="0"/>
              <a:t>文档，取值</a:t>
            </a:r>
            <a:r>
              <a:rPr lang="zh-CN" altLang="en-US" dirty="0"/>
              <a:t>范围：</a:t>
            </a:r>
            <a:endParaRPr lang="zh-CN" altLang="en-US" dirty="0"/>
          </a:p>
          <a:p>
            <a:pPr lvl="1"/>
            <a:r>
              <a:rPr lang="en-US" altLang="zh-CN" dirty="0"/>
              <a:t>_blank:</a:t>
            </a:r>
            <a:r>
              <a:rPr lang="zh-CN" altLang="en-US" dirty="0"/>
              <a:t>在新窗口中打开链接文档</a:t>
            </a:r>
            <a:endParaRPr lang="zh-CN" altLang="en-US" dirty="0"/>
          </a:p>
          <a:p>
            <a:pPr lvl="1"/>
            <a:r>
              <a:rPr lang="en-US" altLang="zh-CN" dirty="0"/>
              <a:t>_self:</a:t>
            </a:r>
            <a:r>
              <a:rPr lang="zh-CN" altLang="en-US" dirty="0"/>
              <a:t>默认，在相同的框架中打开被链接文档。</a:t>
            </a:r>
            <a:endParaRPr lang="zh-CN" altLang="en-US" dirty="0"/>
          </a:p>
          <a:p>
            <a:pPr lvl="1"/>
            <a:r>
              <a:rPr lang="en-US" altLang="zh-CN" dirty="0"/>
              <a:t>_parent:</a:t>
            </a:r>
            <a:r>
              <a:rPr lang="zh-CN" altLang="en-US" dirty="0"/>
              <a:t>在父框架集中打开被链接文档。</a:t>
            </a:r>
            <a:endParaRPr lang="zh-CN" altLang="en-US" dirty="0"/>
          </a:p>
          <a:p>
            <a:pPr lvl="1"/>
            <a:r>
              <a:rPr lang="en-US" altLang="zh-CN" dirty="0"/>
              <a:t>_top:</a:t>
            </a:r>
            <a:r>
              <a:rPr lang="zh-CN" altLang="en-US" dirty="0"/>
              <a:t>在整个窗口中打开被链接文档。</a:t>
            </a:r>
            <a:endParaRPr lang="zh-CN" altLang="en-US" dirty="0"/>
          </a:p>
          <a:p>
            <a:pPr lvl="1"/>
            <a:r>
              <a:rPr lang="en-US" altLang="zh-CN" dirty="0" err="1"/>
              <a:t>framename</a:t>
            </a:r>
            <a:r>
              <a:rPr lang="zh-CN" altLang="en-US" dirty="0"/>
              <a:t>：在指定的框架中打开被链接文档</a:t>
            </a:r>
            <a:endParaRPr lang="zh-CN" altLang="en-US" dirty="0"/>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HTML</a:t>
            </a:r>
            <a:r>
              <a:rPr lang="zh-CN" altLang="en-US" dirty="0"/>
              <a:t>概述</a:t>
            </a:r>
            <a:endParaRPr lang="zh-CN" altLang="en-US" dirty="0"/>
          </a:p>
        </p:txBody>
      </p:sp>
      <p:sp>
        <p:nvSpPr>
          <p:cNvPr id="3" name="内容占位符 2"/>
          <p:cNvSpPr>
            <a:spLocks noGrp="1"/>
          </p:cNvSpPr>
          <p:nvPr>
            <p:ph idx="1"/>
          </p:nvPr>
        </p:nvSpPr>
        <p:spPr/>
        <p:txBody>
          <a:bodyPr>
            <a:normAutofit/>
          </a:bodyPr>
          <a:lstStyle/>
          <a:p>
            <a:r>
              <a:rPr lang="en-US" altLang="zh-CN" dirty="0"/>
              <a:t>html</a:t>
            </a:r>
            <a:r>
              <a:rPr lang="zh-CN" altLang="en-US" dirty="0"/>
              <a:t>的作用</a:t>
            </a:r>
            <a:r>
              <a:rPr lang="zh-CN" altLang="en-US" dirty="0" smtClean="0"/>
              <a:t>：</a:t>
            </a:r>
            <a:r>
              <a:rPr lang="en-US" altLang="zh-CN" dirty="0" smtClean="0"/>
              <a:t>HTML</a:t>
            </a:r>
            <a:r>
              <a:rPr lang="zh-CN" altLang="en-US" dirty="0"/>
              <a:t>语言把我们需要显示的内容显示在浏览器上，但是</a:t>
            </a:r>
            <a:r>
              <a:rPr lang="en-US" altLang="zh-CN" dirty="0"/>
              <a:t>HTML</a:t>
            </a:r>
            <a:r>
              <a:rPr lang="zh-CN" altLang="en-US" dirty="0"/>
              <a:t>语言本身并不显示。</a:t>
            </a:r>
            <a:endParaRPr lang="zh-CN" altLang="en-US" dirty="0"/>
          </a:p>
          <a:p>
            <a:pPr marL="0" indent="0">
              <a:buNone/>
            </a:pPr>
            <a:endParaRPr lang="zh-CN" altLang="en-US" b="1" dirty="0">
              <a:solidFill>
                <a:srgbClr val="C00000"/>
              </a:solidFill>
            </a:endParaRPr>
          </a:p>
        </p:txBody>
      </p:sp>
      <p:sp>
        <p:nvSpPr>
          <p:cNvPr id="4" name="TextBox 3"/>
          <p:cNvSpPr txBox="1"/>
          <p:nvPr/>
        </p:nvSpPr>
        <p:spPr>
          <a:xfrm>
            <a:off x="806533" y="6049018"/>
            <a:ext cx="8599323" cy="646331"/>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Web</a:t>
            </a:r>
            <a:r>
              <a:rPr lang="zh-CN" altLang="en-US" dirty="0">
                <a:latin typeface="微软雅黑" panose="020B0503020204020204" pitchFamily="34" charset="-122"/>
                <a:ea typeface="微软雅黑" panose="020B0503020204020204" pitchFamily="34" charset="-122"/>
              </a:rPr>
              <a:t>浏览器根据不同的</a:t>
            </a:r>
            <a:r>
              <a:rPr lang="en-US" altLang="zh-CN" dirty="0">
                <a:latin typeface="微软雅黑" panose="020B0503020204020204" pitchFamily="34" charset="-122"/>
                <a:ea typeface="微软雅黑" panose="020B0503020204020204" pitchFamily="34" charset="-122"/>
              </a:rPr>
              <a:t>HTML</a:t>
            </a:r>
            <a:r>
              <a:rPr lang="zh-CN" altLang="en-US" dirty="0">
                <a:latin typeface="微软雅黑" panose="020B0503020204020204" pitchFamily="34" charset="-122"/>
                <a:ea typeface="微软雅黑" panose="020B0503020204020204" pitchFamily="34" charset="-122"/>
              </a:rPr>
              <a:t>语言属性，解析成我们看到的网站</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例如：http://www.jd.com/    京东商城</a:t>
            </a:r>
            <a:endParaRPr lang="zh-CN" altLang="en-US" dirty="0">
              <a:latin typeface="微软雅黑" panose="020B0503020204020204" pitchFamily="34" charset="-122"/>
              <a:ea typeface="微软雅黑" panose="020B0503020204020204" pitchFamily="34" charset="-122"/>
            </a:endParaRPr>
          </a:p>
        </p:txBody>
      </p:sp>
      <p:pic>
        <p:nvPicPr>
          <p:cNvPr id="5"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498435" y="3064771"/>
            <a:ext cx="3786583" cy="246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709" y="2863273"/>
            <a:ext cx="2466052" cy="307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7"/>
          <p:cNvSpPr>
            <a:spLocks noChangeArrowheads="1"/>
          </p:cNvSpPr>
          <p:nvPr/>
        </p:nvSpPr>
        <p:spPr bwMode="auto">
          <a:xfrm rot="5144088">
            <a:off x="3702422" y="3371756"/>
            <a:ext cx="431800" cy="1800225"/>
          </a:xfrm>
          <a:prstGeom prst="curvedLeftArrow">
            <a:avLst>
              <a:gd name="adj1" fmla="val 83382"/>
              <a:gd name="adj2" fmla="val 166765"/>
              <a:gd name="adj3" fmla="val 33324"/>
            </a:avLst>
          </a:prstGeom>
          <a:gradFill rotWithShape="1">
            <a:gsLst>
              <a:gs pos="0">
                <a:srgbClr val="B563CF"/>
              </a:gs>
              <a:gs pos="100000">
                <a:srgbClr val="FFFFFF"/>
              </a:gs>
            </a:gsLst>
            <a:lin ang="5400000" scaled="1"/>
          </a:gradFill>
          <a:ln w="9525" cmpd="sng">
            <a:solidFill>
              <a:srgbClr val="80008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charset="0"/>
            </a:endParaRPr>
          </a:p>
        </p:txBody>
      </p:sp>
      <p:sp>
        <p:nvSpPr>
          <p:cNvPr id="8" name="AutoShape 8"/>
          <p:cNvSpPr>
            <a:spLocks noChangeArrowheads="1"/>
          </p:cNvSpPr>
          <p:nvPr/>
        </p:nvSpPr>
        <p:spPr bwMode="auto">
          <a:xfrm>
            <a:off x="2802309" y="4776694"/>
            <a:ext cx="2376487" cy="649288"/>
          </a:xfrm>
          <a:prstGeom prst="roundRect">
            <a:avLst>
              <a:gd name="adj" fmla="val 16667"/>
            </a:avLst>
          </a:prstGeom>
          <a:gradFill rotWithShape="1">
            <a:gsLst>
              <a:gs pos="0">
                <a:srgbClr val="FFFF99"/>
              </a:gs>
              <a:gs pos="100000">
                <a:srgbClr val="FFFFFF"/>
              </a:gs>
            </a:gsLst>
            <a:lin ang="5400000" scaled="1"/>
          </a:gradFill>
          <a:ln w="9525" cmpd="sng">
            <a:solidFill>
              <a:srgbClr val="FF9900"/>
            </a:solidFill>
            <a:round/>
          </a:ln>
          <a:effectLst>
            <a:outerShdw dist="117088" dir="8363922" algn="ctr" rotWithShape="0">
              <a:schemeClr val="bg2">
                <a:alpha val="50000"/>
              </a:scheme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dirty="0">
                <a:latin typeface="微软雅黑" panose="020B0503020204020204" pitchFamily="34" charset="-122"/>
                <a:ea typeface="微软雅黑" panose="020B0503020204020204" pitchFamily="34" charset="-122"/>
              </a:rPr>
              <a:t>HTML</a:t>
            </a:r>
            <a:r>
              <a:rPr lang="zh-CN" altLang="en-US" dirty="0">
                <a:latin typeface="微软雅黑" panose="020B0503020204020204" pitchFamily="34" charset="-122"/>
                <a:ea typeface="微软雅黑" panose="020B0503020204020204" pitchFamily="34" charset="-122"/>
              </a:rPr>
              <a:t>告知浏览器如何显示网页</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1000"/>
                                        <p:tgtEl>
                                          <p:spTgt spid="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P spid="8" grpId="0" bldLvl="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锚点</a:t>
            </a:r>
            <a:endParaRPr lang="zh-CN" altLang="en-US" dirty="0"/>
          </a:p>
        </p:txBody>
      </p:sp>
      <p:sp>
        <p:nvSpPr>
          <p:cNvPr id="3" name="内容占位符 2"/>
          <p:cNvSpPr>
            <a:spLocks noGrp="1"/>
          </p:cNvSpPr>
          <p:nvPr>
            <p:ph idx="1"/>
          </p:nvPr>
        </p:nvSpPr>
        <p:spPr/>
        <p:txBody>
          <a:bodyPr>
            <a:normAutofit/>
          </a:bodyPr>
          <a:lstStyle/>
          <a:p>
            <a:r>
              <a:rPr lang="zh-CN" altLang="en-US" dirty="0"/>
              <a:t>锚点</a:t>
            </a:r>
            <a:r>
              <a:rPr lang="en-US" altLang="zh-CN" dirty="0"/>
              <a:t>(</a:t>
            </a:r>
            <a:r>
              <a:rPr lang="zh-CN" altLang="en-US" dirty="0"/>
              <a:t>英文名</a:t>
            </a:r>
            <a:r>
              <a:rPr lang="en-US" altLang="zh-CN" dirty="0"/>
              <a:t>:anchor)</a:t>
            </a:r>
            <a:r>
              <a:rPr lang="zh-CN" altLang="en-US" dirty="0"/>
              <a:t>：又叫命名锚记，是网页内的超级链接，可以迅速定位当前网页的某一个位置。</a:t>
            </a:r>
            <a:endParaRPr lang="zh-CN" altLang="en-US" dirty="0"/>
          </a:p>
          <a:p>
            <a:pPr marL="0" indent="0">
              <a:buNone/>
            </a:pPr>
            <a:r>
              <a:rPr lang="en-US" altLang="zh-CN" dirty="0" smtClean="0"/>
              <a:t>	</a:t>
            </a:r>
            <a:r>
              <a:rPr lang="en-US" altLang="zh-CN" dirty="0" smtClean="0">
                <a:solidFill>
                  <a:srgbClr val="FF0000"/>
                </a:solidFill>
              </a:rPr>
              <a:t>&lt;</a:t>
            </a:r>
            <a:r>
              <a:rPr lang="en-US" altLang="zh-CN" dirty="0">
                <a:solidFill>
                  <a:srgbClr val="FF0000"/>
                </a:solidFill>
              </a:rPr>
              <a:t>a </a:t>
            </a:r>
            <a:r>
              <a:rPr lang="en-US" altLang="zh-CN" dirty="0" err="1">
                <a:solidFill>
                  <a:srgbClr val="FF0000"/>
                </a:solidFill>
              </a:rPr>
              <a:t>href</a:t>
            </a:r>
            <a:r>
              <a:rPr lang="en-US" altLang="zh-CN" dirty="0">
                <a:solidFill>
                  <a:srgbClr val="FF0000"/>
                </a:solidFill>
              </a:rPr>
              <a:t>="#jump"&gt;</a:t>
            </a:r>
            <a:r>
              <a:rPr lang="zh-CN" altLang="en-US" dirty="0">
                <a:solidFill>
                  <a:srgbClr val="FF0000"/>
                </a:solidFill>
              </a:rPr>
              <a:t>点我看看</a:t>
            </a:r>
            <a:r>
              <a:rPr lang="en-US" altLang="zh-CN" dirty="0">
                <a:solidFill>
                  <a:srgbClr val="FF0000"/>
                </a:solidFill>
              </a:rPr>
              <a:t>&lt;/a&gt; </a:t>
            </a:r>
            <a:endParaRPr lang="en-US" altLang="zh-CN" dirty="0">
              <a:solidFill>
                <a:srgbClr val="FF0000"/>
              </a:solidFill>
            </a:endParaRPr>
          </a:p>
          <a:p>
            <a:pPr marL="0" indent="0">
              <a:buNone/>
            </a:pPr>
            <a:endParaRPr lang="en-US" altLang="zh-CN" dirty="0" smtClean="0"/>
          </a:p>
          <a:p>
            <a:pPr marL="914400" lvl="2" indent="0">
              <a:buNone/>
            </a:pPr>
            <a:r>
              <a:rPr lang="en-US" altLang="zh-CN" sz="2800" dirty="0">
                <a:solidFill>
                  <a:srgbClr val="FF0000"/>
                </a:solidFill>
              </a:rPr>
              <a:t>&lt;p id="jump"&gt;</a:t>
            </a:r>
            <a:r>
              <a:rPr lang="zh-CN" altLang="en-US" sz="2800" dirty="0">
                <a:solidFill>
                  <a:srgbClr val="FF0000"/>
                </a:solidFill>
              </a:rPr>
              <a:t>我是该区域的相应内容</a:t>
            </a:r>
            <a:r>
              <a:rPr lang="en-US" altLang="zh-CN" sz="2800" dirty="0">
                <a:solidFill>
                  <a:srgbClr val="FF0000"/>
                </a:solidFill>
              </a:rPr>
              <a:t>&lt;/p&gt;</a:t>
            </a:r>
            <a:endParaRPr lang="en-US" altLang="zh-CN" sz="2800" dirty="0">
              <a:solidFill>
                <a:srgbClr val="FF0000"/>
              </a:solidFill>
            </a:endParaRPr>
          </a:p>
        </p:txBody>
      </p:sp>
      <p:sp>
        <p:nvSpPr>
          <p:cNvPr id="4" name="下箭头 3"/>
          <p:cNvSpPr/>
          <p:nvPr/>
        </p:nvSpPr>
        <p:spPr>
          <a:xfrm>
            <a:off x="3732770" y="3150746"/>
            <a:ext cx="612843" cy="70039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图片标签</a:t>
            </a:r>
            <a:endParaRPr lang="zh-CN" altLang="en-US" dirty="0"/>
          </a:p>
        </p:txBody>
      </p:sp>
      <p:sp>
        <p:nvSpPr>
          <p:cNvPr id="3" name="内容占位符 2"/>
          <p:cNvSpPr>
            <a:spLocks noGrp="1"/>
          </p:cNvSpPr>
          <p:nvPr>
            <p:ph idx="1"/>
          </p:nvPr>
        </p:nvSpPr>
        <p:spPr/>
        <p:txBody>
          <a:bodyPr>
            <a:normAutofit/>
          </a:bodyPr>
          <a:lstStyle/>
          <a:p>
            <a:r>
              <a:rPr lang="zh-CN" altLang="en-US" dirty="0" smtClean="0"/>
              <a:t>图片标签（</a:t>
            </a:r>
            <a:r>
              <a:rPr lang="en-US" altLang="zh-CN" dirty="0" smtClean="0"/>
              <a:t>image</a:t>
            </a:r>
            <a:r>
              <a:rPr lang="zh-CN" altLang="en-US" dirty="0" smtClean="0"/>
              <a:t>）：</a:t>
            </a:r>
            <a:r>
              <a:rPr lang="zh-CN" altLang="en-US" dirty="0"/>
              <a:t>用来在页面</a:t>
            </a:r>
            <a:r>
              <a:rPr lang="zh-CN" altLang="en-US" dirty="0" smtClean="0"/>
              <a:t>中</a:t>
            </a:r>
            <a:r>
              <a:rPr lang="zh-CN" altLang="en-US" dirty="0"/>
              <a:t>引入</a:t>
            </a:r>
            <a:r>
              <a:rPr lang="zh-CN" altLang="en-US" dirty="0" smtClean="0"/>
              <a:t>图片资源。常用属性如下：</a:t>
            </a:r>
            <a:endParaRPr lang="en-US" altLang="zh-CN" dirty="0" smtClean="0"/>
          </a:p>
          <a:p>
            <a:pPr lvl="1"/>
            <a:r>
              <a:rPr lang="en-US" altLang="zh-CN" dirty="0" err="1"/>
              <a:t>src</a:t>
            </a:r>
            <a:r>
              <a:rPr lang="zh-CN" altLang="en-US" dirty="0"/>
              <a:t>属性：图片所在的相对或绝对位置。</a:t>
            </a:r>
            <a:endParaRPr lang="en-US" altLang="zh-CN" dirty="0"/>
          </a:p>
          <a:p>
            <a:pPr lvl="1"/>
            <a:r>
              <a:rPr lang="en-US" altLang="zh-CN" dirty="0"/>
              <a:t>align</a:t>
            </a:r>
            <a:r>
              <a:rPr lang="zh-CN" altLang="en-US" dirty="0"/>
              <a:t>属性</a:t>
            </a:r>
            <a:r>
              <a:rPr lang="en-US" altLang="zh-CN" dirty="0"/>
              <a:t>:</a:t>
            </a:r>
            <a:r>
              <a:rPr lang="zh-CN" altLang="en-US" dirty="0"/>
              <a:t>设置文本中</a:t>
            </a:r>
            <a:r>
              <a:rPr lang="zh-CN" altLang="en-US" dirty="0" smtClean="0"/>
              <a:t>的图像</a:t>
            </a:r>
            <a:r>
              <a:rPr lang="zh-CN" altLang="en-US" dirty="0"/>
              <a:t>的对齐</a:t>
            </a:r>
            <a:r>
              <a:rPr lang="zh-CN" altLang="en-US" dirty="0" smtClean="0"/>
              <a:t>方式。</a:t>
            </a:r>
            <a:endParaRPr lang="en-US" altLang="zh-CN" dirty="0" smtClean="0"/>
          </a:p>
          <a:p>
            <a:pPr lvl="1"/>
            <a:r>
              <a:rPr lang="en-US" altLang="zh-CN" dirty="0">
                <a:sym typeface="+mn-ea"/>
              </a:rPr>
              <a:t>alt</a:t>
            </a:r>
            <a:r>
              <a:rPr lang="zh-CN" altLang="en-US" dirty="0">
                <a:sym typeface="+mn-ea"/>
              </a:rPr>
              <a:t>属性：用来为</a:t>
            </a:r>
            <a:r>
              <a:rPr lang="zh-CN" altLang="en-US" dirty="0" smtClean="0">
                <a:sym typeface="+mn-ea"/>
              </a:rPr>
              <a:t>图像</a:t>
            </a:r>
            <a:r>
              <a:rPr lang="zh-CN" altLang="en-US" dirty="0">
                <a:sym typeface="+mn-ea"/>
              </a:rPr>
              <a:t>定义预备的可替换的</a:t>
            </a:r>
            <a:r>
              <a:rPr lang="zh-CN" altLang="en-US" dirty="0" smtClean="0">
                <a:sym typeface="+mn-ea"/>
              </a:rPr>
              <a:t>文本。</a:t>
            </a:r>
            <a:endParaRPr lang="zh-CN" altLang="en-US" dirty="0" smtClean="0">
              <a:sym typeface="+mn-ea"/>
            </a:endParaRPr>
          </a:p>
          <a:p>
            <a:pPr lvl="1"/>
            <a:r>
              <a:rPr lang="en-US" altLang="zh-CN" dirty="0">
                <a:sym typeface="+mn-ea"/>
              </a:rPr>
              <a:t>title</a:t>
            </a:r>
            <a:r>
              <a:rPr lang="zh-CN" altLang="en-US" dirty="0">
                <a:sym typeface="+mn-ea"/>
              </a:rPr>
              <a:t>属性：用来为图片提示文本。</a:t>
            </a:r>
            <a:endParaRPr lang="en-US" altLang="zh-CN" dirty="0" smtClean="0">
              <a:sym typeface="+mn-ea"/>
            </a:endParaRPr>
          </a:p>
          <a:p>
            <a:pPr lvl="1"/>
            <a:endParaRPr lang="zh-CN" altLang="en-US" dirty="0"/>
          </a:p>
        </p:txBody>
      </p:sp>
      <p:sp>
        <p:nvSpPr>
          <p:cNvPr id="4" name="矩形 3"/>
          <p:cNvSpPr/>
          <p:nvPr/>
        </p:nvSpPr>
        <p:spPr>
          <a:xfrm>
            <a:off x="921816" y="4440904"/>
            <a:ext cx="9831422" cy="312420"/>
          </a:xfrm>
          <a:prstGeom prst="rect">
            <a:avLst/>
          </a:prstGeom>
        </p:spPr>
        <p:txBody>
          <a:bodyPr wrap="square">
            <a:spAutoFit/>
          </a:bodyPr>
          <a:lstStyle/>
          <a:p>
            <a:pPr>
              <a:lnSpc>
                <a:spcPct val="80000"/>
              </a:lnSpc>
              <a:buClr>
                <a:schemeClr val="tx2">
                  <a:lumMod val="60000"/>
                  <a:lumOff val="40000"/>
                </a:schemeClr>
              </a:buClr>
              <a:buNone/>
            </a:pP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 &lt;</a:t>
            </a:r>
            <a:r>
              <a:rPr lang="en-US" altLang="zh-CN" dirty="0" err="1">
                <a:solidFill>
                  <a:schemeClr val="tx1">
                    <a:lumMod val="95000"/>
                    <a:lumOff val="5000"/>
                  </a:schemeClr>
                </a:solidFill>
                <a:latin typeface="微软雅黑" panose="020B0503020204020204" pitchFamily="34" charset="-122"/>
                <a:ea typeface="微软雅黑" panose="020B0503020204020204" pitchFamily="34" charset="-122"/>
              </a:rPr>
              <a:t>img</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  </a:t>
            </a:r>
            <a:r>
              <a:rPr lang="en-US" altLang="zh-CN" dirty="0" err="1">
                <a:solidFill>
                  <a:schemeClr val="tx1">
                    <a:lumMod val="95000"/>
                    <a:lumOff val="5000"/>
                  </a:schemeClr>
                </a:solidFill>
                <a:latin typeface="微软雅黑" panose="020B0503020204020204" pitchFamily="34" charset="-122"/>
                <a:ea typeface="微软雅黑" panose="020B0503020204020204" pitchFamily="34" charset="-122"/>
              </a:rPr>
              <a:t>src</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=“../../xxx.png” alt=“文字”</a:t>
            </a:r>
            <a:r>
              <a:rPr lang="en-US" altLang="zh-CN" dirty="0">
                <a:solidFill>
                  <a:srgbClr val="FF0000"/>
                </a:solidFill>
                <a:latin typeface="微软雅黑" panose="020B0503020204020204" pitchFamily="34" charset="-122"/>
                <a:ea typeface="微软雅黑" panose="020B0503020204020204" pitchFamily="34" charset="-122"/>
              </a:rPr>
              <a:t> </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align=“middle” title="</a:t>
            </a: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雪花</a:t>
            </a:r>
            <a:r>
              <a:rPr lang="en-US" altLang="zh-CN" dirty="0" smtClean="0">
                <a:solidFill>
                  <a:schemeClr val="tx1">
                    <a:lumMod val="95000"/>
                    <a:lumOff val="5000"/>
                  </a:schemeClr>
                </a:solidFill>
                <a:latin typeface="微软雅黑" panose="020B0503020204020204" pitchFamily="34" charset="-122"/>
                <a:ea typeface="微软雅黑" panose="020B0503020204020204" pitchFamily="34" charset="-122"/>
              </a:rPr>
              <a:t>"/&gt; </a:t>
            </a:r>
            <a:endParaRPr lang="zh-CN" altLang="en-US" dirty="0"/>
          </a:p>
        </p:txBody>
      </p:sp>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Rectangle 2"/>
          <p:cNvSpPr>
            <a:spLocks noGrp="1"/>
          </p:cNvSpPr>
          <p:nvPr>
            <p:ph type="title"/>
          </p:nvPr>
        </p:nvSpPr>
        <p:spPr>
          <a:xfrm>
            <a:off x="219064" y="297"/>
            <a:ext cx="8686068" cy="849026"/>
          </a:xfrm>
          <a:noFill/>
          <a:ln>
            <a:noFill/>
          </a:ln>
        </p:spPr>
        <p:txBody>
          <a:bodyPr wrap="square" lIns="91464" tIns="45732" rIns="91464" bIns="45732" anchor="ctr"/>
          <a:p>
            <a:pPr marL="533400" indent="-533400" defTabSz="695325"/>
            <a:r>
              <a:rPr lang="en-US" altLang="zh-CN" sz="3160" b="1" kern="1200" dirty="0">
                <a:solidFill>
                  <a:srgbClr val="595959"/>
                </a:solidFill>
                <a:latin typeface="微软雅黑 Light" panose="020B0502040204020203" pitchFamily="34" charset="-122"/>
                <a:ea typeface="微软雅黑" panose="020B0503020204020204" pitchFamily="34" charset="-122"/>
                <a:cs typeface="+mj-cs"/>
              </a:rPr>
              <a:t> </a:t>
            </a:r>
            <a:r>
              <a:rPr lang="en-US" altLang="zh-CN" sz="3160" kern="1200" dirty="0">
                <a:solidFill>
                  <a:srgbClr val="595959"/>
                </a:solidFill>
                <a:latin typeface="黑体" panose="02010609060101010101" charset="-122"/>
                <a:ea typeface="黑体" panose="02010609060101010101" charset="-122"/>
                <a:cs typeface="+mj-cs"/>
              </a:rPr>
              <a:t>marquee</a:t>
            </a:r>
            <a:r>
              <a:rPr lang="zh-CN" altLang="en-US" sz="3160" kern="1200" dirty="0">
                <a:solidFill>
                  <a:srgbClr val="595959"/>
                </a:solidFill>
                <a:latin typeface="黑体" panose="02010609060101010101" charset="-122"/>
                <a:ea typeface="黑体" panose="02010609060101010101" charset="-122"/>
                <a:cs typeface="+mj-cs"/>
              </a:rPr>
              <a:t>滚动标签</a:t>
            </a:r>
            <a:endParaRPr lang="zh-CN" altLang="en-US" sz="3160" kern="1200" dirty="0">
              <a:solidFill>
                <a:srgbClr val="595959"/>
              </a:solidFill>
              <a:latin typeface="黑体" panose="02010609060101010101" charset="-122"/>
              <a:ea typeface="黑体" panose="02010609060101010101" charset="-122"/>
              <a:cs typeface="+mj-cs"/>
            </a:endParaRPr>
          </a:p>
        </p:txBody>
      </p:sp>
      <p:sp>
        <p:nvSpPr>
          <p:cNvPr id="71682" name="Rectangle 3"/>
          <p:cNvSpPr txBox="1"/>
          <p:nvPr/>
        </p:nvSpPr>
        <p:spPr>
          <a:xfrm>
            <a:off x="1724612" y="816131"/>
            <a:ext cx="3665537" cy="704911"/>
          </a:xfrm>
          <a:prstGeom prst="rect">
            <a:avLst/>
          </a:prstGeom>
          <a:noFill/>
          <a:ln w="9525">
            <a:noFill/>
          </a:ln>
        </p:spPr>
        <p:txBody>
          <a:bodyPr lIns="91464" tIns="45732" rIns="91464" bIns="45732" anchor="t"/>
          <a:p>
            <a:pPr marL="346075" indent="-346075" eaLnBrk="0" hangingPunct="0">
              <a:lnSpc>
                <a:spcPct val="150000"/>
              </a:lnSpc>
              <a:spcBef>
                <a:spcPct val="20000"/>
              </a:spcBef>
              <a:buFont typeface="Wingdings" panose="05000000000000000000" pitchFamily="2" charset="2"/>
              <a:buChar char="u"/>
            </a:pPr>
            <a:r>
              <a:rPr lang="en-US" altLang="zh-CN" sz="2765" b="1" dirty="0">
                <a:solidFill>
                  <a:schemeClr val="tx1"/>
                </a:solidFill>
                <a:latin typeface="楷体" panose="02010609060101010101" pitchFamily="49" charset="-122"/>
                <a:ea typeface="楷体" panose="02010609060101010101" pitchFamily="49" charset="-122"/>
              </a:rPr>
              <a:t> </a:t>
            </a:r>
            <a:r>
              <a:rPr lang="zh-CN" altLang="en-US" sz="2765" b="1" dirty="0">
                <a:solidFill>
                  <a:schemeClr val="tx1"/>
                </a:solidFill>
                <a:latin typeface="楷体" panose="02010609060101010101" pitchFamily="49" charset="-122"/>
                <a:ea typeface="楷体" panose="02010609060101010101" pitchFamily="49" charset="-122"/>
              </a:rPr>
              <a:t>语法</a:t>
            </a:r>
            <a:endParaRPr lang="en-US" altLang="zh-CN" sz="2765" b="1" dirty="0">
              <a:solidFill>
                <a:schemeClr val="tx1"/>
              </a:solidFill>
              <a:latin typeface="楷体" panose="02010609060101010101" pitchFamily="49" charset="-122"/>
              <a:ea typeface="楷体" panose="02010609060101010101" pitchFamily="49" charset="-122"/>
            </a:endParaRPr>
          </a:p>
        </p:txBody>
      </p:sp>
      <p:sp>
        <p:nvSpPr>
          <p:cNvPr id="5" name="AutoShape 4"/>
          <p:cNvSpPr>
            <a:spLocks noChangeArrowheads="1"/>
          </p:cNvSpPr>
          <p:nvPr/>
        </p:nvSpPr>
        <p:spPr bwMode="auto">
          <a:xfrm>
            <a:off x="2288541" y="1608764"/>
            <a:ext cx="7229254" cy="396421"/>
          </a:xfrm>
          <a:prstGeom prst="roundRect">
            <a:avLst>
              <a:gd name="adj" fmla="val 353"/>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a:spAutoFit/>
          </a:bodyPr>
          <a:lstStyle/>
          <a:p>
            <a:pPr marL="0" marR="0" lvl="0" indent="0" algn="l" defTabSz="723900" rtl="0" eaLnBrk="1" fontAlgn="base" latinLnBrk="0" hangingPunct="1">
              <a:lnSpc>
                <a:spcPct val="100000"/>
              </a:lnSpc>
              <a:spcBef>
                <a:spcPct val="0"/>
              </a:spcBef>
              <a:spcAft>
                <a:spcPts val="0"/>
              </a:spcAft>
              <a:buClr>
                <a:schemeClr val="folHlink"/>
              </a:buClr>
              <a:buSzPct val="60000"/>
              <a:buFontTx/>
              <a:buNone/>
              <a:tabLst>
                <a:tab pos="444500" algn="l"/>
              </a:tabLst>
              <a:defRPr/>
            </a:pP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&lt;marquee&gt;Hello, World&lt;/marquee&gt;</a:t>
            </a:r>
            <a:endPar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endParaRPr>
          </a:p>
        </p:txBody>
      </p:sp>
      <p:sp>
        <p:nvSpPr>
          <p:cNvPr id="71684" name="Rectangle 3"/>
          <p:cNvSpPr txBox="1"/>
          <p:nvPr/>
        </p:nvSpPr>
        <p:spPr>
          <a:xfrm>
            <a:off x="1724612" y="2102201"/>
            <a:ext cx="3665537" cy="704911"/>
          </a:xfrm>
          <a:prstGeom prst="rect">
            <a:avLst/>
          </a:prstGeom>
          <a:noFill/>
          <a:ln w="9525">
            <a:noFill/>
          </a:ln>
        </p:spPr>
        <p:txBody>
          <a:bodyPr lIns="91464" tIns="45732" rIns="91464" bIns="45732" anchor="t"/>
          <a:p>
            <a:pPr marL="346075" indent="-346075" eaLnBrk="0" hangingPunct="0">
              <a:lnSpc>
                <a:spcPct val="150000"/>
              </a:lnSpc>
              <a:spcBef>
                <a:spcPct val="20000"/>
              </a:spcBef>
              <a:buFont typeface="Wingdings" panose="05000000000000000000" pitchFamily="2" charset="2"/>
              <a:buChar char="u"/>
            </a:pPr>
            <a:r>
              <a:rPr lang="en-US" altLang="zh-CN" sz="2765" b="1" dirty="0">
                <a:solidFill>
                  <a:schemeClr val="tx1"/>
                </a:solidFill>
                <a:latin typeface="楷体" panose="02010609060101010101" pitchFamily="49" charset="-122"/>
                <a:ea typeface="楷体" panose="02010609060101010101" pitchFamily="49" charset="-122"/>
              </a:rPr>
              <a:t> </a:t>
            </a:r>
            <a:r>
              <a:rPr lang="zh-CN" altLang="en-US" sz="2765" b="1" dirty="0">
                <a:solidFill>
                  <a:schemeClr val="tx1"/>
                </a:solidFill>
                <a:latin typeface="楷体" panose="02010609060101010101" pitchFamily="49" charset="-122"/>
                <a:ea typeface="楷体" panose="02010609060101010101" pitchFamily="49" charset="-122"/>
              </a:rPr>
              <a:t>常用事件</a:t>
            </a:r>
            <a:endParaRPr lang="en-US" altLang="zh-CN" sz="2765" b="1" dirty="0">
              <a:solidFill>
                <a:schemeClr val="tx1"/>
              </a:solidFill>
              <a:latin typeface="楷体" panose="02010609060101010101" pitchFamily="49" charset="-122"/>
              <a:ea typeface="楷体" panose="02010609060101010101" pitchFamily="49" charset="-122"/>
            </a:endParaRPr>
          </a:p>
        </p:txBody>
      </p:sp>
      <p:sp>
        <p:nvSpPr>
          <p:cNvPr id="7" name="AutoShape 4"/>
          <p:cNvSpPr>
            <a:spLocks noChangeArrowheads="1"/>
          </p:cNvSpPr>
          <p:nvPr/>
        </p:nvSpPr>
        <p:spPr bwMode="auto">
          <a:xfrm>
            <a:off x="2288541" y="2761685"/>
            <a:ext cx="7229254" cy="701849"/>
          </a:xfrm>
          <a:prstGeom prst="roundRect">
            <a:avLst>
              <a:gd name="adj" fmla="val 353"/>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a:spAutoFit/>
          </a:bodyPr>
          <a:lstStyle/>
          <a:p>
            <a:pPr marL="0" marR="0" lvl="0" indent="0" algn="l" defTabSz="723900" rtl="0" eaLnBrk="1" fontAlgn="base" latinLnBrk="0" hangingPunct="1">
              <a:lnSpc>
                <a:spcPct val="100000"/>
              </a:lnSpc>
              <a:spcBef>
                <a:spcPct val="0"/>
              </a:spcBef>
              <a:spcAft>
                <a:spcPts val="0"/>
              </a:spcAft>
              <a:buClr>
                <a:schemeClr val="folHlink"/>
              </a:buClr>
              <a:buSzPct val="60000"/>
              <a:buFontTx/>
              <a:buNone/>
              <a:tabLst>
                <a:tab pos="444500" algn="l"/>
              </a:tabLst>
              <a:defRPr/>
            </a:pPr>
            <a:r>
              <a:rPr kumimoji="0" lang="en-US" altLang="zh-CN" sz="1975" b="1" i="0" u="none" strike="noStrike" kern="1200" cap="none" spc="0" normalizeH="0" baseline="0" noProof="0" dirty="0" err="1">
                <a:ln>
                  <a:noFill/>
                </a:ln>
                <a:solidFill>
                  <a:schemeClr val="accent5">
                    <a:lumMod val="10000"/>
                  </a:schemeClr>
                </a:solidFill>
                <a:effectLst/>
                <a:uLnTx/>
                <a:uFillTx/>
                <a:latin typeface="+mn-lt"/>
                <a:ea typeface="+mn-ea"/>
                <a:cs typeface="+mn-cs"/>
              </a:rPr>
              <a:t>onMouseOut</a:t>
            </a: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a:t>
            </a:r>
            <a:r>
              <a:rPr kumimoji="0" lang="en-US" altLang="zh-CN" sz="1975" b="1" i="0" u="none" strike="noStrike" kern="1200" cap="none" spc="0" normalizeH="0" baseline="0" noProof="0" dirty="0" err="1">
                <a:ln>
                  <a:noFill/>
                </a:ln>
                <a:solidFill>
                  <a:schemeClr val="accent5">
                    <a:lumMod val="10000"/>
                  </a:schemeClr>
                </a:solidFill>
                <a:effectLst/>
                <a:uLnTx/>
                <a:uFillTx/>
                <a:latin typeface="+mn-lt"/>
                <a:ea typeface="+mn-ea"/>
                <a:cs typeface="+mn-cs"/>
              </a:rPr>
              <a:t>this.start</a:t>
            </a: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 </a:t>
            </a:r>
            <a:r>
              <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rPr>
              <a:t>当鼠标移出该区域时 </a:t>
            </a:r>
            <a:r>
              <a:rPr kumimoji="0" lang="en-US" altLang="zh-CN" sz="1975" b="1" i="0" u="none" strike="noStrike" kern="1200" cap="none" spc="0" normalizeH="0" baseline="0" noProof="0" dirty="0" err="1">
                <a:ln>
                  <a:noFill/>
                </a:ln>
                <a:solidFill>
                  <a:schemeClr val="accent5">
                    <a:lumMod val="10000"/>
                  </a:schemeClr>
                </a:solidFill>
                <a:effectLst/>
                <a:uLnTx/>
                <a:uFillTx/>
                <a:latin typeface="+mn-lt"/>
                <a:ea typeface="+mn-ea"/>
                <a:cs typeface="+mn-cs"/>
              </a:rPr>
              <a:t>onMouseOver</a:t>
            </a: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a:t>
            </a:r>
            <a:r>
              <a:rPr kumimoji="0" lang="en-US" altLang="zh-CN" sz="1975" b="1" i="0" u="none" strike="noStrike" kern="1200" cap="none" spc="0" normalizeH="0" baseline="0" noProof="0" dirty="0" err="1">
                <a:ln>
                  <a:noFill/>
                </a:ln>
                <a:solidFill>
                  <a:schemeClr val="accent5">
                    <a:lumMod val="10000"/>
                  </a:schemeClr>
                </a:solidFill>
                <a:effectLst/>
                <a:uLnTx/>
                <a:uFillTx/>
                <a:latin typeface="+mn-lt"/>
                <a:ea typeface="+mn-ea"/>
                <a:cs typeface="+mn-cs"/>
              </a:rPr>
              <a:t>this.stop</a:t>
            </a: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 </a:t>
            </a:r>
            <a:r>
              <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rPr>
              <a:t>当鼠标移入该区域时</a:t>
            </a:r>
            <a:endPar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endParaRPr>
          </a:p>
        </p:txBody>
      </p:sp>
      <p:sp>
        <p:nvSpPr>
          <p:cNvPr id="71686" name="Rectangle 3"/>
          <p:cNvSpPr txBox="1"/>
          <p:nvPr/>
        </p:nvSpPr>
        <p:spPr>
          <a:xfrm>
            <a:off x="1724612" y="3358509"/>
            <a:ext cx="3665537" cy="704911"/>
          </a:xfrm>
          <a:prstGeom prst="rect">
            <a:avLst/>
          </a:prstGeom>
          <a:noFill/>
          <a:ln w="9525">
            <a:noFill/>
          </a:ln>
        </p:spPr>
        <p:txBody>
          <a:bodyPr lIns="91464" tIns="45732" rIns="91464" bIns="45732" anchor="t"/>
          <a:p>
            <a:pPr marL="346075" indent="-346075" eaLnBrk="0" hangingPunct="0">
              <a:lnSpc>
                <a:spcPct val="150000"/>
              </a:lnSpc>
              <a:spcBef>
                <a:spcPct val="20000"/>
              </a:spcBef>
              <a:buFont typeface="Wingdings" panose="05000000000000000000" pitchFamily="2" charset="2"/>
              <a:buChar char="u"/>
            </a:pPr>
            <a:r>
              <a:rPr lang="en-US" altLang="zh-CN" sz="2765" b="1" dirty="0">
                <a:solidFill>
                  <a:schemeClr val="tx1"/>
                </a:solidFill>
                <a:latin typeface="楷体" panose="02010609060101010101" pitchFamily="49" charset="-122"/>
                <a:ea typeface="楷体" panose="02010609060101010101" pitchFamily="49" charset="-122"/>
              </a:rPr>
              <a:t> </a:t>
            </a:r>
            <a:r>
              <a:rPr lang="zh-CN" altLang="en-US" sz="2765" b="1" dirty="0">
                <a:solidFill>
                  <a:schemeClr val="tx1"/>
                </a:solidFill>
                <a:latin typeface="楷体" panose="02010609060101010101" pitchFamily="49" charset="-122"/>
                <a:ea typeface="楷体" panose="02010609060101010101" pitchFamily="49" charset="-122"/>
              </a:rPr>
              <a:t>常用属性</a:t>
            </a:r>
            <a:endParaRPr lang="en-US" altLang="zh-CN" sz="2765" b="1" dirty="0">
              <a:solidFill>
                <a:schemeClr val="tx1"/>
              </a:solidFill>
              <a:latin typeface="楷体" panose="02010609060101010101" pitchFamily="49" charset="-122"/>
              <a:ea typeface="楷体" panose="02010609060101010101" pitchFamily="49" charset="-122"/>
            </a:endParaRPr>
          </a:p>
        </p:txBody>
      </p:sp>
      <p:sp>
        <p:nvSpPr>
          <p:cNvPr id="9" name="AutoShape 4"/>
          <p:cNvSpPr>
            <a:spLocks noChangeArrowheads="1"/>
          </p:cNvSpPr>
          <p:nvPr/>
        </p:nvSpPr>
        <p:spPr bwMode="auto">
          <a:xfrm>
            <a:off x="2288541" y="3992929"/>
            <a:ext cx="7229254" cy="2533156"/>
          </a:xfrm>
          <a:prstGeom prst="roundRect">
            <a:avLst>
              <a:gd name="adj" fmla="val 353"/>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a:spAutoFit/>
          </a:bodyPr>
          <a:lstStyle/>
          <a:p>
            <a:pPr marL="0" marR="0" lvl="0" indent="0" algn="l" defTabSz="723900" rtl="0" eaLnBrk="1" fontAlgn="base" latinLnBrk="0" hangingPunct="1">
              <a:lnSpc>
                <a:spcPct val="100000"/>
              </a:lnSpc>
              <a:spcBef>
                <a:spcPct val="0"/>
              </a:spcBef>
              <a:spcAft>
                <a:spcPts val="0"/>
              </a:spcAft>
              <a:buClr>
                <a:schemeClr val="folHlink"/>
              </a:buClr>
              <a:buSzPct val="60000"/>
              <a:buFontTx/>
              <a:buNone/>
              <a:tabLst>
                <a:tab pos="444500" algn="l"/>
              </a:tabLst>
              <a:defRPr/>
            </a:pP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behavior    alternate:</a:t>
            </a:r>
            <a:r>
              <a:rPr kumimoji="0" lang="zh-CN" altLang="en-US" sz="1975" b="1" i="0" u="none" strike="noStrike" kern="1200" cap="none" spc="0" normalizeH="0" baseline="0" noProof="0" dirty="0" err="1">
                <a:ln>
                  <a:noFill/>
                </a:ln>
                <a:solidFill>
                  <a:schemeClr val="accent5">
                    <a:lumMod val="10000"/>
                  </a:schemeClr>
                </a:solidFill>
                <a:effectLst/>
                <a:uLnTx/>
                <a:uFillTx/>
                <a:latin typeface="+mn-lt"/>
                <a:ea typeface="+mn-ea"/>
                <a:cs typeface="+mn-cs"/>
              </a:rPr>
              <a:t>来回滚动 </a:t>
            </a:r>
            <a:r>
              <a:rPr kumimoji="0" lang="en-US" altLang="zh-CN" sz="1975" b="1" i="0" u="none" strike="noStrike" kern="1200" cap="none" spc="0" normalizeH="0" baseline="0" noProof="0" dirty="0" err="1">
                <a:ln>
                  <a:noFill/>
                </a:ln>
                <a:solidFill>
                  <a:schemeClr val="accent5">
                    <a:lumMod val="10000"/>
                  </a:schemeClr>
                </a:solidFill>
                <a:effectLst/>
                <a:uLnTx/>
                <a:uFillTx/>
                <a:latin typeface="+mn-lt"/>
                <a:ea typeface="+mn-ea"/>
                <a:cs typeface="+mn-cs"/>
              </a:rPr>
              <a:t>scroll:</a:t>
            </a:r>
            <a:r>
              <a:rPr kumimoji="0" lang="zh-CN" altLang="en-US" sz="1975" b="1" i="0" u="none" strike="noStrike" kern="1200" cap="none" spc="0" normalizeH="0" baseline="0" noProof="0" dirty="0" err="1">
                <a:ln>
                  <a:noFill/>
                </a:ln>
                <a:solidFill>
                  <a:schemeClr val="accent5">
                    <a:lumMod val="10000"/>
                  </a:schemeClr>
                </a:solidFill>
                <a:effectLst/>
                <a:uLnTx/>
                <a:uFillTx/>
                <a:latin typeface="+mn-lt"/>
                <a:ea typeface="+mn-ea"/>
                <a:cs typeface="+mn-cs"/>
              </a:rPr>
              <a:t>重复滚动  </a:t>
            </a:r>
            <a:r>
              <a:rPr kumimoji="0" lang="en-US" altLang="zh-CN" sz="1975" b="1" i="0" u="none" strike="noStrike" kern="1200" cap="none" spc="0" normalizeH="0" baseline="0" noProof="0" dirty="0" err="1">
                <a:ln>
                  <a:noFill/>
                </a:ln>
                <a:solidFill>
                  <a:schemeClr val="accent5">
                    <a:lumMod val="10000"/>
                  </a:schemeClr>
                </a:solidFill>
                <a:effectLst/>
                <a:uLnTx/>
                <a:uFillTx/>
                <a:latin typeface="+mn-lt"/>
                <a:ea typeface="+mn-ea"/>
                <a:cs typeface="+mn-cs"/>
              </a:rPr>
              <a:t>slide:</a:t>
            </a:r>
            <a:r>
              <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rPr>
              <a:t>不重复滚动</a:t>
            </a:r>
            <a:endPar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endParaRPr>
          </a:p>
          <a:p>
            <a:pPr marL="0" marR="0" lvl="0" indent="0" algn="l" defTabSz="723900" rtl="0" eaLnBrk="1" fontAlgn="base" latinLnBrk="0" hangingPunct="1">
              <a:lnSpc>
                <a:spcPct val="100000"/>
              </a:lnSpc>
              <a:spcBef>
                <a:spcPct val="0"/>
              </a:spcBef>
              <a:spcAft>
                <a:spcPts val="0"/>
              </a:spcAft>
              <a:buClr>
                <a:schemeClr val="folHlink"/>
              </a:buClr>
              <a:buSzPct val="60000"/>
              <a:buFontTx/>
              <a:buNone/>
              <a:tabLst>
                <a:tab pos="444500" algn="l"/>
              </a:tabLst>
              <a:defRPr/>
            </a:pPr>
            <a:r>
              <a:rPr kumimoji="0" lang="en-US" altLang="zh-CN" sz="1975" b="1" i="0" u="none" strike="noStrike" kern="1200" cap="none" spc="0" normalizeH="0" baseline="0" noProof="0" dirty="0" err="1">
                <a:ln>
                  <a:noFill/>
                </a:ln>
                <a:solidFill>
                  <a:schemeClr val="accent5">
                    <a:lumMod val="10000"/>
                  </a:schemeClr>
                </a:solidFill>
                <a:effectLst/>
                <a:uLnTx/>
                <a:uFillTx/>
                <a:latin typeface="+mn-lt"/>
                <a:ea typeface="+mn-ea"/>
                <a:cs typeface="+mn-cs"/>
              </a:rPr>
              <a:t>bgcolor</a:t>
            </a:r>
            <a:r>
              <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rPr>
              <a:t>：  活动字幕的背景颜色</a:t>
            </a:r>
            <a:endPar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endParaRPr>
          </a:p>
          <a:p>
            <a:pPr marL="0" marR="0" lvl="0" indent="0" algn="l" defTabSz="723900" rtl="0" eaLnBrk="1" fontAlgn="base" latinLnBrk="0" hangingPunct="1">
              <a:lnSpc>
                <a:spcPct val="100000"/>
              </a:lnSpc>
              <a:spcBef>
                <a:spcPct val="0"/>
              </a:spcBef>
              <a:spcAft>
                <a:spcPts val="0"/>
              </a:spcAft>
              <a:buClr>
                <a:schemeClr val="folHlink"/>
              </a:buClr>
              <a:buSzPct val="60000"/>
              <a:buFontTx/>
              <a:buNone/>
              <a:tabLst>
                <a:tab pos="444500" algn="l"/>
              </a:tabLst>
              <a:defRPr/>
            </a:pPr>
            <a:r>
              <a:rPr kumimoji="0" lang="en-US" altLang="zh-CN" sz="1975" b="1" i="0" u="none" strike="noStrike" kern="1200" cap="none" spc="0" normalizeH="0" baseline="0" noProof="0" dirty="0" err="1">
                <a:ln>
                  <a:noFill/>
                </a:ln>
                <a:solidFill>
                  <a:schemeClr val="accent5">
                    <a:lumMod val="10000"/>
                  </a:schemeClr>
                </a:solidFill>
                <a:effectLst/>
                <a:uLnTx/>
                <a:uFillTx/>
                <a:latin typeface="+mn-lt"/>
                <a:ea typeface="+mn-ea"/>
                <a:cs typeface="+mn-cs"/>
              </a:rPr>
              <a:t>d</a:t>
            </a:r>
            <a:r>
              <a:rPr kumimoji="0" lang="en-US" altLang="zh-CN" sz="1975" b="1" i="0" u="none" strike="noStrike" kern="1200" cap="none" spc="0" normalizeH="0" baseline="0" noProof="0">
                <a:ln>
                  <a:noFill/>
                </a:ln>
                <a:solidFill>
                  <a:schemeClr val="accent5">
                    <a:lumMod val="10000"/>
                  </a:schemeClr>
                </a:solidFill>
                <a:effectLst/>
                <a:uLnTx/>
                <a:uFillTx/>
                <a:latin typeface="+mn-lt"/>
                <a:ea typeface="+mn-ea"/>
                <a:cs typeface="+mn-cs"/>
              </a:rPr>
              <a:t>irection</a:t>
            </a:r>
            <a:r>
              <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rPr>
              <a:t>：</a:t>
            </a: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left right up down</a:t>
            </a:r>
            <a:endPar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endParaRPr>
          </a:p>
          <a:p>
            <a:pPr marL="0" marR="0" lvl="0" indent="0" algn="l" defTabSz="723900" rtl="0" eaLnBrk="1" fontAlgn="base" latinLnBrk="0" hangingPunct="1">
              <a:lnSpc>
                <a:spcPct val="100000"/>
              </a:lnSpc>
              <a:spcBef>
                <a:spcPct val="0"/>
              </a:spcBef>
              <a:spcAft>
                <a:spcPts val="0"/>
              </a:spcAft>
              <a:buClr>
                <a:schemeClr val="folHlink"/>
              </a:buClr>
              <a:buSzPct val="60000"/>
              <a:buFontTx/>
              <a:buNone/>
              <a:tabLst>
                <a:tab pos="444500" algn="l"/>
              </a:tabLst>
              <a:defRPr/>
            </a:pP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height:       </a:t>
            </a:r>
            <a:r>
              <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rPr>
              <a:t>设定活动字幕的高度</a:t>
            </a:r>
            <a:endPar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endParaRPr>
          </a:p>
          <a:p>
            <a:pPr marL="0" marR="0" lvl="0" indent="0" algn="l" defTabSz="723900" rtl="0" eaLnBrk="1" fontAlgn="base" latinLnBrk="0" hangingPunct="1">
              <a:lnSpc>
                <a:spcPct val="100000"/>
              </a:lnSpc>
              <a:spcBef>
                <a:spcPct val="0"/>
              </a:spcBef>
              <a:spcAft>
                <a:spcPts val="0"/>
              </a:spcAft>
              <a:buClr>
                <a:schemeClr val="folHlink"/>
              </a:buClr>
              <a:buSzPct val="60000"/>
              <a:buFontTx/>
              <a:buNone/>
              <a:tabLst>
                <a:tab pos="444500" algn="l"/>
              </a:tabLst>
              <a:defRPr/>
            </a:pP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width:        </a:t>
            </a:r>
            <a:r>
              <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rPr>
              <a:t>设定活动字幕的宽度</a:t>
            </a:r>
            <a:endPar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endParaRPr>
          </a:p>
          <a:p>
            <a:pPr marL="0" marR="0" lvl="0" indent="0" algn="l" defTabSz="723900" rtl="0" eaLnBrk="1" fontAlgn="base" latinLnBrk="0" hangingPunct="1">
              <a:lnSpc>
                <a:spcPct val="100000"/>
              </a:lnSpc>
              <a:spcBef>
                <a:spcPct val="0"/>
              </a:spcBef>
              <a:spcAft>
                <a:spcPts val="0"/>
              </a:spcAft>
              <a:buClr>
                <a:schemeClr val="folHlink"/>
              </a:buClr>
              <a:buSzPct val="60000"/>
              <a:buFontTx/>
              <a:buNone/>
              <a:tabLst>
                <a:tab pos="444500" algn="l"/>
              </a:tabLst>
              <a:defRPr/>
            </a:pP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Loop:</a:t>
            </a:r>
            <a:r>
              <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rPr>
              <a:t>设定滚动的次数，当</a:t>
            </a: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loop=-1</a:t>
            </a:r>
            <a:r>
              <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rPr>
              <a:t>表示一直滚动下去，默认为</a:t>
            </a: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-1</a:t>
            </a:r>
            <a:endPar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endParaRPr>
          </a:p>
          <a:p>
            <a:pPr marL="0" marR="0" lvl="0" indent="0" algn="l" defTabSz="723900" rtl="0" eaLnBrk="1" fontAlgn="base" latinLnBrk="0" hangingPunct="1">
              <a:lnSpc>
                <a:spcPct val="100000"/>
              </a:lnSpc>
              <a:spcBef>
                <a:spcPct val="0"/>
              </a:spcBef>
              <a:spcAft>
                <a:spcPts val="0"/>
              </a:spcAft>
              <a:buClr>
                <a:schemeClr val="folHlink"/>
              </a:buClr>
              <a:buSzPct val="60000"/>
              <a:buFontTx/>
              <a:buNone/>
              <a:tabLst>
                <a:tab pos="444500" algn="l"/>
              </a:tabLst>
              <a:defRPr/>
            </a:pPr>
            <a:r>
              <a:rPr kumimoji="0" lang="en-US" altLang="zh-CN" sz="1975" b="1" i="0" u="none" strike="noStrike" kern="1200" cap="none" spc="0" normalizeH="0" baseline="0" noProof="0" dirty="0" err="1">
                <a:ln>
                  <a:noFill/>
                </a:ln>
                <a:solidFill>
                  <a:schemeClr val="accent5">
                    <a:lumMod val="10000"/>
                  </a:schemeClr>
                </a:solidFill>
                <a:effectLst/>
                <a:uLnTx/>
                <a:uFillTx/>
                <a:latin typeface="+mn-lt"/>
                <a:ea typeface="+mn-ea"/>
                <a:cs typeface="+mn-cs"/>
              </a:rPr>
              <a:t>scrollamount</a:t>
            </a: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  </a:t>
            </a:r>
            <a:r>
              <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rPr>
              <a:t>设定活动字幕的滚动速度（像素）</a:t>
            </a:r>
            <a:endPar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endParaRPr>
          </a:p>
          <a:p>
            <a:pPr marL="0" marR="0" lvl="0" indent="0" algn="l" defTabSz="723900" rtl="0" eaLnBrk="1" fontAlgn="base" latinLnBrk="0" hangingPunct="1">
              <a:lnSpc>
                <a:spcPct val="100000"/>
              </a:lnSpc>
              <a:spcBef>
                <a:spcPct val="0"/>
              </a:spcBef>
              <a:spcAft>
                <a:spcPts val="0"/>
              </a:spcAft>
              <a:buClr>
                <a:schemeClr val="folHlink"/>
              </a:buClr>
              <a:buSzPct val="60000"/>
              <a:buFontTx/>
              <a:buNone/>
              <a:tabLst>
                <a:tab pos="444500" algn="l"/>
              </a:tabLst>
              <a:defRPr/>
            </a:pPr>
            <a:r>
              <a:rPr kumimoji="0" lang="en-US" altLang="zh-CN" sz="1975" b="1" i="0" u="none" strike="noStrike" kern="1200" cap="none" spc="0" normalizeH="0" baseline="0" noProof="0" dirty="0" err="1">
                <a:ln>
                  <a:noFill/>
                </a:ln>
                <a:solidFill>
                  <a:schemeClr val="accent5">
                    <a:lumMod val="10000"/>
                  </a:schemeClr>
                </a:solidFill>
                <a:effectLst/>
                <a:uLnTx/>
                <a:uFillTx/>
                <a:latin typeface="+mn-lt"/>
                <a:ea typeface="+mn-ea"/>
                <a:cs typeface="+mn-cs"/>
              </a:rPr>
              <a:t>scrolldelay</a:t>
            </a:r>
            <a:r>
              <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rPr>
              <a:t>:       </a:t>
            </a:r>
            <a:r>
              <a:rPr kumimoji="0" lang="zh-CN" altLang="en-US" sz="1975" b="1" i="0" u="none" strike="noStrike" kern="1200" cap="none" spc="0" normalizeH="0" baseline="0" noProof="0" dirty="0">
                <a:ln>
                  <a:noFill/>
                </a:ln>
                <a:solidFill>
                  <a:schemeClr val="accent5">
                    <a:lumMod val="10000"/>
                  </a:schemeClr>
                </a:solidFill>
                <a:effectLst/>
                <a:uLnTx/>
                <a:uFillTx/>
                <a:latin typeface="+mn-lt"/>
                <a:ea typeface="+mn-ea"/>
                <a:cs typeface="+mn-cs"/>
              </a:rPr>
              <a:t>设定活动字幕滚动两次之间的延迟时间（毫秒）</a:t>
            </a:r>
            <a:endParaRPr kumimoji="0" lang="en-US" altLang="zh-CN" sz="1975" b="1" i="0" u="none" strike="noStrike" kern="1200" cap="none" spc="0" normalizeH="0" baseline="0" noProof="0" dirty="0">
              <a:ln>
                <a:noFill/>
              </a:ln>
              <a:solidFill>
                <a:schemeClr val="accent5">
                  <a:lumMod val="10000"/>
                </a:schemeClr>
              </a:solidFill>
              <a:effectLst/>
              <a:uLnTx/>
              <a:uFillTx/>
              <a:latin typeface="+mn-lt"/>
              <a:ea typeface="+mn-ea"/>
              <a:cs typeface="+mn-cs"/>
            </a:endParaRPr>
          </a:p>
        </p:txBody>
      </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列表标签：</a:t>
            </a:r>
            <a:r>
              <a:rPr kumimoji="0" lang="zh-CN" altLang="en-US" sz="1800" b="0"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是这一组样式相同，功能相同的元素的集合，列表不同于表格（多行多列）。</a:t>
            </a:r>
            <a:endParaRPr kumimoji="0" lang="en-US" altLang="zh-CN"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zh-CN" altLang="en-US" sz="1800" b="0" i="0" u="none" strike="noStrike" kern="1200" cap="none" spc="0" normalizeH="0" baseline="0" noProof="1" dirty="0" smtClean="0">
              <a:solidFill>
                <a:schemeClr val="tx1">
                  <a:lumMod val="75000"/>
                  <a:lumOff val="25000"/>
                </a:schemeClr>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83970" name="标题 1"/>
          <p:cNvSpPr txBox="1"/>
          <p:nvPr/>
        </p:nvSpPr>
        <p:spPr>
          <a:xfrm>
            <a:off x="296754" y="112491"/>
            <a:ext cx="8686069" cy="635986"/>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列表标签</a:t>
            </a:r>
            <a:endParaRPr lang="zh-CN" altLang="en-US" sz="3160" dirty="0">
              <a:solidFill>
                <a:srgbClr val="595959"/>
              </a:solidFill>
              <a:latin typeface="黑体" panose="02010609060101010101" charset="-122"/>
              <a:ea typeface="黑体" panose="02010609060101010101" charset="-122"/>
            </a:endParaRPr>
          </a:p>
        </p:txBody>
      </p:sp>
      <p:pic>
        <p:nvPicPr>
          <p:cNvPr id="83971" name="Picture 2"/>
          <p:cNvPicPr>
            <a:picLocks noChangeAspect="1"/>
          </p:cNvPicPr>
          <p:nvPr/>
        </p:nvPicPr>
        <p:blipFill>
          <a:blip r:embed="rId1"/>
          <a:stretch>
            <a:fillRect/>
          </a:stretch>
        </p:blipFill>
        <p:spPr>
          <a:xfrm>
            <a:off x="2246247" y="2639500"/>
            <a:ext cx="2423327" cy="300762"/>
          </a:xfrm>
          <a:prstGeom prst="rect">
            <a:avLst/>
          </a:prstGeom>
          <a:noFill/>
          <a:ln w="9525">
            <a:noFill/>
          </a:ln>
        </p:spPr>
      </p:pic>
      <p:pic>
        <p:nvPicPr>
          <p:cNvPr id="83972" name="Picture 3"/>
          <p:cNvPicPr>
            <a:picLocks noChangeAspect="1"/>
          </p:cNvPicPr>
          <p:nvPr/>
        </p:nvPicPr>
        <p:blipFill>
          <a:blip r:embed="rId2"/>
          <a:stretch>
            <a:fillRect/>
          </a:stretch>
        </p:blipFill>
        <p:spPr>
          <a:xfrm>
            <a:off x="2183588" y="3298983"/>
            <a:ext cx="2523581" cy="1135690"/>
          </a:xfrm>
          <a:prstGeom prst="rect">
            <a:avLst/>
          </a:prstGeom>
          <a:noFill/>
          <a:ln w="9525">
            <a:noFill/>
          </a:ln>
        </p:spPr>
      </p:pic>
      <p:pic>
        <p:nvPicPr>
          <p:cNvPr id="83973" name="Picture 4"/>
          <p:cNvPicPr>
            <a:picLocks noChangeAspect="1"/>
          </p:cNvPicPr>
          <p:nvPr/>
        </p:nvPicPr>
        <p:blipFill>
          <a:blip r:embed="rId3"/>
          <a:stretch>
            <a:fillRect/>
          </a:stretch>
        </p:blipFill>
        <p:spPr>
          <a:xfrm>
            <a:off x="5161445" y="2709991"/>
            <a:ext cx="2531413" cy="1486579"/>
          </a:xfrm>
          <a:prstGeom prst="rect">
            <a:avLst/>
          </a:prstGeom>
          <a:noFill/>
          <a:ln w="9525">
            <a:noFill/>
          </a:ln>
        </p:spPr>
      </p:pic>
      <p:pic>
        <p:nvPicPr>
          <p:cNvPr id="83974" name="Picture 5"/>
          <p:cNvPicPr>
            <a:picLocks noChangeAspect="1"/>
          </p:cNvPicPr>
          <p:nvPr/>
        </p:nvPicPr>
        <p:blipFill>
          <a:blip r:embed="rId4"/>
          <a:stretch>
            <a:fillRect/>
          </a:stretch>
        </p:blipFill>
        <p:spPr>
          <a:xfrm>
            <a:off x="2188287" y="4357916"/>
            <a:ext cx="4903047" cy="1644792"/>
          </a:xfrm>
          <a:prstGeom prst="rect">
            <a:avLst/>
          </a:prstGeom>
          <a:noFill/>
          <a:ln w="9525">
            <a:noFill/>
          </a:ln>
        </p:spPr>
      </p:pic>
      <p:sp>
        <p:nvSpPr>
          <p:cNvPr id="8" name="圆角矩形 7"/>
          <p:cNvSpPr/>
          <p:nvPr/>
        </p:nvSpPr>
        <p:spPr>
          <a:xfrm>
            <a:off x="8336677" y="3872311"/>
            <a:ext cx="1702752" cy="126570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b="1" strike="noStrike" noProof="1" dirty="0" smtClean="0">
                <a:solidFill>
                  <a:schemeClr val="tx1"/>
                </a:solidFill>
              </a:rPr>
              <a:t>这些都是列表，特点是显示方式以及样式相同，功能相同。</a:t>
            </a:r>
            <a:endParaRPr lang="zh-CN" altLang="en-US" sz="675" b="1" strike="noStrike" noProof="1" dirty="0">
              <a:solidFill>
                <a:schemeClr val="tx1"/>
              </a:solidFill>
            </a:endParaRPr>
          </a:p>
        </p:txBody>
      </p:sp>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列表标签的分类</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自定义列表</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有序列表</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无序列表</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自定义列表：</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用来表示一组无序的、具备标题的列表数据。</a:t>
            </a:r>
            <a:endPar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86018" name="标题 1"/>
          <p:cNvSpPr txBox="1"/>
          <p:nvPr/>
        </p:nvSpPr>
        <p:spPr>
          <a:xfrm>
            <a:off x="266274" y="101696"/>
            <a:ext cx="8686069" cy="635986"/>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列表标签</a:t>
            </a:r>
            <a:endParaRPr lang="zh-CN" altLang="en-US" sz="3160" dirty="0">
              <a:solidFill>
                <a:srgbClr val="595959"/>
              </a:solidFill>
              <a:latin typeface="黑体" panose="02010609060101010101" charset="-122"/>
              <a:ea typeface="黑体" panose="02010609060101010101" charset="-122"/>
            </a:endParaRPr>
          </a:p>
        </p:txBody>
      </p:sp>
      <p:sp>
        <p:nvSpPr>
          <p:cNvPr id="9" name="矩形 8"/>
          <p:cNvSpPr/>
          <p:nvPr/>
        </p:nvSpPr>
        <p:spPr>
          <a:xfrm>
            <a:off x="4246627" y="4119813"/>
            <a:ext cx="2871338" cy="718185"/>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z="675" strike="noStrike" noProof="1" dirty="0" smtClean="0">
                <a:latin typeface="Arial" panose="020B0604020202020204" pitchFamily="34" charset="0"/>
                <a:ea typeface="宋体" panose="02010600030101010101" pitchFamily="2" charset="-122"/>
                <a:cs typeface="+mn-cs"/>
              </a:rPr>
              <a:t>&lt;dl&gt;</a:t>
            </a:r>
            <a:endParaRPr lang="en-US" altLang="zh-CN" sz="675" strike="noStrike" noProof="1" dirty="0" smtClean="0"/>
          </a:p>
          <a:p>
            <a:pPr lvl="1" fontAlgn="base"/>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dt</a:t>
            </a:r>
            <a:r>
              <a:rPr lang="en-US" altLang="zh-CN" sz="675" strike="noStrike" noProof="1" dirty="0" smtClean="0">
                <a:latin typeface="Arial" panose="020B0604020202020204" pitchFamily="34" charset="0"/>
                <a:ea typeface="宋体" panose="02010600030101010101" pitchFamily="2" charset="-122"/>
                <a:cs typeface="+mn-cs"/>
              </a:rPr>
              <a:t>&gt;</a:t>
            </a:r>
            <a:r>
              <a:rPr lang="zh-CN" altLang="en-US" sz="675" strike="noStrike" noProof="1" dirty="0" smtClean="0">
                <a:latin typeface="Arial" panose="020B0604020202020204" pitchFamily="34" charset="0"/>
                <a:ea typeface="宋体" panose="02010600030101010101" pitchFamily="2" charset="-122"/>
                <a:cs typeface="+mn-cs"/>
              </a:rPr>
              <a:t>标题</a:t>
            </a:r>
            <a:r>
              <a:rPr lang="en-US" altLang="zh-CN" sz="675" strike="noStrike" noProof="1" dirty="0" smtClean="0">
                <a:latin typeface="Arial" panose="020B0604020202020204" pitchFamily="34" charset="0"/>
                <a:ea typeface="宋体" panose="02010600030101010101" pitchFamily="2" charset="-122"/>
                <a:cs typeface="+mn-cs"/>
              </a:rPr>
              <a:t>1&lt;/</a:t>
            </a:r>
            <a:r>
              <a:rPr lang="en-US" altLang="zh-CN" sz="675" strike="noStrike" noProof="1" dirty="0" err="1" smtClean="0">
                <a:latin typeface="Arial" panose="020B0604020202020204" pitchFamily="34" charset="0"/>
                <a:ea typeface="宋体" panose="02010600030101010101" pitchFamily="2" charset="-122"/>
                <a:cs typeface="+mn-cs"/>
              </a:rPr>
              <a:t>dt</a:t>
            </a:r>
            <a:r>
              <a:rPr lang="en-US" altLang="zh-CN" sz="675" strike="noStrike" noProof="1" dirty="0" smtClean="0">
                <a:latin typeface="Arial" panose="020B0604020202020204" pitchFamily="34" charset="0"/>
                <a:ea typeface="宋体" panose="02010600030101010101" pitchFamily="2" charset="-122"/>
                <a:cs typeface="+mn-cs"/>
              </a:rPr>
              <a:t>&gt;</a:t>
            </a:r>
            <a:endParaRPr lang="en-US" altLang="zh-CN" sz="675" strike="noStrike" noProof="1" dirty="0" smtClean="0"/>
          </a:p>
          <a:p>
            <a:pPr lvl="1" fontAlgn="base"/>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dd</a:t>
            </a:r>
            <a:r>
              <a:rPr lang="en-US" altLang="zh-CN" sz="675" strike="noStrike" noProof="1" dirty="0" smtClean="0">
                <a:latin typeface="Arial" panose="020B0604020202020204" pitchFamily="34" charset="0"/>
                <a:ea typeface="宋体" panose="02010600030101010101" pitchFamily="2" charset="-122"/>
                <a:cs typeface="+mn-cs"/>
              </a:rPr>
              <a:t>&gt;</a:t>
            </a:r>
            <a:r>
              <a:rPr lang="zh-CN" altLang="en-US" sz="675" strike="noStrike" noProof="1" dirty="0" smtClean="0">
                <a:latin typeface="Arial" panose="020B0604020202020204" pitchFamily="34" charset="0"/>
                <a:ea typeface="宋体" panose="02010600030101010101" pitchFamily="2" charset="-122"/>
                <a:cs typeface="+mn-cs"/>
              </a:rPr>
              <a:t>这里是一段内容</a:t>
            </a:r>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dd</a:t>
            </a:r>
            <a:r>
              <a:rPr lang="en-US" altLang="zh-CN" sz="675" strike="noStrike" noProof="1" dirty="0" smtClean="0">
                <a:latin typeface="Arial" panose="020B0604020202020204" pitchFamily="34" charset="0"/>
                <a:ea typeface="宋体" panose="02010600030101010101" pitchFamily="2" charset="-122"/>
                <a:cs typeface="+mn-cs"/>
              </a:rPr>
              <a:t>&gt;</a:t>
            </a:r>
            <a:endParaRPr lang="en-US" altLang="zh-CN" sz="675" strike="noStrike" noProof="1" dirty="0" smtClean="0"/>
          </a:p>
          <a:p>
            <a:pPr lvl="1" fontAlgn="base"/>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dt</a:t>
            </a:r>
            <a:r>
              <a:rPr lang="en-US" altLang="zh-CN" sz="675" strike="noStrike" noProof="1" dirty="0" smtClean="0">
                <a:latin typeface="Arial" panose="020B0604020202020204" pitchFamily="34" charset="0"/>
                <a:ea typeface="宋体" panose="02010600030101010101" pitchFamily="2" charset="-122"/>
                <a:cs typeface="+mn-cs"/>
              </a:rPr>
              <a:t>&gt;</a:t>
            </a:r>
            <a:r>
              <a:rPr lang="zh-CN" altLang="en-US" sz="675" strike="noStrike" noProof="1" dirty="0" smtClean="0">
                <a:latin typeface="Arial" panose="020B0604020202020204" pitchFamily="34" charset="0"/>
                <a:ea typeface="宋体" panose="02010600030101010101" pitchFamily="2" charset="-122"/>
                <a:cs typeface="+mn-cs"/>
              </a:rPr>
              <a:t>标题</a:t>
            </a:r>
            <a:r>
              <a:rPr lang="en-US" altLang="zh-CN" sz="675" strike="noStrike" noProof="1" dirty="0" smtClean="0">
                <a:latin typeface="Arial" panose="020B0604020202020204" pitchFamily="34" charset="0"/>
                <a:ea typeface="宋体" panose="02010600030101010101" pitchFamily="2" charset="-122"/>
                <a:cs typeface="+mn-cs"/>
              </a:rPr>
              <a:t>1&lt;/</a:t>
            </a:r>
            <a:r>
              <a:rPr lang="en-US" altLang="zh-CN" sz="675" strike="noStrike" noProof="1" dirty="0" err="1" smtClean="0">
                <a:latin typeface="Arial" panose="020B0604020202020204" pitchFamily="34" charset="0"/>
                <a:ea typeface="宋体" panose="02010600030101010101" pitchFamily="2" charset="-122"/>
                <a:cs typeface="+mn-cs"/>
              </a:rPr>
              <a:t>dt</a:t>
            </a:r>
            <a:r>
              <a:rPr lang="en-US" altLang="zh-CN" sz="675" strike="noStrike" noProof="1" dirty="0" smtClean="0">
                <a:latin typeface="Arial" panose="020B0604020202020204" pitchFamily="34" charset="0"/>
                <a:ea typeface="宋体" panose="02010600030101010101" pitchFamily="2" charset="-122"/>
                <a:cs typeface="+mn-cs"/>
              </a:rPr>
              <a:t>&gt;</a:t>
            </a:r>
            <a:endParaRPr lang="en-US" altLang="zh-CN" sz="675" strike="noStrike" noProof="1" dirty="0" smtClean="0"/>
          </a:p>
          <a:p>
            <a:pPr lvl="1" fontAlgn="base"/>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dd</a:t>
            </a:r>
            <a:r>
              <a:rPr lang="en-US" altLang="zh-CN" sz="675" strike="noStrike" noProof="1" dirty="0" smtClean="0">
                <a:latin typeface="Arial" panose="020B0604020202020204" pitchFamily="34" charset="0"/>
                <a:ea typeface="宋体" panose="02010600030101010101" pitchFamily="2" charset="-122"/>
                <a:cs typeface="+mn-cs"/>
              </a:rPr>
              <a:t>&gt;</a:t>
            </a:r>
            <a:r>
              <a:rPr lang="zh-CN" altLang="en-US" sz="675" strike="noStrike" noProof="1" dirty="0" smtClean="0">
                <a:latin typeface="Arial" panose="020B0604020202020204" pitchFamily="34" charset="0"/>
                <a:ea typeface="宋体" panose="02010600030101010101" pitchFamily="2" charset="-122"/>
                <a:cs typeface="+mn-cs"/>
              </a:rPr>
              <a:t>这里是一段内容</a:t>
            </a:r>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dd</a:t>
            </a:r>
            <a:r>
              <a:rPr lang="en-US" altLang="zh-CN" sz="675" strike="noStrike" noProof="1" dirty="0" smtClean="0">
                <a:latin typeface="Arial" panose="020B0604020202020204" pitchFamily="34" charset="0"/>
                <a:ea typeface="宋体" panose="02010600030101010101" pitchFamily="2" charset="-122"/>
                <a:cs typeface="+mn-cs"/>
              </a:rPr>
              <a:t>&gt;</a:t>
            </a:r>
            <a:endParaRPr lang="en-US" altLang="zh-CN" sz="675" strike="noStrike" noProof="1" dirty="0" smtClean="0"/>
          </a:p>
          <a:p>
            <a:pPr fontAlgn="base"/>
            <a:r>
              <a:rPr lang="en-US" altLang="zh-CN" sz="675" strike="noStrike" noProof="1" dirty="0" smtClean="0">
                <a:latin typeface="Arial" panose="020B0604020202020204" pitchFamily="34" charset="0"/>
                <a:ea typeface="宋体" panose="02010600030101010101" pitchFamily="2" charset="-122"/>
                <a:cs typeface="+mn-cs"/>
              </a:rPr>
              <a:t>&lt;/dl&gt;</a:t>
            </a:r>
            <a:endParaRPr lang="zh-CN" altLang="en-US" sz="675" strike="noStrike" noProof="1" dirty="0"/>
          </a:p>
        </p:txBody>
      </p:sp>
      <p:sp>
        <p:nvSpPr>
          <p:cNvPr id="11" name="圆角矩形 10"/>
          <p:cNvSpPr/>
          <p:nvPr/>
        </p:nvSpPr>
        <p:spPr>
          <a:xfrm>
            <a:off x="2053571" y="4038356"/>
            <a:ext cx="1821804" cy="29606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列表容器标签，块级</a:t>
            </a:r>
            <a:endParaRPr lang="zh-CN" altLang="en-US" sz="675" strike="noStrike" noProof="1" dirty="0">
              <a:solidFill>
                <a:srgbClr val="FF0000"/>
              </a:solidFill>
            </a:endParaRPr>
          </a:p>
        </p:txBody>
      </p:sp>
      <p:sp>
        <p:nvSpPr>
          <p:cNvPr id="12" name="圆角矩形 11"/>
          <p:cNvSpPr/>
          <p:nvPr/>
        </p:nvSpPr>
        <p:spPr>
          <a:xfrm>
            <a:off x="2064537" y="4381413"/>
            <a:ext cx="1823370" cy="29606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列表标题</a:t>
            </a:r>
            <a:endParaRPr lang="zh-CN" altLang="en-US" sz="675" strike="noStrike" noProof="1" dirty="0">
              <a:solidFill>
                <a:srgbClr val="FF0000"/>
              </a:solidFill>
            </a:endParaRPr>
          </a:p>
        </p:txBody>
      </p:sp>
      <p:sp>
        <p:nvSpPr>
          <p:cNvPr id="13" name="圆角矩形 12"/>
          <p:cNvSpPr/>
          <p:nvPr/>
        </p:nvSpPr>
        <p:spPr>
          <a:xfrm>
            <a:off x="2053571" y="4700973"/>
            <a:ext cx="1821804" cy="29606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列表内容</a:t>
            </a:r>
            <a:endParaRPr lang="zh-CN" altLang="en-US" sz="675" strike="noStrike" noProof="1" dirty="0">
              <a:solidFill>
                <a:srgbClr val="FF0000"/>
              </a:solidFill>
            </a:endParaRPr>
          </a:p>
        </p:txBody>
      </p:sp>
      <p:cxnSp>
        <p:nvCxnSpPr>
          <p:cNvPr id="15" name="直接箭头连接符 14"/>
          <p:cNvCxnSpPr>
            <a:stCxn id="11" idx="3"/>
          </p:cNvCxnSpPr>
          <p:nvPr/>
        </p:nvCxnSpPr>
        <p:spPr>
          <a:xfrm>
            <a:off x="3875374" y="4185604"/>
            <a:ext cx="426079" cy="6579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1" idx="3"/>
          </p:cNvCxnSpPr>
          <p:nvPr/>
        </p:nvCxnSpPr>
        <p:spPr>
          <a:xfrm flipV="1">
            <a:off x="3898871" y="4464436"/>
            <a:ext cx="734674" cy="642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11" idx="3"/>
          </p:cNvCxnSpPr>
          <p:nvPr/>
        </p:nvCxnSpPr>
        <p:spPr>
          <a:xfrm flipV="1">
            <a:off x="3875374" y="4677476"/>
            <a:ext cx="828662" cy="15978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有序列表：</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用来显示有顺序的列表数据信息，可显示顺序号。</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ol</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标签：有序列表</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li</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    </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有序列表项</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type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属性：规定列表的项目符号的类型，取值范围：</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1</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i</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el-GR"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Ι</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88066" name="标题 1"/>
          <p:cNvSpPr txBox="1"/>
          <p:nvPr/>
        </p:nvSpPr>
        <p:spPr>
          <a:xfrm>
            <a:off x="252130" y="121083"/>
            <a:ext cx="8686068" cy="635986"/>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有序列表</a:t>
            </a:r>
            <a:endParaRPr lang="zh-CN" altLang="en-US" sz="3160" dirty="0">
              <a:solidFill>
                <a:srgbClr val="595959"/>
              </a:solidFill>
              <a:latin typeface="黑体" panose="02010609060101010101" charset="-122"/>
              <a:ea typeface="黑体" panose="02010609060101010101" charset="-122"/>
            </a:endParaRPr>
          </a:p>
        </p:txBody>
      </p:sp>
      <p:sp>
        <p:nvSpPr>
          <p:cNvPr id="88067" name="矩形 13"/>
          <p:cNvSpPr/>
          <p:nvPr/>
        </p:nvSpPr>
        <p:spPr>
          <a:xfrm>
            <a:off x="4376644" y="2178958"/>
            <a:ext cx="2871337" cy="1306195"/>
          </a:xfrm>
          <a:prstGeom prst="rect">
            <a:avLst/>
          </a:prstGeom>
          <a:solidFill>
            <a:srgbClr val="BDD7EE"/>
          </a:solidFill>
          <a:ln w="9525" cap="flat" cmpd="sng">
            <a:solidFill>
              <a:srgbClr val="FF0000"/>
            </a:solidFill>
            <a:prstDash val="solid"/>
            <a:round/>
            <a:headEnd type="none" w="med" len="med"/>
            <a:tailEnd type="none" w="med" len="med"/>
          </a:ln>
        </p:spPr>
        <p:txBody>
          <a:bodyPr wrap="square" anchor="t">
            <a:spAutoFit/>
          </a:bodyPr>
          <a:p>
            <a:r>
              <a:rPr lang="en-US" altLang="zh-CN" sz="1580" dirty="0">
                <a:latin typeface="Arial" panose="020B0604020202020204" pitchFamily="34" charset="0"/>
              </a:rPr>
              <a:t>&lt;</a:t>
            </a:r>
            <a:r>
              <a:rPr lang="en-US" altLang="zh-CN" sz="1580" dirty="0" err="1">
                <a:latin typeface="Arial" panose="020B0604020202020204" pitchFamily="34" charset="0"/>
              </a:rPr>
              <a:t>ol</a:t>
            </a:r>
            <a:r>
              <a:rPr lang="en-US" altLang="zh-CN" sz="1580" dirty="0">
                <a:latin typeface="Arial" panose="020B0604020202020204" pitchFamily="34" charset="0"/>
              </a:rPr>
              <a:t> type="a"&gt;</a:t>
            </a:r>
            <a:endParaRPr lang="en-US" altLang="zh-CN" sz="1580" dirty="0">
              <a:latin typeface="Arial" panose="020B0604020202020204" pitchFamily="34" charset="0"/>
            </a:endParaRPr>
          </a:p>
          <a:p>
            <a:pPr lvl="1" indent="0" fontAlgn="base"/>
            <a:r>
              <a:rPr lang="en-US" altLang="zh-CN" sz="1580" dirty="0">
                <a:latin typeface="Arial" panose="020B0604020202020204" pitchFamily="34" charset="0"/>
              </a:rPr>
              <a:t>&lt;</a:t>
            </a:r>
            <a:r>
              <a:rPr lang="en-US" altLang="zh-CN" sz="1580" dirty="0" err="1">
                <a:latin typeface="Arial" panose="020B0604020202020204" pitchFamily="34" charset="0"/>
              </a:rPr>
              <a:t>li</a:t>
            </a:r>
            <a:r>
              <a:rPr lang="en-US" altLang="zh-CN" sz="1580" dirty="0">
                <a:latin typeface="Arial" panose="020B0604020202020204" pitchFamily="34" charset="0"/>
              </a:rPr>
              <a:t>&gt;</a:t>
            </a:r>
            <a:r>
              <a:rPr lang="zh-CN" altLang="en-US" sz="1580" dirty="0">
                <a:latin typeface="Arial" panose="020B0604020202020204" pitchFamily="34" charset="0"/>
                <a:ea typeface="宋体" panose="02010600030101010101" pitchFamily="2" charset="-122"/>
              </a:rPr>
              <a:t>用户管理</a:t>
            </a:r>
            <a:r>
              <a:rPr lang="en-US" altLang="zh-CN" sz="1580" dirty="0">
                <a:latin typeface="Arial" panose="020B0604020202020204" pitchFamily="34" charset="0"/>
              </a:rPr>
              <a:t>&lt;/</a:t>
            </a:r>
            <a:r>
              <a:rPr lang="en-US" altLang="zh-CN" sz="1580" dirty="0" err="1">
                <a:latin typeface="Arial" panose="020B0604020202020204" pitchFamily="34" charset="0"/>
              </a:rPr>
              <a:t>li</a:t>
            </a:r>
            <a:r>
              <a:rPr lang="en-US" altLang="zh-CN" sz="1580" dirty="0">
                <a:latin typeface="Arial" panose="020B0604020202020204" pitchFamily="34" charset="0"/>
              </a:rPr>
              <a:t>&gt;</a:t>
            </a:r>
            <a:endParaRPr lang="en-US" altLang="zh-CN" sz="1580" dirty="0">
              <a:latin typeface="Arial" panose="020B0604020202020204" pitchFamily="34" charset="0"/>
            </a:endParaRPr>
          </a:p>
          <a:p>
            <a:pPr lvl="1" indent="0" fontAlgn="base"/>
            <a:r>
              <a:rPr lang="en-US" altLang="zh-CN" sz="1580" dirty="0">
                <a:latin typeface="Arial" panose="020B0604020202020204" pitchFamily="34" charset="0"/>
              </a:rPr>
              <a:t>&lt;</a:t>
            </a:r>
            <a:r>
              <a:rPr lang="en-US" altLang="zh-CN" sz="1580" dirty="0" err="1">
                <a:latin typeface="Arial" panose="020B0604020202020204" pitchFamily="34" charset="0"/>
              </a:rPr>
              <a:t>li</a:t>
            </a:r>
            <a:r>
              <a:rPr lang="en-US" altLang="zh-CN" sz="1580" dirty="0">
                <a:latin typeface="Arial" panose="020B0604020202020204" pitchFamily="34" charset="0"/>
              </a:rPr>
              <a:t>&gt;</a:t>
            </a:r>
            <a:r>
              <a:rPr lang="zh-CN" altLang="en-US" sz="1580" dirty="0">
                <a:latin typeface="Arial" panose="020B0604020202020204" pitchFamily="34" charset="0"/>
                <a:ea typeface="宋体" panose="02010600030101010101" pitchFamily="2" charset="-122"/>
              </a:rPr>
              <a:t>部门管理</a:t>
            </a:r>
            <a:r>
              <a:rPr lang="en-US" altLang="zh-CN" sz="1580" dirty="0">
                <a:latin typeface="Arial" panose="020B0604020202020204" pitchFamily="34" charset="0"/>
              </a:rPr>
              <a:t>&lt;/</a:t>
            </a:r>
            <a:r>
              <a:rPr lang="en-US" altLang="zh-CN" sz="1580" dirty="0" err="1">
                <a:latin typeface="Arial" panose="020B0604020202020204" pitchFamily="34" charset="0"/>
              </a:rPr>
              <a:t>li</a:t>
            </a:r>
            <a:r>
              <a:rPr lang="en-US" altLang="zh-CN" sz="1580" dirty="0">
                <a:latin typeface="Arial" panose="020B0604020202020204" pitchFamily="34" charset="0"/>
              </a:rPr>
              <a:t>&gt;</a:t>
            </a:r>
            <a:endParaRPr lang="en-US" altLang="zh-CN" sz="1580" dirty="0">
              <a:latin typeface="Arial" panose="020B0604020202020204" pitchFamily="34" charset="0"/>
            </a:endParaRPr>
          </a:p>
          <a:p>
            <a:pPr lvl="1" indent="0" fontAlgn="base"/>
            <a:r>
              <a:rPr lang="en-US" altLang="zh-CN" sz="1580" dirty="0">
                <a:latin typeface="Arial" panose="020B0604020202020204" pitchFamily="34" charset="0"/>
              </a:rPr>
              <a:t>&lt;</a:t>
            </a:r>
            <a:r>
              <a:rPr lang="en-US" altLang="zh-CN" sz="1580" dirty="0" err="1">
                <a:latin typeface="Arial" panose="020B0604020202020204" pitchFamily="34" charset="0"/>
              </a:rPr>
              <a:t>li</a:t>
            </a:r>
            <a:r>
              <a:rPr lang="en-US" altLang="zh-CN" sz="1580" dirty="0">
                <a:latin typeface="Arial" panose="020B0604020202020204" pitchFamily="34" charset="0"/>
              </a:rPr>
              <a:t>&gt;</a:t>
            </a:r>
            <a:r>
              <a:rPr lang="zh-CN" altLang="en-US" sz="1580" dirty="0">
                <a:latin typeface="Arial" panose="020B0604020202020204" pitchFamily="34" charset="0"/>
                <a:ea typeface="宋体" panose="02010600030101010101" pitchFamily="2" charset="-122"/>
              </a:rPr>
              <a:t>岗位管理</a:t>
            </a:r>
            <a:r>
              <a:rPr lang="en-US" altLang="zh-CN" sz="1580" dirty="0">
                <a:latin typeface="Arial" panose="020B0604020202020204" pitchFamily="34" charset="0"/>
              </a:rPr>
              <a:t>&lt;/</a:t>
            </a:r>
            <a:r>
              <a:rPr lang="en-US" altLang="zh-CN" sz="1580" dirty="0" err="1">
                <a:latin typeface="Arial" panose="020B0604020202020204" pitchFamily="34" charset="0"/>
              </a:rPr>
              <a:t>li</a:t>
            </a:r>
            <a:r>
              <a:rPr lang="en-US" altLang="zh-CN" sz="1580" dirty="0">
                <a:latin typeface="Arial" panose="020B0604020202020204" pitchFamily="34" charset="0"/>
              </a:rPr>
              <a:t>&gt;</a:t>
            </a:r>
            <a:endParaRPr lang="en-US" altLang="zh-CN" sz="1580" dirty="0">
              <a:latin typeface="Arial" panose="020B0604020202020204" pitchFamily="34" charset="0"/>
            </a:endParaRPr>
          </a:p>
          <a:p>
            <a:r>
              <a:rPr lang="en-US" altLang="zh-CN" sz="1580" dirty="0">
                <a:latin typeface="Arial" panose="020B0604020202020204" pitchFamily="34" charset="0"/>
              </a:rPr>
              <a:t>&lt;/</a:t>
            </a:r>
            <a:r>
              <a:rPr lang="en-US" altLang="zh-CN" sz="1580" dirty="0" err="1">
                <a:latin typeface="Arial" panose="020B0604020202020204" pitchFamily="34" charset="0"/>
              </a:rPr>
              <a:t>ol</a:t>
            </a:r>
            <a:r>
              <a:rPr lang="en-US" altLang="zh-CN" sz="1580" dirty="0">
                <a:latin typeface="Arial" panose="020B0604020202020204" pitchFamily="34" charset="0"/>
              </a:rPr>
              <a:t>&gt;</a:t>
            </a:r>
            <a:endParaRPr lang="zh-CN" altLang="en-US" sz="1580" dirty="0">
              <a:latin typeface="Arial" panose="020B0604020202020204" pitchFamily="34" charset="0"/>
              <a:ea typeface="宋体" panose="02010600030101010101" pitchFamily="2" charset="-122"/>
            </a:endParaRPr>
          </a:p>
        </p:txBody>
      </p:sp>
      <p:sp>
        <p:nvSpPr>
          <p:cNvPr id="17" name="圆角矩形 16"/>
          <p:cNvSpPr/>
          <p:nvPr/>
        </p:nvSpPr>
        <p:spPr>
          <a:xfrm>
            <a:off x="2183588" y="2097502"/>
            <a:ext cx="1821804" cy="29606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580" strike="noStrike" noProof="1" dirty="0" smtClean="0">
                <a:solidFill>
                  <a:srgbClr val="FF0000"/>
                </a:solidFill>
              </a:rPr>
              <a:t>列表容器，块级</a:t>
            </a:r>
            <a:endParaRPr lang="zh-CN" altLang="en-US" sz="1580" strike="noStrike" noProof="1" dirty="0">
              <a:solidFill>
                <a:srgbClr val="FF0000"/>
              </a:solidFill>
            </a:endParaRPr>
          </a:p>
        </p:txBody>
      </p:sp>
      <p:sp>
        <p:nvSpPr>
          <p:cNvPr id="19" name="圆角矩形 18"/>
          <p:cNvSpPr/>
          <p:nvPr/>
        </p:nvSpPr>
        <p:spPr>
          <a:xfrm>
            <a:off x="2196120" y="2783615"/>
            <a:ext cx="1821804" cy="29606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580" strike="noStrike" noProof="1" dirty="0" smtClean="0">
                <a:solidFill>
                  <a:srgbClr val="FF0000"/>
                </a:solidFill>
              </a:rPr>
              <a:t>列表明细，块级</a:t>
            </a:r>
            <a:endParaRPr lang="zh-CN" altLang="en-US" sz="1580" strike="noStrike" noProof="1" dirty="0">
              <a:solidFill>
                <a:srgbClr val="FF0000"/>
              </a:solidFill>
            </a:endParaRPr>
          </a:p>
        </p:txBody>
      </p:sp>
      <p:cxnSp>
        <p:nvCxnSpPr>
          <p:cNvPr id="21" name="直接箭头连接符 20"/>
          <p:cNvCxnSpPr>
            <a:stCxn id="17" idx="3"/>
          </p:cNvCxnSpPr>
          <p:nvPr/>
        </p:nvCxnSpPr>
        <p:spPr>
          <a:xfrm>
            <a:off x="4005391" y="2246316"/>
            <a:ext cx="426079" cy="642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17" idx="3"/>
          </p:cNvCxnSpPr>
          <p:nvPr/>
        </p:nvCxnSpPr>
        <p:spPr>
          <a:xfrm flipV="1">
            <a:off x="4028888" y="2406096"/>
            <a:ext cx="781668" cy="18327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圆角矩形 23"/>
          <p:cNvSpPr/>
          <p:nvPr/>
        </p:nvSpPr>
        <p:spPr>
          <a:xfrm>
            <a:off x="2183588" y="2429593"/>
            <a:ext cx="1821804" cy="29606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580" strike="noStrike" noProof="1" dirty="0" smtClean="0">
                <a:solidFill>
                  <a:srgbClr val="FF0000"/>
                </a:solidFill>
              </a:rPr>
              <a:t>序号类型</a:t>
            </a:r>
            <a:endParaRPr lang="zh-CN" altLang="en-US" sz="1580" strike="noStrike" noProof="1" dirty="0">
              <a:solidFill>
                <a:srgbClr val="FF0000"/>
              </a:solidFill>
            </a:endParaRPr>
          </a:p>
        </p:txBody>
      </p:sp>
      <p:cxnSp>
        <p:nvCxnSpPr>
          <p:cNvPr id="26" name="直接箭头连接符 25"/>
          <p:cNvCxnSpPr>
            <a:stCxn id="17" idx="3"/>
          </p:cNvCxnSpPr>
          <p:nvPr/>
        </p:nvCxnSpPr>
        <p:spPr>
          <a:xfrm flipV="1">
            <a:off x="4017923" y="2594072"/>
            <a:ext cx="803599" cy="3258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8074" name="Picture 2"/>
          <p:cNvPicPr>
            <a:picLocks noChangeAspect="1"/>
          </p:cNvPicPr>
          <p:nvPr/>
        </p:nvPicPr>
        <p:blipFill>
          <a:blip r:embed="rId1"/>
          <a:stretch>
            <a:fillRect/>
          </a:stretch>
        </p:blipFill>
        <p:spPr>
          <a:xfrm>
            <a:off x="7738286" y="2131964"/>
            <a:ext cx="1604064" cy="903852"/>
          </a:xfrm>
          <a:prstGeom prst="rect">
            <a:avLst/>
          </a:prstGeom>
          <a:noFill/>
          <a:ln w="9525">
            <a:noFill/>
          </a:ln>
        </p:spPr>
      </p:pic>
      <p:sp>
        <p:nvSpPr>
          <p:cNvPr id="28" name="右箭头 27"/>
          <p:cNvSpPr/>
          <p:nvPr/>
        </p:nvSpPr>
        <p:spPr>
          <a:xfrm>
            <a:off x="7307507" y="2357536"/>
            <a:ext cx="294496" cy="368121"/>
          </a:xfrm>
          <a:prstGeom prst="right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Tree>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无序列表：</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用来显示无顺序的列表数据信息，可以设置列表符号。</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ul</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标签：无序列表，块级元素</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li</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有序列表明细项，块级元素。</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type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属性：列表的明细符号类型，取值范围</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circle(</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空心圆</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disc(</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实心圆</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square(</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正方形</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90114" name="标题 1"/>
          <p:cNvSpPr txBox="1"/>
          <p:nvPr/>
        </p:nvSpPr>
        <p:spPr>
          <a:xfrm>
            <a:off x="232619" y="132685"/>
            <a:ext cx="8686069" cy="635986"/>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无序列表</a:t>
            </a:r>
            <a:endParaRPr lang="zh-CN" altLang="en-US" sz="3160" dirty="0">
              <a:solidFill>
                <a:srgbClr val="595959"/>
              </a:solidFill>
              <a:latin typeface="黑体" panose="02010609060101010101" charset="-122"/>
              <a:ea typeface="黑体" panose="02010609060101010101" charset="-122"/>
            </a:endParaRPr>
          </a:p>
        </p:txBody>
      </p:sp>
      <p:sp>
        <p:nvSpPr>
          <p:cNvPr id="14" name="矩形 13"/>
          <p:cNvSpPr/>
          <p:nvPr/>
        </p:nvSpPr>
        <p:spPr>
          <a:xfrm>
            <a:off x="4376644" y="2178958"/>
            <a:ext cx="2871338" cy="61341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ul</a:t>
            </a:r>
            <a:r>
              <a:rPr lang="en-US" altLang="zh-CN" sz="675" strike="noStrike" noProof="1" dirty="0" smtClean="0">
                <a:latin typeface="Arial" panose="020B0604020202020204" pitchFamily="34" charset="0"/>
                <a:ea typeface="宋体" panose="02010600030101010101" pitchFamily="2" charset="-122"/>
                <a:cs typeface="+mn-cs"/>
              </a:rPr>
              <a:t> type="circle"&gt;</a:t>
            </a:r>
            <a:endParaRPr lang="en-US" altLang="zh-CN" sz="675" strike="noStrike" noProof="1" dirty="0" smtClean="0"/>
          </a:p>
          <a:p>
            <a:pPr lvl="1" fontAlgn="base"/>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li</a:t>
            </a:r>
            <a:r>
              <a:rPr lang="en-US" altLang="zh-CN" sz="675" strike="noStrike" noProof="1" dirty="0" smtClean="0">
                <a:latin typeface="Arial" panose="020B0604020202020204" pitchFamily="34" charset="0"/>
                <a:ea typeface="宋体" panose="02010600030101010101" pitchFamily="2" charset="-122"/>
                <a:cs typeface="+mn-cs"/>
              </a:rPr>
              <a:t>&gt;</a:t>
            </a:r>
            <a:r>
              <a:rPr lang="zh-CN" altLang="en-US" sz="675" strike="noStrike" noProof="1" dirty="0" smtClean="0">
                <a:latin typeface="Arial" panose="020B0604020202020204" pitchFamily="34" charset="0"/>
                <a:ea typeface="宋体" panose="02010600030101010101" pitchFamily="2" charset="-122"/>
                <a:cs typeface="+mn-cs"/>
              </a:rPr>
              <a:t>用户管理</a:t>
            </a:r>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li</a:t>
            </a:r>
            <a:r>
              <a:rPr lang="en-US" altLang="zh-CN" sz="675" strike="noStrike" noProof="1" dirty="0" smtClean="0">
                <a:latin typeface="Arial" panose="020B0604020202020204" pitchFamily="34" charset="0"/>
                <a:ea typeface="宋体" panose="02010600030101010101" pitchFamily="2" charset="-122"/>
                <a:cs typeface="+mn-cs"/>
              </a:rPr>
              <a:t>&gt;</a:t>
            </a:r>
            <a:endParaRPr lang="en-US" altLang="zh-CN" sz="675" strike="noStrike" noProof="1" dirty="0" smtClean="0"/>
          </a:p>
          <a:p>
            <a:pPr lvl="1" fontAlgn="base"/>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li</a:t>
            </a:r>
            <a:r>
              <a:rPr lang="en-US" altLang="zh-CN" sz="675" strike="noStrike" noProof="1" dirty="0" smtClean="0">
                <a:latin typeface="Arial" panose="020B0604020202020204" pitchFamily="34" charset="0"/>
                <a:ea typeface="宋体" panose="02010600030101010101" pitchFamily="2" charset="-122"/>
                <a:cs typeface="+mn-cs"/>
              </a:rPr>
              <a:t>&gt;</a:t>
            </a:r>
            <a:r>
              <a:rPr lang="zh-CN" altLang="en-US" sz="675" strike="noStrike" noProof="1" dirty="0" smtClean="0">
                <a:latin typeface="Arial" panose="020B0604020202020204" pitchFamily="34" charset="0"/>
                <a:ea typeface="宋体" panose="02010600030101010101" pitchFamily="2" charset="-122"/>
                <a:cs typeface="+mn-cs"/>
              </a:rPr>
              <a:t>部门管理</a:t>
            </a:r>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li</a:t>
            </a:r>
            <a:r>
              <a:rPr lang="en-US" altLang="zh-CN" sz="675" strike="noStrike" noProof="1" dirty="0" smtClean="0">
                <a:latin typeface="Arial" panose="020B0604020202020204" pitchFamily="34" charset="0"/>
                <a:ea typeface="宋体" panose="02010600030101010101" pitchFamily="2" charset="-122"/>
                <a:cs typeface="+mn-cs"/>
              </a:rPr>
              <a:t>&gt;</a:t>
            </a:r>
            <a:endParaRPr lang="en-US" altLang="zh-CN" sz="675" strike="noStrike" noProof="1" dirty="0" smtClean="0"/>
          </a:p>
          <a:p>
            <a:pPr lvl="1" fontAlgn="base"/>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li</a:t>
            </a:r>
            <a:r>
              <a:rPr lang="en-US" altLang="zh-CN" sz="675" strike="noStrike" noProof="1" dirty="0" smtClean="0">
                <a:latin typeface="Arial" panose="020B0604020202020204" pitchFamily="34" charset="0"/>
                <a:ea typeface="宋体" panose="02010600030101010101" pitchFamily="2" charset="-122"/>
                <a:cs typeface="+mn-cs"/>
              </a:rPr>
              <a:t>&gt;</a:t>
            </a:r>
            <a:r>
              <a:rPr lang="zh-CN" altLang="en-US" sz="675" strike="noStrike" noProof="1" dirty="0" smtClean="0">
                <a:latin typeface="Arial" panose="020B0604020202020204" pitchFamily="34" charset="0"/>
                <a:ea typeface="宋体" panose="02010600030101010101" pitchFamily="2" charset="-122"/>
                <a:cs typeface="+mn-cs"/>
              </a:rPr>
              <a:t>岗位管理</a:t>
            </a:r>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li</a:t>
            </a:r>
            <a:r>
              <a:rPr lang="en-US" altLang="zh-CN" sz="675" strike="noStrike" noProof="1" dirty="0" smtClean="0">
                <a:latin typeface="Arial" panose="020B0604020202020204" pitchFamily="34" charset="0"/>
                <a:ea typeface="宋体" panose="02010600030101010101" pitchFamily="2" charset="-122"/>
                <a:cs typeface="+mn-cs"/>
              </a:rPr>
              <a:t>&gt;</a:t>
            </a:r>
            <a:endParaRPr lang="en-US" altLang="zh-CN" sz="675" strike="noStrike" noProof="1" dirty="0" smtClean="0"/>
          </a:p>
          <a:p>
            <a:pPr fontAlgn="base"/>
            <a:r>
              <a:rPr lang="en-US" altLang="zh-CN" sz="675" strike="noStrike" noProof="1" dirty="0" smtClean="0">
                <a:latin typeface="Arial" panose="020B0604020202020204" pitchFamily="34" charset="0"/>
                <a:ea typeface="宋体" panose="02010600030101010101" pitchFamily="2" charset="-122"/>
                <a:cs typeface="+mn-cs"/>
              </a:rPr>
              <a:t>&lt;/</a:t>
            </a:r>
            <a:r>
              <a:rPr lang="en-US" altLang="zh-CN" sz="675" strike="noStrike" noProof="1" dirty="0" err="1" smtClean="0">
                <a:latin typeface="Arial" panose="020B0604020202020204" pitchFamily="34" charset="0"/>
                <a:ea typeface="宋体" panose="02010600030101010101" pitchFamily="2" charset="-122"/>
                <a:cs typeface="+mn-cs"/>
              </a:rPr>
              <a:t>ul</a:t>
            </a:r>
            <a:r>
              <a:rPr lang="en-US" altLang="zh-CN" sz="675" strike="noStrike" noProof="1" dirty="0" smtClean="0">
                <a:latin typeface="Arial" panose="020B0604020202020204" pitchFamily="34" charset="0"/>
                <a:ea typeface="宋体" panose="02010600030101010101" pitchFamily="2" charset="-122"/>
                <a:cs typeface="+mn-cs"/>
              </a:rPr>
              <a:t>&gt;</a:t>
            </a:r>
            <a:endParaRPr lang="zh-CN" altLang="en-US" sz="675" strike="noStrike" noProof="1" dirty="0"/>
          </a:p>
        </p:txBody>
      </p:sp>
      <p:sp>
        <p:nvSpPr>
          <p:cNvPr id="17" name="圆角矩形 16"/>
          <p:cNvSpPr/>
          <p:nvPr/>
        </p:nvSpPr>
        <p:spPr>
          <a:xfrm>
            <a:off x="2183588" y="2097502"/>
            <a:ext cx="1821804" cy="29606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列表容器，块级</a:t>
            </a:r>
            <a:endParaRPr lang="zh-CN" altLang="en-US" sz="675" strike="noStrike" noProof="1" dirty="0">
              <a:solidFill>
                <a:srgbClr val="FF0000"/>
              </a:solidFill>
            </a:endParaRPr>
          </a:p>
        </p:txBody>
      </p:sp>
      <p:sp>
        <p:nvSpPr>
          <p:cNvPr id="19" name="圆角矩形 18"/>
          <p:cNvSpPr/>
          <p:nvPr/>
        </p:nvSpPr>
        <p:spPr>
          <a:xfrm>
            <a:off x="2196120" y="2783615"/>
            <a:ext cx="1821804" cy="29606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列表明细，块级</a:t>
            </a:r>
            <a:endParaRPr lang="zh-CN" altLang="en-US" sz="675" strike="noStrike" noProof="1" dirty="0">
              <a:solidFill>
                <a:srgbClr val="FF0000"/>
              </a:solidFill>
            </a:endParaRPr>
          </a:p>
        </p:txBody>
      </p:sp>
      <p:cxnSp>
        <p:nvCxnSpPr>
          <p:cNvPr id="21" name="直接箭头连接符 20"/>
          <p:cNvCxnSpPr>
            <a:stCxn id="17" idx="3"/>
          </p:cNvCxnSpPr>
          <p:nvPr/>
        </p:nvCxnSpPr>
        <p:spPr>
          <a:xfrm>
            <a:off x="4005391" y="2246316"/>
            <a:ext cx="426079" cy="642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17" idx="3"/>
          </p:cNvCxnSpPr>
          <p:nvPr/>
        </p:nvCxnSpPr>
        <p:spPr>
          <a:xfrm flipV="1">
            <a:off x="4028888" y="2406096"/>
            <a:ext cx="781668" cy="18327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圆角矩形 23"/>
          <p:cNvSpPr/>
          <p:nvPr/>
        </p:nvSpPr>
        <p:spPr>
          <a:xfrm>
            <a:off x="2183588" y="2429593"/>
            <a:ext cx="1821804" cy="29606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明细符号</a:t>
            </a:r>
            <a:endParaRPr lang="zh-CN" altLang="en-US" sz="675" strike="noStrike" noProof="1" dirty="0">
              <a:solidFill>
                <a:srgbClr val="FF0000"/>
              </a:solidFill>
            </a:endParaRPr>
          </a:p>
        </p:txBody>
      </p:sp>
      <p:cxnSp>
        <p:nvCxnSpPr>
          <p:cNvPr id="26" name="直接箭头连接符 25"/>
          <p:cNvCxnSpPr>
            <a:stCxn id="17" idx="3"/>
          </p:cNvCxnSpPr>
          <p:nvPr/>
        </p:nvCxnSpPr>
        <p:spPr>
          <a:xfrm flipV="1">
            <a:off x="4017923" y="2594072"/>
            <a:ext cx="803599" cy="3258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右箭头 11"/>
          <p:cNvSpPr/>
          <p:nvPr/>
        </p:nvSpPr>
        <p:spPr>
          <a:xfrm>
            <a:off x="7307507" y="2357536"/>
            <a:ext cx="294496" cy="368121"/>
          </a:xfrm>
          <a:prstGeom prst="right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pic>
        <p:nvPicPr>
          <p:cNvPr id="90123" name="Picture 2"/>
          <p:cNvPicPr>
            <a:picLocks noChangeAspect="1"/>
          </p:cNvPicPr>
          <p:nvPr/>
        </p:nvPicPr>
        <p:blipFill>
          <a:blip r:embed="rId1"/>
          <a:stretch>
            <a:fillRect/>
          </a:stretch>
        </p:blipFill>
        <p:spPr>
          <a:xfrm>
            <a:off x="7752384" y="2224386"/>
            <a:ext cx="1412955" cy="855292"/>
          </a:xfrm>
          <a:prstGeom prst="rect">
            <a:avLst/>
          </a:prstGeom>
          <a:noFill/>
          <a:ln w="9525">
            <a:noFill/>
          </a:ln>
        </p:spPr>
      </p:pic>
    </p:spTree>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52809" y="770703"/>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自定义列表：</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用来表示一组无序的、具备标题的列表数据。</a:t>
            </a:r>
            <a:endPar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92162" name="标题 1"/>
          <p:cNvSpPr txBox="1"/>
          <p:nvPr/>
        </p:nvSpPr>
        <p:spPr>
          <a:xfrm>
            <a:off x="243414" y="134716"/>
            <a:ext cx="8686069" cy="635986"/>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自定义列表</a:t>
            </a:r>
            <a:endParaRPr lang="zh-CN" altLang="en-US" sz="3160" dirty="0">
              <a:solidFill>
                <a:srgbClr val="595959"/>
              </a:solidFill>
              <a:latin typeface="黑体" panose="02010609060101010101" charset="-122"/>
              <a:ea typeface="黑体" panose="02010609060101010101" charset="-122"/>
            </a:endParaRPr>
          </a:p>
        </p:txBody>
      </p:sp>
      <p:sp>
        <p:nvSpPr>
          <p:cNvPr id="92163" name="矩形 8"/>
          <p:cNvSpPr/>
          <p:nvPr/>
        </p:nvSpPr>
        <p:spPr>
          <a:xfrm>
            <a:off x="4704036" y="2778915"/>
            <a:ext cx="2871338" cy="1364615"/>
          </a:xfrm>
          <a:prstGeom prst="rect">
            <a:avLst/>
          </a:prstGeom>
          <a:solidFill>
            <a:srgbClr val="BDD7EE"/>
          </a:solidFill>
          <a:ln w="9525" cap="flat" cmpd="sng">
            <a:solidFill>
              <a:srgbClr val="FF0000"/>
            </a:solidFill>
            <a:prstDash val="solid"/>
            <a:round/>
            <a:headEnd type="none" w="med" len="med"/>
            <a:tailEnd type="none" w="med" len="med"/>
          </a:ln>
        </p:spPr>
        <p:txBody>
          <a:bodyPr wrap="square" anchor="t">
            <a:spAutoFit/>
          </a:bodyPr>
          <a:p>
            <a:r>
              <a:rPr lang="en-US" altLang="zh-CN" sz="1380" dirty="0">
                <a:latin typeface="Arial" panose="020B0604020202020204" pitchFamily="34" charset="0"/>
              </a:rPr>
              <a:t>&lt;dl&gt;</a:t>
            </a:r>
            <a:endParaRPr lang="en-US" altLang="zh-CN" sz="1380" dirty="0">
              <a:latin typeface="Arial" panose="020B0604020202020204" pitchFamily="34" charset="0"/>
            </a:endParaRPr>
          </a:p>
          <a:p>
            <a:pPr lvl="1" indent="0" fontAlgn="base"/>
            <a:r>
              <a:rPr lang="en-US" altLang="zh-CN" sz="1380" dirty="0">
                <a:latin typeface="Arial" panose="020B0604020202020204" pitchFamily="34" charset="0"/>
              </a:rPr>
              <a:t>&lt;</a:t>
            </a:r>
            <a:r>
              <a:rPr lang="en-US" altLang="zh-CN" sz="1380" dirty="0" err="1">
                <a:latin typeface="Arial" panose="020B0604020202020204" pitchFamily="34" charset="0"/>
              </a:rPr>
              <a:t>dt</a:t>
            </a:r>
            <a:r>
              <a:rPr lang="en-US" altLang="zh-CN" sz="1380" dirty="0">
                <a:latin typeface="Arial" panose="020B0604020202020204" pitchFamily="34" charset="0"/>
              </a:rPr>
              <a:t>&gt;</a:t>
            </a:r>
            <a:r>
              <a:rPr lang="zh-CN" altLang="en-US" sz="1380" dirty="0">
                <a:latin typeface="Arial" panose="020B0604020202020204" pitchFamily="34" charset="0"/>
                <a:ea typeface="宋体" panose="02010600030101010101" pitchFamily="2" charset="-122"/>
              </a:rPr>
              <a:t>标题</a:t>
            </a:r>
            <a:r>
              <a:rPr lang="en-US" altLang="zh-CN" sz="1380" dirty="0">
                <a:latin typeface="Arial" panose="020B0604020202020204" pitchFamily="34" charset="0"/>
              </a:rPr>
              <a:t>1&lt;/</a:t>
            </a:r>
            <a:r>
              <a:rPr lang="en-US" altLang="zh-CN" sz="1380" dirty="0" err="1">
                <a:latin typeface="Arial" panose="020B0604020202020204" pitchFamily="34" charset="0"/>
              </a:rPr>
              <a:t>dt</a:t>
            </a:r>
            <a:r>
              <a:rPr lang="en-US" altLang="zh-CN" sz="1380" dirty="0">
                <a:latin typeface="Arial" panose="020B0604020202020204" pitchFamily="34" charset="0"/>
              </a:rPr>
              <a:t>&gt;</a:t>
            </a:r>
            <a:endParaRPr lang="en-US" altLang="zh-CN" sz="1380" dirty="0">
              <a:latin typeface="Arial" panose="020B0604020202020204" pitchFamily="34" charset="0"/>
            </a:endParaRPr>
          </a:p>
          <a:p>
            <a:pPr lvl="1" indent="0" fontAlgn="base"/>
            <a:r>
              <a:rPr lang="en-US" altLang="zh-CN" sz="1380" dirty="0">
                <a:latin typeface="Arial" panose="020B0604020202020204" pitchFamily="34" charset="0"/>
              </a:rPr>
              <a:t>&lt;</a:t>
            </a:r>
            <a:r>
              <a:rPr lang="en-US" altLang="zh-CN" sz="1380" dirty="0" err="1">
                <a:latin typeface="Arial" panose="020B0604020202020204" pitchFamily="34" charset="0"/>
              </a:rPr>
              <a:t>dd</a:t>
            </a:r>
            <a:r>
              <a:rPr lang="en-US" altLang="zh-CN" sz="1380" dirty="0">
                <a:latin typeface="Arial" panose="020B0604020202020204" pitchFamily="34" charset="0"/>
              </a:rPr>
              <a:t>&gt;</a:t>
            </a:r>
            <a:r>
              <a:rPr lang="zh-CN" altLang="en-US" sz="1380" dirty="0">
                <a:latin typeface="Arial" panose="020B0604020202020204" pitchFamily="34" charset="0"/>
                <a:ea typeface="宋体" panose="02010600030101010101" pitchFamily="2" charset="-122"/>
              </a:rPr>
              <a:t>这里是一段内容</a:t>
            </a:r>
            <a:r>
              <a:rPr lang="en-US" altLang="zh-CN" sz="1380" dirty="0">
                <a:latin typeface="Arial" panose="020B0604020202020204" pitchFamily="34" charset="0"/>
              </a:rPr>
              <a:t>&lt;/</a:t>
            </a:r>
            <a:r>
              <a:rPr lang="en-US" altLang="zh-CN" sz="1380" dirty="0" err="1">
                <a:latin typeface="Arial" panose="020B0604020202020204" pitchFamily="34" charset="0"/>
              </a:rPr>
              <a:t>dd</a:t>
            </a:r>
            <a:r>
              <a:rPr lang="en-US" altLang="zh-CN" sz="1380" dirty="0">
                <a:latin typeface="Arial" panose="020B0604020202020204" pitchFamily="34" charset="0"/>
              </a:rPr>
              <a:t>&gt;</a:t>
            </a:r>
            <a:endParaRPr lang="en-US" altLang="zh-CN" sz="1380" dirty="0">
              <a:latin typeface="Arial" panose="020B0604020202020204" pitchFamily="34" charset="0"/>
            </a:endParaRPr>
          </a:p>
          <a:p>
            <a:pPr lvl="1" indent="0" fontAlgn="base"/>
            <a:r>
              <a:rPr lang="en-US" altLang="zh-CN" sz="1380" dirty="0">
                <a:latin typeface="Arial" panose="020B0604020202020204" pitchFamily="34" charset="0"/>
              </a:rPr>
              <a:t>&lt;</a:t>
            </a:r>
            <a:r>
              <a:rPr lang="en-US" altLang="zh-CN" sz="1380" dirty="0" err="1">
                <a:latin typeface="Arial" panose="020B0604020202020204" pitchFamily="34" charset="0"/>
              </a:rPr>
              <a:t>dt</a:t>
            </a:r>
            <a:r>
              <a:rPr lang="en-US" altLang="zh-CN" sz="1380" dirty="0">
                <a:latin typeface="Arial" panose="020B0604020202020204" pitchFamily="34" charset="0"/>
              </a:rPr>
              <a:t>&gt;</a:t>
            </a:r>
            <a:r>
              <a:rPr lang="zh-CN" altLang="en-US" sz="1380" dirty="0">
                <a:latin typeface="Arial" panose="020B0604020202020204" pitchFamily="34" charset="0"/>
                <a:ea typeface="宋体" panose="02010600030101010101" pitchFamily="2" charset="-122"/>
              </a:rPr>
              <a:t>标题</a:t>
            </a:r>
            <a:r>
              <a:rPr lang="en-US" altLang="zh-CN" sz="1380" dirty="0">
                <a:latin typeface="Arial" panose="020B0604020202020204" pitchFamily="34" charset="0"/>
              </a:rPr>
              <a:t>1&lt;/</a:t>
            </a:r>
            <a:r>
              <a:rPr lang="en-US" altLang="zh-CN" sz="1380" dirty="0" err="1">
                <a:latin typeface="Arial" panose="020B0604020202020204" pitchFamily="34" charset="0"/>
              </a:rPr>
              <a:t>dt</a:t>
            </a:r>
            <a:r>
              <a:rPr lang="en-US" altLang="zh-CN" sz="1380" dirty="0">
                <a:latin typeface="Arial" panose="020B0604020202020204" pitchFamily="34" charset="0"/>
              </a:rPr>
              <a:t>&gt;</a:t>
            </a:r>
            <a:endParaRPr lang="en-US" altLang="zh-CN" sz="1380" dirty="0">
              <a:latin typeface="Arial" panose="020B0604020202020204" pitchFamily="34" charset="0"/>
            </a:endParaRPr>
          </a:p>
          <a:p>
            <a:pPr lvl="1" indent="0" fontAlgn="base"/>
            <a:r>
              <a:rPr lang="en-US" altLang="zh-CN" sz="1380" dirty="0">
                <a:latin typeface="Arial" panose="020B0604020202020204" pitchFamily="34" charset="0"/>
              </a:rPr>
              <a:t>&lt;</a:t>
            </a:r>
            <a:r>
              <a:rPr lang="en-US" altLang="zh-CN" sz="1380" dirty="0" err="1">
                <a:latin typeface="Arial" panose="020B0604020202020204" pitchFamily="34" charset="0"/>
              </a:rPr>
              <a:t>dd</a:t>
            </a:r>
            <a:r>
              <a:rPr lang="en-US" altLang="zh-CN" sz="1380" dirty="0">
                <a:latin typeface="Arial" panose="020B0604020202020204" pitchFamily="34" charset="0"/>
              </a:rPr>
              <a:t>&gt;</a:t>
            </a:r>
            <a:r>
              <a:rPr lang="zh-CN" altLang="en-US" sz="1380" dirty="0">
                <a:latin typeface="Arial" panose="020B0604020202020204" pitchFamily="34" charset="0"/>
                <a:ea typeface="宋体" panose="02010600030101010101" pitchFamily="2" charset="-122"/>
              </a:rPr>
              <a:t>这里是一段内容</a:t>
            </a:r>
            <a:r>
              <a:rPr lang="en-US" altLang="zh-CN" sz="1380" dirty="0">
                <a:latin typeface="Arial" panose="020B0604020202020204" pitchFamily="34" charset="0"/>
              </a:rPr>
              <a:t>&lt;/</a:t>
            </a:r>
            <a:r>
              <a:rPr lang="en-US" altLang="zh-CN" sz="1380" dirty="0" err="1">
                <a:latin typeface="Arial" panose="020B0604020202020204" pitchFamily="34" charset="0"/>
              </a:rPr>
              <a:t>dd</a:t>
            </a:r>
            <a:r>
              <a:rPr lang="en-US" altLang="zh-CN" sz="1380" dirty="0">
                <a:latin typeface="Arial" panose="020B0604020202020204" pitchFamily="34" charset="0"/>
              </a:rPr>
              <a:t>&gt;</a:t>
            </a:r>
            <a:endParaRPr lang="en-US" altLang="zh-CN" sz="1380" dirty="0">
              <a:latin typeface="Arial" panose="020B0604020202020204" pitchFamily="34" charset="0"/>
            </a:endParaRPr>
          </a:p>
          <a:p>
            <a:r>
              <a:rPr lang="en-US" altLang="zh-CN" sz="1380" dirty="0">
                <a:latin typeface="Arial" panose="020B0604020202020204" pitchFamily="34" charset="0"/>
              </a:rPr>
              <a:t>&lt;/dl&gt;</a:t>
            </a:r>
            <a:endParaRPr lang="en-US" altLang="zh-CN" sz="1380" dirty="0">
              <a:latin typeface="Arial" panose="020B0604020202020204" pitchFamily="34" charset="0"/>
            </a:endParaRPr>
          </a:p>
        </p:txBody>
      </p:sp>
      <p:sp>
        <p:nvSpPr>
          <p:cNvPr id="11" name="圆角矩形 10"/>
          <p:cNvSpPr/>
          <p:nvPr/>
        </p:nvSpPr>
        <p:spPr>
          <a:xfrm>
            <a:off x="1915722" y="2778915"/>
            <a:ext cx="1821804" cy="29606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380" strike="noStrike" noProof="1" dirty="0" smtClean="0">
                <a:solidFill>
                  <a:srgbClr val="FF0000"/>
                </a:solidFill>
              </a:rPr>
              <a:t>列表容器标签，块级</a:t>
            </a:r>
            <a:endParaRPr lang="zh-CN" altLang="en-US" sz="1380" strike="noStrike" noProof="1" dirty="0" smtClean="0">
              <a:solidFill>
                <a:srgbClr val="FF0000"/>
              </a:solidFill>
            </a:endParaRPr>
          </a:p>
        </p:txBody>
      </p:sp>
      <p:sp>
        <p:nvSpPr>
          <p:cNvPr id="12" name="圆角矩形 11"/>
          <p:cNvSpPr/>
          <p:nvPr/>
        </p:nvSpPr>
        <p:spPr>
          <a:xfrm>
            <a:off x="1914156" y="3333445"/>
            <a:ext cx="1823370" cy="29606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380" strike="noStrike" noProof="1" dirty="0" smtClean="0">
                <a:solidFill>
                  <a:srgbClr val="FF0000"/>
                </a:solidFill>
              </a:rPr>
              <a:t>列表标题</a:t>
            </a:r>
            <a:endParaRPr lang="zh-CN" altLang="en-US" sz="1380" strike="noStrike" noProof="1" dirty="0">
              <a:solidFill>
                <a:srgbClr val="FF0000"/>
              </a:solidFill>
            </a:endParaRPr>
          </a:p>
        </p:txBody>
      </p:sp>
      <p:sp>
        <p:nvSpPr>
          <p:cNvPr id="13" name="圆角矩形 12"/>
          <p:cNvSpPr/>
          <p:nvPr/>
        </p:nvSpPr>
        <p:spPr>
          <a:xfrm>
            <a:off x="1915722" y="3850380"/>
            <a:ext cx="1821804" cy="29606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380" strike="noStrike" noProof="1" dirty="0" smtClean="0">
                <a:solidFill>
                  <a:srgbClr val="FF0000"/>
                </a:solidFill>
              </a:rPr>
              <a:t>列表内容</a:t>
            </a:r>
            <a:endParaRPr lang="zh-CN" altLang="en-US" sz="1380" strike="noStrike" noProof="1" dirty="0">
              <a:solidFill>
                <a:srgbClr val="FF0000"/>
              </a:solidFill>
            </a:endParaRPr>
          </a:p>
        </p:txBody>
      </p:sp>
      <p:cxnSp>
        <p:nvCxnSpPr>
          <p:cNvPr id="15" name="直接箭头连接符 14"/>
          <p:cNvCxnSpPr>
            <a:stCxn id="11" idx="3"/>
          </p:cNvCxnSpPr>
          <p:nvPr/>
        </p:nvCxnSpPr>
        <p:spPr>
          <a:xfrm>
            <a:off x="3737525" y="2927731"/>
            <a:ext cx="866258" cy="2177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1" idx="3"/>
          </p:cNvCxnSpPr>
          <p:nvPr/>
        </p:nvCxnSpPr>
        <p:spPr>
          <a:xfrm flipV="1">
            <a:off x="3751623" y="3200296"/>
            <a:ext cx="852159" cy="72527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12" idx="3"/>
          </p:cNvCxnSpPr>
          <p:nvPr/>
        </p:nvCxnSpPr>
        <p:spPr>
          <a:xfrm flipV="1">
            <a:off x="3737525" y="3145469"/>
            <a:ext cx="866258" cy="33522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Rectangle 2"/>
          <p:cNvSpPr>
            <a:spLocks noGrp="1"/>
          </p:cNvSpPr>
          <p:nvPr>
            <p:ph type="title"/>
          </p:nvPr>
        </p:nvSpPr>
        <p:spPr>
          <a:xfrm>
            <a:off x="241289" y="297"/>
            <a:ext cx="8686068" cy="849026"/>
          </a:xfrm>
          <a:noFill/>
          <a:ln>
            <a:noFill/>
          </a:ln>
        </p:spPr>
        <p:txBody>
          <a:bodyPr wrap="square" lIns="91464" tIns="45732" rIns="91464" bIns="45732" anchor="ctr"/>
          <a:p>
            <a:pPr marL="533400" indent="-533400" defTabSz="695325"/>
            <a:r>
              <a:rPr lang="zh-CN" altLang="en-US" sz="3160" b="1" kern="1200" dirty="0">
                <a:solidFill>
                  <a:srgbClr val="595959"/>
                </a:solidFill>
                <a:latin typeface="黑体" panose="02010609060101010101" charset="-122"/>
                <a:ea typeface="黑体" panose="02010609060101010101" charset="-122"/>
                <a:cs typeface="+mj-cs"/>
              </a:rPr>
              <a:t>列表总结</a:t>
            </a:r>
            <a:endParaRPr lang="zh-CN" altLang="en-US" sz="3160" b="1" kern="1200" dirty="0">
              <a:solidFill>
                <a:srgbClr val="595959"/>
              </a:solidFill>
              <a:latin typeface="黑体" panose="02010609060101010101" charset="-122"/>
              <a:ea typeface="黑体" panose="02010609060101010101" charset="-122"/>
              <a:cs typeface="+mj-cs"/>
            </a:endParaRPr>
          </a:p>
        </p:txBody>
      </p:sp>
      <p:graphicFrame>
        <p:nvGraphicFramePr>
          <p:cNvPr id="5" name="Group 29"/>
          <p:cNvGraphicFramePr>
            <a:graphicFrameLocks noGrp="1"/>
          </p:cNvGraphicFramePr>
          <p:nvPr/>
        </p:nvGraphicFramePr>
        <p:xfrm>
          <a:off x="1984646" y="1182684"/>
          <a:ext cx="7965440" cy="4617720"/>
        </p:xfrm>
        <a:graphic>
          <a:graphicData uri="http://schemas.openxmlformats.org/drawingml/2006/table">
            <a:tbl>
              <a:tblPr firstRow="1" bandRow="1">
                <a:tableStyleId>{ED083AE6-46FA-4A59-8FB0-9F97EB10719F}</a:tableStyleId>
              </a:tblPr>
              <a:tblGrid>
                <a:gridCol w="1198245"/>
                <a:gridCol w="2608580"/>
                <a:gridCol w="4158615"/>
              </a:tblGrid>
              <a:tr h="563880">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0" lang="zh-CN" altLang="en-US" sz="1975" u="none" strike="noStrike" cap="none" normalizeH="0" baseline="0" dirty="0" smtClean="0">
                          <a:ln>
                            <a:noFill/>
                          </a:ln>
                          <a:effectLst/>
                        </a:rPr>
                        <a:t>类型</a:t>
                      </a:r>
                      <a:endParaRPr kumimoji="0" lang="en-US" altLang="zh-CN" sz="1975" b="1" i="0" u="none" strike="noStrike" cap="none" normalizeH="0" baseline="0" dirty="0" smtClean="0">
                        <a:ln>
                          <a:noFill/>
                        </a:ln>
                        <a:solidFill>
                          <a:schemeClr val="bg1"/>
                        </a:solidFill>
                        <a:effectLst/>
                        <a:latin typeface="黑体" panose="02010609060101010101" charset="-122"/>
                        <a:ea typeface="黑体" panose="02010609060101010101" charset="-122"/>
                      </a:endParaRPr>
                    </a:p>
                  </a:txBody>
                  <a:tcPr marL="90227" marR="90227" marT="45110" marB="451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0" lang="zh-CN" altLang="en-US" sz="1975" u="none" strike="noStrike" cap="none" normalizeH="0" baseline="0" dirty="0" smtClean="0">
                          <a:ln>
                            <a:noFill/>
                          </a:ln>
                          <a:effectLst/>
                        </a:rPr>
                        <a:t>说明</a:t>
                      </a:r>
                      <a:endParaRPr kumimoji="0" lang="zh-CN" altLang="en-US" sz="1975" b="1" i="0" u="none" strike="noStrike" cap="none" normalizeH="0" baseline="0" dirty="0" smtClean="0">
                        <a:ln>
                          <a:noFill/>
                        </a:ln>
                        <a:solidFill>
                          <a:schemeClr val="bg1"/>
                        </a:solidFill>
                        <a:effectLst/>
                        <a:latin typeface="黑体" panose="02010609060101010101" charset="-122"/>
                        <a:ea typeface="黑体" panose="02010609060101010101" charset="-122"/>
                      </a:endParaRPr>
                    </a:p>
                  </a:txBody>
                  <a:tcPr marL="90227" marR="90227" marT="45110" marB="451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0" lang="zh-CN" altLang="en-US" sz="1975" u="none" strike="noStrike" cap="none" normalizeH="0" baseline="0" dirty="0" smtClean="0">
                          <a:ln>
                            <a:noFill/>
                          </a:ln>
                          <a:effectLst/>
                        </a:rPr>
                        <a:t>项目符号</a:t>
                      </a:r>
                      <a:endParaRPr kumimoji="0" lang="zh-CN" altLang="en-US" sz="1975" b="1" i="0" u="none" strike="noStrike" cap="none" normalizeH="0" baseline="0" dirty="0" smtClean="0">
                        <a:ln>
                          <a:noFill/>
                        </a:ln>
                        <a:solidFill>
                          <a:schemeClr val="bg1"/>
                        </a:solidFill>
                        <a:effectLst/>
                        <a:latin typeface="黑体" panose="02010609060101010101" charset="-122"/>
                        <a:ea typeface="黑体" panose="02010609060101010101" charset="-122"/>
                      </a:endParaRPr>
                    </a:p>
                  </a:txBody>
                  <a:tcPr marL="90227" marR="90227" marT="45110" marB="451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34085">
                <a:tc>
                  <a:txBody>
                    <a:bodyPr/>
                    <a:lstStyle/>
                    <a:p>
                      <a:pPr algn="ctr">
                        <a:lnSpc>
                          <a:spcPct val="150000"/>
                        </a:lnSpc>
                        <a:spcAft>
                          <a:spcPts val="0"/>
                        </a:spcAft>
                      </a:pPr>
                      <a:r>
                        <a:rPr lang="zh-CN" sz="1775" kern="100" dirty="0"/>
                        <a:t>无序列表</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以</a:t>
                      </a:r>
                      <a:r>
                        <a:rPr lang="en-US" sz="1775" kern="100" dirty="0"/>
                        <a:t>&lt;</a:t>
                      </a:r>
                      <a:r>
                        <a:rPr lang="en-US" sz="1775" kern="100" dirty="0" err="1"/>
                        <a:t>ul</a:t>
                      </a:r>
                      <a:r>
                        <a:rPr lang="en-US" sz="1775" kern="100" dirty="0"/>
                        <a:t>&gt;</a:t>
                      </a:r>
                      <a:r>
                        <a:rPr lang="zh-CN" sz="1775" kern="100" dirty="0"/>
                        <a:t>标签来实现</a:t>
                      </a:r>
                      <a:endParaRPr lang="zh-CN" sz="1775" kern="100" dirty="0"/>
                    </a:p>
                    <a:p>
                      <a:pPr algn="just">
                        <a:lnSpc>
                          <a:spcPct val="150000"/>
                        </a:lnSpc>
                        <a:spcAft>
                          <a:spcPts val="0"/>
                        </a:spcAft>
                      </a:pPr>
                      <a:r>
                        <a:rPr lang="zh-CN" sz="1775" kern="100" dirty="0"/>
                        <a:t>以</a:t>
                      </a:r>
                      <a:r>
                        <a:rPr lang="en-US" sz="1775" kern="100" dirty="0"/>
                        <a:t>&lt;</a:t>
                      </a:r>
                      <a:r>
                        <a:rPr lang="en-US" sz="1775" kern="100" dirty="0" err="1"/>
                        <a:t>li</a:t>
                      </a:r>
                      <a:r>
                        <a:rPr lang="en-US" sz="1775" kern="100" dirty="0"/>
                        <a:t>&gt;</a:t>
                      </a:r>
                      <a:r>
                        <a:rPr lang="zh-CN" sz="1775" kern="100" dirty="0"/>
                        <a:t>标签表示列表项</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通过</a:t>
                      </a:r>
                      <a:r>
                        <a:rPr lang="en-US" sz="1775" kern="100" dirty="0"/>
                        <a:t>type</a:t>
                      </a:r>
                      <a:r>
                        <a:rPr lang="zh-CN" sz="1775" kern="100" dirty="0"/>
                        <a:t>属性设置项目符号</a:t>
                      </a:r>
                      <a:endParaRPr lang="zh-CN" sz="1775" kern="100" dirty="0"/>
                    </a:p>
                    <a:p>
                      <a:pPr algn="just">
                        <a:lnSpc>
                          <a:spcPct val="150000"/>
                        </a:lnSpc>
                        <a:spcAft>
                          <a:spcPts val="0"/>
                        </a:spcAft>
                      </a:pPr>
                      <a:r>
                        <a:rPr lang="en-US" sz="1775" kern="100" dirty="0" smtClean="0"/>
                        <a:t>disc</a:t>
                      </a:r>
                      <a:r>
                        <a:rPr lang="zh-CN" sz="1775" kern="100" dirty="0"/>
                        <a:t>（默认）、</a:t>
                      </a:r>
                      <a:r>
                        <a:rPr lang="en-US" sz="1775" kern="100" dirty="0"/>
                        <a:t>square</a:t>
                      </a:r>
                      <a:r>
                        <a:rPr lang="zh-CN" sz="1775" kern="100" dirty="0"/>
                        <a:t>和</a:t>
                      </a:r>
                      <a:r>
                        <a:rPr lang="en-US" sz="1775" kern="100" dirty="0"/>
                        <a:t>circle</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4985">
                <a:tc>
                  <a:txBody>
                    <a:bodyPr/>
                    <a:lstStyle/>
                    <a:p>
                      <a:pPr algn="ctr">
                        <a:lnSpc>
                          <a:spcPct val="150000"/>
                        </a:lnSpc>
                        <a:spcAft>
                          <a:spcPts val="0"/>
                        </a:spcAft>
                      </a:pPr>
                      <a:r>
                        <a:rPr lang="zh-CN" sz="1775" kern="100" dirty="0"/>
                        <a:t>有序列表</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以</a:t>
                      </a:r>
                      <a:r>
                        <a:rPr lang="en-US" sz="1775" kern="100" dirty="0"/>
                        <a:t>&lt;</a:t>
                      </a:r>
                      <a:r>
                        <a:rPr lang="en-US" sz="1775" kern="100" dirty="0" err="1"/>
                        <a:t>ol</a:t>
                      </a:r>
                      <a:r>
                        <a:rPr lang="en-US" sz="1775" kern="100" dirty="0"/>
                        <a:t>&gt;</a:t>
                      </a:r>
                      <a:r>
                        <a:rPr lang="zh-CN" sz="1775" kern="100" dirty="0"/>
                        <a:t>标签来实现</a:t>
                      </a:r>
                      <a:endParaRPr lang="zh-CN" sz="1775" kern="100" dirty="0"/>
                    </a:p>
                    <a:p>
                      <a:pPr algn="just">
                        <a:lnSpc>
                          <a:spcPct val="150000"/>
                        </a:lnSpc>
                        <a:spcAft>
                          <a:spcPts val="0"/>
                        </a:spcAft>
                      </a:pPr>
                      <a:r>
                        <a:rPr lang="zh-CN" sz="1775" kern="100" dirty="0"/>
                        <a:t>以</a:t>
                      </a:r>
                      <a:r>
                        <a:rPr lang="en-US" sz="1775" kern="100" dirty="0"/>
                        <a:t>&lt;</a:t>
                      </a:r>
                      <a:r>
                        <a:rPr lang="en-US" sz="1775" kern="100" dirty="0" err="1"/>
                        <a:t>li</a:t>
                      </a:r>
                      <a:r>
                        <a:rPr lang="en-US" sz="1775" kern="100" dirty="0"/>
                        <a:t>&gt;</a:t>
                      </a:r>
                      <a:r>
                        <a:rPr lang="zh-CN" sz="1775" kern="100" dirty="0"/>
                        <a:t>标签表示列表项</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通过</a:t>
                      </a:r>
                      <a:r>
                        <a:rPr lang="en-US" sz="1775" kern="100" dirty="0"/>
                        <a:t>type</a:t>
                      </a:r>
                      <a:r>
                        <a:rPr lang="zh-CN" sz="1775" kern="100" dirty="0"/>
                        <a:t>属性设置项目顺序</a:t>
                      </a:r>
                      <a:endParaRPr lang="zh-CN" sz="1775" kern="100" dirty="0"/>
                    </a:p>
                    <a:p>
                      <a:pPr algn="just">
                        <a:lnSpc>
                          <a:spcPct val="150000"/>
                        </a:lnSpc>
                        <a:spcAft>
                          <a:spcPts val="0"/>
                        </a:spcAft>
                      </a:pPr>
                      <a:r>
                        <a:rPr lang="en-US" sz="1775" kern="100" dirty="0" smtClean="0"/>
                        <a:t>1</a:t>
                      </a:r>
                      <a:r>
                        <a:rPr lang="en-US" sz="1775" kern="100" dirty="0"/>
                        <a:t>(</a:t>
                      </a:r>
                      <a:r>
                        <a:rPr lang="zh-CN" sz="1775" kern="100" dirty="0"/>
                        <a:t>数字，默认</a:t>
                      </a:r>
                      <a:r>
                        <a:rPr lang="en-US" sz="1775" kern="100" dirty="0" smtClean="0"/>
                        <a:t>)</a:t>
                      </a:r>
                      <a:endParaRPr lang="en-US" sz="1775" kern="100" dirty="0"/>
                    </a:p>
                    <a:p>
                      <a:pPr algn="just">
                        <a:lnSpc>
                          <a:spcPct val="150000"/>
                        </a:lnSpc>
                        <a:spcAft>
                          <a:spcPts val="0"/>
                        </a:spcAft>
                      </a:pPr>
                      <a:r>
                        <a:rPr lang="en-US" sz="1775" kern="100" spc="25" dirty="0" smtClean="0"/>
                        <a:t>A</a:t>
                      </a:r>
                      <a:r>
                        <a:rPr lang="zh-CN" sz="1775" kern="100" spc="25" dirty="0"/>
                        <a:t>（大写字母）、</a:t>
                      </a:r>
                      <a:r>
                        <a:rPr lang="en-US" sz="1775" kern="100" spc="25" dirty="0"/>
                        <a:t>a</a:t>
                      </a:r>
                      <a:r>
                        <a:rPr lang="zh-CN" sz="1775" kern="100" spc="25" dirty="0"/>
                        <a:t>（小写字母</a:t>
                      </a:r>
                      <a:r>
                        <a:rPr lang="zh-CN" sz="1775" kern="100" spc="25" dirty="0" smtClean="0"/>
                        <a:t>）</a:t>
                      </a:r>
                      <a:endParaRPr lang="en-US" altLang="zh-CN" sz="1775" kern="100" spc="25" dirty="0" smtClean="0"/>
                    </a:p>
                    <a:p>
                      <a:pPr algn="just">
                        <a:lnSpc>
                          <a:spcPct val="150000"/>
                        </a:lnSpc>
                        <a:spcAft>
                          <a:spcPts val="0"/>
                        </a:spcAft>
                      </a:pPr>
                      <a:r>
                        <a:rPr lang="en-US" sz="1775" kern="100" spc="25" dirty="0" smtClean="0"/>
                        <a:t>I</a:t>
                      </a:r>
                      <a:r>
                        <a:rPr lang="zh-CN" sz="1775" kern="100" spc="25" dirty="0"/>
                        <a:t>（大写罗马数字）和</a:t>
                      </a:r>
                      <a:r>
                        <a:rPr lang="en-US" sz="1775" kern="100" spc="25" dirty="0" err="1"/>
                        <a:t>i</a:t>
                      </a:r>
                      <a:r>
                        <a:rPr lang="zh-CN" sz="1775" kern="100" spc="25" dirty="0"/>
                        <a:t>（小写罗马数字）</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34770">
                <a:tc>
                  <a:txBody>
                    <a:bodyPr/>
                    <a:lstStyle/>
                    <a:p>
                      <a:pPr algn="ctr">
                        <a:lnSpc>
                          <a:spcPct val="150000"/>
                        </a:lnSpc>
                        <a:spcAft>
                          <a:spcPts val="0"/>
                        </a:spcAft>
                      </a:pPr>
                      <a:r>
                        <a:rPr lang="zh-CN" sz="1775" kern="100" dirty="0" smtClean="0"/>
                        <a:t>定义</a:t>
                      </a:r>
                      <a:r>
                        <a:rPr lang="zh-CN" altLang="en-US" sz="1775" kern="100" dirty="0" smtClean="0"/>
                        <a:t>列表</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以</a:t>
                      </a:r>
                      <a:r>
                        <a:rPr lang="en-US" sz="1775" kern="100" dirty="0"/>
                        <a:t>&lt;dl&gt;</a:t>
                      </a:r>
                      <a:r>
                        <a:rPr lang="zh-CN" sz="1775" kern="100" dirty="0"/>
                        <a:t>标签是实现</a:t>
                      </a:r>
                      <a:endParaRPr lang="zh-CN" sz="1775" kern="100" dirty="0"/>
                    </a:p>
                    <a:p>
                      <a:pPr algn="just">
                        <a:lnSpc>
                          <a:spcPct val="150000"/>
                        </a:lnSpc>
                        <a:spcAft>
                          <a:spcPts val="0"/>
                        </a:spcAft>
                      </a:pPr>
                      <a:r>
                        <a:rPr lang="zh-CN" sz="1775" kern="100" dirty="0"/>
                        <a:t>以</a:t>
                      </a:r>
                      <a:r>
                        <a:rPr lang="en-US" sz="1775" kern="100" dirty="0"/>
                        <a:t>&lt;</a:t>
                      </a:r>
                      <a:r>
                        <a:rPr lang="en-US" sz="1775" kern="100" dirty="0" err="1"/>
                        <a:t>dt</a:t>
                      </a:r>
                      <a:r>
                        <a:rPr lang="en-US" sz="1775" kern="100" dirty="0"/>
                        <a:t>&gt;</a:t>
                      </a:r>
                      <a:r>
                        <a:rPr lang="zh-CN" sz="1775" kern="100" dirty="0"/>
                        <a:t>标签定义列表项</a:t>
                      </a:r>
                      <a:endParaRPr lang="zh-CN" sz="1775" kern="100" dirty="0"/>
                    </a:p>
                    <a:p>
                      <a:pPr algn="just">
                        <a:lnSpc>
                          <a:spcPct val="150000"/>
                        </a:lnSpc>
                        <a:spcAft>
                          <a:spcPts val="0"/>
                        </a:spcAft>
                      </a:pPr>
                      <a:r>
                        <a:rPr lang="zh-CN" sz="1775" kern="100" dirty="0"/>
                        <a:t>以</a:t>
                      </a:r>
                      <a:r>
                        <a:rPr lang="en-US" sz="1775" kern="100" dirty="0"/>
                        <a:t>&lt;</a:t>
                      </a:r>
                      <a:r>
                        <a:rPr lang="en-US" sz="1775" kern="100" dirty="0" err="1"/>
                        <a:t>dd</a:t>
                      </a:r>
                      <a:r>
                        <a:rPr lang="en-US" sz="1775" kern="100" dirty="0"/>
                        <a:t>&gt;</a:t>
                      </a:r>
                      <a:r>
                        <a:rPr lang="zh-CN" sz="1775" kern="100" dirty="0"/>
                        <a:t>标签定义内容</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无项目</a:t>
                      </a:r>
                      <a:r>
                        <a:rPr lang="zh-CN" sz="1775" kern="100" dirty="0" smtClean="0"/>
                        <a:t>符号</a:t>
                      </a:r>
                      <a:r>
                        <a:rPr lang="zh-CN" altLang="en-US" sz="1775" kern="100" dirty="0" smtClean="0"/>
                        <a:t>和</a:t>
                      </a:r>
                      <a:r>
                        <a:rPr lang="zh-CN" sz="1775" kern="100" dirty="0" smtClean="0"/>
                        <a:t>显示</a:t>
                      </a:r>
                      <a:r>
                        <a:rPr lang="zh-CN" sz="1775" kern="100" dirty="0"/>
                        <a:t>顺序</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Rectangle 2"/>
          <p:cNvSpPr>
            <a:spLocks noGrp="1"/>
          </p:cNvSpPr>
          <p:nvPr>
            <p:ph type="title"/>
          </p:nvPr>
        </p:nvSpPr>
        <p:spPr>
          <a:xfrm>
            <a:off x="241289" y="297"/>
            <a:ext cx="8686068" cy="849026"/>
          </a:xfrm>
          <a:noFill/>
          <a:ln>
            <a:noFill/>
          </a:ln>
        </p:spPr>
        <p:txBody>
          <a:bodyPr wrap="square" lIns="91464" tIns="45732" rIns="91464" bIns="45732" anchor="ctr"/>
          <a:p>
            <a:pPr marL="533400" indent="-533400" defTabSz="695325"/>
            <a:r>
              <a:rPr lang="zh-CN" altLang="en-US" sz="3160" b="1" kern="1200" dirty="0">
                <a:solidFill>
                  <a:srgbClr val="595959"/>
                </a:solidFill>
                <a:latin typeface="黑体" panose="02010609060101010101" charset="-122"/>
                <a:ea typeface="黑体" panose="02010609060101010101" charset="-122"/>
                <a:cs typeface="+mj-cs"/>
              </a:rPr>
              <a:t>练习</a:t>
            </a:r>
            <a:endParaRPr lang="zh-CN" altLang="en-US" sz="3160" b="1" kern="1200" dirty="0">
              <a:solidFill>
                <a:srgbClr val="595959"/>
              </a:solidFill>
              <a:latin typeface="黑体" panose="02010609060101010101" charset="-122"/>
              <a:ea typeface="黑体" panose="02010609060101010101" charset="-122"/>
              <a:cs typeface="+mj-cs"/>
            </a:endParaRPr>
          </a:p>
        </p:txBody>
      </p:sp>
      <p:pic>
        <p:nvPicPr>
          <p:cNvPr id="96258" name="图片 6"/>
          <p:cNvPicPr>
            <a:picLocks noChangeAspect="1"/>
          </p:cNvPicPr>
          <p:nvPr/>
        </p:nvPicPr>
        <p:blipFill>
          <a:blip r:embed="rId1"/>
          <a:stretch>
            <a:fillRect/>
          </a:stretch>
        </p:blipFill>
        <p:spPr>
          <a:xfrm>
            <a:off x="2684858" y="1582133"/>
            <a:ext cx="6466383" cy="4617950"/>
          </a:xfrm>
          <a:prstGeom prst="rect">
            <a:avLst/>
          </a:prstGeom>
          <a:noFill/>
          <a:ln w="9525">
            <a:noFill/>
          </a:ln>
        </p:spPr>
      </p:pic>
      <p:sp>
        <p:nvSpPr>
          <p:cNvPr id="8" name="矩形 7"/>
          <p:cNvSpPr/>
          <p:nvPr/>
        </p:nvSpPr>
        <p:spPr>
          <a:xfrm>
            <a:off x="2543876" y="1087129"/>
            <a:ext cx="6182851" cy="529466"/>
          </a:xfrm>
          <a:prstGeom prst="rect">
            <a:avLst/>
          </a:prstGeom>
          <a:noFill/>
          <a:ln w="9525">
            <a:noFill/>
          </a:ln>
        </p:spPr>
        <p:txBody>
          <a:bodyPr anchor="t"/>
          <a:p>
            <a:pPr marL="342900" indent="-342900" eaLnBrk="0" hangingPunct="0">
              <a:spcBef>
                <a:spcPct val="20000"/>
              </a:spcBef>
            </a:pPr>
            <a:r>
              <a:rPr lang="zh-CN" altLang="en-US" sz="2370" dirty="0">
                <a:solidFill>
                  <a:schemeClr val="tx1"/>
                </a:solidFill>
                <a:latin typeface="Calibri" panose="020F0502020204030204" charset="0"/>
                <a:ea typeface="宋体" panose="02010600030101010101" pitchFamily="2" charset="-122"/>
              </a:rPr>
              <a:t> 编写</a:t>
            </a:r>
            <a:r>
              <a:rPr lang="en-US" altLang="zh-CN" sz="2370" dirty="0">
                <a:solidFill>
                  <a:schemeClr val="tx1"/>
                </a:solidFill>
                <a:latin typeface="Calibri" panose="020F0502020204030204" charset="0"/>
              </a:rPr>
              <a:t>html</a:t>
            </a:r>
            <a:r>
              <a:rPr lang="zh-CN" altLang="en-US" sz="2370" dirty="0">
                <a:solidFill>
                  <a:schemeClr val="tx1"/>
                </a:solidFill>
                <a:latin typeface="Calibri" panose="020F0502020204030204" charset="0"/>
                <a:ea typeface="宋体" panose="02010600030101010101" pitchFamily="2" charset="-122"/>
              </a:rPr>
              <a:t>代码实现如下效果：</a:t>
            </a:r>
            <a:endParaRPr lang="zh-CN" altLang="en-US" sz="2370" dirty="0">
              <a:solidFill>
                <a:schemeClr val="tx1"/>
              </a:solidFill>
              <a:latin typeface="Calibri" panose="020F0502020204030204"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xEl>
                                              <p:charRg st="0" end="17"/>
                                            </p:txEl>
                                          </p:spTgt>
                                        </p:tgtEl>
                                        <p:attrNameLst>
                                          <p:attrName>style.visibility</p:attrName>
                                        </p:attrNameLst>
                                      </p:cBhvr>
                                      <p:to>
                                        <p:strVal val="visible"/>
                                      </p:to>
                                    </p:set>
                                    <p:anim calcmode="lin" valueType="num">
                                      <p:cBhvr additive="base">
                                        <p:cTn id="7" dur="500" fill="hold"/>
                                        <p:tgtEl>
                                          <p:spTgt spid="8">
                                            <p:txEl>
                                              <p:charRg st="0" end="17"/>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
                                            <p:txEl>
                                              <p:charRg st="0" end="1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HTML</a:t>
            </a:r>
            <a:r>
              <a:rPr lang="zh-CN" altLang="en-US" dirty="0"/>
              <a:t>概述</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a:t>html</a:t>
            </a:r>
            <a:r>
              <a:rPr lang="zh-CN" altLang="en-US" dirty="0"/>
              <a:t>的发展</a:t>
            </a:r>
            <a:r>
              <a:rPr lang="zh-CN" altLang="en-US" dirty="0" smtClean="0"/>
              <a:t>历程</a:t>
            </a:r>
            <a:endParaRPr lang="zh-CN" altLang="en-US" dirty="0"/>
          </a:p>
          <a:p>
            <a:pPr lvl="1"/>
            <a:r>
              <a:rPr lang="en-US" altLang="zh-CN" dirty="0"/>
              <a:t>HTML</a:t>
            </a:r>
            <a:r>
              <a:rPr lang="zh-CN" altLang="en-US" dirty="0"/>
              <a:t>的雏形阶段：</a:t>
            </a:r>
            <a:endParaRPr lang="zh-CN" altLang="en-US" dirty="0"/>
          </a:p>
          <a:p>
            <a:pPr lvl="2"/>
            <a:r>
              <a:rPr lang="en-US" altLang="zh-CN" dirty="0"/>
              <a:t>1993</a:t>
            </a:r>
            <a:r>
              <a:rPr lang="zh-CN" altLang="en-US" dirty="0"/>
              <a:t>年</a:t>
            </a:r>
            <a:r>
              <a:rPr lang="en-US" altLang="zh-CN" dirty="0"/>
              <a:t>HTML1.0</a:t>
            </a:r>
            <a:r>
              <a:rPr lang="zh-CN" altLang="en-US" dirty="0"/>
              <a:t>标准发布（由互联网工程小组</a:t>
            </a:r>
            <a:r>
              <a:rPr lang="en-US" altLang="zh-CN" dirty="0"/>
              <a:t>IETF</a:t>
            </a:r>
            <a:r>
              <a:rPr lang="zh-CN" altLang="en-US" dirty="0"/>
              <a:t>）。</a:t>
            </a:r>
            <a:endParaRPr lang="zh-CN" altLang="en-US" dirty="0"/>
          </a:p>
          <a:p>
            <a:pPr lvl="2"/>
            <a:r>
              <a:rPr lang="en-US" altLang="zh-CN" dirty="0"/>
              <a:t>1995</a:t>
            </a:r>
            <a:r>
              <a:rPr lang="zh-CN" altLang="en-US" dirty="0"/>
              <a:t>年</a:t>
            </a:r>
            <a:r>
              <a:rPr lang="en-US" altLang="zh-CN" dirty="0"/>
              <a:t>—1997</a:t>
            </a:r>
            <a:r>
              <a:rPr lang="zh-CN" altLang="en-US" dirty="0"/>
              <a:t>年：</a:t>
            </a:r>
            <a:r>
              <a:rPr lang="en-US" altLang="zh-CN" dirty="0"/>
              <a:t>HTML2/3/4</a:t>
            </a:r>
            <a:r>
              <a:rPr lang="zh-CN" altLang="en-US" dirty="0"/>
              <a:t>标准发布（由</a:t>
            </a:r>
            <a:r>
              <a:rPr lang="en-US" altLang="zh-CN" dirty="0"/>
              <a:t>W3C</a:t>
            </a:r>
            <a:r>
              <a:rPr lang="zh-CN" altLang="en-US" dirty="0"/>
              <a:t>组织进行标准定义），每一个标准都不断完善了</a:t>
            </a:r>
            <a:r>
              <a:rPr lang="en-US" altLang="zh-CN" dirty="0"/>
              <a:t>html</a:t>
            </a:r>
            <a:r>
              <a:rPr lang="zh-CN" altLang="en-US" dirty="0"/>
              <a:t>的语法规范</a:t>
            </a:r>
            <a:r>
              <a:rPr lang="zh-CN" altLang="en-US" dirty="0" smtClean="0"/>
              <a:t>。</a:t>
            </a:r>
            <a:endParaRPr lang="zh-CN" altLang="en-US" dirty="0"/>
          </a:p>
          <a:p>
            <a:pPr lvl="1"/>
            <a:r>
              <a:rPr lang="en-US" altLang="zh-CN" dirty="0"/>
              <a:t>HTML</a:t>
            </a:r>
            <a:r>
              <a:rPr lang="zh-CN" altLang="en-US" dirty="0"/>
              <a:t>的发展阶段：</a:t>
            </a:r>
            <a:endParaRPr lang="zh-CN" altLang="en-US" dirty="0"/>
          </a:p>
          <a:p>
            <a:pPr lvl="2"/>
            <a:r>
              <a:rPr lang="en-US" altLang="zh-CN" dirty="0"/>
              <a:t>2014</a:t>
            </a:r>
            <a:r>
              <a:rPr lang="zh-CN" altLang="en-US" dirty="0"/>
              <a:t>年</a:t>
            </a:r>
            <a:r>
              <a:rPr lang="en-US" altLang="zh-CN" dirty="0"/>
              <a:t>HTML5</a:t>
            </a:r>
            <a:r>
              <a:rPr lang="zh-CN" altLang="en-US" dirty="0"/>
              <a:t>标准发布（由</a:t>
            </a:r>
            <a:r>
              <a:rPr lang="en-US" altLang="zh-CN" dirty="0"/>
              <a:t>W3C</a:t>
            </a:r>
            <a:r>
              <a:rPr lang="zh-CN" altLang="en-US" dirty="0"/>
              <a:t>组织进行标准定义），增加了媒体播放、画图、定位等功能</a:t>
            </a:r>
            <a:r>
              <a:rPr lang="zh-CN" altLang="en-US" dirty="0" smtClean="0"/>
              <a:t>。</a:t>
            </a:r>
            <a:endParaRPr lang="zh-CN" altLang="en-US" dirty="0"/>
          </a:p>
          <a:p>
            <a:pPr marL="0" indent="0">
              <a:buNone/>
            </a:pPr>
            <a:r>
              <a:rPr lang="en-US" altLang="zh-CN" dirty="0" smtClean="0"/>
              <a:t>	</a:t>
            </a:r>
            <a:r>
              <a:rPr lang="zh-CN" altLang="en-US" sz="2400" dirty="0">
                <a:solidFill>
                  <a:srgbClr val="FF0000"/>
                </a:solidFill>
              </a:rPr>
              <a:t>本次课程讲述</a:t>
            </a:r>
            <a:r>
              <a:rPr lang="en-US" altLang="zh-CN" sz="2400" dirty="0">
                <a:solidFill>
                  <a:srgbClr val="FF0000"/>
                </a:solidFill>
              </a:rPr>
              <a:t>html4</a:t>
            </a:r>
            <a:r>
              <a:rPr lang="zh-CN" altLang="en-US" sz="2400" dirty="0">
                <a:solidFill>
                  <a:srgbClr val="FF0000"/>
                </a:solidFill>
              </a:rPr>
              <a:t>标准</a:t>
            </a:r>
            <a:endParaRPr lang="zh-CN" altLang="en-US" sz="2400" dirty="0">
              <a:solidFill>
                <a:srgbClr val="FF0000"/>
              </a:solidFill>
            </a:endParaRPr>
          </a:p>
          <a:p>
            <a:endParaRPr lang="zh-CN" altLang="en-US" b="1" dirty="0">
              <a:solidFill>
                <a:srgbClr val="C00000"/>
              </a:solidFill>
            </a:endParaRPr>
          </a:p>
        </p:txBody>
      </p:sp>
    </p:spTree>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表格：</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以多行、多列来显示信息的方式。</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完整表格的组成</a:t>
            </a:r>
            <a:endParaRPr kumimoji="0" lang="en-US" altLang="zh-CN"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98306" name="标题 1"/>
          <p:cNvSpPr txBox="1"/>
          <p:nvPr/>
        </p:nvSpPr>
        <p:spPr>
          <a:xfrm>
            <a:off x="287864" y="125317"/>
            <a:ext cx="8686069" cy="637553"/>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表格的基本结构</a:t>
            </a:r>
            <a:endParaRPr lang="zh-CN" altLang="en-US" sz="3160" dirty="0">
              <a:solidFill>
                <a:srgbClr val="595959"/>
              </a:solidFill>
              <a:latin typeface="黑体" panose="02010609060101010101" charset="-122"/>
              <a:ea typeface="黑体" panose="02010609060101010101" charset="-122"/>
            </a:endParaRPr>
          </a:p>
        </p:txBody>
      </p:sp>
      <p:pic>
        <p:nvPicPr>
          <p:cNvPr id="98307" name="Picture 2"/>
          <p:cNvPicPr>
            <a:picLocks noChangeAspect="1"/>
          </p:cNvPicPr>
          <p:nvPr/>
        </p:nvPicPr>
        <p:blipFill>
          <a:blip r:embed="rId1"/>
          <a:stretch>
            <a:fillRect/>
          </a:stretch>
        </p:blipFill>
        <p:spPr>
          <a:xfrm>
            <a:off x="2819575" y="2160161"/>
            <a:ext cx="1943987" cy="1387891"/>
          </a:xfrm>
          <a:prstGeom prst="rect">
            <a:avLst/>
          </a:prstGeom>
          <a:noFill/>
          <a:ln w="9525">
            <a:noFill/>
          </a:ln>
        </p:spPr>
      </p:pic>
      <p:sp>
        <p:nvSpPr>
          <p:cNvPr id="5" name="圆角矩形 4"/>
          <p:cNvSpPr/>
          <p:nvPr/>
        </p:nvSpPr>
        <p:spPr>
          <a:xfrm>
            <a:off x="5697177" y="2370068"/>
            <a:ext cx="1408256" cy="75660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zh-CN" altLang="en-US" strike="noStrike" noProof="1" dirty="0" smtClean="0">
                <a:solidFill>
                  <a:schemeClr val="tx1"/>
                </a:solidFill>
                <a:latin typeface="微软雅黑 Light" panose="020B0502040204020203" pitchFamily="34" charset="-122"/>
                <a:ea typeface="微软雅黑 Light" panose="020B0502040204020203" pitchFamily="34" charset="-122"/>
              </a:rPr>
              <a:t>可以使用表格实现</a:t>
            </a:r>
            <a:endParaRPr lang="zh-CN" altLang="en-US" strike="noStrike" noProof="1" dirty="0">
              <a:solidFill>
                <a:schemeClr val="tx1"/>
              </a:solidFill>
              <a:latin typeface="微软雅黑 Light" panose="020B0502040204020203" pitchFamily="34" charset="-122"/>
              <a:ea typeface="微软雅黑 Light" panose="020B0502040204020203" pitchFamily="34" charset="-122"/>
            </a:endParaRPr>
          </a:p>
        </p:txBody>
      </p:sp>
      <p:sp>
        <p:nvSpPr>
          <p:cNvPr id="6" name="右箭头 5"/>
          <p:cNvSpPr/>
          <p:nvPr/>
        </p:nvSpPr>
        <p:spPr>
          <a:xfrm flipH="1">
            <a:off x="4928041" y="2440558"/>
            <a:ext cx="579593" cy="426079"/>
          </a:xfrm>
          <a:prstGeom prst="right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graphicFrame>
        <p:nvGraphicFramePr>
          <p:cNvPr id="9" name="表格 8"/>
          <p:cNvGraphicFramePr>
            <a:graphicFrameLocks noGrp="1"/>
          </p:cNvGraphicFramePr>
          <p:nvPr/>
        </p:nvGraphicFramePr>
        <p:xfrm>
          <a:off x="2501581" y="4282725"/>
          <a:ext cx="6101080" cy="1112520"/>
        </p:xfrm>
        <a:graphic>
          <a:graphicData uri="http://schemas.openxmlformats.org/drawingml/2006/table">
            <a:tbl>
              <a:tblPr firstRow="1" bandRow="1">
                <a:tableStyleId>{5C22544A-7EE6-4342-B048-85BDC9FD1C3A}</a:tableStyleId>
              </a:tblPr>
              <a:tblGrid>
                <a:gridCol w="1525270"/>
                <a:gridCol w="1525270"/>
                <a:gridCol w="1525270"/>
                <a:gridCol w="1525270"/>
              </a:tblGrid>
              <a:tr h="278130">
                <a:tc>
                  <a:txBody>
                    <a:bodyPr/>
                    <a:lstStyle/>
                    <a:p>
                      <a:r>
                        <a:rPr lang="zh-CN" altLang="en-US" sz="1025" dirty="0" smtClean="0"/>
                        <a:t>姓名</a:t>
                      </a:r>
                      <a:endParaRPr lang="zh-CN" altLang="en-US" sz="1025" dirty="0"/>
                    </a:p>
                  </a:txBody>
                  <a:tcPr marL="68624" marR="68624" marT="34312" marB="34312"/>
                </a:tc>
                <a:tc>
                  <a:txBody>
                    <a:bodyPr/>
                    <a:lstStyle/>
                    <a:p>
                      <a:r>
                        <a:rPr lang="zh-CN" altLang="en-US" sz="1025" dirty="0" smtClean="0"/>
                        <a:t>年龄</a:t>
                      </a:r>
                      <a:endParaRPr lang="zh-CN" altLang="en-US" sz="1025" dirty="0"/>
                    </a:p>
                  </a:txBody>
                  <a:tcPr marL="68624" marR="68624" marT="34312" marB="34312"/>
                </a:tc>
                <a:tc>
                  <a:txBody>
                    <a:bodyPr/>
                    <a:lstStyle/>
                    <a:p>
                      <a:r>
                        <a:rPr lang="zh-CN" altLang="en-US" sz="1025" dirty="0" smtClean="0"/>
                        <a:t>职位</a:t>
                      </a:r>
                      <a:endParaRPr lang="zh-CN" altLang="en-US" sz="1025" dirty="0"/>
                    </a:p>
                  </a:txBody>
                  <a:tcPr marL="68624" marR="68624" marT="34312" marB="34312"/>
                </a:tc>
                <a:tc>
                  <a:txBody>
                    <a:bodyPr/>
                    <a:lstStyle/>
                    <a:p>
                      <a:r>
                        <a:rPr lang="zh-CN" altLang="en-US" sz="1025" dirty="0" smtClean="0"/>
                        <a:t>办公地址</a:t>
                      </a:r>
                      <a:endParaRPr lang="zh-CN" altLang="en-US" sz="1025" dirty="0"/>
                    </a:p>
                  </a:txBody>
                  <a:tcPr marL="68624" marR="68624" marT="34312" marB="34312"/>
                </a:tc>
              </a:tr>
              <a:tr h="278130">
                <a:tc>
                  <a:txBody>
                    <a:bodyPr/>
                    <a:lstStyle/>
                    <a:p>
                      <a:r>
                        <a:rPr lang="zh-CN" altLang="en-US" sz="1025" dirty="0" smtClean="0"/>
                        <a:t>张三</a:t>
                      </a:r>
                      <a:endParaRPr lang="zh-CN" altLang="en-US" sz="1025" dirty="0"/>
                    </a:p>
                  </a:txBody>
                  <a:tcPr marL="68624" marR="68624" marT="34312" marB="34312"/>
                </a:tc>
                <a:tc>
                  <a:txBody>
                    <a:bodyPr/>
                    <a:lstStyle/>
                    <a:p>
                      <a:r>
                        <a:rPr lang="en-US" altLang="zh-CN" sz="1025" dirty="0" smtClean="0"/>
                        <a:t>11</a:t>
                      </a:r>
                      <a:endParaRPr lang="zh-CN" altLang="en-US" sz="1025" dirty="0"/>
                    </a:p>
                  </a:txBody>
                  <a:tcPr marL="68624" marR="68624" marT="34312" marB="34312"/>
                </a:tc>
                <a:tc>
                  <a:txBody>
                    <a:bodyPr/>
                    <a:lstStyle/>
                    <a:p>
                      <a:r>
                        <a:rPr lang="zh-CN" altLang="en-US" sz="1025" dirty="0" smtClean="0"/>
                        <a:t>工程师</a:t>
                      </a:r>
                      <a:endParaRPr lang="zh-CN" altLang="en-US" sz="1025" dirty="0"/>
                    </a:p>
                  </a:txBody>
                  <a:tcPr marL="68624" marR="68624" marT="34312" marB="34312"/>
                </a:tc>
                <a:tc>
                  <a:txBody>
                    <a:bodyPr/>
                    <a:lstStyle/>
                    <a:p>
                      <a:r>
                        <a:rPr lang="zh-CN" altLang="en-US" sz="1025" dirty="0" smtClean="0"/>
                        <a:t>北京</a:t>
                      </a:r>
                      <a:endParaRPr lang="zh-CN" altLang="en-US" sz="1025" dirty="0"/>
                    </a:p>
                  </a:txBody>
                  <a:tcPr marL="68624" marR="68624" marT="34312" marB="34312"/>
                </a:tc>
              </a:tr>
              <a:tr h="278130">
                <a:tc>
                  <a:txBody>
                    <a:bodyPr/>
                    <a:lstStyle/>
                    <a:p>
                      <a:r>
                        <a:rPr lang="zh-CN" altLang="en-US" sz="1025" dirty="0" smtClean="0"/>
                        <a:t>李四</a:t>
                      </a:r>
                      <a:endParaRPr lang="zh-CN" altLang="en-US" sz="1025" dirty="0"/>
                    </a:p>
                  </a:txBody>
                  <a:tcPr marL="68624" marR="68624" marT="34312" marB="34312"/>
                </a:tc>
                <a:tc>
                  <a:txBody>
                    <a:bodyPr/>
                    <a:lstStyle/>
                    <a:p>
                      <a:r>
                        <a:rPr lang="en-US" altLang="zh-CN" sz="1025" dirty="0" smtClean="0"/>
                        <a:t>12</a:t>
                      </a:r>
                      <a:endParaRPr lang="zh-CN" altLang="en-US" sz="1025" dirty="0"/>
                    </a:p>
                  </a:txBody>
                  <a:tcPr marL="68624" marR="68624" marT="34312" marB="34312"/>
                </a:tc>
                <a:tc>
                  <a:txBody>
                    <a:bodyPr/>
                    <a:lstStyle/>
                    <a:p>
                      <a:r>
                        <a:rPr lang="zh-CN" altLang="en-US" sz="1025" dirty="0" smtClean="0"/>
                        <a:t>工程师</a:t>
                      </a:r>
                      <a:endParaRPr lang="zh-CN" altLang="en-US" sz="1025" dirty="0"/>
                    </a:p>
                  </a:txBody>
                  <a:tcPr marL="68624" marR="68624" marT="34312" marB="34312"/>
                </a:tc>
                <a:tc>
                  <a:txBody>
                    <a:bodyPr/>
                    <a:lstStyle/>
                    <a:p>
                      <a:r>
                        <a:rPr lang="zh-CN" altLang="en-US" sz="1025" dirty="0" smtClean="0"/>
                        <a:t>上海</a:t>
                      </a:r>
                      <a:endParaRPr lang="zh-CN" altLang="en-US" sz="1025" dirty="0"/>
                    </a:p>
                  </a:txBody>
                  <a:tcPr marL="68624" marR="68624" marT="34312" marB="34312"/>
                </a:tc>
              </a:tr>
              <a:tr h="278130">
                <a:tc gridSpan="4">
                  <a:txBody>
                    <a:bodyPr/>
                    <a:lstStyle/>
                    <a:p>
                      <a:pPr algn="ctr"/>
                      <a:r>
                        <a:rPr lang="zh-CN" altLang="en-US" sz="1025" dirty="0" smtClean="0"/>
                        <a:t>共</a:t>
                      </a:r>
                      <a:r>
                        <a:rPr lang="en-US" altLang="zh-CN" sz="1025" dirty="0" smtClean="0"/>
                        <a:t>2</a:t>
                      </a:r>
                      <a:r>
                        <a:rPr lang="zh-CN" altLang="en-US" sz="1025" dirty="0" smtClean="0"/>
                        <a:t>人</a:t>
                      </a:r>
                      <a:endParaRPr lang="zh-CN" altLang="en-US" sz="1025" dirty="0"/>
                    </a:p>
                  </a:txBody>
                  <a:tcPr marL="68624" marR="68624" marT="34312" marB="34312"/>
                </a:tc>
                <a:tc hMerge="1">
                  <a:tcPr/>
                </a:tc>
                <a:tc hMerge="1">
                  <a:tcPr/>
                </a:tc>
                <a:tc hMerge="1">
                  <a:tcPr/>
                </a:tc>
              </a:tr>
            </a:tbl>
          </a:graphicData>
        </a:graphic>
      </p:graphicFrame>
      <p:sp>
        <p:nvSpPr>
          <p:cNvPr id="10" name="圆角矩形 9"/>
          <p:cNvSpPr/>
          <p:nvPr/>
        </p:nvSpPr>
        <p:spPr>
          <a:xfrm>
            <a:off x="8820716" y="4085350"/>
            <a:ext cx="734674" cy="3195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zh-CN" altLang="en-US" strike="noStrike" noProof="1" dirty="0" smtClean="0">
                <a:solidFill>
                  <a:schemeClr val="tx1"/>
                </a:solidFill>
                <a:latin typeface="微软雅黑 Light" panose="020B0502040204020203" pitchFamily="34" charset="-122"/>
                <a:ea typeface="微软雅黑 Light" panose="020B0502040204020203" pitchFamily="34" charset="-122"/>
              </a:rPr>
              <a:t>表头</a:t>
            </a:r>
            <a:endParaRPr lang="zh-CN" altLang="en-US" strike="noStrike" noProof="1" dirty="0">
              <a:solidFill>
                <a:schemeClr val="tx1"/>
              </a:solidFill>
              <a:latin typeface="微软雅黑 Light" panose="020B0502040204020203" pitchFamily="34" charset="-122"/>
              <a:ea typeface="微软雅黑 Light" panose="020B0502040204020203" pitchFamily="34" charset="-122"/>
            </a:endParaRPr>
          </a:p>
        </p:txBody>
      </p:sp>
      <p:sp>
        <p:nvSpPr>
          <p:cNvPr id="11" name="圆角矩形 10"/>
          <p:cNvSpPr/>
          <p:nvPr/>
        </p:nvSpPr>
        <p:spPr>
          <a:xfrm>
            <a:off x="8820716" y="4594453"/>
            <a:ext cx="734674" cy="3195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zh-CN" altLang="en-US" strike="noStrike" noProof="1" dirty="0" smtClean="0">
                <a:solidFill>
                  <a:schemeClr val="tx1"/>
                </a:solidFill>
                <a:latin typeface="微软雅黑 Light" panose="020B0502040204020203" pitchFamily="34" charset="-122"/>
                <a:ea typeface="微软雅黑 Light" panose="020B0502040204020203" pitchFamily="34" charset="-122"/>
              </a:rPr>
              <a:t>表体</a:t>
            </a:r>
            <a:endParaRPr lang="zh-CN" altLang="en-US" strike="noStrike" noProof="1" dirty="0">
              <a:solidFill>
                <a:schemeClr val="tx1"/>
              </a:solidFill>
              <a:latin typeface="微软雅黑 Light" panose="020B0502040204020203" pitchFamily="34" charset="-122"/>
              <a:ea typeface="微软雅黑 Light" panose="020B0502040204020203" pitchFamily="34" charset="-122"/>
            </a:endParaRPr>
          </a:p>
        </p:txBody>
      </p:sp>
      <p:sp>
        <p:nvSpPr>
          <p:cNvPr id="12" name="圆角矩形 11"/>
          <p:cNvSpPr/>
          <p:nvPr/>
        </p:nvSpPr>
        <p:spPr>
          <a:xfrm>
            <a:off x="8833247" y="5091023"/>
            <a:ext cx="733107" cy="3195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zh-CN" altLang="en-US" strike="noStrike" noProof="1" dirty="0" smtClean="0">
                <a:solidFill>
                  <a:schemeClr val="tx1"/>
                </a:solidFill>
                <a:latin typeface="微软雅黑 Light" panose="020B0502040204020203" pitchFamily="34" charset="-122"/>
                <a:ea typeface="微软雅黑 Light" panose="020B0502040204020203" pitchFamily="34" charset="-122"/>
              </a:rPr>
              <a:t>表尾</a:t>
            </a:r>
            <a:endParaRPr lang="zh-CN" altLang="en-US" strike="noStrike" noProof="1" dirty="0">
              <a:solidFill>
                <a:schemeClr val="tx1"/>
              </a:solidFill>
              <a:latin typeface="微软雅黑 Light" panose="020B0502040204020203" pitchFamily="34" charset="-122"/>
              <a:ea typeface="微软雅黑 Light" panose="020B0502040204020203" pitchFamily="34" charset="-122"/>
            </a:endParaRPr>
          </a:p>
        </p:txBody>
      </p:sp>
      <p:cxnSp>
        <p:nvCxnSpPr>
          <p:cNvPr id="14" name="直接箭头连接符 13"/>
          <p:cNvCxnSpPr>
            <a:stCxn id="10" idx="1"/>
          </p:cNvCxnSpPr>
          <p:nvPr/>
        </p:nvCxnSpPr>
        <p:spPr>
          <a:xfrm rot="10800000" flipV="1">
            <a:off x="8573214" y="4245130"/>
            <a:ext cx="247502" cy="123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0" idx="1"/>
          </p:cNvCxnSpPr>
          <p:nvPr/>
        </p:nvCxnSpPr>
        <p:spPr>
          <a:xfrm rot="10800000" flipV="1">
            <a:off x="8596711" y="4741701"/>
            <a:ext cx="213040" cy="65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10" idx="1"/>
          </p:cNvCxnSpPr>
          <p:nvPr/>
        </p:nvCxnSpPr>
        <p:spPr>
          <a:xfrm rot="10800000" flipV="1">
            <a:off x="8596711" y="5286832"/>
            <a:ext cx="200508" cy="172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52809" y="991575"/>
            <a:ext cx="8336746" cy="5586027"/>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表格的标签组成</a:t>
            </a:r>
            <a:endParaRPr kumimoji="0" lang="en-US" altLang="zh-CN"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table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标签：表格标签</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caption</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标签：表格标题</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thead</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标签：表头单元格容器。</a:t>
            </a:r>
            <a:endPar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tbody</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标签：表体单元格容器</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tfoot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标签：表尾单元格容器</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tr</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标签：表格中的行。</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sym typeface="+mn-ea"/>
              </a:rPr>
              <a:t>th</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rPr>
              <a:t>标签：</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表头中的单元格。</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td</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标签：表体或表尾单元格</a:t>
            </a:r>
            <a:endPar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100354" name="标题 1"/>
          <p:cNvSpPr txBox="1"/>
          <p:nvPr/>
        </p:nvSpPr>
        <p:spPr>
          <a:xfrm>
            <a:off x="266274" y="136159"/>
            <a:ext cx="8686069" cy="637553"/>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表格的基本结构</a:t>
            </a:r>
            <a:endParaRPr lang="zh-CN" altLang="en-US" sz="3160" dirty="0">
              <a:solidFill>
                <a:srgbClr val="595959"/>
              </a:solidFill>
              <a:latin typeface="黑体" panose="02010609060101010101" charset="-122"/>
              <a:ea typeface="黑体" panose="02010609060101010101" charset="-122"/>
            </a:endParaRPr>
          </a:p>
        </p:txBody>
      </p:sp>
    </p:spTree>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olidFill>
                  <a:srgbClr val="595959"/>
                </a:solidFill>
                <a:latin typeface="黑体" panose="02010609060101010101" charset="-122"/>
                <a:ea typeface="黑体" panose="02010609060101010101" charset="-122"/>
                <a:sym typeface="+mn-ea"/>
              </a:rPr>
              <a:t>表格的基本结构</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a:t> </a:t>
            </a:r>
            <a:endParaRPr lang="zh-CN" altLang="en-US"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2202" y="1453793"/>
            <a:ext cx="7751763"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表格的标签的完整应用</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102402" name="标题 1"/>
          <p:cNvSpPr txBox="1"/>
          <p:nvPr/>
        </p:nvSpPr>
        <p:spPr>
          <a:xfrm>
            <a:off x="191344" y="109905"/>
            <a:ext cx="8686069" cy="637553"/>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表格的基本结构</a:t>
            </a:r>
            <a:endParaRPr lang="zh-CN" altLang="en-US" sz="3160" dirty="0">
              <a:solidFill>
                <a:srgbClr val="595959"/>
              </a:solidFill>
              <a:latin typeface="黑体" panose="02010609060101010101" charset="-122"/>
              <a:ea typeface="黑体" panose="02010609060101010101" charset="-122"/>
            </a:endParaRPr>
          </a:p>
        </p:txBody>
      </p:sp>
      <p:pic>
        <p:nvPicPr>
          <p:cNvPr id="102403" name="Picture 2"/>
          <p:cNvPicPr>
            <a:picLocks noChangeAspect="1"/>
          </p:cNvPicPr>
          <p:nvPr/>
        </p:nvPicPr>
        <p:blipFill>
          <a:blip r:embed="rId1"/>
          <a:stretch>
            <a:fillRect/>
          </a:stretch>
        </p:blipFill>
        <p:spPr>
          <a:xfrm>
            <a:off x="2431090" y="2222820"/>
            <a:ext cx="3018585" cy="3397670"/>
          </a:xfrm>
          <a:prstGeom prst="rect">
            <a:avLst/>
          </a:prstGeom>
          <a:noFill/>
          <a:ln w="9525">
            <a:noFill/>
          </a:ln>
        </p:spPr>
      </p:pic>
      <p:sp>
        <p:nvSpPr>
          <p:cNvPr id="5" name="TextBox 4"/>
          <p:cNvSpPr txBox="1"/>
          <p:nvPr/>
        </p:nvSpPr>
        <p:spPr>
          <a:xfrm>
            <a:off x="5839726" y="2949661"/>
            <a:ext cx="4295257" cy="922020"/>
          </a:xfrm>
          <a:prstGeom prst="rect">
            <a:avLst/>
          </a:prstGeom>
          <a:noFill/>
        </p:spPr>
        <p:txBody>
          <a:bodyPr wrap="square" rtlCol="0">
            <a:spAutoFit/>
          </a:bodyPr>
          <a:lstStyle/>
          <a:p>
            <a:r>
              <a:rPr lang="zh-CN" altLang="en-US" noProof="1" dirty="0" smtClean="0">
                <a:latin typeface="微软雅黑 Light" panose="020B0502040204020203" pitchFamily="34" charset="-122"/>
                <a:ea typeface="微软雅黑 Light" panose="020B0502040204020203" pitchFamily="34" charset="-122"/>
                <a:cs typeface="+mn-cs"/>
              </a:rPr>
              <a:t>在表格使用中，可以省略表头</a:t>
            </a:r>
            <a:r>
              <a:rPr lang="en-US" altLang="zh-CN" noProof="1" dirty="0" err="1" smtClean="0">
                <a:latin typeface="微软雅黑 Light" panose="020B0502040204020203" pitchFamily="34" charset="-122"/>
                <a:ea typeface="微软雅黑 Light" panose="020B0502040204020203" pitchFamily="34" charset="-122"/>
                <a:cs typeface="+mn-cs"/>
              </a:rPr>
              <a:t>thead</a:t>
            </a:r>
            <a:r>
              <a:rPr lang="zh-CN" altLang="en-US" noProof="1" dirty="0" smtClean="0">
                <a:latin typeface="微软雅黑 Light" panose="020B0502040204020203" pitchFamily="34" charset="-122"/>
                <a:ea typeface="微软雅黑 Light" panose="020B0502040204020203" pitchFamily="34" charset="-122"/>
                <a:cs typeface="+mn-cs"/>
              </a:rPr>
              <a:t>、</a:t>
            </a:r>
            <a:r>
              <a:rPr lang="en-US" altLang="zh-CN" noProof="1" dirty="0" err="1" smtClean="0">
                <a:latin typeface="微软雅黑 Light" panose="020B0502040204020203" pitchFamily="34" charset="-122"/>
                <a:ea typeface="微软雅黑 Light" panose="020B0502040204020203" pitchFamily="34" charset="-122"/>
                <a:cs typeface="+mn-cs"/>
              </a:rPr>
              <a:t>tbody</a:t>
            </a:r>
            <a:r>
              <a:rPr lang="zh-CN" altLang="en-US" noProof="1" dirty="0" smtClean="0">
                <a:latin typeface="微软雅黑 Light" panose="020B0502040204020203" pitchFamily="34" charset="-122"/>
                <a:ea typeface="微软雅黑 Light" panose="020B0502040204020203" pitchFamily="34" charset="-122"/>
                <a:cs typeface="+mn-cs"/>
              </a:rPr>
              <a:t>、</a:t>
            </a:r>
            <a:r>
              <a:rPr lang="en-US" altLang="zh-CN" noProof="1" dirty="0" err="1" smtClean="0">
                <a:latin typeface="微软雅黑 Light" panose="020B0502040204020203" pitchFamily="34" charset="-122"/>
                <a:ea typeface="微软雅黑 Light" panose="020B0502040204020203" pitchFamily="34" charset="-122"/>
                <a:cs typeface="+mn-cs"/>
              </a:rPr>
              <a:t>tfoot</a:t>
            </a:r>
            <a:r>
              <a:rPr lang="zh-CN" altLang="en-US" noProof="1" dirty="0" smtClean="0">
                <a:latin typeface="微软雅黑 Light" panose="020B0502040204020203" pitchFamily="34" charset="-122"/>
                <a:ea typeface="微软雅黑 Light" panose="020B0502040204020203" pitchFamily="34" charset="-122"/>
                <a:cs typeface="+mn-cs"/>
              </a:rPr>
              <a:t>的声明，此时浏览器将全部的行列都作为</a:t>
            </a:r>
            <a:r>
              <a:rPr lang="en-US" altLang="zh-CN" noProof="1" dirty="0" err="1" smtClean="0">
                <a:latin typeface="微软雅黑 Light" panose="020B0502040204020203" pitchFamily="34" charset="-122"/>
                <a:ea typeface="微软雅黑 Light" panose="020B0502040204020203" pitchFamily="34" charset="-122"/>
                <a:cs typeface="+mn-cs"/>
              </a:rPr>
              <a:t>tbody</a:t>
            </a:r>
            <a:r>
              <a:rPr lang="zh-CN" altLang="en-US" noProof="1" dirty="0" smtClean="0">
                <a:latin typeface="微软雅黑 Light" panose="020B0502040204020203" pitchFamily="34" charset="-122"/>
                <a:ea typeface="微软雅黑 Light" panose="020B0502040204020203" pitchFamily="34" charset="-122"/>
                <a:cs typeface="+mn-cs"/>
              </a:rPr>
              <a:t>的字元素。</a:t>
            </a:r>
            <a:endParaRPr lang="zh-CN" altLang="en-US" noProof="1" dirty="0" smtClean="0">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表格的合并包含行合并、列合并。</a:t>
            </a:r>
            <a:endParaRPr kumimoji="0" lang="en-US" altLang="zh-CN"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104450" name="标题 1"/>
          <p:cNvSpPr txBox="1"/>
          <p:nvPr/>
        </p:nvSpPr>
        <p:spPr>
          <a:xfrm>
            <a:off x="226448" y="147542"/>
            <a:ext cx="8686068" cy="637553"/>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表格的合并</a:t>
            </a:r>
            <a:endParaRPr lang="zh-CN" altLang="en-US" sz="3160" dirty="0">
              <a:solidFill>
                <a:srgbClr val="595959"/>
              </a:solidFill>
              <a:latin typeface="黑体" panose="02010609060101010101" charset="-122"/>
              <a:ea typeface="黑体" panose="02010609060101010101" charset="-122"/>
            </a:endParaRPr>
          </a:p>
        </p:txBody>
      </p:sp>
      <p:sp>
        <p:nvSpPr>
          <p:cNvPr id="104451" name="AutoShape 2"/>
          <p:cNvSpPr/>
          <p:nvPr/>
        </p:nvSpPr>
        <p:spPr>
          <a:xfrm>
            <a:off x="2257212" y="2128831"/>
            <a:ext cx="5728577" cy="3669831"/>
          </a:xfrm>
          <a:prstGeom prst="roundRect">
            <a:avLst>
              <a:gd name="adj" fmla="val 8514"/>
            </a:avLst>
          </a:prstGeom>
          <a:gradFill rotWithShape="1">
            <a:gsLst>
              <a:gs pos="0">
                <a:srgbClr val="CCFFFF"/>
              </a:gs>
              <a:gs pos="100000">
                <a:srgbClr val="FFFFFF"/>
              </a:gs>
            </a:gsLst>
            <a:lin ang="5400000" scaled="1"/>
            <a:tileRect/>
          </a:gradFill>
          <a:ln w="9525" cap="flat" cmpd="sng">
            <a:solidFill>
              <a:srgbClr val="3F7091"/>
            </a:solidFill>
            <a:prstDash val="solid"/>
            <a:round/>
            <a:headEnd type="none" w="med" len="med"/>
            <a:tailEnd type="none" w="med" len="med"/>
          </a:ln>
        </p:spPr>
        <p:txBody>
          <a:bodyPr anchor="t">
            <a:spAutoFit/>
          </a:bodyPr>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&lt;table width="200" border="1"&gt;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&lt;tr&gt;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&lt;td </a:t>
            </a:r>
            <a:r>
              <a:rPr lang="fr-FR" altLang="en-US" sz="1380" b="1" dirty="0">
                <a:solidFill>
                  <a:srgbClr val="FF3300"/>
                </a:solidFill>
                <a:latin typeface="微软雅黑" panose="020B0503020204020204" pitchFamily="34" charset="-122"/>
                <a:ea typeface="微软雅黑" panose="020B0503020204020204" pitchFamily="34" charset="-122"/>
              </a:rPr>
              <a:t>colspan="3"</a:t>
            </a:r>
            <a:r>
              <a:rPr lang="fr-FR" altLang="en-US" sz="1380" b="1" dirty="0">
                <a:solidFill>
                  <a:schemeClr val="tx1"/>
                </a:solidFill>
                <a:latin typeface="微软雅黑" panose="020B0503020204020204" pitchFamily="34" charset="-122"/>
                <a:ea typeface="微软雅黑" panose="020B0503020204020204" pitchFamily="34" charset="-122"/>
              </a:rPr>
              <a:t>&gt;</a:t>
            </a:r>
            <a:r>
              <a:rPr lang="fr-FR" altLang="en-US" sz="1380" b="1" dirty="0">
                <a:solidFill>
                  <a:srgbClr val="000000"/>
                </a:solidFill>
                <a:latin typeface="微软雅黑" panose="020B0503020204020204" pitchFamily="34" charset="-122"/>
                <a:ea typeface="微软雅黑" panose="020B0503020204020204" pitchFamily="34" charset="-122"/>
              </a:rPr>
              <a:t>学生成绩&lt;/td&gt;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&lt;/tr&gt;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&lt;tr&gt;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&lt;td </a:t>
            </a:r>
            <a:r>
              <a:rPr lang="fr-FR" altLang="en-US" sz="1380" b="1" dirty="0">
                <a:solidFill>
                  <a:srgbClr val="FF3300"/>
                </a:solidFill>
                <a:latin typeface="微软雅黑" panose="020B0503020204020204" pitchFamily="34" charset="-122"/>
                <a:ea typeface="微软雅黑" panose="020B0503020204020204" pitchFamily="34" charset="-122"/>
              </a:rPr>
              <a:t>rowspan="2"</a:t>
            </a:r>
            <a:r>
              <a:rPr lang="fr-FR" altLang="en-US" sz="1380" b="1" dirty="0">
                <a:solidFill>
                  <a:schemeClr val="tx1"/>
                </a:solidFill>
                <a:latin typeface="微软雅黑" panose="020B0503020204020204" pitchFamily="34" charset="-122"/>
                <a:ea typeface="微软雅黑" panose="020B0503020204020204" pitchFamily="34" charset="-122"/>
              </a:rPr>
              <a:t>&gt;</a:t>
            </a:r>
            <a:r>
              <a:rPr lang="fr-FR" altLang="en-US" sz="1380" b="1" dirty="0">
                <a:solidFill>
                  <a:srgbClr val="000000"/>
                </a:solidFill>
                <a:latin typeface="微软雅黑" panose="020B0503020204020204" pitchFamily="34" charset="-122"/>
                <a:ea typeface="微软雅黑" panose="020B0503020204020204" pitchFamily="34" charset="-122"/>
              </a:rPr>
              <a:t>张三&lt;/td&gt;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&lt;td&gt;语文&lt;/td&gt;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&lt;td&gt;98&lt;/td&gt;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&lt;/tr&gt;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&lt;tr&gt;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&lt;td&gt;数学&lt;/td&gt;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&lt;td&gt;95&lt;/td&gt;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&lt;/tr&gt;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  ....</a:t>
            </a:r>
            <a:r>
              <a:rPr lang="zh-CN" altLang="en-US" sz="1380" b="1" dirty="0">
                <a:solidFill>
                  <a:srgbClr val="000000"/>
                </a:solidFill>
                <a:latin typeface="微软雅黑" panose="020B0503020204020204" pitchFamily="34" charset="-122"/>
                <a:ea typeface="微软雅黑" panose="020B0503020204020204" pitchFamily="34" charset="-122"/>
              </a:rPr>
              <a:t>代码同上两行</a:t>
            </a:r>
            <a:r>
              <a:rPr lang="fr-FR" altLang="en-US" sz="1380" b="1" dirty="0">
                <a:solidFill>
                  <a:srgbClr val="000000"/>
                </a:solidFill>
                <a:latin typeface="微软雅黑" panose="020B0503020204020204" pitchFamily="34" charset="-122"/>
                <a:ea typeface="微软雅黑" panose="020B0503020204020204" pitchFamily="34" charset="-122"/>
              </a:rPr>
              <a:t>....</a:t>
            </a:r>
            <a:endParaRPr lang="fr-FR" altLang="en-US" sz="1380" b="1" dirty="0">
              <a:solidFill>
                <a:srgbClr val="000000"/>
              </a:solidFill>
              <a:latin typeface="微软雅黑" panose="020B0503020204020204" pitchFamily="34" charset="-122"/>
              <a:ea typeface="微软雅黑" panose="020B0503020204020204" pitchFamily="34" charset="-122"/>
            </a:endParaRPr>
          </a:p>
          <a:p>
            <a:pPr algn="just" eaLnBrk="0" hangingPunct="0"/>
            <a:r>
              <a:rPr lang="fr-FR" altLang="en-US" sz="1380" b="1" dirty="0">
                <a:solidFill>
                  <a:srgbClr val="000000"/>
                </a:solidFill>
                <a:latin typeface="微软雅黑" panose="020B0503020204020204" pitchFamily="34" charset="-122"/>
                <a:ea typeface="微软雅黑" panose="020B0503020204020204" pitchFamily="34" charset="-122"/>
              </a:rPr>
              <a:t>&lt;/table&gt;</a:t>
            </a:r>
            <a:endParaRPr lang="fr-FR" altLang="en-US" sz="1380" b="1" dirty="0">
              <a:solidFill>
                <a:srgbClr val="000000"/>
              </a:solidFill>
              <a:latin typeface="微软雅黑" panose="020B0503020204020204" pitchFamily="34" charset="-122"/>
              <a:ea typeface="微软雅黑" panose="020B0503020204020204" pitchFamily="34" charset="-122"/>
            </a:endParaRPr>
          </a:p>
          <a:p>
            <a:pPr eaLnBrk="0" hangingPunct="0"/>
            <a:r>
              <a:rPr lang="en-US" altLang="zh-CN" sz="1380" b="1" dirty="0">
                <a:solidFill>
                  <a:schemeClr val="tx1"/>
                </a:solidFill>
                <a:latin typeface="微软雅黑" panose="020B0503020204020204" pitchFamily="34" charset="-122"/>
                <a:ea typeface="微软雅黑" panose="020B0503020204020204" pitchFamily="34" charset="-122"/>
              </a:rPr>
              <a:t>……</a:t>
            </a:r>
            <a:endParaRPr lang="zh-CN" altLang="en-US" sz="1380" b="1" dirty="0">
              <a:solidFill>
                <a:schemeClr val="tx1"/>
              </a:solidFill>
              <a:latin typeface="微软雅黑" panose="020B0503020204020204" pitchFamily="34" charset="-122"/>
              <a:ea typeface="微软雅黑" panose="020B0503020204020204" pitchFamily="34" charset="-122"/>
            </a:endParaRPr>
          </a:p>
        </p:txBody>
      </p:sp>
      <p:pic>
        <p:nvPicPr>
          <p:cNvPr id="6" name="Picture 4"/>
          <p:cNvPicPr>
            <a:picLocks noChangeAspect="1"/>
          </p:cNvPicPr>
          <p:nvPr/>
        </p:nvPicPr>
        <p:blipFill>
          <a:blip r:embed="rId1"/>
          <a:stretch>
            <a:fillRect/>
          </a:stretch>
        </p:blipFill>
        <p:spPr>
          <a:xfrm>
            <a:off x="5120717" y="3886409"/>
            <a:ext cx="2702159" cy="1701185"/>
          </a:xfrm>
          <a:prstGeom prst="rect">
            <a:avLst/>
          </a:prstGeom>
          <a:noFill/>
          <a:ln w="9525">
            <a:noFill/>
          </a:ln>
        </p:spPr>
      </p:pic>
      <p:sp>
        <p:nvSpPr>
          <p:cNvPr id="7" name="矩形 6"/>
          <p:cNvSpPr/>
          <p:nvPr/>
        </p:nvSpPr>
        <p:spPr>
          <a:xfrm>
            <a:off x="4088414" y="4464436"/>
            <a:ext cx="781668" cy="39005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行合并</a:t>
            </a:r>
            <a:endParaRPr lang="zh-CN" altLang="en-US" sz="675" strike="noStrike" noProof="1" dirty="0">
              <a:solidFill>
                <a:schemeClr val="tx1"/>
              </a:solidFill>
            </a:endParaRPr>
          </a:p>
        </p:txBody>
      </p:sp>
      <p:sp>
        <p:nvSpPr>
          <p:cNvPr id="8" name="矩形 7"/>
          <p:cNvSpPr/>
          <p:nvPr/>
        </p:nvSpPr>
        <p:spPr>
          <a:xfrm>
            <a:off x="5946246" y="3292717"/>
            <a:ext cx="780101" cy="39005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列合并</a:t>
            </a:r>
            <a:endParaRPr lang="zh-CN" altLang="en-US" sz="675" strike="noStrike" noProof="1" dirty="0">
              <a:solidFill>
                <a:schemeClr val="tx1"/>
              </a:solidFill>
            </a:endParaRPr>
          </a:p>
        </p:txBody>
      </p:sp>
      <p:cxnSp>
        <p:nvCxnSpPr>
          <p:cNvPr id="10" name="直接箭头连接符 9"/>
          <p:cNvCxnSpPr/>
          <p:nvPr/>
        </p:nvCxnSpPr>
        <p:spPr>
          <a:xfrm rot="5400000">
            <a:off x="6189048" y="3808086"/>
            <a:ext cx="343057" cy="156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7" idx="3"/>
          </p:cNvCxnSpPr>
          <p:nvPr/>
        </p:nvCxnSpPr>
        <p:spPr>
          <a:xfrm flipV="1">
            <a:off x="4870082" y="4630481"/>
            <a:ext cx="343057" cy="297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表格属性</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a:t> </a:t>
            </a:r>
            <a:r>
              <a:rPr lang="zh-CN" altLang="en-US" dirty="0" smtClean="0"/>
              <a:t>表格属性：</a:t>
            </a:r>
            <a:endParaRPr lang="en-US" altLang="zh-CN" dirty="0" smtClean="0"/>
          </a:p>
          <a:p>
            <a:pPr lvl="1"/>
            <a:r>
              <a:rPr lang="en-US" altLang="zh-CN" dirty="0" smtClean="0"/>
              <a:t>border</a:t>
            </a:r>
            <a:r>
              <a:rPr lang="en-US" altLang="zh-CN" dirty="0"/>
              <a:t>(</a:t>
            </a:r>
            <a:r>
              <a:rPr lang="zh-CN" altLang="en-US" dirty="0"/>
              <a:t>边框</a:t>
            </a:r>
            <a:r>
              <a:rPr lang="en-US" altLang="zh-CN" dirty="0"/>
              <a:t>)</a:t>
            </a:r>
            <a:r>
              <a:rPr lang="zh-CN" altLang="en-US" dirty="0"/>
              <a:t>属性：</a:t>
            </a:r>
            <a:r>
              <a:rPr lang="en-US" altLang="zh-CN" dirty="0"/>
              <a:t>border=“number”</a:t>
            </a:r>
            <a:endParaRPr lang="en-US" altLang="zh-CN" dirty="0"/>
          </a:p>
          <a:p>
            <a:pPr lvl="1"/>
            <a:r>
              <a:rPr lang="en-US" altLang="zh-CN" dirty="0" smtClean="0"/>
              <a:t>background</a:t>
            </a:r>
            <a:r>
              <a:rPr lang="en-US" altLang="zh-CN" dirty="0"/>
              <a:t>(</a:t>
            </a:r>
            <a:r>
              <a:rPr lang="zh-CN" altLang="en-US" dirty="0"/>
              <a:t>背景</a:t>
            </a:r>
            <a:r>
              <a:rPr lang="en-US" altLang="zh-CN" dirty="0"/>
              <a:t>)</a:t>
            </a:r>
            <a:r>
              <a:rPr lang="zh-CN" altLang="en-US" dirty="0"/>
              <a:t>属性： </a:t>
            </a:r>
            <a:r>
              <a:rPr lang="en-US" altLang="zh-CN" dirty="0"/>
              <a:t>background =“</a:t>
            </a:r>
            <a:r>
              <a:rPr lang="zh-CN" altLang="en-US" dirty="0"/>
              <a:t>背景图片”</a:t>
            </a:r>
            <a:endParaRPr lang="zh-CN" altLang="en-US" dirty="0"/>
          </a:p>
          <a:p>
            <a:pPr lvl="1"/>
            <a:r>
              <a:rPr lang="en-US" altLang="zh-CN" dirty="0" err="1" smtClean="0"/>
              <a:t>bgcolor</a:t>
            </a:r>
            <a:r>
              <a:rPr lang="en-US" altLang="zh-CN" dirty="0"/>
              <a:t>(</a:t>
            </a:r>
            <a:r>
              <a:rPr lang="zh-CN" altLang="en-US" dirty="0"/>
              <a:t>背景颜色</a:t>
            </a:r>
            <a:r>
              <a:rPr lang="en-US" altLang="zh-CN" dirty="0"/>
              <a:t>)</a:t>
            </a:r>
            <a:r>
              <a:rPr lang="zh-CN" altLang="en-US" dirty="0"/>
              <a:t>属性：</a:t>
            </a:r>
            <a:r>
              <a:rPr lang="en-US" altLang="zh-CN" dirty="0" err="1"/>
              <a:t>bgcolor</a:t>
            </a:r>
            <a:r>
              <a:rPr lang="en-US" altLang="zh-CN" dirty="0"/>
              <a:t> = “</a:t>
            </a:r>
            <a:r>
              <a:rPr lang="zh-CN" altLang="en-US" dirty="0"/>
              <a:t>颜色”</a:t>
            </a:r>
            <a:endParaRPr lang="zh-CN" altLang="en-US" dirty="0"/>
          </a:p>
          <a:p>
            <a:pPr lvl="1"/>
            <a:r>
              <a:rPr lang="en-US" altLang="zh-CN" dirty="0" smtClean="0"/>
              <a:t>width</a:t>
            </a:r>
            <a:r>
              <a:rPr lang="zh-CN" altLang="en-US" dirty="0"/>
              <a:t>、</a:t>
            </a:r>
            <a:r>
              <a:rPr lang="en-US" altLang="zh-CN" dirty="0"/>
              <a:t>height</a:t>
            </a:r>
            <a:r>
              <a:rPr lang="zh-CN" altLang="en-US" dirty="0"/>
              <a:t>属性：</a:t>
            </a:r>
            <a:r>
              <a:rPr lang="en-US" altLang="zh-CN" dirty="0"/>
              <a:t>width= “300”height=“200”</a:t>
            </a:r>
            <a:endParaRPr lang="en-US" altLang="zh-CN" dirty="0"/>
          </a:p>
          <a:p>
            <a:pPr lvl="1"/>
            <a:r>
              <a:rPr lang="en-US" altLang="zh-CN" dirty="0" smtClean="0"/>
              <a:t>align</a:t>
            </a:r>
            <a:r>
              <a:rPr lang="en-US" altLang="zh-CN" dirty="0"/>
              <a:t>:</a:t>
            </a:r>
            <a:r>
              <a:rPr lang="zh-CN" altLang="en-US" dirty="0"/>
              <a:t>表格的位置由</a:t>
            </a:r>
            <a:r>
              <a:rPr lang="en-US" altLang="zh-CN" dirty="0"/>
              <a:t>&lt;table&gt;</a:t>
            </a:r>
            <a:r>
              <a:rPr lang="zh-CN" altLang="en-US" dirty="0"/>
              <a:t>元素的</a:t>
            </a:r>
            <a:r>
              <a:rPr lang="en-US" altLang="zh-CN" dirty="0"/>
              <a:t>align</a:t>
            </a:r>
            <a:r>
              <a:rPr lang="zh-CN" altLang="en-US" dirty="0"/>
              <a:t>属性决定，可选值包括</a:t>
            </a:r>
            <a:r>
              <a:rPr lang="en-US" altLang="zh-CN" dirty="0"/>
              <a:t>left</a:t>
            </a:r>
            <a:r>
              <a:rPr lang="zh-CN" altLang="en-US" dirty="0"/>
              <a:t>、</a:t>
            </a:r>
            <a:r>
              <a:rPr lang="en-US" altLang="zh-CN" dirty="0"/>
              <a:t>center</a:t>
            </a:r>
            <a:r>
              <a:rPr lang="zh-CN" altLang="en-US" dirty="0"/>
              <a:t>、</a:t>
            </a:r>
            <a:r>
              <a:rPr lang="en-US" altLang="zh-CN" dirty="0"/>
              <a:t>right</a:t>
            </a:r>
            <a:r>
              <a:rPr lang="zh-CN" altLang="en-US" dirty="0"/>
              <a:t>。</a:t>
            </a:r>
            <a:endParaRPr lang="zh-CN" altLang="en-US" dirty="0"/>
          </a:p>
          <a:p>
            <a:pPr lvl="1"/>
            <a:r>
              <a:rPr lang="en-US" altLang="zh-CN" dirty="0" err="1" smtClean="0"/>
              <a:t>valign</a:t>
            </a:r>
            <a:r>
              <a:rPr lang="en-US" altLang="zh-CN" dirty="0"/>
              <a:t>:</a:t>
            </a:r>
            <a:r>
              <a:rPr lang="zh-CN" altLang="en-US" dirty="0"/>
              <a:t>表格内文字的位置是由</a:t>
            </a:r>
            <a:r>
              <a:rPr lang="en-US" altLang="zh-CN" dirty="0"/>
              <a:t>&lt;td&gt;</a:t>
            </a:r>
            <a:r>
              <a:rPr lang="zh-CN" altLang="en-US" dirty="0"/>
              <a:t>的</a:t>
            </a:r>
            <a:r>
              <a:rPr lang="en-US" altLang="zh-CN" dirty="0"/>
              <a:t>align</a:t>
            </a:r>
            <a:r>
              <a:rPr lang="zh-CN" altLang="en-US" dirty="0"/>
              <a:t>和</a:t>
            </a:r>
            <a:r>
              <a:rPr lang="en-US" altLang="zh-CN" dirty="0" err="1"/>
              <a:t>valign</a:t>
            </a:r>
            <a:r>
              <a:rPr lang="zh-CN" altLang="en-US" dirty="0"/>
              <a:t>决定的，</a:t>
            </a:r>
            <a:r>
              <a:rPr lang="en-US" altLang="zh-CN" dirty="0" err="1"/>
              <a:t>valign</a:t>
            </a:r>
            <a:r>
              <a:rPr lang="zh-CN" altLang="en-US" dirty="0"/>
              <a:t>可选值包括</a:t>
            </a:r>
            <a:r>
              <a:rPr lang="en-US" altLang="zh-CN" dirty="0"/>
              <a:t>top</a:t>
            </a:r>
            <a:r>
              <a:rPr lang="zh-CN" altLang="en-US" dirty="0"/>
              <a:t>、</a:t>
            </a:r>
            <a:r>
              <a:rPr lang="en-US" altLang="zh-CN" dirty="0"/>
              <a:t>middle</a:t>
            </a:r>
            <a:r>
              <a:rPr lang="zh-CN" altLang="en-US" dirty="0"/>
              <a:t>、</a:t>
            </a:r>
            <a:r>
              <a:rPr lang="en-US" altLang="zh-CN" dirty="0"/>
              <a:t>bottom</a:t>
            </a:r>
            <a:r>
              <a:rPr lang="zh-CN" altLang="en-US" dirty="0"/>
              <a:t>。</a:t>
            </a:r>
            <a:endParaRPr lang="zh-CN" altLang="en-US" dirty="0"/>
          </a:p>
          <a:p>
            <a:pPr lvl="1"/>
            <a:r>
              <a:rPr lang="en-US" altLang="zh-CN" dirty="0" err="1" smtClean="0"/>
              <a:t>cellpadding</a:t>
            </a:r>
            <a:r>
              <a:rPr lang="en-US" altLang="zh-CN" dirty="0"/>
              <a:t>(</a:t>
            </a:r>
            <a:r>
              <a:rPr lang="zh-CN" altLang="en-US" dirty="0"/>
              <a:t>填充</a:t>
            </a:r>
            <a:r>
              <a:rPr lang="en-US" altLang="zh-CN" dirty="0"/>
              <a:t>)</a:t>
            </a:r>
            <a:r>
              <a:rPr lang="zh-CN" altLang="en-US" dirty="0"/>
              <a:t>属性</a:t>
            </a:r>
            <a:r>
              <a:rPr lang="en-US" altLang="zh-CN" dirty="0"/>
              <a:t>:</a:t>
            </a:r>
            <a:r>
              <a:rPr lang="zh-CN" altLang="en-US" dirty="0"/>
              <a:t>设置单元格之间的距离。</a:t>
            </a:r>
            <a:endParaRPr lang="zh-CN" altLang="en-US" dirty="0"/>
          </a:p>
          <a:p>
            <a:pPr lvl="1"/>
            <a:r>
              <a:rPr lang="en-US" altLang="zh-CN" dirty="0" err="1" smtClean="0"/>
              <a:t>cellspacing</a:t>
            </a:r>
            <a:r>
              <a:rPr lang="en-US" altLang="zh-CN" dirty="0"/>
              <a:t>(</a:t>
            </a:r>
            <a:r>
              <a:rPr lang="zh-CN" altLang="en-US" dirty="0"/>
              <a:t>间距</a:t>
            </a:r>
            <a:r>
              <a:rPr lang="en-US" altLang="zh-CN" dirty="0"/>
              <a:t>)</a:t>
            </a:r>
            <a:r>
              <a:rPr lang="zh-CN" altLang="en-US" dirty="0"/>
              <a:t>属性</a:t>
            </a:r>
            <a:r>
              <a:rPr lang="en-US" altLang="zh-CN" dirty="0"/>
              <a:t>:</a:t>
            </a:r>
            <a:r>
              <a:rPr lang="zh-CN" altLang="en-US" dirty="0"/>
              <a:t>设置单元格边框与内容之间的距离</a:t>
            </a:r>
            <a:endParaRPr lang="zh-CN" altLang="en-US" dirty="0"/>
          </a:p>
        </p:txBody>
      </p:sp>
    </p:spTree>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7" name="Rectangle 2"/>
          <p:cNvSpPr>
            <a:spLocks noGrp="1"/>
          </p:cNvSpPr>
          <p:nvPr>
            <p:ph type="title"/>
          </p:nvPr>
        </p:nvSpPr>
        <p:spPr>
          <a:xfrm>
            <a:off x="186044" y="297"/>
            <a:ext cx="8686068" cy="849026"/>
          </a:xfrm>
          <a:noFill/>
          <a:ln>
            <a:noFill/>
          </a:ln>
        </p:spPr>
        <p:txBody>
          <a:bodyPr wrap="square" lIns="91464" tIns="45732" rIns="91464" bIns="45732" anchor="ctr"/>
          <a:p>
            <a:pPr defTabSz="914400" fontAlgn="base">
              <a:buSzTx/>
            </a:pPr>
            <a:r>
              <a:rPr lang="zh-CN" altLang="en-US" sz="3160" kern="1200" dirty="0">
                <a:solidFill>
                  <a:srgbClr val="595959"/>
                </a:solidFill>
                <a:latin typeface="黑体" panose="02010609060101010101" charset="-122"/>
                <a:ea typeface="黑体" panose="02010609060101010101" charset="-122"/>
                <a:cs typeface="+mj-cs"/>
              </a:rPr>
              <a:t>HTML表格的美化</a:t>
            </a:r>
            <a:endParaRPr lang="zh-CN" altLang="en-US" sz="3160" kern="1200" dirty="0">
              <a:solidFill>
                <a:srgbClr val="595959"/>
              </a:solidFill>
              <a:latin typeface="黑体" panose="02010609060101010101" charset="-122"/>
              <a:ea typeface="黑体" panose="02010609060101010101" charset="-122"/>
              <a:cs typeface="+mj-cs"/>
            </a:endParaRPr>
          </a:p>
        </p:txBody>
      </p:sp>
      <p:sp>
        <p:nvSpPr>
          <p:cNvPr id="106498" name="Text Box 26"/>
          <p:cNvSpPr txBox="1"/>
          <p:nvPr/>
        </p:nvSpPr>
        <p:spPr>
          <a:xfrm>
            <a:off x="2258779" y="1083996"/>
            <a:ext cx="6951988" cy="424815"/>
          </a:xfrm>
          <a:prstGeom prst="rect">
            <a:avLst/>
          </a:prstGeom>
          <a:noFill/>
          <a:ln w="9525">
            <a:noFill/>
          </a:ln>
        </p:spPr>
        <p:txBody>
          <a:bodyPr anchor="t">
            <a:spAutoFit/>
          </a:bodyPr>
          <a:p>
            <a:pPr marL="363855" indent="-363855" algn="just" eaLnBrk="0" fontAlgn="b" hangingPunct="0">
              <a:spcBef>
                <a:spcPct val="20000"/>
              </a:spcBef>
              <a:buClr>
                <a:srgbClr val="6600CC"/>
              </a:buClr>
            </a:pPr>
            <a:r>
              <a:rPr lang="zh-CN" altLang="en-US" sz="2170" dirty="0">
                <a:solidFill>
                  <a:schemeClr val="tx1"/>
                </a:solidFill>
                <a:latin typeface="微软雅黑" panose="020B0503020204020204" pitchFamily="34" charset="-122"/>
                <a:ea typeface="微软雅黑" panose="020B0503020204020204" pitchFamily="34" charset="-122"/>
              </a:rPr>
              <a:t>我们可以从哪些方面对一个表格进行美化？</a:t>
            </a:r>
            <a:endParaRPr lang="zh-CN" altLang="en-US" sz="2170" dirty="0">
              <a:solidFill>
                <a:schemeClr val="tx1"/>
              </a:solidFill>
              <a:latin typeface="微软雅黑" panose="020B0503020204020204" pitchFamily="34" charset="-122"/>
              <a:ea typeface="微软雅黑" panose="020B0503020204020204" pitchFamily="34" charset="-122"/>
            </a:endParaRPr>
          </a:p>
        </p:txBody>
      </p:sp>
      <p:pic>
        <p:nvPicPr>
          <p:cNvPr id="106499" name="图片 1"/>
          <p:cNvPicPr>
            <a:picLocks noChangeAspect="1"/>
          </p:cNvPicPr>
          <p:nvPr/>
        </p:nvPicPr>
        <p:blipFill>
          <a:blip r:embed="rId1"/>
          <a:stretch>
            <a:fillRect/>
          </a:stretch>
        </p:blipFill>
        <p:spPr>
          <a:xfrm>
            <a:off x="2329269" y="1582133"/>
            <a:ext cx="4762065" cy="1348730"/>
          </a:xfrm>
          <a:prstGeom prst="rect">
            <a:avLst/>
          </a:prstGeom>
          <a:noFill/>
          <a:ln w="9525">
            <a:noFill/>
          </a:ln>
        </p:spPr>
      </p:pic>
      <p:sp>
        <p:nvSpPr>
          <p:cNvPr id="3" name="文本框 2"/>
          <p:cNvSpPr txBox="1"/>
          <p:nvPr/>
        </p:nvSpPr>
        <p:spPr>
          <a:xfrm>
            <a:off x="2254079" y="3145469"/>
            <a:ext cx="3480435" cy="365125"/>
          </a:xfrm>
          <a:prstGeom prst="rect">
            <a:avLst/>
          </a:prstGeom>
          <a:noFill/>
          <a:ln w="9525">
            <a:noFill/>
          </a:ln>
        </p:spPr>
        <p:txBody>
          <a:bodyPr wrap="none" anchor="t">
            <a:spAutoFit/>
          </a:bodyPr>
          <a:p>
            <a:pPr eaLnBrk="0" hangingPunct="0"/>
            <a:r>
              <a:rPr lang="en-US" altLang="zh-CN" sz="1775" dirty="0">
                <a:solidFill>
                  <a:schemeClr val="tx1"/>
                </a:solidFill>
                <a:latin typeface="微软雅黑" panose="020B0503020204020204" pitchFamily="34" charset="-122"/>
                <a:ea typeface="微软雅黑" panose="020B0503020204020204" pitchFamily="34" charset="-122"/>
              </a:rPr>
              <a:t>1</a:t>
            </a:r>
            <a:r>
              <a:rPr lang="zh-CN" altLang="en-US" sz="1775" dirty="0">
                <a:solidFill>
                  <a:schemeClr val="tx1"/>
                </a:solidFill>
                <a:latin typeface="微软雅黑" panose="020B0503020204020204" pitchFamily="34" charset="-122"/>
                <a:ea typeface="微软雅黑" panose="020B0503020204020204" pitchFamily="34" charset="-122"/>
              </a:rPr>
              <a:t>、表格、行、单元格的背景颜色</a:t>
            </a:r>
            <a:endParaRPr lang="zh-CN" altLang="en-US" sz="1775" dirty="0">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254079" y="3642040"/>
            <a:ext cx="3706495" cy="365125"/>
          </a:xfrm>
          <a:prstGeom prst="rect">
            <a:avLst/>
          </a:prstGeom>
          <a:noFill/>
          <a:ln w="9525">
            <a:noFill/>
          </a:ln>
        </p:spPr>
        <p:txBody>
          <a:bodyPr wrap="none" anchor="t">
            <a:spAutoFit/>
          </a:bodyPr>
          <a:p>
            <a:pPr eaLnBrk="0" hangingPunct="0"/>
            <a:r>
              <a:rPr lang="en-US" altLang="zh-CN" sz="1775" dirty="0">
                <a:solidFill>
                  <a:schemeClr val="tx1"/>
                </a:solidFill>
                <a:latin typeface="微软雅黑" panose="020B0503020204020204" pitchFamily="34" charset="-122"/>
                <a:ea typeface="微软雅黑" panose="020B0503020204020204" pitchFamily="34" charset="-122"/>
              </a:rPr>
              <a:t>2</a:t>
            </a:r>
            <a:r>
              <a:rPr lang="zh-CN" altLang="en-US" sz="1775" dirty="0">
                <a:solidFill>
                  <a:schemeClr val="tx1"/>
                </a:solidFill>
                <a:latin typeface="微软雅黑" panose="020B0503020204020204" pitchFamily="34" charset="-122"/>
                <a:ea typeface="微软雅黑" panose="020B0503020204020204" pitchFamily="34" charset="-122"/>
              </a:rPr>
              <a:t>、表格边框的宽度和边框线的颜色</a:t>
            </a:r>
            <a:endParaRPr lang="zh-CN" altLang="en-US" sz="1775" dirty="0">
              <a:solidFill>
                <a:schemeClr val="tx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254079" y="4130778"/>
            <a:ext cx="2350135" cy="365125"/>
          </a:xfrm>
          <a:prstGeom prst="rect">
            <a:avLst/>
          </a:prstGeom>
          <a:noFill/>
          <a:ln w="9525">
            <a:noFill/>
          </a:ln>
        </p:spPr>
        <p:txBody>
          <a:bodyPr wrap="none" anchor="t">
            <a:spAutoFit/>
          </a:bodyPr>
          <a:p>
            <a:pPr eaLnBrk="0" hangingPunct="0"/>
            <a:r>
              <a:rPr lang="en-US" altLang="zh-CN" sz="1775" dirty="0">
                <a:solidFill>
                  <a:schemeClr val="tx1"/>
                </a:solidFill>
                <a:latin typeface="微软雅黑" panose="020B0503020204020204" pitchFamily="34" charset="-122"/>
                <a:ea typeface="微软雅黑" panose="020B0503020204020204" pitchFamily="34" charset="-122"/>
              </a:rPr>
              <a:t>3</a:t>
            </a:r>
            <a:r>
              <a:rPr lang="zh-CN" altLang="en-US" sz="1775" dirty="0">
                <a:solidFill>
                  <a:schemeClr val="tx1"/>
                </a:solidFill>
                <a:latin typeface="微软雅黑" panose="020B0503020204020204" pitchFamily="34" charset="-122"/>
                <a:ea typeface="微软雅黑" panose="020B0503020204020204" pitchFamily="34" charset="-122"/>
              </a:rPr>
              <a:t>、表格的高度和宽度</a:t>
            </a:r>
            <a:endParaRPr lang="zh-CN" altLang="en-US" sz="1775" dirty="0">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254079" y="4617950"/>
            <a:ext cx="2576195" cy="365125"/>
          </a:xfrm>
          <a:prstGeom prst="rect">
            <a:avLst/>
          </a:prstGeom>
          <a:noFill/>
          <a:ln w="9525">
            <a:noFill/>
          </a:ln>
        </p:spPr>
        <p:txBody>
          <a:bodyPr wrap="none" anchor="t">
            <a:spAutoFit/>
          </a:bodyPr>
          <a:p>
            <a:pPr eaLnBrk="0" hangingPunct="0"/>
            <a:r>
              <a:rPr lang="en-US" altLang="zh-CN" sz="1775" dirty="0">
                <a:solidFill>
                  <a:schemeClr val="tx1"/>
                </a:solidFill>
                <a:latin typeface="微软雅黑" panose="020B0503020204020204" pitchFamily="34" charset="-122"/>
                <a:ea typeface="微软雅黑" panose="020B0503020204020204" pitchFamily="34" charset="-122"/>
              </a:rPr>
              <a:t>4</a:t>
            </a:r>
            <a:r>
              <a:rPr lang="zh-CN" altLang="en-US" sz="1775" dirty="0">
                <a:solidFill>
                  <a:schemeClr val="tx1"/>
                </a:solidFill>
                <a:latin typeface="微软雅黑" panose="020B0503020204020204" pitchFamily="34" charset="-122"/>
                <a:ea typeface="微软雅黑" panose="020B0503020204020204" pitchFamily="34" charset="-122"/>
              </a:rPr>
              <a:t>、单元格的填充和间距</a:t>
            </a:r>
            <a:endParaRPr lang="zh-CN" altLang="en-US" sz="1775"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表格</a:t>
            </a:r>
            <a:r>
              <a:rPr kumimoji="0" lang="en-US" altLang="zh-CN"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table</a:t>
            </a:r>
            <a:r>
              <a:rPr kumimoji="0" lang="zh-CN" altLang="en-US"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的私有属性说明</a:t>
            </a:r>
            <a:endParaRPr kumimoji="0" lang="en-US" altLang="zh-CN"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457200" marR="0" lvl="1" indent="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   border(</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边框</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属性：</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border=“number”</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457200" marR="0" lvl="1" indent="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   background(</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背景</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属性：</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 background =“</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背景图片</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457200" marR="0" lvl="1" indent="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   </a:t>
            </a: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bgcolor</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背景颜色</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属性：</a:t>
            </a: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bgcolor</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 = “</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颜色</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457200" marR="0" lvl="1" indent="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   width</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height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属性：</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width= </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300</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height=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200</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endPar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108547" name="标题 1"/>
          <p:cNvSpPr txBox="1"/>
          <p:nvPr/>
        </p:nvSpPr>
        <p:spPr>
          <a:xfrm>
            <a:off x="244049" y="139711"/>
            <a:ext cx="8686069" cy="635986"/>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表格的基本属性</a:t>
            </a:r>
            <a:endParaRPr lang="zh-CN" altLang="en-US" sz="3160" dirty="0">
              <a:solidFill>
                <a:srgbClr val="595959"/>
              </a:solidFill>
              <a:latin typeface="黑体" panose="02010609060101010101" charset="-122"/>
              <a:ea typeface="黑体" panose="02010609060101010101" charset="-122"/>
            </a:endParaRPr>
          </a:p>
        </p:txBody>
      </p:sp>
      <p:sp>
        <p:nvSpPr>
          <p:cNvPr id="5" name="矩形 4"/>
          <p:cNvSpPr/>
          <p:nvPr/>
        </p:nvSpPr>
        <p:spPr>
          <a:xfrm>
            <a:off x="2553275" y="4296824"/>
            <a:ext cx="3582514" cy="36830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&lt;table border="1" width="40%"&gt;</a:t>
            </a:r>
            <a:endParaRPr lang="zh-CN" altLang="en-US" strike="noStrike" noProof="1" dirty="0"/>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0593" name="图片 2"/>
          <p:cNvPicPr>
            <a:picLocks noChangeAspect="1"/>
          </p:cNvPicPr>
          <p:nvPr/>
        </p:nvPicPr>
        <p:blipFill>
          <a:blip r:embed="rId1"/>
          <a:stretch>
            <a:fillRect/>
          </a:stretch>
        </p:blipFill>
        <p:spPr>
          <a:xfrm>
            <a:off x="2077068" y="4636747"/>
            <a:ext cx="4373581" cy="1705885"/>
          </a:xfrm>
          <a:prstGeom prst="rect">
            <a:avLst/>
          </a:prstGeom>
          <a:noFill/>
          <a:ln w="9525">
            <a:noFill/>
          </a:ln>
        </p:spPr>
      </p:pic>
      <p:sp>
        <p:nvSpPr>
          <p:cNvPr id="110594" name="Rectangle 2"/>
          <p:cNvSpPr>
            <a:spLocks noGrp="1"/>
          </p:cNvSpPr>
          <p:nvPr>
            <p:ph type="title"/>
          </p:nvPr>
        </p:nvSpPr>
        <p:spPr>
          <a:xfrm>
            <a:off x="230494" y="297"/>
            <a:ext cx="8686068" cy="849026"/>
          </a:xfrm>
          <a:noFill/>
          <a:ln>
            <a:noFill/>
          </a:ln>
        </p:spPr>
        <p:txBody>
          <a:bodyPr wrap="square" lIns="91464" tIns="45732" rIns="91464" bIns="45732" anchor="ctr"/>
          <a:p>
            <a:pPr marL="533400" indent="-533400" defTabSz="695325"/>
            <a:r>
              <a:rPr lang="en-US" altLang="zh-CN" sz="3160" kern="1200" dirty="0">
                <a:solidFill>
                  <a:srgbClr val="595959"/>
                </a:solidFill>
                <a:latin typeface="黑体" panose="02010609060101010101" charset="-122"/>
                <a:ea typeface="黑体" panose="02010609060101010101" charset="-122"/>
                <a:cs typeface="+mj-cs"/>
              </a:rPr>
              <a:t>HTML</a:t>
            </a:r>
            <a:r>
              <a:rPr lang="zh-CN" altLang="en-US" sz="3160" kern="1200" dirty="0">
                <a:solidFill>
                  <a:srgbClr val="595959"/>
                </a:solidFill>
                <a:latin typeface="黑体" panose="02010609060101010101" charset="-122"/>
                <a:ea typeface="黑体" panose="02010609060101010101" charset="-122"/>
                <a:cs typeface="+mj-cs"/>
              </a:rPr>
              <a:t>表格的背景色、边框宽度和线颜色</a:t>
            </a:r>
            <a:endParaRPr lang="zh-CN" altLang="en-US" sz="3160" kern="1200" dirty="0">
              <a:solidFill>
                <a:srgbClr val="595959"/>
              </a:solidFill>
              <a:latin typeface="黑体" panose="02010609060101010101" charset="-122"/>
              <a:ea typeface="黑体" panose="02010609060101010101" charset="-122"/>
              <a:cs typeface="+mj-cs"/>
            </a:endParaRPr>
          </a:p>
        </p:txBody>
      </p:sp>
      <p:sp>
        <p:nvSpPr>
          <p:cNvPr id="2" name="矩形 1"/>
          <p:cNvSpPr/>
          <p:nvPr/>
        </p:nvSpPr>
        <p:spPr>
          <a:xfrm>
            <a:off x="2050750" y="1075224"/>
            <a:ext cx="7887164" cy="373634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E3DC89"/>
                </a:highlight>
                <a:uLnTx/>
                <a:uFillTx/>
                <a:latin typeface="Consolas" panose="020B0609020204030204" pitchFamily="49" charset="0"/>
                <a:ea typeface="宋体" panose="02010600030101010101" pitchFamily="2" charset="-122"/>
                <a:cs typeface="+mn-cs"/>
              </a:rPr>
              <a:t>table </a:t>
            </a:r>
            <a:r>
              <a:rPr kumimoji="0" lang="en-US" altLang="zh-CN" sz="1580" b="0" i="0" u="none" strike="noStrike" kern="1200" cap="none" spc="0" normalizeH="0" baseline="0" noProof="0">
                <a:ln>
                  <a:noFill/>
                </a:ln>
                <a:solidFill>
                  <a:srgbClr val="CB2D01"/>
                </a:solidFill>
                <a:effectLst/>
                <a:highlight>
                  <a:srgbClr val="E3DC89"/>
                </a:highlight>
                <a:uLnTx/>
                <a:uFillTx/>
                <a:latin typeface="Consolas" panose="020B0609020204030204" pitchFamily="49" charset="0"/>
                <a:ea typeface="宋体" panose="02010600030101010101" pitchFamily="2" charset="-122"/>
                <a:cs typeface="+mn-cs"/>
              </a:rPr>
              <a:t>bgcolor</a:t>
            </a:r>
            <a:r>
              <a:rPr kumimoji="0" lang="en-US" altLang="zh-CN" sz="1580" b="0" i="0" u="none" strike="noStrike" kern="1200" cap="none" spc="0" normalizeH="0" baseline="0" noProof="0">
                <a:ln>
                  <a:noFill/>
                </a:ln>
                <a:solidFill>
                  <a:srgbClr val="38444B"/>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E3DC89"/>
                </a:highlight>
                <a:uLnTx/>
                <a:uFillTx/>
                <a:latin typeface="Consolas" panose="020B0609020204030204" pitchFamily="49" charset="0"/>
                <a:ea typeface="宋体" panose="02010600030101010101" pitchFamily="2" charset="-122"/>
                <a:cs typeface="+mn-cs"/>
              </a:rPr>
              <a:t>"yellow" </a:t>
            </a:r>
            <a:r>
              <a:rPr kumimoji="0" lang="en-US" altLang="zh-CN" sz="1580" b="0" i="0" u="none" strike="noStrike" kern="1200" cap="none" spc="0" normalizeH="0" baseline="0" noProof="0">
                <a:ln>
                  <a:noFill/>
                </a:ln>
                <a:solidFill>
                  <a:srgbClr val="CB2D01"/>
                </a:solidFill>
                <a:effectLst/>
                <a:highlight>
                  <a:srgbClr val="E3DC89"/>
                </a:highlight>
                <a:uLnTx/>
                <a:uFillTx/>
                <a:latin typeface="Consolas" panose="020B0609020204030204" pitchFamily="49" charset="0"/>
                <a:ea typeface="宋体" panose="02010600030101010101" pitchFamily="2" charset="-122"/>
                <a:cs typeface="+mn-cs"/>
              </a:rPr>
              <a:t>border</a:t>
            </a:r>
            <a:r>
              <a:rPr kumimoji="0" lang="en-US" altLang="zh-CN" sz="1580" b="0" i="0" u="none" strike="noStrike" kern="1200" cap="none" spc="0" normalizeH="0" baseline="0" noProof="0">
                <a:ln>
                  <a:noFill/>
                </a:ln>
                <a:solidFill>
                  <a:srgbClr val="38444B"/>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E3DC89"/>
                </a:highlight>
                <a:uLnTx/>
                <a:uFillTx/>
                <a:latin typeface="Consolas" panose="020B0609020204030204" pitchFamily="49" charset="0"/>
                <a:ea typeface="宋体" panose="02010600030101010101" pitchFamily="2" charset="-122"/>
                <a:cs typeface="+mn-cs"/>
              </a:rPr>
              <a:t>"10" </a:t>
            </a:r>
            <a:r>
              <a:rPr kumimoji="0" lang="en-US" altLang="zh-CN" sz="1580" b="0" i="0" u="none" strike="noStrike" kern="1200" cap="none" spc="0" normalizeH="0" baseline="0" noProof="0">
                <a:ln>
                  <a:noFill/>
                </a:ln>
                <a:solidFill>
                  <a:srgbClr val="CB2D01"/>
                </a:solidFill>
                <a:effectLst/>
                <a:highlight>
                  <a:srgbClr val="E3DC89"/>
                </a:highlight>
                <a:uLnTx/>
                <a:uFillTx/>
                <a:latin typeface="Consolas" panose="020B0609020204030204" pitchFamily="49" charset="0"/>
                <a:ea typeface="宋体" panose="02010600030101010101" pitchFamily="2" charset="-122"/>
                <a:cs typeface="+mn-cs"/>
              </a:rPr>
              <a:t>bordercolor</a:t>
            </a:r>
            <a:r>
              <a:rPr kumimoji="0" lang="en-US" altLang="zh-CN" sz="1580" b="0" i="0" u="none" strike="noStrike" kern="1200" cap="none" spc="0" normalizeH="0" baseline="0" noProof="0">
                <a:ln>
                  <a:noFill/>
                </a:ln>
                <a:solidFill>
                  <a:srgbClr val="38444B"/>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E3DC89"/>
                </a:highlight>
                <a:uLnTx/>
                <a:uFillTx/>
                <a:latin typeface="Consolas" panose="020B0609020204030204" pitchFamily="49" charset="0"/>
                <a:ea typeface="宋体" panose="02010600030101010101" pitchFamily="2" charset="-122"/>
                <a:cs typeface="+mn-cs"/>
              </a:rPr>
              <a:t>"red"</a:t>
            </a:r>
            <a:r>
              <a:rPr kumimoji="0" lang="en-US" altLang="zh-CN" sz="1580" b="0" i="0" u="none" strike="noStrike" kern="1200" cap="none" spc="0" normalizeH="0" baseline="0" noProof="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 </a:t>
            </a:r>
            <a:r>
              <a:rPr kumimoji="0" lang="en-US" altLang="zh-CN" sz="1580" b="0" i="0" u="none" strike="noStrike" kern="1200" cap="none" spc="0" normalizeH="0" baseline="0" noProof="0">
                <a:ln>
                  <a:noFill/>
                </a:ln>
                <a:solidFill>
                  <a:srgbClr val="CB2D01"/>
                </a:solidFill>
                <a:effectLst/>
                <a:highlight>
                  <a:srgbClr val="FFFFCC"/>
                </a:highlight>
                <a:uLnTx/>
                <a:uFillTx/>
                <a:latin typeface="Consolas" panose="020B0609020204030204" pitchFamily="49" charset="0"/>
                <a:ea typeface="宋体" panose="02010600030101010101" pitchFamily="2" charset="-122"/>
                <a:cs typeface="+mn-cs"/>
              </a:rPr>
              <a:t>colspan</a:t>
            </a:r>
            <a:r>
              <a:rPr kumimoji="0" lang="en-US" altLang="zh-CN" sz="1580" b="0" i="0" u="none" strike="noStrike" kern="1200" cap="none" spc="0" normalizeH="0" baseline="0" noProof="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FFFFCC"/>
                </a:highlight>
                <a:uLnTx/>
                <a:uFillTx/>
                <a:latin typeface="Consolas" panose="020B0609020204030204" pitchFamily="49" charset="0"/>
                <a:ea typeface="宋体" panose="02010600030101010101" pitchFamily="2" charset="-122"/>
                <a:cs typeface="+mn-cs"/>
              </a:rPr>
              <a:t>"4"</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品牌商城</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 </a:t>
            </a:r>
            <a:r>
              <a:rPr kumimoji="0" lang="en-US" altLang="zh-CN" sz="1580" b="0" i="0" u="none" strike="noStrike" kern="1200" cap="none" spc="0" normalizeH="0" baseline="0" noProof="0">
                <a:ln>
                  <a:noFill/>
                </a:ln>
                <a:solidFill>
                  <a:srgbClr val="CB2D01"/>
                </a:solidFill>
                <a:effectLst/>
                <a:highlight>
                  <a:srgbClr val="FFFFCC"/>
                </a:highlight>
                <a:uLnTx/>
                <a:uFillTx/>
                <a:latin typeface="Consolas" panose="020B0609020204030204" pitchFamily="49" charset="0"/>
                <a:ea typeface="宋体" panose="02010600030101010101" pitchFamily="2" charset="-122"/>
                <a:cs typeface="+mn-cs"/>
              </a:rPr>
              <a:t>colspan</a:t>
            </a:r>
            <a:r>
              <a:rPr kumimoji="0" lang="en-US" altLang="zh-CN" sz="1580" b="0" i="0" u="none" strike="noStrike" kern="1200" cap="none" spc="0" normalizeH="0" baseline="0" noProof="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FFFFCC"/>
                </a:highlight>
                <a:uLnTx/>
                <a:uFillTx/>
                <a:latin typeface="Consolas" panose="020B0609020204030204" pitchFamily="49" charset="0"/>
                <a:ea typeface="宋体" panose="02010600030101010101" pitchFamily="2" charset="-122"/>
                <a:cs typeface="+mn-cs"/>
              </a:rPr>
              <a:t>"2"</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笔记本电脑</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 </a:t>
            </a:r>
            <a:r>
              <a:rPr kumimoji="0" lang="en-US" altLang="zh-CN" sz="1580" b="0" i="0" u="none" strike="noStrike" kern="1200" cap="none" spc="0" normalizeH="0" baseline="0" noProof="0">
                <a:ln>
                  <a:noFill/>
                </a:ln>
                <a:solidFill>
                  <a:srgbClr val="CB2D01"/>
                </a:solidFill>
                <a:effectLst/>
                <a:highlight>
                  <a:srgbClr val="FFFFCC"/>
                </a:highlight>
                <a:uLnTx/>
                <a:uFillTx/>
                <a:latin typeface="Consolas" panose="020B0609020204030204" pitchFamily="49" charset="0"/>
                <a:ea typeface="宋体" panose="02010600030101010101" pitchFamily="2" charset="-122"/>
                <a:cs typeface="+mn-cs"/>
              </a:rPr>
              <a:t>colspan</a:t>
            </a:r>
            <a:r>
              <a:rPr kumimoji="0" lang="en-US" altLang="zh-CN" sz="1580" b="0" i="0" u="none" strike="noStrike" kern="1200" cap="none" spc="0" normalizeH="0" baseline="0" noProof="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FFFFCC"/>
                </a:highlight>
                <a:uLnTx/>
                <a:uFillTx/>
                <a:latin typeface="Consolas" panose="020B0609020204030204" pitchFamily="49" charset="0"/>
                <a:ea typeface="宋体" panose="02010600030101010101" pitchFamily="2" charset="-122"/>
                <a:cs typeface="+mn-cs"/>
              </a:rPr>
              <a:t>"2"</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冰箱</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&gt;Dell</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笔记本</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惠普笔记本</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海尔冰箱</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美的冰箱</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table</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zh-CN" altLang="en-US" sz="1580" b="0" i="0" u="none" strike="noStrike" kern="1200" cap="none" spc="0" normalizeH="0" baseline="0" noProof="0">
              <a:ln>
                <a:noFill/>
              </a:ln>
              <a:solidFill>
                <a:schemeClr val="hlin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表格提供的对齐与填充属性</a:t>
            </a:r>
            <a:endParaRPr kumimoji="0" lang="en-US" altLang="zh-CN"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align:</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表格的文字水平位置，</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&lt;table&gt;</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元素的属性，可选值包括</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left</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center</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right</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endPar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457200" marR="0" lvl="1" indent="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a:t>
            </a:r>
            <a:r>
              <a:rPr kumimoji="0" lang="en-US" altLang="zh-CN" sz="1800" b="0" i="0" u="none" strike="noStrike" kern="1200" cap="none" spc="0" normalizeH="0" baseline="0" noProof="1" dirty="0" err="1" smtClean="0">
                <a:solidFill>
                  <a:schemeClr val="tx1"/>
                </a:solidFill>
                <a:latin typeface="微软雅黑" panose="020B0503020204020204" pitchFamily="34" charset="-122"/>
                <a:ea typeface="微软雅黑" panose="020B0503020204020204" pitchFamily="34" charset="-122"/>
                <a:cs typeface="+mn-cs"/>
              </a:rPr>
              <a:t>valign</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表格内文字的垂直位置，</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&lt;td&gt;</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元素的属性，</a:t>
            </a:r>
            <a:r>
              <a:rPr kumimoji="0" lang="en-US" altLang="zh-CN" sz="1800" b="0" i="0" u="none" strike="noStrike" kern="1200" cap="none" spc="0" normalizeH="0" baseline="0" noProof="1" dirty="0" err="1" smtClean="0">
                <a:solidFill>
                  <a:schemeClr val="tx1"/>
                </a:solidFill>
                <a:latin typeface="微软雅黑" panose="020B0503020204020204" pitchFamily="34" charset="-122"/>
                <a:ea typeface="微软雅黑" panose="020B0503020204020204" pitchFamily="34" charset="-122"/>
                <a:cs typeface="+mn-cs"/>
              </a:rPr>
              <a:t>valign</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可选值包括</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top</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middle</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bottom</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endPar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0" marR="0" lvl="1" indent="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a:t>
            </a:r>
            <a:r>
              <a:rPr kumimoji="0" lang="en-US" altLang="zh-CN" sz="1800" b="0" i="0" u="none" strike="noStrike" kern="1200" cap="none" spc="0" normalizeH="0" baseline="0" noProof="1" dirty="0" err="1" smtClean="0">
                <a:solidFill>
                  <a:schemeClr val="tx1"/>
                </a:solidFill>
                <a:latin typeface="微软雅黑" panose="020B0503020204020204" pitchFamily="34" charset="-122"/>
                <a:ea typeface="微软雅黑" panose="020B0503020204020204" pitchFamily="34" charset="-122"/>
                <a:cs typeface="+mn-cs"/>
              </a:rPr>
              <a:t>cellpadding</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属性</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sym typeface="+mn-ea"/>
              </a:rPr>
              <a:t>设置单元格边框与内容之间的距离</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a:t>
            </a:r>
            <a:endPar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0" marR="0" lvl="1" indent="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panose="020B0503020204020204" pitchFamily="34" charset="-122"/>
                <a:ea typeface="微软雅黑" panose="020B0503020204020204" pitchFamily="34" charset="-122"/>
                <a:cs typeface="+mn-cs"/>
              </a:rPr>
              <a:t>         cellspacing</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属性</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sym typeface="+mn-ea"/>
              </a:rPr>
              <a:t>设置单元格之间的距离。</a:t>
            </a:r>
            <a:endPar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457200" marR="0" lvl="1" indent="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endParaRPr kumimoji="0" lang="en-US" altLang="x-none"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112642" name="标题 1"/>
          <p:cNvSpPr txBox="1"/>
          <p:nvPr/>
        </p:nvSpPr>
        <p:spPr>
          <a:xfrm>
            <a:off x="210099" y="123163"/>
            <a:ext cx="8686069" cy="637552"/>
          </a:xfrm>
          <a:prstGeom prst="rect">
            <a:avLst/>
          </a:prstGeom>
          <a:noFill/>
          <a:ln w="9525">
            <a:noFill/>
          </a:ln>
        </p:spPr>
        <p:txBody>
          <a:bodyPr lIns="68624" tIns="34312" rIns="68624" bIns="34312" anchor="ctr"/>
          <a:p>
            <a:pPr>
              <a:lnSpc>
                <a:spcPct val="90000"/>
              </a:lnSpc>
            </a:pPr>
            <a:r>
              <a:rPr lang="zh-CN" altLang="en-US" sz="3160" dirty="0">
                <a:solidFill>
                  <a:srgbClr val="595959"/>
                </a:solidFill>
                <a:latin typeface="黑体" panose="02010609060101010101" charset="-122"/>
                <a:ea typeface="黑体" panose="02010609060101010101" charset="-122"/>
              </a:rPr>
              <a:t>表格对齐方式</a:t>
            </a:r>
            <a:endParaRPr lang="zh-CN" altLang="en-US" sz="3160" dirty="0">
              <a:solidFill>
                <a:srgbClr val="595959"/>
              </a:solidFill>
              <a:latin typeface="黑体" panose="02010609060101010101" charset="-122"/>
              <a:ea typeface="黑体" panose="02010609060101010101" charset="-122"/>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浏览器简介</a:t>
            </a:r>
            <a:endParaRPr lang="zh-CN" altLang="en-US" dirty="0"/>
          </a:p>
        </p:txBody>
      </p:sp>
      <p:sp>
        <p:nvSpPr>
          <p:cNvPr id="3" name="内容占位符 2"/>
          <p:cNvSpPr>
            <a:spLocks noGrp="1"/>
          </p:cNvSpPr>
          <p:nvPr>
            <p:ph idx="1"/>
          </p:nvPr>
        </p:nvSpPr>
        <p:spPr/>
        <p:txBody>
          <a:bodyPr>
            <a:normAutofit/>
          </a:bodyPr>
          <a:lstStyle/>
          <a:p>
            <a:r>
              <a:rPr lang="zh-CN" altLang="en-US" dirty="0"/>
              <a:t>常用的</a:t>
            </a:r>
            <a:r>
              <a:rPr lang="en-US" altLang="zh-CN" dirty="0"/>
              <a:t>PC</a:t>
            </a:r>
            <a:r>
              <a:rPr lang="zh-CN" altLang="en-US" dirty="0"/>
              <a:t>端浏览器有如下</a:t>
            </a:r>
            <a:r>
              <a:rPr lang="en-US" altLang="zh-CN" dirty="0"/>
              <a:t>5</a:t>
            </a:r>
            <a:r>
              <a:rPr lang="zh-CN" altLang="en-US" dirty="0"/>
              <a:t>种</a:t>
            </a:r>
            <a:r>
              <a:rPr lang="zh-CN" altLang="en-US" dirty="0" smtClean="0"/>
              <a:t>：</a:t>
            </a:r>
            <a:endParaRPr lang="zh-CN" altLang="en-US" dirty="0"/>
          </a:p>
        </p:txBody>
      </p:sp>
      <p:graphicFrame>
        <p:nvGraphicFramePr>
          <p:cNvPr id="4" name="表格 3"/>
          <p:cNvGraphicFramePr>
            <a:graphicFrameLocks noGrp="1"/>
          </p:cNvGraphicFramePr>
          <p:nvPr>
            <p:custDataLst>
              <p:tags r:id="rId1"/>
            </p:custDataLst>
          </p:nvPr>
        </p:nvGraphicFramePr>
        <p:xfrm>
          <a:off x="515566" y="1681353"/>
          <a:ext cx="9144000" cy="4620942"/>
        </p:xfrm>
        <a:graphic>
          <a:graphicData uri="http://schemas.openxmlformats.org/drawingml/2006/table">
            <a:tbl>
              <a:tblPr firstRow="1" bandRow="1">
                <a:tableStyleId>{5C22544A-7EE6-4342-B048-85BDC9FD1C3A}</a:tableStyleId>
              </a:tblPr>
              <a:tblGrid>
                <a:gridCol w="1911927"/>
                <a:gridCol w="1722227"/>
                <a:gridCol w="2771669"/>
                <a:gridCol w="2738177"/>
              </a:tblGrid>
              <a:tr h="233045">
                <a:tc>
                  <a:txBody>
                    <a:bodyPr/>
                    <a:lstStyle/>
                    <a:p>
                      <a:pPr algn="just"/>
                      <a:r>
                        <a:rPr lang="en-US" altLang="zh-CN"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浏览器的名称</a:t>
                      </a:r>
                      <a:endParaRPr lang="zh-CN" altLang="en-US" sz="1600" dirty="0">
                        <a:latin typeface="微软雅黑" panose="020B0503020204020204" pitchFamily="34" charset="-122"/>
                        <a:ea typeface="微软雅黑" panose="020B0503020204020204" pitchFamily="34" charset="-122"/>
                      </a:endParaRPr>
                    </a:p>
                  </a:txBody>
                  <a:tcPr/>
                </a:tc>
                <a:tc>
                  <a:txBody>
                    <a:bodyPr/>
                    <a:lstStyle/>
                    <a:p>
                      <a:pPr algn="just"/>
                      <a:r>
                        <a:rPr lang="en-US" altLang="zh-CN"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内核</a:t>
                      </a:r>
                      <a:endParaRPr lang="zh-CN" altLang="en-US" sz="1600" dirty="0">
                        <a:latin typeface="微软雅黑" panose="020B0503020204020204" pitchFamily="34" charset="-122"/>
                        <a:ea typeface="微软雅黑" panose="020B0503020204020204" pitchFamily="34" charset="-122"/>
                      </a:endParaRPr>
                    </a:p>
                  </a:txBody>
                  <a:tcPr/>
                </a:tc>
                <a:tc>
                  <a:txBody>
                    <a:bodyPr/>
                    <a:lstStyle/>
                    <a:p>
                      <a:pPr algn="just"/>
                      <a:r>
                        <a:rPr lang="en-US" altLang="zh-CN"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浏览器的由来</a:t>
                      </a:r>
                      <a:endParaRPr lang="zh-CN" altLang="en-US" sz="1600" dirty="0">
                        <a:latin typeface="微软雅黑" panose="020B0503020204020204" pitchFamily="34" charset="-122"/>
                        <a:ea typeface="微软雅黑" panose="020B0503020204020204" pitchFamily="34" charset="-122"/>
                      </a:endParaRPr>
                    </a:p>
                  </a:txBody>
                  <a:tcPr/>
                </a:tc>
                <a:tc>
                  <a:txBody>
                    <a:bodyPr/>
                    <a:lstStyle/>
                    <a:p>
                      <a:pPr algn="just"/>
                      <a:r>
                        <a:rPr lang="zh-CN" altLang="en-US" sz="1600" dirty="0" smtClean="0">
                          <a:latin typeface="微软雅黑" panose="020B0503020204020204" pitchFamily="34" charset="-122"/>
                          <a:ea typeface="微软雅黑" panose="020B0503020204020204" pitchFamily="34" charset="-122"/>
                        </a:rPr>
                        <a:t>浏览器的性能</a:t>
                      </a:r>
                      <a:endParaRPr lang="zh-CN" altLang="en-US" sz="1600" dirty="0">
                        <a:latin typeface="微软雅黑" panose="020B0503020204020204" pitchFamily="34" charset="-122"/>
                        <a:ea typeface="微软雅黑" panose="020B0503020204020204" pitchFamily="34" charset="-122"/>
                      </a:endParaRPr>
                    </a:p>
                  </a:txBody>
                  <a:tcPr/>
                </a:tc>
              </a:tr>
              <a:tr h="865187">
                <a:tc>
                  <a:txBody>
                    <a:bodyPr/>
                    <a:lstStyle/>
                    <a:p>
                      <a:pPr algn="ctr"/>
                      <a:r>
                        <a:rPr lang="zh-CN" altLang="en-US" sz="1600" b="0" dirty="0" smtClean="0">
                          <a:latin typeface="微软雅黑" panose="020B0503020204020204" pitchFamily="34" charset="-122"/>
                          <a:ea typeface="微软雅黑" panose="020B0503020204020204" pitchFamily="34" charset="-122"/>
                        </a:rPr>
                        <a:t>谷歌（</a:t>
                      </a:r>
                      <a:r>
                        <a:rPr lang="en-US" altLang="zh-CN" sz="1600" b="0" dirty="0" smtClean="0">
                          <a:latin typeface="微软雅黑" panose="020B0503020204020204" pitchFamily="34" charset="-122"/>
                          <a:ea typeface="微软雅黑" panose="020B0503020204020204" pitchFamily="34" charset="-122"/>
                        </a:rPr>
                        <a:t>chrome</a:t>
                      </a:r>
                      <a:r>
                        <a:rPr lang="zh-CN" altLang="en-US" sz="1600" b="0" dirty="0" smtClean="0">
                          <a:latin typeface="微软雅黑" panose="020B0503020204020204" pitchFamily="34" charset="-122"/>
                          <a:ea typeface="微软雅黑" panose="020B0503020204020204" pitchFamily="34" charset="-122"/>
                        </a:rPr>
                        <a:t>）</a:t>
                      </a: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algn="ctr"/>
                      <a:r>
                        <a:rPr lang="en-US" altLang="zh-CN" sz="1600" b="0" dirty="0" err="1" smtClean="0">
                          <a:latin typeface="微软雅黑" panose="020B0503020204020204" pitchFamily="34" charset="-122"/>
                          <a:ea typeface="微软雅黑" panose="020B0503020204020204" pitchFamily="34" charset="-122"/>
                        </a:rPr>
                        <a:t>Webkit</a:t>
                      </a:r>
                      <a:endParaRPr lang="en-US" altLang="zh-CN" sz="1600" b="0" dirty="0" smtClean="0">
                        <a:latin typeface="微软雅黑" panose="020B0503020204020204" pitchFamily="34" charset="-122"/>
                        <a:ea typeface="微软雅黑" panose="020B0503020204020204" pitchFamily="34" charset="-122"/>
                      </a:endParaRPr>
                    </a:p>
                    <a:p>
                      <a:pPr algn="ctr"/>
                      <a:r>
                        <a:rPr lang="en-US" altLang="zh-CN" sz="1600" b="0" dirty="0" smtClean="0">
                          <a:latin typeface="微软雅黑" panose="020B0503020204020204" pitchFamily="34" charset="-122"/>
                          <a:ea typeface="微软雅黑" panose="020B0503020204020204" pitchFamily="34" charset="-122"/>
                        </a:rPr>
                        <a:t>Chrome 28</a:t>
                      </a:r>
                      <a:r>
                        <a:rPr lang="zh-CN" altLang="en-US" sz="1600" b="0" dirty="0" smtClean="0">
                          <a:latin typeface="微软雅黑" panose="020B0503020204020204" pitchFamily="34" charset="-122"/>
                          <a:ea typeface="微软雅黑" panose="020B0503020204020204" pitchFamily="34" charset="-122"/>
                        </a:rPr>
                        <a:t>以上为</a:t>
                      </a:r>
                      <a:r>
                        <a:rPr lang="en-US" altLang="zh-CN" sz="1600" b="0" dirty="0" smtClean="0">
                          <a:latin typeface="微软雅黑" panose="020B0503020204020204" pitchFamily="34" charset="-122"/>
                          <a:ea typeface="微软雅黑" panose="020B0503020204020204" pitchFamily="34" charset="-122"/>
                        </a:rPr>
                        <a:t>Blink</a:t>
                      </a:r>
                      <a:r>
                        <a:rPr lang="zh-CN" altLang="en-US" sz="1600" b="0" dirty="0" smtClean="0">
                          <a:latin typeface="微软雅黑" panose="020B0503020204020204" pitchFamily="34" charset="-122"/>
                          <a:ea typeface="微软雅黑" panose="020B0503020204020204" pitchFamily="34" charset="-122"/>
                        </a:rPr>
                        <a:t>内核</a:t>
                      </a: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algn="ctr"/>
                      <a:r>
                        <a:rPr lang="en-US" altLang="zh-CN" sz="1600" b="0" dirty="0" smtClean="0">
                          <a:latin typeface="微软雅黑" panose="020B0503020204020204" pitchFamily="34" charset="-122"/>
                          <a:ea typeface="微软雅黑" panose="020B0503020204020204" pitchFamily="34" charset="-122"/>
                        </a:rPr>
                        <a:t>Google</a:t>
                      </a:r>
                      <a:r>
                        <a:rPr lang="zh-CN" altLang="en-US" sz="1600" b="0" dirty="0" smtClean="0">
                          <a:latin typeface="微软雅黑" panose="020B0503020204020204" pitchFamily="34" charset="-122"/>
                          <a:ea typeface="微软雅黑" panose="020B0503020204020204" pitchFamily="34" charset="-122"/>
                        </a:rPr>
                        <a:t>公司旗下浏览器</a:t>
                      </a: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algn="ctr"/>
                      <a:r>
                        <a:rPr lang="zh-CN" altLang="en-US" sz="1600" b="0" dirty="0" smtClean="0">
                          <a:latin typeface="微软雅黑" panose="020B0503020204020204" pitchFamily="34" charset="-122"/>
                          <a:ea typeface="微软雅黑" panose="020B0503020204020204" pitchFamily="34" charset="-122"/>
                        </a:rPr>
                        <a:t>快速、安全、搜索引擎好、速度最快的浏览器</a:t>
                      </a:r>
                      <a:endParaRPr lang="zh-CN" altLang="en-US" sz="1600" b="0" dirty="0">
                        <a:latin typeface="微软雅黑" panose="020B0503020204020204" pitchFamily="34" charset="-122"/>
                        <a:ea typeface="微软雅黑" panose="020B0503020204020204" pitchFamily="34" charset="-122"/>
                      </a:endParaRPr>
                    </a:p>
                  </a:txBody>
                  <a:tcPr/>
                </a:tc>
              </a:tr>
              <a:tr h="865187">
                <a:tc>
                  <a:txBody>
                    <a:bodyPr/>
                    <a:lstStyle/>
                    <a:p>
                      <a:pPr algn="ctr"/>
                      <a:r>
                        <a:rPr lang="zh-CN" altLang="en-US" sz="1600" b="0" dirty="0" smtClean="0">
                          <a:latin typeface="微软雅黑" panose="020B0503020204020204" pitchFamily="34" charset="-122"/>
                          <a:ea typeface="微软雅黑" panose="020B0503020204020204" pitchFamily="34" charset="-122"/>
                        </a:rPr>
                        <a:t>火狐（</a:t>
                      </a:r>
                      <a:r>
                        <a:rPr lang="en-US" altLang="zh-CN" sz="1600" b="0" dirty="0" smtClean="0">
                          <a:latin typeface="微软雅黑" panose="020B0503020204020204" pitchFamily="34" charset="-122"/>
                          <a:ea typeface="微软雅黑" panose="020B0503020204020204" pitchFamily="34" charset="-122"/>
                        </a:rPr>
                        <a:t>Firefox</a:t>
                      </a:r>
                      <a:r>
                        <a:rPr lang="zh-CN" altLang="en-US" sz="1600" b="0" dirty="0" smtClean="0">
                          <a:latin typeface="微软雅黑" panose="020B0503020204020204" pitchFamily="34" charset="-122"/>
                          <a:ea typeface="微软雅黑" panose="020B0503020204020204" pitchFamily="34" charset="-122"/>
                        </a:rPr>
                        <a:t>）</a:t>
                      </a:r>
                      <a:endParaRPr lang="en-US" altLang="zh-CN" sz="1600" b="0" dirty="0" smtClean="0">
                        <a:latin typeface="微软雅黑" panose="020B0503020204020204" pitchFamily="34" charset="-122"/>
                        <a:ea typeface="微软雅黑" panose="020B0503020204020204" pitchFamily="34" charset="-122"/>
                      </a:endParaRPr>
                    </a:p>
                  </a:txBody>
                  <a:tcPr/>
                </a:tc>
                <a:tc>
                  <a:txBody>
                    <a:bodyPr/>
                    <a:lstStyle/>
                    <a:p>
                      <a:pPr algn="ctr"/>
                      <a:r>
                        <a:rPr lang="en-US" altLang="zh-CN" sz="1600" b="0" dirty="0" smtClean="0">
                          <a:latin typeface="微软雅黑" panose="020B0503020204020204" pitchFamily="34" charset="-122"/>
                          <a:ea typeface="微软雅黑" panose="020B0503020204020204" pitchFamily="34" charset="-122"/>
                        </a:rPr>
                        <a:t>Gecko</a:t>
                      </a: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marL="0" marR="0" indent="0" algn="ctr" defTabSz="913765" rtl="0" eaLnBrk="1" fontAlgn="auto" latinLnBrk="0" hangingPunct="1">
                        <a:lnSpc>
                          <a:spcPct val="100000"/>
                        </a:lnSpc>
                        <a:spcBef>
                          <a:spcPts val="0"/>
                        </a:spcBef>
                        <a:spcAft>
                          <a:spcPts val="0"/>
                        </a:spcAft>
                        <a:buClrTx/>
                        <a:buSzTx/>
                        <a:buFontTx/>
                        <a:buNone/>
                        <a:defRPr/>
                      </a:pPr>
                      <a:r>
                        <a:rPr lang="en-US" altLang="zh-CN" sz="1600" b="0" dirty="0" err="1" smtClean="0">
                          <a:latin typeface="微软雅黑" panose="020B0503020204020204" pitchFamily="34" charset="-122"/>
                          <a:ea typeface="微软雅黑" panose="020B0503020204020204" pitchFamily="34" charset="-122"/>
                        </a:rPr>
                        <a:t>mozilla</a:t>
                      </a:r>
                      <a:r>
                        <a:rPr lang="zh-CN" altLang="en-US" sz="1600" b="0" dirty="0" smtClean="0">
                          <a:latin typeface="微软雅黑" panose="020B0503020204020204" pitchFamily="34" charset="-122"/>
                          <a:ea typeface="微软雅黑" panose="020B0503020204020204" pitchFamily="34" charset="-122"/>
                        </a:rPr>
                        <a:t>公司旗下浏览器</a:t>
                      </a:r>
                      <a:endParaRPr lang="en-US" altLang="zh-CN" sz="1600" b="0" dirty="0" smtClean="0">
                        <a:latin typeface="微软雅黑" panose="020B0503020204020204" pitchFamily="34" charset="-122"/>
                        <a:ea typeface="微软雅黑" panose="020B0503020204020204" pitchFamily="34" charset="-122"/>
                      </a:endParaRPr>
                    </a:p>
                    <a:p>
                      <a:pPr marL="0" marR="0" indent="0" algn="ctr" defTabSz="913765" rtl="0" eaLnBrk="1" fontAlgn="auto" latinLnBrk="0" hangingPunct="1">
                        <a:lnSpc>
                          <a:spcPct val="100000"/>
                        </a:lnSpc>
                        <a:spcBef>
                          <a:spcPts val="0"/>
                        </a:spcBef>
                        <a:spcAft>
                          <a:spcPts val="0"/>
                        </a:spcAft>
                        <a:buClrTx/>
                        <a:buSzTx/>
                        <a:buFontTx/>
                        <a:buNone/>
                        <a:defRPr/>
                      </a:pPr>
                      <a:r>
                        <a:rPr lang="zh-CN" altLang="en-US" sz="1600" b="0" dirty="0" smtClean="0">
                          <a:latin typeface="微软雅黑" panose="020B0503020204020204" pitchFamily="34" charset="-122"/>
                          <a:ea typeface="微软雅黑" panose="020B0503020204020204" pitchFamily="34" charset="-122"/>
                        </a:rPr>
                        <a:t>简称：</a:t>
                      </a:r>
                      <a:r>
                        <a:rPr lang="en-US" altLang="zh-CN" sz="1600" b="0" dirty="0" smtClean="0">
                          <a:latin typeface="微软雅黑" panose="020B0503020204020204" pitchFamily="34" charset="-122"/>
                          <a:ea typeface="微软雅黑" panose="020B0503020204020204" pitchFamily="34" charset="-122"/>
                        </a:rPr>
                        <a:t>FF</a:t>
                      </a:r>
                      <a:endParaRPr lang="zh-CN" altLang="en-US" sz="1600" b="0" dirty="0" smtClean="0">
                        <a:latin typeface="微软雅黑" panose="020B0503020204020204" pitchFamily="34" charset="-122"/>
                        <a:ea typeface="微软雅黑" panose="020B0503020204020204" pitchFamily="34" charset="-122"/>
                      </a:endParaRPr>
                    </a:p>
                    <a:p>
                      <a:pPr algn="ct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algn="ctr"/>
                      <a:r>
                        <a:rPr lang="zh-CN" altLang="en-US" sz="1600" b="0" dirty="0" smtClean="0">
                          <a:latin typeface="微软雅黑" panose="020B0503020204020204" pitchFamily="34" charset="-122"/>
                          <a:ea typeface="微软雅黑" panose="020B0503020204020204" pitchFamily="34" charset="-122"/>
                        </a:rPr>
                        <a:t>安全性高，速度中等</a:t>
                      </a:r>
                      <a:endParaRPr lang="zh-CN" altLang="en-US" sz="1600" b="0" dirty="0">
                        <a:latin typeface="微软雅黑" panose="020B0503020204020204" pitchFamily="34" charset="-122"/>
                        <a:ea typeface="微软雅黑" panose="020B0503020204020204" pitchFamily="34" charset="-122"/>
                      </a:endParaRPr>
                    </a:p>
                  </a:txBody>
                  <a:tcPr/>
                </a:tc>
              </a:tr>
              <a:tr h="665528">
                <a:tc>
                  <a:txBody>
                    <a:bodyPr/>
                    <a:lstStyle/>
                    <a:p>
                      <a:pPr algn="ctr"/>
                      <a:r>
                        <a:rPr lang="en-US" altLang="zh-CN" sz="1600" b="0" dirty="0" smtClean="0">
                          <a:latin typeface="微软雅黑" panose="020B0503020204020204" pitchFamily="34" charset="-122"/>
                          <a:ea typeface="微软雅黑" panose="020B0503020204020204" pitchFamily="34" charset="-122"/>
                        </a:rPr>
                        <a:t>IE</a:t>
                      </a:r>
                      <a:r>
                        <a:rPr lang="zh-CN" altLang="en-US" sz="1600" b="0" dirty="0" smtClean="0">
                          <a:latin typeface="微软雅黑" panose="020B0503020204020204" pitchFamily="34" charset="-122"/>
                          <a:ea typeface="微软雅黑" panose="020B0503020204020204" pitchFamily="34" charset="-122"/>
                        </a:rPr>
                        <a:t>浏览器</a:t>
                      </a: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algn="ctr"/>
                      <a:r>
                        <a:rPr lang="en-US" altLang="zh-CN" sz="1600" b="0" dirty="0" smtClean="0">
                          <a:latin typeface="微软雅黑" panose="020B0503020204020204" pitchFamily="34" charset="-122"/>
                          <a:ea typeface="微软雅黑" panose="020B0503020204020204" pitchFamily="34" charset="-122"/>
                        </a:rPr>
                        <a:t>Trident</a:t>
                      </a: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algn="ctr"/>
                      <a:r>
                        <a:rPr lang="zh-CN" altLang="en-US" sz="1600" b="0" dirty="0" smtClean="0">
                          <a:latin typeface="微软雅黑" panose="020B0503020204020204" pitchFamily="34" charset="-122"/>
                          <a:ea typeface="微软雅黑" panose="020B0503020204020204" pitchFamily="34" charset="-122"/>
                        </a:rPr>
                        <a:t>微软公司在</a:t>
                      </a:r>
                      <a:r>
                        <a:rPr lang="en-US" altLang="zh-CN" sz="1600" b="0" dirty="0" smtClean="0">
                          <a:latin typeface="微软雅黑" panose="020B0503020204020204" pitchFamily="34" charset="-122"/>
                          <a:ea typeface="微软雅黑" panose="020B0503020204020204" pitchFamily="34" charset="-122"/>
                        </a:rPr>
                        <a:t>Mosaic</a:t>
                      </a:r>
                      <a:r>
                        <a:rPr lang="zh-CN" altLang="en-US" sz="1600" b="0" dirty="0" smtClean="0">
                          <a:latin typeface="微软雅黑" panose="020B0503020204020204" pitchFamily="34" charset="-122"/>
                          <a:ea typeface="微软雅黑" panose="020B0503020204020204" pitchFamily="34" charset="-122"/>
                        </a:rPr>
                        <a:t>代码的基础之上修改而来的浏览器</a:t>
                      </a: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algn="ctr"/>
                      <a:r>
                        <a:rPr lang="zh-CN" altLang="en-US" sz="1600" b="0" dirty="0" smtClean="0">
                          <a:latin typeface="微软雅黑" panose="020B0503020204020204" pitchFamily="34" charset="-122"/>
                          <a:ea typeface="微软雅黑" panose="020B0503020204020204" pitchFamily="34" charset="-122"/>
                        </a:rPr>
                        <a:t>速度慢，安全性中等</a:t>
                      </a:r>
                      <a:endParaRPr lang="zh-CN" altLang="en-US" sz="1600" b="0" dirty="0">
                        <a:latin typeface="微软雅黑" panose="020B0503020204020204" pitchFamily="34" charset="-122"/>
                        <a:ea typeface="微软雅黑" panose="020B0503020204020204" pitchFamily="34" charset="-122"/>
                      </a:endParaRPr>
                    </a:p>
                  </a:txBody>
                  <a:tcPr/>
                </a:tc>
              </a:tr>
              <a:tr h="465870">
                <a:tc>
                  <a:txBody>
                    <a:bodyPr/>
                    <a:lstStyle/>
                    <a:p>
                      <a:pPr algn="ctr"/>
                      <a:r>
                        <a:rPr lang="en-US" altLang="zh-CN" sz="1600" b="0" dirty="0" smtClean="0">
                          <a:latin typeface="微软雅黑" panose="020B0503020204020204" pitchFamily="34" charset="-122"/>
                          <a:ea typeface="微软雅黑" panose="020B0503020204020204" pitchFamily="34" charset="-122"/>
                        </a:rPr>
                        <a:t>Safari</a:t>
                      </a: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algn="ctr"/>
                      <a:r>
                        <a:rPr lang="en-US" altLang="zh-CN" sz="1600" b="0" dirty="0" err="1" smtClean="0">
                          <a:latin typeface="微软雅黑" panose="020B0503020204020204" pitchFamily="34" charset="-122"/>
                          <a:ea typeface="微软雅黑" panose="020B0503020204020204" pitchFamily="34" charset="-122"/>
                        </a:rPr>
                        <a:t>Webkit</a:t>
                      </a:r>
                      <a:endParaRPr lang="en-US" altLang="zh-CN" sz="1600" b="0" dirty="0" smtClean="0">
                        <a:latin typeface="微软雅黑" panose="020B0503020204020204" pitchFamily="34" charset="-122"/>
                        <a:ea typeface="微软雅黑" panose="020B0503020204020204" pitchFamily="34" charset="-122"/>
                      </a:endParaRPr>
                    </a:p>
                  </a:txBody>
                  <a:tcPr/>
                </a:tc>
                <a:tc>
                  <a:txBody>
                    <a:bodyPr/>
                    <a:lstStyle/>
                    <a:p>
                      <a:pPr algn="ctr"/>
                      <a:r>
                        <a:rPr lang="zh-CN" altLang="en-US" sz="1600" b="0" dirty="0" smtClean="0">
                          <a:latin typeface="微软雅黑" panose="020B0503020204020204" pitchFamily="34" charset="-122"/>
                          <a:ea typeface="微软雅黑" panose="020B0503020204020204" pitchFamily="34" charset="-122"/>
                        </a:rPr>
                        <a:t>苹果公司旗下浏览器</a:t>
                      </a: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algn="ctr"/>
                      <a:r>
                        <a:rPr lang="zh-CN" altLang="en-US" sz="1600" b="0" dirty="0" smtClean="0">
                          <a:latin typeface="微软雅黑" panose="020B0503020204020204" pitchFamily="34" charset="-122"/>
                          <a:ea typeface="微软雅黑" panose="020B0503020204020204" pitchFamily="34" charset="-122"/>
                        </a:rPr>
                        <a:t>在苹果系统下是很优秀的浏览器</a:t>
                      </a:r>
                      <a:endParaRPr lang="zh-CN" altLang="en-US" sz="1600" b="0" dirty="0">
                        <a:latin typeface="微软雅黑" panose="020B0503020204020204" pitchFamily="34" charset="-122"/>
                        <a:ea typeface="微软雅黑" panose="020B0503020204020204" pitchFamily="34" charset="-122"/>
                      </a:endParaRPr>
                    </a:p>
                  </a:txBody>
                  <a:tcPr/>
                </a:tc>
              </a:tr>
              <a:tr h="1264504">
                <a:tc>
                  <a:txBody>
                    <a:bodyPr/>
                    <a:lstStyle/>
                    <a:p>
                      <a:pPr algn="ctr"/>
                      <a:r>
                        <a:rPr lang="zh-CN" altLang="en-US" sz="1600" b="0" dirty="0" smtClean="0">
                          <a:latin typeface="微软雅黑" panose="020B0503020204020204" pitchFamily="34" charset="-122"/>
                          <a:ea typeface="微软雅黑" panose="020B0503020204020204" pitchFamily="34" charset="-122"/>
                        </a:rPr>
                        <a:t>欧朋</a:t>
                      </a:r>
                      <a:r>
                        <a:rPr lang="en-US" altLang="zh-CN" sz="1600" b="0" dirty="0" smtClean="0">
                          <a:latin typeface="微软雅黑" panose="020B0503020204020204" pitchFamily="34" charset="-122"/>
                          <a:ea typeface="微软雅黑" panose="020B0503020204020204" pitchFamily="34" charset="-122"/>
                        </a:rPr>
                        <a:t>(Opera)</a:t>
                      </a: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algn="ctr"/>
                      <a:r>
                        <a:rPr lang="en-US" altLang="zh-CN" sz="1600" b="0" dirty="0" smtClean="0">
                          <a:latin typeface="微软雅黑" panose="020B0503020204020204" pitchFamily="34" charset="-122"/>
                          <a:ea typeface="微软雅黑" panose="020B0503020204020204" pitchFamily="34" charset="-122"/>
                        </a:rPr>
                        <a:t>Presto</a:t>
                      </a:r>
                      <a:endParaRPr lang="en-US" altLang="zh-CN" sz="1600" b="0" dirty="0" smtClean="0">
                        <a:latin typeface="微软雅黑" panose="020B0503020204020204" pitchFamily="34" charset="-122"/>
                        <a:ea typeface="微软雅黑" panose="020B0503020204020204" pitchFamily="34" charset="-122"/>
                      </a:endParaRPr>
                    </a:p>
                    <a:p>
                      <a:pPr algn="ctr"/>
                      <a:r>
                        <a:rPr lang="en-US" altLang="zh-CN" sz="1600" b="0" dirty="0" smtClean="0">
                          <a:latin typeface="微软雅黑" panose="020B0503020204020204" pitchFamily="34" charset="-122"/>
                          <a:ea typeface="微软雅黑" panose="020B0503020204020204" pitchFamily="34" charset="-122"/>
                        </a:rPr>
                        <a:t>Opera15</a:t>
                      </a:r>
                      <a:r>
                        <a:rPr lang="zh-CN" altLang="en-US" sz="1600" b="0" dirty="0" smtClean="0">
                          <a:latin typeface="微软雅黑" panose="020B0503020204020204" pitchFamily="34" charset="-122"/>
                          <a:ea typeface="微软雅黑" panose="020B0503020204020204" pitchFamily="34" charset="-122"/>
                        </a:rPr>
                        <a:t>版本以上是</a:t>
                      </a:r>
                      <a:r>
                        <a:rPr lang="en-US" altLang="zh-CN" sz="1600" b="0" dirty="0" smtClean="0">
                          <a:latin typeface="微软雅黑" panose="020B0503020204020204" pitchFamily="34" charset="-122"/>
                          <a:ea typeface="微软雅黑" panose="020B0503020204020204" pitchFamily="34" charset="-122"/>
                        </a:rPr>
                        <a:t>Blink</a:t>
                      </a:r>
                      <a:r>
                        <a:rPr lang="zh-CN" altLang="en-US" sz="1600" b="0" dirty="0" smtClean="0">
                          <a:latin typeface="微软雅黑" panose="020B0503020204020204" pitchFamily="34" charset="-122"/>
                          <a:ea typeface="微软雅黑" panose="020B0503020204020204" pitchFamily="34" charset="-122"/>
                        </a:rPr>
                        <a:t>内核</a:t>
                      </a: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algn="ctr"/>
                      <a:r>
                        <a:rPr lang="zh-CN" altLang="en-US" sz="1600" b="0" dirty="0" smtClean="0">
                          <a:latin typeface="微软雅黑" panose="020B0503020204020204" pitchFamily="34" charset="-122"/>
                          <a:ea typeface="微软雅黑" panose="020B0503020204020204" pitchFamily="34" charset="-122"/>
                        </a:rPr>
                        <a:t>是挪威</a:t>
                      </a:r>
                      <a:r>
                        <a:rPr lang="en-US" altLang="zh-CN" sz="1600" b="0" dirty="0" smtClean="0">
                          <a:latin typeface="微软雅黑" panose="020B0503020204020204" pitchFamily="34" charset="-122"/>
                          <a:ea typeface="微软雅黑" panose="020B0503020204020204" pitchFamily="34" charset="-122"/>
                        </a:rPr>
                        <a:t>Opera Software ASA</a:t>
                      </a:r>
                      <a:r>
                        <a:rPr lang="zh-CN" altLang="en-US" sz="1600" b="0" dirty="0" smtClean="0">
                          <a:latin typeface="微软雅黑" panose="020B0503020204020204" pitchFamily="34" charset="-122"/>
                          <a:ea typeface="微软雅黑" panose="020B0503020204020204" pitchFamily="34" charset="-122"/>
                        </a:rPr>
                        <a:t>公司制作的支持多页面标签式浏览的网络浏览器</a:t>
                      </a:r>
                      <a:r>
                        <a:rPr lang="en-US" altLang="zh-CN" sz="1600" b="0" dirty="0" smtClean="0">
                          <a:latin typeface="微软雅黑" panose="020B0503020204020204" pitchFamily="34" charset="-122"/>
                          <a:ea typeface="微软雅黑" panose="020B0503020204020204" pitchFamily="34" charset="-122"/>
                        </a:rPr>
                        <a:t>;</a:t>
                      </a:r>
                      <a:endParaRPr lang="en-US" altLang="zh-CN" sz="1600" b="0" dirty="0" smtClean="0">
                        <a:latin typeface="微软雅黑" panose="020B0503020204020204" pitchFamily="34" charset="-122"/>
                        <a:ea typeface="微软雅黑" panose="020B0503020204020204" pitchFamily="34" charset="-122"/>
                      </a:endParaRPr>
                    </a:p>
                    <a:p>
                      <a:pPr algn="ctr"/>
                      <a:endParaRPr lang="zh-CN" altLang="en-US" sz="1600" b="0" dirty="0">
                        <a:latin typeface="微软雅黑" panose="020B0503020204020204" pitchFamily="34" charset="-122"/>
                        <a:ea typeface="微软雅黑" panose="020B0503020204020204" pitchFamily="34" charset="-122"/>
                      </a:endParaRPr>
                    </a:p>
                  </a:txBody>
                  <a:tcPr/>
                </a:tc>
                <a:tc>
                  <a:txBody>
                    <a:bodyPr/>
                    <a:lstStyle/>
                    <a:p>
                      <a:pPr algn="ctr"/>
                      <a:r>
                        <a:rPr lang="zh-CN" altLang="en-US" sz="1600" b="0" dirty="0" smtClean="0">
                          <a:latin typeface="微软雅黑" panose="020B0503020204020204" pitchFamily="34" charset="-122"/>
                          <a:ea typeface="微软雅黑" panose="020B0503020204020204" pitchFamily="34" charset="-122"/>
                        </a:rPr>
                        <a:t>速度快，浏览器界面简洁</a:t>
                      </a:r>
                      <a:endParaRPr lang="zh-CN" altLang="en-US" sz="1600" b="0" dirty="0">
                        <a:latin typeface="微软雅黑" panose="020B0503020204020204" pitchFamily="34" charset="-122"/>
                        <a:ea typeface="微软雅黑" panose="020B0503020204020204" pitchFamily="34" charset="-122"/>
                      </a:endParaRPr>
                    </a:p>
                  </a:txBody>
                  <a:tcPr/>
                </a:tc>
              </a:tr>
            </a:tbl>
          </a:graphicData>
        </a:graphic>
      </p:graphicFrame>
    </p:spTree>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89" name="Rectangle 2"/>
          <p:cNvSpPr>
            <a:spLocks noGrp="1"/>
          </p:cNvSpPr>
          <p:nvPr>
            <p:ph type="title"/>
          </p:nvPr>
        </p:nvSpPr>
        <p:spPr>
          <a:xfrm>
            <a:off x="163819" y="297"/>
            <a:ext cx="8686068" cy="849026"/>
          </a:xfrm>
          <a:noFill/>
          <a:ln>
            <a:noFill/>
          </a:ln>
        </p:spPr>
        <p:txBody>
          <a:bodyPr wrap="square" lIns="91464" tIns="45732" rIns="91464" bIns="45732" anchor="ctr"/>
          <a:p>
            <a:pPr marL="533400" indent="-533400" defTabSz="695325"/>
            <a:r>
              <a:rPr lang="en-US" altLang="zh-CN" sz="3160" kern="1200" dirty="0">
                <a:solidFill>
                  <a:srgbClr val="595959"/>
                </a:solidFill>
                <a:latin typeface="黑体" panose="02010609060101010101" charset="-122"/>
                <a:ea typeface="黑体" panose="02010609060101010101" charset="-122"/>
                <a:cs typeface="+mj-cs"/>
              </a:rPr>
              <a:t>HTML</a:t>
            </a:r>
            <a:r>
              <a:rPr lang="zh-CN" altLang="en-US" sz="3160" kern="1200" dirty="0">
                <a:solidFill>
                  <a:srgbClr val="595959"/>
                </a:solidFill>
                <a:latin typeface="黑体" panose="02010609060101010101" charset="-122"/>
                <a:ea typeface="黑体" panose="02010609060101010101" charset="-122"/>
                <a:cs typeface="+mj-cs"/>
              </a:rPr>
              <a:t>表格和单元格对齐方式</a:t>
            </a:r>
            <a:endParaRPr lang="zh-CN" altLang="en-US" sz="3160" kern="1200" dirty="0">
              <a:solidFill>
                <a:srgbClr val="595959"/>
              </a:solidFill>
              <a:latin typeface="黑体" panose="02010609060101010101" charset="-122"/>
              <a:ea typeface="黑体" panose="02010609060101010101" charset="-122"/>
              <a:cs typeface="+mj-cs"/>
            </a:endParaRPr>
          </a:p>
        </p:txBody>
      </p:sp>
      <p:graphicFrame>
        <p:nvGraphicFramePr>
          <p:cNvPr id="6" name="Group 29"/>
          <p:cNvGraphicFramePr>
            <a:graphicFrameLocks noGrp="1"/>
          </p:cNvGraphicFramePr>
          <p:nvPr/>
        </p:nvGraphicFramePr>
        <p:xfrm>
          <a:off x="1940785" y="941448"/>
          <a:ext cx="8106410" cy="4973320"/>
        </p:xfrm>
        <a:graphic>
          <a:graphicData uri="http://schemas.openxmlformats.org/drawingml/2006/table">
            <a:tbl>
              <a:tblPr firstRow="1" bandRow="1">
                <a:tableStyleId>{912C8C85-51F0-491E-9774-3900AFEF0FD7}</a:tableStyleId>
              </a:tblPr>
              <a:tblGrid>
                <a:gridCol w="2326640"/>
                <a:gridCol w="2075180"/>
                <a:gridCol w="3704590"/>
              </a:tblGrid>
              <a:tr h="551815">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0" lang="zh-CN" altLang="en-US" sz="1775" u="none" strike="noStrike" cap="none" normalizeH="0" baseline="0" dirty="0" smtClean="0">
                          <a:ln>
                            <a:noFill/>
                          </a:ln>
                          <a:effectLst/>
                        </a:rPr>
                        <a:t>属性</a:t>
                      </a:r>
                      <a:endParaRPr kumimoji="0" lang="zh-CN" altLang="en-US" sz="1775" b="1" i="0" u="none" strike="noStrike" cap="none" normalizeH="0" baseline="0" dirty="0" smtClean="0">
                        <a:ln>
                          <a:noFill/>
                        </a:ln>
                        <a:solidFill>
                          <a:schemeClr val="bg1"/>
                        </a:solidFill>
                        <a:effectLst/>
                        <a:latin typeface="黑体" panose="02010609060101010101" charset="-122"/>
                        <a:ea typeface="黑体" panose="02010609060101010101" charset="-122"/>
                      </a:endParaRPr>
                    </a:p>
                  </a:txBody>
                  <a:tcPr marL="90227" marR="90227" marT="45116" marB="451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0" lang="zh-CN" altLang="en-US" sz="1775" u="none" strike="noStrike" cap="none" normalizeH="0" baseline="0" dirty="0" smtClean="0">
                          <a:ln>
                            <a:noFill/>
                          </a:ln>
                          <a:effectLst/>
                        </a:rPr>
                        <a:t>值</a:t>
                      </a:r>
                      <a:endParaRPr kumimoji="0" lang="zh-CN" altLang="en-US" sz="1775" b="1" i="0" u="none" strike="noStrike" cap="none" normalizeH="0" baseline="0" dirty="0" smtClean="0">
                        <a:ln>
                          <a:noFill/>
                        </a:ln>
                        <a:solidFill>
                          <a:schemeClr val="bg1"/>
                        </a:solidFill>
                        <a:effectLst/>
                        <a:latin typeface="黑体" panose="02010609060101010101" charset="-122"/>
                        <a:ea typeface="黑体" panose="02010609060101010101" charset="-122"/>
                      </a:endParaRPr>
                    </a:p>
                  </a:txBody>
                  <a:tcPr marL="90227" marR="90227" marT="45116" marB="451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0" lang="zh-CN" altLang="en-US" sz="1775" u="none" strike="noStrike" cap="none" normalizeH="0" baseline="0" dirty="0" smtClean="0">
                          <a:ln>
                            <a:noFill/>
                          </a:ln>
                          <a:effectLst/>
                        </a:rPr>
                        <a:t>说明</a:t>
                      </a:r>
                      <a:endParaRPr kumimoji="0" lang="zh-CN" altLang="en-US" sz="1775" b="1" i="0" u="none" strike="noStrike" cap="none" normalizeH="0" baseline="0" dirty="0" smtClean="0">
                        <a:ln>
                          <a:noFill/>
                        </a:ln>
                        <a:solidFill>
                          <a:schemeClr val="bg1"/>
                        </a:solidFill>
                        <a:effectLst/>
                        <a:latin typeface="黑体" panose="02010609060101010101" charset="-122"/>
                        <a:ea typeface="黑体" panose="02010609060101010101" charset="-122"/>
                      </a:endParaRPr>
                    </a:p>
                  </a:txBody>
                  <a:tcPr marL="90227" marR="90227" marT="45116" marB="4511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1825">
                <a:tc rowSpan="3">
                  <a:txBody>
                    <a:bodyPr/>
                    <a:lstStyle/>
                    <a:p>
                      <a:pPr algn="ctr">
                        <a:lnSpc>
                          <a:spcPct val="150000"/>
                        </a:lnSpc>
                        <a:spcAft>
                          <a:spcPts val="0"/>
                        </a:spcAft>
                      </a:pPr>
                      <a:r>
                        <a:rPr lang="en-US" sz="1775" kern="100" dirty="0"/>
                        <a:t>align</a:t>
                      </a:r>
                      <a:endParaRPr lang="zh-CN" sz="1775" kern="100" dirty="0"/>
                    </a:p>
                    <a:p>
                      <a:pPr algn="ctr">
                        <a:lnSpc>
                          <a:spcPct val="150000"/>
                        </a:lnSpc>
                        <a:spcAft>
                          <a:spcPts val="0"/>
                        </a:spcAft>
                      </a:pPr>
                      <a:r>
                        <a:rPr lang="zh-CN" sz="1775" kern="100" dirty="0" smtClean="0"/>
                        <a:t>水平</a:t>
                      </a:r>
                      <a:r>
                        <a:rPr lang="zh-CN" sz="1775" kern="100" dirty="0"/>
                        <a:t>对齐</a:t>
                      </a:r>
                      <a:r>
                        <a:rPr lang="zh-CN" sz="1775" kern="100" dirty="0" smtClean="0"/>
                        <a:t>方式</a:t>
                      </a:r>
                      <a:endParaRPr lang="zh-CN" sz="1775" b="1" kern="100" dirty="0" smtClean="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en-US" sz="1775" kern="100" dirty="0"/>
                        <a:t>left</a:t>
                      </a:r>
                      <a:endParaRPr lang="en-US"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左对齐</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1825">
                <a:tc vMerge="1">
                  <a:tcP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lnSpc>
                          <a:spcPct val="150000"/>
                        </a:lnSpc>
                        <a:spcAft>
                          <a:spcPts val="0"/>
                        </a:spcAft>
                      </a:pPr>
                      <a:r>
                        <a:rPr lang="en-US" sz="1775" kern="100" dirty="0"/>
                        <a:t>center</a:t>
                      </a:r>
                      <a:endParaRPr lang="en-US"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居中对齐</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1190">
                <a:tc vMerge="1">
                  <a:tcP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lnSpc>
                          <a:spcPct val="150000"/>
                        </a:lnSpc>
                        <a:spcAft>
                          <a:spcPts val="0"/>
                        </a:spcAft>
                      </a:pPr>
                      <a:r>
                        <a:rPr lang="en-US" sz="1775" kern="100" dirty="0"/>
                        <a:t>right</a:t>
                      </a:r>
                      <a:endParaRPr lang="en-US"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右对齐</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1825">
                <a:tc rowSpan="4">
                  <a:txBody>
                    <a:bodyPr/>
                    <a:lstStyle/>
                    <a:p>
                      <a:pPr algn="ctr">
                        <a:lnSpc>
                          <a:spcPct val="150000"/>
                        </a:lnSpc>
                        <a:spcAft>
                          <a:spcPts val="0"/>
                        </a:spcAft>
                      </a:pPr>
                      <a:r>
                        <a:rPr lang="en-US" sz="1775" kern="100" dirty="0" err="1"/>
                        <a:t>valign</a:t>
                      </a:r>
                      <a:endParaRPr lang="zh-CN" sz="1775" kern="100" dirty="0"/>
                    </a:p>
                    <a:p>
                      <a:pPr algn="ctr">
                        <a:lnSpc>
                          <a:spcPct val="150000"/>
                        </a:lnSpc>
                        <a:spcAft>
                          <a:spcPts val="0"/>
                        </a:spcAft>
                      </a:pPr>
                      <a:r>
                        <a:rPr lang="zh-CN" sz="1775" kern="100" dirty="0" smtClean="0"/>
                        <a:t>垂直</a:t>
                      </a:r>
                      <a:r>
                        <a:rPr lang="zh-CN" sz="1775" kern="100" dirty="0"/>
                        <a:t>对齐</a:t>
                      </a:r>
                      <a:r>
                        <a:rPr lang="zh-CN" sz="1775" kern="100" dirty="0" smtClean="0"/>
                        <a:t>方式</a:t>
                      </a:r>
                      <a:endParaRPr lang="zh-CN" sz="1775" b="1" kern="100" dirty="0" smtClean="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en-US" sz="1775" kern="100" dirty="0"/>
                        <a:t>top</a:t>
                      </a:r>
                      <a:endParaRPr lang="en-US"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顶端对齐</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1825">
                <a:tc vMerge="1">
                  <a:tcP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lnSpc>
                          <a:spcPct val="150000"/>
                        </a:lnSpc>
                        <a:spcAft>
                          <a:spcPts val="0"/>
                        </a:spcAft>
                      </a:pPr>
                      <a:r>
                        <a:rPr lang="en-US" sz="1775" kern="100" dirty="0"/>
                        <a:t>middle</a:t>
                      </a:r>
                      <a:endParaRPr lang="en-US"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居中对齐</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1190">
                <a:tc vMerge="1">
                  <a:tcP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lnSpc>
                          <a:spcPct val="150000"/>
                        </a:lnSpc>
                        <a:spcAft>
                          <a:spcPts val="0"/>
                        </a:spcAft>
                      </a:pPr>
                      <a:r>
                        <a:rPr lang="en-US" sz="1775" kern="100" dirty="0"/>
                        <a:t>bottom</a:t>
                      </a:r>
                      <a:endParaRPr lang="en-US"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底端对齐</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1825">
                <a:tc vMerge="1">
                  <a:tcP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tcPr>
                </a:tc>
                <a:tc>
                  <a:txBody>
                    <a:bodyPr/>
                    <a:lstStyle/>
                    <a:p>
                      <a:pPr algn="just">
                        <a:lnSpc>
                          <a:spcPct val="150000"/>
                        </a:lnSpc>
                        <a:spcAft>
                          <a:spcPts val="0"/>
                        </a:spcAft>
                      </a:pPr>
                      <a:r>
                        <a:rPr lang="en-US" sz="1775" kern="100"/>
                        <a:t>baseline</a:t>
                      </a:r>
                      <a:endParaRPr lang="en-US" sz="1775" b="1" kern="10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pPr>
                      <a:r>
                        <a:rPr lang="zh-CN" sz="1775" kern="100" dirty="0"/>
                        <a:t>基线对齐</a:t>
                      </a:r>
                      <a:endParaRPr lang="zh-CN" sz="1775" b="1" kern="100" dirty="0">
                        <a:latin typeface="+mn-lt"/>
                        <a:ea typeface="+mn-ea"/>
                        <a:cs typeface="Times New Roman" panose="02020603050405020304"/>
                      </a:endParaRPr>
                    </a:p>
                  </a:txBody>
                  <a:tcPr marL="67671" marR="6767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Rectangle 2"/>
          <p:cNvSpPr>
            <a:spLocks noGrp="1"/>
          </p:cNvSpPr>
          <p:nvPr>
            <p:ph type="title"/>
          </p:nvPr>
        </p:nvSpPr>
        <p:spPr>
          <a:xfrm>
            <a:off x="208269" y="79037"/>
            <a:ext cx="8686068" cy="849026"/>
          </a:xfrm>
          <a:noFill/>
          <a:ln>
            <a:noFill/>
          </a:ln>
        </p:spPr>
        <p:txBody>
          <a:bodyPr wrap="square" lIns="91464" tIns="45732" rIns="91464" bIns="45732" anchor="ctr"/>
          <a:p>
            <a:pPr marL="533400" indent="-533400" defTabSz="695325"/>
            <a:r>
              <a:rPr lang="en-US" altLang="zh-CN" sz="3160" kern="1200" dirty="0">
                <a:solidFill>
                  <a:srgbClr val="595959"/>
                </a:solidFill>
                <a:latin typeface="黑体" panose="02010609060101010101" charset="-122"/>
                <a:ea typeface="黑体" panose="02010609060101010101" charset="-122"/>
                <a:cs typeface="+mj-cs"/>
              </a:rPr>
              <a:t>HTML</a:t>
            </a:r>
            <a:r>
              <a:rPr lang="zh-CN" altLang="en-US" sz="3160" kern="1200" dirty="0">
                <a:solidFill>
                  <a:srgbClr val="595959"/>
                </a:solidFill>
                <a:latin typeface="黑体" panose="02010609060101010101" charset="-122"/>
                <a:ea typeface="黑体" panose="02010609060101010101" charset="-122"/>
                <a:cs typeface="+mj-cs"/>
              </a:rPr>
              <a:t>表格和单元格对齐方式</a:t>
            </a:r>
            <a:endParaRPr lang="zh-CN" altLang="en-US" sz="3160" kern="1200" dirty="0">
              <a:solidFill>
                <a:srgbClr val="595959"/>
              </a:solidFill>
              <a:latin typeface="黑体" panose="02010609060101010101" charset="-122"/>
              <a:ea typeface="黑体" panose="02010609060101010101" charset="-122"/>
              <a:cs typeface="+mj-cs"/>
            </a:endParaRPr>
          </a:p>
        </p:txBody>
      </p:sp>
      <p:sp>
        <p:nvSpPr>
          <p:cNvPr id="2" name="矩形 1"/>
          <p:cNvSpPr/>
          <p:nvPr/>
        </p:nvSpPr>
        <p:spPr>
          <a:xfrm>
            <a:off x="2116230" y="1154478"/>
            <a:ext cx="6679423" cy="373634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E3DC89"/>
                </a:highlight>
                <a:uLnTx/>
                <a:uFillTx/>
                <a:latin typeface="Consolas" panose="020B0609020204030204" pitchFamily="49" charset="0"/>
                <a:ea typeface="宋体" panose="02010600030101010101" pitchFamily="2" charset="-122"/>
                <a:cs typeface="+mn-cs"/>
              </a:rPr>
              <a:t>table </a:t>
            </a:r>
            <a:r>
              <a:rPr kumimoji="0" lang="en-US" altLang="zh-CN" sz="1580" b="0" i="0" u="none" strike="noStrike" kern="1200" cap="none" spc="0" normalizeH="0" baseline="0" noProof="0">
                <a:ln>
                  <a:noFill/>
                </a:ln>
                <a:solidFill>
                  <a:srgbClr val="CB2D01"/>
                </a:solidFill>
                <a:effectLst/>
                <a:highlight>
                  <a:srgbClr val="E3DC89"/>
                </a:highlight>
                <a:uLnTx/>
                <a:uFillTx/>
                <a:latin typeface="Consolas" panose="020B0609020204030204" pitchFamily="49" charset="0"/>
                <a:ea typeface="宋体" panose="02010600030101010101" pitchFamily="2" charset="-122"/>
                <a:cs typeface="+mn-cs"/>
              </a:rPr>
              <a:t>bgcolor</a:t>
            </a:r>
            <a:r>
              <a:rPr kumimoji="0" lang="en-US" altLang="zh-CN" sz="1580" b="0" i="0" u="none" strike="noStrike" kern="1200" cap="none" spc="0" normalizeH="0" baseline="0" noProof="0">
                <a:ln>
                  <a:noFill/>
                </a:ln>
                <a:solidFill>
                  <a:srgbClr val="38444B"/>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E3DC89"/>
                </a:highlight>
                <a:uLnTx/>
                <a:uFillTx/>
                <a:latin typeface="Consolas" panose="020B0609020204030204" pitchFamily="49" charset="0"/>
                <a:ea typeface="宋体" panose="02010600030101010101" pitchFamily="2" charset="-122"/>
                <a:cs typeface="+mn-cs"/>
              </a:rPr>
              <a:t>"yellow" </a:t>
            </a:r>
            <a:r>
              <a:rPr kumimoji="0" lang="en-US" altLang="zh-CN" sz="1580" b="0" i="0" u="none" strike="noStrike" kern="1200" cap="none" spc="0" normalizeH="0" baseline="0" noProof="0">
                <a:ln>
                  <a:noFill/>
                </a:ln>
                <a:solidFill>
                  <a:srgbClr val="CB2D01"/>
                </a:solidFill>
                <a:effectLst/>
                <a:highlight>
                  <a:srgbClr val="E3DC89"/>
                </a:highlight>
                <a:uLnTx/>
                <a:uFillTx/>
                <a:latin typeface="Consolas" panose="020B0609020204030204" pitchFamily="49" charset="0"/>
                <a:ea typeface="宋体" panose="02010600030101010101" pitchFamily="2" charset="-122"/>
                <a:cs typeface="+mn-cs"/>
              </a:rPr>
              <a:t>border</a:t>
            </a:r>
            <a:r>
              <a:rPr kumimoji="0" lang="en-US" altLang="zh-CN" sz="1580" b="0" i="0" u="none" strike="noStrike" kern="1200" cap="none" spc="0" normalizeH="0" baseline="0" noProof="0">
                <a:ln>
                  <a:noFill/>
                </a:ln>
                <a:solidFill>
                  <a:srgbClr val="38444B"/>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E3DC89"/>
                </a:highlight>
                <a:uLnTx/>
                <a:uFillTx/>
                <a:latin typeface="Consolas" panose="020B0609020204030204" pitchFamily="49" charset="0"/>
                <a:ea typeface="宋体" panose="02010600030101010101" pitchFamily="2" charset="-122"/>
                <a:cs typeface="+mn-cs"/>
              </a:rPr>
              <a:t>"10" </a:t>
            </a:r>
            <a:r>
              <a:rPr kumimoji="0" lang="en-US" altLang="zh-CN" sz="1580" b="0" i="0" u="none" strike="noStrike" kern="1200" cap="none" spc="0" normalizeH="0" baseline="0" noProof="0">
                <a:ln>
                  <a:noFill/>
                </a:ln>
                <a:solidFill>
                  <a:srgbClr val="CB2D01"/>
                </a:solidFill>
                <a:effectLst/>
                <a:highlight>
                  <a:srgbClr val="E3DC89"/>
                </a:highlight>
                <a:uLnTx/>
                <a:uFillTx/>
                <a:latin typeface="Consolas" panose="020B0609020204030204" pitchFamily="49" charset="0"/>
                <a:ea typeface="宋体" panose="02010600030101010101" pitchFamily="2" charset="-122"/>
                <a:cs typeface="+mn-cs"/>
              </a:rPr>
              <a:t>bordercolor</a:t>
            </a:r>
            <a:r>
              <a:rPr kumimoji="0" lang="en-US" altLang="zh-CN" sz="1580" b="0" i="0" u="none" strike="noStrike" kern="1200" cap="none" spc="0" normalizeH="0" baseline="0" noProof="0">
                <a:ln>
                  <a:noFill/>
                </a:ln>
                <a:solidFill>
                  <a:srgbClr val="38444B"/>
                </a:solidFill>
                <a:effectLst/>
                <a:highlight>
                  <a:srgbClr val="E3DC89"/>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E3DC89"/>
                </a:highlight>
                <a:uLnTx/>
                <a:uFillTx/>
                <a:latin typeface="Consolas" panose="020B0609020204030204" pitchFamily="49" charset="0"/>
                <a:ea typeface="宋体" panose="02010600030101010101" pitchFamily="2" charset="-122"/>
                <a:cs typeface="+mn-cs"/>
              </a:rPr>
              <a:t>"red"</a:t>
            </a:r>
            <a:r>
              <a:rPr kumimoji="0" lang="en-US" altLang="zh-CN" sz="1580" b="0" i="0" u="none" strike="noStrike" kern="1200" cap="none" spc="0" normalizeH="0" baseline="0" noProof="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E3DC89"/>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 </a:t>
            </a:r>
            <a:r>
              <a:rPr kumimoji="0" lang="en-US" altLang="zh-CN" sz="1580" b="0" i="0" u="none" strike="noStrike" kern="1200" cap="none" spc="0" normalizeH="0" baseline="0" noProof="0">
                <a:ln>
                  <a:noFill/>
                </a:ln>
                <a:solidFill>
                  <a:srgbClr val="CB2D01"/>
                </a:solidFill>
                <a:effectLst/>
                <a:highlight>
                  <a:srgbClr val="FFFFCC"/>
                </a:highlight>
                <a:uLnTx/>
                <a:uFillTx/>
                <a:latin typeface="Consolas" panose="020B0609020204030204" pitchFamily="49" charset="0"/>
                <a:ea typeface="宋体" panose="02010600030101010101" pitchFamily="2" charset="-122"/>
                <a:cs typeface="+mn-cs"/>
              </a:rPr>
              <a:t>colspan</a:t>
            </a:r>
            <a:r>
              <a:rPr kumimoji="0" lang="en-US" altLang="zh-CN" sz="1580" b="0" i="0" u="none" strike="noStrike" kern="1200" cap="none" spc="0" normalizeH="0" baseline="0" noProof="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FFFFCC"/>
                </a:highlight>
                <a:uLnTx/>
                <a:uFillTx/>
                <a:latin typeface="Consolas" panose="020B0609020204030204" pitchFamily="49" charset="0"/>
                <a:ea typeface="宋体" panose="02010600030101010101" pitchFamily="2" charset="-122"/>
                <a:cs typeface="+mn-cs"/>
              </a:rPr>
              <a:t>"4" </a:t>
            </a:r>
            <a:r>
              <a:rPr kumimoji="0" lang="en-US" altLang="zh-CN" sz="1580" b="0" i="0" u="none" strike="noStrike" kern="1200" cap="none" spc="0" normalizeH="0" baseline="0" noProof="0">
                <a:ln>
                  <a:noFill/>
                </a:ln>
                <a:solidFill>
                  <a:srgbClr val="CB2D01"/>
                </a:solidFill>
                <a:effectLst/>
                <a:highlight>
                  <a:srgbClr val="FFFFCC"/>
                </a:highlight>
                <a:uLnTx/>
                <a:uFillTx/>
                <a:latin typeface="Consolas" panose="020B0609020204030204" pitchFamily="49" charset="0"/>
                <a:ea typeface="宋体" panose="02010600030101010101" pitchFamily="2" charset="-122"/>
                <a:cs typeface="+mn-cs"/>
              </a:rPr>
              <a:t>align</a:t>
            </a:r>
            <a:r>
              <a:rPr kumimoji="0" lang="en-US" altLang="zh-CN" sz="1580" b="0" i="0" u="none" strike="noStrike" kern="1200" cap="none" spc="0" normalizeH="0" baseline="0" noProof="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FFFFCC"/>
                </a:highlight>
                <a:uLnTx/>
                <a:uFillTx/>
                <a:latin typeface="Consolas" panose="020B0609020204030204" pitchFamily="49" charset="0"/>
                <a:ea typeface="宋体" panose="02010600030101010101" pitchFamily="2" charset="-122"/>
                <a:cs typeface="+mn-cs"/>
              </a:rPr>
              <a:t>"center"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品牌商城</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 </a:t>
            </a:r>
            <a:r>
              <a:rPr kumimoji="0" lang="en-US" altLang="zh-CN" sz="1580" b="0" i="0" u="none" strike="noStrike" kern="1200" cap="none" spc="0" normalizeH="0" baseline="0" noProof="0">
                <a:ln>
                  <a:noFill/>
                </a:ln>
                <a:solidFill>
                  <a:srgbClr val="CB2D01"/>
                </a:solidFill>
                <a:effectLst/>
                <a:highlight>
                  <a:srgbClr val="FFFFCC"/>
                </a:highlight>
                <a:uLnTx/>
                <a:uFillTx/>
                <a:latin typeface="Consolas" panose="020B0609020204030204" pitchFamily="49" charset="0"/>
                <a:ea typeface="宋体" panose="02010600030101010101" pitchFamily="2" charset="-122"/>
                <a:cs typeface="+mn-cs"/>
              </a:rPr>
              <a:t>colspan</a:t>
            </a:r>
            <a:r>
              <a:rPr kumimoji="0" lang="en-US" altLang="zh-CN" sz="1580" b="0" i="0" u="none" strike="noStrike" kern="1200" cap="none" spc="0" normalizeH="0" baseline="0" noProof="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FFFFCC"/>
                </a:highlight>
                <a:uLnTx/>
                <a:uFillTx/>
                <a:latin typeface="Consolas" panose="020B0609020204030204" pitchFamily="49" charset="0"/>
                <a:ea typeface="宋体" panose="02010600030101010101" pitchFamily="2" charset="-122"/>
                <a:cs typeface="+mn-cs"/>
              </a:rPr>
              <a:t>"2" </a:t>
            </a:r>
            <a:r>
              <a:rPr kumimoji="0" lang="en-US" altLang="zh-CN" sz="1580" b="0" i="0" u="none" strike="noStrike" kern="1200" cap="none" spc="0" normalizeH="0" baseline="0" noProof="0">
                <a:ln>
                  <a:noFill/>
                </a:ln>
                <a:solidFill>
                  <a:srgbClr val="CB2D01"/>
                </a:solidFill>
                <a:effectLst/>
                <a:highlight>
                  <a:srgbClr val="FFFFCC"/>
                </a:highlight>
                <a:uLnTx/>
                <a:uFillTx/>
                <a:latin typeface="Consolas" panose="020B0609020204030204" pitchFamily="49" charset="0"/>
                <a:ea typeface="宋体" panose="02010600030101010101" pitchFamily="2" charset="-122"/>
                <a:cs typeface="+mn-cs"/>
              </a:rPr>
              <a:t>align</a:t>
            </a:r>
            <a:r>
              <a:rPr kumimoji="0" lang="en-US" altLang="zh-CN" sz="1580" b="0" i="0" u="none" strike="noStrike" kern="1200" cap="none" spc="0" normalizeH="0" baseline="0" noProof="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FFFFCC"/>
                </a:highlight>
                <a:uLnTx/>
                <a:uFillTx/>
                <a:latin typeface="Consolas" panose="020B0609020204030204" pitchFamily="49" charset="0"/>
                <a:ea typeface="宋体" panose="02010600030101010101" pitchFamily="2" charset="-122"/>
                <a:cs typeface="+mn-cs"/>
              </a:rPr>
              <a:t>"center"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笔记本电脑</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 </a:t>
            </a:r>
            <a:r>
              <a:rPr kumimoji="0" lang="en-US" altLang="zh-CN" sz="1580" b="0" i="0" u="none" strike="noStrike" kern="1200" cap="none" spc="0" normalizeH="0" baseline="0" noProof="0">
                <a:ln>
                  <a:noFill/>
                </a:ln>
                <a:solidFill>
                  <a:srgbClr val="CB2D01"/>
                </a:solidFill>
                <a:effectLst/>
                <a:highlight>
                  <a:srgbClr val="FFFFCC"/>
                </a:highlight>
                <a:uLnTx/>
                <a:uFillTx/>
                <a:latin typeface="Consolas" panose="020B0609020204030204" pitchFamily="49" charset="0"/>
                <a:ea typeface="宋体" panose="02010600030101010101" pitchFamily="2" charset="-122"/>
                <a:cs typeface="+mn-cs"/>
              </a:rPr>
              <a:t>colspan</a:t>
            </a:r>
            <a:r>
              <a:rPr kumimoji="0" lang="en-US" altLang="zh-CN" sz="1580" b="0" i="0" u="none" strike="noStrike" kern="1200" cap="none" spc="0" normalizeH="0" baseline="0" noProof="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FFFFCC"/>
                </a:highlight>
                <a:uLnTx/>
                <a:uFillTx/>
                <a:latin typeface="Consolas" panose="020B0609020204030204" pitchFamily="49" charset="0"/>
                <a:ea typeface="宋体" panose="02010600030101010101" pitchFamily="2" charset="-122"/>
                <a:cs typeface="+mn-cs"/>
              </a:rPr>
              <a:t>"2" </a:t>
            </a:r>
            <a:r>
              <a:rPr kumimoji="0" lang="en-US" altLang="zh-CN" sz="1580" b="0" i="0" u="none" strike="noStrike" kern="1200" cap="none" spc="0" normalizeH="0" baseline="0" noProof="0">
                <a:ln>
                  <a:noFill/>
                </a:ln>
                <a:solidFill>
                  <a:srgbClr val="CB2D01"/>
                </a:solidFill>
                <a:effectLst/>
                <a:highlight>
                  <a:srgbClr val="FFFFCC"/>
                </a:highlight>
                <a:uLnTx/>
                <a:uFillTx/>
                <a:latin typeface="Consolas" panose="020B0609020204030204" pitchFamily="49" charset="0"/>
                <a:ea typeface="宋体" panose="02010600030101010101" pitchFamily="2" charset="-122"/>
                <a:cs typeface="+mn-cs"/>
              </a:rPr>
              <a:t>align</a:t>
            </a:r>
            <a:r>
              <a:rPr kumimoji="0" lang="en-US" altLang="zh-CN" sz="1580" b="0" i="0" u="none" strike="noStrike" kern="1200" cap="none" spc="0" normalizeH="0" baseline="0" noProof="0">
                <a:ln>
                  <a:noFill/>
                </a:ln>
                <a:solidFill>
                  <a:srgbClr val="38444B"/>
                </a:solidFill>
                <a:effectLst/>
                <a:highlight>
                  <a:srgbClr val="FFFFCC"/>
                </a:highlight>
                <a:uLnTx/>
                <a:uFillTx/>
                <a:latin typeface="Consolas" panose="020B0609020204030204" pitchFamily="49" charset="0"/>
                <a:ea typeface="宋体" panose="02010600030101010101" pitchFamily="2" charset="-122"/>
                <a:cs typeface="+mn-cs"/>
              </a:rPr>
              <a:t>=</a:t>
            </a:r>
            <a:r>
              <a:rPr kumimoji="0" lang="en-US" altLang="zh-CN" sz="1580" b="0" i="0" u="none" strike="noStrike" kern="1200" cap="none" spc="0" normalizeH="0" baseline="0" noProof="0">
                <a:ln>
                  <a:noFill/>
                </a:ln>
                <a:solidFill>
                  <a:srgbClr val="248C85"/>
                </a:solidFill>
                <a:effectLst/>
                <a:highlight>
                  <a:srgbClr val="FFFFCC"/>
                </a:highlight>
                <a:uLnTx/>
                <a:uFillTx/>
                <a:latin typeface="Consolas" panose="020B0609020204030204" pitchFamily="49" charset="0"/>
                <a:ea typeface="宋体" panose="02010600030101010101" pitchFamily="2" charset="-122"/>
                <a:cs typeface="+mn-cs"/>
              </a:rPr>
              <a:t>"center"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冰箱</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&gt;Dell</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笔记本</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惠普笔记本</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海尔冰箱</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r>
              <a:rPr kumimoji="0" lang="zh-CN" altLang="en-US"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美的冰箱</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td</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tr</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&lt;/</a:t>
            </a:r>
            <a:r>
              <a:rPr kumimoji="0" lang="en-US" altLang="zh-CN" sz="1580" b="0" i="0" u="none" strike="noStrike" kern="1200" cap="none" spc="0" normalizeH="0" baseline="0" noProof="0">
                <a:ln>
                  <a:noFill/>
                </a:ln>
                <a:solidFill>
                  <a:srgbClr val="2369B6"/>
                </a:solidFill>
                <a:effectLst/>
                <a:highlight>
                  <a:srgbClr val="FFFFCC"/>
                </a:highlight>
                <a:uLnTx/>
                <a:uFillTx/>
                <a:latin typeface="Consolas" panose="020B0609020204030204" pitchFamily="49" charset="0"/>
                <a:ea typeface="宋体" panose="02010600030101010101" pitchFamily="2" charset="-122"/>
                <a:cs typeface="+mn-cs"/>
              </a:rPr>
              <a:t>table</a:t>
            </a:r>
            <a:r>
              <a:rPr kumimoji="0" lang="en-US" altLang="zh-CN" sz="1580" b="0" i="0" u="none" strike="noStrike" kern="1200" cap="none" spc="0" normalizeH="0" baseline="0" noProof="0">
                <a:ln>
                  <a:noFill/>
                </a:ln>
                <a:solidFill>
                  <a:srgbClr val="3E4B53"/>
                </a:solidFill>
                <a:effectLst/>
                <a:highlight>
                  <a:srgbClr val="FFFFCC"/>
                </a:highlight>
                <a:uLnTx/>
                <a:uFillTx/>
                <a:latin typeface="Consolas" panose="020B0609020204030204" pitchFamily="49" charset="0"/>
                <a:ea typeface="宋体" panose="02010600030101010101" pitchFamily="2" charset="-122"/>
                <a:cs typeface="+mn-cs"/>
              </a:rPr>
              <a:t>&gt;</a:t>
            </a:r>
            <a:endParaRPr kumimoji="0" lang="zh-CN" altLang="en-US" sz="1580" b="0" i="0" u="none" strike="noStrike" kern="1200" cap="none" spc="0" normalizeH="0" baseline="0" noProof="0">
              <a:ln>
                <a:noFill/>
              </a:ln>
              <a:solidFill>
                <a:schemeClr val="hlink"/>
              </a:solidFill>
              <a:effectLst/>
              <a:uLnTx/>
              <a:uFillTx/>
              <a:latin typeface="Arial" panose="020B0604020202020204" pitchFamily="34" charset="0"/>
              <a:ea typeface="宋体" panose="02010600030101010101" pitchFamily="2" charset="-122"/>
              <a:cs typeface="+mn-cs"/>
            </a:endParaRPr>
          </a:p>
        </p:txBody>
      </p:sp>
      <p:pic>
        <p:nvPicPr>
          <p:cNvPr id="116739" name="图片 2"/>
          <p:cNvPicPr>
            <a:picLocks noChangeAspect="1"/>
          </p:cNvPicPr>
          <p:nvPr/>
        </p:nvPicPr>
        <p:blipFill>
          <a:blip r:embed="rId1"/>
          <a:stretch>
            <a:fillRect/>
          </a:stretch>
        </p:blipFill>
        <p:spPr>
          <a:xfrm>
            <a:off x="2116230" y="4923412"/>
            <a:ext cx="4690007" cy="1489711"/>
          </a:xfrm>
          <a:prstGeom prst="rect">
            <a:avLst/>
          </a:prstGeom>
          <a:noFill/>
          <a:ln w="9525">
            <a:noFill/>
          </a:ln>
        </p:spPr>
      </p:pic>
    </p:spTree>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Rectangle 2"/>
          <p:cNvSpPr>
            <a:spLocks noGrp="1"/>
          </p:cNvSpPr>
          <p:nvPr>
            <p:ph type="title"/>
          </p:nvPr>
        </p:nvSpPr>
        <p:spPr>
          <a:xfrm>
            <a:off x="252719" y="297"/>
            <a:ext cx="8686068" cy="849026"/>
          </a:xfrm>
          <a:noFill/>
          <a:ln>
            <a:noFill/>
          </a:ln>
        </p:spPr>
        <p:txBody>
          <a:bodyPr wrap="square" lIns="91464" tIns="45732" rIns="91464" bIns="45732" anchor="ctr"/>
          <a:p>
            <a:pPr marL="533400" indent="-533400" defTabSz="695325"/>
            <a:r>
              <a:rPr lang="en-US" altLang="zh-CN" sz="3160" kern="1200" dirty="0">
                <a:solidFill>
                  <a:srgbClr val="595959"/>
                </a:solidFill>
                <a:latin typeface="黑体" panose="02010609060101010101" charset="-122"/>
                <a:ea typeface="黑体" panose="02010609060101010101" charset="-122"/>
                <a:cs typeface="+mj-cs"/>
              </a:rPr>
              <a:t>HTML</a:t>
            </a:r>
            <a:r>
              <a:rPr lang="zh-CN" altLang="en-US" sz="3160" kern="1200" dirty="0">
                <a:solidFill>
                  <a:srgbClr val="595959"/>
                </a:solidFill>
                <a:latin typeface="黑体" panose="02010609060101010101" charset="-122"/>
                <a:ea typeface="黑体" panose="02010609060101010101" charset="-122"/>
                <a:cs typeface="+mj-cs"/>
              </a:rPr>
              <a:t>表格的填充和间距</a:t>
            </a:r>
            <a:endParaRPr lang="zh-CN" altLang="en-US" sz="3160" kern="1200" dirty="0">
              <a:solidFill>
                <a:srgbClr val="595959"/>
              </a:solidFill>
              <a:latin typeface="黑体" panose="02010609060101010101" charset="-122"/>
              <a:ea typeface="黑体" panose="02010609060101010101" charset="-122"/>
              <a:cs typeface="+mj-cs"/>
            </a:endParaRPr>
          </a:p>
        </p:txBody>
      </p:sp>
      <p:sp>
        <p:nvSpPr>
          <p:cNvPr id="2" name="内容占位符 1"/>
          <p:cNvSpPr>
            <a:spLocks noGrp="1"/>
          </p:cNvSpPr>
          <p:nvPr>
            <p:ph idx="1"/>
          </p:nvPr>
        </p:nvSpPr>
        <p:spPr>
          <a:xfrm>
            <a:off x="2150692" y="1521042"/>
            <a:ext cx="7891869" cy="4769898"/>
          </a:xfrm>
        </p:spPr>
        <p:txBody>
          <a:bodyPr/>
          <a:p>
            <a:pPr fontAlgn="auto"/>
            <a:endParaRPr lang="zh-CN" altLang="en-US" strike="noStrike" noProof="1"/>
          </a:p>
        </p:txBody>
      </p:sp>
      <p:sp>
        <p:nvSpPr>
          <p:cNvPr id="120835" name="Text Box 26"/>
          <p:cNvSpPr txBox="1"/>
          <p:nvPr/>
        </p:nvSpPr>
        <p:spPr>
          <a:xfrm>
            <a:off x="2329269" y="5347924"/>
            <a:ext cx="7816679" cy="395605"/>
          </a:xfrm>
          <a:prstGeom prst="rect">
            <a:avLst/>
          </a:prstGeom>
          <a:noFill/>
          <a:ln w="9525">
            <a:noFill/>
          </a:ln>
        </p:spPr>
        <p:txBody>
          <a:bodyPr anchor="t">
            <a:spAutoFit/>
          </a:bodyPr>
          <a:p>
            <a:pPr marL="363855" indent="-363855" algn="just" eaLnBrk="0" fontAlgn="b" hangingPunct="0">
              <a:spcBef>
                <a:spcPct val="20000"/>
              </a:spcBef>
              <a:buClr>
                <a:srgbClr val="6600CC"/>
              </a:buClr>
            </a:pPr>
            <a:r>
              <a:rPr lang="zh-CN" altLang="en-US" sz="1975" dirty="0">
                <a:solidFill>
                  <a:schemeClr val="tx1"/>
                </a:solidFill>
                <a:latin typeface="微软雅黑" panose="020B0503020204020204" pitchFamily="34" charset="-122"/>
                <a:ea typeface="微软雅黑" panose="020B0503020204020204" pitchFamily="34" charset="-122"/>
              </a:rPr>
              <a:t>怎么才能实现上面的效果？</a:t>
            </a:r>
            <a:endParaRPr lang="zh-CN" altLang="en-US" sz="1975" dirty="0">
              <a:solidFill>
                <a:schemeClr val="tx1"/>
              </a:solidFill>
              <a:latin typeface="微软雅黑" panose="020B0503020204020204" pitchFamily="34" charset="-122"/>
              <a:ea typeface="微软雅黑" panose="020B0503020204020204" pitchFamily="34" charset="-122"/>
            </a:endParaRPr>
          </a:p>
        </p:txBody>
      </p:sp>
      <p:pic>
        <p:nvPicPr>
          <p:cNvPr id="120836" name="图片 2"/>
          <p:cNvPicPr>
            <a:picLocks noChangeAspect="1"/>
          </p:cNvPicPr>
          <p:nvPr/>
        </p:nvPicPr>
        <p:blipFill>
          <a:blip r:embed="rId1"/>
          <a:stretch>
            <a:fillRect/>
          </a:stretch>
        </p:blipFill>
        <p:spPr>
          <a:xfrm>
            <a:off x="2329269" y="941448"/>
            <a:ext cx="7959228" cy="4334418"/>
          </a:xfrm>
          <a:prstGeom prst="rect">
            <a:avLst/>
          </a:prstGeom>
          <a:noFill/>
          <a:ln w="9525">
            <a:noFill/>
          </a:ln>
        </p:spPr>
      </p:pic>
    </p:spTree>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Rectangle 2"/>
          <p:cNvSpPr>
            <a:spLocks noGrp="1"/>
          </p:cNvSpPr>
          <p:nvPr>
            <p:ph type="title"/>
          </p:nvPr>
        </p:nvSpPr>
        <p:spPr>
          <a:xfrm>
            <a:off x="175249" y="297"/>
            <a:ext cx="8686068" cy="849026"/>
          </a:xfrm>
          <a:noFill/>
          <a:ln>
            <a:noFill/>
          </a:ln>
        </p:spPr>
        <p:txBody>
          <a:bodyPr wrap="square" lIns="91464" tIns="45732" rIns="91464" bIns="45732" anchor="ctr"/>
          <a:p>
            <a:pPr marL="533400" indent="-533400" defTabSz="695325"/>
            <a:r>
              <a:rPr lang="en-US" altLang="zh-CN" sz="3160" kern="1200" dirty="0">
                <a:solidFill>
                  <a:srgbClr val="595959"/>
                </a:solidFill>
                <a:latin typeface="黑体" panose="02010609060101010101" charset="-122"/>
                <a:ea typeface="黑体" panose="02010609060101010101" charset="-122"/>
                <a:cs typeface="+mj-cs"/>
              </a:rPr>
              <a:t>HTML</a:t>
            </a:r>
            <a:r>
              <a:rPr lang="zh-CN" altLang="en-US" sz="3160" kern="1200" dirty="0">
                <a:solidFill>
                  <a:srgbClr val="595959"/>
                </a:solidFill>
                <a:latin typeface="黑体" panose="02010609060101010101" charset="-122"/>
                <a:ea typeface="黑体" panose="02010609060101010101" charset="-122"/>
                <a:cs typeface="+mj-cs"/>
              </a:rPr>
              <a:t>表格的填充和间距</a:t>
            </a:r>
            <a:endParaRPr lang="zh-CN" altLang="en-US" sz="3160" kern="1200" dirty="0">
              <a:solidFill>
                <a:srgbClr val="595959"/>
              </a:solidFill>
              <a:latin typeface="黑体" panose="02010609060101010101" charset="-122"/>
              <a:ea typeface="黑体" panose="02010609060101010101" charset="-122"/>
              <a:cs typeface="+mj-cs"/>
            </a:endParaRPr>
          </a:p>
        </p:txBody>
      </p:sp>
      <p:sp>
        <p:nvSpPr>
          <p:cNvPr id="122882" name="Line 3"/>
          <p:cNvSpPr/>
          <p:nvPr/>
        </p:nvSpPr>
        <p:spPr>
          <a:xfrm>
            <a:off x="3538583" y="1936155"/>
            <a:ext cx="1066766" cy="0"/>
          </a:xfrm>
          <a:prstGeom prst="line">
            <a:avLst/>
          </a:prstGeom>
          <a:ln w="28575" cap="flat" cmpd="sng">
            <a:solidFill>
              <a:schemeClr val="tx1"/>
            </a:solidFill>
            <a:prstDash val="solid"/>
            <a:round/>
            <a:headEnd type="none" w="med" len="med"/>
            <a:tailEnd type="none" w="med" len="med"/>
          </a:ln>
        </p:spPr>
      </p:sp>
      <p:sp>
        <p:nvSpPr>
          <p:cNvPr id="122883" name="Line 4"/>
          <p:cNvSpPr/>
          <p:nvPr/>
        </p:nvSpPr>
        <p:spPr>
          <a:xfrm>
            <a:off x="3538583" y="2200889"/>
            <a:ext cx="1066766" cy="0"/>
          </a:xfrm>
          <a:prstGeom prst="line">
            <a:avLst/>
          </a:prstGeom>
          <a:ln w="28575" cap="flat" cmpd="sng">
            <a:solidFill>
              <a:schemeClr val="tx1"/>
            </a:solidFill>
            <a:prstDash val="solid"/>
            <a:round/>
            <a:headEnd type="none" w="med" len="med"/>
            <a:tailEnd type="none" w="med" len="med"/>
          </a:ln>
        </p:spPr>
      </p:sp>
      <p:sp>
        <p:nvSpPr>
          <p:cNvPr id="122884" name="Line 5"/>
          <p:cNvSpPr/>
          <p:nvPr/>
        </p:nvSpPr>
        <p:spPr>
          <a:xfrm>
            <a:off x="4019490" y="1922058"/>
            <a:ext cx="0" cy="283530"/>
          </a:xfrm>
          <a:prstGeom prst="line">
            <a:avLst/>
          </a:prstGeom>
          <a:ln w="9525" cap="flat" cmpd="sng">
            <a:solidFill>
              <a:schemeClr val="tx1"/>
            </a:solidFill>
            <a:prstDash val="solid"/>
            <a:round/>
            <a:headEnd type="triangle" w="med" len="med"/>
            <a:tailEnd type="triangle" w="med" len="med"/>
          </a:ln>
        </p:spPr>
      </p:sp>
      <p:sp>
        <p:nvSpPr>
          <p:cNvPr id="9" name="AutoShape 6"/>
          <p:cNvSpPr/>
          <p:nvPr/>
        </p:nvSpPr>
        <p:spPr>
          <a:xfrm>
            <a:off x="4177702" y="1149788"/>
            <a:ext cx="2417062" cy="484039"/>
          </a:xfrm>
          <a:prstGeom prst="wedgeRoundRectCallout">
            <a:avLst>
              <a:gd name="adj1" fmla="val -55963"/>
              <a:gd name="adj2" fmla="val 133819"/>
              <a:gd name="adj3" fmla="val 16667"/>
            </a:avLst>
          </a:prstGeom>
          <a:gradFill rotWithShape="1">
            <a:gsLst>
              <a:gs pos="0">
                <a:srgbClr val="FFFF99"/>
              </a:gs>
              <a:gs pos="100000">
                <a:srgbClr val="FFFFFF"/>
              </a:gs>
            </a:gsLst>
            <a:lin ang="5400000" scaled="1"/>
            <a:tileRect/>
          </a:gradFill>
          <a:ln w="9525" cap="flat" cmpd="sng">
            <a:solidFill>
              <a:srgbClr val="FF9900"/>
            </a:solidFill>
            <a:prstDash val="solid"/>
            <a:miter/>
            <a:headEnd type="none" w="med" len="med"/>
            <a:tailEnd type="none" w="med" len="med"/>
          </a:ln>
          <a:effectLst>
            <a:outerShdw dist="53882" dir="2699999" algn="ctr" rotWithShape="0">
              <a:schemeClr val="bg2">
                <a:alpha val="50000"/>
              </a:schemeClr>
            </a:outerShdw>
          </a:effectLst>
        </p:spPr>
        <p:txBody>
          <a:bodyPr anchor="ctr" anchorCtr="1"/>
          <a:p>
            <a:pPr algn="ctr"/>
            <a:r>
              <a:rPr lang="en-US" altLang="zh-CN" sz="1775" b="1" dirty="0">
                <a:solidFill>
                  <a:srgbClr val="0000FF"/>
                </a:solidFill>
                <a:latin typeface="Arial" panose="020B0604020202020204" pitchFamily="34" charset="0"/>
                <a:ea typeface="黑体" panose="02010609060101010101" charset="-122"/>
              </a:rPr>
              <a:t>border</a:t>
            </a:r>
            <a:r>
              <a:rPr lang="en-US" altLang="zh-CN" sz="1775" b="1" dirty="0">
                <a:solidFill>
                  <a:schemeClr val="tx1"/>
                </a:solidFill>
                <a:latin typeface="Arial" panose="020B0604020202020204" pitchFamily="34" charset="0"/>
                <a:ea typeface="黑体" panose="02010609060101010101" charset="-122"/>
              </a:rPr>
              <a:t>(</a:t>
            </a:r>
            <a:r>
              <a:rPr lang="zh-CN" altLang="en-US" sz="1775" b="1" dirty="0">
                <a:solidFill>
                  <a:schemeClr val="tx1"/>
                </a:solidFill>
                <a:latin typeface="Arial" panose="020B0604020202020204" pitchFamily="34" charset="0"/>
                <a:ea typeface="黑体" panose="02010609060101010101" charset="-122"/>
              </a:rPr>
              <a:t>边框的厚度</a:t>
            </a:r>
            <a:r>
              <a:rPr lang="en-US" altLang="zh-CN" sz="1775" b="1" dirty="0">
                <a:solidFill>
                  <a:schemeClr val="tx1"/>
                </a:solidFill>
                <a:latin typeface="Arial" panose="020B0604020202020204" pitchFamily="34" charset="0"/>
                <a:ea typeface="黑体" panose="02010609060101010101" charset="-122"/>
              </a:rPr>
              <a:t>) </a:t>
            </a:r>
            <a:endParaRPr lang="en-US" altLang="zh-CN" sz="1775" b="1" dirty="0">
              <a:solidFill>
                <a:schemeClr val="tx1"/>
              </a:solidFill>
              <a:latin typeface="Arial" panose="020B0604020202020204" pitchFamily="34" charset="0"/>
              <a:ea typeface="黑体" panose="02010609060101010101" charset="-122"/>
            </a:endParaRPr>
          </a:p>
        </p:txBody>
      </p:sp>
      <p:grpSp>
        <p:nvGrpSpPr>
          <p:cNvPr id="122886" name="Group 7"/>
          <p:cNvGrpSpPr/>
          <p:nvPr/>
        </p:nvGrpSpPr>
        <p:grpSpPr>
          <a:xfrm>
            <a:off x="4403274" y="2490686"/>
            <a:ext cx="4903047" cy="2667696"/>
            <a:chOff x="0" y="363"/>
            <a:chExt cx="3130" cy="1703"/>
          </a:xfrm>
        </p:grpSpPr>
        <p:sp>
          <p:nvSpPr>
            <p:cNvPr id="122887" name="Rectangle 8"/>
            <p:cNvSpPr/>
            <p:nvPr/>
          </p:nvSpPr>
          <p:spPr>
            <a:xfrm>
              <a:off x="0" y="1266"/>
              <a:ext cx="3130" cy="233"/>
            </a:xfrm>
            <a:prstGeom prst="rect">
              <a:avLst/>
            </a:prstGeom>
            <a:solidFill>
              <a:srgbClr val="000000"/>
            </a:solidFill>
            <a:ln w="9525" cap="flat" cmpd="sng">
              <a:solidFill>
                <a:schemeClr val="tx1"/>
              </a:solidFill>
              <a:prstDash val="solid"/>
              <a:miter/>
              <a:headEnd type="none" w="med" len="med"/>
              <a:tailEnd type="none" w="med" len="med"/>
            </a:ln>
          </p:spPr>
          <p:txBody>
            <a:bodyPr anchor="ctr">
              <a:spAutoFit/>
            </a:bodyPr>
            <a:p>
              <a:endParaRPr lang="zh-CN" altLang="en-US" sz="1775" dirty="0">
                <a:latin typeface="Arial" panose="020B0604020202020204" pitchFamily="34" charset="0"/>
                <a:ea typeface="宋体" panose="02010600030101010101" pitchFamily="2" charset="-122"/>
              </a:endParaRPr>
            </a:p>
          </p:txBody>
        </p:sp>
        <p:sp>
          <p:nvSpPr>
            <p:cNvPr id="122888" name="Rectangle 9"/>
            <p:cNvSpPr/>
            <p:nvPr/>
          </p:nvSpPr>
          <p:spPr>
            <a:xfrm>
              <a:off x="219" y="1244"/>
              <a:ext cx="2722" cy="233"/>
            </a:xfrm>
            <a:prstGeom prst="rect">
              <a:avLst/>
            </a:prstGeom>
            <a:solidFill>
              <a:srgbClr val="C0C0C0"/>
            </a:solidFill>
            <a:ln w="9525" cap="flat" cmpd="sng">
              <a:solidFill>
                <a:srgbClr val="C0C0C0"/>
              </a:solidFill>
              <a:prstDash val="solid"/>
              <a:miter/>
              <a:headEnd type="none" w="med" len="med"/>
              <a:tailEnd type="none" w="med" len="med"/>
            </a:ln>
          </p:spPr>
          <p:txBody>
            <a:bodyPr anchor="ctr">
              <a:spAutoFit/>
            </a:bodyPr>
            <a:p>
              <a:endParaRPr lang="zh-CN" altLang="en-US" sz="1775" dirty="0">
                <a:latin typeface="Arial" panose="020B0604020202020204" pitchFamily="34" charset="0"/>
                <a:ea typeface="宋体" panose="02010600030101010101" pitchFamily="2" charset="-122"/>
              </a:endParaRPr>
            </a:p>
          </p:txBody>
        </p:sp>
        <p:sp>
          <p:nvSpPr>
            <p:cNvPr id="122889" name="Line 10"/>
            <p:cNvSpPr/>
            <p:nvPr/>
          </p:nvSpPr>
          <p:spPr>
            <a:xfrm>
              <a:off x="2170" y="1179"/>
              <a:ext cx="0" cy="363"/>
            </a:xfrm>
            <a:prstGeom prst="line">
              <a:avLst/>
            </a:prstGeom>
            <a:ln w="28575" cap="flat" cmpd="sng">
              <a:solidFill>
                <a:srgbClr val="FF0000"/>
              </a:solidFill>
              <a:prstDash val="solid"/>
              <a:round/>
              <a:headEnd type="triangle" w="med" len="med"/>
              <a:tailEnd type="triangle" w="med" len="med"/>
            </a:ln>
          </p:spPr>
        </p:sp>
        <p:sp>
          <p:nvSpPr>
            <p:cNvPr id="122890" name="Line 11"/>
            <p:cNvSpPr/>
            <p:nvPr/>
          </p:nvSpPr>
          <p:spPr>
            <a:xfrm>
              <a:off x="886" y="1179"/>
              <a:ext cx="0" cy="363"/>
            </a:xfrm>
            <a:prstGeom prst="line">
              <a:avLst/>
            </a:prstGeom>
            <a:ln w="28575" cap="flat" cmpd="sng">
              <a:solidFill>
                <a:srgbClr val="FF0000"/>
              </a:solidFill>
              <a:prstDash val="solid"/>
              <a:round/>
              <a:headEnd type="triangle" w="med" len="med"/>
              <a:tailEnd type="triangle" w="med" len="med"/>
            </a:ln>
          </p:spPr>
        </p:sp>
        <p:grpSp>
          <p:nvGrpSpPr>
            <p:cNvPr id="122891" name="Group 12"/>
            <p:cNvGrpSpPr/>
            <p:nvPr/>
          </p:nvGrpSpPr>
          <p:grpSpPr>
            <a:xfrm>
              <a:off x="446" y="1811"/>
              <a:ext cx="952" cy="255"/>
              <a:chOff x="0" y="269"/>
              <a:chExt cx="952" cy="255"/>
            </a:xfrm>
          </p:grpSpPr>
          <p:sp>
            <p:nvSpPr>
              <p:cNvPr id="122892" name="Rectangle 13"/>
              <p:cNvSpPr/>
              <p:nvPr/>
            </p:nvSpPr>
            <p:spPr>
              <a:xfrm>
                <a:off x="0" y="291"/>
                <a:ext cx="952" cy="233"/>
              </a:xfrm>
              <a:prstGeom prst="rect">
                <a:avLst/>
              </a:prstGeom>
              <a:solidFill>
                <a:schemeClr val="bg1"/>
              </a:solidFill>
              <a:ln w="9525" cap="flat" cmpd="sng">
                <a:solidFill>
                  <a:schemeClr val="tx1"/>
                </a:solidFill>
                <a:prstDash val="solid"/>
                <a:miter/>
                <a:headEnd type="none" w="med" len="med"/>
                <a:tailEnd type="none" w="med" len="med"/>
              </a:ln>
            </p:spPr>
            <p:txBody>
              <a:bodyPr anchor="ctr">
                <a:spAutoFit/>
              </a:bodyPr>
              <a:p>
                <a:endParaRPr lang="zh-CN" altLang="en-US" sz="1775" dirty="0">
                  <a:latin typeface="Arial" panose="020B0604020202020204" pitchFamily="34" charset="0"/>
                  <a:ea typeface="宋体" panose="02010600030101010101" pitchFamily="2" charset="-122"/>
                </a:endParaRPr>
              </a:p>
            </p:txBody>
          </p:sp>
          <p:sp>
            <p:nvSpPr>
              <p:cNvPr id="122893" name="Rectangle 14"/>
              <p:cNvSpPr/>
              <p:nvPr/>
            </p:nvSpPr>
            <p:spPr>
              <a:xfrm>
                <a:off x="227" y="269"/>
                <a:ext cx="498" cy="233"/>
              </a:xfrm>
              <a:prstGeom prst="rect">
                <a:avLst/>
              </a:prstGeom>
              <a:solidFill>
                <a:schemeClr val="tx1"/>
              </a:solidFill>
              <a:ln w="9525" cap="flat" cmpd="sng">
                <a:solidFill>
                  <a:schemeClr val="tx1"/>
                </a:solidFill>
                <a:prstDash val="solid"/>
                <a:miter/>
                <a:headEnd type="none" w="med" len="med"/>
                <a:tailEnd type="none" w="med" len="med"/>
              </a:ln>
            </p:spPr>
            <p:txBody>
              <a:bodyPr anchor="ctr">
                <a:spAutoFit/>
              </a:bodyPr>
              <a:p>
                <a:pPr algn="ctr"/>
                <a:r>
                  <a:rPr lang="zh-CN" altLang="en-US" sz="1775" b="1" dirty="0">
                    <a:solidFill>
                      <a:schemeClr val="bg1"/>
                    </a:solidFill>
                    <a:latin typeface="Arial" panose="020B0604020202020204" pitchFamily="34" charset="0"/>
                    <a:ea typeface="黑体" panose="02010609060101010101" charset="-122"/>
                  </a:rPr>
                  <a:t>内容</a:t>
                </a:r>
                <a:endParaRPr lang="zh-CN" altLang="en-US" sz="1775" b="1" dirty="0">
                  <a:solidFill>
                    <a:schemeClr val="bg1"/>
                  </a:solidFill>
                  <a:latin typeface="Arial" panose="020B0604020202020204" pitchFamily="34" charset="0"/>
                  <a:ea typeface="黑体" panose="02010609060101010101" charset="-122"/>
                </a:endParaRPr>
              </a:p>
            </p:txBody>
          </p:sp>
        </p:grpSp>
        <p:grpSp>
          <p:nvGrpSpPr>
            <p:cNvPr id="122894" name="Group 15"/>
            <p:cNvGrpSpPr/>
            <p:nvPr/>
          </p:nvGrpSpPr>
          <p:grpSpPr>
            <a:xfrm>
              <a:off x="1703" y="654"/>
              <a:ext cx="952" cy="233"/>
              <a:chOff x="0" y="291"/>
              <a:chExt cx="952" cy="233"/>
            </a:xfrm>
          </p:grpSpPr>
          <p:sp>
            <p:nvSpPr>
              <p:cNvPr id="122895" name="Rectangle 16"/>
              <p:cNvSpPr/>
              <p:nvPr/>
            </p:nvSpPr>
            <p:spPr>
              <a:xfrm>
                <a:off x="0" y="291"/>
                <a:ext cx="952" cy="233"/>
              </a:xfrm>
              <a:prstGeom prst="rect">
                <a:avLst/>
              </a:prstGeom>
              <a:solidFill>
                <a:schemeClr val="bg1"/>
              </a:solidFill>
              <a:ln w="9525" cap="flat" cmpd="sng">
                <a:solidFill>
                  <a:schemeClr val="tx1"/>
                </a:solidFill>
                <a:prstDash val="solid"/>
                <a:miter/>
                <a:headEnd type="none" w="med" len="med"/>
                <a:tailEnd type="none" w="med" len="med"/>
              </a:ln>
            </p:spPr>
            <p:txBody>
              <a:bodyPr anchor="ctr">
                <a:spAutoFit/>
              </a:bodyPr>
              <a:p>
                <a:endParaRPr lang="zh-CN" altLang="en-US" sz="1775" dirty="0">
                  <a:latin typeface="Arial" panose="020B0604020202020204" pitchFamily="34" charset="0"/>
                  <a:ea typeface="宋体" panose="02010600030101010101" pitchFamily="2" charset="-122"/>
                </a:endParaRPr>
              </a:p>
            </p:txBody>
          </p:sp>
          <p:sp>
            <p:nvSpPr>
              <p:cNvPr id="122896" name="Rectangle 17"/>
              <p:cNvSpPr/>
              <p:nvPr/>
            </p:nvSpPr>
            <p:spPr>
              <a:xfrm>
                <a:off x="227" y="349"/>
                <a:ext cx="498" cy="73"/>
              </a:xfrm>
              <a:prstGeom prst="rect">
                <a:avLst/>
              </a:prstGeom>
              <a:solidFill>
                <a:schemeClr val="tx1"/>
              </a:solidFill>
              <a:ln w="9525" cap="flat" cmpd="sng">
                <a:solidFill>
                  <a:schemeClr val="tx1"/>
                </a:solidFill>
                <a:prstDash val="solid"/>
                <a:miter/>
                <a:headEnd type="none" w="med" len="med"/>
                <a:tailEnd type="none" w="med" len="med"/>
              </a:ln>
            </p:spPr>
            <p:txBody>
              <a:bodyPr anchor="ctr">
                <a:spAutoFit/>
              </a:bodyPr>
              <a:p>
                <a:pPr algn="ctr"/>
                <a:r>
                  <a:rPr lang="zh-CN" altLang="en-US" sz="1775" b="1" dirty="0">
                    <a:solidFill>
                      <a:schemeClr val="bg1"/>
                    </a:solidFill>
                    <a:latin typeface="Arial" panose="020B0604020202020204" pitchFamily="34" charset="0"/>
                    <a:ea typeface="黑体" panose="02010609060101010101" charset="-122"/>
                  </a:rPr>
                  <a:t>内容</a:t>
                </a:r>
                <a:endParaRPr lang="zh-CN" altLang="en-US" sz="1775" b="1" dirty="0">
                  <a:solidFill>
                    <a:schemeClr val="bg1"/>
                  </a:solidFill>
                  <a:latin typeface="Arial" panose="020B0604020202020204" pitchFamily="34" charset="0"/>
                  <a:ea typeface="黑体" panose="02010609060101010101" charset="-122"/>
                </a:endParaRPr>
              </a:p>
            </p:txBody>
          </p:sp>
        </p:grpSp>
        <p:grpSp>
          <p:nvGrpSpPr>
            <p:cNvPr id="122897" name="Group 18"/>
            <p:cNvGrpSpPr/>
            <p:nvPr/>
          </p:nvGrpSpPr>
          <p:grpSpPr>
            <a:xfrm>
              <a:off x="446" y="654"/>
              <a:ext cx="952" cy="233"/>
              <a:chOff x="0" y="291"/>
              <a:chExt cx="952" cy="233"/>
            </a:xfrm>
          </p:grpSpPr>
          <p:sp>
            <p:nvSpPr>
              <p:cNvPr id="122898" name="Rectangle 19"/>
              <p:cNvSpPr/>
              <p:nvPr/>
            </p:nvSpPr>
            <p:spPr>
              <a:xfrm>
                <a:off x="0" y="291"/>
                <a:ext cx="952" cy="233"/>
              </a:xfrm>
              <a:prstGeom prst="rect">
                <a:avLst/>
              </a:prstGeom>
              <a:solidFill>
                <a:schemeClr val="bg1"/>
              </a:solidFill>
              <a:ln w="9525" cap="flat" cmpd="sng">
                <a:solidFill>
                  <a:schemeClr val="tx1"/>
                </a:solidFill>
                <a:prstDash val="solid"/>
                <a:miter/>
                <a:headEnd type="none" w="med" len="med"/>
                <a:tailEnd type="none" w="med" len="med"/>
              </a:ln>
            </p:spPr>
            <p:txBody>
              <a:bodyPr anchor="ctr">
                <a:spAutoFit/>
              </a:bodyPr>
              <a:p>
                <a:endParaRPr lang="zh-CN" altLang="en-US" sz="1775" dirty="0">
                  <a:latin typeface="Arial" panose="020B0604020202020204" pitchFamily="34" charset="0"/>
                  <a:ea typeface="宋体" panose="02010600030101010101" pitchFamily="2" charset="-122"/>
                </a:endParaRPr>
              </a:p>
            </p:txBody>
          </p:sp>
          <p:sp>
            <p:nvSpPr>
              <p:cNvPr id="122899" name="Rectangle 20"/>
              <p:cNvSpPr/>
              <p:nvPr/>
            </p:nvSpPr>
            <p:spPr>
              <a:xfrm>
                <a:off x="227" y="349"/>
                <a:ext cx="498" cy="73"/>
              </a:xfrm>
              <a:prstGeom prst="rect">
                <a:avLst/>
              </a:prstGeom>
              <a:solidFill>
                <a:schemeClr val="tx1"/>
              </a:solidFill>
              <a:ln w="9525" cap="flat" cmpd="sng">
                <a:solidFill>
                  <a:schemeClr val="tx1"/>
                </a:solidFill>
                <a:prstDash val="solid"/>
                <a:miter/>
                <a:headEnd type="none" w="med" len="med"/>
                <a:tailEnd type="none" w="med" len="med"/>
              </a:ln>
            </p:spPr>
            <p:txBody>
              <a:bodyPr anchor="ctr">
                <a:spAutoFit/>
              </a:bodyPr>
              <a:p>
                <a:pPr algn="ctr"/>
                <a:r>
                  <a:rPr lang="zh-CN" altLang="en-US" sz="1775" b="1" dirty="0">
                    <a:solidFill>
                      <a:schemeClr val="bg1"/>
                    </a:solidFill>
                    <a:latin typeface="Arial" panose="020B0604020202020204" pitchFamily="34" charset="0"/>
                    <a:ea typeface="黑体" panose="02010609060101010101" charset="-122"/>
                  </a:rPr>
                  <a:t>内容</a:t>
                </a:r>
                <a:endParaRPr lang="zh-CN" altLang="en-US" sz="1775" b="1" dirty="0">
                  <a:solidFill>
                    <a:schemeClr val="bg1"/>
                  </a:solidFill>
                  <a:latin typeface="Arial" panose="020B0604020202020204" pitchFamily="34" charset="0"/>
                  <a:ea typeface="黑体" panose="02010609060101010101" charset="-122"/>
                </a:endParaRPr>
              </a:p>
            </p:txBody>
          </p:sp>
        </p:grpSp>
        <p:grpSp>
          <p:nvGrpSpPr>
            <p:cNvPr id="122900" name="Group 21"/>
            <p:cNvGrpSpPr/>
            <p:nvPr/>
          </p:nvGrpSpPr>
          <p:grpSpPr>
            <a:xfrm>
              <a:off x="1713" y="1803"/>
              <a:ext cx="952" cy="255"/>
              <a:chOff x="0" y="269"/>
              <a:chExt cx="952" cy="255"/>
            </a:xfrm>
          </p:grpSpPr>
          <p:sp>
            <p:nvSpPr>
              <p:cNvPr id="122901" name="Rectangle 22"/>
              <p:cNvSpPr/>
              <p:nvPr/>
            </p:nvSpPr>
            <p:spPr>
              <a:xfrm>
                <a:off x="0" y="291"/>
                <a:ext cx="952" cy="233"/>
              </a:xfrm>
              <a:prstGeom prst="rect">
                <a:avLst/>
              </a:prstGeom>
              <a:solidFill>
                <a:schemeClr val="bg1"/>
              </a:solidFill>
              <a:ln w="9525" cap="flat" cmpd="sng">
                <a:solidFill>
                  <a:schemeClr val="tx1"/>
                </a:solidFill>
                <a:prstDash val="solid"/>
                <a:miter/>
                <a:headEnd type="none" w="med" len="med"/>
                <a:tailEnd type="none" w="med" len="med"/>
              </a:ln>
            </p:spPr>
            <p:txBody>
              <a:bodyPr anchor="ctr">
                <a:spAutoFit/>
              </a:bodyPr>
              <a:p>
                <a:endParaRPr lang="zh-CN" altLang="en-US" sz="1775" dirty="0">
                  <a:latin typeface="Arial" panose="020B0604020202020204" pitchFamily="34" charset="0"/>
                  <a:ea typeface="宋体" panose="02010600030101010101" pitchFamily="2" charset="-122"/>
                </a:endParaRPr>
              </a:p>
            </p:txBody>
          </p:sp>
          <p:sp>
            <p:nvSpPr>
              <p:cNvPr id="122902" name="Rectangle 23"/>
              <p:cNvSpPr/>
              <p:nvPr/>
            </p:nvSpPr>
            <p:spPr>
              <a:xfrm>
                <a:off x="227" y="269"/>
                <a:ext cx="498" cy="233"/>
              </a:xfrm>
              <a:prstGeom prst="rect">
                <a:avLst/>
              </a:prstGeom>
              <a:solidFill>
                <a:schemeClr val="tx1"/>
              </a:solidFill>
              <a:ln w="9525" cap="flat" cmpd="sng">
                <a:solidFill>
                  <a:schemeClr val="tx1"/>
                </a:solidFill>
                <a:prstDash val="solid"/>
                <a:miter/>
                <a:headEnd type="none" w="med" len="med"/>
                <a:tailEnd type="none" w="med" len="med"/>
              </a:ln>
            </p:spPr>
            <p:txBody>
              <a:bodyPr anchor="ctr">
                <a:spAutoFit/>
              </a:bodyPr>
              <a:p>
                <a:pPr algn="ctr"/>
                <a:r>
                  <a:rPr lang="zh-CN" altLang="en-US" sz="1775" b="1" dirty="0">
                    <a:solidFill>
                      <a:schemeClr val="bg1"/>
                    </a:solidFill>
                    <a:latin typeface="Arial" panose="020B0604020202020204" pitchFamily="34" charset="0"/>
                    <a:ea typeface="黑体" panose="02010609060101010101" charset="-122"/>
                  </a:rPr>
                  <a:t>内容</a:t>
                </a:r>
                <a:endParaRPr lang="zh-CN" altLang="en-US" sz="1775" b="1" dirty="0">
                  <a:solidFill>
                    <a:schemeClr val="bg1"/>
                  </a:solidFill>
                  <a:latin typeface="Arial" panose="020B0604020202020204" pitchFamily="34" charset="0"/>
                  <a:ea typeface="黑体" panose="02010609060101010101" charset="-122"/>
                </a:endParaRPr>
              </a:p>
            </p:txBody>
          </p:sp>
        </p:grpSp>
        <p:sp>
          <p:nvSpPr>
            <p:cNvPr id="122903" name="Line 24"/>
            <p:cNvSpPr/>
            <p:nvPr/>
          </p:nvSpPr>
          <p:spPr>
            <a:xfrm>
              <a:off x="1399" y="771"/>
              <a:ext cx="317" cy="0"/>
            </a:xfrm>
            <a:prstGeom prst="line">
              <a:avLst/>
            </a:prstGeom>
            <a:ln w="28575" cap="flat" cmpd="sng">
              <a:solidFill>
                <a:srgbClr val="FF0000"/>
              </a:solidFill>
              <a:prstDash val="solid"/>
              <a:round/>
              <a:headEnd type="triangle" w="med" len="med"/>
              <a:tailEnd type="triangle" w="med" len="med"/>
            </a:ln>
          </p:spPr>
        </p:sp>
        <p:sp>
          <p:nvSpPr>
            <p:cNvPr id="122904" name="Line 25"/>
            <p:cNvSpPr/>
            <p:nvPr/>
          </p:nvSpPr>
          <p:spPr>
            <a:xfrm>
              <a:off x="1399" y="1859"/>
              <a:ext cx="317" cy="0"/>
            </a:xfrm>
            <a:prstGeom prst="line">
              <a:avLst/>
            </a:prstGeom>
            <a:ln w="28575" cap="flat" cmpd="sng">
              <a:solidFill>
                <a:srgbClr val="FF0000"/>
              </a:solidFill>
              <a:prstDash val="solid"/>
              <a:round/>
              <a:headEnd type="triangle" w="med" len="med"/>
              <a:tailEnd type="triangle" w="med" len="med"/>
            </a:ln>
          </p:spPr>
        </p:sp>
        <p:sp>
          <p:nvSpPr>
            <p:cNvPr id="122905" name="Line 26"/>
            <p:cNvSpPr/>
            <p:nvPr/>
          </p:nvSpPr>
          <p:spPr>
            <a:xfrm>
              <a:off x="900" y="363"/>
              <a:ext cx="0" cy="272"/>
            </a:xfrm>
            <a:prstGeom prst="line">
              <a:avLst/>
            </a:prstGeom>
            <a:ln w="28575" cap="flat" cmpd="sng">
              <a:solidFill>
                <a:schemeClr val="tx1"/>
              </a:solidFill>
              <a:prstDash val="solid"/>
              <a:round/>
              <a:headEnd type="triangle" w="med" len="med"/>
              <a:tailEnd type="triangle" w="med" len="med"/>
            </a:ln>
          </p:spPr>
        </p:sp>
        <p:sp>
          <p:nvSpPr>
            <p:cNvPr id="122906" name="Line 27"/>
            <p:cNvSpPr/>
            <p:nvPr/>
          </p:nvSpPr>
          <p:spPr>
            <a:xfrm>
              <a:off x="892" y="861"/>
              <a:ext cx="0" cy="318"/>
            </a:xfrm>
            <a:prstGeom prst="line">
              <a:avLst/>
            </a:prstGeom>
            <a:ln w="28575" cap="flat" cmpd="sng">
              <a:solidFill>
                <a:schemeClr val="tx1"/>
              </a:solidFill>
              <a:prstDash val="solid"/>
              <a:round/>
              <a:headEnd type="triangle" w="med" len="med"/>
              <a:tailEnd type="triangle" w="med" len="med"/>
            </a:ln>
          </p:spPr>
        </p:sp>
        <p:sp>
          <p:nvSpPr>
            <p:cNvPr id="122907" name="Line 28"/>
            <p:cNvSpPr/>
            <p:nvPr/>
          </p:nvSpPr>
          <p:spPr>
            <a:xfrm>
              <a:off x="446" y="725"/>
              <a:ext cx="227" cy="0"/>
            </a:xfrm>
            <a:prstGeom prst="line">
              <a:avLst/>
            </a:prstGeom>
            <a:ln w="28575" cap="flat" cmpd="sng">
              <a:solidFill>
                <a:schemeClr val="tx1"/>
              </a:solidFill>
              <a:prstDash val="solid"/>
              <a:round/>
              <a:headEnd type="triangle" w="med" len="med"/>
              <a:tailEnd type="triangle" w="med" len="med"/>
            </a:ln>
          </p:spPr>
        </p:sp>
        <p:sp>
          <p:nvSpPr>
            <p:cNvPr id="122908" name="Line 29"/>
            <p:cNvSpPr/>
            <p:nvPr/>
          </p:nvSpPr>
          <p:spPr>
            <a:xfrm>
              <a:off x="1172" y="725"/>
              <a:ext cx="227" cy="0"/>
            </a:xfrm>
            <a:prstGeom prst="line">
              <a:avLst/>
            </a:prstGeom>
            <a:ln w="28575" cap="flat" cmpd="sng">
              <a:solidFill>
                <a:schemeClr val="tx1"/>
              </a:solidFill>
              <a:prstDash val="solid"/>
              <a:round/>
              <a:headEnd type="triangle" w="med" len="med"/>
              <a:tailEnd type="triangle" w="med" len="med"/>
            </a:ln>
          </p:spPr>
        </p:sp>
      </p:grpSp>
      <p:sp>
        <p:nvSpPr>
          <p:cNvPr id="33" name="AutoShape 30"/>
          <p:cNvSpPr/>
          <p:nvPr/>
        </p:nvSpPr>
        <p:spPr>
          <a:xfrm>
            <a:off x="2962123" y="2733488"/>
            <a:ext cx="1704318" cy="842760"/>
          </a:xfrm>
          <a:prstGeom prst="wedgeRoundRectCallout">
            <a:avLst>
              <a:gd name="adj1" fmla="val 115347"/>
              <a:gd name="adj2" fmla="val 41634"/>
              <a:gd name="adj3" fmla="val 16667"/>
            </a:avLst>
          </a:prstGeom>
          <a:gradFill rotWithShape="1">
            <a:gsLst>
              <a:gs pos="0">
                <a:srgbClr val="FFFF99"/>
              </a:gs>
              <a:gs pos="100000">
                <a:srgbClr val="FFFFFF"/>
              </a:gs>
            </a:gsLst>
            <a:lin ang="5400000" scaled="1"/>
            <a:tileRect/>
          </a:gradFill>
          <a:ln w="9525" cap="flat" cmpd="sng">
            <a:solidFill>
              <a:srgbClr val="FF9900"/>
            </a:solidFill>
            <a:prstDash val="solid"/>
            <a:miter/>
            <a:headEnd type="none" w="med" len="med"/>
            <a:tailEnd type="none" w="med" len="med"/>
          </a:ln>
          <a:effectLst>
            <a:outerShdw dist="53882" dir="2699999" algn="ctr" rotWithShape="0">
              <a:schemeClr val="bg2">
                <a:alpha val="50000"/>
              </a:schemeClr>
            </a:outerShdw>
          </a:effectLst>
        </p:spPr>
        <p:txBody>
          <a:bodyPr anchor="ctr" anchorCtr="1"/>
          <a:p>
            <a:pPr algn="ctr"/>
            <a:r>
              <a:rPr lang="zh-CN" altLang="en-US" sz="1775" b="1" dirty="0">
                <a:solidFill>
                  <a:srgbClr val="0000FF"/>
                </a:solidFill>
                <a:latin typeface="Arial" panose="020B0604020202020204" pitchFamily="34" charset="0"/>
                <a:ea typeface="黑体" panose="02010609060101010101" charset="-122"/>
              </a:rPr>
              <a:t>cellpadding</a:t>
            </a:r>
            <a:endParaRPr lang="en-US" altLang="zh-CN" sz="1775" b="1" dirty="0">
              <a:solidFill>
                <a:srgbClr val="0000FF"/>
              </a:solidFill>
              <a:latin typeface="Arial" panose="020B0604020202020204" pitchFamily="34" charset="0"/>
              <a:ea typeface="黑体" panose="02010609060101010101" charset="-122"/>
            </a:endParaRPr>
          </a:p>
          <a:p>
            <a:pPr algn="ctr"/>
            <a:r>
              <a:rPr lang="en-US" altLang="zh-CN" sz="1775" b="1" dirty="0">
                <a:solidFill>
                  <a:schemeClr val="tx1"/>
                </a:solidFill>
                <a:latin typeface="Arial" panose="020B0604020202020204" pitchFamily="34" charset="0"/>
                <a:ea typeface="黑体" panose="02010609060101010101" charset="-122"/>
              </a:rPr>
              <a:t>(</a:t>
            </a:r>
            <a:r>
              <a:rPr lang="zh-CN" altLang="en-US" sz="1775" b="1" dirty="0">
                <a:solidFill>
                  <a:schemeClr val="tx1"/>
                </a:solidFill>
                <a:latin typeface="Arial" panose="020B0604020202020204" pitchFamily="34" charset="0"/>
                <a:ea typeface="黑体" panose="02010609060101010101" charset="-122"/>
              </a:rPr>
              <a:t>单元格填充</a:t>
            </a:r>
            <a:r>
              <a:rPr lang="en-US" altLang="zh-CN" sz="1775" b="1" dirty="0">
                <a:solidFill>
                  <a:schemeClr val="tx1"/>
                </a:solidFill>
                <a:latin typeface="Arial" panose="020B0604020202020204" pitchFamily="34" charset="0"/>
                <a:ea typeface="黑体" panose="02010609060101010101" charset="-122"/>
              </a:rPr>
              <a:t>)</a:t>
            </a:r>
            <a:endParaRPr lang="en-US" altLang="zh-CN" sz="1775" b="1" dirty="0">
              <a:solidFill>
                <a:schemeClr val="tx1"/>
              </a:solidFill>
              <a:latin typeface="Arial" panose="020B0604020202020204" pitchFamily="34" charset="0"/>
              <a:ea typeface="黑体" panose="02010609060101010101" charset="-122"/>
            </a:endParaRPr>
          </a:p>
        </p:txBody>
      </p:sp>
      <p:sp>
        <p:nvSpPr>
          <p:cNvPr id="34" name="AutoShape 31"/>
          <p:cNvSpPr/>
          <p:nvPr/>
        </p:nvSpPr>
        <p:spPr>
          <a:xfrm>
            <a:off x="8612376" y="3126672"/>
            <a:ext cx="1705884" cy="842760"/>
          </a:xfrm>
          <a:prstGeom prst="wedgeRoundRectCallout">
            <a:avLst>
              <a:gd name="adj1" fmla="val -95639"/>
              <a:gd name="adj2" fmla="val 57806"/>
              <a:gd name="adj3" fmla="val 16667"/>
            </a:avLst>
          </a:prstGeom>
          <a:gradFill rotWithShape="1">
            <a:gsLst>
              <a:gs pos="0">
                <a:srgbClr val="FFFF99"/>
              </a:gs>
              <a:gs pos="100000">
                <a:srgbClr val="FFFFFF"/>
              </a:gs>
            </a:gsLst>
            <a:lin ang="5400000" scaled="1"/>
            <a:tileRect/>
          </a:gradFill>
          <a:ln w="9525" cap="flat" cmpd="sng">
            <a:solidFill>
              <a:srgbClr val="FF9900"/>
            </a:solidFill>
            <a:prstDash val="solid"/>
            <a:miter/>
            <a:headEnd type="none" w="med" len="med"/>
            <a:tailEnd type="none" w="med" len="med"/>
          </a:ln>
          <a:effectLst>
            <a:outerShdw dist="53882" dir="2699999" algn="ctr" rotWithShape="0">
              <a:schemeClr val="bg2">
                <a:alpha val="50000"/>
              </a:schemeClr>
            </a:outerShdw>
          </a:effectLst>
        </p:spPr>
        <p:txBody>
          <a:bodyPr anchor="ctr" anchorCtr="1"/>
          <a:p>
            <a:pPr algn="ctr"/>
            <a:r>
              <a:rPr lang="en-US" altLang="zh-CN" sz="1775" b="1" dirty="0">
                <a:solidFill>
                  <a:srgbClr val="0000FF"/>
                </a:solidFill>
                <a:latin typeface="Arial" panose="020B0604020202020204" pitchFamily="34" charset="0"/>
                <a:ea typeface="黑体" panose="02010609060101010101" charset="-122"/>
              </a:rPr>
              <a:t>cellspacing</a:t>
            </a:r>
            <a:endParaRPr lang="en-US" altLang="zh-CN" sz="1775" b="1" dirty="0">
              <a:solidFill>
                <a:srgbClr val="0000FF"/>
              </a:solidFill>
              <a:latin typeface="Arial" panose="020B0604020202020204" pitchFamily="34" charset="0"/>
              <a:ea typeface="黑体" panose="02010609060101010101" charset="-122"/>
            </a:endParaRPr>
          </a:p>
          <a:p>
            <a:pPr algn="ctr"/>
            <a:r>
              <a:rPr lang="en-US" altLang="zh-CN" sz="1775" b="1" dirty="0">
                <a:solidFill>
                  <a:schemeClr val="tx1"/>
                </a:solidFill>
                <a:latin typeface="Arial" panose="020B0604020202020204" pitchFamily="34" charset="0"/>
                <a:ea typeface="黑体" panose="02010609060101010101" charset="-122"/>
              </a:rPr>
              <a:t>(</a:t>
            </a:r>
            <a:r>
              <a:rPr lang="zh-CN" altLang="en-US" sz="1775" b="1" dirty="0">
                <a:solidFill>
                  <a:schemeClr val="tx1"/>
                </a:solidFill>
                <a:latin typeface="Arial" panose="020B0604020202020204" pitchFamily="34" charset="0"/>
                <a:ea typeface="黑体" panose="02010609060101010101" charset="-122"/>
              </a:rPr>
              <a:t>单元格间距</a:t>
            </a:r>
            <a:r>
              <a:rPr lang="en-US" altLang="zh-CN" sz="1775" b="1" dirty="0">
                <a:solidFill>
                  <a:schemeClr val="tx1"/>
                </a:solidFill>
                <a:latin typeface="Arial" panose="020B0604020202020204" pitchFamily="34" charset="0"/>
                <a:ea typeface="黑体" panose="02010609060101010101" charset="-122"/>
              </a:rPr>
              <a:t>)</a:t>
            </a:r>
            <a:endParaRPr lang="en-US" altLang="zh-CN" sz="1775" b="1" dirty="0">
              <a:solidFill>
                <a:schemeClr val="tx1"/>
              </a:solidFill>
              <a:latin typeface="Arial" panose="020B0604020202020204" pitchFamily="34" charset="0"/>
              <a:ea typeface="黑体" panose="02010609060101010101"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33" grpId="0" bldLvl="0" animBg="1"/>
      <p:bldP spid="34"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Rectangle 2"/>
          <p:cNvSpPr>
            <a:spLocks noGrp="1"/>
          </p:cNvSpPr>
          <p:nvPr>
            <p:ph type="title"/>
          </p:nvPr>
        </p:nvSpPr>
        <p:spPr>
          <a:xfrm>
            <a:off x="330189" y="297"/>
            <a:ext cx="8686068" cy="849026"/>
          </a:xfrm>
          <a:noFill/>
          <a:ln>
            <a:noFill/>
          </a:ln>
        </p:spPr>
        <p:txBody>
          <a:bodyPr wrap="square" lIns="91464" tIns="45732" rIns="91464" bIns="45732" anchor="ctr"/>
          <a:p>
            <a:pPr marL="533400" indent="-533400" defTabSz="695325"/>
            <a:r>
              <a:rPr lang="zh-CN" altLang="en-US" sz="3160" b="1" kern="1200" dirty="0">
                <a:solidFill>
                  <a:srgbClr val="595959"/>
                </a:solidFill>
                <a:latin typeface="黑体" panose="02010609060101010101" charset="-122"/>
                <a:ea typeface="黑体" panose="02010609060101010101" charset="-122"/>
                <a:cs typeface="+mj-cs"/>
              </a:rPr>
              <a:t>练习</a:t>
            </a:r>
            <a:endParaRPr lang="zh-CN" altLang="en-US" sz="3160" b="1" kern="1200" dirty="0">
              <a:solidFill>
                <a:srgbClr val="595959"/>
              </a:solidFill>
              <a:latin typeface="黑体" panose="02010609060101010101" charset="-122"/>
              <a:ea typeface="黑体" panose="02010609060101010101" charset="-122"/>
              <a:cs typeface="+mj-cs"/>
            </a:endParaRPr>
          </a:p>
        </p:txBody>
      </p:sp>
      <p:sp>
        <p:nvSpPr>
          <p:cNvPr id="2" name="内容占位符 1"/>
          <p:cNvSpPr>
            <a:spLocks noGrp="1"/>
          </p:cNvSpPr>
          <p:nvPr>
            <p:ph idx="1"/>
          </p:nvPr>
        </p:nvSpPr>
        <p:spPr>
          <a:xfrm>
            <a:off x="2150692" y="1521042"/>
            <a:ext cx="7891869" cy="4769898"/>
          </a:xfrm>
        </p:spPr>
        <p:txBody>
          <a:bodyPr/>
          <a:p>
            <a:pPr fontAlgn="auto"/>
            <a:endParaRPr lang="zh-CN" altLang="en-US" strike="noStrike" noProof="1"/>
          </a:p>
        </p:txBody>
      </p:sp>
      <p:pic>
        <p:nvPicPr>
          <p:cNvPr id="129027" name="Picture 2"/>
          <p:cNvPicPr>
            <a:picLocks noChangeAspect="1"/>
          </p:cNvPicPr>
          <p:nvPr/>
        </p:nvPicPr>
        <p:blipFill>
          <a:blip r:embed="rId1"/>
          <a:stretch>
            <a:fillRect/>
          </a:stretch>
        </p:blipFill>
        <p:spPr>
          <a:xfrm>
            <a:off x="1936086" y="1596232"/>
            <a:ext cx="8530989" cy="4722903"/>
          </a:xfrm>
          <a:prstGeom prst="rect">
            <a:avLst/>
          </a:prstGeom>
          <a:noFill/>
          <a:ln w="9525">
            <a:noFill/>
          </a:ln>
        </p:spPr>
      </p:pic>
      <p:sp>
        <p:nvSpPr>
          <p:cNvPr id="5" name="AutoShape 4"/>
          <p:cNvSpPr>
            <a:spLocks noChangeArrowheads="1"/>
          </p:cNvSpPr>
          <p:nvPr/>
        </p:nvSpPr>
        <p:spPr bwMode="auto">
          <a:xfrm>
            <a:off x="1865595" y="891321"/>
            <a:ext cx="7967060" cy="731755"/>
          </a:xfrm>
          <a:prstGeom prst="roundRect">
            <a:avLst>
              <a:gd name="adj" fmla="val 353"/>
            </a:avLst>
          </a:prstGeom>
          <a:ln>
            <a:solidFill>
              <a:schemeClr val="bg1"/>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765"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rPr>
              <a:t>使用</a:t>
            </a:r>
            <a:r>
              <a:rPr kumimoji="0" lang="en-US" altLang="zh-CN" sz="2765"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rPr>
              <a:t>HTML</a:t>
            </a:r>
            <a:r>
              <a:rPr kumimoji="0" lang="zh-CN" altLang="en-US" sz="2765"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rPr>
              <a:t>表格实现如下的效果：</a:t>
            </a:r>
            <a:endParaRPr kumimoji="0" lang="en-US" altLang="zh-CN" sz="2765" b="1" i="0" u="none" strike="noStrike" kern="1200" cap="none" spc="0" normalizeH="0" baseline="0" noProof="0" dirty="0">
              <a:ln>
                <a:noFill/>
              </a:ln>
              <a:solidFill>
                <a:srgbClr val="071215"/>
              </a:solidFill>
              <a:effectLst/>
              <a:uLnTx/>
              <a:uFillTx/>
              <a:latin typeface="+mn-lt"/>
              <a:ea typeface="+mn-ea"/>
              <a:cs typeface="+mn-cs"/>
            </a:endParaRPr>
          </a:p>
        </p:txBody>
      </p:sp>
    </p:spTree>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表单类型标签</a:t>
            </a:r>
            <a:endParaRPr lang="zh-CN" altLang="en-US" dirty="0"/>
          </a:p>
        </p:txBody>
      </p:sp>
      <p:sp>
        <p:nvSpPr>
          <p:cNvPr id="3" name="内容占位符 2"/>
          <p:cNvSpPr>
            <a:spLocks noGrp="1"/>
          </p:cNvSpPr>
          <p:nvPr>
            <p:ph idx="1"/>
          </p:nvPr>
        </p:nvSpPr>
        <p:spPr>
          <a:xfrm>
            <a:off x="690418" y="1118386"/>
            <a:ext cx="10515600" cy="4770438"/>
          </a:xfrm>
        </p:spPr>
        <p:txBody>
          <a:bodyPr>
            <a:normAutofit/>
          </a:bodyPr>
          <a:lstStyle/>
          <a:p>
            <a:r>
              <a:rPr lang="zh-CN" altLang="en-US" dirty="0" smtClean="0"/>
              <a:t>客户端与服务器端交互场景描述</a:t>
            </a:r>
            <a:endParaRPr lang="en-US" altLang="zh-CN" dirty="0" smtClean="0"/>
          </a:p>
        </p:txBody>
      </p:sp>
      <p:pic>
        <p:nvPicPr>
          <p:cNvPr id="4" name="Picture 5"/>
          <p:cNvPicPr>
            <a:picLocks noChangeAspect="1" noChangeArrowheads="1"/>
          </p:cNvPicPr>
          <p:nvPr/>
        </p:nvPicPr>
        <p:blipFill>
          <a:blip r:embed="rId1" cstate="print"/>
          <a:srcRect/>
          <a:stretch>
            <a:fillRect/>
          </a:stretch>
        </p:blipFill>
        <p:spPr bwMode="auto">
          <a:xfrm>
            <a:off x="3286126" y="4268890"/>
            <a:ext cx="4429125" cy="1443038"/>
          </a:xfrm>
          <a:prstGeom prst="rect">
            <a:avLst/>
          </a:prstGeom>
          <a:noFill/>
          <a:ln w="9525">
            <a:noFill/>
            <a:miter lim="800000"/>
            <a:headEnd/>
            <a:tailEnd/>
          </a:ln>
        </p:spPr>
      </p:pic>
      <p:sp>
        <p:nvSpPr>
          <p:cNvPr id="5" name="椭圆 4"/>
          <p:cNvSpPr/>
          <p:nvPr/>
        </p:nvSpPr>
        <p:spPr>
          <a:xfrm>
            <a:off x="2571751" y="2054328"/>
            <a:ext cx="1928812" cy="1000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buFont typeface="Wingdings" panose="05000000000000000000" pitchFamily="2" charset="2"/>
              <a:buNone/>
              <a:defRPr/>
            </a:pPr>
            <a:r>
              <a:rPr lang="zh-CN" altLang="en-US" dirty="0"/>
              <a:t>浏览器</a:t>
            </a:r>
            <a:endParaRPr lang="zh-CN" altLang="en-US" dirty="0"/>
          </a:p>
        </p:txBody>
      </p:sp>
      <p:sp>
        <p:nvSpPr>
          <p:cNvPr id="6" name="椭圆 5"/>
          <p:cNvSpPr/>
          <p:nvPr/>
        </p:nvSpPr>
        <p:spPr>
          <a:xfrm>
            <a:off x="6572251" y="2197203"/>
            <a:ext cx="1928812" cy="1000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buFont typeface="Wingdings" panose="05000000000000000000" pitchFamily="2" charset="2"/>
              <a:buNone/>
              <a:defRPr/>
            </a:pPr>
            <a:r>
              <a:rPr lang="zh-CN" altLang="en-US" dirty="0"/>
              <a:t>服务器</a:t>
            </a:r>
            <a:endParaRPr lang="zh-CN" altLang="en-US" dirty="0"/>
          </a:p>
        </p:txBody>
      </p:sp>
      <p:cxnSp>
        <p:nvCxnSpPr>
          <p:cNvPr id="7" name="直接箭头连接符 6"/>
          <p:cNvCxnSpPr>
            <a:stCxn id="5" idx="4"/>
          </p:cNvCxnSpPr>
          <p:nvPr/>
        </p:nvCxnSpPr>
        <p:spPr>
          <a:xfrm rot="5400000">
            <a:off x="2910682" y="3644209"/>
            <a:ext cx="1214437" cy="34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6" idx="4"/>
          </p:cNvCxnSpPr>
          <p:nvPr/>
        </p:nvCxnSpPr>
        <p:spPr>
          <a:xfrm rot="16200000" flipH="1">
            <a:off x="6911976" y="3822803"/>
            <a:ext cx="1285875" cy="34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714876" y="2340078"/>
            <a:ext cx="1643062" cy="7143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buFont typeface="Wingdings" panose="05000000000000000000" pitchFamily="2" charset="2"/>
              <a:buNone/>
              <a:defRPr/>
            </a:pPr>
            <a:r>
              <a:rPr lang="zh-CN" altLang="en-US" dirty="0"/>
              <a:t>数据（非</a:t>
            </a:r>
            <a:r>
              <a:rPr lang="en-US" altLang="zh-CN" dirty="0"/>
              <a:t>html</a:t>
            </a:r>
            <a:r>
              <a:rPr lang="zh-CN" altLang="en-US" dirty="0"/>
              <a:t>代码）</a:t>
            </a:r>
            <a:endParaRPr lang="zh-CN" altLang="en-US" dirty="0"/>
          </a:p>
        </p:txBody>
      </p:sp>
      <p:cxnSp>
        <p:nvCxnSpPr>
          <p:cNvPr id="10" name="直接箭头连接符 9"/>
          <p:cNvCxnSpPr/>
          <p:nvPr/>
        </p:nvCxnSpPr>
        <p:spPr>
          <a:xfrm rot="5400000">
            <a:off x="4320382" y="3875984"/>
            <a:ext cx="164465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22"/>
          <p:cNvSpPr txBox="1">
            <a:spLocks noChangeArrowheads="1"/>
          </p:cNvSpPr>
          <p:nvPr/>
        </p:nvSpPr>
        <p:spPr bwMode="auto">
          <a:xfrm>
            <a:off x="1214438" y="3768828"/>
            <a:ext cx="2214563" cy="1200150"/>
          </a:xfrm>
          <a:prstGeom prst="rect">
            <a:avLst/>
          </a:prstGeom>
          <a:noFill/>
          <a:ln w="9525">
            <a:noFill/>
            <a:miter lim="800000"/>
          </a:ln>
        </p:spPr>
        <p:txBody>
          <a:bodyPr>
            <a:spAutoFit/>
          </a:bodyPr>
          <a:lstStyle/>
          <a:p>
            <a:pPr>
              <a:buFont typeface="Wingdings" panose="05000000000000000000" pitchFamily="2" charset="2"/>
              <a:buNone/>
            </a:pPr>
            <a:r>
              <a:rPr lang="zh-CN" altLang="en-US" dirty="0">
                <a:latin typeface="微软雅黑" panose="020B0503020204020204" pitchFamily="34" charset="-122"/>
                <a:ea typeface="微软雅黑" panose="020B0503020204020204" pitchFamily="34" charset="-122"/>
              </a:rPr>
              <a:t>浏览器通过非地址栏方式发送请求，并将信息封装到数据中</a:t>
            </a:r>
            <a:endParaRPr lang="zh-CN" altLang="en-US" dirty="0">
              <a:latin typeface="微软雅黑" panose="020B0503020204020204" pitchFamily="34" charset="-122"/>
              <a:ea typeface="微软雅黑" panose="020B0503020204020204" pitchFamily="34" charset="-122"/>
            </a:endParaRPr>
          </a:p>
        </p:txBody>
      </p:sp>
      <p:sp>
        <p:nvSpPr>
          <p:cNvPr id="12" name="TextBox 23"/>
          <p:cNvSpPr txBox="1">
            <a:spLocks noChangeArrowheads="1"/>
          </p:cNvSpPr>
          <p:nvPr/>
        </p:nvSpPr>
        <p:spPr bwMode="auto">
          <a:xfrm>
            <a:off x="7608887" y="3097225"/>
            <a:ext cx="1712914" cy="1754326"/>
          </a:xfrm>
          <a:prstGeom prst="rect">
            <a:avLst/>
          </a:prstGeom>
          <a:noFill/>
          <a:ln w="9525">
            <a:noFill/>
            <a:miter lim="800000"/>
          </a:ln>
        </p:spPr>
        <p:txBody>
          <a:bodyPr wrap="square">
            <a:spAutoFit/>
          </a:bodyPr>
          <a:lstStyle/>
          <a:p>
            <a:r>
              <a:rPr lang="zh-CN" altLang="en-US" dirty="0">
                <a:latin typeface="微软雅黑" panose="020B0503020204020204" pitchFamily="34" charset="-122"/>
                <a:ea typeface="微软雅黑" panose="020B0503020204020204" pitchFamily="34" charset="-122"/>
              </a:rPr>
              <a:t>服务器解析数据，并执行业务逻辑程序，将执行结果封装到数据中，返回给浏览器</a:t>
            </a:r>
            <a:endParaRPr lang="zh-CN" altLang="en-US" dirty="0">
              <a:latin typeface="微软雅黑" panose="020B0503020204020204" pitchFamily="34" charset="-122"/>
              <a:ea typeface="微软雅黑" panose="020B0503020204020204" pitchFamily="34" charset="-122"/>
            </a:endParaRPr>
          </a:p>
        </p:txBody>
      </p:sp>
      <p:sp>
        <p:nvSpPr>
          <p:cNvPr id="13" name="TextBox 24"/>
          <p:cNvSpPr txBox="1">
            <a:spLocks noChangeArrowheads="1"/>
          </p:cNvSpPr>
          <p:nvPr/>
        </p:nvSpPr>
        <p:spPr bwMode="auto">
          <a:xfrm>
            <a:off x="2390734" y="5565659"/>
            <a:ext cx="3143250" cy="646331"/>
          </a:xfrm>
          <a:prstGeom prst="rect">
            <a:avLst/>
          </a:prstGeom>
          <a:noFill/>
          <a:ln w="9525">
            <a:noFill/>
            <a:miter lim="800000"/>
          </a:ln>
        </p:spPr>
        <p:txBody>
          <a:bodyPr>
            <a:spAutoFit/>
          </a:bodyPr>
          <a:lstStyle/>
          <a:p>
            <a:r>
              <a:rPr lang="zh-CN" altLang="en-US" dirty="0">
                <a:latin typeface="微软雅黑" panose="020B0503020204020204" pitchFamily="34" charset="-122"/>
                <a:ea typeface="微软雅黑" panose="020B0503020204020204" pitchFamily="34" charset="-122"/>
              </a:rPr>
              <a:t>浏览器通过</a:t>
            </a:r>
            <a:r>
              <a:rPr lang="en-US" altLang="zh-CN" dirty="0" err="1">
                <a:latin typeface="微软雅黑" panose="020B0503020204020204" pitchFamily="34" charset="-122"/>
                <a:ea typeface="微软雅黑" panose="020B0503020204020204" pitchFamily="34" charset="-122"/>
              </a:rPr>
              <a:t>javascript</a:t>
            </a:r>
            <a:r>
              <a:rPr lang="zh-CN" altLang="en-US" dirty="0">
                <a:latin typeface="微软雅黑" panose="020B0503020204020204" pitchFamily="34" charset="-122"/>
                <a:ea typeface="微软雅黑" panose="020B0503020204020204" pitchFamily="34" charset="-122"/>
              </a:rPr>
              <a:t>对数据进行分析，并刷新局部页面</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表单类型标签</a:t>
            </a:r>
            <a:endParaRPr lang="zh-CN" altLang="en-US" dirty="0"/>
          </a:p>
        </p:txBody>
      </p:sp>
      <p:sp>
        <p:nvSpPr>
          <p:cNvPr id="3" name="内容占位符 2"/>
          <p:cNvSpPr>
            <a:spLocks noGrp="1"/>
          </p:cNvSpPr>
          <p:nvPr>
            <p:ph idx="1"/>
          </p:nvPr>
        </p:nvSpPr>
        <p:spPr>
          <a:xfrm>
            <a:off x="561109" y="1077480"/>
            <a:ext cx="10515600" cy="4770438"/>
          </a:xfrm>
        </p:spPr>
        <p:txBody>
          <a:bodyPr>
            <a:normAutofit/>
          </a:bodyPr>
          <a:lstStyle/>
          <a:p>
            <a:r>
              <a:rPr lang="zh-CN" altLang="en-US" dirty="0" smtClean="0"/>
              <a:t>表单标签的基本作用：封装客户端输入的数据，并通过设定以指定的模式将数据提交给服务器端。</a:t>
            </a:r>
            <a:endParaRPr lang="en-US" altLang="zh-CN" dirty="0" smtClean="0"/>
          </a:p>
          <a:p>
            <a:pPr lvl="1"/>
            <a:r>
              <a:rPr lang="en-US" altLang="zh-CN" dirty="0" smtClean="0"/>
              <a:t>form</a:t>
            </a:r>
            <a:r>
              <a:rPr lang="zh-CN" altLang="en-US" dirty="0" smtClean="0"/>
              <a:t>标签：表单标签的父容器，用于设定内部表单标签数据提交地址与提交方式。</a:t>
            </a:r>
            <a:endParaRPr lang="en-US" altLang="zh-CN" dirty="0" smtClean="0"/>
          </a:p>
          <a:p>
            <a:pPr lvl="1"/>
            <a:r>
              <a:rPr lang="zh-CN" altLang="en-US" dirty="0" smtClean="0"/>
              <a:t>输入类型标签：包含多种类型的输入标签，用户通过输入类型标签输入数据。</a:t>
            </a:r>
            <a:endParaRPr lang="en-US" altLang="zh-CN" dirty="0" smtClean="0"/>
          </a:p>
          <a:p>
            <a:pPr lvl="1"/>
            <a:r>
              <a:rPr lang="zh-CN" altLang="en-US" dirty="0" smtClean="0"/>
              <a:t>提交或重置标签。</a:t>
            </a:r>
            <a:endParaRPr lang="en-US" altLang="zh-CN" dirty="0" smtClean="0"/>
          </a:p>
          <a:p>
            <a:pPr lvl="1"/>
            <a:endParaRPr lang="en-US" altLang="zh-CN" dirty="0" smtClean="0"/>
          </a:p>
        </p:txBody>
      </p:sp>
      <p:pic>
        <p:nvPicPr>
          <p:cNvPr id="14" name="图片 13"/>
          <p:cNvPicPr>
            <a:picLocks noChangeAspect="1"/>
          </p:cNvPicPr>
          <p:nvPr/>
        </p:nvPicPr>
        <p:blipFill>
          <a:blip r:embed="rId1" cstate="print"/>
          <a:stretch>
            <a:fillRect/>
          </a:stretch>
        </p:blipFill>
        <p:spPr>
          <a:xfrm>
            <a:off x="4487643" y="4688555"/>
            <a:ext cx="4643470" cy="1857388"/>
          </a:xfrm>
          <a:prstGeom prst="rect">
            <a:avLst/>
          </a:prstGeom>
        </p:spPr>
      </p:pic>
    </p:spTree>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表单作用：</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操作者用于输入信息，并将信息提交给服务器的标签集合。</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383749" y="120324"/>
            <a:ext cx="8686069" cy="637553"/>
          </a:xfrm>
          <a:prstGeom prst="rect">
            <a:avLst/>
          </a:prstGeom>
        </p:spPr>
        <p:txBody>
          <a:bodyPr vert="horz" lIns="68624" tIns="34312" rIns="68624" bIns="34312" rtlCol="0" anchor="ctr">
            <a:normAutofit/>
          </a:bodyPr>
          <a:lstStyle/>
          <a:p>
            <a:pPr>
              <a:lnSpc>
                <a:spcPct val="90000"/>
              </a:lnSpc>
              <a:defRPr/>
            </a:pPr>
            <a:r>
              <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表单作用</a:t>
            </a:r>
            <a:endPar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133123" name="Picture 2"/>
          <p:cNvPicPr>
            <a:picLocks noChangeAspect="1"/>
          </p:cNvPicPr>
          <p:nvPr/>
        </p:nvPicPr>
        <p:blipFill>
          <a:blip r:embed="rId1"/>
          <a:stretch>
            <a:fillRect/>
          </a:stretch>
        </p:blipFill>
        <p:spPr>
          <a:xfrm>
            <a:off x="3399168" y="2852540"/>
            <a:ext cx="3209694" cy="1306435"/>
          </a:xfrm>
          <a:prstGeom prst="rect">
            <a:avLst/>
          </a:prstGeom>
          <a:noFill/>
          <a:ln w="9525">
            <a:noFill/>
          </a:ln>
        </p:spPr>
      </p:pic>
      <p:sp>
        <p:nvSpPr>
          <p:cNvPr id="5" name="圆角矩形 4"/>
          <p:cNvSpPr/>
          <p:nvPr/>
        </p:nvSpPr>
        <p:spPr>
          <a:xfrm>
            <a:off x="2183588" y="2666130"/>
            <a:ext cx="1301736" cy="484039"/>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用户名输入项</a:t>
            </a:r>
            <a:endParaRPr lang="zh-CN" altLang="en-US" sz="675" strike="noStrike" noProof="1" dirty="0">
              <a:solidFill>
                <a:srgbClr val="FF0000"/>
              </a:solidFill>
            </a:endParaRPr>
          </a:p>
        </p:txBody>
      </p:sp>
      <p:sp>
        <p:nvSpPr>
          <p:cNvPr id="6" name="圆角矩形 5"/>
          <p:cNvSpPr/>
          <p:nvPr/>
        </p:nvSpPr>
        <p:spPr>
          <a:xfrm>
            <a:off x="2196120" y="3339711"/>
            <a:ext cx="1300169" cy="485605"/>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密码输入项</a:t>
            </a:r>
            <a:endParaRPr lang="zh-CN" altLang="en-US" sz="675" strike="noStrike" noProof="1" dirty="0">
              <a:solidFill>
                <a:srgbClr val="FF0000"/>
              </a:solidFill>
            </a:endParaRPr>
          </a:p>
        </p:txBody>
      </p:sp>
      <p:sp>
        <p:nvSpPr>
          <p:cNvPr id="7" name="圆角矩形 6"/>
          <p:cNvSpPr/>
          <p:nvPr/>
        </p:nvSpPr>
        <p:spPr>
          <a:xfrm>
            <a:off x="6691885" y="2689627"/>
            <a:ext cx="1301736" cy="485605"/>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下拉选择框</a:t>
            </a:r>
            <a:endParaRPr lang="zh-CN" altLang="en-US" sz="675" strike="noStrike" noProof="1" dirty="0">
              <a:solidFill>
                <a:srgbClr val="FF0000"/>
              </a:solidFill>
            </a:endParaRPr>
          </a:p>
        </p:txBody>
      </p:sp>
      <p:sp>
        <p:nvSpPr>
          <p:cNvPr id="8" name="圆角矩形 7"/>
          <p:cNvSpPr/>
          <p:nvPr/>
        </p:nvSpPr>
        <p:spPr>
          <a:xfrm>
            <a:off x="6715382" y="3305249"/>
            <a:ext cx="1301736" cy="484039"/>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提交按钮</a:t>
            </a:r>
            <a:endParaRPr lang="zh-CN" altLang="en-US" sz="675" strike="noStrike" noProof="1" dirty="0">
              <a:solidFill>
                <a:srgbClr val="FF0000"/>
              </a:solidFill>
            </a:endParaRPr>
          </a:p>
        </p:txBody>
      </p:sp>
      <p:cxnSp>
        <p:nvCxnSpPr>
          <p:cNvPr id="10" name="直接箭头连接符 9"/>
          <p:cNvCxnSpPr>
            <a:stCxn id="5" idx="3"/>
          </p:cNvCxnSpPr>
          <p:nvPr/>
        </p:nvCxnSpPr>
        <p:spPr>
          <a:xfrm>
            <a:off x="3485323" y="2908933"/>
            <a:ext cx="354022" cy="10025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a:stCxn id="5" idx="3"/>
          </p:cNvCxnSpPr>
          <p:nvPr/>
        </p:nvCxnSpPr>
        <p:spPr>
          <a:xfrm flipV="1">
            <a:off x="3508821" y="3576249"/>
            <a:ext cx="142549" cy="1879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5" idx="3"/>
          </p:cNvCxnSpPr>
          <p:nvPr/>
        </p:nvCxnSpPr>
        <p:spPr>
          <a:xfrm rot="5400000">
            <a:off x="6458481" y="2916765"/>
            <a:ext cx="241236" cy="22557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5" idx="3"/>
          </p:cNvCxnSpPr>
          <p:nvPr/>
        </p:nvCxnSpPr>
        <p:spPr>
          <a:xfrm rot="10800000">
            <a:off x="5709709" y="3529254"/>
            <a:ext cx="1005673" cy="4229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3922369" y="4074386"/>
            <a:ext cx="1301736" cy="484039"/>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多选框</a:t>
            </a:r>
            <a:endParaRPr lang="zh-CN" altLang="en-US" sz="675" strike="noStrike" noProof="1" dirty="0">
              <a:solidFill>
                <a:srgbClr val="FF0000"/>
              </a:solidFill>
            </a:endParaRPr>
          </a:p>
        </p:txBody>
      </p:sp>
      <p:cxnSp>
        <p:nvCxnSpPr>
          <p:cNvPr id="18" name="直接箭头连接符 17"/>
          <p:cNvCxnSpPr>
            <a:stCxn id="17" idx="0"/>
          </p:cNvCxnSpPr>
          <p:nvPr/>
        </p:nvCxnSpPr>
        <p:spPr>
          <a:xfrm rot="16200000" flipV="1">
            <a:off x="4064917" y="3565283"/>
            <a:ext cx="189543" cy="82866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圆角矩形 19"/>
          <p:cNvSpPr/>
          <p:nvPr/>
        </p:nvSpPr>
        <p:spPr>
          <a:xfrm>
            <a:off x="2337102" y="4664944"/>
            <a:ext cx="6732683" cy="722143"/>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trike="noStrike" noProof="1" dirty="0" smtClean="0">
                <a:solidFill>
                  <a:schemeClr val="tx1"/>
                </a:solidFill>
                <a:latin typeface="微软雅黑 Light" panose="020B0502040204020203" pitchFamily="34" charset="-122"/>
                <a:ea typeface="微软雅黑 Light" panose="020B0502040204020203" pitchFamily="34" charset="-122"/>
              </a:rPr>
              <a:t>如上用于用户输入信息的网页元素都是表单类元素</a:t>
            </a:r>
            <a:endParaRPr lang="zh-CN" altLang="en-US" strike="noStrike" noProof="1" dirty="0">
              <a:solidFill>
                <a:schemeClr val="tx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数据提交的整体流程</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318979" y="91749"/>
            <a:ext cx="8686069" cy="637553"/>
          </a:xfrm>
          <a:prstGeom prst="rect">
            <a:avLst/>
          </a:prstGeom>
        </p:spPr>
        <p:txBody>
          <a:bodyPr vert="horz" lIns="68624" tIns="34312" rIns="68624" bIns="34312" rtlCol="0" anchor="ctr">
            <a:normAutofit/>
          </a:bodyPr>
          <a:lstStyle/>
          <a:p>
            <a:pPr>
              <a:lnSpc>
                <a:spcPct val="90000"/>
              </a:lnSpc>
              <a:defRPr/>
            </a:pP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n-cs"/>
              </a:rPr>
              <a:t>表单</a:t>
            </a: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n-cs"/>
                <a:sym typeface="+mn-ea"/>
              </a:rPr>
              <a:t>数据提交的整体流程</a:t>
            </a:r>
            <a:endPar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n-cs"/>
              <a:sym typeface="+mn-ea"/>
            </a:endParaRPr>
          </a:p>
        </p:txBody>
      </p:sp>
      <p:sp>
        <p:nvSpPr>
          <p:cNvPr id="32" name="矩形 31"/>
          <p:cNvSpPr/>
          <p:nvPr/>
        </p:nvSpPr>
        <p:spPr>
          <a:xfrm>
            <a:off x="4881047" y="2204022"/>
            <a:ext cx="1101228" cy="43861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表单数据</a:t>
            </a:r>
            <a:endParaRPr lang="zh-CN" altLang="en-US" sz="675" strike="noStrike" noProof="1" dirty="0">
              <a:solidFill>
                <a:schemeClr val="tx1"/>
              </a:solidFill>
            </a:endParaRPr>
          </a:p>
        </p:txBody>
      </p:sp>
      <p:sp>
        <p:nvSpPr>
          <p:cNvPr id="33" name="矩形 32"/>
          <p:cNvSpPr/>
          <p:nvPr/>
        </p:nvSpPr>
        <p:spPr>
          <a:xfrm>
            <a:off x="4904544" y="3020152"/>
            <a:ext cx="1101228" cy="426079"/>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浏览器</a:t>
            </a:r>
            <a:endParaRPr lang="zh-CN" altLang="en-US" sz="675" strike="noStrike" noProof="1" dirty="0">
              <a:solidFill>
                <a:schemeClr val="tx1"/>
              </a:solidFill>
            </a:endParaRPr>
          </a:p>
        </p:txBody>
      </p:sp>
      <p:sp>
        <p:nvSpPr>
          <p:cNvPr id="34" name="矩形 33"/>
          <p:cNvSpPr/>
          <p:nvPr/>
        </p:nvSpPr>
        <p:spPr>
          <a:xfrm>
            <a:off x="4987567" y="3848814"/>
            <a:ext cx="1101228" cy="733107"/>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675" strike="noStrike" noProof="1" dirty="0" smtClean="0">
                <a:solidFill>
                  <a:schemeClr val="tx1"/>
                </a:solidFill>
              </a:rPr>
              <a:t>web</a:t>
            </a:r>
            <a:r>
              <a:rPr lang="zh-CN" altLang="en-US" sz="675" strike="noStrike" noProof="1" dirty="0" smtClean="0">
                <a:solidFill>
                  <a:schemeClr val="tx1"/>
                </a:solidFill>
              </a:rPr>
              <a:t>服务器</a:t>
            </a:r>
            <a:endParaRPr lang="zh-CN" altLang="en-US" sz="675" strike="noStrike" noProof="1" dirty="0">
              <a:solidFill>
                <a:schemeClr val="tx1"/>
              </a:solidFill>
            </a:endParaRPr>
          </a:p>
        </p:txBody>
      </p:sp>
      <p:sp>
        <p:nvSpPr>
          <p:cNvPr id="35" name="矩形 34"/>
          <p:cNvSpPr/>
          <p:nvPr/>
        </p:nvSpPr>
        <p:spPr>
          <a:xfrm>
            <a:off x="3828380" y="3778323"/>
            <a:ext cx="3407070" cy="1655758"/>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dirty="0">
              <a:solidFill>
                <a:schemeClr val="tx1"/>
              </a:solidFill>
            </a:endParaRPr>
          </a:p>
        </p:txBody>
      </p:sp>
      <p:sp>
        <p:nvSpPr>
          <p:cNvPr id="37" name="矩形 36"/>
          <p:cNvSpPr/>
          <p:nvPr/>
        </p:nvSpPr>
        <p:spPr>
          <a:xfrm>
            <a:off x="4111911" y="4630481"/>
            <a:ext cx="1101228" cy="733107"/>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控制层</a:t>
            </a:r>
            <a:endParaRPr lang="zh-CN" altLang="en-US" sz="675" strike="noStrike" noProof="1" dirty="0">
              <a:solidFill>
                <a:schemeClr val="tx1"/>
              </a:solidFill>
            </a:endParaRPr>
          </a:p>
        </p:txBody>
      </p:sp>
      <p:sp>
        <p:nvSpPr>
          <p:cNvPr id="38" name="矩形 37"/>
          <p:cNvSpPr/>
          <p:nvPr/>
        </p:nvSpPr>
        <p:spPr>
          <a:xfrm>
            <a:off x="5982274" y="4617950"/>
            <a:ext cx="1099661" cy="733107"/>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业务层</a:t>
            </a:r>
            <a:endParaRPr lang="zh-CN" altLang="en-US" sz="675" strike="noStrike" noProof="1" dirty="0">
              <a:solidFill>
                <a:schemeClr val="tx1"/>
              </a:solidFill>
            </a:endParaRPr>
          </a:p>
        </p:txBody>
      </p:sp>
      <p:sp>
        <p:nvSpPr>
          <p:cNvPr id="39" name="圆柱形 38"/>
          <p:cNvSpPr/>
          <p:nvPr/>
        </p:nvSpPr>
        <p:spPr>
          <a:xfrm>
            <a:off x="8537185" y="4393945"/>
            <a:ext cx="911685" cy="1076164"/>
          </a:xfrm>
          <a:prstGeom prst="ca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675" strike="noStrike" noProof="1" dirty="0" smtClean="0">
                <a:solidFill>
                  <a:schemeClr val="tx1"/>
                </a:solidFill>
              </a:rPr>
              <a:t>DB</a:t>
            </a:r>
            <a:endParaRPr lang="zh-CN" altLang="en-US" sz="675" strike="noStrike" noProof="1" dirty="0">
              <a:solidFill>
                <a:schemeClr val="tx1"/>
              </a:solidFill>
            </a:endParaRPr>
          </a:p>
        </p:txBody>
      </p:sp>
      <p:sp>
        <p:nvSpPr>
          <p:cNvPr id="41" name="右箭头 40"/>
          <p:cNvSpPr/>
          <p:nvPr/>
        </p:nvSpPr>
        <p:spPr>
          <a:xfrm>
            <a:off x="7471987" y="4760499"/>
            <a:ext cx="816131" cy="343057"/>
          </a:xfrm>
          <a:prstGeom prst="right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905" strike="noStrike" noProof="1" dirty="0" smtClean="0">
                <a:solidFill>
                  <a:schemeClr val="tx1"/>
                </a:solidFill>
              </a:rPr>
              <a:t>网络访问</a:t>
            </a:r>
            <a:endParaRPr lang="zh-CN" altLang="en-US" sz="905" strike="noStrike" noProof="1" dirty="0">
              <a:solidFill>
                <a:schemeClr val="tx1"/>
              </a:solidFill>
            </a:endParaRPr>
          </a:p>
        </p:txBody>
      </p:sp>
      <p:sp>
        <p:nvSpPr>
          <p:cNvPr id="43" name="下箭头 42"/>
          <p:cNvSpPr/>
          <p:nvPr/>
        </p:nvSpPr>
        <p:spPr>
          <a:xfrm>
            <a:off x="5294595" y="2700592"/>
            <a:ext cx="344623" cy="261601"/>
          </a:xfrm>
          <a:prstGeom prst="down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
        <p:nvSpPr>
          <p:cNvPr id="45" name="下箭头 44"/>
          <p:cNvSpPr/>
          <p:nvPr/>
        </p:nvSpPr>
        <p:spPr>
          <a:xfrm>
            <a:off x="5319659" y="3518289"/>
            <a:ext cx="343057" cy="260034"/>
          </a:xfrm>
          <a:prstGeom prst="downArrow">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
        <p:nvSpPr>
          <p:cNvPr id="46" name="圆角矩形 45"/>
          <p:cNvSpPr/>
          <p:nvPr/>
        </p:nvSpPr>
        <p:spPr>
          <a:xfrm>
            <a:off x="5590657" y="2547078"/>
            <a:ext cx="1301736" cy="48560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表单数据提交</a:t>
            </a:r>
            <a:endParaRPr lang="zh-CN" altLang="en-US" sz="675" strike="noStrike" noProof="1" dirty="0">
              <a:solidFill>
                <a:srgbClr val="FF0000"/>
              </a:solidFill>
            </a:endParaRPr>
          </a:p>
        </p:txBody>
      </p:sp>
      <p:sp>
        <p:nvSpPr>
          <p:cNvPr id="47" name="圆角矩形 46"/>
          <p:cNvSpPr/>
          <p:nvPr/>
        </p:nvSpPr>
        <p:spPr>
          <a:xfrm>
            <a:off x="5579692" y="3375741"/>
            <a:ext cx="1301736" cy="48560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675" strike="noStrike" noProof="1" dirty="0" smtClean="0">
                <a:solidFill>
                  <a:srgbClr val="FF0000"/>
                </a:solidFill>
              </a:rPr>
              <a:t>http</a:t>
            </a:r>
            <a:r>
              <a:rPr lang="zh-CN" altLang="en-US" sz="675" strike="noStrike" noProof="1" dirty="0" smtClean="0">
                <a:solidFill>
                  <a:srgbClr val="FF0000"/>
                </a:solidFill>
              </a:rPr>
              <a:t>请求</a:t>
            </a:r>
            <a:endParaRPr lang="zh-CN" altLang="en-US" sz="675" strike="noStrike" noProof="1" dirty="0">
              <a:solidFill>
                <a:srgbClr val="FF0000"/>
              </a:solidFill>
            </a:endParaRPr>
          </a:p>
        </p:txBody>
      </p:sp>
      <p:sp>
        <p:nvSpPr>
          <p:cNvPr id="48" name="圆角矩形 47"/>
          <p:cNvSpPr/>
          <p:nvPr/>
        </p:nvSpPr>
        <p:spPr>
          <a:xfrm>
            <a:off x="1911023" y="3256689"/>
            <a:ext cx="2343437" cy="426079"/>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675" strike="noStrike" noProof="1" dirty="0" smtClean="0">
                <a:solidFill>
                  <a:srgbClr val="FF0000"/>
                </a:solidFill>
              </a:rPr>
              <a:t>web</a:t>
            </a:r>
            <a:r>
              <a:rPr lang="zh-CN" altLang="en-US" sz="675" strike="noStrike" noProof="1" dirty="0" smtClean="0">
                <a:solidFill>
                  <a:srgbClr val="FF0000"/>
                </a:solidFill>
              </a:rPr>
              <a:t>服务器监听</a:t>
            </a:r>
            <a:r>
              <a:rPr lang="en-US" altLang="zh-CN" sz="675" strike="noStrike" noProof="1" dirty="0" smtClean="0">
                <a:solidFill>
                  <a:srgbClr val="FF0000"/>
                </a:solidFill>
              </a:rPr>
              <a:t>http</a:t>
            </a:r>
            <a:r>
              <a:rPr lang="zh-CN" altLang="en-US" sz="675" strike="noStrike" noProof="1" dirty="0" smtClean="0">
                <a:solidFill>
                  <a:srgbClr val="FF0000"/>
                </a:solidFill>
              </a:rPr>
              <a:t>请求</a:t>
            </a:r>
            <a:endParaRPr lang="en-US" altLang="zh-CN" sz="675" strike="noStrike" noProof="1" dirty="0" smtClean="0">
              <a:solidFill>
                <a:srgbClr val="FF0000"/>
              </a:solidFill>
            </a:endParaRPr>
          </a:p>
        </p:txBody>
      </p:sp>
      <p:cxnSp>
        <p:nvCxnSpPr>
          <p:cNvPr id="50" name="形状 49"/>
          <p:cNvCxnSpPr>
            <a:stCxn id="34" idx="1"/>
            <a:endCxn id="37" idx="0"/>
          </p:cNvCxnSpPr>
          <p:nvPr/>
        </p:nvCxnSpPr>
        <p:spPr>
          <a:xfrm rot="10800000" flipV="1">
            <a:off x="4661742" y="4215368"/>
            <a:ext cx="325825" cy="415115"/>
          </a:xfrm>
          <a:prstGeom prst="bentConnector2">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a:stCxn id="37" idx="3"/>
            <a:endCxn id="38" idx="1"/>
          </p:cNvCxnSpPr>
          <p:nvPr/>
        </p:nvCxnSpPr>
        <p:spPr>
          <a:xfrm flipV="1">
            <a:off x="5213139" y="4984503"/>
            <a:ext cx="769137" cy="1253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5" name="圆角矩形 54"/>
          <p:cNvSpPr/>
          <p:nvPr/>
        </p:nvSpPr>
        <p:spPr>
          <a:xfrm>
            <a:off x="1520971" y="4475402"/>
            <a:ext cx="2343437" cy="532599"/>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控制层与业务层是自定义服务器端响应程序（例如</a:t>
            </a:r>
            <a:r>
              <a:rPr lang="en-US" altLang="zh-CN" sz="675" strike="noStrike" noProof="1" dirty="0" smtClean="0">
                <a:solidFill>
                  <a:srgbClr val="FF0000"/>
                </a:solidFill>
              </a:rPr>
              <a:t>j2ee</a:t>
            </a:r>
            <a:r>
              <a:rPr lang="zh-CN" altLang="en-US" sz="675" strike="noStrike" noProof="1" dirty="0" smtClean="0">
                <a:solidFill>
                  <a:srgbClr val="FF0000"/>
                </a:solidFill>
              </a:rPr>
              <a:t>）</a:t>
            </a:r>
            <a:endParaRPr lang="en-US" altLang="zh-CN" sz="675" strike="noStrike" noProof="1" dirty="0" smtClean="0">
              <a:solidFill>
                <a:srgbClr val="FF0000"/>
              </a:solidFill>
            </a:endParaRPr>
          </a:p>
        </p:txBody>
      </p:sp>
    </p:spTree>
  </p:cSld>
  <p:clrMapOvr>
    <a:masterClrMapping/>
  </p:clrMapOvr>
  <p:transition spd="slow">
    <p:push di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
                <a:schemeClr val="tx1">
                  <a:lumMod val="95000"/>
                  <a:lumOff val="5000"/>
                </a:schemeClr>
              </a:buClr>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表单标签介绍</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form</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标签：表单元素（其余标签）标签的容器标签</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input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标签：用于用户信息输入的标签。</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rPr>
              <a:t>button</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rPr>
              <a:t>标签：按钮标签。</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rPr>
              <a:t>select/option</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rPr>
              <a:t>标签：下拉框标签。</a:t>
            </a:r>
            <a:endPar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sym typeface="+mn-ea"/>
              </a:rPr>
              <a:t>textarea</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标签：文本域标签。</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sym typeface="+mn-ea"/>
              </a:rPr>
              <a:t>lable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rPr>
              <a:t>标签：修饰输入元素的文字标签。</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sym typeface="+mn-ea"/>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65639" y="123921"/>
            <a:ext cx="8686069" cy="637553"/>
          </a:xfrm>
          <a:prstGeom prst="rect">
            <a:avLst/>
          </a:prstGeom>
        </p:spPr>
        <p:txBody>
          <a:bodyPr vert="horz" lIns="68624" tIns="34312" rIns="68624" bIns="34312" rtlCol="0" anchor="ctr">
            <a:normAutofit/>
          </a:bodyPr>
          <a:lstStyle/>
          <a:p>
            <a:pPr>
              <a:lnSpc>
                <a:spcPct val="90000"/>
              </a:lnSpc>
              <a:defRPr/>
            </a:pPr>
            <a:r>
              <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n-cs"/>
              </a:rPr>
              <a:t>表单类标签简介</a:t>
            </a:r>
            <a:endPar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n-cs"/>
            </a:endParaRPr>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HTML</a:t>
            </a:r>
            <a:r>
              <a:rPr lang="zh-CN" altLang="en-US" dirty="0"/>
              <a:t>基本结构</a:t>
            </a:r>
            <a:endParaRPr lang="zh-CN" altLang="en-US" dirty="0"/>
          </a:p>
        </p:txBody>
      </p:sp>
      <p:sp>
        <p:nvSpPr>
          <p:cNvPr id="3" name="内容占位符 2"/>
          <p:cNvSpPr>
            <a:spLocks noGrp="1"/>
          </p:cNvSpPr>
          <p:nvPr>
            <p:ph idx="1"/>
          </p:nvPr>
        </p:nvSpPr>
        <p:spPr/>
        <p:txBody>
          <a:bodyPr>
            <a:normAutofit/>
          </a:bodyPr>
          <a:lstStyle/>
          <a:p>
            <a:r>
              <a:rPr lang="zh-CN" altLang="en-US" dirty="0"/>
              <a:t>标记（标签）语言：将数据、媒体、文本内容以固定的层级格式排列起来的编码技术，</a:t>
            </a:r>
            <a:r>
              <a:rPr lang="en-US" altLang="zh-CN" dirty="0"/>
              <a:t>html</a:t>
            </a:r>
            <a:r>
              <a:rPr lang="zh-CN" altLang="en-US" dirty="0"/>
              <a:t>就是标记语言</a:t>
            </a:r>
            <a:r>
              <a:rPr lang="zh-CN" altLang="en-US" dirty="0" smtClean="0"/>
              <a:t>。</a:t>
            </a:r>
            <a:endParaRPr lang="zh-CN" altLang="en-US" dirty="0"/>
          </a:p>
        </p:txBody>
      </p:sp>
      <p:sp>
        <p:nvSpPr>
          <p:cNvPr id="4" name="圆角矩形 3"/>
          <p:cNvSpPr/>
          <p:nvPr/>
        </p:nvSpPr>
        <p:spPr bwMode="auto">
          <a:xfrm>
            <a:off x="1104040" y="2936601"/>
            <a:ext cx="6459166" cy="1793204"/>
          </a:xfrm>
          <a:prstGeom prst="roundRect">
            <a:avLst/>
          </a:prstGeom>
          <a:gradFill>
            <a:gsLst>
              <a:gs pos="0">
                <a:srgbClr val="CCFFFF"/>
              </a:gs>
              <a:gs pos="100000">
                <a:schemeClr val="bg1"/>
              </a:gs>
              <a:gs pos="100000">
                <a:schemeClr val="accent1">
                  <a:lumMod val="45000"/>
                  <a:lumOff val="55000"/>
                </a:schemeClr>
              </a:gs>
              <a:gs pos="100000">
                <a:schemeClr val="accent1">
                  <a:lumMod val="30000"/>
                  <a:lumOff val="70000"/>
                </a:schemeClr>
              </a:gs>
            </a:gsLst>
            <a:lin ang="5400000" scaled="1"/>
          </a:gra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lvl="4" indent="0" eaLnBrk="0" hangingPunct="0">
              <a:buNone/>
            </a:pPr>
            <a:r>
              <a:rPr lang="en-US" altLang="zh-CN" dirty="0">
                <a:latin typeface="微软雅黑" panose="020B0503020204020204" pitchFamily="34" charset="-122"/>
                <a:ea typeface="微软雅黑" panose="020B0503020204020204" pitchFamily="34" charset="-122"/>
              </a:rPr>
              <a:t>&lt;body&gt;</a:t>
            </a:r>
            <a:endParaRPr lang="en-US" altLang="zh-CN" dirty="0">
              <a:latin typeface="微软雅黑" panose="020B0503020204020204" pitchFamily="34" charset="-122"/>
              <a:ea typeface="微软雅黑" panose="020B0503020204020204" pitchFamily="34" charset="-122"/>
            </a:endParaRPr>
          </a:p>
          <a:p>
            <a:pPr marL="0" lvl="4" indent="0" eaLnBrk="0" hangingPunct="0">
              <a:buNone/>
            </a:pPr>
            <a:r>
              <a:rPr lang="en-US" altLang="zh-CN" dirty="0">
                <a:latin typeface="微软雅黑" panose="020B0503020204020204" pitchFamily="34" charset="-122"/>
                <a:ea typeface="微软雅黑" panose="020B0503020204020204" pitchFamily="34" charset="-122"/>
              </a:rPr>
              <a:t>		&lt;div class="content"&gt;</a:t>
            </a:r>
            <a:endParaRPr lang="en-US" altLang="zh-CN" dirty="0">
              <a:latin typeface="微软雅黑" panose="020B0503020204020204" pitchFamily="34" charset="-122"/>
              <a:ea typeface="微软雅黑" panose="020B0503020204020204" pitchFamily="34" charset="-122"/>
            </a:endParaRPr>
          </a:p>
          <a:p>
            <a:pPr marL="0" lvl="4" indent="0" eaLnBrk="0" hangingPunct="0">
              <a:buNone/>
            </a:pPr>
            <a:r>
              <a:rPr lang="en-US" altLang="zh-CN" dirty="0">
                <a:latin typeface="微软雅黑" panose="020B0503020204020204" pitchFamily="34" charset="-122"/>
                <a:ea typeface="微软雅黑" panose="020B0503020204020204" pitchFamily="34" charset="-122"/>
              </a:rPr>
              <a:t>			&lt;h1&gt;</a:t>
            </a:r>
            <a:r>
              <a:rPr lang="zh-CN" altLang="en-US" dirty="0">
                <a:latin typeface="微软雅黑" panose="020B0503020204020204" pitchFamily="34" charset="-122"/>
                <a:ea typeface="微软雅黑" panose="020B0503020204020204" pitchFamily="34" charset="-122"/>
              </a:rPr>
              <a:t>中软国际欢迎您</a:t>
            </a:r>
            <a:r>
              <a:rPr lang="en-US" altLang="zh-CN" dirty="0">
                <a:latin typeface="微软雅黑" panose="020B0503020204020204" pitchFamily="34" charset="-122"/>
                <a:ea typeface="微软雅黑" panose="020B0503020204020204" pitchFamily="34" charset="-122"/>
              </a:rPr>
              <a:t>&lt;/h1&gt;</a:t>
            </a:r>
            <a:endParaRPr lang="en-US" altLang="zh-CN" dirty="0">
              <a:latin typeface="微软雅黑" panose="020B0503020204020204" pitchFamily="34" charset="-122"/>
              <a:ea typeface="微软雅黑" panose="020B0503020204020204" pitchFamily="34" charset="-122"/>
            </a:endParaRPr>
          </a:p>
          <a:p>
            <a:pPr marL="0" lvl="4" indent="0" eaLnBrk="0" hangingPunct="0">
              <a:buNone/>
            </a:pPr>
            <a:r>
              <a:rPr lang="en-US" altLang="zh-CN" dirty="0">
                <a:latin typeface="微软雅黑" panose="020B0503020204020204" pitchFamily="34" charset="-122"/>
                <a:ea typeface="微软雅黑" panose="020B0503020204020204" pitchFamily="34" charset="-122"/>
              </a:rPr>
              <a:t>		&lt;/div&gt;</a:t>
            </a:r>
            <a:endParaRPr lang="en-US" altLang="zh-CN" dirty="0">
              <a:latin typeface="微软雅黑" panose="020B0503020204020204" pitchFamily="34" charset="-122"/>
              <a:ea typeface="微软雅黑" panose="020B0503020204020204" pitchFamily="34" charset="-122"/>
            </a:endParaRPr>
          </a:p>
          <a:p>
            <a:pPr marL="0" lvl="4" indent="0" eaLnBrk="0" hangingPunct="0">
              <a:buNone/>
            </a:pPr>
            <a:r>
              <a:rPr lang="en-US" altLang="zh-CN" dirty="0">
                <a:latin typeface="微软雅黑" panose="020B0503020204020204" pitchFamily="34" charset="-122"/>
                <a:ea typeface="微软雅黑" panose="020B0503020204020204" pitchFamily="34" charset="-122"/>
              </a:rPr>
              <a:t>&lt;/body&gt;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
                <a:schemeClr val="tx1">
                  <a:lumMod val="95000"/>
                  <a:lumOff val="5000"/>
                </a:schemeClr>
              </a:buClr>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表单元素标签公有的属性（</a:t>
            </a: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html4</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标准）</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id</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：表单标签的唯一索引，一般在</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js</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中根据唯一索引获取表单元素。</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name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：表单标签的名称，在提交数据时，以</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name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属性作为实际值的索引。</a:t>
            </a:r>
            <a:endPar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disabled:</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禁用当前表单元素。</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readonly</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：规定表当前表单元素为只读元素。</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value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：设定或获取当前表单元素的输入值。</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869315" marR="0" lvl="2"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None/>
            </a:pPr>
            <a:endPar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10394" y="112491"/>
            <a:ext cx="8686069" cy="637553"/>
          </a:xfrm>
          <a:prstGeom prst="rect">
            <a:avLst/>
          </a:prstGeom>
        </p:spPr>
        <p:txBody>
          <a:bodyPr vert="horz" lIns="68624" tIns="34312" rIns="68624" bIns="34312" rtlCol="0" anchor="ctr">
            <a:normAutofit/>
          </a:bodyPr>
          <a:lstStyle/>
          <a:p>
            <a:pPr>
              <a:lnSpc>
                <a:spcPct val="90000"/>
              </a:lnSpc>
              <a:defRPr/>
            </a:pPr>
            <a:r>
              <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n-cs"/>
              </a:rPr>
              <a:t>表单类标签属性</a:t>
            </a:r>
            <a:endPar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n-cs"/>
            </a:endParaRPr>
          </a:p>
        </p:txBody>
      </p:sp>
    </p:spTree>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586" y="1541800"/>
            <a:ext cx="8336396" cy="5584690"/>
          </a:xfrm>
        </p:spPr>
        <p:txBody>
          <a:bodyPr vert="horz" lIns="68624" tIns="34312" rIns="68624" bIns="34312" rtlCol="0">
            <a:noAutofit/>
          </a:bodyPr>
          <a:lstStyle/>
          <a:p>
            <a:pPr fontAlgn="auto">
              <a:buClr>
                <a:schemeClr val="tx1">
                  <a:lumMod val="95000"/>
                  <a:lumOff val="5000"/>
                </a:schemeClr>
              </a:buClr>
            </a:pPr>
            <a:r>
              <a:rPr lang="en-US" altLang="zh-CN" sz="2100" strike="noStrike" noProof="1" dirty="0" err="1" smtClean="0"/>
              <a:t>readonly</a:t>
            </a:r>
            <a:r>
              <a:rPr lang="zh-CN" altLang="en-US" sz="2100" strike="noStrike" noProof="1" dirty="0" smtClean="0"/>
              <a:t>和</a:t>
            </a:r>
            <a:r>
              <a:rPr lang="en-US" altLang="zh-CN" sz="2100" strike="noStrike" noProof="1" dirty="0" smtClean="0"/>
              <a:t>disabled</a:t>
            </a:r>
            <a:r>
              <a:rPr lang="zh-CN" altLang="en-US" sz="2100" strike="noStrike" noProof="1" dirty="0" smtClean="0"/>
              <a:t>的区别</a:t>
            </a:r>
            <a:endParaRPr lang="en-US" altLang="zh-CN" strike="noStrike" noProof="1" dirty="0" smtClean="0"/>
          </a:p>
          <a:p>
            <a:pPr lvl="1" fontAlgn="auto">
              <a:buClr>
                <a:schemeClr val="tx1">
                  <a:lumMod val="95000"/>
                  <a:lumOff val="5000"/>
                </a:schemeClr>
              </a:buClr>
            </a:pPr>
            <a:r>
              <a:rPr lang="zh-CN" altLang="en-US" sz="1800" strike="noStrike" noProof="1" dirty="0" smtClean="0"/>
              <a:t>作用元素不同</a:t>
            </a:r>
            <a:endParaRPr lang="en-US" altLang="zh-CN" strike="noStrike" noProof="1" dirty="0" smtClean="0"/>
          </a:p>
          <a:p>
            <a:pPr lvl="2" fontAlgn="auto">
              <a:buClr>
                <a:schemeClr val="tx1">
                  <a:lumMod val="95000"/>
                  <a:lumOff val="5000"/>
                </a:schemeClr>
              </a:buClr>
            </a:pPr>
            <a:r>
              <a:rPr lang="en-US" altLang="zh-CN" sz="1500" strike="noStrike" noProof="1" dirty="0" err="1" smtClean="0"/>
              <a:t>readonly</a:t>
            </a:r>
            <a:r>
              <a:rPr lang="zh-CN" altLang="en-US" sz="1500" strike="noStrike" noProof="1" dirty="0" smtClean="0"/>
              <a:t>只针对</a:t>
            </a:r>
            <a:r>
              <a:rPr lang="en-US" altLang="zh-CN" sz="1500" strike="noStrike" noProof="1" dirty="0" smtClean="0"/>
              <a:t>input(text / password)</a:t>
            </a:r>
            <a:r>
              <a:rPr lang="zh-CN" altLang="en-US" sz="1500" strike="noStrike" noProof="1" dirty="0" smtClean="0"/>
              <a:t>和</a:t>
            </a:r>
            <a:r>
              <a:rPr lang="en-US" altLang="zh-CN" sz="1500" strike="noStrike" noProof="1" dirty="0" err="1" smtClean="0"/>
              <a:t>textarea</a:t>
            </a:r>
            <a:r>
              <a:rPr lang="zh-CN" altLang="en-US" sz="1500" strike="noStrike" noProof="1" dirty="0" smtClean="0"/>
              <a:t>有效。</a:t>
            </a:r>
            <a:endParaRPr lang="en-US" altLang="zh-CN" strike="noStrike" noProof="1" dirty="0" smtClean="0"/>
          </a:p>
          <a:p>
            <a:pPr lvl="2" fontAlgn="auto">
              <a:buClr>
                <a:schemeClr val="tx1">
                  <a:lumMod val="95000"/>
                  <a:lumOff val="5000"/>
                </a:schemeClr>
              </a:buClr>
            </a:pPr>
            <a:r>
              <a:rPr lang="en-US" altLang="zh-CN" sz="1500" strike="noStrike" noProof="1" dirty="0" smtClean="0"/>
              <a:t>disabled</a:t>
            </a:r>
            <a:r>
              <a:rPr lang="zh-CN" altLang="en-US" sz="1500" strike="noStrike" noProof="1" dirty="0" smtClean="0"/>
              <a:t>对于所有的表单元素都有效，包括</a:t>
            </a:r>
            <a:r>
              <a:rPr lang="en-US" altLang="zh-CN" sz="1500" strike="noStrike" noProof="1" dirty="0" smtClean="0"/>
              <a:t>select, radio, checkbox, button</a:t>
            </a:r>
            <a:r>
              <a:rPr lang="zh-CN" altLang="en-US" sz="1500" strike="noStrike" noProof="1" dirty="0" smtClean="0"/>
              <a:t>等。</a:t>
            </a:r>
            <a:endParaRPr lang="en-US" altLang="zh-CN" strike="noStrike" noProof="1" dirty="0" smtClean="0"/>
          </a:p>
          <a:p>
            <a:pPr lvl="1" fontAlgn="auto">
              <a:buClr>
                <a:schemeClr val="tx1">
                  <a:lumMod val="95000"/>
                  <a:lumOff val="5000"/>
                </a:schemeClr>
              </a:buClr>
            </a:pPr>
            <a:r>
              <a:rPr lang="zh-CN" altLang="en-US" sz="1800" strike="noStrike" noProof="1" dirty="0" smtClean="0"/>
              <a:t>使用场景不同</a:t>
            </a:r>
            <a:endParaRPr lang="en-US" altLang="zh-CN" strike="noStrike" noProof="1" dirty="0" smtClean="0"/>
          </a:p>
          <a:p>
            <a:pPr lvl="2" fontAlgn="auto">
              <a:buClr>
                <a:schemeClr val="tx1">
                  <a:lumMod val="95000"/>
                  <a:lumOff val="5000"/>
                </a:schemeClr>
              </a:buClr>
            </a:pPr>
            <a:r>
              <a:rPr lang="en-US" altLang="zh-CN" sz="1500" strike="noStrike" noProof="1" dirty="0" err="1" smtClean="0"/>
              <a:t>readonly</a:t>
            </a:r>
            <a:r>
              <a:rPr lang="zh-CN" altLang="en-US" sz="1500" strike="noStrike" noProof="1" dirty="0" smtClean="0"/>
              <a:t>表示只读，用户拥有查阅权限，但无操作权限。</a:t>
            </a:r>
            <a:endParaRPr lang="en-US" altLang="zh-CN" strike="noStrike" noProof="1" dirty="0" smtClean="0"/>
          </a:p>
          <a:p>
            <a:pPr lvl="2" fontAlgn="auto">
              <a:buClr>
                <a:schemeClr val="tx1">
                  <a:lumMod val="95000"/>
                  <a:lumOff val="5000"/>
                </a:schemeClr>
              </a:buClr>
            </a:pPr>
            <a:r>
              <a:rPr lang="en-US" altLang="zh-CN" sz="1500" strike="noStrike" noProof="1" dirty="0" smtClean="0"/>
              <a:t>disabled</a:t>
            </a:r>
            <a:r>
              <a:rPr lang="zh-CN" altLang="en-US" sz="1500" strike="noStrike" noProof="1" dirty="0" smtClean="0"/>
              <a:t>表示元素不具备使用条件，用户此时查阅信息无效。</a:t>
            </a:r>
            <a:endParaRPr lang="en-US" altLang="zh-CN" strike="noStrike" noProof="1" dirty="0" smtClean="0"/>
          </a:p>
          <a:p>
            <a:pPr lvl="1" fontAlgn="auto">
              <a:buClr>
                <a:schemeClr val="tx1">
                  <a:lumMod val="95000"/>
                  <a:lumOff val="5000"/>
                </a:schemeClr>
              </a:buClr>
            </a:pPr>
            <a:r>
              <a:rPr lang="zh-CN" altLang="en-US" sz="1800" strike="noStrike" noProof="1" dirty="0" smtClean="0"/>
              <a:t>外观不同</a:t>
            </a:r>
            <a:endParaRPr lang="en-US" altLang="zh-CN" strike="noStrike" noProof="1" dirty="0" smtClean="0"/>
          </a:p>
          <a:p>
            <a:pPr lvl="2" fontAlgn="auto">
              <a:buClr>
                <a:schemeClr val="tx1">
                  <a:lumMod val="95000"/>
                  <a:lumOff val="5000"/>
                </a:schemeClr>
              </a:buClr>
            </a:pPr>
            <a:r>
              <a:rPr lang="zh-CN" altLang="en-US" sz="1500" strike="noStrike" noProof="1" dirty="0" smtClean="0"/>
              <a:t>用</a:t>
            </a:r>
            <a:r>
              <a:rPr lang="en-US" altLang="zh-CN" sz="1500" strike="noStrike" noProof="1" dirty="0" smtClean="0"/>
              <a:t>disabled</a:t>
            </a:r>
            <a:r>
              <a:rPr lang="zh-CN" altLang="en-US" sz="1500" strike="noStrike" noProof="1" dirty="0" smtClean="0"/>
              <a:t>修饰的标签默认颜色为灰色。</a:t>
            </a:r>
            <a:endParaRPr lang="en-US" altLang="zh-CN" strike="noStrike" noProof="1" dirty="0" smtClean="0"/>
          </a:p>
          <a:p>
            <a:pPr lvl="1" fontAlgn="auto">
              <a:buClr>
                <a:schemeClr val="tx1">
                  <a:lumMod val="95000"/>
                  <a:lumOff val="5000"/>
                </a:schemeClr>
              </a:buClr>
            </a:pPr>
            <a:endParaRPr lang="zh-CN" altLang="en-US" strike="noStrike" noProof="1" dirty="0" smtClean="0"/>
          </a:p>
          <a:p>
            <a:pPr lvl="1" fontAlgn="auto">
              <a:buClr>
                <a:schemeClr val="tx1">
                  <a:lumMod val="95000"/>
                  <a:lumOff val="5000"/>
                </a:schemeClr>
              </a:buClr>
            </a:pPr>
            <a:endParaRPr lang="en-US" altLang="zh-CN" strike="noStrike" noProof="1" dirty="0" smtClean="0"/>
          </a:p>
          <a:p>
            <a:pPr lvl="5" fontAlgn="auto">
              <a:buClr>
                <a:schemeClr val="tx1">
                  <a:lumMod val="95000"/>
                  <a:lumOff val="5000"/>
                </a:schemeClr>
              </a:buClr>
              <a:buNone/>
            </a:pPr>
            <a:endParaRPr lang="en-US" altLang="zh-CN" strike="noStrike" noProof="1" dirty="0" smtClean="0"/>
          </a:p>
          <a:p>
            <a:pPr fontAlgn="auto"/>
            <a:endParaRPr lang="en-US" altLang="zh-CN" sz="1800" strike="noStrike" noProof="1" dirty="0" smtClean="0"/>
          </a:p>
          <a:p>
            <a:pPr fontAlgn="auto"/>
            <a:endParaRPr lang="en-US" altLang="zh-CN" sz="1800" strike="noStrike" noProof="1" dirty="0" smtClean="0"/>
          </a:p>
          <a:p>
            <a:pPr fontAlgn="auto"/>
            <a:endParaRPr lang="en-US" altLang="zh-CN" sz="1800" strike="noStrike" noProof="1" dirty="0" smtClean="0"/>
          </a:p>
          <a:p>
            <a:pPr fontAlgn="auto"/>
            <a:endParaRPr lang="en-US" altLang="zh-CN" sz="1800" strike="noStrike" noProof="1" dirty="0" smtClean="0"/>
          </a:p>
          <a:p>
            <a:pPr fontAlgn="auto"/>
            <a:endParaRPr lang="en-US" altLang="zh-CN" sz="1800" strike="noStrike" noProof="1" dirty="0" smtClean="0"/>
          </a:p>
          <a:p>
            <a:pPr fontAlgn="auto"/>
            <a:endParaRPr lang="en-US" altLang="zh-CN" sz="1800" strike="noStrike" noProof="1" dirty="0" smtClean="0"/>
          </a:p>
          <a:p>
            <a:pPr lvl="1" fontAlgn="auto">
              <a:buNone/>
            </a:pPr>
            <a:endParaRPr lang="en-US" altLang="zh-CN" strike="noStrike" noProof="1" dirty="0" smtClean="0"/>
          </a:p>
          <a:p>
            <a:pPr lvl="1" fontAlgn="auto"/>
            <a:endParaRPr lang="en-US" altLang="zh-CN" strike="noStrike" noProof="1" dirty="0" smtClean="0"/>
          </a:p>
          <a:p>
            <a:pPr lvl="1" fontAlgn="auto"/>
            <a:endParaRPr lang="en-US" altLang="zh-CN" strike="noStrike" noProof="1" dirty="0" smtClean="0"/>
          </a:p>
          <a:p>
            <a:pPr lvl="1" fontAlgn="auto"/>
            <a:endParaRPr lang="en-US" altLang="zh-CN" strike="noStrike" noProof="1" dirty="0" smtClean="0"/>
          </a:p>
          <a:p>
            <a:pPr lvl="1" fontAlgn="auto"/>
            <a:endParaRPr lang="en-US" altLang="zh-CN" strike="noStrike" noProof="1" dirty="0" smtClean="0"/>
          </a:p>
          <a:p>
            <a:pPr fontAlgn="auto"/>
            <a:endParaRPr lang="en-US" altLang="zh-CN" sz="1800" strike="noStrike" noProof="1" dirty="0" smtClean="0"/>
          </a:p>
          <a:p>
            <a:pPr fontAlgn="auto"/>
            <a:endParaRPr lang="en-US" altLang="zh-CN" sz="1800" strike="noStrike" noProof="1" dirty="0" smtClean="0"/>
          </a:p>
          <a:p>
            <a:pPr fontAlgn="auto"/>
            <a:endParaRPr lang="en-US" altLang="zh-CN" sz="1800" strike="noStrike" noProof="1" dirty="0" smtClean="0"/>
          </a:p>
          <a:p>
            <a:pPr fontAlgn="auto"/>
            <a:endParaRPr lang="en-US" altLang="zh-CN" sz="1800" strike="noStrike" noProof="1" dirty="0" smtClean="0"/>
          </a:p>
          <a:p>
            <a:pPr fontAlgn="auto"/>
            <a:endParaRPr lang="en-US" altLang="zh-CN" sz="1800" strike="noStrike" noProof="1" dirty="0" smtClean="0"/>
          </a:p>
          <a:p>
            <a:pPr fontAlgn="auto"/>
            <a:endParaRPr lang="en-US" altLang="zh-CN" sz="1800" strike="noStrike" noProof="1" dirty="0" smtClean="0"/>
          </a:p>
          <a:p>
            <a:pPr fontAlgn="auto"/>
            <a:endParaRPr lang="en-US" altLang="zh-CN" sz="1800" strike="noStrike" noProof="1" dirty="0" smtClean="0"/>
          </a:p>
          <a:p>
            <a:pPr fontAlgn="auto">
              <a:buNone/>
            </a:pPr>
            <a:r>
              <a:rPr lang="en-US" altLang="zh-CN" sz="1800" b="1" strike="noStrike" noProof="1" dirty="0" smtClean="0">
                <a:solidFill>
                  <a:schemeClr val="tx1">
                    <a:lumMod val="75000"/>
                    <a:lumOff val="25000"/>
                  </a:schemeClr>
                </a:solidFill>
              </a:rPr>
              <a:t>	</a:t>
            </a:r>
            <a:endParaRPr lang="en-US" altLang="zh-CN" sz="1800" b="1" strike="noStrike" noProof="1" dirty="0" smtClean="0">
              <a:solidFill>
                <a:schemeClr val="tx1">
                  <a:lumMod val="75000"/>
                  <a:lumOff val="25000"/>
                </a:schemeClr>
              </a:solidFill>
            </a:endParaRPr>
          </a:p>
        </p:txBody>
      </p:sp>
      <p:sp>
        <p:nvSpPr>
          <p:cNvPr id="2" name="标题 1"/>
          <p:cNvSpPr txBox="1"/>
          <p:nvPr/>
        </p:nvSpPr>
        <p:spPr>
          <a:xfrm>
            <a:off x="298659" y="145511"/>
            <a:ext cx="8686069" cy="637553"/>
          </a:xfrm>
          <a:prstGeom prst="rect">
            <a:avLst/>
          </a:prstGeom>
        </p:spPr>
        <p:txBody>
          <a:bodyPr vert="horz" lIns="68624" tIns="34312" rIns="68624" bIns="34312" rtlCol="0" anchor="ctr">
            <a:normAutofit/>
          </a:bodyPr>
          <a:p>
            <a:pPr>
              <a:lnSpc>
                <a:spcPct val="90000"/>
              </a:lnSpc>
              <a:defRPr/>
            </a:pPr>
            <a:r>
              <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表单属性</a:t>
            </a:r>
            <a:endPar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form</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a:t>
            </a: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输入标签项的容器，封装子输入标签，主要作用如下。</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设定当前表单提交的目标服务器地址。</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设定提交的</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http</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请求类型。</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设定提交数据的编码格式。</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通过</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js</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可以在提交前验证数据的合法性。</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76774" y="132561"/>
            <a:ext cx="8686069" cy="637553"/>
          </a:xfrm>
          <a:prstGeom prst="rect">
            <a:avLst/>
          </a:prstGeom>
        </p:spPr>
        <p:txBody>
          <a:bodyPr vert="horz" lIns="68624" tIns="34312" rIns="68624" bIns="34312" rtlCol="0" anchor="ctr">
            <a:normAutofit/>
          </a:bodyPr>
          <a:lstStyle/>
          <a:p>
            <a:pPr>
              <a:lnSpc>
                <a:spcPct val="90000"/>
              </a:lnSpc>
              <a:defRPr/>
            </a:pPr>
            <a:r>
              <a:rPr lang="en-US" altLang="zh-CN"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 form</a:t>
            </a:r>
            <a:r>
              <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标签</a:t>
            </a:r>
            <a:endPar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52809" y="1273540"/>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form</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标签常用属性说明</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21189" y="110925"/>
            <a:ext cx="8686069" cy="637553"/>
          </a:xfrm>
          <a:prstGeom prst="rect">
            <a:avLst/>
          </a:prstGeom>
        </p:spPr>
        <p:txBody>
          <a:bodyPr vert="horz" lIns="68624" tIns="34312" rIns="68624" bIns="34312" rtlCol="0" anchor="ctr">
            <a:normAutofit/>
          </a:bodyPr>
          <a:lstStyle/>
          <a:p>
            <a:pPr>
              <a:lnSpc>
                <a:spcPct val="90000"/>
              </a:lnSpc>
              <a:defRPr/>
            </a:pP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form</a:t>
            </a: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标签</a:t>
            </a:r>
            <a:endPar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graphicFrame>
        <p:nvGraphicFramePr>
          <p:cNvPr id="5" name="表格 4"/>
          <p:cNvGraphicFramePr>
            <a:graphicFrameLocks noGrp="1"/>
          </p:cNvGraphicFramePr>
          <p:nvPr/>
        </p:nvGraphicFramePr>
        <p:xfrm>
          <a:off x="2218051" y="2164860"/>
          <a:ext cx="7551420" cy="2927350"/>
        </p:xfrm>
        <a:graphic>
          <a:graphicData uri="http://schemas.openxmlformats.org/drawingml/2006/table">
            <a:tbl>
              <a:tblPr firstRow="1" bandRow="1">
                <a:tableStyleId>{5C22544A-7EE6-4342-B048-85BDC9FD1C3A}</a:tableStyleId>
              </a:tblPr>
              <a:tblGrid>
                <a:gridCol w="2517140"/>
                <a:gridCol w="2517140"/>
                <a:gridCol w="2517140"/>
              </a:tblGrid>
              <a:tr h="369570">
                <a:tc>
                  <a:txBody>
                    <a:bodyPr/>
                    <a:lstStyle/>
                    <a:p>
                      <a:r>
                        <a:rPr lang="zh-CN" altLang="en-US" sz="1025" dirty="0" smtClean="0"/>
                        <a:t>属性</a:t>
                      </a:r>
                      <a:endParaRPr lang="zh-CN" altLang="en-US" sz="1025" dirty="0"/>
                    </a:p>
                  </a:txBody>
                  <a:tcPr marL="68624" marR="68624" marT="34312" marB="34312"/>
                </a:tc>
                <a:tc>
                  <a:txBody>
                    <a:bodyPr/>
                    <a:lstStyle/>
                    <a:p>
                      <a:r>
                        <a:rPr lang="zh-CN" altLang="en-US" sz="1025" dirty="0" smtClean="0"/>
                        <a:t>取值</a:t>
                      </a:r>
                      <a:endParaRPr lang="zh-CN" altLang="en-US" sz="1025" dirty="0"/>
                    </a:p>
                  </a:txBody>
                  <a:tcPr marL="68624" marR="68624" marT="34312" marB="34312"/>
                </a:tc>
                <a:tc>
                  <a:txBody>
                    <a:bodyPr/>
                    <a:lstStyle/>
                    <a:p>
                      <a:r>
                        <a:rPr lang="zh-CN" altLang="en-US" sz="1025" dirty="0" smtClean="0"/>
                        <a:t>说明</a:t>
                      </a:r>
                      <a:endParaRPr lang="zh-CN" altLang="en-US" sz="1025" dirty="0"/>
                    </a:p>
                  </a:txBody>
                  <a:tcPr marL="68624" marR="68624" marT="34312" marB="34312"/>
                </a:tc>
              </a:tr>
              <a:tr h="480060">
                <a:tc>
                  <a:txBody>
                    <a:bodyPr/>
                    <a:lstStyle/>
                    <a:p>
                      <a:r>
                        <a:rPr lang="en-US" altLang="en-US" sz="1350" kern="1200" dirty="0">
                          <a:solidFill>
                            <a:schemeClr val="dk1"/>
                          </a:solidFill>
                          <a:latin typeface="+mn-lt"/>
                          <a:ea typeface="+mn-ea"/>
                          <a:cs typeface="+mn-cs"/>
                        </a:rPr>
                        <a:t>action</a:t>
                      </a:r>
                      <a:endParaRPr lang="en-US" altLang="en-US" sz="1350" kern="1200" dirty="0">
                        <a:solidFill>
                          <a:schemeClr val="dk1"/>
                        </a:solidFill>
                        <a:latin typeface="+mn-lt"/>
                        <a:ea typeface="+mn-ea"/>
                        <a:cs typeface="+mn-cs"/>
                      </a:endParaRPr>
                    </a:p>
                  </a:txBody>
                  <a:tcPr marL="68624" marR="68624" marT="34312" marB="34312" anchor="ctr"/>
                </a:tc>
                <a:tc>
                  <a:txBody>
                    <a:bodyPr/>
                    <a:lstStyle/>
                    <a:p>
                      <a:r>
                        <a:rPr lang="en-US" altLang="en-US" sz="1350" kern="1200" dirty="0">
                          <a:solidFill>
                            <a:schemeClr val="dk1"/>
                          </a:solidFill>
                          <a:latin typeface="+mn-lt"/>
                          <a:ea typeface="+mn-ea"/>
                          <a:cs typeface="+mn-cs"/>
                        </a:rPr>
                        <a:t>URL</a:t>
                      </a:r>
                      <a:endParaRPr lang="en-US" altLang="en-US" sz="1350" kern="1200" dirty="0">
                        <a:solidFill>
                          <a:schemeClr val="dk1"/>
                        </a:solidFill>
                        <a:latin typeface="+mn-lt"/>
                        <a:ea typeface="+mn-ea"/>
                        <a:cs typeface="+mn-cs"/>
                      </a:endParaRPr>
                    </a:p>
                  </a:txBody>
                  <a:tcPr marL="68624" marR="68624" marT="34312" marB="34312" anchor="ctr"/>
                </a:tc>
                <a:tc>
                  <a:txBody>
                    <a:bodyPr/>
                    <a:lstStyle/>
                    <a:p>
                      <a:r>
                        <a:rPr lang="zh-CN" altLang="en-US" sz="1350" kern="1200" dirty="0">
                          <a:solidFill>
                            <a:schemeClr val="dk1"/>
                          </a:solidFill>
                          <a:latin typeface="+mn-lt"/>
                          <a:ea typeface="+mn-ea"/>
                          <a:cs typeface="+mn-cs"/>
                        </a:rPr>
                        <a:t>规定当提交表单时</a:t>
                      </a:r>
                      <a:r>
                        <a:rPr lang="zh-CN" altLang="en-US" sz="1350" kern="1200" dirty="0" smtClean="0">
                          <a:solidFill>
                            <a:schemeClr val="dk1"/>
                          </a:solidFill>
                          <a:latin typeface="+mn-lt"/>
                          <a:ea typeface="+mn-ea"/>
                          <a:cs typeface="+mn-cs"/>
                        </a:rPr>
                        <a:t>，表</a:t>
                      </a:r>
                      <a:r>
                        <a:rPr lang="zh-CN" altLang="en-US" sz="1350" kern="1200" dirty="0">
                          <a:solidFill>
                            <a:schemeClr val="dk1"/>
                          </a:solidFill>
                          <a:latin typeface="+mn-lt"/>
                          <a:ea typeface="+mn-ea"/>
                          <a:cs typeface="+mn-cs"/>
                        </a:rPr>
                        <a:t>单数</a:t>
                      </a:r>
                      <a:r>
                        <a:rPr lang="zh-CN" altLang="en-US" sz="1350" kern="1200" dirty="0" smtClean="0">
                          <a:solidFill>
                            <a:schemeClr val="dk1"/>
                          </a:solidFill>
                          <a:latin typeface="+mn-lt"/>
                          <a:ea typeface="+mn-ea"/>
                          <a:cs typeface="+mn-cs"/>
                        </a:rPr>
                        <a:t>据的提交地址。</a:t>
                      </a:r>
                      <a:endParaRPr lang="zh-CN" altLang="en-US" sz="1350" kern="1200" dirty="0">
                        <a:solidFill>
                          <a:schemeClr val="dk1"/>
                        </a:solidFill>
                        <a:latin typeface="+mn-lt"/>
                        <a:ea typeface="+mn-ea"/>
                        <a:cs typeface="+mn-cs"/>
                      </a:endParaRPr>
                    </a:p>
                  </a:txBody>
                  <a:tcPr marL="68624" marR="68624" marT="34312" marB="34312" anchor="ctr"/>
                </a:tc>
              </a:tr>
              <a:tr h="485140">
                <a:tc>
                  <a:txBody>
                    <a:bodyPr/>
                    <a:lstStyle/>
                    <a:p>
                      <a:r>
                        <a:rPr lang="en-US" altLang="en-US" sz="1350" kern="1200" dirty="0" err="1">
                          <a:solidFill>
                            <a:schemeClr val="dk1"/>
                          </a:solidFill>
                          <a:latin typeface="+mn-lt"/>
                          <a:ea typeface="+mn-ea"/>
                          <a:cs typeface="+mn-cs"/>
                        </a:rPr>
                        <a:t>enctype</a:t>
                      </a:r>
                      <a:endParaRPr lang="en-US" altLang="en-US" sz="1350" kern="1200" dirty="0">
                        <a:solidFill>
                          <a:schemeClr val="dk1"/>
                        </a:solidFill>
                        <a:latin typeface="+mn-lt"/>
                        <a:ea typeface="+mn-ea"/>
                        <a:cs typeface="+mn-cs"/>
                      </a:endParaRPr>
                    </a:p>
                  </a:txBody>
                  <a:tcPr marL="68624" marR="68624" marT="34312" marB="34312" anchor="ctr"/>
                </a:tc>
                <a:tc>
                  <a:txBody>
                    <a:bodyPr/>
                    <a:lstStyle/>
                    <a:p>
                      <a:r>
                        <a:rPr lang="en-US" altLang="en-US" sz="1350" kern="1200">
                          <a:solidFill>
                            <a:schemeClr val="dk1"/>
                          </a:solidFill>
                          <a:latin typeface="+mn-lt"/>
                          <a:ea typeface="+mn-ea"/>
                          <a:cs typeface="+mn-cs"/>
                        </a:rPr>
                        <a:t>MIME_type</a:t>
                      </a:r>
                      <a:endParaRPr lang="en-US" altLang="en-US" sz="1350" kern="1200">
                        <a:solidFill>
                          <a:schemeClr val="dk1"/>
                        </a:solidFill>
                        <a:latin typeface="+mn-lt"/>
                        <a:ea typeface="+mn-ea"/>
                        <a:cs typeface="+mn-cs"/>
                      </a:endParaRPr>
                    </a:p>
                  </a:txBody>
                  <a:tcPr marL="68624" marR="68624" marT="34312" marB="34312" anchor="ctr"/>
                </a:tc>
                <a:tc>
                  <a:txBody>
                    <a:bodyPr/>
                    <a:lstStyle/>
                    <a:p>
                      <a:r>
                        <a:rPr lang="zh-CN" altLang="en-US" sz="1350" kern="1200" dirty="0">
                          <a:solidFill>
                            <a:schemeClr val="dk1"/>
                          </a:solidFill>
                          <a:latin typeface="+mn-lt"/>
                          <a:ea typeface="+mn-ea"/>
                          <a:cs typeface="+mn-cs"/>
                        </a:rPr>
                        <a:t>规定表单数据在发送到服务器之前应该如何编码。</a:t>
                      </a:r>
                      <a:endParaRPr lang="zh-CN" altLang="en-US" sz="1350" kern="1200" dirty="0">
                        <a:solidFill>
                          <a:schemeClr val="dk1"/>
                        </a:solidFill>
                        <a:latin typeface="+mn-lt"/>
                        <a:ea typeface="+mn-ea"/>
                        <a:cs typeface="+mn-cs"/>
                      </a:endParaRPr>
                    </a:p>
                  </a:txBody>
                  <a:tcPr marL="68624" marR="68624" marT="34312" marB="34312" anchor="ctr"/>
                </a:tc>
              </a:tr>
              <a:tr h="484505">
                <a:tc>
                  <a:txBody>
                    <a:bodyPr/>
                    <a:lstStyle/>
                    <a:p>
                      <a:r>
                        <a:rPr lang="en-US" altLang="en-US" sz="1350" kern="1200" dirty="0">
                          <a:solidFill>
                            <a:schemeClr val="dk1"/>
                          </a:solidFill>
                          <a:latin typeface="+mn-lt"/>
                          <a:ea typeface="+mn-ea"/>
                          <a:cs typeface="+mn-cs"/>
                        </a:rPr>
                        <a:t>method</a:t>
                      </a:r>
                      <a:endParaRPr lang="en-US" altLang="en-US" sz="1350" kern="1200" dirty="0">
                        <a:solidFill>
                          <a:schemeClr val="dk1"/>
                        </a:solidFill>
                        <a:latin typeface="+mn-lt"/>
                        <a:ea typeface="+mn-ea"/>
                        <a:cs typeface="+mn-cs"/>
                      </a:endParaRPr>
                    </a:p>
                  </a:txBody>
                  <a:tcPr marL="68624" marR="68624" marT="34312" marB="34312" anchor="ctr"/>
                </a:tc>
                <a:tc>
                  <a:txBody>
                    <a:bodyPr/>
                    <a:lstStyle/>
                    <a:p>
                      <a:pPr>
                        <a:buFont typeface="Arial" panose="020B0604020202020204"/>
                        <a:buChar char="•"/>
                      </a:pPr>
                      <a:r>
                        <a:rPr lang="en-US" altLang="en-US" sz="1350" kern="1200" dirty="0">
                          <a:solidFill>
                            <a:schemeClr val="dk1"/>
                          </a:solidFill>
                          <a:latin typeface="+mn-lt"/>
                          <a:ea typeface="+mn-ea"/>
                          <a:cs typeface="+mn-cs"/>
                        </a:rPr>
                        <a:t>get </a:t>
                      </a:r>
                      <a:endParaRPr lang="en-US" altLang="en-US" sz="1350" kern="1200" dirty="0">
                        <a:solidFill>
                          <a:schemeClr val="dk1"/>
                        </a:solidFill>
                        <a:latin typeface="+mn-lt"/>
                        <a:ea typeface="+mn-ea"/>
                        <a:cs typeface="+mn-cs"/>
                      </a:endParaRPr>
                    </a:p>
                    <a:p>
                      <a:pPr>
                        <a:buFont typeface="Arial" panose="020B0604020202020204"/>
                        <a:buChar char="•"/>
                      </a:pPr>
                      <a:r>
                        <a:rPr lang="en-US" altLang="en-US" sz="1350" kern="1200" dirty="0">
                          <a:solidFill>
                            <a:schemeClr val="dk1"/>
                          </a:solidFill>
                          <a:latin typeface="+mn-lt"/>
                          <a:ea typeface="+mn-ea"/>
                          <a:cs typeface="+mn-cs"/>
                        </a:rPr>
                        <a:t>post </a:t>
                      </a:r>
                      <a:endParaRPr lang="en-US" altLang="en-US" sz="1350" kern="1200" dirty="0">
                        <a:solidFill>
                          <a:schemeClr val="dk1"/>
                        </a:solidFill>
                        <a:latin typeface="+mn-lt"/>
                        <a:ea typeface="+mn-ea"/>
                        <a:cs typeface="+mn-cs"/>
                      </a:endParaRPr>
                    </a:p>
                  </a:txBody>
                  <a:tcPr marL="68624" marR="68624" marT="34312" marB="34312" anchor="ctr"/>
                </a:tc>
                <a:tc>
                  <a:txBody>
                    <a:bodyPr/>
                    <a:lstStyle/>
                    <a:p>
                      <a:r>
                        <a:rPr lang="zh-CN" altLang="en-US" sz="1350" kern="1200" dirty="0">
                          <a:solidFill>
                            <a:schemeClr val="dk1"/>
                          </a:solidFill>
                          <a:latin typeface="+mn-lt"/>
                          <a:ea typeface="+mn-ea"/>
                          <a:cs typeface="+mn-cs"/>
                        </a:rPr>
                        <a:t>规定如何发送表单数据。</a:t>
                      </a:r>
                      <a:endParaRPr lang="zh-CN" altLang="en-US" sz="1350" kern="1200" dirty="0">
                        <a:solidFill>
                          <a:schemeClr val="dk1"/>
                        </a:solidFill>
                        <a:latin typeface="+mn-lt"/>
                        <a:ea typeface="+mn-ea"/>
                        <a:cs typeface="+mn-cs"/>
                      </a:endParaRPr>
                    </a:p>
                  </a:txBody>
                  <a:tcPr marL="68624" marR="68624" marT="34312" marB="34312" anchor="ctr"/>
                </a:tc>
              </a:tr>
              <a:tr h="1108075">
                <a:tc>
                  <a:txBody>
                    <a:bodyPr/>
                    <a:lstStyle/>
                    <a:p>
                      <a:r>
                        <a:rPr lang="en-US" altLang="en-US" sz="1350" kern="1200" dirty="0">
                          <a:solidFill>
                            <a:schemeClr val="dk1"/>
                          </a:solidFill>
                          <a:latin typeface="+mn-lt"/>
                          <a:ea typeface="+mn-ea"/>
                          <a:cs typeface="+mn-cs"/>
                        </a:rPr>
                        <a:t>target</a:t>
                      </a:r>
                      <a:endParaRPr lang="en-US" altLang="en-US" sz="1350" kern="1200" dirty="0">
                        <a:solidFill>
                          <a:schemeClr val="dk1"/>
                        </a:solidFill>
                        <a:latin typeface="+mn-lt"/>
                        <a:ea typeface="+mn-ea"/>
                        <a:cs typeface="+mn-cs"/>
                      </a:endParaRPr>
                    </a:p>
                  </a:txBody>
                  <a:tcPr marL="68624" marR="68624" marT="34312" marB="34312" anchor="ctr"/>
                </a:tc>
                <a:tc>
                  <a:txBody>
                    <a:bodyPr/>
                    <a:lstStyle/>
                    <a:p>
                      <a:pPr>
                        <a:buFont typeface="Arial" panose="020B0604020202020204"/>
                        <a:buChar char="•"/>
                      </a:pPr>
                      <a:r>
                        <a:rPr lang="en-US" altLang="en-US" sz="1350" kern="1200">
                          <a:solidFill>
                            <a:schemeClr val="dk1"/>
                          </a:solidFill>
                          <a:latin typeface="+mn-lt"/>
                          <a:ea typeface="+mn-ea"/>
                          <a:cs typeface="+mn-cs"/>
                        </a:rPr>
                        <a:t>_blank </a:t>
                      </a:r>
                      <a:endParaRPr lang="en-US" altLang="en-US" sz="1350" kern="1200">
                        <a:solidFill>
                          <a:schemeClr val="dk1"/>
                        </a:solidFill>
                        <a:latin typeface="+mn-lt"/>
                        <a:ea typeface="+mn-ea"/>
                        <a:cs typeface="+mn-cs"/>
                      </a:endParaRPr>
                    </a:p>
                    <a:p>
                      <a:pPr>
                        <a:buFont typeface="Arial" panose="020B0604020202020204"/>
                        <a:buChar char="•"/>
                      </a:pPr>
                      <a:r>
                        <a:rPr lang="en-US" altLang="en-US" sz="1350" kern="1200">
                          <a:solidFill>
                            <a:schemeClr val="dk1"/>
                          </a:solidFill>
                          <a:latin typeface="+mn-lt"/>
                          <a:ea typeface="+mn-ea"/>
                          <a:cs typeface="+mn-cs"/>
                        </a:rPr>
                        <a:t>_parent </a:t>
                      </a:r>
                      <a:endParaRPr lang="en-US" altLang="en-US" sz="1350" kern="1200">
                        <a:solidFill>
                          <a:schemeClr val="dk1"/>
                        </a:solidFill>
                        <a:latin typeface="+mn-lt"/>
                        <a:ea typeface="+mn-ea"/>
                        <a:cs typeface="+mn-cs"/>
                      </a:endParaRPr>
                    </a:p>
                    <a:p>
                      <a:pPr>
                        <a:buFont typeface="Arial" panose="020B0604020202020204"/>
                        <a:buChar char="•"/>
                      </a:pPr>
                      <a:r>
                        <a:rPr lang="en-US" altLang="en-US" sz="1350" kern="1200">
                          <a:solidFill>
                            <a:schemeClr val="dk1"/>
                          </a:solidFill>
                          <a:latin typeface="+mn-lt"/>
                          <a:ea typeface="+mn-ea"/>
                          <a:cs typeface="+mn-cs"/>
                        </a:rPr>
                        <a:t>_self </a:t>
                      </a:r>
                      <a:endParaRPr lang="en-US" altLang="en-US" sz="1350" kern="1200">
                        <a:solidFill>
                          <a:schemeClr val="dk1"/>
                        </a:solidFill>
                        <a:latin typeface="+mn-lt"/>
                        <a:ea typeface="+mn-ea"/>
                        <a:cs typeface="+mn-cs"/>
                      </a:endParaRPr>
                    </a:p>
                    <a:p>
                      <a:pPr>
                        <a:buFont typeface="Arial" panose="020B0604020202020204"/>
                        <a:buChar char="•"/>
                      </a:pPr>
                      <a:r>
                        <a:rPr lang="en-US" altLang="en-US" sz="1350" kern="1200">
                          <a:solidFill>
                            <a:schemeClr val="dk1"/>
                          </a:solidFill>
                          <a:latin typeface="+mn-lt"/>
                          <a:ea typeface="+mn-ea"/>
                          <a:cs typeface="+mn-cs"/>
                        </a:rPr>
                        <a:t>_top </a:t>
                      </a:r>
                      <a:endParaRPr lang="en-US" altLang="en-US" sz="1350" kern="1200">
                        <a:solidFill>
                          <a:schemeClr val="dk1"/>
                        </a:solidFill>
                        <a:latin typeface="+mn-lt"/>
                        <a:ea typeface="+mn-ea"/>
                        <a:cs typeface="+mn-cs"/>
                      </a:endParaRPr>
                    </a:p>
                    <a:p>
                      <a:pPr>
                        <a:buFont typeface="Arial" panose="020B0604020202020204"/>
                        <a:buChar char="•"/>
                      </a:pPr>
                      <a:r>
                        <a:rPr lang="en-US" altLang="en-US" sz="1350" kern="1200">
                          <a:solidFill>
                            <a:schemeClr val="dk1"/>
                          </a:solidFill>
                          <a:latin typeface="+mn-lt"/>
                          <a:ea typeface="+mn-ea"/>
                          <a:cs typeface="+mn-cs"/>
                        </a:rPr>
                        <a:t>framename </a:t>
                      </a:r>
                      <a:endParaRPr lang="en-US" altLang="en-US" sz="1350" kern="1200">
                        <a:solidFill>
                          <a:schemeClr val="dk1"/>
                        </a:solidFill>
                        <a:latin typeface="+mn-lt"/>
                        <a:ea typeface="+mn-ea"/>
                        <a:cs typeface="+mn-cs"/>
                      </a:endParaRPr>
                    </a:p>
                  </a:txBody>
                  <a:tcPr marL="68624" marR="68624" marT="34312" marB="34312" anchor="ctr"/>
                </a:tc>
                <a:tc>
                  <a:txBody>
                    <a:bodyPr/>
                    <a:lstStyle/>
                    <a:p>
                      <a:r>
                        <a:rPr lang="zh-CN" altLang="en-US" sz="1350" kern="1200" dirty="0">
                          <a:solidFill>
                            <a:schemeClr val="dk1"/>
                          </a:solidFill>
                          <a:latin typeface="+mn-lt"/>
                          <a:ea typeface="+mn-ea"/>
                          <a:cs typeface="+mn-cs"/>
                        </a:rPr>
                        <a:t>规定在何处打开 </a:t>
                      </a:r>
                      <a:r>
                        <a:rPr lang="en-US" altLang="en-US" sz="1350" kern="1200" dirty="0">
                          <a:solidFill>
                            <a:schemeClr val="dk1"/>
                          </a:solidFill>
                          <a:latin typeface="+mn-lt"/>
                          <a:ea typeface="+mn-ea"/>
                          <a:cs typeface="+mn-cs"/>
                        </a:rPr>
                        <a:t>action </a:t>
                      </a:r>
                      <a:r>
                        <a:rPr lang="en-US" altLang="en-US" sz="1350" kern="1200" dirty="0" smtClean="0">
                          <a:solidFill>
                            <a:schemeClr val="dk1"/>
                          </a:solidFill>
                          <a:latin typeface="+mn-lt"/>
                          <a:ea typeface="+mn-ea"/>
                          <a:cs typeface="+mn-cs"/>
                        </a:rPr>
                        <a:t>URL。</a:t>
                      </a:r>
                      <a:r>
                        <a:rPr lang="zh-CN" altLang="en-US" sz="1350" kern="1200" dirty="0" smtClean="0">
                          <a:solidFill>
                            <a:schemeClr val="dk1"/>
                          </a:solidFill>
                          <a:latin typeface="+mn-lt"/>
                          <a:ea typeface="+mn-ea"/>
                          <a:cs typeface="+mn-cs"/>
                        </a:rPr>
                        <a:t>与</a:t>
                      </a:r>
                      <a:r>
                        <a:rPr lang="en-US" altLang="zh-CN" sz="1350" kern="1200" dirty="0" err="1" smtClean="0">
                          <a:solidFill>
                            <a:schemeClr val="dk1"/>
                          </a:solidFill>
                          <a:latin typeface="+mn-lt"/>
                          <a:ea typeface="+mn-ea"/>
                          <a:cs typeface="+mn-cs"/>
                        </a:rPr>
                        <a:t>href</a:t>
                      </a:r>
                      <a:r>
                        <a:rPr lang="zh-CN" altLang="en-US" sz="1350" kern="1200" dirty="0" smtClean="0">
                          <a:solidFill>
                            <a:schemeClr val="dk1"/>
                          </a:solidFill>
                          <a:latin typeface="+mn-lt"/>
                          <a:ea typeface="+mn-ea"/>
                          <a:cs typeface="+mn-cs"/>
                        </a:rPr>
                        <a:t>的取值与作用相同。</a:t>
                      </a:r>
                      <a:endParaRPr lang="en-US" altLang="en-US" sz="1350" kern="1200" dirty="0">
                        <a:solidFill>
                          <a:schemeClr val="dk1"/>
                        </a:solidFill>
                        <a:latin typeface="+mn-lt"/>
                        <a:ea typeface="+mn-ea"/>
                        <a:cs typeface="+mn-cs"/>
                      </a:endParaRPr>
                    </a:p>
                  </a:txBody>
                  <a:tcPr marL="68624" marR="68624" marT="34312" marB="34312" anchor="ctr"/>
                </a:tc>
              </a:tr>
            </a:tbl>
          </a:graphicData>
        </a:graphic>
      </p:graphicFrame>
    </p:spTree>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52809" y="1112193"/>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method</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的设定</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取值范围</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869315" marR="0" lvl="2"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get:</a:t>
            </a: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声明本次请求的目的是从服务器获取数据。</a:t>
            </a:r>
            <a:endPar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869315" marR="0" lvl="2"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post</a:t>
            </a: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：声明本次请求的目的是向服务器传送数据。</a:t>
            </a:r>
            <a:endPar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get</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与</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post</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的区别</a:t>
            </a:r>
            <a:endPar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257300" marR="0" lvl="2" indent="-34290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目的不同</a:t>
            </a:r>
            <a:endPar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257300" marR="0" lvl="2" indent="-34290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提交方式不同（一个在响应头，一个在响应体）</a:t>
            </a:r>
            <a:endPar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869315" marR="0" lvl="2"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提交数据长度不同，</a:t>
            </a:r>
            <a:r>
              <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get</a:t>
            </a: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：不超过</a:t>
            </a:r>
            <a:r>
              <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255</a:t>
            </a: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个字符，</a:t>
            </a:r>
            <a:r>
              <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post</a:t>
            </a: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理论上不受限制。</a:t>
            </a:r>
            <a:endPar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869315" marR="0" lvl="2"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  安全性</a:t>
            </a:r>
            <a:r>
              <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get</a:t>
            </a: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在地址栏显示信息，不安全。</a:t>
            </a:r>
            <a:endPar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869315" marR="0" lvl="2" indent="-17399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缓存机制不同，</a:t>
            </a:r>
            <a:r>
              <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get</a:t>
            </a: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请求的地址会保存到浏览器的访问历史记录中，</a:t>
            </a:r>
            <a:r>
              <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post</a:t>
            </a: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不会。</a:t>
            </a:r>
            <a:endPar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257300" marR="0" lvl="2" indent="-34290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endPar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31984" y="90266"/>
            <a:ext cx="8686069" cy="637553"/>
          </a:xfrm>
          <a:prstGeom prst="rect">
            <a:avLst/>
          </a:prstGeom>
        </p:spPr>
        <p:txBody>
          <a:bodyPr vert="horz" lIns="68624" tIns="34312" rIns="68624" bIns="34312" rtlCol="0" anchor="ctr">
            <a:normAutofit/>
          </a:bodyPr>
          <a:lstStyle/>
          <a:p>
            <a:pPr>
              <a:lnSpc>
                <a:spcPct val="90000"/>
              </a:lnSpc>
              <a:defRPr/>
            </a:pPr>
            <a:r>
              <a:rPr lang="en-US" altLang="zh-CN" sz="225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 </a:t>
            </a:r>
            <a:r>
              <a:rPr lang="en-US" altLang="zh-CN"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form</a:t>
            </a:r>
            <a:r>
              <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标签</a:t>
            </a:r>
            <a:endPar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enctype</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的设定的取值范围</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257300" marR="0" lvl="2" indent="-34290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endPar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76434" y="117486"/>
            <a:ext cx="8686069" cy="637553"/>
          </a:xfrm>
          <a:prstGeom prst="rect">
            <a:avLst/>
          </a:prstGeom>
        </p:spPr>
        <p:txBody>
          <a:bodyPr vert="horz" lIns="68624" tIns="34312" rIns="68624" bIns="34312" rtlCol="0" anchor="ctr">
            <a:normAutofit/>
          </a:bodyPr>
          <a:lstStyle/>
          <a:p>
            <a:pPr>
              <a:lnSpc>
                <a:spcPct val="90000"/>
              </a:lnSpc>
              <a:defRPr/>
            </a:pPr>
            <a:r>
              <a:rPr lang="en-US" altLang="zh-CN"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form</a:t>
            </a:r>
            <a:r>
              <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标签</a:t>
            </a:r>
            <a:endParaRPr lang="zh-CN" altLang="en-US" sz="32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graphicFrame>
        <p:nvGraphicFramePr>
          <p:cNvPr id="5" name="表格 4"/>
          <p:cNvGraphicFramePr>
            <a:graphicFrameLocks noGrp="1"/>
          </p:cNvGraphicFramePr>
          <p:nvPr/>
        </p:nvGraphicFramePr>
        <p:xfrm>
          <a:off x="2005011" y="2240050"/>
          <a:ext cx="7774940" cy="2341245"/>
        </p:xfrm>
        <a:graphic>
          <a:graphicData uri="http://schemas.openxmlformats.org/drawingml/2006/table">
            <a:tbl>
              <a:tblPr firstRow="1" bandRow="1">
                <a:tableStyleId>{5C22544A-7EE6-4342-B048-85BDC9FD1C3A}</a:tableStyleId>
              </a:tblPr>
              <a:tblGrid>
                <a:gridCol w="3887470"/>
                <a:gridCol w="3887470"/>
              </a:tblGrid>
              <a:tr h="300355">
                <a:tc>
                  <a:txBody>
                    <a:bodyPr/>
                    <a:lstStyle/>
                    <a:p>
                      <a:r>
                        <a:rPr lang="zh-CN" altLang="en-US" sz="1025" dirty="0" smtClean="0"/>
                        <a:t>属性</a:t>
                      </a:r>
                      <a:endParaRPr lang="zh-CN" altLang="en-US" sz="1025" dirty="0"/>
                    </a:p>
                  </a:txBody>
                  <a:tcPr marL="68624" marR="68624" marT="34312" marB="34312"/>
                </a:tc>
                <a:tc>
                  <a:txBody>
                    <a:bodyPr/>
                    <a:lstStyle/>
                    <a:p>
                      <a:r>
                        <a:rPr lang="zh-CN" altLang="en-US" sz="1025" dirty="0" smtClean="0"/>
                        <a:t>说明</a:t>
                      </a:r>
                      <a:endParaRPr lang="zh-CN" altLang="en-US" sz="1025" dirty="0"/>
                    </a:p>
                  </a:txBody>
                  <a:tcPr marL="68624" marR="68624" marT="34312" marB="34312"/>
                </a:tc>
              </a:tr>
              <a:tr h="594995">
                <a:tc>
                  <a:txBody>
                    <a:bodyPr/>
                    <a:lstStyle/>
                    <a:p>
                      <a:pPr fontAlgn="t"/>
                      <a:r>
                        <a:rPr lang="en-US" sz="1025" dirty="0"/>
                        <a:t>application/x-www-form-</a:t>
                      </a:r>
                      <a:r>
                        <a:rPr lang="en-US" sz="1025" dirty="0" err="1"/>
                        <a:t>urlencoded</a:t>
                      </a:r>
                      <a:endParaRPr lang="en-US" sz="1025" dirty="0"/>
                    </a:p>
                  </a:txBody>
                  <a:tcPr marL="35742" marR="107226" marT="35742" marB="35742" anchor="ctr"/>
                </a:tc>
                <a:tc>
                  <a:txBody>
                    <a:bodyPr/>
                    <a:lstStyle/>
                    <a:p>
                      <a:pPr fontAlgn="t"/>
                      <a:r>
                        <a:rPr lang="zh-CN" altLang="en-US" sz="1025" dirty="0"/>
                        <a:t>在发送</a:t>
                      </a:r>
                      <a:r>
                        <a:rPr lang="zh-CN" altLang="en-US" sz="1025" dirty="0" smtClean="0"/>
                        <a:t>前以</a:t>
                      </a:r>
                      <a:r>
                        <a:rPr lang="en-US" altLang="zh-CN" sz="1025" dirty="0" smtClean="0"/>
                        <a:t>URI</a:t>
                      </a:r>
                      <a:r>
                        <a:rPr lang="zh-CN" altLang="en-US" sz="1025" dirty="0" smtClean="0"/>
                        <a:t>方式编码</a:t>
                      </a:r>
                      <a:r>
                        <a:rPr lang="zh-CN" altLang="en-US" sz="1025" dirty="0"/>
                        <a:t>所有字符（默认</a:t>
                      </a:r>
                      <a:r>
                        <a:rPr lang="zh-CN" altLang="en-US" sz="1025" dirty="0" smtClean="0"/>
                        <a:t>），</a:t>
                      </a:r>
                      <a:r>
                        <a:rPr lang="zh-CN" altLang="en-US" sz="1025" b="1" dirty="0" smtClean="0">
                          <a:solidFill>
                            <a:srgbClr val="FF0000"/>
                          </a:solidFill>
                        </a:rPr>
                        <a:t>服务器按照默认</a:t>
                      </a:r>
                      <a:r>
                        <a:rPr lang="en-US" altLang="zh-CN" sz="1025" b="1" dirty="0" smtClean="0">
                          <a:solidFill>
                            <a:srgbClr val="FF0000"/>
                          </a:solidFill>
                        </a:rPr>
                        <a:t>URI</a:t>
                      </a:r>
                      <a:r>
                        <a:rPr lang="zh-CN" altLang="en-US" sz="1025" b="1" dirty="0" smtClean="0">
                          <a:solidFill>
                            <a:srgbClr val="FF0000"/>
                          </a:solidFill>
                        </a:rPr>
                        <a:t>解码即可（默认）</a:t>
                      </a:r>
                      <a:r>
                        <a:rPr lang="zh-CN" altLang="en-US" sz="1025" dirty="0" smtClean="0"/>
                        <a:t>，</a:t>
                      </a:r>
                      <a:r>
                        <a:rPr lang="zh-CN" altLang="en-US" sz="1025" b="1" dirty="0" smtClean="0">
                          <a:solidFill>
                            <a:srgbClr val="FF0000"/>
                          </a:solidFill>
                        </a:rPr>
                        <a:t>在表单中不需要传递文件时使用</a:t>
                      </a:r>
                      <a:r>
                        <a:rPr lang="zh-CN" altLang="en-US" sz="1025" dirty="0" smtClean="0"/>
                        <a:t>。</a:t>
                      </a:r>
                      <a:endParaRPr lang="zh-CN" altLang="en-US" sz="1025" dirty="0"/>
                    </a:p>
                  </a:txBody>
                  <a:tcPr marL="35742" marR="107226" marT="35742" marB="35742" anchor="ctr"/>
                </a:tc>
              </a:tr>
              <a:tr h="849630">
                <a:tc>
                  <a:txBody>
                    <a:bodyPr/>
                    <a:lstStyle/>
                    <a:p>
                      <a:pPr fontAlgn="t"/>
                      <a:r>
                        <a:rPr lang="en-US" sz="1025" dirty="0"/>
                        <a:t>multipart/form-data</a:t>
                      </a:r>
                      <a:endParaRPr lang="en-US" sz="1025" dirty="0"/>
                    </a:p>
                  </a:txBody>
                  <a:tcPr marL="35742" marR="107226" marT="35742" marB="35742" anchor="ctr"/>
                </a:tc>
                <a:tc>
                  <a:txBody>
                    <a:bodyPr/>
                    <a:lstStyle/>
                    <a:p>
                      <a:pPr fontAlgn="t"/>
                      <a:r>
                        <a:rPr lang="zh-CN" altLang="en-US" sz="1025" dirty="0" smtClean="0"/>
                        <a:t>配合</a:t>
                      </a:r>
                      <a:r>
                        <a:rPr lang="en-US" altLang="zh-CN" sz="1025" dirty="0" smtClean="0"/>
                        <a:t>post</a:t>
                      </a:r>
                      <a:r>
                        <a:rPr lang="zh-CN" altLang="en-US" sz="1025" dirty="0" smtClean="0"/>
                        <a:t>请求才能生效，不对</a:t>
                      </a:r>
                      <a:r>
                        <a:rPr lang="zh-CN" altLang="en-US" sz="1025" dirty="0"/>
                        <a:t>字符</a:t>
                      </a:r>
                      <a:r>
                        <a:rPr lang="zh-CN" altLang="en-US" sz="1025" dirty="0" smtClean="0"/>
                        <a:t>编码，将表单数据二进制信息封装在一个随机的占位符中提交，因此在使用此编码格式提交时，服务器需要特殊解码方式。</a:t>
                      </a:r>
                      <a:r>
                        <a:rPr lang="zh-CN" altLang="en-US" sz="1025" b="1" dirty="0" smtClean="0">
                          <a:solidFill>
                            <a:srgbClr val="FF0000"/>
                          </a:solidFill>
                        </a:rPr>
                        <a:t>在提交文件时需要使用。</a:t>
                      </a:r>
                      <a:endParaRPr lang="zh-CN" altLang="en-US" sz="1025" b="1" dirty="0">
                        <a:solidFill>
                          <a:srgbClr val="FF0000"/>
                        </a:solidFill>
                      </a:endParaRPr>
                    </a:p>
                  </a:txBody>
                  <a:tcPr marL="35742" marR="107226" marT="35742" marB="35742" anchor="ctr"/>
                </a:tc>
              </a:tr>
              <a:tr h="596265">
                <a:tc>
                  <a:txBody>
                    <a:bodyPr/>
                    <a:lstStyle/>
                    <a:p>
                      <a:pPr fontAlgn="t"/>
                      <a:r>
                        <a:rPr lang="en-US" sz="1025"/>
                        <a:t>text/plain</a:t>
                      </a:r>
                      <a:endParaRPr lang="en-US" sz="1025"/>
                    </a:p>
                  </a:txBody>
                  <a:tcPr marL="35742" marR="107226" marT="35742" marB="35742" anchor="ctr"/>
                </a:tc>
                <a:tc>
                  <a:txBody>
                    <a:bodyPr/>
                    <a:lstStyle/>
                    <a:p>
                      <a:pPr fontAlgn="t"/>
                      <a:r>
                        <a:rPr lang="zh-CN" altLang="en-US" sz="1025" dirty="0"/>
                        <a:t>空格转换为 </a:t>
                      </a:r>
                      <a:r>
                        <a:rPr lang="en-US" altLang="zh-CN" sz="1025" dirty="0" smtClean="0"/>
                        <a:t>“+” </a:t>
                      </a:r>
                      <a:r>
                        <a:rPr lang="zh-CN" altLang="en-US" sz="1025" dirty="0" smtClean="0"/>
                        <a:t>，</a:t>
                      </a:r>
                      <a:r>
                        <a:rPr lang="zh-CN" altLang="en-US" sz="1025" dirty="0"/>
                        <a:t>但不对特殊字符</a:t>
                      </a:r>
                      <a:r>
                        <a:rPr lang="zh-CN" altLang="en-US" sz="1025" dirty="0" smtClean="0"/>
                        <a:t>编码，一般不会使用。</a:t>
                      </a:r>
                      <a:endParaRPr lang="zh-CN" altLang="en-US" sz="1025" dirty="0"/>
                    </a:p>
                  </a:txBody>
                  <a:tcPr marL="35742" marR="107226" marT="35742" marB="35742" anchor="ctr"/>
                </a:tc>
              </a:tr>
            </a:tbl>
          </a:graphicData>
        </a:graphic>
      </p:graphicFrame>
    </p:spTree>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4248263"/>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input</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用来声明一组用于用户输入信息的标签，使用</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type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属性可以设定输入的类型。</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input</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标签的分类</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输入类</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选择类</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文件类</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按钮类</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180549" y="123412"/>
            <a:ext cx="8686069" cy="637553"/>
          </a:xfrm>
          <a:prstGeom prst="rect">
            <a:avLst/>
          </a:prstGeom>
        </p:spPr>
        <p:txBody>
          <a:bodyPr vert="horz" lIns="68624" tIns="34312" rIns="68624" bIns="34312" rtlCol="0" anchor="ctr">
            <a:normAutofit/>
          </a:bodyPr>
          <a:lstStyle/>
          <a:p>
            <a:pPr>
              <a:lnSpc>
                <a:spcPct val="90000"/>
              </a:lnSpc>
              <a:defRPr/>
            </a:pP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input</a:t>
            </a: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标签</a:t>
            </a: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a:t>
            </a:r>
            <a:endPar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51243" y="1309568"/>
            <a:ext cx="8336746" cy="4248263"/>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输入类标签</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text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：文本框，</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type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的默认值，</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password</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：密码框，密码框的文字以黑点方式显示。</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hidden</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：隐藏框，元素不显示，可以通过此标签提交用户不可见信息如</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id</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等。</a:t>
            </a:r>
            <a:endPar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私有属性（具备表单标签的公有属性）</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maxlength</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：限定输入字符的长度。</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65639" y="123921"/>
            <a:ext cx="8686069" cy="637553"/>
          </a:xfrm>
          <a:prstGeom prst="rect">
            <a:avLst/>
          </a:prstGeom>
        </p:spPr>
        <p:txBody>
          <a:bodyPr vert="horz" lIns="68624" tIns="34312" rIns="68624" bIns="34312" rtlCol="0" anchor="ctr">
            <a:normAutofit/>
          </a:bodyPr>
          <a:lstStyle/>
          <a:p>
            <a:pPr>
              <a:lnSpc>
                <a:spcPct val="90000"/>
              </a:lnSpc>
              <a:defRPr/>
            </a:pP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input</a:t>
            </a: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标签</a:t>
            </a: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-2</a:t>
            </a:r>
            <a:endPar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6" name="矩形 5"/>
          <p:cNvSpPr/>
          <p:nvPr/>
        </p:nvSpPr>
        <p:spPr>
          <a:xfrm>
            <a:off x="2211785" y="4901481"/>
            <a:ext cx="7876205" cy="92202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&lt;input type="text" value="</a:t>
            </a:r>
            <a:r>
              <a:rPr lang="en-US" altLang="zh-CN" strike="noStrike" noProof="1" dirty="0" err="1" smtClean="0">
                <a:latin typeface="Arial" panose="020B0604020202020204" pitchFamily="34" charset="0"/>
                <a:ea typeface="宋体" panose="02010600030101010101" pitchFamily="2" charset="-122"/>
                <a:cs typeface="+mn-cs"/>
              </a:rPr>
              <a:t>userName</a:t>
            </a:r>
            <a:r>
              <a:rPr lang="en-US" altLang="zh-CN" strike="noStrike" noProof="1" dirty="0" smtClean="0">
                <a:latin typeface="Arial" panose="020B0604020202020204" pitchFamily="34" charset="0"/>
                <a:ea typeface="宋体" panose="02010600030101010101" pitchFamily="2" charset="-122"/>
                <a:cs typeface="+mn-cs"/>
              </a:rPr>
              <a:t>" name="text" </a:t>
            </a:r>
            <a:r>
              <a:rPr lang="en-US" altLang="zh-CN" strike="noStrike" noProof="1" dirty="0" err="1" smtClean="0">
                <a:latin typeface="Arial" panose="020B0604020202020204" pitchFamily="34" charset="0"/>
                <a:ea typeface="宋体" panose="02010600030101010101" pitchFamily="2" charset="-122"/>
                <a:cs typeface="+mn-cs"/>
              </a:rPr>
              <a:t>maxlength</a:t>
            </a:r>
            <a:r>
              <a:rPr lang="en-US" altLang="zh-CN" strike="noStrike" noProof="1" dirty="0" smtClean="0">
                <a:latin typeface="Arial" panose="020B0604020202020204" pitchFamily="34" charset="0"/>
                <a:ea typeface="宋体" panose="02010600030101010101" pitchFamily="2" charset="-122"/>
                <a:cs typeface="+mn-cs"/>
              </a:rPr>
              <a:t>="10" /&gt;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&lt;input type="password" value="password" name = "password" </a:t>
            </a:r>
            <a:r>
              <a:rPr lang="en-US" altLang="zh-CN" strike="noStrike" noProof="1" dirty="0" err="1" smtClean="0">
                <a:latin typeface="Arial" panose="020B0604020202020204" pitchFamily="34" charset="0"/>
                <a:ea typeface="宋体" panose="02010600030101010101" pitchFamily="2" charset="-122"/>
                <a:cs typeface="+mn-cs"/>
              </a:rPr>
              <a:t>maxlength</a:t>
            </a:r>
            <a:r>
              <a:rPr lang="en-US" altLang="zh-CN" strike="noStrike" noProof="1" dirty="0" smtClean="0">
                <a:latin typeface="Arial" panose="020B0604020202020204" pitchFamily="34" charset="0"/>
                <a:ea typeface="宋体" panose="02010600030101010101" pitchFamily="2" charset="-122"/>
                <a:cs typeface="+mn-cs"/>
              </a:rPr>
              <a:t>="10" /&gt;</a:t>
            </a:r>
            <a:endParaRPr lang="zh-CN" altLang="en-US" strike="noStrike" noProof="1" dirty="0"/>
          </a:p>
        </p:txBody>
      </p:sp>
    </p:spTree>
  </p:cSld>
  <p:clrMapOvr>
    <a:masterClrMapping/>
  </p:clrMapOvr>
  <p:transition spd="slow">
    <p:push dir="u"/>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4248263"/>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选择类标签</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checkbox</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：多选框。</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radio</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：单选框，表单中</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name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属性相同的</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radio</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，只能有一个被选中。</a:t>
            </a:r>
            <a:endPar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私有属性（具备表单标签的公有属性）</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checked</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：设定是否被选中，在</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html</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中只要声明此属性就被选中</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89769" y="128281"/>
            <a:ext cx="8686069" cy="635986"/>
          </a:xfrm>
          <a:prstGeom prst="rect">
            <a:avLst/>
          </a:prstGeom>
        </p:spPr>
        <p:txBody>
          <a:bodyPr vert="horz" lIns="68624" tIns="34312" rIns="68624" bIns="34312" rtlCol="0" anchor="ctr">
            <a:normAutofit/>
          </a:bodyPr>
          <a:lstStyle/>
          <a:p>
            <a:pPr>
              <a:lnSpc>
                <a:spcPct val="90000"/>
              </a:lnSpc>
              <a:defRPr/>
            </a:pPr>
            <a:r>
              <a:rPr lang="en-US" altLang="zh-CN" sz="225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 </a:t>
            </a: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input</a:t>
            </a: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标签</a:t>
            </a: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-3</a:t>
            </a:r>
            <a:endPar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2365299" y="4158975"/>
            <a:ext cx="6610498" cy="92202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&lt;input type="radio" name = "sex"  value = "1"/&gt;&lt;/</a:t>
            </a:r>
            <a:r>
              <a:rPr lang="en-US" altLang="zh-CN" strike="noStrike" noProof="1" dirty="0" err="1" smtClean="0">
                <a:latin typeface="Arial" panose="020B0604020202020204" pitchFamily="34" charset="0"/>
                <a:ea typeface="宋体" panose="02010600030101010101" pitchFamily="2" charset="-122"/>
                <a:cs typeface="+mn-cs"/>
              </a:rPr>
              <a:t>br</a:t>
            </a:r>
            <a:r>
              <a:rPr lang="en-US" altLang="zh-CN" strike="noStrike" noProof="1" dirty="0" smtClean="0">
                <a:latin typeface="Arial" panose="020B0604020202020204" pitchFamily="34" charset="0"/>
                <a:ea typeface="宋体" panose="02010600030101010101" pitchFamily="2" charset="-122"/>
                <a:cs typeface="+mn-cs"/>
              </a:rPr>
              <a:t>&gt;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&lt;input type="checkbox" name="</a:t>
            </a:r>
            <a:r>
              <a:rPr lang="en-US" altLang="zh-CN" strike="noStrike" noProof="1" dirty="0" err="1" smtClean="0">
                <a:latin typeface="Arial" panose="020B0604020202020204" pitchFamily="34" charset="0"/>
                <a:ea typeface="宋体" panose="02010600030101010101" pitchFamily="2" charset="-122"/>
                <a:cs typeface="+mn-cs"/>
              </a:rPr>
              <a:t>fav</a:t>
            </a:r>
            <a:r>
              <a:rPr lang="en-US" altLang="zh-CN" strike="noStrike" noProof="1" dirty="0" smtClean="0">
                <a:latin typeface="Arial" panose="020B0604020202020204" pitchFamily="34" charset="0"/>
                <a:ea typeface="宋体" panose="02010600030101010101" pitchFamily="2" charset="-122"/>
                <a:cs typeface="+mn-cs"/>
              </a:rPr>
              <a:t>" checked="false" value="1"/&gt;</a:t>
            </a:r>
            <a:endParaRPr lang="zh-CN" altLang="en-US" strike="noStrike" noProof="1" dirty="0"/>
          </a:p>
        </p:txBody>
      </p:sp>
    </p:spTree>
  </p:cSld>
  <p:clrMapOvr>
    <a:masterClrMapping/>
  </p:clrMapOvr>
  <p:transition spd="slow">
    <p:push dir="u"/>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52809" y="1304869"/>
            <a:ext cx="8336746" cy="4248263"/>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文件类标签。</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file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：文件选择框。</a:t>
            </a:r>
            <a:endPar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私有属性（具备表单标签的公有属性）</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multiple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：设定是否可以多选，在</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html</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中只要声明此属性就可以多选。</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accept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：设定选择文件的</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mime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类型，多个类型用逗号分隔开。</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77069" y="120324"/>
            <a:ext cx="8686069" cy="637553"/>
          </a:xfrm>
          <a:prstGeom prst="rect">
            <a:avLst/>
          </a:prstGeom>
        </p:spPr>
        <p:txBody>
          <a:bodyPr vert="horz" lIns="68624" tIns="34312" rIns="68624" bIns="34312" rtlCol="0" anchor="ctr">
            <a:normAutofit/>
          </a:bodyPr>
          <a:lstStyle/>
          <a:p>
            <a:pPr>
              <a:lnSpc>
                <a:spcPct val="90000"/>
              </a:lnSpc>
              <a:defRPr/>
            </a:pP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input</a:t>
            </a: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标签</a:t>
            </a: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-4</a:t>
            </a:r>
            <a:endPar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2390362" y="4812192"/>
            <a:ext cx="7249617" cy="64516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&lt;input type="file" name = "file" multiple accept="image/gif, image/jpeg"/&gt;</a:t>
            </a:r>
            <a:endParaRPr lang="zh-CN" altLang="en-US" strike="noStrike" noProof="1" dirty="0"/>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HTML</a:t>
            </a:r>
            <a:r>
              <a:rPr lang="zh-CN" altLang="en-US" dirty="0"/>
              <a:t>基本结构</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a:t> </a:t>
            </a:r>
            <a:endParaRPr lang="zh-CN" altLang="en-US" dirty="0"/>
          </a:p>
        </p:txBody>
      </p:sp>
      <p:sp>
        <p:nvSpPr>
          <p:cNvPr id="5" name="AutoShape 9"/>
          <p:cNvSpPr>
            <a:spLocks noChangeArrowheads="1"/>
          </p:cNvSpPr>
          <p:nvPr/>
        </p:nvSpPr>
        <p:spPr bwMode="auto">
          <a:xfrm>
            <a:off x="664546" y="4487082"/>
            <a:ext cx="7848600" cy="503238"/>
          </a:xfrm>
          <a:prstGeom prst="roundRect">
            <a:avLst>
              <a:gd name="adj" fmla="val 16667"/>
            </a:avLst>
          </a:prstGeom>
          <a:gradFill rotWithShape="1">
            <a:gsLst>
              <a:gs pos="0">
                <a:srgbClr val="FFFF99"/>
              </a:gs>
              <a:gs pos="100000">
                <a:srgbClr val="FFFFFF"/>
              </a:gs>
            </a:gsLst>
            <a:lin ang="5400000" scaled="1"/>
          </a:gradFill>
          <a:ln w="9525" cmpd="sng">
            <a:solidFill>
              <a:srgbClr val="FF9900"/>
            </a:solidFill>
            <a:round/>
          </a:ln>
          <a:effectLst>
            <a:outerShdw dist="107763" dir="81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b="1" dirty="0">
                <a:solidFill>
                  <a:srgbClr val="FF0000"/>
                </a:solidFill>
                <a:latin typeface="微软雅黑" panose="020B0503020204020204" pitchFamily="34" charset="-122"/>
                <a:ea typeface="微软雅黑" panose="020B0503020204020204" pitchFamily="34" charset="-122"/>
              </a:rPr>
              <a:t>&lt;html&gt;…&lt;/html&gt;</a:t>
            </a:r>
            <a:r>
              <a:rPr lang="zh-CN" altLang="en-US" dirty="0">
                <a:latin typeface="微软雅黑" panose="020B0503020204020204" pitchFamily="34" charset="-122"/>
                <a:ea typeface="微软雅黑" panose="020B0503020204020204" pitchFamily="34" charset="-122"/>
              </a:rPr>
              <a:t>标签标记 </a:t>
            </a:r>
            <a:r>
              <a:rPr lang="en-US" dirty="0">
                <a:latin typeface="微软雅黑" panose="020B0503020204020204" pitchFamily="34" charset="-122"/>
                <a:ea typeface="微软雅黑" panose="020B0503020204020204" pitchFamily="34" charset="-122"/>
              </a:rPr>
              <a:t>HTML </a:t>
            </a:r>
            <a:r>
              <a:rPr lang="zh-CN" altLang="en-US" dirty="0">
                <a:latin typeface="微软雅黑" panose="020B0503020204020204" pitchFamily="34" charset="-122"/>
                <a:ea typeface="微软雅黑" panose="020B0503020204020204" pitchFamily="34" charset="-122"/>
              </a:rPr>
              <a:t>文档的开始和结束</a:t>
            </a:r>
            <a:endParaRPr lang="zh-CN" altLang="en-US" dirty="0">
              <a:latin typeface="微软雅黑" panose="020B0503020204020204" pitchFamily="34" charset="-122"/>
              <a:ea typeface="微软雅黑" panose="020B0503020204020204" pitchFamily="34" charset="-122"/>
            </a:endParaRPr>
          </a:p>
        </p:txBody>
      </p:sp>
      <p:grpSp>
        <p:nvGrpSpPr>
          <p:cNvPr id="6" name="组合 16"/>
          <p:cNvGrpSpPr/>
          <p:nvPr/>
        </p:nvGrpSpPr>
        <p:grpSpPr bwMode="auto">
          <a:xfrm>
            <a:off x="690251" y="1274613"/>
            <a:ext cx="8400745" cy="3066018"/>
            <a:chOff x="13005" y="0"/>
            <a:chExt cx="8400745" cy="3066019"/>
          </a:xfrm>
        </p:grpSpPr>
        <p:sp>
          <p:nvSpPr>
            <p:cNvPr id="7" name="AutoShape 4"/>
            <p:cNvSpPr>
              <a:spLocks noChangeArrowheads="1"/>
            </p:cNvSpPr>
            <p:nvPr/>
          </p:nvSpPr>
          <p:spPr bwMode="auto">
            <a:xfrm>
              <a:off x="13005" y="0"/>
              <a:ext cx="4960938" cy="2973051"/>
            </a:xfrm>
            <a:prstGeom prst="roundRect">
              <a:avLst>
                <a:gd name="adj" fmla="val 6968"/>
              </a:avLst>
            </a:prstGeom>
            <a:gradFill rotWithShape="1">
              <a:gsLst>
                <a:gs pos="0">
                  <a:srgbClr val="CCFFFF"/>
                </a:gs>
                <a:gs pos="100000">
                  <a:srgbClr val="FFFFFF"/>
                </a:gs>
              </a:gsLst>
              <a:lin ang="5400000" scaled="1"/>
            </a:gradFill>
            <a:ln w="9525" cmpd="sng">
              <a:solidFill>
                <a:srgbClr val="008080"/>
              </a:solidFill>
              <a:round/>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dirty="0">
                  <a:latin typeface="微软雅黑" panose="020B0503020204020204" pitchFamily="34" charset="-122"/>
                  <a:ea typeface="微软雅黑" panose="020B0503020204020204" pitchFamily="34" charset="-122"/>
                  <a:sym typeface="Calibri" panose="020F0502020204030204" charset="0"/>
                </a:rPr>
                <a:t>&lt;!DOCTYPE html&gt;</a:t>
              </a:r>
              <a:endParaRPr lang="en-US" dirty="0">
                <a:latin typeface="微软雅黑" panose="020B0503020204020204" pitchFamily="34" charset="-122"/>
                <a:ea typeface="微软雅黑" panose="020B0503020204020204" pitchFamily="34" charset="-122"/>
                <a:sym typeface="Calibri" panose="020F0502020204030204" charset="0"/>
              </a:endParaRPr>
            </a:p>
            <a:p>
              <a:r>
                <a:rPr lang="en-US" dirty="0">
                  <a:latin typeface="微软雅黑" panose="020B0503020204020204" pitchFamily="34" charset="-122"/>
                  <a:ea typeface="微软雅黑" panose="020B0503020204020204" pitchFamily="34" charset="-122"/>
                  <a:sym typeface="Calibri" panose="020F0502020204030204" charset="0"/>
                </a:rPr>
                <a:t>&lt;html&gt;</a:t>
              </a:r>
              <a:endParaRPr lang="en-US" dirty="0">
                <a:latin typeface="微软雅黑" panose="020B0503020204020204" pitchFamily="34" charset="-122"/>
                <a:ea typeface="微软雅黑" panose="020B0503020204020204" pitchFamily="34" charset="-122"/>
                <a:sym typeface="Calibri" panose="020F0502020204030204" charset="0"/>
              </a:endParaRPr>
            </a:p>
            <a:p>
              <a:r>
                <a:rPr lang="en-US" dirty="0">
                  <a:latin typeface="微软雅黑" panose="020B0503020204020204" pitchFamily="34" charset="-122"/>
                  <a:ea typeface="微软雅黑" panose="020B0503020204020204" pitchFamily="34" charset="-122"/>
                  <a:sym typeface="Calibri" panose="020F0502020204030204" charset="0"/>
                </a:rPr>
                <a:t>&lt;head&gt;</a:t>
              </a:r>
              <a:endParaRPr lang="en-US" dirty="0">
                <a:latin typeface="微软雅黑" panose="020B0503020204020204" pitchFamily="34" charset="-122"/>
                <a:ea typeface="微软雅黑" panose="020B0503020204020204" pitchFamily="34" charset="-122"/>
                <a:sym typeface="Calibri" panose="020F0502020204030204" charset="0"/>
              </a:endParaRPr>
            </a:p>
            <a:p>
              <a:r>
                <a:rPr lang="en-US" dirty="0">
                  <a:latin typeface="微软雅黑" panose="020B0503020204020204" pitchFamily="34" charset="-122"/>
                  <a:ea typeface="微软雅黑" panose="020B0503020204020204" pitchFamily="34" charset="-122"/>
                  <a:sym typeface="Calibri" panose="020F0502020204030204" charset="0"/>
                </a:rPr>
                <a:t>&lt;title&gt;</a:t>
              </a:r>
              <a:r>
                <a:rPr lang="zh-CN" altLang="en-US" dirty="0">
                  <a:latin typeface="微软雅黑" panose="020B0503020204020204" pitchFamily="34" charset="-122"/>
                  <a:ea typeface="微软雅黑" panose="020B0503020204020204" pitchFamily="34" charset="-122"/>
                  <a:sym typeface="Calibri" panose="020F0502020204030204" charset="0"/>
                </a:rPr>
                <a:t>我的第一个网页 </a:t>
              </a:r>
              <a:r>
                <a:rPr lang="en-US" dirty="0">
                  <a:latin typeface="微软雅黑" panose="020B0503020204020204" pitchFamily="34" charset="-122"/>
                  <a:ea typeface="微软雅黑" panose="020B0503020204020204" pitchFamily="34" charset="-122"/>
                  <a:sym typeface="Calibri" panose="020F0502020204030204" charset="0"/>
                </a:rPr>
                <a:t>&lt;/title&gt;</a:t>
              </a:r>
              <a:endParaRPr lang="en-US" dirty="0">
                <a:latin typeface="微软雅黑" panose="020B0503020204020204" pitchFamily="34" charset="-122"/>
                <a:ea typeface="微软雅黑" panose="020B0503020204020204" pitchFamily="34" charset="-122"/>
                <a:sym typeface="Calibri" panose="020F0502020204030204" charset="0"/>
              </a:endParaRPr>
            </a:p>
            <a:p>
              <a:r>
                <a:rPr lang="en-US" dirty="0">
                  <a:latin typeface="微软雅黑" panose="020B0503020204020204" pitchFamily="34" charset="-122"/>
                  <a:ea typeface="微软雅黑" panose="020B0503020204020204" pitchFamily="34" charset="-122"/>
                  <a:sym typeface="Calibri" panose="020F0502020204030204" charset="0"/>
                </a:rPr>
                <a:t>&lt;/head</a:t>
              </a:r>
              <a:r>
                <a:rPr lang="en-US" dirty="0" smtClean="0">
                  <a:latin typeface="微软雅黑" panose="020B0503020204020204" pitchFamily="34" charset="-122"/>
                  <a:ea typeface="微软雅黑" panose="020B0503020204020204" pitchFamily="34" charset="-122"/>
                  <a:sym typeface="Calibri" panose="020F0502020204030204" charset="0"/>
                </a:rPr>
                <a:t>&gt;</a:t>
              </a:r>
              <a:endParaRPr lang="en-US" dirty="0">
                <a:latin typeface="微软雅黑" panose="020B0503020204020204" pitchFamily="34" charset="-122"/>
                <a:ea typeface="微软雅黑" panose="020B0503020204020204" pitchFamily="34" charset="-122"/>
                <a:sym typeface="Calibri" panose="020F0502020204030204" charset="0"/>
              </a:endParaRPr>
            </a:p>
            <a:p>
              <a:r>
                <a:rPr lang="en-US" dirty="0">
                  <a:latin typeface="微软雅黑" panose="020B0503020204020204" pitchFamily="34" charset="-122"/>
                  <a:ea typeface="微软雅黑" panose="020B0503020204020204" pitchFamily="34" charset="-122"/>
                  <a:sym typeface="Calibri" panose="020F0502020204030204" charset="0"/>
                </a:rPr>
                <a:t>&lt;body &gt;</a:t>
              </a:r>
              <a:endParaRPr lang="en-US" dirty="0">
                <a:latin typeface="微软雅黑" panose="020B0503020204020204" pitchFamily="34" charset="-122"/>
                <a:ea typeface="微软雅黑" panose="020B0503020204020204" pitchFamily="34" charset="-122"/>
                <a:sym typeface="Calibri" panose="020F0502020204030204" charset="0"/>
              </a:endParaRPr>
            </a:p>
            <a:p>
              <a:r>
                <a:rPr lang="en-US" dirty="0">
                  <a:latin typeface="微软雅黑" panose="020B0503020204020204" pitchFamily="34" charset="-122"/>
                  <a:ea typeface="微软雅黑" panose="020B0503020204020204" pitchFamily="34" charset="-122"/>
                  <a:sym typeface="Calibri" panose="020F0502020204030204" charset="0"/>
                </a:rPr>
                <a:t>       Hello World!</a:t>
              </a:r>
              <a:endParaRPr lang="en-US" dirty="0">
                <a:latin typeface="微软雅黑" panose="020B0503020204020204" pitchFamily="34" charset="-122"/>
                <a:ea typeface="微软雅黑" panose="020B0503020204020204" pitchFamily="34" charset="-122"/>
                <a:sym typeface="Calibri" panose="020F0502020204030204" charset="0"/>
              </a:endParaRPr>
            </a:p>
            <a:p>
              <a:r>
                <a:rPr lang="en-US" dirty="0">
                  <a:latin typeface="微软雅黑" panose="020B0503020204020204" pitchFamily="34" charset="-122"/>
                  <a:ea typeface="微软雅黑" panose="020B0503020204020204" pitchFamily="34" charset="-122"/>
                  <a:sym typeface="Calibri" panose="020F0502020204030204" charset="0"/>
                </a:rPr>
                <a:t>&lt;/body&gt;</a:t>
              </a:r>
              <a:endParaRPr lang="en-US" dirty="0">
                <a:latin typeface="微软雅黑" panose="020B0503020204020204" pitchFamily="34" charset="-122"/>
                <a:ea typeface="微软雅黑" panose="020B0503020204020204" pitchFamily="34" charset="-122"/>
                <a:sym typeface="Calibri" panose="020F0502020204030204" charset="0"/>
              </a:endParaRPr>
            </a:p>
            <a:p>
              <a:endParaRPr lang="en-US" dirty="0">
                <a:latin typeface="微软雅黑" panose="020B0503020204020204" pitchFamily="34" charset="-122"/>
                <a:ea typeface="微软雅黑" panose="020B0503020204020204" pitchFamily="34" charset="-122"/>
                <a:sym typeface="Calibri" panose="020F0502020204030204" charset="0"/>
              </a:endParaRPr>
            </a:p>
            <a:p>
              <a:r>
                <a:rPr lang="en-US" dirty="0">
                  <a:latin typeface="微软雅黑" panose="020B0503020204020204" pitchFamily="34" charset="-122"/>
                  <a:ea typeface="微软雅黑" panose="020B0503020204020204" pitchFamily="34" charset="-122"/>
                  <a:sym typeface="Calibri" panose="020F0502020204030204" charset="0"/>
                </a:rPr>
                <a:t>&lt;/html&gt;</a:t>
              </a:r>
              <a:endParaRPr lang="en-US" dirty="0">
                <a:latin typeface="微软雅黑" panose="020B0503020204020204" pitchFamily="34" charset="-122"/>
                <a:ea typeface="微软雅黑" panose="020B0503020204020204" pitchFamily="34" charset="-122"/>
                <a:sym typeface="Calibri" panose="020F0502020204030204" charset="0"/>
              </a:endParaRPr>
            </a:p>
          </p:txBody>
        </p:sp>
        <p:sp>
          <p:nvSpPr>
            <p:cNvPr id="8" name="AutoShape 5"/>
            <p:cNvSpPr/>
            <p:nvPr/>
          </p:nvSpPr>
          <p:spPr bwMode="auto">
            <a:xfrm>
              <a:off x="6438900" y="0"/>
              <a:ext cx="415925" cy="2819400"/>
            </a:xfrm>
            <a:prstGeom prst="rightBrace">
              <a:avLst>
                <a:gd name="adj1" fmla="val 56426"/>
                <a:gd name="adj2" fmla="val 50000"/>
              </a:avLst>
            </a:prstGeom>
            <a:noFill/>
            <a:ln w="25400" cmpd="sng">
              <a:solidFill>
                <a:srgbClr val="FF0000"/>
              </a:solidFill>
              <a:rou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charset="0"/>
              </a:endParaRPr>
            </a:p>
          </p:txBody>
        </p:sp>
        <p:sp>
          <p:nvSpPr>
            <p:cNvPr id="9" name="AutoShape 6"/>
            <p:cNvSpPr>
              <a:spLocks noChangeArrowheads="1"/>
            </p:cNvSpPr>
            <p:nvPr/>
          </p:nvSpPr>
          <p:spPr bwMode="auto">
            <a:xfrm>
              <a:off x="6900862" y="1033462"/>
              <a:ext cx="1512888" cy="757238"/>
            </a:xfrm>
            <a:prstGeom prst="roundRect">
              <a:avLst>
                <a:gd name="adj" fmla="val 16667"/>
              </a:avLst>
            </a:prstGeom>
            <a:gradFill rotWithShape="1">
              <a:gsLst>
                <a:gs pos="0">
                  <a:srgbClr val="CC99FF"/>
                </a:gs>
                <a:gs pos="100000">
                  <a:srgbClr val="FFFFFF"/>
                </a:gs>
              </a:gsLst>
              <a:lin ang="5400000" scaled="1"/>
            </a:gradFill>
            <a:ln w="9525" cmpd="sng">
              <a:solidFill>
                <a:srgbClr val="B563CF"/>
              </a:solidFill>
              <a:round/>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sz="2000" dirty="0">
                  <a:latin typeface="微软雅黑" panose="020B0503020204020204" pitchFamily="34" charset="-122"/>
                  <a:ea typeface="微软雅黑" panose="020B0503020204020204" pitchFamily="34" charset="-122"/>
                </a:rPr>
                <a:t>HTML </a:t>
              </a:r>
              <a:r>
                <a:rPr lang="zh-CN" altLang="en-US" sz="2000" dirty="0">
                  <a:latin typeface="微软雅黑" panose="020B0503020204020204" pitchFamily="34" charset="-122"/>
                  <a:ea typeface="微软雅黑" panose="020B0503020204020204" pitchFamily="34" charset="-122"/>
                </a:rPr>
                <a:t>网页</a:t>
              </a:r>
              <a:endParaRPr lang="zh-CN" altLang="en-US" sz="2000" dirty="0">
                <a:latin typeface="微软雅黑" panose="020B0503020204020204" pitchFamily="34" charset="-122"/>
                <a:ea typeface="微软雅黑" panose="020B0503020204020204" pitchFamily="34" charset="-122"/>
              </a:endParaRPr>
            </a:p>
          </p:txBody>
        </p:sp>
        <p:sp>
          <p:nvSpPr>
            <p:cNvPr id="10" name="AutoShape 7"/>
            <p:cNvSpPr>
              <a:spLocks noChangeArrowheads="1"/>
            </p:cNvSpPr>
            <p:nvPr/>
          </p:nvSpPr>
          <p:spPr bwMode="auto">
            <a:xfrm>
              <a:off x="4305300" y="588671"/>
              <a:ext cx="2025650" cy="517816"/>
            </a:xfrm>
            <a:prstGeom prst="roundRect">
              <a:avLst>
                <a:gd name="adj" fmla="val 16667"/>
              </a:avLst>
            </a:prstGeom>
            <a:gradFill rotWithShape="1">
              <a:gsLst>
                <a:gs pos="0">
                  <a:srgbClr val="FFFF99"/>
                </a:gs>
                <a:gs pos="100000">
                  <a:srgbClr val="FFFFFF"/>
                </a:gs>
              </a:gsLst>
              <a:lin ang="5400000" scaled="1"/>
            </a:gradFill>
            <a:ln w="9525" cmpd="sng">
              <a:solidFill>
                <a:srgbClr val="FF9900"/>
              </a:solidFill>
              <a:round/>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0"/>
                </a:spcBef>
              </a:pPr>
              <a:r>
                <a:rPr lang="en-US" sz="2000" dirty="0">
                  <a:latin typeface="微软雅黑" panose="020B0503020204020204" pitchFamily="34" charset="-122"/>
                  <a:ea typeface="微软雅黑" panose="020B0503020204020204" pitchFamily="34" charset="-122"/>
                </a:rPr>
                <a:t>&lt;head&gt;</a:t>
              </a:r>
              <a:r>
                <a:rPr lang="zh-CN" altLang="en-US" sz="2000" dirty="0">
                  <a:latin typeface="微软雅黑" panose="020B0503020204020204" pitchFamily="34" charset="-122"/>
                  <a:ea typeface="微软雅黑" panose="020B0503020204020204" pitchFamily="34" charset="-122"/>
                </a:rPr>
                <a:t>头部部分</a:t>
              </a:r>
              <a:endParaRPr lang="zh-CN" altLang="en-US" sz="2000" dirty="0">
                <a:latin typeface="微软雅黑" panose="020B0503020204020204" pitchFamily="34" charset="-122"/>
                <a:ea typeface="微软雅黑" panose="020B0503020204020204" pitchFamily="34" charset="-122"/>
              </a:endParaRPr>
            </a:p>
          </p:txBody>
        </p:sp>
        <p:sp>
          <p:nvSpPr>
            <p:cNvPr id="11" name="AutoShape 8"/>
            <p:cNvSpPr>
              <a:spLocks noChangeArrowheads="1"/>
            </p:cNvSpPr>
            <p:nvPr/>
          </p:nvSpPr>
          <p:spPr bwMode="auto">
            <a:xfrm>
              <a:off x="4305300" y="1455737"/>
              <a:ext cx="2089150" cy="704850"/>
            </a:xfrm>
            <a:prstGeom prst="roundRect">
              <a:avLst>
                <a:gd name="adj" fmla="val 16667"/>
              </a:avLst>
            </a:prstGeom>
            <a:gradFill rotWithShape="1">
              <a:gsLst>
                <a:gs pos="0">
                  <a:srgbClr val="FFFF99"/>
                </a:gs>
                <a:gs pos="100000">
                  <a:srgbClr val="FFFFFF"/>
                </a:gs>
              </a:gsLst>
              <a:lin ang="5400000" scaled="1"/>
            </a:gradFill>
            <a:ln w="9525" cmpd="sng">
              <a:solidFill>
                <a:srgbClr val="FF9900"/>
              </a:solidFill>
              <a:round/>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sz="2000" dirty="0">
                  <a:latin typeface="微软雅黑" panose="020B0503020204020204" pitchFamily="34" charset="-122"/>
                  <a:ea typeface="微软雅黑" panose="020B0503020204020204" pitchFamily="34" charset="-122"/>
                </a:rPr>
                <a:t>&lt;body&gt;</a:t>
              </a:r>
              <a:r>
                <a:rPr lang="zh-CN" altLang="en-US" sz="2000" dirty="0">
                  <a:latin typeface="微软雅黑" panose="020B0503020204020204" pitchFamily="34" charset="-122"/>
                  <a:ea typeface="微软雅黑" panose="020B0503020204020204" pitchFamily="34" charset="-122"/>
                </a:rPr>
                <a:t>主体部分</a:t>
              </a:r>
              <a:endParaRPr lang="zh-CN" altLang="en-US" sz="2000" dirty="0">
                <a:latin typeface="微软雅黑" panose="020B0503020204020204" pitchFamily="34" charset="-122"/>
                <a:ea typeface="微软雅黑" panose="020B0503020204020204" pitchFamily="34" charset="-122"/>
              </a:endParaRPr>
            </a:p>
          </p:txBody>
        </p:sp>
        <p:sp>
          <p:nvSpPr>
            <p:cNvPr id="12" name="AutoShape 10"/>
            <p:cNvSpPr/>
            <p:nvPr/>
          </p:nvSpPr>
          <p:spPr bwMode="auto">
            <a:xfrm>
              <a:off x="3932238" y="1419225"/>
              <a:ext cx="288925" cy="863600"/>
            </a:xfrm>
            <a:prstGeom prst="rightBrace">
              <a:avLst>
                <a:gd name="adj1" fmla="val 24881"/>
                <a:gd name="adj2" fmla="val 50000"/>
              </a:avLst>
            </a:prstGeom>
            <a:noFill/>
            <a:ln w="25400" cmpd="sng">
              <a:solidFill>
                <a:srgbClr val="FF000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charset="0"/>
              </a:endParaRPr>
            </a:p>
          </p:txBody>
        </p:sp>
        <p:sp>
          <p:nvSpPr>
            <p:cNvPr id="13" name="AutoShape 11"/>
            <p:cNvSpPr/>
            <p:nvPr/>
          </p:nvSpPr>
          <p:spPr bwMode="auto">
            <a:xfrm>
              <a:off x="3937000" y="325438"/>
              <a:ext cx="288925" cy="863600"/>
            </a:xfrm>
            <a:prstGeom prst="rightBrace">
              <a:avLst>
                <a:gd name="adj1" fmla="val 24881"/>
                <a:gd name="adj2" fmla="val 50000"/>
              </a:avLst>
            </a:prstGeom>
            <a:noFill/>
            <a:ln w="25400" cmpd="sng">
              <a:solidFill>
                <a:srgbClr val="FF000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charset="0"/>
              </a:endParaRPr>
            </a:p>
          </p:txBody>
        </p:sp>
        <p:sp>
          <p:nvSpPr>
            <p:cNvPr id="14" name="AutoShape 13"/>
            <p:cNvSpPr>
              <a:spLocks noChangeArrowheads="1"/>
            </p:cNvSpPr>
            <p:nvPr/>
          </p:nvSpPr>
          <p:spPr bwMode="auto">
            <a:xfrm>
              <a:off x="1352550" y="2282826"/>
              <a:ext cx="2868613" cy="783193"/>
            </a:xfrm>
            <a:prstGeom prst="wedgeRoundRectCallout">
              <a:avLst>
                <a:gd name="adj1" fmla="val -43389"/>
                <a:gd name="adj2" fmla="val -93250"/>
                <a:gd name="adj3" fmla="val 16667"/>
              </a:avLst>
            </a:prstGeom>
            <a:gradFill rotWithShape="1">
              <a:gsLst>
                <a:gs pos="0">
                  <a:srgbClr val="FFFF99"/>
                </a:gs>
                <a:gs pos="100000">
                  <a:srgbClr val="FFFFFF"/>
                </a:gs>
              </a:gsLst>
              <a:lin ang="5400000" scaled="1"/>
            </a:gradFill>
            <a:ln w="9525" cmpd="sng">
              <a:solidFill>
                <a:srgbClr val="FF6600"/>
              </a:solidFill>
              <a:miter lim="800000"/>
            </a:ln>
            <a:effectLst>
              <a:outerShdw dist="35921" dir="2700000" algn="ctr" rotWithShape="0">
                <a:schemeClr val="bg2">
                  <a:alpha val="50000"/>
                </a:schemeClr>
              </a:outerShdw>
            </a:effectLst>
          </p:spPr>
          <p:txBody>
            <a:bodyPr wrap="square" anchorCtr="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0"/>
                </a:spcBef>
              </a:pPr>
              <a:r>
                <a:rPr lang="zh-CN" altLang="en-US" sz="2000" dirty="0">
                  <a:latin typeface="微软雅黑" panose="020B0503020204020204" pitchFamily="34" charset="-122"/>
                  <a:ea typeface="微软雅黑" panose="020B0503020204020204" pitchFamily="34" charset="-122"/>
                </a:rPr>
                <a:t>网页内容，可以是文本、图像等</a:t>
              </a:r>
              <a:endParaRPr lang="zh-CN" altLang="en-US" sz="2000" dirty="0">
                <a:latin typeface="微软雅黑" panose="020B0503020204020204" pitchFamily="34" charset="-122"/>
                <a:ea typeface="微软雅黑" panose="020B0503020204020204" pitchFamily="34" charset="-122"/>
              </a:endParaRPr>
            </a:p>
          </p:txBody>
        </p:sp>
      </p:grpSp>
      <p:sp>
        <p:nvSpPr>
          <p:cNvPr id="15" name="AutoShape 17"/>
          <p:cNvSpPr>
            <a:spLocks noChangeArrowheads="1"/>
          </p:cNvSpPr>
          <p:nvPr/>
        </p:nvSpPr>
        <p:spPr bwMode="auto">
          <a:xfrm>
            <a:off x="640733" y="5080807"/>
            <a:ext cx="7886700" cy="503238"/>
          </a:xfrm>
          <a:prstGeom prst="roundRect">
            <a:avLst>
              <a:gd name="adj" fmla="val 16667"/>
            </a:avLst>
          </a:prstGeom>
          <a:gradFill rotWithShape="1">
            <a:gsLst>
              <a:gs pos="0">
                <a:srgbClr val="FFFF99"/>
              </a:gs>
              <a:gs pos="100000">
                <a:srgbClr val="FFFFFF"/>
              </a:gs>
            </a:gsLst>
            <a:lin ang="5400000" scaled="1"/>
          </a:gradFill>
          <a:ln w="9525" cmpd="sng">
            <a:solidFill>
              <a:srgbClr val="FF9900"/>
            </a:solidFill>
            <a:round/>
          </a:ln>
          <a:effectLst>
            <a:outerShdw dist="117088" dir="8363922"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b="1" dirty="0" smtClean="0">
                <a:solidFill>
                  <a:srgbClr val="FF0000"/>
                </a:solidFill>
                <a:latin typeface="微软雅黑" panose="020B0503020204020204" pitchFamily="34" charset="-122"/>
                <a:ea typeface="微软雅黑" panose="020B0503020204020204" pitchFamily="34" charset="-122"/>
              </a:rPr>
              <a:t>&lt;head&gt;…&lt;/head&gt;</a:t>
            </a:r>
            <a:r>
              <a:rPr lang="zh-CN" altLang="en-US" dirty="0">
                <a:latin typeface="微软雅黑" panose="020B0503020204020204" pitchFamily="34" charset="-122"/>
                <a:ea typeface="微软雅黑" panose="020B0503020204020204" pitchFamily="34" charset="-122"/>
              </a:rPr>
              <a:t>标签</a:t>
            </a:r>
            <a:r>
              <a:rPr lang="zh-CN" altLang="en-US" dirty="0">
                <a:latin typeface="微软雅黑" panose="020B0503020204020204" pitchFamily="34" charset="-122"/>
                <a:ea typeface="微软雅黑" panose="020B0503020204020204" pitchFamily="34" charset="-122"/>
              </a:rPr>
              <a:t>包括标题和其他说明信息</a:t>
            </a:r>
            <a:endParaRPr lang="zh-CN" altLang="en-US" dirty="0">
              <a:latin typeface="微软雅黑" panose="020B0503020204020204" pitchFamily="34" charset="-122"/>
              <a:ea typeface="微软雅黑" panose="020B0503020204020204" pitchFamily="34" charset="-122"/>
            </a:endParaRPr>
          </a:p>
        </p:txBody>
      </p:sp>
      <p:sp>
        <p:nvSpPr>
          <p:cNvPr id="16" name="AutoShape 15"/>
          <p:cNvSpPr>
            <a:spLocks noChangeArrowheads="1"/>
          </p:cNvSpPr>
          <p:nvPr/>
        </p:nvSpPr>
        <p:spPr bwMode="auto">
          <a:xfrm>
            <a:off x="677246" y="5672945"/>
            <a:ext cx="7942262" cy="759837"/>
          </a:xfrm>
          <a:prstGeom prst="roundRect">
            <a:avLst>
              <a:gd name="adj" fmla="val 16667"/>
            </a:avLst>
          </a:prstGeom>
          <a:gradFill rotWithShape="1">
            <a:gsLst>
              <a:gs pos="0">
                <a:srgbClr val="FFFF99"/>
              </a:gs>
              <a:gs pos="100000">
                <a:srgbClr val="FFFFFF"/>
              </a:gs>
            </a:gsLst>
            <a:lin ang="5400000" scaled="1"/>
          </a:gradFill>
          <a:ln w="9525" cmpd="sng">
            <a:solidFill>
              <a:srgbClr val="FF9900"/>
            </a:solidFill>
            <a:round/>
          </a:ln>
          <a:effectLst>
            <a:outerShdw dist="117088" dir="8363922"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dirty="0" smtClean="0">
                <a:latin typeface="Calibri" panose="020F0502020204030204" charset="0"/>
                <a:ea typeface="黑体" panose="02010609060101010101" charset="-122"/>
              </a:rPr>
              <a:t> </a:t>
            </a:r>
            <a:r>
              <a:rPr lang="en-US" b="1" dirty="0">
                <a:solidFill>
                  <a:srgbClr val="FF0000"/>
                </a:solidFill>
                <a:latin typeface="微软雅黑" panose="020B0503020204020204" pitchFamily="34" charset="-122"/>
                <a:ea typeface="微软雅黑" panose="020B0503020204020204" pitchFamily="34" charset="-122"/>
              </a:rPr>
              <a:t>&lt;body&gt;…&lt;/body&gt;</a:t>
            </a:r>
            <a:r>
              <a:rPr lang="zh-CN" altLang="en-US" dirty="0">
                <a:latin typeface="微软雅黑" panose="020B0503020204020204" pitchFamily="34" charset="-122"/>
                <a:ea typeface="微软雅黑" panose="020B0503020204020204" pitchFamily="34" charset="-122"/>
              </a:rPr>
              <a:t>标签包含整个网页全部标签。</a:t>
            </a:r>
            <a:endParaRPr lang="zh-CN" altLang="en-US" dirty="0">
              <a:latin typeface="微软雅黑" panose="020B0503020204020204" pitchFamily="34" charset="-122"/>
              <a:ea typeface="微软雅黑" panose="020B0503020204020204" pitchFamily="34" charset="-122"/>
            </a:endParaRPr>
          </a:p>
        </p:txBody>
      </p:sp>
      <p:sp>
        <p:nvSpPr>
          <p:cNvPr id="17" name="AutoShape 12"/>
          <p:cNvSpPr>
            <a:spLocks noChangeArrowheads="1"/>
          </p:cNvSpPr>
          <p:nvPr/>
        </p:nvSpPr>
        <p:spPr bwMode="auto">
          <a:xfrm>
            <a:off x="1101096" y="946555"/>
            <a:ext cx="2327136" cy="408623"/>
          </a:xfrm>
          <a:prstGeom prst="wedgeRoundRectCallout">
            <a:avLst>
              <a:gd name="adj1" fmla="val -47490"/>
              <a:gd name="adj2" fmla="val 80442"/>
              <a:gd name="adj3" fmla="val 16667"/>
            </a:avLst>
          </a:prstGeom>
          <a:gradFill rotWithShape="1">
            <a:gsLst>
              <a:gs pos="0">
                <a:srgbClr val="FFFF99"/>
              </a:gs>
              <a:gs pos="100000">
                <a:srgbClr val="FFFFFF"/>
              </a:gs>
            </a:gsLst>
            <a:lin ang="5400000" scaled="1"/>
          </a:gradFill>
          <a:ln w="9525">
            <a:solidFill>
              <a:srgbClr val="FF6600"/>
            </a:solidFill>
            <a:miter lim="800000"/>
          </a:ln>
          <a:effectLst>
            <a:outerShdw dist="35921" dir="2700000" algn="ctr" rotWithShape="0">
              <a:schemeClr val="bg2">
                <a:alpha val="50000"/>
              </a:schemeClr>
            </a:outerShdw>
          </a:effectLst>
        </p:spPr>
        <p:txBody>
          <a:bodyPr wrap="square" anchorCtr="1">
            <a:spAutoFit/>
          </a:bodyPr>
          <a:lstStyle>
            <a:lvl1pPr>
              <a:lnSpc>
                <a:spcPct val="90000"/>
              </a:lnSpc>
              <a:spcBef>
                <a:spcPts val="750"/>
              </a:spcBef>
              <a:buFont typeface="Arial" panose="020B0604020202020204" pitchFamily="34" charset="0"/>
              <a:buChar char="•"/>
              <a:defRPr sz="2100" b="1">
                <a:solidFill>
                  <a:srgbClr val="0051A3"/>
                </a:solidFill>
                <a:latin typeface="Arial" panose="020B060402020202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sz="2800" b="1">
                <a:solidFill>
                  <a:srgbClr val="0051A3"/>
                </a:solidFill>
                <a:latin typeface="Arial" panose="020B060402020202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b="1">
                <a:solidFill>
                  <a:srgbClr val="0051A3"/>
                </a:solidFill>
                <a:latin typeface="Arial" panose="020B060402020202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Arial" panose="020B0604020202020204" pitchFamily="34" charset="0"/>
                <a:ea typeface="宋体" panose="02010600030101010101" pitchFamily="2" charset="-122"/>
              </a:defRPr>
            </a:lvl9pPr>
          </a:lstStyle>
          <a:p>
            <a:pPr>
              <a:lnSpc>
                <a:spcPct val="100000"/>
              </a:lnSpc>
              <a:spcBef>
                <a:spcPct val="0"/>
              </a:spcBef>
              <a:buFont typeface="Arial" panose="020B0604020202020204" pitchFamily="34" charset="0"/>
              <a:buNone/>
            </a:pPr>
            <a:r>
              <a:rPr lang="zh-CN" altLang="en-US" sz="1800" b="0" dirty="0">
                <a:solidFill>
                  <a:schemeClr val="tx1"/>
                </a:solidFill>
                <a:latin typeface="微软雅黑" panose="020B0503020204020204" pitchFamily="34" charset="-122"/>
                <a:ea typeface="微软雅黑" panose="020B0503020204020204" pitchFamily="34" charset="-122"/>
                <a:sym typeface="Calibri" panose="020F0502020204030204" charset="0"/>
              </a:rPr>
              <a:t>声明文档类型</a:t>
            </a:r>
            <a:endParaRPr lang="zh-CN" altLang="en-US" sz="1800" b="0" dirty="0">
              <a:solidFill>
                <a:schemeClr val="tx1"/>
              </a:solidFill>
              <a:latin typeface="微软雅黑" panose="020B0503020204020204" pitchFamily="34" charset="-122"/>
              <a:ea typeface="微软雅黑" panose="020B0503020204020204" pitchFamily="34" charset="-122"/>
              <a:sym typeface="Calibri" panose="020F050202020403020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autoUpdateAnimBg="0"/>
      <p:bldP spid="16" grpId="0" bldLvl="0" animBg="1" autoUpdateAnimBg="0"/>
      <p:bldP spid="17" grpId="0" bldLvl="0" animBg="1"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4248263"/>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按钮类标签。</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button</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：按钮标签。</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submit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：提交按钮标签，默认行为是提交当前</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form</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表单。</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reset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：重置按钮标签，默认行为是当前表单恢复到网页初始化状态。</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32619" y="125317"/>
            <a:ext cx="8686069" cy="637553"/>
          </a:xfrm>
          <a:prstGeom prst="rect">
            <a:avLst/>
          </a:prstGeom>
        </p:spPr>
        <p:txBody>
          <a:bodyPr vert="horz" lIns="68624" tIns="34312" rIns="68624" bIns="34312" rtlCol="0" anchor="ctr">
            <a:normAutofit/>
          </a:bodyPr>
          <a:lstStyle/>
          <a:p>
            <a:pPr>
              <a:lnSpc>
                <a:spcPct val="90000"/>
              </a:lnSpc>
              <a:defRPr/>
            </a:pP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 input</a:t>
            </a: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标签</a:t>
            </a: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a:t>
            </a:r>
            <a:endPar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2235281" y="3980397"/>
            <a:ext cx="7248051" cy="119888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sym typeface="+mn-ea"/>
              </a:rPr>
              <a:t>&lt;input type="button"    value = "</a:t>
            </a:r>
            <a:r>
              <a:rPr lang="zh-CN" altLang="en-US" strike="noStrike" noProof="1" dirty="0" smtClean="0">
                <a:latin typeface="Arial" panose="020B0604020202020204" pitchFamily="34" charset="0"/>
                <a:ea typeface="宋体" panose="02010600030101010101" pitchFamily="2" charset="-122"/>
                <a:cs typeface="+mn-cs"/>
                <a:sym typeface="+mn-ea"/>
              </a:rPr>
              <a:t>普通按钮</a:t>
            </a:r>
            <a:r>
              <a:rPr lang="en-US" altLang="zh-CN" strike="noStrike" noProof="1" dirty="0" smtClean="0">
                <a:latin typeface="Arial" panose="020B0604020202020204" pitchFamily="34" charset="0"/>
                <a:ea typeface="宋体" panose="02010600030101010101" pitchFamily="2" charset="-122"/>
                <a:cs typeface="+mn-cs"/>
                <a:sym typeface="+mn-ea"/>
              </a:rPr>
              <a:t>" /&gt;</a:t>
            </a:r>
            <a:endParaRPr lang="zh-CN" altLang="en-US" strike="noStrike" noProof="1" dirty="0"/>
          </a:p>
          <a:p>
            <a:pPr fontAlgn="base"/>
            <a:r>
              <a:rPr lang="en-US" altLang="zh-CN" strike="noStrike" noProof="1" dirty="0" smtClean="0">
                <a:latin typeface="Arial" panose="020B0604020202020204" pitchFamily="34" charset="0"/>
                <a:ea typeface="宋体" panose="02010600030101010101" pitchFamily="2" charset="-122"/>
                <a:cs typeface="+mn-cs"/>
                <a:sym typeface="+mn-ea"/>
              </a:rPr>
              <a:t>&lt;input type="submit"   value = "</a:t>
            </a:r>
            <a:r>
              <a:rPr lang="zh-CN" altLang="en-US" strike="noStrike" noProof="1" dirty="0" smtClean="0">
                <a:latin typeface="Arial" panose="020B0604020202020204" pitchFamily="34" charset="0"/>
                <a:ea typeface="宋体" panose="02010600030101010101" pitchFamily="2" charset="-122"/>
                <a:cs typeface="+mn-cs"/>
                <a:sym typeface="+mn-ea"/>
              </a:rPr>
              <a:t>提交</a:t>
            </a:r>
            <a:r>
              <a:rPr lang="en-US" altLang="zh-CN" strike="noStrike" noProof="1" dirty="0" smtClean="0">
                <a:latin typeface="Arial" panose="020B0604020202020204" pitchFamily="34" charset="0"/>
                <a:ea typeface="宋体" panose="02010600030101010101" pitchFamily="2" charset="-122"/>
                <a:cs typeface="+mn-cs"/>
                <a:sym typeface="+mn-ea"/>
              </a:rPr>
              <a:t>" /&gt;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sym typeface="+mn-ea"/>
              </a:rPr>
              <a:t>&lt;input type="reset"      value = "</a:t>
            </a:r>
            <a:r>
              <a:rPr lang="zh-CN" altLang="en-US" strike="noStrike" noProof="1" dirty="0" smtClean="0">
                <a:latin typeface="Arial" panose="020B0604020202020204" pitchFamily="34" charset="0"/>
                <a:ea typeface="宋体" panose="02010600030101010101" pitchFamily="2" charset="-122"/>
                <a:cs typeface="+mn-cs"/>
                <a:sym typeface="+mn-ea"/>
              </a:rPr>
              <a:t>重置</a:t>
            </a:r>
            <a:r>
              <a:rPr lang="en-US" altLang="zh-CN" strike="noStrike" noProof="1" dirty="0" smtClean="0">
                <a:latin typeface="Arial" panose="020B0604020202020204" pitchFamily="34" charset="0"/>
                <a:ea typeface="宋体" panose="02010600030101010101" pitchFamily="2" charset="-122"/>
                <a:cs typeface="+mn-cs"/>
                <a:sym typeface="+mn-ea"/>
              </a:rPr>
              <a:t>" /&gt;</a:t>
            </a:r>
            <a:endParaRPr lang="en-US" altLang="zh-CN" strike="noStrike" noProof="1" dirty="0" smtClean="0"/>
          </a:p>
          <a:p>
            <a:pPr fontAlgn="base"/>
            <a:endParaRPr lang="zh-CN" altLang="en-US" strike="noStrike" noProof="1" dirty="0"/>
          </a:p>
        </p:txBody>
      </p:sp>
    </p:spTree>
  </p:cSld>
  <p:clrMapOvr>
    <a:masterClrMapping/>
  </p:clrMapOvr>
  <p:transition spd="slow">
    <p:push dir="u"/>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button</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按钮标签，非闭合标签，可以在该标签内部插入其他</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html</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元素，因此可以定义出功能强大的按钮。</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lvl="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私有属性（具备表单标签的公有属性）</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	type</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：按钮的类型。</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869315" marR="0" lvl="2"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reset</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：重置类型按钮</a:t>
            </a:r>
            <a:endPar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869315" marR="0" lvl="2"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submit</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：提交类型按钮</a:t>
            </a:r>
            <a:endPar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869315" marR="0" lvl="2"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button</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：不同按钮，无默认行为。</a:t>
            </a:r>
            <a:endPar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44049" y="111733"/>
            <a:ext cx="8686069" cy="637553"/>
          </a:xfrm>
          <a:prstGeom prst="rect">
            <a:avLst/>
          </a:prstGeom>
        </p:spPr>
        <p:txBody>
          <a:bodyPr vert="horz" lIns="68624" tIns="34312" rIns="68624" bIns="34312" rtlCol="0" anchor="ctr">
            <a:normAutofit/>
          </a:bodyPr>
          <a:lstStyle/>
          <a:p>
            <a:pPr>
              <a:lnSpc>
                <a:spcPct val="90000"/>
              </a:lnSpc>
              <a:defRPr/>
            </a:pP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 button</a:t>
            </a: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标签</a:t>
            </a:r>
            <a:endPar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6" name="矩形 5"/>
          <p:cNvSpPr/>
          <p:nvPr/>
        </p:nvSpPr>
        <p:spPr>
          <a:xfrm>
            <a:off x="2200819" y="5324428"/>
            <a:ext cx="5343225" cy="92202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&lt;button type="submit"&gt;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  &lt;div&gt;</a:t>
            </a:r>
            <a:r>
              <a:rPr lang="zh-CN" altLang="en-US" strike="noStrike" noProof="1" dirty="0" smtClean="0">
                <a:latin typeface="Arial" panose="020B0604020202020204" pitchFamily="34" charset="0"/>
                <a:ea typeface="宋体" panose="02010600030101010101" pitchFamily="2" charset="-122"/>
                <a:cs typeface="+mn-cs"/>
              </a:rPr>
              <a:t>大家好</a:t>
            </a:r>
            <a:r>
              <a:rPr lang="en-US" altLang="zh-CN" strike="noStrike" noProof="1" dirty="0" smtClean="0">
                <a:latin typeface="Arial" panose="020B0604020202020204" pitchFamily="34" charset="0"/>
                <a:ea typeface="宋体" panose="02010600030101010101" pitchFamily="2" charset="-122"/>
                <a:cs typeface="+mn-cs"/>
              </a:rPr>
              <a:t>&lt;/div&gt;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&lt;/button&gt;</a:t>
            </a:r>
            <a:endParaRPr lang="zh-CN" altLang="en-US" strike="noStrike" noProof="1" dirty="0"/>
          </a:p>
        </p:txBody>
      </p:sp>
    </p:spTree>
  </p:cSld>
  <p:clrMapOvr>
    <a:masterClrMapping/>
  </p:clrMapOvr>
  <p:transition spd="slow">
    <p:push dir="u"/>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下拉框标签：</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使用</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select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option</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两个标签声明下拉框。</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52130" y="136747"/>
            <a:ext cx="8686069" cy="637553"/>
          </a:xfrm>
          <a:prstGeom prst="rect">
            <a:avLst/>
          </a:prstGeom>
        </p:spPr>
        <p:txBody>
          <a:bodyPr vert="horz" lIns="68624" tIns="34312" rIns="68624" bIns="34312" rtlCol="0" anchor="ctr">
            <a:normAutofit/>
          </a:bodyPr>
          <a:lstStyle/>
          <a:p>
            <a:pPr>
              <a:lnSpc>
                <a:spcPct val="90000"/>
              </a:lnSpc>
              <a:defRPr/>
            </a:pP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下拉框标签</a:t>
            </a: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a:t>
            </a:r>
            <a:endPar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2719321" y="2791447"/>
            <a:ext cx="4682175" cy="119888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&lt;select name="pro" &gt;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	&lt;option value="1"&gt;</a:t>
            </a:r>
            <a:r>
              <a:rPr lang="zh-CN" altLang="en-US" strike="noStrike" noProof="1" dirty="0" smtClean="0">
                <a:latin typeface="Arial" panose="020B0604020202020204" pitchFamily="34" charset="0"/>
                <a:ea typeface="宋体" panose="02010600030101010101" pitchFamily="2" charset="-122"/>
                <a:cs typeface="+mn-cs"/>
              </a:rPr>
              <a:t>北京</a:t>
            </a:r>
            <a:r>
              <a:rPr lang="en-US" altLang="zh-CN" strike="noStrike" noProof="1" dirty="0" smtClean="0">
                <a:latin typeface="Arial" panose="020B0604020202020204" pitchFamily="34" charset="0"/>
                <a:ea typeface="宋体" panose="02010600030101010101" pitchFamily="2" charset="-122"/>
                <a:cs typeface="+mn-cs"/>
              </a:rPr>
              <a:t>&lt;/option&gt;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	&lt;option value="2"&gt;</a:t>
            </a:r>
            <a:r>
              <a:rPr lang="zh-CN" altLang="en-US" strike="noStrike" noProof="1" dirty="0" smtClean="0">
                <a:latin typeface="Arial" panose="020B0604020202020204" pitchFamily="34" charset="0"/>
                <a:ea typeface="宋体" panose="02010600030101010101" pitchFamily="2" charset="-122"/>
                <a:cs typeface="+mn-cs"/>
              </a:rPr>
              <a:t>上海</a:t>
            </a:r>
            <a:r>
              <a:rPr lang="en-US" altLang="zh-CN" strike="noStrike" noProof="1" dirty="0" smtClean="0">
                <a:latin typeface="Arial" panose="020B0604020202020204" pitchFamily="34" charset="0"/>
                <a:ea typeface="宋体" panose="02010600030101010101" pitchFamily="2" charset="-122"/>
                <a:cs typeface="+mn-cs"/>
              </a:rPr>
              <a:t>&lt;/option&gt;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&lt;/select&gt;</a:t>
            </a:r>
            <a:endParaRPr lang="zh-CN" altLang="en-US" strike="noStrike" noProof="1" dirty="0"/>
          </a:p>
        </p:txBody>
      </p:sp>
      <p:sp>
        <p:nvSpPr>
          <p:cNvPr id="6" name="圆角矩形 5"/>
          <p:cNvSpPr/>
          <p:nvPr/>
        </p:nvSpPr>
        <p:spPr>
          <a:xfrm>
            <a:off x="7424993" y="2772650"/>
            <a:ext cx="1301736" cy="319560"/>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下拉框</a:t>
            </a:r>
            <a:endParaRPr lang="zh-CN" altLang="en-US" sz="675" strike="noStrike" noProof="1" dirty="0">
              <a:solidFill>
                <a:srgbClr val="FF0000"/>
              </a:solidFill>
            </a:endParaRPr>
          </a:p>
        </p:txBody>
      </p:sp>
      <p:sp>
        <p:nvSpPr>
          <p:cNvPr id="7" name="圆角矩形 6"/>
          <p:cNvSpPr/>
          <p:nvPr/>
        </p:nvSpPr>
        <p:spPr>
          <a:xfrm>
            <a:off x="7448489" y="3256689"/>
            <a:ext cx="1301736" cy="319560"/>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rgbClr val="FF0000"/>
                </a:solidFill>
              </a:rPr>
              <a:t>下拉框明细</a:t>
            </a:r>
            <a:endParaRPr lang="zh-CN" altLang="en-US" sz="675" strike="noStrike" noProof="1" dirty="0">
              <a:solidFill>
                <a:srgbClr val="FF0000"/>
              </a:solidFill>
            </a:endParaRPr>
          </a:p>
        </p:txBody>
      </p:sp>
      <p:cxnSp>
        <p:nvCxnSpPr>
          <p:cNvPr id="9" name="直接箭头连接符 8"/>
          <p:cNvCxnSpPr/>
          <p:nvPr/>
        </p:nvCxnSpPr>
        <p:spPr>
          <a:xfrm flipH="1">
            <a:off x="5101919" y="2860372"/>
            <a:ext cx="2130397" cy="7049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右大括号 11"/>
          <p:cNvSpPr/>
          <p:nvPr/>
        </p:nvSpPr>
        <p:spPr>
          <a:xfrm>
            <a:off x="6964451" y="3222227"/>
            <a:ext cx="307028" cy="413548"/>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z="675" strike="noStrike" noProof="1"/>
          </a:p>
        </p:txBody>
      </p:sp>
    </p:spTree>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select</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标签私有属性</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bg2">
                  <a:lumMod val="10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multiple</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：规定可选择多个选项。</a:t>
            </a:r>
            <a:endPar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bg2">
                  <a:lumMod val="10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size</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：规定可见下拉框选项的数量。</a:t>
            </a:r>
            <a:endPar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
                <a:schemeClr val="bg2">
                  <a:lumMod val="10000"/>
                </a:schemeClr>
              </a:buClr>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option</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标签私有属性</a:t>
            </a: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bg2">
                  <a:lumMod val="10000"/>
                </a:schemeClr>
              </a:buClr>
              <a:buSzTx/>
              <a:buFont typeface="Arial" panose="020B0604020202020204" pitchFamily="34" charset="0"/>
              <a:buChar char="•"/>
            </a:pP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selected:</a:t>
            </a: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当前下拉明细项是否被选中。</a:t>
            </a:r>
            <a:endPar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bg2">
                  <a:lumMod val="10000"/>
                </a:schemeClr>
              </a:buClr>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77069" y="90266"/>
            <a:ext cx="8686069" cy="637553"/>
          </a:xfrm>
          <a:prstGeom prst="rect">
            <a:avLst/>
          </a:prstGeom>
        </p:spPr>
        <p:txBody>
          <a:bodyPr vert="horz" lIns="68624" tIns="34312" rIns="68624" bIns="34312" rtlCol="0" anchor="ctr">
            <a:normAutofit/>
          </a:bodyPr>
          <a:lstStyle/>
          <a:p>
            <a:pPr>
              <a:lnSpc>
                <a:spcPct val="90000"/>
              </a:lnSpc>
              <a:defRPr/>
            </a:pP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下拉框标签</a:t>
            </a: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-2</a:t>
            </a:r>
            <a:endPar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altLang="zh-CN" sz="21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textarea</a:t>
            </a:r>
            <a:r>
              <a:rPr kumimoji="0" lang="zh-CN" altLang="en-US"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标签</a:t>
            </a:r>
            <a:r>
              <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设定多行的文本输入控件。</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私有属性（具备表单标签的公有属性）</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914400" marR="0" lvl="2" indent="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cols:</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规定文本区内的可见宽度。</a:t>
            </a:r>
            <a:endPar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914400" marR="0" lvl="2" indent="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rows:</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规定文本区内的可见行数。</a:t>
            </a:r>
            <a:endPar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914400" marR="0" lvl="2" indent="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500" b="0" i="0" u="none" strike="noStrike" kern="1200" cap="none" spc="0" normalizeH="0" baseline="0" noProof="1" dirty="0" err="1" smtClean="0">
                <a:solidFill>
                  <a:schemeClr val="tx1"/>
                </a:solidFill>
                <a:latin typeface="微软雅黑 Light" panose="020B0502040204020203" pitchFamily="34" charset="-122"/>
                <a:ea typeface="微软雅黑 Light" panose="020B0502040204020203" pitchFamily="34" charset="-122"/>
                <a:cs typeface="+mn-cs"/>
              </a:rPr>
              <a:t>maxlength</a:t>
            </a:r>
            <a:r>
              <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a:t>
            </a:r>
            <a:r>
              <a:rPr kumimoji="0" lang="zh-CN" altLang="en-US"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文本输入的最大字符数量。</a:t>
            </a:r>
            <a:endParaRPr kumimoji="0" lang="en-US" altLang="zh-CN" sz="15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217295" marR="0" lvl="3"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35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21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99294" y="128281"/>
            <a:ext cx="8686069" cy="637553"/>
          </a:xfrm>
          <a:prstGeom prst="rect">
            <a:avLst/>
          </a:prstGeom>
        </p:spPr>
        <p:txBody>
          <a:bodyPr vert="horz" lIns="68624" tIns="34312" rIns="68624" bIns="34312" rtlCol="0" anchor="ctr">
            <a:normAutofit/>
          </a:bodyPr>
          <a:lstStyle/>
          <a:p>
            <a:pPr>
              <a:lnSpc>
                <a:spcPct val="90000"/>
              </a:lnSpc>
              <a:defRPr/>
            </a:pPr>
            <a:r>
              <a:rPr lang="en-US" altLang="zh-CN" sz="2800" noProof="1" dirty="0" err="1"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textarea</a:t>
            </a: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标签</a:t>
            </a:r>
            <a:endPar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1998745" y="4227900"/>
            <a:ext cx="7852708" cy="64516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a:t>
            </a:r>
            <a:r>
              <a:rPr lang="en-US" altLang="zh-CN" strike="noStrike" noProof="1" dirty="0" err="1" smtClean="0">
                <a:latin typeface="Arial" panose="020B0604020202020204" pitchFamily="34" charset="0"/>
                <a:ea typeface="宋体" panose="02010600030101010101" pitchFamily="2" charset="-122"/>
                <a:cs typeface="+mn-cs"/>
              </a:rPr>
              <a:t>textarea</a:t>
            </a:r>
            <a:r>
              <a:rPr lang="en-US" altLang="zh-CN" strike="noStrike" noProof="1" dirty="0" smtClean="0">
                <a:latin typeface="Arial" panose="020B0604020202020204" pitchFamily="34" charset="0"/>
                <a:ea typeface="宋体" panose="02010600030101010101" pitchFamily="2" charset="-122"/>
                <a:cs typeface="+mn-cs"/>
              </a:rPr>
              <a:t> name = "introduce" </a:t>
            </a:r>
            <a:r>
              <a:rPr lang="en-US" altLang="zh-CN" strike="noStrike" noProof="1" dirty="0" err="1" smtClean="0">
                <a:latin typeface="Arial" panose="020B0604020202020204" pitchFamily="34" charset="0"/>
                <a:ea typeface="宋体" panose="02010600030101010101" pitchFamily="2" charset="-122"/>
                <a:cs typeface="+mn-cs"/>
              </a:rPr>
              <a:t>maxlength</a:t>
            </a:r>
            <a:r>
              <a:rPr lang="en-US" altLang="zh-CN" strike="noStrike" noProof="1" dirty="0" smtClean="0">
                <a:latin typeface="Arial" panose="020B0604020202020204" pitchFamily="34" charset="0"/>
                <a:ea typeface="宋体" panose="02010600030101010101" pitchFamily="2" charset="-122"/>
                <a:cs typeface="+mn-cs"/>
              </a:rPr>
              <a:t>="500" cols="20" rows="10"&gt;&lt;/</a:t>
            </a:r>
            <a:r>
              <a:rPr lang="en-US" altLang="zh-CN" strike="noStrike" noProof="1" dirty="0" err="1" smtClean="0">
                <a:latin typeface="Arial" panose="020B0604020202020204" pitchFamily="34" charset="0"/>
                <a:ea typeface="宋体" panose="02010600030101010101" pitchFamily="2" charset="-122"/>
                <a:cs typeface="+mn-cs"/>
              </a:rPr>
              <a:t>textarea</a:t>
            </a:r>
            <a:r>
              <a:rPr lang="en-US" altLang="zh-CN" strike="noStrike" noProof="1" dirty="0" smtClean="0">
                <a:latin typeface="Arial" panose="020B0604020202020204" pitchFamily="34" charset="0"/>
                <a:ea typeface="宋体" panose="02010600030101010101" pitchFamily="2" charset="-122"/>
                <a:cs typeface="+mn-cs"/>
              </a:rPr>
              <a:t>&gt;</a:t>
            </a:r>
            <a:endParaRPr lang="zh-CN" altLang="en-US" strike="noStrike" noProof="1" dirty="0"/>
          </a:p>
        </p:txBody>
      </p:sp>
    </p:spTree>
  </p:cSld>
  <p:clrMapOvr>
    <a:masterClrMapping/>
  </p:clrMapOvr>
  <p:transition spd="slow">
    <p:push dir="u"/>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r>
              <a:rPr kumimoji="0" lang="en-US"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label</a:t>
            </a:r>
            <a:r>
              <a:rPr kumimoji="0" lang="zh-CN" altLang="en-US"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元素：</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输入标签的文字描述标签，可以代替输入标签响应用户的操作。</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521335" marR="0" lvl="1" indent="-173990" algn="l" defTabSz="695325" rtl="0" eaLnBrk="1" fontAlgn="auto" latinLnBrk="0" hangingPunct="1">
              <a:lnSpc>
                <a:spcPct val="150000"/>
              </a:lnSpc>
              <a:spcBef>
                <a:spcPts val="380"/>
              </a:spcBef>
              <a:spcAft>
                <a:spcPct val="0"/>
              </a:spcAft>
              <a:buClr>
                <a:schemeClr val="tx1">
                  <a:lumMod val="95000"/>
                  <a:lumOff val="5000"/>
                </a:schemeClr>
              </a:buClr>
              <a:buSzTx/>
              <a:buFont typeface="Arial" panose="020B0604020202020204" pitchFamily="34" charset="0"/>
              <a:buChar char="•"/>
            </a:pPr>
            <a:r>
              <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私有属性说明</a:t>
            </a:r>
            <a:r>
              <a:rPr kumimoji="0" lang="en-US" altLang="zh-CN"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endParaRPr kumimoji="0" lang="zh-CN" altLang="en-US" sz="18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914400" marR="0" lvl="2" indent="0" algn="l" defTabSz="695325" rtl="0" eaLnBrk="1" fontAlgn="auto" latinLnBrk="0" hangingPunct="1">
              <a:lnSpc>
                <a:spcPct val="150000"/>
              </a:lnSpc>
              <a:spcBef>
                <a:spcPts val="380"/>
              </a:spcBef>
              <a:spcAft>
                <a:spcPct val="0"/>
              </a:spcAft>
              <a:buClr>
                <a:schemeClr val="tx1"/>
              </a:buClr>
              <a:buSzTx/>
              <a:buFont typeface="Arial" panose="020B0604020202020204" pitchFamily="34" charset="0"/>
              <a:buChar char="•"/>
            </a:pPr>
            <a:r>
              <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for:</a:t>
            </a: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输入标签的</a:t>
            </a:r>
            <a:r>
              <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id</a:t>
            </a:r>
            <a:r>
              <a:rPr kumimoji="0" lang="zh-CN" altLang="en-US"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属性值。</a:t>
            </a:r>
            <a:endParaRPr kumimoji="0" lang="en-US" altLang="zh-CN" sz="15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endParaRPr>
          </a:p>
          <a:p>
            <a:pPr marL="1217295" marR="0" lvl="3" indent="-173990" algn="l" defTabSz="695325" rtl="0" eaLnBrk="1" fontAlgn="auto" latinLnBrk="0" hangingPunct="1">
              <a:lnSpc>
                <a:spcPct val="150000"/>
              </a:lnSpc>
              <a:spcBef>
                <a:spcPts val="380"/>
              </a:spcBef>
              <a:spcAft>
                <a:spcPct val="0"/>
              </a:spcAft>
              <a:buClrTx/>
              <a:buSzTx/>
              <a:buFont typeface="Arial" panose="020B0604020202020204" pitchFamily="34" charset="0"/>
              <a:buNone/>
            </a:pPr>
            <a:endParaRPr kumimoji="0" lang="en-US" altLang="zh-CN" sz="135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31984" y="120324"/>
            <a:ext cx="8686069" cy="637553"/>
          </a:xfrm>
          <a:prstGeom prst="rect">
            <a:avLst/>
          </a:prstGeom>
        </p:spPr>
        <p:txBody>
          <a:bodyPr vert="horz" lIns="68624" tIns="34312" rIns="68624" bIns="34312" rtlCol="0" anchor="ctr">
            <a:normAutofit/>
          </a:bodyPr>
          <a:lstStyle/>
          <a:p>
            <a:pPr>
              <a:lnSpc>
                <a:spcPct val="90000"/>
              </a:lnSpc>
              <a:defRPr/>
            </a:pPr>
            <a:r>
              <a:rPr lang="en-US" altLang="zh-CN" sz="2800" noProof="1" dirty="0" err="1"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lable</a:t>
            </a: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标签</a:t>
            </a:r>
            <a:endPar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endParaRPr>
          </a:p>
        </p:txBody>
      </p:sp>
      <p:sp>
        <p:nvSpPr>
          <p:cNvPr id="5" name="矩形 4"/>
          <p:cNvSpPr/>
          <p:nvPr/>
        </p:nvSpPr>
        <p:spPr>
          <a:xfrm>
            <a:off x="2246247" y="3151735"/>
            <a:ext cx="6540007" cy="645160"/>
          </a:xfrm>
          <a:prstGeom prst="rect">
            <a:avLst/>
          </a:prstGeom>
          <a:solidFill>
            <a:schemeClr val="accent1">
              <a:lumMod val="40000"/>
              <a:lumOff val="60000"/>
            </a:schemeClr>
          </a:solidFill>
          <a:ln>
            <a:solidFill>
              <a:srgbClr val="FF0000"/>
            </a:solidFill>
          </a:ln>
        </p:spPr>
        <p:txBody>
          <a:bodyPr wrap="square">
            <a:spAutoFit/>
          </a:bodyPr>
          <a:lstStyle/>
          <a:p>
            <a:pPr fontAlgn="base"/>
            <a:r>
              <a:rPr lang="en-US" altLang="zh-CN" strike="noStrike" noProof="1" dirty="0" smtClean="0">
                <a:latin typeface="Arial" panose="020B0604020202020204" pitchFamily="34" charset="0"/>
                <a:ea typeface="宋体" panose="02010600030101010101" pitchFamily="2" charset="-122"/>
                <a:cs typeface="+mn-cs"/>
              </a:rPr>
              <a:t>&lt;label for="sex1"&gt;</a:t>
            </a:r>
            <a:r>
              <a:rPr lang="zh-CN" altLang="en-US" strike="noStrike" noProof="1" dirty="0" smtClean="0">
                <a:latin typeface="Arial" panose="020B0604020202020204" pitchFamily="34" charset="0"/>
                <a:ea typeface="宋体" panose="02010600030101010101" pitchFamily="2" charset="-122"/>
                <a:cs typeface="+mn-cs"/>
              </a:rPr>
              <a:t>女</a:t>
            </a:r>
            <a:r>
              <a:rPr lang="en-US" altLang="zh-CN" strike="noStrike" noProof="1" dirty="0" smtClean="0">
                <a:latin typeface="Arial" panose="020B0604020202020204" pitchFamily="34" charset="0"/>
                <a:ea typeface="宋体" panose="02010600030101010101" pitchFamily="2" charset="-122"/>
                <a:cs typeface="+mn-cs"/>
              </a:rPr>
              <a:t>&lt;/label&gt;</a:t>
            </a:r>
            <a:endParaRPr lang="en-US" altLang="zh-CN" strike="noStrike" noProof="1" dirty="0" smtClean="0"/>
          </a:p>
          <a:p>
            <a:pPr fontAlgn="base"/>
            <a:r>
              <a:rPr lang="en-US" altLang="zh-CN" strike="noStrike" noProof="1" dirty="0" smtClean="0">
                <a:latin typeface="Arial" panose="020B0604020202020204" pitchFamily="34" charset="0"/>
                <a:ea typeface="宋体" panose="02010600030101010101" pitchFamily="2" charset="-122"/>
                <a:cs typeface="+mn-cs"/>
              </a:rPr>
              <a:t>&lt;input id = "sex1" type="radio" name = "sex"  value = "1"/&gt;</a:t>
            </a:r>
            <a:endParaRPr lang="zh-CN" altLang="en-US" strike="noStrike" noProof="1" dirty="0"/>
          </a:p>
        </p:txBody>
      </p:sp>
    </p:spTree>
  </p:cSld>
  <p:clrMapOvr>
    <a:masterClrMapping/>
  </p:clrMapOvr>
  <p:transition spd="slow">
    <p:push dir="u"/>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31984" y="120324"/>
            <a:ext cx="8686069" cy="637553"/>
          </a:xfrm>
          <a:prstGeom prst="rect">
            <a:avLst/>
          </a:prstGeom>
        </p:spPr>
        <p:txBody>
          <a:bodyPr vert="horz" lIns="68624" tIns="34312" rIns="68624" bIns="34312" rtlCol="0" anchor="ctr">
            <a:normAutofit/>
          </a:bodyPr>
          <a:lstStyle/>
          <a:p>
            <a:pPr>
              <a:lnSpc>
                <a:spcPct val="90000"/>
              </a:lnSpc>
              <a:defRPr/>
            </a:pPr>
            <a:r>
              <a:rPr lang="en-US" altLang="zh-CN" sz="2800" noProof="1" dirty="0" err="1"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属性值为布尔类型的属性总结</a:t>
            </a:r>
            <a:endParaRPr lang="en-US" altLang="zh-CN" sz="2800" noProof="1" dirty="0" err="1"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endParaRPr>
          </a:p>
        </p:txBody>
      </p:sp>
      <p:sp>
        <p:nvSpPr>
          <p:cNvPr id="100" name="文本框 99"/>
          <p:cNvSpPr txBox="1"/>
          <p:nvPr/>
        </p:nvSpPr>
        <p:spPr>
          <a:xfrm>
            <a:off x="927100" y="1409700"/>
            <a:ext cx="9523730" cy="3046095"/>
          </a:xfrm>
          <a:prstGeom prst="rect">
            <a:avLst/>
          </a:prstGeom>
          <a:noFill/>
          <a:ln w="9525">
            <a:noFill/>
          </a:ln>
        </p:spPr>
        <p:txBody>
          <a:bodyPr wrap="square">
            <a:spAutoFit/>
          </a:bodyPr>
          <a:p>
            <a:pPr indent="0"/>
            <a:r>
              <a:rPr lang="en-US" sz="2400" b="0">
                <a:latin typeface="Calibri" panose="020F0502020204030204" charset="0"/>
                <a:ea typeface="微软雅黑" panose="020B0503020204020204" pitchFamily="34" charset="-122"/>
                <a:cs typeface="Times New Roman" panose="02020603050405020304" charset="0"/>
              </a:rPr>
              <a:t>checked</a:t>
            </a:r>
            <a:r>
              <a:rPr lang="zh-CN" sz="2400" b="0">
                <a:latin typeface="Calibri" panose="020F0502020204030204" charset="0"/>
                <a:ea typeface="微软雅黑" panose="020B0503020204020204" pitchFamily="34" charset="-122"/>
              </a:rPr>
              <a:t>、</a:t>
            </a:r>
            <a:r>
              <a:rPr lang="en-US" sz="2400" b="0">
                <a:latin typeface="Calibri" panose="020F0502020204030204" charset="0"/>
                <a:ea typeface="微软雅黑" panose="020B0503020204020204" pitchFamily="34" charset="-122"/>
              </a:rPr>
              <a:t>selected</a:t>
            </a:r>
            <a:r>
              <a:rPr lang="zh-CN" sz="2400" b="0">
                <a:latin typeface="Calibri" panose="020F0502020204030204" charset="0"/>
                <a:ea typeface="微软雅黑" panose="020B0503020204020204" pitchFamily="34" charset="-122"/>
              </a:rPr>
              <a:t>、</a:t>
            </a:r>
            <a:r>
              <a:rPr lang="en-US" sz="2400" b="0">
                <a:latin typeface="Calibri" panose="020F0502020204030204" charset="0"/>
                <a:ea typeface="微软雅黑" panose="020B0503020204020204" pitchFamily="34" charset="-122"/>
              </a:rPr>
              <a:t>readonly</a:t>
            </a:r>
            <a:r>
              <a:rPr lang="zh-CN" sz="2400" b="0">
                <a:latin typeface="Calibri" panose="020F0502020204030204" charset="0"/>
                <a:ea typeface="微软雅黑" panose="020B0503020204020204" pitchFamily="34" charset="-122"/>
              </a:rPr>
              <a:t>、</a:t>
            </a:r>
            <a:r>
              <a:rPr lang="en-US" sz="2400" b="0">
                <a:latin typeface="Calibri" panose="020F0502020204030204" charset="0"/>
                <a:ea typeface="微软雅黑" panose="020B0503020204020204" pitchFamily="34" charset="-122"/>
              </a:rPr>
              <a:t>disabled</a:t>
            </a:r>
            <a:r>
              <a:rPr lang="zh-CN" sz="2400" b="0">
                <a:latin typeface="Calibri" panose="020F0502020204030204" charset="0"/>
                <a:ea typeface="微软雅黑" panose="020B0503020204020204" pitchFamily="34" charset="-122"/>
              </a:rPr>
              <a:t>等这些属性的值都为布尔类型。这些属性都有以下三种写法：</a:t>
            </a:r>
            <a:r>
              <a:rPr lang="en-US" sz="2400" b="0">
                <a:latin typeface="Calibri" panose="020F0502020204030204" charset="0"/>
                <a:ea typeface="微软雅黑" panose="020B0503020204020204" pitchFamily="34" charset="-122"/>
                <a:cs typeface="Times New Roman" panose="02020603050405020304" charset="0"/>
              </a:rPr>
              <a:t>checked="true"checked="checked"checked</a:t>
            </a:r>
            <a:r>
              <a:rPr lang="zh-CN" sz="2400" b="0">
                <a:latin typeface="Calibri" panose="020F0502020204030204" charset="0"/>
                <a:ea typeface="微软雅黑" panose="020B0503020204020204" pitchFamily="34" charset="-122"/>
              </a:rPr>
              <a:t>这三种写法的效果都是一样的。</a:t>
            </a:r>
            <a:endParaRPr lang="zh-CN" sz="2400" b="0">
              <a:latin typeface="Calibri" panose="020F0502020204030204" charset="0"/>
              <a:ea typeface="微软雅黑" panose="020B0503020204020204" pitchFamily="34" charset="-122"/>
            </a:endParaRPr>
          </a:p>
          <a:p>
            <a:pPr indent="0"/>
            <a:endParaRPr lang="en-US" sz="2400" b="0">
              <a:latin typeface="Calibri" panose="020F0502020204030204" charset="0"/>
              <a:ea typeface="微软雅黑" panose="020B0503020204020204" pitchFamily="34" charset="-122"/>
              <a:cs typeface="Times New Roman" panose="02020603050405020304" charset="0"/>
            </a:endParaRPr>
          </a:p>
          <a:p>
            <a:pPr indent="0"/>
            <a:r>
              <a:rPr lang="zh-CN" sz="2400" b="0">
                <a:latin typeface="Calibri" panose="020F0502020204030204" charset="0"/>
                <a:ea typeface="微软雅黑" panose="020B0503020204020204" pitchFamily="34" charset="-122"/>
              </a:rPr>
              <a:t> </a:t>
            </a:r>
            <a:endParaRPr lang="zh-CN" altLang="en-US" sz="2400" b="0">
              <a:latin typeface="Calibri" panose="020F0502020204030204" charset="0"/>
              <a:ea typeface="微软雅黑" panose="020B0503020204020204" pitchFamily="34" charset="-122"/>
            </a:endParaRPr>
          </a:p>
        </p:txBody>
      </p:sp>
    </p:spTree>
  </p:cSld>
  <p:clrMapOvr>
    <a:masterClrMapping/>
  </p:clrMapOvr>
  <p:transition spd="slow">
    <p:push dir="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3" name="标题 1"/>
          <p:cNvSpPr>
            <a:spLocks noGrp="1"/>
          </p:cNvSpPr>
          <p:nvPr>
            <p:ph type="title"/>
          </p:nvPr>
        </p:nvSpPr>
        <p:spPr>
          <a:xfrm>
            <a:off x="219064" y="79037"/>
            <a:ext cx="8686068" cy="849026"/>
          </a:xfrm>
          <a:noFill/>
          <a:ln>
            <a:noFill/>
          </a:ln>
        </p:spPr>
        <p:txBody>
          <a:bodyPr wrap="square" lIns="91464" tIns="45732" rIns="91464" bIns="45732" anchor="ctr"/>
          <a:p>
            <a:pPr defTabSz="695325"/>
            <a:r>
              <a:rPr lang="zh-CN" altLang="en-US" sz="3160" kern="1200" dirty="0">
                <a:solidFill>
                  <a:srgbClr val="595959"/>
                </a:solidFill>
                <a:latin typeface="黑体" panose="02010609060101010101" charset="-122"/>
                <a:ea typeface="黑体" panose="02010609060101010101" charset="-122"/>
                <a:cs typeface="+mj-cs"/>
              </a:rPr>
              <a:t>课堂练习</a:t>
            </a:r>
            <a:endParaRPr lang="zh-CN" altLang="en-US" sz="3160" kern="1200" dirty="0">
              <a:solidFill>
                <a:srgbClr val="595959"/>
              </a:solidFill>
              <a:latin typeface="黑体" panose="02010609060101010101" charset="-122"/>
              <a:ea typeface="黑体" panose="02010609060101010101" charset="-122"/>
              <a:cs typeface="+mj-cs"/>
            </a:endParaRPr>
          </a:p>
        </p:txBody>
      </p:sp>
      <p:sp>
        <p:nvSpPr>
          <p:cNvPr id="2" name="内容占位符 1"/>
          <p:cNvSpPr>
            <a:spLocks noGrp="1"/>
          </p:cNvSpPr>
          <p:nvPr>
            <p:ph idx="1"/>
          </p:nvPr>
        </p:nvSpPr>
        <p:spPr>
          <a:xfrm>
            <a:off x="2150692" y="1521042"/>
            <a:ext cx="7891869" cy="4769898"/>
          </a:xfrm>
        </p:spPr>
        <p:txBody>
          <a:bodyPr/>
          <a:p>
            <a:pPr fontAlgn="auto"/>
            <a:endParaRPr lang="zh-CN" altLang="en-US" strike="noStrike" noProof="1"/>
          </a:p>
        </p:txBody>
      </p:sp>
      <p:pic>
        <p:nvPicPr>
          <p:cNvPr id="172035" name="Picture 5"/>
          <p:cNvPicPr>
            <a:picLocks noChangeAspect="1"/>
          </p:cNvPicPr>
          <p:nvPr/>
        </p:nvPicPr>
        <p:blipFill>
          <a:blip r:embed="rId1"/>
          <a:stretch>
            <a:fillRect/>
          </a:stretch>
        </p:blipFill>
        <p:spPr>
          <a:xfrm>
            <a:off x="2218051" y="1032303"/>
            <a:ext cx="7614604" cy="4934376"/>
          </a:xfrm>
          <a:prstGeom prst="rect">
            <a:avLst/>
          </a:prstGeom>
          <a:noFill/>
          <a:ln w="9525">
            <a:noFill/>
          </a:ln>
        </p:spPr>
      </p:pic>
    </p:spTree>
  </p:cSld>
  <p:clrMapOvr>
    <a:masterClrMapping/>
  </p:clrMapOvr>
  <p:transition spd="slow">
    <p:push dir="u"/>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74739" y="1541405"/>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175106" name="标题 1"/>
          <p:cNvSpPr txBox="1"/>
          <p:nvPr/>
        </p:nvSpPr>
        <p:spPr>
          <a:xfrm>
            <a:off x="299294" y="140518"/>
            <a:ext cx="8686069" cy="635986"/>
          </a:xfrm>
          <a:prstGeom prst="rect">
            <a:avLst/>
          </a:prstGeom>
          <a:noFill/>
          <a:ln w="9525">
            <a:noFill/>
          </a:ln>
        </p:spPr>
        <p:txBody>
          <a:bodyPr lIns="68624" tIns="34312" rIns="68624" bIns="34312" anchor="ctr"/>
          <a:p>
            <a:pPr>
              <a:lnSpc>
                <a:spcPct val="90000"/>
              </a:lnSpc>
            </a:pPr>
            <a:r>
              <a:rPr lang="en-US" altLang="zh-CN" sz="3160" dirty="0">
                <a:solidFill>
                  <a:srgbClr val="595959"/>
                </a:solidFill>
                <a:latin typeface="黑体" panose="02010609060101010101" charset="-122"/>
                <a:ea typeface="黑体" panose="02010609060101010101" charset="-122"/>
                <a:sym typeface="宋体" panose="02010600030101010101" pitchFamily="2" charset="-122"/>
              </a:rPr>
              <a:t>iframe</a:t>
            </a:r>
            <a:r>
              <a:rPr lang="zh-CN" altLang="en-US" sz="3160" dirty="0">
                <a:solidFill>
                  <a:srgbClr val="595959"/>
                </a:solidFill>
                <a:latin typeface="黑体" panose="02010609060101010101" charset="-122"/>
                <a:ea typeface="黑体" panose="02010609060101010101" charset="-122"/>
              </a:rPr>
              <a:t>框架标签使用场景分析</a:t>
            </a:r>
            <a:endParaRPr lang="zh-CN" altLang="en-US" sz="3160" dirty="0">
              <a:solidFill>
                <a:srgbClr val="595959"/>
              </a:solidFill>
              <a:latin typeface="黑体" panose="02010609060101010101" charset="-122"/>
              <a:ea typeface="黑体" panose="02010609060101010101" charset="-122"/>
            </a:endParaRPr>
          </a:p>
        </p:txBody>
      </p:sp>
      <p:pic>
        <p:nvPicPr>
          <p:cNvPr id="175107" name="图片 4" descr="oa系统.jpg"/>
          <p:cNvPicPr>
            <a:picLocks noChangeAspect="1"/>
          </p:cNvPicPr>
          <p:nvPr/>
        </p:nvPicPr>
        <p:blipFill>
          <a:blip r:embed="rId1"/>
          <a:stretch>
            <a:fillRect/>
          </a:stretch>
        </p:blipFill>
        <p:spPr>
          <a:xfrm>
            <a:off x="2482783" y="2125699"/>
            <a:ext cx="4765198" cy="2935562"/>
          </a:xfrm>
          <a:prstGeom prst="rect">
            <a:avLst/>
          </a:prstGeom>
          <a:noFill/>
          <a:ln w="9525">
            <a:noFill/>
          </a:ln>
        </p:spPr>
      </p:pic>
      <p:sp>
        <p:nvSpPr>
          <p:cNvPr id="6" name="矩形 5"/>
          <p:cNvSpPr/>
          <p:nvPr/>
        </p:nvSpPr>
        <p:spPr>
          <a:xfrm>
            <a:off x="4928041" y="1376926"/>
            <a:ext cx="1680821" cy="343057"/>
          </a:xfrm>
          <a:prstGeom prst="rect">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顶层父页面</a:t>
            </a:r>
            <a:endParaRPr lang="zh-CN" altLang="en-US" sz="675" strike="noStrike" noProof="1" dirty="0">
              <a:solidFill>
                <a:schemeClr val="tx1"/>
              </a:solidFill>
            </a:endParaRPr>
          </a:p>
        </p:txBody>
      </p:sp>
      <p:sp>
        <p:nvSpPr>
          <p:cNvPr id="7" name="矩形 6"/>
          <p:cNvSpPr/>
          <p:nvPr/>
        </p:nvSpPr>
        <p:spPr>
          <a:xfrm>
            <a:off x="3402301" y="1660457"/>
            <a:ext cx="1231244" cy="343057"/>
          </a:xfrm>
          <a:prstGeom prst="rect">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导航子网页</a:t>
            </a:r>
            <a:endParaRPr lang="zh-CN" altLang="en-US" sz="675" strike="noStrike" noProof="1" dirty="0">
              <a:solidFill>
                <a:schemeClr val="tx1"/>
              </a:solidFill>
            </a:endParaRPr>
          </a:p>
        </p:txBody>
      </p:sp>
      <p:sp>
        <p:nvSpPr>
          <p:cNvPr id="9" name="矩形 8"/>
          <p:cNvSpPr/>
          <p:nvPr/>
        </p:nvSpPr>
        <p:spPr>
          <a:xfrm>
            <a:off x="7247981" y="3731328"/>
            <a:ext cx="969645" cy="473074"/>
          </a:xfrm>
          <a:prstGeom prst="rect">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右侧操作区子网页</a:t>
            </a:r>
            <a:endParaRPr lang="zh-CN" altLang="en-US" sz="675" strike="noStrike" noProof="1" dirty="0">
              <a:solidFill>
                <a:schemeClr val="tx1"/>
              </a:solidFill>
            </a:endParaRPr>
          </a:p>
        </p:txBody>
      </p:sp>
      <p:sp>
        <p:nvSpPr>
          <p:cNvPr id="10" name="矩形 9"/>
          <p:cNvSpPr/>
          <p:nvPr/>
        </p:nvSpPr>
        <p:spPr>
          <a:xfrm>
            <a:off x="2467119" y="2583107"/>
            <a:ext cx="745639" cy="229487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
        <p:nvSpPr>
          <p:cNvPr id="11" name="矩形 10"/>
          <p:cNvSpPr/>
          <p:nvPr/>
        </p:nvSpPr>
        <p:spPr>
          <a:xfrm>
            <a:off x="3201793" y="2536113"/>
            <a:ext cx="4022692" cy="229487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
        <p:nvSpPr>
          <p:cNvPr id="12" name="矩形 11"/>
          <p:cNvSpPr/>
          <p:nvPr/>
        </p:nvSpPr>
        <p:spPr>
          <a:xfrm>
            <a:off x="2479650" y="4843521"/>
            <a:ext cx="4768331" cy="271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
        <p:nvSpPr>
          <p:cNvPr id="13" name="矩形 12"/>
          <p:cNvSpPr/>
          <p:nvPr/>
        </p:nvSpPr>
        <p:spPr>
          <a:xfrm>
            <a:off x="2456154" y="2050508"/>
            <a:ext cx="4779297" cy="50910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675" strike="noStrike" noProof="1"/>
          </a:p>
        </p:txBody>
      </p:sp>
      <p:sp>
        <p:nvSpPr>
          <p:cNvPr id="14" name="矩形 13"/>
          <p:cNvSpPr/>
          <p:nvPr/>
        </p:nvSpPr>
        <p:spPr>
          <a:xfrm>
            <a:off x="1520971" y="2642633"/>
            <a:ext cx="792633" cy="733107"/>
          </a:xfrm>
          <a:prstGeom prst="rect">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左侧菜单子网页</a:t>
            </a:r>
            <a:endParaRPr lang="zh-CN" altLang="en-US" sz="675" strike="noStrike" noProof="1" dirty="0">
              <a:solidFill>
                <a:schemeClr val="tx1"/>
              </a:solidFill>
            </a:endParaRPr>
          </a:p>
        </p:txBody>
      </p:sp>
      <p:sp>
        <p:nvSpPr>
          <p:cNvPr id="15" name="矩形 14"/>
          <p:cNvSpPr/>
          <p:nvPr/>
        </p:nvSpPr>
        <p:spPr>
          <a:xfrm>
            <a:off x="4077448" y="5233572"/>
            <a:ext cx="969645" cy="473074"/>
          </a:xfrm>
          <a:prstGeom prst="rect">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675" strike="noStrike" noProof="1" dirty="0" smtClean="0">
                <a:solidFill>
                  <a:schemeClr val="tx1"/>
                </a:solidFill>
              </a:rPr>
              <a:t>下方页脚子网页</a:t>
            </a:r>
            <a:endParaRPr lang="zh-CN" altLang="en-US" sz="675" strike="noStrike" noProof="1" dirty="0">
              <a:solidFill>
                <a:schemeClr val="tx1"/>
              </a:solidFill>
            </a:endParaRPr>
          </a:p>
        </p:txBody>
      </p:sp>
      <p:sp>
        <p:nvSpPr>
          <p:cNvPr id="16" name="TextBox 15"/>
          <p:cNvSpPr txBox="1"/>
          <p:nvPr/>
        </p:nvSpPr>
        <p:spPr>
          <a:xfrm>
            <a:off x="7307507" y="1873497"/>
            <a:ext cx="3363209" cy="2030095"/>
          </a:xfrm>
          <a:prstGeom prst="rect">
            <a:avLst/>
          </a:prstGeom>
          <a:noFill/>
        </p:spPr>
        <p:txBody>
          <a:bodyPr wrap="square" rtlCol="0">
            <a:spAutoFit/>
          </a:bodyPr>
          <a:lstStyle/>
          <a:p>
            <a:r>
              <a:rPr lang="zh-CN" altLang="en-US" noProof="1" dirty="0" smtClean="0">
                <a:latin typeface="微软雅黑 Light" panose="020B0502040204020203" pitchFamily="34" charset="-122"/>
                <a:ea typeface="微软雅黑 Light" panose="020B0502040204020203" pitchFamily="34" charset="-122"/>
                <a:cs typeface="+mn-cs"/>
              </a:rPr>
              <a:t>系统操作顺序：</a:t>
            </a:r>
            <a:endParaRPr lang="en-US" altLang="zh-CN" noProof="1" dirty="0" smtClean="0">
              <a:latin typeface="微软雅黑 Light" panose="020B0502040204020203" pitchFamily="34" charset="-122"/>
              <a:ea typeface="微软雅黑 Light" panose="020B0502040204020203" pitchFamily="34" charset="-122"/>
            </a:endParaRPr>
          </a:p>
          <a:p>
            <a:r>
              <a:rPr lang="en-US" altLang="zh-CN" noProof="1" dirty="0" smtClean="0">
                <a:latin typeface="微软雅黑 Light" panose="020B0502040204020203" pitchFamily="34" charset="-122"/>
                <a:ea typeface="微软雅黑 Light" panose="020B0502040204020203" pitchFamily="34" charset="-122"/>
                <a:cs typeface="+mn-cs"/>
              </a:rPr>
              <a:t>1 </a:t>
            </a:r>
            <a:r>
              <a:rPr lang="zh-CN" altLang="en-US" noProof="1" dirty="0" smtClean="0">
                <a:latin typeface="微软雅黑 Light" panose="020B0502040204020203" pitchFamily="34" charset="-122"/>
                <a:ea typeface="微软雅黑 Light" panose="020B0502040204020203" pitchFamily="34" charset="-122"/>
                <a:cs typeface="+mn-cs"/>
              </a:rPr>
              <a:t>点击导航栏则左侧菜单与右侧操作区刷新。</a:t>
            </a:r>
            <a:endParaRPr lang="en-US" altLang="zh-CN" noProof="1" dirty="0" smtClean="0">
              <a:latin typeface="微软雅黑 Light" panose="020B0502040204020203" pitchFamily="34" charset="-122"/>
              <a:ea typeface="微软雅黑 Light" panose="020B0502040204020203" pitchFamily="34" charset="-122"/>
            </a:endParaRPr>
          </a:p>
          <a:p>
            <a:r>
              <a:rPr lang="en-US" altLang="zh-CN" noProof="1" dirty="0" smtClean="0">
                <a:latin typeface="微软雅黑 Light" panose="020B0502040204020203" pitchFamily="34" charset="-122"/>
                <a:ea typeface="微软雅黑 Light" panose="020B0502040204020203" pitchFamily="34" charset="-122"/>
                <a:cs typeface="+mn-cs"/>
              </a:rPr>
              <a:t>2 </a:t>
            </a:r>
            <a:r>
              <a:rPr lang="zh-CN" altLang="en-US" noProof="1" dirty="0" smtClean="0">
                <a:latin typeface="微软雅黑 Light" panose="020B0502040204020203" pitchFamily="34" charset="-122"/>
                <a:ea typeface="微软雅黑 Light" panose="020B0502040204020203" pitchFamily="34" charset="-122"/>
                <a:cs typeface="+mn-cs"/>
              </a:rPr>
              <a:t>点击左侧菜单右侧操作区刷新。</a:t>
            </a:r>
            <a:endParaRPr lang="en-US" altLang="zh-CN" noProof="1" dirty="0" smtClean="0">
              <a:latin typeface="微软雅黑 Light" panose="020B0502040204020203" pitchFamily="34" charset="-122"/>
              <a:ea typeface="微软雅黑 Light" panose="020B0502040204020203" pitchFamily="34" charset="-122"/>
            </a:endParaRPr>
          </a:p>
          <a:p>
            <a:r>
              <a:rPr lang="en-US" altLang="zh-CN" noProof="1" dirty="0" smtClean="0">
                <a:latin typeface="微软雅黑 Light" panose="020B0502040204020203" pitchFamily="34" charset="-122"/>
                <a:ea typeface="微软雅黑 Light" panose="020B0502040204020203" pitchFamily="34" charset="-122"/>
                <a:cs typeface="+mn-cs"/>
              </a:rPr>
              <a:t>3 </a:t>
            </a:r>
            <a:r>
              <a:rPr lang="zh-CN" altLang="en-US" noProof="1" dirty="0" smtClean="0">
                <a:latin typeface="微软雅黑 Light" panose="020B0502040204020203" pitchFamily="34" charset="-122"/>
                <a:ea typeface="微软雅黑 Light" panose="020B0502040204020203" pitchFamily="34" charset="-122"/>
                <a:cs typeface="+mn-cs"/>
              </a:rPr>
              <a:t>点击操作区内的内容，操作区刷新。</a:t>
            </a:r>
            <a:endParaRPr lang="zh-CN" altLang="en-US" noProof="1" dirty="0" smtClean="0">
              <a:latin typeface="微软雅黑 Light" panose="020B0502040204020203" pitchFamily="34" charset="-122"/>
              <a:ea typeface="微软雅黑 Light" panose="020B0502040204020203" pitchFamily="34" charset="-122"/>
            </a:endParaRPr>
          </a:p>
        </p:txBody>
      </p:sp>
      <p:sp>
        <p:nvSpPr>
          <p:cNvPr id="17" name="TextBox 16"/>
          <p:cNvSpPr txBox="1"/>
          <p:nvPr/>
        </p:nvSpPr>
        <p:spPr>
          <a:xfrm>
            <a:off x="7307507" y="4270194"/>
            <a:ext cx="3363209" cy="922020"/>
          </a:xfrm>
          <a:prstGeom prst="rect">
            <a:avLst/>
          </a:prstGeom>
          <a:solidFill>
            <a:schemeClr val="accent1">
              <a:lumMod val="40000"/>
              <a:lumOff val="60000"/>
            </a:schemeClr>
          </a:solidFill>
        </p:spPr>
        <p:txBody>
          <a:bodyPr wrap="square" rtlCol="0">
            <a:spAutoFit/>
          </a:bodyPr>
          <a:lstStyle/>
          <a:p>
            <a:r>
              <a:rPr lang="zh-CN" altLang="en-US" noProof="1" dirty="0" smtClean="0">
                <a:latin typeface="微软雅黑 Light" panose="020B0502040204020203" pitchFamily="34" charset="-122"/>
                <a:ea typeface="微软雅黑 Light" panose="020B0502040204020203" pitchFamily="34" charset="-122"/>
                <a:cs typeface="+mn-cs"/>
              </a:rPr>
              <a:t>当前网页建议使用</a:t>
            </a:r>
            <a:r>
              <a:rPr lang="en-US" altLang="zh-CN" noProof="1" dirty="0" smtClean="0">
                <a:latin typeface="微软雅黑 Light" panose="020B0502040204020203" pitchFamily="34" charset="-122"/>
                <a:ea typeface="微软雅黑 Light" panose="020B0502040204020203" pitchFamily="34" charset="-122"/>
                <a:cs typeface="+mn-cs"/>
              </a:rPr>
              <a:t>1</a:t>
            </a:r>
            <a:r>
              <a:rPr lang="zh-CN" altLang="en-US" noProof="1" dirty="0" smtClean="0">
                <a:latin typeface="微软雅黑 Light" panose="020B0502040204020203" pitchFamily="34" charset="-122"/>
                <a:ea typeface="微软雅黑 Light" panose="020B0502040204020203" pitchFamily="34" charset="-122"/>
                <a:cs typeface="+mn-cs"/>
              </a:rPr>
              <a:t>个父页面，</a:t>
            </a:r>
            <a:r>
              <a:rPr lang="en-US" altLang="zh-CN" noProof="1" dirty="0" smtClean="0">
                <a:latin typeface="微软雅黑 Light" panose="020B0502040204020203" pitchFamily="34" charset="-122"/>
                <a:ea typeface="微软雅黑 Light" panose="020B0502040204020203" pitchFamily="34" charset="-122"/>
                <a:cs typeface="+mn-cs"/>
              </a:rPr>
              <a:t>4</a:t>
            </a:r>
            <a:r>
              <a:rPr lang="zh-CN" altLang="en-US" noProof="1" dirty="0" smtClean="0">
                <a:latin typeface="微软雅黑 Light" panose="020B0502040204020203" pitchFamily="34" charset="-122"/>
                <a:ea typeface="微软雅黑 Light" panose="020B0502040204020203" pitchFamily="34" charset="-122"/>
                <a:cs typeface="+mn-cs"/>
              </a:rPr>
              <a:t>个子网页实现，避免了全局刷新导致的性能问题</a:t>
            </a:r>
            <a:endParaRPr lang="en-US" altLang="zh-CN" noProof="1" dirty="0" smtClean="0">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52809" y="839627"/>
            <a:ext cx="8336746" cy="5584461"/>
          </a:xfrm>
        </p:spPr>
        <p:txBody>
          <a:bodyPr vert="horz" lIns="68624" tIns="34312" rIns="68624" bIns="34312" rtlCol="0">
            <a:noAutofit/>
          </a:bodyPr>
          <a:lstStyle/>
          <a:p>
            <a:pPr marL="173990" marR="0" indent="-173990" algn="l" defTabSz="695325" rtl="0" eaLnBrk="1" fontAlgn="auto" latinLnBrk="0" hangingPunct="1">
              <a:lnSpc>
                <a:spcPct val="150000"/>
              </a:lnSpc>
              <a:spcBef>
                <a:spcPts val="760"/>
              </a:spcBef>
              <a:spcAft>
                <a:spcPct val="0"/>
              </a:spcAft>
              <a:buClr>
                <a:schemeClr val="tx1">
                  <a:lumMod val="95000"/>
                  <a:lumOff val="5000"/>
                </a:schemeClr>
              </a:buClr>
              <a:buSzTx/>
              <a:buFont typeface="Arial" panose="020B0604020202020204" pitchFamily="34" charset="0"/>
              <a:buChar char="•"/>
            </a:pPr>
            <a:r>
              <a:rPr kumimoji="0" lang="en-US" altLang="zh-CN"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iframe</a:t>
            </a:r>
            <a:r>
              <a:rPr kumimoji="0" lang="zh-CN" altLang="en-US"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标签</a:t>
            </a:r>
            <a:r>
              <a:rPr kumimoji="0" lang="en-US" altLang="zh-CN" sz="21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rPr>
              <a:t>该标签可以在当前网页上引入其他网页资源（支持引入非同源网页）。</a:t>
            </a: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Char char="•"/>
            </a:pPr>
            <a:endParaRPr kumimoji="0" lang="en-US" altLang="zh-CN" sz="1800" b="0" i="0" u="none" strike="noStrike" kern="1200" cap="none" spc="0" normalizeH="0" baseline="0" noProof="1" dirty="0" smtClean="0">
              <a:solidFill>
                <a:schemeClr val="tx1"/>
              </a:solidFill>
              <a:latin typeface="微软雅黑 Light" panose="020B0502040204020203" pitchFamily="34" charset="-122"/>
              <a:ea typeface="微软雅黑 Light" panose="020B0502040204020203" pitchFamily="34" charset="-122"/>
              <a:cs typeface="+mn-cs"/>
            </a:endParaRPr>
          </a:p>
          <a:p>
            <a:pPr marL="173990" marR="0" indent="-173990" algn="l" defTabSz="695325" rtl="0" eaLnBrk="1" fontAlgn="auto" latinLnBrk="0" hangingPunct="1">
              <a:lnSpc>
                <a:spcPct val="150000"/>
              </a:lnSpc>
              <a:spcBef>
                <a:spcPts val="760"/>
              </a:spcBef>
              <a:spcAft>
                <a:spcPct val="0"/>
              </a:spcAft>
              <a:buClrTx/>
              <a:buSzTx/>
              <a:buFont typeface="Arial" panose="020B0604020202020204" pitchFamily="34" charset="0"/>
              <a:buNone/>
            </a:pPr>
            <a:r>
              <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rPr>
              <a:t>	</a:t>
            </a:r>
            <a:endParaRPr kumimoji="0" lang="en-US" altLang="zh-CN" sz="1800" b="1" i="0" u="none" strike="noStrike" kern="1200" cap="none" spc="0" normalizeH="0" baseline="0" noProof="1" dirty="0" smtClean="0">
              <a:solidFill>
                <a:schemeClr val="tx1">
                  <a:lumMod val="75000"/>
                  <a:lumOff val="25000"/>
                </a:schemeClr>
              </a:solidFill>
              <a:latin typeface="微软雅黑 Light" panose="020B0502040204020203" pitchFamily="34" charset="-122"/>
              <a:ea typeface="微软雅黑 Light" panose="020B0502040204020203" pitchFamily="34" charset="-122"/>
              <a:cs typeface="+mn-cs"/>
            </a:endParaRPr>
          </a:p>
        </p:txBody>
      </p:sp>
      <p:sp>
        <p:nvSpPr>
          <p:cNvPr id="4" name="标题 1"/>
          <p:cNvSpPr txBox="1"/>
          <p:nvPr/>
        </p:nvSpPr>
        <p:spPr>
          <a:xfrm>
            <a:off x="216109" y="112954"/>
            <a:ext cx="8686069" cy="637553"/>
          </a:xfrm>
          <a:prstGeom prst="rect">
            <a:avLst/>
          </a:prstGeom>
        </p:spPr>
        <p:txBody>
          <a:bodyPr vert="horz" lIns="68624" tIns="34312" rIns="68624" bIns="34312" rtlCol="0" anchor="ctr">
            <a:normAutofit/>
          </a:bodyPr>
          <a:lstStyle/>
          <a:p>
            <a:pPr>
              <a:lnSpc>
                <a:spcPct val="90000"/>
              </a:lnSpc>
              <a:defRPr/>
            </a:pPr>
            <a:r>
              <a:rPr lang="en-US" altLang="zh-CN"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iframe</a:t>
            </a:r>
            <a:r>
              <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框架标签基本属性</a:t>
            </a:r>
            <a:endParaRPr lang="zh-CN" altLang="en-US" sz="2800" noProof="1"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179229" name="矩形 4"/>
          <p:cNvSpPr/>
          <p:nvPr/>
        </p:nvSpPr>
        <p:spPr>
          <a:xfrm>
            <a:off x="2293735" y="4726186"/>
            <a:ext cx="3964733" cy="1576705"/>
          </a:xfrm>
          <a:prstGeom prst="rect">
            <a:avLst/>
          </a:prstGeom>
          <a:solidFill>
            <a:srgbClr val="BDD7EE"/>
          </a:solidFill>
          <a:ln w="9525" cap="flat" cmpd="sng">
            <a:solidFill>
              <a:srgbClr val="FF0000"/>
            </a:solidFill>
            <a:prstDash val="solid"/>
            <a:round/>
            <a:headEnd type="none" w="med" len="med"/>
            <a:tailEnd type="none" w="med" len="med"/>
          </a:ln>
        </p:spPr>
        <p:txBody>
          <a:bodyPr wrap="square" anchor="t">
            <a:spAutoFit/>
          </a:bodyPr>
          <a:p>
            <a:r>
              <a:rPr lang="en-US" altLang="zh-CN" sz="1380" dirty="0">
                <a:latin typeface="Arial" panose="020B0604020202020204" pitchFamily="34" charset="0"/>
              </a:rPr>
              <a:t>&lt;</a:t>
            </a:r>
            <a:r>
              <a:rPr lang="en-US" altLang="zh-CN" sz="1380" dirty="0" err="1">
                <a:latin typeface="Arial" panose="020B0604020202020204" pitchFamily="34" charset="0"/>
              </a:rPr>
              <a:t>iframe</a:t>
            </a:r>
            <a:endParaRPr lang="en-US" altLang="zh-CN" sz="1380" dirty="0">
              <a:latin typeface="Arial" panose="020B0604020202020204" pitchFamily="34" charset="0"/>
            </a:endParaRPr>
          </a:p>
          <a:p>
            <a:pPr lvl="1" indent="0"/>
            <a:r>
              <a:rPr lang="en-US" altLang="zh-CN" sz="1380" dirty="0" err="1">
                <a:latin typeface="Arial" panose="020B0604020202020204" pitchFamily="34" charset="0"/>
              </a:rPr>
              <a:t>frameborder</a:t>
            </a:r>
            <a:r>
              <a:rPr lang="en-US" altLang="zh-CN" sz="1380" dirty="0">
                <a:latin typeface="Arial" panose="020B0604020202020204" pitchFamily="34" charset="0"/>
              </a:rPr>
              <a:t>="yes" </a:t>
            </a:r>
            <a:endParaRPr lang="en-US" altLang="zh-CN" sz="1380" dirty="0">
              <a:latin typeface="Arial" panose="020B0604020202020204" pitchFamily="34" charset="0"/>
            </a:endParaRPr>
          </a:p>
          <a:p>
            <a:pPr lvl="1" indent="0"/>
            <a:r>
              <a:rPr lang="en-US" altLang="zh-CN" sz="1380" dirty="0">
                <a:latin typeface="Arial" panose="020B0604020202020204" pitchFamily="34" charset="0"/>
              </a:rPr>
              <a:t>height="500px" </a:t>
            </a:r>
            <a:endParaRPr lang="en-US" altLang="zh-CN" sz="1380" dirty="0">
              <a:latin typeface="Arial" panose="020B0604020202020204" pitchFamily="34" charset="0"/>
            </a:endParaRPr>
          </a:p>
          <a:p>
            <a:pPr lvl="1" indent="0"/>
            <a:r>
              <a:rPr lang="en-US" altLang="zh-CN" sz="1380" dirty="0">
                <a:latin typeface="Arial" panose="020B0604020202020204" pitchFamily="34" charset="0"/>
              </a:rPr>
              <a:t>width="100%" </a:t>
            </a:r>
            <a:endParaRPr lang="en-US" altLang="zh-CN" sz="1380" dirty="0">
              <a:latin typeface="Arial" panose="020B0604020202020204" pitchFamily="34" charset="0"/>
            </a:endParaRPr>
          </a:p>
          <a:p>
            <a:pPr lvl="1" indent="0"/>
            <a:r>
              <a:rPr lang="en-US" altLang="zh-CN" sz="1380" dirty="0">
                <a:latin typeface="Arial" panose="020B0604020202020204" pitchFamily="34" charset="0"/>
              </a:rPr>
              <a:t>scrolling="auto" </a:t>
            </a:r>
            <a:endParaRPr lang="en-US" altLang="zh-CN" sz="1380" dirty="0">
              <a:latin typeface="Arial" panose="020B0604020202020204" pitchFamily="34" charset="0"/>
            </a:endParaRPr>
          </a:p>
          <a:p>
            <a:pPr lvl="1" indent="0"/>
            <a:r>
              <a:rPr lang="en-US" altLang="zh-CN" sz="1380" dirty="0" err="1">
                <a:latin typeface="Arial" panose="020B0604020202020204" pitchFamily="34" charset="0"/>
              </a:rPr>
              <a:t>src</a:t>
            </a:r>
            <a:r>
              <a:rPr lang="en-US" altLang="zh-CN" sz="1380" dirty="0">
                <a:latin typeface="Arial" panose="020B0604020202020204" pitchFamily="34" charset="0"/>
              </a:rPr>
              <a:t>=</a:t>
            </a:r>
            <a:r>
              <a:rPr lang="en-US" altLang="zh-CN" sz="1380" dirty="0">
                <a:latin typeface="Arial" panose="020B0604020202020204" pitchFamily="34" charset="0"/>
                <a:hlinkClick r:id="rId1"/>
              </a:rPr>
              <a:t>http://www.baidu.com</a:t>
            </a:r>
            <a:endParaRPr lang="en-US" altLang="zh-CN" sz="1380" dirty="0">
              <a:latin typeface="Arial" panose="020B0604020202020204" pitchFamily="34" charset="0"/>
            </a:endParaRPr>
          </a:p>
          <a:p>
            <a:r>
              <a:rPr lang="en-US" altLang="zh-CN" sz="1380" dirty="0">
                <a:latin typeface="Arial" panose="020B0604020202020204" pitchFamily="34" charset="0"/>
              </a:rPr>
              <a:t>&gt;&lt;/iframe&gt;</a:t>
            </a:r>
            <a:endParaRPr lang="en-US" altLang="zh-CN" sz="1380" dirty="0">
              <a:latin typeface="Arial" panose="020B0604020202020204" pitchFamily="34" charset="0"/>
            </a:endParaRPr>
          </a:p>
        </p:txBody>
      </p:sp>
      <p:pic>
        <p:nvPicPr>
          <p:cNvPr id="179230" name="图片 1"/>
          <p:cNvPicPr>
            <a:picLocks noChangeAspect="1"/>
          </p:cNvPicPr>
          <p:nvPr/>
        </p:nvPicPr>
        <p:blipFill>
          <a:blip r:embed="rId2"/>
          <a:stretch>
            <a:fillRect/>
          </a:stretch>
        </p:blipFill>
        <p:spPr>
          <a:xfrm>
            <a:off x="7299217" y="4489650"/>
            <a:ext cx="2608171" cy="2050507"/>
          </a:xfrm>
          <a:prstGeom prst="rect">
            <a:avLst/>
          </a:prstGeom>
          <a:noFill/>
          <a:ln w="9525">
            <a:noFill/>
          </a:ln>
        </p:spPr>
      </p:pic>
      <p:graphicFrame>
        <p:nvGraphicFramePr>
          <p:cNvPr id="5" name="表格 4"/>
          <p:cNvGraphicFramePr/>
          <p:nvPr>
            <p:custDataLst>
              <p:tags r:id="rId3"/>
            </p:custDataLst>
          </p:nvPr>
        </p:nvGraphicFramePr>
        <p:xfrm>
          <a:off x="2371090" y="1549400"/>
          <a:ext cx="6096000" cy="2940050"/>
        </p:xfrm>
        <a:graphic>
          <a:graphicData uri="http://schemas.openxmlformats.org/drawingml/2006/table">
            <a:tbl>
              <a:tblPr firstRow="1" bandRow="1">
                <a:tableStyleId>{5940675A-B579-460E-94D1-54222C63F5DA}</a:tableStyleId>
              </a:tblPr>
              <a:tblGrid>
                <a:gridCol w="1460500"/>
                <a:gridCol w="1689100"/>
                <a:gridCol w="2946400"/>
              </a:tblGrid>
              <a:tr h="304800">
                <a:tc>
                  <a:txBody>
                    <a:bodyPr/>
                    <a:p>
                      <a:pPr indent="0">
                        <a:buNone/>
                      </a:pPr>
                      <a:r>
                        <a:rPr lang="en-US" sz="1000" b="1">
                          <a:solidFill>
                            <a:srgbClr val="FFFFFF"/>
                          </a:solidFill>
                          <a:latin typeface="Calibri" panose="020F0502020204030204" charset="0"/>
                          <a:cs typeface="Calibri" panose="020F0502020204030204" charset="0"/>
                        </a:rPr>
                        <a:t>属性</a:t>
                      </a:r>
                      <a:endParaRPr lang="en-US" altLang="en-US" sz="1000" b="1">
                        <a:solidFill>
                          <a:srgbClr val="FFFFFF"/>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5B9BD5"/>
                    </a:solidFill>
                  </a:tcPr>
                </a:tc>
                <a:tc>
                  <a:txBody>
                    <a:bodyPr/>
                    <a:p>
                      <a:pPr indent="0">
                        <a:buNone/>
                      </a:pPr>
                      <a:r>
                        <a:rPr lang="en-US" sz="1000" b="1">
                          <a:solidFill>
                            <a:srgbClr val="FFFFFF"/>
                          </a:solidFill>
                          <a:latin typeface="Calibri" panose="020F0502020204030204" charset="0"/>
                          <a:cs typeface="Calibri" panose="020F0502020204030204" charset="0"/>
                        </a:rPr>
                        <a:t>值</a:t>
                      </a:r>
                      <a:endParaRPr lang="en-US" altLang="en-US" sz="1000" b="1">
                        <a:solidFill>
                          <a:srgbClr val="FFFFFF"/>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5B9BD5"/>
                    </a:solidFill>
                  </a:tcPr>
                </a:tc>
                <a:tc>
                  <a:txBody>
                    <a:bodyPr/>
                    <a:p>
                      <a:pPr indent="0">
                        <a:buNone/>
                      </a:pPr>
                      <a:r>
                        <a:rPr lang="en-US" sz="1000" b="1">
                          <a:solidFill>
                            <a:srgbClr val="FFFFFF"/>
                          </a:solidFill>
                          <a:latin typeface="Calibri" panose="020F0502020204030204" charset="0"/>
                          <a:cs typeface="Calibri" panose="020F0502020204030204" charset="0"/>
                        </a:rPr>
                        <a:t>描述</a:t>
                      </a:r>
                      <a:endParaRPr lang="en-US" altLang="en-US" sz="1000" b="1">
                        <a:solidFill>
                          <a:srgbClr val="FFFFFF"/>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5B9BD5"/>
                    </a:solidFill>
                  </a:tcPr>
                </a:tc>
              </a:tr>
              <a:tr h="304800">
                <a:tc>
                  <a:txBody>
                    <a:bodyPr/>
                    <a:p>
                      <a:pPr indent="0">
                        <a:buNone/>
                      </a:pPr>
                      <a:r>
                        <a:rPr lang="en-US" sz="1000" b="0">
                          <a:solidFill>
                            <a:srgbClr val="000000"/>
                          </a:solidFill>
                          <a:latin typeface="Calibri" panose="020F0502020204030204" charset="0"/>
                          <a:cs typeface="Calibri" panose="020F0502020204030204" charset="0"/>
                        </a:rPr>
                        <a:t>src</a:t>
                      </a:r>
                      <a:endParaRPr lang="en-US" altLang="en-US" sz="1000" b="0">
                        <a:solidFill>
                          <a:srgbClr val="000000"/>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D2DEEF"/>
                    </a:solidFill>
                  </a:tcPr>
                </a:tc>
                <a:tc>
                  <a:txBody>
                    <a:bodyPr/>
                    <a:p>
                      <a:pPr indent="0">
                        <a:buNone/>
                      </a:pPr>
                      <a:r>
                        <a:rPr lang="en-US" sz="1000" b="0">
                          <a:solidFill>
                            <a:srgbClr val="000000"/>
                          </a:solidFill>
                          <a:latin typeface="Calibri" panose="020F0502020204030204" charset="0"/>
                          <a:cs typeface="Calibri" panose="020F0502020204030204" charset="0"/>
                        </a:rPr>
                        <a:t>URL</a:t>
                      </a:r>
                      <a:endParaRPr lang="en-US" altLang="en-US" sz="1000" b="0">
                        <a:solidFill>
                          <a:srgbClr val="000000"/>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D2DEEF"/>
                    </a:solidFill>
                  </a:tcPr>
                </a:tc>
                <a:tc>
                  <a:txBody>
                    <a:bodyPr/>
                    <a:p>
                      <a:pPr indent="0">
                        <a:buNone/>
                      </a:pPr>
                      <a:r>
                        <a:rPr lang="en-US" sz="1000" b="0">
                          <a:solidFill>
                            <a:srgbClr val="000000"/>
                          </a:solidFill>
                          <a:latin typeface="Calibri" panose="020F0502020204030204" charset="0"/>
                          <a:cs typeface="Calibri" panose="020F0502020204030204" charset="0"/>
                        </a:rPr>
                        <a:t>规定在iframe中显示的文档的URL</a:t>
                      </a:r>
                      <a:endParaRPr lang="en-US" altLang="en-US" sz="1000" b="0">
                        <a:solidFill>
                          <a:srgbClr val="000000"/>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D2DEEF"/>
                    </a:solidFill>
                  </a:tcPr>
                </a:tc>
              </a:tr>
              <a:tr h="393700">
                <a:tc>
                  <a:txBody>
                    <a:bodyPr/>
                    <a:p>
                      <a:pPr indent="0">
                        <a:buNone/>
                      </a:pPr>
                      <a:r>
                        <a:rPr lang="en-US" sz="1000" b="0">
                          <a:solidFill>
                            <a:srgbClr val="000000"/>
                          </a:solidFill>
                          <a:latin typeface="Calibri" panose="020F0502020204030204" charset="0"/>
                          <a:cs typeface="Calibri" panose="020F0502020204030204" charset="0"/>
                        </a:rPr>
                        <a:t>frameBorder</a:t>
                      </a:r>
                      <a:endParaRPr lang="en-US" altLang="en-US" sz="1000" b="0">
                        <a:solidFill>
                          <a:srgbClr val="000000"/>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EAEFF7"/>
                    </a:solidFill>
                  </a:tcPr>
                </a:tc>
                <a:tc>
                  <a:txBody>
                    <a:bodyPr/>
                    <a:p>
                      <a:pPr indent="0">
                        <a:buNone/>
                      </a:pPr>
                      <a:r>
                        <a:rPr lang="en-US" sz="1000" b="0">
                          <a:solidFill>
                            <a:srgbClr val="000000"/>
                          </a:solidFill>
                          <a:latin typeface="Calibri" panose="020F0502020204030204" charset="0"/>
                          <a:cs typeface="Calibri" panose="020F0502020204030204" charset="0"/>
                        </a:rPr>
                        <a:t>1</a:t>
                      </a:r>
                      <a:r>
                        <a:rPr 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1000" b="0">
                          <a:solidFill>
                            <a:srgbClr val="000000"/>
                          </a:solidFill>
                          <a:latin typeface="Calibri" panose="020F0502020204030204" charset="0"/>
                          <a:cs typeface="Calibri" panose="020F0502020204030204" charset="0"/>
                        </a:rPr>
                        <a:t>0</a:t>
                      </a:r>
                      <a:endParaRPr lang="en-US" altLang="en-US" sz="1000" b="0">
                        <a:solidFill>
                          <a:srgbClr val="000000"/>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EAEFF7"/>
                    </a:solidFill>
                  </a:tcPr>
                </a:tc>
                <a:tc>
                  <a:txBody>
                    <a:bodyPr/>
                    <a:p>
                      <a:pPr indent="0">
                        <a:buNone/>
                      </a:pPr>
                      <a:r>
                        <a:rPr lang="en-US" sz="1000" b="0">
                          <a:solidFill>
                            <a:srgbClr val="000000"/>
                          </a:solidFill>
                          <a:latin typeface="Calibri" panose="020F0502020204030204" charset="0"/>
                          <a:cs typeface="Calibri" panose="020F0502020204030204" charset="0"/>
                        </a:rPr>
                        <a:t>规定是否显示框架周围的边框</a:t>
                      </a:r>
                      <a:endParaRPr lang="en-US" altLang="en-US" sz="1000" b="0">
                        <a:solidFill>
                          <a:srgbClr val="000000"/>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EAEFF7"/>
                    </a:solidFill>
                  </a:tcPr>
                </a:tc>
              </a:tr>
              <a:tr h="533400">
                <a:tc>
                  <a:txBody>
                    <a:bodyPr/>
                    <a:p>
                      <a:pPr indent="0">
                        <a:buNone/>
                      </a:pPr>
                      <a:r>
                        <a:rPr lang="en-US" sz="1000" b="0">
                          <a:solidFill>
                            <a:srgbClr val="000000"/>
                          </a:solidFill>
                          <a:latin typeface="Calibri" panose="020F0502020204030204" charset="0"/>
                          <a:cs typeface="Calibri" panose="020F0502020204030204" charset="0"/>
                        </a:rPr>
                        <a:t>scrolling</a:t>
                      </a:r>
                      <a:endParaRPr lang="en-US" altLang="en-US" sz="1000" b="0">
                        <a:solidFill>
                          <a:srgbClr val="000000"/>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D2DEEF"/>
                    </a:solidFill>
                  </a:tcPr>
                </a:tc>
                <a:tc>
                  <a:txBody>
                    <a:bodyPr/>
                    <a:p>
                      <a:pPr indent="0">
                        <a:buNone/>
                      </a:pPr>
                      <a:r>
                        <a:rPr 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y</a:t>
                      </a:r>
                      <a:r>
                        <a:rPr lang="en-US" sz="1000" b="0">
                          <a:solidFill>
                            <a:srgbClr val="000000"/>
                          </a:solidFill>
                          <a:latin typeface="Calibri" panose="020F0502020204030204" charset="0"/>
                          <a:cs typeface="Calibri" panose="020F0502020204030204" charset="0"/>
                        </a:rPr>
                        <a:t>es </a:t>
                      </a:r>
                      <a:r>
                        <a:rPr 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/n</a:t>
                      </a:r>
                      <a:r>
                        <a:rPr lang="en-US" sz="1000" b="0">
                          <a:solidFill>
                            <a:srgbClr val="000000"/>
                          </a:solidFill>
                          <a:latin typeface="Calibri" panose="020F0502020204030204" charset="0"/>
                          <a:cs typeface="Calibri" panose="020F0502020204030204" charset="0"/>
                        </a:rPr>
                        <a:t>o</a:t>
                      </a:r>
                      <a:r>
                        <a:rPr 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1000" b="0">
                          <a:solidFill>
                            <a:srgbClr val="000000"/>
                          </a:solidFill>
                          <a:latin typeface="Calibri" panose="020F0502020204030204" charset="0"/>
                          <a:cs typeface="Calibri" panose="020F0502020204030204" charset="0"/>
                        </a:rPr>
                        <a:t>auto</a:t>
                      </a:r>
                      <a:endParaRPr lang="en-US" alt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D2DEEF"/>
                    </a:solidFill>
                  </a:tcPr>
                </a:tc>
                <a:tc>
                  <a:txBody>
                    <a:bodyPr/>
                    <a:p>
                      <a:pPr indent="0">
                        <a:buNone/>
                      </a:pPr>
                      <a:r>
                        <a:rPr lang="en-US" sz="1000" b="0">
                          <a:solidFill>
                            <a:srgbClr val="000000"/>
                          </a:solidFill>
                          <a:latin typeface="Calibri" panose="020F0502020204030204" charset="0"/>
                          <a:cs typeface="Calibri" panose="020F0502020204030204" charset="0"/>
                        </a:rPr>
                        <a:t>规定是否在iframe中显示滚动条</a:t>
                      </a:r>
                      <a:endParaRPr lang="en-US" altLang="en-US" sz="1000" b="0">
                        <a:solidFill>
                          <a:srgbClr val="000000"/>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D2DEEF"/>
                    </a:solidFill>
                  </a:tcPr>
                </a:tc>
              </a:tr>
              <a:tr h="393700">
                <a:tc>
                  <a:txBody>
                    <a:bodyPr/>
                    <a:p>
                      <a:pPr indent="0">
                        <a:buNone/>
                      </a:pPr>
                      <a:r>
                        <a:rPr 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w</a:t>
                      </a:r>
                      <a:r>
                        <a:rPr lang="en-US" sz="1000" b="0">
                          <a:solidFill>
                            <a:srgbClr val="000000"/>
                          </a:solidFill>
                          <a:latin typeface="Calibri" panose="020F0502020204030204" charset="0"/>
                          <a:cs typeface="Calibri" panose="020F0502020204030204" charset="0"/>
                        </a:rPr>
                        <a:t>idth/height</a:t>
                      </a:r>
                      <a:endParaRPr lang="en-US" alt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AEFF7"/>
                    </a:solidFill>
                  </a:tcPr>
                </a:tc>
                <a:tc>
                  <a:txBody>
                    <a:bodyPr/>
                    <a:p>
                      <a:pPr indent="0">
                        <a:buNone/>
                      </a:pPr>
                      <a:r>
                        <a:rPr lang="en-US" sz="1000" b="0">
                          <a:solidFill>
                            <a:srgbClr val="000000"/>
                          </a:solidFill>
                          <a:latin typeface="Calibri" panose="020F0502020204030204" charset="0"/>
                          <a:cs typeface="Calibri" panose="020F0502020204030204" charset="0"/>
                        </a:rPr>
                        <a:t>Pixels/%</a:t>
                      </a:r>
                      <a:endParaRPr lang="en-US" altLang="en-US" sz="1000" b="0">
                        <a:solidFill>
                          <a:srgbClr val="000000"/>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AEFF7"/>
                    </a:solidFill>
                  </a:tcPr>
                </a:tc>
                <a:tc>
                  <a:txBody>
                    <a:bodyPr/>
                    <a:p>
                      <a:pPr indent="0">
                        <a:buNone/>
                      </a:pPr>
                      <a:r>
                        <a:rPr lang="en-US" sz="1000" b="0">
                          <a:solidFill>
                            <a:srgbClr val="000000"/>
                          </a:solidFill>
                          <a:latin typeface="Calibri" panose="020F0502020204030204" charset="0"/>
                          <a:cs typeface="Calibri" panose="020F0502020204030204" charset="0"/>
                        </a:rPr>
                        <a:t>定义iframe的宽度/高度</a:t>
                      </a:r>
                      <a:endParaRPr lang="en-US" altLang="en-US" sz="1000" b="0">
                        <a:solidFill>
                          <a:srgbClr val="000000"/>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AEFF7"/>
                    </a:solidFill>
                  </a:tcPr>
                </a:tc>
              </a:tr>
              <a:tr h="393700">
                <a:tc>
                  <a:txBody>
                    <a:bodyPr/>
                    <a:p>
                      <a:pPr indent="0">
                        <a:buNone/>
                      </a:pPr>
                      <a:r>
                        <a:rPr 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name:                         </a:t>
                      </a:r>
                      <a:endParaRPr lang="en-US" alt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AEFF7"/>
                    </a:solidFill>
                  </a:tcPr>
                </a:tc>
                <a:tc>
                  <a:txBody>
                    <a:bodyPr/>
                    <a:p>
                      <a:pPr indent="0">
                        <a:buNone/>
                      </a:pPr>
                      <a:r>
                        <a:rPr lang="en-US" sz="1000" b="0">
                          <a:solidFill>
                            <a:srgbClr val="000000"/>
                          </a:solidFill>
                          <a:latin typeface="Calibri" panose="020F0502020204030204" charset="0"/>
                          <a:cs typeface="Calibri" panose="020F0502020204030204" charset="0"/>
                        </a:rPr>
                        <a:t> </a:t>
                      </a:r>
                      <a:endParaRPr lang="en-US" altLang="en-US" sz="1000" b="0">
                        <a:solidFill>
                          <a:srgbClr val="000000"/>
                        </a:solidFill>
                        <a:latin typeface="Calibri" panose="020F0502020204030204" charset="0"/>
                        <a:ea typeface="Calibri" panose="020F0502020204030204" charset="0"/>
                        <a:cs typeface="Calibri" panose="020F0502020204030204" charset="0"/>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AEFF7"/>
                    </a:solidFill>
                  </a:tcPr>
                </a:tc>
                <a:tc>
                  <a:txBody>
                    <a:bodyPr/>
                    <a:p>
                      <a:pPr indent="0">
                        <a:buNone/>
                      </a:pPr>
                      <a:r>
                        <a:rPr 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框架标识名</a:t>
                      </a:r>
                      <a:endParaRPr lang="en-US" alt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AEFF7"/>
                    </a:solidFill>
                  </a:tcPr>
                </a:tc>
              </a:tr>
              <a:tr h="615950">
                <a:tc>
                  <a:txBody>
                    <a:bodyPr/>
                    <a:p>
                      <a:pPr indent="0">
                        <a:buNone/>
                      </a:pPr>
                      <a:r>
                        <a:rPr 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noresize：</a:t>
                      </a:r>
                      <a:endParaRPr lang="en-US" alt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EAEFF7"/>
                    </a:solidFill>
                  </a:tcPr>
                </a:tc>
                <a:tc>
                  <a:txBody>
                    <a:bodyPr/>
                    <a:p>
                      <a:pPr indent="0">
                        <a:buNone/>
                      </a:pPr>
                      <a:r>
                        <a:rPr 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noresize</a:t>
                      </a:r>
                      <a:endParaRPr lang="en-US" alt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EAEFF7"/>
                    </a:solidFill>
                  </a:tcPr>
                </a:tc>
                <a:tc>
                  <a:txBody>
                    <a:bodyPr/>
                    <a:p>
                      <a:pPr indent="0">
                        <a:buNone/>
                      </a:pPr>
                      <a:r>
                        <a:rPr 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是否允许调整框架窗口大小</a:t>
                      </a:r>
                      <a:endParaRPr lang="en-US" altLang="en-US" sz="1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34290" marB="3429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solidFill>
                      <a:srgbClr val="EAEFF7"/>
                    </a:solidFill>
                  </a:tcPr>
                </a:tc>
              </a:tr>
            </a:tbl>
          </a:graphicData>
        </a:graphic>
      </p:graphicFrame>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HTML</a:t>
            </a:r>
            <a:r>
              <a:rPr lang="zh-CN" altLang="en-US" dirty="0"/>
              <a:t>基本结构</a:t>
            </a:r>
            <a:endParaRPr lang="en-US" altLang="zh-CN" dirty="0"/>
          </a:p>
        </p:txBody>
      </p:sp>
      <p:sp>
        <p:nvSpPr>
          <p:cNvPr id="3" name="内容占位符 2"/>
          <p:cNvSpPr>
            <a:spLocks noGrp="1"/>
          </p:cNvSpPr>
          <p:nvPr>
            <p:ph idx="1"/>
          </p:nvPr>
        </p:nvSpPr>
        <p:spPr>
          <a:xfrm>
            <a:off x="773545" y="948170"/>
            <a:ext cx="10515600" cy="4770438"/>
          </a:xfrm>
        </p:spPr>
        <p:txBody>
          <a:bodyPr>
            <a:normAutofit/>
          </a:bodyPr>
          <a:lstStyle/>
          <a:p>
            <a:r>
              <a:rPr lang="en-US" altLang="zh-CN" dirty="0"/>
              <a:t>Html</a:t>
            </a:r>
            <a:r>
              <a:rPr lang="zh-CN" altLang="en-US" dirty="0"/>
              <a:t>文档模式：</a:t>
            </a:r>
            <a:endParaRPr lang="en-US" altLang="zh-CN" dirty="0"/>
          </a:p>
          <a:p>
            <a:pPr lvl="1"/>
            <a:r>
              <a:rPr lang="zh-CN" altLang="en-US" dirty="0">
                <a:latin typeface="微软雅黑" panose="020B0503020204020204" pitchFamily="34" charset="-122"/>
                <a:ea typeface="微软雅黑" panose="020B0503020204020204" pitchFamily="34" charset="-122"/>
              </a:rPr>
              <a:t>严格模式：按照当前浏览器的能支持的最高版本进行元素的</a:t>
            </a:r>
            <a:r>
              <a:rPr lang="zh-CN" altLang="en-US" dirty="0" smtClean="0">
                <a:latin typeface="微软雅黑" panose="020B0503020204020204" pitchFamily="34" charset="-122"/>
                <a:ea typeface="微软雅黑" panose="020B0503020204020204" pitchFamily="34" charset="-122"/>
              </a:rPr>
              <a:t>渲染。</a:t>
            </a:r>
            <a:endParaRPr lang="en-US" altLang="zh-CN" dirty="0" smtClean="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混杂模式：使用</a:t>
            </a:r>
            <a:r>
              <a:rPr lang="en-US" altLang="zh-CN" dirty="0">
                <a:latin typeface="微软雅黑" panose="020B0503020204020204" pitchFamily="34" charset="-122"/>
                <a:ea typeface="微软雅黑" panose="020B0503020204020204" pitchFamily="34" charset="-122"/>
              </a:rPr>
              <a:t>DTD</a:t>
            </a:r>
            <a:r>
              <a:rPr lang="zh-CN" altLang="en-US" dirty="0">
                <a:latin typeface="微软雅黑" panose="020B0503020204020204" pitchFamily="34" charset="-122"/>
                <a:ea typeface="微软雅黑" panose="020B0503020204020204" pitchFamily="34" charset="-122"/>
              </a:rPr>
              <a:t>限制当前浏览器按照当前某一个版本进行元素</a:t>
            </a:r>
            <a:r>
              <a:rPr lang="zh-CN" altLang="en-US" dirty="0" smtClean="0">
                <a:latin typeface="微软雅黑" panose="020B0503020204020204" pitchFamily="34" charset="-122"/>
                <a:ea typeface="微软雅黑" panose="020B0503020204020204" pitchFamily="34" charset="-122"/>
              </a:rPr>
              <a:t>渲染。</a:t>
            </a:r>
            <a:endParaRPr lang="en-US" altLang="zh-CN" dirty="0" smtClean="0">
              <a:latin typeface="微软雅黑" panose="020B0503020204020204" pitchFamily="34" charset="-122"/>
              <a:ea typeface="微软雅黑" panose="020B0503020204020204" pitchFamily="34" charset="-122"/>
            </a:endParaRPr>
          </a:p>
          <a:p>
            <a:r>
              <a:rPr lang="zh-CN" altLang="en-US" dirty="0"/>
              <a:t>模式的</a:t>
            </a:r>
            <a:r>
              <a:rPr lang="zh-CN" altLang="en-US" dirty="0" smtClean="0"/>
              <a:t>声明方式：</a:t>
            </a:r>
            <a:endParaRPr lang="en-US" altLang="zh-CN" dirty="0" smtClean="0"/>
          </a:p>
          <a:p>
            <a:pPr lvl="1"/>
            <a:r>
              <a:rPr lang="en-US" altLang="zh-CN" dirty="0" smtClean="0"/>
              <a:t>Html5</a:t>
            </a:r>
            <a:r>
              <a:rPr lang="zh-CN" altLang="en-US" dirty="0" smtClean="0"/>
              <a:t>中的声明方式如下，严格模式。</a:t>
            </a:r>
            <a:endParaRPr lang="en-US" altLang="zh-CN" dirty="0" smtClean="0"/>
          </a:p>
          <a:p>
            <a:pPr marL="457200" lvl="1" indent="0">
              <a:buNone/>
            </a:pPr>
            <a:endParaRPr lang="en-US" altLang="zh-CN" dirty="0"/>
          </a:p>
          <a:p>
            <a:pPr lvl="1"/>
            <a:r>
              <a:rPr lang="en-US" altLang="zh-CN" dirty="0" smtClean="0"/>
              <a:t>Html4</a:t>
            </a:r>
            <a:r>
              <a:rPr lang="zh-CN" altLang="en-US" dirty="0" smtClean="0"/>
              <a:t>的声明方式：依照定义的</a:t>
            </a:r>
            <a:r>
              <a:rPr lang="en-US" altLang="zh-CN" dirty="0" err="1" smtClean="0"/>
              <a:t>dtd</a:t>
            </a:r>
            <a:r>
              <a:rPr lang="zh-CN" altLang="en-US" dirty="0" smtClean="0"/>
              <a:t>文件格式进行</a:t>
            </a:r>
            <a:r>
              <a:rPr lang="en-US" altLang="zh-CN" dirty="0" smtClean="0"/>
              <a:t>html</a:t>
            </a:r>
            <a:r>
              <a:rPr lang="zh-CN" altLang="en-US" dirty="0" smtClean="0"/>
              <a:t>渲染，混杂模式。</a:t>
            </a:r>
            <a:endParaRPr lang="zh-CN" altLang="en-US" dirty="0"/>
          </a:p>
        </p:txBody>
      </p:sp>
      <p:sp>
        <p:nvSpPr>
          <p:cNvPr id="4" name="矩形 3"/>
          <p:cNvSpPr/>
          <p:nvPr/>
        </p:nvSpPr>
        <p:spPr>
          <a:xfrm>
            <a:off x="1492460" y="4303667"/>
            <a:ext cx="2236766" cy="369332"/>
          </a:xfrm>
          <a:prstGeom prst="rect">
            <a:avLst/>
          </a:prstGeom>
        </p:spPr>
        <p:txBody>
          <a:bodyPr wrap="none">
            <a:spAutoFit/>
          </a:bodyPr>
          <a:lstStyle/>
          <a:p>
            <a:pPr>
              <a:buClr>
                <a:schemeClr val="tx2">
                  <a:lumMod val="60000"/>
                  <a:lumOff val="40000"/>
                </a:schemeClr>
              </a:buClr>
            </a:pPr>
            <a:r>
              <a:rPr lang="en-US" altLang="zh-CN" dirty="0">
                <a:solidFill>
                  <a:srgbClr val="FF0000"/>
                </a:solidFill>
                <a:latin typeface="微软雅黑" panose="020B0503020204020204" pitchFamily="34" charset="-122"/>
                <a:ea typeface="微软雅黑" panose="020B0503020204020204" pitchFamily="34" charset="-122"/>
              </a:rPr>
              <a:t>&lt;!DOCTYPE html&gt;</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1492460" y="5463020"/>
            <a:ext cx="6096000" cy="923330"/>
          </a:xfrm>
          <a:prstGeom prst="rect">
            <a:avLst/>
          </a:prstGeom>
        </p:spPr>
        <p:txBody>
          <a:bodyPr>
            <a:spAutoFit/>
          </a:bodyPr>
          <a:lstStyle/>
          <a:p>
            <a:pPr>
              <a:buClr>
                <a:schemeClr val="tx1"/>
              </a:buClr>
            </a:pPr>
            <a:r>
              <a:rPr lang="en-US" altLang="zh-CN" dirty="0">
                <a:solidFill>
                  <a:srgbClr val="FF0000"/>
                </a:solidFill>
                <a:latin typeface="微软雅黑" panose="020B0503020204020204" pitchFamily="34" charset="-122"/>
                <a:ea typeface="微软雅黑" panose="020B0503020204020204" pitchFamily="34" charset="-122"/>
              </a:rPr>
              <a:t>&lt;!DOCTYPE html PUBLIC "-//W3C//DTD XHTML 1.0 </a:t>
            </a:r>
            <a:endParaRPr lang="en-US" altLang="zh-CN" dirty="0">
              <a:solidFill>
                <a:srgbClr val="FF0000"/>
              </a:solidFill>
              <a:latin typeface="微软雅黑" panose="020B0503020204020204" pitchFamily="34" charset="-122"/>
              <a:ea typeface="微软雅黑" panose="020B0503020204020204" pitchFamily="34" charset="-122"/>
            </a:endParaRPr>
          </a:p>
          <a:p>
            <a:pPr>
              <a:buClr>
                <a:schemeClr val="tx1"/>
              </a:buClr>
            </a:pPr>
            <a:r>
              <a:rPr lang="en-US" altLang="zh-CN" dirty="0">
                <a:solidFill>
                  <a:srgbClr val="FF0000"/>
                </a:solidFill>
                <a:latin typeface="微软雅黑" panose="020B0503020204020204" pitchFamily="34" charset="-122"/>
                <a:ea typeface="微软雅黑" panose="020B0503020204020204" pitchFamily="34" charset="-122"/>
              </a:rPr>
              <a:t>Transitional//</a:t>
            </a:r>
            <a:r>
              <a:rPr lang="en-US" altLang="zh-CN" dirty="0" err="1">
                <a:solidFill>
                  <a:srgbClr val="FF0000"/>
                </a:solidFill>
                <a:latin typeface="微软雅黑" panose="020B0503020204020204" pitchFamily="34" charset="-122"/>
                <a:ea typeface="微软雅黑" panose="020B0503020204020204" pitchFamily="34" charset="-122"/>
              </a:rPr>
              <a:t>EN""http</a:t>
            </a:r>
            <a:r>
              <a:rPr lang="en-US" altLang="zh-CN" dirty="0">
                <a:solidFill>
                  <a:srgbClr val="FF0000"/>
                </a:solidFill>
                <a:latin typeface="微软雅黑" panose="020B0503020204020204" pitchFamily="34" charset="-122"/>
                <a:ea typeface="微软雅黑" panose="020B0503020204020204" pitchFamily="34" charset="-122"/>
              </a:rPr>
              <a:t>://www.w3.org/TR/xhtml1/DTD/xhtml1-transitional.dtd"&gt;</a:t>
            </a:r>
            <a:endParaRPr lang="zh-CN" altLang="en-US"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3" name="标题 1"/>
          <p:cNvSpPr>
            <a:spLocks noGrp="1"/>
          </p:cNvSpPr>
          <p:nvPr>
            <p:ph type="title"/>
          </p:nvPr>
        </p:nvSpPr>
        <p:spPr>
          <a:xfrm>
            <a:off x="190489" y="297"/>
            <a:ext cx="8686068" cy="849026"/>
          </a:xfrm>
          <a:noFill/>
          <a:ln>
            <a:noFill/>
          </a:ln>
        </p:spPr>
        <p:txBody>
          <a:bodyPr wrap="square" lIns="91447" tIns="45723" rIns="91447" bIns="45723" anchor="ctr"/>
          <a:p>
            <a:pPr defTabSz="695325"/>
            <a:r>
              <a:rPr lang="en-US" altLang="zh-CN" sz="3160" dirty="0" smtClean="0">
                <a:sym typeface="+mn-ea"/>
              </a:rPr>
              <a:t>iframe</a:t>
            </a:r>
            <a:r>
              <a:rPr lang="zh-CN" altLang="en-US" sz="3160" dirty="0" smtClean="0">
                <a:sym typeface="+mn-ea"/>
              </a:rPr>
              <a:t>框架标签基本属性</a:t>
            </a:r>
            <a:endParaRPr lang="zh-CN" altLang="en-US" sz="3160" kern="1200" dirty="0">
              <a:solidFill>
                <a:srgbClr val="595959"/>
              </a:solidFill>
              <a:latin typeface="黑体" panose="02010609060101010101" charset="-122"/>
              <a:ea typeface="黑体" panose="02010609060101010101" charset="-122"/>
              <a:cs typeface="+mj-cs"/>
            </a:endParaRPr>
          </a:p>
        </p:txBody>
      </p:sp>
      <p:sp>
        <p:nvSpPr>
          <p:cNvPr id="177154" name="内容占位符 2"/>
          <p:cNvSpPr>
            <a:spLocks noGrp="1"/>
          </p:cNvSpPr>
          <p:nvPr>
            <p:ph idx="1"/>
          </p:nvPr>
        </p:nvSpPr>
        <p:spPr>
          <a:xfrm>
            <a:off x="2150692" y="1521042"/>
            <a:ext cx="7891869" cy="4769897"/>
          </a:xfrm>
          <a:noFill/>
          <a:ln>
            <a:noFill/>
          </a:ln>
        </p:spPr>
        <p:txBody>
          <a:bodyPr wrap="square" lIns="91447" tIns="45723" rIns="91447" bIns="45723" anchor="t"/>
          <a:p>
            <a:pPr defTabSz="695325">
              <a:buFont typeface="Wingdings" panose="05000000000000000000" pitchFamily="2" charset="2"/>
              <a:buChar char="Ø"/>
            </a:pPr>
            <a:r>
              <a:rPr lang="zh-CN" altLang="en-US" sz="2765" kern="1200" dirty="0">
                <a:latin typeface="黑体" panose="02010609060101010101" charset="-122"/>
                <a:ea typeface="黑体" panose="02010609060101010101" charset="-122"/>
                <a:cs typeface="+mn-cs"/>
              </a:rPr>
              <a:t>语法</a:t>
            </a:r>
            <a:endParaRPr lang="en-US" altLang="zh-CN" sz="2765" kern="1200" dirty="0">
              <a:latin typeface="黑体" panose="02010609060101010101" charset="-122"/>
              <a:ea typeface="黑体" panose="02010609060101010101" charset="-122"/>
              <a:cs typeface="+mn-cs"/>
            </a:endParaRPr>
          </a:p>
        </p:txBody>
      </p:sp>
      <p:sp>
        <p:nvSpPr>
          <p:cNvPr id="8" name="AutoShape 4"/>
          <p:cNvSpPr>
            <a:spLocks noChangeArrowheads="1"/>
          </p:cNvSpPr>
          <p:nvPr/>
        </p:nvSpPr>
        <p:spPr bwMode="auto">
          <a:xfrm>
            <a:off x="2141293" y="1297036"/>
            <a:ext cx="8325782" cy="913744"/>
          </a:xfrm>
          <a:prstGeom prst="roundRect">
            <a:avLst>
              <a:gd name="adj" fmla="val 353"/>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a:spAutoFit/>
          </a:bodyPr>
          <a:lstStyle/>
          <a:p>
            <a:pPr marL="0" marR="0" lvl="0" indent="0" algn="l" defTabSz="723900" rtl="0" eaLnBrk="1" fontAlgn="base" latinLnBrk="0" hangingPunct="1">
              <a:lnSpc>
                <a:spcPct val="150000"/>
              </a:lnSpc>
              <a:spcBef>
                <a:spcPct val="0"/>
              </a:spcBef>
              <a:spcAft>
                <a:spcPts val="0"/>
              </a:spcAft>
              <a:buClr>
                <a:schemeClr val="folHlink"/>
              </a:buClr>
              <a:buSzPct val="60000"/>
              <a:buFontTx/>
              <a:buNone/>
              <a:tabLst>
                <a:tab pos="444500" algn="l"/>
              </a:tabLst>
              <a:defRPr/>
            </a:pPr>
            <a:r>
              <a:rPr kumimoji="0" lang="en-US" altLang="zh-CN" sz="1775" b="1" i="0" u="none" strike="noStrike" kern="1200" cap="none" spc="0" normalizeH="0" baseline="0" noProof="0" dirty="0">
                <a:ln>
                  <a:noFill/>
                </a:ln>
                <a:solidFill>
                  <a:schemeClr val="accent5">
                    <a:lumMod val="10000"/>
                  </a:schemeClr>
                </a:solidFill>
                <a:effectLst/>
                <a:uLnTx/>
                <a:uFillTx/>
                <a:latin typeface="+mn-lt"/>
                <a:ea typeface="+mn-ea"/>
                <a:cs typeface="+mn-cs"/>
              </a:rPr>
              <a:t>&lt;</a:t>
            </a:r>
            <a:r>
              <a:rPr kumimoji="0" lang="en-US" altLang="zh-CN" sz="1775" b="1" i="0" u="none" strike="noStrike" kern="1200" cap="none" spc="0" normalizeH="0" baseline="0" noProof="0" dirty="0" err="1">
                <a:ln>
                  <a:noFill/>
                </a:ln>
                <a:solidFill>
                  <a:schemeClr val="accent5">
                    <a:lumMod val="10000"/>
                  </a:schemeClr>
                </a:solidFill>
                <a:effectLst/>
                <a:uLnTx/>
                <a:uFillTx/>
                <a:latin typeface="+mn-lt"/>
                <a:ea typeface="+mn-ea"/>
                <a:cs typeface="+mn-cs"/>
              </a:rPr>
              <a:t>iframe</a:t>
            </a:r>
            <a:r>
              <a:rPr kumimoji="0" lang="en-US" altLang="zh-CN" sz="1775" b="1" i="0" u="none" strike="noStrike" kern="1200" cap="none" spc="0" normalizeH="0" baseline="0" noProof="0" dirty="0">
                <a:ln>
                  <a:noFill/>
                </a:ln>
                <a:solidFill>
                  <a:schemeClr val="accent5">
                    <a:lumMod val="10000"/>
                  </a:schemeClr>
                </a:solidFill>
                <a:effectLst/>
                <a:uLnTx/>
                <a:uFillTx/>
                <a:latin typeface="+mn-lt"/>
                <a:ea typeface="+mn-ea"/>
                <a:cs typeface="+mn-cs"/>
              </a:rPr>
              <a:t> </a:t>
            </a:r>
            <a:r>
              <a:rPr kumimoji="0" lang="en-US" altLang="zh-CN" sz="1775" b="1" i="0" u="none" strike="noStrike" kern="1200" cap="none" spc="0" normalizeH="0" baseline="0" noProof="0" dirty="0" err="1">
                <a:ln>
                  <a:noFill/>
                </a:ln>
                <a:solidFill>
                  <a:schemeClr val="accent5">
                    <a:lumMod val="10000"/>
                  </a:schemeClr>
                </a:solidFill>
                <a:effectLst/>
                <a:uLnTx/>
                <a:uFillTx/>
                <a:latin typeface="+mn-lt"/>
                <a:ea typeface="+mn-ea"/>
                <a:cs typeface="+mn-cs"/>
              </a:rPr>
              <a:t>src</a:t>
            </a:r>
            <a:r>
              <a:rPr kumimoji="0" lang="en-US" altLang="zh-CN" sz="1775" b="1" i="0" u="none" strike="noStrike" kern="1200" cap="none" spc="0" normalizeH="0" baseline="0" noProof="0" dirty="0">
                <a:ln>
                  <a:noFill/>
                </a:ln>
                <a:solidFill>
                  <a:schemeClr val="accent5">
                    <a:lumMod val="10000"/>
                  </a:schemeClr>
                </a:solidFill>
                <a:effectLst/>
                <a:uLnTx/>
                <a:uFillTx/>
                <a:latin typeface="+mn-lt"/>
                <a:ea typeface="+mn-ea"/>
                <a:cs typeface="+mn-cs"/>
              </a:rPr>
              <a:t>="path" name="</a:t>
            </a:r>
            <a:r>
              <a:rPr kumimoji="0" lang="en-US" altLang="zh-CN" sz="1775" b="1" i="0" u="none" strike="noStrike" kern="1200" cap="none" spc="0" normalizeH="0" baseline="0" noProof="0" dirty="0" err="1">
                <a:ln>
                  <a:noFill/>
                </a:ln>
                <a:solidFill>
                  <a:schemeClr val="accent5">
                    <a:lumMod val="10000"/>
                  </a:schemeClr>
                </a:solidFill>
                <a:effectLst/>
                <a:uLnTx/>
                <a:uFillTx/>
                <a:latin typeface="+mn-lt"/>
                <a:ea typeface="+mn-ea"/>
                <a:cs typeface="+mn-cs"/>
              </a:rPr>
              <a:t>mainFrame</a:t>
            </a:r>
            <a:r>
              <a:rPr kumimoji="0" lang="en-US" altLang="zh-CN" sz="1775" b="1" i="0" u="none" strike="noStrike" kern="1200" cap="none" spc="0" normalizeH="0" baseline="0" noProof="0" dirty="0">
                <a:ln>
                  <a:noFill/>
                </a:ln>
                <a:solidFill>
                  <a:schemeClr val="accent5">
                    <a:lumMod val="10000"/>
                  </a:schemeClr>
                </a:solidFill>
                <a:effectLst/>
                <a:uLnTx/>
                <a:uFillTx/>
                <a:latin typeface="+mn-lt"/>
                <a:ea typeface="+mn-ea"/>
                <a:cs typeface="+mn-cs"/>
              </a:rPr>
              <a:t>" </a:t>
            </a:r>
            <a:r>
              <a:rPr kumimoji="0" lang="en-US" altLang="zh-CN" sz="1775" b="1" i="0" u="none" strike="noStrike" kern="1200" cap="none" spc="0" normalizeH="0" baseline="0" noProof="0" dirty="0" err="1">
                <a:ln>
                  <a:noFill/>
                </a:ln>
                <a:solidFill>
                  <a:schemeClr val="accent5">
                    <a:lumMod val="10000"/>
                  </a:schemeClr>
                </a:solidFill>
                <a:effectLst/>
                <a:uLnTx/>
                <a:uFillTx/>
                <a:latin typeface="+mn-lt"/>
                <a:ea typeface="+mn-ea"/>
                <a:cs typeface="+mn-cs"/>
              </a:rPr>
              <a:t>frameborder</a:t>
            </a:r>
            <a:r>
              <a:rPr kumimoji="0" lang="en-US" altLang="zh-CN" sz="1775" b="1" i="0" u="none" strike="noStrike" kern="1200" cap="none" spc="0" normalizeH="0" baseline="0" noProof="0" dirty="0">
                <a:ln>
                  <a:noFill/>
                </a:ln>
                <a:solidFill>
                  <a:schemeClr val="accent5">
                    <a:lumMod val="10000"/>
                  </a:schemeClr>
                </a:solidFill>
                <a:effectLst/>
                <a:uLnTx/>
                <a:uFillTx/>
                <a:latin typeface="+mn-lt"/>
                <a:ea typeface="+mn-ea"/>
                <a:cs typeface="+mn-cs"/>
              </a:rPr>
              <a:t>="x" scrolling="yes/no"  </a:t>
            </a:r>
            <a:r>
              <a:rPr kumimoji="0" lang="en-US" altLang="zh-CN" sz="1775" b="1" i="0" u="none" strike="noStrike" kern="1200" cap="none" spc="0" normalizeH="0" baseline="0" noProof="0" dirty="0" err="1">
                <a:ln>
                  <a:noFill/>
                </a:ln>
                <a:solidFill>
                  <a:schemeClr val="accent5">
                    <a:lumMod val="10000"/>
                  </a:schemeClr>
                </a:solidFill>
                <a:effectLst/>
                <a:uLnTx/>
                <a:uFillTx/>
                <a:latin typeface="+mn-lt"/>
                <a:ea typeface="+mn-ea"/>
                <a:cs typeface="+mn-cs"/>
              </a:rPr>
              <a:t>noresize</a:t>
            </a:r>
            <a:r>
              <a:rPr kumimoji="0" lang="en-US" altLang="zh-CN" sz="1775" b="1" i="0" u="none" strike="noStrike" kern="1200" cap="none" spc="0" normalizeH="0" baseline="0" noProof="0" dirty="0">
                <a:ln>
                  <a:noFill/>
                </a:ln>
                <a:solidFill>
                  <a:schemeClr val="accent5">
                    <a:lumMod val="10000"/>
                  </a:schemeClr>
                </a:solidFill>
                <a:effectLst/>
                <a:uLnTx/>
                <a:uFillTx/>
                <a:latin typeface="+mn-lt"/>
                <a:ea typeface="+mn-ea"/>
                <a:cs typeface="+mn-cs"/>
              </a:rPr>
              <a:t>="</a:t>
            </a:r>
            <a:r>
              <a:rPr kumimoji="0" lang="en-US" altLang="zh-CN" sz="1775" b="1" i="0" u="none" strike="noStrike" kern="1200" cap="none" spc="0" normalizeH="0" baseline="0" noProof="0" dirty="0" err="1">
                <a:ln>
                  <a:noFill/>
                </a:ln>
                <a:solidFill>
                  <a:schemeClr val="accent5">
                    <a:lumMod val="10000"/>
                  </a:schemeClr>
                </a:solidFill>
                <a:effectLst/>
                <a:uLnTx/>
                <a:uFillTx/>
                <a:latin typeface="+mn-lt"/>
                <a:ea typeface="+mn-ea"/>
                <a:cs typeface="+mn-cs"/>
              </a:rPr>
              <a:t>noresize</a:t>
            </a:r>
            <a:r>
              <a:rPr kumimoji="0" lang="en-US" altLang="zh-CN" sz="1775" b="1" i="0" u="none" strike="noStrike" kern="1200" cap="none" spc="0" normalizeH="0" baseline="0" noProof="0" dirty="0">
                <a:ln>
                  <a:noFill/>
                </a:ln>
                <a:solidFill>
                  <a:schemeClr val="accent5">
                    <a:lumMod val="10000"/>
                  </a:schemeClr>
                </a:solidFill>
                <a:effectLst/>
                <a:uLnTx/>
                <a:uFillTx/>
                <a:latin typeface="+mn-lt"/>
                <a:ea typeface="+mn-ea"/>
                <a:cs typeface="+mn-cs"/>
              </a:rPr>
              <a:t>" width="x" height="y"&gt;&lt;/</a:t>
            </a:r>
            <a:r>
              <a:rPr kumimoji="0" lang="en-US" altLang="zh-CN" sz="1775" b="1" i="0" u="none" strike="noStrike" kern="1200" cap="none" spc="0" normalizeH="0" baseline="0" noProof="0" dirty="0" err="1">
                <a:ln>
                  <a:noFill/>
                </a:ln>
                <a:solidFill>
                  <a:schemeClr val="accent5">
                    <a:lumMod val="10000"/>
                  </a:schemeClr>
                </a:solidFill>
                <a:effectLst/>
                <a:uLnTx/>
                <a:uFillTx/>
                <a:latin typeface="+mn-lt"/>
                <a:ea typeface="+mn-ea"/>
                <a:cs typeface="+mn-cs"/>
              </a:rPr>
              <a:t>iframe</a:t>
            </a:r>
            <a:r>
              <a:rPr kumimoji="0" lang="en-US" altLang="zh-CN" sz="1775" b="1" i="0" u="none" strike="noStrike" kern="1200" cap="none" spc="0" normalizeH="0" baseline="0" noProof="0" dirty="0">
                <a:ln>
                  <a:noFill/>
                </a:ln>
                <a:solidFill>
                  <a:schemeClr val="accent5">
                    <a:lumMod val="10000"/>
                  </a:schemeClr>
                </a:solidFill>
                <a:effectLst/>
                <a:uLnTx/>
                <a:uFillTx/>
                <a:latin typeface="+mn-lt"/>
                <a:ea typeface="+mn-ea"/>
                <a:cs typeface="+mn-cs"/>
              </a:rPr>
              <a:t>&gt;</a:t>
            </a:r>
            <a:endParaRPr kumimoji="0" lang="zh-CN" altLang="en-US" sz="1775" b="1" i="0" u="none" strike="noStrike" kern="0" cap="none" spc="0" normalizeH="0" baseline="0" noProof="0" dirty="0">
              <a:ln>
                <a:noFill/>
              </a:ln>
              <a:solidFill>
                <a:schemeClr val="tx1"/>
              </a:solidFill>
              <a:effectLst/>
              <a:uLnTx/>
              <a:uFillTx/>
              <a:latin typeface="华文楷体" pitchFamily="2" charset="-122"/>
              <a:ea typeface="华文楷体" pitchFamily="2" charset="-122"/>
              <a:cs typeface="+mn-cs"/>
            </a:endParaRPr>
          </a:p>
        </p:txBody>
      </p:sp>
      <p:sp>
        <p:nvSpPr>
          <p:cNvPr id="9" name="AutoShape 4"/>
          <p:cNvSpPr>
            <a:spLocks noChangeArrowheads="1"/>
          </p:cNvSpPr>
          <p:nvPr/>
        </p:nvSpPr>
        <p:spPr bwMode="auto">
          <a:xfrm>
            <a:off x="2141293" y="2512616"/>
            <a:ext cx="8325782" cy="3381382"/>
          </a:xfrm>
          <a:prstGeom prst="roundRect">
            <a:avLst>
              <a:gd name="adj" fmla="val 353"/>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a:spAutoFit/>
          </a:bodyPr>
          <a:lstStyle/>
          <a:p>
            <a:pPr marL="0" marR="0" lvl="0" indent="0" algn="l" defTabSz="723900" rtl="0" eaLnBrk="1" fontAlgn="base" latinLnBrk="0" hangingPunct="1">
              <a:lnSpc>
                <a:spcPct val="150000"/>
              </a:lnSpc>
              <a:spcBef>
                <a:spcPct val="0"/>
              </a:spcBef>
              <a:spcAft>
                <a:spcPts val="0"/>
              </a:spcAft>
              <a:buClr>
                <a:schemeClr val="folHlink"/>
              </a:buClr>
              <a:buSzPct val="60000"/>
              <a:buFontTx/>
              <a:buNone/>
              <a:tabLst>
                <a:tab pos="444500" algn="l"/>
              </a:tabLst>
              <a:defRPr/>
            </a:pPr>
            <a:r>
              <a:rPr kumimoji="0" lang="zh-CN" altLang="en-US" sz="1775" b="1" i="0" u="none" strike="noStrike" kern="1200" cap="none" spc="0" normalizeH="0" baseline="0" noProof="0" dirty="0">
                <a:ln>
                  <a:noFill/>
                </a:ln>
                <a:solidFill>
                  <a:schemeClr val="accent5">
                    <a:lumMod val="10000"/>
                  </a:schemeClr>
                </a:solidFill>
                <a:effectLst/>
                <a:uLnTx/>
                <a:uFillTx/>
                <a:latin typeface="华文楷体" pitchFamily="2" charset="-122"/>
                <a:ea typeface="华文楷体" pitchFamily="2" charset="-122"/>
                <a:cs typeface="+mn-cs"/>
              </a:rPr>
              <a:t>说明：</a:t>
            </a:r>
            <a:endPar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a:p>
            <a:pPr marL="0" marR="0" lvl="0" indent="0" algn="l" defTabSz="723900" rtl="0" eaLnBrk="1" fontAlgn="base" latinLnBrk="0" hangingPunct="1">
              <a:lnSpc>
                <a:spcPct val="150000"/>
              </a:lnSpc>
              <a:spcBef>
                <a:spcPct val="0"/>
              </a:spcBef>
              <a:spcAft>
                <a:spcPts val="0"/>
              </a:spcAft>
              <a:buClr>
                <a:schemeClr val="folHlink"/>
              </a:buClr>
              <a:buSzPct val="60000"/>
              <a:buFontTx/>
              <a:buNone/>
              <a:tabLst>
                <a:tab pos="444500" algn="l"/>
              </a:tabLst>
              <a:defRPr/>
            </a:pPr>
            <a:r>
              <a:rPr kumimoji="0" lang="en-US" altLang="zh-CN" sz="1775" b="1" i="0" u="none" strike="noStrike" kern="1200" cap="none" spc="0" normalizeH="0" baseline="0" noProof="0" dirty="0" err="1">
                <a:ln>
                  <a:noFill/>
                </a:ln>
                <a:solidFill>
                  <a:schemeClr val="tx1"/>
                </a:solidFill>
                <a:effectLst/>
                <a:uLnTx/>
                <a:uFillTx/>
                <a:latin typeface="华文楷体" pitchFamily="2" charset="-122"/>
                <a:ea typeface="华文楷体" pitchFamily="2" charset="-122"/>
                <a:cs typeface="+mn-cs"/>
              </a:rPr>
              <a:t>src</a:t>
            </a:r>
            <a:r>
              <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                 </a:t>
            </a:r>
            <a:r>
              <a:rPr kumimoji="0" lang="zh-CN" altLang="en-US" sz="1775" b="1" i="0" u="none" strike="noStrike" kern="0" cap="none" spc="0" normalizeH="0" baseline="0" noProof="0" dirty="0">
                <a:ln>
                  <a:noFill/>
                </a:ln>
                <a:solidFill>
                  <a:schemeClr val="tx1"/>
                </a:solidFill>
                <a:effectLst/>
                <a:uLnTx/>
                <a:uFillTx/>
                <a:latin typeface="华文楷体" pitchFamily="2" charset="-122"/>
                <a:ea typeface="华文楷体" pitchFamily="2" charset="-122"/>
                <a:cs typeface="+mn-cs"/>
              </a:rPr>
              <a:t>引用页面地址</a:t>
            </a:r>
            <a:endParaRPr kumimoji="0" lang="zh-CN" altLang="en-US" sz="1775" b="1" i="0" u="none" strike="noStrike" kern="0" cap="none" spc="0" normalizeH="0" baseline="0" noProof="0" dirty="0">
              <a:ln>
                <a:noFill/>
              </a:ln>
              <a:solidFill>
                <a:schemeClr val="tx1"/>
              </a:solidFill>
              <a:effectLst/>
              <a:uLnTx/>
              <a:uFillTx/>
              <a:latin typeface="华文楷体" pitchFamily="2" charset="-122"/>
              <a:ea typeface="华文楷体" pitchFamily="2" charset="-122"/>
              <a:cs typeface="+mn-cs"/>
            </a:endParaRPr>
          </a:p>
          <a:p>
            <a:pPr marL="0" marR="0" lvl="0" indent="0" algn="l" defTabSz="723900" rtl="0" eaLnBrk="1" fontAlgn="base" latinLnBrk="0" hangingPunct="1">
              <a:lnSpc>
                <a:spcPct val="150000"/>
              </a:lnSpc>
              <a:spcBef>
                <a:spcPct val="0"/>
              </a:spcBef>
              <a:spcAft>
                <a:spcPts val="0"/>
              </a:spcAft>
              <a:buClr>
                <a:schemeClr val="folHlink"/>
              </a:buClr>
              <a:buSzPct val="60000"/>
              <a:buFontTx/>
              <a:buNone/>
              <a:tabLst>
                <a:tab pos="444500" algn="l"/>
              </a:tabLst>
              <a:defRPr/>
            </a:pPr>
            <a:r>
              <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name:                </a:t>
            </a:r>
            <a:r>
              <a:rPr kumimoji="0" lang="zh-CN" altLang="en-US" sz="1775" b="1" i="0" u="none" strike="noStrike" kern="0" cap="none" spc="0" normalizeH="0" baseline="0" noProof="0" dirty="0">
                <a:ln>
                  <a:noFill/>
                </a:ln>
                <a:solidFill>
                  <a:schemeClr val="tx1"/>
                </a:solidFill>
                <a:effectLst/>
                <a:uLnTx/>
                <a:uFillTx/>
                <a:latin typeface="华文楷体" pitchFamily="2" charset="-122"/>
                <a:ea typeface="华文楷体" pitchFamily="2" charset="-122"/>
                <a:cs typeface="+mn-cs"/>
              </a:rPr>
              <a:t>框架标识名</a:t>
            </a:r>
            <a:endPar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a:p>
            <a:pPr marL="0" marR="0" lvl="0" indent="0" algn="l" defTabSz="723900" rtl="0" eaLnBrk="1" fontAlgn="base" latinLnBrk="0" hangingPunct="1">
              <a:lnSpc>
                <a:spcPct val="150000"/>
              </a:lnSpc>
              <a:spcBef>
                <a:spcPct val="0"/>
              </a:spcBef>
              <a:spcAft>
                <a:spcPts val="0"/>
              </a:spcAft>
              <a:buClr>
                <a:schemeClr val="folHlink"/>
              </a:buClr>
              <a:buSzPct val="60000"/>
              <a:buFontTx/>
              <a:buNone/>
              <a:tabLst>
                <a:tab pos="444500" algn="l"/>
              </a:tabLst>
              <a:defRPr/>
            </a:pPr>
            <a:r>
              <a:rPr kumimoji="0" lang="en-US" altLang="zh-CN" sz="1775" b="1" i="0" u="none" strike="noStrike" kern="1200" cap="none" spc="0" normalizeH="0" baseline="0" noProof="0" dirty="0" err="1">
                <a:ln>
                  <a:noFill/>
                </a:ln>
                <a:solidFill>
                  <a:schemeClr val="tx1"/>
                </a:solidFill>
                <a:effectLst/>
                <a:uLnTx/>
                <a:uFillTx/>
                <a:latin typeface="华文楷体" pitchFamily="2" charset="-122"/>
                <a:ea typeface="华文楷体" pitchFamily="2" charset="-122"/>
                <a:cs typeface="+mn-cs"/>
              </a:rPr>
              <a:t>frameborder</a:t>
            </a:r>
            <a:r>
              <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         </a:t>
            </a:r>
            <a:r>
              <a:rPr kumimoji="0" lang="zh-CN" altLang="en-US"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是否出现</a:t>
            </a:r>
            <a:r>
              <a:rPr kumimoji="0" lang="zh-CN" altLang="en-US" sz="1775" b="1" i="0" u="none" strike="noStrike" kern="0" cap="none" spc="0" normalizeH="0" baseline="0" noProof="0" dirty="0">
                <a:ln>
                  <a:noFill/>
                </a:ln>
                <a:solidFill>
                  <a:schemeClr val="tx1"/>
                </a:solidFill>
                <a:effectLst/>
                <a:uLnTx/>
                <a:uFillTx/>
                <a:latin typeface="华文楷体" pitchFamily="2" charset="-122"/>
                <a:ea typeface="华文楷体" pitchFamily="2" charset="-122"/>
                <a:cs typeface="+mn-cs"/>
              </a:rPr>
              <a:t>边框</a:t>
            </a:r>
            <a:endPar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a:p>
            <a:pPr marL="0" marR="0" lvl="0" indent="0" algn="l" defTabSz="723900" rtl="0" eaLnBrk="1" fontAlgn="base" latinLnBrk="0" hangingPunct="1">
              <a:lnSpc>
                <a:spcPct val="150000"/>
              </a:lnSpc>
              <a:spcBef>
                <a:spcPct val="0"/>
              </a:spcBef>
              <a:spcAft>
                <a:spcPts val="0"/>
              </a:spcAft>
              <a:buClr>
                <a:schemeClr val="folHlink"/>
              </a:buClr>
              <a:buSzPct val="60000"/>
              <a:buFontTx/>
              <a:buNone/>
              <a:tabLst>
                <a:tab pos="444500" algn="l"/>
              </a:tabLst>
              <a:defRPr/>
            </a:pPr>
            <a:r>
              <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scrolling:           </a:t>
            </a:r>
            <a:r>
              <a:rPr kumimoji="0" lang="zh-CN" altLang="en-US" sz="1775" b="1" i="0" u="none" strike="noStrike" kern="0" cap="none" spc="0" normalizeH="0" baseline="0" noProof="0" dirty="0">
                <a:ln>
                  <a:noFill/>
                </a:ln>
                <a:solidFill>
                  <a:schemeClr val="tx1"/>
                </a:solidFill>
                <a:effectLst/>
                <a:uLnTx/>
                <a:uFillTx/>
                <a:latin typeface="华文楷体" pitchFamily="2" charset="-122"/>
                <a:ea typeface="华文楷体" pitchFamily="2" charset="-122"/>
                <a:cs typeface="+mn-cs"/>
              </a:rPr>
              <a:t>是否出现滚动条</a:t>
            </a:r>
            <a:endPar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a:p>
            <a:pPr marL="0" marR="0" lvl="0" indent="0" algn="l" defTabSz="723900" rtl="0" eaLnBrk="1" fontAlgn="base" latinLnBrk="0" hangingPunct="1">
              <a:lnSpc>
                <a:spcPct val="150000"/>
              </a:lnSpc>
              <a:spcBef>
                <a:spcPct val="0"/>
              </a:spcBef>
              <a:spcAft>
                <a:spcPts val="0"/>
              </a:spcAft>
              <a:buClr>
                <a:schemeClr val="folHlink"/>
              </a:buClr>
              <a:buSzPct val="60000"/>
              <a:buFontTx/>
              <a:buNone/>
              <a:tabLst>
                <a:tab pos="444500" algn="l"/>
              </a:tabLst>
              <a:defRPr/>
            </a:pPr>
            <a:r>
              <a:rPr kumimoji="0" lang="en-US" altLang="zh-CN" sz="1775" b="1" i="0" u="none" strike="noStrike" kern="1200" cap="none" spc="0" normalizeH="0" baseline="0" noProof="0" dirty="0" err="1">
                <a:ln>
                  <a:noFill/>
                </a:ln>
                <a:solidFill>
                  <a:schemeClr val="tx1"/>
                </a:solidFill>
                <a:effectLst/>
                <a:uLnTx/>
                <a:uFillTx/>
                <a:latin typeface="华文楷体" pitchFamily="2" charset="-122"/>
                <a:ea typeface="华文楷体" pitchFamily="2" charset="-122"/>
                <a:cs typeface="+mn-cs"/>
              </a:rPr>
              <a:t>noresize</a:t>
            </a:r>
            <a:r>
              <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            </a:t>
            </a:r>
            <a:r>
              <a:rPr kumimoji="0" lang="zh-CN" altLang="en-US" sz="1775" b="1" i="0" u="none" strike="noStrike" kern="0" cap="none" spc="0" normalizeH="0" baseline="0" noProof="0" dirty="0">
                <a:ln>
                  <a:noFill/>
                </a:ln>
                <a:solidFill>
                  <a:schemeClr val="tx1"/>
                </a:solidFill>
                <a:effectLst/>
                <a:uLnTx/>
                <a:uFillTx/>
                <a:latin typeface="华文楷体" pitchFamily="2" charset="-122"/>
                <a:ea typeface="华文楷体" pitchFamily="2" charset="-122"/>
                <a:cs typeface="+mn-cs"/>
              </a:rPr>
              <a:t>是否允许调整框架窗口大小</a:t>
            </a:r>
            <a:endPar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a:p>
            <a:pPr marL="0" marR="0" lvl="0" indent="0" algn="l" defTabSz="723900" rtl="0" eaLnBrk="1" fontAlgn="base" latinLnBrk="0" hangingPunct="1">
              <a:lnSpc>
                <a:spcPct val="150000"/>
              </a:lnSpc>
              <a:spcBef>
                <a:spcPct val="0"/>
              </a:spcBef>
              <a:spcAft>
                <a:spcPts val="0"/>
              </a:spcAft>
              <a:buClr>
                <a:schemeClr val="folHlink"/>
              </a:buClr>
              <a:buSzPct val="60000"/>
              <a:buFontTx/>
              <a:buNone/>
              <a:tabLst>
                <a:tab pos="444500" algn="l"/>
              </a:tabLst>
              <a:defRPr/>
            </a:pPr>
            <a:r>
              <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width:                </a:t>
            </a:r>
            <a:r>
              <a:rPr kumimoji="0" lang="zh-CN" altLang="en-US" sz="1775" b="1" i="0" u="none" strike="noStrike" kern="0" cap="none" spc="0" normalizeH="0" baseline="0" noProof="0" dirty="0">
                <a:ln>
                  <a:noFill/>
                </a:ln>
                <a:solidFill>
                  <a:schemeClr val="tx1"/>
                </a:solidFill>
                <a:effectLst/>
                <a:uLnTx/>
                <a:uFillTx/>
                <a:latin typeface="华文楷体" pitchFamily="2" charset="-122"/>
                <a:ea typeface="华文楷体" pitchFamily="2" charset="-122"/>
                <a:cs typeface="+mn-cs"/>
              </a:rPr>
              <a:t>框架宽度</a:t>
            </a:r>
            <a:endPar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endParaRPr>
          </a:p>
          <a:p>
            <a:pPr marL="0" marR="0" lvl="0" indent="0" algn="l" defTabSz="723900" rtl="0" eaLnBrk="1" fontAlgn="base" latinLnBrk="0" hangingPunct="1">
              <a:lnSpc>
                <a:spcPct val="150000"/>
              </a:lnSpc>
              <a:spcBef>
                <a:spcPct val="0"/>
              </a:spcBef>
              <a:spcAft>
                <a:spcPts val="0"/>
              </a:spcAft>
              <a:buClr>
                <a:schemeClr val="folHlink"/>
              </a:buClr>
              <a:buSzPct val="60000"/>
              <a:buFontTx/>
              <a:buNone/>
              <a:tabLst>
                <a:tab pos="444500" algn="l"/>
              </a:tabLst>
              <a:defRPr/>
            </a:pPr>
            <a:r>
              <a:rPr kumimoji="0" lang="en-US" altLang="zh-CN" sz="1775" b="1" i="0" u="none" strike="noStrike" kern="1200" cap="none" spc="0" normalizeH="0" baseline="0" noProof="0" dirty="0">
                <a:ln>
                  <a:noFill/>
                </a:ln>
                <a:solidFill>
                  <a:schemeClr val="tx1"/>
                </a:solidFill>
                <a:effectLst/>
                <a:uLnTx/>
                <a:uFillTx/>
                <a:latin typeface="华文楷体" pitchFamily="2" charset="-122"/>
                <a:ea typeface="华文楷体" pitchFamily="2" charset="-122"/>
                <a:cs typeface="+mn-cs"/>
              </a:rPr>
              <a:t>height:               </a:t>
            </a:r>
            <a:r>
              <a:rPr kumimoji="0" lang="zh-CN" altLang="en-US" sz="1775" b="1" i="0" u="none" strike="noStrike" kern="0" cap="none" spc="0" normalizeH="0" baseline="0" noProof="0" dirty="0">
                <a:ln>
                  <a:noFill/>
                </a:ln>
                <a:solidFill>
                  <a:schemeClr val="tx1"/>
                </a:solidFill>
                <a:effectLst/>
                <a:uLnTx/>
                <a:uFillTx/>
                <a:latin typeface="华文楷体" pitchFamily="2" charset="-122"/>
                <a:ea typeface="华文楷体" pitchFamily="2" charset="-122"/>
                <a:cs typeface="+mn-cs"/>
              </a:rPr>
              <a:t>框架高度</a:t>
            </a:r>
            <a:endParaRPr kumimoji="0" lang="zh-CN" altLang="en-US" sz="1775" b="1" i="0" u="none" strike="noStrike" kern="0" cap="none" spc="0" normalizeH="0" baseline="0" noProof="0" dirty="0">
              <a:ln>
                <a:noFill/>
              </a:ln>
              <a:solidFill>
                <a:schemeClr val="tx1"/>
              </a:solidFill>
              <a:effectLst/>
              <a:uLnTx/>
              <a:uFillTx/>
              <a:latin typeface="华文楷体" pitchFamily="2" charset="-122"/>
              <a:ea typeface="华文楷体" pitchFamily="2" charset="-122"/>
              <a:cs typeface="+mn-cs"/>
            </a:endParaRPr>
          </a:p>
        </p:txBody>
      </p:sp>
    </p:spTree>
  </p:cSld>
  <p:clrMapOvr>
    <a:masterClrMapping/>
  </p:clrMapOvr>
  <p:transition spd="slow">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html</a:t>
            </a:r>
            <a:r>
              <a:rPr lang="zh-CN" altLang="en-US" dirty="0"/>
              <a:t>的语义化</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XHTML-CSS</a:t>
            </a:r>
            <a:r>
              <a:rPr lang="zh-CN" altLang="en-US" dirty="0"/>
              <a:t>编写建议</a:t>
            </a:r>
            <a:endParaRPr lang="zh-CN" altLang="en-US" dirty="0"/>
          </a:p>
          <a:p>
            <a:pPr lvl="1"/>
            <a:r>
              <a:rPr lang="zh-CN" altLang="en-US" dirty="0"/>
              <a:t>所有的</a:t>
            </a:r>
            <a:r>
              <a:rPr lang="en-US" altLang="zh-CN" dirty="0"/>
              <a:t>html</a:t>
            </a:r>
            <a:r>
              <a:rPr lang="zh-CN" altLang="en-US" dirty="0"/>
              <a:t>代码小写； </a:t>
            </a:r>
            <a:endParaRPr lang="zh-CN" altLang="en-US" dirty="0"/>
          </a:p>
          <a:p>
            <a:pPr lvl="1"/>
            <a:r>
              <a:rPr lang="zh-CN" altLang="en-US" dirty="0"/>
              <a:t>属性的值一定要用双引号</a:t>
            </a:r>
            <a:r>
              <a:rPr lang="en-US" altLang="zh-CN" dirty="0"/>
              <a:t>(“”)</a:t>
            </a:r>
            <a:r>
              <a:rPr lang="zh-CN" altLang="en-US" dirty="0"/>
              <a:t>括起来，且一定要有值；</a:t>
            </a:r>
            <a:endParaRPr lang="zh-CN" altLang="en-US" dirty="0"/>
          </a:p>
          <a:p>
            <a:pPr lvl="1"/>
            <a:r>
              <a:rPr lang="zh-CN" altLang="en-US" dirty="0"/>
              <a:t>每个标签都要有开始和结束，且要有正确的层次；</a:t>
            </a:r>
            <a:endParaRPr lang="zh-CN" altLang="en-US" dirty="0"/>
          </a:p>
          <a:p>
            <a:pPr lvl="1"/>
            <a:r>
              <a:rPr lang="zh-CN" altLang="en-US" dirty="0"/>
              <a:t>空元素要有结束的</a:t>
            </a:r>
            <a:r>
              <a:rPr lang="en-US" altLang="zh-CN" dirty="0"/>
              <a:t>tag</a:t>
            </a:r>
            <a:r>
              <a:rPr lang="zh-CN" altLang="en-US" dirty="0"/>
              <a:t>或于开始的</a:t>
            </a:r>
            <a:r>
              <a:rPr lang="en-US" altLang="zh-CN" dirty="0"/>
              <a:t>tag</a:t>
            </a:r>
            <a:r>
              <a:rPr lang="zh-CN" altLang="en-US" dirty="0"/>
              <a:t>后加上“</a:t>
            </a:r>
            <a:r>
              <a:rPr lang="en-US" altLang="zh-CN" dirty="0"/>
              <a:t>/”;</a:t>
            </a:r>
            <a:endParaRPr lang="en-US" altLang="zh-CN" dirty="0"/>
          </a:p>
          <a:p>
            <a:pPr lvl="1"/>
            <a:r>
              <a:rPr lang="zh-CN" altLang="en-US" dirty="0"/>
              <a:t>表现与结构完全分离，代码中不涉及任何的表现。</a:t>
            </a:r>
            <a:endParaRPr lang="zh-CN" altLang="en-US" dirty="0"/>
          </a:p>
          <a:p>
            <a:pPr lvl="1"/>
            <a:r>
              <a:rPr lang="zh-CN" altLang="en-US" dirty="0" smtClean="0"/>
              <a:t>给</a:t>
            </a:r>
            <a:r>
              <a:rPr lang="zh-CN" altLang="en-US" dirty="0"/>
              <a:t>重要的区块加上注释；</a:t>
            </a:r>
            <a:endParaRPr lang="zh-CN" altLang="en-US" dirty="0"/>
          </a:p>
          <a:p>
            <a:pPr lvl="1"/>
            <a:r>
              <a:rPr lang="zh-CN" altLang="en-US" dirty="0"/>
              <a:t>给图片加上</a:t>
            </a:r>
            <a:r>
              <a:rPr lang="en-US" altLang="zh-CN" dirty="0"/>
              <a:t>alt</a:t>
            </a:r>
            <a:r>
              <a:rPr lang="zh-CN" altLang="en-US" dirty="0"/>
              <a:t>属性；</a:t>
            </a:r>
            <a:endParaRPr lang="zh-CN" altLang="en-US" dirty="0"/>
          </a:p>
        </p:txBody>
      </p:sp>
    </p:spTree>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本章总结提问</a:t>
            </a:r>
            <a:endParaRPr lang="zh-CN" altLang="en-US" dirty="0"/>
          </a:p>
        </p:txBody>
      </p:sp>
      <p:sp>
        <p:nvSpPr>
          <p:cNvPr id="3" name="内容占位符 2"/>
          <p:cNvSpPr>
            <a:spLocks noGrp="1"/>
          </p:cNvSpPr>
          <p:nvPr>
            <p:ph idx="1"/>
          </p:nvPr>
        </p:nvSpPr>
        <p:spPr>
          <a:xfrm>
            <a:off x="838200" y="1320800"/>
            <a:ext cx="10515600" cy="4970463"/>
          </a:xfrm>
        </p:spPr>
        <p:txBody>
          <a:bodyPr vert="horz" lIns="91440" tIns="45720" rIns="91440" bIns="45720" rtlCol="0">
            <a:normAutofit fontScale="70000" lnSpcReduction="20000"/>
          </a:bodyPr>
          <a:lstStyle/>
          <a:p>
            <a:r>
              <a:rPr lang="zh-CN" altLang="en-US" dirty="0"/>
              <a:t>什么是</a:t>
            </a:r>
            <a:r>
              <a:rPr lang="en-US" altLang="zh-CN" dirty="0"/>
              <a:t>HTML</a:t>
            </a:r>
            <a:r>
              <a:rPr lang="zh-CN" altLang="en-US" dirty="0"/>
              <a:t>？</a:t>
            </a:r>
            <a:endParaRPr lang="zh-CN" altLang="en-US" dirty="0"/>
          </a:p>
          <a:p>
            <a:r>
              <a:rPr lang="zh-CN" altLang="en-US" dirty="0"/>
              <a:t>什么是标签的显示方式？有哪些常用的显示方式</a:t>
            </a:r>
            <a:endParaRPr lang="zh-CN" altLang="en-US" dirty="0"/>
          </a:p>
          <a:p>
            <a:r>
              <a:rPr lang="en-US" altLang="zh-CN" dirty="0"/>
              <a:t>h1-h6</a:t>
            </a:r>
            <a:r>
              <a:rPr lang="zh-CN" altLang="en-US" dirty="0"/>
              <a:t>都是什么标签？主要的作用是什么？</a:t>
            </a:r>
            <a:endParaRPr lang="zh-CN" altLang="en-US" dirty="0"/>
          </a:p>
          <a:p>
            <a:r>
              <a:rPr lang="zh-CN" altLang="en-US" dirty="0"/>
              <a:t>什么是绝对路径和相对路径？</a:t>
            </a:r>
            <a:endParaRPr lang="zh-CN" altLang="en-US" dirty="0"/>
          </a:p>
          <a:p>
            <a:r>
              <a:rPr lang="zh-CN" altLang="en-US" dirty="0"/>
              <a:t>超链接标签的</a:t>
            </a:r>
            <a:r>
              <a:rPr lang="en-US" altLang="zh-CN" dirty="0"/>
              <a:t>target</a:t>
            </a:r>
            <a:r>
              <a:rPr lang="zh-CN" altLang="en-US" dirty="0"/>
              <a:t>属性的作用是什么，有哪些常用的取值范围？</a:t>
            </a:r>
            <a:endParaRPr lang="zh-CN" altLang="en-US" dirty="0"/>
          </a:p>
          <a:p>
            <a:r>
              <a:rPr lang="zh-CN" altLang="en-US" dirty="0"/>
              <a:t>表单标签的作用是什么？</a:t>
            </a:r>
            <a:endParaRPr lang="zh-CN" altLang="en-US" dirty="0"/>
          </a:p>
          <a:p>
            <a:r>
              <a:rPr lang="en-US" altLang="zh-CN" dirty="0"/>
              <a:t>get</a:t>
            </a:r>
            <a:r>
              <a:rPr lang="zh-CN" altLang="en-US" dirty="0"/>
              <a:t>请求与</a:t>
            </a:r>
            <a:r>
              <a:rPr lang="en-US" altLang="zh-CN" dirty="0"/>
              <a:t>post</a:t>
            </a:r>
            <a:r>
              <a:rPr lang="zh-CN" altLang="en-US" dirty="0"/>
              <a:t>请求的区别？</a:t>
            </a:r>
            <a:endParaRPr lang="zh-CN" altLang="en-US" dirty="0"/>
          </a:p>
          <a:p>
            <a:r>
              <a:rPr lang="en-US" altLang="zh-CN" dirty="0" err="1"/>
              <a:t>readonly</a:t>
            </a:r>
            <a:r>
              <a:rPr lang="zh-CN" altLang="en-US" dirty="0"/>
              <a:t>和</a:t>
            </a:r>
            <a:r>
              <a:rPr lang="en-US" altLang="zh-CN" dirty="0"/>
              <a:t>disabled</a:t>
            </a:r>
            <a:r>
              <a:rPr lang="zh-CN" altLang="en-US" dirty="0"/>
              <a:t>的区别？</a:t>
            </a:r>
            <a:endParaRPr lang="zh-CN" altLang="en-US" dirty="0"/>
          </a:p>
          <a:p>
            <a:r>
              <a:rPr lang="zh-CN" altLang="en-US" dirty="0"/>
              <a:t>什么是</a:t>
            </a:r>
            <a:r>
              <a:rPr lang="en-US" altLang="zh-CN" dirty="0"/>
              <a:t>HTML</a:t>
            </a:r>
            <a:r>
              <a:rPr lang="zh-CN" altLang="en-US" dirty="0"/>
              <a:t>语义化？</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本章总结</a:t>
            </a:r>
            <a:endParaRPr lang="zh-CN" altLang="en-US" dirty="0"/>
          </a:p>
        </p:txBody>
      </p:sp>
      <p:sp>
        <p:nvSpPr>
          <p:cNvPr id="3" name="内容占位符 2"/>
          <p:cNvSpPr>
            <a:spLocks noGrp="1"/>
          </p:cNvSpPr>
          <p:nvPr>
            <p:ph idx="1"/>
          </p:nvPr>
        </p:nvSpPr>
        <p:spPr>
          <a:xfrm>
            <a:off x="838200" y="1320800"/>
            <a:ext cx="10515600" cy="4970463"/>
          </a:xfrm>
        </p:spPr>
        <p:txBody>
          <a:bodyPr vert="horz" lIns="91440" tIns="45720" rIns="91440" bIns="45720" rtlCol="0">
            <a:normAutofit fontScale="62500" lnSpcReduction="20000"/>
          </a:bodyPr>
          <a:lstStyle/>
          <a:p>
            <a:r>
              <a:rPr lang="zh-CN" altLang="en-US" dirty="0"/>
              <a:t>标签的显示方式常用的有块级元素、内联元素、内联块，不同的方式显示属性不同</a:t>
            </a:r>
            <a:endParaRPr lang="zh-CN" altLang="en-US" dirty="0"/>
          </a:p>
          <a:p>
            <a:r>
              <a:rPr lang="en-US" altLang="zh-CN" dirty="0"/>
              <a:t>HTML </a:t>
            </a:r>
            <a:r>
              <a:rPr lang="zh-CN" altLang="en-US" dirty="0"/>
              <a:t>使用超级链接与网络上的另一个文档相连，通俗的说就是通过连接来访问其他网页资源。 </a:t>
            </a:r>
            <a:endParaRPr lang="zh-CN" altLang="en-US" dirty="0"/>
          </a:p>
          <a:p>
            <a:r>
              <a:rPr lang="zh-CN" altLang="en-US" dirty="0"/>
              <a:t>排版类的标签常用的有</a:t>
            </a:r>
            <a:r>
              <a:rPr lang="en-US" altLang="zh-CN" dirty="0"/>
              <a:t>div </a:t>
            </a:r>
            <a:r>
              <a:rPr lang="zh-CN" altLang="en-US" dirty="0"/>
              <a:t>、</a:t>
            </a:r>
            <a:r>
              <a:rPr lang="en-US" altLang="zh-CN" dirty="0"/>
              <a:t>p</a:t>
            </a:r>
            <a:r>
              <a:rPr lang="zh-CN" altLang="en-US" dirty="0"/>
              <a:t>、</a:t>
            </a:r>
            <a:r>
              <a:rPr lang="en-US" altLang="zh-CN" dirty="0"/>
              <a:t>span</a:t>
            </a:r>
            <a:r>
              <a:rPr lang="zh-CN" altLang="en-US" dirty="0"/>
              <a:t>、列表等</a:t>
            </a:r>
            <a:endParaRPr lang="zh-CN" altLang="en-US" dirty="0"/>
          </a:p>
          <a:p>
            <a:r>
              <a:rPr lang="zh-CN" altLang="en-US" dirty="0"/>
              <a:t>图像映射的作用是将一个目标区域划分为若干个子区域，并声明每个区域的超链接位置</a:t>
            </a:r>
            <a:endParaRPr lang="zh-CN" altLang="en-US" dirty="0"/>
          </a:p>
          <a:p>
            <a:r>
              <a:rPr lang="zh-CN" altLang="en-US" dirty="0"/>
              <a:t>表单标签的基本作用：封装客户端输入的数据，并通过设定以指定的模式将数据提交给服务器端</a:t>
            </a:r>
            <a:endParaRPr lang="zh-CN" altLang="en-US" dirty="0"/>
          </a:p>
          <a:p>
            <a:r>
              <a:rPr lang="zh-CN" altLang="en-US" dirty="0"/>
              <a:t>表单标签的通用属性为</a:t>
            </a:r>
            <a:r>
              <a:rPr lang="en-US" altLang="zh-CN" dirty="0"/>
              <a:t>name</a:t>
            </a:r>
            <a:r>
              <a:rPr lang="zh-CN" altLang="en-US" dirty="0"/>
              <a:t>、</a:t>
            </a:r>
            <a:r>
              <a:rPr lang="en-US" altLang="zh-CN" dirty="0"/>
              <a:t>disabled</a:t>
            </a:r>
            <a:r>
              <a:rPr lang="zh-CN" altLang="en-US" dirty="0"/>
              <a:t>、</a:t>
            </a:r>
            <a:r>
              <a:rPr lang="en-US" altLang="zh-CN" dirty="0" err="1"/>
              <a:t>readonly</a:t>
            </a:r>
            <a:r>
              <a:rPr lang="zh-CN" altLang="en-US" dirty="0"/>
              <a:t>、</a:t>
            </a:r>
            <a:r>
              <a:rPr lang="en-US" altLang="zh-CN" dirty="0"/>
              <a:t>value</a:t>
            </a:r>
            <a:endParaRPr lang="en-US" altLang="zh-CN" dirty="0"/>
          </a:p>
          <a:p>
            <a:r>
              <a:rPr lang="en-US" altLang="zh-CN" dirty="0" err="1"/>
              <a:t>iframe</a:t>
            </a:r>
            <a:r>
              <a:rPr lang="zh-CN" altLang="en-US" dirty="0"/>
              <a:t>标签用于引入在当前网页上引入其他网页资源</a:t>
            </a:r>
            <a:endParaRPr lang="zh-CN" altLang="en-US" dirty="0"/>
          </a:p>
          <a:p>
            <a:r>
              <a:rPr lang="en-US" altLang="zh-CN" dirty="0"/>
              <a:t>html</a:t>
            </a:r>
            <a:r>
              <a:rPr lang="zh-CN" altLang="en-US" dirty="0"/>
              <a:t>的语义化：根据内容的结构化（内容语义化），选择合适的标签（代码语义化）便于开发者阅读和写出更优雅的代码的同时让浏览器的爬虫和机器很好地解析</a:t>
            </a:r>
            <a:r>
              <a:rPr lang="zh-CN" altLang="en-US" dirty="0" smtClean="0"/>
              <a:t>。</a:t>
            </a:r>
            <a:endParaRPr lang="en-US" altLang="zh-CN" dirty="0" smtClean="0"/>
          </a:p>
          <a:p>
            <a:endParaRPr lang="zh-CN" altLang="en-US" dirty="0"/>
          </a:p>
        </p:txBody>
      </p:sp>
    </p:spTree>
  </p:cSld>
  <p:clrMapOvr>
    <a:masterClrMapping/>
  </p:clrMapOvr>
  <p:transition spd="slow">
    <p:push dir="u"/>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本章总结</a:t>
            </a:r>
            <a:endParaRPr lang="en-US" dirty="0"/>
          </a:p>
        </p:txBody>
      </p:sp>
      <p:sp>
        <p:nvSpPr>
          <p:cNvPr id="3" name="Content Placeholder 2"/>
          <p:cNvSpPr>
            <a:spLocks noGrp="1"/>
          </p:cNvSpPr>
          <p:nvPr>
            <p:ph idx="1"/>
          </p:nvPr>
        </p:nvSpPr>
        <p:spPr>
          <a:xfrm>
            <a:off x="838200" y="846667"/>
            <a:ext cx="10515600" cy="5444596"/>
          </a:xfrm>
        </p:spPr>
        <p:txBody>
          <a:bodyPr>
            <a:normAutofit lnSpcReduction="10000"/>
          </a:bodyPr>
          <a:lstStyle/>
          <a:p>
            <a:r>
              <a:rPr lang="zh-CN" altLang="en-US" dirty="0" smtClean="0"/>
              <a:t>本章主要学习了</a:t>
            </a:r>
            <a:r>
              <a:rPr lang="en-US" altLang="zh-CN" dirty="0" smtClean="0"/>
              <a:t>html</a:t>
            </a:r>
            <a:r>
              <a:rPr lang="zh-CN" altLang="en-US" dirty="0" smtClean="0"/>
              <a:t>的语法结构；</a:t>
            </a:r>
            <a:endParaRPr lang="en-US" altLang="zh-CN" dirty="0" smtClean="0"/>
          </a:p>
          <a:p>
            <a:r>
              <a:rPr lang="zh-CN" altLang="en-US" dirty="0" smtClean="0"/>
              <a:t>介绍了</a:t>
            </a:r>
            <a:r>
              <a:rPr lang="en-US" altLang="zh-CN" dirty="0" smtClean="0"/>
              <a:t>html</a:t>
            </a:r>
            <a:r>
              <a:rPr lang="zh-CN" altLang="en-US" dirty="0" smtClean="0"/>
              <a:t>的通用语法规则以及公用的属性</a:t>
            </a:r>
            <a:endParaRPr lang="en-US" altLang="zh-CN" dirty="0" smtClean="0"/>
          </a:p>
          <a:p>
            <a:r>
              <a:rPr lang="zh-CN" altLang="en-US" dirty="0" smtClean="0"/>
              <a:t>简单讲解了</a:t>
            </a:r>
            <a:r>
              <a:rPr lang="en-US" altLang="zh-CN" dirty="0" smtClean="0"/>
              <a:t>IDE</a:t>
            </a:r>
            <a:r>
              <a:rPr lang="zh-CN" altLang="en-US" dirty="0" smtClean="0"/>
              <a:t>的使用以及浏览器的内核</a:t>
            </a:r>
            <a:endParaRPr lang="en-US" altLang="zh-CN" dirty="0"/>
          </a:p>
          <a:p>
            <a:r>
              <a:rPr lang="zh-CN" altLang="en-US" dirty="0" smtClean="0"/>
              <a:t>重点学习了</a:t>
            </a:r>
            <a:r>
              <a:rPr lang="en-US" altLang="zh-CN" dirty="0" smtClean="0"/>
              <a:t>html</a:t>
            </a:r>
            <a:r>
              <a:rPr lang="zh-CN" altLang="en-US" dirty="0" smtClean="0"/>
              <a:t>的常用的标签</a:t>
            </a:r>
            <a:endParaRPr lang="en-US" altLang="zh-CN" dirty="0" smtClean="0"/>
          </a:p>
          <a:p>
            <a:pPr lvl="1"/>
            <a:r>
              <a:rPr lang="zh-CN" altLang="en-US" dirty="0"/>
              <a:t>布局</a:t>
            </a:r>
            <a:r>
              <a:rPr lang="zh-CN" altLang="en-US" dirty="0" smtClean="0"/>
              <a:t>类标签</a:t>
            </a:r>
            <a:endParaRPr lang="en-US" altLang="zh-CN" dirty="0" smtClean="0"/>
          </a:p>
          <a:p>
            <a:pPr lvl="1"/>
            <a:r>
              <a:rPr lang="zh-CN" altLang="en-US" dirty="0" smtClean="0"/>
              <a:t>图片类标签</a:t>
            </a:r>
            <a:endParaRPr lang="en-US" altLang="zh-CN" dirty="0" smtClean="0"/>
          </a:p>
          <a:p>
            <a:pPr lvl="1"/>
            <a:r>
              <a:rPr lang="zh-CN" altLang="en-US" dirty="0"/>
              <a:t>表格</a:t>
            </a:r>
            <a:r>
              <a:rPr lang="zh-CN" altLang="en-US" dirty="0" smtClean="0"/>
              <a:t>类标签</a:t>
            </a:r>
            <a:endParaRPr lang="en-US" altLang="zh-CN" dirty="0" smtClean="0"/>
          </a:p>
          <a:p>
            <a:pPr lvl="1"/>
            <a:r>
              <a:rPr lang="zh-CN" altLang="en-US" dirty="0"/>
              <a:t>表单</a:t>
            </a:r>
            <a:r>
              <a:rPr lang="zh-CN" altLang="en-US" dirty="0" smtClean="0"/>
              <a:t>类标签等</a:t>
            </a:r>
            <a:endParaRPr lang="en-US" altLang="zh-CN" dirty="0" smtClean="0"/>
          </a:p>
          <a:p>
            <a:pPr lvl="1"/>
            <a:endParaRPr lang="en-US" dirty="0"/>
          </a:p>
        </p:txBody>
      </p:sp>
    </p:spTree>
  </p:cSld>
  <p:clrMapOvr>
    <a:masterClrMapping/>
  </p:clrMapOvr>
  <p:transition spd="slow">
    <p:push dir="u"/>
  </p:transition>
</p:sld>
</file>

<file path=ppt/tags/tag1.xml><?xml version="1.0" encoding="utf-8"?>
<p:tagLst xmlns:p="http://schemas.openxmlformats.org/presentationml/2006/main">
  <p:tag name="KSO_WM_UNIT_TABLE_BEAUTIFY" val="smartTable{cea93c90-198a-4525-9f55-ae4cdeea981e}"/>
</p:tagLst>
</file>

<file path=ppt/tags/tag2.xml><?xml version="1.0" encoding="utf-8"?>
<p:tagLst xmlns:p="http://schemas.openxmlformats.org/presentationml/2006/main">
  <p:tag name="KSO_WM_UNIT_TABLE_BEAUTIFY" val="smartTable{e229fe16-5fb8-400b-993f-651dbd65fba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14889</Words>
  <Application>WPS 演示</Application>
  <PresentationFormat>自定义</PresentationFormat>
  <Paragraphs>1707</Paragraphs>
  <Slides>94</Slides>
  <Notes>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94</vt:i4>
      </vt:variant>
    </vt:vector>
  </HeadingPairs>
  <TitlesOfParts>
    <vt:vector size="110" baseType="lpstr">
      <vt:lpstr>Arial</vt:lpstr>
      <vt:lpstr>宋体</vt:lpstr>
      <vt:lpstr>Wingdings</vt:lpstr>
      <vt:lpstr>微软雅黑</vt:lpstr>
      <vt:lpstr>微软雅黑 Light</vt:lpstr>
      <vt:lpstr>黑体</vt:lpstr>
      <vt:lpstr>Calibri</vt:lpstr>
      <vt:lpstr>Arial Unicode MS</vt:lpstr>
      <vt:lpstr>Courier New</vt:lpstr>
      <vt:lpstr>Times New Roman</vt:lpstr>
      <vt:lpstr>楷体</vt:lpstr>
      <vt:lpstr>Times New Roman</vt:lpstr>
      <vt:lpstr>Consolas</vt:lpstr>
      <vt:lpstr>Arial</vt:lpstr>
      <vt:lpstr>华文楷体</vt:lpstr>
      <vt:lpstr>Office 主题</vt:lpstr>
      <vt:lpstr>HTML</vt:lpstr>
      <vt:lpstr>本章目标</vt:lpstr>
      <vt:lpstr>HTML概述</vt:lpstr>
      <vt:lpstr>HTML概述</vt:lpstr>
      <vt:lpstr>HTML概述</vt:lpstr>
      <vt:lpstr>浏览器简介</vt:lpstr>
      <vt:lpstr>HTML基本结构</vt:lpstr>
      <vt:lpstr>HTML基本结构</vt:lpstr>
      <vt:lpstr>HTML基本结构</vt:lpstr>
      <vt:lpstr>网页头信息</vt:lpstr>
      <vt:lpstr>网页头信息</vt:lpstr>
      <vt:lpstr>网页头信息</vt:lpstr>
      <vt:lpstr>网页头信息</vt:lpstr>
      <vt:lpstr>网页头信息</vt:lpstr>
      <vt:lpstr>网页头信息</vt:lpstr>
      <vt:lpstr>网页头信息</vt:lpstr>
      <vt:lpstr>PowerPoint 演示文稿</vt:lpstr>
      <vt:lpstr>注释</vt:lpstr>
      <vt:lpstr>PowerPoint 演示文稿</vt:lpstr>
      <vt:lpstr>PowerPoint 演示文稿</vt:lpstr>
      <vt:lpstr>PowerPoint 演示文稿</vt:lpstr>
      <vt:lpstr>PowerPoint 演示文稿</vt:lpstr>
      <vt:lpstr>PowerPoint 演示文稿</vt:lpstr>
      <vt:lpstr>HTM默认元素分类</vt:lpstr>
      <vt:lpstr>HTM默认元素分类</vt:lpstr>
      <vt:lpstr>HTM默认元素分类</vt:lpstr>
      <vt:lpstr>HTM默认元素分类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超链接</vt:lpstr>
      <vt:lpstr>PowerPoint 演示文稿</vt:lpstr>
      <vt:lpstr>PowerPoint 演示文稿</vt:lpstr>
      <vt:lpstr>超链接</vt:lpstr>
      <vt:lpstr>超链接</vt:lpstr>
      <vt:lpstr>锚点</vt:lpstr>
      <vt:lpstr>图片标签</vt:lpstr>
      <vt:lpstr> marquee滚动标签</vt:lpstr>
      <vt:lpstr>PowerPoint 演示文稿</vt:lpstr>
      <vt:lpstr>PowerPoint 演示文稿</vt:lpstr>
      <vt:lpstr>PowerPoint 演示文稿</vt:lpstr>
      <vt:lpstr>PowerPoint 演示文稿</vt:lpstr>
      <vt:lpstr>PowerPoint 演示文稿</vt:lpstr>
      <vt:lpstr>列表总结</vt:lpstr>
      <vt:lpstr>练习</vt:lpstr>
      <vt:lpstr>PowerPoint 演示文稿</vt:lpstr>
      <vt:lpstr>PowerPoint 演示文稿</vt:lpstr>
      <vt:lpstr>表格的基本结构</vt:lpstr>
      <vt:lpstr>PowerPoint 演示文稿</vt:lpstr>
      <vt:lpstr>PowerPoint 演示文稿</vt:lpstr>
      <vt:lpstr>表格属性</vt:lpstr>
      <vt:lpstr>HTML表格的美化</vt:lpstr>
      <vt:lpstr>PowerPoint 演示文稿</vt:lpstr>
      <vt:lpstr>HTML表格的背景色、边框宽度和线颜色</vt:lpstr>
      <vt:lpstr>PowerPoint 演示文稿</vt:lpstr>
      <vt:lpstr>HTML表格和单元格对齐方式</vt:lpstr>
      <vt:lpstr>HTML表格和单元格对齐方式</vt:lpstr>
      <vt:lpstr>HTML表格的填充和间距</vt:lpstr>
      <vt:lpstr>HTML表格的填充和间距</vt:lpstr>
      <vt:lpstr>练习</vt:lpstr>
      <vt:lpstr>表单类型标签</vt:lpstr>
      <vt:lpstr>表单类型标签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课堂练习</vt:lpstr>
      <vt:lpstr>PowerPoint 演示文稿</vt:lpstr>
      <vt:lpstr>PowerPoint 演示文稿</vt:lpstr>
      <vt:lpstr>iframe框架标签基本属性</vt:lpstr>
      <vt:lpstr>html的语义化</vt:lpstr>
      <vt:lpstr>本章总结提问</vt:lpstr>
      <vt:lpstr>本章总结</vt:lpstr>
      <vt:lpstr>本章总结</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Administrator</cp:lastModifiedBy>
  <cp:revision>1976</cp:revision>
  <dcterms:created xsi:type="dcterms:W3CDTF">2014-03-19T14:07:00Z</dcterms:created>
  <dcterms:modified xsi:type="dcterms:W3CDTF">2020-12-16T03:05:00Z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