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478" r:id="rId3"/>
    <p:sldId id="481" r:id="rId5"/>
    <p:sldId id="922" r:id="rId6"/>
    <p:sldId id="923" r:id="rId7"/>
    <p:sldId id="924" r:id="rId8"/>
    <p:sldId id="925" r:id="rId9"/>
    <p:sldId id="926" r:id="rId10"/>
    <p:sldId id="927" r:id="rId11"/>
    <p:sldId id="928" r:id="rId12"/>
    <p:sldId id="929" r:id="rId13"/>
    <p:sldId id="930" r:id="rId14"/>
    <p:sldId id="931" r:id="rId15"/>
    <p:sldId id="932" r:id="rId16"/>
    <p:sldId id="933" r:id="rId17"/>
    <p:sldId id="934" r:id="rId18"/>
    <p:sldId id="935" r:id="rId19"/>
    <p:sldId id="936" r:id="rId20"/>
    <p:sldId id="937" r:id="rId21"/>
    <p:sldId id="938" r:id="rId22"/>
    <p:sldId id="939" r:id="rId23"/>
    <p:sldId id="940" r:id="rId24"/>
    <p:sldId id="941" r:id="rId25"/>
    <p:sldId id="942" r:id="rId26"/>
    <p:sldId id="943" r:id="rId27"/>
    <p:sldId id="944" r:id="rId28"/>
    <p:sldId id="945" r:id="rId29"/>
    <p:sldId id="946" r:id="rId30"/>
    <p:sldId id="949"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Z" initials="E"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958"/>
    <a:srgbClr val="B8275B"/>
    <a:srgbClr val="269999"/>
    <a:srgbClr val="595959"/>
    <a:srgbClr val="276A83"/>
    <a:srgbClr val="AE0B0B"/>
    <a:srgbClr val="C3C000"/>
    <a:srgbClr val="F66FD8"/>
    <a:srgbClr val="C56883"/>
    <a:srgbClr val="FD3A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5" autoAdjust="0"/>
    <p:restoredTop sz="85230" autoAdjust="0"/>
  </p:normalViewPr>
  <p:slideViewPr>
    <p:cSldViewPr snapToGrid="0">
      <p:cViewPr varScale="1">
        <p:scale>
          <a:sx n="57" d="100"/>
          <a:sy n="57" d="100"/>
        </p:scale>
        <p:origin x="-312" y="-84"/>
      </p:cViewPr>
      <p:guideLst>
        <p:guide orient="horz" pos="2096"/>
        <p:guide pos="3831"/>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t>
            </a:r>
            <a:r>
              <a:rPr lang="zh-CN" altLang="en-US" dirty="0"/>
              <a:t>本章引言</a:t>
            </a:r>
            <a:r>
              <a:rPr lang="en-US" altLang="zh-CN" dirty="0"/>
              <a:t>】</a:t>
            </a:r>
            <a:endParaRPr lang="en-US" altLang="zh-CN" dirty="0"/>
          </a:p>
          <a:p>
            <a:r>
              <a:rPr lang="en-US" altLang="zh-CN" baseline="0" dirty="0"/>
              <a:t>	</a:t>
            </a:r>
            <a:r>
              <a:rPr lang="zh-CN" altLang="en-US" baseline="0" dirty="0"/>
              <a:t>过去的几十年间，计算机性能一直由摩尔定律来推动，而从多核处理器逐步成为</a:t>
            </a:r>
            <a:r>
              <a:rPr lang="en-US" altLang="zh-CN" baseline="0" dirty="0"/>
              <a:t>PC</a:t>
            </a:r>
            <a:r>
              <a:rPr lang="zh-CN" altLang="en-US" baseline="0" dirty="0"/>
              <a:t>主流装备那一天起，软件系统运行的效率就可能将由摩尔定律和</a:t>
            </a:r>
            <a:r>
              <a:rPr lang="en-US" altLang="zh-CN" baseline="0" dirty="0"/>
              <a:t>Amdahl</a:t>
            </a:r>
            <a:r>
              <a:rPr lang="zh-CN" altLang="en-US" baseline="0" dirty="0"/>
              <a:t>定律共同推动。编写能够高效利用多处理器的代码，将会成为很大的挑战。几乎在所有的应用场景下，我们面对的都将是需要为业务系统编写安全、可伸缩的</a:t>
            </a:r>
            <a:r>
              <a:rPr lang="en-US" altLang="zh-CN" baseline="0" dirty="0"/>
              <a:t>Java</a:t>
            </a:r>
            <a:r>
              <a:rPr lang="zh-CN" altLang="en-US" baseline="0" dirty="0"/>
              <a:t>代码以利用并发构建高性能软件解决方案。自</a:t>
            </a:r>
            <a:r>
              <a:rPr lang="en-US" altLang="zh-CN" baseline="0" dirty="0"/>
              <a:t>JDK5</a:t>
            </a:r>
            <a:r>
              <a:rPr lang="zh-CN" altLang="en-US" baseline="0" dirty="0"/>
              <a:t>开始，</a:t>
            </a:r>
            <a:r>
              <a:rPr lang="en-US" altLang="zh-CN" baseline="0" dirty="0"/>
              <a:t>Java</a:t>
            </a:r>
            <a:r>
              <a:rPr lang="zh-CN" altLang="en-US" baseline="0" dirty="0"/>
              <a:t>就在持续改进提高虚拟机的性能以及并发类的可升缩性，并加入了丰富的新并发工具。本章将讲解</a:t>
            </a:r>
            <a:r>
              <a:rPr lang="en-US" altLang="zh-CN" baseline="0" dirty="0"/>
              <a:t>Java</a:t>
            </a:r>
            <a:r>
              <a:rPr lang="zh-CN" altLang="en-US" baseline="0" dirty="0"/>
              <a:t>的核心优势</a:t>
            </a:r>
            <a:r>
              <a:rPr lang="en-US" altLang="zh-CN" baseline="0" dirty="0"/>
              <a:t>-</a:t>
            </a:r>
            <a:r>
              <a:rPr lang="zh-CN" altLang="en-US" baseline="0" dirty="0"/>
              <a:t>语言级别的多线程支持，集中描述在</a:t>
            </a:r>
            <a:r>
              <a:rPr lang="en-US" altLang="zh-CN" baseline="0" dirty="0"/>
              <a:t>Java</a:t>
            </a:r>
            <a:r>
              <a:rPr lang="zh-CN" altLang="en-US" baseline="0" dirty="0"/>
              <a:t>平台上创建多线程应用程序以及同步对共享资源的访问时的细微控制，分析</a:t>
            </a:r>
            <a:r>
              <a:rPr lang="en-US" altLang="zh-CN" baseline="0" dirty="0"/>
              <a:t>Java</a:t>
            </a:r>
            <a:r>
              <a:rPr lang="zh-CN" altLang="en-US" baseline="0" dirty="0"/>
              <a:t>提供的高层次的线程执行构造，以及如何最好地把它们应用到现实世界中的不同场景，并整合了一些最佳实践和最新的研究主张，课程将就现实中的程序并发性能和可伸缩性的困难问题进行分析，并把当前的最佳实践调查与相关的研究结果相结合，提供些可行的替代方案，最后也将介绍一些在开发中可能适用的高级并发性技术</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HTML5</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705" y="932649"/>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模式触发：</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DOCTYPE</a:t>
            </a:r>
            <a:r>
              <a:rPr lang="zh-CN" altLang="en-US" sz="2000" dirty="0">
                <a:solidFill>
                  <a:schemeClr val="tx1">
                    <a:lumMod val="75000"/>
                    <a:lumOff val="25000"/>
                  </a:schemeClr>
                </a:solidFill>
              </a:rPr>
              <a:t>不存在或形式不正确会浏览器以混杂模式呈现网页。 </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只声明</a:t>
            </a:r>
            <a:r>
              <a:rPr lang="en-US" altLang="zh-CN" sz="2000" dirty="0" err="1">
                <a:solidFill>
                  <a:schemeClr val="tx1">
                    <a:lumMod val="75000"/>
                    <a:lumOff val="25000"/>
                  </a:schemeClr>
                </a:solidFill>
              </a:rPr>
              <a:t>Doctype</a:t>
            </a:r>
            <a:r>
              <a:rPr lang="zh-CN" altLang="en-US" sz="2000" dirty="0">
                <a:solidFill>
                  <a:schemeClr val="tx1">
                    <a:lumMod val="75000"/>
                    <a:lumOff val="25000"/>
                  </a:schemeClr>
                </a:solidFill>
              </a:rPr>
              <a:t>，不引用任何</a:t>
            </a:r>
            <a:r>
              <a:rPr lang="en-US" altLang="zh-CN" sz="2000" dirty="0" err="1">
                <a:solidFill>
                  <a:schemeClr val="tx1">
                    <a:lumMod val="75000"/>
                    <a:lumOff val="25000"/>
                  </a:schemeClr>
                </a:solidFill>
              </a:rPr>
              <a:t>dtd</a:t>
            </a:r>
            <a:r>
              <a:rPr lang="zh-CN" altLang="en-US" sz="2000" dirty="0">
                <a:solidFill>
                  <a:schemeClr val="tx1">
                    <a:lumMod val="75000"/>
                    <a:lumOff val="25000"/>
                  </a:schemeClr>
                </a:solidFill>
              </a:rPr>
              <a:t>文件，以严格模式呈现网页（</a:t>
            </a:r>
            <a:r>
              <a:rPr lang="en-US" altLang="zh-CN" sz="2000" dirty="0">
                <a:solidFill>
                  <a:schemeClr val="tx1">
                    <a:lumMod val="75000"/>
                    <a:lumOff val="25000"/>
                  </a:schemeClr>
                </a:solidFill>
              </a:rPr>
              <a:t>html5</a:t>
            </a:r>
            <a:r>
              <a:rPr lang="zh-CN" altLang="en-US" sz="2000" dirty="0">
                <a:solidFill>
                  <a:schemeClr val="tx1">
                    <a:lumMod val="75000"/>
                    <a:lumOff val="25000"/>
                  </a:schemeClr>
                </a:solidFill>
              </a:rPr>
              <a:t>标准）</a:t>
            </a:r>
            <a:r>
              <a:rPr lang="zh-CN" altLang="en-US" sz="2000" dirty="0" smtClean="0">
                <a:solidFill>
                  <a:schemeClr val="tx1">
                    <a:lumMod val="75000"/>
                    <a:lumOff val="25000"/>
                  </a:schemeClr>
                </a:solidFill>
              </a:rPr>
              <a:t>。</a:t>
            </a:r>
            <a:endParaRPr lang="en-US" altLang="zh-CN" sz="2000" dirty="0" smtClean="0">
              <a:solidFill>
                <a:schemeClr val="tx1">
                  <a:lumMod val="75000"/>
                  <a:lumOff val="25000"/>
                </a:schemeClr>
              </a:solidFill>
            </a:endParaRPr>
          </a:p>
          <a:p>
            <a:pPr lvl="1"/>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包含</a:t>
            </a:r>
            <a:r>
              <a:rPr lang="en-US" altLang="zh-CN" sz="2000" dirty="0">
                <a:solidFill>
                  <a:schemeClr val="tx1">
                    <a:lumMod val="75000"/>
                    <a:lumOff val="25000"/>
                  </a:schemeClr>
                </a:solidFill>
              </a:rPr>
              <a:t>DTD</a:t>
            </a:r>
            <a:r>
              <a:rPr lang="zh-CN" altLang="en-US" sz="2000" dirty="0">
                <a:solidFill>
                  <a:schemeClr val="tx1">
                    <a:lumMod val="75000"/>
                    <a:lumOff val="25000"/>
                  </a:schemeClr>
                </a:solidFill>
              </a:rPr>
              <a:t>和</a:t>
            </a:r>
            <a:r>
              <a:rPr lang="en-US" altLang="zh-CN" sz="2000" dirty="0">
                <a:solidFill>
                  <a:schemeClr val="tx1">
                    <a:lumMod val="75000"/>
                    <a:lumOff val="25000"/>
                  </a:schemeClr>
                </a:solidFill>
              </a:rPr>
              <a:t>URI</a:t>
            </a:r>
            <a:r>
              <a:rPr lang="zh-CN" altLang="en-US" sz="2000" dirty="0">
                <a:solidFill>
                  <a:schemeClr val="tx1">
                    <a:lumMod val="75000"/>
                    <a:lumOff val="25000"/>
                  </a:schemeClr>
                </a:solidFill>
              </a:rPr>
              <a:t>的</a:t>
            </a:r>
            <a:r>
              <a:rPr lang="en-US" altLang="zh-CN" sz="2000" dirty="0">
                <a:solidFill>
                  <a:schemeClr val="tx1">
                    <a:lumMod val="75000"/>
                    <a:lumOff val="25000"/>
                  </a:schemeClr>
                </a:solidFill>
              </a:rPr>
              <a:t>DOCTYPE</a:t>
            </a:r>
            <a:r>
              <a:rPr lang="zh-CN" altLang="en-US" sz="2000" dirty="0">
                <a:solidFill>
                  <a:schemeClr val="tx1">
                    <a:lumMod val="75000"/>
                    <a:lumOff val="25000"/>
                  </a:schemeClr>
                </a:solidFill>
              </a:rPr>
              <a:t>，严格模式呈现网页，以</a:t>
            </a:r>
            <a:r>
              <a:rPr lang="en-US" altLang="zh-CN" sz="2000" dirty="0" err="1">
                <a:solidFill>
                  <a:schemeClr val="tx1">
                    <a:lumMod val="75000"/>
                    <a:lumOff val="25000"/>
                  </a:schemeClr>
                </a:solidFill>
              </a:rPr>
              <a:t>dtd</a:t>
            </a:r>
            <a:r>
              <a:rPr lang="zh-CN" altLang="en-US" sz="2000" dirty="0">
                <a:solidFill>
                  <a:schemeClr val="tx1">
                    <a:lumMod val="75000"/>
                    <a:lumOff val="25000"/>
                  </a:schemeClr>
                </a:solidFill>
              </a:rPr>
              <a:t>文件对应的版本呈现</a:t>
            </a:r>
            <a:r>
              <a:rPr lang="zh-CN" altLang="en-US" sz="2000" dirty="0" smtClean="0">
                <a:solidFill>
                  <a:schemeClr val="tx1">
                    <a:lumMod val="75000"/>
                    <a:lumOff val="25000"/>
                  </a:schemeClr>
                </a:solidFill>
              </a:rPr>
              <a:t>网页。</a:t>
            </a:r>
            <a:endParaRPr lang="en-US" altLang="zh-CN" sz="2000" dirty="0" smtClean="0">
              <a:solidFill>
                <a:schemeClr val="tx1">
                  <a:lumMod val="75000"/>
                  <a:lumOff val="25000"/>
                </a:schemeClr>
              </a:solidFill>
            </a:endParaRPr>
          </a:p>
          <a:p>
            <a:pPr lvl="1"/>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获取模式的方式</a:t>
            </a:r>
            <a:r>
              <a:rPr lang="zh-CN" altLang="en-US" sz="2400" dirty="0" smtClean="0">
                <a:solidFill>
                  <a:schemeClr val="tx1">
                    <a:lumMod val="75000"/>
                    <a:lumOff val="25000"/>
                  </a:schemeClr>
                </a:solidFill>
              </a:rPr>
              <a:t>：</a:t>
            </a:r>
            <a:r>
              <a:rPr lang="en-US" altLang="zh-CN" sz="2400" dirty="0" err="1" smtClean="0">
                <a:solidFill>
                  <a:schemeClr val="tx1">
                    <a:lumMod val="75000"/>
                    <a:lumOff val="25000"/>
                  </a:schemeClr>
                </a:solidFill>
              </a:rPr>
              <a:t>document.compatMode</a:t>
            </a:r>
            <a:r>
              <a:rPr lang="zh-CN" altLang="en-US" sz="2400" dirty="0">
                <a:solidFill>
                  <a:schemeClr val="tx1">
                    <a:lumMod val="75000"/>
                    <a:lumOff val="25000"/>
                  </a:schemeClr>
                </a:solidFill>
              </a:rPr>
              <a:t>取值范围如下：</a:t>
            </a:r>
            <a:endParaRPr lang="zh-CN" altLang="en-US" sz="2400" dirty="0">
              <a:solidFill>
                <a:schemeClr val="tx1">
                  <a:lumMod val="75000"/>
                  <a:lumOff val="25000"/>
                </a:schemeClr>
              </a:solidFill>
            </a:endParaRPr>
          </a:p>
          <a:p>
            <a:pPr lvl="1"/>
            <a:r>
              <a:rPr lang="en-US" altLang="zh-CN" sz="2000" dirty="0" smtClean="0">
                <a:solidFill>
                  <a:schemeClr val="tx1">
                    <a:lumMod val="75000"/>
                    <a:lumOff val="25000"/>
                  </a:schemeClr>
                </a:solidFill>
              </a:rPr>
              <a:t>CSS1Compat</a:t>
            </a:r>
            <a:r>
              <a:rPr lang="zh-CN" altLang="en-US" sz="2000" dirty="0">
                <a:solidFill>
                  <a:schemeClr val="tx1">
                    <a:lumMod val="75000"/>
                    <a:lumOff val="25000"/>
                  </a:schemeClr>
                </a:solidFill>
              </a:rPr>
              <a:t>：严格模式。</a:t>
            </a:r>
            <a:endParaRPr lang="zh-CN" altLang="en-US" sz="2000" dirty="0">
              <a:solidFill>
                <a:schemeClr val="tx1">
                  <a:lumMod val="75000"/>
                  <a:lumOff val="25000"/>
                </a:schemeClr>
              </a:solidFill>
            </a:endParaRPr>
          </a:p>
          <a:p>
            <a:pPr lvl="1"/>
            <a:r>
              <a:rPr lang="en-US" altLang="zh-CN" sz="2000" dirty="0" err="1" smtClean="0">
                <a:solidFill>
                  <a:schemeClr val="tx1">
                    <a:lumMod val="75000"/>
                    <a:lumOff val="25000"/>
                  </a:schemeClr>
                </a:solidFill>
              </a:rPr>
              <a:t>BackCompat</a:t>
            </a:r>
            <a:r>
              <a:rPr lang="zh-CN" altLang="en-US" sz="2000" dirty="0">
                <a:solidFill>
                  <a:schemeClr val="tx1">
                    <a:lumMod val="75000"/>
                    <a:lumOff val="25000"/>
                  </a:schemeClr>
                </a:solidFill>
              </a:rPr>
              <a:t>：严格模式关闭（混杂模式）。</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DOCTYPE</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和</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meta</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扩展</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 name="Picture 2"/>
          <p:cNvPicPr>
            <a:picLocks noChangeAspect="1" noChangeArrowheads="1"/>
          </p:cNvPicPr>
          <p:nvPr/>
        </p:nvPicPr>
        <p:blipFill>
          <a:blip r:embed="rId1"/>
          <a:srcRect/>
          <a:stretch>
            <a:fillRect/>
          </a:stretch>
        </p:blipFill>
        <p:spPr bwMode="auto">
          <a:xfrm>
            <a:off x="1214414" y="3902777"/>
            <a:ext cx="7513637" cy="542925"/>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1214414" y="2857496"/>
            <a:ext cx="2352675" cy="276225"/>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在</a:t>
            </a:r>
            <a:r>
              <a:rPr lang="en-US" altLang="zh-CN" sz="2400" dirty="0">
                <a:solidFill>
                  <a:schemeClr val="tx1">
                    <a:lumMod val="75000"/>
                    <a:lumOff val="25000"/>
                  </a:schemeClr>
                </a:solidFill>
              </a:rPr>
              <a:t>H5</a:t>
            </a:r>
            <a:r>
              <a:rPr lang="zh-CN" altLang="en-US" sz="2400" dirty="0">
                <a:solidFill>
                  <a:schemeClr val="tx1">
                    <a:lumMod val="75000"/>
                    <a:lumOff val="25000"/>
                  </a:schemeClr>
                </a:solidFill>
              </a:rPr>
              <a:t>中扩展了</a:t>
            </a:r>
            <a:r>
              <a:rPr lang="en-US" altLang="zh-CN" sz="2400" dirty="0">
                <a:solidFill>
                  <a:schemeClr val="tx1">
                    <a:lumMod val="75000"/>
                    <a:lumOff val="25000"/>
                  </a:schemeClr>
                </a:solidFill>
              </a:rPr>
              <a:t>meta</a:t>
            </a:r>
            <a:r>
              <a:rPr lang="zh-CN" altLang="en-US" sz="2400" dirty="0">
                <a:solidFill>
                  <a:schemeClr val="tx1">
                    <a:lumMod val="75000"/>
                    <a:lumOff val="25000"/>
                  </a:schemeClr>
                </a:solidFill>
              </a:rPr>
              <a:t>的</a:t>
            </a:r>
            <a:r>
              <a:rPr lang="en-US" altLang="zh-CN" sz="2400" dirty="0">
                <a:solidFill>
                  <a:schemeClr val="tx1">
                    <a:lumMod val="75000"/>
                    <a:lumOff val="25000"/>
                  </a:schemeClr>
                </a:solidFill>
              </a:rPr>
              <a:t>charset</a:t>
            </a:r>
            <a:r>
              <a:rPr lang="zh-CN" altLang="en-US" sz="2400" dirty="0">
                <a:solidFill>
                  <a:schemeClr val="tx1">
                    <a:lumMod val="75000"/>
                    <a:lumOff val="25000"/>
                  </a:schemeClr>
                </a:solidFill>
              </a:rPr>
              <a:t>属性： </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&lt;meta charset="utf-8" /&gt;  </a:t>
            </a:r>
            <a:r>
              <a:rPr lang="zh-CN" altLang="en-US" sz="2000" dirty="0">
                <a:solidFill>
                  <a:schemeClr val="tx1">
                    <a:lumMod val="75000"/>
                    <a:lumOff val="25000"/>
                  </a:schemeClr>
                </a:solidFill>
              </a:rPr>
              <a:t>声明文档使用的字符编码</a:t>
            </a:r>
            <a:r>
              <a:rPr lang="en-US" altLang="zh-CN" sz="2000" dirty="0">
                <a:solidFill>
                  <a:schemeClr val="tx1">
                    <a:lumMod val="75000"/>
                    <a:lumOff val="25000"/>
                  </a:schemeClr>
                </a:solidFill>
              </a:rPr>
              <a:t>(</a:t>
            </a:r>
            <a:r>
              <a:rPr lang="en-US" altLang="zh-CN" sz="2000" dirty="0">
                <a:solidFill>
                  <a:srgbClr val="FF0000"/>
                </a:solidFill>
              </a:rPr>
              <a:t>html5</a:t>
            </a:r>
            <a:r>
              <a:rPr lang="en-US" altLang="zh-CN" sz="2000" dirty="0" smtClean="0">
                <a:solidFill>
                  <a:schemeClr val="tx1">
                    <a:lumMod val="75000"/>
                    <a:lumOff val="25000"/>
                  </a:schemeClr>
                </a:solidFill>
              </a:rPr>
              <a:t>)</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&lt;meta http-</a:t>
            </a:r>
            <a:r>
              <a:rPr lang="en-US" altLang="zh-CN" sz="2000" dirty="0" err="1">
                <a:solidFill>
                  <a:schemeClr val="tx1">
                    <a:lumMod val="75000"/>
                    <a:lumOff val="25000"/>
                  </a:schemeClr>
                </a:solidFill>
              </a:rPr>
              <a:t>equiv</a:t>
            </a:r>
            <a:r>
              <a:rPr lang="en-US" altLang="zh-CN" sz="2000" dirty="0">
                <a:solidFill>
                  <a:schemeClr val="tx1">
                    <a:lumMod val="75000"/>
                    <a:lumOff val="25000"/>
                  </a:schemeClr>
                </a:solidFill>
              </a:rPr>
              <a:t>=“content-type” content=“text/html; charset=ISO-8859-1”&gt;</a:t>
            </a:r>
            <a:r>
              <a:rPr lang="zh-CN" altLang="en-US" sz="2000" dirty="0">
                <a:solidFill>
                  <a:schemeClr val="tx1">
                    <a:lumMod val="75000"/>
                    <a:lumOff val="25000"/>
                  </a:schemeClr>
                </a:solidFill>
              </a:rPr>
              <a:t>（ </a:t>
            </a:r>
            <a:r>
              <a:rPr lang="en-US" altLang="zh-CN" sz="2000" dirty="0">
                <a:solidFill>
                  <a:srgbClr val="FF0000"/>
                </a:solidFill>
              </a:rPr>
              <a:t>html4</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DOCTYPE</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和</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meta</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扩展</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881505" y="3431540"/>
            <a:ext cx="7066915" cy="1845310"/>
          </a:xfrm>
          <a:prstGeom prst="rect">
            <a:avLst/>
          </a:prstGeom>
          <a:solidFill>
            <a:schemeClr val="accent6">
              <a:lumMod val="20000"/>
              <a:lumOff val="80000"/>
            </a:schemeClr>
          </a:solidFill>
        </p:spPr>
        <p:txBody>
          <a:bodyPr wrap="square">
            <a:spAutoFit/>
          </a:bodyPr>
          <a:lstStyle/>
          <a:p>
            <a:pPr>
              <a:buClr>
                <a:schemeClr val="accent1">
                  <a:lumMod val="75000"/>
                </a:schemeClr>
              </a:buClr>
              <a:buNone/>
            </a:pPr>
            <a:r>
              <a:rPr lang="en-US" altLang="zh-CN" sz="1400" dirty="0">
                <a:latin typeface="楷体_GB2312" pitchFamily="49" charset="-122"/>
                <a:ea typeface="楷体_GB2312" pitchFamily="49" charset="-122"/>
              </a:rPr>
              <a:t>&lt;meta name="viewport" content="initial-scale=1.0, maximum-scale=1.0, user-scalable=no" /&gt;</a:t>
            </a:r>
            <a:endParaRPr lang="en-US" altLang="zh-CN" sz="1400" dirty="0">
              <a:latin typeface="楷体_GB2312" pitchFamily="49" charset="-122"/>
              <a:ea typeface="楷体_GB2312" pitchFamily="49" charset="-122"/>
            </a:endParaRPr>
          </a:p>
          <a:p>
            <a:pPr>
              <a:buClr>
                <a:schemeClr val="accent1">
                  <a:lumMod val="75000"/>
                </a:schemeClr>
              </a:buClr>
              <a:buNone/>
            </a:pPr>
            <a:r>
              <a:rPr lang="en-US" altLang="zh-CN" sz="1400" dirty="0">
                <a:latin typeface="楷体_GB2312" pitchFamily="49" charset="-122"/>
                <a:ea typeface="楷体_GB2312" pitchFamily="49" charset="-122"/>
              </a:rPr>
              <a:t>	</a:t>
            </a:r>
            <a:r>
              <a:rPr lang="zh-CN" altLang="en-US" sz="1400" dirty="0">
                <a:latin typeface="楷体_GB2312" pitchFamily="49" charset="-122"/>
                <a:ea typeface="楷体_GB2312" pitchFamily="49" charset="-122"/>
              </a:rPr>
              <a:t>设置网页可视区域，取值如下，一般用作手机端</a:t>
            </a:r>
            <a:endParaRPr lang="en-US" altLang="zh-CN" sz="1400" dirty="0">
              <a:latin typeface="楷体_GB2312" pitchFamily="49" charset="-122"/>
              <a:ea typeface="楷体_GB2312" pitchFamily="49" charset="-122"/>
            </a:endParaRPr>
          </a:p>
          <a:p>
            <a:pPr marL="457200" indent="-457200">
              <a:buClr>
                <a:schemeClr val="accent1">
                  <a:lumMod val="75000"/>
                </a:schemeClr>
              </a:buClr>
              <a:buFont typeface="+mj-ea"/>
              <a:buAutoNum type="circleNumDbPlain"/>
            </a:pPr>
            <a:r>
              <a:rPr lang="en-US" altLang="zh-CN" sz="1200" dirty="0"/>
              <a:t>width</a:t>
            </a:r>
            <a:r>
              <a:rPr lang="zh-CN" altLang="en-US" sz="1200" dirty="0"/>
              <a:t>：可视区域宽度</a:t>
            </a:r>
            <a:r>
              <a:rPr lang="en-US" altLang="zh-CN" sz="1200" dirty="0"/>
              <a:t>(</a:t>
            </a:r>
            <a:r>
              <a:rPr lang="zh-CN" altLang="en-US" sz="1200" dirty="0"/>
              <a:t>数值</a:t>
            </a:r>
            <a:r>
              <a:rPr lang="en-US" altLang="zh-CN" sz="1200" dirty="0"/>
              <a:t>/device-width) </a:t>
            </a:r>
            <a:br>
              <a:rPr lang="en-US" altLang="zh-CN" sz="1200" dirty="0"/>
            </a:br>
            <a:r>
              <a:rPr lang="en-US" altLang="zh-CN" sz="1200" dirty="0"/>
              <a:t>height</a:t>
            </a:r>
            <a:r>
              <a:rPr lang="zh-CN" altLang="en-US" sz="1200" dirty="0"/>
              <a:t>：可视区域高度</a:t>
            </a:r>
            <a:r>
              <a:rPr lang="en-US" altLang="zh-CN" sz="1200" dirty="0"/>
              <a:t>(</a:t>
            </a:r>
            <a:r>
              <a:rPr lang="zh-CN" altLang="en-US" sz="1200" dirty="0"/>
              <a:t>数值</a:t>
            </a:r>
            <a:r>
              <a:rPr lang="en-US" altLang="zh-CN" sz="1200" dirty="0"/>
              <a:t>/device-height) </a:t>
            </a:r>
            <a:endParaRPr lang="en-US" altLang="zh-CN" sz="1200" dirty="0"/>
          </a:p>
          <a:p>
            <a:pPr marL="457200" indent="-457200">
              <a:buClr>
                <a:schemeClr val="accent1">
                  <a:lumMod val="75000"/>
                </a:schemeClr>
              </a:buClr>
              <a:buFont typeface="+mj-ea"/>
              <a:buAutoNum type="circleNumDbPlain"/>
            </a:pPr>
            <a:r>
              <a:rPr lang="en-US" altLang="zh-CN" sz="1200" dirty="0"/>
              <a:t>initial-scale</a:t>
            </a:r>
            <a:r>
              <a:rPr lang="zh-CN" altLang="en-US" sz="1200" dirty="0"/>
              <a:t>：</a:t>
            </a:r>
            <a:r>
              <a:rPr lang="en-US" altLang="zh-CN" sz="1200" dirty="0"/>
              <a:t> </a:t>
            </a:r>
            <a:r>
              <a:rPr lang="zh-CN" altLang="en-US" sz="1200" dirty="0"/>
              <a:t>初始缩放比例 </a:t>
            </a:r>
            <a:endParaRPr lang="en-US" altLang="zh-CN" sz="1200" dirty="0"/>
          </a:p>
          <a:p>
            <a:pPr marL="457200" indent="-457200">
              <a:buClr>
                <a:schemeClr val="accent1">
                  <a:lumMod val="75000"/>
                </a:schemeClr>
              </a:buClr>
              <a:buFont typeface="+mj-ea"/>
              <a:buAutoNum type="circleNumDbPlain"/>
            </a:pPr>
            <a:r>
              <a:rPr lang="en-US" altLang="zh-CN" sz="1200" dirty="0"/>
              <a:t>maximum-scale</a:t>
            </a:r>
            <a:r>
              <a:rPr lang="zh-CN" altLang="en-US" sz="1200" dirty="0"/>
              <a:t>：</a:t>
            </a:r>
            <a:r>
              <a:rPr lang="en-US" altLang="zh-CN" sz="1200" dirty="0"/>
              <a:t> </a:t>
            </a:r>
            <a:r>
              <a:rPr lang="zh-CN" altLang="en-US" sz="1200" dirty="0"/>
              <a:t>最大缩放比例 </a:t>
            </a:r>
            <a:endParaRPr lang="en-US" altLang="zh-CN" sz="1200" dirty="0"/>
          </a:p>
          <a:p>
            <a:pPr marL="457200" indent="-457200">
              <a:buClr>
                <a:schemeClr val="accent1">
                  <a:lumMod val="75000"/>
                </a:schemeClr>
              </a:buClr>
              <a:buFont typeface="+mj-ea"/>
              <a:buAutoNum type="circleNumDbPlain"/>
            </a:pPr>
            <a:r>
              <a:rPr lang="en-US" altLang="zh-CN" sz="1200" dirty="0"/>
              <a:t>minimum-scale</a:t>
            </a:r>
            <a:r>
              <a:rPr lang="zh-CN" altLang="en-US" sz="1200" dirty="0"/>
              <a:t>：</a:t>
            </a:r>
            <a:r>
              <a:rPr lang="en-US" altLang="zh-CN" sz="1200" dirty="0"/>
              <a:t> </a:t>
            </a:r>
            <a:r>
              <a:rPr lang="zh-CN" altLang="en-US" sz="1200" dirty="0"/>
              <a:t>最小缩放比例 </a:t>
            </a:r>
            <a:endParaRPr lang="en-US" altLang="zh-CN" sz="1200" dirty="0"/>
          </a:p>
          <a:p>
            <a:pPr marL="457200" indent="-457200">
              <a:buClr>
                <a:schemeClr val="accent1">
                  <a:lumMod val="75000"/>
                </a:schemeClr>
              </a:buClr>
              <a:buFont typeface="+mj-ea"/>
              <a:buAutoNum type="circleNumDbPlain"/>
            </a:pPr>
            <a:r>
              <a:rPr lang="en-US" altLang="zh-CN" sz="1200" dirty="0"/>
              <a:t>user-scalable</a:t>
            </a:r>
            <a:r>
              <a:rPr lang="zh-CN" altLang="en-US" sz="1200" dirty="0"/>
              <a:t>：</a:t>
            </a:r>
            <a:r>
              <a:rPr lang="en-US" altLang="zh-CN" sz="1200" dirty="0"/>
              <a:t> </a:t>
            </a:r>
            <a:r>
              <a:rPr lang="zh-CN" altLang="en-US" sz="1200" dirty="0"/>
              <a:t>是否允许用户缩放</a:t>
            </a:r>
            <a:r>
              <a:rPr lang="en-US" altLang="zh-CN" sz="1200" dirty="0"/>
              <a:t>(yes/no) </a:t>
            </a:r>
            <a:endParaRPr lang="en-US" altLang="zh-CN" sz="1200" dirty="0"/>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Html5</a:t>
            </a:r>
            <a:r>
              <a:rPr lang="zh-CN" altLang="en-US" sz="2400" dirty="0">
                <a:solidFill>
                  <a:schemeClr val="tx1">
                    <a:lumMod val="75000"/>
                    <a:lumOff val="25000"/>
                  </a:schemeClr>
                </a:solidFill>
              </a:rPr>
              <a:t>保留了</a:t>
            </a:r>
            <a:r>
              <a:rPr lang="en-US" altLang="zh-CN" sz="2400" dirty="0">
                <a:solidFill>
                  <a:schemeClr val="tx1">
                    <a:lumMod val="75000"/>
                    <a:lumOff val="25000"/>
                  </a:schemeClr>
                </a:solidFill>
              </a:rPr>
              <a:t>html4</a:t>
            </a:r>
            <a:r>
              <a:rPr lang="zh-CN" altLang="en-US" sz="2400" dirty="0">
                <a:solidFill>
                  <a:schemeClr val="tx1">
                    <a:lumMod val="75000"/>
                    <a:lumOff val="25000"/>
                  </a:schemeClr>
                </a:solidFill>
              </a:rPr>
              <a:t>大多数语义化标签，同时新增了若干的语义化标签，这些标签并不起显示作用，但增强了</a:t>
            </a:r>
            <a:r>
              <a:rPr lang="en-US" altLang="zh-CN" sz="2400" dirty="0">
                <a:solidFill>
                  <a:schemeClr val="tx1">
                    <a:lumMod val="75000"/>
                    <a:lumOff val="25000"/>
                  </a:schemeClr>
                </a:solidFill>
              </a:rPr>
              <a:t>html</a:t>
            </a:r>
            <a:r>
              <a:rPr lang="zh-CN" altLang="en-US" sz="2400" dirty="0">
                <a:solidFill>
                  <a:schemeClr val="tx1">
                    <a:lumMod val="75000"/>
                    <a:lumOff val="25000"/>
                  </a:schemeClr>
                </a:solidFill>
              </a:rPr>
              <a:t>的可读性，与</a:t>
            </a:r>
            <a:r>
              <a:rPr lang="en-US" altLang="zh-CN" sz="2400" dirty="0">
                <a:solidFill>
                  <a:schemeClr val="tx1">
                    <a:lumMod val="75000"/>
                    <a:lumOff val="25000"/>
                  </a:schemeClr>
                </a:solidFill>
              </a:rPr>
              <a:t>div</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span</a:t>
            </a:r>
            <a:r>
              <a:rPr lang="zh-CN" altLang="en-US" sz="2400" dirty="0">
                <a:solidFill>
                  <a:schemeClr val="tx1">
                    <a:lumMod val="75000"/>
                    <a:lumOff val="25000"/>
                  </a:schemeClr>
                </a:solidFill>
              </a:rPr>
              <a:t>等类似，称为语义化标签。</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article</a:t>
            </a:r>
            <a:r>
              <a:rPr lang="zh-CN" altLang="en-US" sz="2000" dirty="0">
                <a:solidFill>
                  <a:schemeClr val="tx1">
                    <a:lumMod val="75000"/>
                    <a:lumOff val="25000"/>
                  </a:schemeClr>
                </a:solidFill>
              </a:rPr>
              <a:t>：标签装载显示一个独立的文章内容，例如一篇文章、报导、小说。</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section </a:t>
            </a:r>
            <a:r>
              <a:rPr lang="zh-CN" altLang="en-US" sz="2000" dirty="0">
                <a:solidFill>
                  <a:schemeClr val="tx1">
                    <a:lumMod val="75000"/>
                    <a:lumOff val="25000"/>
                  </a:schemeClr>
                </a:solidFill>
              </a:rPr>
              <a:t>：标签定义文档中的节（</a:t>
            </a:r>
            <a:r>
              <a:rPr lang="en-US" altLang="zh-CN" sz="2000" dirty="0">
                <a:solidFill>
                  <a:schemeClr val="tx1">
                    <a:lumMod val="75000"/>
                    <a:lumOff val="25000"/>
                  </a:schemeClr>
                </a:solidFill>
              </a:rPr>
              <a:t>section</a:t>
            </a:r>
            <a:r>
              <a:rPr lang="zh-CN" altLang="en-US" sz="2000" dirty="0">
                <a:solidFill>
                  <a:schemeClr val="tx1">
                    <a:lumMod val="75000"/>
                    <a:lumOff val="25000"/>
                  </a:schemeClr>
                </a:solidFill>
              </a:rPr>
              <a:t>、区段），例如一个小说中的一章节。</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aside</a:t>
            </a:r>
            <a:r>
              <a:rPr lang="zh-CN" altLang="en-US" sz="2000" dirty="0">
                <a:solidFill>
                  <a:schemeClr val="tx1">
                    <a:lumMod val="75000"/>
                    <a:lumOff val="25000"/>
                  </a:schemeClr>
                </a:solidFill>
              </a:rPr>
              <a:t>：用来装载非正文类的内容，对于主题内容的说明。</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header </a:t>
            </a:r>
            <a:r>
              <a:rPr lang="zh-CN" altLang="en-US" sz="2000" dirty="0">
                <a:solidFill>
                  <a:schemeClr val="tx1">
                    <a:lumMod val="75000"/>
                    <a:lumOff val="25000"/>
                  </a:schemeClr>
                </a:solidFill>
              </a:rPr>
              <a:t>：标签定义文档的页面头部，通常是一些引导和导航信息</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footer </a:t>
            </a:r>
            <a:r>
              <a:rPr lang="zh-CN" altLang="en-US" sz="2000" dirty="0">
                <a:solidFill>
                  <a:schemeClr val="tx1">
                    <a:lumMod val="75000"/>
                    <a:lumOff val="25000"/>
                  </a:schemeClr>
                </a:solidFill>
              </a:rPr>
              <a:t>： 标签定义 </a:t>
            </a:r>
            <a:r>
              <a:rPr lang="en-US" altLang="zh-CN" sz="2000" dirty="0">
                <a:solidFill>
                  <a:schemeClr val="tx1">
                    <a:lumMod val="75000"/>
                    <a:lumOff val="25000"/>
                  </a:schemeClr>
                </a:solidFill>
              </a:rPr>
              <a:t>section </a:t>
            </a:r>
            <a:r>
              <a:rPr lang="zh-CN" altLang="en-US" sz="2000" dirty="0">
                <a:solidFill>
                  <a:schemeClr val="tx1">
                    <a:lumMod val="75000"/>
                    <a:lumOff val="25000"/>
                  </a:schemeClr>
                </a:solidFill>
              </a:rPr>
              <a:t>或 </a:t>
            </a:r>
            <a:r>
              <a:rPr lang="en-US" altLang="zh-CN" sz="2000" dirty="0">
                <a:solidFill>
                  <a:schemeClr val="tx1">
                    <a:lumMod val="75000"/>
                    <a:lumOff val="25000"/>
                  </a:schemeClr>
                </a:solidFill>
              </a:rPr>
              <a:t>document </a:t>
            </a:r>
            <a:r>
              <a:rPr lang="zh-CN" altLang="en-US" sz="2000" dirty="0">
                <a:solidFill>
                  <a:schemeClr val="tx1">
                    <a:lumMod val="75000"/>
                    <a:lumOff val="25000"/>
                  </a:schemeClr>
                </a:solidFill>
              </a:rPr>
              <a:t>的页脚</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nav</a:t>
            </a:r>
            <a:r>
              <a:rPr lang="en-US" altLang="zh-CN" sz="2000" dirty="0">
                <a:solidFill>
                  <a:schemeClr val="tx1">
                    <a:lumMod val="75000"/>
                    <a:lumOff val="25000"/>
                  </a:schemeClr>
                </a:solidFill>
              </a:rPr>
              <a:t> </a:t>
            </a:r>
            <a:r>
              <a:rPr lang="zh-CN" altLang="en-US" sz="2000" dirty="0">
                <a:solidFill>
                  <a:schemeClr val="tx1">
                    <a:lumMod val="75000"/>
                    <a:lumOff val="25000"/>
                  </a:schemeClr>
                </a:solidFill>
              </a:rPr>
              <a:t>：标签定义显示导航链接</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布局的语义化标签</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标签的使用场景解析</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布局的语义化标签</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87500" y="1820981"/>
            <a:ext cx="6664860" cy="4863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什么是多媒体：多媒体是多种不同的</a:t>
            </a:r>
            <a:r>
              <a:rPr lang="en-US" altLang="zh-CN" sz="2400" dirty="0">
                <a:solidFill>
                  <a:schemeClr val="tx1">
                    <a:lumMod val="75000"/>
                    <a:lumOff val="25000"/>
                  </a:schemeClr>
                </a:solidFill>
              </a:rPr>
              <a:t>UI</a:t>
            </a:r>
            <a:r>
              <a:rPr lang="zh-CN" altLang="en-US" sz="2400" dirty="0">
                <a:solidFill>
                  <a:schemeClr val="tx1">
                    <a:lumMod val="75000"/>
                    <a:lumOff val="25000"/>
                  </a:schemeClr>
                </a:solidFill>
              </a:rPr>
              <a:t>交互格式。它可以是您听到或看到的任何内容，文字、图片、音乐、音效、录音、电影、动画等等。</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html5</a:t>
            </a:r>
            <a:r>
              <a:rPr lang="zh-CN" altLang="en-US" sz="2000" dirty="0">
                <a:solidFill>
                  <a:schemeClr val="tx1">
                    <a:lumMod val="75000"/>
                    <a:lumOff val="25000"/>
                  </a:schemeClr>
                </a:solidFill>
              </a:rPr>
              <a:t>之前媒体播放：在</a:t>
            </a:r>
            <a:r>
              <a:rPr lang="en-US" altLang="zh-CN" sz="2000" dirty="0">
                <a:solidFill>
                  <a:schemeClr val="tx1">
                    <a:lumMod val="75000"/>
                    <a:lumOff val="25000"/>
                  </a:schemeClr>
                </a:solidFill>
              </a:rPr>
              <a:t>H5</a:t>
            </a:r>
            <a:r>
              <a:rPr lang="zh-CN" altLang="en-US" sz="2000" dirty="0">
                <a:solidFill>
                  <a:schemeClr val="tx1">
                    <a:lumMod val="75000"/>
                    <a:lumOff val="25000"/>
                  </a:schemeClr>
                </a:solidFill>
              </a:rPr>
              <a:t>之前视频、音频的播放需要借助其他组件实现（例如</a:t>
            </a:r>
            <a:r>
              <a:rPr lang="en-US" altLang="zh-CN" sz="2000" dirty="0">
                <a:solidFill>
                  <a:schemeClr val="tx1">
                    <a:lumMod val="75000"/>
                    <a:lumOff val="25000"/>
                  </a:schemeClr>
                </a:solidFill>
              </a:rPr>
              <a:t>flash</a:t>
            </a:r>
            <a:r>
              <a:rPr lang="zh-CN" altLang="en-US" sz="2000" dirty="0">
                <a:solidFill>
                  <a:schemeClr val="tx1">
                    <a:lumMod val="75000"/>
                    <a:lumOff val="25000"/>
                  </a:schemeClr>
                </a:solidFill>
              </a:rPr>
              <a:t>），因此需要安装浏览器的插件。</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html5</a:t>
            </a:r>
            <a:r>
              <a:rPr lang="zh-CN" altLang="en-US" sz="2000" dirty="0">
                <a:solidFill>
                  <a:schemeClr val="tx1">
                    <a:lumMod val="75000"/>
                    <a:lumOff val="25000"/>
                  </a:schemeClr>
                </a:solidFill>
              </a:rPr>
              <a:t>的媒体播放：</a:t>
            </a:r>
            <a:r>
              <a:rPr lang="en-US" altLang="zh-CN" sz="2000" dirty="0">
                <a:solidFill>
                  <a:schemeClr val="tx1">
                    <a:lumMod val="75000"/>
                    <a:lumOff val="25000"/>
                  </a:schemeClr>
                </a:solidFill>
              </a:rPr>
              <a:t>H5</a:t>
            </a:r>
            <a:r>
              <a:rPr lang="zh-CN" altLang="en-US" sz="2000" dirty="0">
                <a:solidFill>
                  <a:schemeClr val="tx1">
                    <a:lumMod val="75000"/>
                    <a:lumOff val="25000"/>
                  </a:schemeClr>
                </a:solidFill>
              </a:rPr>
              <a:t>新增了两个与媒体相关的标签，用于视频、音频播放，同时提供了控制视频、音频播放的</a:t>
            </a:r>
            <a:r>
              <a:rPr lang="en-US" altLang="zh-CN" sz="2000" dirty="0" err="1">
                <a:solidFill>
                  <a:schemeClr val="tx1">
                    <a:lumMod val="75000"/>
                    <a:lumOff val="25000"/>
                  </a:schemeClr>
                </a:solidFill>
              </a:rPr>
              <a:t>api</a:t>
            </a:r>
            <a:r>
              <a:rPr lang="zh-CN" altLang="en-US" sz="2000" dirty="0">
                <a:solidFill>
                  <a:schemeClr val="tx1">
                    <a:lumMod val="75000"/>
                    <a:lumOff val="25000"/>
                  </a:schemeClr>
                </a:solidFill>
              </a:rPr>
              <a:t>接口。</a:t>
            </a:r>
            <a:endParaRPr lang="en-US" altLang="zh-CN" sz="20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媒体简介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圆角矩形 1"/>
          <p:cNvSpPr/>
          <p:nvPr/>
        </p:nvSpPr>
        <p:spPr>
          <a:xfrm>
            <a:off x="5669280" y="3895344"/>
            <a:ext cx="1901952" cy="128016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视频</a:t>
            </a:r>
            <a:endParaRPr lang="zh-CN" altLang="en-US" dirty="0">
              <a:solidFill>
                <a:schemeClr val="tx1"/>
              </a:solidFill>
            </a:endParaRPr>
          </a:p>
        </p:txBody>
      </p:sp>
      <p:sp>
        <p:nvSpPr>
          <p:cNvPr id="6" name="椭圆 5"/>
          <p:cNvSpPr/>
          <p:nvPr/>
        </p:nvSpPr>
        <p:spPr>
          <a:xfrm>
            <a:off x="4654296" y="5650992"/>
            <a:ext cx="1106424" cy="786384"/>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标签</a:t>
            </a:r>
            <a:endParaRPr lang="zh-CN" altLang="en-US" dirty="0">
              <a:solidFill>
                <a:schemeClr val="tx1"/>
              </a:solidFill>
            </a:endParaRPr>
          </a:p>
        </p:txBody>
      </p:sp>
      <p:sp>
        <p:nvSpPr>
          <p:cNvPr id="7" name="椭圆 6"/>
          <p:cNvSpPr/>
          <p:nvPr/>
        </p:nvSpPr>
        <p:spPr>
          <a:xfrm>
            <a:off x="6135624" y="5650992"/>
            <a:ext cx="1106424" cy="786384"/>
          </a:xfrm>
          <a:prstGeom prst="ellipse">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属性</a:t>
            </a:r>
            <a:endParaRPr lang="zh-CN" altLang="en-US" dirty="0">
              <a:solidFill>
                <a:schemeClr val="tx1"/>
              </a:solidFill>
            </a:endParaRPr>
          </a:p>
        </p:txBody>
      </p:sp>
      <p:sp>
        <p:nvSpPr>
          <p:cNvPr id="8" name="椭圆 7"/>
          <p:cNvSpPr/>
          <p:nvPr/>
        </p:nvSpPr>
        <p:spPr>
          <a:xfrm>
            <a:off x="7571232" y="5650992"/>
            <a:ext cx="1106424" cy="786384"/>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函数</a:t>
            </a:r>
            <a:endParaRPr lang="zh-CN" altLang="en-US" dirty="0">
              <a:solidFill>
                <a:schemeClr val="tx1"/>
              </a:solidFill>
            </a:endParaRPr>
          </a:p>
        </p:txBody>
      </p:sp>
      <p:sp>
        <p:nvSpPr>
          <p:cNvPr id="9" name="右大括号 8"/>
          <p:cNvSpPr/>
          <p:nvPr/>
        </p:nvSpPr>
        <p:spPr>
          <a:xfrm rot="16200000">
            <a:off x="6478524" y="3995927"/>
            <a:ext cx="374904" cy="291693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音频以及视频概述</a:t>
            </a:r>
            <a:r>
              <a:rPr lang="zh-CN" altLang="en-US" sz="2400" dirty="0" smtClean="0">
                <a:solidFill>
                  <a:schemeClr val="tx1">
                    <a:lumMod val="75000"/>
                    <a:lumOff val="25000"/>
                  </a:schemeClr>
                </a:solidFill>
              </a:rPr>
              <a:t>：音频</a:t>
            </a:r>
            <a:r>
              <a:rPr lang="zh-CN" altLang="en-US" sz="2400" dirty="0">
                <a:solidFill>
                  <a:schemeClr val="tx1">
                    <a:lumMod val="75000"/>
                    <a:lumOff val="25000"/>
                  </a:schemeClr>
                </a:solidFill>
              </a:rPr>
              <a:t>或视频的本质是一个容器，以视频为例包含如下内容：</a:t>
            </a:r>
            <a:endParaRPr lang="zh-CN" altLang="en-US" sz="2400" dirty="0">
              <a:solidFill>
                <a:schemeClr val="tx1">
                  <a:lumMod val="75000"/>
                  <a:lumOff val="25000"/>
                </a:schemeClr>
              </a:solidFill>
            </a:endParaRPr>
          </a:p>
          <a:p>
            <a:pPr lvl="1"/>
            <a:r>
              <a:rPr lang="zh-CN" altLang="en-US" sz="2000" dirty="0" smtClean="0">
                <a:solidFill>
                  <a:schemeClr val="tx1">
                    <a:lumMod val="75000"/>
                    <a:lumOff val="25000"/>
                  </a:schemeClr>
                </a:solidFill>
              </a:rPr>
              <a:t>音频</a:t>
            </a:r>
            <a:r>
              <a:rPr lang="zh-CN" altLang="en-US" sz="2000" dirty="0">
                <a:solidFill>
                  <a:schemeClr val="tx1">
                    <a:lumMod val="75000"/>
                    <a:lumOff val="25000"/>
                  </a:schemeClr>
                </a:solidFill>
              </a:rPr>
              <a:t>轨道</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视频</a:t>
            </a:r>
            <a:r>
              <a:rPr lang="zh-CN" altLang="en-US" sz="2000" dirty="0">
                <a:solidFill>
                  <a:schemeClr val="tx1">
                    <a:lumMod val="75000"/>
                    <a:lumOff val="25000"/>
                  </a:schemeClr>
                </a:solidFill>
              </a:rPr>
              <a:t>轨道</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元数据</a:t>
            </a:r>
            <a:r>
              <a:rPr lang="zh-CN" altLang="en-US" sz="2000" dirty="0">
                <a:solidFill>
                  <a:schemeClr val="tx1">
                    <a:lumMod val="75000"/>
                    <a:lumOff val="25000"/>
                  </a:schemeClr>
                </a:solidFill>
              </a:rPr>
              <a:t>：视频封面、标题、字幕等。</a:t>
            </a:r>
            <a:endParaRPr lang="zh-CN" altLang="en-US" sz="2000" dirty="0">
              <a:solidFill>
                <a:schemeClr val="tx1">
                  <a:lumMod val="75000"/>
                  <a:lumOff val="25000"/>
                </a:schemeClr>
              </a:solidFill>
            </a:endParaRPr>
          </a:p>
          <a:p>
            <a:r>
              <a:rPr lang="zh-CN" altLang="en-US" sz="2400" dirty="0">
                <a:solidFill>
                  <a:schemeClr val="tx1">
                    <a:lumMod val="75000"/>
                    <a:lumOff val="25000"/>
                  </a:schemeClr>
                </a:solidFill>
              </a:rPr>
              <a:t>主流视频容器：</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媒体简介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10" name="Picture 2"/>
          <p:cNvPicPr>
            <a:picLocks noChangeAspect="1" noChangeArrowheads="1"/>
          </p:cNvPicPr>
          <p:nvPr/>
        </p:nvPicPr>
        <p:blipFill>
          <a:blip r:embed="rId1"/>
          <a:srcRect/>
          <a:stretch>
            <a:fillRect/>
          </a:stretch>
        </p:blipFill>
        <p:spPr bwMode="auto">
          <a:xfrm>
            <a:off x="1199554" y="4090895"/>
            <a:ext cx="2580905" cy="928694"/>
          </a:xfrm>
          <a:prstGeom prst="rect">
            <a:avLst/>
          </a:prstGeom>
          <a:noFill/>
          <a:ln w="9525">
            <a:noFill/>
            <a:miter lim="800000"/>
            <a:headEnd/>
            <a:tailEnd/>
          </a:ln>
          <a:effectLst/>
        </p:spPr>
      </p:pic>
      <p:pic>
        <p:nvPicPr>
          <p:cNvPr id="11" name="Picture 3"/>
          <p:cNvPicPr>
            <a:picLocks noChangeAspect="1" noChangeArrowheads="1"/>
          </p:cNvPicPr>
          <p:nvPr/>
        </p:nvPicPr>
        <p:blipFill>
          <a:blip r:embed="rId2"/>
          <a:srcRect/>
          <a:stretch>
            <a:fillRect/>
          </a:stretch>
        </p:blipFill>
        <p:spPr bwMode="auto">
          <a:xfrm>
            <a:off x="1199554" y="5019589"/>
            <a:ext cx="1571636" cy="609410"/>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主流解码器：音频或视频容器很大</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需要按照一定规则进行编码才能在网络传输，播放时需要解码器进行解码。</a:t>
            </a:r>
            <a:endParaRPr lang="zh-CN" altLang="en-US" sz="2400" dirty="0">
              <a:solidFill>
                <a:schemeClr val="tx1">
                  <a:lumMod val="75000"/>
                  <a:lumOff val="25000"/>
                </a:schemeClr>
              </a:solidFill>
            </a:endParaRPr>
          </a:p>
          <a:p>
            <a:pPr lvl="1"/>
            <a:r>
              <a:rPr lang="zh-CN" altLang="en-US" sz="2000" dirty="0" smtClean="0">
                <a:solidFill>
                  <a:schemeClr val="tx1">
                    <a:lumMod val="75000"/>
                    <a:lumOff val="25000"/>
                  </a:schemeClr>
                </a:solidFill>
              </a:rPr>
              <a:t>常用</a:t>
            </a:r>
            <a:r>
              <a:rPr lang="zh-CN" altLang="en-US" sz="2000" dirty="0">
                <a:solidFill>
                  <a:schemeClr val="tx1">
                    <a:lumMod val="75000"/>
                    <a:lumOff val="25000"/>
                  </a:schemeClr>
                </a:solidFill>
              </a:rPr>
              <a:t>的音频</a:t>
            </a:r>
            <a:r>
              <a:rPr lang="zh-CN" altLang="en-US" sz="2000" dirty="0" smtClean="0">
                <a:solidFill>
                  <a:schemeClr val="tx1">
                    <a:lumMod val="75000"/>
                    <a:lumOff val="25000"/>
                  </a:schemeClr>
                </a:solidFill>
              </a:rPr>
              <a:t>解码器</a:t>
            </a:r>
            <a:endParaRPr lang="en-US" altLang="zh-CN" sz="2000" dirty="0" smtClean="0">
              <a:solidFill>
                <a:schemeClr val="tx1">
                  <a:lumMod val="75000"/>
                  <a:lumOff val="25000"/>
                </a:schemeClr>
              </a:solidFill>
            </a:endParaRPr>
          </a:p>
          <a:p>
            <a:pPr lvl="1"/>
            <a:endParaRPr lang="zh-CN" altLang="en-US" sz="2000" dirty="0">
              <a:solidFill>
                <a:schemeClr val="tx1">
                  <a:lumMod val="75000"/>
                  <a:lumOff val="25000"/>
                </a:schemeClr>
              </a:solidFill>
            </a:endParaRPr>
          </a:p>
          <a:p>
            <a:pPr marL="457200" lvl="1" indent="0">
              <a:buNone/>
            </a:pP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常用</a:t>
            </a:r>
            <a:r>
              <a:rPr lang="zh-CN" altLang="en-US" sz="2000" dirty="0">
                <a:solidFill>
                  <a:schemeClr val="tx1">
                    <a:lumMod val="75000"/>
                    <a:lumOff val="25000"/>
                  </a:schemeClr>
                </a:solidFill>
              </a:rPr>
              <a:t>的视频解码器</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媒体简介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 name="Picture 2"/>
          <p:cNvPicPr>
            <a:picLocks noChangeAspect="1" noChangeArrowheads="1"/>
          </p:cNvPicPr>
          <p:nvPr/>
        </p:nvPicPr>
        <p:blipFill>
          <a:blip r:embed="rId1"/>
          <a:srcRect/>
          <a:stretch>
            <a:fillRect/>
          </a:stretch>
        </p:blipFill>
        <p:spPr bwMode="auto">
          <a:xfrm>
            <a:off x="1192698" y="2763768"/>
            <a:ext cx="1714512" cy="1166430"/>
          </a:xfrm>
          <a:prstGeom prst="rect">
            <a:avLst/>
          </a:prstGeom>
          <a:noFill/>
          <a:ln w="9525">
            <a:noFill/>
            <a:miter lim="800000"/>
            <a:headEnd/>
            <a:tailEnd/>
          </a:ln>
          <a:effectLst/>
        </p:spPr>
      </p:pic>
      <p:pic>
        <p:nvPicPr>
          <p:cNvPr id="7" name="Picture 3"/>
          <p:cNvPicPr>
            <a:picLocks noChangeAspect="1" noChangeArrowheads="1"/>
          </p:cNvPicPr>
          <p:nvPr/>
        </p:nvPicPr>
        <p:blipFill>
          <a:blip r:embed="rId2"/>
          <a:srcRect/>
          <a:stretch>
            <a:fillRect/>
          </a:stretch>
        </p:blipFill>
        <p:spPr bwMode="auto">
          <a:xfrm>
            <a:off x="1192698" y="4390268"/>
            <a:ext cx="1857388" cy="1067010"/>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在主流浏览器中解码器和</a:t>
            </a:r>
            <a:r>
              <a:rPr lang="zh-CN" altLang="en-US" sz="2400" dirty="0" smtClean="0">
                <a:solidFill>
                  <a:schemeClr val="tx1">
                    <a:lumMod val="75000"/>
                    <a:lumOff val="25000"/>
                  </a:schemeClr>
                </a:solidFill>
              </a:rPr>
              <a:t>容器</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媒体简介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8" name="Picture 1"/>
          <p:cNvPicPr>
            <a:picLocks noChangeAspect="1" noChangeArrowheads="1"/>
          </p:cNvPicPr>
          <p:nvPr/>
        </p:nvPicPr>
        <p:blipFill>
          <a:blip r:embed="rId1"/>
          <a:srcRect/>
          <a:stretch>
            <a:fillRect/>
          </a:stretch>
        </p:blipFill>
        <p:spPr bwMode="auto">
          <a:xfrm>
            <a:off x="1000100" y="1857364"/>
            <a:ext cx="7429552" cy="4652978"/>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媒体元素的兼容性解决方案：</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浏览器对多媒体元素的支持：</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IE 9+</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Firefox</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Opera</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Chrome </a:t>
            </a:r>
            <a:r>
              <a:rPr lang="zh-CN" altLang="en-US" sz="2000" dirty="0">
                <a:solidFill>
                  <a:schemeClr val="tx1">
                    <a:lumMod val="75000"/>
                    <a:lumOff val="25000"/>
                  </a:schemeClr>
                </a:solidFill>
              </a:rPr>
              <a:t>和 </a:t>
            </a:r>
            <a:r>
              <a:rPr lang="en-US" altLang="zh-CN" sz="2000" dirty="0">
                <a:solidFill>
                  <a:schemeClr val="tx1">
                    <a:lumMod val="75000"/>
                    <a:lumOff val="25000"/>
                  </a:schemeClr>
                </a:solidFill>
              </a:rPr>
              <a:t>Safari </a:t>
            </a:r>
            <a:r>
              <a:rPr lang="zh-CN" altLang="en-US" sz="2000" dirty="0">
                <a:solidFill>
                  <a:schemeClr val="tx1">
                    <a:lumMod val="75000"/>
                    <a:lumOff val="25000"/>
                  </a:schemeClr>
                </a:solidFill>
              </a:rPr>
              <a:t>都支持 </a:t>
            </a:r>
            <a:r>
              <a:rPr lang="en-US" altLang="zh-CN" sz="2000" dirty="0">
                <a:solidFill>
                  <a:schemeClr val="tx1">
                    <a:lumMod val="75000"/>
                    <a:lumOff val="25000"/>
                  </a:schemeClr>
                </a:solidFill>
              </a:rPr>
              <a:t>&lt;audio&gt; &lt;video&gt;</a:t>
            </a:r>
            <a:r>
              <a:rPr lang="zh-CN" altLang="en-US" sz="2000" dirty="0">
                <a:solidFill>
                  <a:schemeClr val="tx1">
                    <a:lumMod val="75000"/>
                    <a:lumOff val="25000"/>
                  </a:schemeClr>
                </a:solidFill>
              </a:rPr>
              <a:t>标签。</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IE 8 </a:t>
            </a:r>
            <a:r>
              <a:rPr lang="zh-CN" altLang="en-US" sz="2000" dirty="0">
                <a:solidFill>
                  <a:schemeClr val="tx1">
                    <a:lumMod val="75000"/>
                    <a:lumOff val="25000"/>
                  </a:schemeClr>
                </a:solidFill>
              </a:rPr>
              <a:t>或更早版本的 </a:t>
            </a:r>
            <a:r>
              <a:rPr lang="en-US" altLang="zh-CN" sz="2000" dirty="0">
                <a:solidFill>
                  <a:schemeClr val="tx1">
                    <a:lumMod val="75000"/>
                    <a:lumOff val="25000"/>
                  </a:schemeClr>
                </a:solidFill>
              </a:rPr>
              <a:t>IE </a:t>
            </a:r>
            <a:r>
              <a:rPr lang="zh-CN" altLang="en-US" sz="2000" dirty="0">
                <a:solidFill>
                  <a:schemeClr val="tx1">
                    <a:lumMod val="75000"/>
                    <a:lumOff val="25000"/>
                  </a:schemeClr>
                </a:solidFill>
              </a:rPr>
              <a:t>浏览器不支持 </a:t>
            </a:r>
            <a:r>
              <a:rPr lang="en-US" altLang="zh-CN" sz="2000" dirty="0">
                <a:solidFill>
                  <a:schemeClr val="tx1">
                    <a:lumMod val="75000"/>
                    <a:lumOff val="25000"/>
                  </a:schemeClr>
                </a:solidFill>
              </a:rPr>
              <a:t>&lt;audio&gt; </a:t>
            </a:r>
            <a:r>
              <a:rPr lang="zh-CN" altLang="en-US" sz="2000" dirty="0">
                <a:solidFill>
                  <a:schemeClr val="tx1">
                    <a:lumMod val="75000"/>
                    <a:lumOff val="25000"/>
                  </a:schemeClr>
                </a:solidFill>
              </a:rPr>
              <a:t>标签。</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需要安装第三方播放插件，如</a:t>
            </a:r>
            <a:r>
              <a:rPr lang="en-US" altLang="zh-CN" sz="2000" dirty="0">
                <a:solidFill>
                  <a:schemeClr val="tx1">
                    <a:lumMod val="75000"/>
                    <a:lumOff val="25000"/>
                  </a:schemeClr>
                </a:solidFill>
              </a:rPr>
              <a:t>html5media</a:t>
            </a:r>
            <a:r>
              <a:rPr lang="zh-CN" altLang="en-US" sz="2000" dirty="0">
                <a:solidFill>
                  <a:schemeClr val="tx1">
                    <a:lumMod val="75000"/>
                    <a:lumOff val="25000"/>
                  </a:schemeClr>
                </a:solidFill>
              </a:rPr>
              <a:t>、</a:t>
            </a:r>
            <a:r>
              <a:rPr lang="en-US" altLang="zh-CN" sz="2000" dirty="0" err="1">
                <a:solidFill>
                  <a:schemeClr val="tx1">
                    <a:lumMod val="75000"/>
                    <a:lumOff val="25000"/>
                  </a:schemeClr>
                </a:solidFill>
              </a:rPr>
              <a:t>mediaplay</a:t>
            </a:r>
            <a:r>
              <a:rPr lang="zh-CN" altLang="en-US" sz="2000" dirty="0">
                <a:solidFill>
                  <a:schemeClr val="tx1">
                    <a:lumMod val="75000"/>
                    <a:lumOff val="25000"/>
                  </a:schemeClr>
                </a:solidFill>
              </a:rPr>
              <a:t>等</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r>
              <a:rPr lang="zh-CN" altLang="en-US" sz="2400" dirty="0">
                <a:solidFill>
                  <a:schemeClr val="tx1">
                    <a:lumMod val="75000"/>
                    <a:lumOff val="25000"/>
                  </a:schemeClr>
                </a:solidFill>
              </a:rPr>
              <a:t>浏览器支持的播放格式不统一造成的不兼容：</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视频或音频在上传到服务器后，由服务器转换为其他格式。</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浏览器播放时选择支持的格式加载视频。</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媒体简介</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2" name="矩形 11"/>
          <p:cNvSpPr/>
          <p:nvPr/>
        </p:nvSpPr>
        <p:spPr>
          <a:xfrm>
            <a:off x="6025306" y="5286388"/>
            <a:ext cx="857256" cy="6429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MP4</a:t>
            </a:r>
            <a:endParaRPr lang="en-US" altLang="zh-CN" dirty="0" smtClean="0"/>
          </a:p>
          <a:p>
            <a:pPr algn="ctr"/>
            <a:r>
              <a:rPr lang="zh-CN" altLang="en-US" dirty="0" smtClean="0"/>
              <a:t>格式</a:t>
            </a:r>
            <a:endParaRPr lang="zh-CN" altLang="en-US" dirty="0"/>
          </a:p>
        </p:txBody>
      </p:sp>
      <p:sp>
        <p:nvSpPr>
          <p:cNvPr id="13" name="矩形 12"/>
          <p:cNvSpPr/>
          <p:nvPr/>
        </p:nvSpPr>
        <p:spPr>
          <a:xfrm>
            <a:off x="8525636" y="4714884"/>
            <a:ext cx="1857388" cy="17145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954264" y="4786322"/>
            <a:ext cx="857256"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MP4</a:t>
            </a:r>
            <a:endParaRPr lang="en-US" altLang="zh-CN" dirty="0" smtClean="0"/>
          </a:p>
        </p:txBody>
      </p:sp>
      <p:sp>
        <p:nvSpPr>
          <p:cNvPr id="15" name="矩形 14"/>
          <p:cNvSpPr/>
          <p:nvPr/>
        </p:nvSpPr>
        <p:spPr>
          <a:xfrm>
            <a:off x="8954264" y="5357826"/>
            <a:ext cx="857256"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Ogg</a:t>
            </a:r>
            <a:endParaRPr lang="en-US" altLang="zh-CN" dirty="0" smtClean="0"/>
          </a:p>
        </p:txBody>
      </p:sp>
      <p:sp>
        <p:nvSpPr>
          <p:cNvPr id="16" name="矩形 15"/>
          <p:cNvSpPr/>
          <p:nvPr/>
        </p:nvSpPr>
        <p:spPr>
          <a:xfrm>
            <a:off x="8954264" y="5929330"/>
            <a:ext cx="857256"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webM</a:t>
            </a:r>
            <a:endParaRPr lang="en-US" altLang="zh-CN" dirty="0" smtClean="0"/>
          </a:p>
        </p:txBody>
      </p:sp>
      <p:cxnSp>
        <p:nvCxnSpPr>
          <p:cNvPr id="17" name="直接箭头连接符 16"/>
          <p:cNvCxnSpPr>
            <a:stCxn id="12" idx="3"/>
          </p:cNvCxnSpPr>
          <p:nvPr/>
        </p:nvCxnSpPr>
        <p:spPr>
          <a:xfrm flipV="1">
            <a:off x="6882562" y="5572140"/>
            <a:ext cx="1643074" cy="357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Video</a:t>
            </a:r>
            <a:r>
              <a:rPr lang="zh-CN" altLang="en-US" sz="2400" dirty="0">
                <a:solidFill>
                  <a:schemeClr val="tx1">
                    <a:lumMod val="75000"/>
                    <a:lumOff val="25000"/>
                  </a:schemeClr>
                </a:solidFill>
              </a:rPr>
              <a:t>标签的属性说明：</a:t>
            </a:r>
            <a:r>
              <a:rPr lang="en-US" altLang="zh-CN" sz="2400" dirty="0">
                <a:solidFill>
                  <a:schemeClr val="tx1">
                    <a:lumMod val="75000"/>
                    <a:lumOff val="25000"/>
                  </a:schemeClr>
                </a:solidFill>
              </a:rPr>
              <a:t>video</a:t>
            </a:r>
            <a:r>
              <a:rPr lang="zh-CN" altLang="en-US" sz="2400" dirty="0">
                <a:solidFill>
                  <a:schemeClr val="tx1">
                    <a:lumMod val="75000"/>
                    <a:lumOff val="25000"/>
                  </a:schemeClr>
                </a:solidFill>
              </a:rPr>
              <a:t>具备</a:t>
            </a:r>
            <a:r>
              <a:rPr lang="en-US" altLang="zh-CN" sz="2400" dirty="0">
                <a:solidFill>
                  <a:schemeClr val="tx1">
                    <a:lumMod val="75000"/>
                    <a:lumOff val="25000"/>
                  </a:schemeClr>
                </a:solidFill>
              </a:rPr>
              <a:t>html</a:t>
            </a:r>
            <a:r>
              <a:rPr lang="zh-CN" altLang="en-US" sz="2400" dirty="0">
                <a:solidFill>
                  <a:schemeClr val="tx1">
                    <a:lumMod val="75000"/>
                    <a:lumOff val="25000"/>
                  </a:schemeClr>
                </a:solidFill>
              </a:rPr>
              <a:t>全局属性，同时具备如下私有属性：</a:t>
            </a:r>
            <a:endParaRPr lang="zh-CN" altLang="en-US" sz="2400" dirty="0">
              <a:solidFill>
                <a:schemeClr val="tx1">
                  <a:lumMod val="75000"/>
                  <a:lumOff val="25000"/>
                </a:schemeClr>
              </a:solidFill>
            </a:endParaRPr>
          </a:p>
          <a:p>
            <a:pPr marL="0" indent="0">
              <a:buNone/>
            </a:pPr>
            <a:r>
              <a:rPr lang="en-US" altLang="zh-CN" sz="2400" dirty="0" smtClean="0">
                <a:solidFill>
                  <a:schemeClr val="tx1">
                    <a:lumMod val="75000"/>
                    <a:lumOff val="25000"/>
                  </a:schemeClr>
                </a:solidFill>
              </a:rPr>
              <a:t>	</a:t>
            </a:r>
            <a:endParaRPr lang="en-US" altLang="zh-CN" sz="2400" dirty="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视频（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video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762356" y="2469446"/>
            <a:ext cx="7760368" cy="3071834"/>
          </a:xfrm>
          <a:prstGeom prst="rect">
            <a:avLst/>
          </a:prstGeom>
          <a:noFill/>
          <a:ln w="9525">
            <a:noFill/>
            <a:miter lim="800000"/>
            <a:headEnd/>
            <a:tailEnd/>
          </a:ln>
          <a:effectLst/>
        </p:spPr>
      </p:pic>
      <p:sp>
        <p:nvSpPr>
          <p:cNvPr id="2" name="矩形 1"/>
          <p:cNvSpPr/>
          <p:nvPr/>
        </p:nvSpPr>
        <p:spPr>
          <a:xfrm>
            <a:off x="853479" y="1909310"/>
            <a:ext cx="3789061" cy="369332"/>
          </a:xfrm>
          <a:prstGeom prst="rect">
            <a:avLst/>
          </a:prstGeom>
          <a:solidFill>
            <a:schemeClr val="accent6">
              <a:lumMod val="20000"/>
              <a:lumOff val="80000"/>
            </a:schemeClr>
          </a:solidFill>
          <a:ln w="38100">
            <a:solidFill>
              <a:schemeClr val="accent6">
                <a:lumMod val="75000"/>
              </a:schemeClr>
            </a:solidFill>
          </a:ln>
        </p:spPr>
        <p:txBody>
          <a:bodyPr wrap="square">
            <a:spAutoFit/>
          </a:bodyPr>
          <a:lstStyle/>
          <a:p>
            <a:r>
              <a:rPr lang="en-US" altLang="zh-CN" dirty="0"/>
              <a:t>&lt;video </a:t>
            </a:r>
            <a:r>
              <a:rPr lang="en-US" altLang="zh-CN" dirty="0" err="1"/>
              <a:t>autoplay</a:t>
            </a:r>
            <a:r>
              <a:rPr lang="en-US" altLang="zh-CN" dirty="0"/>
              <a:t>=‘</a:t>
            </a:r>
            <a:r>
              <a:rPr lang="en-US" altLang="zh-CN" dirty="0" err="1"/>
              <a:t>autoplay</a:t>
            </a:r>
            <a:r>
              <a:rPr lang="en-US" altLang="zh-CN" dirty="0"/>
              <a:t>’&gt;&lt;/video&gt;</a:t>
            </a:r>
            <a:endParaRPr lang="en-US" altLang="zh-CN" dirty="0"/>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smtClean="0"/>
              <a:t>本章目标</a:t>
            </a:r>
            <a:endParaRPr lang="zh-CN" altLang="en-US" dirty="0"/>
          </a:p>
        </p:txBody>
      </p:sp>
      <p:sp>
        <p:nvSpPr>
          <p:cNvPr id="3" name="内容占位符 2"/>
          <p:cNvSpPr>
            <a:spLocks noGrp="1"/>
          </p:cNvSpPr>
          <p:nvPr>
            <p:ph idx="1"/>
          </p:nvPr>
        </p:nvSpPr>
        <p:spPr>
          <a:xfrm>
            <a:off x="838200" y="1168400"/>
            <a:ext cx="10515600" cy="4555067"/>
          </a:xfrm>
        </p:spPr>
        <p:txBody>
          <a:bodyPr>
            <a:normAutofit lnSpcReduction="10000"/>
          </a:bodyPr>
          <a:lstStyle/>
          <a:p>
            <a:r>
              <a:rPr dirty="0" smtClean="0">
                <a:sym typeface="+mn-ea"/>
              </a:rPr>
              <a:t>了解HTML5新特性</a:t>
            </a:r>
            <a:endParaRPr dirty="0" smtClean="0">
              <a:sym typeface="+mn-ea"/>
            </a:endParaRPr>
          </a:p>
          <a:p>
            <a:r>
              <a:rPr dirty="0" smtClean="0">
                <a:sym typeface="+mn-ea"/>
              </a:rPr>
              <a:t>掌握视频标签的使用</a:t>
            </a:r>
            <a:endParaRPr dirty="0" smtClean="0">
              <a:sym typeface="+mn-ea"/>
            </a:endParaRPr>
          </a:p>
          <a:p>
            <a:r>
              <a:rPr dirty="0" smtClean="0">
                <a:sym typeface="+mn-ea"/>
              </a:rPr>
              <a:t>掌握音频标签的使用</a:t>
            </a:r>
            <a:endParaRPr dirty="0" smtClean="0">
              <a:sym typeface="+mn-ea"/>
            </a:endParaRPr>
          </a:p>
          <a:p>
            <a:r>
              <a:rPr dirty="0" smtClean="0">
                <a:sym typeface="+mn-ea"/>
              </a:rPr>
              <a:t>了解语化标记</a:t>
            </a:r>
            <a:endParaRPr dirty="0" smtClean="0">
              <a:sym typeface="+mn-ea"/>
            </a:endParaRPr>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video</a:t>
            </a:r>
            <a:r>
              <a:rPr lang="zh-CN" altLang="en-US" sz="2400" dirty="0">
                <a:solidFill>
                  <a:schemeClr val="tx1">
                    <a:lumMod val="75000"/>
                    <a:lumOff val="25000"/>
                  </a:schemeClr>
                </a:solidFill>
              </a:rPr>
              <a:t>的兼容性检测方法</a:t>
            </a:r>
            <a:r>
              <a:rPr lang="zh-CN" altLang="en-US" sz="2400" dirty="0" smtClean="0">
                <a:solidFill>
                  <a:schemeClr val="tx1">
                    <a:lumMod val="75000"/>
                    <a:lumOff val="25000"/>
                  </a:schemeClr>
                </a:solidFill>
              </a:rPr>
              <a:t>：检测</a:t>
            </a:r>
            <a:r>
              <a:rPr lang="zh-CN" altLang="en-US" sz="2400" dirty="0">
                <a:solidFill>
                  <a:schemeClr val="tx1">
                    <a:lumMod val="75000"/>
                    <a:lumOff val="25000"/>
                  </a:schemeClr>
                </a:solidFill>
              </a:rPr>
              <a:t>浏览器是否支持</a:t>
            </a:r>
            <a:r>
              <a:rPr lang="en-US" altLang="zh-CN" sz="2400" dirty="0">
                <a:solidFill>
                  <a:schemeClr val="tx1">
                    <a:lumMod val="75000"/>
                    <a:lumOff val="25000"/>
                  </a:schemeClr>
                </a:solidFill>
              </a:rPr>
              <a:t>video</a:t>
            </a:r>
            <a:r>
              <a:rPr lang="zh-CN" altLang="en-US" sz="2400" dirty="0">
                <a:solidFill>
                  <a:schemeClr val="tx1">
                    <a:lumMod val="75000"/>
                    <a:lumOff val="25000"/>
                  </a:schemeClr>
                </a:solidFill>
              </a:rPr>
              <a:t>标签</a:t>
            </a:r>
            <a:endParaRPr lang="zh-CN" altLang="en-US" sz="2400" dirty="0">
              <a:solidFill>
                <a:schemeClr val="tx1">
                  <a:lumMod val="75000"/>
                  <a:lumOff val="25000"/>
                </a:schemeClr>
              </a:solidFill>
            </a:endParaRPr>
          </a:p>
          <a:p>
            <a:pPr marL="0" indent="0">
              <a:buNone/>
            </a:pPr>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不可执行视频的信息提示</a:t>
            </a:r>
            <a:endParaRPr lang="zh-CN" altLang="en-US" sz="2400" dirty="0">
              <a:solidFill>
                <a:schemeClr val="tx1">
                  <a:lumMod val="75000"/>
                  <a:lumOff val="25000"/>
                </a:schemeClr>
              </a:solidFill>
            </a:endParaRPr>
          </a:p>
          <a:p>
            <a:pPr marL="0" indent="0">
              <a:buNone/>
            </a:pPr>
            <a:r>
              <a:rPr lang="en-US" altLang="zh-CN" sz="2400" dirty="0" smtClean="0">
                <a:solidFill>
                  <a:schemeClr val="tx1">
                    <a:lumMod val="75000"/>
                    <a:lumOff val="25000"/>
                  </a:schemeClr>
                </a:solidFill>
              </a:rPr>
              <a:t>	</a:t>
            </a:r>
            <a:endParaRPr lang="en-US" altLang="zh-CN" sz="2400" dirty="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视频（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video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 name="Picture 2"/>
          <p:cNvPicPr>
            <a:picLocks noChangeAspect="1" noChangeArrowheads="1"/>
          </p:cNvPicPr>
          <p:nvPr/>
        </p:nvPicPr>
        <p:blipFill>
          <a:blip r:embed="rId1"/>
          <a:srcRect/>
          <a:stretch>
            <a:fillRect/>
          </a:stretch>
        </p:blipFill>
        <p:spPr bwMode="auto">
          <a:xfrm>
            <a:off x="1009818" y="1828792"/>
            <a:ext cx="4848225" cy="581025"/>
          </a:xfrm>
          <a:prstGeom prst="rect">
            <a:avLst/>
          </a:prstGeom>
          <a:noFill/>
          <a:ln w="9525">
            <a:noFill/>
            <a:miter lim="800000"/>
            <a:headEnd/>
            <a:tailEnd/>
          </a:ln>
          <a:effectLst/>
        </p:spPr>
      </p:pic>
      <p:sp>
        <p:nvSpPr>
          <p:cNvPr id="7" name="矩形 6"/>
          <p:cNvSpPr/>
          <p:nvPr/>
        </p:nvSpPr>
        <p:spPr>
          <a:xfrm>
            <a:off x="944880" y="2575483"/>
            <a:ext cx="6096000" cy="646331"/>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zh-CN" altLang="en-US" dirty="0">
                <a:solidFill>
                  <a:srgbClr val="FF0000"/>
                </a:solidFill>
              </a:rPr>
              <a:t>但此种方式无法检测当前视频文件是否可以执行（如文件损毁等原因）。</a:t>
            </a:r>
            <a:endParaRPr lang="zh-CN" altLang="en-US" dirty="0">
              <a:solidFill>
                <a:srgbClr val="FF0000"/>
              </a:solidFill>
            </a:endParaRPr>
          </a:p>
        </p:txBody>
      </p:sp>
      <p:pic>
        <p:nvPicPr>
          <p:cNvPr id="8" name="Picture 2"/>
          <p:cNvPicPr>
            <a:picLocks noChangeAspect="1" noChangeArrowheads="1"/>
          </p:cNvPicPr>
          <p:nvPr/>
        </p:nvPicPr>
        <p:blipFill>
          <a:blip r:embed="rId2"/>
          <a:srcRect/>
          <a:stretch>
            <a:fillRect/>
          </a:stretch>
        </p:blipFill>
        <p:spPr bwMode="auto">
          <a:xfrm>
            <a:off x="944880" y="4079762"/>
            <a:ext cx="8258175" cy="638175"/>
          </a:xfrm>
          <a:prstGeom prst="rect">
            <a:avLst/>
          </a:prstGeom>
          <a:solidFill>
            <a:schemeClr val="accent6">
              <a:lumMod val="20000"/>
              <a:lumOff val="80000"/>
            </a:schemeClr>
          </a:solidFill>
          <a:ln w="38100">
            <a:solidFill>
              <a:schemeClr val="accent6">
                <a:lumMod val="75000"/>
              </a:schemeClr>
            </a:solidFill>
          </a:ln>
        </p:spPr>
      </p:pic>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source</a:t>
            </a:r>
            <a:r>
              <a:rPr lang="zh-CN" altLang="en-US" sz="2400" dirty="0">
                <a:solidFill>
                  <a:schemeClr val="tx1">
                    <a:lumMod val="75000"/>
                    <a:lumOff val="25000"/>
                  </a:schemeClr>
                </a:solidFill>
              </a:rPr>
              <a:t>标签：</a:t>
            </a:r>
            <a:r>
              <a:rPr lang="en-US" altLang="zh-CN" sz="2400" dirty="0">
                <a:solidFill>
                  <a:schemeClr val="tx1">
                    <a:lumMod val="75000"/>
                    <a:lumOff val="25000"/>
                  </a:schemeClr>
                </a:solidFill>
              </a:rPr>
              <a:t>video</a:t>
            </a:r>
            <a:r>
              <a:rPr lang="zh-CN" altLang="en-US" sz="2400" dirty="0">
                <a:solidFill>
                  <a:schemeClr val="tx1">
                    <a:lumMod val="75000"/>
                    <a:lumOff val="25000"/>
                  </a:schemeClr>
                </a:solidFill>
              </a:rPr>
              <a:t>的子标签，可以为</a:t>
            </a:r>
            <a:r>
              <a:rPr lang="en-US" altLang="zh-CN" sz="2400" dirty="0">
                <a:solidFill>
                  <a:schemeClr val="tx1">
                    <a:lumMod val="75000"/>
                    <a:lumOff val="25000"/>
                  </a:schemeClr>
                </a:solidFill>
              </a:rPr>
              <a:t>video</a:t>
            </a:r>
            <a:r>
              <a:rPr lang="zh-CN" altLang="en-US" sz="2400" dirty="0">
                <a:solidFill>
                  <a:schemeClr val="tx1">
                    <a:lumMod val="75000"/>
                    <a:lumOff val="25000"/>
                  </a:schemeClr>
                </a:solidFill>
              </a:rPr>
              <a:t>标签指定多个媒体源</a:t>
            </a:r>
            <a:r>
              <a:rPr lang="en-US" altLang="zh-CN" sz="2400" dirty="0">
                <a:solidFill>
                  <a:schemeClr val="tx1">
                    <a:lumMod val="75000"/>
                    <a:lumOff val="25000"/>
                  </a:schemeClr>
                </a:solidFill>
              </a:rPr>
              <a:t>,video</a:t>
            </a:r>
            <a:r>
              <a:rPr lang="zh-CN" altLang="en-US" sz="2400" dirty="0">
                <a:solidFill>
                  <a:schemeClr val="tx1">
                    <a:lumMod val="75000"/>
                    <a:lumOff val="25000"/>
                  </a:schemeClr>
                </a:solidFill>
              </a:rPr>
              <a:t>按照从上到下的顺序检索第一个可以播放的视频源。</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代码示例：</a:t>
            </a:r>
            <a:endParaRPr lang="zh-CN" altLang="en-US" sz="2000" dirty="0">
              <a:solidFill>
                <a:schemeClr val="tx1">
                  <a:lumMod val="75000"/>
                  <a:lumOff val="25000"/>
                </a:schemeClr>
              </a:solidFill>
            </a:endParaRPr>
          </a:p>
          <a:p>
            <a:pPr lvl="1"/>
            <a:endParaRPr lang="en-US" altLang="zh-CN" sz="2000" dirty="0" smtClean="0">
              <a:solidFill>
                <a:schemeClr val="tx1">
                  <a:lumMod val="75000"/>
                  <a:lumOff val="25000"/>
                </a:schemeClr>
              </a:solidFill>
            </a:endParaRPr>
          </a:p>
          <a:p>
            <a:pPr lvl="1"/>
            <a:endParaRPr lang="en-US" altLang="zh-CN" sz="2000" dirty="0">
              <a:solidFill>
                <a:schemeClr val="tx1">
                  <a:lumMod val="75000"/>
                  <a:lumOff val="25000"/>
                </a:schemeClr>
              </a:solidFill>
            </a:endParaRPr>
          </a:p>
          <a:p>
            <a:pPr lvl="1"/>
            <a:r>
              <a:rPr lang="en-US" altLang="zh-CN" sz="2000" dirty="0" smtClean="0">
                <a:solidFill>
                  <a:schemeClr val="tx1">
                    <a:lumMod val="75000"/>
                    <a:lumOff val="25000"/>
                  </a:schemeClr>
                </a:solidFill>
              </a:rPr>
              <a:t>source</a:t>
            </a:r>
            <a:r>
              <a:rPr lang="zh-CN" altLang="en-US" sz="2000" dirty="0">
                <a:solidFill>
                  <a:schemeClr val="tx1">
                    <a:lumMod val="75000"/>
                    <a:lumOff val="25000"/>
                  </a:schemeClr>
                </a:solidFill>
              </a:rPr>
              <a:t>的属性：</a:t>
            </a:r>
            <a:endParaRPr lang="zh-CN" altLang="en-US" sz="2000" dirty="0">
              <a:solidFill>
                <a:schemeClr val="tx1">
                  <a:lumMod val="75000"/>
                  <a:lumOff val="25000"/>
                </a:schemeClr>
              </a:solidFill>
            </a:endParaRPr>
          </a:p>
          <a:p>
            <a:pPr lvl="2"/>
            <a:r>
              <a:rPr lang="en-US" altLang="zh-CN" sz="1600" dirty="0" err="1" smtClean="0">
                <a:solidFill>
                  <a:schemeClr val="tx1">
                    <a:lumMod val="75000"/>
                    <a:lumOff val="25000"/>
                  </a:schemeClr>
                </a:solidFill>
              </a:rPr>
              <a:t>src</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媒体资源的路径</a:t>
            </a:r>
            <a:endParaRPr lang="zh-CN" altLang="en-US" sz="1600" dirty="0">
              <a:solidFill>
                <a:schemeClr val="tx1">
                  <a:lumMod val="75000"/>
                  <a:lumOff val="25000"/>
                </a:schemeClr>
              </a:solidFill>
            </a:endParaRPr>
          </a:p>
          <a:p>
            <a:pPr lvl="2"/>
            <a:r>
              <a:rPr lang="en-US" altLang="zh-CN" sz="1600" dirty="0" smtClean="0">
                <a:solidFill>
                  <a:schemeClr val="tx1">
                    <a:lumMod val="75000"/>
                    <a:lumOff val="25000"/>
                  </a:schemeClr>
                </a:solidFill>
              </a:rPr>
              <a:t>type</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媒体资源文件的类型，例如 </a:t>
            </a:r>
            <a:r>
              <a:rPr lang="en-US" altLang="zh-CN" sz="1600" dirty="0">
                <a:solidFill>
                  <a:schemeClr val="tx1">
                    <a:lumMod val="75000"/>
                    <a:lumOff val="25000"/>
                  </a:schemeClr>
                </a:solidFill>
              </a:rPr>
              <a:t>type=“video/mp4”</a:t>
            </a:r>
            <a:endParaRPr lang="en-US" altLang="zh-CN" sz="1600" dirty="0">
              <a:solidFill>
                <a:schemeClr val="tx1">
                  <a:lumMod val="75000"/>
                  <a:lumOff val="25000"/>
                </a:schemeClr>
              </a:solidFill>
            </a:endParaRPr>
          </a:p>
          <a:p>
            <a:pPr lvl="2"/>
            <a:r>
              <a:rPr lang="en-US" altLang="zh-CN" sz="1600" dirty="0" smtClean="0">
                <a:solidFill>
                  <a:schemeClr val="tx1">
                    <a:lumMod val="75000"/>
                    <a:lumOff val="25000"/>
                  </a:schemeClr>
                </a:solidFill>
              </a:rPr>
              <a:t>media</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播放媒体的客户端类型，默认</a:t>
            </a:r>
            <a:r>
              <a:rPr lang="en-US" altLang="zh-CN" sz="1600" dirty="0">
                <a:solidFill>
                  <a:schemeClr val="tx1">
                    <a:lumMod val="75000"/>
                    <a:lumOff val="25000"/>
                  </a:schemeClr>
                </a:solidFill>
              </a:rPr>
              <a:t>all</a:t>
            </a:r>
            <a:endParaRPr lang="en-US" altLang="zh-CN" sz="1600" dirty="0">
              <a:solidFill>
                <a:schemeClr val="tx1">
                  <a:lumMod val="75000"/>
                  <a:lumOff val="25000"/>
                </a:schemeClr>
              </a:solidFill>
            </a:endParaRPr>
          </a:p>
          <a:p>
            <a:endParaRPr lang="en-US" altLang="zh-CN" sz="2400" dirty="0">
              <a:solidFill>
                <a:schemeClr val="tx1">
                  <a:lumMod val="75000"/>
                  <a:lumOff val="25000"/>
                </a:schemeClr>
              </a:solidFill>
            </a:endParaRPr>
          </a:p>
          <a:p>
            <a:pPr marL="0" indent="0">
              <a:buNone/>
            </a:pPr>
            <a:r>
              <a:rPr lang="en-US" altLang="zh-CN" sz="2400" dirty="0" smtClean="0">
                <a:solidFill>
                  <a:schemeClr val="tx1">
                    <a:lumMod val="75000"/>
                    <a:lumOff val="25000"/>
                  </a:schemeClr>
                </a:solidFill>
              </a:rPr>
              <a:t>	</a:t>
            </a:r>
            <a:endParaRPr lang="en-US" altLang="zh-CN" sz="2400" dirty="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视频（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video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1109472" y="2724912"/>
            <a:ext cx="6096000" cy="1200329"/>
          </a:xfrm>
          <a:prstGeom prst="rect">
            <a:avLst/>
          </a:prstGeom>
          <a:solidFill>
            <a:schemeClr val="accent6">
              <a:lumMod val="20000"/>
              <a:lumOff val="80000"/>
            </a:schemeClr>
          </a:solidFill>
          <a:ln w="38100">
            <a:solidFill>
              <a:schemeClr val="accent6">
                <a:lumMod val="75000"/>
              </a:schemeClr>
            </a:solidFill>
          </a:ln>
        </p:spPr>
        <p:txBody>
          <a:bodyPr>
            <a:spAutoFit/>
          </a:bodyPr>
          <a:lstStyle/>
          <a:p>
            <a:r>
              <a:rPr lang="en-US" altLang="zh-CN" dirty="0">
                <a:solidFill>
                  <a:srgbClr val="FF0000"/>
                </a:solidFill>
              </a:rPr>
              <a:t>&lt;video&gt;</a:t>
            </a:r>
            <a:endParaRPr lang="en-US" altLang="zh-CN" dirty="0">
              <a:solidFill>
                <a:srgbClr val="FF0000"/>
              </a:solidFill>
            </a:endParaRPr>
          </a:p>
          <a:p>
            <a:r>
              <a:rPr lang="en-US" altLang="zh-CN" dirty="0">
                <a:solidFill>
                  <a:srgbClr val="FF0000"/>
                </a:solidFill>
              </a:rPr>
              <a:t>	&lt;source </a:t>
            </a:r>
            <a:r>
              <a:rPr lang="en-US" altLang="zh-CN" dirty="0" err="1">
                <a:solidFill>
                  <a:srgbClr val="FF0000"/>
                </a:solidFill>
              </a:rPr>
              <a:t>src</a:t>
            </a:r>
            <a:r>
              <a:rPr lang="en-US" altLang="zh-CN" dirty="0">
                <a:solidFill>
                  <a:srgbClr val="FF0000"/>
                </a:solidFill>
              </a:rPr>
              <a:t>=“1.mp4”&gt;&lt;source&gt;</a:t>
            </a:r>
            <a:endParaRPr lang="en-US" altLang="zh-CN" dirty="0">
              <a:solidFill>
                <a:srgbClr val="FF0000"/>
              </a:solidFill>
            </a:endParaRPr>
          </a:p>
          <a:p>
            <a:r>
              <a:rPr lang="en-US" altLang="zh-CN" dirty="0">
                <a:solidFill>
                  <a:srgbClr val="FF0000"/>
                </a:solidFill>
              </a:rPr>
              <a:t>	&lt;source </a:t>
            </a:r>
            <a:r>
              <a:rPr lang="en-US" altLang="zh-CN" dirty="0" err="1">
                <a:solidFill>
                  <a:srgbClr val="FF0000"/>
                </a:solidFill>
              </a:rPr>
              <a:t>src</a:t>
            </a:r>
            <a:r>
              <a:rPr lang="en-US" altLang="zh-CN" dirty="0">
                <a:solidFill>
                  <a:srgbClr val="FF0000"/>
                </a:solidFill>
              </a:rPr>
              <a:t>=“1.ogg”&gt;&lt;source&gt;</a:t>
            </a:r>
            <a:endParaRPr lang="en-US" altLang="zh-CN" dirty="0">
              <a:solidFill>
                <a:srgbClr val="FF0000"/>
              </a:solidFill>
            </a:endParaRPr>
          </a:p>
          <a:p>
            <a:r>
              <a:rPr lang="en-US" altLang="zh-CN" dirty="0">
                <a:solidFill>
                  <a:srgbClr val="FF0000"/>
                </a:solidFill>
              </a:rPr>
              <a:t>&lt;/video&gt;</a:t>
            </a:r>
            <a:endParaRPr lang="en-US" altLang="zh-CN" dirty="0">
              <a:solidFill>
                <a:srgbClr val="FF0000"/>
              </a:solidFill>
            </a:endParaRPr>
          </a:p>
        </p:txBody>
      </p:sp>
      <p:pic>
        <p:nvPicPr>
          <p:cNvPr id="9" name="Picture 2"/>
          <p:cNvPicPr>
            <a:picLocks noChangeAspect="1" noChangeArrowheads="1"/>
          </p:cNvPicPr>
          <p:nvPr/>
        </p:nvPicPr>
        <p:blipFill>
          <a:blip r:embed="rId1"/>
          <a:srcRect/>
          <a:stretch>
            <a:fillRect/>
          </a:stretch>
        </p:blipFill>
        <p:spPr bwMode="auto">
          <a:xfrm>
            <a:off x="8370196" y="3237437"/>
            <a:ext cx="3162300" cy="2162175"/>
          </a:xfrm>
          <a:prstGeom prst="rect">
            <a:avLst/>
          </a:prstGeom>
          <a:noFill/>
          <a:ln w="9525">
            <a:noFill/>
            <a:miter lim="800000"/>
            <a:headEnd/>
            <a:tailEnd/>
          </a:ln>
          <a:effectLst/>
        </p:spPr>
      </p:pic>
      <p:sp>
        <p:nvSpPr>
          <p:cNvPr id="5" name="TextBox 4"/>
          <p:cNvSpPr txBox="1"/>
          <p:nvPr/>
        </p:nvSpPr>
        <p:spPr>
          <a:xfrm>
            <a:off x="8476488" y="2578608"/>
            <a:ext cx="2578608" cy="369332"/>
          </a:xfrm>
          <a:prstGeom prst="rect">
            <a:avLst/>
          </a:prstGeom>
          <a:noFill/>
        </p:spPr>
        <p:txBody>
          <a:bodyPr wrap="square" rtlCol="0">
            <a:spAutoFit/>
          </a:bodyPr>
          <a:lstStyle/>
          <a:p>
            <a:r>
              <a:rPr lang="en-US" altLang="zh-CN" dirty="0" smtClean="0">
                <a:solidFill>
                  <a:srgbClr val="00B0F0"/>
                </a:solidFill>
              </a:rPr>
              <a:t>media</a:t>
            </a:r>
            <a:r>
              <a:rPr lang="zh-CN" altLang="en-US" dirty="0" smtClean="0">
                <a:solidFill>
                  <a:srgbClr val="00B0F0"/>
                </a:solidFill>
              </a:rPr>
              <a:t>属性的取值范围</a:t>
            </a:r>
            <a:endParaRPr lang="zh-CN" altLang="en-US" dirty="0">
              <a:solidFill>
                <a:srgbClr val="00B0F0"/>
              </a:solidFill>
            </a:endParaRPr>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smtClean="0">
                <a:solidFill>
                  <a:schemeClr val="tx1">
                    <a:lumMod val="75000"/>
                    <a:lumOff val="25000"/>
                  </a:schemeClr>
                </a:solidFill>
              </a:rPr>
              <a:t>兼容性的解决方案：使用</a:t>
            </a:r>
            <a:r>
              <a:rPr lang="en-US" altLang="zh-CN" sz="2400" dirty="0">
                <a:solidFill>
                  <a:schemeClr val="tx1">
                    <a:lumMod val="75000"/>
                    <a:lumOff val="25000"/>
                  </a:schemeClr>
                </a:solidFill>
              </a:rPr>
              <a:t>source</a:t>
            </a:r>
            <a:r>
              <a:rPr lang="zh-CN" altLang="en-US" sz="2400" dirty="0">
                <a:solidFill>
                  <a:schemeClr val="tx1">
                    <a:lumMod val="75000"/>
                    <a:lumOff val="25000"/>
                  </a:schemeClr>
                </a:solidFill>
              </a:rPr>
              <a:t>标签指定多个媒体源以及</a:t>
            </a:r>
            <a:r>
              <a:rPr lang="en-US" altLang="zh-CN" sz="2400" dirty="0">
                <a:solidFill>
                  <a:schemeClr val="tx1">
                    <a:lumMod val="75000"/>
                    <a:lumOff val="25000"/>
                  </a:schemeClr>
                </a:solidFill>
              </a:rPr>
              <a:t>flash</a:t>
            </a:r>
            <a:r>
              <a:rPr lang="zh-CN" altLang="en-US" sz="2400" dirty="0">
                <a:solidFill>
                  <a:schemeClr val="tx1">
                    <a:lumMod val="75000"/>
                    <a:lumOff val="25000"/>
                  </a:schemeClr>
                </a:solidFill>
              </a:rPr>
              <a:t>资源：</a:t>
            </a:r>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pPr marL="0" indent="0">
              <a:buNone/>
            </a:pPr>
            <a:endParaRPr lang="zh-CN" altLang="en-US" sz="2400" dirty="0">
              <a:solidFill>
                <a:schemeClr val="tx1">
                  <a:lumMod val="75000"/>
                  <a:lumOff val="25000"/>
                </a:schemeClr>
              </a:solidFill>
            </a:endParaRPr>
          </a:p>
          <a:p>
            <a:pPr marL="457200" lvl="1" indent="0">
              <a:buNone/>
            </a:pPr>
            <a:r>
              <a:rPr lang="zh-CN" altLang="en-US" sz="2000" dirty="0" smtClean="0">
                <a:solidFill>
                  <a:srgbClr val="FF0000"/>
                </a:solidFill>
              </a:rPr>
              <a:t>浏览器</a:t>
            </a:r>
            <a:r>
              <a:rPr lang="zh-CN" altLang="en-US" sz="2000" dirty="0">
                <a:solidFill>
                  <a:srgbClr val="FF0000"/>
                </a:solidFill>
              </a:rPr>
              <a:t>会选择可以加载的第一个视频资源播放，降低了浏览器无法播放的风险。</a:t>
            </a:r>
            <a:endParaRPr lang="zh-CN" altLang="en-US" sz="2000" dirty="0">
              <a:solidFill>
                <a:srgbClr val="FF0000"/>
              </a:solidFill>
            </a:endParaRPr>
          </a:p>
          <a:p>
            <a:endParaRPr lang="en-US" altLang="zh-CN" sz="2400" dirty="0">
              <a:solidFill>
                <a:schemeClr val="tx1">
                  <a:lumMod val="75000"/>
                  <a:lumOff val="25000"/>
                </a:schemeClr>
              </a:solidFill>
            </a:endParaRPr>
          </a:p>
          <a:p>
            <a:pPr marL="0" indent="0">
              <a:buNone/>
            </a:pPr>
            <a:r>
              <a:rPr lang="en-US" altLang="zh-CN" sz="2400" dirty="0" smtClean="0">
                <a:solidFill>
                  <a:schemeClr val="tx1">
                    <a:lumMod val="75000"/>
                    <a:lumOff val="25000"/>
                  </a:schemeClr>
                </a:solidFill>
              </a:rPr>
              <a:t>	</a:t>
            </a:r>
            <a:endParaRPr lang="en-US" altLang="zh-CN" sz="2400" dirty="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视频（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video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7" name="Picture 1"/>
          <p:cNvPicPr>
            <a:picLocks noChangeAspect="1" noChangeArrowheads="1"/>
          </p:cNvPicPr>
          <p:nvPr/>
        </p:nvPicPr>
        <p:blipFill>
          <a:blip r:embed="rId1"/>
          <a:srcRect/>
          <a:stretch>
            <a:fillRect/>
          </a:stretch>
        </p:blipFill>
        <p:spPr bwMode="auto">
          <a:xfrm>
            <a:off x="949135" y="2000240"/>
            <a:ext cx="8542337" cy="1390650"/>
          </a:xfrm>
          <a:prstGeom prst="rect">
            <a:avLst/>
          </a:prstGeom>
          <a:solidFill>
            <a:schemeClr val="accent6">
              <a:lumMod val="20000"/>
              <a:lumOff val="80000"/>
            </a:schemeClr>
          </a:solidFill>
          <a:ln w="38100">
            <a:solidFill>
              <a:schemeClr val="accent6">
                <a:lumMod val="75000"/>
              </a:schemeClr>
            </a:solidFill>
          </a:ln>
        </p:spPr>
      </p:pic>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video</a:t>
            </a:r>
            <a:r>
              <a:rPr lang="zh-CN" altLang="en-US" sz="2400" dirty="0">
                <a:solidFill>
                  <a:schemeClr val="tx1">
                    <a:lumMod val="75000"/>
                    <a:lumOff val="25000"/>
                  </a:schemeClr>
                </a:solidFill>
              </a:rPr>
              <a:t>对象</a:t>
            </a:r>
            <a:r>
              <a:rPr lang="en-US" altLang="zh-CN" sz="2400" dirty="0">
                <a:solidFill>
                  <a:schemeClr val="tx1">
                    <a:lumMod val="75000"/>
                    <a:lumOff val="25000"/>
                  </a:schemeClr>
                </a:solidFill>
              </a:rPr>
              <a:t>(</a:t>
            </a:r>
            <a:r>
              <a:rPr lang="en-US" altLang="zh-CN" sz="2400" dirty="0" err="1">
                <a:solidFill>
                  <a:schemeClr val="tx1">
                    <a:lumMod val="75000"/>
                    <a:lumOff val="25000"/>
                  </a:schemeClr>
                </a:solidFill>
              </a:rPr>
              <a:t>HTMLVideoElement</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video</a:t>
            </a:r>
            <a:r>
              <a:rPr lang="zh-CN" altLang="en-US" sz="2400" dirty="0">
                <a:solidFill>
                  <a:schemeClr val="tx1">
                    <a:lumMod val="75000"/>
                    <a:lumOff val="25000"/>
                  </a:schemeClr>
                </a:solidFill>
              </a:rPr>
              <a:t>标签的</a:t>
            </a:r>
            <a:r>
              <a:rPr lang="en-US" altLang="zh-CN" sz="2400" dirty="0">
                <a:solidFill>
                  <a:schemeClr val="tx1">
                    <a:lumMod val="75000"/>
                    <a:lumOff val="25000"/>
                  </a:schemeClr>
                </a:solidFill>
              </a:rPr>
              <a:t>DOM</a:t>
            </a:r>
            <a:r>
              <a:rPr lang="zh-CN" altLang="en-US" sz="2400" dirty="0">
                <a:solidFill>
                  <a:schemeClr val="tx1">
                    <a:lumMod val="75000"/>
                    <a:lumOff val="25000"/>
                  </a:schemeClr>
                </a:solidFill>
              </a:rPr>
              <a:t>对象。封装了控制视频播放的属性及方法</a:t>
            </a:r>
            <a:r>
              <a:rPr lang="zh-CN" altLang="en-US" sz="2400" dirty="0" smtClean="0">
                <a:solidFill>
                  <a:schemeClr val="tx1">
                    <a:lumMod val="75000"/>
                    <a:lumOff val="25000"/>
                  </a:schemeClr>
                </a:solidFill>
              </a:rPr>
              <a:t>。如下属性为</a:t>
            </a:r>
            <a:r>
              <a:rPr lang="en-US" altLang="zh-CN" sz="2400" dirty="0" err="1" smtClean="0">
                <a:solidFill>
                  <a:schemeClr val="tx1">
                    <a:lumMod val="75000"/>
                    <a:lumOff val="25000"/>
                  </a:schemeClr>
                </a:solidFill>
              </a:rPr>
              <a:t>dom</a:t>
            </a:r>
            <a:r>
              <a:rPr lang="zh-CN" altLang="en-US" sz="2400" dirty="0" smtClean="0">
                <a:solidFill>
                  <a:schemeClr val="tx1">
                    <a:lumMod val="75000"/>
                    <a:lumOff val="25000"/>
                  </a:schemeClr>
                </a:solidFill>
              </a:rPr>
              <a:t>属性</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只读属性：</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duration</a:t>
            </a:r>
            <a:r>
              <a:rPr lang="zh-CN" altLang="en-US" sz="2000" dirty="0">
                <a:solidFill>
                  <a:schemeClr val="tx1">
                    <a:lumMod val="75000"/>
                    <a:lumOff val="25000"/>
                  </a:schemeClr>
                </a:solidFill>
              </a:rPr>
              <a:t>：媒体文件的播放时间长度，以秒为单位。</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paused</a:t>
            </a:r>
            <a:r>
              <a:rPr lang="zh-CN" altLang="en-US" sz="2000" dirty="0">
                <a:solidFill>
                  <a:schemeClr val="tx1">
                    <a:lumMod val="75000"/>
                    <a:lumOff val="25000"/>
                  </a:schemeClr>
                </a:solidFill>
              </a:rPr>
              <a:t>：获取视频是否为暂停状态。</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ended:</a:t>
            </a:r>
            <a:r>
              <a:rPr lang="zh-CN" altLang="en-US" sz="2000" dirty="0">
                <a:solidFill>
                  <a:schemeClr val="tx1">
                    <a:lumMod val="75000"/>
                    <a:lumOff val="25000"/>
                  </a:schemeClr>
                </a:solidFill>
              </a:rPr>
              <a:t>获取视频是否为结束状态。</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startTime</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返回最早的播放开始时间，一般是</a:t>
            </a:r>
            <a:r>
              <a:rPr lang="en-US" altLang="zh-CN" sz="2000" dirty="0">
                <a:solidFill>
                  <a:schemeClr val="tx1">
                    <a:lumMod val="75000"/>
                    <a:lumOff val="25000"/>
                  </a:schemeClr>
                </a:solidFill>
              </a:rPr>
              <a:t>0</a:t>
            </a:r>
            <a:endParaRPr lang="en-US" altLang="zh-CN" sz="2000" dirty="0">
              <a:solidFill>
                <a:schemeClr val="tx1">
                  <a:lumMod val="75000"/>
                  <a:lumOff val="25000"/>
                </a:schemeClr>
              </a:solidFill>
            </a:endParaRPr>
          </a:p>
          <a:p>
            <a:pPr lvl="1"/>
            <a:r>
              <a:rPr lang="en-US" altLang="zh-CN" sz="2000" dirty="0">
                <a:solidFill>
                  <a:schemeClr val="tx1">
                    <a:lumMod val="75000"/>
                    <a:lumOff val="25000"/>
                  </a:schemeClr>
                </a:solidFill>
              </a:rPr>
              <a:t>error</a:t>
            </a:r>
            <a:r>
              <a:rPr lang="zh-CN" altLang="en-US" sz="2000" dirty="0">
                <a:solidFill>
                  <a:schemeClr val="tx1">
                    <a:lumMod val="75000"/>
                    <a:lumOff val="25000"/>
                  </a:schemeClr>
                </a:solidFill>
              </a:rPr>
              <a:t>：返回错误状态。</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currentSrc</a:t>
            </a:r>
            <a:r>
              <a:rPr lang="zh-CN" altLang="en-US" sz="2000" dirty="0">
                <a:solidFill>
                  <a:schemeClr val="tx1">
                    <a:lumMod val="75000"/>
                    <a:lumOff val="25000"/>
                  </a:schemeClr>
                </a:solidFill>
              </a:rPr>
              <a:t>：返回当前播放或已经加载文件的路径</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videoWidth</a:t>
            </a:r>
            <a:r>
              <a:rPr lang="zh-CN" altLang="en-US" sz="2000" dirty="0">
                <a:solidFill>
                  <a:schemeClr val="tx1">
                    <a:lumMod val="75000"/>
                    <a:lumOff val="25000"/>
                  </a:schemeClr>
                </a:solidFill>
              </a:rPr>
              <a:t>、</a:t>
            </a:r>
            <a:r>
              <a:rPr lang="en-US" altLang="zh-CN" sz="2000" dirty="0" err="1">
                <a:solidFill>
                  <a:schemeClr val="tx1">
                    <a:lumMod val="75000"/>
                    <a:lumOff val="25000"/>
                  </a:schemeClr>
                </a:solidFill>
              </a:rPr>
              <a:t>videoHeight</a:t>
            </a:r>
            <a:r>
              <a:rPr lang="zh-CN" altLang="en-US" sz="2000" dirty="0">
                <a:solidFill>
                  <a:schemeClr val="tx1">
                    <a:lumMod val="75000"/>
                    <a:lumOff val="25000"/>
                  </a:schemeClr>
                </a:solidFill>
              </a:rPr>
              <a:t>：返回视频的固有或自适应的宽度和高度</a:t>
            </a:r>
            <a:r>
              <a:rPr lang="zh-CN" altLang="en-US" sz="2000" dirty="0" smtClean="0">
                <a:solidFill>
                  <a:schemeClr val="tx1">
                    <a:lumMod val="75000"/>
                    <a:lumOff val="25000"/>
                  </a:schemeClr>
                </a:solidFill>
              </a:rPr>
              <a:t>。</a:t>
            </a:r>
            <a:endParaRPr lang="en-US" altLang="zh-CN" sz="2400" dirty="0">
              <a:solidFill>
                <a:schemeClr val="tx1">
                  <a:lumMod val="75000"/>
                  <a:lumOff val="25000"/>
                </a:schemeClr>
              </a:solidFill>
            </a:endParaRPr>
          </a:p>
          <a:p>
            <a:pPr marL="0" indent="0">
              <a:buNone/>
            </a:pPr>
            <a:r>
              <a:rPr lang="en-US" altLang="zh-CN" sz="2400" dirty="0" smtClean="0">
                <a:solidFill>
                  <a:schemeClr val="tx1">
                    <a:lumMod val="75000"/>
                    <a:lumOff val="25000"/>
                  </a:schemeClr>
                </a:solidFill>
              </a:rPr>
              <a:t>	</a:t>
            </a:r>
            <a:endParaRPr lang="en-US" altLang="zh-CN" sz="2400" dirty="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视频（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video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smtClean="0">
                <a:solidFill>
                  <a:schemeClr val="tx1">
                    <a:lumMod val="75000"/>
                    <a:lumOff val="25000"/>
                  </a:schemeClr>
                </a:solidFill>
              </a:rPr>
              <a:t>控制</a:t>
            </a:r>
            <a:r>
              <a:rPr lang="zh-CN" altLang="en-US" sz="2400" dirty="0">
                <a:solidFill>
                  <a:schemeClr val="tx1">
                    <a:lumMod val="75000"/>
                    <a:lumOff val="25000"/>
                  </a:schemeClr>
                </a:solidFill>
              </a:rPr>
              <a:t>属性：</a:t>
            </a:r>
            <a:endParaRPr lang="zh-CN" altLang="en-US" sz="2400" dirty="0">
              <a:solidFill>
                <a:schemeClr val="tx1">
                  <a:lumMod val="75000"/>
                  <a:lumOff val="25000"/>
                </a:schemeClr>
              </a:solidFill>
            </a:endParaRPr>
          </a:p>
          <a:p>
            <a:pPr lvl="1"/>
            <a:r>
              <a:rPr lang="en-US" altLang="zh-CN" sz="2000" dirty="0" err="1">
                <a:solidFill>
                  <a:schemeClr val="tx1">
                    <a:lumMod val="75000"/>
                    <a:lumOff val="25000"/>
                  </a:schemeClr>
                </a:solidFill>
              </a:rPr>
              <a:t>autoplay</a:t>
            </a:r>
            <a:r>
              <a:rPr lang="zh-CN" altLang="en-US" sz="2000" dirty="0">
                <a:solidFill>
                  <a:schemeClr val="tx1">
                    <a:lumMod val="75000"/>
                    <a:lumOff val="25000"/>
                  </a:schemeClr>
                </a:solidFill>
              </a:rPr>
              <a:t>：设定或获取自动播放。</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loop</a:t>
            </a:r>
            <a:r>
              <a:rPr lang="zh-CN" altLang="en-US" sz="2000" dirty="0">
                <a:solidFill>
                  <a:schemeClr val="tx1">
                    <a:lumMod val="75000"/>
                    <a:lumOff val="25000"/>
                  </a:schemeClr>
                </a:solidFill>
              </a:rPr>
              <a:t>：设定或获取是否自动循环。</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currentTime</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设定获取当前播放的时间。</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controls:</a:t>
            </a:r>
            <a:r>
              <a:rPr lang="zh-CN" altLang="en-US" sz="2000" dirty="0">
                <a:solidFill>
                  <a:schemeClr val="tx1">
                    <a:lumMod val="75000"/>
                    <a:lumOff val="25000"/>
                  </a:schemeClr>
                </a:solidFill>
              </a:rPr>
              <a:t>设定或获取是否有控制条</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volume</a:t>
            </a:r>
            <a:r>
              <a:rPr lang="zh-CN" altLang="en-US" sz="2000" dirty="0">
                <a:solidFill>
                  <a:schemeClr val="tx1">
                    <a:lumMod val="75000"/>
                    <a:lumOff val="25000"/>
                  </a:schemeClr>
                </a:solidFill>
              </a:rPr>
              <a:t>：设定或获取当前音量（</a:t>
            </a:r>
            <a:r>
              <a:rPr lang="en-US" altLang="zh-CN" sz="2000" dirty="0">
                <a:solidFill>
                  <a:schemeClr val="tx1">
                    <a:lumMod val="75000"/>
                    <a:lumOff val="25000"/>
                  </a:schemeClr>
                </a:solidFill>
              </a:rPr>
              <a:t>0-1</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muted</a:t>
            </a:r>
            <a:r>
              <a:rPr lang="zh-CN" altLang="en-US" sz="2000" dirty="0">
                <a:solidFill>
                  <a:schemeClr val="tx1">
                    <a:lumMod val="75000"/>
                    <a:lumOff val="25000"/>
                  </a:schemeClr>
                </a:solidFill>
              </a:rPr>
              <a:t>：设定或获取是否静音。</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autobuffer</a:t>
            </a:r>
            <a:r>
              <a:rPr lang="zh-CN" altLang="en-US" sz="2000" dirty="0">
                <a:solidFill>
                  <a:schemeClr val="tx1">
                    <a:lumMod val="75000"/>
                    <a:lumOff val="25000"/>
                  </a:schemeClr>
                </a:solidFill>
              </a:rPr>
              <a:t>：通知播放器在播放开始前是否进行缓冲加载，在</a:t>
            </a:r>
            <a:r>
              <a:rPr lang="en-US" altLang="zh-CN" sz="2000" dirty="0" err="1">
                <a:solidFill>
                  <a:schemeClr val="tx1">
                    <a:lumMod val="75000"/>
                    <a:lumOff val="25000"/>
                  </a:schemeClr>
                </a:solidFill>
              </a:rPr>
              <a:t>autoplay</a:t>
            </a:r>
            <a:r>
              <a:rPr lang="zh-CN" altLang="en-US" sz="2000" dirty="0">
                <a:solidFill>
                  <a:schemeClr val="tx1">
                    <a:lumMod val="75000"/>
                    <a:lumOff val="25000"/>
                  </a:schemeClr>
                </a:solidFill>
              </a:rPr>
              <a:t>设定的情况下，无法使用。</a:t>
            </a:r>
            <a:endParaRPr lang="zh-CN" altLang="en-US" sz="2000" dirty="0">
              <a:solidFill>
                <a:schemeClr val="tx1">
                  <a:lumMod val="75000"/>
                  <a:lumOff val="25000"/>
                </a:schemeClr>
              </a:solidFill>
            </a:endParaRPr>
          </a:p>
          <a:p>
            <a:pPr lvl="1"/>
            <a:r>
              <a:rPr lang="en-US" altLang="zh-CN" sz="2000" dirty="0">
                <a:solidFill>
                  <a:schemeClr val="tx1">
                    <a:lumMod val="75000"/>
                    <a:lumOff val="25000"/>
                  </a:schemeClr>
                </a:solidFill>
              </a:rPr>
              <a:t>width</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height</a:t>
            </a:r>
            <a:r>
              <a:rPr lang="zh-CN" altLang="en-US" sz="2000" dirty="0">
                <a:solidFill>
                  <a:schemeClr val="tx1">
                    <a:lumMod val="75000"/>
                    <a:lumOff val="25000"/>
                  </a:schemeClr>
                </a:solidFill>
              </a:rPr>
              <a:t>：设定视频显示大小，但有可能与视频固有高度宽度不符合</a:t>
            </a:r>
            <a:r>
              <a:rPr lang="zh-CN" altLang="en-US" sz="2000" dirty="0" smtClean="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视频（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video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000" dirty="0">
                <a:solidFill>
                  <a:schemeClr val="tx1">
                    <a:lumMod val="75000"/>
                    <a:lumOff val="25000"/>
                  </a:schemeClr>
                </a:solidFill>
              </a:rPr>
              <a:t>v</a:t>
            </a:r>
            <a:r>
              <a:rPr lang="en-US" altLang="zh-CN" sz="2000" dirty="0" smtClean="0">
                <a:solidFill>
                  <a:schemeClr val="tx1">
                    <a:lumMod val="75000"/>
                    <a:lumOff val="25000"/>
                  </a:schemeClr>
                </a:solidFill>
              </a:rPr>
              <a:t>ideo</a:t>
            </a:r>
            <a:r>
              <a:rPr lang="zh-CN" altLang="en-US" sz="2000" dirty="0" smtClean="0">
                <a:solidFill>
                  <a:schemeClr val="tx1">
                    <a:lumMod val="75000"/>
                    <a:lumOff val="25000"/>
                  </a:schemeClr>
                </a:solidFill>
              </a:rPr>
              <a:t>的控制函数</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视频（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video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687490" y="1762496"/>
            <a:ext cx="4888876" cy="2286324"/>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000" dirty="0">
                <a:solidFill>
                  <a:schemeClr val="tx1">
                    <a:lumMod val="75000"/>
                    <a:lumOff val="25000"/>
                  </a:schemeClr>
                </a:solidFill>
              </a:rPr>
              <a:t>v</a:t>
            </a:r>
            <a:r>
              <a:rPr lang="en-US" altLang="zh-CN" sz="2000" dirty="0" smtClean="0">
                <a:solidFill>
                  <a:schemeClr val="tx1">
                    <a:lumMod val="75000"/>
                    <a:lumOff val="25000"/>
                  </a:schemeClr>
                </a:solidFill>
              </a:rPr>
              <a:t>ideo</a:t>
            </a:r>
            <a:r>
              <a:rPr lang="zh-CN" altLang="en-US" sz="2000" dirty="0" smtClean="0">
                <a:solidFill>
                  <a:schemeClr val="tx1">
                    <a:lumMod val="75000"/>
                    <a:lumOff val="25000"/>
                  </a:schemeClr>
                </a:solidFill>
              </a:rPr>
              <a:t>的私有事件类型</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视频（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video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 name="Picture 2"/>
          <p:cNvPicPr>
            <a:picLocks noChangeAspect="1" noChangeArrowheads="1"/>
          </p:cNvPicPr>
          <p:nvPr/>
        </p:nvPicPr>
        <p:blipFill>
          <a:blip r:embed="rId1"/>
          <a:srcRect/>
          <a:stretch>
            <a:fillRect/>
          </a:stretch>
        </p:blipFill>
        <p:spPr bwMode="auto">
          <a:xfrm>
            <a:off x="1000099" y="1785926"/>
            <a:ext cx="7429553" cy="3857652"/>
          </a:xfrm>
          <a:prstGeom prst="rect">
            <a:avLst/>
          </a:prstGeom>
          <a:noFill/>
          <a:ln w="9525">
            <a:noFill/>
            <a:miter lim="800000"/>
            <a:headEnd/>
            <a:tailEnd/>
          </a:ln>
          <a:effectLst/>
        </p:spPr>
      </p:pic>
      <p:sp>
        <p:nvSpPr>
          <p:cNvPr id="7" name="矩形 6"/>
          <p:cNvSpPr/>
          <p:nvPr/>
        </p:nvSpPr>
        <p:spPr>
          <a:xfrm>
            <a:off x="1000100" y="2071678"/>
            <a:ext cx="2214578"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00100" y="2357430"/>
            <a:ext cx="2214578"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0100" y="3571876"/>
            <a:ext cx="2214578"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00100" y="3857628"/>
            <a:ext cx="2214578"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00100" y="5000636"/>
            <a:ext cx="2214578"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0100" y="5286388"/>
            <a:ext cx="2214578"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932649"/>
            <a:ext cx="11015870" cy="4992186"/>
          </a:xfrm>
        </p:spPr>
        <p:txBody>
          <a:bodyPr vert="horz" lIns="91440" tIns="45720" rIns="91440" bIns="45720" rtlCol="0">
            <a:noAutofit/>
          </a:bodyPr>
          <a:lstStyle/>
          <a:p>
            <a:r>
              <a:rPr lang="zh-CN" altLang="en-US" sz="2400" dirty="0">
                <a:solidFill>
                  <a:schemeClr val="tx1">
                    <a:lumMod val="75000"/>
                    <a:lumOff val="25000"/>
                  </a:schemeClr>
                </a:solidFill>
              </a:rPr>
              <a:t>&lt;audio&gt; 标签定义声音，比如音乐或其他音频流</a:t>
            </a:r>
            <a:endParaRPr lang="zh-CN" altLang="en-US" sz="2400" dirty="0">
              <a:solidFill>
                <a:schemeClr val="tx1">
                  <a:lumMod val="75000"/>
                  <a:lumOff val="25000"/>
                </a:schemeClr>
              </a:solidFill>
            </a:endParaRPr>
          </a:p>
          <a:p>
            <a:r>
              <a:rPr lang="zh-CN" altLang="en-US" sz="2400" dirty="0">
                <a:solidFill>
                  <a:schemeClr val="tx1">
                    <a:lumMod val="75000"/>
                    <a:lumOff val="25000"/>
                  </a:schemeClr>
                </a:solidFill>
              </a:rPr>
              <a:t>目前</a:t>
            </a:r>
            <a:r>
              <a:rPr lang="en-US" altLang="zh-CN" sz="2400" dirty="0">
                <a:solidFill>
                  <a:schemeClr val="tx1">
                    <a:lumMod val="75000"/>
                    <a:lumOff val="25000"/>
                  </a:schemeClr>
                </a:solidFill>
              </a:rPr>
              <a:t>audio</a:t>
            </a:r>
            <a:r>
              <a:rPr lang="zh-CN" altLang="en-US" sz="2400" dirty="0">
                <a:solidFill>
                  <a:schemeClr val="tx1">
                    <a:lumMod val="75000"/>
                    <a:lumOff val="25000"/>
                  </a:schemeClr>
                </a:solidFill>
              </a:rPr>
              <a:t>支持的三种视频格式：</a:t>
            </a:r>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r>
              <a:rPr lang="en-US" altLang="zh-CN" sz="2000" dirty="0">
                <a:solidFill>
                  <a:schemeClr val="tx1">
                    <a:lumMod val="75000"/>
                    <a:lumOff val="25000"/>
                  </a:schemeClr>
                </a:solidFill>
              </a:rPr>
              <a:t>audio</a:t>
            </a:r>
            <a:r>
              <a:rPr lang="zh-CN" altLang="en-US" sz="2000" dirty="0">
                <a:solidFill>
                  <a:schemeClr val="tx1">
                    <a:lumMod val="75000"/>
                    <a:lumOff val="25000"/>
                  </a:schemeClr>
                </a:solidFill>
              </a:rPr>
              <a:t>标签的属性说明： </a:t>
            </a:r>
            <a:r>
              <a:rPr lang="en-US" altLang="zh-CN" sz="2000" dirty="0" err="1">
                <a:solidFill>
                  <a:schemeClr val="tx1">
                    <a:lumMod val="75000"/>
                    <a:lumOff val="25000"/>
                  </a:schemeClr>
                </a:solidFill>
              </a:rPr>
              <a:t>autio</a:t>
            </a:r>
            <a:r>
              <a:rPr lang="zh-CN" altLang="en-US" sz="2000" dirty="0">
                <a:solidFill>
                  <a:schemeClr val="tx1">
                    <a:lumMod val="75000"/>
                    <a:lumOff val="25000"/>
                  </a:schemeClr>
                </a:solidFill>
              </a:rPr>
              <a:t>具备</a:t>
            </a:r>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全局属性，同时具备如下私有属性（</a:t>
            </a:r>
            <a:r>
              <a:rPr lang="en-US" altLang="zh-CN" sz="2000" dirty="0">
                <a:solidFill>
                  <a:schemeClr val="tx1">
                    <a:lumMod val="75000"/>
                    <a:lumOff val="25000"/>
                  </a:schemeClr>
                </a:solidFill>
              </a:rPr>
              <a:t>audio</a:t>
            </a:r>
            <a:r>
              <a:rPr lang="zh-CN" altLang="en-US" sz="2000" dirty="0">
                <a:solidFill>
                  <a:schemeClr val="tx1">
                    <a:lumMod val="75000"/>
                    <a:lumOff val="25000"/>
                  </a:schemeClr>
                </a:solidFill>
              </a:rPr>
              <a:t>基本上具备了出调节大小外的全部</a:t>
            </a:r>
            <a:r>
              <a:rPr lang="en-US" altLang="zh-CN" sz="2000" dirty="0">
                <a:solidFill>
                  <a:schemeClr val="tx1">
                    <a:lumMod val="75000"/>
                    <a:lumOff val="25000"/>
                  </a:schemeClr>
                </a:solidFill>
              </a:rPr>
              <a:t>video</a:t>
            </a:r>
            <a:r>
              <a:rPr lang="zh-CN" altLang="en-US" sz="2000" dirty="0">
                <a:solidFill>
                  <a:schemeClr val="tx1">
                    <a:lumMod val="75000"/>
                    <a:lumOff val="25000"/>
                  </a:schemeClr>
                </a:solidFill>
              </a:rPr>
              <a:t>的功能。其余参见手册）</a:t>
            </a:r>
            <a:endParaRPr lang="zh-CN" altLang="en-US" sz="2000" dirty="0">
              <a:solidFill>
                <a:schemeClr val="tx1">
                  <a:lumMod val="75000"/>
                  <a:lumOff val="25000"/>
                </a:schemeClr>
              </a:solidFill>
            </a:endParaRPr>
          </a:p>
        </p:txBody>
      </p:sp>
      <p:sp>
        <p:nvSpPr>
          <p:cNvPr id="4" name="标题 1"/>
          <p:cNvSpPr txBox="1"/>
          <p:nvPr/>
        </p:nvSpPr>
        <p:spPr>
          <a:xfrm>
            <a:off x="173508" y="246"/>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音频（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audio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3"/>
          <p:cNvPicPr>
            <a:picLocks noChangeAspect="1" noChangeArrowheads="1"/>
          </p:cNvPicPr>
          <p:nvPr/>
        </p:nvPicPr>
        <p:blipFill>
          <a:blip r:embed="rId1"/>
          <a:srcRect/>
          <a:stretch>
            <a:fillRect/>
          </a:stretch>
        </p:blipFill>
        <p:spPr bwMode="auto">
          <a:xfrm>
            <a:off x="643611" y="2206044"/>
            <a:ext cx="6829425" cy="1238250"/>
          </a:xfrm>
          <a:prstGeom prst="rect">
            <a:avLst/>
          </a:prstGeom>
          <a:noFill/>
          <a:ln w="9525">
            <a:noFill/>
            <a:miter lim="800000"/>
            <a:headEnd/>
            <a:tailEnd/>
          </a:ln>
          <a:effectLst/>
        </p:spPr>
      </p:pic>
      <p:pic>
        <p:nvPicPr>
          <p:cNvPr id="6" name="Picture 4"/>
          <p:cNvPicPr>
            <a:picLocks noChangeAspect="1" noChangeArrowheads="1"/>
          </p:cNvPicPr>
          <p:nvPr/>
        </p:nvPicPr>
        <p:blipFill>
          <a:blip r:embed="rId2"/>
          <a:srcRect/>
          <a:stretch>
            <a:fillRect/>
          </a:stretch>
        </p:blipFill>
        <p:spPr bwMode="auto">
          <a:xfrm>
            <a:off x="643866" y="4612774"/>
            <a:ext cx="6896100" cy="2047875"/>
          </a:xfrm>
          <a:prstGeom prst="rect">
            <a:avLst/>
          </a:prstGeom>
          <a:noFill/>
          <a:ln w="9525">
            <a:noFill/>
            <a:miter lim="800000"/>
            <a:headEnd/>
            <a:tailEnd/>
          </a:ln>
          <a:effectLst/>
        </p:spPr>
      </p:pic>
      <p:sp>
        <p:nvSpPr>
          <p:cNvPr id="7" name="矩形 6"/>
          <p:cNvSpPr/>
          <p:nvPr/>
        </p:nvSpPr>
        <p:spPr>
          <a:xfrm>
            <a:off x="7967345" y="1992630"/>
            <a:ext cx="3697605" cy="368300"/>
          </a:xfrm>
          <a:prstGeom prst="rect">
            <a:avLst/>
          </a:prstGeom>
        </p:spPr>
        <p:txBody>
          <a:bodyPr wrap="square">
            <a:spAutoFit/>
          </a:bodyPr>
          <a:lstStyle/>
          <a:p>
            <a:r>
              <a:rPr lang="en-US" altLang="zh-CN" dirty="0" smtClean="0">
                <a:solidFill>
                  <a:srgbClr val="FF0000"/>
                </a:solidFill>
                <a:latin typeface="楷体_GB2312" pitchFamily="49" charset="-122"/>
                <a:ea typeface="楷体_GB2312" pitchFamily="49" charset="-122"/>
              </a:rPr>
              <a:t>audio</a:t>
            </a:r>
            <a:r>
              <a:rPr lang="zh-CN" altLang="en-US" dirty="0" smtClean="0">
                <a:solidFill>
                  <a:srgbClr val="FF0000"/>
                </a:solidFill>
                <a:latin typeface="楷体_GB2312" pitchFamily="49" charset="-122"/>
                <a:ea typeface="楷体_GB2312" pitchFamily="49" charset="-122"/>
              </a:rPr>
              <a:t>与</a:t>
            </a:r>
            <a:r>
              <a:rPr lang="en-US" altLang="zh-CN" dirty="0" smtClean="0">
                <a:solidFill>
                  <a:srgbClr val="FF0000"/>
                </a:solidFill>
                <a:latin typeface="楷体_GB2312" pitchFamily="49" charset="-122"/>
                <a:ea typeface="楷体_GB2312" pitchFamily="49" charset="-122"/>
              </a:rPr>
              <a:t>video</a:t>
            </a:r>
            <a:r>
              <a:rPr lang="zh-CN" altLang="en-US" dirty="0" smtClean="0">
                <a:solidFill>
                  <a:srgbClr val="FF0000"/>
                </a:solidFill>
                <a:latin typeface="楷体_GB2312" pitchFamily="49" charset="-122"/>
                <a:ea typeface="楷体_GB2312" pitchFamily="49" charset="-122"/>
              </a:rPr>
              <a:t>的使用方式基本一致</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pPr marL="0" indent="0">
              <a:buNone/>
            </a:pPr>
            <a:endParaRPr lang="zh-CN" altLang="en-US" sz="2400" dirty="0">
              <a:solidFill>
                <a:schemeClr val="tx1">
                  <a:lumMod val="75000"/>
                  <a:lumOff val="25000"/>
                </a:schemeClr>
              </a:solidFill>
            </a:endParaRPr>
          </a:p>
          <a:p>
            <a:pPr lvl="1"/>
            <a:endParaRPr lang="zh-CN" altLang="en-US" sz="2000" dirty="0">
              <a:solidFill>
                <a:schemeClr val="tx1">
                  <a:lumMod val="75000"/>
                  <a:lumOff val="25000"/>
                </a:schemeClr>
              </a:solidFill>
            </a:endParaRPr>
          </a:p>
        </p:txBody>
      </p:sp>
      <p:sp>
        <p:nvSpPr>
          <p:cNvPr id="4" name="标题 1"/>
          <p:cNvSpPr txBox="1"/>
          <p:nvPr/>
        </p:nvSpPr>
        <p:spPr>
          <a:xfrm>
            <a:off x="173508" y="246"/>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音频（</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audio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文本框 1"/>
          <p:cNvSpPr txBox="1"/>
          <p:nvPr/>
        </p:nvSpPr>
        <p:spPr>
          <a:xfrm>
            <a:off x="1228725" y="1186815"/>
            <a:ext cx="7025005" cy="2306955"/>
          </a:xfrm>
          <a:prstGeom prst="rect">
            <a:avLst/>
          </a:prstGeom>
          <a:noFill/>
        </p:spPr>
        <p:txBody>
          <a:bodyPr wrap="square" rtlCol="0">
            <a:spAutoFit/>
          </a:bodyPr>
          <a:p>
            <a:r>
              <a:rPr lang="zh-CN" altLang="en-US" b="1"/>
              <a:t>示例：</a:t>
            </a:r>
            <a:endParaRPr lang="zh-CN" altLang="en-US" b="1"/>
          </a:p>
          <a:p>
            <a:endParaRPr lang="zh-CN" altLang="en-US"/>
          </a:p>
          <a:p>
            <a:r>
              <a:rPr lang="zh-CN" altLang="en-US"/>
              <a:t>&lt;audio controls&gt;</a:t>
            </a:r>
            <a:endParaRPr lang="zh-CN" altLang="en-US"/>
          </a:p>
          <a:p>
            <a:r>
              <a:rPr lang="zh-CN" altLang="en-US"/>
              <a:t>  &lt;source src="horse.ogg" type="audio/ogg"&gt;</a:t>
            </a:r>
            <a:endParaRPr lang="zh-CN" altLang="en-US"/>
          </a:p>
          <a:p>
            <a:r>
              <a:rPr lang="zh-CN" altLang="en-US"/>
              <a:t>  &lt;source src="horse.mp3" type="audio/mpeg"&gt;</a:t>
            </a:r>
            <a:endParaRPr lang="zh-CN" altLang="en-US"/>
          </a:p>
          <a:p>
            <a:r>
              <a:rPr lang="zh-CN" altLang="en-US"/>
              <a:t>  您的浏览器不支持 audio 元素。</a:t>
            </a:r>
            <a:endParaRPr lang="zh-CN" altLang="en-US"/>
          </a:p>
          <a:p>
            <a:r>
              <a:rPr lang="zh-CN" altLang="en-US"/>
              <a:t>&lt;/audio&gt;</a:t>
            </a:r>
            <a:endParaRPr lang="zh-CN" altLang="en-US"/>
          </a:p>
          <a:p>
            <a:endParaRPr lang="zh-CN" altLang="en-US"/>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什么是</a:t>
            </a:r>
            <a:r>
              <a:rPr lang="en-US" altLang="zh-CN" dirty="0">
                <a:sym typeface="+mn-ea"/>
              </a:rPr>
              <a:t>html5</a:t>
            </a:r>
            <a:endParaRPr lang="zh-CN" dirty="0" smtClean="0">
              <a:sym typeface="+mn-ea"/>
            </a:endParaRPr>
          </a:p>
        </p:txBody>
      </p:sp>
      <p:sp>
        <p:nvSpPr>
          <p:cNvPr id="3" name="内容占位符 2"/>
          <p:cNvSpPr>
            <a:spLocks noGrp="1"/>
          </p:cNvSpPr>
          <p:nvPr>
            <p:ph idx="1"/>
          </p:nvPr>
        </p:nvSpPr>
        <p:spPr/>
        <p:txBody>
          <a:bodyPr/>
          <a:lstStyle/>
          <a:p>
            <a:r>
              <a:rPr lang="en-US" altLang="zh-CN" sz="1600" dirty="0">
                <a:solidFill>
                  <a:schemeClr val="tx1">
                    <a:lumMod val="75000"/>
                    <a:lumOff val="25000"/>
                  </a:schemeClr>
                </a:solidFill>
                <a:sym typeface="+mn-ea"/>
              </a:rPr>
              <a:t>Html5</a:t>
            </a:r>
            <a:r>
              <a:rPr lang="zh-CN" altLang="en-US" sz="1600" dirty="0">
                <a:solidFill>
                  <a:schemeClr val="tx1">
                    <a:lumMod val="75000"/>
                    <a:lumOff val="25000"/>
                  </a:schemeClr>
                </a:solidFill>
                <a:sym typeface="+mn-ea"/>
              </a:rPr>
              <a:t>：万维网的核心语言、</a:t>
            </a:r>
            <a:r>
              <a:rPr lang="en-US" altLang="zh-CN" sz="1600" dirty="0">
                <a:solidFill>
                  <a:schemeClr val="tx1">
                    <a:lumMod val="75000"/>
                    <a:lumOff val="25000"/>
                  </a:schemeClr>
                </a:solidFill>
                <a:sym typeface="+mn-ea"/>
              </a:rPr>
              <a:t>HTML</a:t>
            </a:r>
            <a:r>
              <a:rPr lang="zh-CN" altLang="en-US" sz="1600" dirty="0">
                <a:solidFill>
                  <a:schemeClr val="tx1">
                    <a:lumMod val="75000"/>
                    <a:lumOff val="25000"/>
                  </a:schemeClr>
                </a:solidFill>
                <a:sym typeface="+mn-ea"/>
              </a:rPr>
              <a:t>规范的第五次重大修改。</a:t>
            </a:r>
            <a:endParaRPr lang="zh-CN" altLang="en-US" sz="1600" dirty="0">
              <a:solidFill>
                <a:schemeClr val="tx1">
                  <a:lumMod val="75000"/>
                  <a:lumOff val="25000"/>
                </a:schemeClr>
              </a:solidFill>
            </a:endParaRPr>
          </a:p>
          <a:p>
            <a:r>
              <a:rPr lang="zh-CN" altLang="en-US" sz="1600" dirty="0">
                <a:solidFill>
                  <a:schemeClr val="tx1">
                    <a:lumMod val="75000"/>
                    <a:lumOff val="25000"/>
                  </a:schemeClr>
                </a:solidFill>
                <a:sym typeface="+mn-ea"/>
              </a:rPr>
              <a:t>发展历程：</a:t>
            </a:r>
            <a:endParaRPr lang="zh-CN" altLang="en-US" sz="1600" dirty="0">
              <a:solidFill>
                <a:schemeClr val="tx1">
                  <a:lumMod val="75000"/>
                  <a:lumOff val="25000"/>
                </a:schemeClr>
              </a:solidFill>
            </a:endParaRPr>
          </a:p>
          <a:p>
            <a:pPr lvl="1"/>
            <a:r>
              <a:rPr lang="en-US" altLang="zh-CN" sz="1600" dirty="0">
                <a:solidFill>
                  <a:schemeClr val="tx1">
                    <a:lumMod val="75000"/>
                    <a:lumOff val="25000"/>
                  </a:schemeClr>
                </a:solidFill>
                <a:sym typeface="+mn-ea"/>
              </a:rPr>
              <a:t>1999</a:t>
            </a:r>
            <a:r>
              <a:rPr lang="zh-CN" altLang="en-US" sz="1600" dirty="0">
                <a:solidFill>
                  <a:schemeClr val="tx1">
                    <a:lumMod val="75000"/>
                    <a:lumOff val="25000"/>
                  </a:schemeClr>
                </a:solidFill>
                <a:sym typeface="+mn-ea"/>
              </a:rPr>
              <a:t>年</a:t>
            </a:r>
            <a:r>
              <a:rPr lang="en-US" altLang="zh-CN" sz="1600" dirty="0">
                <a:solidFill>
                  <a:schemeClr val="tx1">
                    <a:lumMod val="75000"/>
                    <a:lumOff val="25000"/>
                  </a:schemeClr>
                </a:solidFill>
                <a:sym typeface="+mn-ea"/>
              </a:rPr>
              <a:t>12</a:t>
            </a:r>
            <a:r>
              <a:rPr lang="zh-CN" altLang="en-US" sz="1600" dirty="0">
                <a:solidFill>
                  <a:schemeClr val="tx1">
                    <a:lumMod val="75000"/>
                    <a:lumOff val="25000"/>
                  </a:schemeClr>
                </a:solidFill>
                <a:sym typeface="+mn-ea"/>
              </a:rPr>
              <a:t>月</a:t>
            </a:r>
            <a:r>
              <a:rPr lang="en-US" altLang="zh-CN" sz="1600" dirty="0">
                <a:solidFill>
                  <a:schemeClr val="tx1">
                    <a:lumMod val="75000"/>
                    <a:lumOff val="25000"/>
                  </a:schemeClr>
                </a:solidFill>
                <a:sym typeface="+mn-ea"/>
              </a:rPr>
              <a:t>HTML4.01</a:t>
            </a:r>
            <a:r>
              <a:rPr lang="zh-CN" altLang="en-US" sz="1600" dirty="0">
                <a:solidFill>
                  <a:schemeClr val="tx1">
                    <a:lumMod val="75000"/>
                    <a:lumOff val="25000"/>
                  </a:schemeClr>
                </a:solidFill>
                <a:sym typeface="+mn-ea"/>
              </a:rPr>
              <a:t>版本发布。</a:t>
            </a:r>
            <a:endParaRPr lang="zh-CN" altLang="en-US" sz="1600" dirty="0">
              <a:solidFill>
                <a:schemeClr val="tx1">
                  <a:lumMod val="75000"/>
                  <a:lumOff val="25000"/>
                </a:schemeClr>
              </a:solidFill>
            </a:endParaRPr>
          </a:p>
          <a:p>
            <a:pPr lvl="1"/>
            <a:r>
              <a:rPr lang="en-US" altLang="zh-CN" sz="1600" dirty="0">
                <a:solidFill>
                  <a:schemeClr val="tx1">
                    <a:lumMod val="75000"/>
                    <a:lumOff val="25000"/>
                  </a:schemeClr>
                </a:solidFill>
                <a:sym typeface="+mn-ea"/>
              </a:rPr>
              <a:t>2006 </a:t>
            </a:r>
            <a:r>
              <a:rPr lang="zh-CN" altLang="en-US" sz="1600" dirty="0">
                <a:solidFill>
                  <a:schemeClr val="tx1">
                    <a:lumMod val="75000"/>
                    <a:lumOff val="25000"/>
                  </a:schemeClr>
                </a:solidFill>
                <a:sym typeface="+mn-ea"/>
              </a:rPr>
              <a:t>年，</a:t>
            </a:r>
            <a:r>
              <a:rPr lang="en-US" altLang="zh-CN" sz="1600" dirty="0">
                <a:solidFill>
                  <a:schemeClr val="tx1">
                    <a:lumMod val="75000"/>
                    <a:lumOff val="25000"/>
                  </a:schemeClr>
                </a:solidFill>
                <a:sym typeface="+mn-ea"/>
              </a:rPr>
              <a:t>Web Hypertext Application Technology Working Group </a:t>
            </a:r>
            <a:r>
              <a:rPr lang="zh-CN" altLang="en-US" sz="1600" dirty="0">
                <a:solidFill>
                  <a:schemeClr val="tx1">
                    <a:lumMod val="75000"/>
                    <a:lumOff val="25000"/>
                  </a:schemeClr>
                </a:solidFill>
                <a:sym typeface="+mn-ea"/>
              </a:rPr>
              <a:t>（</a:t>
            </a:r>
            <a:r>
              <a:rPr lang="en-US" altLang="zh-CN" sz="1600" dirty="0">
                <a:solidFill>
                  <a:schemeClr val="tx1">
                    <a:lumMod val="75000"/>
                    <a:lumOff val="25000"/>
                  </a:schemeClr>
                </a:solidFill>
                <a:sym typeface="+mn-ea"/>
              </a:rPr>
              <a:t>Web</a:t>
            </a:r>
            <a:r>
              <a:rPr lang="zh-CN" altLang="en-US" sz="1600" dirty="0">
                <a:solidFill>
                  <a:schemeClr val="tx1">
                    <a:lumMod val="75000"/>
                    <a:lumOff val="25000"/>
                  </a:schemeClr>
                </a:solidFill>
                <a:sym typeface="+mn-ea"/>
              </a:rPr>
              <a:t>超文本应用技术工作组 </a:t>
            </a:r>
            <a:r>
              <a:rPr lang="en-US" altLang="zh-CN" sz="1600" dirty="0">
                <a:solidFill>
                  <a:schemeClr val="tx1">
                    <a:lumMod val="75000"/>
                    <a:lumOff val="25000"/>
                  </a:schemeClr>
                </a:solidFill>
                <a:sym typeface="+mn-ea"/>
              </a:rPr>
              <a:t>–WHATWG</a:t>
            </a:r>
            <a:r>
              <a:rPr lang="zh-CN" altLang="en-US" sz="1600" dirty="0">
                <a:solidFill>
                  <a:schemeClr val="tx1">
                    <a:lumMod val="75000"/>
                    <a:lumOff val="25000"/>
                  </a:schemeClr>
                </a:solidFill>
                <a:sym typeface="+mn-ea"/>
              </a:rPr>
              <a:t>，致力于</a:t>
            </a:r>
            <a:r>
              <a:rPr lang="en-US" altLang="zh-CN" sz="1600" dirty="0">
                <a:solidFill>
                  <a:schemeClr val="tx1">
                    <a:lumMod val="75000"/>
                    <a:lumOff val="25000"/>
                  </a:schemeClr>
                </a:solidFill>
                <a:sym typeface="+mn-ea"/>
              </a:rPr>
              <a:t>Web </a:t>
            </a:r>
            <a:r>
              <a:rPr lang="zh-CN" altLang="en-US" sz="1600" dirty="0">
                <a:solidFill>
                  <a:schemeClr val="tx1">
                    <a:lumMod val="75000"/>
                    <a:lumOff val="25000"/>
                  </a:schemeClr>
                </a:solidFill>
                <a:sym typeface="+mn-ea"/>
              </a:rPr>
              <a:t>表单和应用程序规则的指定）与</a:t>
            </a:r>
            <a:r>
              <a:rPr lang="en-US" altLang="zh-CN" sz="1600" dirty="0">
                <a:solidFill>
                  <a:schemeClr val="tx1">
                    <a:lumMod val="75000"/>
                    <a:lumOff val="25000"/>
                  </a:schemeClr>
                </a:solidFill>
                <a:sym typeface="+mn-ea"/>
              </a:rPr>
              <a:t>W3C</a:t>
            </a:r>
            <a:r>
              <a:rPr lang="zh-CN" altLang="en-US" sz="1600" dirty="0">
                <a:solidFill>
                  <a:schemeClr val="tx1">
                    <a:lumMod val="75000"/>
                    <a:lumOff val="25000"/>
                  </a:schemeClr>
                </a:solidFill>
                <a:sym typeface="+mn-ea"/>
              </a:rPr>
              <a:t>（专注于</a:t>
            </a:r>
            <a:r>
              <a:rPr lang="en-US" altLang="zh-CN" sz="1600" dirty="0">
                <a:solidFill>
                  <a:schemeClr val="tx1">
                    <a:lumMod val="75000"/>
                    <a:lumOff val="25000"/>
                  </a:schemeClr>
                </a:solidFill>
                <a:sym typeface="+mn-ea"/>
              </a:rPr>
              <a:t>XHTML2.0</a:t>
            </a:r>
            <a:r>
              <a:rPr lang="zh-CN" altLang="en-US" sz="1600" dirty="0">
                <a:solidFill>
                  <a:schemeClr val="tx1">
                    <a:lumMod val="75000"/>
                    <a:lumOff val="25000"/>
                  </a:schemeClr>
                </a:solidFill>
                <a:sym typeface="+mn-ea"/>
              </a:rPr>
              <a:t>规则制定）决定进行合作，来创建一个新版本的 </a:t>
            </a:r>
            <a:r>
              <a:rPr lang="en-US" altLang="zh-CN" sz="1600" dirty="0">
                <a:solidFill>
                  <a:schemeClr val="tx1">
                    <a:lumMod val="75000"/>
                    <a:lumOff val="25000"/>
                  </a:schemeClr>
                </a:solidFill>
                <a:sym typeface="+mn-ea"/>
              </a:rPr>
              <a:t>HTML</a:t>
            </a:r>
            <a:r>
              <a:rPr lang="zh-CN" altLang="en-US" sz="1600" dirty="0">
                <a:solidFill>
                  <a:schemeClr val="tx1">
                    <a:lumMod val="75000"/>
                    <a:lumOff val="25000"/>
                  </a:schemeClr>
                </a:solidFill>
                <a:sym typeface="+mn-ea"/>
              </a:rPr>
              <a:t>。</a:t>
            </a:r>
            <a:endParaRPr lang="zh-CN" altLang="en-US" sz="1600" dirty="0">
              <a:solidFill>
                <a:schemeClr val="tx1">
                  <a:lumMod val="75000"/>
                  <a:lumOff val="25000"/>
                </a:schemeClr>
              </a:solidFill>
            </a:endParaRPr>
          </a:p>
          <a:p>
            <a:pPr lvl="1"/>
            <a:r>
              <a:rPr lang="en-US" altLang="zh-CN" sz="1600" dirty="0">
                <a:solidFill>
                  <a:schemeClr val="tx1">
                    <a:lumMod val="75000"/>
                    <a:lumOff val="25000"/>
                  </a:schemeClr>
                </a:solidFill>
                <a:sym typeface="+mn-ea"/>
              </a:rPr>
              <a:t>2012</a:t>
            </a:r>
            <a:r>
              <a:rPr lang="zh-CN" altLang="en-US" sz="1600" dirty="0">
                <a:solidFill>
                  <a:schemeClr val="tx1">
                    <a:lumMod val="75000"/>
                    <a:lumOff val="25000"/>
                  </a:schemeClr>
                </a:solidFill>
                <a:sym typeface="+mn-ea"/>
              </a:rPr>
              <a:t>年</a:t>
            </a:r>
            <a:r>
              <a:rPr lang="en-US" altLang="zh-CN" sz="1600" dirty="0">
                <a:solidFill>
                  <a:schemeClr val="tx1">
                    <a:lumMod val="75000"/>
                    <a:lumOff val="25000"/>
                  </a:schemeClr>
                </a:solidFill>
                <a:sym typeface="+mn-ea"/>
              </a:rPr>
              <a:t>12</a:t>
            </a:r>
            <a:r>
              <a:rPr lang="zh-CN" altLang="en-US" sz="1600" dirty="0">
                <a:solidFill>
                  <a:schemeClr val="tx1">
                    <a:lumMod val="75000"/>
                    <a:lumOff val="25000"/>
                  </a:schemeClr>
                </a:solidFill>
                <a:sym typeface="+mn-ea"/>
              </a:rPr>
              <a:t>月</a:t>
            </a:r>
            <a:r>
              <a:rPr lang="en-US" altLang="zh-CN" sz="1600" dirty="0">
                <a:solidFill>
                  <a:schemeClr val="tx1">
                    <a:lumMod val="75000"/>
                    <a:lumOff val="25000"/>
                  </a:schemeClr>
                </a:solidFill>
                <a:sym typeface="+mn-ea"/>
              </a:rPr>
              <a:t>17</a:t>
            </a:r>
            <a:r>
              <a:rPr lang="zh-CN" altLang="en-US" sz="1600" dirty="0">
                <a:solidFill>
                  <a:schemeClr val="tx1">
                    <a:lumMod val="75000"/>
                    <a:lumOff val="25000"/>
                  </a:schemeClr>
                </a:solidFill>
                <a:sym typeface="+mn-ea"/>
              </a:rPr>
              <a:t>日，</a:t>
            </a:r>
            <a:r>
              <a:rPr lang="en-US" altLang="zh-CN" sz="1600" dirty="0">
                <a:solidFill>
                  <a:schemeClr val="tx1">
                    <a:lumMod val="75000"/>
                    <a:lumOff val="25000"/>
                  </a:schemeClr>
                </a:solidFill>
                <a:sym typeface="+mn-ea"/>
              </a:rPr>
              <a:t>W3C</a:t>
            </a:r>
            <a:r>
              <a:rPr lang="zh-CN" altLang="en-US" sz="1600" dirty="0">
                <a:solidFill>
                  <a:schemeClr val="tx1">
                    <a:lumMod val="75000"/>
                    <a:lumOff val="25000"/>
                  </a:schemeClr>
                </a:solidFill>
                <a:sym typeface="+mn-ea"/>
              </a:rPr>
              <a:t>正式宣布</a:t>
            </a:r>
            <a:r>
              <a:rPr lang="en-US" altLang="zh-CN" sz="1600" dirty="0">
                <a:solidFill>
                  <a:schemeClr val="tx1">
                    <a:lumMod val="75000"/>
                    <a:lumOff val="25000"/>
                  </a:schemeClr>
                </a:solidFill>
                <a:sym typeface="+mn-ea"/>
              </a:rPr>
              <a:t>HTML5</a:t>
            </a:r>
            <a:r>
              <a:rPr lang="zh-CN" altLang="en-US" sz="1600" dirty="0">
                <a:solidFill>
                  <a:schemeClr val="tx1">
                    <a:lumMod val="75000"/>
                    <a:lumOff val="25000"/>
                  </a:schemeClr>
                </a:solidFill>
                <a:sym typeface="+mn-ea"/>
              </a:rPr>
              <a:t>规范已经正式定稿。</a:t>
            </a:r>
            <a:endParaRPr lang="zh-CN" altLang="en-US" sz="1600" dirty="0">
              <a:solidFill>
                <a:schemeClr val="tx1">
                  <a:lumMod val="75000"/>
                  <a:lumOff val="25000"/>
                </a:schemeClr>
              </a:solidFill>
            </a:endParaRPr>
          </a:p>
          <a:p>
            <a:pPr lvl="1"/>
            <a:r>
              <a:rPr lang="en-US" altLang="zh-CN" sz="1600" dirty="0">
                <a:solidFill>
                  <a:schemeClr val="tx1">
                    <a:lumMod val="75000"/>
                    <a:lumOff val="25000"/>
                  </a:schemeClr>
                </a:solidFill>
                <a:sym typeface="+mn-ea"/>
              </a:rPr>
              <a:t>2013</a:t>
            </a:r>
            <a:r>
              <a:rPr lang="zh-CN" altLang="en-US" sz="1600" dirty="0">
                <a:solidFill>
                  <a:schemeClr val="tx1">
                    <a:lumMod val="75000"/>
                    <a:lumOff val="25000"/>
                  </a:schemeClr>
                </a:solidFill>
                <a:sym typeface="+mn-ea"/>
              </a:rPr>
              <a:t>年</a:t>
            </a:r>
            <a:r>
              <a:rPr lang="en-US" altLang="zh-CN" sz="1600" dirty="0">
                <a:solidFill>
                  <a:schemeClr val="tx1">
                    <a:lumMod val="75000"/>
                    <a:lumOff val="25000"/>
                  </a:schemeClr>
                </a:solidFill>
                <a:sym typeface="+mn-ea"/>
              </a:rPr>
              <a:t>5</a:t>
            </a:r>
            <a:r>
              <a:rPr lang="zh-CN" altLang="en-US" sz="1600" dirty="0">
                <a:solidFill>
                  <a:schemeClr val="tx1">
                    <a:lumMod val="75000"/>
                    <a:lumOff val="25000"/>
                  </a:schemeClr>
                </a:solidFill>
                <a:sym typeface="+mn-ea"/>
              </a:rPr>
              <a:t>月</a:t>
            </a:r>
            <a:r>
              <a:rPr lang="en-US" altLang="zh-CN" sz="1600" dirty="0">
                <a:solidFill>
                  <a:schemeClr val="tx1">
                    <a:lumMod val="75000"/>
                    <a:lumOff val="25000"/>
                  </a:schemeClr>
                </a:solidFill>
                <a:sym typeface="+mn-ea"/>
              </a:rPr>
              <a:t>6</a:t>
            </a:r>
            <a:r>
              <a:rPr lang="zh-CN" altLang="en-US" sz="1600" dirty="0">
                <a:solidFill>
                  <a:schemeClr val="tx1">
                    <a:lumMod val="75000"/>
                    <a:lumOff val="25000"/>
                  </a:schemeClr>
                </a:solidFill>
                <a:sym typeface="+mn-ea"/>
              </a:rPr>
              <a:t>日， </a:t>
            </a:r>
            <a:r>
              <a:rPr lang="en-US" altLang="zh-CN" sz="1600" dirty="0">
                <a:solidFill>
                  <a:schemeClr val="tx1">
                    <a:lumMod val="75000"/>
                    <a:lumOff val="25000"/>
                  </a:schemeClr>
                </a:solidFill>
                <a:sym typeface="+mn-ea"/>
              </a:rPr>
              <a:t>HTML 5.1</a:t>
            </a:r>
            <a:r>
              <a:rPr lang="zh-CN" altLang="en-US" sz="1600" dirty="0">
                <a:solidFill>
                  <a:schemeClr val="tx1">
                    <a:lumMod val="75000"/>
                    <a:lumOff val="25000"/>
                  </a:schemeClr>
                </a:solidFill>
                <a:sym typeface="+mn-ea"/>
              </a:rPr>
              <a:t>正式草案公布。</a:t>
            </a:r>
            <a:endParaRPr lang="zh-CN" altLang="en-US" sz="1600" dirty="0">
              <a:solidFill>
                <a:schemeClr val="tx1">
                  <a:lumMod val="75000"/>
                  <a:lumOff val="25000"/>
                </a:schemeClr>
              </a:solidFill>
            </a:endParaRPr>
          </a:p>
          <a:p>
            <a:pPr lvl="1"/>
            <a:r>
              <a:rPr lang="en-US" altLang="zh-CN" sz="1600" dirty="0">
                <a:solidFill>
                  <a:schemeClr val="tx1">
                    <a:lumMod val="75000"/>
                    <a:lumOff val="25000"/>
                  </a:schemeClr>
                </a:solidFill>
                <a:sym typeface="+mn-ea"/>
              </a:rPr>
              <a:t>2014</a:t>
            </a:r>
            <a:r>
              <a:rPr lang="zh-CN" altLang="en-US" sz="1600" dirty="0">
                <a:solidFill>
                  <a:schemeClr val="tx1">
                    <a:lumMod val="75000"/>
                    <a:lumOff val="25000"/>
                  </a:schemeClr>
                </a:solidFill>
                <a:sym typeface="+mn-ea"/>
              </a:rPr>
              <a:t>年</a:t>
            </a:r>
            <a:r>
              <a:rPr lang="en-US" altLang="zh-CN" sz="1600" dirty="0">
                <a:solidFill>
                  <a:schemeClr val="tx1">
                    <a:lumMod val="75000"/>
                    <a:lumOff val="25000"/>
                  </a:schemeClr>
                </a:solidFill>
                <a:sym typeface="+mn-ea"/>
              </a:rPr>
              <a:t>10</a:t>
            </a:r>
            <a:r>
              <a:rPr lang="zh-CN" altLang="en-US" sz="1600" dirty="0">
                <a:solidFill>
                  <a:schemeClr val="tx1">
                    <a:lumMod val="75000"/>
                    <a:lumOff val="25000"/>
                  </a:schemeClr>
                </a:solidFill>
                <a:sym typeface="+mn-ea"/>
              </a:rPr>
              <a:t>月</a:t>
            </a:r>
            <a:r>
              <a:rPr lang="en-US" altLang="zh-CN" sz="1600" dirty="0">
                <a:solidFill>
                  <a:schemeClr val="tx1">
                    <a:lumMod val="75000"/>
                    <a:lumOff val="25000"/>
                  </a:schemeClr>
                </a:solidFill>
                <a:sym typeface="+mn-ea"/>
              </a:rPr>
              <a:t>29</a:t>
            </a:r>
            <a:r>
              <a:rPr lang="zh-CN" altLang="en-US" sz="1600" dirty="0">
                <a:solidFill>
                  <a:schemeClr val="tx1">
                    <a:lumMod val="75000"/>
                    <a:lumOff val="25000"/>
                  </a:schemeClr>
                </a:solidFill>
                <a:sym typeface="+mn-ea"/>
              </a:rPr>
              <a:t>日，</a:t>
            </a:r>
            <a:r>
              <a:rPr lang="en-US" altLang="zh-CN" sz="1600" dirty="0">
                <a:solidFill>
                  <a:schemeClr val="tx1">
                    <a:lumMod val="75000"/>
                    <a:lumOff val="25000"/>
                  </a:schemeClr>
                </a:solidFill>
                <a:sym typeface="+mn-ea"/>
              </a:rPr>
              <a:t>w3c</a:t>
            </a:r>
            <a:r>
              <a:rPr lang="zh-CN" altLang="en-US" sz="1600" dirty="0">
                <a:solidFill>
                  <a:schemeClr val="tx1">
                    <a:lumMod val="75000"/>
                    <a:lumOff val="25000"/>
                  </a:schemeClr>
                </a:solidFill>
                <a:sym typeface="+mn-ea"/>
              </a:rPr>
              <a:t>宣布标准规范制定完成。</a:t>
            </a:r>
            <a:endParaRPr lang="zh-CN" altLang="en-US" sz="1600" b="1" dirty="0">
              <a:solidFill>
                <a:schemeClr val="tx1">
                  <a:lumMod val="75000"/>
                  <a:lumOff val="25000"/>
                </a:schemeClr>
              </a:solidFill>
              <a:sym typeface="+mn-ea"/>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pPr lvl="1"/>
            <a:r>
              <a:rPr lang="zh-CN" altLang="en-US" sz="2000" dirty="0" smtClean="0">
                <a:solidFill>
                  <a:schemeClr val="tx1">
                    <a:lumMod val="75000"/>
                    <a:lumOff val="25000"/>
                  </a:schemeClr>
                </a:solidFill>
              </a:rPr>
              <a:t>取消</a:t>
            </a:r>
            <a:r>
              <a:rPr lang="zh-CN" altLang="en-US" sz="2000" dirty="0">
                <a:solidFill>
                  <a:schemeClr val="tx1">
                    <a:lumMod val="75000"/>
                    <a:lumOff val="25000"/>
                  </a:schemeClr>
                </a:solidFill>
              </a:rPr>
              <a:t>了一些过时的</a:t>
            </a:r>
            <a:r>
              <a:rPr lang="en-US" altLang="zh-CN" sz="2000" dirty="0">
                <a:solidFill>
                  <a:schemeClr val="tx1">
                    <a:lumMod val="75000"/>
                    <a:lumOff val="25000"/>
                  </a:schemeClr>
                </a:solidFill>
              </a:rPr>
              <a:t>HTML4</a:t>
            </a:r>
            <a:r>
              <a:rPr lang="zh-CN" altLang="en-US" sz="2000" dirty="0">
                <a:solidFill>
                  <a:schemeClr val="tx1">
                    <a:lumMod val="75000"/>
                    <a:lumOff val="25000"/>
                  </a:schemeClr>
                </a:solidFill>
              </a:rPr>
              <a:t>标记，并增加了一些标签改善文档结构的功能，增强了</a:t>
            </a:r>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语义化。</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增加</a:t>
            </a:r>
            <a:r>
              <a:rPr lang="zh-CN" altLang="en-US" sz="2000" dirty="0">
                <a:solidFill>
                  <a:schemeClr val="tx1">
                    <a:lumMod val="75000"/>
                    <a:lumOff val="25000"/>
                  </a:schemeClr>
                </a:solidFill>
              </a:rPr>
              <a:t>了用于移动端的事件类型。</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一些</a:t>
            </a:r>
            <a:r>
              <a:rPr lang="zh-CN" altLang="en-US" sz="2000" dirty="0">
                <a:solidFill>
                  <a:schemeClr val="tx1">
                    <a:lumMod val="75000"/>
                    <a:lumOff val="25000"/>
                  </a:schemeClr>
                </a:solidFill>
              </a:rPr>
              <a:t>全新的表单输入对象。</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全新</a:t>
            </a:r>
            <a:r>
              <a:rPr lang="zh-CN" altLang="en-US" sz="2000" dirty="0">
                <a:solidFill>
                  <a:schemeClr val="tx1">
                    <a:lumMod val="75000"/>
                    <a:lumOff val="25000"/>
                  </a:schemeClr>
                </a:solidFill>
              </a:rPr>
              <a:t>的，更合理的</a:t>
            </a:r>
            <a:r>
              <a:rPr lang="en-US" altLang="zh-CN" sz="2000" dirty="0">
                <a:solidFill>
                  <a:schemeClr val="tx1">
                    <a:lumMod val="75000"/>
                    <a:lumOff val="25000"/>
                  </a:schemeClr>
                </a:solidFill>
              </a:rPr>
              <a:t>Tag</a:t>
            </a:r>
            <a:r>
              <a:rPr lang="zh-CN" altLang="en-US" sz="2000" dirty="0">
                <a:solidFill>
                  <a:schemeClr val="tx1">
                    <a:lumMod val="75000"/>
                    <a:lumOff val="25000"/>
                  </a:schemeClr>
                </a:solidFill>
              </a:rPr>
              <a:t>以及</a:t>
            </a:r>
            <a:r>
              <a:rPr lang="en-US" altLang="zh-CN" sz="2000" dirty="0">
                <a:solidFill>
                  <a:schemeClr val="tx1">
                    <a:lumMod val="75000"/>
                    <a:lumOff val="25000"/>
                  </a:schemeClr>
                </a:solidFill>
              </a:rPr>
              <a:t>DOM</a:t>
            </a:r>
            <a:r>
              <a:rPr lang="zh-CN" altLang="en-US" sz="2000" dirty="0">
                <a:solidFill>
                  <a:schemeClr val="tx1">
                    <a:lumMod val="75000"/>
                    <a:lumOff val="25000"/>
                  </a:schemeClr>
                </a:solidFill>
              </a:rPr>
              <a:t>接口。</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离线</a:t>
            </a:r>
            <a:r>
              <a:rPr lang="zh-CN" altLang="en-US" sz="2000" dirty="0">
                <a:solidFill>
                  <a:schemeClr val="tx1">
                    <a:lumMod val="75000"/>
                    <a:lumOff val="25000"/>
                  </a:schemeClr>
                </a:solidFill>
              </a:rPr>
              <a:t>缓存以及本地数据库。</a:t>
            </a:r>
            <a:endParaRPr lang="zh-CN" altLang="en-US" sz="2000" dirty="0">
              <a:solidFill>
                <a:schemeClr val="tx1">
                  <a:lumMod val="75000"/>
                  <a:lumOff val="25000"/>
                </a:schemeClr>
              </a:solidFill>
            </a:endParaRPr>
          </a:p>
          <a:p>
            <a:pPr lvl="1"/>
            <a:r>
              <a:rPr lang="en-US" altLang="zh-CN" sz="2000" dirty="0" smtClean="0">
                <a:solidFill>
                  <a:schemeClr val="tx1">
                    <a:lumMod val="75000"/>
                    <a:lumOff val="25000"/>
                  </a:schemeClr>
                </a:solidFill>
              </a:rPr>
              <a:t>Canvas</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SVG</a:t>
            </a:r>
            <a:r>
              <a:rPr lang="zh-CN" altLang="en-US" sz="2000" dirty="0">
                <a:solidFill>
                  <a:schemeClr val="tx1">
                    <a:lumMod val="75000"/>
                    <a:lumOff val="25000"/>
                  </a:schemeClr>
                </a:solidFill>
              </a:rPr>
              <a:t>等图形处理</a:t>
            </a:r>
            <a:endParaRPr lang="zh-CN" altLang="en-US" sz="2000" dirty="0">
              <a:solidFill>
                <a:schemeClr val="tx1">
                  <a:lumMod val="75000"/>
                  <a:lumOff val="25000"/>
                </a:schemeClr>
              </a:solidFill>
            </a:endParaRPr>
          </a:p>
          <a:p>
            <a:pPr lvl="1"/>
            <a:r>
              <a:rPr lang="zh-CN" altLang="en-US" sz="2000" dirty="0" smtClean="0">
                <a:solidFill>
                  <a:schemeClr val="tx1">
                    <a:lumMod val="75000"/>
                    <a:lumOff val="25000"/>
                  </a:schemeClr>
                </a:solidFill>
              </a:rPr>
              <a:t>音频</a:t>
            </a:r>
            <a:r>
              <a:rPr lang="zh-CN" altLang="en-US" sz="2000" dirty="0">
                <a:solidFill>
                  <a:schemeClr val="tx1">
                    <a:lumMod val="75000"/>
                    <a:lumOff val="25000"/>
                  </a:schemeClr>
                </a:solidFill>
              </a:rPr>
              <a:t>视频处理。</a:t>
            </a:r>
            <a:endParaRPr lang="zh-CN" altLang="en-US" sz="2000" dirty="0">
              <a:solidFill>
                <a:schemeClr val="tx1">
                  <a:lumMod val="75000"/>
                  <a:lumOff val="25000"/>
                </a:schemeClr>
              </a:solidFill>
            </a:endParaRPr>
          </a:p>
          <a:p>
            <a:pPr lvl="1"/>
            <a:r>
              <a:rPr lang="en-US" altLang="zh-CN" sz="2000" dirty="0" err="1" smtClean="0">
                <a:solidFill>
                  <a:schemeClr val="tx1">
                    <a:lumMod val="75000"/>
                    <a:lumOff val="25000"/>
                  </a:schemeClr>
                </a:solidFill>
              </a:rPr>
              <a:t>webworker</a:t>
            </a:r>
            <a:r>
              <a:rPr lang="zh-CN" altLang="en-US" sz="2000" dirty="0">
                <a:solidFill>
                  <a:schemeClr val="tx1">
                    <a:lumMod val="75000"/>
                    <a:lumOff val="25000"/>
                  </a:schemeClr>
                </a:solidFill>
              </a:rPr>
              <a:t>、</a:t>
            </a:r>
            <a:r>
              <a:rPr lang="en-US" altLang="zh-CN" sz="2000" dirty="0" err="1">
                <a:solidFill>
                  <a:schemeClr val="tx1">
                    <a:lumMod val="75000"/>
                    <a:lumOff val="25000"/>
                  </a:schemeClr>
                </a:solidFill>
              </a:rPr>
              <a:t>websocket</a:t>
            </a:r>
            <a:r>
              <a:rPr lang="zh-CN" altLang="en-US" sz="2000" dirty="0">
                <a:solidFill>
                  <a:schemeClr val="tx1">
                    <a:lumMod val="75000"/>
                    <a:lumOff val="25000"/>
                  </a:schemeClr>
                </a:solidFill>
              </a:rPr>
              <a:t>等全局对象</a:t>
            </a:r>
            <a:r>
              <a:rPr lang="zh-CN" altLang="en-US" sz="2000" dirty="0" smtClean="0">
                <a:solidFill>
                  <a:schemeClr val="tx1">
                    <a:lumMod val="75000"/>
                    <a:lumOff val="25000"/>
                  </a:schemeClr>
                </a:solidFill>
              </a:rPr>
              <a:t>。</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什么是</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html5</a:t>
            </a:r>
            <a:r>
              <a:rPr lang="zh-CN" altLang="en-US" sz="3000" dirty="0">
                <a:solidFill>
                  <a:schemeClr val="tx1">
                    <a:lumMod val="75000"/>
                    <a:lumOff val="25000"/>
                  </a:schemeClr>
                </a:solidFill>
                <a:sym typeface="+mn-ea"/>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Html</a:t>
            </a:r>
            <a:r>
              <a:rPr lang="zh-CN" altLang="en-US" sz="2400" dirty="0">
                <a:solidFill>
                  <a:schemeClr val="tx1">
                    <a:lumMod val="75000"/>
                    <a:lumOff val="25000"/>
                  </a:schemeClr>
                </a:solidFill>
              </a:rPr>
              <a:t>与</a:t>
            </a:r>
            <a:r>
              <a:rPr lang="en-US" altLang="zh-CN" sz="2400" dirty="0" err="1">
                <a:solidFill>
                  <a:schemeClr val="tx1">
                    <a:lumMod val="75000"/>
                    <a:lumOff val="25000"/>
                  </a:schemeClr>
                </a:solidFill>
              </a:rPr>
              <a:t>xhtml</a:t>
            </a:r>
            <a:r>
              <a:rPr lang="zh-CN" altLang="en-US" sz="2400" dirty="0">
                <a:solidFill>
                  <a:schemeClr val="tx1">
                    <a:lumMod val="75000"/>
                    <a:lumOff val="25000"/>
                  </a:schemeClr>
                </a:solidFill>
              </a:rPr>
              <a:t>的区别：</a:t>
            </a:r>
            <a:endParaRPr lang="zh-CN" altLang="en-US" sz="2400" dirty="0">
              <a:solidFill>
                <a:schemeClr val="tx1">
                  <a:lumMod val="75000"/>
                  <a:lumOff val="25000"/>
                </a:schemeClr>
              </a:solidFill>
            </a:endParaRPr>
          </a:p>
          <a:p>
            <a:pPr lvl="1"/>
            <a:r>
              <a:rPr lang="en-US" altLang="zh-CN" sz="2000" dirty="0">
                <a:solidFill>
                  <a:schemeClr val="tx1">
                    <a:lumMod val="75000"/>
                    <a:lumOff val="25000"/>
                  </a:schemeClr>
                </a:solidFill>
              </a:rPr>
              <a:t>xml:</a:t>
            </a:r>
            <a:r>
              <a:rPr lang="zh-CN" altLang="en-US" sz="2000" dirty="0">
                <a:solidFill>
                  <a:schemeClr val="tx1">
                    <a:lumMod val="75000"/>
                    <a:lumOff val="25000"/>
                  </a:schemeClr>
                </a:solidFill>
              </a:rPr>
              <a:t>规范的标记语言，用来保存以及传输数据，</a:t>
            </a:r>
            <a:r>
              <a:rPr lang="en-US" altLang="zh-CN" sz="2000" dirty="0">
                <a:solidFill>
                  <a:schemeClr val="tx1">
                    <a:lumMod val="75000"/>
                    <a:lumOff val="25000"/>
                  </a:schemeClr>
                </a:solidFill>
              </a:rPr>
              <a:t>w3c</a:t>
            </a:r>
            <a:r>
              <a:rPr lang="zh-CN" altLang="en-US" sz="2000" dirty="0">
                <a:solidFill>
                  <a:schemeClr val="tx1">
                    <a:lumMod val="75000"/>
                    <a:lumOff val="25000"/>
                  </a:schemeClr>
                </a:solidFill>
              </a:rPr>
              <a:t>制定规范。</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xhtml</a:t>
            </a:r>
            <a:r>
              <a:rPr lang="zh-CN" altLang="en-US" sz="2000" dirty="0">
                <a:solidFill>
                  <a:schemeClr val="tx1">
                    <a:lumMod val="75000"/>
                    <a:lumOff val="25000"/>
                  </a:schemeClr>
                </a:solidFill>
              </a:rPr>
              <a:t>： 以</a:t>
            </a:r>
            <a:r>
              <a:rPr lang="en-US" altLang="zh-CN" sz="2000" dirty="0">
                <a:solidFill>
                  <a:schemeClr val="tx1">
                    <a:lumMod val="75000"/>
                    <a:lumOff val="25000"/>
                  </a:schemeClr>
                </a:solidFill>
              </a:rPr>
              <a:t>xml</a:t>
            </a:r>
            <a:r>
              <a:rPr lang="zh-CN" altLang="en-US" sz="2000" dirty="0">
                <a:solidFill>
                  <a:schemeClr val="tx1">
                    <a:lumMod val="75000"/>
                    <a:lumOff val="25000"/>
                  </a:schemeClr>
                </a:solidFill>
              </a:rPr>
              <a:t>的标准严格规范的</a:t>
            </a:r>
            <a:r>
              <a:rPr lang="en-US" altLang="zh-CN" sz="2000" dirty="0">
                <a:solidFill>
                  <a:schemeClr val="tx1">
                    <a:lumMod val="75000"/>
                    <a:lumOff val="25000"/>
                  </a:schemeClr>
                </a:solidFill>
              </a:rPr>
              <a:t>html</a:t>
            </a:r>
            <a:r>
              <a:rPr lang="zh-CN" altLang="en-US" sz="2000" dirty="0">
                <a:solidFill>
                  <a:schemeClr val="tx1">
                    <a:lumMod val="75000"/>
                    <a:lumOff val="25000"/>
                  </a:schemeClr>
                </a:solidFill>
              </a:rPr>
              <a:t>标准，</a:t>
            </a:r>
            <a:r>
              <a:rPr lang="en-US" altLang="zh-CN" sz="2000" dirty="0">
                <a:solidFill>
                  <a:schemeClr val="tx1">
                    <a:lumMod val="75000"/>
                    <a:lumOff val="25000"/>
                  </a:schemeClr>
                </a:solidFill>
              </a:rPr>
              <a:t>2000</a:t>
            </a:r>
            <a:r>
              <a:rPr lang="zh-CN" altLang="en-US" sz="2000" dirty="0">
                <a:solidFill>
                  <a:schemeClr val="tx1">
                    <a:lumMod val="75000"/>
                    <a:lumOff val="25000"/>
                  </a:schemeClr>
                </a:solidFill>
              </a:rPr>
              <a:t>年发布最早版本，</a:t>
            </a:r>
            <a:r>
              <a:rPr lang="en-US" altLang="zh-CN" sz="2000" dirty="0">
                <a:solidFill>
                  <a:schemeClr val="tx1">
                    <a:lumMod val="75000"/>
                    <a:lumOff val="25000"/>
                  </a:schemeClr>
                </a:solidFill>
              </a:rPr>
              <a:t>W3C</a:t>
            </a:r>
            <a:r>
              <a:rPr lang="zh-CN" altLang="en-US" sz="2000" dirty="0">
                <a:solidFill>
                  <a:schemeClr val="tx1">
                    <a:lumMod val="75000"/>
                    <a:lumOff val="25000"/>
                  </a:schemeClr>
                </a:solidFill>
              </a:rPr>
              <a:t>的推荐</a:t>
            </a:r>
            <a:r>
              <a:rPr lang="en-US" altLang="zh-CN" sz="2000" dirty="0">
                <a:solidFill>
                  <a:schemeClr val="tx1">
                    <a:lumMod val="75000"/>
                    <a:lumOff val="25000"/>
                  </a:schemeClr>
                </a:solidFill>
              </a:rPr>
              <a:t>web</a:t>
            </a:r>
            <a:r>
              <a:rPr lang="zh-CN" altLang="en-US" sz="2000" dirty="0">
                <a:solidFill>
                  <a:schemeClr val="tx1">
                    <a:lumMod val="75000"/>
                    <a:lumOff val="25000"/>
                  </a:schemeClr>
                </a:solidFill>
              </a:rPr>
              <a:t>网页开发标准。</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xhtml</a:t>
            </a:r>
            <a:r>
              <a:rPr lang="zh-CN" altLang="en-US" sz="2000" dirty="0">
                <a:solidFill>
                  <a:schemeClr val="tx1">
                    <a:lumMod val="75000"/>
                    <a:lumOff val="25000"/>
                  </a:schemeClr>
                </a:solidFill>
              </a:rPr>
              <a:t>就是更加规范的</a:t>
            </a:r>
            <a:r>
              <a:rPr lang="en-US" altLang="zh-CN" sz="2000" dirty="0">
                <a:solidFill>
                  <a:schemeClr val="tx1">
                    <a:lumMod val="75000"/>
                    <a:lumOff val="25000"/>
                  </a:schemeClr>
                </a:solidFill>
              </a:rPr>
              <a:t>html</a:t>
            </a:r>
            <a:endParaRPr lang="en-US" altLang="zh-CN" sz="2000" dirty="0">
              <a:solidFill>
                <a:schemeClr val="tx1">
                  <a:lumMod val="75000"/>
                  <a:lumOff val="25000"/>
                </a:schemeClr>
              </a:solidFill>
            </a:endParaRPr>
          </a:p>
          <a:p>
            <a:pPr lvl="1"/>
            <a:r>
              <a:rPr lang="en-US" altLang="zh-CN" sz="2000" dirty="0" err="1">
                <a:solidFill>
                  <a:schemeClr val="tx1">
                    <a:lumMod val="75000"/>
                    <a:lumOff val="25000"/>
                  </a:schemeClr>
                </a:solidFill>
              </a:rPr>
              <a:t>xhtml</a:t>
            </a:r>
            <a:r>
              <a:rPr lang="zh-CN" altLang="en-US" sz="2000" dirty="0">
                <a:solidFill>
                  <a:schemeClr val="tx1">
                    <a:lumMod val="75000"/>
                    <a:lumOff val="25000"/>
                  </a:schemeClr>
                </a:solidFill>
              </a:rPr>
              <a:t>的特点：</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xhtml</a:t>
            </a:r>
            <a:r>
              <a:rPr lang="zh-CN" altLang="en-US" sz="2000" dirty="0">
                <a:solidFill>
                  <a:schemeClr val="tx1">
                    <a:lumMod val="75000"/>
                    <a:lumOff val="25000"/>
                  </a:schemeClr>
                </a:solidFill>
              </a:rPr>
              <a:t>元素必须被正确地嵌套。</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xhtml</a:t>
            </a:r>
            <a:r>
              <a:rPr lang="zh-CN" altLang="en-US" sz="2000" dirty="0">
                <a:solidFill>
                  <a:schemeClr val="tx1">
                    <a:lumMod val="75000"/>
                    <a:lumOff val="25000"/>
                  </a:schemeClr>
                </a:solidFill>
              </a:rPr>
              <a:t>元素必须被关闭。</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标签名必须用小写字母。</a:t>
            </a:r>
            <a:endParaRPr lang="zh-CN" altLang="en-US" sz="2000" dirty="0">
              <a:solidFill>
                <a:schemeClr val="tx1">
                  <a:lumMod val="75000"/>
                  <a:lumOff val="25000"/>
                </a:schemeClr>
              </a:solidFill>
            </a:endParaRPr>
          </a:p>
          <a:p>
            <a:pPr lvl="1"/>
            <a:r>
              <a:rPr lang="en-US" altLang="zh-CN" sz="2000" dirty="0" err="1">
                <a:solidFill>
                  <a:schemeClr val="tx1">
                    <a:lumMod val="75000"/>
                    <a:lumOff val="25000"/>
                  </a:schemeClr>
                </a:solidFill>
              </a:rPr>
              <a:t>xhtml</a:t>
            </a:r>
            <a:r>
              <a:rPr lang="zh-CN" altLang="en-US" sz="2000" dirty="0">
                <a:solidFill>
                  <a:schemeClr val="tx1">
                    <a:lumMod val="75000"/>
                    <a:lumOff val="25000"/>
                  </a:schemeClr>
                </a:solidFill>
              </a:rPr>
              <a:t>文档必须拥有根元素</a:t>
            </a:r>
            <a:endParaRPr lang="zh-CN" altLang="en-US" sz="2000" dirty="0">
              <a:solidFill>
                <a:schemeClr val="tx1">
                  <a:lumMod val="75000"/>
                  <a:lumOff val="25000"/>
                </a:schemeClr>
              </a:solidFill>
            </a:endParaRPr>
          </a:p>
          <a:p>
            <a:pPr marL="457200" lvl="1" indent="0">
              <a:buNone/>
            </a:pP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什么是</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html5</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5119370" y="3209205"/>
            <a:ext cx="6096000" cy="583565"/>
          </a:xfrm>
          <a:prstGeom prst="rect">
            <a:avLst/>
          </a:prstGeom>
        </p:spPr>
        <p:txBody>
          <a:bodyPr>
            <a:spAutoFit/>
          </a:bodyPr>
          <a:lstStyle/>
          <a:p>
            <a:pPr lvl="1"/>
            <a:r>
              <a:rPr lang="en-US" altLang="zh-CN" sz="1600" dirty="0" err="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xhtml</a:t>
            </a:r>
            <a:r>
              <a:rPr lang="zh-CN" altLang="en-US"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只是一个过渡的标准，</a:t>
            </a:r>
            <a:r>
              <a:rPr lang="en-US" altLang="zh-CN"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2006</a:t>
            </a:r>
            <a:r>
              <a:rPr lang="zh-CN" altLang="en-US"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WHATWG</a:t>
            </a:r>
            <a:r>
              <a:rPr lang="zh-CN" altLang="en-US"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与</a:t>
            </a:r>
            <a:r>
              <a:rPr lang="en-US" altLang="zh-CN"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w3c</a:t>
            </a:r>
            <a:r>
              <a:rPr lang="zh-CN" altLang="en-US"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共同完成</a:t>
            </a:r>
            <a:r>
              <a:rPr lang="en-US" altLang="zh-CN"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html5</a:t>
            </a:r>
            <a:r>
              <a:rPr lang="zh-CN" altLang="en-US"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标准制定，作为当前最新的网页开发标准。</a:t>
            </a:r>
            <a:endParaRPr lang="zh-CN" altLang="en-US"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5"/>
          <p:cNvSpPr txBox="1"/>
          <p:nvPr/>
        </p:nvSpPr>
        <p:spPr>
          <a:xfrm>
            <a:off x="5699760" y="4292600"/>
            <a:ext cx="4935220" cy="1076325"/>
          </a:xfrm>
          <a:prstGeom prst="rect">
            <a:avLst/>
          </a:prstGeom>
          <a:solidFill>
            <a:schemeClr val="accent6">
              <a:lumMod val="20000"/>
              <a:lumOff val="80000"/>
            </a:schemeClr>
          </a:solidFill>
          <a:ln w="38100">
            <a:solidFill>
              <a:schemeClr val="accent6">
                <a:lumMod val="75000"/>
              </a:schemeClr>
            </a:solidFill>
          </a:ln>
        </p:spPr>
        <p:txBody>
          <a:bodyPr wrap="square" rtlCol="0">
            <a:spAutoFit/>
          </a:bodyPr>
          <a:lstStyle/>
          <a:p>
            <a:r>
              <a:rPr lang="en-US"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1600" dirty="0" smtClean="0">
                <a:latin typeface="微软雅黑" panose="020B0503020204020204" pitchFamily="34" charset="-122"/>
                <a:ea typeface="微软雅黑" panose="020B0503020204020204" pitchFamily="34" charset="-122"/>
                <a:cs typeface="微软雅黑" panose="020B0503020204020204" pitchFamily="34" charset="-122"/>
              </a:rPr>
              <a:t>xhtml</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案例解析</a:t>
            </a:r>
            <a:endParaRPr lang="en-US" sz="1600" dirty="0" smtClean="0">
              <a:latin typeface="微软雅黑" panose="020B0503020204020204" pitchFamily="34" charset="-122"/>
              <a:ea typeface="微软雅黑" panose="020B0503020204020204" pitchFamily="34" charset="-122"/>
              <a:cs typeface="微软雅黑" panose="020B0503020204020204" pitchFamily="34" charset="-122"/>
            </a:endParaRPr>
          </a:p>
          <a:p>
            <a:r>
              <a:rPr lang="en-US"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(1)&lt;img src=“</a:t>
            </a:r>
            <a:r>
              <a:rPr lang="en-US" altLang="zh-CN"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XX</a:t>
            </a:r>
            <a:r>
              <a:rPr lang="en-US"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.gif” alt=“Happy face” &gt;</a:t>
            </a:r>
            <a:endParaRPr lang="en-US"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非闭合，因此在</a:t>
            </a:r>
            <a:r>
              <a:rPr lang="en-US" altLang="zh-CN"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xhtml</a:t>
            </a:r>
            <a:r>
              <a:rPr lang="zh-CN" altLang="en-US"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中错误</a:t>
            </a:r>
            <a:endParaRPr lang="en-US" altLang="zh-CN"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(2)&lt;INPUT TYPE = “TEXT” /&gt;</a:t>
            </a:r>
            <a:endParaRPr lang="en-US" altLang="zh-CN"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大写因此在</a:t>
            </a:r>
            <a:r>
              <a:rPr lang="en-US" altLang="zh-CN"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xhtml</a:t>
            </a:r>
            <a:r>
              <a:rPr lang="zh-CN" altLang="en-US"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中错误</a:t>
            </a:r>
            <a:endParaRPr lang="zh-CN" altLang="en-US" sz="12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Html5</a:t>
            </a:r>
            <a:r>
              <a:rPr lang="zh-CN" altLang="en-US" sz="2400" dirty="0">
                <a:solidFill>
                  <a:schemeClr val="tx1">
                    <a:lumMod val="75000"/>
                    <a:lumOff val="25000"/>
                  </a:schemeClr>
                </a:solidFill>
              </a:rPr>
              <a:t>的兼容性：</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废弃标签仍然可用，但不建议使用。</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只有高版本浏览器才能基本兼容</a:t>
            </a:r>
            <a:r>
              <a:rPr lang="en-US" altLang="zh-CN" sz="2000" dirty="0">
                <a:solidFill>
                  <a:schemeClr val="tx1">
                    <a:lumMod val="75000"/>
                    <a:lumOff val="25000"/>
                  </a:schemeClr>
                </a:solidFill>
              </a:rPr>
              <a:t>html5</a:t>
            </a:r>
            <a:r>
              <a:rPr lang="zh-CN" altLang="en-US" sz="2000" dirty="0">
                <a:solidFill>
                  <a:schemeClr val="tx1">
                    <a:lumMod val="75000"/>
                    <a:lumOff val="25000"/>
                  </a:schemeClr>
                </a:solidFill>
              </a:rPr>
              <a:t>的新增标签与属性（例如</a:t>
            </a:r>
            <a:r>
              <a:rPr lang="en-US" altLang="zh-CN" sz="2000" dirty="0">
                <a:solidFill>
                  <a:schemeClr val="tx1">
                    <a:lumMod val="75000"/>
                    <a:lumOff val="25000"/>
                  </a:schemeClr>
                </a:solidFill>
              </a:rPr>
              <a:t>IE10</a:t>
            </a:r>
            <a:r>
              <a:rPr lang="zh-CN" altLang="en-US" sz="2000" dirty="0">
                <a:solidFill>
                  <a:schemeClr val="tx1">
                    <a:lumMod val="75000"/>
                    <a:lumOff val="25000"/>
                  </a:schemeClr>
                </a:solidFill>
              </a:rPr>
              <a:t>以上）。</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部分低版本浏览器支持部分</a:t>
            </a:r>
            <a:r>
              <a:rPr lang="en-US" altLang="zh-CN" sz="2000" dirty="0">
                <a:solidFill>
                  <a:schemeClr val="tx1">
                    <a:lumMod val="75000"/>
                    <a:lumOff val="25000"/>
                  </a:schemeClr>
                </a:solidFill>
              </a:rPr>
              <a:t>html5</a:t>
            </a:r>
            <a:r>
              <a:rPr lang="zh-CN" altLang="en-US" sz="2000" dirty="0">
                <a:solidFill>
                  <a:schemeClr val="tx1">
                    <a:lumMod val="75000"/>
                    <a:lumOff val="25000"/>
                  </a:schemeClr>
                </a:solidFill>
              </a:rPr>
              <a:t>新内容。</a:t>
            </a:r>
            <a:endParaRPr lang="zh-CN" altLang="en-US" sz="2000" dirty="0">
              <a:solidFill>
                <a:schemeClr val="tx1">
                  <a:lumMod val="75000"/>
                  <a:lumOff val="25000"/>
                </a:schemeClr>
              </a:solidFill>
            </a:endParaRPr>
          </a:p>
          <a:p>
            <a:pPr lvl="1"/>
            <a:r>
              <a:rPr lang="zh-CN" altLang="en-US" sz="2000" dirty="0">
                <a:solidFill>
                  <a:srgbClr val="FF0000"/>
                </a:solidFill>
              </a:rPr>
              <a:t>兼容性解决方案参见各个章节。</a:t>
            </a:r>
            <a:endParaRPr lang="zh-CN" altLang="en-US" sz="2000" dirty="0">
              <a:solidFill>
                <a:srgbClr val="FF0000"/>
              </a:solidFill>
            </a:endParaRPr>
          </a:p>
          <a:p>
            <a:r>
              <a:rPr lang="en-US" altLang="zh-CN" sz="2400" dirty="0">
                <a:solidFill>
                  <a:schemeClr val="tx1">
                    <a:lumMod val="75000"/>
                    <a:lumOff val="25000"/>
                  </a:schemeClr>
                </a:solidFill>
              </a:rPr>
              <a:t>HTML5</a:t>
            </a:r>
            <a:r>
              <a:rPr lang="zh-CN" altLang="en-US" sz="2400" dirty="0">
                <a:solidFill>
                  <a:schemeClr val="tx1">
                    <a:lumMod val="75000"/>
                    <a:lumOff val="25000"/>
                  </a:schemeClr>
                </a:solidFill>
              </a:rPr>
              <a:t>的使用场景：</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手机网页制作</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在第三方打包工具配合下制作手机</a:t>
            </a:r>
            <a:r>
              <a:rPr lang="en-US" altLang="zh-CN" sz="2000" dirty="0">
                <a:solidFill>
                  <a:schemeClr val="tx1">
                    <a:lumMod val="75000"/>
                    <a:lumOff val="25000"/>
                  </a:schemeClr>
                </a:solidFill>
              </a:rPr>
              <a:t>app</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第三方</a:t>
            </a:r>
            <a:r>
              <a:rPr lang="en-US" altLang="zh-CN" sz="2000" dirty="0">
                <a:solidFill>
                  <a:schemeClr val="tx1">
                    <a:lumMod val="75000"/>
                    <a:lumOff val="25000"/>
                  </a:schemeClr>
                </a:solidFill>
              </a:rPr>
              <a:t>app</a:t>
            </a:r>
            <a:r>
              <a:rPr lang="zh-CN" altLang="en-US" sz="2000" dirty="0">
                <a:solidFill>
                  <a:schemeClr val="tx1">
                    <a:lumMod val="75000"/>
                    <a:lumOff val="25000"/>
                  </a:schemeClr>
                </a:solidFill>
              </a:rPr>
              <a:t>的开发工具（例如微信公众号）。</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动画以及手机游戏制作等。</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什么是</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html5</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入门程序：不用再编写复杂的头文件，使用 </a:t>
            </a:r>
            <a:r>
              <a:rPr lang="en-US" altLang="zh-CN" sz="2400" dirty="0">
                <a:solidFill>
                  <a:schemeClr val="tx1">
                    <a:lumMod val="75000"/>
                    <a:lumOff val="25000"/>
                  </a:schemeClr>
                </a:solidFill>
              </a:rPr>
              <a:t>input </a:t>
            </a:r>
            <a:r>
              <a:rPr lang="zh-CN" altLang="en-US" sz="2400" dirty="0">
                <a:solidFill>
                  <a:schemeClr val="tx1">
                    <a:lumMod val="75000"/>
                    <a:lumOff val="25000"/>
                  </a:schemeClr>
                </a:solidFill>
              </a:rPr>
              <a:t>的新类型创建了日期输入框。</a:t>
            </a:r>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html5</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入门程序</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878940" y="2177404"/>
            <a:ext cx="3600450" cy="1885950"/>
          </a:xfrm>
          <a:prstGeom prst="rect">
            <a:avLst/>
          </a:prstGeom>
          <a:noFill/>
          <a:ln w="9525">
            <a:noFill/>
            <a:miter lim="800000"/>
            <a:headEnd/>
            <a:tailEnd/>
          </a:ln>
          <a:effectLst/>
        </p:spPr>
      </p:pic>
      <p:pic>
        <p:nvPicPr>
          <p:cNvPr id="6" name="Picture 3"/>
          <p:cNvPicPr>
            <a:picLocks noChangeAspect="1" noChangeArrowheads="1"/>
          </p:cNvPicPr>
          <p:nvPr/>
        </p:nvPicPr>
        <p:blipFill>
          <a:blip r:embed="rId2"/>
          <a:srcRect/>
          <a:stretch>
            <a:fillRect/>
          </a:stretch>
        </p:blipFill>
        <p:spPr bwMode="auto">
          <a:xfrm>
            <a:off x="5487548" y="2091679"/>
            <a:ext cx="2647950" cy="2057400"/>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a:solidFill>
                  <a:schemeClr val="tx1">
                    <a:lumMod val="75000"/>
                    <a:lumOff val="25000"/>
                  </a:schemeClr>
                </a:solidFill>
              </a:rPr>
              <a:t>Html5</a:t>
            </a:r>
            <a:r>
              <a:rPr lang="zh-CN" altLang="en-US" sz="2400" dirty="0">
                <a:solidFill>
                  <a:schemeClr val="tx1">
                    <a:lumMod val="75000"/>
                    <a:lumOff val="25000"/>
                  </a:schemeClr>
                </a:solidFill>
              </a:rPr>
              <a:t>中已经废弃的标签如下</a:t>
            </a:r>
            <a:endParaRPr lang="zh-CN" altLang="en-US" sz="2400" dirty="0">
              <a:solidFill>
                <a:schemeClr val="tx1">
                  <a:lumMod val="75000"/>
                  <a:lumOff val="25000"/>
                </a:schemeClr>
              </a:solidFill>
            </a:endParaRPr>
          </a:p>
          <a:p>
            <a:pPr marL="457200" lvl="1" indent="0">
              <a:buNone/>
            </a:pPr>
            <a:r>
              <a:rPr lang="en-US" altLang="zh-CN" sz="2000" dirty="0" smtClean="0">
                <a:solidFill>
                  <a:schemeClr val="tx1">
                    <a:lumMod val="75000"/>
                    <a:lumOff val="25000"/>
                  </a:schemeClr>
                </a:solidFill>
              </a:rPr>
              <a:t>acronym</a:t>
            </a:r>
            <a:r>
              <a:rPr lang="zh-CN" altLang="en-US" sz="2000" dirty="0">
                <a:solidFill>
                  <a:schemeClr val="tx1">
                    <a:lumMod val="75000"/>
                    <a:lumOff val="25000"/>
                  </a:schemeClr>
                </a:solidFill>
              </a:rPr>
              <a:t>、 </a:t>
            </a:r>
            <a:r>
              <a:rPr lang="en-US" altLang="zh-CN" sz="2000" dirty="0">
                <a:solidFill>
                  <a:schemeClr val="tx1">
                    <a:lumMod val="75000"/>
                    <a:lumOff val="25000"/>
                  </a:schemeClr>
                </a:solidFill>
              </a:rPr>
              <a:t>applet </a:t>
            </a:r>
            <a:r>
              <a:rPr lang="zh-CN" altLang="en-US" sz="2000" dirty="0">
                <a:solidFill>
                  <a:schemeClr val="tx1">
                    <a:lumMod val="75000"/>
                    <a:lumOff val="25000"/>
                  </a:schemeClr>
                </a:solidFill>
              </a:rPr>
              <a:t>、</a:t>
            </a:r>
            <a:r>
              <a:rPr lang="en-US" altLang="zh-CN" sz="2000" dirty="0" err="1">
                <a:solidFill>
                  <a:schemeClr val="tx1">
                    <a:lumMod val="75000"/>
                    <a:lumOff val="25000"/>
                  </a:schemeClr>
                </a:solidFill>
              </a:rPr>
              <a:t>basefont</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big</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center</a:t>
            </a:r>
            <a:r>
              <a:rPr lang="zh-CN" altLang="en-US" sz="2000" dirty="0">
                <a:solidFill>
                  <a:schemeClr val="tx1">
                    <a:lumMod val="75000"/>
                    <a:lumOff val="25000"/>
                  </a:schemeClr>
                </a:solidFill>
              </a:rPr>
              <a:t>、</a:t>
            </a:r>
            <a:r>
              <a:rPr lang="en-US" altLang="zh-CN" sz="2000" dirty="0" err="1">
                <a:solidFill>
                  <a:schemeClr val="tx1">
                    <a:lumMod val="75000"/>
                    <a:lumOff val="25000"/>
                  </a:schemeClr>
                </a:solidFill>
              </a:rPr>
              <a:t>dir</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font</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frame</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frameset</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m</a:t>
            </a:r>
            <a:r>
              <a:rPr lang="zh-CN" altLang="en-US" sz="2000" dirty="0">
                <a:solidFill>
                  <a:schemeClr val="tx1">
                    <a:lumMod val="75000"/>
                    <a:lumOff val="25000"/>
                  </a:schemeClr>
                </a:solidFill>
              </a:rPr>
              <a:t>、</a:t>
            </a:r>
            <a:r>
              <a:rPr lang="en-US" altLang="zh-CN" sz="2000" dirty="0" err="1">
                <a:solidFill>
                  <a:schemeClr val="tx1">
                    <a:lumMod val="75000"/>
                    <a:lumOff val="25000"/>
                  </a:schemeClr>
                </a:solidFill>
              </a:rPr>
              <a:t>noframes</a:t>
            </a:r>
            <a:r>
              <a:rPr lang="zh-CN" altLang="en-US" sz="2000" dirty="0">
                <a:solidFill>
                  <a:schemeClr val="tx1">
                    <a:lumMod val="75000"/>
                    <a:lumOff val="25000"/>
                  </a:schemeClr>
                </a:solidFill>
              </a:rPr>
              <a:t>、</a:t>
            </a:r>
            <a:r>
              <a:rPr lang="en-US" altLang="zh-CN" sz="2000" dirty="0" err="1">
                <a:solidFill>
                  <a:schemeClr val="tx1">
                    <a:lumMod val="75000"/>
                    <a:lumOff val="25000"/>
                  </a:schemeClr>
                </a:solidFill>
              </a:rPr>
              <a:t>noscript</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s</a:t>
            </a:r>
            <a:endParaRPr lang="en-US" altLang="zh-CN" sz="2000" dirty="0">
              <a:solidFill>
                <a:schemeClr val="tx1">
                  <a:lumMod val="75000"/>
                  <a:lumOff val="25000"/>
                </a:schemeClr>
              </a:solidFill>
            </a:endParaRPr>
          </a:p>
          <a:p>
            <a:r>
              <a:rPr lang="zh-CN" altLang="en-US" sz="2400" dirty="0">
                <a:solidFill>
                  <a:schemeClr val="tx1">
                    <a:lumMod val="75000"/>
                    <a:lumOff val="25000"/>
                  </a:schemeClr>
                </a:solidFill>
              </a:rPr>
              <a:t>便于记忆的方式：</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取消了用于显示、布局类的标签例；如</a:t>
            </a:r>
            <a:r>
              <a:rPr lang="en-US" altLang="zh-CN" sz="2000" dirty="0">
                <a:solidFill>
                  <a:schemeClr val="tx1">
                    <a:lumMod val="75000"/>
                    <a:lumOff val="25000"/>
                  </a:schemeClr>
                </a:solidFill>
              </a:rPr>
              <a:t>big</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m</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font</a:t>
            </a:r>
            <a:r>
              <a:rPr lang="zh-CN" altLang="en-US" sz="2000" dirty="0">
                <a:solidFill>
                  <a:schemeClr val="tx1">
                    <a:lumMod val="75000"/>
                    <a:lumOff val="25000"/>
                  </a:schemeClr>
                </a:solidFill>
              </a:rPr>
              <a:t>等。（在</a:t>
            </a:r>
            <a:r>
              <a:rPr lang="en-US" altLang="zh-CN" sz="2000" dirty="0">
                <a:solidFill>
                  <a:schemeClr val="tx1">
                    <a:lumMod val="75000"/>
                    <a:lumOff val="25000"/>
                  </a:schemeClr>
                </a:solidFill>
              </a:rPr>
              <a:t>H5</a:t>
            </a:r>
            <a:r>
              <a:rPr lang="zh-CN" altLang="en-US" sz="2000" dirty="0">
                <a:solidFill>
                  <a:schemeClr val="tx1">
                    <a:lumMod val="75000"/>
                    <a:lumOff val="25000"/>
                  </a:schemeClr>
                </a:solidFill>
              </a:rPr>
              <a:t>中推荐使用</a:t>
            </a:r>
            <a:r>
              <a:rPr lang="en-US" altLang="zh-CN" sz="2000" dirty="0" err="1">
                <a:solidFill>
                  <a:schemeClr val="tx1">
                    <a:lumMod val="75000"/>
                    <a:lumOff val="25000"/>
                  </a:schemeClr>
                </a:solidFill>
              </a:rPr>
              <a:t>css</a:t>
            </a:r>
            <a:r>
              <a:rPr lang="zh-CN" altLang="en-US" sz="2000" dirty="0">
                <a:solidFill>
                  <a:schemeClr val="tx1">
                    <a:lumMod val="75000"/>
                    <a:lumOff val="25000"/>
                  </a:schemeClr>
                </a:solidFill>
              </a:rPr>
              <a:t>来替代）。</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取消了早期框架标签；如</a:t>
            </a:r>
            <a:r>
              <a:rPr lang="en-US" altLang="zh-CN" sz="2000" dirty="0">
                <a:solidFill>
                  <a:schemeClr val="tx1">
                    <a:lumMod val="75000"/>
                    <a:lumOff val="25000"/>
                  </a:schemeClr>
                </a:solidFill>
              </a:rPr>
              <a:t>frame</a:t>
            </a:r>
            <a:r>
              <a:rPr lang="zh-CN" altLang="en-US" sz="2000" dirty="0">
                <a:solidFill>
                  <a:schemeClr val="tx1">
                    <a:lumMod val="75000"/>
                    <a:lumOff val="25000"/>
                  </a:schemeClr>
                </a:solidFill>
              </a:rPr>
              <a:t>、</a:t>
            </a:r>
            <a:r>
              <a:rPr lang="en-US" altLang="zh-CN" sz="2000" dirty="0">
                <a:solidFill>
                  <a:schemeClr val="tx1">
                    <a:lumMod val="75000"/>
                    <a:lumOff val="25000"/>
                  </a:schemeClr>
                </a:solidFill>
              </a:rPr>
              <a:t>frameset</a:t>
            </a:r>
            <a:r>
              <a:rPr lang="zh-CN" altLang="en-US" sz="2000" dirty="0">
                <a:solidFill>
                  <a:schemeClr val="tx1">
                    <a:lumMod val="75000"/>
                    <a:lumOff val="25000"/>
                  </a:schemeClr>
                </a:solidFill>
              </a:rPr>
              <a:t>（推荐使用</a:t>
            </a:r>
            <a:r>
              <a:rPr lang="en-US" altLang="zh-CN" sz="2000" dirty="0" err="1">
                <a:solidFill>
                  <a:schemeClr val="tx1">
                    <a:lumMod val="75000"/>
                    <a:lumOff val="25000"/>
                  </a:schemeClr>
                </a:solidFill>
              </a:rPr>
              <a:t>iframe</a:t>
            </a:r>
            <a:r>
              <a:rPr lang="zh-CN" altLang="en-US" sz="2000" dirty="0">
                <a:solidFill>
                  <a:schemeClr val="tx1">
                    <a:lumMod val="75000"/>
                    <a:lumOff val="25000"/>
                  </a:schemeClr>
                </a:solidFill>
              </a:rPr>
              <a:t>）。</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取消不长使用的标签；如</a:t>
            </a:r>
            <a:r>
              <a:rPr lang="en-US" altLang="zh-CN" sz="2000" dirty="0" err="1">
                <a:solidFill>
                  <a:schemeClr val="tx1">
                    <a:lumMod val="75000"/>
                    <a:lumOff val="25000"/>
                  </a:schemeClr>
                </a:solidFill>
              </a:rPr>
              <a:t>noframes</a:t>
            </a:r>
            <a:r>
              <a:rPr lang="zh-CN" altLang="en-US" sz="2000" dirty="0">
                <a:solidFill>
                  <a:schemeClr val="tx1">
                    <a:lumMod val="75000"/>
                    <a:lumOff val="25000"/>
                  </a:schemeClr>
                </a:solidFill>
              </a:rPr>
              <a:t>、</a:t>
            </a:r>
            <a:r>
              <a:rPr lang="en-US" altLang="zh-CN" sz="2000" dirty="0" err="1">
                <a:solidFill>
                  <a:schemeClr val="tx1">
                    <a:lumMod val="75000"/>
                    <a:lumOff val="25000"/>
                  </a:schemeClr>
                </a:solidFill>
              </a:rPr>
              <a:t>noscript</a:t>
            </a:r>
            <a:r>
              <a:rPr lang="zh-CN" altLang="en-US" sz="2000" dirty="0">
                <a:solidFill>
                  <a:schemeClr val="tx1">
                    <a:lumMod val="75000"/>
                    <a:lumOff val="25000"/>
                  </a:schemeClr>
                </a:solidFill>
              </a:rPr>
              <a:t>等。</a:t>
            </a:r>
            <a:endParaRPr lang="zh-CN" altLang="en-US" sz="2000" dirty="0">
              <a:solidFill>
                <a:schemeClr val="tx1">
                  <a:lumMod val="75000"/>
                  <a:lumOff val="25000"/>
                </a:schemeClr>
              </a:solidFill>
            </a:endParaRPr>
          </a:p>
          <a:p>
            <a:r>
              <a:rPr lang="zh-CN" altLang="en-US" sz="2400" dirty="0">
                <a:solidFill>
                  <a:schemeClr val="tx1">
                    <a:lumMod val="75000"/>
                    <a:lumOff val="25000"/>
                  </a:schemeClr>
                </a:solidFill>
              </a:rPr>
              <a:t>特殊说明</a:t>
            </a:r>
            <a:r>
              <a:rPr lang="zh-CN" altLang="en-US" sz="2400" dirty="0" smtClean="0">
                <a:solidFill>
                  <a:schemeClr val="tx1">
                    <a:lumMod val="75000"/>
                    <a:lumOff val="25000"/>
                  </a:schemeClr>
                </a:solidFill>
              </a:rPr>
              <a:t>：</a:t>
            </a:r>
            <a:r>
              <a:rPr lang="zh-CN" altLang="en-US" sz="2000" dirty="0">
                <a:solidFill>
                  <a:srgbClr val="FF0000"/>
                </a:solidFill>
              </a:rPr>
              <a:t>废弃的标签基本上仍然可以被现在的浏览器解析，但不建议大家在项目开发中沿用。</a:t>
            </a:r>
            <a:endParaRPr lang="zh-CN" altLang="en-US" sz="2000" dirty="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html5</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中废弃标签</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zh-CN" altLang="en-US" sz="2400" dirty="0">
                <a:solidFill>
                  <a:schemeClr val="tx1">
                    <a:lumMod val="75000"/>
                    <a:lumOff val="25000"/>
                  </a:schemeClr>
                </a:solidFill>
              </a:rPr>
              <a:t>浏览器的文档模式</a:t>
            </a:r>
            <a:r>
              <a:rPr lang="en-US" altLang="zh-CN" sz="2400" dirty="0">
                <a:solidFill>
                  <a:schemeClr val="tx1">
                    <a:lumMod val="75000"/>
                    <a:lumOff val="25000"/>
                  </a:schemeClr>
                </a:solidFill>
              </a:rPr>
              <a:t>( Document Mode):</a:t>
            </a:r>
            <a:r>
              <a:rPr lang="zh-CN" altLang="en-US" sz="2400" dirty="0">
                <a:solidFill>
                  <a:schemeClr val="tx1">
                    <a:lumMod val="75000"/>
                    <a:lumOff val="25000"/>
                  </a:schemeClr>
                </a:solidFill>
              </a:rPr>
              <a:t>浏览器渲染文档的模式</a:t>
            </a:r>
            <a:r>
              <a:rPr lang="zh-CN" altLang="en-US" sz="2400" dirty="0" smtClean="0">
                <a:solidFill>
                  <a:schemeClr val="tx1">
                    <a:lumMod val="75000"/>
                    <a:lumOff val="25000"/>
                  </a:schemeClr>
                </a:solidFill>
              </a:rPr>
              <a:t>。</a:t>
            </a:r>
            <a:endParaRPr lang="zh-CN" altLang="en-US" sz="2400" dirty="0">
              <a:solidFill>
                <a:schemeClr val="tx1">
                  <a:lumMod val="75000"/>
                  <a:lumOff val="25000"/>
                </a:schemeClr>
              </a:solidFill>
            </a:endParaRPr>
          </a:p>
          <a:p>
            <a:pPr lvl="1"/>
            <a:r>
              <a:rPr lang="zh-CN" altLang="en-US" sz="2000" dirty="0">
                <a:solidFill>
                  <a:schemeClr val="tx1">
                    <a:lumMod val="75000"/>
                    <a:lumOff val="25000"/>
                  </a:schemeClr>
                </a:solidFill>
              </a:rPr>
              <a:t>严格模式</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标准模式</a:t>
            </a:r>
            <a:r>
              <a:rPr lang="en-US" altLang="zh-CN" sz="2000" dirty="0">
                <a:solidFill>
                  <a:schemeClr val="tx1">
                    <a:lumMod val="75000"/>
                    <a:lumOff val="25000"/>
                  </a:schemeClr>
                </a:solidFill>
              </a:rPr>
              <a:t>)</a:t>
            </a:r>
            <a:r>
              <a:rPr lang="zh-CN" altLang="en-US" sz="2000" dirty="0" smtClean="0">
                <a:solidFill>
                  <a:schemeClr val="tx1">
                    <a:lumMod val="75000"/>
                    <a:lumOff val="25000"/>
                  </a:schemeClr>
                </a:solidFill>
              </a:rPr>
              <a:t>：</a:t>
            </a:r>
            <a:r>
              <a:rPr lang="zh-CN" altLang="en-US" sz="2000" dirty="0"/>
              <a:t>是指浏览器按照 </a:t>
            </a:r>
            <a:r>
              <a:rPr lang="en-US" altLang="zh-CN" sz="2000" dirty="0"/>
              <a:t>W3C </a:t>
            </a:r>
            <a:r>
              <a:rPr lang="zh-CN" altLang="en-US" sz="2000" dirty="0"/>
              <a:t>标准解析代码</a:t>
            </a:r>
            <a:r>
              <a:rPr lang="zh-CN" altLang="en-US" sz="2000" dirty="0" smtClean="0">
                <a:solidFill>
                  <a:schemeClr val="tx1">
                    <a:lumMod val="75000"/>
                    <a:lumOff val="25000"/>
                  </a:schemeClr>
                </a:solidFill>
              </a:rPr>
              <a:t>。</a:t>
            </a:r>
            <a:endParaRPr lang="zh-CN" altLang="en-US" sz="2000" dirty="0">
              <a:solidFill>
                <a:schemeClr val="tx1">
                  <a:lumMod val="75000"/>
                  <a:lumOff val="25000"/>
                </a:schemeClr>
              </a:solidFill>
            </a:endParaRPr>
          </a:p>
          <a:p>
            <a:pPr lvl="1"/>
            <a:r>
              <a:rPr lang="zh-CN" altLang="en-US" sz="2000" dirty="0">
                <a:solidFill>
                  <a:schemeClr val="tx1">
                    <a:lumMod val="75000"/>
                    <a:lumOff val="25000"/>
                  </a:schemeClr>
                </a:solidFill>
              </a:rPr>
              <a:t>混杂模式（怪异模式）</a:t>
            </a:r>
            <a:r>
              <a:rPr lang="zh-CN" altLang="en-US" sz="2000" dirty="0" smtClean="0">
                <a:solidFill>
                  <a:schemeClr val="tx1">
                    <a:lumMod val="75000"/>
                    <a:lumOff val="25000"/>
                  </a:schemeClr>
                </a:solidFill>
              </a:rPr>
              <a:t>：</a:t>
            </a:r>
            <a:r>
              <a:rPr lang="zh-CN" altLang="en-US" sz="2000" dirty="0"/>
              <a:t>是指浏览器</a:t>
            </a:r>
            <a:r>
              <a:rPr lang="zh-CN" altLang="en-US" sz="2000" dirty="0" smtClean="0"/>
              <a:t>用指定的</a:t>
            </a:r>
            <a:r>
              <a:rPr lang="zh-CN" altLang="en-US" sz="2000" dirty="0"/>
              <a:t>方式解析代码</a:t>
            </a:r>
            <a:r>
              <a:rPr lang="zh-CN" altLang="en-US" sz="2000" dirty="0" smtClean="0">
                <a:solidFill>
                  <a:schemeClr val="tx1">
                    <a:lumMod val="75000"/>
                    <a:lumOff val="25000"/>
                  </a:schemeClr>
                </a:solidFill>
              </a:rPr>
              <a:t>。</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DOCTYPE</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和</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meta</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扩展</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Picture 2"/>
          <p:cNvPicPr>
            <a:picLocks noChangeAspect="1" noChangeArrowheads="1"/>
          </p:cNvPicPr>
          <p:nvPr/>
        </p:nvPicPr>
        <p:blipFill>
          <a:blip r:embed="rId1"/>
          <a:srcRect/>
          <a:stretch>
            <a:fillRect/>
          </a:stretch>
        </p:blipFill>
        <p:spPr bwMode="auto">
          <a:xfrm>
            <a:off x="6115862" y="2950658"/>
            <a:ext cx="2038350" cy="1590675"/>
          </a:xfrm>
          <a:prstGeom prst="rect">
            <a:avLst/>
          </a:prstGeom>
          <a:noFill/>
          <a:ln w="9525">
            <a:noFill/>
            <a:miter lim="800000"/>
            <a:headEnd/>
            <a:tailEnd/>
          </a:ln>
          <a:effectLst/>
        </p:spPr>
      </p:pic>
      <p:sp>
        <p:nvSpPr>
          <p:cNvPr id="2" name="矩形 1"/>
          <p:cNvSpPr/>
          <p:nvPr/>
        </p:nvSpPr>
        <p:spPr>
          <a:xfrm>
            <a:off x="5241213" y="4956692"/>
            <a:ext cx="4459224" cy="583565"/>
          </a:xfrm>
          <a:prstGeom prst="rect">
            <a:avLst/>
          </a:prstGeom>
        </p:spPr>
        <p:txBody>
          <a:bodyPr wrap="square">
            <a:spAutoFit/>
          </a:bodyPr>
          <a:lstStyle/>
          <a:p>
            <a:pPr lvl="1"/>
            <a:r>
              <a:rPr lang="en-US" altLang="zh-CN"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IE</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中可以设定各个版本的特殊模式。</a:t>
            </a:r>
            <a:endPar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lvl="1"/>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此种方式可以用于调试。</a:t>
            </a:r>
            <a:endPar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4291</Words>
  <Application>WPS 演示</Application>
  <PresentationFormat>自定义</PresentationFormat>
  <Paragraphs>286</Paragraphs>
  <Slides>28</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28</vt:i4>
      </vt:variant>
    </vt:vector>
  </HeadingPairs>
  <TitlesOfParts>
    <vt:vector size="40" baseType="lpstr">
      <vt:lpstr>Arial</vt:lpstr>
      <vt:lpstr>宋体</vt:lpstr>
      <vt:lpstr>Wingdings</vt:lpstr>
      <vt:lpstr>微软雅黑</vt:lpstr>
      <vt:lpstr>微软雅黑 Light</vt:lpstr>
      <vt:lpstr>黑体</vt:lpstr>
      <vt:lpstr>Arial Unicode MS</vt:lpstr>
      <vt:lpstr>Calibri</vt:lpstr>
      <vt:lpstr>楷体_GB2312</vt:lpstr>
      <vt:lpstr>新宋体</vt:lpstr>
      <vt:lpstr>等线</vt:lpstr>
      <vt:lpstr>Office 主题</vt:lpstr>
      <vt:lpstr>HTML</vt:lpstr>
      <vt:lpstr>本章目标</vt:lpstr>
      <vt:lpstr>了解HTML5新特性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Administrator</cp:lastModifiedBy>
  <cp:revision>1929</cp:revision>
  <dcterms:created xsi:type="dcterms:W3CDTF">2014-03-19T14:07:00Z</dcterms:created>
  <dcterms:modified xsi:type="dcterms:W3CDTF">2020-12-15T03:39:08Z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