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0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45" r:id="rId191"/>
    <p:sldId id="446" r:id="rId192"/>
    <p:sldId id="447" r:id="rId193"/>
    <p:sldId id="448" r:id="rId194"/>
    <p:sldId id="449" r:id="rId195"/>
    <p:sldId id="450" r:id="rId196"/>
    <p:sldId id="451" r:id="rId197"/>
    <p:sldId id="452" r:id="rId198"/>
    <p:sldId id="453" r:id="rId199"/>
    <p:sldId id="454" r:id="rId200"/>
    <p:sldId id="455" r:id="rId201"/>
    <p:sldId id="456" r:id="rId202"/>
    <p:sldId id="457" r:id="rId203"/>
    <p:sldId id="458" r:id="rId204"/>
    <p:sldId id="459" r:id="rId205"/>
    <p:sldId id="460" r:id="rId206"/>
    <p:sldId id="461" r:id="rId207"/>
    <p:sldId id="462" r:id="rId208"/>
    <p:sldId id="463" r:id="rId209"/>
    <p:sldId id="464" r:id="rId210"/>
    <p:sldId id="465" r:id="rId211"/>
    <p:sldId id="466" r:id="rId212"/>
    <p:sldId id="467" r:id="rId213"/>
    <p:sldId id="468" r:id="rId214"/>
    <p:sldId id="469" r:id="rId215"/>
    <p:sldId id="470" r:id="rId216"/>
    <p:sldId id="471" r:id="rId217"/>
    <p:sldId id="472" r:id="rId218"/>
    <p:sldId id="473" r:id="rId219"/>
    <p:sldId id="474" r:id="rId220"/>
    <p:sldId id="475" r:id="rId221"/>
    <p:sldId id="476" r:id="rId222"/>
    <p:sldId id="477" r:id="rId223"/>
    <p:sldId id="478" r:id="rId224"/>
    <p:sldId id="479" r:id="rId225"/>
    <p:sldId id="480" r:id="rId226"/>
    <p:sldId id="481" r:id="rId227"/>
    <p:sldId id="482" r:id="rId228"/>
    <p:sldId id="483" r:id="rId229"/>
    <p:sldId id="484" r:id="rId230"/>
    <p:sldId id="485" r:id="rId231"/>
    <p:sldId id="486" r:id="rId232"/>
    <p:sldId id="487" r:id="rId233"/>
    <p:sldId id="488" r:id="rId234"/>
    <p:sldId id="489" r:id="rId235"/>
    <p:sldId id="490" r:id="rId236"/>
    <p:sldId id="491" r:id="rId237"/>
    <p:sldId id="492" r:id="rId238"/>
    <p:sldId id="493" r:id="rId239"/>
    <p:sldId id="494" r:id="rId240"/>
    <p:sldId id="495" r:id="rId241"/>
    <p:sldId id="496" r:id="rId242"/>
    <p:sldId id="497" r:id="rId243"/>
    <p:sldId id="498" r:id="rId244"/>
    <p:sldId id="499" r:id="rId245"/>
    <p:sldId id="500" r:id="rId246"/>
    <p:sldId id="501" r:id="rId247"/>
    <p:sldId id="502" r:id="rId248"/>
    <p:sldId id="503" r:id="rId249"/>
    <p:sldId id="504" r:id="rId250"/>
    <p:sldId id="505" r:id="rId251"/>
    <p:sldId id="506" r:id="rId252"/>
    <p:sldId id="507" r:id="rId253"/>
    <p:sldId id="508" r:id="rId254"/>
    <p:sldId id="509" r:id="rId255"/>
    <p:sldId id="510" r:id="rId256"/>
    <p:sldId id="511" r:id="rId257"/>
    <p:sldId id="512" r:id="rId258"/>
    <p:sldId id="513" r:id="rId259"/>
    <p:sldId id="514" r:id="rId260"/>
    <p:sldId id="515" r:id="rId261"/>
    <p:sldId id="516" r:id="rId262"/>
    <p:sldId id="517" r:id="rId263"/>
    <p:sldId id="518" r:id="rId264"/>
    <p:sldId id="519" r:id="rId265"/>
    <p:sldId id="520" r:id="rId266"/>
    <p:sldId id="521" r:id="rId267"/>
    <p:sldId id="522" r:id="rId268"/>
    <p:sldId id="523" r:id="rId269"/>
    <p:sldId id="524" r:id="rId270"/>
    <p:sldId id="525" r:id="rId271"/>
    <p:sldId id="526" r:id="rId272"/>
    <p:sldId id="527" r:id="rId273"/>
    <p:sldId id="528" r:id="rId274"/>
    <p:sldId id="529" r:id="rId275"/>
    <p:sldId id="530" r:id="rId276"/>
    <p:sldId id="531" r:id="rId277"/>
    <p:sldId id="532" r:id="rId278"/>
    <p:sldId id="533" r:id="rId279"/>
    <p:sldId id="534" r:id="rId280"/>
    <p:sldId id="535" r:id="rId281"/>
    <p:sldId id="536" r:id="rId282"/>
    <p:sldId id="537" r:id="rId283"/>
    <p:sldId id="538" r:id="rId284"/>
    <p:sldId id="539" r:id="rId285"/>
    <p:sldId id="540" r:id="rId286"/>
    <p:sldId id="541" r:id="rId287"/>
    <p:sldId id="542" r:id="rId288"/>
    <p:sldId id="543" r:id="rId289"/>
    <p:sldId id="544" r:id="rId290"/>
    <p:sldId id="545" r:id="rId291"/>
    <p:sldId id="546" r:id="rId292"/>
    <p:sldId id="547" r:id="rId293"/>
    <p:sldId id="548" r:id="rId294"/>
    <p:sldId id="549" r:id="rId295"/>
    <p:sldId id="550" r:id="rId296"/>
    <p:sldId id="551" r:id="rId297"/>
    <p:sldId id="552" r:id="rId298"/>
    <p:sldId id="553" r:id="rId299"/>
    <p:sldId id="554" r:id="rId300"/>
    <p:sldId id="555" r:id="rId301"/>
    <p:sldId id="556" r:id="rId30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3B5F2FA-32D7-4D15-774F-46F251FA9009}"/>
    <p:ext uri="{887DCC9E-D5BE-4D78-B186-8D87200785EC}"/>
    <p:ext uri="{392B4DD3-04C4-49F7-7ADC-29C694EB1ECC}"/>
  </p:extLst>
</p:presentationPr>
</file>

<file path=ppt/tableStyles.xml><?xml version="1.0" encoding="utf-8"?>
<a:tblStyleLst xmlns:a="http://schemas.openxmlformats.org/drawingml/2006/main" def="{70512DA9-AD76-458E-F873-6CE1B700E58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1" autoAdjust="0"/>
    <p:restoredTop sz="94660"/>
  </p:normalViewPr>
  <p:slideViewPr>
    <p:cSldViewPr snapToGrid="0">
      <p:cViewPr varScale="1">
        <p:scale>
          <a:sx n="74" d="100"/>
          <a:sy n="74" d="100"/>
        </p:scale>
        <p:origin x="69" y="1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2366" y="6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268" Type="http://schemas.openxmlformats.org/officeDocument/2006/relationships/slide" Target="slides/slide267.xml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181" Type="http://schemas.openxmlformats.org/officeDocument/2006/relationships/slide" Target="slides/slide180.xml"/><Relationship Id="rId237" Type="http://schemas.openxmlformats.org/officeDocument/2006/relationships/slide" Target="slides/slide236.xml"/><Relationship Id="rId279" Type="http://schemas.openxmlformats.org/officeDocument/2006/relationships/slide" Target="slides/slide278.xml"/><Relationship Id="rId43" Type="http://schemas.openxmlformats.org/officeDocument/2006/relationships/slide" Target="slides/slide42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presProps" Target="presProps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48" Type="http://schemas.openxmlformats.org/officeDocument/2006/relationships/slide" Target="slides/slide247.xml"/><Relationship Id="rId12" Type="http://schemas.openxmlformats.org/officeDocument/2006/relationships/slide" Target="slides/slide11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96" Type="http://schemas.openxmlformats.org/officeDocument/2006/relationships/slide" Target="slides/slide95.xml"/><Relationship Id="rId161" Type="http://schemas.openxmlformats.org/officeDocument/2006/relationships/slide" Target="slides/slide160.xml"/><Relationship Id="rId217" Type="http://schemas.openxmlformats.org/officeDocument/2006/relationships/slide" Target="slides/slide216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viewProps" Target="viewProps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theme" Target="theme/theme1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230" Type="http://schemas.openxmlformats.org/officeDocument/2006/relationships/slide" Target="slides/slide229.xml"/><Relationship Id="rId251" Type="http://schemas.openxmlformats.org/officeDocument/2006/relationships/slide" Target="slides/slide250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7" Type="http://schemas.openxmlformats.org/officeDocument/2006/relationships/tableStyles" Target="tableStyles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78" Type="http://schemas.openxmlformats.org/officeDocument/2006/relationships/slide" Target="slides/slide77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64" Type="http://schemas.openxmlformats.org/officeDocument/2006/relationships/slide" Target="slides/slide163.xml"/><Relationship Id="rId185" Type="http://schemas.openxmlformats.org/officeDocument/2006/relationships/slide" Target="slides/slide184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303" Type="http://schemas.openxmlformats.org/officeDocument/2006/relationships/handoutMaster" Target="handoutMasters/handoutMaster1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Relationship Id="rId258" Type="http://schemas.openxmlformats.org/officeDocument/2006/relationships/slide" Target="slides/slide257.xml"/><Relationship Id="rId22" Type="http://schemas.openxmlformats.org/officeDocument/2006/relationships/slide" Target="slides/slide21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71" Type="http://schemas.openxmlformats.org/officeDocument/2006/relationships/slide" Target="slides/slide170.xml"/><Relationship Id="rId227" Type="http://schemas.openxmlformats.org/officeDocument/2006/relationships/slide" Target="slides/slide226.xml"/><Relationship Id="rId269" Type="http://schemas.openxmlformats.org/officeDocument/2006/relationships/slide" Target="slides/slide268.xml"/><Relationship Id="rId33" Type="http://schemas.openxmlformats.org/officeDocument/2006/relationships/slide" Target="slides/slide32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75" Type="http://schemas.openxmlformats.org/officeDocument/2006/relationships/slide" Target="slides/slide74.xml"/><Relationship Id="rId140" Type="http://schemas.openxmlformats.org/officeDocument/2006/relationships/slide" Target="slides/slide139.xml"/><Relationship Id="rId182" Type="http://schemas.openxmlformats.org/officeDocument/2006/relationships/slide" Target="slides/slide181.xml"/><Relationship Id="rId6" Type="http://schemas.openxmlformats.org/officeDocument/2006/relationships/slide" Target="slides/slide5.xml"/><Relationship Id="rId238" Type="http://schemas.openxmlformats.org/officeDocument/2006/relationships/slide" Target="slides/slide2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2DCF5D99-8D6E-7128-17F2-31E68ED223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D6308E1-F516-577A-9353-BB3A0E54CE4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AF61A8-F7D9-4DEE-935A-736665E394FD}" type="datetimeFigureOut">
              <a:rPr lang="zh-CN" altLang="en-US" smtClean="0"/>
              <a:t>2024/6/19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018F5B2-EE89-A187-1A42-2C368943DF9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4747DC4-9981-9DA3-2E98-DFE45D3E875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947BC-E54D-472D-A0A7-56E9FF8E5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93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7F526-5080-48E3-B3FC-CDCE82D82C15}" type="datetimeFigureOut">
              <a:rPr lang="zh-CN" altLang="en-US" smtClean="0"/>
              <a:t>2024/6/19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0A200-FB62-41D8-3268-B3C3290500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375C5C16-D2F6-48D6-2F0B-2E43722D66BC}"/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A0F27-9F2E-4246-9FEB-A85E2A1FC4C7}" type="datetimeFigureOut">
              <a:rPr lang="zh-CN" altLang="en-US" smtClean="0"/>
              <a:t>2024/6/19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2EF30-814D-42A6-7E12-A4D26041F7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EB4F46BD-74BD-4B5F-FD24-A21AB49EB451}"/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EA15D-8928-4E55-CF1F-FFABD0B145A0}" type="datetimeFigureOut">
              <a:rPr lang="zh-CN" altLang="en-US" smtClean="0"/>
              <a:t>2024/6/19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5891A-BF8B-49DE-4C5C-5F4AB4A3B6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1CFD952B-035B-4290-BEE7-B31E372B0677}"/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1486F-C210-4AB8-AD90-BA704B3576A1}" type="datetimeFigureOut">
              <a:rPr lang="zh-CN" altLang="en-US" smtClean="0"/>
              <a:t>2024/6/19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C327A-C16C-4D42-4A04-88B83C5856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20DA4069-7A10-4F76-EC6C-05A067D25454}"/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BB03-C96E-4BD7-6B5C-C0C059BB3DBA}" type="datetimeFigureOut">
              <a:rPr lang="zh-CN" altLang="en-US" smtClean="0"/>
              <a:t>2024/6/19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1A-0E7C-40E2-C39C-ECBD428946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7BECD858-6740-4E4E-8E2C-CF2949C28A16}"/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A6484-AD82-4A9C-EA1E-08B874B0385A}" type="datetimeFigureOut">
              <a:rPr lang="zh-CN" altLang="en-US" smtClean="0"/>
              <a:t>2024/6/19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E7E29-7350-463F-0045-118FD377E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49682C37-0BE0-4FF0-6C36-ED0C505CF383}"/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CD333-3087-4929-8BAB-CF546601858F}" type="datetimeFigureOut">
              <a:rPr lang="zh-CN" altLang="en-US" smtClean="0"/>
              <a:t>2024/6/19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27E80-3156-435B-A4DF-BDB2F8675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6EF1F1C6-57B9-4FD1-F0E2-4CE7B10A4CDA}"/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777BE-3BF8-4764-DCF6-F0112E92E588}" type="datetimeFigureOut">
              <a:rPr lang="zh-CN" altLang="en-US" smtClean="0"/>
              <a:t>2024/6/19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8E0ED-805E-4DA0-5EA3-872EC6FD52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66C33C49-19BA-4053-C1D9-CE328B83DC99}"/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C75A-55C3-4EEE-8AB9-05D79EF889E5}" type="datetimeFigureOut">
              <a:rPr lang="zh-CN" altLang="en-US" smtClean="0"/>
              <a:t>2024/6/19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5D165-2A09-44A2-EDD5-05B4585EC5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FE6667B5-DB87-476B-81EF-76EC7DE4DC48}"/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E902-8959-4549-AC7C-05EB57C35D88}" type="datetimeFigureOut">
              <a:rPr lang="zh-CN" altLang="en-US" smtClean="0"/>
              <a:t>2024/6/19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49593-40A5-4E35-BE66-AE9DC7166F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0CB710CF-E39B-4064-4CA3-19F1CF9B9D26}"/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C7E1B-21A2-4865-B20F-37E27BB113D5}" type="datetimeFigureOut">
              <a:rPr lang="zh-CN" altLang="en-US" smtClean="0"/>
              <a:t>2024/6/19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04D4C-856F-4EFC-04FD-2E7C4D532B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DFD313EB-50EB-49B6-039F-7C2A2851B005}"/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F60A5-1F46-4E67-C318-35E0ED638E4C}" type="datetimeFigureOut">
              <a:rPr lang="zh-CN" altLang="en-US" smtClean="0"/>
              <a:t>2024/6/19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C46F0-8E00-4BE4-11C8-10B2EC9C0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CA9552F4-46D4-4E91-01EF-45CF547C453D}"/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www.baidu.com:443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idu.com" TargetMode="External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21.png"/><Relationship Id="rId4" Type="http://schemas.openxmlformats.org/officeDocument/2006/relationships/image" Target="../media/image21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7" Type="http://schemas.openxmlformats.org/officeDocument/2006/relationships/image" Target="../media/image3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baidu.com" TargetMode="External"/><Relationship Id="rId4" Type="http://schemas.openxmlformats.org/officeDocument/2006/relationships/image" Target="../media/image127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8.png"/><Relationship Id="rId5" Type="http://schemas.openxmlformats.org/officeDocument/2006/relationships/image" Target="../media/image125.png"/><Relationship Id="rId4" Type="http://schemas.openxmlformats.org/officeDocument/2006/relationships/image" Target="../media/image21.png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3" Type="http://schemas.openxmlformats.org/officeDocument/2006/relationships/image" Target="../media/image129.png"/><Relationship Id="rId7" Type="http://schemas.openxmlformats.org/officeDocument/2006/relationships/image" Target="../media/image13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Relationship Id="rId9" Type="http://schemas.openxmlformats.org/officeDocument/2006/relationships/image" Target="../media/image1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7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.png"/><Relationship Id="rId4" Type="http://schemas.openxmlformats.org/officeDocument/2006/relationships/hyperlink" Target="http://www.baidu.com/S?num=1" TargetMode="Externa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36.png"/><Relationship Id="rId4" Type="http://schemas.openxmlformats.org/officeDocument/2006/relationships/image" Target="../media/image21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1.png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.png"/><Relationship Id="rId4" Type="http://schemas.openxmlformats.org/officeDocument/2006/relationships/hyperlink" Target="https://www.baidu.com" TargetMode="Externa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.png"/><Relationship Id="rId4" Type="http://schemas.openxmlformats.org/officeDocument/2006/relationships/hyperlink" Target="http://www.weather.com.cn/data/sk/101010100.html" TargetMode="Externa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.png"/><Relationship Id="rId4" Type="http://schemas.openxmlformats.org/officeDocument/2006/relationships/hyperlink" Target="https://www.jd.com" TargetMode="Externa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7" Type="http://schemas.openxmlformats.org/officeDocument/2006/relationships/image" Target="../media/image3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baidu.com/" TargetMode="External"/><Relationship Id="rId4" Type="http://schemas.openxmlformats.org/officeDocument/2006/relationships/hyperlink" Target="http://www.itcast.cn/" TargetMode="Externa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7" Type="http://schemas.openxmlformats.org/officeDocument/2006/relationships/image" Target="../media/image3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baidu.com/" TargetMode="External"/><Relationship Id="rId4" Type="http://schemas.openxmlformats.org/officeDocument/2006/relationships/hyperlink" Target="http://www.itcast.cn/" TargetMode="Externa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7" Type="http://schemas.openxmlformats.org/officeDocument/2006/relationships/image" Target="../media/image3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baidu.com/s?wd=" TargetMode="External"/><Relationship Id="rId4" Type="http://schemas.openxmlformats.org/officeDocument/2006/relationships/hyperlink" Target="http://www.weather.com.cn/data/sk/101010100.html" TargetMode="Externa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1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27.png"/><Relationship Id="rId7" Type="http://schemas.openxmlformats.org/officeDocument/2006/relationships/image" Target="../media/image153.png"/><Relationship Id="rId12" Type="http://schemas.openxmlformats.org/officeDocument/2006/relationships/image" Target="../media/image158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2.png"/><Relationship Id="rId11" Type="http://schemas.openxmlformats.org/officeDocument/2006/relationships/image" Target="../media/image157.png"/><Relationship Id="rId5" Type="http://schemas.openxmlformats.org/officeDocument/2006/relationships/image" Target="../media/image151.png"/><Relationship Id="rId10" Type="http://schemas.openxmlformats.org/officeDocument/2006/relationships/image" Target="../media/image156.png"/><Relationship Id="rId4" Type="http://schemas.openxmlformats.org/officeDocument/2006/relationships/image" Target="../media/image150.png"/><Relationship Id="rId9" Type="http://schemas.openxmlformats.org/officeDocument/2006/relationships/image" Target="../media/image155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1.png"/></Relationships>
</file>

<file path=ppt/slides/_rels/slide1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62.png"/><Relationship Id="rId7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baidu.com/s?wd=" TargetMode="External"/><Relationship Id="rId5" Type="http://schemas.openxmlformats.org/officeDocument/2006/relationships/hyperlink" Target="http://www.weather.com.cn/data/sk/101010100.html" TargetMode="External"/><Relationship Id="rId4" Type="http://schemas.openxmlformats.org/officeDocument/2006/relationships/image" Target="../media/image163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49.png"/><Relationship Id="rId4" Type="http://schemas.openxmlformats.org/officeDocument/2006/relationships/image" Target="../media/image21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png"/><Relationship Id="rId3" Type="http://schemas.openxmlformats.org/officeDocument/2006/relationships/image" Target="../media/image164.png"/><Relationship Id="rId7" Type="http://schemas.openxmlformats.org/officeDocument/2006/relationships/image" Target="../media/image168.png"/><Relationship Id="rId12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7.png"/><Relationship Id="rId11" Type="http://schemas.openxmlformats.org/officeDocument/2006/relationships/image" Target="../media/image172.png"/><Relationship Id="rId5" Type="http://schemas.openxmlformats.org/officeDocument/2006/relationships/image" Target="../media/image166.png"/><Relationship Id="rId10" Type="http://schemas.openxmlformats.org/officeDocument/2006/relationships/image" Target="../media/image171.png"/><Relationship Id="rId4" Type="http://schemas.openxmlformats.org/officeDocument/2006/relationships/image" Target="../media/image165.png"/><Relationship Id="rId9" Type="http://schemas.openxmlformats.org/officeDocument/2006/relationships/image" Target="../media/image170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4.png"/><Relationship Id="rId4" Type="http://schemas.openxmlformats.org/officeDocument/2006/relationships/image" Target="../media/image3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77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1.png"/><Relationship Id="rId5" Type="http://schemas.openxmlformats.org/officeDocument/2006/relationships/image" Target="../media/image180.png"/><Relationship Id="rId4" Type="http://schemas.openxmlformats.org/officeDocument/2006/relationships/image" Target="../media/image3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png"/><Relationship Id="rId3" Type="http://schemas.openxmlformats.org/officeDocument/2006/relationships/image" Target="../media/image183.png"/><Relationship Id="rId7" Type="http://schemas.openxmlformats.org/officeDocument/2006/relationships/image" Target="../media/image3.pn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6.png"/><Relationship Id="rId5" Type="http://schemas.openxmlformats.org/officeDocument/2006/relationships/image" Target="../media/image185.png"/><Relationship Id="rId4" Type="http://schemas.openxmlformats.org/officeDocument/2006/relationships/image" Target="../media/image18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1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95.pn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.png"/><Relationship Id="rId4" Type="http://schemas.openxmlformats.org/officeDocument/2006/relationships/hyperlink" Target="https://www.baidu.com/s?wd=hello" TargetMode="Externa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7" Type="http://schemas.openxmlformats.org/officeDocument/2006/relationships/image" Target="../media/image3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baidu.com/s?wd=" TargetMode="External"/><Relationship Id="rId4" Type="http://schemas.openxmlformats.org/officeDocument/2006/relationships/hyperlink" Target="http://www.itcast.cn" TargetMode="Externa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3" Type="http://schemas.openxmlformats.org/officeDocument/2006/relationships/image" Target="../media/image198.png"/><Relationship Id="rId7" Type="http://schemas.openxmlformats.org/officeDocument/2006/relationships/image" Target="../media/image20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1.png"/><Relationship Id="rId5" Type="http://schemas.openxmlformats.org/officeDocument/2006/relationships/image" Target="../media/image200.png"/><Relationship Id="rId4" Type="http://schemas.openxmlformats.org/officeDocument/2006/relationships/image" Target="../media/image199.png"/><Relationship Id="rId9" Type="http://schemas.openxmlformats.org/officeDocument/2006/relationships/image" Target="../media/image204.png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1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1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11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0.png"/><Relationship Id="rId5" Type="http://schemas.openxmlformats.org/officeDocument/2006/relationships/image" Target="../media/image209.png"/><Relationship Id="rId4" Type="http://schemas.openxmlformats.org/officeDocument/2006/relationships/image" Target="../media/image208.png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.png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7.png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hyperlink" Target="https://www.baidu.com" TargetMode="Externa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9.png"/><Relationship Id="rId4" Type="http://schemas.openxmlformats.org/officeDocument/2006/relationships/image" Target="../media/image218.png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hyperlink" Target="https://www.baidu.com" TargetMode="Externa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hyperlink" Target="https://www.baidu.com" TargetMode="Externa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2.png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7.png"/><Relationship Id="rId1" Type="http://schemas.openxmlformats.org/officeDocument/2006/relationships/slideLayout" Target="../slideLayouts/slideLayout1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8.png"/><Relationship Id="rId1" Type="http://schemas.openxmlformats.org/officeDocument/2006/relationships/slideLayout" Target="../slideLayouts/slideLayout1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2.png"/><Relationship Id="rId5" Type="http://schemas.openxmlformats.org/officeDocument/2006/relationships/image" Target="../media/image231.png"/><Relationship Id="rId4" Type="http://schemas.openxmlformats.org/officeDocument/2006/relationships/image" Target="../media/image2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1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idu.com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9.png"/><Relationship Id="rId4" Type="http://schemas.openxmlformats.org/officeDocument/2006/relationships/hyperlink" Target="https://github.com/undera/perfmon-agent" TargetMode="Externa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1.png"/><Relationship Id="rId4" Type="http://schemas.openxmlformats.org/officeDocument/2006/relationships/image" Target="../media/image24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png"/><Relationship Id="rId1" Type="http://schemas.openxmlformats.org/officeDocument/2006/relationships/slideLayout" Target="../slideLayouts/slideLayout1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1.x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44.png"/><Relationship Id="rId4" Type="http://schemas.openxmlformats.org/officeDocument/2006/relationships/image" Target="../media/image80.png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5.png"/><Relationship Id="rId1" Type="http://schemas.openxmlformats.org/officeDocument/2006/relationships/slideLayout" Target="../slideLayouts/slideLayout1.x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png"/><Relationship Id="rId2" Type="http://schemas.openxmlformats.org/officeDocument/2006/relationships/image" Target="../media/image2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8.png"/><Relationship Id="rId1" Type="http://schemas.openxmlformats.org/officeDocument/2006/relationships/slideLayout" Target="../slideLayouts/slideLayout1.xml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9.png"/><Relationship Id="rId1" Type="http://schemas.openxmlformats.org/officeDocument/2006/relationships/slideLayout" Target="../slideLayouts/slideLayout1.x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53.png"/><Relationship Id="rId4" Type="http://schemas.openxmlformats.org/officeDocument/2006/relationships/image" Target="../media/image252.png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5.png"/><Relationship Id="rId1" Type="http://schemas.openxmlformats.org/officeDocument/2006/relationships/slideLayout" Target="../slideLayouts/slideLayout1.xml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7.png"/><Relationship Id="rId1" Type="http://schemas.openxmlformats.org/officeDocument/2006/relationships/slideLayout" Target="../slideLayouts/slideLayout1.x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8.png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1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3.png"/><Relationship Id="rId2" Type="http://schemas.openxmlformats.org/officeDocument/2006/relationships/image" Target="../media/image2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6.png"/><Relationship Id="rId1" Type="http://schemas.openxmlformats.org/officeDocument/2006/relationships/slideLayout" Target="../slideLayouts/slideLayout1.x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8.png"/></Relationships>
</file>

<file path=ppt/slides/_rels/slide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image" Target="../media/image26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1.x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2.png"/><Relationship Id="rId1" Type="http://schemas.openxmlformats.org/officeDocument/2006/relationships/slideLayout" Target="../slideLayouts/slideLayout1.x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4.png"/><Relationship Id="rId2" Type="http://schemas.openxmlformats.org/officeDocument/2006/relationships/image" Target="../media/image27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5.png"/></Relationships>
</file>

<file path=ppt/slides/_rels/slide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7.png"/><Relationship Id="rId1" Type="http://schemas.openxmlformats.org/officeDocument/2006/relationships/slideLayout" Target="../slideLayouts/slideLayout1.xml"/></Relationships>
</file>

<file path=ppt/slides/_rels/slide2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8.png"/><Relationship Id="rId1" Type="http://schemas.openxmlformats.org/officeDocument/2006/relationships/slideLayout" Target="../slideLayouts/slideLayout1.xml"/></Relationships>
</file>

<file path=ppt/slides/_rels/slide2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9.png"/><Relationship Id="rId1" Type="http://schemas.openxmlformats.org/officeDocument/2006/relationships/slideLayout" Target="../slideLayouts/slideLayout1.xml"/></Relationships>
</file>

<file path=ppt/slides/_rels/slide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/Relationships>
</file>

<file path=ppt/slides/_rels/slide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1.png"/><Relationship Id="rId1" Type="http://schemas.openxmlformats.org/officeDocument/2006/relationships/slideLayout" Target="../slideLayouts/slideLayout1.xml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3.png"/><Relationship Id="rId2" Type="http://schemas.openxmlformats.org/officeDocument/2006/relationships/image" Target="../media/image28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4.png"/></Relationships>
</file>

<file path=ppt/slides/_rels/slide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5.png"/><Relationship Id="rId1" Type="http://schemas.openxmlformats.org/officeDocument/2006/relationships/slideLayout" Target="../slideLayouts/slideLayout1.xml"/></Relationships>
</file>

<file path=ppt/slides/_rels/slide2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7.png"/><Relationship Id="rId2" Type="http://schemas.openxmlformats.org/officeDocument/2006/relationships/image" Target="../media/image286.png"/><Relationship Id="rId1" Type="http://schemas.openxmlformats.org/officeDocument/2006/relationships/slideLayout" Target="../slideLayouts/slideLayout1.xml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hyperlink" Target="http://bms-test.itheima.net/bms/index" TargetMode="External"/><Relationship Id="rId2" Type="http://schemas.openxmlformats.org/officeDocument/2006/relationships/hyperlink" Target="http://bms-test.itheima.net/bms/login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bms-test.itheima.net/bms/logout" TargetMode="External"/><Relationship Id="rId4" Type="http://schemas.openxmlformats.org/officeDocument/2006/relationships/hyperlink" Target="http://bms-test.itheima.net/bms/profile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png"/><Relationship Id="rId2" Type="http://schemas.openxmlformats.org/officeDocument/2006/relationships/image" Target="../media/image28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0.png"/></Relationships>
</file>

<file path=ppt/slides/_rels/slide2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3.xml.rels><?xml version="1.0" encoding="UTF-8" standalone="yes"?>
<Relationships xmlns="http://schemas.openxmlformats.org/package/2006/relationships"><Relationship Id="rId2" Type="http://schemas.openxmlformats.org/officeDocument/2006/relationships/hyperlink" Target="http://bms-test.itheima.net/bms" TargetMode="External"/><Relationship Id="rId1" Type="http://schemas.openxmlformats.org/officeDocument/2006/relationships/slideLayout" Target="../slideLayouts/slideLayout1.xml"/></Relationships>
</file>

<file path=ppt/slides/_rels/slide2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1.png"/><Relationship Id="rId1" Type="http://schemas.openxmlformats.org/officeDocument/2006/relationships/slideLayout" Target="../slideLayouts/slideLayout1.xml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2.png"/><Relationship Id="rId1" Type="http://schemas.openxmlformats.org/officeDocument/2006/relationships/slideLayout" Target="../slideLayouts/slideLayout1.xml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png"/><Relationship Id="rId2" Type="http://schemas.openxmlformats.org/officeDocument/2006/relationships/image" Target="../media/image296.png"/><Relationship Id="rId1" Type="http://schemas.openxmlformats.org/officeDocument/2006/relationships/slideLayout" Target="../slideLayouts/slideLayout1.xml"/></Relationships>
</file>

<file path=ppt/slides/_rels/slide3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5" Type="http://schemas.openxmlformats.org/officeDocument/2006/relationships/hyperlink" Target="http://www.oracle.com/" TargetMode="External"/><Relationship Id="rId4" Type="http://schemas.openxmlformats.org/officeDocument/2006/relationships/image" Target="../media/image80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jmeter.apache.org/download_jmet" TargetMode="External"/><Relationship Id="rId4" Type="http://schemas.openxmlformats.org/officeDocument/2006/relationships/image" Target="../media/image8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1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3.png"/><Relationship Id="rId7" Type="http://schemas.openxmlformats.org/officeDocument/2006/relationships/image" Target="../media/image97.png"/><Relationship Id="rId12" Type="http://schemas.openxmlformats.org/officeDocument/2006/relationships/image" Target="../media/image102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6.png"/><Relationship Id="rId11" Type="http://schemas.openxmlformats.org/officeDocument/2006/relationships/image" Target="../media/image101.png"/><Relationship Id="rId5" Type="http://schemas.openxmlformats.org/officeDocument/2006/relationships/image" Target="../media/image95.png"/><Relationship Id="rId10" Type="http://schemas.openxmlformats.org/officeDocument/2006/relationships/image" Target="../media/image100.png"/><Relationship Id="rId4" Type="http://schemas.openxmlformats.org/officeDocument/2006/relationships/image" Target="../media/image94.png"/><Relationship Id="rId9" Type="http://schemas.openxmlformats.org/officeDocument/2006/relationships/image" Target="../media/image99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idu.com/S?wd=test" TargetMode="External"/><Relationship Id="rId2" Type="http://schemas.openxmlformats.org/officeDocument/2006/relationships/hyperlink" Target="http://www.baidu.com/S?wd=test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hyperlink" Target="http://www.baidu.com/S" TargetMode="External"/><Relationship Id="rId4" Type="http://schemas.openxmlformats.org/officeDocument/2006/relationships/hyperlink" Target="https://www.baidu.com/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ctorPath 4"/>
          <p:cNvSpPr/>
          <p:nvPr/>
        </p:nvSpPr>
        <p:spPr>
          <a:xfrm>
            <a:off x="11275772" y="1206132"/>
            <a:ext cx="187935" cy="216370"/>
          </a:xfrm>
          <a:custGeom>
            <a:avLst/>
            <a:gdLst/>
            <a:ahLst/>
            <a:cxnLst/>
            <a:rect l="l" t="t" r="r" b="b"/>
            <a:pathLst>
              <a:path w="187935" h="216370">
                <a:moveTo>
                  <a:pt x="96089" y="457"/>
                </a:moveTo>
                <a:lnTo>
                  <a:pt x="185293" y="45059"/>
                </a:lnTo>
                <a:lnTo>
                  <a:pt x="186387" y="45796"/>
                </a:lnTo>
                <a:lnTo>
                  <a:pt x="187224" y="46812"/>
                </a:lnTo>
                <a:lnTo>
                  <a:pt x="187744" y="48019"/>
                </a:lnTo>
                <a:lnTo>
                  <a:pt x="187935" y="49314"/>
                </a:lnTo>
                <a:lnTo>
                  <a:pt x="187935" y="167068"/>
                </a:lnTo>
                <a:lnTo>
                  <a:pt x="187744" y="168364"/>
                </a:lnTo>
                <a:lnTo>
                  <a:pt x="187224" y="169570"/>
                </a:lnTo>
                <a:lnTo>
                  <a:pt x="186387" y="170574"/>
                </a:lnTo>
                <a:lnTo>
                  <a:pt x="185293" y="171323"/>
                </a:lnTo>
                <a:lnTo>
                  <a:pt x="96089" y="215925"/>
                </a:lnTo>
                <a:lnTo>
                  <a:pt x="94692" y="216370"/>
                </a:lnTo>
                <a:lnTo>
                  <a:pt x="93232" y="216370"/>
                </a:lnTo>
                <a:lnTo>
                  <a:pt x="91835" y="215925"/>
                </a:lnTo>
                <a:lnTo>
                  <a:pt x="2629" y="171323"/>
                </a:lnTo>
                <a:lnTo>
                  <a:pt x="1550" y="170574"/>
                </a:lnTo>
                <a:lnTo>
                  <a:pt x="713" y="169570"/>
                </a:lnTo>
                <a:lnTo>
                  <a:pt x="178" y="168364"/>
                </a:lnTo>
                <a:lnTo>
                  <a:pt x="-1" y="167068"/>
                </a:lnTo>
                <a:lnTo>
                  <a:pt x="-1" y="49314"/>
                </a:lnTo>
                <a:lnTo>
                  <a:pt x="178" y="48019"/>
                </a:lnTo>
                <a:lnTo>
                  <a:pt x="713" y="46812"/>
                </a:lnTo>
                <a:lnTo>
                  <a:pt x="1550" y="45796"/>
                </a:lnTo>
                <a:lnTo>
                  <a:pt x="2629" y="45059"/>
                </a:lnTo>
                <a:lnTo>
                  <a:pt x="91835" y="457"/>
                </a:lnTo>
                <a:lnTo>
                  <a:pt x="93232" y="0"/>
                </a:lnTo>
                <a:lnTo>
                  <a:pt x="94692" y="0"/>
                </a:lnTo>
                <a:moveTo>
                  <a:pt x="9524" y="52248"/>
                </a:moveTo>
                <a:lnTo>
                  <a:pt x="9524" y="164121"/>
                </a:lnTo>
                <a:lnTo>
                  <a:pt x="93962" y="206340"/>
                </a:lnTo>
                <a:lnTo>
                  <a:pt x="178411" y="164115"/>
                </a:lnTo>
                <a:lnTo>
                  <a:pt x="178411" y="52255"/>
                </a:lnTo>
                <a:lnTo>
                  <a:pt x="93962" y="1003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5" name="1A118C1F-823F-4BF3-D7A0-6354867D3A60"/>
          <p:cNvPicPr>
            <a:picLocks noChangeAspect="1"/>
          </p:cNvPicPr>
          <p:nvPr/>
        </p:nvPicPr>
        <p:blipFill>
          <a:blip r:embed="rId2" cstate="print">
            <a:extLst>
              <a:ext uri="{8047BDD2-DC37-4B68-C44C-A7101061D154}"/>
            </a:extLst>
          </a:blip>
          <a:srcRect/>
          <a:stretch>
            <a:fillRect/>
          </a:stretch>
        </p:blipFill>
        <p:spPr>
          <a:xfrm>
            <a:off x="8621218" y="0"/>
            <a:ext cx="1143000" cy="847725"/>
          </a:xfrm>
          <a:prstGeom prst="rect">
            <a:avLst/>
          </a:prstGeom>
        </p:spPr>
      </p:pic>
      <p:grpSp>
        <p:nvGrpSpPr>
          <p:cNvPr id="6" name="Combination 6"/>
          <p:cNvGrpSpPr/>
          <p:nvPr/>
        </p:nvGrpSpPr>
        <p:grpSpPr>
          <a:xfrm>
            <a:off x="8051318" y="128016"/>
            <a:ext cx="2595474" cy="1403909"/>
            <a:chOff x="8051318" y="128016"/>
            <a:chExt cx="2595474" cy="1403909"/>
          </a:xfrm>
        </p:grpSpPr>
        <p:sp>
          <p:nvSpPr>
            <p:cNvPr id="7" name="VectorPath 7"/>
            <p:cNvSpPr/>
            <p:nvPr/>
          </p:nvSpPr>
          <p:spPr>
            <a:xfrm>
              <a:off x="9557004" y="717804"/>
              <a:ext cx="451103" cy="522732"/>
            </a:xfrm>
            <a:custGeom>
              <a:avLst/>
              <a:gdLst/>
              <a:ahLst/>
              <a:cxnLst/>
              <a:rect l="l" t="t" r="r" b="b"/>
              <a:pathLst>
                <a:path w="451103" h="522732">
                  <a:moveTo>
                    <a:pt x="225552" y="0"/>
                  </a:moveTo>
                  <a:lnTo>
                    <a:pt x="451103" y="112776"/>
                  </a:lnTo>
                  <a:lnTo>
                    <a:pt x="451103" y="409956"/>
                  </a:lnTo>
                  <a:lnTo>
                    <a:pt x="225552" y="522732"/>
                  </a:lnTo>
                  <a:lnTo>
                    <a:pt x="0" y="409956"/>
                  </a:lnTo>
                  <a:lnTo>
                    <a:pt x="0" y="112776"/>
                  </a:lnTo>
                  <a:lnTo>
                    <a:pt x="225552" y="0"/>
                  </a:lnTo>
                </a:path>
              </a:pathLst>
            </a:custGeom>
            <a:solidFill>
              <a:srgbClr val="49504F">
                <a:alpha val="50000"/>
              </a:srgbClr>
            </a:solidFill>
          </p:spPr>
        </p:sp>
        <p:sp>
          <p:nvSpPr>
            <p:cNvPr id="8" name="VectorPath 8"/>
            <p:cNvSpPr/>
            <p:nvPr/>
          </p:nvSpPr>
          <p:spPr>
            <a:xfrm>
              <a:off x="8051318" y="948233"/>
              <a:ext cx="476326" cy="548374"/>
            </a:xfrm>
            <a:custGeom>
              <a:avLst/>
              <a:gdLst/>
              <a:ahLst/>
              <a:cxnLst/>
              <a:rect l="l" t="t" r="r" b="b"/>
              <a:pathLst>
                <a:path w="476326" h="548374">
                  <a:moveTo>
                    <a:pt x="241656" y="444"/>
                  </a:moveTo>
                  <a:lnTo>
                    <a:pt x="243839" y="1295"/>
                  </a:lnTo>
                  <a:lnTo>
                    <a:pt x="469303" y="114021"/>
                  </a:lnTo>
                  <a:lnTo>
                    <a:pt x="471664" y="115545"/>
                  </a:lnTo>
                  <a:lnTo>
                    <a:pt x="473622" y="117551"/>
                  </a:lnTo>
                  <a:lnTo>
                    <a:pt x="475094" y="119939"/>
                  </a:lnTo>
                  <a:lnTo>
                    <a:pt x="476007" y="122593"/>
                  </a:lnTo>
                  <a:lnTo>
                    <a:pt x="476326" y="125387"/>
                  </a:lnTo>
                  <a:lnTo>
                    <a:pt x="476326" y="422986"/>
                  </a:lnTo>
                  <a:lnTo>
                    <a:pt x="476007" y="425780"/>
                  </a:lnTo>
                  <a:lnTo>
                    <a:pt x="475094" y="428434"/>
                  </a:lnTo>
                  <a:lnTo>
                    <a:pt x="473622" y="430822"/>
                  </a:lnTo>
                  <a:lnTo>
                    <a:pt x="471664" y="432829"/>
                  </a:lnTo>
                  <a:lnTo>
                    <a:pt x="469303" y="434353"/>
                  </a:lnTo>
                  <a:lnTo>
                    <a:pt x="243839" y="547078"/>
                  </a:lnTo>
                  <a:lnTo>
                    <a:pt x="241656" y="547929"/>
                  </a:lnTo>
                  <a:lnTo>
                    <a:pt x="239344" y="548374"/>
                  </a:lnTo>
                  <a:lnTo>
                    <a:pt x="236982" y="548374"/>
                  </a:lnTo>
                  <a:lnTo>
                    <a:pt x="234670" y="547929"/>
                  </a:lnTo>
                  <a:lnTo>
                    <a:pt x="232486" y="547078"/>
                  </a:lnTo>
                  <a:lnTo>
                    <a:pt x="7023" y="434353"/>
                  </a:lnTo>
                  <a:lnTo>
                    <a:pt x="4660" y="432829"/>
                  </a:lnTo>
                  <a:lnTo>
                    <a:pt x="2704" y="430822"/>
                  </a:lnTo>
                  <a:lnTo>
                    <a:pt x="1219" y="428434"/>
                  </a:lnTo>
                  <a:lnTo>
                    <a:pt x="305" y="425780"/>
                  </a:lnTo>
                  <a:lnTo>
                    <a:pt x="0" y="422986"/>
                  </a:lnTo>
                  <a:lnTo>
                    <a:pt x="0" y="125387"/>
                  </a:lnTo>
                  <a:lnTo>
                    <a:pt x="305" y="122593"/>
                  </a:lnTo>
                  <a:lnTo>
                    <a:pt x="1219" y="119939"/>
                  </a:lnTo>
                  <a:lnTo>
                    <a:pt x="2704" y="117551"/>
                  </a:lnTo>
                  <a:lnTo>
                    <a:pt x="4660" y="115545"/>
                  </a:lnTo>
                  <a:lnTo>
                    <a:pt x="7023" y="114021"/>
                  </a:lnTo>
                  <a:lnTo>
                    <a:pt x="232486" y="1295"/>
                  </a:lnTo>
                  <a:lnTo>
                    <a:pt x="234670" y="444"/>
                  </a:lnTo>
                  <a:lnTo>
                    <a:pt x="236982" y="0"/>
                  </a:lnTo>
                  <a:lnTo>
                    <a:pt x="239344" y="0"/>
                  </a:lnTo>
                  <a:moveTo>
                    <a:pt x="25400" y="133229"/>
                  </a:moveTo>
                  <a:lnTo>
                    <a:pt x="25400" y="415144"/>
                  </a:lnTo>
                  <a:lnTo>
                    <a:pt x="238163" y="521519"/>
                  </a:lnTo>
                  <a:lnTo>
                    <a:pt x="450926" y="415144"/>
                  </a:lnTo>
                  <a:lnTo>
                    <a:pt x="450926" y="133229"/>
                  </a:lnTo>
                  <a:lnTo>
                    <a:pt x="238163" y="26854"/>
                  </a:lnTo>
                </a:path>
              </a:pathLst>
            </a:custGeom>
            <a:solidFill>
              <a:srgbClr val="A6A6A6">
                <a:alpha val="100000"/>
              </a:srgbClr>
            </a:solidFill>
          </p:spPr>
        </p:sp>
        <p:sp>
          <p:nvSpPr>
            <p:cNvPr id="9" name="VectorPath 9"/>
            <p:cNvSpPr/>
            <p:nvPr/>
          </p:nvSpPr>
          <p:spPr>
            <a:xfrm>
              <a:off x="10300716" y="128016"/>
              <a:ext cx="170688" cy="196596"/>
            </a:xfrm>
            <a:custGeom>
              <a:avLst/>
              <a:gdLst/>
              <a:ahLst/>
              <a:cxnLst/>
              <a:rect l="l" t="t" r="r" b="b"/>
              <a:pathLst>
                <a:path w="170688" h="196596">
                  <a:moveTo>
                    <a:pt x="85344" y="0"/>
                  </a:moveTo>
                  <a:lnTo>
                    <a:pt x="170688" y="41148"/>
                  </a:lnTo>
                  <a:lnTo>
                    <a:pt x="170688" y="153924"/>
                  </a:lnTo>
                  <a:lnTo>
                    <a:pt x="85344" y="196596"/>
                  </a:lnTo>
                  <a:lnTo>
                    <a:pt x="0" y="153924"/>
                  </a:lnTo>
                  <a:lnTo>
                    <a:pt x="0" y="41148"/>
                  </a:lnTo>
                  <a:lnTo>
                    <a:pt x="85344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10" name="VectorPath 10"/>
            <p:cNvSpPr/>
            <p:nvPr/>
          </p:nvSpPr>
          <p:spPr>
            <a:xfrm>
              <a:off x="9994724" y="1127151"/>
              <a:ext cx="652069" cy="404774"/>
            </a:xfrm>
            <a:custGeom>
              <a:avLst/>
              <a:gdLst/>
              <a:ahLst/>
              <a:cxnLst/>
              <a:rect l="l" t="t" r="r" b="b"/>
              <a:pathLst>
                <a:path w="652069" h="404774">
                  <a:moveTo>
                    <a:pt x="652069" y="396646"/>
                  </a:moveTo>
                  <a:lnTo>
                    <a:pt x="647092" y="404774"/>
                  </a:lnTo>
                  <a:lnTo>
                    <a:pt x="0" y="8128"/>
                  </a:lnTo>
                  <a:lnTo>
                    <a:pt x="4978" y="0"/>
                  </a:lnTo>
                </a:path>
              </a:pathLst>
            </a:custGeom>
            <a:solidFill>
              <a:srgbClr val="BFBFBF">
                <a:alpha val="100000"/>
              </a:srgbClr>
            </a:solidFill>
          </p:spPr>
        </p:sp>
      </p:grpSp>
      <p:sp>
        <p:nvSpPr>
          <p:cNvPr id="11" name="TextBox11"/>
          <p:cNvSpPr txBox="1"/>
          <p:nvPr/>
        </p:nvSpPr>
        <p:spPr>
          <a:xfrm>
            <a:off x="2451100" y="2226089"/>
            <a:ext cx="7315200" cy="18219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71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71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能测试课程阶段</a:t>
            </a:r>
          </a:p>
          <a:p>
            <a:pPr marL="0" marR="0" indent="0" eaLnBrk="0">
              <a:lnSpc>
                <a:spcPct val="60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grpSp>
        <p:nvGrpSpPr>
          <p:cNvPr id="12" name="Combination 12"/>
          <p:cNvGrpSpPr/>
          <p:nvPr/>
        </p:nvGrpSpPr>
        <p:grpSpPr>
          <a:xfrm>
            <a:off x="3741090" y="462026"/>
            <a:ext cx="1167714" cy="1261770"/>
            <a:chOff x="3741090" y="462026"/>
            <a:chExt cx="1167714" cy="1261770"/>
          </a:xfrm>
        </p:grpSpPr>
        <p:sp>
          <p:nvSpPr>
            <p:cNvPr id="13" name="VectorPath 13"/>
            <p:cNvSpPr/>
            <p:nvPr/>
          </p:nvSpPr>
          <p:spPr>
            <a:xfrm>
              <a:off x="3741090" y="827849"/>
              <a:ext cx="773786" cy="895947"/>
            </a:xfrm>
            <a:custGeom>
              <a:avLst/>
              <a:gdLst/>
              <a:ahLst/>
              <a:cxnLst/>
              <a:rect l="l" t="t" r="r" b="b"/>
              <a:pathLst>
                <a:path w="773786" h="895947">
                  <a:moveTo>
                    <a:pt x="389027" y="445"/>
                  </a:moveTo>
                  <a:lnTo>
                    <a:pt x="771144" y="191516"/>
                  </a:lnTo>
                  <a:lnTo>
                    <a:pt x="772236" y="192253"/>
                  </a:lnTo>
                  <a:lnTo>
                    <a:pt x="773075" y="193269"/>
                  </a:lnTo>
                  <a:lnTo>
                    <a:pt x="773595" y="194475"/>
                  </a:lnTo>
                  <a:lnTo>
                    <a:pt x="773786" y="195771"/>
                  </a:lnTo>
                  <a:lnTo>
                    <a:pt x="773786" y="700177"/>
                  </a:lnTo>
                  <a:lnTo>
                    <a:pt x="773595" y="701472"/>
                  </a:lnTo>
                  <a:lnTo>
                    <a:pt x="773075" y="702678"/>
                  </a:lnTo>
                  <a:lnTo>
                    <a:pt x="772236" y="703694"/>
                  </a:lnTo>
                  <a:lnTo>
                    <a:pt x="771144" y="704431"/>
                  </a:lnTo>
                  <a:lnTo>
                    <a:pt x="389027" y="895503"/>
                  </a:lnTo>
                  <a:lnTo>
                    <a:pt x="387629" y="895947"/>
                  </a:lnTo>
                  <a:lnTo>
                    <a:pt x="386156" y="895947"/>
                  </a:lnTo>
                  <a:lnTo>
                    <a:pt x="384759" y="895503"/>
                  </a:lnTo>
                  <a:lnTo>
                    <a:pt x="2642" y="704431"/>
                  </a:lnTo>
                  <a:lnTo>
                    <a:pt x="1562" y="703694"/>
                  </a:lnTo>
                  <a:lnTo>
                    <a:pt x="711" y="702678"/>
                  </a:lnTo>
                  <a:lnTo>
                    <a:pt x="190" y="701472"/>
                  </a:lnTo>
                  <a:lnTo>
                    <a:pt x="0" y="700177"/>
                  </a:lnTo>
                  <a:lnTo>
                    <a:pt x="0" y="195771"/>
                  </a:lnTo>
                  <a:lnTo>
                    <a:pt x="190" y="194475"/>
                  </a:lnTo>
                  <a:lnTo>
                    <a:pt x="711" y="193269"/>
                  </a:lnTo>
                  <a:lnTo>
                    <a:pt x="1562" y="192253"/>
                  </a:lnTo>
                  <a:lnTo>
                    <a:pt x="2642" y="191516"/>
                  </a:lnTo>
                  <a:lnTo>
                    <a:pt x="384759" y="445"/>
                  </a:lnTo>
                  <a:lnTo>
                    <a:pt x="386156" y="0"/>
                  </a:lnTo>
                  <a:lnTo>
                    <a:pt x="387629" y="0"/>
                  </a:lnTo>
                  <a:moveTo>
                    <a:pt x="9525" y="198711"/>
                  </a:moveTo>
                  <a:lnTo>
                    <a:pt x="9525" y="697223"/>
                  </a:lnTo>
                  <a:lnTo>
                    <a:pt x="386893" y="885914"/>
                  </a:lnTo>
                  <a:lnTo>
                    <a:pt x="764261" y="697224"/>
                  </a:lnTo>
                  <a:lnTo>
                    <a:pt x="764261" y="198710"/>
                  </a:lnTo>
                  <a:lnTo>
                    <a:pt x="386893" y="10033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14" name="VectorPath 14"/>
            <p:cNvSpPr/>
            <p:nvPr/>
          </p:nvSpPr>
          <p:spPr>
            <a:xfrm>
              <a:off x="4590288" y="749808"/>
              <a:ext cx="318516" cy="368808"/>
            </a:xfrm>
            <a:custGeom>
              <a:avLst/>
              <a:gdLst/>
              <a:ahLst/>
              <a:cxnLst/>
              <a:rect l="l" t="t" r="r" b="b"/>
              <a:pathLst>
                <a:path w="318516" h="368808">
                  <a:moveTo>
                    <a:pt x="158496" y="0"/>
                  </a:moveTo>
                  <a:lnTo>
                    <a:pt x="318516" y="79248"/>
                  </a:lnTo>
                  <a:lnTo>
                    <a:pt x="318516" y="289560"/>
                  </a:lnTo>
                  <a:lnTo>
                    <a:pt x="158496" y="368808"/>
                  </a:lnTo>
                  <a:lnTo>
                    <a:pt x="0" y="289560"/>
                  </a:lnTo>
                  <a:lnTo>
                    <a:pt x="0" y="79248"/>
                  </a:lnTo>
                  <a:lnTo>
                    <a:pt x="158496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5" name="VectorPath 15"/>
            <p:cNvSpPr/>
            <p:nvPr/>
          </p:nvSpPr>
          <p:spPr>
            <a:xfrm>
              <a:off x="3896182" y="462026"/>
              <a:ext cx="696404" cy="374739"/>
            </a:xfrm>
            <a:custGeom>
              <a:avLst/>
              <a:gdLst/>
              <a:ahLst/>
              <a:cxnLst/>
              <a:rect l="l" t="t" r="r" b="b"/>
              <a:pathLst>
                <a:path w="696404" h="374739">
                  <a:moveTo>
                    <a:pt x="696404" y="366319"/>
                  </a:moveTo>
                  <a:lnTo>
                    <a:pt x="691960" y="374739"/>
                  </a:lnTo>
                  <a:lnTo>
                    <a:pt x="0" y="8420"/>
                  </a:lnTo>
                  <a:lnTo>
                    <a:pt x="4457" y="0"/>
                  </a:lnTo>
                </a:path>
              </a:pathLst>
            </a:custGeom>
            <a:solidFill>
              <a:srgbClr val="BFBFBF">
                <a:alpha val="100000"/>
              </a:srgbClr>
            </a:solidFill>
          </p:spPr>
        </p:sp>
      </p:grpSp>
      <p:sp>
        <p:nvSpPr>
          <p:cNvPr id="16" name="VectorPath 16"/>
          <p:cNvSpPr/>
          <p:nvPr/>
        </p:nvSpPr>
        <p:spPr>
          <a:xfrm>
            <a:off x="932688" y="662940"/>
            <a:ext cx="178308" cy="205740"/>
          </a:xfrm>
          <a:custGeom>
            <a:avLst/>
            <a:gdLst/>
            <a:ahLst/>
            <a:cxnLst/>
            <a:rect l="l" t="t" r="r" b="b"/>
            <a:pathLst>
              <a:path w="178308" h="205740">
                <a:moveTo>
                  <a:pt x="89916" y="0"/>
                </a:moveTo>
                <a:lnTo>
                  <a:pt x="178308" y="44196"/>
                </a:lnTo>
                <a:lnTo>
                  <a:pt x="178308" y="161544"/>
                </a:lnTo>
                <a:lnTo>
                  <a:pt x="89916" y="205740"/>
                </a:lnTo>
                <a:lnTo>
                  <a:pt x="0" y="161544"/>
                </a:lnTo>
                <a:lnTo>
                  <a:pt x="0" y="44196"/>
                </a:lnTo>
                <a:lnTo>
                  <a:pt x="89916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</p:spTree>
    <p:extLst>
      <p:ext uri="{0F6927EB-EF63-44E2-0C2A-1A7C1A19576A}"/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Combination 12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23" name="VectorPath 12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24" name="VectorPath 12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25" name="TextBox125"/>
          <p:cNvSpPr txBox="1"/>
          <p:nvPr/>
        </p:nvSpPr>
        <p:spPr>
          <a:xfrm>
            <a:off x="802323" y="34558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2-性能测试的概念</a:t>
            </a:r>
          </a:p>
        </p:txBody>
      </p:sp>
      <p:sp>
        <p:nvSpPr>
          <p:cNvPr id="127" name="VectorPath 12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28" name="TextBox128"/>
          <p:cNvSpPr txBox="1"/>
          <p:nvPr/>
        </p:nvSpPr>
        <p:spPr>
          <a:xfrm>
            <a:off x="802323" y="1054339"/>
            <a:ext cx="137795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么是性能？</a:t>
            </a:r>
          </a:p>
        </p:txBody>
      </p:sp>
      <p:sp>
        <p:nvSpPr>
          <p:cNvPr id="129" name="TextBox129"/>
          <p:cNvSpPr txBox="1"/>
          <p:nvPr/>
        </p:nvSpPr>
        <p:spPr>
          <a:xfrm>
            <a:off x="4150259" y="4079683"/>
            <a:ext cx="202565" cy="479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1612"/>
              </a:lnSpc>
            </a:pPr>
            <a:r>
              <a:rPr lang="en-US" altLang="zh-CN" sz="15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出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误</a:t>
            </a:r>
          </a:p>
        </p:txBody>
      </p:sp>
      <p:sp>
        <p:nvSpPr>
          <p:cNvPr id="130" name="VectorPath 130"/>
          <p:cNvSpPr/>
          <p:nvPr/>
        </p:nvSpPr>
        <p:spPr>
          <a:xfrm>
            <a:off x="956399" y="3595091"/>
            <a:ext cx="1552105" cy="1550035"/>
          </a:xfrm>
          <a:custGeom>
            <a:avLst/>
            <a:gdLst/>
            <a:ahLst/>
            <a:cxnLst/>
            <a:rect l="l" t="t" r="r" b="b"/>
            <a:pathLst>
              <a:path w="1552105" h="1550035">
                <a:moveTo>
                  <a:pt x="1552105" y="775741"/>
                </a:moveTo>
                <a:cubicBezTo>
                  <a:pt x="1551394" y="346989"/>
                  <a:pt x="1204100" y="0"/>
                  <a:pt x="775691" y="0"/>
                </a:cubicBezTo>
                <a:cubicBezTo>
                  <a:pt x="347281" y="0"/>
                  <a:pt x="0" y="346989"/>
                  <a:pt x="0" y="775017"/>
                </a:cubicBezTo>
                <a:cubicBezTo>
                  <a:pt x="0" y="1203046"/>
                  <a:pt x="347281" y="1550035"/>
                  <a:pt x="775691" y="1550035"/>
                </a:cubicBezTo>
                <a:cubicBezTo>
                  <a:pt x="1204100" y="1550035"/>
                  <a:pt x="1551394" y="1203046"/>
                  <a:pt x="1552105" y="775741"/>
                </a:cubicBezTo>
              </a:path>
            </a:pathLst>
          </a:custGeom>
          <a:solidFill>
            <a:srgbClr val="FCFBF9">
              <a:alpha val="100000"/>
            </a:srgbClr>
          </a:solidFill>
        </p:spPr>
      </p:sp>
      <p:pic>
        <p:nvPicPr>
          <p:cNvPr id="131" name="238A5298-8B70-4DCC-3984-07AF67BB04C4"/>
          <p:cNvPicPr>
            <a:picLocks noChangeAspect="1"/>
          </p:cNvPicPr>
          <p:nvPr/>
        </p:nvPicPr>
        <p:blipFill>
          <a:blip r:embed="rId2" cstate="print">
            <a:extLst>
              <a:ext uri="{FAF80B56-18A1-4380-78AA-C53FCEC8486C}"/>
            </a:extLst>
          </a:blip>
          <a:srcRect/>
          <a:stretch>
            <a:fillRect/>
          </a:stretch>
        </p:blipFill>
        <p:spPr>
          <a:xfrm>
            <a:off x="951636" y="3590328"/>
            <a:ext cx="1571625" cy="1571625"/>
          </a:xfrm>
          <a:prstGeom prst="rect">
            <a:avLst/>
          </a:prstGeom>
        </p:spPr>
      </p:pic>
      <p:sp>
        <p:nvSpPr>
          <p:cNvPr id="132" name="VectorPath 132"/>
          <p:cNvSpPr/>
          <p:nvPr/>
        </p:nvSpPr>
        <p:spPr>
          <a:xfrm>
            <a:off x="2313229" y="3204718"/>
            <a:ext cx="713994" cy="526707"/>
          </a:xfrm>
          <a:custGeom>
            <a:avLst/>
            <a:gdLst/>
            <a:ahLst/>
            <a:cxnLst/>
            <a:rect l="l" t="t" r="r" b="b"/>
            <a:pathLst>
              <a:path w="713994" h="526707">
                <a:moveTo>
                  <a:pt x="675132" y="75819"/>
                </a:moveTo>
                <a:lnTo>
                  <a:pt x="656335" y="50227"/>
                </a:lnTo>
                <a:lnTo>
                  <a:pt x="7506" y="526707"/>
                </a:lnTo>
                <a:lnTo>
                  <a:pt x="0" y="516471"/>
                </a:lnTo>
                <a:lnTo>
                  <a:pt x="648818" y="39990"/>
                </a:lnTo>
                <a:lnTo>
                  <a:pt x="630034" y="14402"/>
                </a:lnTo>
                <a:lnTo>
                  <a:pt x="713994" y="0"/>
                </a:lnTo>
              </a:path>
            </a:pathLst>
          </a:custGeom>
          <a:solidFill>
            <a:srgbClr val="2E2C2C">
              <a:alpha val="100000"/>
            </a:srgbClr>
          </a:solidFill>
        </p:spPr>
      </p:sp>
      <p:pic>
        <p:nvPicPr>
          <p:cNvPr id="133" name="F0D6AE26-2A4B-4EC3-9B0F-1BE4804458AB"/>
          <p:cNvPicPr>
            <a:picLocks noChangeAspect="1"/>
          </p:cNvPicPr>
          <p:nvPr/>
        </p:nvPicPr>
        <p:blipFill>
          <a:blip r:embed="rId3" cstate="print">
            <a:extLst>
              <a:ext uri="{86C8989F-41C2-4936-B704-1AD982AF40AF}"/>
            </a:extLst>
          </a:blip>
          <a:srcRect/>
          <a:stretch>
            <a:fillRect/>
          </a:stretch>
        </p:blipFill>
        <p:spPr>
          <a:xfrm>
            <a:off x="1092990" y="3713096"/>
            <a:ext cx="1552575" cy="1552575"/>
          </a:xfrm>
          <a:prstGeom prst="rect">
            <a:avLst/>
          </a:prstGeom>
        </p:spPr>
      </p:pic>
      <p:pic>
        <p:nvPicPr>
          <p:cNvPr id="134" name="C1BB79E1-AB8C-48E4-BEB5-28DB25C076EB"/>
          <p:cNvPicPr>
            <a:picLocks noChangeAspect="1"/>
          </p:cNvPicPr>
          <p:nvPr/>
        </p:nvPicPr>
        <p:blipFill>
          <a:blip r:embed="rId4" cstate="print">
            <a:extLst>
              <a:ext uri="{569305CF-FEA4-4063-E596-CF3D057F4896}"/>
            </a:extLst>
          </a:blip>
          <a:srcRect/>
          <a:stretch>
            <a:fillRect/>
          </a:stretch>
        </p:blipFill>
        <p:spPr>
          <a:xfrm>
            <a:off x="2849664" y="2231466"/>
            <a:ext cx="1181100" cy="1190625"/>
          </a:xfrm>
          <a:prstGeom prst="rect">
            <a:avLst/>
          </a:prstGeom>
        </p:spPr>
      </p:pic>
      <p:pic>
        <p:nvPicPr>
          <p:cNvPr id="135" name="78315454-0BA2-47CA-08BF-1299AE5B03E2"/>
          <p:cNvPicPr>
            <a:picLocks noChangeAspect="1"/>
          </p:cNvPicPr>
          <p:nvPr/>
        </p:nvPicPr>
        <p:blipFill>
          <a:blip r:embed="rId5" cstate="print">
            <a:extLst>
              <a:ext uri="{D47D2C33-CDC1-47A7-DD0F-47C60CDD0545}"/>
            </a:extLst>
          </a:blip>
          <a:srcRect/>
          <a:stretch>
            <a:fillRect/>
          </a:stretch>
        </p:blipFill>
        <p:spPr>
          <a:xfrm>
            <a:off x="2762961" y="5491645"/>
            <a:ext cx="1181100" cy="1190625"/>
          </a:xfrm>
          <a:prstGeom prst="rect">
            <a:avLst/>
          </a:prstGeom>
        </p:spPr>
      </p:pic>
      <p:sp>
        <p:nvSpPr>
          <p:cNvPr id="136" name="VectorPath 136"/>
          <p:cNvSpPr/>
          <p:nvPr/>
        </p:nvSpPr>
        <p:spPr>
          <a:xfrm>
            <a:off x="2205749" y="5140897"/>
            <a:ext cx="565086" cy="631469"/>
          </a:xfrm>
          <a:custGeom>
            <a:avLst/>
            <a:gdLst/>
            <a:ahLst/>
            <a:cxnLst/>
            <a:rect l="l" t="t" r="r" b="b"/>
            <a:pathLst>
              <a:path w="565086" h="631469">
                <a:moveTo>
                  <a:pt x="519057" y="570411"/>
                </a:moveTo>
                <a:lnTo>
                  <a:pt x="542734" y="549262"/>
                </a:lnTo>
                <a:lnTo>
                  <a:pt x="565087" y="631469"/>
                </a:lnTo>
                <a:lnTo>
                  <a:pt x="485914" y="600024"/>
                </a:lnTo>
                <a:lnTo>
                  <a:pt x="509592" y="578867"/>
                </a:lnTo>
                <a:lnTo>
                  <a:pt x="0" y="8458"/>
                </a:lnTo>
                <a:lnTo>
                  <a:pt x="9474" y="0"/>
                </a:lnTo>
              </a:path>
            </a:pathLst>
          </a:custGeom>
          <a:solidFill>
            <a:srgbClr val="2E2C2C">
              <a:alpha val="100000"/>
            </a:srgbClr>
          </a:solidFill>
        </p:spPr>
      </p:sp>
      <p:pic>
        <p:nvPicPr>
          <p:cNvPr id="137" name="D417B006-FE85-4BDA-6B2E-0498D8E5A49C"/>
          <p:cNvPicPr>
            <a:picLocks noChangeAspect="1"/>
          </p:cNvPicPr>
          <p:nvPr/>
        </p:nvPicPr>
        <p:blipFill>
          <a:blip r:embed="rId6" cstate="print">
            <a:extLst>
              <a:ext uri="{B12D6F4D-0357-4684-952D-A7905C05D037}"/>
            </a:extLst>
          </a:blip>
          <a:srcRect/>
          <a:stretch>
            <a:fillRect/>
          </a:stretch>
        </p:blipFill>
        <p:spPr>
          <a:xfrm>
            <a:off x="3922141" y="2533332"/>
            <a:ext cx="4229100" cy="2809875"/>
          </a:xfrm>
          <a:prstGeom prst="rect">
            <a:avLst/>
          </a:prstGeom>
        </p:spPr>
      </p:pic>
      <p:pic>
        <p:nvPicPr>
          <p:cNvPr id="138" name="9066A560-E3FC-46A5-1F9C-B62CF2FFA804"/>
          <p:cNvPicPr>
            <a:picLocks noChangeAspect="1"/>
          </p:cNvPicPr>
          <p:nvPr/>
        </p:nvPicPr>
        <p:blipFill>
          <a:blip r:embed="rId7" cstate="print">
            <a:extLst>
              <a:ext uri="{D6DD8618-29D7-466E-4A36-121A5D97EC43}"/>
            </a:extLst>
          </a:blip>
          <a:srcRect/>
          <a:stretch>
            <a:fillRect/>
          </a:stretch>
        </p:blipFill>
        <p:spPr>
          <a:xfrm>
            <a:off x="8496300" y="1687068"/>
            <a:ext cx="3403092" cy="3639312"/>
          </a:xfrm>
          <a:prstGeom prst="rect">
            <a:avLst/>
          </a:prstGeom>
        </p:spPr>
      </p:pic>
      <p:sp>
        <p:nvSpPr>
          <p:cNvPr id="139" name="TextBox139"/>
          <p:cNvSpPr txBox="1"/>
          <p:nvPr/>
        </p:nvSpPr>
        <p:spPr>
          <a:xfrm>
            <a:off x="802323" y="2737064"/>
            <a:ext cx="6559144" cy="1822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2018" marR="0" indent="0" eaLnBrk="0">
              <a:lnSpc>
                <a:spcPct val="99930"/>
              </a:lnSpc>
            </a:pPr>
            <a:r>
              <a:rPr lang="en-US" altLang="zh-CN" sz="3000" kern="0" spc="15" baseline="-481256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效</a:t>
            </a:r>
            <a:r>
              <a:rPr lang="en-US" altLang="zh-CN" sz="3000" kern="0" spc="5" baseline="-481256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率</a:t>
            </a:r>
            <a:r>
              <a:rPr lang="en-US" altLang="zh-CN" sz="3000" kern="0" spc="0" baseline="-481256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特性</a:t>
            </a:r>
            <a:r>
              <a:rPr lang="en-US" altLang="zh-CN" sz="3000" kern="0" spc="18225" baseline="-481256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0" baseline="-645283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错</a:t>
            </a:r>
            <a:r>
              <a:rPr lang="en-US" altLang="zh-CN" sz="2325" kern="0" spc="-25" baseline="-645283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0" baseline="27128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表示系统处理用户请求的响应时间</a:t>
            </a:r>
          </a:p>
        </p:txBody>
      </p:sp>
      <p:pic>
        <p:nvPicPr>
          <p:cNvPr id="140" name="E7CA92A4-8D8F-4D10-DCA1-B90B574D5DAD"/>
          <p:cNvPicPr>
            <a:picLocks noChangeAspect="1"/>
          </p:cNvPicPr>
          <p:nvPr/>
        </p:nvPicPr>
        <p:blipFill>
          <a:blip r:embed="rId8" cstate="print">
            <a:extLst>
              <a:ext uri="{B6AC59A9-620A-4970-7BF2-ACFB4146E8FB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141" name="TextBox141"/>
          <p:cNvSpPr txBox="1"/>
          <p:nvPr/>
        </p:nvSpPr>
        <p:spPr>
          <a:xfrm>
            <a:off x="632727" y="1515938"/>
            <a:ext cx="4251960" cy="2622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625" kern="0" spc="9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2625" kern="0" spc="9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能：就是软件质量</a:t>
            </a:r>
            <a:r>
              <a:rPr lang="en-US" altLang="zh-CN" sz="2625" kern="0" spc="7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属性</a:t>
            </a:r>
            <a:r>
              <a:rPr lang="en-US" altLang="zh-CN" sz="2625" kern="0" spc="-1345" baseline="-421092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特</a:t>
            </a:r>
            <a:r>
              <a:rPr lang="en-US" altLang="zh-CN" sz="2625" kern="0" spc="-2625" baseline="-318654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2625" kern="0" spc="-121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中</a:t>
            </a:r>
            <a:r>
              <a:rPr lang="en-US" altLang="zh-CN" sz="2625" kern="0" spc="-1350" baseline="-421092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2625" kern="0" spc="-2625" baseline="-318654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间</a:t>
            </a:r>
            <a:r>
              <a:rPr lang="en-US" altLang="zh-CN" sz="2625" kern="0" spc="-29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2625" kern="0" spc="-115" baseline="-1814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"</a:t>
            </a:r>
            <a:r>
              <a:rPr lang="en-US" altLang="zh-CN" sz="2625" kern="0" spc="-300" baseline="-1814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效</a:t>
            </a:r>
            <a:r>
              <a:rPr lang="en-US" altLang="zh-CN" sz="2325" kern="0" spc="-2160" baseline="-100025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找</a:t>
            </a:r>
            <a:r>
              <a:rPr lang="en-US" altLang="zh-CN" sz="2625" kern="0" spc="485" baseline="-1814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率</a:t>
            </a:r>
            <a:r>
              <a:rPr lang="en-US" altLang="zh-CN" sz="2625" kern="0" spc="485" baseline="-1814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”</a:t>
            </a:r>
            <a:r>
              <a:rPr lang="en-US" altLang="zh-CN" sz="2625" kern="0" spc="48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特性</a:t>
            </a:r>
          </a:p>
        </p:txBody>
      </p:sp>
      <p:sp>
        <p:nvSpPr>
          <p:cNvPr id="142" name="TextBox142"/>
          <p:cNvSpPr txBox="1"/>
          <p:nvPr/>
        </p:nvSpPr>
        <p:spPr>
          <a:xfrm>
            <a:off x="4730954" y="5744869"/>
            <a:ext cx="2025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卡</a:t>
            </a:r>
          </a:p>
        </p:txBody>
      </p:sp>
      <p:pic>
        <p:nvPicPr>
          <p:cNvPr id="143" name="B75F483F-A799-4C6B-6F98-9AD49F9D64C2"/>
          <p:cNvPicPr>
            <a:picLocks noChangeAspect="1"/>
          </p:cNvPicPr>
          <p:nvPr/>
        </p:nvPicPr>
        <p:blipFill>
          <a:blip r:embed="rId9" cstate="print">
            <a:extLst>
              <a:ext uri="{B4713834-51E2-4BE8-B2DC-62FFB0852F88}"/>
            </a:extLst>
          </a:blip>
          <a:srcRect/>
          <a:stretch>
            <a:fillRect/>
          </a:stretch>
        </p:blipFill>
        <p:spPr>
          <a:xfrm>
            <a:off x="3865537" y="5731954"/>
            <a:ext cx="4791075" cy="828675"/>
          </a:xfrm>
          <a:prstGeom prst="rect">
            <a:avLst/>
          </a:prstGeom>
        </p:spPr>
      </p:pic>
      <p:sp>
        <p:nvSpPr>
          <p:cNvPr id="144" name="TextBox144"/>
          <p:cNvSpPr txBox="1"/>
          <p:nvPr/>
        </p:nvSpPr>
        <p:spPr>
          <a:xfrm>
            <a:off x="3122435" y="5811060"/>
            <a:ext cx="458470" cy="540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1428"/>
              </a:lnSpc>
            </a:pPr>
            <a:r>
              <a:rPr lang="en-US" altLang="zh-CN" sz="1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资</a:t>
            </a:r>
            <a:r>
              <a:rPr lang="en-US" altLang="zh-CN" sz="1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源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特</a:t>
            </a:r>
            <a:r>
              <a:rPr lang="en-US" altLang="zh-CN" sz="1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</a:p>
        </p:txBody>
      </p:sp>
      <p:sp>
        <p:nvSpPr>
          <p:cNvPr id="145" name="TextBox145"/>
          <p:cNvSpPr txBox="1"/>
          <p:nvPr/>
        </p:nvSpPr>
        <p:spPr>
          <a:xfrm>
            <a:off x="4257498" y="5379109"/>
            <a:ext cx="4063365" cy="14114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73456" marR="0" indent="0" eaLnBrk="0">
              <a:lnSpc>
                <a:spcPct val="100000"/>
              </a:lnSpc>
            </a:pPr>
            <a:r>
              <a:rPr lang="en-US" altLang="zh-CN" sz="1550" kern="0" spc="2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1550" kern="0" spc="21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间</a:t>
            </a:r>
            <a:r>
              <a:rPr lang="en-US" altLang="zh-CN" sz="1550" kern="0" spc="20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效</a:t>
            </a:r>
            <a:r>
              <a:rPr lang="en-US" altLang="zh-CN" sz="1550" kern="0" spc="2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率高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12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34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</a:t>
            </a:r>
          </a:p>
          <a:p>
            <a:pPr marL="0" marR="0" indent="0" eaLnBrk="0">
              <a:lnSpc>
                <a:spcPct val="17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865"/>
              </a:lnSpc>
              <a:spcAft>
                <a:spcPts val="245"/>
              </a:spcAft>
            </a:pPr>
            <a:r>
              <a:rPr lang="en-US" altLang="zh-CN" sz="15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表</a:t>
            </a:r>
            <a:r>
              <a:rPr lang="en-US" altLang="zh-CN" sz="15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示系统运行过程中，系统资源的消耗情况。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资</a:t>
            </a:r>
            <a:r>
              <a:rPr lang="en-US" altLang="zh-CN" sz="15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源包括：CPU、内存、磁盘等</a:t>
            </a:r>
          </a:p>
          <a:p>
            <a:pPr marL="752653" marR="0" indent="0" eaLnBrk="0">
              <a:lnSpc>
                <a:spcPct val="100000"/>
              </a:lnSpc>
            </a:pPr>
            <a:endParaRPr lang="en-US" altLang="zh-CN" sz="1800" kern="0" spc="0" baseline="0" noProof="0" dirty="0">
              <a:solidFill>
                <a:srgbClr val="000000">
                  <a:alpha val="90000"/>
                </a:srgbClr>
              </a:solidFill>
              <a:latin typeface="SimHei" pitchFamily="49" charset="0"/>
              <a:ea typeface="SimHei" pitchFamily="49" charset="0"/>
              <a:cs typeface="SimHei" pitchFamily="49" charset="0"/>
            </a:endParaRPr>
          </a:p>
        </p:txBody>
      </p:sp>
      <p:sp>
        <p:nvSpPr>
          <p:cNvPr id="146" name="TextBox146"/>
          <p:cNvSpPr txBox="1"/>
          <p:nvPr/>
        </p:nvSpPr>
        <p:spPr>
          <a:xfrm>
            <a:off x="9221800" y="5379109"/>
            <a:ext cx="18281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时间效率低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卡</a:t>
            </a:r>
          </a:p>
        </p:txBody>
      </p:sp>
      <p:sp>
        <p:nvSpPr>
          <p:cNvPr id="147" name="VectorPath 14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48" name="VectorPath 14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A3D8B5D7-C53D-4DD4-59F0-6A9A9311CE2D}"/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1" name="Combination 192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922" name="VectorPath 192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923" name="VectorPath 192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924" name="TextBox1924"/>
          <p:cNvSpPr txBox="1"/>
          <p:nvPr/>
        </p:nvSpPr>
        <p:spPr>
          <a:xfrm>
            <a:off x="802323" y="335420"/>
            <a:ext cx="42938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08-JMeter使用示例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HTTP请求</a:t>
            </a:r>
          </a:p>
        </p:txBody>
      </p:sp>
      <p:sp>
        <p:nvSpPr>
          <p:cNvPr id="1926" name="VectorPath 192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927" name="TextBox1927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928" name="Combination 1928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1929" name="VectorPath 1929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1930" name="VectorPath 1930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1931" name="AC5E3E7F-47E7-4F8A-AF5E-D6C8AFE6A640"/>
          <p:cNvPicPr>
            <a:picLocks noChangeAspect="1"/>
          </p:cNvPicPr>
          <p:nvPr/>
        </p:nvPicPr>
        <p:blipFill>
          <a:blip r:embed="rId2" cstate="print">
            <a:extLst>
              <a:ext uri="{7920663D-50DC-4D7C-C9F7-1D266689524D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1932" name="TextBox1932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933" name="Combination 1933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1934" name="VectorPath 1934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1935" name="VectorPath 1935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1936" name="0D123D3C-63F5-4D6C-3D5D-5F77E9410319"/>
          <p:cNvPicPr>
            <a:picLocks noChangeAspect="1"/>
          </p:cNvPicPr>
          <p:nvPr/>
        </p:nvPicPr>
        <p:blipFill>
          <a:blip r:embed="rId3" cstate="print">
            <a:extLst>
              <a:ext uri="{9FEC62D5-5D6A-4BCE-D769-FF503175253C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1937" name="B169BA76-F388-4631-9AFB-8B56FA9F975C"/>
          <p:cNvPicPr>
            <a:picLocks noChangeAspect="1"/>
          </p:cNvPicPr>
          <p:nvPr/>
        </p:nvPicPr>
        <p:blipFill>
          <a:blip r:embed="rId4" cstate="print">
            <a:extLst>
              <a:ext uri="{DC931113-BF4B-4FE7-89D7-15770BE38BE3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1938" name="TextBox1938"/>
          <p:cNvSpPr txBox="1"/>
          <p:nvPr/>
        </p:nvSpPr>
        <p:spPr>
          <a:xfrm>
            <a:off x="3468658" y="1517609"/>
            <a:ext cx="7727853" cy="497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1）如何配置来发送HTTP请求？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送GET请求（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请求参数在路径中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RL：协议、服务器域名或IP、端口、方法(GET)、路径、编码格式</a:t>
            </a:r>
          </a:p>
          <a:p>
            <a:pPr marL="1729008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数：</a:t>
            </a:r>
          </a:p>
          <a:p>
            <a:pPr marL="0" marR="0" indent="0" eaLnBrk="0">
              <a:lnSpc>
                <a:spcPct val="11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338608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路径后添加参数。格式：?键名=键值&amp;键名=键值</a:t>
            </a:r>
          </a:p>
          <a:p>
            <a:pPr marL="1443258" marR="106680" lvl="0" indent="609600" eaLnBrk="0">
              <a:lnSpc>
                <a:spcPct val="137634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8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在参数列表中添加参数。格式：名称（键名）、值（</a:t>
            </a:r>
            <a:r>
              <a:rPr lang="en-US" altLang="zh-CN" sz="1550" kern="0" spc="7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键值）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送POST请求（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请求参数在消息体数据中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RL：协议、服务器域名或IP、端口、方法(POST)、路径、编码格式</a:t>
            </a:r>
          </a:p>
          <a:p>
            <a:pPr marL="1729008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数：</a:t>
            </a:r>
          </a:p>
          <a:p>
            <a:pPr marL="2338608" marR="0" lvl="1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消息体数据中添加请求体（form/json）</a:t>
            </a:r>
          </a:p>
          <a:p>
            <a:pPr marL="2338608" marR="0" lvl="1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参数列表中添加参数（form）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4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1939" name="VectorPath 193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940" name="VectorPath 194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C7CF2EE-3F85-4189-7904-4E7B319B1DFE}"/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1" name="Combination 194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942" name="VectorPath 194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943" name="VectorPath 194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944" name="TextBox1944"/>
          <p:cNvSpPr txBox="1"/>
          <p:nvPr/>
        </p:nvSpPr>
        <p:spPr>
          <a:xfrm>
            <a:off x="802323" y="345580"/>
            <a:ext cx="47498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08-JMeter使用示例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查看结果树</a:t>
            </a:r>
          </a:p>
        </p:txBody>
      </p:sp>
      <p:sp>
        <p:nvSpPr>
          <p:cNvPr id="1946" name="VectorPath 194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947" name="6D1CAC33-2490-408F-3700-5F1F2ACD8693"/>
          <p:cNvPicPr>
            <a:picLocks noChangeAspect="1"/>
          </p:cNvPicPr>
          <p:nvPr/>
        </p:nvPicPr>
        <p:blipFill>
          <a:blip r:embed="rId2" cstate="print">
            <a:extLst>
              <a:ext uri="{B9CD2EC5-831D-41FE-1995-44EEF53B743C}"/>
            </a:extLst>
          </a:blip>
          <a:srcRect/>
          <a:stretch>
            <a:fillRect/>
          </a:stretch>
        </p:blipFill>
        <p:spPr>
          <a:xfrm>
            <a:off x="5625084" y="2188464"/>
            <a:ext cx="6224016" cy="3954780"/>
          </a:xfrm>
          <a:prstGeom prst="rect">
            <a:avLst/>
          </a:prstGeom>
        </p:spPr>
      </p:pic>
      <p:sp>
        <p:nvSpPr>
          <p:cNvPr id="1948" name="TextBox1948"/>
          <p:cNvSpPr txBox="1"/>
          <p:nvPr/>
        </p:nvSpPr>
        <p:spPr>
          <a:xfrm>
            <a:off x="1009815" y="1131429"/>
            <a:ext cx="5794375" cy="21662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用：查看HTTP请求的请求和响应结果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7634"/>
              </a:lnSpc>
            </a:pPr>
            <a:r>
              <a:rPr lang="en-US" altLang="zh-CN" sz="155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位置：选中测试计划/线程组-&gt;右键-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&gt;添加-&gt;监听器-&gt;察看结果树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组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成：</a:t>
            </a:r>
          </a:p>
          <a:p>
            <a:pPr marL="0" marR="0" indent="0" eaLnBrk="0">
              <a:lnSpc>
                <a:spcPct val="8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1075"/>
              </a:lnSpc>
              <a:spcAft>
                <a:spcPts val="98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样结果：查看响应信息头信息、响应状态码</a:t>
            </a:r>
          </a:p>
          <a:p>
            <a:pPr marL="285750" marR="0" lvl="0" indent="-285750" eaLnBrk="0">
              <a:lnSpc>
                <a:spcPct val="101075"/>
              </a:lnSpc>
              <a:spcAft>
                <a:spcPts val="98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求：查看请求相关信息（url、方法、参数）</a:t>
            </a:r>
          </a:p>
          <a:p>
            <a:pPr marL="285750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应：查看响应信息</a:t>
            </a:r>
          </a:p>
        </p:txBody>
      </p:sp>
      <p:sp>
        <p:nvSpPr>
          <p:cNvPr id="1951" name="VectorPath 195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952" name="VectorPath 195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BE53AED-6CF8-4320-9AF3-07584CFD058E}"/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3" name="Combination 195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954" name="VectorPath 195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955" name="VectorPath 195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956" name="TextBox1956"/>
          <p:cNvSpPr txBox="1"/>
          <p:nvPr/>
        </p:nvSpPr>
        <p:spPr>
          <a:xfrm>
            <a:off x="802323" y="345580"/>
            <a:ext cx="47498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08-JMeter使用示例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查看结果树</a:t>
            </a:r>
          </a:p>
        </p:txBody>
      </p:sp>
      <p:sp>
        <p:nvSpPr>
          <p:cNvPr id="1958" name="VectorPath 195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959" name="TextBox1959"/>
          <p:cNvSpPr txBox="1"/>
          <p:nvPr/>
        </p:nvSpPr>
        <p:spPr>
          <a:xfrm>
            <a:off x="1009815" y="1131429"/>
            <a:ext cx="142938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果出现乱码：</a:t>
            </a:r>
          </a:p>
        </p:txBody>
      </p:sp>
      <p:pic>
        <p:nvPicPr>
          <p:cNvPr id="1960" name="79705217-D778-41F0-B7C1-FB44618A7BC9"/>
          <p:cNvPicPr>
            <a:picLocks noChangeAspect="1"/>
          </p:cNvPicPr>
          <p:nvPr/>
        </p:nvPicPr>
        <p:blipFill>
          <a:blip r:embed="rId2" cstate="print">
            <a:extLst>
              <a:ext uri="{118136EF-CA92-4A00-A3A7-C705FC4EA487}"/>
            </a:extLst>
          </a:blip>
          <a:srcRect/>
          <a:stretch>
            <a:fillRect/>
          </a:stretch>
        </p:blipFill>
        <p:spPr>
          <a:xfrm>
            <a:off x="4466844" y="4814317"/>
            <a:ext cx="7399020" cy="821436"/>
          </a:xfrm>
          <a:prstGeom prst="rect">
            <a:avLst/>
          </a:prstGeom>
        </p:spPr>
      </p:pic>
      <p:pic>
        <p:nvPicPr>
          <p:cNvPr id="1961" name="C9EF7681-86F6-46BE-2237-F25C0177A75F"/>
          <p:cNvPicPr>
            <a:picLocks noChangeAspect="1"/>
          </p:cNvPicPr>
          <p:nvPr/>
        </p:nvPicPr>
        <p:blipFill>
          <a:blip r:embed="rId3" cstate="print">
            <a:extLst>
              <a:ext uri="{3D506AE7-BE52-4979-60D0-CE9FBCE35041}"/>
            </a:extLst>
          </a:blip>
          <a:srcRect/>
          <a:stretch>
            <a:fillRect/>
          </a:stretch>
        </p:blipFill>
        <p:spPr>
          <a:xfrm>
            <a:off x="725424" y="1677924"/>
            <a:ext cx="4370832" cy="2744724"/>
          </a:xfrm>
          <a:prstGeom prst="rect">
            <a:avLst/>
          </a:prstGeom>
        </p:spPr>
      </p:pic>
      <p:sp>
        <p:nvSpPr>
          <p:cNvPr id="1962" name="TextBox1962"/>
          <p:cNvSpPr txBox="1"/>
          <p:nvPr/>
        </p:nvSpPr>
        <p:spPr>
          <a:xfrm>
            <a:off x="6364986" y="2984664"/>
            <a:ext cx="4110991" cy="1586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7380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解</a:t>
            </a:r>
            <a:r>
              <a:rPr lang="en-US" altLang="zh-CN" sz="15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决方法：</a:t>
            </a:r>
          </a:p>
          <a:p>
            <a:pPr marL="0" marR="0" indent="0" eaLnBrk="0">
              <a:lnSpc>
                <a:spcPct val="11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2380"/>
              </a:lnSpc>
              <a:spcAft>
                <a:spcPts val="840"/>
              </a:spcAft>
              <a:buAutoNum type="arabicPeriod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找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到jMeter安装目录下的bin目录</a:t>
            </a:r>
          </a:p>
          <a:p>
            <a:pPr marL="342900" marR="0" lvl="0" indent="-342900" eaLnBrk="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altLang="zh-CN" sz="1400" kern="0" spc="-4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打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4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开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2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4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文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4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件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4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4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修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4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改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4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</a:t>
            </a:r>
            <a:r>
              <a:rPr lang="en-US" altLang="zh-CN" sz="1400" kern="0" spc="-2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4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samplere</a:t>
            </a:r>
            <a:r>
              <a:rPr lang="en-US" altLang="zh-CN" sz="1400" kern="0" spc="-1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sult.default.encoding=UTF-8</a:t>
            </a:r>
          </a:p>
          <a:p>
            <a:pPr marL="342900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重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启JMeter即可</a:t>
            </a:r>
          </a:p>
        </p:txBody>
      </p:sp>
      <p:pic>
        <p:nvPicPr>
          <p:cNvPr id="1963" name="D4E29754-3F38-4648-3339-7699021E9E35"/>
          <p:cNvPicPr>
            <a:picLocks noChangeAspect="1"/>
          </p:cNvPicPr>
          <p:nvPr/>
        </p:nvPicPr>
        <p:blipFill>
          <a:blip r:embed="rId4" cstate="print">
            <a:extLst>
              <a:ext uri="{4C28779A-1CA6-41D9-D159-A89DBFF9567D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1965" name="VectorPath 196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966" name="VectorPath 196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537C83FC-D36F-468C-E20C-422E59E94B84}"/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7" name="Combination 196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968" name="VectorPath 196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969" name="VectorPath 196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970" name="TextBox1970"/>
          <p:cNvSpPr txBox="1"/>
          <p:nvPr/>
        </p:nvSpPr>
        <p:spPr>
          <a:xfrm>
            <a:off x="802323" y="335420"/>
            <a:ext cx="47498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08-JMeter使用示例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查看结果树</a:t>
            </a:r>
          </a:p>
        </p:txBody>
      </p:sp>
      <p:sp>
        <p:nvSpPr>
          <p:cNvPr id="1972" name="VectorPath 197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973" name="TextBox1973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974" name="Combination 1974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1975" name="VectorPath 1975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1976" name="VectorPath 1976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1977" name="33C484E8-6AEE-4E6F-BD94-7F0946F48124"/>
          <p:cNvPicPr>
            <a:picLocks noChangeAspect="1"/>
          </p:cNvPicPr>
          <p:nvPr/>
        </p:nvPicPr>
        <p:blipFill>
          <a:blip r:embed="rId2" cstate="print">
            <a:extLst>
              <a:ext uri="{2FF259BE-63E4-4762-C4D5-BA6E951D37C5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1978" name="TextBox1978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979" name="Combination 1979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1980" name="VectorPath 1980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1981" name="VectorPath 1981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1982" name="CD4D6B2A-45DD-40BE-EE12-89F423FAF8EA"/>
          <p:cNvPicPr>
            <a:picLocks noChangeAspect="1"/>
          </p:cNvPicPr>
          <p:nvPr/>
        </p:nvPicPr>
        <p:blipFill>
          <a:blip r:embed="rId3" cstate="print">
            <a:extLst>
              <a:ext uri="{3D3021FD-C9C8-49E3-BDAF-895C4187E47E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1984" name="TextBox1984"/>
          <p:cNvSpPr txBox="1"/>
          <p:nvPr/>
        </p:nvSpPr>
        <p:spPr>
          <a:xfrm>
            <a:off x="1733983" y="2588495"/>
            <a:ext cx="5073327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98809"/>
              </a:lnSpc>
              <a:spcAft>
                <a:spcPts val="482"/>
              </a:spcAft>
              <a:buAutoNum type="arabicPeriod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找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到jMeter安装目录下的bin目录</a:t>
            </a:r>
          </a:p>
        </p:txBody>
      </p:sp>
      <p:sp>
        <p:nvSpPr>
          <p:cNvPr id="1985" name="TextBox1985"/>
          <p:cNvSpPr txBox="1"/>
          <p:nvPr/>
        </p:nvSpPr>
        <p:spPr>
          <a:xfrm>
            <a:off x="1713204" y="2434298"/>
            <a:ext cx="8009476" cy="47005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1）如何查看HTTP消息请求和响应内容？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何查看请求参数：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Request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Body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（请求行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+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请求体）</a:t>
            </a:r>
          </a:p>
          <a:p>
            <a:pPr marL="0" marR="0" indent="0" eaLnBrk="0">
              <a:lnSpc>
                <a:spcPct val="11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何查看响应结果：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响应数据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Response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Body（响应体）</a:t>
            </a:r>
          </a:p>
          <a:p>
            <a:pPr marL="0" marR="0" indent="0" eaLnBrk="0">
              <a:lnSpc>
                <a:spcPct val="11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1554163" indent="0" eaLnBrk="0">
              <a:lnSpc>
                <a:spcPct val="137634"/>
              </a:lnSpc>
            </a:pPr>
            <a:r>
              <a:rPr lang="en-US" altLang="zh-CN" sz="155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（2）如何解决Jmeter查看结果树的响应中的中文乱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码？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修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改配置文件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98511"/>
              </a:lnSpc>
              <a:spcAft>
                <a:spcPts val="1175"/>
              </a:spcAft>
              <a:buAutoNum type="arabicPeriod" startAt="2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打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开jmeter.properties文件，修改配置sampleresult.default.encoding=UTF-8</a:t>
            </a:r>
          </a:p>
          <a:p>
            <a:pPr marL="1786158" marR="0" lvl="0" indent="-342900" eaLnBrk="0">
              <a:lnSpc>
                <a:spcPct val="100000"/>
              </a:lnSpc>
              <a:buAutoNum type="arabicPeriod" startAt="2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重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启JMeter即可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1986" name="VectorPath 198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987" name="VectorPath 198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9EAD850-38C5-4B6D-E609-D9CD07B3E66A}"/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8" name="Combination 1988"/>
          <p:cNvGrpSpPr/>
          <p:nvPr/>
        </p:nvGrpSpPr>
        <p:grpSpPr>
          <a:xfrm>
            <a:off x="2196084" y="2410968"/>
            <a:ext cx="495300" cy="464820"/>
            <a:chOff x="2196084" y="2410968"/>
            <a:chExt cx="495300" cy="464820"/>
          </a:xfrm>
        </p:grpSpPr>
        <p:sp>
          <p:nvSpPr>
            <p:cNvPr id="1989" name="VectorPath 1989"/>
            <p:cNvSpPr/>
            <p:nvPr/>
          </p:nvSpPr>
          <p:spPr>
            <a:xfrm>
              <a:off x="2314956" y="2410968"/>
              <a:ext cx="376428" cy="437388"/>
            </a:xfrm>
            <a:custGeom>
              <a:avLst/>
              <a:gdLst/>
              <a:ahLst/>
              <a:cxnLst/>
              <a:rect l="l" t="t" r="r" b="b"/>
              <a:pathLst>
                <a:path w="376428" h="437388">
                  <a:moveTo>
                    <a:pt x="187452" y="0"/>
                  </a:moveTo>
                  <a:lnTo>
                    <a:pt x="376428" y="94488"/>
                  </a:lnTo>
                  <a:lnTo>
                    <a:pt x="376428" y="342900"/>
                  </a:lnTo>
                  <a:lnTo>
                    <a:pt x="187452" y="437388"/>
                  </a:lnTo>
                  <a:lnTo>
                    <a:pt x="0" y="342900"/>
                  </a:lnTo>
                  <a:lnTo>
                    <a:pt x="0" y="94488"/>
                  </a:lnTo>
                  <a:lnTo>
                    <a:pt x="187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1990" name="VectorPath 1990"/>
            <p:cNvSpPr/>
            <p:nvPr/>
          </p:nvSpPr>
          <p:spPr>
            <a:xfrm>
              <a:off x="2196084" y="2628900"/>
              <a:ext cx="211836" cy="246888"/>
            </a:xfrm>
            <a:custGeom>
              <a:avLst/>
              <a:gdLst/>
              <a:ahLst/>
              <a:cxnLst/>
              <a:rect l="l" t="t" r="r" b="b"/>
              <a:pathLst>
                <a:path w="211836" h="246888">
                  <a:moveTo>
                    <a:pt x="106680" y="0"/>
                  </a:moveTo>
                  <a:lnTo>
                    <a:pt x="211836" y="53340"/>
                  </a:lnTo>
                  <a:lnTo>
                    <a:pt x="211836" y="193548"/>
                  </a:lnTo>
                  <a:lnTo>
                    <a:pt x="106680" y="246888"/>
                  </a:lnTo>
                  <a:lnTo>
                    <a:pt x="0" y="193548"/>
                  </a:lnTo>
                  <a:lnTo>
                    <a:pt x="0" y="53340"/>
                  </a:lnTo>
                  <a:lnTo>
                    <a:pt x="106680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1991" name="VectorPath 1991"/>
          <p:cNvSpPr/>
          <p:nvPr/>
        </p:nvSpPr>
        <p:spPr>
          <a:xfrm>
            <a:off x="440277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sp>
        <p:nvSpPr>
          <p:cNvPr id="1992" name="TextBox1992"/>
          <p:cNvSpPr txBox="1"/>
          <p:nvPr/>
        </p:nvSpPr>
        <p:spPr>
          <a:xfrm>
            <a:off x="2247239" y="1170900"/>
            <a:ext cx="8807160" cy="37222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320758" marR="0" lvl="0" indent="-457200" eaLnBrk="0">
              <a:lnSpc>
                <a:spcPct val="102380"/>
              </a:lnSpc>
              <a:spcAft>
                <a:spcPts val="2595"/>
              </a:spcAft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主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流性能测试工具JMeter和Loadrunner的对比</a:t>
            </a:r>
          </a:p>
          <a:p>
            <a:pPr marL="3320758" marR="0" lvl="0" indent="-457200" eaLnBrk="0">
              <a:lnSpc>
                <a:spcPct val="102619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Meter基本使用（JMeter环境安装、功能概要、元件及</a:t>
            </a:r>
          </a:p>
          <a:p>
            <a:pPr marL="0" marR="0" indent="0" eaLnBrk="0">
              <a:lnSpc>
                <a:spcPct val="18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207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用域、示例脚本-基本组成）</a:t>
            </a:r>
          </a:p>
          <a:p>
            <a:pPr marL="0" marR="0" indent="0" eaLnBrk="0">
              <a:lnSpc>
                <a:spcPct val="246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454"/>
              </a:lnSpc>
              <a:spcAft>
                <a:spcPts val="716"/>
              </a:spcAft>
            </a:pPr>
            <a:r>
              <a:rPr lang="en-US" altLang="zh-CN" sz="2750" kern="0" spc="-15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</a:t>
            </a:r>
            <a:r>
              <a:rPr lang="en-US" altLang="zh-CN" sz="2750" kern="0" spc="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ontents</a:t>
            </a:r>
          </a:p>
          <a:p>
            <a:pPr marL="33207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关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联、直连数据库、逻辑控制器、录制脚本）</a:t>
            </a:r>
          </a:p>
          <a:p>
            <a:pPr marL="0" marR="0" indent="0" eaLnBrk="0">
              <a:lnSpc>
                <a:spcPct val="22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20758" marR="0" indent="-457200" eaLnBrk="0">
              <a:lnSpc>
                <a:spcPct val="152857"/>
              </a:lnSpc>
            </a:pPr>
            <a:r>
              <a:rPr lang="en-US" altLang="zh-CN" sz="1750" kern="0" spc="5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103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JMeter进行性能测试的技术要点（定时器、分布式、测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报告、性能测试图表）</a:t>
            </a:r>
          </a:p>
        </p:txBody>
      </p:sp>
      <p:sp>
        <p:nvSpPr>
          <p:cNvPr id="1994" name="TextBox1994"/>
          <p:cNvSpPr txBox="1"/>
          <p:nvPr/>
        </p:nvSpPr>
        <p:spPr>
          <a:xfrm>
            <a:off x="2777896" y="2280309"/>
            <a:ext cx="106934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1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</a:t>
            </a:r>
            <a:r>
              <a:rPr lang="en-US" altLang="zh-CN" sz="41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录</a:t>
            </a:r>
          </a:p>
        </p:txBody>
      </p:sp>
      <p:sp>
        <p:nvSpPr>
          <p:cNvPr id="1995" name="TextBox1995"/>
          <p:cNvSpPr txBox="1"/>
          <p:nvPr/>
        </p:nvSpPr>
        <p:spPr>
          <a:xfrm>
            <a:off x="5110797" y="2926040"/>
            <a:ext cx="5943601" cy="2735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2619"/>
              </a:lnSpc>
            </a:pP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Meter进行HTTP接口测试的技术要点（参数化、断言、</a:t>
            </a:r>
          </a:p>
        </p:txBody>
      </p:sp>
      <p:grpSp>
        <p:nvGrpSpPr>
          <p:cNvPr id="1997" name="Combination 1997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1998" name="VectorPath 1998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1999" name="VectorPath 1999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5579A00E-ED4F-4680-F83C-48709DE9236D}"/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0" name="Combination 2000"/>
          <p:cNvGrpSpPr/>
          <p:nvPr/>
        </p:nvGrpSpPr>
        <p:grpSpPr>
          <a:xfrm>
            <a:off x="3596640" y="2337816"/>
            <a:ext cx="1411224" cy="1319784"/>
            <a:chOff x="3596640" y="2337816"/>
            <a:chExt cx="1411224" cy="1319784"/>
          </a:xfrm>
        </p:grpSpPr>
        <p:sp>
          <p:nvSpPr>
            <p:cNvPr id="2001" name="VectorPath 2001"/>
            <p:cNvSpPr/>
            <p:nvPr/>
          </p:nvSpPr>
          <p:spPr>
            <a:xfrm>
              <a:off x="3870960" y="2337816"/>
              <a:ext cx="1136904" cy="1319784"/>
            </a:xfrm>
            <a:custGeom>
              <a:avLst/>
              <a:gdLst/>
              <a:ahLst/>
              <a:cxnLst/>
              <a:rect l="l" t="t" r="r" b="b"/>
              <a:pathLst>
                <a:path w="1136904" h="1319784">
                  <a:moveTo>
                    <a:pt x="568452" y="0"/>
                  </a:moveTo>
                  <a:lnTo>
                    <a:pt x="1136904" y="284988"/>
                  </a:lnTo>
                  <a:lnTo>
                    <a:pt x="1136904" y="1034796"/>
                  </a:lnTo>
                  <a:lnTo>
                    <a:pt x="568452" y="1319784"/>
                  </a:lnTo>
                  <a:lnTo>
                    <a:pt x="0" y="1034796"/>
                  </a:lnTo>
                  <a:lnTo>
                    <a:pt x="0" y="284988"/>
                  </a:lnTo>
                  <a:lnTo>
                    <a:pt x="568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2002" name="VectorPath 2002"/>
            <p:cNvSpPr/>
            <p:nvPr/>
          </p:nvSpPr>
          <p:spPr>
            <a:xfrm>
              <a:off x="3596640" y="3227832"/>
              <a:ext cx="370332" cy="429768"/>
            </a:xfrm>
            <a:custGeom>
              <a:avLst/>
              <a:gdLst/>
              <a:ahLst/>
              <a:cxnLst/>
              <a:rect l="l" t="t" r="r" b="b"/>
              <a:pathLst>
                <a:path w="370332" h="429768">
                  <a:moveTo>
                    <a:pt x="184404" y="0"/>
                  </a:moveTo>
                  <a:lnTo>
                    <a:pt x="370332" y="92964"/>
                  </a:lnTo>
                  <a:lnTo>
                    <a:pt x="370332" y="336804"/>
                  </a:lnTo>
                  <a:lnTo>
                    <a:pt x="184404" y="429768"/>
                  </a:lnTo>
                  <a:lnTo>
                    <a:pt x="0" y="336804"/>
                  </a:lnTo>
                  <a:lnTo>
                    <a:pt x="0" y="92964"/>
                  </a:lnTo>
                  <a:lnTo>
                    <a:pt x="184404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2004" name="TextBox2004"/>
          <p:cNvSpPr txBox="1"/>
          <p:nvPr/>
        </p:nvSpPr>
        <p:spPr>
          <a:xfrm>
            <a:off x="5384800" y="2449864"/>
            <a:ext cx="6503035" cy="487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2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32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Meter进行HTTP接口测试的技术要点</a:t>
            </a:r>
          </a:p>
        </p:txBody>
      </p:sp>
      <p:sp>
        <p:nvSpPr>
          <p:cNvPr id="2005" name="TextBox2005"/>
          <p:cNvSpPr txBox="1"/>
          <p:nvPr/>
        </p:nvSpPr>
        <p:spPr>
          <a:xfrm>
            <a:off x="3596640" y="1988071"/>
            <a:ext cx="8419178" cy="49137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509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19802" marR="0" indent="0" eaLnBrk="0">
              <a:lnSpc>
                <a:spcPct val="97782"/>
              </a:lnSpc>
            </a:pPr>
            <a:r>
              <a:rPr lang="en-US" altLang="zh-CN" sz="39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9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</a:p>
          <a:p>
            <a:pPr marL="2146647" marR="0" lvl="0" indent="-230505" eaLnBrk="0">
              <a:lnSpc>
                <a:spcPct val="104569"/>
              </a:lnSpc>
              <a:spcAft>
                <a:spcPts val="1947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数化</a:t>
            </a:r>
          </a:p>
          <a:p>
            <a:pPr marL="2146647" marR="0" lvl="0" indent="-230505" eaLnBrk="0">
              <a:lnSpc>
                <a:spcPct val="101075"/>
              </a:lnSpc>
              <a:spcAft>
                <a:spcPts val="198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断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言</a:t>
            </a:r>
          </a:p>
          <a:p>
            <a:pPr marL="2146647" marR="0" lvl="0" indent="-230505" eaLnBrk="0">
              <a:lnSpc>
                <a:spcPct val="101075"/>
              </a:lnSpc>
              <a:spcAft>
                <a:spcPts val="198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关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联</a:t>
            </a:r>
          </a:p>
          <a:p>
            <a:pPr marL="2146647" marR="0" lvl="0" indent="-230505" eaLnBrk="0">
              <a:lnSpc>
                <a:spcPct val="101075"/>
              </a:lnSpc>
              <a:spcAft>
                <a:spcPts val="198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录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制脚本</a:t>
            </a:r>
          </a:p>
          <a:p>
            <a:pPr marL="2146647" marR="0" lvl="0" indent="-230505" eaLnBrk="0">
              <a:lnSpc>
                <a:spcPct val="101075"/>
              </a:lnSpc>
              <a:spcAft>
                <a:spcPts val="198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直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连数据库</a:t>
            </a:r>
          </a:p>
          <a:p>
            <a:pPr marL="2146647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辑控制器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1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endParaRPr lang="en-US" altLang="zh-CN" sz="1800" kern="0" spc="0" baseline="0" noProof="0" dirty="0">
              <a:solidFill>
                <a:srgbClr val="000000">
                  <a:alpha val="90000"/>
                </a:srgbClr>
              </a:solidFill>
              <a:latin typeface="SimHei" pitchFamily="49" charset="0"/>
              <a:ea typeface="SimHei" pitchFamily="49" charset="0"/>
              <a:cs typeface="SimHei" pitchFamily="49" charset="0"/>
            </a:endParaRPr>
          </a:p>
        </p:txBody>
      </p:sp>
    </p:spTree>
    <p:extLst>
      <p:ext uri="{84EE152B-692A-4DB8-F6D2-BEAC197D4C96}"/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6" name="Combination 200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007" name="VectorPath 200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008" name="VectorPath 200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009" name="TextBox2009"/>
          <p:cNvSpPr txBox="1"/>
          <p:nvPr/>
        </p:nvSpPr>
        <p:spPr>
          <a:xfrm>
            <a:off x="802323" y="345580"/>
            <a:ext cx="22999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9-JMeter参数化</a:t>
            </a:r>
          </a:p>
        </p:txBody>
      </p:sp>
      <p:sp>
        <p:nvSpPr>
          <p:cNvPr id="2011" name="VectorPath 201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012" name="TextBox2012"/>
          <p:cNvSpPr txBox="1"/>
          <p:nvPr/>
        </p:nvSpPr>
        <p:spPr>
          <a:xfrm>
            <a:off x="802323" y="1146414"/>
            <a:ext cx="229743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什么要使用参数化？</a:t>
            </a:r>
          </a:p>
        </p:txBody>
      </p:sp>
      <p:pic>
        <p:nvPicPr>
          <p:cNvPr id="2013" name="D0F56647-5C1E-4397-ED7A-28FD7912917E"/>
          <p:cNvPicPr>
            <a:picLocks noChangeAspect="1"/>
          </p:cNvPicPr>
          <p:nvPr/>
        </p:nvPicPr>
        <p:blipFill>
          <a:blip r:embed="rId2" cstate="print">
            <a:extLst>
              <a:ext uri="{01DDDFE2-693F-4DCB-8236-D5AD61A25EAB}"/>
            </a:extLst>
          </a:blip>
          <a:srcRect/>
          <a:stretch>
            <a:fillRect/>
          </a:stretch>
        </p:blipFill>
        <p:spPr>
          <a:xfrm>
            <a:off x="2257044" y="2061972"/>
            <a:ext cx="6429375" cy="2409825"/>
          </a:xfrm>
          <a:prstGeom prst="rect">
            <a:avLst/>
          </a:prstGeom>
        </p:spPr>
      </p:pic>
      <p:pic>
        <p:nvPicPr>
          <p:cNvPr id="2015" name="D4FF61A3-AB9B-4EFA-35E9-D46E5058F4A5"/>
          <p:cNvPicPr>
            <a:picLocks noChangeAspect="1"/>
          </p:cNvPicPr>
          <p:nvPr/>
        </p:nvPicPr>
        <p:blipFill>
          <a:blip r:embed="rId3" cstate="print">
            <a:extLst>
              <a:ext uri="{827C702A-BA79-4320-42A7-344508162678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016" name="VectorPath 201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</p:spTree>
    <p:extLst>
      <p:ext uri="{5684258D-238E-4280-6DD5-ED23FC93B1B0}"/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7" name="Combination 201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018" name="VectorPath 201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019" name="VectorPath 201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020" name="TextBox2020"/>
          <p:cNvSpPr txBox="1"/>
          <p:nvPr/>
        </p:nvSpPr>
        <p:spPr>
          <a:xfrm>
            <a:off x="802323" y="345580"/>
            <a:ext cx="22999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9-JMeter参数化</a:t>
            </a:r>
          </a:p>
        </p:txBody>
      </p:sp>
      <p:pic>
        <p:nvPicPr>
          <p:cNvPr id="2021" name="F1ECF1F0-4296-4678-3E9D-CFA616E6EBF4"/>
          <p:cNvPicPr>
            <a:picLocks noChangeAspect="1"/>
          </p:cNvPicPr>
          <p:nvPr/>
        </p:nvPicPr>
        <p:blipFill>
          <a:blip r:embed="rId2" cstate="print">
            <a:extLst>
              <a:ext uri="{73D7462A-B307-4FD4-C0E6-4F7D80D9C57E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022" name="VectorPath 202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023" name="VectorPath 2023"/>
          <p:cNvSpPr/>
          <p:nvPr/>
        </p:nvSpPr>
        <p:spPr>
          <a:xfrm>
            <a:off x="1678496" y="1378763"/>
            <a:ext cx="8061961" cy="1244600"/>
          </a:xfrm>
          <a:custGeom>
            <a:avLst/>
            <a:gdLst/>
            <a:ahLst/>
            <a:cxnLst/>
            <a:rect l="l" t="t" r="r" b="b"/>
            <a:pathLst>
              <a:path w="8061961" h="1244600">
                <a:moveTo>
                  <a:pt x="8051736" y="241"/>
                </a:moveTo>
                <a:lnTo>
                  <a:pt x="8054124" y="965"/>
                </a:lnTo>
                <a:lnTo>
                  <a:pt x="8056321" y="2134"/>
                </a:lnTo>
                <a:lnTo>
                  <a:pt x="8058238" y="3721"/>
                </a:lnTo>
                <a:lnTo>
                  <a:pt x="8059828" y="5639"/>
                </a:lnTo>
                <a:lnTo>
                  <a:pt x="8060995" y="7836"/>
                </a:lnTo>
                <a:lnTo>
                  <a:pt x="8061719" y="10224"/>
                </a:lnTo>
                <a:lnTo>
                  <a:pt x="8061961" y="12700"/>
                </a:lnTo>
                <a:lnTo>
                  <a:pt x="8061961" y="1231900"/>
                </a:lnTo>
                <a:lnTo>
                  <a:pt x="8061719" y="1234377"/>
                </a:lnTo>
                <a:lnTo>
                  <a:pt x="8060995" y="1236751"/>
                </a:lnTo>
                <a:lnTo>
                  <a:pt x="8059828" y="1238949"/>
                </a:lnTo>
                <a:lnTo>
                  <a:pt x="8058238" y="1240879"/>
                </a:lnTo>
                <a:lnTo>
                  <a:pt x="8056321" y="1242454"/>
                </a:lnTo>
                <a:lnTo>
                  <a:pt x="8054124" y="1243635"/>
                </a:lnTo>
                <a:lnTo>
                  <a:pt x="8051736" y="1244346"/>
                </a:lnTo>
                <a:lnTo>
                  <a:pt x="8049261" y="1244600"/>
                </a:lnTo>
                <a:lnTo>
                  <a:pt x="12700" y="1244600"/>
                </a:lnTo>
                <a:lnTo>
                  <a:pt x="10223" y="1244346"/>
                </a:lnTo>
                <a:lnTo>
                  <a:pt x="7849" y="1243635"/>
                </a:lnTo>
                <a:lnTo>
                  <a:pt x="5651" y="1242454"/>
                </a:lnTo>
                <a:lnTo>
                  <a:pt x="3721" y="1240879"/>
                </a:lnTo>
                <a:lnTo>
                  <a:pt x="2146" y="1238949"/>
                </a:lnTo>
                <a:lnTo>
                  <a:pt x="965" y="1236751"/>
                </a:lnTo>
                <a:lnTo>
                  <a:pt x="241" y="1234377"/>
                </a:lnTo>
                <a:lnTo>
                  <a:pt x="0" y="1231900"/>
                </a:lnTo>
                <a:lnTo>
                  <a:pt x="0" y="12700"/>
                </a:lnTo>
                <a:lnTo>
                  <a:pt x="241" y="10224"/>
                </a:lnTo>
                <a:lnTo>
                  <a:pt x="965" y="7836"/>
                </a:lnTo>
                <a:lnTo>
                  <a:pt x="2146" y="5639"/>
                </a:lnTo>
                <a:lnTo>
                  <a:pt x="3721" y="3721"/>
                </a:lnTo>
                <a:lnTo>
                  <a:pt x="5651" y="2134"/>
                </a:lnTo>
                <a:lnTo>
                  <a:pt x="7849" y="965"/>
                </a:lnTo>
                <a:lnTo>
                  <a:pt x="10223" y="241"/>
                </a:lnTo>
                <a:lnTo>
                  <a:pt x="12700" y="0"/>
                </a:lnTo>
                <a:lnTo>
                  <a:pt x="8049261" y="0"/>
                </a:lnTo>
                <a:moveTo>
                  <a:pt x="25400" y="25400"/>
                </a:moveTo>
                <a:lnTo>
                  <a:pt x="25400" y="1219200"/>
                </a:lnTo>
                <a:lnTo>
                  <a:pt x="8036561" y="1219200"/>
                </a:lnTo>
                <a:lnTo>
                  <a:pt x="8036561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2024" name="TextBox2024"/>
          <p:cNvSpPr txBox="1"/>
          <p:nvPr/>
        </p:nvSpPr>
        <p:spPr>
          <a:xfrm>
            <a:off x="1678496" y="1378763"/>
            <a:ext cx="8061961" cy="37666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2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55460" marR="811670" indent="0" eaLnBrk="0">
              <a:lnSpc>
                <a:spcPct val="127142"/>
              </a:lnSpc>
            </a:pP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参数化测试：把测试数据组织起来，用</a:t>
            </a:r>
            <a:r>
              <a:rPr lang="en-US" altLang="zh-CN" sz="17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不同的测试数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调用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相同的测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方法。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0414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Meter中常见的参数化方式：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89890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户定义的变量</a:t>
            </a:r>
          </a:p>
          <a:p>
            <a:pPr marL="389890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户参数</a:t>
            </a:r>
          </a:p>
          <a:p>
            <a:pPr marL="389890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CSV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Data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Set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Config</a:t>
            </a:r>
          </a:p>
          <a:p>
            <a:pPr marL="389890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函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</a:p>
        </p:txBody>
      </p:sp>
      <p:pic>
        <p:nvPicPr>
          <p:cNvPr id="2025" name="0654250C-6AB3-46C9-2971-9F1264004963"/>
          <p:cNvPicPr>
            <a:picLocks noChangeAspect="1"/>
          </p:cNvPicPr>
          <p:nvPr/>
        </p:nvPicPr>
        <p:blipFill>
          <a:blip r:embed="rId3" cstate="print">
            <a:extLst>
              <a:ext uri="{A3498B76-3E2E-46BF-23BA-DD0BCDDF3489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026" name="TextBox2026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027" name="VectorPath 202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028" name="VectorPath 202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CFF47F78-4BBB-4273-1BED-69DB657732E5}"/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9" name="Combination 202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030" name="VectorPath 203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031" name="VectorPath 203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032" name="TextBox2032"/>
          <p:cNvSpPr txBox="1"/>
          <p:nvPr/>
        </p:nvSpPr>
        <p:spPr>
          <a:xfrm>
            <a:off x="802323" y="345580"/>
            <a:ext cx="50558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09-JMeter参数化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用户定义的变量</a:t>
            </a:r>
          </a:p>
        </p:txBody>
      </p:sp>
      <p:sp>
        <p:nvSpPr>
          <p:cNvPr id="2034" name="VectorPath 203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035" name="TextBox2035"/>
          <p:cNvSpPr txBox="1"/>
          <p:nvPr/>
        </p:nvSpPr>
        <p:spPr>
          <a:xfrm>
            <a:off x="930313" y="1101622"/>
            <a:ext cx="5692763" cy="650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用：定义全局变量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位置：测试计划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配置元件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用户定义的变量</a:t>
            </a:r>
          </a:p>
        </p:txBody>
      </p:sp>
      <p:sp>
        <p:nvSpPr>
          <p:cNvPr id="2036" name="TextBox2036"/>
          <p:cNvSpPr txBox="1"/>
          <p:nvPr/>
        </p:nvSpPr>
        <p:spPr>
          <a:xfrm>
            <a:off x="930313" y="1929662"/>
            <a:ext cx="61150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数：</a:t>
            </a:r>
          </a:p>
        </p:txBody>
      </p:sp>
      <p:pic>
        <p:nvPicPr>
          <p:cNvPr id="2037" name="6C51D20D-671B-4F5F-50A5-E377148E25FA"/>
          <p:cNvPicPr>
            <a:picLocks noChangeAspect="1"/>
          </p:cNvPicPr>
          <p:nvPr/>
        </p:nvPicPr>
        <p:blipFill>
          <a:blip r:embed="rId2" cstate="print">
            <a:extLst>
              <a:ext uri="{C434F449-FF3D-4581-8AD1-41501A4718A0}"/>
            </a:extLst>
          </a:blip>
          <a:srcRect/>
          <a:stretch>
            <a:fillRect/>
          </a:stretch>
        </p:blipFill>
        <p:spPr>
          <a:xfrm>
            <a:off x="1488948" y="2456688"/>
            <a:ext cx="9275064" cy="2892552"/>
          </a:xfrm>
          <a:prstGeom prst="rect">
            <a:avLst/>
          </a:prstGeom>
        </p:spPr>
      </p:pic>
      <p:sp>
        <p:nvSpPr>
          <p:cNvPr id="2040" name="VectorPath 204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041" name="VectorPath 204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B39FA5B-6E3A-4CE1-D3A7-C30DE4B90A5E}"/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2" name="Combination 204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043" name="VectorPath 204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044" name="VectorPath 204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045" name="TextBox2045"/>
          <p:cNvSpPr txBox="1"/>
          <p:nvPr/>
        </p:nvSpPr>
        <p:spPr>
          <a:xfrm>
            <a:off x="802323" y="345580"/>
            <a:ext cx="50558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09-JMeter参数化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用户定义的变量</a:t>
            </a:r>
          </a:p>
        </p:txBody>
      </p:sp>
      <p:sp>
        <p:nvSpPr>
          <p:cNvPr id="2047" name="VectorPath 204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049" name="VectorPath 2049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050" name="TextBox2050"/>
          <p:cNvSpPr txBox="1"/>
          <p:nvPr/>
        </p:nvSpPr>
        <p:spPr>
          <a:xfrm>
            <a:off x="806196" y="1126950"/>
            <a:ext cx="5828538" cy="369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6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求：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2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2"/>
              </a:rPr>
              <a:t>ttps://www.baidu.com:4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2"/>
              </a:rPr>
              <a:t>43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求：使用用户定义的变量配置被测系统的协议、域名和端口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加用户定义的变量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sp>
        <p:nvSpPr>
          <p:cNvPr id="2052" name="VectorPath 2052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2053" name="CEF85B5B-548D-4403-378D-78C12A5C20F4"/>
          <p:cNvPicPr>
            <a:picLocks noChangeAspect="1"/>
          </p:cNvPicPr>
          <p:nvPr/>
        </p:nvPicPr>
        <p:blipFill>
          <a:blip r:embed="rId3" cstate="print">
            <a:extLst>
              <a:ext uri="{04966931-EB3D-47A9-77B9-71ACC552A85C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2054" name="TextBox2054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2056" name="VectorPath 205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057" name="VectorPath 205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45D9E37F-A1E3-4AAD-E367-CE1D9455808B}"/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Combination 14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50" name="VectorPath 15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51" name="VectorPath 15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52" name="TextBox152"/>
          <p:cNvSpPr txBox="1"/>
          <p:nvPr/>
        </p:nvSpPr>
        <p:spPr>
          <a:xfrm>
            <a:off x="802323" y="34558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2-性能测试的概念</a:t>
            </a:r>
          </a:p>
        </p:txBody>
      </p:sp>
      <p:sp>
        <p:nvSpPr>
          <p:cNvPr id="154" name="VectorPath 15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55" name="A2D8EB94-6931-46BE-6220-F67E63DB6D47"/>
          <p:cNvPicPr>
            <a:picLocks noChangeAspect="1"/>
          </p:cNvPicPr>
          <p:nvPr/>
        </p:nvPicPr>
        <p:blipFill>
          <a:blip r:embed="rId2" cstate="print">
            <a:extLst>
              <a:ext uri="{CC47FB88-3B27-4701-C90B-26069747E3AD}"/>
            </a:extLst>
          </a:blip>
          <a:srcRect/>
          <a:stretch>
            <a:fillRect/>
          </a:stretch>
        </p:blipFill>
        <p:spPr>
          <a:xfrm>
            <a:off x="710184" y="2734056"/>
            <a:ext cx="5719572" cy="2447544"/>
          </a:xfrm>
          <a:prstGeom prst="rect">
            <a:avLst/>
          </a:prstGeom>
        </p:spPr>
      </p:pic>
      <p:sp>
        <p:nvSpPr>
          <p:cNvPr id="156" name="VectorPath 156"/>
          <p:cNvSpPr/>
          <p:nvPr/>
        </p:nvSpPr>
        <p:spPr>
          <a:xfrm>
            <a:off x="6702845" y="3312160"/>
            <a:ext cx="5067846" cy="1293051"/>
          </a:xfrm>
          <a:custGeom>
            <a:avLst/>
            <a:gdLst/>
            <a:ahLst/>
            <a:cxnLst/>
            <a:rect l="l" t="t" r="r" b="b"/>
            <a:pathLst>
              <a:path w="5067846" h="1293051">
                <a:moveTo>
                  <a:pt x="5057622" y="241"/>
                </a:moveTo>
                <a:lnTo>
                  <a:pt x="5060010" y="965"/>
                </a:lnTo>
                <a:lnTo>
                  <a:pt x="5062207" y="2134"/>
                </a:lnTo>
                <a:lnTo>
                  <a:pt x="5064125" y="3709"/>
                </a:lnTo>
                <a:lnTo>
                  <a:pt x="5065699" y="5639"/>
                </a:lnTo>
                <a:lnTo>
                  <a:pt x="5066881" y="7836"/>
                </a:lnTo>
                <a:lnTo>
                  <a:pt x="5067606" y="10211"/>
                </a:lnTo>
                <a:lnTo>
                  <a:pt x="5067846" y="12700"/>
                </a:lnTo>
                <a:lnTo>
                  <a:pt x="5067846" y="1280351"/>
                </a:lnTo>
                <a:lnTo>
                  <a:pt x="5067606" y="1282827"/>
                </a:lnTo>
                <a:lnTo>
                  <a:pt x="5066881" y="1285215"/>
                </a:lnTo>
                <a:lnTo>
                  <a:pt x="5065699" y="1287413"/>
                </a:lnTo>
                <a:lnTo>
                  <a:pt x="5064125" y="1289330"/>
                </a:lnTo>
                <a:lnTo>
                  <a:pt x="5062207" y="1290905"/>
                </a:lnTo>
                <a:lnTo>
                  <a:pt x="5060010" y="1292086"/>
                </a:lnTo>
                <a:lnTo>
                  <a:pt x="5057622" y="1292810"/>
                </a:lnTo>
                <a:lnTo>
                  <a:pt x="5055146" y="1293051"/>
                </a:lnTo>
                <a:lnTo>
                  <a:pt x="12700" y="1293051"/>
                </a:lnTo>
                <a:lnTo>
                  <a:pt x="10223" y="1292810"/>
                </a:lnTo>
                <a:lnTo>
                  <a:pt x="7836" y="1292086"/>
                </a:lnTo>
                <a:lnTo>
                  <a:pt x="5639" y="1290905"/>
                </a:lnTo>
                <a:lnTo>
                  <a:pt x="3721" y="1289330"/>
                </a:lnTo>
                <a:lnTo>
                  <a:pt x="2133" y="1287413"/>
                </a:lnTo>
                <a:lnTo>
                  <a:pt x="964" y="1285215"/>
                </a:lnTo>
                <a:lnTo>
                  <a:pt x="241" y="1282827"/>
                </a:lnTo>
                <a:lnTo>
                  <a:pt x="0" y="1280351"/>
                </a:lnTo>
                <a:lnTo>
                  <a:pt x="0" y="12700"/>
                </a:lnTo>
                <a:lnTo>
                  <a:pt x="241" y="10211"/>
                </a:lnTo>
                <a:lnTo>
                  <a:pt x="964" y="7836"/>
                </a:lnTo>
                <a:lnTo>
                  <a:pt x="2133" y="5639"/>
                </a:lnTo>
                <a:lnTo>
                  <a:pt x="3721" y="3709"/>
                </a:lnTo>
                <a:lnTo>
                  <a:pt x="5639" y="2134"/>
                </a:lnTo>
                <a:lnTo>
                  <a:pt x="7836" y="965"/>
                </a:lnTo>
                <a:lnTo>
                  <a:pt x="10223" y="241"/>
                </a:lnTo>
                <a:lnTo>
                  <a:pt x="12700" y="0"/>
                </a:lnTo>
                <a:lnTo>
                  <a:pt x="5055146" y="0"/>
                </a:lnTo>
                <a:moveTo>
                  <a:pt x="25400" y="25400"/>
                </a:moveTo>
                <a:lnTo>
                  <a:pt x="25400" y="1267651"/>
                </a:lnTo>
                <a:lnTo>
                  <a:pt x="5042446" y="1267651"/>
                </a:lnTo>
                <a:lnTo>
                  <a:pt x="5042446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157" name="TextBox157"/>
          <p:cNvSpPr txBox="1"/>
          <p:nvPr/>
        </p:nvSpPr>
        <p:spPr>
          <a:xfrm>
            <a:off x="802323" y="1054339"/>
            <a:ext cx="10576028" cy="34762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么是性能测试？</a:t>
            </a:r>
          </a:p>
          <a:p>
            <a:pPr marL="0" marR="0" indent="0" eaLnBrk="0">
              <a:lnSpc>
                <a:spcPct val="24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能测试概念：使用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自动化工具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，模拟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不同的场景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，对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软件各项性能指标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进行测试和评估的过程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309462" marR="0" lvl="0" indent="-3048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台处理程序的性能（代码性能）</a:t>
            </a:r>
          </a:p>
          <a:p>
            <a:pPr marL="6309462" marR="0" lvl="0" indent="-3048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应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用服务器、数据库、架构设计等是否存在瓶颈</a:t>
            </a:r>
          </a:p>
          <a:p>
            <a:pPr marL="6309462" marR="0" lvl="0" indent="-3048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务器资源消耗（CPU、内存、磁盘、网络）</a:t>
            </a:r>
          </a:p>
        </p:txBody>
      </p:sp>
      <p:pic>
        <p:nvPicPr>
          <p:cNvPr id="158" name="388E15D8-D4A9-48E7-8645-0AF0A4B5AD09"/>
          <p:cNvPicPr>
            <a:picLocks noChangeAspect="1"/>
          </p:cNvPicPr>
          <p:nvPr/>
        </p:nvPicPr>
        <p:blipFill>
          <a:blip r:embed="rId3" cstate="print">
            <a:extLst>
              <a:ext uri="{010924C4-FF94-4D72-3270-436494631DEB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160" name="VectorPath 16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61" name="VectorPath 16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81B25399-BBA2-47FE-115F-2A634262B040}"/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8" name="Combination 205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059" name="VectorPath 205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060" name="VectorPath 206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061" name="TextBox2061"/>
          <p:cNvSpPr txBox="1"/>
          <p:nvPr/>
        </p:nvSpPr>
        <p:spPr>
          <a:xfrm>
            <a:off x="802323" y="335420"/>
            <a:ext cx="50558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09-JMeter参数化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用户定义的变量</a:t>
            </a:r>
          </a:p>
        </p:txBody>
      </p:sp>
      <p:sp>
        <p:nvSpPr>
          <p:cNvPr id="2063" name="VectorPath 206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064" name="TextBox2064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065" name="Combination 2065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2066" name="VectorPath 2066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2067" name="VectorPath 2067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2068" name="B3C53969-37AE-4C38-7128-22047B8566D2"/>
          <p:cNvPicPr>
            <a:picLocks noChangeAspect="1"/>
          </p:cNvPicPr>
          <p:nvPr/>
        </p:nvPicPr>
        <p:blipFill>
          <a:blip r:embed="rId2" cstate="print">
            <a:extLst>
              <a:ext uri="{1BEC56A9-92EA-449B-03CE-CCD64FE47D80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2069" name="TextBox2069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070" name="Combination 2070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2071" name="VectorPath 2071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072" name="VectorPath 2072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073" name="1B26CA2F-6118-490B-53B2-8D6392812949"/>
          <p:cNvPicPr>
            <a:picLocks noChangeAspect="1"/>
          </p:cNvPicPr>
          <p:nvPr/>
        </p:nvPicPr>
        <p:blipFill>
          <a:blip r:embed="rId3" cstate="print">
            <a:extLst>
              <a:ext uri="{FD79DFCF-2298-456A-6993-C337D80EF2A8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2075" name="TextBox2075"/>
          <p:cNvSpPr txBox="1"/>
          <p:nvPr/>
        </p:nvSpPr>
        <p:spPr>
          <a:xfrm>
            <a:off x="2928021" y="1921082"/>
            <a:ext cx="6614697" cy="32241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62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1）什么时候使用用户定义的变量？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义全局变量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2）使用“用户定义的变量”进行参数化的步骤？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1075"/>
              </a:lnSpc>
              <a:spcAft>
                <a:spcPts val="1420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1786158" marR="0" lvl="0" indent="-342900" eaLnBrk="0">
              <a:lnSpc>
                <a:spcPct val="100252"/>
              </a:lnSpc>
              <a:spcAft>
                <a:spcPts val="1406"/>
              </a:spcAft>
              <a:buAutoNum type="arabicPeriod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添加用户定义的变量。</a:t>
            </a:r>
            <a:r>
              <a:rPr lang="en-US" altLang="zh-CN" sz="16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格式：变量名</a:t>
            </a:r>
            <a:r>
              <a:rPr lang="en-US" altLang="zh-CN" sz="16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6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16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6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变量值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加HTTP请求，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引用定义的变量名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。格式：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${变量名}</a:t>
            </a:r>
          </a:p>
          <a:p>
            <a:pPr marL="1786158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sp>
        <p:nvSpPr>
          <p:cNvPr id="2077" name="VectorPath 207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078" name="VectorPath 207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1F927C4-CD86-49E6-2840-5B4E1E816C9A}"/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9" name="Combination 207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080" name="VectorPath 208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081" name="VectorPath 208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082" name="TextBox2082"/>
          <p:cNvSpPr txBox="1"/>
          <p:nvPr/>
        </p:nvSpPr>
        <p:spPr>
          <a:xfrm>
            <a:off x="802323" y="345580"/>
            <a:ext cx="398526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10-JMeter参数化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用户参数</a:t>
            </a:r>
          </a:p>
        </p:txBody>
      </p:sp>
      <p:sp>
        <p:nvSpPr>
          <p:cNvPr id="2084" name="VectorPath 208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085" name="TextBox2085"/>
          <p:cNvSpPr txBox="1"/>
          <p:nvPr/>
        </p:nvSpPr>
        <p:spPr>
          <a:xfrm>
            <a:off x="802323" y="1146414"/>
            <a:ext cx="252730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什么要使用用户参数？</a:t>
            </a:r>
          </a:p>
        </p:txBody>
      </p:sp>
      <p:pic>
        <p:nvPicPr>
          <p:cNvPr id="2086" name="9F2B496A-C383-4F04-A7EC-C230AE324507"/>
          <p:cNvPicPr>
            <a:picLocks noChangeAspect="1"/>
          </p:cNvPicPr>
          <p:nvPr/>
        </p:nvPicPr>
        <p:blipFill>
          <a:blip r:embed="rId2" cstate="print">
            <a:extLst>
              <a:ext uri="{1E349690-C927-42B9-FC78-E54EF78A728B}"/>
            </a:extLst>
          </a:blip>
          <a:srcRect/>
          <a:stretch>
            <a:fillRect/>
          </a:stretch>
        </p:blipFill>
        <p:spPr>
          <a:xfrm>
            <a:off x="2257044" y="2061972"/>
            <a:ext cx="2438400" cy="2404872"/>
          </a:xfrm>
          <a:prstGeom prst="rect">
            <a:avLst/>
          </a:prstGeom>
        </p:spPr>
      </p:pic>
      <p:pic>
        <p:nvPicPr>
          <p:cNvPr id="2087" name="41532701-712A-4142-675D-3BAC0ABC70DE"/>
          <p:cNvPicPr>
            <a:picLocks noChangeAspect="1"/>
          </p:cNvPicPr>
          <p:nvPr/>
        </p:nvPicPr>
        <p:blipFill>
          <a:blip r:embed="rId3" cstate="print">
            <a:extLst>
              <a:ext uri="{F5E7583B-D6AE-45C0-1B40-316715A37D98}"/>
            </a:extLst>
          </a:blip>
          <a:srcRect/>
          <a:stretch>
            <a:fillRect/>
          </a:stretch>
        </p:blipFill>
        <p:spPr>
          <a:xfrm>
            <a:off x="4675010" y="2765171"/>
            <a:ext cx="4010025" cy="1504950"/>
          </a:xfrm>
          <a:prstGeom prst="rect">
            <a:avLst/>
          </a:prstGeom>
        </p:spPr>
      </p:pic>
      <p:pic>
        <p:nvPicPr>
          <p:cNvPr id="2089" name="1860FD5F-9E23-42AC-6687-6956C26FD83B"/>
          <p:cNvPicPr>
            <a:picLocks noChangeAspect="1"/>
          </p:cNvPicPr>
          <p:nvPr/>
        </p:nvPicPr>
        <p:blipFill>
          <a:blip r:embed="rId4" cstate="print">
            <a:extLst>
              <a:ext uri="{317F7290-2F20-4861-A1CC-91D3CF8AE866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090" name="VectorPath 209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</p:spTree>
    <p:extLst>
      <p:ext uri="{1931A657-1970-4283-1D50-D8A2C2D617F4}"/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1" name="Combination 209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092" name="VectorPath 209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093" name="VectorPath 209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094" name="TextBox2094"/>
          <p:cNvSpPr txBox="1"/>
          <p:nvPr/>
        </p:nvSpPr>
        <p:spPr>
          <a:xfrm>
            <a:off x="802323" y="345580"/>
            <a:ext cx="41376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10-JMeter参数化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用户参数</a:t>
            </a:r>
          </a:p>
        </p:txBody>
      </p:sp>
      <p:sp>
        <p:nvSpPr>
          <p:cNvPr id="2096" name="VectorPath 209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097" name="TextBox2097"/>
          <p:cNvSpPr txBox="1"/>
          <p:nvPr/>
        </p:nvSpPr>
        <p:spPr>
          <a:xfrm>
            <a:off x="930313" y="1101622"/>
            <a:ext cx="6302363" cy="650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37634"/>
              </a:lnSpc>
            </a:pP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作用：针对同一组参数，当不同的用户来访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问时，可以获取到不同的值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位置：测试计划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前置处理器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用户参数</a:t>
            </a:r>
          </a:p>
        </p:txBody>
      </p:sp>
      <p:sp>
        <p:nvSpPr>
          <p:cNvPr id="2098" name="TextBox2098"/>
          <p:cNvSpPr txBox="1"/>
          <p:nvPr/>
        </p:nvSpPr>
        <p:spPr>
          <a:xfrm>
            <a:off x="930313" y="1929662"/>
            <a:ext cx="61150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数：</a:t>
            </a:r>
          </a:p>
        </p:txBody>
      </p:sp>
      <p:pic>
        <p:nvPicPr>
          <p:cNvPr id="2099" name="7D657A1F-B463-466F-E56C-03D05C351364"/>
          <p:cNvPicPr>
            <a:picLocks noChangeAspect="1"/>
          </p:cNvPicPr>
          <p:nvPr/>
        </p:nvPicPr>
        <p:blipFill>
          <a:blip r:embed="rId2" cstate="print">
            <a:extLst>
              <a:ext uri="{46C37228-4C6F-4927-9656-9DE49709D09E}"/>
            </a:extLst>
          </a:blip>
          <a:srcRect/>
          <a:stretch>
            <a:fillRect/>
          </a:stretch>
        </p:blipFill>
        <p:spPr>
          <a:xfrm>
            <a:off x="1818132" y="2183892"/>
            <a:ext cx="7124700" cy="3323844"/>
          </a:xfrm>
          <a:prstGeom prst="rect">
            <a:avLst/>
          </a:prstGeom>
        </p:spPr>
      </p:pic>
      <p:pic>
        <p:nvPicPr>
          <p:cNvPr id="2100" name="F0B9A1B6-683C-4793-A09F-0B06CE954655"/>
          <p:cNvPicPr>
            <a:picLocks noChangeAspect="1"/>
          </p:cNvPicPr>
          <p:nvPr/>
        </p:nvPicPr>
        <p:blipFill>
          <a:blip r:embed="rId3" cstate="print">
            <a:extLst>
              <a:ext uri="{B815AE69-C508-488B-6993-00A52A368CA1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102" name="VectorPath 2102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103" name="VectorPath 2103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52DF87F9-43FD-4729-4925-86D1544F2D91}"/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4" name="Combination 210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105" name="VectorPath 210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106" name="VectorPath 210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107" name="TextBox2107"/>
          <p:cNvSpPr txBox="1"/>
          <p:nvPr/>
        </p:nvSpPr>
        <p:spPr>
          <a:xfrm>
            <a:off x="802323" y="345580"/>
            <a:ext cx="413766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10-JMeter参数化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用户参数</a:t>
            </a:r>
          </a:p>
        </p:txBody>
      </p:sp>
      <p:sp>
        <p:nvSpPr>
          <p:cNvPr id="2109" name="VectorPath 210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110" name="F04C664B-0CB3-40FC-8DB1-8474FCADD002"/>
          <p:cNvPicPr>
            <a:picLocks noChangeAspect="1"/>
          </p:cNvPicPr>
          <p:nvPr/>
        </p:nvPicPr>
        <p:blipFill>
          <a:blip r:embed="rId2" cstate="print">
            <a:extLst>
              <a:ext uri="{133E7938-BC88-43F9-5DBB-CB4AC994E72B}"/>
            </a:extLst>
          </a:blip>
          <a:srcRect/>
          <a:stretch>
            <a:fillRect/>
          </a:stretch>
        </p:blipFill>
        <p:spPr>
          <a:xfrm>
            <a:off x="4698492" y="2377440"/>
            <a:ext cx="5343525" cy="4305300"/>
          </a:xfrm>
          <a:prstGeom prst="rect">
            <a:avLst/>
          </a:prstGeom>
        </p:spPr>
      </p:pic>
      <p:sp>
        <p:nvSpPr>
          <p:cNvPr id="2111" name="VectorPath 2111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112" name="TextBox2112"/>
          <p:cNvSpPr txBox="1"/>
          <p:nvPr/>
        </p:nvSpPr>
        <p:spPr>
          <a:xfrm>
            <a:off x="806196" y="1126950"/>
            <a:ext cx="8978140" cy="40610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求：</a:t>
            </a:r>
            <a:r>
              <a:rPr lang="en-US" altLang="zh-CN" sz="1550" kern="0" spc="2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3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3"/>
              </a:rPr>
              <a:t>ttps://www.baidu.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3"/>
              </a:rPr>
              <a:t>com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27419"/>
              </a:lnSpc>
            </a:pPr>
            <a:r>
              <a:rPr lang="en-US" altLang="zh-CN" sz="1550" kern="0" spc="3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要求：第一个用户请求附带参数：name=“张三”&amp;age=28;第二个用户请求附带参数：na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me="李四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55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"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&amp;age=30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加线程组，线程数设置为2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加用户参数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pic>
        <p:nvPicPr>
          <p:cNvPr id="2113" name="D86DB8F0-A038-41EB-F53C-7577080FE487"/>
          <p:cNvPicPr>
            <a:picLocks noChangeAspect="1"/>
          </p:cNvPicPr>
          <p:nvPr/>
        </p:nvPicPr>
        <p:blipFill>
          <a:blip r:embed="rId4" cstate="print">
            <a:extLst>
              <a:ext uri="{4BA28088-C4DA-425C-730F-7F5D5A75D6C0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114" name="VectorPath 2114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2115" name="D732F974-150D-44A7-4AAA-93E034BA4295"/>
          <p:cNvPicPr>
            <a:picLocks noChangeAspect="1"/>
          </p:cNvPicPr>
          <p:nvPr/>
        </p:nvPicPr>
        <p:blipFill>
          <a:blip r:embed="rId5" cstate="print">
            <a:extLst>
              <a:ext uri="{8B770653-A4FB-4F1A-0005-ADE2DB3D8C10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2116" name="TextBox2116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2118" name="VectorPath 211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119" name="VectorPath 211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64B6615E-735D-463C-130B-298E923762FF}"/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0" name="Combination 212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121" name="VectorPath 212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122" name="VectorPath 212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123" name="TextBox2123"/>
          <p:cNvSpPr txBox="1"/>
          <p:nvPr/>
        </p:nvSpPr>
        <p:spPr>
          <a:xfrm>
            <a:off x="802323" y="335420"/>
            <a:ext cx="413766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10-JMeter参数化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用户参数</a:t>
            </a:r>
          </a:p>
        </p:txBody>
      </p:sp>
      <p:pic>
        <p:nvPicPr>
          <p:cNvPr id="2124" name="86689D21-8D9C-40C6-FD38-B07E85FE1B44"/>
          <p:cNvPicPr>
            <a:picLocks noChangeAspect="1"/>
          </p:cNvPicPr>
          <p:nvPr/>
        </p:nvPicPr>
        <p:blipFill>
          <a:blip r:embed="rId2" cstate="print">
            <a:extLst>
              <a:ext uri="{CC87690C-B309-4DEC-14D8-5FC286D2F836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125" name="VectorPath 212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126" name="TextBox2126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127" name="Combination 2127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2128" name="VectorPath 2128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2129" name="VectorPath 2129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2130" name="3D525AAA-80DB-417A-FC0D-E629F26463FC"/>
          <p:cNvPicPr>
            <a:picLocks noChangeAspect="1"/>
          </p:cNvPicPr>
          <p:nvPr/>
        </p:nvPicPr>
        <p:blipFill>
          <a:blip r:embed="rId3" cstate="print">
            <a:extLst>
              <a:ext uri="{3E7AC61B-08BB-4953-FF23-A364DFD2E2DA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2131" name="TextBox2131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132" name="Combination 2132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2133" name="VectorPath 2133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134" name="VectorPath 2134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135" name="05DE1015-B86E-433A-CAA1-E4ABC27C4DCF"/>
          <p:cNvPicPr>
            <a:picLocks noChangeAspect="1"/>
          </p:cNvPicPr>
          <p:nvPr/>
        </p:nvPicPr>
        <p:blipFill>
          <a:blip r:embed="rId4" cstate="print">
            <a:extLst>
              <a:ext uri="{CAC5425D-DBDB-4AB5-8276-1C4CA27CEA9C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2136" name="3BCA87D7-70F6-47ED-2530-ECE0EF79DD5F"/>
          <p:cNvPicPr>
            <a:picLocks noChangeAspect="1"/>
          </p:cNvPicPr>
          <p:nvPr/>
        </p:nvPicPr>
        <p:blipFill>
          <a:blip r:embed="rId5" cstate="print">
            <a:extLst>
              <a:ext uri="{9607C5CB-BE94-432C-8B7D-2930E3D3B9FA}"/>
            </a:extLst>
          </a:blip>
          <a:srcRect/>
          <a:stretch>
            <a:fillRect/>
          </a:stretch>
        </p:blipFill>
        <p:spPr>
          <a:xfrm>
            <a:off x="8116825" y="3436620"/>
            <a:ext cx="3880105" cy="996696"/>
          </a:xfrm>
          <a:prstGeom prst="rect">
            <a:avLst/>
          </a:prstGeom>
        </p:spPr>
      </p:pic>
      <p:sp>
        <p:nvSpPr>
          <p:cNvPr id="2137" name="TextBox2137"/>
          <p:cNvSpPr txBox="1"/>
          <p:nvPr/>
        </p:nvSpPr>
        <p:spPr>
          <a:xfrm>
            <a:off x="4911916" y="1957030"/>
            <a:ext cx="5974716" cy="48188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1）什么时候使用用户参数？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针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对同一组参数，当不同的用户来访问时，可以获取到不同的值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2）使用“用户参数”进行参数化的步骤？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加线程组，设置线程数为n（表示模拟的用户数）</a:t>
            </a:r>
          </a:p>
          <a:p>
            <a:pPr marL="342900" marR="0" lvl="0" indent="-342900" eaLnBrk="0">
              <a:lnSpc>
                <a:spcPct val="100537"/>
              </a:lnSpc>
              <a:spcAft>
                <a:spcPts val="711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加用户参数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加HTTP请求，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引用定义的变量名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。格式：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${变量名}</a:t>
            </a:r>
          </a:p>
          <a:p>
            <a:pPr marL="342900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98234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pic>
        <p:nvPicPr>
          <p:cNvPr id="2138" name="F0FC0744-2B47-400F-BC9E-2519E596DB9B"/>
          <p:cNvPicPr>
            <a:picLocks noChangeAspect="1"/>
          </p:cNvPicPr>
          <p:nvPr/>
        </p:nvPicPr>
        <p:blipFill>
          <a:blip r:embed="rId6" cstate="print">
            <a:extLst>
              <a:ext uri="{9633124F-48DF-41C7-454B-CE45F046AC08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139" name="TextBox2139"/>
          <p:cNvSpPr txBox="1"/>
          <p:nvPr/>
        </p:nvSpPr>
        <p:spPr>
          <a:xfrm>
            <a:off x="3468658" y="1911618"/>
            <a:ext cx="5073327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2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338608" marR="0" lvl="0" indent="-28575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第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一列添加多个变量名</a:t>
            </a:r>
          </a:p>
          <a:p>
            <a:pPr marL="2338608" marR="0" lvl="0" indent="-28575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续每一列为一组用户的数据</a:t>
            </a:r>
          </a:p>
          <a:p>
            <a:pPr marL="0" marR="0" indent="0" eaLnBrk="0">
              <a:lnSpc>
                <a:spcPct val="20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2140" name="VectorPath 214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141" name="VectorPath 214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6BC7F3E-7BC3-411B-6849-611D253E49DA}"/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2" name="Combination 214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143" name="VectorPath 214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144" name="VectorPath 214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145" name="TextBox2145"/>
          <p:cNvSpPr txBox="1"/>
          <p:nvPr/>
        </p:nvSpPr>
        <p:spPr>
          <a:xfrm>
            <a:off x="802323" y="345580"/>
            <a:ext cx="505841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11-JMeter参数化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CSV数据文件设置</a:t>
            </a:r>
          </a:p>
        </p:txBody>
      </p:sp>
      <p:pic>
        <p:nvPicPr>
          <p:cNvPr id="2146" name="1A4C49D6-D2F3-4B22-2840-ABF80FBA46A1"/>
          <p:cNvPicPr>
            <a:picLocks noChangeAspect="1"/>
          </p:cNvPicPr>
          <p:nvPr/>
        </p:nvPicPr>
        <p:blipFill>
          <a:blip r:embed="rId2" cstate="print">
            <a:extLst>
              <a:ext uri="{770AD6CE-6DF7-4F31-A9A4-BBEA1F049405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147" name="VectorPath 214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148" name="6ACB58DC-48C1-4495-0E10-3CA901FC3E5E"/>
          <p:cNvPicPr>
            <a:picLocks noChangeAspect="1"/>
          </p:cNvPicPr>
          <p:nvPr/>
        </p:nvPicPr>
        <p:blipFill>
          <a:blip r:embed="rId3" cstate="print">
            <a:extLst>
              <a:ext uri="{7B28202D-B742-4EE1-072B-12209B6658C6}"/>
            </a:extLst>
          </a:blip>
          <a:srcRect/>
          <a:stretch>
            <a:fillRect/>
          </a:stretch>
        </p:blipFill>
        <p:spPr>
          <a:xfrm>
            <a:off x="2257044" y="2061972"/>
            <a:ext cx="2438400" cy="2404872"/>
          </a:xfrm>
          <a:prstGeom prst="rect">
            <a:avLst/>
          </a:prstGeom>
        </p:spPr>
      </p:pic>
      <p:pic>
        <p:nvPicPr>
          <p:cNvPr id="2149" name="37A10319-D3AB-4E87-5E22-3207776434A5"/>
          <p:cNvPicPr>
            <a:picLocks noChangeAspect="1"/>
          </p:cNvPicPr>
          <p:nvPr/>
        </p:nvPicPr>
        <p:blipFill>
          <a:blip r:embed="rId4" cstate="print">
            <a:extLst>
              <a:ext uri="{6EAB0FD3-AE51-4B46-7D75-EEFD5E26A525}"/>
            </a:extLst>
          </a:blip>
          <a:srcRect/>
          <a:stretch>
            <a:fillRect/>
          </a:stretch>
        </p:blipFill>
        <p:spPr>
          <a:xfrm>
            <a:off x="4675010" y="2765171"/>
            <a:ext cx="4010025" cy="285750"/>
          </a:xfrm>
          <a:prstGeom prst="rect">
            <a:avLst/>
          </a:prstGeom>
        </p:spPr>
      </p:pic>
      <p:pic>
        <p:nvPicPr>
          <p:cNvPr id="2150" name="CB337863-88A6-42DD-9EE1-16C56EA67321"/>
          <p:cNvPicPr>
            <a:picLocks noChangeAspect="1"/>
          </p:cNvPicPr>
          <p:nvPr/>
        </p:nvPicPr>
        <p:blipFill>
          <a:blip r:embed="rId5" cstate="print">
            <a:extLst>
              <a:ext uri="{43073B92-A485-4023-3D54-F6E9E37B1660}"/>
            </a:extLst>
          </a:blip>
          <a:srcRect/>
          <a:stretch>
            <a:fillRect/>
          </a:stretch>
        </p:blipFill>
        <p:spPr>
          <a:xfrm>
            <a:off x="4674121" y="3177540"/>
            <a:ext cx="4000500" cy="285750"/>
          </a:xfrm>
          <a:prstGeom prst="rect">
            <a:avLst/>
          </a:prstGeom>
        </p:spPr>
      </p:pic>
      <p:pic>
        <p:nvPicPr>
          <p:cNvPr id="2151" name="D7890068-5977-4F58-8AE9-E81BBF83E3E5"/>
          <p:cNvPicPr>
            <a:picLocks noChangeAspect="1"/>
          </p:cNvPicPr>
          <p:nvPr/>
        </p:nvPicPr>
        <p:blipFill>
          <a:blip r:embed="rId6" cstate="print">
            <a:extLst>
              <a:ext uri="{AD439792-EE45-4EEA-DF20-CB0B4D1DEE64}"/>
            </a:extLst>
          </a:blip>
          <a:srcRect/>
          <a:stretch>
            <a:fillRect/>
          </a:stretch>
        </p:blipFill>
        <p:spPr>
          <a:xfrm>
            <a:off x="4687507" y="3588131"/>
            <a:ext cx="3352800" cy="285750"/>
          </a:xfrm>
          <a:prstGeom prst="rect">
            <a:avLst/>
          </a:prstGeom>
        </p:spPr>
      </p:pic>
      <p:sp>
        <p:nvSpPr>
          <p:cNvPr id="2152" name="TextBox2152"/>
          <p:cNvSpPr txBox="1"/>
          <p:nvPr/>
        </p:nvSpPr>
        <p:spPr>
          <a:xfrm>
            <a:off x="802323" y="1146414"/>
            <a:ext cx="7868362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0192"/>
              </a:lnSpc>
            </a:pPr>
            <a:r>
              <a:rPr lang="en-US" altLang="zh-CN" sz="2625" kern="0" spc="90" baseline="-49891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2625" kern="0" spc="80" baseline="-49891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什么要使用CSV数据文</a:t>
            </a:r>
            <a:r>
              <a:rPr lang="en-US" altLang="zh-CN" sz="2625" kern="0" spc="75" baseline="-49891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件参数化？</a:t>
            </a:r>
            <a:r>
              <a:rPr lang="en-US" altLang="zh-CN" sz="6750" kern="0" spc="-1320" baseline="-173184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传智教育</a:t>
            </a:r>
            <a:r>
              <a:rPr lang="en-US" altLang="zh-CN" sz="6750" kern="0" spc="-435" baseline="-173184" noProof="0" dirty="0">
                <a:solidFill>
                  <a:srgbClr val="C0C0C0">
                    <a:alpha val="20000"/>
                  </a:srgbClr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6750" kern="0" spc="-1300" baseline="-173184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</a:p>
        </p:txBody>
      </p:sp>
      <p:sp>
        <p:nvSpPr>
          <p:cNvPr id="2153" name="TextBox2153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grpSp>
        <p:nvGrpSpPr>
          <p:cNvPr id="2154" name="Combination 2154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2155" name="VectorPath 2155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2156" name="VectorPath 2156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8FCC45E3-8B45-4950-8EBB-7ABC8A943504}"/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7" name="Combination 215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158" name="VectorPath 215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159" name="VectorPath 215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160" name="TextBox2160"/>
          <p:cNvSpPr txBox="1"/>
          <p:nvPr/>
        </p:nvSpPr>
        <p:spPr>
          <a:xfrm>
            <a:off x="802323" y="345580"/>
            <a:ext cx="505841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11-JMeter参数化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CSV数据文件设置</a:t>
            </a:r>
          </a:p>
        </p:txBody>
      </p:sp>
      <p:pic>
        <p:nvPicPr>
          <p:cNvPr id="2161" name="2C6AF9BC-1346-46DC-54E3-F12981BCB102"/>
          <p:cNvPicPr>
            <a:picLocks noChangeAspect="1"/>
          </p:cNvPicPr>
          <p:nvPr/>
        </p:nvPicPr>
        <p:blipFill>
          <a:blip r:embed="rId2" cstate="print">
            <a:extLst>
              <a:ext uri="{2E23F536-35A5-4854-DD49-125F5F35C1B4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162" name="VectorPath 216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163" name="TextBox2163"/>
          <p:cNvSpPr txBox="1"/>
          <p:nvPr/>
        </p:nvSpPr>
        <p:spPr>
          <a:xfrm>
            <a:off x="930313" y="1101622"/>
            <a:ext cx="5895963" cy="650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用：让不同用户在多次循环时，可以取到不同的值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位置：测试计划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配置元件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CSV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数据文件设置</a:t>
            </a:r>
          </a:p>
        </p:txBody>
      </p:sp>
      <p:sp>
        <p:nvSpPr>
          <p:cNvPr id="2164" name="TextBox2164"/>
          <p:cNvSpPr txBox="1"/>
          <p:nvPr/>
        </p:nvSpPr>
        <p:spPr>
          <a:xfrm>
            <a:off x="930313" y="1929662"/>
            <a:ext cx="61150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数：</a:t>
            </a:r>
          </a:p>
        </p:txBody>
      </p:sp>
      <p:pic>
        <p:nvPicPr>
          <p:cNvPr id="2165" name="B5B4E95C-1B58-4563-2FA2-7BB5553C73A0"/>
          <p:cNvPicPr>
            <a:picLocks noChangeAspect="1"/>
          </p:cNvPicPr>
          <p:nvPr/>
        </p:nvPicPr>
        <p:blipFill>
          <a:blip r:embed="rId3" cstate="print">
            <a:extLst>
              <a:ext uri="{71552170-FE71-4971-E62E-17AD3CE926FD}"/>
            </a:extLst>
          </a:blip>
          <a:srcRect/>
          <a:stretch>
            <a:fillRect/>
          </a:stretch>
        </p:blipFill>
        <p:spPr>
          <a:xfrm>
            <a:off x="1633728" y="2162556"/>
            <a:ext cx="7968996" cy="3346704"/>
          </a:xfrm>
          <a:prstGeom prst="rect">
            <a:avLst/>
          </a:prstGeom>
        </p:spPr>
      </p:pic>
      <p:pic>
        <p:nvPicPr>
          <p:cNvPr id="2166" name="7053159C-8BCD-45F2-CCDB-ACE050A5ED4C"/>
          <p:cNvPicPr>
            <a:picLocks noChangeAspect="1"/>
          </p:cNvPicPr>
          <p:nvPr/>
        </p:nvPicPr>
        <p:blipFill>
          <a:blip r:embed="rId4" cstate="print">
            <a:extLst>
              <a:ext uri="{0B22D49D-CBEB-4BCD-A04D-EED9E2EC980C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167" name="TextBox2167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168" name="VectorPath 216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169" name="VectorPath 216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23BEE45C-7821-4A64-8D8A-9F4E47834FFE}"/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0" name="Combination 217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171" name="VectorPath 217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172" name="VectorPath 217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173" name="TextBox2173"/>
          <p:cNvSpPr txBox="1"/>
          <p:nvPr/>
        </p:nvSpPr>
        <p:spPr>
          <a:xfrm>
            <a:off x="802323" y="345580"/>
            <a:ext cx="505841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11-JMeter参数化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CSV数据文件设置</a:t>
            </a:r>
          </a:p>
        </p:txBody>
      </p:sp>
      <p:pic>
        <p:nvPicPr>
          <p:cNvPr id="2174" name="021763C2-0E35-49AD-B253-8821D126BB65"/>
          <p:cNvPicPr>
            <a:picLocks noChangeAspect="1"/>
          </p:cNvPicPr>
          <p:nvPr/>
        </p:nvPicPr>
        <p:blipFill>
          <a:blip r:embed="rId2" cstate="print">
            <a:extLst>
              <a:ext uri="{C01AE0E0-EFC3-44CD-6466-3E395B4152A9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175" name="VectorPath 217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176" name="FDAE5DEA-3DB5-4E26-6C97-D4CA15571E88"/>
          <p:cNvPicPr>
            <a:picLocks noChangeAspect="1"/>
          </p:cNvPicPr>
          <p:nvPr/>
        </p:nvPicPr>
        <p:blipFill>
          <a:blip r:embed="rId3" cstate="print">
            <a:extLst>
              <a:ext uri="{D865DE17-B0B2-4BE9-516A-CF96DA0A93AF}"/>
            </a:extLst>
          </a:blip>
          <a:srcRect/>
          <a:stretch>
            <a:fillRect/>
          </a:stretch>
        </p:blipFill>
        <p:spPr>
          <a:xfrm>
            <a:off x="4521708" y="2490216"/>
            <a:ext cx="7486650" cy="1752600"/>
          </a:xfrm>
          <a:prstGeom prst="rect">
            <a:avLst/>
          </a:prstGeom>
        </p:spPr>
      </p:pic>
      <p:pic>
        <p:nvPicPr>
          <p:cNvPr id="2177" name="C2E568B6-58F2-4F36-F06B-F946E5215AE6"/>
          <p:cNvPicPr>
            <a:picLocks noChangeAspect="1"/>
          </p:cNvPicPr>
          <p:nvPr/>
        </p:nvPicPr>
        <p:blipFill>
          <a:blip r:embed="rId4" cstate="print">
            <a:extLst>
              <a:ext uri="{A94D8F06-E313-4AAF-DB65-9592AE829F9B}"/>
            </a:extLst>
          </a:blip>
          <a:srcRect/>
          <a:stretch>
            <a:fillRect/>
          </a:stretch>
        </p:blipFill>
        <p:spPr>
          <a:xfrm>
            <a:off x="3611880" y="4232148"/>
            <a:ext cx="4725924" cy="2506980"/>
          </a:xfrm>
          <a:prstGeom prst="rect">
            <a:avLst/>
          </a:prstGeom>
        </p:spPr>
      </p:pic>
      <p:sp>
        <p:nvSpPr>
          <p:cNvPr id="2178" name="VectorPath 2178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179" name="TextBox2179"/>
          <p:cNvSpPr txBox="1"/>
          <p:nvPr/>
        </p:nvSpPr>
        <p:spPr>
          <a:xfrm>
            <a:off x="806196" y="1126950"/>
            <a:ext cx="7352539" cy="4109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求：</a:t>
            </a:r>
            <a:r>
              <a:rPr lang="en-US" altLang="zh-CN" sz="1550" kern="0" spc="2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ttps://www.baidu.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com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要求：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循环请求3次,每次请求时附带参数username,password,code的值不相同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义CSV数据文件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加线程组，设置循环次数为3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加CSV数据文件设置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pic>
        <p:nvPicPr>
          <p:cNvPr id="2180" name="414C89D2-5CC9-4A97-31C6-DA602B2650BF"/>
          <p:cNvPicPr>
            <a:picLocks noChangeAspect="1"/>
          </p:cNvPicPr>
          <p:nvPr/>
        </p:nvPicPr>
        <p:blipFill>
          <a:blip r:embed="rId6" cstate="print">
            <a:extLst>
              <a:ext uri="{A3F536DB-B5BC-4A4C-20D6-694B0356215A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181" name="VectorPath 2181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2182" name="40512463-15C8-4E13-06BD-760A7B7FB7B0"/>
          <p:cNvPicPr>
            <a:picLocks noChangeAspect="1"/>
          </p:cNvPicPr>
          <p:nvPr/>
        </p:nvPicPr>
        <p:blipFill>
          <a:blip r:embed="rId7" cstate="print">
            <a:extLst>
              <a:ext uri="{A0E71146-3D67-4759-7EE6-EC6026519A78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2183" name="TextBox2183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2184" name="TextBox2184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185" name="VectorPath 218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186" name="VectorPath 218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2BCC1F7B-D608-4F3C-EA52-4BAAB60117EF}"/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87" name="Combination 218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188" name="VectorPath 218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189" name="VectorPath 218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190" name="TextBox2190"/>
          <p:cNvSpPr txBox="1"/>
          <p:nvPr/>
        </p:nvSpPr>
        <p:spPr>
          <a:xfrm>
            <a:off x="802323" y="335420"/>
            <a:ext cx="505841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11-JMeter参数化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CSV数据文件设置</a:t>
            </a:r>
          </a:p>
        </p:txBody>
      </p:sp>
      <p:pic>
        <p:nvPicPr>
          <p:cNvPr id="2191" name="BA4C2A25-D9DA-4CA0-FCE4-BDFFBD984BED"/>
          <p:cNvPicPr>
            <a:picLocks noChangeAspect="1"/>
          </p:cNvPicPr>
          <p:nvPr/>
        </p:nvPicPr>
        <p:blipFill>
          <a:blip r:embed="rId2" cstate="print">
            <a:extLst>
              <a:ext uri="{D87784BB-0F5D-418A-35EE-26D937F11A5E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192" name="VectorPath 219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193" name="TextBox2193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194" name="Combination 2194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2195" name="VectorPath 2195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2196" name="VectorPath 2196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2197" name="8FAD1B49-3623-4EE7-A8A7-834A1F15866B"/>
          <p:cNvPicPr>
            <a:picLocks noChangeAspect="1"/>
          </p:cNvPicPr>
          <p:nvPr/>
        </p:nvPicPr>
        <p:blipFill>
          <a:blip r:embed="rId3" cstate="print">
            <a:extLst>
              <a:ext uri="{CD5E69BB-434F-4687-11A1-40B8AC1F0162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2198" name="TextBox2198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199" name="Combination 2199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2200" name="VectorPath 2200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201" name="VectorPath 2201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202" name="0B764E18-1C39-4665-BBF2-F9D359D6CCE6"/>
          <p:cNvPicPr>
            <a:picLocks noChangeAspect="1"/>
          </p:cNvPicPr>
          <p:nvPr/>
        </p:nvPicPr>
        <p:blipFill>
          <a:blip r:embed="rId4" cstate="print">
            <a:extLst>
              <a:ext uri="{D13F95AB-8964-438E-2EF9-49DAB08AFA85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2203" name="78FB13CB-3092-4684-1832-393562C3ED8C"/>
          <p:cNvPicPr>
            <a:picLocks noChangeAspect="1"/>
          </p:cNvPicPr>
          <p:nvPr/>
        </p:nvPicPr>
        <p:blipFill>
          <a:blip r:embed="rId5" cstate="print">
            <a:extLst>
              <a:ext uri="{37DA46B7-AE03-449D-1932-486F9ABC7E5E}"/>
            </a:extLst>
          </a:blip>
          <a:srcRect/>
          <a:stretch>
            <a:fillRect/>
          </a:stretch>
        </p:blipFill>
        <p:spPr>
          <a:xfrm>
            <a:off x="5186172" y="3776472"/>
            <a:ext cx="3717036" cy="1560576"/>
          </a:xfrm>
          <a:prstGeom prst="rect">
            <a:avLst/>
          </a:prstGeom>
        </p:spPr>
      </p:pic>
      <p:pic>
        <p:nvPicPr>
          <p:cNvPr id="2204" name="A9B3238B-DF19-446D-B880-5AE85BE3B05D"/>
          <p:cNvPicPr>
            <a:picLocks noChangeAspect="1"/>
          </p:cNvPicPr>
          <p:nvPr/>
        </p:nvPicPr>
        <p:blipFill>
          <a:blip r:embed="rId6" cstate="print">
            <a:extLst>
              <a:ext uri="{196DC6B3-36BB-4B8E-B251-0D38E889ACC8}"/>
            </a:extLst>
          </a:blip>
          <a:srcRect/>
          <a:stretch>
            <a:fillRect/>
          </a:stretch>
        </p:blipFill>
        <p:spPr>
          <a:xfrm>
            <a:off x="7170420" y="2357628"/>
            <a:ext cx="3467100" cy="961644"/>
          </a:xfrm>
          <a:prstGeom prst="rect">
            <a:avLst/>
          </a:prstGeom>
        </p:spPr>
      </p:pic>
      <p:sp>
        <p:nvSpPr>
          <p:cNvPr id="2205" name="TextBox2205"/>
          <p:cNvSpPr txBox="1"/>
          <p:nvPr/>
        </p:nvSpPr>
        <p:spPr>
          <a:xfrm>
            <a:off x="4911916" y="1284565"/>
            <a:ext cx="6381115" cy="549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1）什么时候使用CSV数据文件设置？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当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不同的用户，或者同一个用户多次循环时，都可以获取到不同的值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2）使用“CSV数据文件设置”进行参数化的步骤？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义CSV数据文件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342900" marR="0" lvl="0" indent="-342900" eaLnBrk="0">
              <a:lnSpc>
                <a:spcPct val="102150"/>
              </a:lnSpc>
              <a:spcAft>
                <a:spcPts val="1444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加CSV数据文件设置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加HTTP请求，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引用定义的变量名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。格式：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${变量名}</a:t>
            </a:r>
          </a:p>
          <a:p>
            <a:pPr marL="342900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  <a:p>
            <a:pPr marL="0" marR="0" indent="0" eaLnBrk="0">
              <a:lnSpc>
                <a:spcPct val="22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98234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pic>
        <p:nvPicPr>
          <p:cNvPr id="2206" name="9D9F6A98-A3F6-4111-ED2B-EB11D8A158D6"/>
          <p:cNvPicPr>
            <a:picLocks noChangeAspect="1"/>
          </p:cNvPicPr>
          <p:nvPr/>
        </p:nvPicPr>
        <p:blipFill>
          <a:blip r:embed="rId7" cstate="print">
            <a:extLst>
              <a:ext uri="{9B117BCD-CA44-45E6-D0A5-BDFD2295C1BA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207" name="VectorPath 220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208" name="VectorPath 220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9B8BD31-FC5B-4AF9-BA29-5A40215EAE3B}"/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9" name="Combination 220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210" name="VectorPath 221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211" name="VectorPath 221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212" name="TextBox2212"/>
          <p:cNvSpPr txBox="1"/>
          <p:nvPr/>
        </p:nvSpPr>
        <p:spPr>
          <a:xfrm>
            <a:off x="802323" y="212230"/>
            <a:ext cx="5063491" cy="4378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22340"/>
              </a:lnSpc>
              <a:tabLst>
                <a:tab pos="3834131" algn="l"/>
              </a:tabLst>
            </a:pPr>
            <a:r>
              <a:rPr lang="en-US" altLang="zh-CN" sz="3525" kern="0" spc="60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50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2-JMeter参</a:t>
            </a:r>
            <a:r>
              <a:rPr lang="en-US" altLang="zh-CN" sz="3525" kern="0" spc="4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3525" kern="0" spc="3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化</a:t>
            </a:r>
            <a:r>
              <a:rPr lang="en-US" altLang="zh-CN" sz="3525" kern="0" spc="335" baseline="-1368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3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15" baseline="-1368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3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函数(</a:t>
            </a:r>
            <a:r>
              <a:rPr lang="en-US" altLang="zh-CN" sz="3525" u="sng" kern="0" spc="0" baseline="-1368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3525" u="sng" kern="0" baseline="-1368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3525" kern="0" spc="-2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3525" kern="0" spc="0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ounter)</a:t>
            </a:r>
          </a:p>
        </p:txBody>
      </p:sp>
      <p:pic>
        <p:nvPicPr>
          <p:cNvPr id="2213" name="24EA7870-CB77-4D66-99D0-94BFEB9A32B2"/>
          <p:cNvPicPr>
            <a:picLocks noChangeAspect="1"/>
          </p:cNvPicPr>
          <p:nvPr/>
        </p:nvPicPr>
        <p:blipFill>
          <a:blip r:embed="rId2" cstate="print">
            <a:extLst>
              <a:ext uri="{F621E6D4-3DAB-44CD-091C-A70048C278E7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214" name="VectorPath 221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215" name="60A938E1-5FE1-4773-0A3A-20D43A6F756D"/>
          <p:cNvPicPr>
            <a:picLocks noChangeAspect="1"/>
          </p:cNvPicPr>
          <p:nvPr/>
        </p:nvPicPr>
        <p:blipFill>
          <a:blip r:embed="rId3" cstate="print">
            <a:extLst>
              <a:ext uri="{B05D929F-CC71-4A9C-0CD1-87F0CDF72103}"/>
            </a:extLst>
          </a:blip>
          <a:srcRect/>
          <a:stretch>
            <a:fillRect/>
          </a:stretch>
        </p:blipFill>
        <p:spPr>
          <a:xfrm>
            <a:off x="2257044" y="2061972"/>
            <a:ext cx="2695575" cy="2409825"/>
          </a:xfrm>
          <a:prstGeom prst="rect">
            <a:avLst/>
          </a:prstGeom>
        </p:spPr>
      </p:pic>
      <p:pic>
        <p:nvPicPr>
          <p:cNvPr id="2216" name="55AA3B89-08A6-4421-B869-7DBFFA6D301A"/>
          <p:cNvPicPr>
            <a:picLocks noChangeAspect="1"/>
          </p:cNvPicPr>
          <p:nvPr/>
        </p:nvPicPr>
        <p:blipFill>
          <a:blip r:embed="rId4" cstate="print">
            <a:extLst>
              <a:ext uri="{2356B88B-0640-4FA1-F7B0-16537542562B}"/>
            </a:extLst>
          </a:blip>
          <a:srcRect/>
          <a:stretch>
            <a:fillRect/>
          </a:stretch>
        </p:blipFill>
        <p:spPr>
          <a:xfrm>
            <a:off x="4948847" y="2772791"/>
            <a:ext cx="1866900" cy="285750"/>
          </a:xfrm>
          <a:prstGeom prst="rect">
            <a:avLst/>
          </a:prstGeom>
        </p:spPr>
      </p:pic>
      <p:pic>
        <p:nvPicPr>
          <p:cNvPr id="2217" name="D62C12CF-5BF6-4129-DD27-163DC6D01C3E"/>
          <p:cNvPicPr>
            <a:picLocks noChangeAspect="1"/>
          </p:cNvPicPr>
          <p:nvPr/>
        </p:nvPicPr>
        <p:blipFill>
          <a:blip r:embed="rId5" cstate="print">
            <a:extLst>
              <a:ext uri="{A8AE2F3A-FB0A-49D9-D4AD-BC3ED888E117}"/>
            </a:extLst>
          </a:blip>
          <a:srcRect/>
          <a:stretch>
            <a:fillRect/>
          </a:stretch>
        </p:blipFill>
        <p:spPr>
          <a:xfrm>
            <a:off x="6806820" y="2772779"/>
            <a:ext cx="1628775" cy="266700"/>
          </a:xfrm>
          <a:prstGeom prst="rect">
            <a:avLst/>
          </a:prstGeom>
        </p:spPr>
      </p:pic>
      <p:pic>
        <p:nvPicPr>
          <p:cNvPr id="2218" name="6F56CF7C-814A-4E1B-05EA-3DAB32A2050B"/>
          <p:cNvPicPr>
            <a:picLocks noChangeAspect="1"/>
          </p:cNvPicPr>
          <p:nvPr/>
        </p:nvPicPr>
        <p:blipFill>
          <a:blip r:embed="rId6" cstate="print">
            <a:extLst>
              <a:ext uri="{D7B475CA-C614-45F8-31B1-208964617650}"/>
            </a:extLst>
          </a:blip>
          <a:srcRect/>
          <a:stretch>
            <a:fillRect/>
          </a:stretch>
        </p:blipFill>
        <p:spPr>
          <a:xfrm>
            <a:off x="4678579" y="3183382"/>
            <a:ext cx="2933700" cy="285750"/>
          </a:xfrm>
          <a:prstGeom prst="rect">
            <a:avLst/>
          </a:prstGeom>
        </p:spPr>
      </p:pic>
      <p:pic>
        <p:nvPicPr>
          <p:cNvPr id="2219" name="9044B121-45AD-4515-73C2-32BEFB9C5B96"/>
          <p:cNvPicPr>
            <a:picLocks noChangeAspect="1"/>
          </p:cNvPicPr>
          <p:nvPr/>
        </p:nvPicPr>
        <p:blipFill>
          <a:blip r:embed="rId7" cstate="print">
            <a:extLst>
              <a:ext uri="{0081579D-4FAC-4626-EA52-43F4324F397F}"/>
            </a:extLst>
          </a:blip>
          <a:srcRect/>
          <a:stretch>
            <a:fillRect/>
          </a:stretch>
        </p:blipFill>
        <p:spPr>
          <a:xfrm>
            <a:off x="7615656" y="3186938"/>
            <a:ext cx="942975" cy="276225"/>
          </a:xfrm>
          <a:prstGeom prst="rect">
            <a:avLst/>
          </a:prstGeom>
        </p:spPr>
      </p:pic>
      <p:pic>
        <p:nvPicPr>
          <p:cNvPr id="2220" name="4D7AB804-C175-4CFF-24FE-616FC15D8F18"/>
          <p:cNvPicPr>
            <a:picLocks noChangeAspect="1"/>
          </p:cNvPicPr>
          <p:nvPr/>
        </p:nvPicPr>
        <p:blipFill>
          <a:blip r:embed="rId8" cstate="print">
            <a:extLst>
              <a:ext uri="{5AF783FF-A183-439A-594A-90321A82D11C}"/>
            </a:extLst>
          </a:blip>
          <a:srcRect/>
          <a:stretch>
            <a:fillRect/>
          </a:stretch>
        </p:blipFill>
        <p:spPr>
          <a:xfrm>
            <a:off x="4673219" y="3587242"/>
            <a:ext cx="4124325" cy="285750"/>
          </a:xfrm>
          <a:prstGeom prst="rect">
            <a:avLst/>
          </a:prstGeom>
        </p:spPr>
      </p:pic>
      <p:pic>
        <p:nvPicPr>
          <p:cNvPr id="2221" name="F7EEBED3-6EB8-4090-D9C3-C82162D73E35"/>
          <p:cNvPicPr>
            <a:picLocks noChangeAspect="1"/>
          </p:cNvPicPr>
          <p:nvPr/>
        </p:nvPicPr>
        <p:blipFill>
          <a:blip r:embed="rId9" cstate="print">
            <a:extLst>
              <a:ext uri="{23A513B5-4C12-48BE-3368-33652DF944E8}"/>
            </a:extLst>
          </a:blip>
          <a:srcRect/>
          <a:stretch>
            <a:fillRect/>
          </a:stretch>
        </p:blipFill>
        <p:spPr>
          <a:xfrm>
            <a:off x="4676788" y="3999611"/>
            <a:ext cx="1228725" cy="276225"/>
          </a:xfrm>
          <a:prstGeom prst="rect">
            <a:avLst/>
          </a:prstGeom>
        </p:spPr>
      </p:pic>
      <p:sp>
        <p:nvSpPr>
          <p:cNvPr id="2222" name="TextBox2222"/>
          <p:cNvSpPr txBox="1"/>
          <p:nvPr/>
        </p:nvSpPr>
        <p:spPr>
          <a:xfrm>
            <a:off x="802323" y="1146414"/>
            <a:ext cx="7981455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0192"/>
              </a:lnSpc>
            </a:pPr>
            <a:r>
              <a:rPr lang="en-US" altLang="zh-CN" sz="2625" kern="0" spc="95" baseline="-49891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2625" kern="0" spc="90" baseline="-49891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什么要使用函数参</a:t>
            </a:r>
            <a:r>
              <a:rPr lang="en-US" altLang="zh-CN" sz="2625" kern="0" spc="75" baseline="-49891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数化？</a:t>
            </a:r>
            <a:r>
              <a:rPr lang="en-US" altLang="zh-CN" sz="2625" kern="0" spc="-415" baseline="-49891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6750" kern="0" spc="-285" baseline="-173184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传智教育</a:t>
            </a:r>
            <a:r>
              <a:rPr lang="en-US" altLang="zh-CN" sz="6750" kern="0" spc="-100" baseline="-173184" noProof="0" dirty="0">
                <a:solidFill>
                  <a:srgbClr val="C0C0C0">
                    <a:alpha val="20000"/>
                  </a:srgbClr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6750" kern="0" spc="-285" baseline="-173184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</a:p>
        </p:txBody>
      </p:sp>
      <p:sp>
        <p:nvSpPr>
          <p:cNvPr id="2223" name="TextBox2223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grpSp>
        <p:nvGrpSpPr>
          <p:cNvPr id="2224" name="Combination 2224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2225" name="VectorPath 2225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2226" name="VectorPath 2226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32234812-C0D8-4EDB-7094-49CB0D1D7B8D}"/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Combination 16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63" name="VectorPath 16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64" name="VectorPath 16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65" name="TextBox165"/>
          <p:cNvSpPr txBox="1"/>
          <p:nvPr/>
        </p:nvSpPr>
        <p:spPr>
          <a:xfrm>
            <a:off x="802323" y="34558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2-性能测试的概念</a:t>
            </a:r>
          </a:p>
        </p:txBody>
      </p:sp>
      <p:sp>
        <p:nvSpPr>
          <p:cNvPr id="167" name="VectorPath 16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68" name="3A1D7BD9-D89E-40FF-49EF-F884B749F4D2"/>
          <p:cNvPicPr>
            <a:picLocks noChangeAspect="1"/>
          </p:cNvPicPr>
          <p:nvPr/>
        </p:nvPicPr>
        <p:blipFill>
          <a:blip r:embed="rId2" cstate="print">
            <a:extLst>
              <a:ext uri="{5DC7134F-5443-41D0-0915-EA81BD23FA7A}"/>
            </a:extLst>
          </a:blip>
          <a:srcRect/>
          <a:stretch>
            <a:fillRect/>
          </a:stretch>
        </p:blipFill>
        <p:spPr>
          <a:xfrm>
            <a:off x="6629400" y="2028444"/>
            <a:ext cx="4037076" cy="4227576"/>
          </a:xfrm>
          <a:prstGeom prst="rect">
            <a:avLst/>
          </a:prstGeom>
        </p:spPr>
      </p:pic>
      <p:sp>
        <p:nvSpPr>
          <p:cNvPr id="169" name="TextBox169"/>
          <p:cNvSpPr txBox="1"/>
          <p:nvPr/>
        </p:nvSpPr>
        <p:spPr>
          <a:xfrm>
            <a:off x="398907" y="1054339"/>
            <a:ext cx="10504984" cy="1260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0341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能测试的目的是什么？</a:t>
            </a:r>
          </a:p>
          <a:p>
            <a:pPr marL="0" marR="0" indent="0" eaLnBrk="0">
              <a:lnSpc>
                <a:spcPct val="22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12026" marR="0" lvl="0" indent="-308610" eaLnBrk="0">
              <a:lnSpc>
                <a:spcPct val="99476"/>
              </a:lnSpc>
              <a:buAutoNum type="arabicPeriod"/>
            </a:pPr>
            <a:r>
              <a:rPr lang="en-US" altLang="zh-CN" sz="2325" kern="0" spc="95" baseline="215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评</a:t>
            </a:r>
            <a:r>
              <a:rPr lang="en-US" altLang="zh-CN" sz="2325" kern="0" spc="90" baseline="215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估当前系</a:t>
            </a:r>
            <a:r>
              <a:rPr lang="en-US" altLang="zh-CN" sz="2325" kern="0" spc="75" baseline="215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统能力</a:t>
            </a:r>
            <a:r>
              <a:rPr lang="en-US" altLang="zh-CN" sz="2325" kern="0" spc="34820" baseline="2151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例如：获取关键的性能指标，与其他类似产品进行比较</a:t>
            </a:r>
          </a:p>
          <a:p>
            <a:pPr marL="0" marR="0" indent="0" eaLnBrk="0">
              <a:lnSpc>
                <a:spcPct val="11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pic>
        <p:nvPicPr>
          <p:cNvPr id="170" name="CD6D0D3A-46BC-431B-9391-FB901EE438CF"/>
          <p:cNvPicPr>
            <a:picLocks noChangeAspect="1"/>
          </p:cNvPicPr>
          <p:nvPr/>
        </p:nvPicPr>
        <p:blipFill>
          <a:blip r:embed="rId3" cstate="print">
            <a:extLst>
              <a:ext uri="{61BB9A1A-5B2E-4871-B4F9-29B96641389A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171" name="TextBox171"/>
          <p:cNvSpPr txBox="1"/>
          <p:nvPr/>
        </p:nvSpPr>
        <p:spPr>
          <a:xfrm>
            <a:off x="1208723" y="2078379"/>
            <a:ext cx="2861946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25" kern="0" spc="1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2325" kern="0" spc="50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9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例如：验收第三方提</a:t>
            </a:r>
            <a:r>
              <a:rPr lang="en-US" altLang="zh-CN" sz="2325" kern="0" spc="7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供的软件</a:t>
            </a:r>
          </a:p>
        </p:txBody>
      </p:sp>
      <p:pic>
        <p:nvPicPr>
          <p:cNvPr id="172" name="665C9809-7546-48D8-88FC-03FA23D3D9FA"/>
          <p:cNvPicPr>
            <a:picLocks noChangeAspect="1"/>
          </p:cNvPicPr>
          <p:nvPr/>
        </p:nvPicPr>
        <p:blipFill>
          <a:blip r:embed="rId4" cstate="print">
            <a:extLst>
              <a:ext uri="{C8CA4996-8FD9-4A11-8B41-D92F85B868C3}"/>
            </a:extLst>
          </a:blip>
          <a:srcRect/>
          <a:stretch>
            <a:fillRect/>
          </a:stretch>
        </p:blipFill>
        <p:spPr>
          <a:xfrm>
            <a:off x="408432" y="2584704"/>
            <a:ext cx="5676900" cy="2616708"/>
          </a:xfrm>
          <a:prstGeom prst="rect">
            <a:avLst/>
          </a:prstGeom>
        </p:spPr>
      </p:pic>
      <p:sp>
        <p:nvSpPr>
          <p:cNvPr id="173" name="VectorPath 173"/>
          <p:cNvSpPr/>
          <p:nvPr/>
        </p:nvSpPr>
        <p:spPr>
          <a:xfrm>
            <a:off x="398907" y="2575179"/>
            <a:ext cx="5695950" cy="2635758"/>
          </a:xfrm>
          <a:custGeom>
            <a:avLst/>
            <a:gdLst/>
            <a:ahLst/>
            <a:cxnLst/>
            <a:rect l="l" t="t" r="r" b="b"/>
            <a:pathLst>
              <a:path w="5695950" h="2635758">
                <a:moveTo>
                  <a:pt x="5692661" y="228"/>
                </a:moveTo>
                <a:lnTo>
                  <a:pt x="5693982" y="914"/>
                </a:lnTo>
                <a:lnTo>
                  <a:pt x="5695036" y="1968"/>
                </a:lnTo>
                <a:lnTo>
                  <a:pt x="5695722" y="3289"/>
                </a:lnTo>
                <a:lnTo>
                  <a:pt x="5695950" y="4763"/>
                </a:lnTo>
                <a:lnTo>
                  <a:pt x="5695950" y="2630995"/>
                </a:lnTo>
                <a:lnTo>
                  <a:pt x="5695722" y="2632469"/>
                </a:lnTo>
                <a:lnTo>
                  <a:pt x="5695036" y="2633789"/>
                </a:lnTo>
                <a:lnTo>
                  <a:pt x="5693982" y="2634844"/>
                </a:lnTo>
                <a:lnTo>
                  <a:pt x="5692661" y="2635530"/>
                </a:lnTo>
                <a:lnTo>
                  <a:pt x="5691188" y="2635758"/>
                </a:lnTo>
                <a:lnTo>
                  <a:pt x="4763" y="2635758"/>
                </a:lnTo>
                <a:lnTo>
                  <a:pt x="3289" y="2635530"/>
                </a:lnTo>
                <a:lnTo>
                  <a:pt x="1968" y="2634844"/>
                </a:lnTo>
                <a:lnTo>
                  <a:pt x="914" y="2633789"/>
                </a:lnTo>
                <a:lnTo>
                  <a:pt x="229" y="2632469"/>
                </a:lnTo>
                <a:lnTo>
                  <a:pt x="0" y="2630995"/>
                </a:lnTo>
                <a:lnTo>
                  <a:pt x="0" y="4763"/>
                </a:lnTo>
                <a:lnTo>
                  <a:pt x="229" y="3289"/>
                </a:lnTo>
                <a:lnTo>
                  <a:pt x="914" y="1968"/>
                </a:lnTo>
                <a:lnTo>
                  <a:pt x="1968" y="914"/>
                </a:lnTo>
                <a:lnTo>
                  <a:pt x="3289" y="228"/>
                </a:lnTo>
                <a:lnTo>
                  <a:pt x="4763" y="0"/>
                </a:lnTo>
                <a:lnTo>
                  <a:pt x="5691188" y="0"/>
                </a:lnTo>
                <a:moveTo>
                  <a:pt x="9525" y="9525"/>
                </a:moveTo>
                <a:lnTo>
                  <a:pt x="9525" y="2626233"/>
                </a:lnTo>
                <a:lnTo>
                  <a:pt x="5686425" y="2626233"/>
                </a:lnTo>
                <a:lnTo>
                  <a:pt x="5686425" y="9525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  <p:sp>
        <p:nvSpPr>
          <p:cNvPr id="174" name="TextBox174"/>
          <p:cNvSpPr txBox="1"/>
          <p:nvPr/>
        </p:nvSpPr>
        <p:spPr>
          <a:xfrm>
            <a:off x="2267915" y="5326043"/>
            <a:ext cx="10674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能需求文档</a:t>
            </a:r>
          </a:p>
        </p:txBody>
      </p:sp>
      <p:sp>
        <p:nvSpPr>
          <p:cNvPr id="175" name="TextBox175"/>
          <p:cNvSpPr txBox="1"/>
          <p:nvPr/>
        </p:nvSpPr>
        <p:spPr>
          <a:xfrm>
            <a:off x="8470748" y="6417468"/>
            <a:ext cx="7118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手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机跑分</a:t>
            </a:r>
          </a:p>
        </p:txBody>
      </p:sp>
      <p:sp>
        <p:nvSpPr>
          <p:cNvPr id="177" name="VectorPath 17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78" name="VectorPath 17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136A5EFF-4AD5-492C-2BE5-BE8D39ABF87E}"/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7" name="Combination 222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228" name="VectorPath 222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229" name="VectorPath 222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230" name="TextBox2230"/>
          <p:cNvSpPr txBox="1"/>
          <p:nvPr/>
        </p:nvSpPr>
        <p:spPr>
          <a:xfrm>
            <a:off x="802323" y="212230"/>
            <a:ext cx="5063491" cy="4378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22340"/>
              </a:lnSpc>
              <a:tabLst>
                <a:tab pos="3834131" algn="l"/>
              </a:tabLst>
            </a:pPr>
            <a:r>
              <a:rPr lang="en-US" altLang="zh-CN" sz="3525" kern="0" spc="60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50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2-JMeter参</a:t>
            </a:r>
            <a:r>
              <a:rPr lang="en-US" altLang="zh-CN" sz="3525" kern="0" spc="4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3525" kern="0" spc="3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化</a:t>
            </a:r>
            <a:r>
              <a:rPr lang="en-US" altLang="zh-CN" sz="3525" kern="0" spc="335" baseline="-1368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3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15" baseline="-1368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3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函数(</a:t>
            </a:r>
            <a:r>
              <a:rPr lang="en-US" altLang="zh-CN" sz="3525" u="sng" kern="0" spc="0" baseline="-1368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3525" u="sng" kern="0" baseline="-1368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3525" kern="0" spc="-2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3525" kern="0" spc="0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ounter)</a:t>
            </a:r>
          </a:p>
        </p:txBody>
      </p:sp>
      <p:pic>
        <p:nvPicPr>
          <p:cNvPr id="2231" name="298CE52D-721E-49DF-3F99-822B6530A2C9"/>
          <p:cNvPicPr>
            <a:picLocks noChangeAspect="1"/>
          </p:cNvPicPr>
          <p:nvPr/>
        </p:nvPicPr>
        <p:blipFill>
          <a:blip r:embed="rId2" cstate="print">
            <a:extLst>
              <a:ext uri="{4EBCC784-EB65-486F-42C6-7D5003641CB3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232" name="VectorPath 223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233" name="9F696291-D8CC-4D3E-C02F-45B2E4F4C020"/>
          <p:cNvPicPr>
            <a:picLocks noChangeAspect="1"/>
          </p:cNvPicPr>
          <p:nvPr/>
        </p:nvPicPr>
        <p:blipFill>
          <a:blip r:embed="rId3" cstate="print">
            <a:extLst>
              <a:ext uri="{7A2BD7A4-64F8-4816-CD5E-AE1C18537242}"/>
            </a:extLst>
          </a:blip>
          <a:srcRect/>
          <a:stretch>
            <a:fillRect/>
          </a:stretch>
        </p:blipFill>
        <p:spPr>
          <a:xfrm>
            <a:off x="1865376" y="1937004"/>
            <a:ext cx="6280405" cy="2849880"/>
          </a:xfrm>
          <a:prstGeom prst="rect">
            <a:avLst/>
          </a:prstGeom>
        </p:spPr>
      </p:pic>
      <p:sp>
        <p:nvSpPr>
          <p:cNvPr id="2234" name="TextBox2234"/>
          <p:cNvSpPr txBox="1"/>
          <p:nvPr/>
        </p:nvSpPr>
        <p:spPr>
          <a:xfrm>
            <a:off x="930313" y="1101622"/>
            <a:ext cx="7611672" cy="650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用：计数函数，一般做执行次数统计使用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375"/>
              </a:lnSpc>
            </a:pPr>
            <a:r>
              <a:rPr lang="en-US" altLang="zh-CN" sz="2325" kern="0" spc="65" baseline="-4556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</a:t>
            </a:r>
            <a:r>
              <a:rPr lang="en-US" altLang="zh-CN" sz="2325" kern="0" spc="60" baseline="-4556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置：在菜单中选择--&gt;</a:t>
            </a:r>
            <a:r>
              <a:rPr lang="en-US" altLang="zh-CN" sz="2325" kern="0" spc="230" baseline="-4556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60" baseline="-4556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选项</a:t>
            </a:r>
            <a:r>
              <a:rPr lang="en-US" altLang="zh-CN" sz="2325" kern="0" spc="15" baseline="-4556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60" baseline="-4556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2325" kern="0" spc="0" baseline="-4556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60" baseline="-4556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函数助手对话框</a:t>
            </a:r>
            <a:r>
              <a:rPr lang="en-US" altLang="zh-CN" sz="6750" kern="0" spc="-2460" baseline="-159167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传智教育</a:t>
            </a:r>
            <a:r>
              <a:rPr lang="en-US" altLang="zh-CN" sz="6750" kern="0" spc="-825" baseline="-159167" noProof="0" dirty="0">
                <a:solidFill>
                  <a:srgbClr val="C0C0C0">
                    <a:alpha val="20000"/>
                  </a:srgbClr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6750" kern="0" spc="-2440" baseline="-159167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</a:t>
            </a:r>
          </a:p>
        </p:txBody>
      </p:sp>
      <p:pic>
        <p:nvPicPr>
          <p:cNvPr id="2235" name="4AB972F0-B960-44F5-E60E-CB1FFC512689"/>
          <p:cNvPicPr>
            <a:picLocks noChangeAspect="1"/>
          </p:cNvPicPr>
          <p:nvPr/>
        </p:nvPicPr>
        <p:blipFill>
          <a:blip r:embed="rId4" cstate="print">
            <a:extLst>
              <a:ext uri="{39E1E3E5-C575-4DE1-D82E-5B6219E37887}"/>
            </a:extLst>
          </a:blip>
          <a:srcRect/>
          <a:stretch>
            <a:fillRect/>
          </a:stretch>
        </p:blipFill>
        <p:spPr>
          <a:xfrm>
            <a:off x="7757808" y="1911618"/>
            <a:ext cx="790575" cy="809625"/>
          </a:xfrm>
          <a:prstGeom prst="rect">
            <a:avLst/>
          </a:prstGeom>
        </p:spPr>
      </p:pic>
      <p:sp>
        <p:nvSpPr>
          <p:cNvPr id="2236" name="TextBox2236"/>
          <p:cNvSpPr txBox="1"/>
          <p:nvPr/>
        </p:nvSpPr>
        <p:spPr>
          <a:xfrm>
            <a:off x="930313" y="5001196"/>
            <a:ext cx="7664768" cy="13752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设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RUE，每个用户有自己的计数器；FALSE，使用全局计数器</a:t>
            </a:r>
          </a:p>
          <a:p>
            <a:pPr marL="285750" marR="0" lvl="0" indent="-28575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Name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of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variable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in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which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to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store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the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result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(optional):用于存储结果的变量名(可选)</a:t>
            </a:r>
          </a:p>
          <a:p>
            <a:pPr marL="0" marR="0" indent="0" eaLnBrk="0">
              <a:lnSpc>
                <a:spcPct val="11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使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用：生成-复制</a:t>
            </a:r>
          </a:p>
        </p:txBody>
      </p:sp>
      <p:sp>
        <p:nvSpPr>
          <p:cNvPr id="2237" name="TextBox2237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238" name="VectorPath 223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239" name="VectorPath 223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614188B-EC43-4E41-0385-624704E802B1}"/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0" name="Combination 224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241" name="VectorPath 224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242" name="VectorPath 224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243" name="TextBox2243"/>
          <p:cNvSpPr txBox="1"/>
          <p:nvPr/>
        </p:nvSpPr>
        <p:spPr>
          <a:xfrm>
            <a:off x="802323" y="212230"/>
            <a:ext cx="5063491" cy="4378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22340"/>
              </a:lnSpc>
              <a:tabLst>
                <a:tab pos="3834131" algn="l"/>
              </a:tabLst>
            </a:pPr>
            <a:r>
              <a:rPr lang="en-US" altLang="zh-CN" sz="3525" kern="0" spc="60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50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2-JMeter参</a:t>
            </a:r>
            <a:r>
              <a:rPr lang="en-US" altLang="zh-CN" sz="3525" kern="0" spc="4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3525" kern="0" spc="3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化</a:t>
            </a:r>
            <a:r>
              <a:rPr lang="en-US" altLang="zh-CN" sz="3525" kern="0" spc="335" baseline="-1368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3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15" baseline="-1368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3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函数(</a:t>
            </a:r>
            <a:r>
              <a:rPr lang="en-US" altLang="zh-CN" sz="3525" u="sng" kern="0" spc="0" baseline="-1368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3525" u="sng" kern="0" baseline="-1368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3525" kern="0" spc="-2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3525" kern="0" spc="0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ounter)</a:t>
            </a:r>
          </a:p>
        </p:txBody>
      </p:sp>
      <p:pic>
        <p:nvPicPr>
          <p:cNvPr id="2244" name="7967C1D1-46AD-4FE3-CDCE-FEC83B61F800"/>
          <p:cNvPicPr>
            <a:picLocks noChangeAspect="1"/>
          </p:cNvPicPr>
          <p:nvPr/>
        </p:nvPicPr>
        <p:blipFill>
          <a:blip r:embed="rId2" cstate="print">
            <a:extLst>
              <a:ext uri="{7D511081-8BF8-4E4A-6166-2EBA70217E1D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245" name="VectorPath 224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246" name="483C6147-3D91-4384-8C25-FA45DD3C2582"/>
          <p:cNvPicPr>
            <a:picLocks noChangeAspect="1"/>
          </p:cNvPicPr>
          <p:nvPr/>
        </p:nvPicPr>
        <p:blipFill>
          <a:blip r:embed="rId3" cstate="print">
            <a:extLst>
              <a:ext uri="{92A1BF42-51F3-4111-7FE2-181AB8E257FA}"/>
            </a:extLst>
          </a:blip>
          <a:srcRect/>
          <a:stretch>
            <a:fillRect/>
          </a:stretch>
        </p:blipFill>
        <p:spPr>
          <a:xfrm>
            <a:off x="5096256" y="2322576"/>
            <a:ext cx="5181600" cy="4486275"/>
          </a:xfrm>
          <a:prstGeom prst="rect">
            <a:avLst/>
          </a:prstGeom>
        </p:spPr>
      </p:pic>
      <p:sp>
        <p:nvSpPr>
          <p:cNvPr id="2247" name="VectorPath 2247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248" name="TextBox2248"/>
          <p:cNvSpPr txBox="1"/>
          <p:nvPr/>
        </p:nvSpPr>
        <p:spPr>
          <a:xfrm>
            <a:off x="806196" y="1126950"/>
            <a:ext cx="5422138" cy="369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求：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访问百度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首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页</a:t>
            </a:r>
            <a:r>
              <a:rPr lang="en-US" altLang="zh-CN" sz="1550" kern="0" spc="1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ttp://www.baidu.com/S?nu</a:t>
            </a:r>
            <a:r>
              <a:rPr lang="en-US" altLang="zh-CN" sz="1550" kern="0" spc="3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m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=1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求：每个用户每次循环执行该脚本都可以使用不同的值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加线程组，设置虚拟用户数和循环次数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  <a:tabLst>
                <a:tab pos="1294956" algn="l"/>
              </a:tabLst>
            </a:pP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生成</a:t>
            </a:r>
            <a:r>
              <a:rPr lang="en-US" altLang="zh-CN" sz="155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55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ounter函数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  <a:tabLst>
                <a:tab pos="2717355" algn="l"/>
              </a:tabLst>
            </a:pP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加HTTP请求，使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55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ounter函数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pic>
        <p:nvPicPr>
          <p:cNvPr id="2249" name="A624672B-984A-4F9B-45E7-EA387E86888E"/>
          <p:cNvPicPr>
            <a:picLocks noChangeAspect="1"/>
          </p:cNvPicPr>
          <p:nvPr/>
        </p:nvPicPr>
        <p:blipFill>
          <a:blip r:embed="rId5" cstate="print">
            <a:extLst>
              <a:ext uri="{90A5620E-EC32-4F3B-DCE5-13DAAD2694DA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250" name="VectorPath 2250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2251" name="3AABF140-FE95-459F-7B31-7EE52C16D372"/>
          <p:cNvPicPr>
            <a:picLocks noChangeAspect="1"/>
          </p:cNvPicPr>
          <p:nvPr/>
        </p:nvPicPr>
        <p:blipFill>
          <a:blip r:embed="rId6" cstate="print">
            <a:extLst>
              <a:ext uri="{9FC11CC6-098B-44EF-CC22-A11614B5928C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2252" name="TextBox2252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2253" name="TextBox2253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254" name="VectorPath 225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255" name="VectorPath 225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860523B3-A24B-4E06-9E67-6B0E287EE158}"/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6" name="Combination 225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257" name="VectorPath 225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258" name="VectorPath 225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259" name="TextBox2259"/>
          <p:cNvSpPr txBox="1"/>
          <p:nvPr/>
        </p:nvSpPr>
        <p:spPr>
          <a:xfrm>
            <a:off x="802323" y="202070"/>
            <a:ext cx="5063491" cy="4378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22340"/>
              </a:lnSpc>
              <a:tabLst>
                <a:tab pos="3834131" algn="l"/>
              </a:tabLst>
            </a:pPr>
            <a:r>
              <a:rPr lang="en-US" altLang="zh-CN" sz="3525" kern="0" spc="60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50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2-JMeter参</a:t>
            </a:r>
            <a:r>
              <a:rPr lang="en-US" altLang="zh-CN" sz="3525" kern="0" spc="4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3525" kern="0" spc="3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化</a:t>
            </a:r>
            <a:r>
              <a:rPr lang="en-US" altLang="zh-CN" sz="3525" kern="0" spc="335" baseline="-1368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3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15" baseline="-1368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3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函数(</a:t>
            </a:r>
            <a:r>
              <a:rPr lang="en-US" altLang="zh-CN" sz="3525" u="sng" kern="0" spc="0" baseline="-1368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3525" u="sng" kern="0" baseline="-1368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3525" kern="0" spc="-25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3525" kern="0" spc="0" baseline="-1368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ounter)</a:t>
            </a:r>
          </a:p>
        </p:txBody>
      </p:sp>
      <p:pic>
        <p:nvPicPr>
          <p:cNvPr id="2260" name="6E53F940-412D-4D34-A724-51E6651B3130"/>
          <p:cNvPicPr>
            <a:picLocks noChangeAspect="1"/>
          </p:cNvPicPr>
          <p:nvPr/>
        </p:nvPicPr>
        <p:blipFill>
          <a:blip r:embed="rId2" cstate="print">
            <a:extLst>
              <a:ext uri="{8D78D1D6-67D5-4D6F-2D6A-DDBA1B151290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261" name="VectorPath 226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262" name="TextBox2262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263" name="Combination 2263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2264" name="VectorPath 2264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2265" name="VectorPath 2265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2266" name="6E1B0D81-404A-4D27-53E9-D729A2D071A1"/>
          <p:cNvPicPr>
            <a:picLocks noChangeAspect="1"/>
          </p:cNvPicPr>
          <p:nvPr/>
        </p:nvPicPr>
        <p:blipFill>
          <a:blip r:embed="rId3" cstate="print">
            <a:extLst>
              <a:ext uri="{B2FE06F2-302B-4A6C-4EF3-4611E77DFD47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2267" name="TextBox2267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268" name="Combination 2268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2269" name="VectorPath 2269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270" name="VectorPath 2270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271" name="86EF256B-E366-4B35-2F07-8C91C0BA0B4E"/>
          <p:cNvPicPr>
            <a:picLocks noChangeAspect="1"/>
          </p:cNvPicPr>
          <p:nvPr/>
        </p:nvPicPr>
        <p:blipFill>
          <a:blip r:embed="rId4" cstate="print">
            <a:extLst>
              <a:ext uri="{8718EC9C-B48A-45F2-BEF2-EA6A68B1AE46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2272" name="FAFA1C28-40A2-4E2C-2E8C-B1E202D1E7C1"/>
          <p:cNvPicPr>
            <a:picLocks noChangeAspect="1"/>
          </p:cNvPicPr>
          <p:nvPr/>
        </p:nvPicPr>
        <p:blipFill>
          <a:blip r:embed="rId5" cstate="print">
            <a:extLst>
              <a:ext uri="{9F1FE413-BF02-40C1-744F-8BDE786E1B13}"/>
            </a:extLst>
          </a:blip>
          <a:srcRect/>
          <a:stretch>
            <a:fillRect/>
          </a:stretch>
        </p:blipFill>
        <p:spPr>
          <a:xfrm>
            <a:off x="7245097" y="3637788"/>
            <a:ext cx="3147060" cy="1427988"/>
          </a:xfrm>
          <a:prstGeom prst="rect">
            <a:avLst/>
          </a:prstGeom>
        </p:spPr>
      </p:pic>
      <p:sp>
        <p:nvSpPr>
          <p:cNvPr id="2273" name="TextBox2273"/>
          <p:cNvSpPr txBox="1"/>
          <p:nvPr/>
        </p:nvSpPr>
        <p:spPr>
          <a:xfrm>
            <a:off x="4911916" y="1722715"/>
            <a:ext cx="6990716" cy="50531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  <a:tabLst>
                <a:tab pos="2184399" algn="l"/>
              </a:tabLst>
            </a:pPr>
            <a:r>
              <a:rPr lang="en-US" altLang="zh-CN" sz="1750" kern="0" spc="6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</a:t>
            </a:r>
            <a:r>
              <a:rPr lang="en-US" altLang="zh-CN" sz="17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时候使用</a:t>
            </a:r>
            <a:r>
              <a:rPr lang="en-US" altLang="zh-CN" sz="175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75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ounter函数？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27419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自动生成不重复的数据，让每个用户每次循环都能取到不同的数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据，且不需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提前定义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2）使用“counter函数”进行参数化的步骤？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加线程组，设置虚拟用户数和循环次数</a:t>
            </a:r>
          </a:p>
          <a:p>
            <a:pPr marL="342900" marR="0" lvl="0" indent="-342900" eaLnBrk="0">
              <a:lnSpc>
                <a:spcPct val="101075"/>
              </a:lnSpc>
              <a:spcAft>
                <a:spcPts val="7921"/>
              </a:spcAft>
              <a:buAutoNum type="arabicPeriod"/>
              <a:tabLst>
                <a:tab pos="952183" algn="l"/>
              </a:tabLst>
            </a:pP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生成</a:t>
            </a:r>
            <a:r>
              <a:rPr lang="en-US" altLang="zh-CN" sz="155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55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ounter函数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  <a:tabLst>
                <a:tab pos="2374582" algn="l"/>
                <a:tab pos="4715192" algn="l"/>
              </a:tabLst>
            </a:pP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请求，使用</a:t>
            </a:r>
            <a:r>
              <a:rPr lang="en-US" altLang="zh-CN" sz="155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55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ounter函数。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格式：</a:t>
            </a:r>
            <a:r>
              <a:rPr lang="en-US" altLang="zh-CN" sz="1550" kern="0" spc="2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${</a:t>
            </a:r>
            <a:r>
              <a:rPr lang="en-US" altLang="zh-CN" sz="155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55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ounter(FALSE,)}</a:t>
            </a:r>
          </a:p>
          <a:p>
            <a:pPr marL="342900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4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98234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pic>
        <p:nvPicPr>
          <p:cNvPr id="2274" name="696B6E4F-E8F2-4EB6-61D4-1E75202BD468"/>
          <p:cNvPicPr>
            <a:picLocks noChangeAspect="1"/>
          </p:cNvPicPr>
          <p:nvPr/>
        </p:nvPicPr>
        <p:blipFill>
          <a:blip r:embed="rId6" cstate="print">
            <a:extLst>
              <a:ext uri="{77AB78AD-E440-477B-BFB3-549753879022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275" name="VectorPath 227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276" name="VectorPath 227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45A0CBD-373C-4DDC-781F-9FE612DA4881}"/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7" name="Combination 227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278" name="VectorPath 227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279" name="VectorPath 227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280" name="TextBox2280"/>
          <p:cNvSpPr txBox="1"/>
          <p:nvPr/>
        </p:nvSpPr>
        <p:spPr>
          <a:xfrm>
            <a:off x="802323" y="335420"/>
            <a:ext cx="22999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3-JMeter参数化</a:t>
            </a:r>
          </a:p>
        </p:txBody>
      </p:sp>
      <p:pic>
        <p:nvPicPr>
          <p:cNvPr id="2281" name="93C6A69D-43E9-4748-1A09-BEB65841ABC7"/>
          <p:cNvPicPr>
            <a:picLocks noChangeAspect="1"/>
          </p:cNvPicPr>
          <p:nvPr/>
        </p:nvPicPr>
        <p:blipFill>
          <a:blip r:embed="rId2" cstate="print">
            <a:extLst>
              <a:ext uri="{FEC17504-0399-4771-E2C0-E58CD0138564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282" name="VectorPath 228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283" name="TextBox2283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pic>
        <p:nvPicPr>
          <p:cNvPr id="2284" name="DB0DA0A3-89F8-4B72-46FD-70958B4E5139"/>
          <p:cNvPicPr>
            <a:picLocks noChangeAspect="1"/>
          </p:cNvPicPr>
          <p:nvPr/>
        </p:nvPicPr>
        <p:blipFill>
          <a:blip r:embed="rId3" cstate="print">
            <a:extLst>
              <a:ext uri="{C75E7306-61C1-4A0F-E87B-3C9B14762E6E}"/>
            </a:extLst>
          </a:blip>
          <a:srcRect/>
          <a:stretch>
            <a:fillRect/>
          </a:stretch>
        </p:blipFill>
        <p:spPr>
          <a:xfrm>
            <a:off x="1188707" y="4370985"/>
            <a:ext cx="609600" cy="609600"/>
          </a:xfrm>
          <a:prstGeom prst="rect">
            <a:avLst/>
          </a:prstGeom>
        </p:spPr>
      </p:pic>
      <p:grpSp>
        <p:nvGrpSpPr>
          <p:cNvPr id="2285" name="Combination 2285"/>
          <p:cNvGrpSpPr/>
          <p:nvPr/>
        </p:nvGrpSpPr>
        <p:grpSpPr>
          <a:xfrm>
            <a:off x="2808732" y="2035086"/>
            <a:ext cx="926960" cy="2676043"/>
            <a:chOff x="2808732" y="2035086"/>
            <a:chExt cx="926960" cy="2676043"/>
          </a:xfrm>
        </p:grpSpPr>
        <p:sp>
          <p:nvSpPr>
            <p:cNvPr id="2286" name="VectorPath 2286"/>
            <p:cNvSpPr/>
            <p:nvPr/>
          </p:nvSpPr>
          <p:spPr>
            <a:xfrm>
              <a:off x="2808732" y="3784232"/>
              <a:ext cx="926960" cy="926897"/>
            </a:xfrm>
            <a:custGeom>
              <a:avLst/>
              <a:gdLst/>
              <a:ahLst/>
              <a:cxnLst/>
              <a:rect l="l" t="t" r="r" b="b"/>
              <a:pathLst>
                <a:path w="926960" h="926897">
                  <a:moveTo>
                    <a:pt x="0" y="463156"/>
                  </a:moveTo>
                  <a:cubicBezTo>
                    <a:pt x="64" y="207492"/>
                    <a:pt x="207556" y="0"/>
                    <a:pt x="463512" y="0"/>
                  </a:cubicBezTo>
                  <a:cubicBezTo>
                    <a:pt x="719468" y="0"/>
                    <a:pt x="926960" y="207492"/>
                    <a:pt x="926960" y="463448"/>
                  </a:cubicBezTo>
                  <a:cubicBezTo>
                    <a:pt x="926960" y="719404"/>
                    <a:pt x="719468" y="926897"/>
                    <a:pt x="463512" y="926897"/>
                  </a:cubicBezTo>
                  <a:cubicBezTo>
                    <a:pt x="207556" y="926897"/>
                    <a:pt x="64" y="719404"/>
                    <a:pt x="0" y="463156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287" name="VectorPath 2287"/>
            <p:cNvSpPr/>
            <p:nvPr/>
          </p:nvSpPr>
          <p:spPr>
            <a:xfrm>
              <a:off x="3104299" y="2035086"/>
              <a:ext cx="314325" cy="314325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89" y="156426"/>
                  </a:moveTo>
                  <a:cubicBezTo>
                    <a:pt x="0" y="70358"/>
                    <a:pt x="70358" y="0"/>
                    <a:pt x="157162" y="0"/>
                  </a:cubicBezTo>
                  <a:cubicBezTo>
                    <a:pt x="243955" y="0"/>
                    <a:pt x="314325" y="70358"/>
                    <a:pt x="314325" y="157163"/>
                  </a:cubicBezTo>
                  <a:cubicBezTo>
                    <a:pt x="314325" y="243955"/>
                    <a:pt x="243955" y="314325"/>
                    <a:pt x="157162" y="314325"/>
                  </a:cubicBezTo>
                  <a:cubicBezTo>
                    <a:pt x="70358" y="314325"/>
                    <a:pt x="0" y="243955"/>
                    <a:pt x="89" y="156426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288" name="07817A84-0986-44F2-074A-0E7A811E5BFE"/>
          <p:cNvPicPr>
            <a:picLocks noChangeAspect="1"/>
          </p:cNvPicPr>
          <p:nvPr/>
        </p:nvPicPr>
        <p:blipFill>
          <a:blip r:embed="rId4" cstate="print">
            <a:extLst>
              <a:ext uri="{876699B5-F69D-49C7-67B9-4F771DF1C45F}"/>
            </a:extLst>
          </a:blip>
          <a:srcRect/>
          <a:stretch>
            <a:fillRect/>
          </a:stretch>
        </p:blipFill>
        <p:spPr>
          <a:xfrm>
            <a:off x="2701201" y="2371725"/>
            <a:ext cx="1609725" cy="1609725"/>
          </a:xfrm>
          <a:prstGeom prst="rect">
            <a:avLst/>
          </a:prstGeom>
        </p:spPr>
      </p:pic>
      <p:sp>
        <p:nvSpPr>
          <p:cNvPr id="2289" name="VectorPath 2289"/>
          <p:cNvSpPr/>
          <p:nvPr/>
        </p:nvSpPr>
        <p:spPr>
          <a:xfrm>
            <a:off x="1488948" y="2553602"/>
            <a:ext cx="1925092" cy="1895729"/>
          </a:xfrm>
          <a:custGeom>
            <a:avLst/>
            <a:gdLst/>
            <a:ahLst/>
            <a:cxnLst/>
            <a:rect l="l" t="t" r="r" b="b"/>
            <a:pathLst>
              <a:path w="1925092" h="1895729">
                <a:moveTo>
                  <a:pt x="0" y="948550"/>
                </a:moveTo>
                <a:cubicBezTo>
                  <a:pt x="152" y="424370"/>
                  <a:pt x="431064" y="0"/>
                  <a:pt x="962622" y="0"/>
                </a:cubicBezTo>
                <a:cubicBezTo>
                  <a:pt x="1494181" y="0"/>
                  <a:pt x="1925092" y="424370"/>
                  <a:pt x="1925092" y="947865"/>
                </a:cubicBezTo>
                <a:cubicBezTo>
                  <a:pt x="1925092" y="1471358"/>
                  <a:pt x="1494181" y="1895729"/>
                  <a:pt x="962622" y="1895729"/>
                </a:cubicBezTo>
                <a:cubicBezTo>
                  <a:pt x="431064" y="1895729"/>
                  <a:pt x="152" y="1471358"/>
                  <a:pt x="0" y="948550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pic>
        <p:nvPicPr>
          <p:cNvPr id="2290" name="4246C750-C487-415D-61D4-96FCBF84E0BC"/>
          <p:cNvPicPr>
            <a:picLocks noChangeAspect="1"/>
          </p:cNvPicPr>
          <p:nvPr/>
        </p:nvPicPr>
        <p:blipFill>
          <a:blip r:embed="rId5" cstate="print">
            <a:extLst>
              <a:ext uri="{2357BB72-74A7-4300-169C-F4FCF237F7AE}"/>
            </a:extLst>
          </a:blip>
          <a:srcRect/>
          <a:stretch>
            <a:fillRect/>
          </a:stretch>
        </p:blipFill>
        <p:spPr>
          <a:xfrm>
            <a:off x="1431950" y="2496452"/>
            <a:ext cx="2047875" cy="2019300"/>
          </a:xfrm>
          <a:prstGeom prst="rect">
            <a:avLst/>
          </a:prstGeom>
        </p:spPr>
      </p:pic>
      <p:sp>
        <p:nvSpPr>
          <p:cNvPr id="2291" name="TextBox2291"/>
          <p:cNvSpPr txBox="1"/>
          <p:nvPr/>
        </p:nvSpPr>
        <p:spPr>
          <a:xfrm>
            <a:off x="1944395" y="3196335"/>
            <a:ext cx="1015365" cy="601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39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pic>
        <p:nvPicPr>
          <p:cNvPr id="2292" name="8FDEBE55-F8EC-44DA-3FD8-6D60477634D0"/>
          <p:cNvPicPr>
            <a:picLocks noChangeAspect="1"/>
          </p:cNvPicPr>
          <p:nvPr/>
        </p:nvPicPr>
        <p:blipFill>
          <a:blip r:embed="rId6" cstate="print">
            <a:extLst>
              <a:ext uri="{7BB06046-B7FC-46A4-A175-897E851AA969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293" name="TextBox2293"/>
          <p:cNvSpPr txBox="1"/>
          <p:nvPr/>
        </p:nvSpPr>
        <p:spPr>
          <a:xfrm>
            <a:off x="5298440" y="6369779"/>
            <a:ext cx="62236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局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限性：输入数据有特定的业务要求时无法使用（如：登录时的用户名密码）</a:t>
            </a:r>
          </a:p>
        </p:txBody>
      </p:sp>
      <p:sp>
        <p:nvSpPr>
          <p:cNvPr id="2294" name="TextBox2294"/>
          <p:cNvSpPr txBox="1"/>
          <p:nvPr/>
        </p:nvSpPr>
        <p:spPr>
          <a:xfrm>
            <a:off x="3468658" y="869909"/>
            <a:ext cx="8053417" cy="59059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651983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1）什么是参数化？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5198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把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测试数据组织起来，用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不同的测试数据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调用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相同的测试方法。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51983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2）4种参数化方式有何不同？如何选择适当的方式？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5198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户定义的变量：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07583" marR="0" lvl="0" indent="-177800" eaLnBrk="0">
              <a:lnSpc>
                <a:spcPct val="98511"/>
              </a:lnSpc>
              <a:spcAft>
                <a:spcPts val="1175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用：定义全局变量</a:t>
            </a:r>
          </a:p>
          <a:p>
            <a:pPr marL="2007583" marR="0" lvl="0" indent="-17780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局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限性：每次取值（无论是否相同的用户）都是固定值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5198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户参数：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07583" marR="0" lvl="0" indent="-177800" eaLnBrk="0">
              <a:lnSpc>
                <a:spcPct val="98511"/>
              </a:lnSpc>
              <a:spcAft>
                <a:spcPts val="1175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用：保证不同的用户针对同一组参数，可以取到不同的值</a:t>
            </a:r>
          </a:p>
          <a:p>
            <a:pPr marL="2007583" marR="0" lvl="0" indent="-17780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局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限性：同一个用户在多次循环时，取到相同的值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5198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SV数据文件设置：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07583" marR="0" lvl="0" indent="-177800" eaLnBrk="0">
              <a:lnSpc>
                <a:spcPct val="98511"/>
              </a:lnSpc>
              <a:spcAft>
                <a:spcPts val="1175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用：保证不同的用户及同一用户多次循环时，都可以取到不同的值</a:t>
            </a:r>
          </a:p>
          <a:p>
            <a:pPr marL="2007583" marR="0" lvl="0" indent="-17780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局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限性：需要手动进行测试数据的设置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5198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函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07583" marR="0" lvl="0" indent="-17780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用：保证不同的用户及多次循环时，都可以取到不同的值，不需要提前设置</a:t>
            </a:r>
          </a:p>
          <a:p>
            <a:pPr marL="0" marR="0" indent="0" eaLnBrk="0">
              <a:lnSpc>
                <a:spcPct val="18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295" name="VectorPath 2295"/>
          <p:cNvSpPr/>
          <p:nvPr/>
        </p:nvSpPr>
        <p:spPr>
          <a:xfrm>
            <a:off x="710184" y="1928698"/>
            <a:ext cx="805040" cy="804342"/>
          </a:xfrm>
          <a:custGeom>
            <a:avLst/>
            <a:gdLst/>
            <a:ahLst/>
            <a:cxnLst/>
            <a:rect l="l" t="t" r="r" b="b"/>
            <a:pathLst>
              <a:path w="805040" h="804342">
                <a:moveTo>
                  <a:pt x="0" y="401498"/>
                </a:moveTo>
                <a:cubicBezTo>
                  <a:pt x="699" y="180061"/>
                  <a:pt x="180759" y="0"/>
                  <a:pt x="402869" y="0"/>
                </a:cubicBezTo>
                <a:cubicBezTo>
                  <a:pt x="624980" y="0"/>
                  <a:pt x="805040" y="180061"/>
                  <a:pt x="805040" y="402171"/>
                </a:cubicBezTo>
                <a:cubicBezTo>
                  <a:pt x="805040" y="624281"/>
                  <a:pt x="624980" y="804342"/>
                  <a:pt x="402869" y="804342"/>
                </a:cubicBezTo>
                <a:cubicBezTo>
                  <a:pt x="180759" y="804342"/>
                  <a:pt x="699" y="624281"/>
                  <a:pt x="0" y="401498"/>
                </a:cubicBezTo>
              </a:path>
            </a:pathLst>
          </a:custGeom>
          <a:solidFill>
            <a:srgbClr val="F2F2F2">
              <a:alpha val="70000"/>
            </a:srgbClr>
          </a:solidFill>
        </p:spPr>
      </p:sp>
      <p:sp>
        <p:nvSpPr>
          <p:cNvPr id="2296" name="VectorPath 229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297" name="VectorPath 229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5B81D145-EFE7-4F3A-4CCD-6F233542E366}"/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8" name="Combination 229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299" name="VectorPath 229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300" name="VectorPath 230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301" name="TextBox2301"/>
          <p:cNvSpPr txBox="1"/>
          <p:nvPr/>
        </p:nvSpPr>
        <p:spPr>
          <a:xfrm>
            <a:off x="802323" y="345580"/>
            <a:ext cx="19939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4-JMeter断言</a:t>
            </a:r>
          </a:p>
        </p:txBody>
      </p:sp>
      <p:pic>
        <p:nvPicPr>
          <p:cNvPr id="2302" name="F5999A17-A4F9-41F9-DF62-5457D0A4305B"/>
          <p:cNvPicPr>
            <a:picLocks noChangeAspect="1"/>
          </p:cNvPicPr>
          <p:nvPr/>
        </p:nvPicPr>
        <p:blipFill>
          <a:blip r:embed="rId2" cstate="print">
            <a:extLst>
              <a:ext uri="{E7D061CD-00F1-49C4-65A0-C2EAEBA8C89D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303" name="VectorPath 230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304" name="6FF01903-131D-4FD1-2289-B4D21916447A"/>
          <p:cNvPicPr>
            <a:picLocks noChangeAspect="1"/>
          </p:cNvPicPr>
          <p:nvPr/>
        </p:nvPicPr>
        <p:blipFill>
          <a:blip r:embed="rId3" cstate="print">
            <a:extLst>
              <a:ext uri="{6110F886-1A7F-46F0-60E4-DA6765AC984C}"/>
            </a:extLst>
          </a:blip>
          <a:srcRect/>
          <a:stretch>
            <a:fillRect/>
          </a:stretch>
        </p:blipFill>
        <p:spPr>
          <a:xfrm>
            <a:off x="2257044" y="2061972"/>
            <a:ext cx="2438400" cy="2404872"/>
          </a:xfrm>
          <a:prstGeom prst="rect">
            <a:avLst/>
          </a:prstGeom>
        </p:spPr>
      </p:pic>
      <p:pic>
        <p:nvPicPr>
          <p:cNvPr id="2305" name="DB4F1503-AFCD-45C2-6AF0-052106017E55"/>
          <p:cNvPicPr>
            <a:picLocks noChangeAspect="1"/>
          </p:cNvPicPr>
          <p:nvPr/>
        </p:nvPicPr>
        <p:blipFill>
          <a:blip r:embed="rId4" cstate="print">
            <a:extLst>
              <a:ext uri="{F1D58017-319E-43B7-EB4F-25C9331729E6}"/>
            </a:extLst>
          </a:blip>
          <a:srcRect/>
          <a:stretch>
            <a:fillRect/>
          </a:stretch>
        </p:blipFill>
        <p:spPr>
          <a:xfrm>
            <a:off x="4679468" y="2764282"/>
            <a:ext cx="4124325" cy="285750"/>
          </a:xfrm>
          <a:prstGeom prst="rect">
            <a:avLst/>
          </a:prstGeom>
        </p:spPr>
      </p:pic>
      <p:pic>
        <p:nvPicPr>
          <p:cNvPr id="2306" name="1FB2B16D-9A5A-49DE-F75C-146BDB4179A4"/>
          <p:cNvPicPr>
            <a:picLocks noChangeAspect="1"/>
          </p:cNvPicPr>
          <p:nvPr/>
        </p:nvPicPr>
        <p:blipFill>
          <a:blip r:embed="rId5" cstate="print">
            <a:extLst>
              <a:ext uri="{2376D34A-9AC0-4C66-071C-C24A7A5555D4}"/>
            </a:extLst>
          </a:blip>
          <a:srcRect/>
          <a:stretch>
            <a:fillRect/>
          </a:stretch>
        </p:blipFill>
        <p:spPr>
          <a:xfrm>
            <a:off x="4674121" y="3175762"/>
            <a:ext cx="4000500" cy="285750"/>
          </a:xfrm>
          <a:prstGeom prst="rect">
            <a:avLst/>
          </a:prstGeom>
        </p:spPr>
      </p:pic>
      <p:pic>
        <p:nvPicPr>
          <p:cNvPr id="2307" name="D8F0FB38-8F67-4AB0-20DC-E286E30B7DDF"/>
          <p:cNvPicPr>
            <a:picLocks noChangeAspect="1"/>
          </p:cNvPicPr>
          <p:nvPr/>
        </p:nvPicPr>
        <p:blipFill>
          <a:blip r:embed="rId6" cstate="print">
            <a:extLst>
              <a:ext uri="{8978536C-8CFF-4162-083B-DCD56F3D8795}"/>
            </a:extLst>
          </a:blip>
          <a:srcRect/>
          <a:stretch>
            <a:fillRect/>
          </a:stretch>
        </p:blipFill>
        <p:spPr>
          <a:xfrm>
            <a:off x="4672330" y="3588118"/>
            <a:ext cx="2571750" cy="276225"/>
          </a:xfrm>
          <a:prstGeom prst="rect">
            <a:avLst/>
          </a:prstGeom>
        </p:spPr>
      </p:pic>
      <p:sp>
        <p:nvSpPr>
          <p:cNvPr id="2308" name="TextBox2308"/>
          <p:cNvSpPr txBox="1"/>
          <p:nvPr/>
        </p:nvSpPr>
        <p:spPr>
          <a:xfrm>
            <a:off x="802323" y="1146414"/>
            <a:ext cx="7990383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0192"/>
              </a:lnSpc>
            </a:pPr>
            <a:r>
              <a:rPr lang="en-US" altLang="zh-CN" sz="2625" kern="0" spc="80" baseline="-49891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2625" kern="0" spc="75" baseline="-49891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什么要使用JMeter断</a:t>
            </a:r>
            <a:r>
              <a:rPr lang="en-US" altLang="zh-CN" sz="2625" kern="0" spc="60" baseline="-49891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言</a:t>
            </a:r>
            <a:r>
              <a:rPr lang="en-US" altLang="zh-CN" sz="2625" kern="0" spc="50" baseline="-49891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？</a:t>
            </a:r>
            <a:r>
              <a:rPr lang="en-US" altLang="zh-CN" sz="2625" kern="0" spc="-415" baseline="-49891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6750" kern="0" spc="-285" baseline="-173184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传智教育</a:t>
            </a:r>
            <a:r>
              <a:rPr lang="en-US" altLang="zh-CN" sz="6750" kern="0" spc="-100" baseline="-173184" noProof="0" dirty="0">
                <a:solidFill>
                  <a:srgbClr val="C0C0C0">
                    <a:alpha val="20000"/>
                  </a:srgbClr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6750" kern="0" spc="-285" baseline="-173184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</a:p>
        </p:txBody>
      </p:sp>
      <p:sp>
        <p:nvSpPr>
          <p:cNvPr id="2309" name="TextBox2309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grpSp>
        <p:nvGrpSpPr>
          <p:cNvPr id="2310" name="Combination 2310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2311" name="VectorPath 2311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2312" name="VectorPath 2312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5BF53589-D6AD-4CB4-0083-F7886B8FACDA}"/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3" name="Combination 231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314" name="VectorPath 231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315" name="VectorPath 231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316" name="TextBox2316"/>
          <p:cNvSpPr txBox="1"/>
          <p:nvPr/>
        </p:nvSpPr>
        <p:spPr>
          <a:xfrm>
            <a:off x="802323" y="345580"/>
            <a:ext cx="19939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4-JMeter断言</a:t>
            </a:r>
          </a:p>
        </p:txBody>
      </p:sp>
      <p:pic>
        <p:nvPicPr>
          <p:cNvPr id="2317" name="A6264AFB-E0FF-4EB1-B454-342D4E09996F"/>
          <p:cNvPicPr>
            <a:picLocks noChangeAspect="1"/>
          </p:cNvPicPr>
          <p:nvPr/>
        </p:nvPicPr>
        <p:blipFill>
          <a:blip r:embed="rId2" cstate="print">
            <a:extLst>
              <a:ext uri="{8D5F9139-E3E9-45B2-7ADF-5A4709295C17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318" name="VectorPath 231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319" name="TextBox2319"/>
          <p:cNvSpPr txBox="1"/>
          <p:nvPr/>
        </p:nvSpPr>
        <p:spPr>
          <a:xfrm>
            <a:off x="1686560" y="3222624"/>
            <a:ext cx="101283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</a:p>
        </p:txBody>
      </p:sp>
      <p:sp>
        <p:nvSpPr>
          <p:cNvPr id="2320" name="VectorPath 2320"/>
          <p:cNvSpPr/>
          <p:nvPr/>
        </p:nvSpPr>
        <p:spPr>
          <a:xfrm>
            <a:off x="1678496" y="1378763"/>
            <a:ext cx="8061961" cy="701282"/>
          </a:xfrm>
          <a:custGeom>
            <a:avLst/>
            <a:gdLst/>
            <a:ahLst/>
            <a:cxnLst/>
            <a:rect l="l" t="t" r="r" b="b"/>
            <a:pathLst>
              <a:path w="8061961" h="701282">
                <a:moveTo>
                  <a:pt x="8051736" y="241"/>
                </a:moveTo>
                <a:lnTo>
                  <a:pt x="8054124" y="965"/>
                </a:lnTo>
                <a:lnTo>
                  <a:pt x="8056321" y="2134"/>
                </a:lnTo>
                <a:lnTo>
                  <a:pt x="8058238" y="3721"/>
                </a:lnTo>
                <a:lnTo>
                  <a:pt x="8059828" y="5639"/>
                </a:lnTo>
                <a:lnTo>
                  <a:pt x="8060995" y="7836"/>
                </a:lnTo>
                <a:lnTo>
                  <a:pt x="8061719" y="10224"/>
                </a:lnTo>
                <a:lnTo>
                  <a:pt x="8061961" y="12700"/>
                </a:lnTo>
                <a:lnTo>
                  <a:pt x="8061961" y="688582"/>
                </a:lnTo>
                <a:lnTo>
                  <a:pt x="8061719" y="691058"/>
                </a:lnTo>
                <a:lnTo>
                  <a:pt x="8060995" y="693433"/>
                </a:lnTo>
                <a:lnTo>
                  <a:pt x="8059828" y="695630"/>
                </a:lnTo>
                <a:lnTo>
                  <a:pt x="8058238" y="697560"/>
                </a:lnTo>
                <a:lnTo>
                  <a:pt x="8056321" y="699135"/>
                </a:lnTo>
                <a:lnTo>
                  <a:pt x="8054124" y="700316"/>
                </a:lnTo>
                <a:lnTo>
                  <a:pt x="8051736" y="701027"/>
                </a:lnTo>
                <a:lnTo>
                  <a:pt x="8049261" y="701282"/>
                </a:lnTo>
                <a:lnTo>
                  <a:pt x="12700" y="701282"/>
                </a:lnTo>
                <a:lnTo>
                  <a:pt x="10223" y="701027"/>
                </a:lnTo>
                <a:lnTo>
                  <a:pt x="7849" y="700316"/>
                </a:lnTo>
                <a:lnTo>
                  <a:pt x="5651" y="699135"/>
                </a:lnTo>
                <a:lnTo>
                  <a:pt x="3721" y="697560"/>
                </a:lnTo>
                <a:lnTo>
                  <a:pt x="2146" y="695630"/>
                </a:lnTo>
                <a:lnTo>
                  <a:pt x="965" y="693433"/>
                </a:lnTo>
                <a:lnTo>
                  <a:pt x="241" y="691058"/>
                </a:lnTo>
                <a:lnTo>
                  <a:pt x="0" y="688582"/>
                </a:lnTo>
                <a:lnTo>
                  <a:pt x="0" y="12700"/>
                </a:lnTo>
                <a:lnTo>
                  <a:pt x="241" y="10224"/>
                </a:lnTo>
                <a:lnTo>
                  <a:pt x="965" y="7836"/>
                </a:lnTo>
                <a:lnTo>
                  <a:pt x="2146" y="5639"/>
                </a:lnTo>
                <a:lnTo>
                  <a:pt x="3721" y="3721"/>
                </a:lnTo>
                <a:lnTo>
                  <a:pt x="5651" y="2134"/>
                </a:lnTo>
                <a:lnTo>
                  <a:pt x="7849" y="965"/>
                </a:lnTo>
                <a:lnTo>
                  <a:pt x="10223" y="241"/>
                </a:lnTo>
                <a:lnTo>
                  <a:pt x="12700" y="0"/>
                </a:lnTo>
                <a:lnTo>
                  <a:pt x="8049261" y="0"/>
                </a:lnTo>
                <a:moveTo>
                  <a:pt x="25400" y="25400"/>
                </a:moveTo>
                <a:lnTo>
                  <a:pt x="25400" y="675882"/>
                </a:lnTo>
                <a:lnTo>
                  <a:pt x="8036561" y="675882"/>
                </a:lnTo>
                <a:lnTo>
                  <a:pt x="8036561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2321" name="TextBox2321"/>
          <p:cNvSpPr txBox="1"/>
          <p:nvPr/>
        </p:nvSpPr>
        <p:spPr>
          <a:xfrm>
            <a:off x="1686560" y="2394583"/>
            <a:ext cx="611505" cy="650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示：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</a:p>
        </p:txBody>
      </p:sp>
      <p:pic>
        <p:nvPicPr>
          <p:cNvPr id="2322" name="9BFFEFE7-4D06-4A41-E405-E2A60ED996DA"/>
          <p:cNvPicPr>
            <a:picLocks noChangeAspect="1"/>
          </p:cNvPicPr>
          <p:nvPr/>
        </p:nvPicPr>
        <p:blipFill>
          <a:blip r:embed="rId3" cstate="print">
            <a:extLst>
              <a:ext uri="{B9364B30-6623-4CA7-1F8F-3AB5B7848B43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323" name="TextBox2323"/>
          <p:cNvSpPr txBox="1"/>
          <p:nvPr/>
        </p:nvSpPr>
        <p:spPr>
          <a:xfrm>
            <a:off x="1782636" y="1616746"/>
            <a:ext cx="7301040" cy="33695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7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断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言：让程序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自动判断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预期结果和实际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结果是否一致。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9674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Meter在请求的返回层面有个自动判断机制（响应状态码）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9674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但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是请求成功了，并不代表结果一定正确，因此需要检测机制提高测试准确性。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Meter中常用断言：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应断言</a:t>
            </a:r>
          </a:p>
          <a:p>
            <a:pPr marL="0" marR="0" indent="0" eaLnBrk="0">
              <a:lnSpc>
                <a:spcPct val="24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2324" name="TextBox2324"/>
          <p:cNvSpPr txBox="1"/>
          <p:nvPr/>
        </p:nvSpPr>
        <p:spPr>
          <a:xfrm>
            <a:off x="1782636" y="4796941"/>
            <a:ext cx="109791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SON断言</a:t>
            </a:r>
          </a:p>
        </p:txBody>
      </p:sp>
      <p:sp>
        <p:nvSpPr>
          <p:cNvPr id="2325" name="TextBox2325"/>
          <p:cNvSpPr txBox="1"/>
          <p:nvPr/>
        </p:nvSpPr>
        <p:spPr>
          <a:xfrm>
            <a:off x="1782636" y="5210961"/>
            <a:ext cx="5399215" cy="15649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持续时间断言(Duration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Assertion)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227514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326" name="VectorPath 232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327" name="VectorPath 232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043C38B-68DA-494C-2EDC-CCC2D8A2B579}"/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28" name="Combination 232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329" name="VectorPath 232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330" name="VectorPath 233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331" name="TextBox2331"/>
          <p:cNvSpPr txBox="1"/>
          <p:nvPr/>
        </p:nvSpPr>
        <p:spPr>
          <a:xfrm>
            <a:off x="802323" y="345580"/>
            <a:ext cx="383159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14-JMeter断言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响应断言</a:t>
            </a:r>
          </a:p>
        </p:txBody>
      </p:sp>
      <p:pic>
        <p:nvPicPr>
          <p:cNvPr id="2332" name="210D2576-F1E2-4E43-5074-50E889A1EB97"/>
          <p:cNvPicPr>
            <a:picLocks noChangeAspect="1"/>
          </p:cNvPicPr>
          <p:nvPr/>
        </p:nvPicPr>
        <p:blipFill>
          <a:blip r:embed="rId2" cstate="print">
            <a:extLst>
              <a:ext uri="{B83501BA-C9C6-41D8-CA33-FC2C80F39B16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333" name="VectorPath 233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334" name="TextBox2334"/>
          <p:cNvSpPr txBox="1"/>
          <p:nvPr/>
        </p:nvSpPr>
        <p:spPr>
          <a:xfrm>
            <a:off x="930313" y="1101622"/>
            <a:ext cx="7115163" cy="650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用：对HTTP请求的任意格式的响应结果进行断言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位置：测试计划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HTTP请求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(右键添加)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断言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响应断言</a:t>
            </a:r>
          </a:p>
        </p:txBody>
      </p:sp>
      <p:sp>
        <p:nvSpPr>
          <p:cNvPr id="2335" name="TextBox2335"/>
          <p:cNvSpPr txBox="1"/>
          <p:nvPr/>
        </p:nvSpPr>
        <p:spPr>
          <a:xfrm>
            <a:off x="930313" y="1929662"/>
            <a:ext cx="61150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数：</a:t>
            </a:r>
          </a:p>
        </p:txBody>
      </p:sp>
      <p:pic>
        <p:nvPicPr>
          <p:cNvPr id="2336" name="29AD100A-E4BD-46AA-F77B-57AA9D7996CE"/>
          <p:cNvPicPr>
            <a:picLocks noChangeAspect="1"/>
          </p:cNvPicPr>
          <p:nvPr/>
        </p:nvPicPr>
        <p:blipFill>
          <a:blip r:embed="rId3" cstate="print">
            <a:extLst>
              <a:ext uri="{80B26657-9144-45B9-084C-BCDEEE0E0751}"/>
            </a:extLst>
          </a:blip>
          <a:srcRect/>
          <a:stretch>
            <a:fillRect/>
          </a:stretch>
        </p:blipFill>
        <p:spPr>
          <a:xfrm>
            <a:off x="1862328" y="2258568"/>
            <a:ext cx="7028688" cy="4244340"/>
          </a:xfrm>
          <a:prstGeom prst="rect">
            <a:avLst/>
          </a:prstGeom>
        </p:spPr>
      </p:pic>
      <p:pic>
        <p:nvPicPr>
          <p:cNvPr id="2337" name="F5C0D081-6EED-4B27-3588-C0947849C972"/>
          <p:cNvPicPr>
            <a:picLocks noChangeAspect="1"/>
          </p:cNvPicPr>
          <p:nvPr/>
        </p:nvPicPr>
        <p:blipFill>
          <a:blip r:embed="rId4" cstate="print">
            <a:extLst>
              <a:ext uri="{14C108B3-8C44-46BE-0C63-9B4E34DBF3A2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338" name="TextBox2338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339" name="VectorPath 233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340" name="VectorPath 234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01DEB247-B9D4-4602-DF20-7ABE91EA5706}"/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41" name="Combination 234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342" name="VectorPath 234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343" name="VectorPath 234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344" name="TextBox2344"/>
          <p:cNvSpPr txBox="1"/>
          <p:nvPr/>
        </p:nvSpPr>
        <p:spPr>
          <a:xfrm>
            <a:off x="802323" y="345580"/>
            <a:ext cx="383159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14-JMeter断言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响应断言</a:t>
            </a:r>
          </a:p>
        </p:txBody>
      </p:sp>
      <p:pic>
        <p:nvPicPr>
          <p:cNvPr id="2345" name="D6BB4846-DF07-4F6C-FF90-D1E3BA5C5375"/>
          <p:cNvPicPr>
            <a:picLocks noChangeAspect="1"/>
          </p:cNvPicPr>
          <p:nvPr/>
        </p:nvPicPr>
        <p:blipFill>
          <a:blip r:embed="rId2" cstate="print">
            <a:extLst>
              <a:ext uri="{884EA78F-D2E7-4A87-E46F-9503389E99EB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346" name="VectorPath 234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347" name="TextBox2347"/>
          <p:cNvSpPr txBox="1"/>
          <p:nvPr/>
        </p:nvSpPr>
        <p:spPr>
          <a:xfrm>
            <a:off x="930313" y="1112975"/>
            <a:ext cx="3269615" cy="68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数配置详细介绍：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试字段：要检查的项（实际结果）</a:t>
            </a:r>
          </a:p>
        </p:txBody>
      </p:sp>
      <p:sp>
        <p:nvSpPr>
          <p:cNvPr id="2348" name="TextBox2348"/>
          <p:cNvSpPr txBox="1"/>
          <p:nvPr/>
        </p:nvSpPr>
        <p:spPr>
          <a:xfrm>
            <a:off x="5916892" y="1329371"/>
            <a:ext cx="2247266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式匹配规则：比较方式</a:t>
            </a:r>
          </a:p>
        </p:txBody>
      </p:sp>
      <p:pic>
        <p:nvPicPr>
          <p:cNvPr id="2349" name="2FDAF607-478D-4C0B-6F9A-70DB5584F63C"/>
          <p:cNvPicPr>
            <a:picLocks noChangeAspect="1"/>
          </p:cNvPicPr>
          <p:nvPr/>
        </p:nvPicPr>
        <p:blipFill>
          <a:blip r:embed="rId3" cstate="print">
            <a:extLst>
              <a:ext uri="{B6C4F380-2DB0-42EE-AAC2-3165A7B10759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350" name="TextBox2350"/>
          <p:cNvSpPr txBox="1"/>
          <p:nvPr/>
        </p:nvSpPr>
        <p:spPr>
          <a:xfrm>
            <a:off x="930313" y="1952580"/>
            <a:ext cx="366458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响应文本: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来自服务器的响应文本，即主体</a:t>
            </a:r>
          </a:p>
        </p:txBody>
      </p:sp>
      <p:sp>
        <p:nvSpPr>
          <p:cNvPr id="2351" name="TextBox2351"/>
          <p:cNvSpPr txBox="1"/>
          <p:nvPr/>
        </p:nvSpPr>
        <p:spPr>
          <a:xfrm>
            <a:off x="930313" y="2315165"/>
            <a:ext cx="3219767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响应代码: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响应的状态码，例如：200</a:t>
            </a:r>
          </a:p>
        </p:txBody>
      </p:sp>
      <p:sp>
        <p:nvSpPr>
          <p:cNvPr id="2352" name="TextBox2352"/>
          <p:cNvSpPr txBox="1"/>
          <p:nvPr/>
        </p:nvSpPr>
        <p:spPr>
          <a:xfrm>
            <a:off x="930313" y="2677750"/>
            <a:ext cx="2953068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响应信息: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响应的信息，例如：OK</a:t>
            </a:r>
          </a:p>
        </p:txBody>
      </p:sp>
      <p:sp>
        <p:nvSpPr>
          <p:cNvPr id="2353" name="TextBox2353"/>
          <p:cNvSpPr txBox="1"/>
          <p:nvPr/>
        </p:nvSpPr>
        <p:spPr>
          <a:xfrm>
            <a:off x="930313" y="1720589"/>
            <a:ext cx="10518064" cy="5055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272329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包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括：文本包含指定的正则表达式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272329" marR="0" lvl="1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匹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配：整个文本匹配指定的正则表达式</a:t>
            </a:r>
          </a:p>
          <a:p>
            <a:pPr marL="5272329" marR="0" lvl="1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quals：整个返回结果的文本等于指定的字符串(区分大小写)</a:t>
            </a:r>
          </a:p>
          <a:p>
            <a:pPr marL="5272329" marR="0" lvl="1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ubstring：返回结果的文本包含指定字符串(区分大小写)</a:t>
            </a:r>
          </a:p>
          <a:p>
            <a:pPr marL="5272329" marR="0" lvl="1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否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：取反</a:t>
            </a:r>
          </a:p>
          <a:p>
            <a:pPr marL="5272329" marR="0" lvl="1" indent="-285750" eaLnBrk="0">
              <a:lnSpc>
                <a:spcPct val="102380"/>
              </a:lnSpc>
              <a:spcAft>
                <a:spcPts val="840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或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者：如果存在多个测试模式，勾选代表逻辑或（只要有一个模式</a:t>
            </a:r>
          </a:p>
          <a:p>
            <a:pPr marL="5272329" marR="0" indent="0" eaLnBrk="0">
              <a:lnSpc>
                <a:spcPct val="98809"/>
              </a:lnSpc>
              <a:spcAft>
                <a:spcPts val="482"/>
              </a:spcAft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匹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配，则断言就是OK），不勾选代表逻辑与（所有都必须匹配，断</a:t>
            </a:r>
          </a:p>
          <a:p>
            <a:pPr marL="285750" marR="0" lvl="0" indent="-285750" eaLnBrk="0">
              <a:lnSpc>
                <a:spcPct val="101231"/>
              </a:lnSpc>
              <a:spcAft>
                <a:spcPts val="817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URL样本: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请求URL</a:t>
            </a:r>
            <a:r>
              <a:rPr lang="en-US" altLang="zh-CN" sz="1400" kern="0" spc="273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-25" baseline="-16667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言</a:t>
            </a:r>
            <a:r>
              <a:rPr lang="en-US" altLang="zh-CN" sz="2100" kern="0" spc="0" baseline="-16667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才是OK）</a:t>
            </a:r>
          </a:p>
          <a:p>
            <a:pPr marL="285750" marR="0" lvl="0" indent="-285750" eaLnBrk="0">
              <a:lnSpc>
                <a:spcPct val="101231"/>
              </a:lnSpc>
              <a:spcAft>
                <a:spcPts val="817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2100" kern="0" spc="0" baseline="16667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Document(text):</a:t>
            </a:r>
            <a:r>
              <a:rPr lang="en-US" altLang="zh-CN" sz="2100" kern="0" spc="0" baseline="16667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16667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响应的整个文档</a:t>
            </a:r>
            <a:r>
              <a:rPr lang="en-US" altLang="zh-CN" sz="2100" kern="0" spc="22950" baseline="16667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注意：Equals和Substring模式是普通字符串，而包括和匹配模式</a:t>
            </a:r>
          </a:p>
          <a:p>
            <a:pPr marL="285750" marR="0" lvl="0" indent="-285750" eaLnBrk="0">
              <a:lnSpc>
                <a:spcPct val="10119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忽略状态：忽略返回的响应状态码</a:t>
            </a:r>
            <a:r>
              <a:rPr lang="en-US" altLang="zh-CN" sz="1400" kern="0" spc="175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是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正则表达式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986579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试模式：预期结果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272329" marR="0" lvl="0" indent="-285750" eaLnBrk="0">
              <a:lnSpc>
                <a:spcPct val="143601"/>
              </a:lnSpc>
              <a:spcAft>
                <a:spcPts val="0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即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填写你指定的结果（可填写多个）,按钮【添加】、【删除】是进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指定内容的管理</a:t>
            </a:r>
          </a:p>
          <a:p>
            <a:pPr marL="4079837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354" name="TextBox2354"/>
          <p:cNvSpPr txBox="1"/>
          <p:nvPr/>
        </p:nvSpPr>
        <p:spPr>
          <a:xfrm>
            <a:off x="930313" y="3040335"/>
            <a:ext cx="259778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Response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Headers: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响应头部</a:t>
            </a:r>
          </a:p>
        </p:txBody>
      </p:sp>
      <p:sp>
        <p:nvSpPr>
          <p:cNvPr id="2355" name="TextBox2355"/>
          <p:cNvSpPr txBox="1"/>
          <p:nvPr/>
        </p:nvSpPr>
        <p:spPr>
          <a:xfrm>
            <a:off x="930313" y="3402920"/>
            <a:ext cx="250888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Request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Headers: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请求头部</a:t>
            </a:r>
          </a:p>
        </p:txBody>
      </p:sp>
      <p:sp>
        <p:nvSpPr>
          <p:cNvPr id="2356" name="TextBox2356"/>
          <p:cNvSpPr txBox="1"/>
          <p:nvPr/>
        </p:nvSpPr>
        <p:spPr>
          <a:xfrm>
            <a:off x="930313" y="3765505"/>
            <a:ext cx="224218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Request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Data: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请求数据</a:t>
            </a:r>
          </a:p>
        </p:txBody>
      </p:sp>
      <p:sp>
        <p:nvSpPr>
          <p:cNvPr id="2357" name="VectorPath 235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358" name="VectorPath 235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7D1FD8C-2448-4B08-BA24-F521A4B59E13}"/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9" name="Combination 235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360" name="VectorPath 236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361" name="VectorPath 236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362" name="TextBox2362"/>
          <p:cNvSpPr txBox="1"/>
          <p:nvPr/>
        </p:nvSpPr>
        <p:spPr>
          <a:xfrm>
            <a:off x="802323" y="345580"/>
            <a:ext cx="383159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14-JMeter断言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响应断言</a:t>
            </a:r>
          </a:p>
        </p:txBody>
      </p:sp>
      <p:pic>
        <p:nvPicPr>
          <p:cNvPr id="2363" name="040DD017-6259-4ABF-B64F-3E54E3B8196A"/>
          <p:cNvPicPr>
            <a:picLocks noChangeAspect="1"/>
          </p:cNvPicPr>
          <p:nvPr/>
        </p:nvPicPr>
        <p:blipFill>
          <a:blip r:embed="rId2" cstate="print">
            <a:extLst>
              <a:ext uri="{B0C771D7-32AC-4824-8F73-2C6E89AB41CC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364" name="VectorPath 236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365" name="110A6D66-F59F-4873-97C3-BEA0D31C947C"/>
          <p:cNvPicPr>
            <a:picLocks noChangeAspect="1"/>
          </p:cNvPicPr>
          <p:nvPr/>
        </p:nvPicPr>
        <p:blipFill>
          <a:blip r:embed="rId3" cstate="print">
            <a:extLst>
              <a:ext uri="{B8B8B751-A24B-47A8-A8A0-296FF803B014}"/>
            </a:extLst>
          </a:blip>
          <a:srcRect/>
          <a:stretch>
            <a:fillRect/>
          </a:stretch>
        </p:blipFill>
        <p:spPr>
          <a:xfrm>
            <a:off x="3464052" y="2564892"/>
            <a:ext cx="4811268" cy="2906268"/>
          </a:xfrm>
          <a:prstGeom prst="rect">
            <a:avLst/>
          </a:prstGeom>
        </p:spPr>
      </p:pic>
      <p:sp>
        <p:nvSpPr>
          <p:cNvPr id="2366" name="VectorPath 2366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367" name="TextBox2367"/>
          <p:cNvSpPr txBox="1"/>
          <p:nvPr/>
        </p:nvSpPr>
        <p:spPr>
          <a:xfrm>
            <a:off x="806196" y="1126950"/>
            <a:ext cx="6031739" cy="369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6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求：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ttps://www.baidu.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com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检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查：让程序检查响应数据中是否包含“百度一下，你就知道”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加响应断言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pic>
        <p:nvPicPr>
          <p:cNvPr id="2368" name="FA0C3223-0047-49DA-9787-13D9C26E6A24"/>
          <p:cNvPicPr>
            <a:picLocks noChangeAspect="1"/>
          </p:cNvPicPr>
          <p:nvPr/>
        </p:nvPicPr>
        <p:blipFill>
          <a:blip r:embed="rId5" cstate="print">
            <a:extLst>
              <a:ext uri="{8C3D4B88-FAC9-4FE2-17F7-CDE89DE03247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369" name="VectorPath 2369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2370" name="F615F311-E5FC-47DA-7C98-856EBCBA4BAD"/>
          <p:cNvPicPr>
            <a:picLocks noChangeAspect="1"/>
          </p:cNvPicPr>
          <p:nvPr/>
        </p:nvPicPr>
        <p:blipFill>
          <a:blip r:embed="rId6" cstate="print">
            <a:extLst>
              <a:ext uri="{01F027C0-39C8-4223-7B0A-E2CCD0B1E7AE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2371" name="TextBox2371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2372" name="TextBox2372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373" name="VectorPath 237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374" name="VectorPath 237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1D44C3A1-E078-4CB5-9280-233897526B68}"/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75" name="Combination 237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376" name="VectorPath 237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377" name="VectorPath 237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378" name="TextBox2378"/>
          <p:cNvSpPr txBox="1"/>
          <p:nvPr/>
        </p:nvSpPr>
        <p:spPr>
          <a:xfrm>
            <a:off x="802323" y="335420"/>
            <a:ext cx="383159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14-JMeter断言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响应断言</a:t>
            </a:r>
          </a:p>
        </p:txBody>
      </p:sp>
      <p:pic>
        <p:nvPicPr>
          <p:cNvPr id="2379" name="97B7341E-D2C9-4738-ED14-DBABA8317E24"/>
          <p:cNvPicPr>
            <a:picLocks noChangeAspect="1"/>
          </p:cNvPicPr>
          <p:nvPr/>
        </p:nvPicPr>
        <p:blipFill>
          <a:blip r:embed="rId2" cstate="print">
            <a:extLst>
              <a:ext uri="{817E4785-B271-4C3B-F501-3AE15E9653EA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380" name="VectorPath 238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381" name="TextBox2381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382" name="Combination 2382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2383" name="VectorPath 2383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2384" name="VectorPath 2384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2385" name="EB9F78FA-7667-432B-14C5-B5FE6C00BCBA"/>
          <p:cNvPicPr>
            <a:picLocks noChangeAspect="1"/>
          </p:cNvPicPr>
          <p:nvPr/>
        </p:nvPicPr>
        <p:blipFill>
          <a:blip r:embed="rId3" cstate="print">
            <a:extLst>
              <a:ext uri="{F5AC9761-2B26-411D-D4B6-7040C644D6F9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2386" name="TextBox2386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387" name="Combination 2387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2388" name="VectorPath 2388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389" name="VectorPath 2389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390" name="BA514A67-E222-401B-135F-49CA0A9A78D7"/>
          <p:cNvPicPr>
            <a:picLocks noChangeAspect="1"/>
          </p:cNvPicPr>
          <p:nvPr/>
        </p:nvPicPr>
        <p:blipFill>
          <a:blip r:embed="rId4" cstate="print">
            <a:extLst>
              <a:ext uri="{34CC9E6B-1079-4252-8D07-AB84432ADD3B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2391" name="11A7639F-BE9B-4CFE-8C71-245D183343BC"/>
          <p:cNvPicPr>
            <a:picLocks noChangeAspect="1"/>
          </p:cNvPicPr>
          <p:nvPr/>
        </p:nvPicPr>
        <p:blipFill>
          <a:blip r:embed="rId5" cstate="print">
            <a:extLst>
              <a:ext uri="{281F7C48-23C5-44B1-8210-5E0BB7E35D57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392" name="TextBox2392"/>
          <p:cNvSpPr txBox="1"/>
          <p:nvPr/>
        </p:nvSpPr>
        <p:spPr>
          <a:xfrm>
            <a:off x="3468658" y="1911618"/>
            <a:ext cx="5184043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338608" marR="0" lvl="0" indent="-28575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试字段：要检查的项（实际结果）</a:t>
            </a:r>
          </a:p>
          <a:p>
            <a:pPr marL="2395758" marR="0" lvl="0" indent="-342900" eaLnBrk="0">
              <a:lnSpc>
                <a:spcPct val="104761"/>
              </a:lnSpc>
              <a:spcAft>
                <a:spcPts val="647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式匹配规则：比较方式</a:t>
            </a:r>
          </a:p>
        </p:txBody>
      </p:sp>
      <p:sp>
        <p:nvSpPr>
          <p:cNvPr id="2393" name="TextBox2393"/>
          <p:cNvSpPr txBox="1"/>
          <p:nvPr/>
        </p:nvSpPr>
        <p:spPr>
          <a:xfrm>
            <a:off x="3468658" y="1776054"/>
            <a:ext cx="5995573" cy="49998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1）什么时候可以使用响应断言？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意HTTP请求的响应结果，都可以使用响应断言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2）使用“响应断言”的操作步骤？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</a:t>
            </a:r>
          </a:p>
          <a:p>
            <a:pPr marL="1786158" marR="0" lvl="0" indent="-342900" eaLnBrk="0">
              <a:lnSpc>
                <a:spcPct val="101612"/>
              </a:lnSpc>
              <a:spcAft>
                <a:spcPts val="693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加响应断言</a:t>
            </a:r>
          </a:p>
          <a:p>
            <a:pPr marL="2395758" marR="0" lvl="1" indent="-34290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试模式：预期结果</a:t>
            </a:r>
          </a:p>
          <a:p>
            <a:pPr marL="0" marR="0" indent="0" eaLnBrk="0">
              <a:lnSpc>
                <a:spcPct val="11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buAutoNum type="arabicPeriod" startAt="4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394" name="VectorPath 239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395" name="VectorPath 239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7FA4356-514C-436C-9977-7EF5840F1323}"/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Combination 17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80" name="VectorPath 18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81" name="VectorPath 18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82" name="TextBox182"/>
          <p:cNvSpPr txBox="1"/>
          <p:nvPr/>
        </p:nvSpPr>
        <p:spPr>
          <a:xfrm>
            <a:off x="802323" y="34558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2-性能测试的概念</a:t>
            </a:r>
          </a:p>
        </p:txBody>
      </p:sp>
      <p:sp>
        <p:nvSpPr>
          <p:cNvPr id="184" name="VectorPath 18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85" name="TextBox185"/>
          <p:cNvSpPr txBox="1"/>
          <p:nvPr/>
        </p:nvSpPr>
        <p:spPr>
          <a:xfrm>
            <a:off x="597789" y="1054339"/>
            <a:ext cx="2749207" cy="4332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04534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能测试的目的是什么？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8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.寻找性能瓶颈，优化性能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8209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2306订票bug</a:t>
            </a:r>
          </a:p>
        </p:txBody>
      </p:sp>
      <p:pic>
        <p:nvPicPr>
          <p:cNvPr id="186" name="3E02CDE5-0E51-4686-788B-A7CF7092FECA"/>
          <p:cNvPicPr>
            <a:picLocks noChangeAspect="1"/>
          </p:cNvPicPr>
          <p:nvPr/>
        </p:nvPicPr>
        <p:blipFill>
          <a:blip r:embed="rId2" cstate="print">
            <a:extLst>
              <a:ext uri="{CBDC7FE1-E8E0-41B7-F143-B9ADB706FCEF}"/>
            </a:extLst>
          </a:blip>
          <a:srcRect/>
          <a:stretch>
            <a:fillRect/>
          </a:stretch>
        </p:blipFill>
        <p:spPr>
          <a:xfrm>
            <a:off x="6085332" y="2164080"/>
            <a:ext cx="6096001" cy="3505200"/>
          </a:xfrm>
          <a:prstGeom prst="rect">
            <a:avLst/>
          </a:prstGeom>
        </p:spPr>
      </p:pic>
      <p:pic>
        <p:nvPicPr>
          <p:cNvPr id="187" name="575A7117-9862-4788-8A4E-AC358BB3D6BA"/>
          <p:cNvPicPr>
            <a:picLocks noChangeAspect="1"/>
          </p:cNvPicPr>
          <p:nvPr/>
        </p:nvPicPr>
        <p:blipFill>
          <a:blip r:embed="rId3" cstate="print">
            <a:extLst>
              <a:ext uri="{9F06D015-1D0B-4185-8AF7-25E1BD4D7F01}"/>
            </a:extLst>
          </a:blip>
          <a:srcRect/>
          <a:stretch>
            <a:fillRect/>
          </a:stretch>
        </p:blipFill>
        <p:spPr>
          <a:xfrm>
            <a:off x="454152" y="2575561"/>
            <a:ext cx="5052060" cy="2380488"/>
          </a:xfrm>
          <a:prstGeom prst="rect">
            <a:avLst/>
          </a:prstGeom>
        </p:spPr>
      </p:pic>
      <p:sp>
        <p:nvSpPr>
          <p:cNvPr id="188" name="TextBox188"/>
          <p:cNvSpPr txBox="1"/>
          <p:nvPr/>
        </p:nvSpPr>
        <p:spPr>
          <a:xfrm>
            <a:off x="6177115" y="1817242"/>
            <a:ext cx="3462770" cy="4150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08610" marR="0" lvl="0" indent="-308610" eaLnBrk="0">
              <a:lnSpc>
                <a:spcPct val="100000"/>
              </a:lnSpc>
              <a:buAutoNum type="arabicPeriod" startAt="3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评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估软件是否能够满足未来的需要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39735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淘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宝双11销量趋势</a:t>
            </a:r>
          </a:p>
        </p:txBody>
      </p:sp>
      <p:sp>
        <p:nvSpPr>
          <p:cNvPr id="191" name="VectorPath 19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92" name="VectorPath 19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38848B7D-6B05-41B8-1C33-1BF2CB3F9986}"/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6" name="Combination 239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397" name="VectorPath 239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398" name="VectorPath 239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399" name="TextBox2399"/>
          <p:cNvSpPr txBox="1"/>
          <p:nvPr/>
        </p:nvSpPr>
        <p:spPr>
          <a:xfrm>
            <a:off x="802323" y="345580"/>
            <a:ext cx="383413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15-JMeter断言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JSON断言</a:t>
            </a:r>
          </a:p>
        </p:txBody>
      </p:sp>
      <p:pic>
        <p:nvPicPr>
          <p:cNvPr id="2400" name="CC483751-C156-426E-ED3E-3C0780DFF3D3"/>
          <p:cNvPicPr>
            <a:picLocks noChangeAspect="1"/>
          </p:cNvPicPr>
          <p:nvPr/>
        </p:nvPicPr>
        <p:blipFill>
          <a:blip r:embed="rId2" cstate="print">
            <a:extLst>
              <a:ext uri="{7CA5F43B-FB33-494E-68AC-890ADB57DD9B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401" name="VectorPath 240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402" name="C632E936-8F13-46D9-59F8-B3964194308E"/>
          <p:cNvPicPr>
            <a:picLocks noChangeAspect="1"/>
          </p:cNvPicPr>
          <p:nvPr/>
        </p:nvPicPr>
        <p:blipFill>
          <a:blip r:embed="rId3" cstate="print">
            <a:extLst>
              <a:ext uri="{6382E23B-FB46-417B-F015-EC270099938E}"/>
            </a:extLst>
          </a:blip>
          <a:srcRect/>
          <a:stretch>
            <a:fillRect/>
          </a:stretch>
        </p:blipFill>
        <p:spPr>
          <a:xfrm>
            <a:off x="341376" y="2171700"/>
            <a:ext cx="5650992" cy="3299460"/>
          </a:xfrm>
          <a:prstGeom prst="rect">
            <a:avLst/>
          </a:prstGeom>
        </p:spPr>
      </p:pic>
      <p:sp>
        <p:nvSpPr>
          <p:cNvPr id="2403" name="TextBox2403"/>
          <p:cNvSpPr txBox="1"/>
          <p:nvPr/>
        </p:nvSpPr>
        <p:spPr>
          <a:xfrm>
            <a:off x="930313" y="1101622"/>
            <a:ext cx="10888396" cy="56742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用：对HTTP请求的JSON格式的响应结果进行断言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位置：测试计划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HTTP请求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(右键添加)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断言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JSON断言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379771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数介绍：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665521" marR="121920" lvl="0" indent="-285750" eaLnBrk="0">
              <a:lnSpc>
                <a:spcPct val="151041"/>
              </a:lnSpc>
              <a:spcAft>
                <a:spcPts val="33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Assert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Path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exists：用于断言的JSON元素的路径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（实际结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</a:t>
            </a:r>
          </a:p>
          <a:p>
            <a:pPr marL="5665521" marR="123190" lvl="0" indent="-285750" eaLnBrk="0">
              <a:lnSpc>
                <a:spcPct val="151041"/>
              </a:lnSpc>
              <a:spcAft>
                <a:spcPts val="33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Additionally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assert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value：如果您想要用某个值生成断言，请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选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择复选框</a:t>
            </a:r>
          </a:p>
          <a:p>
            <a:pPr marL="5665521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Match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regular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expression：使用正则表达式断言</a:t>
            </a:r>
          </a:p>
          <a:p>
            <a:pPr marL="5665521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Expected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Value：期望值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（期望结果）</a:t>
            </a:r>
          </a:p>
          <a:p>
            <a:pPr marL="5665521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Expect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null：如果希望为空，请选择复选框</a:t>
            </a:r>
          </a:p>
          <a:p>
            <a:pPr marL="5665521" marR="0" lvl="0" indent="-285750" eaLnBrk="0">
              <a:lnSpc>
                <a:spcPct val="125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Invert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assertion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(will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fail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if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above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conditions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met)：反转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断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言(如果满足以上条件则失败)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079837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pic>
        <p:nvPicPr>
          <p:cNvPr id="2404" name="DA9B8AE6-01DD-4583-E63D-755CA2C6CD22"/>
          <p:cNvPicPr>
            <a:picLocks noChangeAspect="1"/>
          </p:cNvPicPr>
          <p:nvPr/>
        </p:nvPicPr>
        <p:blipFill>
          <a:blip r:embed="rId4" cstate="print">
            <a:extLst>
              <a:ext uri="{4B9CE860-D690-4759-B192-64642463BCEC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405" name="VectorPath 240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406" name="VectorPath 240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DE638A5B-7F50-423B-2935-4A386BEAB98C}"/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07" name="Combination 240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408" name="VectorPath 240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409" name="VectorPath 240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410" name="TextBox2410"/>
          <p:cNvSpPr txBox="1"/>
          <p:nvPr/>
        </p:nvSpPr>
        <p:spPr>
          <a:xfrm>
            <a:off x="802323" y="345580"/>
            <a:ext cx="383413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15-JMeter断言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JSON断言</a:t>
            </a:r>
          </a:p>
        </p:txBody>
      </p:sp>
      <p:pic>
        <p:nvPicPr>
          <p:cNvPr id="2411" name="3B44E298-424F-4A83-3BC9-88D905C20CB6"/>
          <p:cNvPicPr>
            <a:picLocks noChangeAspect="1"/>
          </p:cNvPicPr>
          <p:nvPr/>
        </p:nvPicPr>
        <p:blipFill>
          <a:blip r:embed="rId2" cstate="print">
            <a:extLst>
              <a:ext uri="{3D156799-8DD1-436F-043F-EAFEEFC0FF2F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412" name="VectorPath 241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413" name="74A630CD-484E-4981-CCAE-4ED427F33A03"/>
          <p:cNvPicPr>
            <a:picLocks noChangeAspect="1"/>
          </p:cNvPicPr>
          <p:nvPr/>
        </p:nvPicPr>
        <p:blipFill>
          <a:blip r:embed="rId3" cstate="print">
            <a:extLst>
              <a:ext uri="{A2D9AD52-8B4D-4C8D-A674-8BFA92DE8077}"/>
            </a:extLst>
          </a:blip>
          <a:srcRect/>
          <a:stretch>
            <a:fillRect/>
          </a:stretch>
        </p:blipFill>
        <p:spPr>
          <a:xfrm>
            <a:off x="3651504" y="2628900"/>
            <a:ext cx="5650992" cy="3299460"/>
          </a:xfrm>
          <a:prstGeom prst="rect">
            <a:avLst/>
          </a:prstGeom>
        </p:spPr>
      </p:pic>
      <p:sp>
        <p:nvSpPr>
          <p:cNvPr id="2414" name="VectorPath 2414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415" name="TextBox2415"/>
          <p:cNvSpPr txBox="1"/>
          <p:nvPr/>
        </p:nvSpPr>
        <p:spPr>
          <a:xfrm>
            <a:off x="806196" y="1126950"/>
            <a:ext cx="6641339" cy="369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求：</a:t>
            </a:r>
            <a:r>
              <a:rPr lang="en-US" altLang="zh-CN" sz="1550" kern="0" spc="2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ttp://www.weather.com.cn/data/sk/101010100.h</a:t>
            </a:r>
            <a:r>
              <a:rPr lang="en-US" altLang="zh-CN" sz="1550" kern="0" spc="3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t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ml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检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查：让程序检查响应的JSON数据中，city对应的内容是否为“北京”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加JSON断言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pic>
        <p:nvPicPr>
          <p:cNvPr id="2416" name="74CA4541-6689-48D3-658D-CD1092925E04"/>
          <p:cNvPicPr>
            <a:picLocks noChangeAspect="1"/>
          </p:cNvPicPr>
          <p:nvPr/>
        </p:nvPicPr>
        <p:blipFill>
          <a:blip r:embed="rId5" cstate="print">
            <a:extLst>
              <a:ext uri="{B733F754-AC99-450D-4665-0CC1BF09220D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417" name="VectorPath 2417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2418" name="CE175E47-876C-481A-B641-AC295A2B9CCC"/>
          <p:cNvPicPr>
            <a:picLocks noChangeAspect="1"/>
          </p:cNvPicPr>
          <p:nvPr/>
        </p:nvPicPr>
        <p:blipFill>
          <a:blip r:embed="rId6" cstate="print">
            <a:extLst>
              <a:ext uri="{C7CD7764-474D-4B05-78EA-5AF9FE4733B5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2419" name="TextBox2419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2420" name="TextBox2420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421" name="VectorPath 242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422" name="VectorPath 242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D780133E-8E1F-446A-6DB7-6A53CCF751D6}"/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3" name="Combination 242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424" name="VectorPath 242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425" name="VectorPath 242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426" name="TextBox2426"/>
          <p:cNvSpPr txBox="1"/>
          <p:nvPr/>
        </p:nvSpPr>
        <p:spPr>
          <a:xfrm>
            <a:off x="802323" y="335420"/>
            <a:ext cx="383413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15-JMeter断言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JSON断言</a:t>
            </a:r>
          </a:p>
        </p:txBody>
      </p:sp>
      <p:pic>
        <p:nvPicPr>
          <p:cNvPr id="2427" name="085ADFC4-B98A-4521-C26F-D3D290B79192"/>
          <p:cNvPicPr>
            <a:picLocks noChangeAspect="1"/>
          </p:cNvPicPr>
          <p:nvPr/>
        </p:nvPicPr>
        <p:blipFill>
          <a:blip r:embed="rId2" cstate="print">
            <a:extLst>
              <a:ext uri="{1EC45432-48DC-4904-911F-77FDA536B08E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428" name="VectorPath 242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429" name="TextBox2429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430" name="Combination 2430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2431" name="VectorPath 2431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2432" name="VectorPath 2432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2433" name="B156D34C-05C1-47FA-44AD-38C80BFE2EE8"/>
          <p:cNvPicPr>
            <a:picLocks noChangeAspect="1"/>
          </p:cNvPicPr>
          <p:nvPr/>
        </p:nvPicPr>
        <p:blipFill>
          <a:blip r:embed="rId3" cstate="print">
            <a:extLst>
              <a:ext uri="{8D8EA594-A26C-4E82-8939-CEDBEA975674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2434" name="TextBox2434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435" name="Combination 2435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2436" name="VectorPath 2436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437" name="VectorPath 2437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438" name="D07065FF-EAC7-475E-46C3-7E1FC915C0DB"/>
          <p:cNvPicPr>
            <a:picLocks noChangeAspect="1"/>
          </p:cNvPicPr>
          <p:nvPr/>
        </p:nvPicPr>
        <p:blipFill>
          <a:blip r:embed="rId4" cstate="print">
            <a:extLst>
              <a:ext uri="{30EF6563-DB58-45A6-4394-332D4989B11E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2439" name="C1D48EA5-AD4C-44A1-E488-0E951390C3F4"/>
          <p:cNvPicPr>
            <a:picLocks noChangeAspect="1"/>
          </p:cNvPicPr>
          <p:nvPr/>
        </p:nvPicPr>
        <p:blipFill>
          <a:blip r:embed="rId5" cstate="print">
            <a:extLst>
              <a:ext uri="{B04EFBBE-5281-4A1F-CEF1-4D88F8DA696C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440" name="TextBox2440"/>
          <p:cNvSpPr txBox="1"/>
          <p:nvPr/>
        </p:nvSpPr>
        <p:spPr>
          <a:xfrm>
            <a:off x="3468658" y="1776054"/>
            <a:ext cx="6808374" cy="49998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1）什么时候可以使用JSON断言？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HTTP请求的响应结果为JSON格式时，可以使用JSON断言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2）使用“JSON断言”的操作步骤？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</a:t>
            </a:r>
          </a:p>
          <a:p>
            <a:pPr marL="1786158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加JSON断言</a:t>
            </a:r>
          </a:p>
          <a:p>
            <a:pPr marL="2395758" marR="0" lvl="1" indent="-34290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填写Assert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Path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exists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（实际结果-json路径）</a:t>
            </a:r>
          </a:p>
          <a:p>
            <a:pPr marL="2395758" marR="0" lvl="1" indent="-34290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勾选Additionally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assert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value</a:t>
            </a:r>
          </a:p>
          <a:p>
            <a:pPr marL="2395758" marR="0" lvl="1" indent="-34290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填写Expected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Value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（期望结果）</a:t>
            </a:r>
          </a:p>
          <a:p>
            <a:pPr marL="0" marR="0" indent="0" eaLnBrk="0">
              <a:lnSpc>
                <a:spcPct val="11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buAutoNum type="arabicPeriod" startAt="4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441" name="VectorPath 244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442" name="VectorPath 244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7940892A-CB62-4218-1986-B120F01ECBBB}"/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43" name="Combination 244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444" name="VectorPath 244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445" name="VectorPath 244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446" name="TextBox2446"/>
          <p:cNvSpPr txBox="1"/>
          <p:nvPr/>
        </p:nvSpPr>
        <p:spPr>
          <a:xfrm>
            <a:off x="802323" y="345580"/>
            <a:ext cx="444373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16-JMeter断言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断言持续时间</a:t>
            </a:r>
          </a:p>
        </p:txBody>
      </p:sp>
      <p:pic>
        <p:nvPicPr>
          <p:cNvPr id="2447" name="E88498BA-D0AD-4472-EF19-4802D291C284"/>
          <p:cNvPicPr>
            <a:picLocks noChangeAspect="1"/>
          </p:cNvPicPr>
          <p:nvPr/>
        </p:nvPicPr>
        <p:blipFill>
          <a:blip r:embed="rId2" cstate="print">
            <a:extLst>
              <a:ext uri="{38A336BF-FF88-44CA-071C-F1876DDC10FF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448" name="VectorPath 244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449" name="TextBox2449"/>
          <p:cNvSpPr txBox="1"/>
          <p:nvPr/>
        </p:nvSpPr>
        <p:spPr>
          <a:xfrm>
            <a:off x="930313" y="1101622"/>
            <a:ext cx="8026235" cy="650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用：检查HTTP请求的响应时间是否超出要求范围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4800"/>
              </a:lnSpc>
            </a:pPr>
            <a:r>
              <a:rPr lang="en-US" altLang="zh-CN" sz="2325" kern="0" spc="255" baseline="-29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</a:t>
            </a:r>
            <a:r>
              <a:rPr lang="en-US" altLang="zh-CN" sz="2325" kern="0" spc="245" baseline="-29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置：测试计划</a:t>
            </a:r>
            <a:r>
              <a:rPr lang="en-US" altLang="zh-CN" sz="2325" kern="0" spc="225" baseline="-29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245" baseline="-29814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--&gt;</a:t>
            </a:r>
            <a:r>
              <a:rPr lang="en-US" altLang="zh-CN" sz="2325" kern="0" spc="15" baseline="-29814" noProof="0" dirty="0"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 </a:t>
            </a:r>
            <a:r>
              <a:rPr lang="en-US" altLang="zh-CN" sz="2325" kern="0" spc="245" baseline="-29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</a:t>
            </a:r>
            <a:r>
              <a:rPr lang="en-US" altLang="zh-CN" sz="2325" kern="0" spc="245" baseline="-29814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--&gt;</a:t>
            </a:r>
            <a:r>
              <a:rPr lang="en-US" altLang="zh-CN" sz="2325" kern="0" spc="15" baseline="-29814" noProof="0" dirty="0"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 </a:t>
            </a:r>
            <a:r>
              <a:rPr lang="en-US" altLang="zh-CN" sz="2325" kern="0" spc="245" baseline="-29814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HTTP</a:t>
            </a:r>
            <a:r>
              <a:rPr lang="en-US" altLang="zh-CN" sz="2325" kern="0" spc="245" baseline="-29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</a:t>
            </a:r>
            <a:r>
              <a:rPr lang="en-US" altLang="zh-CN" sz="2325" kern="0" spc="0" baseline="-29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245" baseline="-29814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--&gt;</a:t>
            </a:r>
            <a:r>
              <a:rPr lang="en-US" altLang="zh-CN" sz="2325" kern="0" spc="0" baseline="-29814" noProof="0" dirty="0"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 </a:t>
            </a:r>
            <a:r>
              <a:rPr lang="en-US" altLang="zh-CN" sz="2325" kern="0" spc="245" baseline="-29814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(</a:t>
            </a:r>
            <a:r>
              <a:rPr lang="en-US" altLang="zh-CN" sz="2325" kern="0" spc="245" baseline="-29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右</a:t>
            </a:r>
            <a:r>
              <a:rPr lang="en-US" altLang="zh-CN" sz="2325" kern="0" spc="240" baseline="-29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键</a:t>
            </a:r>
            <a:r>
              <a:rPr lang="en-US" altLang="zh-CN" sz="2325" kern="0" spc="225" baseline="-29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2325" kern="0" spc="26445" baseline="-29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-765" baseline="-29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-1935" baseline="-29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间时续持言断</a:t>
            </a:r>
            <a:r>
              <a:rPr lang="en-US" altLang="zh-CN" sz="2325" kern="0" spc="-1560" baseline="-29814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&gt;</a:t>
            </a:r>
            <a:r>
              <a:rPr lang="en-US" altLang="zh-CN" sz="2325" kern="0" spc="-1065" baseline="-29814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-</a:t>
            </a:r>
            <a:r>
              <a:rPr lang="en-US" altLang="zh-CN" sz="2325" kern="0" spc="-1075" baseline="-29814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-</a:t>
            </a:r>
            <a:r>
              <a:rPr lang="en-US" altLang="zh-CN" sz="2325" kern="0" spc="-1950" baseline="-29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言断</a:t>
            </a:r>
            <a:r>
              <a:rPr lang="en-US" altLang="zh-CN" sz="2325" kern="0" spc="-1050" baseline="-29814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)</a:t>
            </a:r>
            <a:r>
              <a:rPr lang="en-US" altLang="zh-CN" sz="2325" kern="0" spc="-1950" baseline="-29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</a:t>
            </a:r>
            <a:r>
              <a:rPr lang="en-US" altLang="zh-CN" sz="6750" kern="0" spc="-3135" baseline="-114832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传智教育</a:t>
            </a:r>
            <a:r>
              <a:rPr lang="en-US" altLang="zh-CN" sz="6750" kern="0" spc="-750" baseline="-114832" noProof="0" dirty="0">
                <a:solidFill>
                  <a:srgbClr val="C0C0C0">
                    <a:alpha val="20000"/>
                  </a:srgbClr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-</a:t>
            </a:r>
            <a:r>
              <a:rPr lang="en-US" altLang="zh-CN" sz="6750" kern="0" spc="-3115" baseline="-114832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</a:p>
        </p:txBody>
      </p:sp>
      <p:pic>
        <p:nvPicPr>
          <p:cNvPr id="2450" name="59D44A74-9FC6-46B1-926A-4075C549A5E5"/>
          <p:cNvPicPr>
            <a:picLocks noChangeAspect="1"/>
          </p:cNvPicPr>
          <p:nvPr/>
        </p:nvPicPr>
        <p:blipFill>
          <a:blip r:embed="rId3" cstate="print">
            <a:extLst>
              <a:ext uri="{1C48B970-CF14-48D2-4AC4-6DFA08332671}"/>
            </a:extLst>
          </a:blip>
          <a:srcRect/>
          <a:stretch>
            <a:fillRect/>
          </a:stretch>
        </p:blipFill>
        <p:spPr>
          <a:xfrm>
            <a:off x="1831848" y="2039112"/>
            <a:ext cx="7124700" cy="2724912"/>
          </a:xfrm>
          <a:prstGeom prst="rect">
            <a:avLst/>
          </a:prstGeom>
        </p:spPr>
      </p:pic>
      <p:sp>
        <p:nvSpPr>
          <p:cNvPr id="2451" name="TextBox2451"/>
          <p:cNvSpPr txBox="1"/>
          <p:nvPr/>
        </p:nvSpPr>
        <p:spPr>
          <a:xfrm>
            <a:off x="930313" y="5075312"/>
            <a:ext cx="7919073" cy="17005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数介绍：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持续时间（毫秒）：HTTP请求允许的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最大响应时间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单位：毫秒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超过则认为失败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079837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452" name="VectorPath 2452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453" name="VectorPath 2453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ABCDCFC3-C836-4A9E-C53B-6309817C436B}"/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4" name="Combination 245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455" name="VectorPath 245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456" name="VectorPath 245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457" name="TextBox2457"/>
          <p:cNvSpPr txBox="1"/>
          <p:nvPr/>
        </p:nvSpPr>
        <p:spPr>
          <a:xfrm>
            <a:off x="802323" y="345580"/>
            <a:ext cx="444373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16-JMeter断言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断言持续时间</a:t>
            </a:r>
          </a:p>
        </p:txBody>
      </p:sp>
      <p:pic>
        <p:nvPicPr>
          <p:cNvPr id="2458" name="54E04D6D-F1D8-467C-F311-A2558E3310F2"/>
          <p:cNvPicPr>
            <a:picLocks noChangeAspect="1"/>
          </p:cNvPicPr>
          <p:nvPr/>
        </p:nvPicPr>
        <p:blipFill>
          <a:blip r:embed="rId2" cstate="print">
            <a:extLst>
              <a:ext uri="{7D15B80D-8979-46A8-9B63-B3954532E62C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459" name="VectorPath 245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460" name="B925EF9D-C9C2-4FA8-C5BB-5784F8BCE7A1"/>
          <p:cNvPicPr>
            <a:picLocks noChangeAspect="1"/>
          </p:cNvPicPr>
          <p:nvPr/>
        </p:nvPicPr>
        <p:blipFill>
          <a:blip r:embed="rId3" cstate="print">
            <a:extLst>
              <a:ext uri="{57E66FAD-CE74-4B1B-A7B6-39232A17F44A}"/>
            </a:extLst>
          </a:blip>
          <a:srcRect/>
          <a:stretch>
            <a:fillRect/>
          </a:stretch>
        </p:blipFill>
        <p:spPr>
          <a:xfrm>
            <a:off x="3592068" y="2734056"/>
            <a:ext cx="7124700" cy="2724912"/>
          </a:xfrm>
          <a:prstGeom prst="rect">
            <a:avLst/>
          </a:prstGeom>
        </p:spPr>
      </p:pic>
      <p:sp>
        <p:nvSpPr>
          <p:cNvPr id="2461" name="VectorPath 2461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462" name="TextBox2462"/>
          <p:cNvSpPr txBox="1"/>
          <p:nvPr/>
        </p:nvSpPr>
        <p:spPr>
          <a:xfrm>
            <a:off x="806196" y="1126950"/>
            <a:ext cx="4304538" cy="369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求：</a:t>
            </a:r>
            <a:r>
              <a:rPr lang="en-US" altLang="zh-CN" sz="1550" kern="0" spc="2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ttps://www.jd.</a:t>
            </a:r>
            <a:r>
              <a:rPr lang="en-US" altLang="zh-CN" sz="1550" kern="0" spc="3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c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om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检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查：让程序检查响应时间是否大于100毫秒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加断言持续时间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pic>
        <p:nvPicPr>
          <p:cNvPr id="2463" name="49D88248-3223-470B-DD22-30E7448AFE8E"/>
          <p:cNvPicPr>
            <a:picLocks noChangeAspect="1"/>
          </p:cNvPicPr>
          <p:nvPr/>
        </p:nvPicPr>
        <p:blipFill>
          <a:blip r:embed="rId5" cstate="print">
            <a:extLst>
              <a:ext uri="{C2D628F5-2A23-4469-272A-091917375BFD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464" name="VectorPath 2464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2465" name="16BAEF41-C921-4B04-2740-5EF7E81A2F28"/>
          <p:cNvPicPr>
            <a:picLocks noChangeAspect="1"/>
          </p:cNvPicPr>
          <p:nvPr/>
        </p:nvPicPr>
        <p:blipFill>
          <a:blip r:embed="rId6" cstate="print">
            <a:extLst>
              <a:ext uri="{BD5B4E47-0E07-42DF-9B16-84FF0A3B0CD4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2466" name="TextBox2466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2467" name="TextBox2467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468" name="VectorPath 246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469" name="VectorPath 246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256018D-0216-410E-8BA4-EFAE30A4E836}"/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0" name="Combination 247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471" name="VectorPath 247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472" name="VectorPath 247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473" name="TextBox2473"/>
          <p:cNvSpPr txBox="1"/>
          <p:nvPr/>
        </p:nvSpPr>
        <p:spPr>
          <a:xfrm>
            <a:off x="802323" y="335420"/>
            <a:ext cx="444373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16-JMeter断言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断言持续时间</a:t>
            </a:r>
          </a:p>
        </p:txBody>
      </p:sp>
      <p:sp>
        <p:nvSpPr>
          <p:cNvPr id="2475" name="VectorPath 247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476" name="TextBox2476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477" name="Combination 2477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2478" name="VectorPath 2478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2479" name="VectorPath 2479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2480" name="24A68C98-92AD-4888-263B-2017536CB2AB"/>
          <p:cNvPicPr>
            <a:picLocks noChangeAspect="1"/>
          </p:cNvPicPr>
          <p:nvPr/>
        </p:nvPicPr>
        <p:blipFill>
          <a:blip r:embed="rId2" cstate="print">
            <a:extLst>
              <a:ext uri="{DBB3A1B8-905F-4F68-9BAA-BF27DFEA6209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2481" name="TextBox2481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482" name="Combination 2482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2483" name="VectorPath 2483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484" name="VectorPath 2484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485" name="8CD107D7-F988-4211-E32B-9DB22295FA2F"/>
          <p:cNvPicPr>
            <a:picLocks noChangeAspect="1"/>
          </p:cNvPicPr>
          <p:nvPr/>
        </p:nvPicPr>
        <p:blipFill>
          <a:blip r:embed="rId3" cstate="print">
            <a:extLst>
              <a:ext uri="{310C2E71-F444-49BB-9E40-472F1AEAD84B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2486" name="4B8A31B0-6BB4-4D5A-BDFD-40A188010523"/>
          <p:cNvPicPr>
            <a:picLocks noChangeAspect="1"/>
          </p:cNvPicPr>
          <p:nvPr/>
        </p:nvPicPr>
        <p:blipFill>
          <a:blip r:embed="rId4" cstate="print">
            <a:extLst>
              <a:ext uri="{EEC47B10-8218-467E-8B77-40245C2640DD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487" name="TextBox2487"/>
          <p:cNvSpPr txBox="1"/>
          <p:nvPr/>
        </p:nvSpPr>
        <p:spPr>
          <a:xfrm>
            <a:off x="3468658" y="1911618"/>
            <a:ext cx="6307993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8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395758" marR="0" lvl="0" indent="-342900" eaLnBrk="0">
              <a:lnSpc>
                <a:spcPct val="104761"/>
              </a:lnSpc>
              <a:spcAft>
                <a:spcPts val="647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填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写持续时间（允许的最大响应时间，单位：ms）</a:t>
            </a:r>
          </a:p>
        </p:txBody>
      </p:sp>
      <p:sp>
        <p:nvSpPr>
          <p:cNvPr id="2488" name="TextBox2488"/>
          <p:cNvSpPr txBox="1"/>
          <p:nvPr/>
        </p:nvSpPr>
        <p:spPr>
          <a:xfrm>
            <a:off x="3468658" y="1911618"/>
            <a:ext cx="7621174" cy="33962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4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1）什么时候可以使用断言持续时间？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试HTTP请求的响应时间是否满足要求时，可以使用断言持续时间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2）使用“断言持续时间”的操作步骤？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</a:t>
            </a:r>
          </a:p>
          <a:p>
            <a:pPr marL="1786158" marR="0" lvl="0" indent="-342900" eaLnBrk="0">
              <a:lnSpc>
                <a:spcPct val="97580"/>
              </a:lnSpc>
              <a:spcAft>
                <a:spcPts val="4256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加断言持续时间</a:t>
            </a:r>
          </a:p>
          <a:p>
            <a:pPr marL="1786158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sp>
        <p:nvSpPr>
          <p:cNvPr id="2490" name="VectorPath 249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491" name="VectorPath 249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BFDAB9B-291D-4ED8-F93F-E348D61FDA33}"/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2" name="Combination 249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493" name="VectorPath 249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494" name="VectorPath 249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495" name="TextBox2495"/>
          <p:cNvSpPr txBox="1"/>
          <p:nvPr/>
        </p:nvSpPr>
        <p:spPr>
          <a:xfrm>
            <a:off x="802323" y="335420"/>
            <a:ext cx="19939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6-JMeter断言</a:t>
            </a:r>
          </a:p>
        </p:txBody>
      </p:sp>
      <p:pic>
        <p:nvPicPr>
          <p:cNvPr id="2496" name="36FB8432-662A-4C77-C03A-5E7CAA951DEB"/>
          <p:cNvPicPr>
            <a:picLocks noChangeAspect="1"/>
          </p:cNvPicPr>
          <p:nvPr/>
        </p:nvPicPr>
        <p:blipFill>
          <a:blip r:embed="rId2" cstate="print">
            <a:extLst>
              <a:ext uri="{57FE650C-73B3-463B-9C3C-F7003E6468C9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497" name="VectorPath 249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498" name="TextBox2498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pic>
        <p:nvPicPr>
          <p:cNvPr id="2499" name="A1436F3A-D6C0-42E9-4512-58E100B9B20A"/>
          <p:cNvPicPr>
            <a:picLocks noChangeAspect="1"/>
          </p:cNvPicPr>
          <p:nvPr/>
        </p:nvPicPr>
        <p:blipFill>
          <a:blip r:embed="rId3" cstate="print">
            <a:extLst>
              <a:ext uri="{822D7240-99D0-41C2-8AF2-C248A32B4105}"/>
            </a:extLst>
          </a:blip>
          <a:srcRect/>
          <a:stretch>
            <a:fillRect/>
          </a:stretch>
        </p:blipFill>
        <p:spPr>
          <a:xfrm>
            <a:off x="1188707" y="4370985"/>
            <a:ext cx="609600" cy="609600"/>
          </a:xfrm>
          <a:prstGeom prst="rect">
            <a:avLst/>
          </a:prstGeom>
        </p:spPr>
      </p:pic>
      <p:grpSp>
        <p:nvGrpSpPr>
          <p:cNvPr id="2500" name="Combination 2500"/>
          <p:cNvGrpSpPr/>
          <p:nvPr/>
        </p:nvGrpSpPr>
        <p:grpSpPr>
          <a:xfrm>
            <a:off x="2808732" y="2035086"/>
            <a:ext cx="926960" cy="2676043"/>
            <a:chOff x="2808732" y="2035086"/>
            <a:chExt cx="926960" cy="2676043"/>
          </a:xfrm>
        </p:grpSpPr>
        <p:sp>
          <p:nvSpPr>
            <p:cNvPr id="2501" name="VectorPath 2501"/>
            <p:cNvSpPr/>
            <p:nvPr/>
          </p:nvSpPr>
          <p:spPr>
            <a:xfrm>
              <a:off x="2808732" y="3784232"/>
              <a:ext cx="926960" cy="926897"/>
            </a:xfrm>
            <a:custGeom>
              <a:avLst/>
              <a:gdLst/>
              <a:ahLst/>
              <a:cxnLst/>
              <a:rect l="l" t="t" r="r" b="b"/>
              <a:pathLst>
                <a:path w="926960" h="926897">
                  <a:moveTo>
                    <a:pt x="0" y="463156"/>
                  </a:moveTo>
                  <a:cubicBezTo>
                    <a:pt x="64" y="207492"/>
                    <a:pt x="207556" y="0"/>
                    <a:pt x="463512" y="0"/>
                  </a:cubicBezTo>
                  <a:cubicBezTo>
                    <a:pt x="719468" y="0"/>
                    <a:pt x="926960" y="207492"/>
                    <a:pt x="926960" y="463448"/>
                  </a:cubicBezTo>
                  <a:cubicBezTo>
                    <a:pt x="926960" y="719404"/>
                    <a:pt x="719468" y="926897"/>
                    <a:pt x="463512" y="926897"/>
                  </a:cubicBezTo>
                  <a:cubicBezTo>
                    <a:pt x="207556" y="926897"/>
                    <a:pt x="64" y="719404"/>
                    <a:pt x="0" y="463156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502" name="VectorPath 2502"/>
            <p:cNvSpPr/>
            <p:nvPr/>
          </p:nvSpPr>
          <p:spPr>
            <a:xfrm>
              <a:off x="3104299" y="2035086"/>
              <a:ext cx="314325" cy="314325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89" y="156426"/>
                  </a:moveTo>
                  <a:cubicBezTo>
                    <a:pt x="0" y="70358"/>
                    <a:pt x="70358" y="0"/>
                    <a:pt x="157162" y="0"/>
                  </a:cubicBezTo>
                  <a:cubicBezTo>
                    <a:pt x="243955" y="0"/>
                    <a:pt x="314325" y="70358"/>
                    <a:pt x="314325" y="157163"/>
                  </a:cubicBezTo>
                  <a:cubicBezTo>
                    <a:pt x="314325" y="243955"/>
                    <a:pt x="243955" y="314325"/>
                    <a:pt x="157162" y="314325"/>
                  </a:cubicBezTo>
                  <a:cubicBezTo>
                    <a:pt x="70358" y="314325"/>
                    <a:pt x="0" y="243955"/>
                    <a:pt x="89" y="156426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503" name="E8199F29-469C-4C8D-91DB-120E90801271"/>
          <p:cNvPicPr>
            <a:picLocks noChangeAspect="1"/>
          </p:cNvPicPr>
          <p:nvPr/>
        </p:nvPicPr>
        <p:blipFill>
          <a:blip r:embed="rId4" cstate="print">
            <a:extLst>
              <a:ext uri="{222C0A6C-7F17-43ED-6F05-CE3E5A09B06A}"/>
            </a:extLst>
          </a:blip>
          <a:srcRect/>
          <a:stretch>
            <a:fillRect/>
          </a:stretch>
        </p:blipFill>
        <p:spPr>
          <a:xfrm>
            <a:off x="2701201" y="2371725"/>
            <a:ext cx="1609725" cy="1609725"/>
          </a:xfrm>
          <a:prstGeom prst="rect">
            <a:avLst/>
          </a:prstGeom>
        </p:spPr>
      </p:pic>
      <p:sp>
        <p:nvSpPr>
          <p:cNvPr id="2504" name="VectorPath 2504"/>
          <p:cNvSpPr/>
          <p:nvPr/>
        </p:nvSpPr>
        <p:spPr>
          <a:xfrm>
            <a:off x="1488948" y="2553602"/>
            <a:ext cx="1925092" cy="1895729"/>
          </a:xfrm>
          <a:custGeom>
            <a:avLst/>
            <a:gdLst/>
            <a:ahLst/>
            <a:cxnLst/>
            <a:rect l="l" t="t" r="r" b="b"/>
            <a:pathLst>
              <a:path w="1925092" h="1895729">
                <a:moveTo>
                  <a:pt x="0" y="948550"/>
                </a:moveTo>
                <a:cubicBezTo>
                  <a:pt x="152" y="424370"/>
                  <a:pt x="431064" y="0"/>
                  <a:pt x="962622" y="0"/>
                </a:cubicBezTo>
                <a:cubicBezTo>
                  <a:pt x="1494181" y="0"/>
                  <a:pt x="1925092" y="424370"/>
                  <a:pt x="1925092" y="947865"/>
                </a:cubicBezTo>
                <a:cubicBezTo>
                  <a:pt x="1925092" y="1471358"/>
                  <a:pt x="1494181" y="1895729"/>
                  <a:pt x="962622" y="1895729"/>
                </a:cubicBezTo>
                <a:cubicBezTo>
                  <a:pt x="431064" y="1895729"/>
                  <a:pt x="152" y="1471358"/>
                  <a:pt x="0" y="948550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pic>
        <p:nvPicPr>
          <p:cNvPr id="2505" name="92DD8C8C-6330-48D1-990A-6F003C2E8F08"/>
          <p:cNvPicPr>
            <a:picLocks noChangeAspect="1"/>
          </p:cNvPicPr>
          <p:nvPr/>
        </p:nvPicPr>
        <p:blipFill>
          <a:blip r:embed="rId5" cstate="print">
            <a:extLst>
              <a:ext uri="{C2CB9936-C2B9-4508-16E0-05605ADE6D23}"/>
            </a:extLst>
          </a:blip>
          <a:srcRect/>
          <a:stretch>
            <a:fillRect/>
          </a:stretch>
        </p:blipFill>
        <p:spPr>
          <a:xfrm>
            <a:off x="1431950" y="2496452"/>
            <a:ext cx="2047875" cy="2019300"/>
          </a:xfrm>
          <a:prstGeom prst="rect">
            <a:avLst/>
          </a:prstGeom>
        </p:spPr>
      </p:pic>
      <p:sp>
        <p:nvSpPr>
          <p:cNvPr id="2506" name="TextBox2506"/>
          <p:cNvSpPr txBox="1"/>
          <p:nvPr/>
        </p:nvSpPr>
        <p:spPr>
          <a:xfrm>
            <a:off x="1944395" y="3196335"/>
            <a:ext cx="1015365" cy="601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39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pic>
        <p:nvPicPr>
          <p:cNvPr id="2507" name="00B9FA24-B888-4183-E95F-05FF9FD14F44"/>
          <p:cNvPicPr>
            <a:picLocks noChangeAspect="1"/>
          </p:cNvPicPr>
          <p:nvPr/>
        </p:nvPicPr>
        <p:blipFill>
          <a:blip r:embed="rId6" cstate="print">
            <a:extLst>
              <a:ext uri="{0EE482B4-64A7-4393-F42A-2BF9903ABF2B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508" name="TextBox2508"/>
          <p:cNvSpPr txBox="1"/>
          <p:nvPr/>
        </p:nvSpPr>
        <p:spPr>
          <a:xfrm>
            <a:off x="3468658" y="1620480"/>
            <a:ext cx="7347297" cy="5155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651983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1）什么是断言？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5198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让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程序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自动判断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预期结果和实际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结果是否一致。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51983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2）3种断言方式有何不同？如何选择适当的方式？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5198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应断言：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07583" marR="0" lvl="0" indent="-17780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场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景：可以针对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任意格式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的响应数据进行断言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5198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SON断言：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07583" marR="0" lvl="0" indent="-17780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场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景：当响应数据为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JSON格式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时，优先使用JSON断言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5198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断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言持续时间：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51983" marR="0" lvl="0" indent="177800" eaLnBrk="0">
              <a:lnSpc>
                <a:spcPct val="16994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场景：检查HTTP请求的</a:t>
            </a:r>
            <a:r>
              <a:rPr lang="en-US" altLang="zh-CN" sz="140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响应时间</a:t>
            </a:r>
            <a:r>
              <a:rPr lang="en-US" altLang="zh-CN" sz="140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是否满足要求时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，使用断言持续时间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示：</a:t>
            </a:r>
          </a:p>
          <a:p>
            <a:pPr marL="1918683" marR="0" lvl="1" indent="-17780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meter会自动判断响应状态码（如果状态码为4xx/5xx，判定为失败）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509" name="VectorPath 2509"/>
          <p:cNvSpPr/>
          <p:nvPr/>
        </p:nvSpPr>
        <p:spPr>
          <a:xfrm>
            <a:off x="710184" y="1928698"/>
            <a:ext cx="805040" cy="804342"/>
          </a:xfrm>
          <a:custGeom>
            <a:avLst/>
            <a:gdLst/>
            <a:ahLst/>
            <a:cxnLst/>
            <a:rect l="l" t="t" r="r" b="b"/>
            <a:pathLst>
              <a:path w="805040" h="804342">
                <a:moveTo>
                  <a:pt x="0" y="401498"/>
                </a:moveTo>
                <a:cubicBezTo>
                  <a:pt x="699" y="180061"/>
                  <a:pt x="180759" y="0"/>
                  <a:pt x="402869" y="0"/>
                </a:cubicBezTo>
                <a:cubicBezTo>
                  <a:pt x="624980" y="0"/>
                  <a:pt x="805040" y="180061"/>
                  <a:pt x="805040" y="402171"/>
                </a:cubicBezTo>
                <a:cubicBezTo>
                  <a:pt x="805040" y="624281"/>
                  <a:pt x="624980" y="804342"/>
                  <a:pt x="402869" y="804342"/>
                </a:cubicBezTo>
                <a:cubicBezTo>
                  <a:pt x="180759" y="804342"/>
                  <a:pt x="699" y="624281"/>
                  <a:pt x="0" y="401498"/>
                </a:cubicBezTo>
              </a:path>
            </a:pathLst>
          </a:custGeom>
          <a:solidFill>
            <a:srgbClr val="F2F2F2">
              <a:alpha val="70000"/>
            </a:srgbClr>
          </a:solidFill>
        </p:spPr>
      </p:sp>
      <p:sp>
        <p:nvSpPr>
          <p:cNvPr id="2510" name="VectorPath 251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511" name="VectorPath 251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3DF5F77C-5478-4D40-4CD8-3FF0DDE00C0D}"/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12" name="Combination 251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513" name="VectorPath 251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514" name="VectorPath 251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515" name="TextBox2515"/>
          <p:cNvSpPr txBox="1"/>
          <p:nvPr/>
        </p:nvSpPr>
        <p:spPr>
          <a:xfrm>
            <a:off x="802323" y="345580"/>
            <a:ext cx="19939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7-JMeter关联</a:t>
            </a:r>
          </a:p>
        </p:txBody>
      </p:sp>
      <p:pic>
        <p:nvPicPr>
          <p:cNvPr id="2516" name="FFC8CEE4-F3E7-437D-9F06-8E899B399BEC"/>
          <p:cNvPicPr>
            <a:picLocks noChangeAspect="1"/>
          </p:cNvPicPr>
          <p:nvPr/>
        </p:nvPicPr>
        <p:blipFill>
          <a:blip r:embed="rId2" cstate="print">
            <a:extLst>
              <a:ext uri="{37C7A28C-0F83-4848-2613-FB1FDC0992A9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517" name="VectorPath 251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518" name="TextBox2518"/>
          <p:cNvSpPr txBox="1"/>
          <p:nvPr/>
        </p:nvSpPr>
        <p:spPr>
          <a:xfrm>
            <a:off x="2174888" y="2841089"/>
            <a:ext cx="68834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客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户端</a:t>
            </a:r>
          </a:p>
        </p:txBody>
      </p:sp>
      <p:grpSp>
        <p:nvGrpSpPr>
          <p:cNvPr id="2519" name="Combination 2519"/>
          <p:cNvGrpSpPr/>
          <p:nvPr/>
        </p:nvGrpSpPr>
        <p:grpSpPr>
          <a:xfrm>
            <a:off x="2439759" y="3255569"/>
            <a:ext cx="5499735" cy="3113227"/>
            <a:chOff x="2439759" y="3255569"/>
            <a:chExt cx="5499735" cy="3113227"/>
          </a:xfrm>
        </p:grpSpPr>
        <p:sp>
          <p:nvSpPr>
            <p:cNvPr id="2520" name="VectorPath 2520"/>
            <p:cNvSpPr/>
            <p:nvPr/>
          </p:nvSpPr>
          <p:spPr>
            <a:xfrm>
              <a:off x="2439759" y="3320364"/>
              <a:ext cx="164541" cy="2970593"/>
            </a:xfrm>
            <a:custGeom>
              <a:avLst/>
              <a:gdLst/>
              <a:ahLst/>
              <a:cxnLst/>
              <a:rect l="l" t="t" r="r" b="b"/>
              <a:pathLst>
                <a:path w="164541" h="2970593">
                  <a:moveTo>
                    <a:pt x="154318" y="241"/>
                  </a:moveTo>
                  <a:lnTo>
                    <a:pt x="156705" y="965"/>
                  </a:lnTo>
                  <a:lnTo>
                    <a:pt x="158902" y="2146"/>
                  </a:lnTo>
                  <a:lnTo>
                    <a:pt x="160820" y="3721"/>
                  </a:lnTo>
                  <a:lnTo>
                    <a:pt x="162408" y="5638"/>
                  </a:lnTo>
                  <a:lnTo>
                    <a:pt x="163576" y="7836"/>
                  </a:lnTo>
                  <a:lnTo>
                    <a:pt x="164300" y="10223"/>
                  </a:lnTo>
                  <a:lnTo>
                    <a:pt x="164541" y="12700"/>
                  </a:lnTo>
                  <a:lnTo>
                    <a:pt x="164541" y="2957894"/>
                  </a:lnTo>
                  <a:lnTo>
                    <a:pt x="164300" y="2960371"/>
                  </a:lnTo>
                  <a:lnTo>
                    <a:pt x="163576" y="2962745"/>
                  </a:lnTo>
                  <a:lnTo>
                    <a:pt x="162408" y="2964942"/>
                  </a:lnTo>
                  <a:lnTo>
                    <a:pt x="160820" y="2966872"/>
                  </a:lnTo>
                  <a:lnTo>
                    <a:pt x="158902" y="2968447"/>
                  </a:lnTo>
                  <a:lnTo>
                    <a:pt x="156705" y="2969629"/>
                  </a:lnTo>
                  <a:lnTo>
                    <a:pt x="154318" y="2970339"/>
                  </a:lnTo>
                  <a:lnTo>
                    <a:pt x="151841" y="2970594"/>
                  </a:lnTo>
                  <a:lnTo>
                    <a:pt x="12700" y="2970594"/>
                  </a:lnTo>
                  <a:lnTo>
                    <a:pt x="10223" y="2970339"/>
                  </a:lnTo>
                  <a:lnTo>
                    <a:pt x="7836" y="2969629"/>
                  </a:lnTo>
                  <a:lnTo>
                    <a:pt x="5639" y="2968447"/>
                  </a:lnTo>
                  <a:lnTo>
                    <a:pt x="3721" y="2966872"/>
                  </a:lnTo>
                  <a:lnTo>
                    <a:pt x="2133" y="2964942"/>
                  </a:lnTo>
                  <a:lnTo>
                    <a:pt x="965" y="2962745"/>
                  </a:lnTo>
                  <a:lnTo>
                    <a:pt x="241" y="2960371"/>
                  </a:lnTo>
                  <a:lnTo>
                    <a:pt x="0" y="2957894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36"/>
                  </a:lnTo>
                  <a:lnTo>
                    <a:pt x="2133" y="5638"/>
                  </a:lnTo>
                  <a:lnTo>
                    <a:pt x="3721" y="3721"/>
                  </a:lnTo>
                  <a:lnTo>
                    <a:pt x="5639" y="2146"/>
                  </a:lnTo>
                  <a:lnTo>
                    <a:pt x="7836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151841" y="0"/>
                  </a:lnTo>
                  <a:moveTo>
                    <a:pt x="25400" y="25400"/>
                  </a:moveTo>
                  <a:lnTo>
                    <a:pt x="25400" y="2945194"/>
                  </a:lnTo>
                  <a:lnTo>
                    <a:pt x="139141" y="2945194"/>
                  </a:lnTo>
                  <a:lnTo>
                    <a:pt x="139141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2521" name="VectorPath 2521"/>
            <p:cNvSpPr/>
            <p:nvPr/>
          </p:nvSpPr>
          <p:spPr>
            <a:xfrm>
              <a:off x="7799451" y="3255569"/>
              <a:ext cx="140043" cy="2970581"/>
            </a:xfrm>
            <a:custGeom>
              <a:avLst/>
              <a:gdLst/>
              <a:ahLst/>
              <a:cxnLst/>
              <a:rect l="l" t="t" r="r" b="b"/>
              <a:pathLst>
                <a:path w="140043" h="2970581">
                  <a:moveTo>
                    <a:pt x="129832" y="241"/>
                  </a:moveTo>
                  <a:lnTo>
                    <a:pt x="132207" y="965"/>
                  </a:lnTo>
                  <a:lnTo>
                    <a:pt x="134404" y="2134"/>
                  </a:lnTo>
                  <a:lnTo>
                    <a:pt x="136334" y="3721"/>
                  </a:lnTo>
                  <a:lnTo>
                    <a:pt x="137909" y="5639"/>
                  </a:lnTo>
                  <a:lnTo>
                    <a:pt x="139078" y="7836"/>
                  </a:lnTo>
                  <a:lnTo>
                    <a:pt x="139802" y="10224"/>
                  </a:lnTo>
                  <a:lnTo>
                    <a:pt x="140043" y="12700"/>
                  </a:lnTo>
                  <a:lnTo>
                    <a:pt x="140043" y="2957881"/>
                  </a:lnTo>
                  <a:lnTo>
                    <a:pt x="139802" y="2960357"/>
                  </a:lnTo>
                  <a:lnTo>
                    <a:pt x="139078" y="2962745"/>
                  </a:lnTo>
                  <a:lnTo>
                    <a:pt x="137909" y="2964942"/>
                  </a:lnTo>
                  <a:lnTo>
                    <a:pt x="136334" y="2966860"/>
                  </a:lnTo>
                  <a:lnTo>
                    <a:pt x="134404" y="2968447"/>
                  </a:lnTo>
                  <a:lnTo>
                    <a:pt x="132207" y="2969616"/>
                  </a:lnTo>
                  <a:lnTo>
                    <a:pt x="129832" y="2970340"/>
                  </a:lnTo>
                  <a:lnTo>
                    <a:pt x="127343" y="2970581"/>
                  </a:lnTo>
                  <a:lnTo>
                    <a:pt x="12700" y="2970581"/>
                  </a:lnTo>
                  <a:lnTo>
                    <a:pt x="10224" y="2970340"/>
                  </a:lnTo>
                  <a:lnTo>
                    <a:pt x="7848" y="2969616"/>
                  </a:lnTo>
                  <a:lnTo>
                    <a:pt x="5652" y="2968447"/>
                  </a:lnTo>
                  <a:lnTo>
                    <a:pt x="3721" y="2966860"/>
                  </a:lnTo>
                  <a:lnTo>
                    <a:pt x="2146" y="2964942"/>
                  </a:lnTo>
                  <a:lnTo>
                    <a:pt x="965" y="2962745"/>
                  </a:lnTo>
                  <a:lnTo>
                    <a:pt x="253" y="2960357"/>
                  </a:lnTo>
                  <a:lnTo>
                    <a:pt x="0" y="2957881"/>
                  </a:lnTo>
                  <a:lnTo>
                    <a:pt x="0" y="12700"/>
                  </a:lnTo>
                  <a:lnTo>
                    <a:pt x="253" y="10224"/>
                  </a:lnTo>
                  <a:lnTo>
                    <a:pt x="965" y="7836"/>
                  </a:lnTo>
                  <a:lnTo>
                    <a:pt x="2146" y="5639"/>
                  </a:lnTo>
                  <a:lnTo>
                    <a:pt x="3721" y="3721"/>
                  </a:lnTo>
                  <a:lnTo>
                    <a:pt x="5652" y="2134"/>
                  </a:lnTo>
                  <a:lnTo>
                    <a:pt x="7848" y="965"/>
                  </a:lnTo>
                  <a:lnTo>
                    <a:pt x="10224" y="241"/>
                  </a:lnTo>
                  <a:lnTo>
                    <a:pt x="12700" y="0"/>
                  </a:lnTo>
                  <a:lnTo>
                    <a:pt x="127343" y="0"/>
                  </a:lnTo>
                  <a:moveTo>
                    <a:pt x="25400" y="25400"/>
                  </a:moveTo>
                  <a:lnTo>
                    <a:pt x="25400" y="2945181"/>
                  </a:lnTo>
                  <a:lnTo>
                    <a:pt x="114643" y="2945181"/>
                  </a:lnTo>
                  <a:lnTo>
                    <a:pt x="114643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2522" name="VectorPath 2522"/>
            <p:cNvSpPr/>
            <p:nvPr/>
          </p:nvSpPr>
          <p:spPr>
            <a:xfrm>
              <a:off x="2621280" y="3433572"/>
              <a:ext cx="5155692" cy="722376"/>
            </a:xfrm>
            <a:custGeom>
              <a:avLst/>
              <a:gdLst/>
              <a:ahLst/>
              <a:cxnLst/>
              <a:rect l="l" t="t" r="r" b="b"/>
              <a:pathLst>
                <a:path w="5155692" h="722376">
                  <a:moveTo>
                    <a:pt x="5155692" y="646177"/>
                  </a:moveTo>
                  <a:lnTo>
                    <a:pt x="5081017" y="551688"/>
                  </a:lnTo>
                  <a:lnTo>
                    <a:pt x="5076444" y="594360"/>
                  </a:lnTo>
                  <a:lnTo>
                    <a:pt x="10668" y="0"/>
                  </a:lnTo>
                  <a:lnTo>
                    <a:pt x="0" y="85344"/>
                  </a:lnTo>
                  <a:lnTo>
                    <a:pt x="5065777" y="679704"/>
                  </a:lnTo>
                  <a:lnTo>
                    <a:pt x="5061205" y="722376"/>
                  </a:lnTo>
                  <a:lnTo>
                    <a:pt x="5155692" y="646177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2523" name="VectorPath 2523"/>
            <p:cNvSpPr/>
            <p:nvPr/>
          </p:nvSpPr>
          <p:spPr>
            <a:xfrm>
              <a:off x="2633472" y="4888992"/>
              <a:ext cx="5155693" cy="720852"/>
            </a:xfrm>
            <a:custGeom>
              <a:avLst/>
              <a:gdLst/>
              <a:ahLst/>
              <a:cxnLst/>
              <a:rect l="l" t="t" r="r" b="b"/>
              <a:pathLst>
                <a:path w="5155693" h="720852">
                  <a:moveTo>
                    <a:pt x="5155693" y="646176"/>
                  </a:moveTo>
                  <a:lnTo>
                    <a:pt x="5081016" y="551688"/>
                  </a:lnTo>
                  <a:lnTo>
                    <a:pt x="5076445" y="592836"/>
                  </a:lnTo>
                  <a:lnTo>
                    <a:pt x="10668" y="0"/>
                  </a:lnTo>
                  <a:lnTo>
                    <a:pt x="0" y="83820"/>
                  </a:lnTo>
                  <a:lnTo>
                    <a:pt x="5065776" y="678180"/>
                  </a:lnTo>
                  <a:lnTo>
                    <a:pt x="5061205" y="720852"/>
                  </a:lnTo>
                  <a:lnTo>
                    <a:pt x="5155693" y="646176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2524" name="VectorPath 2524"/>
            <p:cNvSpPr/>
            <p:nvPr/>
          </p:nvSpPr>
          <p:spPr>
            <a:xfrm>
              <a:off x="2601468" y="4143756"/>
              <a:ext cx="5152644" cy="755904"/>
            </a:xfrm>
            <a:custGeom>
              <a:avLst/>
              <a:gdLst/>
              <a:ahLst/>
              <a:cxnLst/>
              <a:rect l="l" t="t" r="r" b="b"/>
              <a:pathLst>
                <a:path w="5152644" h="755904">
                  <a:moveTo>
                    <a:pt x="0" y="681228"/>
                  </a:moveTo>
                  <a:lnTo>
                    <a:pt x="96012" y="755904"/>
                  </a:lnTo>
                  <a:lnTo>
                    <a:pt x="91440" y="713232"/>
                  </a:lnTo>
                  <a:lnTo>
                    <a:pt x="5152644" y="83820"/>
                  </a:lnTo>
                  <a:lnTo>
                    <a:pt x="5141977" y="0"/>
                  </a:lnTo>
                  <a:lnTo>
                    <a:pt x="80772" y="627888"/>
                  </a:lnTo>
                  <a:lnTo>
                    <a:pt x="74676" y="586740"/>
                  </a:lnTo>
                  <a:lnTo>
                    <a:pt x="0" y="681228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2525" name="VectorPath 2525"/>
            <p:cNvSpPr/>
            <p:nvPr/>
          </p:nvSpPr>
          <p:spPr>
            <a:xfrm>
              <a:off x="2667000" y="5612892"/>
              <a:ext cx="5152644" cy="755904"/>
            </a:xfrm>
            <a:custGeom>
              <a:avLst/>
              <a:gdLst/>
              <a:ahLst/>
              <a:cxnLst/>
              <a:rect l="l" t="t" r="r" b="b"/>
              <a:pathLst>
                <a:path w="5152644" h="755904">
                  <a:moveTo>
                    <a:pt x="0" y="681228"/>
                  </a:moveTo>
                  <a:lnTo>
                    <a:pt x="96012" y="755904"/>
                  </a:lnTo>
                  <a:lnTo>
                    <a:pt x="89916" y="713232"/>
                  </a:lnTo>
                  <a:lnTo>
                    <a:pt x="5152644" y="85344"/>
                  </a:lnTo>
                  <a:lnTo>
                    <a:pt x="5141976" y="0"/>
                  </a:lnTo>
                  <a:lnTo>
                    <a:pt x="79248" y="629412"/>
                  </a:lnTo>
                  <a:lnTo>
                    <a:pt x="74676" y="586740"/>
                  </a:lnTo>
                  <a:lnTo>
                    <a:pt x="0" y="681228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</p:grpSp>
      <p:pic>
        <p:nvPicPr>
          <p:cNvPr id="2526" name="234857F1-773B-4379-CF2A-0BD98E3306C6"/>
          <p:cNvPicPr>
            <a:picLocks noChangeAspect="1"/>
          </p:cNvPicPr>
          <p:nvPr/>
        </p:nvPicPr>
        <p:blipFill>
          <a:blip r:embed="rId3" cstate="print">
            <a:extLst>
              <a:ext uri="{1D965F4B-2BFA-41B8-9B3C-E4BA97B51E5B}"/>
            </a:extLst>
          </a:blip>
          <a:srcRect/>
          <a:stretch>
            <a:fillRect/>
          </a:stretch>
        </p:blipFill>
        <p:spPr>
          <a:xfrm>
            <a:off x="2078736" y="888492"/>
            <a:ext cx="1763268" cy="1737360"/>
          </a:xfrm>
          <a:prstGeom prst="rect">
            <a:avLst/>
          </a:prstGeom>
        </p:spPr>
      </p:pic>
      <p:sp>
        <p:nvSpPr>
          <p:cNvPr id="2527" name="TextBox2527"/>
          <p:cNvSpPr txBox="1"/>
          <p:nvPr/>
        </p:nvSpPr>
        <p:spPr>
          <a:xfrm>
            <a:off x="3568040" y="1474569"/>
            <a:ext cx="4699953" cy="53013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例脚本实现：选择商品加入购物车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7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011613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务器</a:t>
            </a:r>
          </a:p>
          <a:p>
            <a:pPr marL="0" marR="0" indent="0" eaLnBrk="0">
              <a:lnSpc>
                <a:spcPct val="16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7391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登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录HTTP请求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73912" marR="0" indent="0" eaLnBrk="0">
              <a:lnSpc>
                <a:spcPct val="98118"/>
              </a:lnSpc>
              <a:spcAft>
                <a:spcPts val="366"/>
              </a:spcAft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登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录HTTP响应</a:t>
            </a:r>
          </a:p>
          <a:p>
            <a:pPr marL="1476553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返回token信息</a:t>
            </a:r>
          </a:p>
          <a:p>
            <a:pPr marL="0" marR="0" indent="0" eaLnBrk="0">
              <a:lnSpc>
                <a:spcPct val="259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9614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入购物车HTTP请求（带token信息）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4156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入购物车HTTP响应</a:t>
            </a:r>
          </a:p>
          <a:p>
            <a:pPr marL="0" marR="0" indent="0" eaLnBrk="0">
              <a:lnSpc>
                <a:spcPct val="179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211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pic>
        <p:nvPicPr>
          <p:cNvPr id="2528" name="AC8597F8-7FF3-4556-9A3B-07F5354F486A"/>
          <p:cNvPicPr>
            <a:picLocks noChangeAspect="1"/>
          </p:cNvPicPr>
          <p:nvPr/>
        </p:nvPicPr>
        <p:blipFill>
          <a:blip r:embed="rId4" cstate="print">
            <a:extLst>
              <a:ext uri="{966E991D-F563-414F-9909-A6C55350162C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529" name="VectorPath 252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530" name="VectorPath 253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5AC38918-126C-475B-E5F5-BB0BCA69A25F}"/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31" name="Combination 253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532" name="VectorPath 253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533" name="VectorPath 253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534" name="TextBox2534"/>
          <p:cNvSpPr txBox="1"/>
          <p:nvPr/>
        </p:nvSpPr>
        <p:spPr>
          <a:xfrm>
            <a:off x="802323" y="345580"/>
            <a:ext cx="19939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7-JMeter关联</a:t>
            </a:r>
          </a:p>
        </p:txBody>
      </p:sp>
      <p:pic>
        <p:nvPicPr>
          <p:cNvPr id="2535" name="96C93BBD-A430-4536-4C7E-98661E5AEBAB"/>
          <p:cNvPicPr>
            <a:picLocks noChangeAspect="1"/>
          </p:cNvPicPr>
          <p:nvPr/>
        </p:nvPicPr>
        <p:blipFill>
          <a:blip r:embed="rId2" cstate="print">
            <a:extLst>
              <a:ext uri="{835194A1-0066-4E80-E5BF-953C580BA7B4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536" name="VectorPath 253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537" name="VectorPath 2537"/>
          <p:cNvSpPr/>
          <p:nvPr/>
        </p:nvSpPr>
        <p:spPr>
          <a:xfrm>
            <a:off x="1678496" y="1378763"/>
            <a:ext cx="8061961" cy="1244600"/>
          </a:xfrm>
          <a:custGeom>
            <a:avLst/>
            <a:gdLst/>
            <a:ahLst/>
            <a:cxnLst/>
            <a:rect l="l" t="t" r="r" b="b"/>
            <a:pathLst>
              <a:path w="8061961" h="1244600">
                <a:moveTo>
                  <a:pt x="8051736" y="241"/>
                </a:moveTo>
                <a:lnTo>
                  <a:pt x="8054124" y="965"/>
                </a:lnTo>
                <a:lnTo>
                  <a:pt x="8056321" y="2134"/>
                </a:lnTo>
                <a:lnTo>
                  <a:pt x="8058238" y="3721"/>
                </a:lnTo>
                <a:lnTo>
                  <a:pt x="8059828" y="5639"/>
                </a:lnTo>
                <a:lnTo>
                  <a:pt x="8060995" y="7836"/>
                </a:lnTo>
                <a:lnTo>
                  <a:pt x="8061719" y="10224"/>
                </a:lnTo>
                <a:lnTo>
                  <a:pt x="8061961" y="12700"/>
                </a:lnTo>
                <a:lnTo>
                  <a:pt x="8061961" y="1231900"/>
                </a:lnTo>
                <a:lnTo>
                  <a:pt x="8061719" y="1234377"/>
                </a:lnTo>
                <a:lnTo>
                  <a:pt x="8060995" y="1236751"/>
                </a:lnTo>
                <a:lnTo>
                  <a:pt x="8059828" y="1238949"/>
                </a:lnTo>
                <a:lnTo>
                  <a:pt x="8058238" y="1240879"/>
                </a:lnTo>
                <a:lnTo>
                  <a:pt x="8056321" y="1242454"/>
                </a:lnTo>
                <a:lnTo>
                  <a:pt x="8054124" y="1243635"/>
                </a:lnTo>
                <a:lnTo>
                  <a:pt x="8051736" y="1244346"/>
                </a:lnTo>
                <a:lnTo>
                  <a:pt x="8049261" y="1244600"/>
                </a:lnTo>
                <a:lnTo>
                  <a:pt x="12700" y="1244600"/>
                </a:lnTo>
                <a:lnTo>
                  <a:pt x="10223" y="1244346"/>
                </a:lnTo>
                <a:lnTo>
                  <a:pt x="7849" y="1243635"/>
                </a:lnTo>
                <a:lnTo>
                  <a:pt x="5651" y="1242454"/>
                </a:lnTo>
                <a:lnTo>
                  <a:pt x="3721" y="1240879"/>
                </a:lnTo>
                <a:lnTo>
                  <a:pt x="2146" y="1238949"/>
                </a:lnTo>
                <a:lnTo>
                  <a:pt x="965" y="1236751"/>
                </a:lnTo>
                <a:lnTo>
                  <a:pt x="241" y="1234377"/>
                </a:lnTo>
                <a:lnTo>
                  <a:pt x="0" y="1231900"/>
                </a:lnTo>
                <a:lnTo>
                  <a:pt x="0" y="12700"/>
                </a:lnTo>
                <a:lnTo>
                  <a:pt x="241" y="10224"/>
                </a:lnTo>
                <a:lnTo>
                  <a:pt x="965" y="7836"/>
                </a:lnTo>
                <a:lnTo>
                  <a:pt x="2146" y="5639"/>
                </a:lnTo>
                <a:lnTo>
                  <a:pt x="3721" y="3721"/>
                </a:lnTo>
                <a:lnTo>
                  <a:pt x="5651" y="2134"/>
                </a:lnTo>
                <a:lnTo>
                  <a:pt x="7849" y="965"/>
                </a:lnTo>
                <a:lnTo>
                  <a:pt x="10223" y="241"/>
                </a:lnTo>
                <a:lnTo>
                  <a:pt x="12700" y="0"/>
                </a:lnTo>
                <a:lnTo>
                  <a:pt x="8049261" y="0"/>
                </a:lnTo>
                <a:moveTo>
                  <a:pt x="25400" y="25400"/>
                </a:moveTo>
                <a:lnTo>
                  <a:pt x="25400" y="1219200"/>
                </a:lnTo>
                <a:lnTo>
                  <a:pt x="8036561" y="1219200"/>
                </a:lnTo>
                <a:lnTo>
                  <a:pt x="8036561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2538" name="TextBox2538"/>
          <p:cNvSpPr txBox="1"/>
          <p:nvPr/>
        </p:nvSpPr>
        <p:spPr>
          <a:xfrm>
            <a:off x="1678496" y="1378763"/>
            <a:ext cx="8061961" cy="36075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2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55460" marR="811671" indent="0" eaLnBrk="0">
              <a:lnSpc>
                <a:spcPct val="127142"/>
              </a:lnSpc>
            </a:pP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关联：当请求之间有</a:t>
            </a:r>
            <a:r>
              <a:rPr lang="en-US" altLang="zh-CN" sz="17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依赖关系</a:t>
            </a: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，比如一个请求的入参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是另一个请求返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回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的数据，这时候就需要用到关联处理。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0414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89890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X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Path提取器</a:t>
            </a:r>
          </a:p>
          <a:p>
            <a:pPr marL="389890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SON提取器</a:t>
            </a:r>
          </a:p>
          <a:p>
            <a:pPr marL="0" marR="0" indent="0" eaLnBrk="0">
              <a:lnSpc>
                <a:spcPct val="1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pic>
        <p:nvPicPr>
          <p:cNvPr id="2539" name="0C714D83-4C06-4AE3-1BBF-8E8220FBDC90"/>
          <p:cNvPicPr>
            <a:picLocks noChangeAspect="1"/>
          </p:cNvPicPr>
          <p:nvPr/>
        </p:nvPicPr>
        <p:blipFill>
          <a:blip r:embed="rId3" cstate="print">
            <a:extLst>
              <a:ext uri="{60303C67-5728-4C62-0EA6-51DA7FF8F8EB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540" name="TextBox2540"/>
          <p:cNvSpPr txBox="1"/>
          <p:nvPr/>
        </p:nvSpPr>
        <p:spPr>
          <a:xfrm>
            <a:off x="1782636" y="1911618"/>
            <a:ext cx="6759350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Meter中常用的关联方法：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则表达式提取器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2541" name="TextBox2541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grpSp>
        <p:nvGrpSpPr>
          <p:cNvPr id="2542" name="Combination 2542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2543" name="VectorPath 2543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2544" name="VectorPath 2544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7BFD8359-8E3B-4167-79B5-99E781038111}"/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45" name="Combination 254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546" name="VectorPath 254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547" name="VectorPath 254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548" name="TextBox2548"/>
          <p:cNvSpPr txBox="1"/>
          <p:nvPr/>
        </p:nvSpPr>
        <p:spPr>
          <a:xfrm>
            <a:off x="802323" y="345580"/>
            <a:ext cx="50558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17-JMeter关联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正则表达式提取器</a:t>
            </a:r>
          </a:p>
        </p:txBody>
      </p:sp>
      <p:pic>
        <p:nvPicPr>
          <p:cNvPr id="2549" name="2FC85C7F-3BB2-4A95-0FEE-3797C4FFA3B6"/>
          <p:cNvPicPr>
            <a:picLocks noChangeAspect="1"/>
          </p:cNvPicPr>
          <p:nvPr/>
        </p:nvPicPr>
        <p:blipFill>
          <a:blip r:embed="rId2" cstate="print">
            <a:extLst>
              <a:ext uri="{73365684-F95F-47A2-EACB-506ED125AAEE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550" name="VectorPath 255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551" name="C1DE976A-8537-45D2-D1B5-40CC920A69E6"/>
          <p:cNvPicPr>
            <a:picLocks noChangeAspect="1"/>
          </p:cNvPicPr>
          <p:nvPr/>
        </p:nvPicPr>
        <p:blipFill>
          <a:blip r:embed="rId3" cstate="print">
            <a:extLst>
              <a:ext uri="{4BC414CA-3F11-4929-5629-68D92689F3A7}"/>
            </a:extLst>
          </a:blip>
          <a:srcRect/>
          <a:stretch>
            <a:fillRect/>
          </a:stretch>
        </p:blipFill>
        <p:spPr>
          <a:xfrm>
            <a:off x="481584" y="2397252"/>
            <a:ext cx="5277612" cy="1975104"/>
          </a:xfrm>
          <a:prstGeom prst="rect">
            <a:avLst/>
          </a:prstGeom>
        </p:spPr>
      </p:pic>
      <p:sp>
        <p:nvSpPr>
          <p:cNvPr id="2552" name="TextBox2552"/>
          <p:cNvSpPr txBox="1"/>
          <p:nvPr/>
        </p:nvSpPr>
        <p:spPr>
          <a:xfrm>
            <a:off x="930313" y="1101622"/>
            <a:ext cx="10556762" cy="56742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用：针对任意格式的响应数据进行提取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位置：测试计划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HTTP请求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(右键添加)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后置处理器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正则表达式提取器</a:t>
            </a:r>
          </a:p>
          <a:p>
            <a:pPr marL="0" marR="0" indent="0" eaLnBrk="0">
              <a:lnSpc>
                <a:spcPct val="15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10147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数介绍：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387226" marR="1270" lvl="0" indent="-285750" eaLnBrk="0">
              <a:lnSpc>
                <a:spcPct val="151041"/>
              </a:lnSpc>
              <a:spcAft>
                <a:spcPts val="334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引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用名称：存放提取出的值的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参数名称，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供下一个请求引用，如填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写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title，则可用${title}引用它</a:t>
            </a:r>
          </a:p>
          <a:p>
            <a:pPr marL="5387226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正则表达式: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左边界(.*?)右边界</a:t>
            </a:r>
          </a:p>
          <a:p>
            <a:pPr marL="5844427" marR="0" lvl="1" indent="-285750" eaLnBrk="0">
              <a:lnSpc>
                <a:spcPct val="104464"/>
              </a:lnSpc>
              <a:spcAft>
                <a:spcPts val="1131"/>
              </a:spcAft>
              <a:buClr>
                <a:srgbClr val="FF000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)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：括起来的部分就是要提取的。</a:t>
            </a:r>
          </a:p>
          <a:p>
            <a:pPr marL="5844427" marR="0" lvl="1" indent="-285750" eaLnBrk="0">
              <a:lnSpc>
                <a:spcPct val="104464"/>
              </a:lnSpc>
              <a:spcAft>
                <a:spcPts val="1131"/>
              </a:spcAft>
              <a:buClr>
                <a:srgbClr val="FF000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：匹配任何字符串。</a:t>
            </a:r>
          </a:p>
          <a:p>
            <a:pPr marL="5844427" marR="0" lvl="1" indent="-285750" eaLnBrk="0">
              <a:lnSpc>
                <a:spcPct val="104464"/>
              </a:lnSpc>
              <a:spcAft>
                <a:spcPts val="1131"/>
              </a:spcAft>
              <a:buClr>
                <a:srgbClr val="FF000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：0次或多次。</a:t>
            </a:r>
          </a:p>
          <a:p>
            <a:pPr marL="5844427" marR="0" lvl="1" indent="-285750" eaLnBrk="0">
              <a:lnSpc>
                <a:spcPct val="104464"/>
              </a:lnSpc>
              <a:spcAft>
                <a:spcPts val="1131"/>
              </a:spcAft>
              <a:buClr>
                <a:srgbClr val="FF000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?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：不要太贪婪，在找到第一个匹配项后停止。</a:t>
            </a:r>
          </a:p>
          <a:p>
            <a:pPr marL="5387226" marR="0" lvl="0" indent="-285750" eaLnBrk="0">
              <a:lnSpc>
                <a:spcPct val="150694"/>
              </a:lnSpc>
              <a:spcAft>
                <a:spcPts val="334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板：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用$$引用起来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，如果在正则表达式中有多个提取值，则可以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是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$2$$3$等等，表示解析到的第几个值给title。如：$1$表示解析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到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的第1个值</a:t>
            </a:r>
          </a:p>
          <a:p>
            <a:pPr marL="5387226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匹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配数字：0代表随机取值，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-1代表全部取值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1代表取第一个值</a:t>
            </a:r>
          </a:p>
          <a:p>
            <a:pPr marL="5387226" marR="0" lvl="0" indent="-285750" eaLnBrk="0">
              <a:lnSpc>
                <a:spcPct val="101785"/>
              </a:lnSpc>
              <a:spcAft>
                <a:spcPts val="429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缺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省值：如果参数没有取得到值，那默认给一个值让它取。</a:t>
            </a:r>
          </a:p>
          <a:p>
            <a:pPr marL="4079837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pic>
        <p:nvPicPr>
          <p:cNvPr id="2553" name="A14AD918-4843-4238-9558-0C5989958B4A"/>
          <p:cNvPicPr>
            <a:picLocks noChangeAspect="1"/>
          </p:cNvPicPr>
          <p:nvPr/>
        </p:nvPicPr>
        <p:blipFill>
          <a:blip r:embed="rId4" cstate="print">
            <a:extLst>
              <a:ext uri="{96D3D8A2-61B0-4EF3-7766-A30FE9BF8BE2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554" name="VectorPath 255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555" name="VectorPath 255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0C605718-AFB4-4081-6FCA-FABF33E3EF24}"/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Combination 19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94" name="VectorPath 19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95" name="VectorPath 19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96" name="TextBox196"/>
          <p:cNvSpPr txBox="1"/>
          <p:nvPr/>
        </p:nvSpPr>
        <p:spPr>
          <a:xfrm>
            <a:off x="802323" y="33542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2-性能测试的概念</a:t>
            </a:r>
          </a:p>
        </p:txBody>
      </p:sp>
      <p:sp>
        <p:nvSpPr>
          <p:cNvPr id="198" name="VectorPath 19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99" name="TextBox199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00" name="Combination 200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201" name="VectorPath 201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202" name="VectorPath 202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203" name="DFA71178-2175-442D-0002-D332D4A986F7"/>
          <p:cNvPicPr>
            <a:picLocks noChangeAspect="1"/>
          </p:cNvPicPr>
          <p:nvPr/>
        </p:nvPicPr>
        <p:blipFill>
          <a:blip r:embed="rId2" cstate="print">
            <a:extLst>
              <a:ext uri="{C30377C7-6870-46FA-83A3-C3AB8F46F173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204" name="TextBox204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05" name="Combination 205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206" name="VectorPath 206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07" name="VectorPath 207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08" name="2E700264-B5F3-4DF4-22F4-0A9B6710555A"/>
          <p:cNvPicPr>
            <a:picLocks noChangeAspect="1"/>
          </p:cNvPicPr>
          <p:nvPr/>
        </p:nvPicPr>
        <p:blipFill>
          <a:blip r:embed="rId3" cstate="print">
            <a:extLst>
              <a:ext uri="{F3BCE05C-738B-43F4-7608-20B8E7CC0CC6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209" name="3F955C61-C796-457D-E7C7-3756D9B884ED"/>
          <p:cNvPicPr>
            <a:picLocks noChangeAspect="1"/>
          </p:cNvPicPr>
          <p:nvPr/>
        </p:nvPicPr>
        <p:blipFill>
          <a:blip r:embed="rId4" cstate="print">
            <a:extLst>
              <a:ext uri="{80296457-8060-47EA-4AEC-84E885DDD586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10" name="TextBox210"/>
          <p:cNvSpPr txBox="1"/>
          <p:nvPr/>
        </p:nvSpPr>
        <p:spPr>
          <a:xfrm>
            <a:off x="3468658" y="1439504"/>
            <a:ext cx="7431004" cy="50361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917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1）什么是性能？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04928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FF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间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：系统处理用户请求的响应时间</a:t>
            </a:r>
          </a:p>
          <a:p>
            <a:pPr marL="2004928" marR="0" lvl="0" indent="-285750" eaLnBrk="0">
              <a:lnSpc>
                <a:spcPct val="100000"/>
              </a:lnSpc>
              <a:buClr>
                <a:srgbClr val="FF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资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源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：系统运行过程中，系统资源的消耗情况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1917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2）什么是性能测试？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19178" marR="0" indent="0" eaLnBrk="0">
              <a:lnSpc>
                <a:spcPct val="127419"/>
              </a:lnSpc>
              <a:spcBef>
                <a:spcPts val="0"/>
              </a:spcBef>
            </a:pP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使用</a:t>
            </a:r>
            <a:r>
              <a:rPr lang="en-US" altLang="zh-CN" sz="15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自动化工具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，模拟</a:t>
            </a:r>
            <a:r>
              <a:rPr lang="en-US" altLang="zh-CN" sz="15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不同的场景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，对</a:t>
            </a:r>
            <a:r>
              <a:rPr lang="en-US" altLang="zh-CN" sz="15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软件各项性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能指标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进行测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和评估的过程。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1917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3）什么是性能测试的目的？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922378" marR="0" lvl="0" indent="-20320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评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估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当前系统能力</a:t>
            </a:r>
          </a:p>
          <a:p>
            <a:pPr marL="1922378" marR="0" lvl="0" indent="-20320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找性能瓶颈，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优化性能</a:t>
            </a:r>
          </a:p>
          <a:p>
            <a:pPr marL="1922378" marR="0" lvl="0" indent="-20320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评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估软件是否能够满足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未来的需要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211" name="VectorPath 21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12" name="VectorPath 21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5D7D72D-6079-488B-F5E6-6EE7FA0AD482}"/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6" name="Combination 255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557" name="VectorPath 255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558" name="VectorPath 255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559" name="TextBox2559"/>
          <p:cNvSpPr txBox="1"/>
          <p:nvPr/>
        </p:nvSpPr>
        <p:spPr>
          <a:xfrm>
            <a:off x="802323" y="345580"/>
            <a:ext cx="50558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17-JMeter关联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正则表达式提取器</a:t>
            </a:r>
          </a:p>
        </p:txBody>
      </p:sp>
      <p:pic>
        <p:nvPicPr>
          <p:cNvPr id="2560" name="1340F722-8669-4F86-1722-0AE6E76D0444"/>
          <p:cNvPicPr>
            <a:picLocks noChangeAspect="1"/>
          </p:cNvPicPr>
          <p:nvPr/>
        </p:nvPicPr>
        <p:blipFill>
          <a:blip r:embed="rId2" cstate="print">
            <a:extLst>
              <a:ext uri="{8DF4F242-25D4-4073-5D99-EC462E2A5C46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561" name="VectorPath 256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562" name="0659049F-E3E1-4F99-E10D-1C38533849A5"/>
          <p:cNvPicPr>
            <a:picLocks noChangeAspect="1"/>
          </p:cNvPicPr>
          <p:nvPr/>
        </p:nvPicPr>
        <p:blipFill>
          <a:blip r:embed="rId3" cstate="print">
            <a:extLst>
              <a:ext uri="{63374164-9A5B-413C-33DD-DFC83A36F4FB}"/>
            </a:extLst>
          </a:blip>
          <a:srcRect/>
          <a:stretch>
            <a:fillRect/>
          </a:stretch>
        </p:blipFill>
        <p:spPr>
          <a:xfrm>
            <a:off x="4607052" y="2464308"/>
            <a:ext cx="5286375" cy="4248150"/>
          </a:xfrm>
          <a:prstGeom prst="rect">
            <a:avLst/>
          </a:prstGeom>
        </p:spPr>
      </p:pic>
      <p:sp>
        <p:nvSpPr>
          <p:cNvPr id="2563" name="VectorPath 2563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564" name="TextBox2564"/>
          <p:cNvSpPr txBox="1"/>
          <p:nvPr/>
        </p:nvSpPr>
        <p:spPr>
          <a:xfrm>
            <a:off x="806196" y="1126950"/>
            <a:ext cx="6595619" cy="4109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请求：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ttp://www.itcast.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cn/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，获取网页的title值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请求：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ttps://www.baidu.c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om/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，把获取到的title作为请求参数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加HTTP请求-传智播客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加正则表达式提取器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加HTTP请求-百度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pic>
        <p:nvPicPr>
          <p:cNvPr id="2565" name="1B082A8C-FD5D-4469-0B51-218035DF74AD"/>
          <p:cNvPicPr>
            <a:picLocks noChangeAspect="1"/>
          </p:cNvPicPr>
          <p:nvPr/>
        </p:nvPicPr>
        <p:blipFill>
          <a:blip r:embed="rId6" cstate="print">
            <a:extLst>
              <a:ext uri="{C15157F4-46E4-4C37-0749-6A01DA314F0D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566" name="VectorPath 2566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2567" name="7819EFA7-B0B2-4B45-DD9D-0086A7CAAD6F"/>
          <p:cNvPicPr>
            <a:picLocks noChangeAspect="1"/>
          </p:cNvPicPr>
          <p:nvPr/>
        </p:nvPicPr>
        <p:blipFill>
          <a:blip r:embed="rId7" cstate="print">
            <a:extLst>
              <a:ext uri="{14DE3B1E-CDCD-40F5-BB11-9AFC6E42FD8D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2568" name="TextBox2568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2569" name="TextBox2569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570" name="VectorPath 257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571" name="VectorPath 257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AF4561B6-AEE3-485F-BFBE-E24ED8FCD5BD}"/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2" name="Combination 257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573" name="VectorPath 257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574" name="VectorPath 257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575" name="TextBox2575"/>
          <p:cNvSpPr txBox="1"/>
          <p:nvPr/>
        </p:nvSpPr>
        <p:spPr>
          <a:xfrm>
            <a:off x="802323" y="335420"/>
            <a:ext cx="50558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17-JMeter关联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正则表达式提取器</a:t>
            </a:r>
          </a:p>
        </p:txBody>
      </p:sp>
      <p:pic>
        <p:nvPicPr>
          <p:cNvPr id="2576" name="9DCBF9C3-E2F4-4A29-90D2-C241769FCE4A"/>
          <p:cNvPicPr>
            <a:picLocks noChangeAspect="1"/>
          </p:cNvPicPr>
          <p:nvPr/>
        </p:nvPicPr>
        <p:blipFill>
          <a:blip r:embed="rId2" cstate="print">
            <a:extLst>
              <a:ext uri="{78DBDB13-2FAA-411A-FC11-65509B847EBA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577" name="VectorPath 257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578" name="TextBox2578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579" name="Combination 2579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2580" name="VectorPath 2580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2581" name="VectorPath 2581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2582" name="D26B10A4-097D-4221-90CE-759326EEA874"/>
          <p:cNvPicPr>
            <a:picLocks noChangeAspect="1"/>
          </p:cNvPicPr>
          <p:nvPr/>
        </p:nvPicPr>
        <p:blipFill>
          <a:blip r:embed="rId3" cstate="print">
            <a:extLst>
              <a:ext uri="{0A83E509-331D-49E4-5250-41E651151082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2583" name="TextBox2583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584" name="Combination 2584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2585" name="VectorPath 2585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586" name="VectorPath 2586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587" name="899CA387-2713-4EEC-577F-3F562DA278B9"/>
          <p:cNvPicPr>
            <a:picLocks noChangeAspect="1"/>
          </p:cNvPicPr>
          <p:nvPr/>
        </p:nvPicPr>
        <p:blipFill>
          <a:blip r:embed="rId4" cstate="print">
            <a:extLst>
              <a:ext uri="{67BE04B5-BFF0-44A9-859D-A3301438166B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2588" name="84289AC3-407D-4FF2-7923-D646EF76AFB0"/>
          <p:cNvPicPr>
            <a:picLocks noChangeAspect="1"/>
          </p:cNvPicPr>
          <p:nvPr/>
        </p:nvPicPr>
        <p:blipFill>
          <a:blip r:embed="rId5" cstate="print">
            <a:extLst>
              <a:ext uri="{8461E21D-E5CF-46C4-5D47-A9829C097846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589" name="TextBox2589"/>
          <p:cNvSpPr txBox="1"/>
          <p:nvPr/>
        </p:nvSpPr>
        <p:spPr>
          <a:xfrm>
            <a:off x="3468658" y="1206459"/>
            <a:ext cx="7214774" cy="5569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1）什么时候可以使用正则表达式提取器？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意格式的响应数据，都可以使用正则表达式提取器进行提取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2）使用“正则表达式提取器”的操作步骤？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加HTTP请求-传智播客</a:t>
            </a:r>
          </a:p>
          <a:p>
            <a:pPr marL="1786158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加正则表达式提取器</a:t>
            </a:r>
          </a:p>
          <a:p>
            <a:pPr marL="2395758" marR="0" lvl="1" indent="-34290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引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用名称：存放提取出的值的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参数名称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，如填写title</a:t>
            </a:r>
          </a:p>
          <a:p>
            <a:pPr marL="2395758" marR="0" lvl="1" indent="-34290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则表达式：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左边界(.*?)右边界</a:t>
            </a:r>
          </a:p>
          <a:p>
            <a:pPr marL="2395758" marR="0" lvl="1" indent="-34290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板：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用$$引用起来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，表示解析出第几个()的值</a:t>
            </a:r>
          </a:p>
          <a:p>
            <a:pPr marL="2395758" marR="0" lvl="1" indent="-342900" eaLnBrk="0">
              <a:lnSpc>
                <a:spcPct val="103273"/>
              </a:lnSpc>
              <a:spcAft>
                <a:spcPts val="1320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匹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配数字：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1表示第1个值，-1表示所有取值</a:t>
            </a:r>
          </a:p>
          <a:p>
            <a:pPr marL="1786158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加HTTP请求-百度</a:t>
            </a:r>
          </a:p>
          <a:p>
            <a:pPr marL="2395758" marR="0" lvl="1" indent="-34290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引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用正则表达式中的引用名称。如：用${title}引用它</a:t>
            </a:r>
          </a:p>
          <a:p>
            <a:pPr marL="0" marR="0" indent="0" eaLnBrk="0">
              <a:lnSpc>
                <a:spcPct val="11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buAutoNum type="arabicPeriod" startAt="5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  <a:p>
            <a:pPr marL="0" marR="0" indent="0" eaLnBrk="0">
              <a:lnSpc>
                <a:spcPct val="17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590" name="VectorPath 259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591" name="VectorPath 259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24D4B487-9040-4213-7419-79DC417DA75D}"/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2" name="Combination 259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593" name="VectorPath 259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594" name="VectorPath 259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595" name="TextBox2595"/>
          <p:cNvSpPr txBox="1"/>
          <p:nvPr/>
        </p:nvSpPr>
        <p:spPr>
          <a:xfrm>
            <a:off x="802323" y="345580"/>
            <a:ext cx="42938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18-JMeter关联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XPath提取器</a:t>
            </a:r>
          </a:p>
        </p:txBody>
      </p:sp>
      <p:pic>
        <p:nvPicPr>
          <p:cNvPr id="2596" name="D4717FCB-8959-43EF-E716-73AB137D8F5B"/>
          <p:cNvPicPr>
            <a:picLocks noChangeAspect="1"/>
          </p:cNvPicPr>
          <p:nvPr/>
        </p:nvPicPr>
        <p:blipFill>
          <a:blip r:embed="rId2" cstate="print">
            <a:extLst>
              <a:ext uri="{D1ADF921-BEF3-44B6-63B5-0B980665066E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597" name="VectorPath 259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598" name="F7D56A0F-F0BA-4FA3-BF07-3826AF9184ED"/>
          <p:cNvPicPr>
            <a:picLocks noChangeAspect="1"/>
          </p:cNvPicPr>
          <p:nvPr/>
        </p:nvPicPr>
        <p:blipFill>
          <a:blip r:embed="rId3" cstate="print">
            <a:extLst>
              <a:ext uri="{2D033083-4C2C-4F59-7973-E240C4ACA6C5}"/>
            </a:extLst>
          </a:blip>
          <a:srcRect/>
          <a:stretch>
            <a:fillRect/>
          </a:stretch>
        </p:blipFill>
        <p:spPr>
          <a:xfrm>
            <a:off x="614172" y="2395728"/>
            <a:ext cx="5237988" cy="2119884"/>
          </a:xfrm>
          <a:prstGeom prst="rect">
            <a:avLst/>
          </a:prstGeom>
        </p:spPr>
      </p:pic>
      <p:sp>
        <p:nvSpPr>
          <p:cNvPr id="2599" name="TextBox2599"/>
          <p:cNvSpPr txBox="1"/>
          <p:nvPr/>
        </p:nvSpPr>
        <p:spPr>
          <a:xfrm>
            <a:off x="930313" y="1101622"/>
            <a:ext cx="10629366" cy="4210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用：针对HTML格式的响应结果数据进行提取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位置：添加方式：测试计划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HTTP请求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(右键添加)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后置处理器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XPath提取器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09153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数介绍：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377282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Use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Tidy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(tolerant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parser)：</a:t>
            </a:r>
          </a:p>
          <a:p>
            <a:pPr marL="5834481" marR="0" lvl="1" indent="-285749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当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需要处理的页面是HTML格式时，必须选中该选项</a:t>
            </a:r>
          </a:p>
          <a:p>
            <a:pPr marL="5834481" marR="0" lvl="1" indent="-285749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当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需要处理的页面是XML或XHTML格式时，取消选中该选项。</a:t>
            </a:r>
          </a:p>
          <a:p>
            <a:pPr marL="5377282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引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用名称：存放提取出的值的参数名称</a:t>
            </a:r>
          </a:p>
          <a:p>
            <a:pPr marL="5377282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XPath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Query：用于提取值的XPath表达式</a:t>
            </a:r>
          </a:p>
          <a:p>
            <a:pPr marL="5377282" marR="0" lvl="0" indent="-285750" eaLnBrk="0">
              <a:lnSpc>
                <a:spcPct val="151041"/>
              </a:lnSpc>
              <a:spcAft>
                <a:spcPts val="33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匹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配数字：如果XPath路径查询出许多结果，则可以选择提取哪个。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：表示随机，-1：表示提取所有结果，1表示第一个值</a:t>
            </a:r>
          </a:p>
          <a:p>
            <a:pPr marL="5377282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缺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省值：参数的默认值</a:t>
            </a:r>
          </a:p>
        </p:txBody>
      </p:sp>
      <p:pic>
        <p:nvPicPr>
          <p:cNvPr id="2600" name="33C7F5A3-4FF1-4E6C-8579-C2C1D736270D"/>
          <p:cNvPicPr>
            <a:picLocks noChangeAspect="1"/>
          </p:cNvPicPr>
          <p:nvPr/>
        </p:nvPicPr>
        <p:blipFill>
          <a:blip r:embed="rId4" cstate="print">
            <a:extLst>
              <a:ext uri="{E0EF4CEE-2E9E-4DB7-87F5-0437416DC73C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601" name="TextBox2601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602" name="VectorPath 2602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603" name="VectorPath 2603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C4D945F8-7728-4D88-735E-5B70986D82F3}"/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04" name="Combination 260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605" name="VectorPath 260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606" name="VectorPath 260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607" name="TextBox2607"/>
          <p:cNvSpPr txBox="1"/>
          <p:nvPr/>
        </p:nvSpPr>
        <p:spPr>
          <a:xfrm>
            <a:off x="802323" y="345580"/>
            <a:ext cx="42938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18-JMeter关联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XPath提取器</a:t>
            </a:r>
          </a:p>
        </p:txBody>
      </p:sp>
      <p:pic>
        <p:nvPicPr>
          <p:cNvPr id="2608" name="BD0DD951-CBFA-4FC9-DA7B-DA46D815B04E"/>
          <p:cNvPicPr>
            <a:picLocks noChangeAspect="1"/>
          </p:cNvPicPr>
          <p:nvPr/>
        </p:nvPicPr>
        <p:blipFill>
          <a:blip r:embed="rId2" cstate="print">
            <a:extLst>
              <a:ext uri="{75C2A470-1E22-4B88-D46E-1A8D9ACAE5BF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609" name="VectorPath 260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610" name="B9362C95-D1AC-418D-742C-DCD0076F52FC"/>
          <p:cNvPicPr>
            <a:picLocks noChangeAspect="1"/>
          </p:cNvPicPr>
          <p:nvPr/>
        </p:nvPicPr>
        <p:blipFill>
          <a:blip r:embed="rId3" cstate="print">
            <a:extLst>
              <a:ext uri="{AD1947B2-E30E-44B3-3D2F-74430367A695}"/>
            </a:extLst>
          </a:blip>
          <a:srcRect/>
          <a:stretch>
            <a:fillRect/>
          </a:stretch>
        </p:blipFill>
        <p:spPr>
          <a:xfrm>
            <a:off x="4607052" y="2529840"/>
            <a:ext cx="5276850" cy="4181475"/>
          </a:xfrm>
          <a:prstGeom prst="rect">
            <a:avLst/>
          </a:prstGeom>
        </p:spPr>
      </p:pic>
      <p:sp>
        <p:nvSpPr>
          <p:cNvPr id="2611" name="VectorPath 2611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612" name="TextBox2612"/>
          <p:cNvSpPr txBox="1"/>
          <p:nvPr/>
        </p:nvSpPr>
        <p:spPr>
          <a:xfrm>
            <a:off x="806196" y="1126950"/>
            <a:ext cx="6595619" cy="4109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请求：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ttp://www.itcast.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cn/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，获取网页的title值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请求：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ttps://www.baidu.c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om/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，把获取到的title作为请求参数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加HTTP请求-传智播客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加XPath提取器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加HTTP请求-百度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pic>
        <p:nvPicPr>
          <p:cNvPr id="2613" name="DADB014F-1699-4B11-2FE6-D473E4DD7AD1"/>
          <p:cNvPicPr>
            <a:picLocks noChangeAspect="1"/>
          </p:cNvPicPr>
          <p:nvPr/>
        </p:nvPicPr>
        <p:blipFill>
          <a:blip r:embed="rId6" cstate="print">
            <a:extLst>
              <a:ext uri="{4F18115F-D146-49A9-BDBD-80D7555B5329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614" name="VectorPath 2614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2615" name="DCB74334-2BDC-40E7-C8DF-4E3AB48C559E"/>
          <p:cNvPicPr>
            <a:picLocks noChangeAspect="1"/>
          </p:cNvPicPr>
          <p:nvPr/>
        </p:nvPicPr>
        <p:blipFill>
          <a:blip r:embed="rId7" cstate="print">
            <a:extLst>
              <a:ext uri="{13DA07E2-B5F9-477C-15BC-4168C3EA62BA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2616" name="TextBox2616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2617" name="TextBox2617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618" name="VectorPath 261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619" name="VectorPath 261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7F3942D3-B2BE-4997-4630-525E454C5118}"/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0" name="Combination 262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621" name="VectorPath 262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622" name="VectorPath 262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623" name="TextBox2623"/>
          <p:cNvSpPr txBox="1"/>
          <p:nvPr/>
        </p:nvSpPr>
        <p:spPr>
          <a:xfrm>
            <a:off x="802323" y="335420"/>
            <a:ext cx="42938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18-JMeter关联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XPath提取器</a:t>
            </a:r>
          </a:p>
        </p:txBody>
      </p:sp>
      <p:pic>
        <p:nvPicPr>
          <p:cNvPr id="2624" name="2198C94B-B70C-43C2-C920-BEF78F14226A"/>
          <p:cNvPicPr>
            <a:picLocks noChangeAspect="1"/>
          </p:cNvPicPr>
          <p:nvPr/>
        </p:nvPicPr>
        <p:blipFill>
          <a:blip r:embed="rId2" cstate="print">
            <a:extLst>
              <a:ext uri="{FD872850-8251-40D1-D06A-0712616EA4C4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625" name="VectorPath 262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626" name="TextBox2626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627" name="Combination 2627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2628" name="VectorPath 2628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2629" name="VectorPath 2629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2630" name="4C9390B7-54C5-454D-A0CA-AC4DF31FAF55"/>
          <p:cNvPicPr>
            <a:picLocks noChangeAspect="1"/>
          </p:cNvPicPr>
          <p:nvPr/>
        </p:nvPicPr>
        <p:blipFill>
          <a:blip r:embed="rId3" cstate="print">
            <a:extLst>
              <a:ext uri="{99469CAB-83B9-4DD0-C3B3-2A68F7487D06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2631" name="TextBox2631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632" name="Combination 2632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2633" name="VectorPath 2633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634" name="VectorPath 2634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635" name="B955DF5D-28EF-4DB1-32D1-0EC2BD19D388"/>
          <p:cNvPicPr>
            <a:picLocks noChangeAspect="1"/>
          </p:cNvPicPr>
          <p:nvPr/>
        </p:nvPicPr>
        <p:blipFill>
          <a:blip r:embed="rId4" cstate="print">
            <a:extLst>
              <a:ext uri="{77FA12DD-EA94-4AA0-0C4B-9965FD2ED0F6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2636" name="60A1150A-6DE2-4485-0306-171883555F45"/>
          <p:cNvPicPr>
            <a:picLocks noChangeAspect="1"/>
          </p:cNvPicPr>
          <p:nvPr/>
        </p:nvPicPr>
        <p:blipFill>
          <a:blip r:embed="rId5" cstate="print">
            <a:extLst>
              <a:ext uri="{C583350C-EBEA-4239-678C-27B9B3441CC4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637" name="TextBox2637"/>
          <p:cNvSpPr txBox="1"/>
          <p:nvPr/>
        </p:nvSpPr>
        <p:spPr>
          <a:xfrm>
            <a:off x="3468658" y="1206459"/>
            <a:ext cx="7581803" cy="5569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1）什么时候可以使用XPATH提取器？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针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对HTML格式的响应数据，可以使用XPATH提取器进行提取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2）使用“Xpath提取器”的操作步骤？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加HTTP请求-传智播客</a:t>
            </a:r>
          </a:p>
          <a:p>
            <a:pPr marL="1786158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加XPATH提取器</a:t>
            </a:r>
          </a:p>
          <a:p>
            <a:pPr marL="2395758" marR="0" lvl="1" indent="-342900" eaLnBrk="0">
              <a:lnSpc>
                <a:spcPct val="102083"/>
              </a:lnSpc>
              <a:buClr>
                <a:srgbClr val="FF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勾选Use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Tidy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(tolerant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parser)</a:t>
            </a:r>
          </a:p>
          <a:p>
            <a:pPr marL="0" marR="0" indent="0" eaLnBrk="0">
              <a:lnSpc>
                <a:spcPct val="9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395758" marR="0" lvl="0" indent="-34290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引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用名称：存放提取出的值的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参数名称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。如：填写title</a:t>
            </a:r>
          </a:p>
          <a:p>
            <a:pPr marL="2395758" marR="0" lvl="0" indent="-34290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XPath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Query：用于提取值的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XPath表达式</a:t>
            </a:r>
          </a:p>
          <a:p>
            <a:pPr marL="2395758" marR="0" lvl="0" indent="-34290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匹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配数字：0：表示随机，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-1：表示提取所有结果，1表示第一个值</a:t>
            </a:r>
          </a:p>
          <a:p>
            <a:pPr marL="0" marR="0" indent="0" eaLnBrk="0">
              <a:lnSpc>
                <a:spcPct val="11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1075"/>
              </a:lnSpc>
              <a:spcAft>
                <a:spcPts val="1221"/>
              </a:spcAft>
              <a:buAutoNum type="arabicPeriod" startAt="4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加HTTP请求-百度</a:t>
            </a:r>
          </a:p>
          <a:p>
            <a:pPr marL="2395758" marR="0" lvl="1" indent="-34290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引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用正则表达式中的引用名称。如：用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${title}引用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它</a:t>
            </a:r>
          </a:p>
          <a:p>
            <a:pPr marL="0" marR="0" indent="0" eaLnBrk="0">
              <a:lnSpc>
                <a:spcPct val="11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buAutoNum type="arabicPeriod" startAt="5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  <a:p>
            <a:pPr marL="0" marR="0" indent="0" eaLnBrk="0">
              <a:lnSpc>
                <a:spcPct val="17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638" name="VectorPath 263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639" name="VectorPath 263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707387C1-B37E-4527-D26B-AA8ECFC93955}"/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0" name="Combination 264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641" name="VectorPath 264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642" name="VectorPath 264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643" name="TextBox2643"/>
          <p:cNvSpPr txBox="1"/>
          <p:nvPr/>
        </p:nvSpPr>
        <p:spPr>
          <a:xfrm>
            <a:off x="802323" y="345580"/>
            <a:ext cx="41402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19-JMeter关联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JSON提取器</a:t>
            </a:r>
          </a:p>
        </p:txBody>
      </p:sp>
      <p:pic>
        <p:nvPicPr>
          <p:cNvPr id="2644" name="AABFBA85-6C29-4BD0-97C3-3E18D0BFEA4C"/>
          <p:cNvPicPr>
            <a:picLocks noChangeAspect="1"/>
          </p:cNvPicPr>
          <p:nvPr/>
        </p:nvPicPr>
        <p:blipFill>
          <a:blip r:embed="rId2" cstate="print">
            <a:extLst>
              <a:ext uri="{ABC07D7B-0457-4826-BB18-0B7A3A86C789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645" name="VectorPath 264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646" name="365A7910-C453-4225-D3BC-587F658E65FF"/>
          <p:cNvPicPr>
            <a:picLocks noChangeAspect="1"/>
          </p:cNvPicPr>
          <p:nvPr/>
        </p:nvPicPr>
        <p:blipFill>
          <a:blip r:embed="rId3" cstate="print">
            <a:extLst>
              <a:ext uri="{32156D58-8FFA-4947-DCE1-271C8C71DEEB}"/>
            </a:extLst>
          </a:blip>
          <a:srcRect/>
          <a:stretch>
            <a:fillRect/>
          </a:stretch>
        </p:blipFill>
        <p:spPr>
          <a:xfrm>
            <a:off x="47244" y="2240280"/>
            <a:ext cx="5884164" cy="1909572"/>
          </a:xfrm>
          <a:prstGeom prst="rect">
            <a:avLst/>
          </a:prstGeom>
        </p:spPr>
      </p:pic>
      <p:sp>
        <p:nvSpPr>
          <p:cNvPr id="2647" name="TextBox2647"/>
          <p:cNvSpPr txBox="1"/>
          <p:nvPr/>
        </p:nvSpPr>
        <p:spPr>
          <a:xfrm>
            <a:off x="930313" y="1101622"/>
            <a:ext cx="10634130" cy="31223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用：针对JSON格式的响应结果数据进行提取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位置：添加方式：测试计划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HTTP请求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(右键添加)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后置处理器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JSON提取器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09153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数介绍：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377282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Names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of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created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variables：存放提取出的值的参数名称</a:t>
            </a:r>
          </a:p>
          <a:p>
            <a:pPr marL="5377282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Path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Expressions：JSON路径表达式</a:t>
            </a:r>
          </a:p>
          <a:p>
            <a:pPr marL="5377282" marR="0" lvl="0" indent="-285750" eaLnBrk="0">
              <a:lnSpc>
                <a:spcPct val="151041"/>
              </a:lnSpc>
              <a:spcAft>
                <a:spcPts val="334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atch</a:t>
            </a:r>
            <a:r>
              <a:rPr lang="en-US" altLang="zh-CN" sz="1400" kern="0" spc="7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No：如果JSON路径匹配出许多结果，则可以选择提取哪个。0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40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表示随机，-1：表示提取所有结果，1表示第一个值</a:t>
            </a:r>
          </a:p>
          <a:p>
            <a:pPr marL="5377282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Default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Values：参数的默认值</a:t>
            </a:r>
          </a:p>
        </p:txBody>
      </p:sp>
      <p:pic>
        <p:nvPicPr>
          <p:cNvPr id="2648" name="873977EB-F65E-4ECA-3A5E-FE70A0FEAE39"/>
          <p:cNvPicPr>
            <a:picLocks noChangeAspect="1"/>
          </p:cNvPicPr>
          <p:nvPr/>
        </p:nvPicPr>
        <p:blipFill>
          <a:blip r:embed="rId4" cstate="print">
            <a:extLst>
              <a:ext uri="{AD1E8396-10FC-46AC-3B03-327253A99586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649" name="TextBox2649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650" name="VectorPath 265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651" name="VectorPath 265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489CDCE-1202-472B-D088-8676C837327D}"/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52" name="Combination 265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653" name="VectorPath 265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654" name="VectorPath 265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655" name="TextBox2655"/>
          <p:cNvSpPr txBox="1"/>
          <p:nvPr/>
        </p:nvSpPr>
        <p:spPr>
          <a:xfrm>
            <a:off x="802323" y="345580"/>
            <a:ext cx="41402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19-JMeter关联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JSON提取器</a:t>
            </a:r>
          </a:p>
        </p:txBody>
      </p:sp>
      <p:pic>
        <p:nvPicPr>
          <p:cNvPr id="2656" name="C01FB3C7-50EA-47E7-6637-26B2B2794795"/>
          <p:cNvPicPr>
            <a:picLocks noChangeAspect="1"/>
          </p:cNvPicPr>
          <p:nvPr/>
        </p:nvPicPr>
        <p:blipFill>
          <a:blip r:embed="rId2" cstate="print">
            <a:extLst>
              <a:ext uri="{95E18815-262D-4580-4683-ADF407773B19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657" name="VectorPath 265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658" name="092222B9-331B-46ED-1C40-F3B3AE63374C"/>
          <p:cNvPicPr>
            <a:picLocks noChangeAspect="1"/>
          </p:cNvPicPr>
          <p:nvPr/>
        </p:nvPicPr>
        <p:blipFill>
          <a:blip r:embed="rId3" cstate="print">
            <a:extLst>
              <a:ext uri="{E3866B91-F175-484B-C62A-4820FA33293B}"/>
            </a:extLst>
          </a:blip>
          <a:srcRect/>
          <a:stretch>
            <a:fillRect/>
          </a:stretch>
        </p:blipFill>
        <p:spPr>
          <a:xfrm>
            <a:off x="4091940" y="3442716"/>
            <a:ext cx="5884164" cy="1909572"/>
          </a:xfrm>
          <a:prstGeom prst="rect">
            <a:avLst/>
          </a:prstGeom>
        </p:spPr>
      </p:pic>
      <p:sp>
        <p:nvSpPr>
          <p:cNvPr id="2659" name="VectorPath 2659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660" name="TextBox2660"/>
          <p:cNvSpPr txBox="1"/>
          <p:nvPr/>
        </p:nvSpPr>
        <p:spPr>
          <a:xfrm>
            <a:off x="806196" y="1126950"/>
            <a:ext cx="9470900" cy="4475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27419"/>
              </a:lnSpc>
              <a:tabLst>
                <a:tab pos="7637907" algn="l"/>
              </a:tabLst>
            </a:pP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1、请求获取天气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的接口，</a:t>
            </a:r>
            <a:r>
              <a:rPr lang="en-US" altLang="zh-CN" sz="1550" u="sng" kern="0" spc="0" baseline="0" noProof="0" dirty="0">
                <a:solidFill>
                  <a:srgbClr val="0000FF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http://www.weather.com.cn/data/sk/101010100.html</a:t>
            </a:r>
            <a:r>
              <a:rPr sz="1550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获取返回结果中的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城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市名称“北京”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请求：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ttps://www.baidu.com/s?</a:t>
            </a:r>
            <a:r>
              <a:rPr lang="en-US" altLang="zh-CN" sz="1550" kern="0" spc="3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w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d=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北京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，把获取到的城市名称作为请求参数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加HTTP请求-天气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加JSON提取器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加HTTP请求-百度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pic>
        <p:nvPicPr>
          <p:cNvPr id="2661" name="6D57564F-A77D-4426-6EB5-54DF5458D5C4"/>
          <p:cNvPicPr>
            <a:picLocks noChangeAspect="1"/>
          </p:cNvPicPr>
          <p:nvPr/>
        </p:nvPicPr>
        <p:blipFill>
          <a:blip r:embed="rId6" cstate="print">
            <a:extLst>
              <a:ext uri="{9A74CA11-80AF-4844-80D5-D43DA8E5A937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662" name="VectorPath 2662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2663" name="8A7672F1-7374-4345-4306-72A07F83CE84"/>
          <p:cNvPicPr>
            <a:picLocks noChangeAspect="1"/>
          </p:cNvPicPr>
          <p:nvPr/>
        </p:nvPicPr>
        <p:blipFill>
          <a:blip r:embed="rId7" cstate="print">
            <a:extLst>
              <a:ext uri="{4F3E3243-5A6A-49DF-0EE6-87EBD288409F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2664" name="TextBox2664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2665" name="TextBox2665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666" name="VectorPath 266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667" name="VectorPath 266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31B913E2-F741-4B74-B101-0A2E5415D0B8}"/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8" name="Combination 266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669" name="VectorPath 266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670" name="VectorPath 267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671" name="TextBox2671"/>
          <p:cNvSpPr txBox="1"/>
          <p:nvPr/>
        </p:nvSpPr>
        <p:spPr>
          <a:xfrm>
            <a:off x="802323" y="335420"/>
            <a:ext cx="41402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19-JMeter关联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JSON提取器</a:t>
            </a:r>
          </a:p>
        </p:txBody>
      </p:sp>
      <p:pic>
        <p:nvPicPr>
          <p:cNvPr id="2672" name="CC648D79-C865-4927-E1D1-B7DFA4D0425A"/>
          <p:cNvPicPr>
            <a:picLocks noChangeAspect="1"/>
          </p:cNvPicPr>
          <p:nvPr/>
        </p:nvPicPr>
        <p:blipFill>
          <a:blip r:embed="rId2" cstate="print">
            <a:extLst>
              <a:ext uri="{F0E7885D-CCE5-4623-4CE1-CC0AD9CEAC43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673" name="VectorPath 267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674" name="TextBox2674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675" name="Combination 2675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2676" name="VectorPath 2676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2677" name="VectorPath 2677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2678" name="1662C583-E86B-4E2C-71D0-FC8ED2D98F01"/>
          <p:cNvPicPr>
            <a:picLocks noChangeAspect="1"/>
          </p:cNvPicPr>
          <p:nvPr/>
        </p:nvPicPr>
        <p:blipFill>
          <a:blip r:embed="rId3" cstate="print">
            <a:extLst>
              <a:ext uri="{3F2A496A-5170-4CD3-5DB9-B3CFC9BA4F9A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2679" name="TextBox2679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680" name="Combination 2680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2681" name="VectorPath 2681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682" name="VectorPath 2682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683" name="8D235CF2-EB8E-4A78-E6C4-FBFB2F056824"/>
          <p:cNvPicPr>
            <a:picLocks noChangeAspect="1"/>
          </p:cNvPicPr>
          <p:nvPr/>
        </p:nvPicPr>
        <p:blipFill>
          <a:blip r:embed="rId4" cstate="print">
            <a:extLst>
              <a:ext uri="{48D50734-35BD-40B0-EE0A-090EFD4D05DB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2684" name="72545B1F-C223-4D1D-31E8-5A25DAB2232A"/>
          <p:cNvPicPr>
            <a:picLocks noChangeAspect="1"/>
          </p:cNvPicPr>
          <p:nvPr/>
        </p:nvPicPr>
        <p:blipFill>
          <a:blip r:embed="rId5" cstate="print">
            <a:extLst>
              <a:ext uri="{47D40A76-5592-474C-8F9C-E3E3CF99C4B4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685" name="TextBox2685"/>
          <p:cNvSpPr txBox="1"/>
          <p:nvPr/>
        </p:nvSpPr>
        <p:spPr>
          <a:xfrm>
            <a:off x="3468658" y="1387434"/>
            <a:ext cx="7947245" cy="5388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1）什么时候可以使用JSON提取器？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针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对JSON格式的响应数据，可以使用JSON提取器进行提取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2）使用“JSON提取器”的操作步骤？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加HTTP请求-天气</a:t>
            </a:r>
          </a:p>
          <a:p>
            <a:pPr marL="1786158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加JSON提取器</a:t>
            </a:r>
          </a:p>
          <a:p>
            <a:pPr marL="2395758" marR="0" lvl="1" indent="-34290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Names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of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created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variables：存放提取出的值的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参数名称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。如：city</a:t>
            </a:r>
          </a:p>
          <a:p>
            <a:pPr marL="2395758" marR="0" lvl="1" indent="-34290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Path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Expressions：用于提取值的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JSON路径表达式</a:t>
            </a:r>
          </a:p>
          <a:p>
            <a:pPr marL="2395758" marR="0" lvl="1" indent="-342900" eaLnBrk="0">
              <a:lnSpc>
                <a:spcPct val="103273"/>
              </a:lnSpc>
              <a:spcAft>
                <a:spcPts val="1320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Match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No：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0：表示随机，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-1：表示提取所有结果，1表示第一个值</a:t>
            </a:r>
          </a:p>
          <a:p>
            <a:pPr marL="1786158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加HTTP请求-百度</a:t>
            </a:r>
          </a:p>
          <a:p>
            <a:pPr marL="2395758" marR="0" lvl="1" indent="-34290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引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用正则表达式中的引用名称。如：用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${city}引用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它</a:t>
            </a:r>
          </a:p>
          <a:p>
            <a:pPr marL="0" marR="0" indent="0" eaLnBrk="0">
              <a:lnSpc>
                <a:spcPct val="11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buAutoNum type="arabicPeriod" startAt="5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686" name="VectorPath 268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687" name="VectorPath 268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1711720D-FC36-4C5D-D074-FBC52709C0A2}"/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8" name="Combination 268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689" name="VectorPath 268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690" name="VectorPath 269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691" name="TextBox2691"/>
          <p:cNvSpPr txBox="1"/>
          <p:nvPr/>
        </p:nvSpPr>
        <p:spPr>
          <a:xfrm>
            <a:off x="802323" y="345580"/>
            <a:ext cx="41414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20-JMeter关联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JMeter属性</a:t>
            </a:r>
          </a:p>
        </p:txBody>
      </p:sp>
      <p:pic>
        <p:nvPicPr>
          <p:cNvPr id="2692" name="68AC8941-06BA-4504-285C-55E31EA643D5"/>
          <p:cNvPicPr>
            <a:picLocks noChangeAspect="1"/>
          </p:cNvPicPr>
          <p:nvPr/>
        </p:nvPicPr>
        <p:blipFill>
          <a:blip r:embed="rId2" cstate="print">
            <a:extLst>
              <a:ext uri="{BE8A5A83-C515-4B36-3984-94CD8F579D18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693" name="VectorPath 269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694" name="D746CF77-DC86-47EA-29BD-36D5401331E0"/>
          <p:cNvPicPr>
            <a:picLocks noChangeAspect="1"/>
          </p:cNvPicPr>
          <p:nvPr/>
        </p:nvPicPr>
        <p:blipFill>
          <a:blip r:embed="rId3" cstate="print">
            <a:extLst>
              <a:ext uri="{39D7A4B5-5E30-4AF0-036C-82A14BC15C82}"/>
            </a:extLst>
          </a:blip>
          <a:srcRect/>
          <a:stretch>
            <a:fillRect/>
          </a:stretch>
        </p:blipFill>
        <p:spPr>
          <a:xfrm>
            <a:off x="978408" y="1793748"/>
            <a:ext cx="3281172" cy="3235452"/>
          </a:xfrm>
          <a:prstGeom prst="rect">
            <a:avLst/>
          </a:prstGeom>
        </p:spPr>
      </p:pic>
      <p:pic>
        <p:nvPicPr>
          <p:cNvPr id="2695" name="70805BAD-C945-42F5-4933-DCEA6C02DD1D"/>
          <p:cNvPicPr>
            <a:picLocks noChangeAspect="1"/>
          </p:cNvPicPr>
          <p:nvPr/>
        </p:nvPicPr>
        <p:blipFill>
          <a:blip r:embed="rId4" cstate="print">
            <a:extLst>
              <a:ext uri="{1E2DCC60-DFCD-409A-047B-EDEBFE6C3786}"/>
            </a:extLst>
          </a:blip>
          <a:srcRect/>
          <a:stretch>
            <a:fillRect/>
          </a:stretch>
        </p:blipFill>
        <p:spPr>
          <a:xfrm>
            <a:off x="4023639" y="1945754"/>
            <a:ext cx="4524375" cy="276225"/>
          </a:xfrm>
          <a:prstGeom prst="rect">
            <a:avLst/>
          </a:prstGeom>
        </p:spPr>
      </p:pic>
      <p:pic>
        <p:nvPicPr>
          <p:cNvPr id="2696" name="C03E3439-657F-47DC-4CB7-EA00F75BCED4"/>
          <p:cNvPicPr>
            <a:picLocks noChangeAspect="1"/>
          </p:cNvPicPr>
          <p:nvPr/>
        </p:nvPicPr>
        <p:blipFill>
          <a:blip r:embed="rId5" cstate="print">
            <a:extLst>
              <a:ext uri="{2A822B38-FA4A-4D19-8185-96C89859669D}"/>
            </a:extLst>
          </a:blip>
          <a:srcRect/>
          <a:stretch>
            <a:fillRect/>
          </a:stretch>
        </p:blipFill>
        <p:spPr>
          <a:xfrm>
            <a:off x="4007561" y="2357234"/>
            <a:ext cx="4543425" cy="285750"/>
          </a:xfrm>
          <a:prstGeom prst="rect">
            <a:avLst/>
          </a:prstGeom>
        </p:spPr>
      </p:pic>
      <p:pic>
        <p:nvPicPr>
          <p:cNvPr id="2697" name="E2A35894-20C7-45ED-0EEB-4AB6834090CE"/>
          <p:cNvPicPr>
            <a:picLocks noChangeAspect="1"/>
          </p:cNvPicPr>
          <p:nvPr/>
        </p:nvPicPr>
        <p:blipFill>
          <a:blip r:embed="rId6" cstate="print">
            <a:extLst>
              <a:ext uri="{D76D963C-B579-4926-2BFB-9F4E19302305}"/>
            </a:extLst>
          </a:blip>
          <a:srcRect/>
          <a:stretch>
            <a:fillRect/>
          </a:stretch>
        </p:blipFill>
        <p:spPr>
          <a:xfrm>
            <a:off x="4014699" y="2769603"/>
            <a:ext cx="1333500" cy="276225"/>
          </a:xfrm>
          <a:prstGeom prst="rect">
            <a:avLst/>
          </a:prstGeom>
        </p:spPr>
      </p:pic>
      <p:pic>
        <p:nvPicPr>
          <p:cNvPr id="2698" name="76E0A29F-4FAA-403C-259E-7FCC37E9C0DF"/>
          <p:cNvPicPr>
            <a:picLocks noChangeAspect="1"/>
          </p:cNvPicPr>
          <p:nvPr/>
        </p:nvPicPr>
        <p:blipFill>
          <a:blip r:embed="rId7" cstate="print">
            <a:extLst>
              <a:ext uri="{E8106A9A-A1A8-494A-7BB6-B9ACDA1D7094}"/>
            </a:extLst>
          </a:blip>
          <a:srcRect/>
          <a:stretch>
            <a:fillRect/>
          </a:stretch>
        </p:blipFill>
        <p:spPr>
          <a:xfrm>
            <a:off x="5340172" y="2768715"/>
            <a:ext cx="409575" cy="276225"/>
          </a:xfrm>
          <a:prstGeom prst="rect">
            <a:avLst/>
          </a:prstGeom>
        </p:spPr>
      </p:pic>
      <p:pic>
        <p:nvPicPr>
          <p:cNvPr id="2699" name="3BBB06C1-B75A-495D-7878-B42B95BF76D7"/>
          <p:cNvPicPr>
            <a:picLocks noChangeAspect="1"/>
          </p:cNvPicPr>
          <p:nvPr/>
        </p:nvPicPr>
        <p:blipFill>
          <a:blip r:embed="rId8" cstate="print">
            <a:extLst>
              <a:ext uri="{56752221-AFC6-4BA7-8C9E-F63D2DBD4495}"/>
            </a:extLst>
          </a:blip>
          <a:srcRect/>
          <a:stretch>
            <a:fillRect/>
          </a:stretch>
        </p:blipFill>
        <p:spPr>
          <a:xfrm>
            <a:off x="4023639" y="3445396"/>
            <a:ext cx="4524375" cy="276225"/>
          </a:xfrm>
          <a:prstGeom prst="rect">
            <a:avLst/>
          </a:prstGeom>
        </p:spPr>
      </p:pic>
      <p:pic>
        <p:nvPicPr>
          <p:cNvPr id="2700" name="FF258E00-DD01-4652-A7FF-F91E661D790B"/>
          <p:cNvPicPr>
            <a:picLocks noChangeAspect="1"/>
          </p:cNvPicPr>
          <p:nvPr/>
        </p:nvPicPr>
        <p:blipFill>
          <a:blip r:embed="rId9" cstate="print">
            <a:extLst>
              <a:ext uri="{2E6EA98C-9321-4B34-AB9E-316BEAC181F7}"/>
            </a:extLst>
          </a:blip>
          <a:srcRect/>
          <a:stretch>
            <a:fillRect/>
          </a:stretch>
        </p:blipFill>
        <p:spPr>
          <a:xfrm>
            <a:off x="4026319" y="3858654"/>
            <a:ext cx="523875" cy="266700"/>
          </a:xfrm>
          <a:prstGeom prst="rect">
            <a:avLst/>
          </a:prstGeom>
        </p:spPr>
      </p:pic>
      <p:pic>
        <p:nvPicPr>
          <p:cNvPr id="2701" name="3D42E050-2E11-4F3D-57EC-8AAEA9F68D8A"/>
          <p:cNvPicPr>
            <a:picLocks noChangeAspect="1"/>
          </p:cNvPicPr>
          <p:nvPr/>
        </p:nvPicPr>
        <p:blipFill>
          <a:blip r:embed="rId10" cstate="print">
            <a:extLst>
              <a:ext uri="{8CD2A085-DE9D-45F5-C324-3FA19219C09C}"/>
            </a:extLst>
          </a:blip>
          <a:srcRect/>
          <a:stretch>
            <a:fillRect/>
          </a:stretch>
        </p:blipFill>
        <p:spPr>
          <a:xfrm>
            <a:off x="4564177" y="3855987"/>
            <a:ext cx="2809875" cy="295275"/>
          </a:xfrm>
          <a:prstGeom prst="rect">
            <a:avLst/>
          </a:prstGeom>
        </p:spPr>
      </p:pic>
      <p:pic>
        <p:nvPicPr>
          <p:cNvPr id="2702" name="A3FDD893-39AC-49ED-FF48-A8D3096B183B"/>
          <p:cNvPicPr>
            <a:picLocks noChangeAspect="1"/>
          </p:cNvPicPr>
          <p:nvPr/>
        </p:nvPicPr>
        <p:blipFill>
          <a:blip r:embed="rId11" cstate="print">
            <a:extLst>
              <a:ext uri="{E09357BF-75EC-4261-7D15-028B5A2892F6}"/>
            </a:extLst>
          </a:blip>
          <a:srcRect/>
          <a:stretch>
            <a:fillRect/>
          </a:stretch>
        </p:blipFill>
        <p:spPr>
          <a:xfrm>
            <a:off x="4035717" y="4442168"/>
            <a:ext cx="571500" cy="85725"/>
          </a:xfrm>
          <a:prstGeom prst="rect">
            <a:avLst/>
          </a:prstGeom>
        </p:spPr>
      </p:pic>
      <p:pic>
        <p:nvPicPr>
          <p:cNvPr id="2703" name="A642E3FC-6036-4678-BC1E-EEDEC03E9AB4"/>
          <p:cNvPicPr>
            <a:picLocks noChangeAspect="1"/>
          </p:cNvPicPr>
          <p:nvPr/>
        </p:nvPicPr>
        <p:blipFill>
          <a:blip r:embed="rId12" cstate="print">
            <a:extLst>
              <a:ext uri="{FC7C95F2-74BB-4730-5201-B1709C016E2F}"/>
            </a:extLst>
          </a:blip>
          <a:srcRect/>
          <a:stretch>
            <a:fillRect/>
          </a:stretch>
        </p:blipFill>
        <p:spPr>
          <a:xfrm>
            <a:off x="4727232" y="4335057"/>
            <a:ext cx="1590675" cy="266700"/>
          </a:xfrm>
          <a:prstGeom prst="rect">
            <a:avLst/>
          </a:prstGeom>
        </p:spPr>
      </p:pic>
      <p:sp>
        <p:nvSpPr>
          <p:cNvPr id="2704" name="TextBox2704"/>
          <p:cNvSpPr txBox="1"/>
          <p:nvPr/>
        </p:nvSpPr>
        <p:spPr>
          <a:xfrm>
            <a:off x="802323" y="1146414"/>
            <a:ext cx="7739663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0192"/>
              </a:lnSpc>
            </a:pPr>
            <a:r>
              <a:rPr lang="en-US" altLang="zh-CN" sz="2625" kern="0" spc="80" baseline="-49891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2625" kern="0" spc="75" baseline="-49891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什么要使用JMeter属</a:t>
            </a:r>
            <a:r>
              <a:rPr lang="en-US" altLang="zh-CN" sz="2625" kern="0" spc="60" baseline="-49891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2625" kern="0" spc="50" baseline="-49891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？</a:t>
            </a:r>
            <a:r>
              <a:rPr lang="en-US" altLang="zh-CN" sz="2625" kern="0" spc="-415" baseline="-49891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6750" kern="0" spc="-570" baseline="-173184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传智教育</a:t>
            </a:r>
            <a:r>
              <a:rPr lang="en-US" altLang="zh-CN" sz="6750" kern="0" spc="-190" baseline="-173184" noProof="0" dirty="0">
                <a:solidFill>
                  <a:srgbClr val="C0C0C0">
                    <a:alpha val="20000"/>
                  </a:srgbClr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6750" kern="0" spc="-550" baseline="-173184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</a:p>
        </p:txBody>
      </p:sp>
      <p:sp>
        <p:nvSpPr>
          <p:cNvPr id="2705" name="TextBox2705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grpSp>
        <p:nvGrpSpPr>
          <p:cNvPr id="2706" name="Combination 2706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2707" name="VectorPath 2707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2708" name="VectorPath 2708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077E97D8-4E0B-462B-B1A0-9451A87066DC}"/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09" name="Combination 270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710" name="VectorPath 271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711" name="VectorPath 271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712" name="TextBox2712"/>
          <p:cNvSpPr txBox="1"/>
          <p:nvPr/>
        </p:nvSpPr>
        <p:spPr>
          <a:xfrm>
            <a:off x="802323" y="345580"/>
            <a:ext cx="41414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20-JMeter关联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JMeter属性</a:t>
            </a:r>
          </a:p>
        </p:txBody>
      </p:sp>
      <p:pic>
        <p:nvPicPr>
          <p:cNvPr id="2713" name="330F962F-3769-4F41-2E43-F279087B0496"/>
          <p:cNvPicPr>
            <a:picLocks noChangeAspect="1"/>
          </p:cNvPicPr>
          <p:nvPr/>
        </p:nvPicPr>
        <p:blipFill>
          <a:blip r:embed="rId2" cstate="print">
            <a:extLst>
              <a:ext uri="{CD2171CF-AF7F-4C73-9FA9-BDE7F959DCA3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714" name="VectorPath 271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715" name="VectorPath 2715"/>
          <p:cNvSpPr/>
          <p:nvPr/>
        </p:nvSpPr>
        <p:spPr>
          <a:xfrm>
            <a:off x="5934875" y="1618628"/>
            <a:ext cx="6084291" cy="487071"/>
          </a:xfrm>
          <a:custGeom>
            <a:avLst/>
            <a:gdLst/>
            <a:ahLst/>
            <a:cxnLst/>
            <a:rect l="l" t="t" r="r" b="b"/>
            <a:pathLst>
              <a:path w="6084291" h="487071">
                <a:moveTo>
                  <a:pt x="6074067" y="241"/>
                </a:moveTo>
                <a:lnTo>
                  <a:pt x="6076456" y="965"/>
                </a:lnTo>
                <a:lnTo>
                  <a:pt x="6078653" y="2146"/>
                </a:lnTo>
                <a:lnTo>
                  <a:pt x="6080570" y="3721"/>
                </a:lnTo>
                <a:lnTo>
                  <a:pt x="6082158" y="5652"/>
                </a:lnTo>
                <a:lnTo>
                  <a:pt x="6083327" y="7836"/>
                </a:lnTo>
                <a:lnTo>
                  <a:pt x="6084050" y="10223"/>
                </a:lnTo>
                <a:lnTo>
                  <a:pt x="6084290" y="12700"/>
                </a:lnTo>
                <a:lnTo>
                  <a:pt x="6084290" y="474371"/>
                </a:lnTo>
                <a:lnTo>
                  <a:pt x="6084050" y="476847"/>
                </a:lnTo>
                <a:lnTo>
                  <a:pt x="6083327" y="479222"/>
                </a:lnTo>
                <a:lnTo>
                  <a:pt x="6082158" y="481419"/>
                </a:lnTo>
                <a:lnTo>
                  <a:pt x="6080570" y="483350"/>
                </a:lnTo>
                <a:lnTo>
                  <a:pt x="6078653" y="484924"/>
                </a:lnTo>
                <a:lnTo>
                  <a:pt x="6076456" y="486105"/>
                </a:lnTo>
                <a:lnTo>
                  <a:pt x="6074067" y="486817"/>
                </a:lnTo>
                <a:lnTo>
                  <a:pt x="6071590" y="487071"/>
                </a:lnTo>
                <a:lnTo>
                  <a:pt x="12700" y="487071"/>
                </a:lnTo>
                <a:lnTo>
                  <a:pt x="10224" y="486817"/>
                </a:lnTo>
                <a:lnTo>
                  <a:pt x="7849" y="486105"/>
                </a:lnTo>
                <a:lnTo>
                  <a:pt x="5652" y="484924"/>
                </a:lnTo>
                <a:lnTo>
                  <a:pt x="3721" y="483350"/>
                </a:lnTo>
                <a:lnTo>
                  <a:pt x="2146" y="481419"/>
                </a:lnTo>
                <a:lnTo>
                  <a:pt x="965" y="479222"/>
                </a:lnTo>
                <a:lnTo>
                  <a:pt x="253" y="476847"/>
                </a:lnTo>
                <a:lnTo>
                  <a:pt x="0" y="474371"/>
                </a:lnTo>
                <a:lnTo>
                  <a:pt x="0" y="12700"/>
                </a:lnTo>
                <a:lnTo>
                  <a:pt x="253" y="10223"/>
                </a:lnTo>
                <a:lnTo>
                  <a:pt x="965" y="7836"/>
                </a:lnTo>
                <a:lnTo>
                  <a:pt x="2146" y="5652"/>
                </a:lnTo>
                <a:lnTo>
                  <a:pt x="3721" y="3721"/>
                </a:lnTo>
                <a:lnTo>
                  <a:pt x="5652" y="2146"/>
                </a:lnTo>
                <a:lnTo>
                  <a:pt x="7849" y="965"/>
                </a:lnTo>
                <a:lnTo>
                  <a:pt x="10224" y="241"/>
                </a:lnTo>
                <a:lnTo>
                  <a:pt x="12700" y="0"/>
                </a:lnTo>
                <a:lnTo>
                  <a:pt x="6071590" y="0"/>
                </a:lnTo>
                <a:moveTo>
                  <a:pt x="25400" y="25400"/>
                </a:moveTo>
                <a:lnTo>
                  <a:pt x="25400" y="461671"/>
                </a:lnTo>
                <a:lnTo>
                  <a:pt x="6058890" y="461671"/>
                </a:lnTo>
                <a:lnTo>
                  <a:pt x="6058890" y="25400"/>
                </a:lnTo>
              </a:path>
            </a:pathLst>
          </a:custGeom>
          <a:solidFill>
            <a:srgbClr val="C0504D">
              <a:alpha val="100000"/>
            </a:srgbClr>
          </a:solidFill>
        </p:spPr>
      </p:sp>
      <p:pic>
        <p:nvPicPr>
          <p:cNvPr id="2716" name="AF709250-0D04-4B8B-58BD-4E07E1BABC03"/>
          <p:cNvPicPr>
            <a:picLocks noChangeAspect="1"/>
          </p:cNvPicPr>
          <p:nvPr/>
        </p:nvPicPr>
        <p:blipFill>
          <a:blip r:embed="rId3" cstate="print">
            <a:extLst>
              <a:ext uri="{1C4B9AD9-FE7B-4B8D-6246-E2815F05C708}"/>
            </a:extLst>
          </a:blip>
          <a:srcRect/>
          <a:stretch>
            <a:fillRect/>
          </a:stretch>
        </p:blipFill>
        <p:spPr>
          <a:xfrm>
            <a:off x="6172200" y="2211325"/>
            <a:ext cx="5483352" cy="3910584"/>
          </a:xfrm>
          <a:prstGeom prst="rect">
            <a:avLst/>
          </a:prstGeom>
        </p:spPr>
      </p:pic>
      <p:sp>
        <p:nvSpPr>
          <p:cNvPr id="2717" name="VectorPath 2717"/>
          <p:cNvSpPr/>
          <p:nvPr/>
        </p:nvSpPr>
        <p:spPr>
          <a:xfrm>
            <a:off x="826173" y="1618628"/>
            <a:ext cx="4593412" cy="487071"/>
          </a:xfrm>
          <a:custGeom>
            <a:avLst/>
            <a:gdLst/>
            <a:ahLst/>
            <a:cxnLst/>
            <a:rect l="l" t="t" r="r" b="b"/>
            <a:pathLst>
              <a:path w="4593412" h="487071">
                <a:moveTo>
                  <a:pt x="4583189" y="241"/>
                </a:moveTo>
                <a:lnTo>
                  <a:pt x="4585577" y="965"/>
                </a:lnTo>
                <a:lnTo>
                  <a:pt x="4587774" y="2146"/>
                </a:lnTo>
                <a:lnTo>
                  <a:pt x="4589691" y="3721"/>
                </a:lnTo>
                <a:lnTo>
                  <a:pt x="4591279" y="5652"/>
                </a:lnTo>
                <a:lnTo>
                  <a:pt x="4592447" y="7836"/>
                </a:lnTo>
                <a:lnTo>
                  <a:pt x="4593171" y="10223"/>
                </a:lnTo>
                <a:lnTo>
                  <a:pt x="4593412" y="12700"/>
                </a:lnTo>
                <a:lnTo>
                  <a:pt x="4593412" y="474371"/>
                </a:lnTo>
                <a:lnTo>
                  <a:pt x="4593171" y="476847"/>
                </a:lnTo>
                <a:lnTo>
                  <a:pt x="4592447" y="479222"/>
                </a:lnTo>
                <a:lnTo>
                  <a:pt x="4591279" y="481419"/>
                </a:lnTo>
                <a:lnTo>
                  <a:pt x="4589691" y="483350"/>
                </a:lnTo>
                <a:lnTo>
                  <a:pt x="4587774" y="484924"/>
                </a:lnTo>
                <a:lnTo>
                  <a:pt x="4585577" y="486105"/>
                </a:lnTo>
                <a:lnTo>
                  <a:pt x="4583189" y="486817"/>
                </a:lnTo>
                <a:lnTo>
                  <a:pt x="4580712" y="487071"/>
                </a:lnTo>
                <a:lnTo>
                  <a:pt x="12700" y="487071"/>
                </a:lnTo>
                <a:lnTo>
                  <a:pt x="10211" y="486817"/>
                </a:lnTo>
                <a:lnTo>
                  <a:pt x="7836" y="486105"/>
                </a:lnTo>
                <a:lnTo>
                  <a:pt x="5639" y="484924"/>
                </a:lnTo>
                <a:lnTo>
                  <a:pt x="3708" y="483350"/>
                </a:lnTo>
                <a:lnTo>
                  <a:pt x="2133" y="481419"/>
                </a:lnTo>
                <a:lnTo>
                  <a:pt x="965" y="479222"/>
                </a:lnTo>
                <a:lnTo>
                  <a:pt x="241" y="476847"/>
                </a:lnTo>
                <a:lnTo>
                  <a:pt x="0" y="474371"/>
                </a:lnTo>
                <a:lnTo>
                  <a:pt x="0" y="12700"/>
                </a:lnTo>
                <a:lnTo>
                  <a:pt x="241" y="10223"/>
                </a:lnTo>
                <a:lnTo>
                  <a:pt x="965" y="7836"/>
                </a:lnTo>
                <a:lnTo>
                  <a:pt x="2133" y="5652"/>
                </a:lnTo>
                <a:lnTo>
                  <a:pt x="3708" y="3721"/>
                </a:lnTo>
                <a:lnTo>
                  <a:pt x="5639" y="2146"/>
                </a:lnTo>
                <a:lnTo>
                  <a:pt x="7836" y="965"/>
                </a:lnTo>
                <a:lnTo>
                  <a:pt x="10211" y="241"/>
                </a:lnTo>
                <a:lnTo>
                  <a:pt x="12700" y="0"/>
                </a:lnTo>
                <a:lnTo>
                  <a:pt x="4580712" y="0"/>
                </a:lnTo>
                <a:moveTo>
                  <a:pt x="25400" y="25400"/>
                </a:moveTo>
                <a:lnTo>
                  <a:pt x="25400" y="461671"/>
                </a:lnTo>
                <a:lnTo>
                  <a:pt x="4568012" y="461671"/>
                </a:lnTo>
                <a:lnTo>
                  <a:pt x="4568012" y="25400"/>
                </a:lnTo>
              </a:path>
            </a:pathLst>
          </a:custGeom>
          <a:solidFill>
            <a:srgbClr val="C0504D">
              <a:alpha val="100000"/>
            </a:srgbClr>
          </a:solidFill>
        </p:spPr>
      </p:sp>
      <p:pic>
        <p:nvPicPr>
          <p:cNvPr id="2718" name="8DF80EA4-FDFC-4FEA-E596-FB5C455BB7EC"/>
          <p:cNvPicPr>
            <a:picLocks noChangeAspect="1"/>
          </p:cNvPicPr>
          <p:nvPr/>
        </p:nvPicPr>
        <p:blipFill>
          <a:blip r:embed="rId4" cstate="print">
            <a:extLst>
              <a:ext uri="{BFE217F9-130C-4854-D899-540B0F0D71EA}"/>
            </a:extLst>
          </a:blip>
          <a:srcRect/>
          <a:stretch>
            <a:fillRect/>
          </a:stretch>
        </p:blipFill>
        <p:spPr>
          <a:xfrm>
            <a:off x="422148" y="2211325"/>
            <a:ext cx="5145024" cy="3910584"/>
          </a:xfrm>
          <a:prstGeom prst="rect">
            <a:avLst/>
          </a:prstGeom>
        </p:spPr>
      </p:pic>
      <p:sp>
        <p:nvSpPr>
          <p:cNvPr id="2719" name="TextBox2719"/>
          <p:cNvSpPr txBox="1"/>
          <p:nvPr/>
        </p:nvSpPr>
        <p:spPr>
          <a:xfrm>
            <a:off x="930313" y="1112975"/>
            <a:ext cx="10638918" cy="896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Meter属性的配置函数：</a:t>
            </a:r>
          </a:p>
          <a:p>
            <a:pPr marL="0" marR="0" indent="0" eaLnBrk="0">
              <a:lnSpc>
                <a:spcPct val="25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  <a:tabLst>
                <a:tab pos="204152" algn="l"/>
                <a:tab pos="5312855" algn="l"/>
              </a:tabLst>
            </a:pPr>
            <a:r>
              <a:rPr lang="en-US" altLang="zh-CN" sz="1550" u="sng" kern="0" spc="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sz="1550" u="sng" kern="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	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etProperty函数：将值</a:t>
            </a:r>
            <a:r>
              <a:rPr lang="en-US" altLang="zh-CN" sz="1550" kern="0" spc="4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保存成JMet</a:t>
            </a:r>
            <a:r>
              <a:rPr lang="en-US" altLang="zh-CN" sz="1550" kern="0" spc="3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er属性</a:t>
            </a:r>
            <a:r>
              <a:rPr lang="en-US" altLang="zh-CN" sz="1550" kern="0" spc="798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55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roperty函数：在其他线程组中使用property函数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读取属性</a:t>
            </a:r>
          </a:p>
        </p:txBody>
      </p:sp>
      <p:pic>
        <p:nvPicPr>
          <p:cNvPr id="2720" name="2CE74122-7680-4F3A-0AE8-80563A6B6518"/>
          <p:cNvPicPr>
            <a:picLocks noChangeAspect="1"/>
          </p:cNvPicPr>
          <p:nvPr/>
        </p:nvPicPr>
        <p:blipFill>
          <a:blip r:embed="rId5" cstate="print">
            <a:extLst>
              <a:ext uri="{F92E3DBC-9BD8-4BDB-A319-EA5CF7403465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721" name="TextBox2721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722" name="VectorPath 2722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723" name="VectorPath 2723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1CF35EE9-430D-421A-E8AB-753300C83467}"/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3" name="Combination 21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14" name="VectorPath 21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15" name="VectorPath 21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16" name="TextBox216"/>
          <p:cNvSpPr txBox="1"/>
          <p:nvPr/>
        </p:nvSpPr>
        <p:spPr>
          <a:xfrm>
            <a:off x="802323" y="345580"/>
            <a:ext cx="32143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3-功能测试与性能测试</a:t>
            </a:r>
          </a:p>
        </p:txBody>
      </p:sp>
      <p:sp>
        <p:nvSpPr>
          <p:cNvPr id="218" name="VectorPath 21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19" name="VectorPath 219"/>
          <p:cNvSpPr/>
          <p:nvPr/>
        </p:nvSpPr>
        <p:spPr>
          <a:xfrm>
            <a:off x="1990966" y="2323783"/>
            <a:ext cx="6758230" cy="905650"/>
          </a:xfrm>
          <a:custGeom>
            <a:avLst/>
            <a:gdLst/>
            <a:ahLst/>
            <a:cxnLst/>
            <a:rect l="l" t="t" r="r" b="b"/>
            <a:pathLst>
              <a:path w="6758230" h="905650">
                <a:moveTo>
                  <a:pt x="6748006" y="254"/>
                </a:moveTo>
                <a:lnTo>
                  <a:pt x="6750394" y="965"/>
                </a:lnTo>
                <a:lnTo>
                  <a:pt x="6752590" y="2146"/>
                </a:lnTo>
                <a:lnTo>
                  <a:pt x="6754508" y="3721"/>
                </a:lnTo>
                <a:lnTo>
                  <a:pt x="6756095" y="5651"/>
                </a:lnTo>
                <a:lnTo>
                  <a:pt x="6757264" y="7849"/>
                </a:lnTo>
                <a:lnTo>
                  <a:pt x="6757989" y="10223"/>
                </a:lnTo>
                <a:lnTo>
                  <a:pt x="6758230" y="12700"/>
                </a:lnTo>
                <a:lnTo>
                  <a:pt x="6758230" y="892950"/>
                </a:lnTo>
                <a:lnTo>
                  <a:pt x="6757989" y="895426"/>
                </a:lnTo>
                <a:lnTo>
                  <a:pt x="6757264" y="897801"/>
                </a:lnTo>
                <a:lnTo>
                  <a:pt x="6756095" y="899998"/>
                </a:lnTo>
                <a:lnTo>
                  <a:pt x="6754508" y="901928"/>
                </a:lnTo>
                <a:lnTo>
                  <a:pt x="6752590" y="903503"/>
                </a:lnTo>
                <a:lnTo>
                  <a:pt x="6750394" y="904685"/>
                </a:lnTo>
                <a:lnTo>
                  <a:pt x="6748006" y="905396"/>
                </a:lnTo>
                <a:lnTo>
                  <a:pt x="6745530" y="905650"/>
                </a:lnTo>
                <a:lnTo>
                  <a:pt x="12700" y="905650"/>
                </a:lnTo>
                <a:lnTo>
                  <a:pt x="10224" y="905396"/>
                </a:lnTo>
                <a:lnTo>
                  <a:pt x="7836" y="904685"/>
                </a:lnTo>
                <a:lnTo>
                  <a:pt x="5639" y="903503"/>
                </a:lnTo>
                <a:lnTo>
                  <a:pt x="3721" y="901928"/>
                </a:lnTo>
                <a:lnTo>
                  <a:pt x="2134" y="899998"/>
                </a:lnTo>
                <a:lnTo>
                  <a:pt x="965" y="897801"/>
                </a:lnTo>
                <a:lnTo>
                  <a:pt x="241" y="895426"/>
                </a:lnTo>
                <a:lnTo>
                  <a:pt x="0" y="892950"/>
                </a:lnTo>
                <a:lnTo>
                  <a:pt x="0" y="12700"/>
                </a:lnTo>
                <a:lnTo>
                  <a:pt x="241" y="10223"/>
                </a:lnTo>
                <a:lnTo>
                  <a:pt x="965" y="7849"/>
                </a:lnTo>
                <a:lnTo>
                  <a:pt x="2134" y="5651"/>
                </a:lnTo>
                <a:lnTo>
                  <a:pt x="3721" y="3721"/>
                </a:lnTo>
                <a:lnTo>
                  <a:pt x="5639" y="2146"/>
                </a:lnTo>
                <a:lnTo>
                  <a:pt x="7836" y="965"/>
                </a:lnTo>
                <a:lnTo>
                  <a:pt x="10224" y="254"/>
                </a:lnTo>
                <a:lnTo>
                  <a:pt x="12700" y="0"/>
                </a:lnTo>
                <a:lnTo>
                  <a:pt x="6745530" y="0"/>
                </a:lnTo>
                <a:moveTo>
                  <a:pt x="25400" y="25400"/>
                </a:moveTo>
                <a:lnTo>
                  <a:pt x="25400" y="880250"/>
                </a:lnTo>
                <a:lnTo>
                  <a:pt x="6732829" y="880250"/>
                </a:lnTo>
                <a:lnTo>
                  <a:pt x="6732829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220" name="TextBox220"/>
          <p:cNvSpPr txBox="1"/>
          <p:nvPr/>
        </p:nvSpPr>
        <p:spPr>
          <a:xfrm>
            <a:off x="802323" y="1054339"/>
            <a:ext cx="9883140" cy="3094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焦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点不一样</a:t>
            </a:r>
          </a:p>
          <a:p>
            <a:pPr marL="0" marR="0" indent="0" eaLnBrk="0">
              <a:lnSpc>
                <a:spcPct val="24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功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能测试：验证软件系统操作功能是否符合产品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功能需求规格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，主要焦点在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功能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（正向、逆向）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；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2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能测试：验证软件系统是否满足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业务需求场景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，主要焦点是业务场景的满足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(时间、资源)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；</a:t>
            </a:r>
          </a:p>
        </p:txBody>
      </p:sp>
      <p:pic>
        <p:nvPicPr>
          <p:cNvPr id="221" name="F37A3695-2264-42A2-0EC8-F7D228B441AF"/>
          <p:cNvPicPr>
            <a:picLocks noChangeAspect="1"/>
          </p:cNvPicPr>
          <p:nvPr/>
        </p:nvPicPr>
        <p:blipFill>
          <a:blip r:embed="rId2" cstate="print">
            <a:extLst>
              <a:ext uri="{3856CE6E-10E0-4FF2-20B6-D81B37BF5921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22" name="TextBox222"/>
          <p:cNvSpPr txBox="1"/>
          <p:nvPr/>
        </p:nvSpPr>
        <p:spPr>
          <a:xfrm>
            <a:off x="2095106" y="1911618"/>
            <a:ext cx="6503035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 err="1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</a:t>
            </a:r>
            <a:r>
              <a:rPr lang="en-US" altLang="zh-CN" sz="1550" kern="0" spc="0" baseline="0" noProof="0" dirty="0" err="1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向（功能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，例如：输入正确的用户名密码，登录成功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逆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向（功能）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，例如：输入错误的用户名密码，登录失败给出提示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1881"/>
              </a:lnSpc>
              <a:spcAft>
                <a:spcPts val="434"/>
              </a:spcAft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例如：100W人使用正确的用户名密码登录，1s内能登录成功，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时间</a:t>
            </a:r>
          </a:p>
        </p:txBody>
      </p:sp>
      <p:sp>
        <p:nvSpPr>
          <p:cNvPr id="223" name="VectorPath 223"/>
          <p:cNvSpPr/>
          <p:nvPr/>
        </p:nvSpPr>
        <p:spPr>
          <a:xfrm>
            <a:off x="1990966" y="4540720"/>
            <a:ext cx="6837744" cy="905637"/>
          </a:xfrm>
          <a:custGeom>
            <a:avLst/>
            <a:gdLst/>
            <a:ahLst/>
            <a:cxnLst/>
            <a:rect l="l" t="t" r="r" b="b"/>
            <a:pathLst>
              <a:path w="6837744" h="905637">
                <a:moveTo>
                  <a:pt x="6827520" y="241"/>
                </a:moveTo>
                <a:lnTo>
                  <a:pt x="6829909" y="965"/>
                </a:lnTo>
                <a:lnTo>
                  <a:pt x="6832093" y="2134"/>
                </a:lnTo>
                <a:lnTo>
                  <a:pt x="6834023" y="3721"/>
                </a:lnTo>
                <a:lnTo>
                  <a:pt x="6835598" y="5639"/>
                </a:lnTo>
                <a:lnTo>
                  <a:pt x="6836779" y="7836"/>
                </a:lnTo>
                <a:lnTo>
                  <a:pt x="6837502" y="10224"/>
                </a:lnTo>
                <a:lnTo>
                  <a:pt x="6837744" y="12700"/>
                </a:lnTo>
                <a:lnTo>
                  <a:pt x="6837744" y="892937"/>
                </a:lnTo>
                <a:lnTo>
                  <a:pt x="6837502" y="895414"/>
                </a:lnTo>
                <a:lnTo>
                  <a:pt x="6836779" y="897801"/>
                </a:lnTo>
                <a:lnTo>
                  <a:pt x="6835598" y="899999"/>
                </a:lnTo>
                <a:lnTo>
                  <a:pt x="6834023" y="901916"/>
                </a:lnTo>
                <a:lnTo>
                  <a:pt x="6832093" y="903491"/>
                </a:lnTo>
                <a:lnTo>
                  <a:pt x="6829909" y="904672"/>
                </a:lnTo>
                <a:lnTo>
                  <a:pt x="6827520" y="905396"/>
                </a:lnTo>
                <a:lnTo>
                  <a:pt x="6825044" y="905637"/>
                </a:lnTo>
                <a:lnTo>
                  <a:pt x="12700" y="905637"/>
                </a:lnTo>
                <a:lnTo>
                  <a:pt x="10224" y="905396"/>
                </a:lnTo>
                <a:lnTo>
                  <a:pt x="7836" y="904672"/>
                </a:lnTo>
                <a:lnTo>
                  <a:pt x="5639" y="903491"/>
                </a:lnTo>
                <a:lnTo>
                  <a:pt x="3721" y="901916"/>
                </a:lnTo>
                <a:lnTo>
                  <a:pt x="2134" y="899999"/>
                </a:lnTo>
                <a:lnTo>
                  <a:pt x="965" y="897801"/>
                </a:lnTo>
                <a:lnTo>
                  <a:pt x="241" y="895414"/>
                </a:lnTo>
                <a:lnTo>
                  <a:pt x="0" y="892937"/>
                </a:lnTo>
                <a:lnTo>
                  <a:pt x="0" y="12700"/>
                </a:lnTo>
                <a:lnTo>
                  <a:pt x="241" y="10224"/>
                </a:lnTo>
                <a:lnTo>
                  <a:pt x="965" y="7836"/>
                </a:lnTo>
                <a:lnTo>
                  <a:pt x="2134" y="5639"/>
                </a:lnTo>
                <a:lnTo>
                  <a:pt x="3721" y="3721"/>
                </a:lnTo>
                <a:lnTo>
                  <a:pt x="5639" y="2134"/>
                </a:lnTo>
                <a:lnTo>
                  <a:pt x="7836" y="965"/>
                </a:lnTo>
                <a:lnTo>
                  <a:pt x="10224" y="241"/>
                </a:lnTo>
                <a:lnTo>
                  <a:pt x="12700" y="0"/>
                </a:lnTo>
                <a:lnTo>
                  <a:pt x="6825044" y="0"/>
                </a:lnTo>
                <a:moveTo>
                  <a:pt x="25400" y="25400"/>
                </a:moveTo>
                <a:lnTo>
                  <a:pt x="25400" y="880237"/>
                </a:lnTo>
                <a:lnTo>
                  <a:pt x="6812344" y="880237"/>
                </a:lnTo>
                <a:lnTo>
                  <a:pt x="6812344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224" name="TextBox224"/>
          <p:cNvSpPr txBox="1"/>
          <p:nvPr/>
        </p:nvSpPr>
        <p:spPr>
          <a:xfrm>
            <a:off x="2095106" y="5110351"/>
            <a:ext cx="4977766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时服务器的CPU使用率低于70%，内存使用率低于60%等</a:t>
            </a:r>
          </a:p>
        </p:txBody>
      </p:sp>
      <p:sp>
        <p:nvSpPr>
          <p:cNvPr id="225" name="TextBox225"/>
          <p:cNvSpPr txBox="1"/>
          <p:nvPr/>
        </p:nvSpPr>
        <p:spPr>
          <a:xfrm>
            <a:off x="7784706" y="5110351"/>
            <a:ext cx="91503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资源</a:t>
            </a:r>
          </a:p>
        </p:txBody>
      </p:sp>
      <p:sp>
        <p:nvSpPr>
          <p:cNvPr id="227" name="VectorPath 22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28" name="VectorPath 22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3EF28A96-8A90-45E9-159C-275D4BC960F0}"/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24" name="Combination 272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725" name="VectorPath 272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726" name="VectorPath 272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727" name="TextBox2727"/>
          <p:cNvSpPr txBox="1"/>
          <p:nvPr/>
        </p:nvSpPr>
        <p:spPr>
          <a:xfrm>
            <a:off x="802323" y="345580"/>
            <a:ext cx="41414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20-JMeter关联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JMeter属性</a:t>
            </a:r>
          </a:p>
        </p:txBody>
      </p:sp>
      <p:pic>
        <p:nvPicPr>
          <p:cNvPr id="2728" name="70414A3B-58DE-411A-E77F-9DE64D64BA79"/>
          <p:cNvPicPr>
            <a:picLocks noChangeAspect="1"/>
          </p:cNvPicPr>
          <p:nvPr/>
        </p:nvPicPr>
        <p:blipFill>
          <a:blip r:embed="rId2" cstate="print">
            <a:extLst>
              <a:ext uri="{6DEF1B0A-CFB5-41D6-687E-E86F75BF3E4F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729" name="VectorPath 272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730" name="VectorPath 2730"/>
          <p:cNvSpPr/>
          <p:nvPr/>
        </p:nvSpPr>
        <p:spPr>
          <a:xfrm>
            <a:off x="5934875" y="1618628"/>
            <a:ext cx="6084291" cy="874865"/>
          </a:xfrm>
          <a:custGeom>
            <a:avLst/>
            <a:gdLst/>
            <a:ahLst/>
            <a:cxnLst/>
            <a:rect l="l" t="t" r="r" b="b"/>
            <a:pathLst>
              <a:path w="6084291" h="874865">
                <a:moveTo>
                  <a:pt x="6074067" y="241"/>
                </a:moveTo>
                <a:lnTo>
                  <a:pt x="6076456" y="965"/>
                </a:lnTo>
                <a:lnTo>
                  <a:pt x="6078653" y="2146"/>
                </a:lnTo>
                <a:lnTo>
                  <a:pt x="6080570" y="3721"/>
                </a:lnTo>
                <a:lnTo>
                  <a:pt x="6082158" y="5652"/>
                </a:lnTo>
                <a:lnTo>
                  <a:pt x="6083327" y="7836"/>
                </a:lnTo>
                <a:lnTo>
                  <a:pt x="6084050" y="10223"/>
                </a:lnTo>
                <a:lnTo>
                  <a:pt x="6084290" y="12700"/>
                </a:lnTo>
                <a:lnTo>
                  <a:pt x="6084290" y="862165"/>
                </a:lnTo>
                <a:lnTo>
                  <a:pt x="6084050" y="864642"/>
                </a:lnTo>
                <a:lnTo>
                  <a:pt x="6083327" y="867029"/>
                </a:lnTo>
                <a:lnTo>
                  <a:pt x="6082158" y="869226"/>
                </a:lnTo>
                <a:lnTo>
                  <a:pt x="6080570" y="871144"/>
                </a:lnTo>
                <a:lnTo>
                  <a:pt x="6078653" y="872719"/>
                </a:lnTo>
                <a:lnTo>
                  <a:pt x="6076456" y="873900"/>
                </a:lnTo>
                <a:lnTo>
                  <a:pt x="6074067" y="874624"/>
                </a:lnTo>
                <a:lnTo>
                  <a:pt x="6071590" y="874865"/>
                </a:lnTo>
                <a:lnTo>
                  <a:pt x="12700" y="874865"/>
                </a:lnTo>
                <a:lnTo>
                  <a:pt x="10224" y="874624"/>
                </a:lnTo>
                <a:lnTo>
                  <a:pt x="7849" y="873900"/>
                </a:lnTo>
                <a:lnTo>
                  <a:pt x="5652" y="872719"/>
                </a:lnTo>
                <a:lnTo>
                  <a:pt x="3721" y="871144"/>
                </a:lnTo>
                <a:lnTo>
                  <a:pt x="2146" y="869226"/>
                </a:lnTo>
                <a:lnTo>
                  <a:pt x="965" y="867029"/>
                </a:lnTo>
                <a:lnTo>
                  <a:pt x="253" y="864642"/>
                </a:lnTo>
                <a:lnTo>
                  <a:pt x="0" y="862165"/>
                </a:lnTo>
                <a:lnTo>
                  <a:pt x="0" y="12700"/>
                </a:lnTo>
                <a:lnTo>
                  <a:pt x="253" y="10223"/>
                </a:lnTo>
                <a:lnTo>
                  <a:pt x="965" y="7836"/>
                </a:lnTo>
                <a:lnTo>
                  <a:pt x="2146" y="5652"/>
                </a:lnTo>
                <a:lnTo>
                  <a:pt x="3721" y="3721"/>
                </a:lnTo>
                <a:lnTo>
                  <a:pt x="5652" y="2146"/>
                </a:lnTo>
                <a:lnTo>
                  <a:pt x="7849" y="965"/>
                </a:lnTo>
                <a:lnTo>
                  <a:pt x="10224" y="241"/>
                </a:lnTo>
                <a:lnTo>
                  <a:pt x="12700" y="0"/>
                </a:lnTo>
                <a:lnTo>
                  <a:pt x="6071590" y="0"/>
                </a:lnTo>
                <a:moveTo>
                  <a:pt x="25400" y="25400"/>
                </a:moveTo>
                <a:lnTo>
                  <a:pt x="25400" y="849465"/>
                </a:lnTo>
                <a:lnTo>
                  <a:pt x="6058890" y="849465"/>
                </a:lnTo>
                <a:lnTo>
                  <a:pt x="6058890" y="25400"/>
                </a:lnTo>
              </a:path>
            </a:pathLst>
          </a:custGeom>
          <a:solidFill>
            <a:srgbClr val="C0504D">
              <a:alpha val="100000"/>
            </a:srgbClr>
          </a:solidFill>
        </p:spPr>
      </p:sp>
      <p:sp>
        <p:nvSpPr>
          <p:cNvPr id="2731" name="VectorPath 2731"/>
          <p:cNvSpPr/>
          <p:nvPr/>
        </p:nvSpPr>
        <p:spPr>
          <a:xfrm>
            <a:off x="826173" y="1618628"/>
            <a:ext cx="4593412" cy="905637"/>
          </a:xfrm>
          <a:custGeom>
            <a:avLst/>
            <a:gdLst/>
            <a:ahLst/>
            <a:cxnLst/>
            <a:rect l="l" t="t" r="r" b="b"/>
            <a:pathLst>
              <a:path w="4593412" h="905637">
                <a:moveTo>
                  <a:pt x="4583189" y="241"/>
                </a:moveTo>
                <a:lnTo>
                  <a:pt x="4585577" y="965"/>
                </a:lnTo>
                <a:lnTo>
                  <a:pt x="4587774" y="2146"/>
                </a:lnTo>
                <a:lnTo>
                  <a:pt x="4589691" y="3721"/>
                </a:lnTo>
                <a:lnTo>
                  <a:pt x="4591279" y="5652"/>
                </a:lnTo>
                <a:lnTo>
                  <a:pt x="4592447" y="7836"/>
                </a:lnTo>
                <a:lnTo>
                  <a:pt x="4593171" y="10223"/>
                </a:lnTo>
                <a:lnTo>
                  <a:pt x="4593412" y="12700"/>
                </a:lnTo>
                <a:lnTo>
                  <a:pt x="4593412" y="892937"/>
                </a:lnTo>
                <a:lnTo>
                  <a:pt x="4593171" y="895426"/>
                </a:lnTo>
                <a:lnTo>
                  <a:pt x="4592447" y="897801"/>
                </a:lnTo>
                <a:lnTo>
                  <a:pt x="4591279" y="899999"/>
                </a:lnTo>
                <a:lnTo>
                  <a:pt x="4589691" y="901929"/>
                </a:lnTo>
                <a:lnTo>
                  <a:pt x="4587774" y="903504"/>
                </a:lnTo>
                <a:lnTo>
                  <a:pt x="4585577" y="904672"/>
                </a:lnTo>
                <a:lnTo>
                  <a:pt x="4583189" y="905396"/>
                </a:lnTo>
                <a:lnTo>
                  <a:pt x="4580712" y="905637"/>
                </a:lnTo>
                <a:lnTo>
                  <a:pt x="12700" y="905637"/>
                </a:lnTo>
                <a:lnTo>
                  <a:pt x="10211" y="905396"/>
                </a:lnTo>
                <a:lnTo>
                  <a:pt x="7836" y="904672"/>
                </a:lnTo>
                <a:lnTo>
                  <a:pt x="5639" y="903504"/>
                </a:lnTo>
                <a:lnTo>
                  <a:pt x="3708" y="901929"/>
                </a:lnTo>
                <a:lnTo>
                  <a:pt x="2133" y="899999"/>
                </a:lnTo>
                <a:lnTo>
                  <a:pt x="965" y="897801"/>
                </a:lnTo>
                <a:lnTo>
                  <a:pt x="241" y="895426"/>
                </a:lnTo>
                <a:lnTo>
                  <a:pt x="0" y="892937"/>
                </a:lnTo>
                <a:lnTo>
                  <a:pt x="0" y="12700"/>
                </a:lnTo>
                <a:lnTo>
                  <a:pt x="241" y="10223"/>
                </a:lnTo>
                <a:lnTo>
                  <a:pt x="965" y="7836"/>
                </a:lnTo>
                <a:lnTo>
                  <a:pt x="2133" y="5652"/>
                </a:lnTo>
                <a:lnTo>
                  <a:pt x="3708" y="3721"/>
                </a:lnTo>
                <a:lnTo>
                  <a:pt x="5639" y="2146"/>
                </a:lnTo>
                <a:lnTo>
                  <a:pt x="7836" y="965"/>
                </a:lnTo>
                <a:lnTo>
                  <a:pt x="10211" y="241"/>
                </a:lnTo>
                <a:lnTo>
                  <a:pt x="12700" y="0"/>
                </a:lnTo>
                <a:lnTo>
                  <a:pt x="4580712" y="0"/>
                </a:lnTo>
                <a:moveTo>
                  <a:pt x="25400" y="25400"/>
                </a:moveTo>
                <a:lnTo>
                  <a:pt x="25400" y="880237"/>
                </a:lnTo>
                <a:lnTo>
                  <a:pt x="4568012" y="880237"/>
                </a:lnTo>
                <a:lnTo>
                  <a:pt x="4568012" y="25400"/>
                </a:lnTo>
              </a:path>
            </a:pathLst>
          </a:custGeom>
          <a:solidFill>
            <a:srgbClr val="C0504D">
              <a:alpha val="100000"/>
            </a:srgbClr>
          </a:solidFill>
        </p:spPr>
      </p:sp>
      <p:sp>
        <p:nvSpPr>
          <p:cNvPr id="2732" name="TextBox2732"/>
          <p:cNvSpPr txBox="1"/>
          <p:nvPr/>
        </p:nvSpPr>
        <p:spPr>
          <a:xfrm>
            <a:off x="365760" y="1112975"/>
            <a:ext cx="11337036" cy="4667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64553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Meter属性的函数执行：</a:t>
            </a:r>
          </a:p>
          <a:p>
            <a:pPr marL="0" marR="0" indent="0" eaLnBrk="0">
              <a:lnSpc>
                <a:spcPct val="25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64553" marR="0" indent="0" eaLnBrk="0">
              <a:lnSpc>
                <a:spcPct val="100000"/>
              </a:lnSpc>
              <a:tabLst>
                <a:tab pos="768706" algn="l"/>
                <a:tab pos="5877408" algn="l"/>
              </a:tabLst>
            </a:pPr>
            <a:r>
              <a:rPr lang="en-US" altLang="zh-CN" sz="1550" u="sng" kern="0" spc="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sz="1550" u="sng" kern="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	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etProperty函数执行</a:t>
            </a:r>
            <a:r>
              <a:rPr lang="en-US" altLang="zh-CN" sz="1550" kern="0" spc="4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(保存</a:t>
            </a:r>
            <a:r>
              <a:rPr lang="en-US" altLang="zh-CN" sz="1550" kern="0" spc="3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JMeter属性):</a:t>
            </a:r>
            <a:r>
              <a:rPr lang="en-US" altLang="zh-CN" sz="1550" kern="0" spc="876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55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roperty函数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（读取属性）</a:t>
            </a:r>
          </a:p>
          <a:p>
            <a:pPr marL="0" marR="0" indent="0" eaLnBrk="0">
              <a:lnSpc>
                <a:spcPct val="132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70293" marR="0" indent="0" eaLnBrk="0">
              <a:lnSpc>
                <a:spcPts val="28111"/>
              </a:lnSpc>
            </a:pP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需要通过</a:t>
            </a:r>
            <a:r>
              <a:rPr lang="en-US" altLang="zh-CN" sz="1550" kern="0" spc="4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BeanShell</a:t>
            </a:r>
            <a:r>
              <a:rPr lang="en-US" altLang="zh-CN" sz="1550" kern="0" spc="4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</a:t>
            </a:r>
            <a:r>
              <a:rPr lang="en-US" altLang="zh-CN" sz="1550" kern="0" spc="3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样器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来执行</a:t>
            </a:r>
            <a:r>
              <a:rPr lang="en-US" altLang="zh-CN" sz="1550" kern="0" spc="1123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在其他线程组中使用property函数</a:t>
            </a:r>
          </a:p>
        </p:txBody>
      </p:sp>
      <p:pic>
        <p:nvPicPr>
          <p:cNvPr id="2733" name="E1B12BF2-7576-4F82-ECF7-45C556727EB9"/>
          <p:cNvPicPr>
            <a:picLocks noChangeAspect="1"/>
          </p:cNvPicPr>
          <p:nvPr/>
        </p:nvPicPr>
        <p:blipFill>
          <a:blip r:embed="rId3" cstate="print">
            <a:extLst>
              <a:ext uri="{C54255B0-1C27-4BFF-7B25-0FDBB4288799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pic>
        <p:nvPicPr>
          <p:cNvPr id="2734" name="12C5FED1-F16F-4719-F7FB-3DB2B654FB3E"/>
          <p:cNvPicPr>
            <a:picLocks noChangeAspect="1"/>
          </p:cNvPicPr>
          <p:nvPr/>
        </p:nvPicPr>
        <p:blipFill>
          <a:blip r:embed="rId4" cstate="print">
            <a:extLst>
              <a:ext uri="{291D3782-591B-45C8-7A39-B166AEE0E25D}"/>
            </a:extLst>
          </a:blip>
          <a:srcRect/>
          <a:stretch>
            <a:fillRect/>
          </a:stretch>
        </p:blipFill>
        <p:spPr>
          <a:xfrm>
            <a:off x="365760" y="2991612"/>
            <a:ext cx="11344276" cy="2790825"/>
          </a:xfrm>
          <a:prstGeom prst="rect">
            <a:avLst/>
          </a:prstGeom>
        </p:spPr>
      </p:pic>
      <p:sp>
        <p:nvSpPr>
          <p:cNvPr id="2735" name="TextBox2735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736" name="VectorPath 273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737" name="VectorPath 273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D295F0DC-92D1-425A-0042-7549618DFC67}"/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8" name="Combination 273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739" name="VectorPath 273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740" name="VectorPath 274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741" name="TextBox2741"/>
          <p:cNvSpPr txBox="1"/>
          <p:nvPr/>
        </p:nvSpPr>
        <p:spPr>
          <a:xfrm>
            <a:off x="802323" y="345580"/>
            <a:ext cx="41414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20-JMeter关联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JMeter属性</a:t>
            </a:r>
          </a:p>
        </p:txBody>
      </p:sp>
      <p:pic>
        <p:nvPicPr>
          <p:cNvPr id="2742" name="56A875E9-0524-43D4-F62A-B4C038C5B68F"/>
          <p:cNvPicPr>
            <a:picLocks noChangeAspect="1"/>
          </p:cNvPicPr>
          <p:nvPr/>
        </p:nvPicPr>
        <p:blipFill>
          <a:blip r:embed="rId2" cstate="print">
            <a:extLst>
              <a:ext uri="{F472ED39-683E-44B9-EC00-35DE8AD2BAC4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743" name="VectorPath 274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744" name="FF4882AB-E423-4C85-EA69-ECE5EFBD750B"/>
          <p:cNvPicPr>
            <a:picLocks noChangeAspect="1"/>
          </p:cNvPicPr>
          <p:nvPr/>
        </p:nvPicPr>
        <p:blipFill>
          <a:blip r:embed="rId3" cstate="print">
            <a:extLst>
              <a:ext uri="{352E37A3-D6CC-4896-6F97-A05C01DA4B12}"/>
            </a:extLst>
          </a:blip>
          <a:srcRect/>
          <a:stretch>
            <a:fillRect/>
          </a:stretch>
        </p:blipFill>
        <p:spPr>
          <a:xfrm>
            <a:off x="5442204" y="2723388"/>
            <a:ext cx="3957829" cy="2052828"/>
          </a:xfrm>
          <a:prstGeom prst="rect">
            <a:avLst/>
          </a:prstGeom>
        </p:spPr>
      </p:pic>
      <p:pic>
        <p:nvPicPr>
          <p:cNvPr id="2745" name="417AC942-52E7-4878-18F0-E38C7B8C913F"/>
          <p:cNvPicPr>
            <a:picLocks noChangeAspect="1"/>
          </p:cNvPicPr>
          <p:nvPr/>
        </p:nvPicPr>
        <p:blipFill>
          <a:blip r:embed="rId4" cstate="print">
            <a:extLst>
              <a:ext uri="{49082537-11D6-4AA8-F27D-993AC19C9E7B}"/>
            </a:extLst>
          </a:blip>
          <a:srcRect/>
          <a:stretch>
            <a:fillRect/>
          </a:stretch>
        </p:blipFill>
        <p:spPr>
          <a:xfrm>
            <a:off x="7831836" y="4776216"/>
            <a:ext cx="3633216" cy="1827276"/>
          </a:xfrm>
          <a:prstGeom prst="rect">
            <a:avLst/>
          </a:prstGeom>
        </p:spPr>
      </p:pic>
      <p:sp>
        <p:nvSpPr>
          <p:cNvPr id="2746" name="VectorPath 2746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747" name="TextBox2747"/>
          <p:cNvSpPr txBox="1"/>
          <p:nvPr/>
        </p:nvSpPr>
        <p:spPr>
          <a:xfrm>
            <a:off x="806196" y="1126950"/>
            <a:ext cx="9369298" cy="53031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27419"/>
              </a:lnSpc>
              <a:tabLst>
                <a:tab pos="8558658" algn="l"/>
              </a:tabLst>
            </a:pP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1、线程组1：请求获取天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气的接口，</a:t>
            </a:r>
            <a:r>
              <a:rPr lang="en-US" altLang="zh-CN" sz="1550" u="sng" kern="0" spc="0" baseline="0" noProof="0" dirty="0">
                <a:solidFill>
                  <a:srgbClr val="0000FF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http://www.weather.com.cn/data/sk/101010100.html</a:t>
            </a:r>
            <a:r>
              <a:rPr sz="1550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获取返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回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结果中的城市名称“北京”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、线程组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2：请求：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6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6"/>
              </a:rPr>
              <a:t>ttps://www.baidu.com/s?</a:t>
            </a:r>
            <a:r>
              <a:rPr lang="en-US" altLang="zh-CN" sz="1550" kern="0" spc="3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6"/>
              </a:rPr>
              <a:t>w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6"/>
              </a:rPr>
              <a:t>d=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北京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，把获取到的城市名称作为请求参数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加线程组1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加HTTP请求-天气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加JSON提取器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加BeanShell取样器（将JSON提取器提取的值保存为JMeter属性）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加线程组2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加HTTP请求-百度（读取JMeter属性）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pic>
        <p:nvPicPr>
          <p:cNvPr id="2748" name="9BE1AEE1-C8B2-4B5E-4BD4-31EC3F603452"/>
          <p:cNvPicPr>
            <a:picLocks noChangeAspect="1"/>
          </p:cNvPicPr>
          <p:nvPr/>
        </p:nvPicPr>
        <p:blipFill>
          <a:blip r:embed="rId7" cstate="print">
            <a:extLst>
              <a:ext uri="{AD6C9F65-66DC-4BE3-3F9A-EBF0D750E507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749" name="VectorPath 2749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2750" name="CFDE0997-ACBD-449C-53EF-CF44D2933E50"/>
          <p:cNvPicPr>
            <a:picLocks noChangeAspect="1"/>
          </p:cNvPicPr>
          <p:nvPr/>
        </p:nvPicPr>
        <p:blipFill>
          <a:blip r:embed="rId8" cstate="print">
            <a:extLst>
              <a:ext uri="{D816AC22-847C-4603-4373-29E9B572FD8D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2751" name="TextBox2751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2752" name="TextBox2752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753" name="VectorPath 275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754" name="VectorPath 275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C89A6F57-1614-450A-4414-A9E56821C0E5}"/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5" name="Combination 275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756" name="VectorPath 275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757" name="VectorPath 275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758" name="TextBox2758"/>
          <p:cNvSpPr txBox="1"/>
          <p:nvPr/>
        </p:nvSpPr>
        <p:spPr>
          <a:xfrm>
            <a:off x="802323" y="335420"/>
            <a:ext cx="41414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20-JMeter关联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JMeter属性</a:t>
            </a:r>
          </a:p>
        </p:txBody>
      </p:sp>
      <p:pic>
        <p:nvPicPr>
          <p:cNvPr id="2759" name="A008AD91-3F6B-4DE0-7146-227E73FEBAE0"/>
          <p:cNvPicPr>
            <a:picLocks noChangeAspect="1"/>
          </p:cNvPicPr>
          <p:nvPr/>
        </p:nvPicPr>
        <p:blipFill>
          <a:blip r:embed="rId2" cstate="print">
            <a:extLst>
              <a:ext uri="{D7768BB7-F345-4E9C-FFEE-EB4059FE3E4C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760" name="VectorPath 276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761" name="TextBox2761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762" name="Combination 2762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2763" name="VectorPath 2763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2764" name="VectorPath 2764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2765" name="2FA46ED2-1506-4AFF-A6EE-A7C4D519D7D5"/>
          <p:cNvPicPr>
            <a:picLocks noChangeAspect="1"/>
          </p:cNvPicPr>
          <p:nvPr/>
        </p:nvPicPr>
        <p:blipFill>
          <a:blip r:embed="rId3" cstate="print">
            <a:extLst>
              <a:ext uri="{4009256E-4FD7-4C7E-17B2-BEBD46359628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2766" name="TextBox2766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767" name="Combination 2767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2768" name="VectorPath 2768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769" name="VectorPath 2769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770" name="2C5B0280-654B-492B-91FF-88B624E27D00"/>
          <p:cNvPicPr>
            <a:picLocks noChangeAspect="1"/>
          </p:cNvPicPr>
          <p:nvPr/>
        </p:nvPicPr>
        <p:blipFill>
          <a:blip r:embed="rId4" cstate="print">
            <a:extLst>
              <a:ext uri="{FFCA1433-3D45-42FE-E72B-FDE1551B3007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2771" name="0916EF5B-93AC-4242-08CF-7D25D96B88ED"/>
          <p:cNvPicPr>
            <a:picLocks noChangeAspect="1"/>
          </p:cNvPicPr>
          <p:nvPr/>
        </p:nvPicPr>
        <p:blipFill>
          <a:blip r:embed="rId5" cstate="print">
            <a:extLst>
              <a:ext uri="{08506112-D68A-4EB5-1B7B-15AAE7381A1B}"/>
            </a:extLst>
          </a:blip>
          <a:srcRect/>
          <a:stretch>
            <a:fillRect/>
          </a:stretch>
        </p:blipFill>
        <p:spPr>
          <a:xfrm>
            <a:off x="7444740" y="2540508"/>
            <a:ext cx="4075176" cy="1322832"/>
          </a:xfrm>
          <a:prstGeom prst="rect">
            <a:avLst/>
          </a:prstGeom>
        </p:spPr>
      </p:pic>
      <p:sp>
        <p:nvSpPr>
          <p:cNvPr id="2772" name="TextBox2772"/>
          <p:cNvSpPr txBox="1"/>
          <p:nvPr/>
        </p:nvSpPr>
        <p:spPr>
          <a:xfrm>
            <a:off x="4911916" y="1335999"/>
            <a:ext cx="6336665" cy="5439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1）什么时候需要使用JMeter属性？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需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要实现跨线程组的数据传递时，可以使用JMeter属性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2）使用“JMeter属性”的操作步骤？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加线程组1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加HTTP请求-天气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加JSON提取器</a:t>
            </a:r>
          </a:p>
          <a:p>
            <a:pPr marL="342900" marR="0" lvl="0" indent="-342900" eaLnBrk="0">
              <a:lnSpc>
                <a:spcPct val="97580"/>
              </a:lnSpc>
              <a:spcAft>
                <a:spcPts val="4256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加BeanShell取样器（将JSON提取器提取的值保存为JMeter属性）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加线程组2</a:t>
            </a:r>
          </a:p>
          <a:p>
            <a:pPr marL="342900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加HTTP请求-百度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（读取JMeter属性）</a:t>
            </a:r>
          </a:p>
          <a:p>
            <a:pPr marL="895350" marR="0" lvl="1" indent="-28575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  <a:tabLst>
                <a:tab pos="2687638" algn="l"/>
                <a:tab pos="3843338" algn="l"/>
              </a:tabLst>
            </a:pPr>
            <a:r>
              <a:rPr lang="en-US" altLang="zh-CN" sz="1400" kern="0" spc="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读</a:t>
            </a:r>
            <a:r>
              <a:rPr lang="en-US" altLang="zh-CN" sz="140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取JMeter属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性：${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roperty(pro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ity,,)}</a:t>
            </a:r>
          </a:p>
          <a:p>
            <a:pPr marL="0" marR="0" indent="0" eaLnBrk="0">
              <a:lnSpc>
                <a:spcPct val="11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0000"/>
              </a:lnSpc>
              <a:buAutoNum type="arabicPeriod" startAt="7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  <a:p>
            <a:pPr marL="0" marR="0" indent="0" eaLnBrk="0">
              <a:lnSpc>
                <a:spcPct val="25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98234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pic>
        <p:nvPicPr>
          <p:cNvPr id="2773" name="561C55A3-99CC-4EAE-5499-A988EBA22AFB"/>
          <p:cNvPicPr>
            <a:picLocks noChangeAspect="1"/>
          </p:cNvPicPr>
          <p:nvPr/>
        </p:nvPicPr>
        <p:blipFill>
          <a:blip r:embed="rId6" cstate="print">
            <a:extLst>
              <a:ext uri="{B81401B2-B0CA-4D36-A9AA-AD0C0A2B72DF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774" name="TextBox2774"/>
          <p:cNvSpPr txBox="1"/>
          <p:nvPr/>
        </p:nvSpPr>
        <p:spPr>
          <a:xfrm>
            <a:off x="3468658" y="1911618"/>
            <a:ext cx="6886795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338608" marR="0" lvl="0" indent="-28575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  <a:tabLst>
                <a:tab pos="4130896" algn="l"/>
                <a:tab pos="5553296" algn="l"/>
              </a:tabLst>
            </a:pPr>
            <a:r>
              <a:rPr lang="en-US" altLang="zh-CN" sz="1400" kern="0" spc="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保</a:t>
            </a:r>
            <a:r>
              <a:rPr lang="en-US" altLang="zh-CN" sz="140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存JMeter属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性：${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etProperty(pro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ity,${city},)}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2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2775" name="VectorPath 277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776" name="VectorPath 277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5810328-BA77-439D-2A79-ADBE2D99E4E0}"/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77" name="Combination 277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778" name="VectorPath 277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779" name="VectorPath 277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780" name="TextBox2780"/>
          <p:cNvSpPr txBox="1"/>
          <p:nvPr/>
        </p:nvSpPr>
        <p:spPr>
          <a:xfrm>
            <a:off x="802323" y="335420"/>
            <a:ext cx="19939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1-JMeter关联</a:t>
            </a:r>
          </a:p>
        </p:txBody>
      </p:sp>
      <p:pic>
        <p:nvPicPr>
          <p:cNvPr id="2781" name="E8F5D67C-28FF-4C27-DD75-11A0DA7F8BFC"/>
          <p:cNvPicPr>
            <a:picLocks noChangeAspect="1"/>
          </p:cNvPicPr>
          <p:nvPr/>
        </p:nvPicPr>
        <p:blipFill>
          <a:blip r:embed="rId2" cstate="print">
            <a:extLst>
              <a:ext uri="{9AF3BB61-4DA8-4A59-9056-A17879E7047F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782" name="VectorPath 278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783" name="TextBox2783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pic>
        <p:nvPicPr>
          <p:cNvPr id="2784" name="6A152387-F91B-4756-B989-BD95C5B64289"/>
          <p:cNvPicPr>
            <a:picLocks noChangeAspect="1"/>
          </p:cNvPicPr>
          <p:nvPr/>
        </p:nvPicPr>
        <p:blipFill>
          <a:blip r:embed="rId3" cstate="print">
            <a:extLst>
              <a:ext uri="{EF11DBD6-6A32-4695-FA26-AD2130AB7174}"/>
            </a:extLst>
          </a:blip>
          <a:srcRect/>
          <a:stretch>
            <a:fillRect/>
          </a:stretch>
        </p:blipFill>
        <p:spPr>
          <a:xfrm>
            <a:off x="1188707" y="4370985"/>
            <a:ext cx="609600" cy="609600"/>
          </a:xfrm>
          <a:prstGeom prst="rect">
            <a:avLst/>
          </a:prstGeom>
        </p:spPr>
      </p:pic>
      <p:grpSp>
        <p:nvGrpSpPr>
          <p:cNvPr id="2785" name="Combination 2785"/>
          <p:cNvGrpSpPr/>
          <p:nvPr/>
        </p:nvGrpSpPr>
        <p:grpSpPr>
          <a:xfrm>
            <a:off x="2808732" y="2035086"/>
            <a:ext cx="926960" cy="2676043"/>
            <a:chOff x="2808732" y="2035086"/>
            <a:chExt cx="926960" cy="2676043"/>
          </a:xfrm>
        </p:grpSpPr>
        <p:sp>
          <p:nvSpPr>
            <p:cNvPr id="2786" name="VectorPath 2786"/>
            <p:cNvSpPr/>
            <p:nvPr/>
          </p:nvSpPr>
          <p:spPr>
            <a:xfrm>
              <a:off x="2808732" y="3784232"/>
              <a:ext cx="926960" cy="926897"/>
            </a:xfrm>
            <a:custGeom>
              <a:avLst/>
              <a:gdLst/>
              <a:ahLst/>
              <a:cxnLst/>
              <a:rect l="l" t="t" r="r" b="b"/>
              <a:pathLst>
                <a:path w="926960" h="926897">
                  <a:moveTo>
                    <a:pt x="0" y="463156"/>
                  </a:moveTo>
                  <a:cubicBezTo>
                    <a:pt x="64" y="207492"/>
                    <a:pt x="207556" y="0"/>
                    <a:pt x="463512" y="0"/>
                  </a:cubicBezTo>
                  <a:cubicBezTo>
                    <a:pt x="719468" y="0"/>
                    <a:pt x="926960" y="207492"/>
                    <a:pt x="926960" y="463448"/>
                  </a:cubicBezTo>
                  <a:cubicBezTo>
                    <a:pt x="926960" y="719404"/>
                    <a:pt x="719468" y="926897"/>
                    <a:pt x="463512" y="926897"/>
                  </a:cubicBezTo>
                  <a:cubicBezTo>
                    <a:pt x="207556" y="926897"/>
                    <a:pt x="64" y="719404"/>
                    <a:pt x="0" y="463156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787" name="VectorPath 2787"/>
            <p:cNvSpPr/>
            <p:nvPr/>
          </p:nvSpPr>
          <p:spPr>
            <a:xfrm>
              <a:off x="3104299" y="2035086"/>
              <a:ext cx="314325" cy="314325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89" y="156426"/>
                  </a:moveTo>
                  <a:cubicBezTo>
                    <a:pt x="0" y="70358"/>
                    <a:pt x="70358" y="0"/>
                    <a:pt x="157162" y="0"/>
                  </a:cubicBezTo>
                  <a:cubicBezTo>
                    <a:pt x="243955" y="0"/>
                    <a:pt x="314325" y="70358"/>
                    <a:pt x="314325" y="157163"/>
                  </a:cubicBezTo>
                  <a:cubicBezTo>
                    <a:pt x="314325" y="243955"/>
                    <a:pt x="243955" y="314325"/>
                    <a:pt x="157162" y="314325"/>
                  </a:cubicBezTo>
                  <a:cubicBezTo>
                    <a:pt x="70358" y="314325"/>
                    <a:pt x="0" y="243955"/>
                    <a:pt x="89" y="156426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788" name="4A434FAF-00B3-4BE8-9AC6-D939917E0CAA"/>
          <p:cNvPicPr>
            <a:picLocks noChangeAspect="1"/>
          </p:cNvPicPr>
          <p:nvPr/>
        </p:nvPicPr>
        <p:blipFill>
          <a:blip r:embed="rId4" cstate="print">
            <a:extLst>
              <a:ext uri="{739849FF-5555-4571-2E61-763C31F3A81D}"/>
            </a:extLst>
          </a:blip>
          <a:srcRect/>
          <a:stretch>
            <a:fillRect/>
          </a:stretch>
        </p:blipFill>
        <p:spPr>
          <a:xfrm>
            <a:off x="2701201" y="2371725"/>
            <a:ext cx="1609725" cy="1609725"/>
          </a:xfrm>
          <a:prstGeom prst="rect">
            <a:avLst/>
          </a:prstGeom>
        </p:spPr>
      </p:pic>
      <p:sp>
        <p:nvSpPr>
          <p:cNvPr id="2789" name="VectorPath 2789"/>
          <p:cNvSpPr/>
          <p:nvPr/>
        </p:nvSpPr>
        <p:spPr>
          <a:xfrm>
            <a:off x="1488948" y="2553602"/>
            <a:ext cx="1925092" cy="1895729"/>
          </a:xfrm>
          <a:custGeom>
            <a:avLst/>
            <a:gdLst/>
            <a:ahLst/>
            <a:cxnLst/>
            <a:rect l="l" t="t" r="r" b="b"/>
            <a:pathLst>
              <a:path w="1925092" h="1895729">
                <a:moveTo>
                  <a:pt x="0" y="948550"/>
                </a:moveTo>
                <a:cubicBezTo>
                  <a:pt x="152" y="424370"/>
                  <a:pt x="431064" y="0"/>
                  <a:pt x="962622" y="0"/>
                </a:cubicBezTo>
                <a:cubicBezTo>
                  <a:pt x="1494181" y="0"/>
                  <a:pt x="1925092" y="424370"/>
                  <a:pt x="1925092" y="947865"/>
                </a:cubicBezTo>
                <a:cubicBezTo>
                  <a:pt x="1925092" y="1471358"/>
                  <a:pt x="1494181" y="1895729"/>
                  <a:pt x="962622" y="1895729"/>
                </a:cubicBezTo>
                <a:cubicBezTo>
                  <a:pt x="431064" y="1895729"/>
                  <a:pt x="152" y="1471358"/>
                  <a:pt x="0" y="948550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pic>
        <p:nvPicPr>
          <p:cNvPr id="2790" name="D533E212-D033-4271-6889-44D71892D265"/>
          <p:cNvPicPr>
            <a:picLocks noChangeAspect="1"/>
          </p:cNvPicPr>
          <p:nvPr/>
        </p:nvPicPr>
        <p:blipFill>
          <a:blip r:embed="rId5" cstate="print">
            <a:extLst>
              <a:ext uri="{EA200134-ACBF-47FC-4462-98440471A987}"/>
            </a:extLst>
          </a:blip>
          <a:srcRect/>
          <a:stretch>
            <a:fillRect/>
          </a:stretch>
        </p:blipFill>
        <p:spPr>
          <a:xfrm>
            <a:off x="1431950" y="2496452"/>
            <a:ext cx="2047875" cy="2019300"/>
          </a:xfrm>
          <a:prstGeom prst="rect">
            <a:avLst/>
          </a:prstGeom>
        </p:spPr>
      </p:pic>
      <p:sp>
        <p:nvSpPr>
          <p:cNvPr id="2791" name="TextBox2791"/>
          <p:cNvSpPr txBox="1"/>
          <p:nvPr/>
        </p:nvSpPr>
        <p:spPr>
          <a:xfrm>
            <a:off x="1944395" y="3196335"/>
            <a:ext cx="1015365" cy="601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39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pic>
        <p:nvPicPr>
          <p:cNvPr id="2792" name="CB99BE04-6EE9-44C8-E57B-95B7DD86546F"/>
          <p:cNvPicPr>
            <a:picLocks noChangeAspect="1"/>
          </p:cNvPicPr>
          <p:nvPr/>
        </p:nvPicPr>
        <p:blipFill>
          <a:blip r:embed="rId6" cstate="print">
            <a:extLst>
              <a:ext uri="{70D76A6A-EF17-44A0-3895-57DE2C697E7D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793" name="TextBox2793"/>
          <p:cNvSpPr txBox="1"/>
          <p:nvPr/>
        </p:nvSpPr>
        <p:spPr>
          <a:xfrm>
            <a:off x="3468658" y="1329015"/>
            <a:ext cx="8082628" cy="544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651983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1）什么是关联？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51983" marR="93980" indent="0" eaLnBrk="0">
              <a:lnSpc>
                <a:spcPct val="127419"/>
              </a:lnSpc>
            </a:pPr>
            <a:r>
              <a:rPr lang="en-US" altLang="zh-CN" sz="1550" kern="0" spc="6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当请求之间有</a:t>
            </a:r>
            <a:r>
              <a:rPr lang="en-US" altLang="zh-CN" sz="1550" kern="0" spc="6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依赖关系</a:t>
            </a:r>
            <a:r>
              <a:rPr lang="en-US" altLang="zh-CN" sz="1550" kern="0" spc="6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，比如一个请求的入参是另一个请求返</a:t>
            </a:r>
            <a:r>
              <a:rPr lang="en-US" altLang="zh-CN" sz="1550" kern="0" spc="5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回的数据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55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这时候就需要用到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关联处理。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51983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2）几种关联方式有何不同？如何选择适当的方式？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5198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一个线程组内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，多个请求之间的关联：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937733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果响应数据为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JSON格式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，优先使用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JSON提取器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进行关联</a:t>
            </a:r>
          </a:p>
          <a:p>
            <a:pPr marL="1937733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果响应数据为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HTML格式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，优先使用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XPath提取器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进行关联</a:t>
            </a:r>
          </a:p>
          <a:p>
            <a:pPr marL="1937733" marR="0" lvl="0" indent="-285750" eaLnBrk="0">
              <a:lnSpc>
                <a:spcPct val="102380"/>
              </a:lnSpc>
              <a:spcAft>
                <a:spcPts val="840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果JSON提取器和XPath提取器都无法实现关联，使用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正则表达式提取器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进行补</a:t>
            </a:r>
          </a:p>
          <a:p>
            <a:pPr marL="1651983" marR="3208021" indent="285750" eaLnBrk="0">
              <a:lnSpc>
                <a:spcPct val="134970"/>
              </a:lnSpc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充</a:t>
            </a:r>
            <a:r>
              <a:rPr lang="en-US" altLang="zh-CN" sz="1400" kern="0" spc="-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8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针对</a:t>
            </a:r>
            <a:r>
              <a:rPr lang="en-US" altLang="zh-CN" sz="1400" kern="0" spc="8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任意格式</a:t>
            </a:r>
            <a:r>
              <a:rPr lang="en-US" altLang="zh-CN" sz="1400" kern="0" spc="8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的响应</a:t>
            </a:r>
            <a:r>
              <a:rPr lang="en-US" altLang="zh-CN" sz="1400" kern="0" spc="8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1400" kern="0" spc="7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同线程组之间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，多个请求之间的关联：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937733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JSON提取器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+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JMeter属性</a:t>
            </a:r>
          </a:p>
          <a:p>
            <a:pPr marL="1937733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XPath提取器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+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JMeter属性</a:t>
            </a:r>
          </a:p>
          <a:p>
            <a:pPr marL="1937733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正则表达式提取器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+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JMeter属性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1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794" name="VectorPath 2794"/>
          <p:cNvSpPr/>
          <p:nvPr/>
        </p:nvSpPr>
        <p:spPr>
          <a:xfrm>
            <a:off x="710184" y="1928698"/>
            <a:ext cx="805040" cy="804342"/>
          </a:xfrm>
          <a:custGeom>
            <a:avLst/>
            <a:gdLst/>
            <a:ahLst/>
            <a:cxnLst/>
            <a:rect l="l" t="t" r="r" b="b"/>
            <a:pathLst>
              <a:path w="805040" h="804342">
                <a:moveTo>
                  <a:pt x="0" y="401498"/>
                </a:moveTo>
                <a:cubicBezTo>
                  <a:pt x="699" y="180061"/>
                  <a:pt x="180759" y="0"/>
                  <a:pt x="402869" y="0"/>
                </a:cubicBezTo>
                <a:cubicBezTo>
                  <a:pt x="624980" y="0"/>
                  <a:pt x="805040" y="180061"/>
                  <a:pt x="805040" y="402171"/>
                </a:cubicBezTo>
                <a:cubicBezTo>
                  <a:pt x="805040" y="624281"/>
                  <a:pt x="624980" y="804342"/>
                  <a:pt x="402869" y="804342"/>
                </a:cubicBezTo>
                <a:cubicBezTo>
                  <a:pt x="180759" y="804342"/>
                  <a:pt x="699" y="624281"/>
                  <a:pt x="0" y="401498"/>
                </a:cubicBezTo>
              </a:path>
            </a:pathLst>
          </a:custGeom>
          <a:solidFill>
            <a:srgbClr val="F2F2F2">
              <a:alpha val="70000"/>
            </a:srgbClr>
          </a:solidFill>
        </p:spPr>
      </p:sp>
      <p:sp>
        <p:nvSpPr>
          <p:cNvPr id="2795" name="VectorPath 279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796" name="VectorPath 279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7791D5BC-412E-4250-D2BC-791B46F4CC03}"/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7" name="Combination 279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798" name="VectorPath 279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799" name="VectorPath 279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800" name="TextBox2800"/>
          <p:cNvSpPr txBox="1"/>
          <p:nvPr/>
        </p:nvSpPr>
        <p:spPr>
          <a:xfrm>
            <a:off x="802323" y="345580"/>
            <a:ext cx="26060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2-JMeter录制脚本</a:t>
            </a:r>
          </a:p>
        </p:txBody>
      </p:sp>
      <p:pic>
        <p:nvPicPr>
          <p:cNvPr id="2801" name="19C5D008-6757-4F22-C855-78EC710B593C"/>
          <p:cNvPicPr>
            <a:picLocks noChangeAspect="1"/>
          </p:cNvPicPr>
          <p:nvPr/>
        </p:nvPicPr>
        <p:blipFill>
          <a:blip r:embed="rId2" cstate="print">
            <a:extLst>
              <a:ext uri="{419BF9CE-8545-4256-58D4-1228A54D7A54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802" name="VectorPath 280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803" name="TextBox2803"/>
          <p:cNvSpPr txBox="1"/>
          <p:nvPr/>
        </p:nvSpPr>
        <p:spPr>
          <a:xfrm>
            <a:off x="802323" y="1146414"/>
            <a:ext cx="206756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什么要录制脚本？</a:t>
            </a:r>
          </a:p>
        </p:txBody>
      </p:sp>
      <p:pic>
        <p:nvPicPr>
          <p:cNvPr id="2804" name="9FF8AD07-3507-4363-3631-CE21E9670FB3"/>
          <p:cNvPicPr>
            <a:picLocks noChangeAspect="1"/>
          </p:cNvPicPr>
          <p:nvPr/>
        </p:nvPicPr>
        <p:blipFill>
          <a:blip r:embed="rId3" cstate="print">
            <a:extLst>
              <a:ext uri="{061665CA-C73D-4912-F66A-C57784F95E28}"/>
            </a:extLst>
          </a:blip>
          <a:srcRect/>
          <a:stretch>
            <a:fillRect/>
          </a:stretch>
        </p:blipFill>
        <p:spPr>
          <a:xfrm>
            <a:off x="1374648" y="1842516"/>
            <a:ext cx="3429000" cy="2533650"/>
          </a:xfrm>
          <a:prstGeom prst="rect">
            <a:avLst/>
          </a:prstGeom>
        </p:spPr>
      </p:pic>
      <p:pic>
        <p:nvPicPr>
          <p:cNvPr id="2805" name="B7AF0A33-E26E-40BB-F918-99C89A2657E8"/>
          <p:cNvPicPr>
            <a:picLocks noChangeAspect="1"/>
          </p:cNvPicPr>
          <p:nvPr/>
        </p:nvPicPr>
        <p:blipFill>
          <a:blip r:embed="rId4" cstate="print">
            <a:extLst>
              <a:ext uri="{5FD7185A-070F-43CA-CA69-CC17F53C424C}"/>
            </a:extLst>
          </a:blip>
          <a:srcRect/>
          <a:stretch>
            <a:fillRect/>
          </a:stretch>
        </p:blipFill>
        <p:spPr>
          <a:xfrm>
            <a:off x="4803610" y="2128787"/>
            <a:ext cx="2133600" cy="285750"/>
          </a:xfrm>
          <a:prstGeom prst="rect">
            <a:avLst/>
          </a:prstGeom>
        </p:spPr>
      </p:pic>
      <p:pic>
        <p:nvPicPr>
          <p:cNvPr id="2806" name="11430367-0ADF-410E-2A95-1CA41B8F85B1"/>
          <p:cNvPicPr>
            <a:picLocks noChangeAspect="1"/>
          </p:cNvPicPr>
          <p:nvPr/>
        </p:nvPicPr>
        <p:blipFill>
          <a:blip r:embed="rId5" cstate="print">
            <a:extLst>
              <a:ext uri="{8E164FF3-5A1F-4E3E-00C7-B1F6E1CC1F75}"/>
            </a:extLst>
          </a:blip>
          <a:srcRect/>
          <a:stretch>
            <a:fillRect/>
          </a:stretch>
        </p:blipFill>
        <p:spPr>
          <a:xfrm>
            <a:off x="6924333" y="2127009"/>
            <a:ext cx="1609725" cy="276225"/>
          </a:xfrm>
          <a:prstGeom prst="rect">
            <a:avLst/>
          </a:prstGeom>
        </p:spPr>
      </p:pic>
      <p:pic>
        <p:nvPicPr>
          <p:cNvPr id="2807" name="86A70843-A675-400D-5691-7D7E792376E7"/>
          <p:cNvPicPr>
            <a:picLocks noChangeAspect="1"/>
          </p:cNvPicPr>
          <p:nvPr/>
        </p:nvPicPr>
        <p:blipFill>
          <a:blip r:embed="rId6" cstate="print">
            <a:extLst>
              <a:ext uri="{477A2F73-3CD4-4503-CE0F-FA8C910F58AC}"/>
            </a:extLst>
          </a:blip>
          <a:srcRect/>
          <a:stretch>
            <a:fillRect/>
          </a:stretch>
        </p:blipFill>
        <p:spPr>
          <a:xfrm>
            <a:off x="4012019" y="2405799"/>
            <a:ext cx="533400" cy="266700"/>
          </a:xfrm>
          <a:prstGeom prst="rect">
            <a:avLst/>
          </a:prstGeom>
        </p:spPr>
      </p:pic>
      <p:pic>
        <p:nvPicPr>
          <p:cNvPr id="2808" name="28957016-7C7F-418D-363B-0710676F66AC"/>
          <p:cNvPicPr>
            <a:picLocks noChangeAspect="1"/>
          </p:cNvPicPr>
          <p:nvPr/>
        </p:nvPicPr>
        <p:blipFill>
          <a:blip r:embed="rId7" cstate="print">
            <a:extLst>
              <a:ext uri="{BEC762BC-7A02-461A-3111-16326D58748B}"/>
            </a:extLst>
          </a:blip>
          <a:srcRect/>
          <a:stretch>
            <a:fillRect/>
          </a:stretch>
        </p:blipFill>
        <p:spPr>
          <a:xfrm>
            <a:off x="4540072" y="2402218"/>
            <a:ext cx="3076575" cy="276225"/>
          </a:xfrm>
          <a:prstGeom prst="rect">
            <a:avLst/>
          </a:prstGeom>
        </p:spPr>
      </p:pic>
      <p:pic>
        <p:nvPicPr>
          <p:cNvPr id="2809" name="1A4C2652-1BF6-4719-FE38-E94D05E2C539"/>
          <p:cNvPicPr>
            <a:picLocks noChangeAspect="1"/>
          </p:cNvPicPr>
          <p:nvPr/>
        </p:nvPicPr>
        <p:blipFill>
          <a:blip r:embed="rId8" cstate="print">
            <a:extLst>
              <a:ext uri="{38FA979F-65B4-4EB6-D14E-764C0F814F6A}"/>
            </a:extLst>
          </a:blip>
          <a:srcRect/>
          <a:stretch>
            <a:fillRect/>
          </a:stretch>
        </p:blipFill>
        <p:spPr>
          <a:xfrm>
            <a:off x="4008451" y="3323806"/>
            <a:ext cx="1343025" cy="276225"/>
          </a:xfrm>
          <a:prstGeom prst="rect">
            <a:avLst/>
          </a:prstGeom>
        </p:spPr>
      </p:pic>
      <p:pic>
        <p:nvPicPr>
          <p:cNvPr id="2810" name="83C47F09-1177-4930-A4DC-EB58A1C0E07A"/>
          <p:cNvPicPr>
            <a:picLocks noChangeAspect="1"/>
          </p:cNvPicPr>
          <p:nvPr/>
        </p:nvPicPr>
        <p:blipFill>
          <a:blip r:embed="rId9" cstate="print">
            <a:extLst>
              <a:ext uri="{52A17869-88DC-4423-2F65-AD9F0909E6EA}"/>
            </a:extLst>
          </a:blip>
          <a:srcRect/>
          <a:stretch>
            <a:fillRect/>
          </a:stretch>
        </p:blipFill>
        <p:spPr>
          <a:xfrm>
            <a:off x="5331752" y="3323806"/>
            <a:ext cx="3200400" cy="295275"/>
          </a:xfrm>
          <a:prstGeom prst="rect">
            <a:avLst/>
          </a:prstGeom>
        </p:spPr>
      </p:pic>
      <p:pic>
        <p:nvPicPr>
          <p:cNvPr id="2811" name="B41ECA7B-0214-4B18-0B05-4569B549A625"/>
          <p:cNvPicPr>
            <a:picLocks noChangeAspect="1"/>
          </p:cNvPicPr>
          <p:nvPr/>
        </p:nvPicPr>
        <p:blipFill>
          <a:blip r:embed="rId10" cstate="print">
            <a:extLst>
              <a:ext uri="{16CFE90E-4D11-4DC3-C71B-FB490972D047}"/>
            </a:extLst>
          </a:blip>
          <a:srcRect/>
          <a:stretch>
            <a:fillRect/>
          </a:stretch>
        </p:blipFill>
        <p:spPr>
          <a:xfrm>
            <a:off x="4016032" y="3753523"/>
            <a:ext cx="809625" cy="238125"/>
          </a:xfrm>
          <a:prstGeom prst="rect">
            <a:avLst/>
          </a:prstGeom>
        </p:spPr>
      </p:pic>
      <p:pic>
        <p:nvPicPr>
          <p:cNvPr id="2812" name="5E812087-85FA-4D23-416B-4E4424B6C79A"/>
          <p:cNvPicPr>
            <a:picLocks noChangeAspect="1"/>
          </p:cNvPicPr>
          <p:nvPr/>
        </p:nvPicPr>
        <p:blipFill>
          <a:blip r:embed="rId11" cstate="print">
            <a:extLst>
              <a:ext uri="{282918CF-76FC-4E58-3D79-650D76CD01B7}"/>
            </a:extLst>
          </a:blip>
          <a:srcRect/>
          <a:stretch>
            <a:fillRect/>
          </a:stretch>
        </p:blipFill>
        <p:spPr>
          <a:xfrm>
            <a:off x="4812741" y="3735286"/>
            <a:ext cx="2028825" cy="276225"/>
          </a:xfrm>
          <a:prstGeom prst="rect">
            <a:avLst/>
          </a:prstGeom>
        </p:spPr>
      </p:pic>
      <p:sp>
        <p:nvSpPr>
          <p:cNvPr id="2813" name="TextBox2813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pic>
        <p:nvPicPr>
          <p:cNvPr id="2814" name="4B144CC2-600D-41E3-5E4E-1E4AD283C076"/>
          <p:cNvPicPr>
            <a:picLocks noChangeAspect="1"/>
          </p:cNvPicPr>
          <p:nvPr/>
        </p:nvPicPr>
        <p:blipFill>
          <a:blip r:embed="rId12" cstate="print">
            <a:extLst>
              <a:ext uri="{C4CCC4A5-259D-4B4F-77AC-713D61F6EDC7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grpSp>
        <p:nvGrpSpPr>
          <p:cNvPr id="2815" name="Combination 2815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2816" name="VectorPath 2816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2817" name="VectorPath 2817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93A185C1-20BB-46EA-DDAF-23ACDAC3CC51}"/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18" name="Combination 281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819" name="VectorPath 281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820" name="VectorPath 282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821" name="TextBox2821"/>
          <p:cNvSpPr txBox="1"/>
          <p:nvPr/>
        </p:nvSpPr>
        <p:spPr>
          <a:xfrm>
            <a:off x="802323" y="345580"/>
            <a:ext cx="26060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2-JMeter录制脚本</a:t>
            </a:r>
          </a:p>
        </p:txBody>
      </p:sp>
      <p:pic>
        <p:nvPicPr>
          <p:cNvPr id="2822" name="1244D5C1-397F-4006-454A-73380B0297A2"/>
          <p:cNvPicPr>
            <a:picLocks noChangeAspect="1"/>
          </p:cNvPicPr>
          <p:nvPr/>
        </p:nvPicPr>
        <p:blipFill>
          <a:blip r:embed="rId2" cstate="print">
            <a:extLst>
              <a:ext uri="{977FF97E-C7A6-49FD-3DC0-B3B2379410C9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823" name="VectorPath 282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824" name="TextBox2824"/>
          <p:cNvSpPr txBox="1"/>
          <p:nvPr/>
        </p:nvSpPr>
        <p:spPr>
          <a:xfrm>
            <a:off x="1035660" y="1053526"/>
            <a:ext cx="977646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Meter录制脚本：在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没有接口文档的旧项目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当中，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快速录制web页面产生的http接口请求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帮助编</a:t>
            </a:r>
          </a:p>
        </p:txBody>
      </p:sp>
      <p:pic>
        <p:nvPicPr>
          <p:cNvPr id="2825" name="38C9ADD0-FDE8-47F5-D69D-7086079AA03E"/>
          <p:cNvPicPr>
            <a:picLocks noChangeAspect="1"/>
          </p:cNvPicPr>
          <p:nvPr/>
        </p:nvPicPr>
        <p:blipFill>
          <a:blip r:embed="rId3" cstate="print">
            <a:extLst>
              <a:ext uri="{C75D9507-0C0C-4E22-A622-B8F5F642751C}"/>
            </a:extLst>
          </a:blip>
          <a:srcRect/>
          <a:stretch>
            <a:fillRect/>
          </a:stretch>
        </p:blipFill>
        <p:spPr>
          <a:xfrm>
            <a:off x="3921252" y="1621536"/>
            <a:ext cx="6170676" cy="1766316"/>
          </a:xfrm>
          <a:prstGeom prst="rect">
            <a:avLst/>
          </a:prstGeom>
        </p:spPr>
      </p:pic>
      <p:sp>
        <p:nvSpPr>
          <p:cNvPr id="2826" name="TextBox2826"/>
          <p:cNvSpPr txBox="1"/>
          <p:nvPr/>
        </p:nvSpPr>
        <p:spPr>
          <a:xfrm>
            <a:off x="1035660" y="1465006"/>
            <a:ext cx="9057792" cy="2258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写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接口测试脚本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Meter录制脚本原理：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862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录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制时，JMeter作为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代理服务器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来拦截和转发请求与响应数据</a:t>
            </a:r>
          </a:p>
        </p:txBody>
      </p:sp>
      <p:pic>
        <p:nvPicPr>
          <p:cNvPr id="2827" name="50D3D801-1054-4E41-80E4-DE12DF26F817"/>
          <p:cNvPicPr>
            <a:picLocks noChangeAspect="1"/>
          </p:cNvPicPr>
          <p:nvPr/>
        </p:nvPicPr>
        <p:blipFill>
          <a:blip r:embed="rId4" cstate="print">
            <a:extLst>
              <a:ext uri="{F16A7FE5-4909-4C5A-1928-AC88944FC1EC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pic>
        <p:nvPicPr>
          <p:cNvPr id="2828" name="D9244D4B-5790-4D03-AFCE-0B56926C3174"/>
          <p:cNvPicPr>
            <a:picLocks noChangeAspect="1"/>
          </p:cNvPicPr>
          <p:nvPr/>
        </p:nvPicPr>
        <p:blipFill>
          <a:blip r:embed="rId5" cstate="print">
            <a:extLst>
              <a:ext uri="{7B11213B-DE42-4D4E-6FDD-EEBCF2FCC97E}"/>
            </a:extLst>
          </a:blip>
          <a:srcRect/>
          <a:stretch>
            <a:fillRect/>
          </a:stretch>
        </p:blipFill>
        <p:spPr>
          <a:xfrm>
            <a:off x="2287524" y="3817620"/>
            <a:ext cx="7805928" cy="2852928"/>
          </a:xfrm>
          <a:prstGeom prst="rect">
            <a:avLst/>
          </a:prstGeom>
        </p:spPr>
      </p:pic>
      <p:sp>
        <p:nvSpPr>
          <p:cNvPr id="2829" name="TextBox2829"/>
          <p:cNvSpPr txBox="1"/>
          <p:nvPr/>
        </p:nvSpPr>
        <p:spPr>
          <a:xfrm>
            <a:off x="10183966" y="2667494"/>
            <a:ext cx="12185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常请求过程</a:t>
            </a:r>
          </a:p>
        </p:txBody>
      </p:sp>
      <p:sp>
        <p:nvSpPr>
          <p:cNvPr id="2830" name="TextBox2830"/>
          <p:cNvSpPr txBox="1"/>
          <p:nvPr/>
        </p:nvSpPr>
        <p:spPr>
          <a:xfrm>
            <a:off x="10183966" y="5154738"/>
            <a:ext cx="14217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Meter录制过程</a:t>
            </a:r>
          </a:p>
        </p:txBody>
      </p:sp>
      <p:sp>
        <p:nvSpPr>
          <p:cNvPr id="2831" name="TextBox2831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grpSp>
        <p:nvGrpSpPr>
          <p:cNvPr id="2832" name="Combination 2832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2833" name="VectorPath 2833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2834" name="VectorPath 2834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7E2BF65C-927E-4285-4A56-088308F0DBBE}"/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5" name="Combination 283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836" name="VectorPath 283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837" name="VectorPath 283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838" name="TextBox2838"/>
          <p:cNvSpPr txBox="1"/>
          <p:nvPr/>
        </p:nvSpPr>
        <p:spPr>
          <a:xfrm>
            <a:off x="802323" y="345580"/>
            <a:ext cx="26060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2-JMeter录制脚本</a:t>
            </a:r>
          </a:p>
        </p:txBody>
      </p:sp>
      <p:sp>
        <p:nvSpPr>
          <p:cNvPr id="2839" name="VectorPath 283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840" name="7EE0C400-9582-4BEE-8D0D-5B1B207833CD"/>
          <p:cNvPicPr>
            <a:picLocks noChangeAspect="1"/>
          </p:cNvPicPr>
          <p:nvPr/>
        </p:nvPicPr>
        <p:blipFill>
          <a:blip r:embed="rId2" cstate="print">
            <a:extLst>
              <a:ext uri="{FC200963-6F6E-44BD-28B2-F4C6ED2F9C2A}"/>
            </a:extLst>
          </a:blip>
          <a:srcRect/>
          <a:stretch>
            <a:fillRect/>
          </a:stretch>
        </p:blipFill>
        <p:spPr>
          <a:xfrm>
            <a:off x="6185916" y="3401568"/>
            <a:ext cx="4855464" cy="2939796"/>
          </a:xfrm>
          <a:prstGeom prst="rect">
            <a:avLst/>
          </a:prstGeom>
        </p:spPr>
      </p:pic>
      <p:pic>
        <p:nvPicPr>
          <p:cNvPr id="2841" name="CDFC5D9D-CF88-47E1-816C-01F9F2125A59"/>
          <p:cNvPicPr>
            <a:picLocks noChangeAspect="1"/>
          </p:cNvPicPr>
          <p:nvPr/>
        </p:nvPicPr>
        <p:blipFill>
          <a:blip r:embed="rId3" cstate="print">
            <a:extLst>
              <a:ext uri="{C023050E-AC9E-4EEA-D6ED-1305D58B4D32}"/>
            </a:extLst>
          </a:blip>
          <a:srcRect/>
          <a:stretch>
            <a:fillRect/>
          </a:stretch>
        </p:blipFill>
        <p:spPr>
          <a:xfrm>
            <a:off x="1360932" y="3401568"/>
            <a:ext cx="3459480" cy="3105912"/>
          </a:xfrm>
          <a:prstGeom prst="rect">
            <a:avLst/>
          </a:prstGeom>
        </p:spPr>
      </p:pic>
      <p:pic>
        <p:nvPicPr>
          <p:cNvPr id="2842" name="775708D8-D4B4-4FB2-7891-35A1683573C1"/>
          <p:cNvPicPr>
            <a:picLocks noChangeAspect="1"/>
          </p:cNvPicPr>
          <p:nvPr/>
        </p:nvPicPr>
        <p:blipFill>
          <a:blip r:embed="rId4" cstate="print">
            <a:extLst>
              <a:ext uri="{5844F339-AFDF-41AA-B5BE-7C4A97C9976F}"/>
            </a:extLst>
          </a:blip>
          <a:srcRect/>
          <a:stretch>
            <a:fillRect/>
          </a:stretch>
        </p:blipFill>
        <p:spPr>
          <a:xfrm>
            <a:off x="5407152" y="283464"/>
            <a:ext cx="6791325" cy="2781300"/>
          </a:xfrm>
          <a:prstGeom prst="rect">
            <a:avLst/>
          </a:prstGeom>
        </p:spPr>
      </p:pic>
      <p:sp>
        <p:nvSpPr>
          <p:cNvPr id="2843" name="TextBox2843"/>
          <p:cNvSpPr txBox="1"/>
          <p:nvPr/>
        </p:nvSpPr>
        <p:spPr>
          <a:xfrm>
            <a:off x="1158913" y="1132850"/>
            <a:ext cx="4254183" cy="22922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Meter录制脚本的操作步骤：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加HTTP代理服务器，并进行配置</a:t>
            </a:r>
          </a:p>
          <a:p>
            <a:pPr marL="800100" marR="0" lvl="1" indent="-342900" eaLnBrk="0">
              <a:lnSpc>
                <a:spcPct val="154301"/>
              </a:lnSpc>
              <a:spcAft>
                <a:spcPts val="438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HTTP代理服务器：测试计划(右键)-&gt;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非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测试元件-&gt;HTTP代理服务器</a:t>
            </a:r>
          </a:p>
          <a:p>
            <a:pPr marL="800100" marR="0" lvl="1" indent="-34290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置代理服务器的参数</a:t>
            </a:r>
          </a:p>
          <a:p>
            <a:pPr marL="342900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开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启windows操作系统的浏览器代理</a:t>
            </a:r>
          </a:p>
        </p:txBody>
      </p:sp>
      <p:pic>
        <p:nvPicPr>
          <p:cNvPr id="2844" name="F414892E-A549-4A35-36CB-24FACFA9C6EE"/>
          <p:cNvPicPr>
            <a:picLocks noChangeAspect="1"/>
          </p:cNvPicPr>
          <p:nvPr/>
        </p:nvPicPr>
        <p:blipFill>
          <a:blip r:embed="rId5" cstate="print">
            <a:extLst>
              <a:ext uri="{8549F220-4503-4D60-80C0-8AB9EE47A5D1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845" name="TextBox2845"/>
          <p:cNvSpPr txBox="1"/>
          <p:nvPr/>
        </p:nvSpPr>
        <p:spPr>
          <a:xfrm>
            <a:off x="1974253" y="6401098"/>
            <a:ext cx="15119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W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indows10代理设置</a:t>
            </a:r>
          </a:p>
        </p:txBody>
      </p:sp>
      <p:sp>
        <p:nvSpPr>
          <p:cNvPr id="2846" name="TextBox2846"/>
          <p:cNvSpPr txBox="1"/>
          <p:nvPr/>
        </p:nvSpPr>
        <p:spPr>
          <a:xfrm>
            <a:off x="7619467" y="6401098"/>
            <a:ext cx="14230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W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indows7代理设置</a:t>
            </a:r>
          </a:p>
        </p:txBody>
      </p:sp>
      <p:sp>
        <p:nvSpPr>
          <p:cNvPr id="2847" name="TextBox2847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848" name="VectorPath 284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849" name="VectorPath 284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24158787-C769-4470-4DD7-F87A05DC4B61}"/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50" name="Combination 285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851" name="VectorPath 285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852" name="VectorPath 285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853" name="TextBox2853"/>
          <p:cNvSpPr txBox="1"/>
          <p:nvPr/>
        </p:nvSpPr>
        <p:spPr>
          <a:xfrm>
            <a:off x="802323" y="345580"/>
            <a:ext cx="26060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2-JMeter录制脚本</a:t>
            </a:r>
          </a:p>
        </p:txBody>
      </p:sp>
      <p:sp>
        <p:nvSpPr>
          <p:cNvPr id="2854" name="VectorPath 285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855" name="E655DF97-6290-4417-D1B7-DB485308ECFB"/>
          <p:cNvPicPr>
            <a:picLocks noChangeAspect="1"/>
          </p:cNvPicPr>
          <p:nvPr/>
        </p:nvPicPr>
        <p:blipFill>
          <a:blip r:embed="rId2" cstate="print">
            <a:extLst>
              <a:ext uri="{1FF5271D-425A-4332-1F7A-DAF2589761C3}"/>
            </a:extLst>
          </a:blip>
          <a:srcRect/>
          <a:stretch>
            <a:fillRect/>
          </a:stretch>
        </p:blipFill>
        <p:spPr>
          <a:xfrm>
            <a:off x="544068" y="2154936"/>
            <a:ext cx="5756148" cy="1403604"/>
          </a:xfrm>
          <a:prstGeom prst="rect">
            <a:avLst/>
          </a:prstGeom>
        </p:spPr>
      </p:pic>
      <p:pic>
        <p:nvPicPr>
          <p:cNvPr id="2856" name="8F550D47-95A9-417B-66DD-8B7E5A769037"/>
          <p:cNvPicPr>
            <a:picLocks noChangeAspect="1"/>
          </p:cNvPicPr>
          <p:nvPr/>
        </p:nvPicPr>
        <p:blipFill>
          <a:blip r:embed="rId3" cstate="print">
            <a:extLst>
              <a:ext uri="{75C3308B-7560-460D-B232-A20FAA01CC88}"/>
            </a:extLst>
          </a:blip>
          <a:srcRect/>
          <a:stretch>
            <a:fillRect/>
          </a:stretch>
        </p:blipFill>
        <p:spPr>
          <a:xfrm>
            <a:off x="6694932" y="283464"/>
            <a:ext cx="5181600" cy="3648075"/>
          </a:xfrm>
          <a:prstGeom prst="rect">
            <a:avLst/>
          </a:prstGeom>
        </p:spPr>
      </p:pic>
      <p:grpSp>
        <p:nvGrpSpPr>
          <p:cNvPr id="2857" name="Combination 2857"/>
          <p:cNvGrpSpPr/>
          <p:nvPr/>
        </p:nvGrpSpPr>
        <p:grpSpPr>
          <a:xfrm>
            <a:off x="5890260" y="1356360"/>
            <a:ext cx="4820412" cy="2039112"/>
            <a:chOff x="5890260" y="1356360"/>
            <a:chExt cx="4820412" cy="2039112"/>
          </a:xfrm>
        </p:grpSpPr>
        <p:sp>
          <p:nvSpPr>
            <p:cNvPr id="2858" name="VectorPath 2858"/>
            <p:cNvSpPr/>
            <p:nvPr/>
          </p:nvSpPr>
          <p:spPr>
            <a:xfrm>
              <a:off x="5890260" y="1356360"/>
              <a:ext cx="749808" cy="681228"/>
            </a:xfrm>
            <a:custGeom>
              <a:avLst/>
              <a:gdLst/>
              <a:ahLst/>
              <a:cxnLst/>
              <a:rect l="l" t="t" r="r" b="b"/>
              <a:pathLst>
                <a:path w="749808" h="681228">
                  <a:moveTo>
                    <a:pt x="749808" y="7620"/>
                  </a:moveTo>
                  <a:lnTo>
                    <a:pt x="633985" y="0"/>
                  </a:lnTo>
                  <a:lnTo>
                    <a:pt x="661416" y="30480"/>
                  </a:lnTo>
                  <a:lnTo>
                    <a:pt x="0" y="620268"/>
                  </a:lnTo>
                  <a:lnTo>
                    <a:pt x="54864" y="681228"/>
                  </a:lnTo>
                  <a:lnTo>
                    <a:pt x="716280" y="92964"/>
                  </a:lnTo>
                  <a:lnTo>
                    <a:pt x="743712" y="123444"/>
                  </a:lnTo>
                  <a:lnTo>
                    <a:pt x="749808" y="762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2859" name="VectorPath 2859"/>
            <p:cNvSpPr/>
            <p:nvPr/>
          </p:nvSpPr>
          <p:spPr>
            <a:xfrm>
              <a:off x="10546080" y="2429256"/>
              <a:ext cx="164592" cy="966216"/>
            </a:xfrm>
            <a:custGeom>
              <a:avLst/>
              <a:gdLst/>
              <a:ahLst/>
              <a:cxnLst/>
              <a:rect l="l" t="t" r="r" b="b"/>
              <a:pathLst>
                <a:path w="164592" h="966216">
                  <a:moveTo>
                    <a:pt x="82296" y="966216"/>
                  </a:moveTo>
                  <a:lnTo>
                    <a:pt x="164592" y="883920"/>
                  </a:lnTo>
                  <a:lnTo>
                    <a:pt x="123444" y="883920"/>
                  </a:lnTo>
                  <a:lnTo>
                    <a:pt x="123444" y="0"/>
                  </a:lnTo>
                  <a:lnTo>
                    <a:pt x="41147" y="0"/>
                  </a:lnTo>
                  <a:lnTo>
                    <a:pt x="41147" y="883920"/>
                  </a:lnTo>
                  <a:lnTo>
                    <a:pt x="0" y="883920"/>
                  </a:lnTo>
                  <a:lnTo>
                    <a:pt x="82296" y="966216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</p:grpSp>
      <p:sp>
        <p:nvSpPr>
          <p:cNvPr id="2860" name="TextBox2860"/>
          <p:cNvSpPr txBox="1"/>
          <p:nvPr/>
        </p:nvSpPr>
        <p:spPr>
          <a:xfrm>
            <a:off x="888492" y="1132850"/>
            <a:ext cx="10416540" cy="3168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70421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Meter录制脚本的操作步骤：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75221" marR="0" lvl="0" indent="-304800" eaLnBrk="0">
              <a:lnSpc>
                <a:spcPct val="100000"/>
              </a:lnSpc>
              <a:buAutoNum type="arabicPeriod" startAt="3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动代理服务器，开始录制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70421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4.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在浏览器页面中进行操作，成功后，就能在JMeter当中看到抓取到的接口请求了。</a:t>
            </a:r>
          </a:p>
        </p:txBody>
      </p:sp>
      <p:pic>
        <p:nvPicPr>
          <p:cNvPr id="2861" name="EB5C6322-485F-4760-930B-B7615648EC6B"/>
          <p:cNvPicPr>
            <a:picLocks noChangeAspect="1"/>
          </p:cNvPicPr>
          <p:nvPr/>
        </p:nvPicPr>
        <p:blipFill>
          <a:blip r:embed="rId4" cstate="print">
            <a:extLst>
              <a:ext uri="{1ECF842C-0BB3-4C47-3886-D443E41BEC52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pic>
        <p:nvPicPr>
          <p:cNvPr id="2862" name="BC504070-6E25-42A6-C0D7-0A5803D0F6F5"/>
          <p:cNvPicPr>
            <a:picLocks noChangeAspect="1"/>
          </p:cNvPicPr>
          <p:nvPr/>
        </p:nvPicPr>
        <p:blipFill>
          <a:blip r:embed="rId5" cstate="print">
            <a:extLst>
              <a:ext uri="{0BA5CB22-9D79-4B7B-7055-7B0605766E5F}"/>
            </a:extLst>
          </a:blip>
          <a:srcRect/>
          <a:stretch>
            <a:fillRect/>
          </a:stretch>
        </p:blipFill>
        <p:spPr>
          <a:xfrm>
            <a:off x="888492" y="4418076"/>
            <a:ext cx="4323588" cy="2183892"/>
          </a:xfrm>
          <a:prstGeom prst="rect">
            <a:avLst/>
          </a:prstGeom>
        </p:spPr>
      </p:pic>
      <p:pic>
        <p:nvPicPr>
          <p:cNvPr id="2863" name="7BDD2479-5F42-4151-6785-7AD5A6CB7F65"/>
          <p:cNvPicPr>
            <a:picLocks noChangeAspect="1"/>
          </p:cNvPicPr>
          <p:nvPr/>
        </p:nvPicPr>
        <p:blipFill>
          <a:blip r:embed="rId6" cstate="print">
            <a:extLst>
              <a:ext uri="{D05B8945-E312-4AF4-657A-1367BAFE6301}"/>
            </a:extLst>
          </a:blip>
          <a:srcRect/>
          <a:stretch>
            <a:fillRect/>
          </a:stretch>
        </p:blipFill>
        <p:spPr>
          <a:xfrm>
            <a:off x="6569964" y="4422648"/>
            <a:ext cx="4735069" cy="2179320"/>
          </a:xfrm>
          <a:prstGeom prst="rect">
            <a:avLst/>
          </a:prstGeom>
        </p:spPr>
      </p:pic>
      <p:sp>
        <p:nvSpPr>
          <p:cNvPr id="2864" name="TextBox2864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865" name="VectorPath 286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866" name="VectorPath 286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  <p:sp>
        <p:nvSpPr>
          <p:cNvPr id="2867" name="VectorPath 2867"/>
          <p:cNvSpPr/>
          <p:nvPr/>
        </p:nvSpPr>
        <p:spPr>
          <a:xfrm>
            <a:off x="5407152" y="5545836"/>
            <a:ext cx="967740" cy="164592"/>
          </a:xfrm>
          <a:custGeom>
            <a:avLst/>
            <a:gdLst/>
            <a:ahLst/>
            <a:cxnLst/>
            <a:rect l="l" t="t" r="r" b="b"/>
            <a:pathLst>
              <a:path w="967740" h="164592">
                <a:moveTo>
                  <a:pt x="967740" y="82296"/>
                </a:moveTo>
                <a:lnTo>
                  <a:pt x="885444" y="0"/>
                </a:lnTo>
                <a:lnTo>
                  <a:pt x="885444" y="41148"/>
                </a:lnTo>
                <a:lnTo>
                  <a:pt x="0" y="41148"/>
                </a:lnTo>
                <a:lnTo>
                  <a:pt x="0" y="123444"/>
                </a:lnTo>
                <a:lnTo>
                  <a:pt x="885444" y="123444"/>
                </a:lnTo>
                <a:lnTo>
                  <a:pt x="885444" y="164592"/>
                </a:lnTo>
                <a:lnTo>
                  <a:pt x="967740" y="82296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</p:spTree>
    <p:extLst>
      <p:ext uri="{EFC8327C-5260-4E26-1FA5-9D6421764232}"/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8" name="Combination 286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869" name="VectorPath 286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870" name="VectorPath 287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871" name="TextBox2871"/>
          <p:cNvSpPr txBox="1"/>
          <p:nvPr/>
        </p:nvSpPr>
        <p:spPr>
          <a:xfrm>
            <a:off x="802323" y="335420"/>
            <a:ext cx="26060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2-JMeter录制脚本</a:t>
            </a:r>
          </a:p>
        </p:txBody>
      </p:sp>
      <p:sp>
        <p:nvSpPr>
          <p:cNvPr id="2873" name="VectorPath 287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874" name="TextBox2874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875" name="Combination 2875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2876" name="VectorPath 2876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2877" name="VectorPath 2877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2878" name="0330964B-AE09-4635-B542-F177063C7403"/>
          <p:cNvPicPr>
            <a:picLocks noChangeAspect="1"/>
          </p:cNvPicPr>
          <p:nvPr/>
        </p:nvPicPr>
        <p:blipFill>
          <a:blip r:embed="rId2" cstate="print">
            <a:extLst>
              <a:ext uri="{456CE79B-F77C-435D-671B-41C3125EB521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2879" name="TextBox2879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880" name="Combination 2880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2881" name="VectorPath 2881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882" name="VectorPath 2882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883" name="B3DFD6AD-47B1-4518-B651-885544A7EB92"/>
          <p:cNvPicPr>
            <a:picLocks noChangeAspect="1"/>
          </p:cNvPicPr>
          <p:nvPr/>
        </p:nvPicPr>
        <p:blipFill>
          <a:blip r:embed="rId3" cstate="print">
            <a:extLst>
              <a:ext uri="{BADEB0E6-A56A-4C61-9622-2CBA35C29C59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2885" name="TextBox2885"/>
          <p:cNvSpPr txBox="1"/>
          <p:nvPr/>
        </p:nvSpPr>
        <p:spPr>
          <a:xfrm>
            <a:off x="5254816" y="6344322"/>
            <a:ext cx="6089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求了</a:t>
            </a:r>
          </a:p>
        </p:txBody>
      </p:sp>
      <p:sp>
        <p:nvSpPr>
          <p:cNvPr id="2886" name="TextBox2886"/>
          <p:cNvSpPr txBox="1"/>
          <p:nvPr/>
        </p:nvSpPr>
        <p:spPr>
          <a:xfrm>
            <a:off x="3446531" y="913045"/>
            <a:ext cx="8287924" cy="5909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1）什么时候需要使用JMeter录制脚本？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41910" lvl="0" indent="-285750" eaLnBrk="0">
              <a:lnSpc>
                <a:spcPct val="127419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550" kern="0" spc="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没有接口文档的旧项目</a:t>
            </a:r>
            <a:r>
              <a:rPr lang="en-US" altLang="zh-CN" sz="1550" kern="0" spc="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当中，</a:t>
            </a:r>
            <a:r>
              <a:rPr lang="en-US" altLang="zh-CN" sz="1550" kern="0" spc="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通过录制http接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口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请求的方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式，来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快速编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写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接口测试脚本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2）JMeter录制脚本的操作步骤？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加HTTP代理服务器，并进行配置</a:t>
            </a:r>
          </a:p>
          <a:p>
            <a:pPr marL="2395758" marR="0" lvl="1" indent="-34290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设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置端口：代理服务器的端口号</a:t>
            </a:r>
          </a:p>
          <a:p>
            <a:pPr marL="2395758" marR="0" lvl="1" indent="-34290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标控制器：录制的脚本放到哪个容器（线程组）中</a:t>
            </a:r>
          </a:p>
          <a:p>
            <a:pPr marL="2395758" marR="0" lvl="1" indent="-34290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Requests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Filtering（过滤条件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url匹配正则表达式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）:</a:t>
            </a:r>
          </a:p>
          <a:p>
            <a:pPr marL="3005358" marR="0" lvl="2" indent="-34290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包含模式：包含此项。如：.*localhost.*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；</a:t>
            </a:r>
          </a:p>
          <a:p>
            <a:pPr marL="3005358" marR="0" lvl="2" indent="-342900" eaLnBrk="0">
              <a:lnSpc>
                <a:spcPct val="103273"/>
              </a:lnSpc>
              <a:spcAft>
                <a:spcPts val="1320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排除模式：不包含此项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如：.*.jpg.*.png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.*.js</a:t>
            </a:r>
          </a:p>
          <a:p>
            <a:pPr marL="1786158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开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启windows操作系统的浏览器代理</a:t>
            </a:r>
          </a:p>
          <a:p>
            <a:pPr marL="2395758" marR="0" lvl="1" indent="-342900" eaLnBrk="0">
              <a:lnSpc>
                <a:spcPct val="103273"/>
              </a:lnSpc>
              <a:spcAft>
                <a:spcPts val="1320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置浏览器代理：JMeter代理服务器的IP、端口号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动代理服务器，开始录制</a:t>
            </a:r>
          </a:p>
          <a:p>
            <a:pPr marL="1786158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浏览器页面中进行操作，成功后，就能在JMeter当中看到抓取到的接口</a:t>
            </a:r>
          </a:p>
          <a:p>
            <a:pPr marL="0" marR="0" indent="0" eaLnBrk="0">
              <a:lnSpc>
                <a:spcPct val="18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endParaRPr lang="en-US" altLang="zh-CN" sz="1800" kern="0" spc="0" baseline="0" noProof="0" dirty="0">
              <a:solidFill>
                <a:srgbClr val="000000">
                  <a:alpha val="90000"/>
                </a:srgbClr>
              </a:solidFill>
              <a:latin typeface="SimHei" pitchFamily="49" charset="0"/>
              <a:ea typeface="SimHei" pitchFamily="49" charset="0"/>
              <a:cs typeface="SimHei" pitchFamily="49" charset="0"/>
            </a:endParaRPr>
          </a:p>
        </p:txBody>
      </p:sp>
      <p:sp>
        <p:nvSpPr>
          <p:cNvPr id="2887" name="VectorPath 288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888" name="VectorPath 288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9EEB4A2-4CA4-4A30-F1F0-B3CCD49471C8}"/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89" name="Combination 288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890" name="VectorPath 289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891" name="VectorPath 289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892" name="TextBox2892"/>
          <p:cNvSpPr txBox="1"/>
          <p:nvPr/>
        </p:nvSpPr>
        <p:spPr>
          <a:xfrm>
            <a:off x="802323" y="345580"/>
            <a:ext cx="291211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3-JMeter直连数据库</a:t>
            </a:r>
          </a:p>
        </p:txBody>
      </p:sp>
      <p:sp>
        <p:nvSpPr>
          <p:cNvPr id="2894" name="VectorPath 289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895" name="980785B1-F9AD-4A6B-8F2C-9C561C984467"/>
          <p:cNvPicPr>
            <a:picLocks noChangeAspect="1"/>
          </p:cNvPicPr>
          <p:nvPr/>
        </p:nvPicPr>
        <p:blipFill>
          <a:blip r:embed="rId2" cstate="print">
            <a:extLst>
              <a:ext uri="{A15E7880-0BFD-4A64-5D50-9A6A3766EDB7}"/>
            </a:extLst>
          </a:blip>
          <a:srcRect/>
          <a:stretch>
            <a:fillRect/>
          </a:stretch>
        </p:blipFill>
        <p:spPr>
          <a:xfrm>
            <a:off x="5206467" y="1957184"/>
            <a:ext cx="1628775" cy="3324225"/>
          </a:xfrm>
          <a:prstGeom prst="rect">
            <a:avLst/>
          </a:prstGeom>
        </p:spPr>
      </p:pic>
      <p:pic>
        <p:nvPicPr>
          <p:cNvPr id="2896" name="72D8C007-2253-4B92-2D62-F2C356C479C4"/>
          <p:cNvPicPr>
            <a:picLocks noChangeAspect="1"/>
          </p:cNvPicPr>
          <p:nvPr/>
        </p:nvPicPr>
        <p:blipFill>
          <a:blip r:embed="rId3" cstate="print">
            <a:extLst>
              <a:ext uri="{C9B54C2E-6A90-4FFE-D105-41C1097388B3}"/>
            </a:extLst>
          </a:blip>
          <a:srcRect/>
          <a:stretch>
            <a:fillRect/>
          </a:stretch>
        </p:blipFill>
        <p:spPr>
          <a:xfrm>
            <a:off x="1737424" y="2541550"/>
            <a:ext cx="8505826" cy="1047750"/>
          </a:xfrm>
          <a:prstGeom prst="rect">
            <a:avLst/>
          </a:prstGeom>
        </p:spPr>
      </p:pic>
      <p:pic>
        <p:nvPicPr>
          <p:cNvPr id="2897" name="D3A2F520-9EE3-43C4-2880-0F45C905BADD"/>
          <p:cNvPicPr>
            <a:picLocks noChangeAspect="1"/>
          </p:cNvPicPr>
          <p:nvPr/>
        </p:nvPicPr>
        <p:blipFill>
          <a:blip r:embed="rId4" cstate="print">
            <a:extLst>
              <a:ext uri="{0D8BC492-9223-467F-F82D-4183B0094EA2}"/>
            </a:extLst>
          </a:blip>
          <a:srcRect/>
          <a:stretch>
            <a:fillRect/>
          </a:stretch>
        </p:blipFill>
        <p:spPr>
          <a:xfrm>
            <a:off x="4454132" y="2744153"/>
            <a:ext cx="3124200" cy="1752600"/>
          </a:xfrm>
          <a:prstGeom prst="rect">
            <a:avLst/>
          </a:prstGeom>
        </p:spPr>
      </p:pic>
      <p:pic>
        <p:nvPicPr>
          <p:cNvPr id="2898" name="9D75E8FF-0B6E-40D4-3C8C-361BF2D7F532"/>
          <p:cNvPicPr>
            <a:picLocks noChangeAspect="1"/>
          </p:cNvPicPr>
          <p:nvPr/>
        </p:nvPicPr>
        <p:blipFill>
          <a:blip r:embed="rId5" cstate="print">
            <a:extLst>
              <a:ext uri="{2B360E6C-3E86-4860-0CA1-80C36FD36766}"/>
            </a:extLst>
          </a:blip>
          <a:srcRect/>
          <a:stretch>
            <a:fillRect/>
          </a:stretch>
        </p:blipFill>
        <p:spPr>
          <a:xfrm>
            <a:off x="1681683" y="4554639"/>
            <a:ext cx="2952750" cy="85725"/>
          </a:xfrm>
          <a:prstGeom prst="rect">
            <a:avLst/>
          </a:prstGeom>
        </p:spPr>
      </p:pic>
      <p:grpSp>
        <p:nvGrpSpPr>
          <p:cNvPr id="2899" name="Combination 2899"/>
          <p:cNvGrpSpPr/>
          <p:nvPr/>
        </p:nvGrpSpPr>
        <p:grpSpPr>
          <a:xfrm>
            <a:off x="5716130" y="2469502"/>
            <a:ext cx="1411999" cy="2289188"/>
            <a:chOff x="5716130" y="2469502"/>
            <a:chExt cx="1411999" cy="2289188"/>
          </a:xfrm>
        </p:grpSpPr>
        <p:sp>
          <p:nvSpPr>
            <p:cNvPr id="2900" name="VectorPath 2900"/>
            <p:cNvSpPr/>
            <p:nvPr/>
          </p:nvSpPr>
          <p:spPr>
            <a:xfrm>
              <a:off x="5716130" y="2469502"/>
              <a:ext cx="551116" cy="400596"/>
            </a:xfrm>
            <a:custGeom>
              <a:avLst/>
              <a:gdLst/>
              <a:ahLst/>
              <a:cxnLst/>
              <a:rect l="l" t="t" r="r" b="b"/>
              <a:pathLst>
                <a:path w="551116" h="400596">
                  <a:moveTo>
                    <a:pt x="448056" y="144031"/>
                  </a:moveTo>
                  <a:cubicBezTo>
                    <a:pt x="439103" y="63018"/>
                    <a:pt x="371894" y="0"/>
                    <a:pt x="291237" y="0"/>
                  </a:cubicBezTo>
                  <a:cubicBezTo>
                    <a:pt x="228511" y="0"/>
                    <a:pt x="179223" y="40513"/>
                    <a:pt x="152336" y="90018"/>
                  </a:cubicBezTo>
                  <a:cubicBezTo>
                    <a:pt x="143383" y="90018"/>
                    <a:pt x="138900" y="90018"/>
                    <a:pt x="129934" y="90018"/>
                  </a:cubicBezTo>
                  <a:cubicBezTo>
                    <a:pt x="85129" y="90018"/>
                    <a:pt x="53772" y="121527"/>
                    <a:pt x="53772" y="166536"/>
                  </a:cubicBezTo>
                  <a:cubicBezTo>
                    <a:pt x="53772" y="175540"/>
                    <a:pt x="53772" y="180036"/>
                    <a:pt x="58243" y="189040"/>
                  </a:cubicBezTo>
                  <a:cubicBezTo>
                    <a:pt x="22403" y="211544"/>
                    <a:pt x="0" y="243053"/>
                    <a:pt x="0" y="288062"/>
                  </a:cubicBezTo>
                  <a:cubicBezTo>
                    <a:pt x="0" y="346584"/>
                    <a:pt x="49289" y="400596"/>
                    <a:pt x="112014" y="400596"/>
                  </a:cubicBezTo>
                  <a:cubicBezTo>
                    <a:pt x="421170" y="400596"/>
                    <a:pt x="421170" y="400596"/>
                    <a:pt x="421170" y="400596"/>
                  </a:cubicBezTo>
                  <a:cubicBezTo>
                    <a:pt x="492861" y="400596"/>
                    <a:pt x="551116" y="342075"/>
                    <a:pt x="551116" y="270066"/>
                  </a:cubicBezTo>
                  <a:cubicBezTo>
                    <a:pt x="551116" y="207049"/>
                    <a:pt x="506311" y="153035"/>
                    <a:pt x="448056" y="144031"/>
                  </a:cubicBezTo>
                  <a:moveTo>
                    <a:pt x="421170" y="364579"/>
                  </a:moveTo>
                  <a:cubicBezTo>
                    <a:pt x="112014" y="364579"/>
                    <a:pt x="112014" y="364579"/>
                    <a:pt x="112014" y="364579"/>
                  </a:cubicBezTo>
                  <a:cubicBezTo>
                    <a:pt x="71692" y="364579"/>
                    <a:pt x="35840" y="328575"/>
                    <a:pt x="35840" y="288062"/>
                  </a:cubicBezTo>
                  <a:cubicBezTo>
                    <a:pt x="35840" y="261062"/>
                    <a:pt x="49289" y="234049"/>
                    <a:pt x="71692" y="220549"/>
                  </a:cubicBezTo>
                  <a:cubicBezTo>
                    <a:pt x="98577" y="207049"/>
                    <a:pt x="98577" y="202553"/>
                    <a:pt x="89612" y="180036"/>
                  </a:cubicBezTo>
                  <a:cubicBezTo>
                    <a:pt x="89612" y="175540"/>
                    <a:pt x="85129" y="171044"/>
                    <a:pt x="85129" y="166536"/>
                  </a:cubicBezTo>
                  <a:cubicBezTo>
                    <a:pt x="85129" y="144031"/>
                    <a:pt x="107531" y="121527"/>
                    <a:pt x="129934" y="121527"/>
                  </a:cubicBezTo>
                  <a:cubicBezTo>
                    <a:pt x="129934" y="121527"/>
                    <a:pt x="138900" y="121527"/>
                    <a:pt x="152336" y="126023"/>
                  </a:cubicBezTo>
                  <a:cubicBezTo>
                    <a:pt x="174739" y="135027"/>
                    <a:pt x="174739" y="126023"/>
                    <a:pt x="183705" y="108027"/>
                  </a:cubicBezTo>
                  <a:cubicBezTo>
                    <a:pt x="206108" y="63018"/>
                    <a:pt x="246431" y="36005"/>
                    <a:pt x="291237" y="36005"/>
                  </a:cubicBezTo>
                  <a:cubicBezTo>
                    <a:pt x="353962" y="36005"/>
                    <a:pt x="407734" y="81014"/>
                    <a:pt x="412217" y="144031"/>
                  </a:cubicBezTo>
                  <a:cubicBezTo>
                    <a:pt x="412217" y="171044"/>
                    <a:pt x="412217" y="171044"/>
                    <a:pt x="439103" y="175540"/>
                  </a:cubicBezTo>
                  <a:cubicBezTo>
                    <a:pt x="483908" y="184544"/>
                    <a:pt x="515265" y="225057"/>
                    <a:pt x="515265" y="270066"/>
                  </a:cubicBezTo>
                  <a:cubicBezTo>
                    <a:pt x="515265" y="319570"/>
                    <a:pt x="474942" y="364579"/>
                    <a:pt x="421170" y="364579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901" name="VectorPath 2901"/>
            <p:cNvSpPr/>
            <p:nvPr/>
          </p:nvSpPr>
          <p:spPr>
            <a:xfrm>
              <a:off x="6613424" y="3447364"/>
              <a:ext cx="514706" cy="512267"/>
            </a:xfrm>
            <a:custGeom>
              <a:avLst/>
              <a:gdLst/>
              <a:ahLst/>
              <a:cxnLst/>
              <a:rect l="l" t="t" r="r" b="b"/>
              <a:pathLst>
                <a:path w="514706" h="512267">
                  <a:moveTo>
                    <a:pt x="496798" y="453847"/>
                  </a:moveTo>
                  <a:cubicBezTo>
                    <a:pt x="492328" y="453847"/>
                    <a:pt x="434137" y="413410"/>
                    <a:pt x="349098" y="395439"/>
                  </a:cubicBezTo>
                  <a:cubicBezTo>
                    <a:pt x="380429" y="354990"/>
                    <a:pt x="402806" y="301066"/>
                    <a:pt x="411759" y="265125"/>
                  </a:cubicBezTo>
                  <a:cubicBezTo>
                    <a:pt x="420712" y="215697"/>
                    <a:pt x="416243" y="116827"/>
                    <a:pt x="371476" y="53924"/>
                  </a:cubicBezTo>
                  <a:cubicBezTo>
                    <a:pt x="340157" y="17970"/>
                    <a:pt x="304343" y="0"/>
                    <a:pt x="255118" y="0"/>
                  </a:cubicBezTo>
                  <a:cubicBezTo>
                    <a:pt x="210362" y="0"/>
                    <a:pt x="170079" y="17970"/>
                    <a:pt x="143218" y="53924"/>
                  </a:cubicBezTo>
                  <a:cubicBezTo>
                    <a:pt x="93992" y="116827"/>
                    <a:pt x="89510" y="215697"/>
                    <a:pt x="102946" y="265125"/>
                  </a:cubicBezTo>
                  <a:cubicBezTo>
                    <a:pt x="111887" y="301066"/>
                    <a:pt x="129794" y="354990"/>
                    <a:pt x="161125" y="395439"/>
                  </a:cubicBezTo>
                  <a:cubicBezTo>
                    <a:pt x="76086" y="413410"/>
                    <a:pt x="17907" y="453847"/>
                    <a:pt x="13424" y="453847"/>
                  </a:cubicBezTo>
                  <a:cubicBezTo>
                    <a:pt x="4483" y="462838"/>
                    <a:pt x="0" y="476326"/>
                    <a:pt x="4483" y="489801"/>
                  </a:cubicBezTo>
                  <a:cubicBezTo>
                    <a:pt x="4483" y="503275"/>
                    <a:pt x="17907" y="512267"/>
                    <a:pt x="31331" y="512267"/>
                  </a:cubicBezTo>
                  <a:cubicBezTo>
                    <a:pt x="478892" y="512267"/>
                    <a:pt x="478892" y="512267"/>
                    <a:pt x="478892" y="512267"/>
                  </a:cubicBezTo>
                  <a:cubicBezTo>
                    <a:pt x="492328" y="512267"/>
                    <a:pt x="505752" y="503275"/>
                    <a:pt x="510223" y="489801"/>
                  </a:cubicBezTo>
                  <a:cubicBezTo>
                    <a:pt x="514706" y="476326"/>
                    <a:pt x="510223" y="462838"/>
                    <a:pt x="496798" y="453847"/>
                  </a:cubicBezTo>
                  <a:moveTo>
                    <a:pt x="129794" y="170751"/>
                  </a:moveTo>
                  <a:cubicBezTo>
                    <a:pt x="138747" y="103352"/>
                    <a:pt x="179032" y="31457"/>
                    <a:pt x="255118" y="31457"/>
                  </a:cubicBezTo>
                  <a:cubicBezTo>
                    <a:pt x="335673" y="31457"/>
                    <a:pt x="371476" y="103352"/>
                    <a:pt x="380429" y="170751"/>
                  </a:cubicBezTo>
                  <a:cubicBezTo>
                    <a:pt x="389382" y="242646"/>
                    <a:pt x="367004" y="319049"/>
                    <a:pt x="322249" y="372961"/>
                  </a:cubicBezTo>
                  <a:cubicBezTo>
                    <a:pt x="317767" y="381952"/>
                    <a:pt x="317767" y="381952"/>
                    <a:pt x="317767" y="381952"/>
                  </a:cubicBezTo>
                  <a:cubicBezTo>
                    <a:pt x="281966" y="426885"/>
                    <a:pt x="232740" y="426885"/>
                    <a:pt x="192456" y="381952"/>
                  </a:cubicBezTo>
                  <a:cubicBezTo>
                    <a:pt x="187972" y="372961"/>
                    <a:pt x="187972" y="372961"/>
                    <a:pt x="187972" y="372961"/>
                  </a:cubicBezTo>
                  <a:cubicBezTo>
                    <a:pt x="143218" y="319049"/>
                    <a:pt x="120841" y="242646"/>
                    <a:pt x="129794" y="170751"/>
                  </a:cubicBezTo>
                  <a:moveTo>
                    <a:pt x="31331" y="480809"/>
                  </a:moveTo>
                  <a:cubicBezTo>
                    <a:pt x="35801" y="480809"/>
                    <a:pt x="89510" y="444868"/>
                    <a:pt x="170079" y="426885"/>
                  </a:cubicBezTo>
                  <a:cubicBezTo>
                    <a:pt x="210362" y="417906"/>
                    <a:pt x="210362" y="417906"/>
                    <a:pt x="210362" y="417906"/>
                  </a:cubicBezTo>
                  <a:cubicBezTo>
                    <a:pt x="223786" y="426885"/>
                    <a:pt x="237211" y="431381"/>
                    <a:pt x="255118" y="431381"/>
                  </a:cubicBezTo>
                  <a:cubicBezTo>
                    <a:pt x="273012" y="431381"/>
                    <a:pt x="290918" y="426885"/>
                    <a:pt x="304343" y="417906"/>
                  </a:cubicBezTo>
                  <a:cubicBezTo>
                    <a:pt x="344627" y="426885"/>
                    <a:pt x="344627" y="426885"/>
                    <a:pt x="344627" y="426885"/>
                  </a:cubicBezTo>
                  <a:cubicBezTo>
                    <a:pt x="420712" y="444868"/>
                    <a:pt x="478892" y="476326"/>
                    <a:pt x="478892" y="480809"/>
                  </a:cubicBezTo>
                  <a:lnTo>
                    <a:pt x="31331" y="480809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902" name="VectorPath 2902"/>
            <p:cNvSpPr/>
            <p:nvPr/>
          </p:nvSpPr>
          <p:spPr>
            <a:xfrm>
              <a:off x="5730685" y="4207574"/>
              <a:ext cx="551116" cy="551117"/>
            </a:xfrm>
            <a:custGeom>
              <a:avLst/>
              <a:gdLst/>
              <a:ahLst/>
              <a:cxnLst/>
              <a:rect l="l" t="t" r="r" b="b"/>
              <a:pathLst>
                <a:path w="551116" h="551117">
                  <a:moveTo>
                    <a:pt x="430136" y="0"/>
                  </a:moveTo>
                  <a:cubicBezTo>
                    <a:pt x="394297" y="0"/>
                    <a:pt x="367411" y="22403"/>
                    <a:pt x="345008" y="62726"/>
                  </a:cubicBezTo>
                  <a:cubicBezTo>
                    <a:pt x="318122" y="116497"/>
                    <a:pt x="273317" y="152336"/>
                    <a:pt x="228511" y="152336"/>
                  </a:cubicBezTo>
                  <a:cubicBezTo>
                    <a:pt x="67208" y="152336"/>
                    <a:pt x="67208" y="152336"/>
                    <a:pt x="67208" y="152336"/>
                  </a:cubicBezTo>
                  <a:cubicBezTo>
                    <a:pt x="31356" y="152336"/>
                    <a:pt x="0" y="192672"/>
                    <a:pt x="0" y="241948"/>
                  </a:cubicBezTo>
                  <a:cubicBezTo>
                    <a:pt x="0" y="286753"/>
                    <a:pt x="31356" y="327089"/>
                    <a:pt x="67208" y="327089"/>
                  </a:cubicBezTo>
                  <a:cubicBezTo>
                    <a:pt x="89611" y="327089"/>
                    <a:pt x="103048" y="340525"/>
                    <a:pt x="103048" y="358445"/>
                  </a:cubicBezTo>
                  <a:cubicBezTo>
                    <a:pt x="103048" y="515264"/>
                    <a:pt x="103048" y="515264"/>
                    <a:pt x="103048" y="515264"/>
                  </a:cubicBezTo>
                  <a:cubicBezTo>
                    <a:pt x="103048" y="533197"/>
                    <a:pt x="116497" y="551117"/>
                    <a:pt x="138900" y="551117"/>
                  </a:cubicBezTo>
                  <a:cubicBezTo>
                    <a:pt x="206108" y="551117"/>
                    <a:pt x="206108" y="551117"/>
                    <a:pt x="206108" y="551117"/>
                  </a:cubicBezTo>
                  <a:cubicBezTo>
                    <a:pt x="224028" y="551117"/>
                    <a:pt x="241948" y="533197"/>
                    <a:pt x="241948" y="515264"/>
                  </a:cubicBezTo>
                  <a:cubicBezTo>
                    <a:pt x="241948" y="497345"/>
                    <a:pt x="241948" y="497345"/>
                    <a:pt x="241948" y="497345"/>
                  </a:cubicBezTo>
                  <a:cubicBezTo>
                    <a:pt x="241948" y="479425"/>
                    <a:pt x="224028" y="474942"/>
                    <a:pt x="224028" y="461506"/>
                  </a:cubicBezTo>
                  <a:cubicBezTo>
                    <a:pt x="224028" y="345008"/>
                    <a:pt x="224028" y="345008"/>
                    <a:pt x="224028" y="345008"/>
                  </a:cubicBezTo>
                  <a:cubicBezTo>
                    <a:pt x="224028" y="340525"/>
                    <a:pt x="224028" y="340525"/>
                    <a:pt x="224028" y="340525"/>
                  </a:cubicBezTo>
                  <a:cubicBezTo>
                    <a:pt x="224028" y="340525"/>
                    <a:pt x="224028" y="336042"/>
                    <a:pt x="224028" y="336042"/>
                  </a:cubicBezTo>
                  <a:cubicBezTo>
                    <a:pt x="224028" y="336042"/>
                    <a:pt x="228511" y="336042"/>
                    <a:pt x="228511" y="331559"/>
                  </a:cubicBezTo>
                  <a:cubicBezTo>
                    <a:pt x="228511" y="331559"/>
                    <a:pt x="228511" y="331559"/>
                    <a:pt x="232994" y="327089"/>
                  </a:cubicBezTo>
                  <a:cubicBezTo>
                    <a:pt x="232994" y="327089"/>
                    <a:pt x="237464" y="327089"/>
                    <a:pt x="237464" y="327089"/>
                  </a:cubicBezTo>
                  <a:cubicBezTo>
                    <a:pt x="282270" y="331559"/>
                    <a:pt x="318122" y="367411"/>
                    <a:pt x="345008" y="421183"/>
                  </a:cubicBezTo>
                  <a:cubicBezTo>
                    <a:pt x="367411" y="457023"/>
                    <a:pt x="394297" y="479425"/>
                    <a:pt x="430136" y="479425"/>
                  </a:cubicBezTo>
                  <a:cubicBezTo>
                    <a:pt x="510781" y="479425"/>
                    <a:pt x="551116" y="358445"/>
                    <a:pt x="551116" y="241948"/>
                  </a:cubicBezTo>
                  <a:cubicBezTo>
                    <a:pt x="551116" y="120980"/>
                    <a:pt x="510781" y="0"/>
                    <a:pt x="430136" y="0"/>
                  </a:cubicBezTo>
                  <a:moveTo>
                    <a:pt x="345008" y="241948"/>
                  </a:moveTo>
                  <a:cubicBezTo>
                    <a:pt x="345008" y="224028"/>
                    <a:pt x="345008" y="206108"/>
                    <a:pt x="345008" y="188189"/>
                  </a:cubicBezTo>
                  <a:cubicBezTo>
                    <a:pt x="394297" y="188189"/>
                    <a:pt x="394297" y="188189"/>
                    <a:pt x="394297" y="188189"/>
                  </a:cubicBezTo>
                  <a:cubicBezTo>
                    <a:pt x="412216" y="188189"/>
                    <a:pt x="430136" y="210591"/>
                    <a:pt x="430136" y="241948"/>
                  </a:cubicBezTo>
                  <a:cubicBezTo>
                    <a:pt x="430136" y="268834"/>
                    <a:pt x="412216" y="291237"/>
                    <a:pt x="394297" y="291237"/>
                  </a:cubicBezTo>
                  <a:cubicBezTo>
                    <a:pt x="345008" y="291237"/>
                    <a:pt x="345008" y="291237"/>
                    <a:pt x="345008" y="291237"/>
                  </a:cubicBezTo>
                  <a:cubicBezTo>
                    <a:pt x="345008" y="273317"/>
                    <a:pt x="345008" y="259880"/>
                    <a:pt x="345008" y="241948"/>
                  </a:cubicBezTo>
                  <a:moveTo>
                    <a:pt x="35839" y="241948"/>
                  </a:moveTo>
                  <a:cubicBezTo>
                    <a:pt x="35839" y="210591"/>
                    <a:pt x="49289" y="188189"/>
                    <a:pt x="67208" y="188189"/>
                  </a:cubicBezTo>
                  <a:cubicBezTo>
                    <a:pt x="188188" y="188189"/>
                    <a:pt x="188188" y="188189"/>
                    <a:pt x="188188" y="188189"/>
                  </a:cubicBezTo>
                  <a:cubicBezTo>
                    <a:pt x="179222" y="201625"/>
                    <a:pt x="170256" y="219545"/>
                    <a:pt x="170256" y="241948"/>
                  </a:cubicBezTo>
                  <a:cubicBezTo>
                    <a:pt x="170256" y="259880"/>
                    <a:pt x="179222" y="277800"/>
                    <a:pt x="188188" y="291237"/>
                  </a:cubicBezTo>
                  <a:cubicBezTo>
                    <a:pt x="67208" y="291237"/>
                    <a:pt x="67208" y="291237"/>
                    <a:pt x="67208" y="291237"/>
                  </a:cubicBezTo>
                  <a:cubicBezTo>
                    <a:pt x="49289" y="291237"/>
                    <a:pt x="35839" y="268834"/>
                    <a:pt x="35839" y="241948"/>
                  </a:cubicBezTo>
                  <a:moveTo>
                    <a:pt x="206108" y="515264"/>
                  </a:moveTo>
                  <a:cubicBezTo>
                    <a:pt x="138900" y="515264"/>
                    <a:pt x="138900" y="515264"/>
                    <a:pt x="138900" y="515264"/>
                  </a:cubicBezTo>
                  <a:cubicBezTo>
                    <a:pt x="138900" y="358445"/>
                    <a:pt x="138900" y="358445"/>
                    <a:pt x="138900" y="358445"/>
                  </a:cubicBezTo>
                  <a:cubicBezTo>
                    <a:pt x="138900" y="349491"/>
                    <a:pt x="134417" y="336042"/>
                    <a:pt x="129934" y="327089"/>
                  </a:cubicBezTo>
                  <a:cubicBezTo>
                    <a:pt x="138900" y="327089"/>
                    <a:pt x="138900" y="327089"/>
                    <a:pt x="138900" y="327089"/>
                  </a:cubicBezTo>
                  <a:cubicBezTo>
                    <a:pt x="192659" y="327089"/>
                    <a:pt x="192659" y="327089"/>
                    <a:pt x="192659" y="327089"/>
                  </a:cubicBezTo>
                  <a:cubicBezTo>
                    <a:pt x="188188" y="331559"/>
                    <a:pt x="188188" y="336042"/>
                    <a:pt x="188188" y="345008"/>
                  </a:cubicBezTo>
                  <a:cubicBezTo>
                    <a:pt x="188188" y="461506"/>
                    <a:pt x="188188" y="461506"/>
                    <a:pt x="188188" y="461506"/>
                  </a:cubicBezTo>
                  <a:cubicBezTo>
                    <a:pt x="188188" y="479425"/>
                    <a:pt x="197142" y="492862"/>
                    <a:pt x="206108" y="497345"/>
                  </a:cubicBezTo>
                  <a:cubicBezTo>
                    <a:pt x="206108" y="497345"/>
                    <a:pt x="206108" y="497345"/>
                    <a:pt x="206108" y="501828"/>
                  </a:cubicBezTo>
                  <a:lnTo>
                    <a:pt x="206108" y="515264"/>
                  </a:lnTo>
                  <a:moveTo>
                    <a:pt x="228511" y="291237"/>
                  </a:moveTo>
                  <a:cubicBezTo>
                    <a:pt x="224028" y="291237"/>
                    <a:pt x="224028" y="291237"/>
                    <a:pt x="224028" y="291237"/>
                  </a:cubicBezTo>
                  <a:cubicBezTo>
                    <a:pt x="206108" y="291237"/>
                    <a:pt x="188188" y="268834"/>
                    <a:pt x="188188" y="241948"/>
                  </a:cubicBezTo>
                  <a:cubicBezTo>
                    <a:pt x="188188" y="210591"/>
                    <a:pt x="206108" y="188189"/>
                    <a:pt x="224028" y="188189"/>
                  </a:cubicBezTo>
                  <a:cubicBezTo>
                    <a:pt x="228511" y="188189"/>
                    <a:pt x="228511" y="188189"/>
                    <a:pt x="228511" y="188189"/>
                  </a:cubicBezTo>
                  <a:cubicBezTo>
                    <a:pt x="259867" y="188189"/>
                    <a:pt x="291236" y="174739"/>
                    <a:pt x="318122" y="152336"/>
                  </a:cubicBezTo>
                  <a:cubicBezTo>
                    <a:pt x="313639" y="179222"/>
                    <a:pt x="309156" y="210591"/>
                    <a:pt x="309156" y="241948"/>
                  </a:cubicBezTo>
                  <a:cubicBezTo>
                    <a:pt x="309156" y="268834"/>
                    <a:pt x="313639" y="300203"/>
                    <a:pt x="318122" y="327089"/>
                  </a:cubicBezTo>
                  <a:cubicBezTo>
                    <a:pt x="291236" y="304686"/>
                    <a:pt x="259867" y="291237"/>
                    <a:pt x="228511" y="291237"/>
                  </a:cubicBezTo>
                  <a:moveTo>
                    <a:pt x="430136" y="448056"/>
                  </a:moveTo>
                  <a:cubicBezTo>
                    <a:pt x="394297" y="448056"/>
                    <a:pt x="367411" y="398768"/>
                    <a:pt x="353962" y="327089"/>
                  </a:cubicBezTo>
                  <a:cubicBezTo>
                    <a:pt x="394297" y="327089"/>
                    <a:pt x="394297" y="327089"/>
                    <a:pt x="394297" y="327089"/>
                  </a:cubicBezTo>
                  <a:cubicBezTo>
                    <a:pt x="434619" y="327089"/>
                    <a:pt x="465975" y="286753"/>
                    <a:pt x="465975" y="241948"/>
                  </a:cubicBezTo>
                  <a:cubicBezTo>
                    <a:pt x="465975" y="192672"/>
                    <a:pt x="434619" y="152336"/>
                    <a:pt x="394297" y="152336"/>
                  </a:cubicBezTo>
                  <a:cubicBezTo>
                    <a:pt x="353962" y="152336"/>
                    <a:pt x="353962" y="152336"/>
                    <a:pt x="353962" y="152336"/>
                  </a:cubicBezTo>
                  <a:cubicBezTo>
                    <a:pt x="367411" y="85128"/>
                    <a:pt x="394297" y="35839"/>
                    <a:pt x="430136" y="35839"/>
                  </a:cubicBezTo>
                  <a:cubicBezTo>
                    <a:pt x="479425" y="35839"/>
                    <a:pt x="515264" y="125450"/>
                    <a:pt x="515264" y="241948"/>
                  </a:cubicBezTo>
                  <a:cubicBezTo>
                    <a:pt x="515264" y="353962"/>
                    <a:pt x="479425" y="448056"/>
                    <a:pt x="430136" y="448056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2903" name="F32FE4AC-6057-4FD9-A3CC-FCF2636BC60C"/>
          <p:cNvPicPr>
            <a:picLocks noChangeAspect="1"/>
          </p:cNvPicPr>
          <p:nvPr/>
        </p:nvPicPr>
        <p:blipFill>
          <a:blip r:embed="rId6" cstate="print">
            <a:extLst>
              <a:ext uri="{C7376114-DCFB-458F-D071-8882328AE398}"/>
            </a:extLst>
          </a:blip>
          <a:srcRect/>
          <a:stretch>
            <a:fillRect/>
          </a:stretch>
        </p:blipFill>
        <p:spPr>
          <a:xfrm>
            <a:off x="6565138" y="2534806"/>
            <a:ext cx="3819525" cy="2105025"/>
          </a:xfrm>
          <a:prstGeom prst="rect">
            <a:avLst/>
          </a:prstGeom>
        </p:spPr>
      </p:pic>
      <p:sp>
        <p:nvSpPr>
          <p:cNvPr id="2904" name="VectorPath 2904"/>
          <p:cNvSpPr/>
          <p:nvPr/>
        </p:nvSpPr>
        <p:spPr>
          <a:xfrm>
            <a:off x="4858652" y="3558019"/>
            <a:ext cx="551104" cy="478282"/>
          </a:xfrm>
          <a:custGeom>
            <a:avLst/>
            <a:gdLst/>
            <a:ahLst/>
            <a:cxnLst/>
            <a:rect l="l" t="t" r="r" b="b"/>
            <a:pathLst>
              <a:path w="551104" h="478282">
                <a:moveTo>
                  <a:pt x="551104" y="446989"/>
                </a:moveTo>
                <a:cubicBezTo>
                  <a:pt x="551104" y="464871"/>
                  <a:pt x="533184" y="478282"/>
                  <a:pt x="515264" y="478282"/>
                </a:cubicBezTo>
                <a:cubicBezTo>
                  <a:pt x="497345" y="478282"/>
                  <a:pt x="479425" y="464871"/>
                  <a:pt x="479425" y="446989"/>
                </a:cubicBezTo>
                <a:cubicBezTo>
                  <a:pt x="479425" y="424637"/>
                  <a:pt x="497345" y="375476"/>
                  <a:pt x="515264" y="375476"/>
                </a:cubicBezTo>
                <a:cubicBezTo>
                  <a:pt x="533184" y="375476"/>
                  <a:pt x="551104" y="424637"/>
                  <a:pt x="551104" y="446989"/>
                </a:cubicBezTo>
                <a:moveTo>
                  <a:pt x="497345" y="187732"/>
                </a:moveTo>
                <a:cubicBezTo>
                  <a:pt x="497345" y="344183"/>
                  <a:pt x="497345" y="344183"/>
                  <a:pt x="497345" y="344183"/>
                </a:cubicBezTo>
                <a:cubicBezTo>
                  <a:pt x="497345" y="353123"/>
                  <a:pt x="506298" y="357594"/>
                  <a:pt x="515264" y="357594"/>
                </a:cubicBezTo>
                <a:cubicBezTo>
                  <a:pt x="524230" y="357594"/>
                  <a:pt x="533184" y="353123"/>
                  <a:pt x="533184" y="344183"/>
                </a:cubicBezTo>
                <a:cubicBezTo>
                  <a:pt x="533184" y="187732"/>
                  <a:pt x="533184" y="187732"/>
                  <a:pt x="533184" y="187732"/>
                </a:cubicBezTo>
                <a:cubicBezTo>
                  <a:pt x="533184" y="178791"/>
                  <a:pt x="524230" y="169850"/>
                  <a:pt x="515264" y="169850"/>
                </a:cubicBezTo>
                <a:cubicBezTo>
                  <a:pt x="506298" y="169850"/>
                  <a:pt x="497345" y="178791"/>
                  <a:pt x="497345" y="187732"/>
                </a:cubicBezTo>
                <a:moveTo>
                  <a:pt x="510781" y="151981"/>
                </a:moveTo>
                <a:cubicBezTo>
                  <a:pt x="465976" y="160909"/>
                  <a:pt x="465976" y="160909"/>
                  <a:pt x="465976" y="160909"/>
                </a:cubicBezTo>
                <a:cubicBezTo>
                  <a:pt x="465976" y="308420"/>
                  <a:pt x="465976" y="308420"/>
                  <a:pt x="465976" y="308420"/>
                </a:cubicBezTo>
                <a:cubicBezTo>
                  <a:pt x="465976" y="353123"/>
                  <a:pt x="412204" y="393357"/>
                  <a:pt x="273317" y="393357"/>
                </a:cubicBezTo>
                <a:cubicBezTo>
                  <a:pt x="138887" y="393357"/>
                  <a:pt x="85128" y="353123"/>
                  <a:pt x="85128" y="308420"/>
                </a:cubicBezTo>
                <a:cubicBezTo>
                  <a:pt x="85128" y="160909"/>
                  <a:pt x="85128" y="160909"/>
                  <a:pt x="85128" y="160909"/>
                </a:cubicBezTo>
                <a:cubicBezTo>
                  <a:pt x="40323" y="151981"/>
                  <a:pt x="40323" y="151981"/>
                  <a:pt x="40323" y="151981"/>
                </a:cubicBezTo>
                <a:cubicBezTo>
                  <a:pt x="17919" y="147511"/>
                  <a:pt x="0" y="125159"/>
                  <a:pt x="0" y="102807"/>
                </a:cubicBezTo>
                <a:cubicBezTo>
                  <a:pt x="0" y="75985"/>
                  <a:pt x="17919" y="58103"/>
                  <a:pt x="40323" y="53632"/>
                </a:cubicBezTo>
                <a:cubicBezTo>
                  <a:pt x="264350" y="0"/>
                  <a:pt x="264350" y="0"/>
                  <a:pt x="264350" y="0"/>
                </a:cubicBezTo>
                <a:cubicBezTo>
                  <a:pt x="268834" y="0"/>
                  <a:pt x="273317" y="0"/>
                  <a:pt x="273317" y="0"/>
                </a:cubicBezTo>
                <a:cubicBezTo>
                  <a:pt x="277787" y="0"/>
                  <a:pt x="282270" y="0"/>
                  <a:pt x="286753" y="0"/>
                </a:cubicBezTo>
                <a:cubicBezTo>
                  <a:pt x="510781" y="53632"/>
                  <a:pt x="510781" y="53632"/>
                  <a:pt x="510781" y="53632"/>
                </a:cubicBezTo>
                <a:cubicBezTo>
                  <a:pt x="533184" y="58103"/>
                  <a:pt x="551104" y="75985"/>
                  <a:pt x="551104" y="102807"/>
                </a:cubicBezTo>
                <a:cubicBezTo>
                  <a:pt x="551104" y="125159"/>
                  <a:pt x="533184" y="147511"/>
                  <a:pt x="510781" y="151981"/>
                </a:cubicBezTo>
                <a:moveTo>
                  <a:pt x="430136" y="169850"/>
                </a:moveTo>
                <a:cubicBezTo>
                  <a:pt x="286753" y="205613"/>
                  <a:pt x="286753" y="205613"/>
                  <a:pt x="286753" y="205613"/>
                </a:cubicBezTo>
                <a:cubicBezTo>
                  <a:pt x="282270" y="205613"/>
                  <a:pt x="277787" y="205613"/>
                  <a:pt x="273317" y="205613"/>
                </a:cubicBezTo>
                <a:cubicBezTo>
                  <a:pt x="273317" y="205613"/>
                  <a:pt x="268834" y="205613"/>
                  <a:pt x="264350" y="205613"/>
                </a:cubicBezTo>
                <a:cubicBezTo>
                  <a:pt x="120967" y="169850"/>
                  <a:pt x="120967" y="169850"/>
                  <a:pt x="120967" y="169850"/>
                </a:cubicBezTo>
                <a:cubicBezTo>
                  <a:pt x="120967" y="308420"/>
                  <a:pt x="120967" y="308420"/>
                  <a:pt x="120967" y="308420"/>
                </a:cubicBezTo>
                <a:cubicBezTo>
                  <a:pt x="120967" y="326301"/>
                  <a:pt x="170256" y="357594"/>
                  <a:pt x="273317" y="357594"/>
                </a:cubicBezTo>
                <a:cubicBezTo>
                  <a:pt x="376365" y="357594"/>
                  <a:pt x="430136" y="326301"/>
                  <a:pt x="430136" y="308420"/>
                </a:cubicBezTo>
                <a:lnTo>
                  <a:pt x="430136" y="169850"/>
                </a:lnTo>
                <a:moveTo>
                  <a:pt x="501828" y="120688"/>
                </a:moveTo>
                <a:cubicBezTo>
                  <a:pt x="510781" y="116218"/>
                  <a:pt x="515264" y="111747"/>
                  <a:pt x="515264" y="102807"/>
                </a:cubicBezTo>
                <a:cubicBezTo>
                  <a:pt x="515264" y="93866"/>
                  <a:pt x="510781" y="84925"/>
                  <a:pt x="501828" y="84925"/>
                </a:cubicBezTo>
                <a:cubicBezTo>
                  <a:pt x="277787" y="35751"/>
                  <a:pt x="277787" y="35751"/>
                  <a:pt x="277787" y="35751"/>
                </a:cubicBezTo>
                <a:cubicBezTo>
                  <a:pt x="273317" y="31280"/>
                  <a:pt x="273317" y="31280"/>
                  <a:pt x="273317" y="31280"/>
                </a:cubicBezTo>
                <a:cubicBezTo>
                  <a:pt x="273317" y="35751"/>
                  <a:pt x="273317" y="35751"/>
                  <a:pt x="273317" y="35751"/>
                </a:cubicBezTo>
                <a:cubicBezTo>
                  <a:pt x="49276" y="84925"/>
                  <a:pt x="49276" y="84925"/>
                  <a:pt x="49276" y="84925"/>
                </a:cubicBezTo>
                <a:cubicBezTo>
                  <a:pt x="40323" y="84925"/>
                  <a:pt x="35839" y="93866"/>
                  <a:pt x="35839" y="102807"/>
                </a:cubicBezTo>
                <a:cubicBezTo>
                  <a:pt x="35839" y="111747"/>
                  <a:pt x="40323" y="116218"/>
                  <a:pt x="49276" y="120688"/>
                </a:cubicBezTo>
                <a:cubicBezTo>
                  <a:pt x="273317" y="169850"/>
                  <a:pt x="273317" y="169850"/>
                  <a:pt x="273317" y="169850"/>
                </a:cubicBezTo>
                <a:cubicBezTo>
                  <a:pt x="277787" y="169850"/>
                  <a:pt x="277787" y="169850"/>
                  <a:pt x="277787" y="169850"/>
                </a:cubicBezTo>
                <a:lnTo>
                  <a:pt x="501828" y="120688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905" name="TextBox2905"/>
          <p:cNvSpPr txBox="1"/>
          <p:nvPr/>
        </p:nvSpPr>
        <p:spPr>
          <a:xfrm>
            <a:off x="802323" y="1054339"/>
            <a:ext cx="9793910" cy="44098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直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连数据库的使用场景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7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4701" marR="0" indent="0" eaLnBrk="0">
              <a:lnSpc>
                <a:spcPct val="100000"/>
              </a:lnSpc>
            </a:pPr>
            <a:r>
              <a:rPr lang="en-US" altLang="zh-CN" sz="1550" kern="0" spc="6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6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作请求的</a:t>
            </a:r>
            <a:r>
              <a:rPr lang="en-US" altLang="zh-CN" sz="1550" kern="0" spc="5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参数化</a:t>
            </a:r>
            <a:r>
              <a:rPr lang="en-US" altLang="zh-CN" sz="1550" kern="0" spc="2723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作结果的断言</a:t>
            </a:r>
          </a:p>
          <a:p>
            <a:pPr marL="0" marR="0" indent="0" eaLnBrk="0">
              <a:lnSpc>
                <a:spcPct val="16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92443" marR="0" indent="0" eaLnBrk="0">
              <a:lnSpc>
                <a:spcPct val="102890"/>
              </a:lnSpc>
              <a:spcAft>
                <a:spcPts val="441"/>
              </a:spcAft>
            </a:pPr>
            <a:r>
              <a:rPr lang="en-US" altLang="zh-CN" sz="2100" kern="0" spc="50" baseline="-2381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</a:t>
            </a:r>
            <a:r>
              <a:rPr lang="en-US" altLang="zh-CN" sz="2100" kern="0" spc="45" baseline="-2381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如：登录时需要</a:t>
            </a:r>
            <a:r>
              <a:rPr lang="en-US" altLang="zh-CN" sz="2100" kern="0" spc="35" baseline="-2381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的用户名，可以从</a:t>
            </a:r>
            <a:r>
              <a:rPr lang="en-US" altLang="zh-CN" sz="2100" kern="0" spc="40245" baseline="-2381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如：添加购物车下订单，检查接口</a:t>
            </a:r>
          </a:p>
          <a:p>
            <a:pPr marL="1945323" marR="0" indent="0" eaLnBrk="0">
              <a:lnSpc>
                <a:spcPct val="102890"/>
              </a:lnSpc>
              <a:spcAft>
                <a:spcPts val="441"/>
              </a:spcAft>
            </a:pPr>
            <a:r>
              <a:rPr lang="en-US" altLang="zh-CN" sz="2100" kern="0" spc="45" baseline="-2381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2100" kern="0" spc="35" baseline="-2381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据库中查询获取</a:t>
            </a:r>
            <a:r>
              <a:rPr lang="en-US" altLang="zh-CN" sz="2100" kern="0" spc="40235" baseline="-2381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返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回的订单号，是否与数据库中生成</a:t>
            </a:r>
          </a:p>
          <a:p>
            <a:pPr marL="6891325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订单号一致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904670" marR="0" indent="0" eaLnBrk="0">
              <a:lnSpc>
                <a:spcPct val="100000"/>
              </a:lnSpc>
            </a:pPr>
            <a:r>
              <a:rPr lang="en-US" altLang="zh-CN" sz="1550" kern="0" spc="6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清</a:t>
            </a:r>
            <a:r>
              <a:rPr lang="en-US" altLang="zh-CN" sz="1550" kern="0" spc="6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</a:t>
            </a:r>
            <a:r>
              <a:rPr lang="en-US" altLang="zh-CN" sz="1550" kern="0" spc="5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垃</a:t>
            </a:r>
            <a:r>
              <a:rPr lang="en-US" altLang="zh-CN" sz="1550" kern="0" spc="5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圾数据</a:t>
            </a:r>
            <a:r>
              <a:rPr lang="en-US" altLang="zh-CN" sz="1550" kern="0" spc="2816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准</a:t>
            </a:r>
            <a:r>
              <a:rPr lang="en-US" altLang="zh-CN" sz="15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备测试数据</a:t>
            </a:r>
          </a:p>
          <a:p>
            <a:pPr marL="0" marR="0" indent="0" eaLnBrk="0">
              <a:lnSpc>
                <a:spcPct val="14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25602" marR="0" indent="0" eaLnBrk="0">
              <a:lnSpc>
                <a:spcPct val="97267"/>
              </a:lnSpc>
              <a:spcAft>
                <a:spcPts val="355"/>
              </a:spcAft>
            </a:pPr>
            <a:r>
              <a:rPr lang="en-US" altLang="zh-CN" sz="2100" kern="0" spc="50" baseline="-7143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</a:t>
            </a:r>
            <a:r>
              <a:rPr lang="en-US" altLang="zh-CN" sz="2100" kern="0" spc="45" baseline="-7143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如：添加商品（</a:t>
            </a:r>
            <a:r>
              <a:rPr lang="en-US" altLang="zh-CN" sz="2100" kern="0" spc="35" baseline="-7143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商品名/编号等不</a:t>
            </a:r>
            <a:r>
              <a:rPr lang="en-US" altLang="zh-CN" sz="2100" kern="0" spc="40125" baseline="-7143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如：通过数据库来准备大量（几十</a:t>
            </a:r>
          </a:p>
          <a:p>
            <a:pPr marL="436702" marR="0" indent="0" eaLnBrk="0">
              <a:lnSpc>
                <a:spcPct val="99726"/>
              </a:lnSpc>
              <a:spcAft>
                <a:spcPts val="500"/>
              </a:spcAft>
            </a:pPr>
            <a:r>
              <a:rPr lang="en-US" altLang="zh-CN" sz="1400" kern="0" spc="3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</a:t>
            </a:r>
            <a:r>
              <a:rPr lang="en-US" altLang="zh-CN" sz="1400" kern="0" spc="3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重复），再执行</a:t>
            </a:r>
            <a:r>
              <a:rPr lang="en-US" altLang="zh-CN" sz="1400" kern="0" spc="2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该脚本不能成功，</a:t>
            </a:r>
            <a:r>
              <a:rPr lang="en-US" altLang="zh-CN" sz="1400" kern="0" spc="267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-25" baseline="7143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万</a:t>
            </a:r>
            <a:r>
              <a:rPr lang="en-US" altLang="zh-CN" sz="2100" kern="0" spc="0" baseline="7143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条）的性能测试数据。</a:t>
            </a:r>
          </a:p>
          <a:p>
            <a:pPr marL="618312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需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要在下次执行前删除该商品数据</a:t>
            </a:r>
          </a:p>
        </p:txBody>
      </p:sp>
      <p:pic>
        <p:nvPicPr>
          <p:cNvPr id="2906" name="9894CF14-8168-4154-2185-D08920B39700"/>
          <p:cNvPicPr>
            <a:picLocks noChangeAspect="1"/>
          </p:cNvPicPr>
          <p:nvPr/>
        </p:nvPicPr>
        <p:blipFill>
          <a:blip r:embed="rId7" cstate="print">
            <a:extLst>
              <a:ext uri="{6FE7E4B8-D4A9-44BD-55C2-5A93F77BDD2A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908" name="VectorPath 290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909" name="VectorPath 290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  <p:pic>
        <p:nvPicPr>
          <p:cNvPr id="2910" name="FD77FDD7-7FE5-4D3C-5045-8A2875106079"/>
          <p:cNvPicPr>
            <a:picLocks noChangeAspect="1"/>
          </p:cNvPicPr>
          <p:nvPr/>
        </p:nvPicPr>
        <p:blipFill>
          <a:blip r:embed="rId8" cstate="print">
            <a:extLst>
              <a:ext uri="{3DC5C0D8-D834-4B86-6D10-2E283C80B7B3}"/>
            </a:extLst>
          </a:blip>
          <a:srcRect/>
          <a:stretch>
            <a:fillRect/>
          </a:stretch>
        </p:blipFill>
        <p:spPr>
          <a:xfrm>
            <a:off x="6224397" y="5418163"/>
            <a:ext cx="4019550" cy="95250"/>
          </a:xfrm>
          <a:prstGeom prst="rect">
            <a:avLst/>
          </a:prstGeom>
        </p:spPr>
      </p:pic>
    </p:spTree>
    <p:extLst>
      <p:ext uri="{1E8D01A6-EB7E-4F15-CF0D-F07A13C7EFCE}"/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" name="Combination 22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30" name="VectorPath 23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31" name="VectorPath 23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32" name="TextBox232"/>
          <p:cNvSpPr txBox="1"/>
          <p:nvPr/>
        </p:nvSpPr>
        <p:spPr>
          <a:xfrm>
            <a:off x="802323" y="335420"/>
            <a:ext cx="32143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3-功能测试与性能测试</a:t>
            </a:r>
          </a:p>
        </p:txBody>
      </p:sp>
      <p:sp>
        <p:nvSpPr>
          <p:cNvPr id="234" name="VectorPath 23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35" name="TextBox235"/>
          <p:cNvSpPr txBox="1"/>
          <p:nvPr/>
        </p:nvSpPr>
        <p:spPr>
          <a:xfrm>
            <a:off x="802323" y="1146414"/>
            <a:ext cx="137795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有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什么关系？</a:t>
            </a:r>
          </a:p>
        </p:txBody>
      </p:sp>
      <p:grpSp>
        <p:nvGrpSpPr>
          <p:cNvPr id="236" name="Combination 236"/>
          <p:cNvGrpSpPr/>
          <p:nvPr/>
        </p:nvGrpSpPr>
        <p:grpSpPr>
          <a:xfrm>
            <a:off x="1019505" y="3553029"/>
            <a:ext cx="496024" cy="1184744"/>
            <a:chOff x="1019505" y="3553029"/>
            <a:chExt cx="496024" cy="1184744"/>
          </a:xfrm>
        </p:grpSpPr>
        <p:sp>
          <p:nvSpPr>
            <p:cNvPr id="237" name="VectorPath 237"/>
            <p:cNvSpPr/>
            <p:nvPr/>
          </p:nvSpPr>
          <p:spPr>
            <a:xfrm>
              <a:off x="1023010" y="3740455"/>
              <a:ext cx="96558" cy="56795"/>
            </a:xfrm>
            <a:custGeom>
              <a:avLst/>
              <a:gdLst/>
              <a:ahLst/>
              <a:cxnLst/>
              <a:rect l="l" t="t" r="r" b="b"/>
              <a:pathLst>
                <a:path w="96558" h="56795">
                  <a:moveTo>
                    <a:pt x="96558" y="11367"/>
                  </a:moveTo>
                  <a:lnTo>
                    <a:pt x="5677" y="56795"/>
                  </a:lnTo>
                  <a:lnTo>
                    <a:pt x="0" y="45441"/>
                  </a:lnTo>
                  <a:lnTo>
                    <a:pt x="90881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38" name="VectorPath 238"/>
            <p:cNvSpPr/>
            <p:nvPr/>
          </p:nvSpPr>
          <p:spPr>
            <a:xfrm>
              <a:off x="1147966" y="3677984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11354"/>
                  </a:moveTo>
                  <a:lnTo>
                    <a:pt x="5677" y="56794"/>
                  </a:lnTo>
                  <a:lnTo>
                    <a:pt x="0" y="45440"/>
                  </a:lnTo>
                  <a:lnTo>
                    <a:pt x="90868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39" name="VectorPath 239"/>
            <p:cNvSpPr/>
            <p:nvPr/>
          </p:nvSpPr>
          <p:spPr>
            <a:xfrm>
              <a:off x="1272921" y="3615512"/>
              <a:ext cx="96545" cy="56794"/>
            </a:xfrm>
            <a:custGeom>
              <a:avLst/>
              <a:gdLst/>
              <a:ahLst/>
              <a:cxnLst/>
              <a:rect l="l" t="t" r="r" b="b"/>
              <a:pathLst>
                <a:path w="96545" h="56794">
                  <a:moveTo>
                    <a:pt x="96545" y="11354"/>
                  </a:moveTo>
                  <a:lnTo>
                    <a:pt x="5677" y="56794"/>
                  </a:lnTo>
                  <a:lnTo>
                    <a:pt x="0" y="45428"/>
                  </a:lnTo>
                  <a:lnTo>
                    <a:pt x="90869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40" name="VectorPath 240"/>
            <p:cNvSpPr/>
            <p:nvPr/>
          </p:nvSpPr>
          <p:spPr>
            <a:xfrm>
              <a:off x="1397864" y="3553029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11366"/>
                  </a:moveTo>
                  <a:lnTo>
                    <a:pt x="5690" y="56794"/>
                  </a:lnTo>
                  <a:lnTo>
                    <a:pt x="0" y="45440"/>
                  </a:lnTo>
                  <a:lnTo>
                    <a:pt x="90881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41" name="VectorPath 241"/>
            <p:cNvSpPr/>
            <p:nvPr/>
          </p:nvSpPr>
          <p:spPr>
            <a:xfrm>
              <a:off x="1418971" y="4680979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45441"/>
                  </a:moveTo>
                  <a:lnTo>
                    <a:pt x="90869" y="56794"/>
                  </a:lnTo>
                  <a:lnTo>
                    <a:pt x="0" y="11367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42" name="VectorPath 242"/>
            <p:cNvSpPr/>
            <p:nvPr/>
          </p:nvSpPr>
          <p:spPr>
            <a:xfrm>
              <a:off x="1294016" y="4618508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45441"/>
                  </a:moveTo>
                  <a:lnTo>
                    <a:pt x="90881" y="56794"/>
                  </a:lnTo>
                  <a:lnTo>
                    <a:pt x="0" y="11354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43" name="VectorPath 243"/>
            <p:cNvSpPr/>
            <p:nvPr/>
          </p:nvSpPr>
          <p:spPr>
            <a:xfrm>
              <a:off x="1169073" y="4556037"/>
              <a:ext cx="96545" cy="56795"/>
            </a:xfrm>
            <a:custGeom>
              <a:avLst/>
              <a:gdLst/>
              <a:ahLst/>
              <a:cxnLst/>
              <a:rect l="l" t="t" r="r" b="b"/>
              <a:pathLst>
                <a:path w="96545" h="56795">
                  <a:moveTo>
                    <a:pt x="96545" y="45427"/>
                  </a:moveTo>
                  <a:lnTo>
                    <a:pt x="90868" y="56795"/>
                  </a:lnTo>
                  <a:lnTo>
                    <a:pt x="0" y="11354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44" name="VectorPath 244"/>
            <p:cNvSpPr/>
            <p:nvPr/>
          </p:nvSpPr>
          <p:spPr>
            <a:xfrm>
              <a:off x="1044118" y="4493552"/>
              <a:ext cx="96545" cy="56795"/>
            </a:xfrm>
            <a:custGeom>
              <a:avLst/>
              <a:gdLst/>
              <a:ahLst/>
              <a:cxnLst/>
              <a:rect l="l" t="t" r="r" b="b"/>
              <a:pathLst>
                <a:path w="96545" h="56795">
                  <a:moveTo>
                    <a:pt x="96545" y="45441"/>
                  </a:moveTo>
                  <a:lnTo>
                    <a:pt x="90869" y="56795"/>
                  </a:lnTo>
                  <a:lnTo>
                    <a:pt x="0" y="11367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45" name="VectorPath 245"/>
            <p:cNvSpPr/>
            <p:nvPr/>
          </p:nvSpPr>
          <p:spPr>
            <a:xfrm>
              <a:off x="1019505" y="43725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46" name="VectorPath 246"/>
            <p:cNvSpPr/>
            <p:nvPr/>
          </p:nvSpPr>
          <p:spPr>
            <a:xfrm>
              <a:off x="1019505" y="42328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47" name="VectorPath 247"/>
            <p:cNvSpPr/>
            <p:nvPr/>
          </p:nvSpPr>
          <p:spPr>
            <a:xfrm>
              <a:off x="1019505" y="40931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48" name="VectorPath 248"/>
            <p:cNvSpPr/>
            <p:nvPr/>
          </p:nvSpPr>
          <p:spPr>
            <a:xfrm>
              <a:off x="1019505" y="39534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49" name="VectorPath 249"/>
            <p:cNvSpPr/>
            <p:nvPr/>
          </p:nvSpPr>
          <p:spPr>
            <a:xfrm>
              <a:off x="1019505" y="38137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</p:grpSp>
      <p:grpSp>
        <p:nvGrpSpPr>
          <p:cNvPr id="250" name="Combination 250"/>
          <p:cNvGrpSpPr/>
          <p:nvPr/>
        </p:nvGrpSpPr>
        <p:grpSpPr>
          <a:xfrm>
            <a:off x="1647774" y="3570161"/>
            <a:ext cx="346456" cy="181749"/>
            <a:chOff x="1647774" y="3570161"/>
            <a:chExt cx="346456" cy="181749"/>
          </a:xfrm>
        </p:grpSpPr>
        <p:sp>
          <p:nvSpPr>
            <p:cNvPr id="251" name="VectorPath 251"/>
            <p:cNvSpPr/>
            <p:nvPr/>
          </p:nvSpPr>
          <p:spPr>
            <a:xfrm>
              <a:off x="1647774" y="3570161"/>
              <a:ext cx="96545" cy="56794"/>
            </a:xfrm>
            <a:custGeom>
              <a:avLst/>
              <a:gdLst/>
              <a:ahLst/>
              <a:cxnLst/>
              <a:rect l="l" t="t" r="r" b="b"/>
              <a:pathLst>
                <a:path w="96545" h="56794">
                  <a:moveTo>
                    <a:pt x="96545" y="45440"/>
                  </a:moveTo>
                  <a:lnTo>
                    <a:pt x="90869" y="56794"/>
                  </a:lnTo>
                  <a:lnTo>
                    <a:pt x="0" y="11366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52" name="VectorPath 252"/>
            <p:cNvSpPr/>
            <p:nvPr/>
          </p:nvSpPr>
          <p:spPr>
            <a:xfrm>
              <a:off x="1772717" y="3632645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45428"/>
                  </a:moveTo>
                  <a:lnTo>
                    <a:pt x="90881" y="56794"/>
                  </a:lnTo>
                  <a:lnTo>
                    <a:pt x="0" y="11354"/>
                  </a:lnTo>
                  <a:lnTo>
                    <a:pt x="569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53" name="VectorPath 253"/>
            <p:cNvSpPr/>
            <p:nvPr/>
          </p:nvSpPr>
          <p:spPr>
            <a:xfrm>
              <a:off x="1897672" y="3695116"/>
              <a:ext cx="96558" cy="56795"/>
            </a:xfrm>
            <a:custGeom>
              <a:avLst/>
              <a:gdLst/>
              <a:ahLst/>
              <a:cxnLst/>
              <a:rect l="l" t="t" r="r" b="b"/>
              <a:pathLst>
                <a:path w="96558" h="56795">
                  <a:moveTo>
                    <a:pt x="96558" y="45441"/>
                  </a:moveTo>
                  <a:lnTo>
                    <a:pt x="90881" y="56795"/>
                  </a:lnTo>
                  <a:lnTo>
                    <a:pt x="0" y="11354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</p:grpSp>
      <p:grpSp>
        <p:nvGrpSpPr>
          <p:cNvPr id="254" name="Combination 254"/>
          <p:cNvGrpSpPr/>
          <p:nvPr/>
        </p:nvGrpSpPr>
        <p:grpSpPr>
          <a:xfrm>
            <a:off x="1219200" y="1761744"/>
            <a:ext cx="2602992" cy="2750376"/>
            <a:chOff x="1219200" y="1761744"/>
            <a:chExt cx="2602992" cy="2750376"/>
          </a:xfrm>
        </p:grpSpPr>
        <p:sp>
          <p:nvSpPr>
            <p:cNvPr id="255" name="VectorPath 255"/>
            <p:cNvSpPr/>
            <p:nvPr/>
          </p:nvSpPr>
          <p:spPr>
            <a:xfrm>
              <a:off x="2075726" y="3867988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56" name="VectorPath 256"/>
            <p:cNvSpPr/>
            <p:nvPr/>
          </p:nvSpPr>
          <p:spPr>
            <a:xfrm>
              <a:off x="2075726" y="4007688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57" name="VectorPath 257"/>
            <p:cNvSpPr/>
            <p:nvPr/>
          </p:nvSpPr>
          <p:spPr>
            <a:xfrm>
              <a:off x="2075726" y="4147388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58" name="VectorPath 258"/>
            <p:cNvSpPr/>
            <p:nvPr/>
          </p:nvSpPr>
          <p:spPr>
            <a:xfrm>
              <a:off x="2075726" y="4287089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59" name="VectorPath 259"/>
            <p:cNvSpPr/>
            <p:nvPr/>
          </p:nvSpPr>
          <p:spPr>
            <a:xfrm>
              <a:off x="1522819" y="3521240"/>
              <a:ext cx="96558" cy="43243"/>
            </a:xfrm>
            <a:custGeom>
              <a:avLst/>
              <a:gdLst/>
              <a:ahLst/>
              <a:cxnLst/>
              <a:rect l="l" t="t" r="r" b="b"/>
              <a:pathLst>
                <a:path w="96558" h="43243">
                  <a:moveTo>
                    <a:pt x="33985" y="597"/>
                  </a:moveTo>
                  <a:lnTo>
                    <a:pt x="96558" y="31890"/>
                  </a:lnTo>
                  <a:lnTo>
                    <a:pt x="90868" y="43243"/>
                  </a:lnTo>
                  <a:lnTo>
                    <a:pt x="31146" y="13383"/>
                  </a:lnTo>
                  <a:lnTo>
                    <a:pt x="5677" y="26111"/>
                  </a:lnTo>
                  <a:lnTo>
                    <a:pt x="0" y="14757"/>
                  </a:lnTo>
                  <a:lnTo>
                    <a:pt x="28308" y="597"/>
                  </a:lnTo>
                  <a:lnTo>
                    <a:pt x="30162" y="0"/>
                  </a:lnTo>
                  <a:lnTo>
                    <a:pt x="32118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60" name="VectorPath 260"/>
            <p:cNvSpPr/>
            <p:nvPr/>
          </p:nvSpPr>
          <p:spPr>
            <a:xfrm>
              <a:off x="2022627" y="3757587"/>
              <a:ext cx="65799" cy="72301"/>
            </a:xfrm>
            <a:custGeom>
              <a:avLst/>
              <a:gdLst/>
              <a:ahLst/>
              <a:cxnLst/>
              <a:rect l="l" t="t" r="r" b="b"/>
              <a:pathLst>
                <a:path w="65799" h="72301">
                  <a:moveTo>
                    <a:pt x="62294" y="28309"/>
                  </a:moveTo>
                  <a:lnTo>
                    <a:pt x="63729" y="29299"/>
                  </a:lnTo>
                  <a:lnTo>
                    <a:pt x="64846" y="30645"/>
                  </a:lnTo>
                  <a:lnTo>
                    <a:pt x="65557" y="32258"/>
                  </a:lnTo>
                  <a:lnTo>
                    <a:pt x="65799" y="33986"/>
                  </a:lnTo>
                  <a:lnTo>
                    <a:pt x="65799" y="72301"/>
                  </a:lnTo>
                  <a:lnTo>
                    <a:pt x="53099" y="72301"/>
                  </a:lnTo>
                  <a:lnTo>
                    <a:pt x="53099" y="37910"/>
                  </a:lnTo>
                  <a:lnTo>
                    <a:pt x="0" y="11367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61" name="VectorPath 261"/>
            <p:cNvSpPr/>
            <p:nvPr/>
          </p:nvSpPr>
          <p:spPr>
            <a:xfrm>
              <a:off x="2043722" y="4426789"/>
              <a:ext cx="44704" cy="85331"/>
            </a:xfrm>
            <a:custGeom>
              <a:avLst/>
              <a:gdLst/>
              <a:ahLst/>
              <a:cxnLst/>
              <a:rect l="l" t="t" r="r" b="b"/>
              <a:pathLst>
                <a:path w="44704" h="85331">
                  <a:moveTo>
                    <a:pt x="44704" y="61900"/>
                  </a:moveTo>
                  <a:lnTo>
                    <a:pt x="44463" y="63627"/>
                  </a:lnTo>
                  <a:lnTo>
                    <a:pt x="43751" y="65227"/>
                  </a:lnTo>
                  <a:lnTo>
                    <a:pt x="42634" y="66586"/>
                  </a:lnTo>
                  <a:lnTo>
                    <a:pt x="41199" y="67576"/>
                  </a:lnTo>
                  <a:lnTo>
                    <a:pt x="5690" y="85331"/>
                  </a:lnTo>
                  <a:lnTo>
                    <a:pt x="0" y="73965"/>
                  </a:lnTo>
                  <a:lnTo>
                    <a:pt x="32004" y="57963"/>
                  </a:lnTo>
                  <a:lnTo>
                    <a:pt x="32004" y="0"/>
                  </a:lnTo>
                  <a:lnTo>
                    <a:pt x="44704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62" name="VectorPath 262"/>
            <p:cNvSpPr/>
            <p:nvPr/>
          </p:nvSpPr>
          <p:spPr>
            <a:xfrm>
              <a:off x="1618488" y="2497836"/>
              <a:ext cx="1676400" cy="1944624"/>
            </a:xfrm>
            <a:custGeom>
              <a:avLst/>
              <a:gdLst/>
              <a:ahLst/>
              <a:cxnLst/>
              <a:rect l="l" t="t" r="r" b="b"/>
              <a:pathLst>
                <a:path w="1676400" h="1944624">
                  <a:moveTo>
                    <a:pt x="838200" y="0"/>
                  </a:moveTo>
                  <a:lnTo>
                    <a:pt x="1676400" y="419100"/>
                  </a:lnTo>
                  <a:lnTo>
                    <a:pt x="1676400" y="1525524"/>
                  </a:lnTo>
                  <a:lnTo>
                    <a:pt x="838200" y="1944624"/>
                  </a:lnTo>
                  <a:lnTo>
                    <a:pt x="0" y="1525524"/>
                  </a:lnTo>
                  <a:lnTo>
                    <a:pt x="0" y="419100"/>
                  </a:lnTo>
                  <a:lnTo>
                    <a:pt x="83820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63" name="VectorPath 263"/>
            <p:cNvSpPr/>
            <p:nvPr/>
          </p:nvSpPr>
          <p:spPr>
            <a:xfrm>
              <a:off x="1560982" y="2441359"/>
              <a:ext cx="1790636" cy="2058695"/>
            </a:xfrm>
            <a:custGeom>
              <a:avLst/>
              <a:gdLst/>
              <a:ahLst/>
              <a:cxnLst/>
              <a:rect l="l" t="t" r="r" b="b"/>
              <a:pathLst>
                <a:path w="1790636" h="2058695">
                  <a:moveTo>
                    <a:pt x="904113" y="597"/>
                  </a:moveTo>
                  <a:lnTo>
                    <a:pt x="909879" y="1803"/>
                  </a:lnTo>
                  <a:lnTo>
                    <a:pt x="915479" y="3594"/>
                  </a:lnTo>
                  <a:lnTo>
                    <a:pt x="920877" y="5956"/>
                  </a:lnTo>
                  <a:lnTo>
                    <a:pt x="1759039" y="425043"/>
                  </a:lnTo>
                  <a:lnTo>
                    <a:pt x="1764043" y="427863"/>
                  </a:lnTo>
                  <a:lnTo>
                    <a:pt x="1768741" y="431178"/>
                  </a:lnTo>
                  <a:lnTo>
                    <a:pt x="1773085" y="434950"/>
                  </a:lnTo>
                  <a:lnTo>
                    <a:pt x="1777022" y="439141"/>
                  </a:lnTo>
                  <a:lnTo>
                    <a:pt x="1780528" y="443700"/>
                  </a:lnTo>
                  <a:lnTo>
                    <a:pt x="1783550" y="448589"/>
                  </a:lnTo>
                  <a:lnTo>
                    <a:pt x="1786064" y="453758"/>
                  </a:lnTo>
                  <a:lnTo>
                    <a:pt x="1788046" y="459156"/>
                  </a:lnTo>
                  <a:lnTo>
                    <a:pt x="1789481" y="464731"/>
                  </a:lnTo>
                  <a:lnTo>
                    <a:pt x="1790344" y="470408"/>
                  </a:lnTo>
                  <a:lnTo>
                    <a:pt x="1790636" y="476161"/>
                  </a:lnTo>
                  <a:lnTo>
                    <a:pt x="1790636" y="1582534"/>
                  </a:lnTo>
                  <a:lnTo>
                    <a:pt x="1790344" y="1588275"/>
                  </a:lnTo>
                  <a:lnTo>
                    <a:pt x="1789481" y="1593965"/>
                  </a:lnTo>
                  <a:lnTo>
                    <a:pt x="1788046" y="1599527"/>
                  </a:lnTo>
                  <a:lnTo>
                    <a:pt x="1786064" y="1604925"/>
                  </a:lnTo>
                  <a:lnTo>
                    <a:pt x="1783550" y="1610106"/>
                  </a:lnTo>
                  <a:lnTo>
                    <a:pt x="1780528" y="1614995"/>
                  </a:lnTo>
                  <a:lnTo>
                    <a:pt x="1777022" y="1619555"/>
                  </a:lnTo>
                  <a:lnTo>
                    <a:pt x="1773085" y="1623746"/>
                  </a:lnTo>
                  <a:lnTo>
                    <a:pt x="1768741" y="1627517"/>
                  </a:lnTo>
                  <a:lnTo>
                    <a:pt x="1764043" y="1630833"/>
                  </a:lnTo>
                  <a:lnTo>
                    <a:pt x="1759039" y="1633652"/>
                  </a:lnTo>
                  <a:lnTo>
                    <a:pt x="920877" y="2052739"/>
                  </a:lnTo>
                  <a:lnTo>
                    <a:pt x="915479" y="2055101"/>
                  </a:lnTo>
                  <a:lnTo>
                    <a:pt x="909879" y="2056892"/>
                  </a:lnTo>
                  <a:lnTo>
                    <a:pt x="904113" y="2058086"/>
                  </a:lnTo>
                  <a:lnTo>
                    <a:pt x="898258" y="2058695"/>
                  </a:lnTo>
                  <a:lnTo>
                    <a:pt x="892366" y="2058695"/>
                  </a:lnTo>
                  <a:lnTo>
                    <a:pt x="886510" y="2058086"/>
                  </a:lnTo>
                  <a:lnTo>
                    <a:pt x="880758" y="2056892"/>
                  </a:lnTo>
                  <a:lnTo>
                    <a:pt x="875145" y="2055101"/>
                  </a:lnTo>
                  <a:lnTo>
                    <a:pt x="869760" y="2052739"/>
                  </a:lnTo>
                  <a:lnTo>
                    <a:pt x="31585" y="1633652"/>
                  </a:lnTo>
                  <a:lnTo>
                    <a:pt x="26581" y="1630833"/>
                  </a:lnTo>
                  <a:lnTo>
                    <a:pt x="21882" y="1627517"/>
                  </a:lnTo>
                  <a:lnTo>
                    <a:pt x="17539" y="1623746"/>
                  </a:lnTo>
                  <a:lnTo>
                    <a:pt x="13602" y="1619555"/>
                  </a:lnTo>
                  <a:lnTo>
                    <a:pt x="10109" y="1614995"/>
                  </a:lnTo>
                  <a:lnTo>
                    <a:pt x="7087" y="1610106"/>
                  </a:lnTo>
                  <a:lnTo>
                    <a:pt x="4572" y="1604925"/>
                  </a:lnTo>
                  <a:lnTo>
                    <a:pt x="2578" y="1599527"/>
                  </a:lnTo>
                  <a:lnTo>
                    <a:pt x="1156" y="1593965"/>
                  </a:lnTo>
                  <a:lnTo>
                    <a:pt x="292" y="1588275"/>
                  </a:lnTo>
                  <a:lnTo>
                    <a:pt x="0" y="1582534"/>
                  </a:lnTo>
                  <a:lnTo>
                    <a:pt x="0" y="476161"/>
                  </a:lnTo>
                  <a:lnTo>
                    <a:pt x="292" y="470408"/>
                  </a:lnTo>
                  <a:lnTo>
                    <a:pt x="1156" y="464731"/>
                  </a:lnTo>
                  <a:lnTo>
                    <a:pt x="2578" y="459156"/>
                  </a:lnTo>
                  <a:lnTo>
                    <a:pt x="4572" y="453758"/>
                  </a:lnTo>
                  <a:lnTo>
                    <a:pt x="7087" y="448589"/>
                  </a:lnTo>
                  <a:lnTo>
                    <a:pt x="10109" y="443700"/>
                  </a:lnTo>
                  <a:lnTo>
                    <a:pt x="13602" y="439141"/>
                  </a:lnTo>
                  <a:lnTo>
                    <a:pt x="17539" y="434950"/>
                  </a:lnTo>
                  <a:lnTo>
                    <a:pt x="21882" y="431178"/>
                  </a:lnTo>
                  <a:lnTo>
                    <a:pt x="26581" y="427863"/>
                  </a:lnTo>
                  <a:lnTo>
                    <a:pt x="31585" y="425043"/>
                  </a:lnTo>
                  <a:lnTo>
                    <a:pt x="869760" y="5956"/>
                  </a:lnTo>
                  <a:lnTo>
                    <a:pt x="875145" y="3594"/>
                  </a:lnTo>
                  <a:lnTo>
                    <a:pt x="880758" y="1803"/>
                  </a:lnTo>
                  <a:lnTo>
                    <a:pt x="886510" y="597"/>
                  </a:lnTo>
                  <a:lnTo>
                    <a:pt x="892366" y="0"/>
                  </a:lnTo>
                  <a:lnTo>
                    <a:pt x="898258" y="0"/>
                  </a:lnTo>
                  <a:moveTo>
                    <a:pt x="114300" y="511480"/>
                  </a:moveTo>
                  <a:lnTo>
                    <a:pt x="114300" y="1547215"/>
                  </a:lnTo>
                  <a:lnTo>
                    <a:pt x="895318" y="1937725"/>
                  </a:lnTo>
                  <a:lnTo>
                    <a:pt x="1676337" y="1547209"/>
                  </a:lnTo>
                  <a:lnTo>
                    <a:pt x="1676337" y="511486"/>
                  </a:lnTo>
                  <a:lnTo>
                    <a:pt x="895318" y="120971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264" name="VectorPath 264"/>
            <p:cNvSpPr/>
            <p:nvPr/>
          </p:nvSpPr>
          <p:spPr>
            <a:xfrm>
              <a:off x="3332988" y="2214372"/>
              <a:ext cx="489204" cy="566928"/>
            </a:xfrm>
            <a:custGeom>
              <a:avLst/>
              <a:gdLst/>
              <a:ahLst/>
              <a:cxnLst/>
              <a:rect l="l" t="t" r="r" b="b"/>
              <a:pathLst>
                <a:path w="489204" h="566928">
                  <a:moveTo>
                    <a:pt x="243840" y="0"/>
                  </a:moveTo>
                  <a:lnTo>
                    <a:pt x="489204" y="123444"/>
                  </a:lnTo>
                  <a:lnTo>
                    <a:pt x="489204" y="445008"/>
                  </a:lnTo>
                  <a:lnTo>
                    <a:pt x="243840" y="566928"/>
                  </a:lnTo>
                  <a:lnTo>
                    <a:pt x="0" y="445008"/>
                  </a:lnTo>
                  <a:lnTo>
                    <a:pt x="0" y="123444"/>
                  </a:lnTo>
                  <a:lnTo>
                    <a:pt x="24384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265" name="VectorPath 265"/>
            <p:cNvSpPr/>
            <p:nvPr/>
          </p:nvSpPr>
          <p:spPr>
            <a:xfrm>
              <a:off x="1219200" y="4210812"/>
              <a:ext cx="257556" cy="298704"/>
            </a:xfrm>
            <a:custGeom>
              <a:avLst/>
              <a:gdLst/>
              <a:ahLst/>
              <a:cxnLst/>
              <a:rect l="l" t="t" r="r" b="b"/>
              <a:pathLst>
                <a:path w="257556" h="298704">
                  <a:moveTo>
                    <a:pt x="128016" y="0"/>
                  </a:moveTo>
                  <a:lnTo>
                    <a:pt x="257556" y="64008"/>
                  </a:lnTo>
                  <a:lnTo>
                    <a:pt x="257556" y="234696"/>
                  </a:lnTo>
                  <a:lnTo>
                    <a:pt x="128016" y="298704"/>
                  </a:lnTo>
                  <a:lnTo>
                    <a:pt x="0" y="234696"/>
                  </a:lnTo>
                  <a:lnTo>
                    <a:pt x="0" y="64008"/>
                  </a:lnTo>
                  <a:lnTo>
                    <a:pt x="128016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266" name="VectorPath 266"/>
            <p:cNvSpPr/>
            <p:nvPr/>
          </p:nvSpPr>
          <p:spPr>
            <a:xfrm>
              <a:off x="1249680" y="1761744"/>
              <a:ext cx="737616" cy="854964"/>
            </a:xfrm>
            <a:custGeom>
              <a:avLst/>
              <a:gdLst/>
              <a:ahLst/>
              <a:cxnLst/>
              <a:rect l="l" t="t" r="r" b="b"/>
              <a:pathLst>
                <a:path w="737616" h="854964">
                  <a:moveTo>
                    <a:pt x="368808" y="0"/>
                  </a:moveTo>
                  <a:lnTo>
                    <a:pt x="737616" y="184404"/>
                  </a:lnTo>
                  <a:lnTo>
                    <a:pt x="737616" y="670560"/>
                  </a:lnTo>
                  <a:lnTo>
                    <a:pt x="368808" y="854964"/>
                  </a:lnTo>
                  <a:lnTo>
                    <a:pt x="0" y="670560"/>
                  </a:lnTo>
                  <a:lnTo>
                    <a:pt x="0" y="184404"/>
                  </a:lnTo>
                  <a:lnTo>
                    <a:pt x="368808" y="0"/>
                  </a:ln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</p:grpSp>
      <p:sp>
        <p:nvSpPr>
          <p:cNvPr id="267" name="TextBox267"/>
          <p:cNvSpPr txBox="1"/>
          <p:nvPr/>
        </p:nvSpPr>
        <p:spPr>
          <a:xfrm>
            <a:off x="1971015" y="3172928"/>
            <a:ext cx="1015365" cy="601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思</a:t>
            </a:r>
            <a:r>
              <a:rPr lang="en-US" altLang="zh-CN" sz="39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考</a:t>
            </a:r>
          </a:p>
        </p:txBody>
      </p:sp>
      <p:sp>
        <p:nvSpPr>
          <p:cNvPr id="268" name="VectorPath 268"/>
          <p:cNvSpPr/>
          <p:nvPr/>
        </p:nvSpPr>
        <p:spPr>
          <a:xfrm>
            <a:off x="3672028" y="4441762"/>
            <a:ext cx="507504" cy="585660"/>
          </a:xfrm>
          <a:custGeom>
            <a:avLst/>
            <a:gdLst/>
            <a:ahLst/>
            <a:cxnLst/>
            <a:rect l="l" t="t" r="r" b="b"/>
            <a:pathLst>
              <a:path w="507504" h="585660">
                <a:moveTo>
                  <a:pt x="255943" y="254"/>
                </a:moveTo>
                <a:lnTo>
                  <a:pt x="258013" y="1003"/>
                </a:lnTo>
                <a:lnTo>
                  <a:pt x="502246" y="123126"/>
                </a:lnTo>
                <a:lnTo>
                  <a:pt x="504012" y="124269"/>
                </a:lnTo>
                <a:lnTo>
                  <a:pt x="505485" y="125768"/>
                </a:lnTo>
                <a:lnTo>
                  <a:pt x="506590" y="127558"/>
                </a:lnTo>
                <a:lnTo>
                  <a:pt x="507276" y="129553"/>
                </a:lnTo>
                <a:lnTo>
                  <a:pt x="507504" y="131635"/>
                </a:lnTo>
                <a:lnTo>
                  <a:pt x="507504" y="454025"/>
                </a:lnTo>
                <a:lnTo>
                  <a:pt x="507276" y="456120"/>
                </a:lnTo>
                <a:lnTo>
                  <a:pt x="506590" y="458101"/>
                </a:lnTo>
                <a:lnTo>
                  <a:pt x="505485" y="459892"/>
                </a:lnTo>
                <a:lnTo>
                  <a:pt x="504012" y="461403"/>
                </a:lnTo>
                <a:lnTo>
                  <a:pt x="502246" y="462546"/>
                </a:lnTo>
                <a:lnTo>
                  <a:pt x="258013" y="584657"/>
                </a:lnTo>
                <a:lnTo>
                  <a:pt x="255943" y="585406"/>
                </a:lnTo>
                <a:lnTo>
                  <a:pt x="253759" y="585660"/>
                </a:lnTo>
                <a:lnTo>
                  <a:pt x="251561" y="585406"/>
                </a:lnTo>
                <a:lnTo>
                  <a:pt x="249491" y="584657"/>
                </a:lnTo>
                <a:lnTo>
                  <a:pt x="5270" y="462546"/>
                </a:lnTo>
                <a:lnTo>
                  <a:pt x="3492" y="461403"/>
                </a:lnTo>
                <a:lnTo>
                  <a:pt x="2032" y="459892"/>
                </a:lnTo>
                <a:lnTo>
                  <a:pt x="914" y="458101"/>
                </a:lnTo>
                <a:lnTo>
                  <a:pt x="228" y="456120"/>
                </a:lnTo>
                <a:lnTo>
                  <a:pt x="0" y="454025"/>
                </a:lnTo>
                <a:lnTo>
                  <a:pt x="0" y="131635"/>
                </a:lnTo>
                <a:lnTo>
                  <a:pt x="228" y="129553"/>
                </a:lnTo>
                <a:lnTo>
                  <a:pt x="914" y="127558"/>
                </a:lnTo>
                <a:lnTo>
                  <a:pt x="2032" y="125768"/>
                </a:lnTo>
                <a:lnTo>
                  <a:pt x="3492" y="124269"/>
                </a:lnTo>
                <a:lnTo>
                  <a:pt x="5270" y="123126"/>
                </a:lnTo>
                <a:lnTo>
                  <a:pt x="249491" y="1003"/>
                </a:lnTo>
                <a:lnTo>
                  <a:pt x="251561" y="254"/>
                </a:lnTo>
                <a:lnTo>
                  <a:pt x="253759" y="0"/>
                </a:lnTo>
                <a:moveTo>
                  <a:pt x="19050" y="137521"/>
                </a:moveTo>
                <a:lnTo>
                  <a:pt x="19050" y="448138"/>
                </a:lnTo>
                <a:lnTo>
                  <a:pt x="253752" y="565483"/>
                </a:lnTo>
                <a:lnTo>
                  <a:pt x="488454" y="448138"/>
                </a:lnTo>
                <a:lnTo>
                  <a:pt x="488454" y="137521"/>
                </a:lnTo>
                <a:lnTo>
                  <a:pt x="253752" y="20177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70" name="TextBox270"/>
          <p:cNvSpPr txBox="1"/>
          <p:nvPr/>
        </p:nvSpPr>
        <p:spPr>
          <a:xfrm>
            <a:off x="2451468" y="1817657"/>
            <a:ext cx="6698326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4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12127" marR="0" lvl="0" indent="-342900" eaLnBrk="0">
              <a:lnSpc>
                <a:spcPct val="97619"/>
              </a:lnSpc>
              <a:spcAft>
                <a:spcPts val="2651"/>
              </a:spcAft>
              <a:buAutoNum type="arabicPeriod"/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可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以只做功能测试，不做性能测试吗？</a:t>
            </a:r>
          </a:p>
          <a:p>
            <a:pPr marL="2812127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可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以功能测试和性能测试一起做吗？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2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grpSp>
        <p:nvGrpSpPr>
          <p:cNvPr id="271" name="Combination 271"/>
          <p:cNvGrpSpPr/>
          <p:nvPr/>
        </p:nvGrpSpPr>
        <p:grpSpPr>
          <a:xfrm>
            <a:off x="1668869" y="4517797"/>
            <a:ext cx="346456" cy="181749"/>
            <a:chOff x="1668869" y="4517797"/>
            <a:chExt cx="346456" cy="181749"/>
          </a:xfrm>
        </p:grpSpPr>
        <p:sp>
          <p:nvSpPr>
            <p:cNvPr id="272" name="VectorPath 272"/>
            <p:cNvSpPr/>
            <p:nvPr/>
          </p:nvSpPr>
          <p:spPr>
            <a:xfrm>
              <a:off x="1918780" y="4517797"/>
              <a:ext cx="96545" cy="56794"/>
            </a:xfrm>
            <a:custGeom>
              <a:avLst/>
              <a:gdLst/>
              <a:ahLst/>
              <a:cxnLst/>
              <a:rect l="l" t="t" r="r" b="b"/>
              <a:pathLst>
                <a:path w="96545" h="56794">
                  <a:moveTo>
                    <a:pt x="96545" y="11354"/>
                  </a:moveTo>
                  <a:lnTo>
                    <a:pt x="5677" y="56794"/>
                  </a:lnTo>
                  <a:lnTo>
                    <a:pt x="0" y="45440"/>
                  </a:lnTo>
                  <a:lnTo>
                    <a:pt x="90868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73" name="VectorPath 273"/>
            <p:cNvSpPr/>
            <p:nvPr/>
          </p:nvSpPr>
          <p:spPr>
            <a:xfrm>
              <a:off x="1793824" y="4580268"/>
              <a:ext cx="96558" cy="56807"/>
            </a:xfrm>
            <a:custGeom>
              <a:avLst/>
              <a:gdLst/>
              <a:ahLst/>
              <a:cxnLst/>
              <a:rect l="l" t="t" r="r" b="b"/>
              <a:pathLst>
                <a:path w="96558" h="56807">
                  <a:moveTo>
                    <a:pt x="96558" y="11367"/>
                  </a:moveTo>
                  <a:lnTo>
                    <a:pt x="5677" y="56807"/>
                  </a:lnTo>
                  <a:lnTo>
                    <a:pt x="0" y="45441"/>
                  </a:lnTo>
                  <a:lnTo>
                    <a:pt x="90869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274" name="VectorPath 274"/>
            <p:cNvSpPr/>
            <p:nvPr/>
          </p:nvSpPr>
          <p:spPr>
            <a:xfrm>
              <a:off x="1668869" y="4642752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11354"/>
                  </a:moveTo>
                  <a:lnTo>
                    <a:pt x="5690" y="56794"/>
                  </a:lnTo>
                  <a:lnTo>
                    <a:pt x="0" y="45428"/>
                  </a:lnTo>
                  <a:lnTo>
                    <a:pt x="90881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</p:grpSp>
      <p:sp>
        <p:nvSpPr>
          <p:cNvPr id="275" name="TextBox275"/>
          <p:cNvSpPr txBox="1"/>
          <p:nvPr/>
        </p:nvSpPr>
        <p:spPr>
          <a:xfrm>
            <a:off x="1668869" y="4517797"/>
            <a:ext cx="5512982" cy="19358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276" name="VectorPath 276"/>
          <p:cNvSpPr/>
          <p:nvPr/>
        </p:nvSpPr>
        <p:spPr>
          <a:xfrm>
            <a:off x="1543926" y="4705223"/>
            <a:ext cx="96546" cy="53785"/>
          </a:xfrm>
          <a:custGeom>
            <a:avLst/>
            <a:gdLst/>
            <a:ahLst/>
            <a:cxnLst/>
            <a:rect l="l" t="t" r="r" b="b"/>
            <a:pathLst>
              <a:path w="96546" h="53785">
                <a:moveTo>
                  <a:pt x="96546" y="11354"/>
                </a:moveTo>
                <a:lnTo>
                  <a:pt x="12878" y="53200"/>
                </a:lnTo>
                <a:lnTo>
                  <a:pt x="11011" y="53785"/>
                </a:lnTo>
                <a:lnTo>
                  <a:pt x="9055" y="53785"/>
                </a:lnTo>
                <a:lnTo>
                  <a:pt x="7201" y="53200"/>
                </a:lnTo>
                <a:lnTo>
                  <a:pt x="0" y="49593"/>
                </a:lnTo>
                <a:lnTo>
                  <a:pt x="5677" y="38240"/>
                </a:lnTo>
                <a:lnTo>
                  <a:pt x="10037" y="40416"/>
                </a:lnTo>
                <a:lnTo>
                  <a:pt x="90868" y="0"/>
                </a:lnTo>
              </a:path>
            </a:pathLst>
          </a:custGeom>
          <a:solidFill>
            <a:srgbClr val="515151">
              <a:alpha val="100000"/>
            </a:srgbClr>
          </a:solidFill>
        </p:spPr>
      </p:sp>
      <p:grpSp>
        <p:nvGrpSpPr>
          <p:cNvPr id="277" name="Combination 277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278" name="VectorPath 278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279" name="VectorPath 279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8F7A77E1-3B56-41EB-D713-FF1570E4F82D}"/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11" name="Combination 291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912" name="VectorPath 291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913" name="VectorPath 291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914" name="TextBox2914"/>
          <p:cNvSpPr txBox="1"/>
          <p:nvPr/>
        </p:nvSpPr>
        <p:spPr>
          <a:xfrm>
            <a:off x="802323" y="345580"/>
            <a:ext cx="291211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3-JMeter直连数据库</a:t>
            </a:r>
          </a:p>
        </p:txBody>
      </p:sp>
      <p:sp>
        <p:nvSpPr>
          <p:cNvPr id="2915" name="VectorPath 291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916" name="TextBox2916"/>
          <p:cNvSpPr txBox="1"/>
          <p:nvPr/>
        </p:nvSpPr>
        <p:spPr>
          <a:xfrm>
            <a:off x="930313" y="1112975"/>
            <a:ext cx="10472802" cy="40821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直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连数据库的关键配置：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1075"/>
              </a:lnSpc>
              <a:spcAft>
                <a:spcPts val="1183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加MySQL驱动jar包</a:t>
            </a:r>
          </a:p>
          <a:p>
            <a:pPr marL="742950" marR="0" lvl="1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方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式一：在测试计划面板点击“浏览…“按钮，将你的JDBC驱动添加进来</a:t>
            </a:r>
          </a:p>
          <a:p>
            <a:pPr marL="742950" marR="0" lvl="1" indent="-285750" eaLnBrk="0">
              <a:lnSpc>
                <a:spcPct val="99404"/>
              </a:lnSpc>
              <a:spcAft>
                <a:spcPts val="7290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方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式二：将MySQL驱动jar包放入到lib/ext目录下，重启JMeter</a:t>
            </a:r>
          </a:p>
          <a:p>
            <a:pPr marL="742950" marR="0" lvl="1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添加方式：测试计划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(右键添加)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配置元件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JDBC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Connection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Configuration</a:t>
            </a:r>
          </a:p>
          <a:p>
            <a:pPr marL="0" marR="0" indent="0" eaLnBrk="0">
              <a:lnSpc>
                <a:spcPct val="12999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18896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数介绍：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474716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Variable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Name: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mysql数据库连接池名称（JDBC请求时要引用）</a:t>
            </a:r>
          </a:p>
          <a:p>
            <a:pPr marL="5474716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Database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URL: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jdbc:mysql://localhost:3306/tpshop2.0</a:t>
            </a:r>
          </a:p>
          <a:p>
            <a:pPr marL="5931917" marR="0" lvl="1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组成：协议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+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数据库IP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+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数据库端口</a:t>
            </a:r>
          </a:p>
        </p:txBody>
      </p:sp>
      <p:pic>
        <p:nvPicPr>
          <p:cNvPr id="2917" name="464AD38F-E952-4E45-0059-899FB4238A52"/>
          <p:cNvPicPr>
            <a:picLocks noChangeAspect="1"/>
          </p:cNvPicPr>
          <p:nvPr/>
        </p:nvPicPr>
        <p:blipFill>
          <a:blip r:embed="rId2" cstate="print">
            <a:extLst>
              <a:ext uri="{A8E6B7AA-64EC-4E54-EE08-188F5AB45071}"/>
            </a:extLst>
          </a:blip>
          <a:srcRect/>
          <a:stretch>
            <a:fillRect/>
          </a:stretch>
        </p:blipFill>
        <p:spPr>
          <a:xfrm>
            <a:off x="320040" y="3662172"/>
            <a:ext cx="5620512" cy="3107436"/>
          </a:xfrm>
          <a:prstGeom prst="rect">
            <a:avLst/>
          </a:prstGeom>
        </p:spPr>
      </p:pic>
      <p:pic>
        <p:nvPicPr>
          <p:cNvPr id="2919" name="51E760F5-71EE-4BAA-E2B5-C75A0C1DB4DB"/>
          <p:cNvPicPr>
            <a:picLocks noChangeAspect="1"/>
          </p:cNvPicPr>
          <p:nvPr/>
        </p:nvPicPr>
        <p:blipFill>
          <a:blip r:embed="rId3" cstate="print">
            <a:extLst>
              <a:ext uri="{45B85A28-9DED-4AC0-BD3A-6BBA9779F80C}"/>
            </a:extLst>
          </a:blip>
          <a:srcRect/>
          <a:stretch>
            <a:fillRect/>
          </a:stretch>
        </p:blipFill>
        <p:spPr>
          <a:xfrm>
            <a:off x="7196328" y="626364"/>
            <a:ext cx="4924044" cy="2528316"/>
          </a:xfrm>
          <a:prstGeom prst="rect">
            <a:avLst/>
          </a:prstGeom>
        </p:spPr>
      </p:pic>
      <p:sp>
        <p:nvSpPr>
          <p:cNvPr id="2921" name="TextBox2921"/>
          <p:cNvSpPr txBox="1"/>
          <p:nvPr/>
        </p:nvSpPr>
        <p:spPr>
          <a:xfrm>
            <a:off x="930313" y="3063137"/>
            <a:ext cx="2113915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置数据库连接信息</a:t>
            </a:r>
          </a:p>
        </p:txBody>
      </p:sp>
      <p:sp>
        <p:nvSpPr>
          <p:cNvPr id="2922" name="TextBox2922"/>
          <p:cNvSpPr txBox="1"/>
          <p:nvPr/>
        </p:nvSpPr>
        <p:spPr>
          <a:xfrm>
            <a:off x="6119279" y="6389629"/>
            <a:ext cx="5365116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assword：（MySQL数据库密码，如实填写，如果密码为空不写）</a:t>
            </a:r>
          </a:p>
        </p:txBody>
      </p:sp>
      <p:sp>
        <p:nvSpPr>
          <p:cNvPr id="2923" name="TextBox2923"/>
          <p:cNvSpPr txBox="1"/>
          <p:nvPr/>
        </p:nvSpPr>
        <p:spPr>
          <a:xfrm>
            <a:off x="5010150" y="4981835"/>
            <a:ext cx="6842545" cy="1498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963579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+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连接的数据库名称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394879" marR="0" lvl="0" indent="-285750" eaLnBrk="0">
              <a:lnSpc>
                <a:spcPct val="151041"/>
              </a:lnSpc>
              <a:spcAft>
                <a:spcPts val="33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JDBC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DRIVER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class: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com.mysql.jdbc.Driver（MySQL驱动包位置固定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格式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400" kern="0" spc="-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拉框选择）</a:t>
            </a:r>
          </a:p>
          <a:p>
            <a:pPr marL="1394879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Username: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root(连接数据库用户名，如实填写)</a:t>
            </a:r>
          </a:p>
          <a:p>
            <a:pPr marL="0" marR="0" indent="0" eaLnBrk="0">
              <a:lnSpc>
                <a:spcPct val="17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2924" name="VectorPath 292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925" name="VectorPath 292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1230F07F-03F9-42C4-B6DF-10D266273D38}"/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6" name="Combination 292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927" name="VectorPath 292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928" name="VectorPath 292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929" name="TextBox2929"/>
          <p:cNvSpPr txBox="1"/>
          <p:nvPr/>
        </p:nvSpPr>
        <p:spPr>
          <a:xfrm>
            <a:off x="802323" y="345580"/>
            <a:ext cx="291211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3-JMeter直连数据库</a:t>
            </a:r>
          </a:p>
        </p:txBody>
      </p:sp>
      <p:pic>
        <p:nvPicPr>
          <p:cNvPr id="2930" name="EBBEB065-83C9-44BB-8D13-29F6644F7552"/>
          <p:cNvPicPr>
            <a:picLocks noChangeAspect="1"/>
          </p:cNvPicPr>
          <p:nvPr/>
        </p:nvPicPr>
        <p:blipFill>
          <a:blip r:embed="rId2" cstate="print">
            <a:extLst>
              <a:ext uri="{246D91CF-6584-4A13-A97A-35E41C45E0E1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931" name="VectorPath 293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932" name="TextBox2932"/>
          <p:cNvSpPr txBox="1"/>
          <p:nvPr/>
        </p:nvSpPr>
        <p:spPr>
          <a:xfrm>
            <a:off x="930313" y="1112975"/>
            <a:ext cx="252730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直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连数据库的关键配置：</a:t>
            </a:r>
          </a:p>
        </p:txBody>
      </p:sp>
      <p:sp>
        <p:nvSpPr>
          <p:cNvPr id="2933" name="TextBox2933"/>
          <p:cNvSpPr txBox="1"/>
          <p:nvPr/>
        </p:nvSpPr>
        <p:spPr>
          <a:xfrm>
            <a:off x="930313" y="1561362"/>
            <a:ext cx="2343785" cy="604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eaLnBrk="0">
              <a:lnSpc>
                <a:spcPct val="101075"/>
              </a:lnSpc>
              <a:spcAft>
                <a:spcPts val="1183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加JDBC请求</a:t>
            </a:r>
          </a:p>
          <a:p>
            <a:pPr marL="742950" marR="0" lvl="1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加方式：测试计划</a:t>
            </a:r>
          </a:p>
        </p:txBody>
      </p:sp>
      <p:pic>
        <p:nvPicPr>
          <p:cNvPr id="2934" name="1CDDF465-1244-44E9-4D8D-748A80C67BE3"/>
          <p:cNvPicPr>
            <a:picLocks noChangeAspect="1"/>
          </p:cNvPicPr>
          <p:nvPr/>
        </p:nvPicPr>
        <p:blipFill>
          <a:blip r:embed="rId3" cstate="print">
            <a:extLst>
              <a:ext uri="{E36C6205-8308-4DB9-9DD8-629C7F16F40D}"/>
            </a:extLst>
          </a:blip>
          <a:srcRect/>
          <a:stretch>
            <a:fillRect/>
          </a:stretch>
        </p:blipFill>
        <p:spPr>
          <a:xfrm>
            <a:off x="496824" y="2206753"/>
            <a:ext cx="5801868" cy="3884676"/>
          </a:xfrm>
          <a:prstGeom prst="rect">
            <a:avLst/>
          </a:prstGeom>
        </p:spPr>
      </p:pic>
      <p:pic>
        <p:nvPicPr>
          <p:cNvPr id="2935" name="6D9377B4-63A7-4155-24A9-CCFADFE4C14F"/>
          <p:cNvPicPr>
            <a:picLocks noChangeAspect="1"/>
          </p:cNvPicPr>
          <p:nvPr/>
        </p:nvPicPr>
        <p:blipFill>
          <a:blip r:embed="rId4" cstate="print">
            <a:extLst>
              <a:ext uri="{FAA72854-7D57-4269-2913-F1C43DE06056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936" name="TextBox2936"/>
          <p:cNvSpPr txBox="1"/>
          <p:nvPr/>
        </p:nvSpPr>
        <p:spPr>
          <a:xfrm>
            <a:off x="3362363" y="1911618"/>
            <a:ext cx="7419264" cy="3074670"/>
          </a:xfrm>
          <a:prstGeom prst="rect">
            <a:avLst/>
          </a:prstGeom>
          <a:noFill/>
        </p:spPr>
        <p:txBody>
          <a:bodyPr wrap="square" lIns="0" tIns="41275" rIns="0" bIns="0" rtlCol="0">
            <a:spAutoFit/>
          </a:bodyPr>
          <a:lstStyle/>
          <a:p>
            <a:pPr marL="0" marR="0" indent="0" eaLnBrk="0">
              <a:lnSpc>
                <a:spcPct val="101190"/>
              </a:lnSpc>
              <a:spcBef>
                <a:spcPts val="322"/>
              </a:spcBef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取样器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JDBC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Request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107297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数介绍：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93047" marR="0" lvl="0" indent="-285751" eaLnBrk="0">
              <a:lnSpc>
                <a:spcPct val="151041"/>
              </a:lnSpc>
              <a:spcAft>
                <a:spcPts val="334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Variable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Name：数据库连接池的名字，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需要与JDBC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Configuration的Variable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Name</a:t>
            </a:r>
          </a:p>
          <a:p>
            <a:pPr marL="3393047" marR="0" lvl="0" indent="-285751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Query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Type：</a:t>
            </a:r>
          </a:p>
          <a:p>
            <a:pPr marL="3850247" marR="0" lvl="1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查询操作：选择“Select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Statement”</a:t>
            </a:r>
          </a:p>
          <a:p>
            <a:pPr marL="3850247" marR="0" lvl="1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增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加、删除、修改操作：选择“Update</a:t>
            </a:r>
          </a:p>
          <a:p>
            <a:pPr marL="3393047" marR="0" lvl="0" indent="-285751" eaLnBrk="0">
              <a:lnSpc>
                <a:spcPct val="100595"/>
              </a:lnSpc>
              <a:spcAft>
                <a:spcPts val="509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uery：填写的SQL语句，未尾不要加“;”</a:t>
            </a:r>
          </a:p>
        </p:txBody>
      </p:sp>
      <p:sp>
        <p:nvSpPr>
          <p:cNvPr id="2937" name="TextBox2937"/>
          <p:cNvSpPr txBox="1"/>
          <p:nvPr/>
        </p:nvSpPr>
        <p:spPr>
          <a:xfrm>
            <a:off x="10872750" y="2937922"/>
            <a:ext cx="900747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onnection</a:t>
            </a:r>
          </a:p>
        </p:txBody>
      </p:sp>
      <p:sp>
        <p:nvSpPr>
          <p:cNvPr id="2938" name="TextBox2938"/>
          <p:cNvSpPr txBox="1"/>
          <p:nvPr/>
        </p:nvSpPr>
        <p:spPr>
          <a:xfrm>
            <a:off x="6469660" y="3257962"/>
            <a:ext cx="4874896" cy="20261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99411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Bound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Pool名字保持一致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2249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854451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tatement”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1" marR="0" lvl="0" indent="-285751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Variable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names：保存SQL语句返回结果的变量名</a:t>
            </a:r>
          </a:p>
        </p:txBody>
      </p:sp>
      <p:sp>
        <p:nvSpPr>
          <p:cNvPr id="2939" name="TextBox2939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940" name="VectorPath 294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941" name="VectorPath 294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2917BAD1-F5F8-4EE9-2248-57ACB4A6C7C0}"/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2" name="Combination 294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943" name="VectorPath 294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944" name="VectorPath 294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945" name="TextBox2945"/>
          <p:cNvSpPr txBox="1"/>
          <p:nvPr/>
        </p:nvSpPr>
        <p:spPr>
          <a:xfrm>
            <a:off x="802323" y="345580"/>
            <a:ext cx="291211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3-JMeter直连数据库</a:t>
            </a:r>
          </a:p>
        </p:txBody>
      </p:sp>
      <p:pic>
        <p:nvPicPr>
          <p:cNvPr id="2946" name="E8D7D5FB-01BE-4709-5BBF-5DE05ED68CC9"/>
          <p:cNvPicPr>
            <a:picLocks noChangeAspect="1"/>
          </p:cNvPicPr>
          <p:nvPr/>
        </p:nvPicPr>
        <p:blipFill>
          <a:blip r:embed="rId2" cstate="print">
            <a:extLst>
              <a:ext uri="{A8415948-4DDF-4BAD-EF83-209486072A4B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947" name="VectorPath 294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948" name="FF833259-5686-43FC-63F2-B11570237925"/>
          <p:cNvPicPr>
            <a:picLocks noChangeAspect="1"/>
          </p:cNvPicPr>
          <p:nvPr/>
        </p:nvPicPr>
        <p:blipFill>
          <a:blip r:embed="rId3" cstate="print">
            <a:extLst>
              <a:ext uri="{6329C483-7BCE-4D94-C5A3-7CAABB8A42D3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949" name="VectorPath 2949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950" name="TextBox2950"/>
          <p:cNvSpPr txBox="1"/>
          <p:nvPr/>
        </p:nvSpPr>
        <p:spPr>
          <a:xfrm>
            <a:off x="1148969" y="1162990"/>
            <a:ext cx="5832792" cy="4901320"/>
          </a:xfrm>
          <a:prstGeom prst="rect">
            <a:avLst/>
          </a:prstGeom>
          <a:noFill/>
        </p:spPr>
        <p:txBody>
          <a:bodyPr wrap="square" lIns="0" tIns="80645" rIns="0" bIns="0" rtlCol="0">
            <a:spAutoFit/>
          </a:bodyPr>
          <a:lstStyle/>
          <a:p>
            <a:pPr marL="202057" marR="0" indent="0" eaLnBrk="0">
              <a:lnSpc>
                <a:spcPct val="89166"/>
              </a:lnSpc>
              <a:spcBef>
                <a:spcPts val="635"/>
              </a:spcBef>
            </a:pPr>
            <a:r>
              <a:rPr lang="en-US" altLang="zh-CN" sz="3000" kern="0" spc="-15" baseline="-817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817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  <a:r>
              <a:rPr lang="en-US" altLang="zh-CN" sz="3000" kern="0" spc="3710" baseline="-817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-25" baseline="404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</a:t>
            </a:r>
            <a:r>
              <a:rPr lang="en-US" altLang="zh-CN" sz="2625" kern="0" spc="0" baseline="404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例一：</a:t>
            </a:r>
          </a:p>
          <a:p>
            <a:pPr marL="0" marR="0" indent="0" eaLnBrk="0">
              <a:lnSpc>
                <a:spcPct val="116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1、连接tpshop商城数据库获取商品名包含：小米手机5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的商品id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准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备工作：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、启动tpshop数据库服务器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、添加MySQL驱动jar包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添加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JDBC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Connection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Configuration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添加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JDBC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request</a:t>
            </a:r>
          </a:p>
          <a:p>
            <a:pPr marL="342900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sp>
        <p:nvSpPr>
          <p:cNvPr id="2951" name="VectorPath 2951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2952" name="0ABCB115-DF6A-4424-80F7-4529ED5EF67E"/>
          <p:cNvPicPr>
            <a:picLocks noChangeAspect="1"/>
          </p:cNvPicPr>
          <p:nvPr/>
        </p:nvPicPr>
        <p:blipFill>
          <a:blip r:embed="rId4" cstate="print">
            <a:extLst>
              <a:ext uri="{8998E60F-CC24-4076-3455-248DED05EA9A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2953" name="TextBox2953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954" name="VectorPath 295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955" name="VectorPath 295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C3338B4-DF52-44F2-BF16-9B3B8308FB72}"/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56" name="Combination 295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957" name="VectorPath 295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958" name="VectorPath 295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959" name="TextBox2959"/>
          <p:cNvSpPr txBox="1"/>
          <p:nvPr/>
        </p:nvSpPr>
        <p:spPr>
          <a:xfrm>
            <a:off x="802323" y="345580"/>
            <a:ext cx="291211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3-JMeter直连数据库</a:t>
            </a:r>
          </a:p>
        </p:txBody>
      </p:sp>
      <p:pic>
        <p:nvPicPr>
          <p:cNvPr id="2960" name="F31C7A37-C09B-4625-423C-A6D4F2DCAA04"/>
          <p:cNvPicPr>
            <a:picLocks noChangeAspect="1"/>
          </p:cNvPicPr>
          <p:nvPr/>
        </p:nvPicPr>
        <p:blipFill>
          <a:blip r:embed="rId2" cstate="print">
            <a:extLst>
              <a:ext uri="{59AF1080-8E07-4F76-6DF8-B1C00B73B388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2961" name="VectorPath 296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2962" name="34E0CB74-971B-4745-F0D7-D219A37E58BF"/>
          <p:cNvPicPr>
            <a:picLocks noChangeAspect="1"/>
          </p:cNvPicPr>
          <p:nvPr/>
        </p:nvPicPr>
        <p:blipFill>
          <a:blip r:embed="rId3" cstate="print">
            <a:extLst>
              <a:ext uri="{0DB2B189-D035-4E9C-C3EC-C2CC2A3B77F9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2963" name="VectorPath 2963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964" name="TextBox2964"/>
          <p:cNvSpPr txBox="1"/>
          <p:nvPr/>
        </p:nvSpPr>
        <p:spPr>
          <a:xfrm>
            <a:off x="1148969" y="1162990"/>
            <a:ext cx="9311006" cy="5315340"/>
          </a:xfrm>
          <a:prstGeom prst="rect">
            <a:avLst/>
          </a:prstGeom>
          <a:noFill/>
        </p:spPr>
        <p:txBody>
          <a:bodyPr wrap="square" lIns="0" tIns="80645" rIns="0" bIns="0" rtlCol="0">
            <a:spAutoFit/>
          </a:bodyPr>
          <a:lstStyle/>
          <a:p>
            <a:pPr marL="202057" marR="0" indent="0" eaLnBrk="0">
              <a:lnSpc>
                <a:spcPct val="89166"/>
              </a:lnSpc>
              <a:spcBef>
                <a:spcPts val="635"/>
              </a:spcBef>
            </a:pPr>
            <a:r>
              <a:rPr lang="en-US" altLang="zh-CN" sz="3000" kern="0" spc="-15" baseline="-817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817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  <a:r>
              <a:rPr lang="en-US" altLang="zh-CN" sz="3000" kern="0" spc="3710" baseline="-817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-25" baseline="404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</a:t>
            </a:r>
            <a:r>
              <a:rPr lang="en-US" altLang="zh-CN" sz="2625" kern="0" spc="0" baseline="404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例二：</a:t>
            </a:r>
          </a:p>
          <a:p>
            <a:pPr marL="0" marR="0" indent="0" eaLnBrk="0">
              <a:lnSpc>
                <a:spcPct val="116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1、连接tpshop商城数据库获取商品名包含：小米手机5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的商品id（假设上一个案例的查询结果ID为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65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914400" marR="181293" indent="-914400" eaLnBrk="0">
              <a:lnSpc>
                <a:spcPct val="137903"/>
              </a:lnSpc>
            </a:pP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2、在tpshop首页中搜索商品名”小米手机5”,请求URL：http://127.0.0.1/Home/Go</a:t>
            </a:r>
            <a:r>
              <a:rPr lang="en-US" altLang="zh-CN" sz="1550" kern="0" spc="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ds/search.html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请求方法：GET,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请求参数：q=小米手机5</a:t>
            </a:r>
          </a:p>
          <a:p>
            <a:pPr marL="0" marR="0" indent="0" eaLnBrk="0">
              <a:lnSpc>
                <a:spcPct val="11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、在搜索的响应数据中检查是否有该商品对应的商品链接：/Home/Goods/goodsInfo/id/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65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.html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添加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JDBC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Connection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Configuration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添加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JDBC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request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添加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HTTP请求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搜索商品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在搜索HTTP请求下，添加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响应断言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，检查响应结果中的字符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是否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包含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商品URL（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URL中含ID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</a:t>
            </a:r>
          </a:p>
          <a:p>
            <a:pPr marL="342900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sp>
        <p:nvSpPr>
          <p:cNvPr id="2965" name="VectorPath 2965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2966" name="86ED570A-FBDF-4B82-8AF1-FF1212341D09"/>
          <p:cNvPicPr>
            <a:picLocks noChangeAspect="1"/>
          </p:cNvPicPr>
          <p:nvPr/>
        </p:nvPicPr>
        <p:blipFill>
          <a:blip r:embed="rId4" cstate="print">
            <a:extLst>
              <a:ext uri="{0E693267-14CD-4A2A-6913-608157FC83DD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2967" name="TextBox2967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2968" name="VectorPath 296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969" name="VectorPath 296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D90ACB7-D2DD-41F5-5679-C5E024649B25}"/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0" name="Combination 297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971" name="VectorPath 297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972" name="VectorPath 297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973" name="TextBox2973"/>
          <p:cNvSpPr txBox="1"/>
          <p:nvPr/>
        </p:nvSpPr>
        <p:spPr>
          <a:xfrm>
            <a:off x="802323" y="335420"/>
            <a:ext cx="291211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3-JMeter直连数据库</a:t>
            </a:r>
          </a:p>
        </p:txBody>
      </p:sp>
      <p:sp>
        <p:nvSpPr>
          <p:cNvPr id="2975" name="TextBox2975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976" name="Combination 2976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2977" name="VectorPath 2977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2978" name="VectorPath 2978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2979" name="365EF27F-8D9D-4B46-660A-81BF2BA59224"/>
          <p:cNvPicPr>
            <a:picLocks noChangeAspect="1"/>
          </p:cNvPicPr>
          <p:nvPr/>
        </p:nvPicPr>
        <p:blipFill>
          <a:blip r:embed="rId2" cstate="print">
            <a:extLst>
              <a:ext uri="{F0C5E48C-5876-432B-850E-8C3405576F50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2980" name="TextBox2980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sp>
        <p:nvSpPr>
          <p:cNvPr id="2981" name="TextBox2981"/>
          <p:cNvSpPr txBox="1"/>
          <p:nvPr/>
        </p:nvSpPr>
        <p:spPr>
          <a:xfrm>
            <a:off x="10576116" y="3615785"/>
            <a:ext cx="1160145" cy="89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400" kern="0" spc="-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本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脚本可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所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有脚本可用</a:t>
            </a:r>
          </a:p>
        </p:txBody>
      </p:sp>
      <p:sp>
        <p:nvSpPr>
          <p:cNvPr id="2982" name="VectorPath 2982"/>
          <p:cNvSpPr/>
          <p:nvPr/>
        </p:nvSpPr>
        <p:spPr>
          <a:xfrm>
            <a:off x="3663315" y="4089235"/>
            <a:ext cx="439928" cy="439916"/>
          </a:xfrm>
          <a:custGeom>
            <a:avLst/>
            <a:gdLst/>
            <a:ahLst/>
            <a:cxnLst/>
            <a:rect l="l" t="t" r="r" b="b"/>
            <a:pathLst>
              <a:path w="439928" h="439916">
                <a:moveTo>
                  <a:pt x="381" y="220637"/>
                </a:moveTo>
                <a:cubicBezTo>
                  <a:pt x="0" y="98477"/>
                  <a:pt x="98476" y="0"/>
                  <a:pt x="219964" y="0"/>
                </a:cubicBezTo>
                <a:cubicBezTo>
                  <a:pt x="293281" y="0"/>
                  <a:pt x="366599" y="0"/>
                  <a:pt x="439928" y="0"/>
                </a:cubicBezTo>
                <a:cubicBezTo>
                  <a:pt x="439928" y="73318"/>
                  <a:pt x="439928" y="146634"/>
                  <a:pt x="439928" y="219964"/>
                </a:cubicBezTo>
                <a:cubicBezTo>
                  <a:pt x="439928" y="341440"/>
                  <a:pt x="341440" y="439916"/>
                  <a:pt x="219964" y="439916"/>
                </a:cubicBezTo>
                <a:cubicBezTo>
                  <a:pt x="98476" y="439916"/>
                  <a:pt x="0" y="341440"/>
                  <a:pt x="381" y="220637"/>
                </a:cubicBezTo>
              </a:path>
            </a:pathLst>
          </a:custGeom>
          <a:solidFill>
            <a:srgbClr val="515151">
              <a:alpha val="63000"/>
            </a:srgbClr>
          </a:solidFill>
        </p:spPr>
      </p:sp>
      <p:pic>
        <p:nvPicPr>
          <p:cNvPr id="2983" name="BF3BDB22-4E2E-4F6D-5099-A2BA09253F01"/>
          <p:cNvPicPr>
            <a:picLocks noChangeAspect="1"/>
          </p:cNvPicPr>
          <p:nvPr/>
        </p:nvPicPr>
        <p:blipFill>
          <a:blip r:embed="rId3" cstate="print">
            <a:extLst>
              <a:ext uri="{6CE21AA7-9031-49EB-C7B7-574544D158D1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2985" name="TextBox2985"/>
          <p:cNvSpPr txBox="1"/>
          <p:nvPr/>
        </p:nvSpPr>
        <p:spPr>
          <a:xfrm>
            <a:off x="323596" y="677658"/>
            <a:ext cx="11544808" cy="43322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strike="sngStrike" kern="0" spc="3563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strike="sngStrike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strike="sngStrike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</a:t>
            </a:r>
            <a:r>
              <a:rPr lang="en-US" altLang="zh-CN" sz="1750" strike="sngStrike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时候需要使用JMeter直连数据库？</a:t>
            </a:r>
            <a:r>
              <a:rPr lang="en-US" altLang="zh-CN" sz="1750" strike="sngStrike" kern="0" spc="1856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874070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作请求的参数化</a:t>
            </a:r>
          </a:p>
          <a:p>
            <a:pPr marL="4874070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作结果的断言</a:t>
            </a:r>
          </a:p>
          <a:p>
            <a:pPr marL="4874070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清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理测试数据</a:t>
            </a:r>
          </a:p>
          <a:p>
            <a:pPr marL="4874070" marR="0" lvl="0" indent="-285750" eaLnBrk="0">
              <a:lnSpc>
                <a:spcPct val="101881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准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备测试数据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58832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2）JMeter直连数据库？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931220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加MySQL驱动jar包</a:t>
            </a:r>
          </a:p>
          <a:p>
            <a:pPr marL="5540820" marR="0" lvl="1" indent="-342900" eaLnBrk="0">
              <a:lnSpc>
                <a:spcPct val="102380"/>
              </a:lnSpc>
              <a:spcAft>
                <a:spcPts val="806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测试计划面板点击“浏览…“按钮，将你的JDBC驱动添加</a:t>
            </a:r>
          </a:p>
          <a:p>
            <a:pPr marL="554082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540820" marR="0" lvl="0" indent="-34290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将MySQL驱动jar包放入到lib/ext目录下，重启JMeter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</a:p>
          <a:p>
            <a:pPr marL="0" marR="0" indent="0" eaLnBrk="0">
              <a:lnSpc>
                <a:spcPct val="11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931220" marR="0" lvl="0" indent="-342900" eaLnBrk="0">
              <a:lnSpc>
                <a:spcPct val="101075"/>
              </a:lnSpc>
              <a:spcAft>
                <a:spcPts val="522"/>
              </a:spcAft>
              <a:buAutoNum type="arabicPeriod" startAt="2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置数据库连接信息</a:t>
            </a:r>
          </a:p>
        </p:txBody>
      </p:sp>
      <p:sp>
        <p:nvSpPr>
          <p:cNvPr id="2986" name="VectorPath 2986"/>
          <p:cNvSpPr/>
          <p:nvPr/>
        </p:nvSpPr>
        <p:spPr>
          <a:xfrm>
            <a:off x="2151888" y="2051114"/>
            <a:ext cx="261061" cy="260464"/>
          </a:xfrm>
          <a:custGeom>
            <a:avLst/>
            <a:gdLst/>
            <a:ahLst/>
            <a:cxnLst/>
            <a:rect l="l" t="t" r="r" b="b"/>
            <a:pathLst>
              <a:path w="261061" h="260464">
                <a:moveTo>
                  <a:pt x="0" y="129730"/>
                </a:moveTo>
                <a:cubicBezTo>
                  <a:pt x="597" y="58306"/>
                  <a:pt x="58903" y="0"/>
                  <a:pt x="130823" y="0"/>
                </a:cubicBezTo>
                <a:cubicBezTo>
                  <a:pt x="174232" y="0"/>
                  <a:pt x="217653" y="0"/>
                  <a:pt x="261061" y="0"/>
                </a:cubicBezTo>
                <a:cubicBezTo>
                  <a:pt x="261061" y="43409"/>
                  <a:pt x="261061" y="86817"/>
                  <a:pt x="261061" y="130226"/>
                </a:cubicBezTo>
                <a:cubicBezTo>
                  <a:pt x="261061" y="202159"/>
                  <a:pt x="202756" y="260464"/>
                  <a:pt x="130823" y="260464"/>
                </a:cubicBezTo>
                <a:cubicBezTo>
                  <a:pt x="58903" y="260464"/>
                  <a:pt x="597" y="202159"/>
                  <a:pt x="0" y="129730"/>
                </a:cubicBezTo>
              </a:path>
            </a:pathLst>
          </a:custGeom>
          <a:solidFill>
            <a:srgbClr val="49504F">
              <a:alpha val="100000"/>
            </a:srgbClr>
          </a:solidFill>
        </p:spPr>
      </p:sp>
      <p:sp>
        <p:nvSpPr>
          <p:cNvPr id="2987" name="TextBox2987"/>
          <p:cNvSpPr txBox="1"/>
          <p:nvPr/>
        </p:nvSpPr>
        <p:spPr>
          <a:xfrm>
            <a:off x="4911916" y="5075015"/>
            <a:ext cx="6838315" cy="17179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52500" marR="0" lvl="0" indent="-342900" eaLnBrk="0">
              <a:lnSpc>
                <a:spcPct val="125000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数据库连接池名称、数据库URL（协议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+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数据库IP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+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数据库端口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+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连接的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据库名称）、数据库驱动包（下拉框选择）、数据库用户名密码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1075"/>
              </a:lnSpc>
              <a:spcAft>
                <a:spcPts val="1221"/>
              </a:spcAft>
              <a:buAutoNum type="arabicPeriod" startAt="3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加JDBC请求</a:t>
            </a:r>
          </a:p>
          <a:p>
            <a:pPr marL="952500" marR="0" lvl="1" indent="-34290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数据库连接池名称、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Query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Type、SQL语句、查询结果保存的变量名</a:t>
            </a:r>
          </a:p>
          <a:p>
            <a:pPr marL="0" marR="0" indent="0" eaLnBrk="0">
              <a:lnSpc>
                <a:spcPct val="7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98234" marR="0" indent="0" eaLnBrk="0">
              <a:lnSpc>
                <a:spcPct val="100000"/>
              </a:lnSpc>
            </a:pPr>
            <a:endParaRPr lang="en-US" altLang="zh-CN" sz="1800" kern="0" spc="0" baseline="0" noProof="0" dirty="0">
              <a:solidFill>
                <a:srgbClr val="000000">
                  <a:alpha val="90000"/>
                </a:srgbClr>
              </a:solidFill>
              <a:latin typeface="SimHei" pitchFamily="49" charset="0"/>
              <a:ea typeface="SimHei" pitchFamily="49" charset="0"/>
              <a:cs typeface="SimHei" pitchFamily="49" charset="0"/>
            </a:endParaRPr>
          </a:p>
        </p:txBody>
      </p:sp>
      <p:sp>
        <p:nvSpPr>
          <p:cNvPr id="2988" name="VectorPath 298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2989" name="VectorPath 298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47C65E8-8105-4BC7-F521-9D21BD3A2FB9}"/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90" name="Combination 299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991" name="VectorPath 299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992" name="VectorPath 299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993" name="TextBox2993"/>
          <p:cNvSpPr txBox="1"/>
          <p:nvPr/>
        </p:nvSpPr>
        <p:spPr>
          <a:xfrm>
            <a:off x="802323" y="345580"/>
            <a:ext cx="291211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4-JMeter逻辑控制器</a:t>
            </a:r>
          </a:p>
        </p:txBody>
      </p:sp>
      <p:sp>
        <p:nvSpPr>
          <p:cNvPr id="2995" name="VectorPath 299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996" name="VectorPath 2996"/>
          <p:cNvSpPr/>
          <p:nvPr/>
        </p:nvSpPr>
        <p:spPr>
          <a:xfrm>
            <a:off x="1678496" y="1378763"/>
            <a:ext cx="6742710" cy="850367"/>
          </a:xfrm>
          <a:custGeom>
            <a:avLst/>
            <a:gdLst/>
            <a:ahLst/>
            <a:cxnLst/>
            <a:rect l="l" t="t" r="r" b="b"/>
            <a:pathLst>
              <a:path w="6742710" h="850367">
                <a:moveTo>
                  <a:pt x="6732487" y="241"/>
                </a:moveTo>
                <a:lnTo>
                  <a:pt x="6734874" y="965"/>
                </a:lnTo>
                <a:lnTo>
                  <a:pt x="6737057" y="2134"/>
                </a:lnTo>
                <a:lnTo>
                  <a:pt x="6738989" y="3721"/>
                </a:lnTo>
                <a:lnTo>
                  <a:pt x="6740564" y="5639"/>
                </a:lnTo>
                <a:lnTo>
                  <a:pt x="6741744" y="7836"/>
                </a:lnTo>
                <a:lnTo>
                  <a:pt x="6742468" y="10224"/>
                </a:lnTo>
                <a:lnTo>
                  <a:pt x="6742710" y="12700"/>
                </a:lnTo>
                <a:lnTo>
                  <a:pt x="6742710" y="837667"/>
                </a:lnTo>
                <a:lnTo>
                  <a:pt x="6742468" y="840143"/>
                </a:lnTo>
                <a:lnTo>
                  <a:pt x="6741744" y="842518"/>
                </a:lnTo>
                <a:lnTo>
                  <a:pt x="6740564" y="844716"/>
                </a:lnTo>
                <a:lnTo>
                  <a:pt x="6738989" y="846646"/>
                </a:lnTo>
                <a:lnTo>
                  <a:pt x="6737057" y="848221"/>
                </a:lnTo>
                <a:lnTo>
                  <a:pt x="6734874" y="849401"/>
                </a:lnTo>
                <a:lnTo>
                  <a:pt x="6732487" y="850125"/>
                </a:lnTo>
                <a:lnTo>
                  <a:pt x="6730010" y="850367"/>
                </a:lnTo>
                <a:lnTo>
                  <a:pt x="12700" y="850367"/>
                </a:lnTo>
                <a:lnTo>
                  <a:pt x="10223" y="850125"/>
                </a:lnTo>
                <a:lnTo>
                  <a:pt x="7849" y="849401"/>
                </a:lnTo>
                <a:lnTo>
                  <a:pt x="5651" y="848221"/>
                </a:lnTo>
                <a:lnTo>
                  <a:pt x="3721" y="846646"/>
                </a:lnTo>
                <a:lnTo>
                  <a:pt x="2146" y="844716"/>
                </a:lnTo>
                <a:lnTo>
                  <a:pt x="965" y="842518"/>
                </a:lnTo>
                <a:lnTo>
                  <a:pt x="241" y="840143"/>
                </a:lnTo>
                <a:lnTo>
                  <a:pt x="0" y="837667"/>
                </a:lnTo>
                <a:lnTo>
                  <a:pt x="0" y="12700"/>
                </a:lnTo>
                <a:lnTo>
                  <a:pt x="241" y="10224"/>
                </a:lnTo>
                <a:lnTo>
                  <a:pt x="965" y="7836"/>
                </a:lnTo>
                <a:lnTo>
                  <a:pt x="2146" y="5639"/>
                </a:lnTo>
                <a:lnTo>
                  <a:pt x="3721" y="3721"/>
                </a:lnTo>
                <a:lnTo>
                  <a:pt x="5651" y="2134"/>
                </a:lnTo>
                <a:lnTo>
                  <a:pt x="7849" y="965"/>
                </a:lnTo>
                <a:lnTo>
                  <a:pt x="10223" y="241"/>
                </a:lnTo>
                <a:lnTo>
                  <a:pt x="12700" y="0"/>
                </a:lnTo>
                <a:lnTo>
                  <a:pt x="6730010" y="0"/>
                </a:lnTo>
                <a:moveTo>
                  <a:pt x="25400" y="25400"/>
                </a:moveTo>
                <a:lnTo>
                  <a:pt x="25400" y="824967"/>
                </a:lnTo>
                <a:lnTo>
                  <a:pt x="6717310" y="824967"/>
                </a:lnTo>
                <a:lnTo>
                  <a:pt x="6717310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2997" name="TextBox2997"/>
          <p:cNvSpPr txBox="1"/>
          <p:nvPr/>
        </p:nvSpPr>
        <p:spPr>
          <a:xfrm>
            <a:off x="1678496" y="1378763"/>
            <a:ext cx="6863490" cy="36075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2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5546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逻辑控制器：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可以按照设定的逻辑控制取样器的执行顺序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0414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Meter中常用的逻辑控制器：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89890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果（If）控制器</a:t>
            </a:r>
          </a:p>
          <a:p>
            <a:pPr marL="389890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循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环控制器</a:t>
            </a:r>
          </a:p>
          <a:p>
            <a:pPr marL="389890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orEach控制器</a:t>
            </a:r>
          </a:p>
          <a:p>
            <a:pPr marL="0" marR="0" indent="0" eaLnBrk="0">
              <a:lnSpc>
                <a:spcPct val="1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000" name="VectorPath 300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001" name="VectorPath 300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5D99D97-4079-4A89-B4DF-C9344A31D13B}"/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2" name="Combination 300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003" name="VectorPath 300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004" name="VectorPath 300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005" name="TextBox3005"/>
          <p:cNvSpPr txBox="1"/>
          <p:nvPr/>
        </p:nvSpPr>
        <p:spPr>
          <a:xfrm>
            <a:off x="802323" y="345580"/>
            <a:ext cx="551561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4-JMeter逻辑控制器-如果（If）控制器</a:t>
            </a:r>
          </a:p>
        </p:txBody>
      </p:sp>
      <p:sp>
        <p:nvSpPr>
          <p:cNvPr id="3007" name="VectorPath 300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008" name="TextBox3008"/>
          <p:cNvSpPr txBox="1"/>
          <p:nvPr/>
        </p:nvSpPr>
        <p:spPr>
          <a:xfrm>
            <a:off x="930313" y="1101622"/>
            <a:ext cx="7216763" cy="650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用：If控制器用来控制它下面的测试元素是否运行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位置：测试计划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(右键添加)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逻辑控制器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如果（If）控制器</a:t>
            </a:r>
          </a:p>
        </p:txBody>
      </p:sp>
      <p:sp>
        <p:nvSpPr>
          <p:cNvPr id="3009" name="TextBox3009"/>
          <p:cNvSpPr txBox="1"/>
          <p:nvPr/>
        </p:nvSpPr>
        <p:spPr>
          <a:xfrm>
            <a:off x="930313" y="1929662"/>
            <a:ext cx="102044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数介绍：</a:t>
            </a:r>
          </a:p>
        </p:txBody>
      </p:sp>
      <p:sp>
        <p:nvSpPr>
          <p:cNvPr id="3010" name="TextBox3010"/>
          <p:cNvSpPr txBox="1"/>
          <p:nvPr/>
        </p:nvSpPr>
        <p:spPr>
          <a:xfrm>
            <a:off x="1678889" y="3011735"/>
            <a:ext cx="10674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S语法形式：</a:t>
            </a:r>
          </a:p>
        </p:txBody>
      </p:sp>
      <p:pic>
        <p:nvPicPr>
          <p:cNvPr id="3011" name="9F967466-8473-4648-A824-2A6DF1D86AB8"/>
          <p:cNvPicPr>
            <a:picLocks noChangeAspect="1"/>
          </p:cNvPicPr>
          <p:nvPr/>
        </p:nvPicPr>
        <p:blipFill>
          <a:blip r:embed="rId2" cstate="print">
            <a:extLst>
              <a:ext uri="{778FA04E-1610-42E1-1A8E-7BCFDD22A885}"/>
            </a:extLst>
          </a:blip>
          <a:srcRect/>
          <a:stretch>
            <a:fillRect/>
          </a:stretch>
        </p:blipFill>
        <p:spPr>
          <a:xfrm>
            <a:off x="2814828" y="1955292"/>
            <a:ext cx="7431025" cy="2197608"/>
          </a:xfrm>
          <a:prstGeom prst="rect">
            <a:avLst/>
          </a:prstGeom>
        </p:spPr>
      </p:pic>
      <p:pic>
        <p:nvPicPr>
          <p:cNvPr id="3012" name="69D2D0EC-273B-45BC-5DD9-AE46F3C21195"/>
          <p:cNvPicPr>
            <a:picLocks noChangeAspect="1"/>
          </p:cNvPicPr>
          <p:nvPr/>
        </p:nvPicPr>
        <p:blipFill>
          <a:blip r:embed="rId3" cstate="print">
            <a:extLst>
              <a:ext uri="{79C25B87-93FD-4759-F1F7-D969C23D70B7}"/>
            </a:extLst>
          </a:blip>
          <a:srcRect/>
          <a:stretch>
            <a:fillRect/>
          </a:stretch>
        </p:blipFill>
        <p:spPr>
          <a:xfrm>
            <a:off x="2814828" y="4351021"/>
            <a:ext cx="7431025" cy="2193036"/>
          </a:xfrm>
          <a:prstGeom prst="rect">
            <a:avLst/>
          </a:prstGeom>
        </p:spPr>
      </p:pic>
      <p:pic>
        <p:nvPicPr>
          <p:cNvPr id="3013" name="7CD26CEA-3005-4797-8E0C-EA8C053C3091"/>
          <p:cNvPicPr>
            <a:picLocks noChangeAspect="1"/>
          </p:cNvPicPr>
          <p:nvPr/>
        </p:nvPicPr>
        <p:blipFill>
          <a:blip r:embed="rId4" cstate="print">
            <a:extLst>
              <a:ext uri="{F2D418B4-945E-485D-4AB5-2B738C9AE9D7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014" name="TextBox3014"/>
          <p:cNvSpPr txBox="1"/>
          <p:nvPr/>
        </p:nvSpPr>
        <p:spPr>
          <a:xfrm>
            <a:off x="1678889" y="5231466"/>
            <a:ext cx="8896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函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数形式：</a:t>
            </a:r>
          </a:p>
        </p:txBody>
      </p:sp>
      <p:sp>
        <p:nvSpPr>
          <p:cNvPr id="3015" name="TextBox3015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016" name="VectorPath 301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017" name="VectorPath 301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533AFEAD-DC76-4AB1-8B2A-9249959BFF7D}"/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18" name="Combination 301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019" name="VectorPath 301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020" name="VectorPath 302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021" name="TextBox3021"/>
          <p:cNvSpPr txBox="1"/>
          <p:nvPr/>
        </p:nvSpPr>
        <p:spPr>
          <a:xfrm>
            <a:off x="802323" y="345580"/>
            <a:ext cx="551561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4-JMeter逻辑控制器-如果（If）控制器</a:t>
            </a:r>
          </a:p>
        </p:txBody>
      </p:sp>
      <p:pic>
        <p:nvPicPr>
          <p:cNvPr id="3022" name="710A5720-DF4F-4D83-2863-B2247DEE7279"/>
          <p:cNvPicPr>
            <a:picLocks noChangeAspect="1"/>
          </p:cNvPicPr>
          <p:nvPr/>
        </p:nvPicPr>
        <p:blipFill>
          <a:blip r:embed="rId2" cstate="print">
            <a:extLst>
              <a:ext uri="{5F173D76-8EE4-4748-6BF9-8CFDB34F58FA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023" name="VectorPath 302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024" name="5097DE73-5348-4F41-DA3E-1522DC6F3854"/>
          <p:cNvPicPr>
            <a:picLocks noChangeAspect="1"/>
          </p:cNvPicPr>
          <p:nvPr/>
        </p:nvPicPr>
        <p:blipFill>
          <a:blip r:embed="rId3" cstate="print">
            <a:extLst>
              <a:ext uri="{B8A46B9D-BCAE-4C45-244C-6F8B101E9798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025" name="VectorPath 3025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026" name="TextBox3026"/>
          <p:cNvSpPr txBox="1"/>
          <p:nvPr/>
        </p:nvSpPr>
        <p:spPr>
          <a:xfrm>
            <a:off x="806196" y="1126950"/>
            <a:ext cx="8327899" cy="4937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、使用‘用户定义的变量’定义一个变量name，name的值可以是‘baidu’或‘itcast’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、根据name的变量值实现对应网站的访问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户定义的变量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加If控制器，判断name是否等于baidu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加HTTP请求，用来访问百度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加If控制器，判断name是否等于itcast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加HTTP请求，用来访问传智播客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sp>
        <p:nvSpPr>
          <p:cNvPr id="3027" name="VectorPath 3027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3028" name="BFDD891E-EC9C-4C85-F4C8-14B487A262BB"/>
          <p:cNvPicPr>
            <a:picLocks noChangeAspect="1"/>
          </p:cNvPicPr>
          <p:nvPr/>
        </p:nvPicPr>
        <p:blipFill>
          <a:blip r:embed="rId4" cstate="print">
            <a:extLst>
              <a:ext uri="{D99B3482-1D6D-4A0D-5E08-3C570785FDAC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3029" name="TextBox3029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3030" name="TextBox3030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031" name="VectorPath 303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032" name="VectorPath 303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AC72D537-31DB-4EF9-AD18-EAD20072E7AE}"/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33" name="Combination 303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034" name="VectorPath 303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035" name="VectorPath 303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036" name="TextBox3036"/>
          <p:cNvSpPr txBox="1"/>
          <p:nvPr/>
        </p:nvSpPr>
        <p:spPr>
          <a:xfrm>
            <a:off x="802323" y="335420"/>
            <a:ext cx="551561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4-JMeter逻辑控制器-如果（If）控制器</a:t>
            </a:r>
          </a:p>
        </p:txBody>
      </p:sp>
      <p:pic>
        <p:nvPicPr>
          <p:cNvPr id="3037" name="EE372CF2-8A25-4B8F-D77F-01B2034D9C3D"/>
          <p:cNvPicPr>
            <a:picLocks noChangeAspect="1"/>
          </p:cNvPicPr>
          <p:nvPr/>
        </p:nvPicPr>
        <p:blipFill>
          <a:blip r:embed="rId2" cstate="print">
            <a:extLst>
              <a:ext uri="{5EB8FCEF-473B-44DE-E937-E1BF7D1D5CAD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038" name="VectorPath 303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039" name="TextBox3039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040" name="Combination 3040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3041" name="VectorPath 3041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3042" name="VectorPath 3042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3043" name="321A4A69-92D8-4FAA-BC15-9CC1DC8B7B82"/>
          <p:cNvPicPr>
            <a:picLocks noChangeAspect="1"/>
          </p:cNvPicPr>
          <p:nvPr/>
        </p:nvPicPr>
        <p:blipFill>
          <a:blip r:embed="rId3" cstate="print">
            <a:extLst>
              <a:ext uri="{37C2E4D5-1BAB-422F-ED88-806C126586F8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3044" name="TextBox3044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045" name="Combination 3045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3046" name="VectorPath 3046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3047" name="VectorPath 3047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3048" name="389BC5FE-E607-4F77-BBB9-AA1910B6A722"/>
          <p:cNvPicPr>
            <a:picLocks noChangeAspect="1"/>
          </p:cNvPicPr>
          <p:nvPr/>
        </p:nvPicPr>
        <p:blipFill>
          <a:blip r:embed="rId4" cstate="print">
            <a:extLst>
              <a:ext uri="{199CDDA1-72CA-4ED6-F4C8-3739CEE08848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3049" name="AFB91183-F836-4667-E01D-CA8AEF9D2077"/>
          <p:cNvPicPr>
            <a:picLocks noChangeAspect="1"/>
          </p:cNvPicPr>
          <p:nvPr/>
        </p:nvPicPr>
        <p:blipFill>
          <a:blip r:embed="rId5" cstate="print">
            <a:extLst>
              <a:ext uri="{989459BB-7DE8-48D2-B534-82F868A5A874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050" name="TextBox3050"/>
          <p:cNvSpPr txBox="1"/>
          <p:nvPr/>
        </p:nvSpPr>
        <p:spPr>
          <a:xfrm>
            <a:off x="3468658" y="1911618"/>
            <a:ext cx="5806026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338608" marR="0" lvl="0" indent="-28575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不勾选Interpret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Condition，'${name}'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==</a:t>
            </a:r>
          </a:p>
          <a:p>
            <a:pPr marL="2338608" marR="0" lvl="0" indent="-28575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  <a:tabLst>
                <a:tab pos="3227926" algn="l"/>
              </a:tabLst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勾选，${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jexl3('${name}'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==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'baidu',)}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2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051" name="TextBox3051"/>
          <p:cNvSpPr txBox="1"/>
          <p:nvPr/>
        </p:nvSpPr>
        <p:spPr>
          <a:xfrm>
            <a:off x="3468658" y="1335999"/>
            <a:ext cx="6606443" cy="5439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1）IF控制器的作用是什么？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来控制它下面的测试元素是否运行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2）使用“IF控制器”的操作步骤？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户定义的变量</a:t>
            </a:r>
          </a:p>
          <a:p>
            <a:pPr marL="1786158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加If控制器，判断name是否等于baidu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894608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'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baidu‘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 startAt="4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加HTTP请求，用来访问百度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 startAt="4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加If控制器，判断name是否等于itcast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 startAt="4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加HTTP请求，用来访问传智播客</a:t>
            </a:r>
          </a:p>
          <a:p>
            <a:pPr marL="1786158" marR="0" lvl="0" indent="-342900" eaLnBrk="0">
              <a:lnSpc>
                <a:spcPct val="100000"/>
              </a:lnSpc>
              <a:buAutoNum type="arabicPeriod" startAt="4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  <a:p>
            <a:pPr marL="0" marR="0" indent="0" eaLnBrk="0">
              <a:lnSpc>
                <a:spcPct val="25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052" name="VectorPath 3052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053" name="VectorPath 3053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17C30C04-BC24-49FD-4929-3947FF4606DA}"/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4" name="Combination 305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055" name="VectorPath 305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056" name="VectorPath 305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057" name="TextBox3057"/>
          <p:cNvSpPr txBox="1"/>
          <p:nvPr/>
        </p:nvSpPr>
        <p:spPr>
          <a:xfrm>
            <a:off x="802323" y="345580"/>
            <a:ext cx="49034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25-JMeter逻辑控制器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循环控制器</a:t>
            </a:r>
          </a:p>
        </p:txBody>
      </p:sp>
      <p:pic>
        <p:nvPicPr>
          <p:cNvPr id="3058" name="95FBE794-AA1F-4561-B6DE-E487DC1DB86D"/>
          <p:cNvPicPr>
            <a:picLocks noChangeAspect="1"/>
          </p:cNvPicPr>
          <p:nvPr/>
        </p:nvPicPr>
        <p:blipFill>
          <a:blip r:embed="rId2" cstate="print">
            <a:extLst>
              <a:ext uri="{F26E2697-43BC-4BCF-200C-6D46C53E8276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059" name="VectorPath 305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060" name="TextBox3060"/>
          <p:cNvSpPr txBox="1"/>
          <p:nvPr/>
        </p:nvSpPr>
        <p:spPr>
          <a:xfrm>
            <a:off x="930313" y="1101622"/>
            <a:ext cx="6708763" cy="650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用：通过设置循环次数，来实现循环发送请求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位置：测试计划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(右键添加)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逻辑控制器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循环控制器</a:t>
            </a:r>
          </a:p>
        </p:txBody>
      </p:sp>
      <p:sp>
        <p:nvSpPr>
          <p:cNvPr id="3061" name="TextBox3061"/>
          <p:cNvSpPr txBox="1"/>
          <p:nvPr/>
        </p:nvSpPr>
        <p:spPr>
          <a:xfrm>
            <a:off x="930313" y="1929662"/>
            <a:ext cx="102044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数介绍：</a:t>
            </a:r>
          </a:p>
        </p:txBody>
      </p:sp>
      <p:pic>
        <p:nvPicPr>
          <p:cNvPr id="3062" name="3A1ADE13-CD99-4986-E656-899E28910631"/>
          <p:cNvPicPr>
            <a:picLocks noChangeAspect="1"/>
          </p:cNvPicPr>
          <p:nvPr/>
        </p:nvPicPr>
        <p:blipFill>
          <a:blip r:embed="rId3" cstate="print">
            <a:extLst>
              <a:ext uri="{E29913C0-556A-4863-6B11-F4784E9239C8}"/>
            </a:extLst>
          </a:blip>
          <a:srcRect/>
          <a:stretch>
            <a:fillRect/>
          </a:stretch>
        </p:blipFill>
        <p:spPr>
          <a:xfrm>
            <a:off x="1267968" y="2593848"/>
            <a:ext cx="8977884" cy="1918716"/>
          </a:xfrm>
          <a:prstGeom prst="rect">
            <a:avLst/>
          </a:prstGeom>
        </p:spPr>
      </p:pic>
      <p:pic>
        <p:nvPicPr>
          <p:cNvPr id="3063" name="BC9E489C-C8BF-43E8-B5C0-528A169AF74D"/>
          <p:cNvPicPr>
            <a:picLocks noChangeAspect="1"/>
          </p:cNvPicPr>
          <p:nvPr/>
        </p:nvPicPr>
        <p:blipFill>
          <a:blip r:embed="rId4" cstate="print">
            <a:extLst>
              <a:ext uri="{B5483F93-C65B-40C8-F3F5-B48D27B921F6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064" name="TextBox3064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065" name="VectorPath 306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066" name="VectorPath 306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A91CE64E-2F69-4067-2C30-06ABD33F848B}"/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0" name="Combination 28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281" name="VectorPath 28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282" name="VectorPath 28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283" name="TextBox283"/>
          <p:cNvSpPr txBox="1"/>
          <p:nvPr/>
        </p:nvSpPr>
        <p:spPr>
          <a:xfrm>
            <a:off x="802323" y="335420"/>
            <a:ext cx="32143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3-功能测试与性能测试</a:t>
            </a:r>
          </a:p>
        </p:txBody>
      </p:sp>
      <p:sp>
        <p:nvSpPr>
          <p:cNvPr id="285" name="VectorPath 28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286" name="TextBox286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87" name="Combination 287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288" name="VectorPath 288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289" name="VectorPath 289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290" name="4CC73652-FDA2-401C-7875-8239268C2A08"/>
          <p:cNvPicPr>
            <a:picLocks noChangeAspect="1"/>
          </p:cNvPicPr>
          <p:nvPr/>
        </p:nvPicPr>
        <p:blipFill>
          <a:blip r:embed="rId2" cstate="print">
            <a:extLst>
              <a:ext uri="{11B9EBB1-926A-4471-ACC2-30E12C385536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291" name="TextBox291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292" name="Combination 292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293" name="VectorPath 293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294" name="VectorPath 294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295" name="A5D43E15-1794-4431-CCB8-BBECA41F7453"/>
          <p:cNvPicPr>
            <a:picLocks noChangeAspect="1"/>
          </p:cNvPicPr>
          <p:nvPr/>
        </p:nvPicPr>
        <p:blipFill>
          <a:blip r:embed="rId3" cstate="print">
            <a:extLst>
              <a:ext uri="{7046C898-6C82-4BEB-2FA2-E6B5D04C030A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297" name="TextBox297"/>
          <p:cNvSpPr txBox="1"/>
          <p:nvPr/>
        </p:nvSpPr>
        <p:spPr>
          <a:xfrm>
            <a:off x="3720465" y="1827403"/>
            <a:ext cx="7904701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2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19165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1）功能测试和性能测试有什么不同？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04915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功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能测试：验证系统的功能需求规格。焦点：功能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（正向、逆向）</a:t>
            </a:r>
          </a:p>
          <a:p>
            <a:pPr marL="2004915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能测试：验证系统的业务需求场景。焦点：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时间、资源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19165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2）功能测试和性能测试有什么关系？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922365" marR="0" lvl="0" indent="-20320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般项目中，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先功能测试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通过后，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后进行性能测试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299" name="VectorPath 29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00" name="VectorPath 30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8254A3E-18C9-42DF-719F-D0DD760F64C9}"/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7" name="Combination 306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068" name="VectorPath 306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069" name="VectorPath 306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070" name="TextBox3070"/>
          <p:cNvSpPr txBox="1"/>
          <p:nvPr/>
        </p:nvSpPr>
        <p:spPr>
          <a:xfrm>
            <a:off x="802323" y="345580"/>
            <a:ext cx="49034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25-JMeter逻辑控制器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循环控制器</a:t>
            </a:r>
          </a:p>
        </p:txBody>
      </p:sp>
      <p:pic>
        <p:nvPicPr>
          <p:cNvPr id="3071" name="F1B49EC6-A9A9-4C38-16E5-91073DEF477E"/>
          <p:cNvPicPr>
            <a:picLocks noChangeAspect="1"/>
          </p:cNvPicPr>
          <p:nvPr/>
        </p:nvPicPr>
        <p:blipFill>
          <a:blip r:embed="rId2" cstate="print">
            <a:extLst>
              <a:ext uri="{F9F09428-DFB0-4CE4-1FF3-2A86DDB173FC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072" name="VectorPath 307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073" name="VectorPath 3073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074" name="TextBox3074"/>
          <p:cNvSpPr txBox="1"/>
          <p:nvPr/>
        </p:nvSpPr>
        <p:spPr>
          <a:xfrm>
            <a:off x="806196" y="1126950"/>
            <a:ext cx="2285238" cy="32812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、循环访问百度10次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加循环控制器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sp>
        <p:nvSpPr>
          <p:cNvPr id="3075" name="VectorPath 3075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3076" name="8099A902-A668-481C-0706-624460C3FEF4"/>
          <p:cNvPicPr>
            <a:picLocks noChangeAspect="1"/>
          </p:cNvPicPr>
          <p:nvPr/>
        </p:nvPicPr>
        <p:blipFill>
          <a:blip r:embed="rId3" cstate="print">
            <a:extLst>
              <a:ext uri="{6020A098-78A8-4C5E-0970-07E1F6FD1F52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3077" name="TextBox3077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pic>
        <p:nvPicPr>
          <p:cNvPr id="3078" name="B7D9E262-B4D6-4A50-0C56-4AF7486EE2B7"/>
          <p:cNvPicPr>
            <a:picLocks noChangeAspect="1"/>
          </p:cNvPicPr>
          <p:nvPr/>
        </p:nvPicPr>
        <p:blipFill>
          <a:blip r:embed="rId4" cstate="print">
            <a:extLst>
              <a:ext uri="{68F778EE-C811-495D-7B9C-47D6029EE67B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079" name="TextBox3079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080" name="VectorPath 308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081" name="VectorPath 308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82EC33A7-C46B-4EC9-756F-3D37172C727C}"/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2" name="Combination 308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083" name="VectorPath 308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084" name="VectorPath 308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085" name="TextBox3085"/>
          <p:cNvSpPr txBox="1"/>
          <p:nvPr/>
        </p:nvSpPr>
        <p:spPr>
          <a:xfrm>
            <a:off x="802323" y="335420"/>
            <a:ext cx="49034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25-JMeter逻辑控制器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循环控制器</a:t>
            </a:r>
          </a:p>
        </p:txBody>
      </p:sp>
      <p:pic>
        <p:nvPicPr>
          <p:cNvPr id="3086" name="2138AEEC-8169-4EB0-AEB1-5CD2C38F5924"/>
          <p:cNvPicPr>
            <a:picLocks noChangeAspect="1"/>
          </p:cNvPicPr>
          <p:nvPr/>
        </p:nvPicPr>
        <p:blipFill>
          <a:blip r:embed="rId2" cstate="print">
            <a:extLst>
              <a:ext uri="{A5B3A86D-62CA-4D50-EB86-0000E7518967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087" name="VectorPath 308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088" name="TextBox3088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089" name="Combination 3089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3090" name="VectorPath 3090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3091" name="VectorPath 3091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3092" name="2A54A84D-8979-4070-4D51-54E61FFEBE1B"/>
          <p:cNvPicPr>
            <a:picLocks noChangeAspect="1"/>
          </p:cNvPicPr>
          <p:nvPr/>
        </p:nvPicPr>
        <p:blipFill>
          <a:blip r:embed="rId3" cstate="print">
            <a:extLst>
              <a:ext uri="{BB96590A-A583-4008-8D1C-059C98AD4FD9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3093" name="TextBox3093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094" name="Combination 3094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3095" name="VectorPath 3095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3096" name="VectorPath 3096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3097" name="CDA978E2-5012-4D9C-F8DC-AF2377200231"/>
          <p:cNvPicPr>
            <a:picLocks noChangeAspect="1"/>
          </p:cNvPicPr>
          <p:nvPr/>
        </p:nvPicPr>
        <p:blipFill>
          <a:blip r:embed="rId4" cstate="print">
            <a:extLst>
              <a:ext uri="{9D2D2895-03D0-4A37-D8BF-6D47FA479595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3098" name="FB6F49F6-E0A5-4548-DE4B-B3BFDF1393B1"/>
          <p:cNvPicPr>
            <a:picLocks noChangeAspect="1"/>
          </p:cNvPicPr>
          <p:nvPr/>
        </p:nvPicPr>
        <p:blipFill>
          <a:blip r:embed="rId5" cstate="print">
            <a:extLst>
              <a:ext uri="{894F47CB-FF1E-458C-8837-32AB2F103B47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099" name="TextBox3099"/>
          <p:cNvSpPr txBox="1"/>
          <p:nvPr/>
        </p:nvSpPr>
        <p:spPr>
          <a:xfrm>
            <a:off x="3468658" y="1911618"/>
            <a:ext cx="5385974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3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通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过设置循环次数，来实现循环发送请求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添加循环控制器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设置循环次数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</a:t>
            </a:r>
          </a:p>
          <a:p>
            <a:pPr marL="1786158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100" name="TextBox3100"/>
          <p:cNvSpPr txBox="1"/>
          <p:nvPr/>
        </p:nvSpPr>
        <p:spPr>
          <a:xfrm>
            <a:off x="3468658" y="1673820"/>
            <a:ext cx="8223788" cy="51020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1）循环控制器的作用是什么？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2）使用“循环控制器”的操作步骤？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27142"/>
              </a:lnSpc>
            </a:pPr>
            <a:r>
              <a:rPr lang="en-US" altLang="zh-CN" sz="17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（3）思考：线程组属性可以控制循环次数，</a:t>
            </a:r>
            <a:r>
              <a:rPr lang="en-US" altLang="zh-CN" sz="175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那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么循环控制器有什么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？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grpSp>
        <p:nvGrpSpPr>
          <p:cNvPr id="3101" name="Combination 3101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3102" name="VectorPath 3102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3103" name="VectorPath 3103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EED59442-D34F-48BE-8E7A-638CA557169B}"/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04" name="Combination 310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105" name="VectorPath 310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106" name="VectorPath 310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107" name="TextBox3107"/>
          <p:cNvSpPr txBox="1"/>
          <p:nvPr/>
        </p:nvSpPr>
        <p:spPr>
          <a:xfrm>
            <a:off x="802323" y="345580"/>
            <a:ext cx="536702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26-JMeter逻辑控制器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ForEach控制器</a:t>
            </a:r>
          </a:p>
        </p:txBody>
      </p:sp>
      <p:pic>
        <p:nvPicPr>
          <p:cNvPr id="3108" name="32F25DD5-418A-45AD-019D-38C61BF19FE2"/>
          <p:cNvPicPr>
            <a:picLocks noChangeAspect="1"/>
          </p:cNvPicPr>
          <p:nvPr/>
        </p:nvPicPr>
        <p:blipFill>
          <a:blip r:embed="rId2" cstate="print">
            <a:extLst>
              <a:ext uri="{2EBB495D-2AF6-44CB-FE7E-F01866F06502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109" name="VectorPath 310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110" name="18FA7CBA-8D7C-4BB7-225B-DED3C9083D5B"/>
          <p:cNvPicPr>
            <a:picLocks noChangeAspect="1"/>
          </p:cNvPicPr>
          <p:nvPr/>
        </p:nvPicPr>
        <p:blipFill>
          <a:blip r:embed="rId3" cstate="print">
            <a:extLst>
              <a:ext uri="{477308C2-19D3-4C56-A3D5-C130F15E73DA}"/>
            </a:extLst>
          </a:blip>
          <a:srcRect/>
          <a:stretch>
            <a:fillRect/>
          </a:stretch>
        </p:blipFill>
        <p:spPr>
          <a:xfrm>
            <a:off x="665988" y="2667000"/>
            <a:ext cx="6515100" cy="2083308"/>
          </a:xfrm>
          <a:prstGeom prst="rect">
            <a:avLst/>
          </a:prstGeom>
        </p:spPr>
      </p:pic>
      <p:pic>
        <p:nvPicPr>
          <p:cNvPr id="3111" name="48DBF3F4-EF99-4AEE-B01A-5227865BE30C"/>
          <p:cNvPicPr>
            <a:picLocks noChangeAspect="1"/>
          </p:cNvPicPr>
          <p:nvPr/>
        </p:nvPicPr>
        <p:blipFill>
          <a:blip r:embed="rId4" cstate="print">
            <a:extLst>
              <a:ext uri="{44A27209-0933-4BF8-AFCD-3BFB955C3DE8}"/>
            </a:extLst>
          </a:blip>
          <a:srcRect/>
          <a:stretch>
            <a:fillRect/>
          </a:stretch>
        </p:blipFill>
        <p:spPr>
          <a:xfrm>
            <a:off x="6444996" y="4750308"/>
            <a:ext cx="5423916" cy="1955292"/>
          </a:xfrm>
          <a:prstGeom prst="rect">
            <a:avLst/>
          </a:prstGeom>
        </p:spPr>
      </p:pic>
      <p:sp>
        <p:nvSpPr>
          <p:cNvPr id="3112" name="TextBox3112"/>
          <p:cNvSpPr txBox="1"/>
          <p:nvPr/>
        </p:nvSpPr>
        <p:spPr>
          <a:xfrm>
            <a:off x="930313" y="1101622"/>
            <a:ext cx="9147164" cy="1733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14400" marR="0" indent="-914400" eaLnBrk="0">
              <a:lnSpc>
                <a:spcPct val="137903"/>
              </a:lnSpc>
            </a:pP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作用：一般和用户自定义变量或者正则表达式提取器一起使用，读取返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回结果中一系列相关的变量值。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该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控制器下的取样器都会被执行一次或多次，每次读取不同的变量值。</a:t>
            </a:r>
          </a:p>
          <a:p>
            <a:pPr marL="0" marR="0" indent="0" eaLnBrk="0">
              <a:lnSpc>
                <a:spcPct val="11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位置：测试计划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(右键添加)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逻辑控制器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ForEach控制器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1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34111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数介绍：</a:t>
            </a:r>
          </a:p>
        </p:txBody>
      </p:sp>
      <p:pic>
        <p:nvPicPr>
          <p:cNvPr id="3113" name="B6C91D91-2571-437F-9ECD-9855FBBBE2E3"/>
          <p:cNvPicPr>
            <a:picLocks noChangeAspect="1"/>
          </p:cNvPicPr>
          <p:nvPr/>
        </p:nvPicPr>
        <p:blipFill>
          <a:blip r:embed="rId5" cstate="print">
            <a:extLst>
              <a:ext uri="{78A7AFB3-659C-4752-AB48-6FFAE7B4ECCB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114" name="TextBox3114"/>
          <p:cNvSpPr txBox="1"/>
          <p:nvPr/>
        </p:nvSpPr>
        <p:spPr>
          <a:xfrm>
            <a:off x="3468658" y="1911618"/>
            <a:ext cx="8551930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088515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输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入变量前缀：要读取的输入变量的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固定前缀</a:t>
            </a:r>
          </a:p>
          <a:p>
            <a:pPr marL="4088515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开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始循环字段：要读取的输入变量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后缀数字的最小值-1</a:t>
            </a:r>
          </a:p>
          <a:p>
            <a:pPr marL="4088515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束循环字段：要读取的输入变量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后缀数字的最大值</a:t>
            </a:r>
          </a:p>
          <a:p>
            <a:pPr marL="4088515" marR="0" lvl="0" indent="-285750" eaLnBrk="0">
              <a:lnSpc>
                <a:spcPct val="125000"/>
              </a:lnSpc>
              <a:spcBef>
                <a:spcPts val="0"/>
              </a:spcBef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输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出变量名称：读取输入变量的值后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保存的新变量名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，用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于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后续HTTP请求来引用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115" name="TextBox3115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116" name="VectorPath 311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117" name="VectorPath 311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7E087B4-DFE5-4F31-1F42-065C8FB46BF9}"/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18" name="Combination 311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119" name="VectorPath 311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120" name="VectorPath 312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121" name="TextBox3121"/>
          <p:cNvSpPr txBox="1"/>
          <p:nvPr/>
        </p:nvSpPr>
        <p:spPr>
          <a:xfrm>
            <a:off x="802323" y="345580"/>
            <a:ext cx="536702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26-JMeter逻辑控制器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ForEach控制器</a:t>
            </a:r>
          </a:p>
        </p:txBody>
      </p:sp>
      <p:pic>
        <p:nvPicPr>
          <p:cNvPr id="3122" name="FBD95027-C7C7-4FDA-BC49-7911ABFB6813"/>
          <p:cNvPicPr>
            <a:picLocks noChangeAspect="1"/>
          </p:cNvPicPr>
          <p:nvPr/>
        </p:nvPicPr>
        <p:blipFill>
          <a:blip r:embed="rId2" cstate="print">
            <a:extLst>
              <a:ext uri="{BB926A81-5059-4566-DF5A-D9285857E954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123" name="VectorPath 312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124" name="B6F421AC-53AE-4DBB-FFC8-29D29BBF5457"/>
          <p:cNvPicPr>
            <a:picLocks noChangeAspect="1"/>
          </p:cNvPicPr>
          <p:nvPr/>
        </p:nvPicPr>
        <p:blipFill>
          <a:blip r:embed="rId3" cstate="print">
            <a:extLst>
              <a:ext uri="{6FED983E-A55A-4195-3B6D-420EEB1DE9BF}"/>
            </a:extLst>
          </a:blip>
          <a:srcRect/>
          <a:stretch>
            <a:fillRect/>
          </a:stretch>
        </p:blipFill>
        <p:spPr>
          <a:xfrm>
            <a:off x="4058412" y="2430780"/>
            <a:ext cx="6019800" cy="4286250"/>
          </a:xfrm>
          <a:prstGeom prst="rect">
            <a:avLst/>
          </a:prstGeom>
        </p:spPr>
      </p:pic>
      <p:sp>
        <p:nvSpPr>
          <p:cNvPr id="3125" name="VectorPath 3125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126" name="TextBox3126"/>
          <p:cNvSpPr txBox="1"/>
          <p:nvPr/>
        </p:nvSpPr>
        <p:spPr>
          <a:xfrm>
            <a:off x="806196" y="1126950"/>
            <a:ext cx="7825296" cy="4109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1、有一组关键字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[hello,python,测试]，使用用户定义的变量存储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6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、要依次取出关键字，并在百度搜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索，例如：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ttps://www.baidu.com/s?wd=he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llo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加用户定义的变量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加ForEach控制器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加HTTP请求-百度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pic>
        <p:nvPicPr>
          <p:cNvPr id="3127" name="5ABCDFE0-AC37-4F28-04DF-90C85CE5515D"/>
          <p:cNvPicPr>
            <a:picLocks noChangeAspect="1"/>
          </p:cNvPicPr>
          <p:nvPr/>
        </p:nvPicPr>
        <p:blipFill>
          <a:blip r:embed="rId5" cstate="print">
            <a:extLst>
              <a:ext uri="{ADBC3D7A-48F4-4792-B47F-EC06AFDFA971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128" name="VectorPath 3128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3129" name="1286B688-916B-410D-46E1-F958C5917601"/>
          <p:cNvPicPr>
            <a:picLocks noChangeAspect="1"/>
          </p:cNvPicPr>
          <p:nvPr/>
        </p:nvPicPr>
        <p:blipFill>
          <a:blip r:embed="rId6" cstate="print">
            <a:extLst>
              <a:ext uri="{3DCEE427-A872-4F0D-ABE8-B76B4CE39E17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3130" name="TextBox3130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3131" name="TextBox3131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132" name="VectorPath 3132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133" name="VectorPath 3133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7B9E7589-DBB1-41BF-C293-5225161CF655}"/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34" name="Combination 313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135" name="VectorPath 313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136" name="VectorPath 313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137" name="TextBox3137"/>
          <p:cNvSpPr txBox="1"/>
          <p:nvPr/>
        </p:nvSpPr>
        <p:spPr>
          <a:xfrm>
            <a:off x="802323" y="345580"/>
            <a:ext cx="536702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26-JMeter逻辑控制器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ForEach控制器</a:t>
            </a:r>
          </a:p>
        </p:txBody>
      </p:sp>
      <p:pic>
        <p:nvPicPr>
          <p:cNvPr id="3138" name="34325ECC-CECF-4017-F842-CD99A26C3253"/>
          <p:cNvPicPr>
            <a:picLocks noChangeAspect="1"/>
          </p:cNvPicPr>
          <p:nvPr/>
        </p:nvPicPr>
        <p:blipFill>
          <a:blip r:embed="rId2" cstate="print">
            <a:extLst>
              <a:ext uri="{3831B8EC-D4CB-4D0C-96DA-B59642AED83F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139" name="VectorPath 313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140" name="1E50AC2C-5CBE-4201-60D0-33C3F41756F9"/>
          <p:cNvPicPr>
            <a:picLocks noChangeAspect="1"/>
          </p:cNvPicPr>
          <p:nvPr/>
        </p:nvPicPr>
        <p:blipFill>
          <a:blip r:embed="rId3" cstate="print">
            <a:extLst>
              <a:ext uri="{D635675C-F79B-467A-1658-1320803891D8}"/>
            </a:extLst>
          </a:blip>
          <a:srcRect/>
          <a:stretch>
            <a:fillRect/>
          </a:stretch>
        </p:blipFill>
        <p:spPr>
          <a:xfrm>
            <a:off x="4600956" y="2345436"/>
            <a:ext cx="5353050" cy="4219575"/>
          </a:xfrm>
          <a:prstGeom prst="rect">
            <a:avLst/>
          </a:prstGeom>
        </p:spPr>
      </p:pic>
      <p:sp>
        <p:nvSpPr>
          <p:cNvPr id="3141" name="VectorPath 3141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142" name="TextBox3142"/>
          <p:cNvSpPr txBox="1"/>
          <p:nvPr/>
        </p:nvSpPr>
        <p:spPr>
          <a:xfrm>
            <a:off x="806196" y="1126950"/>
            <a:ext cx="8226299" cy="4523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6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、访问传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智播客首页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ttp://www.itcast.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cn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获取首页中的地址信息，并全部保存下来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6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、要依次取出地址关键字，并在百度搜索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，例如：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ttps://www.baidu.com/s?</a:t>
            </a:r>
            <a:r>
              <a:rPr lang="en-US" altLang="zh-CN" sz="1550" kern="0" spc="3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w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d=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址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添加HTTP请求1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itcast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HTTP请求1下面，添加正则表达式提取器，提取出所有的地址信息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加ForEach控制器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加HTTP请求2-百度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pic>
        <p:nvPicPr>
          <p:cNvPr id="3143" name="7900BA90-0372-4AD4-DBC1-CE7934385321"/>
          <p:cNvPicPr>
            <a:picLocks noChangeAspect="1"/>
          </p:cNvPicPr>
          <p:nvPr/>
        </p:nvPicPr>
        <p:blipFill>
          <a:blip r:embed="rId6" cstate="print">
            <a:extLst>
              <a:ext uri="{C2C1FCFE-2850-45E3-AF65-E2C698B67430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144" name="VectorPath 3144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3145" name="4DAAF58B-45F7-48C0-1BA5-2550F9E4600E"/>
          <p:cNvPicPr>
            <a:picLocks noChangeAspect="1"/>
          </p:cNvPicPr>
          <p:nvPr/>
        </p:nvPicPr>
        <p:blipFill>
          <a:blip r:embed="rId7" cstate="print">
            <a:extLst>
              <a:ext uri="{573658CA-E9A5-400D-12F4-CA63C8BD2AE3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3146" name="TextBox3146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3147" name="TextBox3147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148" name="VectorPath 314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149" name="VectorPath 314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6477A91-F6F2-4BAB-190D-A0D5D1866F98}"/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50" name="Combination 315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151" name="VectorPath 315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152" name="VectorPath 315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153" name="TextBox3153"/>
          <p:cNvSpPr txBox="1"/>
          <p:nvPr/>
        </p:nvSpPr>
        <p:spPr>
          <a:xfrm>
            <a:off x="802323" y="335420"/>
            <a:ext cx="536702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26-JMeter逻辑控制器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ForEach控制器</a:t>
            </a:r>
          </a:p>
        </p:txBody>
      </p:sp>
      <p:pic>
        <p:nvPicPr>
          <p:cNvPr id="3154" name="F906F63A-262D-44A1-614B-61396B8319BB"/>
          <p:cNvPicPr>
            <a:picLocks noChangeAspect="1"/>
          </p:cNvPicPr>
          <p:nvPr/>
        </p:nvPicPr>
        <p:blipFill>
          <a:blip r:embed="rId2" cstate="print">
            <a:extLst>
              <a:ext uri="{DF3BD959-EDF9-462C-EE27-094AB55CE75E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155" name="VectorPath 315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156" name="TextBox3156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157" name="Combination 3157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3158" name="VectorPath 3158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3159" name="VectorPath 3159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3160" name="AFEF8B10-BAD2-41EA-4F2A-591619EBEFF7"/>
          <p:cNvPicPr>
            <a:picLocks noChangeAspect="1"/>
          </p:cNvPicPr>
          <p:nvPr/>
        </p:nvPicPr>
        <p:blipFill>
          <a:blip r:embed="rId3" cstate="print">
            <a:extLst>
              <a:ext uri="{EC6F33A7-F0A5-4123-6264-FE191A207AD4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3161" name="TextBox3161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162" name="Combination 3162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3163" name="VectorPath 3163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3164" name="VectorPath 3164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3165" name="3D4F7052-231A-435A-377B-B3612ABDABB3"/>
          <p:cNvPicPr>
            <a:picLocks noChangeAspect="1"/>
          </p:cNvPicPr>
          <p:nvPr/>
        </p:nvPicPr>
        <p:blipFill>
          <a:blip r:embed="rId4" cstate="print">
            <a:extLst>
              <a:ext uri="{9E6E9D0D-6D6B-4921-BED1-F7FE3CB9DE41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3166" name="16F69779-07B5-42AD-F671-B56676053825"/>
          <p:cNvPicPr>
            <a:picLocks noChangeAspect="1"/>
          </p:cNvPicPr>
          <p:nvPr/>
        </p:nvPicPr>
        <p:blipFill>
          <a:blip r:embed="rId5" cstate="print">
            <a:extLst>
              <a:ext uri="{8DC5C306-046A-4B12-8089-3D798067E527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167" name="TextBox3167"/>
          <p:cNvSpPr txBox="1"/>
          <p:nvPr/>
        </p:nvSpPr>
        <p:spPr>
          <a:xfrm>
            <a:off x="5013516" y="6469455"/>
            <a:ext cx="101283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25" kern="0" spc="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</a:t>
            </a:r>
          </a:p>
        </p:txBody>
      </p:sp>
      <p:sp>
        <p:nvSpPr>
          <p:cNvPr id="3168" name="TextBox3168"/>
          <p:cNvSpPr txBox="1"/>
          <p:nvPr/>
        </p:nvSpPr>
        <p:spPr>
          <a:xfrm>
            <a:off x="5254816" y="6469455"/>
            <a:ext cx="2025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25" kern="0" spc="4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</a:p>
        </p:txBody>
      </p:sp>
      <p:sp>
        <p:nvSpPr>
          <p:cNvPr id="3169" name="TextBox3169"/>
          <p:cNvSpPr txBox="1"/>
          <p:nvPr/>
        </p:nvSpPr>
        <p:spPr>
          <a:xfrm>
            <a:off x="5458016" y="6469455"/>
            <a:ext cx="2025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25" kern="0" spc="4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</a:t>
            </a:r>
          </a:p>
        </p:txBody>
      </p:sp>
      <p:sp>
        <p:nvSpPr>
          <p:cNvPr id="3170" name="TextBox3170"/>
          <p:cNvSpPr txBox="1"/>
          <p:nvPr/>
        </p:nvSpPr>
        <p:spPr>
          <a:xfrm>
            <a:off x="6067616" y="6469455"/>
            <a:ext cx="2025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25" kern="0" spc="4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sp>
        <p:nvSpPr>
          <p:cNvPr id="3171" name="TextBox3171"/>
          <p:cNvSpPr txBox="1"/>
          <p:nvPr/>
        </p:nvSpPr>
        <p:spPr>
          <a:xfrm>
            <a:off x="6270816" y="6469455"/>
            <a:ext cx="2025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25" kern="0" spc="4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</a:t>
            </a:r>
          </a:p>
        </p:txBody>
      </p:sp>
      <p:sp>
        <p:nvSpPr>
          <p:cNvPr id="3172" name="TextBox3172"/>
          <p:cNvSpPr txBox="1"/>
          <p:nvPr/>
        </p:nvSpPr>
        <p:spPr>
          <a:xfrm>
            <a:off x="3468658" y="943608"/>
            <a:ext cx="8433974" cy="5837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7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</a:t>
            </a:r>
            <a:r>
              <a:rPr lang="en-US" altLang="zh-CN" sz="1750" kern="0" spc="4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F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orEach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控制器的作用是什么？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27419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一般和用户自定义变量或者正则表达式提取器一起使用，读取返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回结果中一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列相关的变量值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2）使用“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ForEach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控制器”的操作步骤？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1786158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加用户定义的变量/正则表达式提取器</a:t>
            </a:r>
          </a:p>
          <a:p>
            <a:pPr marL="2338608" marR="0" lvl="1" indent="-285750" eaLnBrk="0">
              <a:lnSpc>
                <a:spcPct val="103273"/>
              </a:lnSpc>
              <a:spcAft>
                <a:spcPts val="1320"/>
              </a:spcAft>
              <a:buClr>
                <a:srgbClr val="000000"/>
              </a:buClr>
              <a:buFont typeface="Arial" panose="34000000000000000000" charset="0"/>
              <a:buChar char="•"/>
              <a:tabLst>
                <a:tab pos="6979506" algn="l"/>
                <a:tab pos="7690706" algn="l"/>
              </a:tabLst>
            </a:pPr>
            <a:r>
              <a:rPr lang="en-US" altLang="zh-CN" sz="140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返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回一组变量:</a:t>
            </a:r>
            <a:r>
              <a:rPr lang="en-US" altLang="zh-CN" sz="1400" kern="0" spc="1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相同的变量名+连续的数字后缀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，如：name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..name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</a:p>
          <a:p>
            <a:pPr marL="1786158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加ForEach控制器</a:t>
            </a:r>
          </a:p>
          <a:p>
            <a:pPr marL="2338608" marR="0" lvl="1" indent="-28575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输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入变量前缀：要读取的输入变量的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固定前缀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,如：name</a:t>
            </a:r>
          </a:p>
          <a:p>
            <a:pPr marL="2338608" marR="0" lvl="1" indent="-28575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开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始循环字段：要读取的输入变量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后缀数字的最小值-1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，如：0</a:t>
            </a:r>
          </a:p>
          <a:p>
            <a:pPr marL="2338608" marR="0" lvl="1" indent="-28575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束循环字段：要读取的输入变量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后缀数字的最大值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，如：3</a:t>
            </a:r>
          </a:p>
          <a:p>
            <a:pPr marL="2338608" marR="0" lvl="1" indent="-285750" eaLnBrk="0">
              <a:lnSpc>
                <a:spcPct val="103273"/>
              </a:lnSpc>
              <a:spcAft>
                <a:spcPts val="1320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输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出变量名称：读取输入变量的值后保存的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新变量名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，如word</a:t>
            </a:r>
          </a:p>
          <a:p>
            <a:pPr marL="1786158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加HTTP请求-百度</a:t>
            </a:r>
          </a:p>
          <a:p>
            <a:pPr marL="2338608" marR="0" lvl="1" indent="-28575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引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用ForEach控制器中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保存的新变量名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，如：${word}</a:t>
            </a:r>
          </a:p>
          <a:p>
            <a:pPr marL="0" marR="0" indent="0" eaLnBrk="0">
              <a:lnSpc>
                <a:spcPct val="11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1656"/>
              </a:lnSpc>
            </a:pPr>
            <a:r>
              <a:rPr lang="en-US" altLang="zh-CN" sz="2325" kern="0" spc="-250" baseline="2150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</a:t>
            </a:r>
            <a:r>
              <a:rPr lang="en-US" altLang="zh-CN" sz="1800" kern="0" spc="-36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</a:t>
            </a:r>
            <a:r>
              <a:rPr lang="en-US" altLang="zh-CN" sz="2325" kern="0" spc="-450" baseline="2150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</a:t>
            </a:r>
            <a:r>
              <a:rPr lang="en-US" altLang="zh-CN" sz="1800" kern="0" spc="-35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序</a:t>
            </a:r>
            <a:r>
              <a:rPr lang="en-US" altLang="zh-CN" sz="2325" kern="0" spc="-450" baseline="2150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看</a:t>
            </a:r>
            <a:r>
              <a:rPr lang="en-US" altLang="zh-CN" sz="1800" kern="0" spc="-35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员</a:t>
            </a:r>
            <a:r>
              <a:rPr lang="en-US" altLang="zh-CN" sz="1800" kern="0" spc="-115" baseline="0" noProof="0" dirty="0">
                <a:solidFill>
                  <a:srgbClr val="000000">
                    <a:alpha val="90000"/>
                  </a:srgbClr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1800" kern="0" spc="-35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软</a:t>
            </a:r>
            <a:r>
              <a:rPr lang="en-US" altLang="zh-CN" sz="2325" kern="0" spc="-450" baseline="2150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树</a:t>
            </a:r>
            <a:r>
              <a:rPr lang="en-US" altLang="zh-CN" sz="1800" kern="0" spc="-35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件测试</a:t>
            </a:r>
          </a:p>
        </p:txBody>
      </p:sp>
      <p:sp>
        <p:nvSpPr>
          <p:cNvPr id="3173" name="VectorPath 317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174" name="VectorPath 317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47D30E96-6B93-45BF-A1A7-0A3FCECCDF3A}"/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5" name="Combination 3175"/>
          <p:cNvGrpSpPr/>
          <p:nvPr/>
        </p:nvGrpSpPr>
        <p:grpSpPr>
          <a:xfrm>
            <a:off x="2196084" y="2410968"/>
            <a:ext cx="495300" cy="464820"/>
            <a:chOff x="2196084" y="2410968"/>
            <a:chExt cx="495300" cy="464820"/>
          </a:xfrm>
        </p:grpSpPr>
        <p:sp>
          <p:nvSpPr>
            <p:cNvPr id="3176" name="VectorPath 3176"/>
            <p:cNvSpPr/>
            <p:nvPr/>
          </p:nvSpPr>
          <p:spPr>
            <a:xfrm>
              <a:off x="2314956" y="2410968"/>
              <a:ext cx="376428" cy="437388"/>
            </a:xfrm>
            <a:custGeom>
              <a:avLst/>
              <a:gdLst/>
              <a:ahLst/>
              <a:cxnLst/>
              <a:rect l="l" t="t" r="r" b="b"/>
              <a:pathLst>
                <a:path w="376428" h="437388">
                  <a:moveTo>
                    <a:pt x="187452" y="0"/>
                  </a:moveTo>
                  <a:lnTo>
                    <a:pt x="376428" y="94488"/>
                  </a:lnTo>
                  <a:lnTo>
                    <a:pt x="376428" y="342900"/>
                  </a:lnTo>
                  <a:lnTo>
                    <a:pt x="187452" y="437388"/>
                  </a:lnTo>
                  <a:lnTo>
                    <a:pt x="0" y="342900"/>
                  </a:lnTo>
                  <a:lnTo>
                    <a:pt x="0" y="94488"/>
                  </a:lnTo>
                  <a:lnTo>
                    <a:pt x="187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3177" name="VectorPath 3177"/>
            <p:cNvSpPr/>
            <p:nvPr/>
          </p:nvSpPr>
          <p:spPr>
            <a:xfrm>
              <a:off x="2196084" y="2628900"/>
              <a:ext cx="211836" cy="246888"/>
            </a:xfrm>
            <a:custGeom>
              <a:avLst/>
              <a:gdLst/>
              <a:ahLst/>
              <a:cxnLst/>
              <a:rect l="l" t="t" r="r" b="b"/>
              <a:pathLst>
                <a:path w="211836" h="246888">
                  <a:moveTo>
                    <a:pt x="106680" y="0"/>
                  </a:moveTo>
                  <a:lnTo>
                    <a:pt x="211836" y="53340"/>
                  </a:lnTo>
                  <a:lnTo>
                    <a:pt x="211836" y="193548"/>
                  </a:lnTo>
                  <a:lnTo>
                    <a:pt x="106680" y="246888"/>
                  </a:lnTo>
                  <a:lnTo>
                    <a:pt x="0" y="193548"/>
                  </a:lnTo>
                  <a:lnTo>
                    <a:pt x="0" y="53340"/>
                  </a:lnTo>
                  <a:lnTo>
                    <a:pt x="106680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3178" name="VectorPath 3178"/>
          <p:cNvSpPr/>
          <p:nvPr/>
        </p:nvSpPr>
        <p:spPr>
          <a:xfrm>
            <a:off x="440277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sp>
        <p:nvSpPr>
          <p:cNvPr id="3179" name="TextBox3179"/>
          <p:cNvSpPr txBox="1"/>
          <p:nvPr/>
        </p:nvSpPr>
        <p:spPr>
          <a:xfrm>
            <a:off x="2247239" y="1170900"/>
            <a:ext cx="8807160" cy="37222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320758" marR="0" lvl="0" indent="-457200" eaLnBrk="0">
              <a:lnSpc>
                <a:spcPct val="102380"/>
              </a:lnSpc>
              <a:spcAft>
                <a:spcPts val="2595"/>
              </a:spcAft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主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流性能测试工具JMeter和Loadrunner的对比</a:t>
            </a:r>
          </a:p>
          <a:p>
            <a:pPr marL="3320758" marR="0" lvl="0" indent="-457200" eaLnBrk="0">
              <a:lnSpc>
                <a:spcPct val="102619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Meter基本使用（JMeter环境安装、功能概要、元件及</a:t>
            </a:r>
          </a:p>
          <a:p>
            <a:pPr marL="0" marR="0" indent="0" eaLnBrk="0">
              <a:lnSpc>
                <a:spcPct val="18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207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用域、示例脚本-基本组成）</a:t>
            </a:r>
          </a:p>
          <a:p>
            <a:pPr marL="0" marR="0" indent="0" eaLnBrk="0">
              <a:lnSpc>
                <a:spcPct val="246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454"/>
              </a:lnSpc>
              <a:spcAft>
                <a:spcPts val="716"/>
              </a:spcAft>
            </a:pPr>
            <a:r>
              <a:rPr lang="en-US" altLang="zh-CN" sz="2750" kern="0" spc="-15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</a:t>
            </a:r>
            <a:r>
              <a:rPr lang="en-US" altLang="zh-CN" sz="2750" kern="0" spc="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ontents</a:t>
            </a:r>
          </a:p>
          <a:p>
            <a:pPr marL="33207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关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联、直连数据库、逻辑控制器、录制脚本）</a:t>
            </a:r>
          </a:p>
          <a:p>
            <a:pPr marL="0" marR="0" indent="0" eaLnBrk="0">
              <a:lnSpc>
                <a:spcPct val="22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20758" marR="0" indent="-457200" eaLnBrk="0">
              <a:lnSpc>
                <a:spcPct val="152857"/>
              </a:lnSpc>
            </a:pPr>
            <a:r>
              <a:rPr lang="en-US" altLang="zh-CN" sz="1750" kern="0" spc="5" baseline="0" noProof="0" dirty="0">
                <a:solidFill>
                  <a:srgbClr val="FF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103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JMeter进行性能测试的技术要点（定时器、分布式、测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报告、性能测试图表）</a:t>
            </a:r>
          </a:p>
        </p:txBody>
      </p:sp>
      <p:pic>
        <p:nvPicPr>
          <p:cNvPr id="3180" name="23311701-109F-402B-4281-09847F49323A"/>
          <p:cNvPicPr>
            <a:picLocks noChangeAspect="1"/>
          </p:cNvPicPr>
          <p:nvPr/>
        </p:nvPicPr>
        <p:blipFill>
          <a:blip r:embed="rId2" cstate="print">
            <a:extLst>
              <a:ext uri="{7816DD5C-FA8D-49F0-5607-F34233CA2A3E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181" name="TextBox3181"/>
          <p:cNvSpPr txBox="1"/>
          <p:nvPr/>
        </p:nvSpPr>
        <p:spPr>
          <a:xfrm>
            <a:off x="2777896" y="2280309"/>
            <a:ext cx="106934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1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</a:t>
            </a:r>
            <a:r>
              <a:rPr lang="en-US" altLang="zh-CN" sz="41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录</a:t>
            </a:r>
          </a:p>
        </p:txBody>
      </p:sp>
      <p:sp>
        <p:nvSpPr>
          <p:cNvPr id="3182" name="TextBox3182"/>
          <p:cNvSpPr txBox="1"/>
          <p:nvPr/>
        </p:nvSpPr>
        <p:spPr>
          <a:xfrm>
            <a:off x="5110797" y="2926040"/>
            <a:ext cx="5943601" cy="2735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2619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Meter进行HTTP接口测试的技术要点（参数化、断言、</a:t>
            </a:r>
          </a:p>
        </p:txBody>
      </p:sp>
      <p:sp>
        <p:nvSpPr>
          <p:cNvPr id="3183" name="TextBox3183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grpSp>
        <p:nvGrpSpPr>
          <p:cNvPr id="3184" name="Combination 3184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3185" name="VectorPath 3185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3186" name="VectorPath 3186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A7908495-C7DF-4A44-2088-FEFF85C065FC}"/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7" name="Combination 3187"/>
          <p:cNvGrpSpPr/>
          <p:nvPr/>
        </p:nvGrpSpPr>
        <p:grpSpPr>
          <a:xfrm>
            <a:off x="3596640" y="2337816"/>
            <a:ext cx="1411224" cy="1319784"/>
            <a:chOff x="3596640" y="2337816"/>
            <a:chExt cx="1411224" cy="1319784"/>
          </a:xfrm>
        </p:grpSpPr>
        <p:sp>
          <p:nvSpPr>
            <p:cNvPr id="3188" name="VectorPath 3188"/>
            <p:cNvSpPr/>
            <p:nvPr/>
          </p:nvSpPr>
          <p:spPr>
            <a:xfrm>
              <a:off x="3870960" y="2337816"/>
              <a:ext cx="1136904" cy="1319784"/>
            </a:xfrm>
            <a:custGeom>
              <a:avLst/>
              <a:gdLst/>
              <a:ahLst/>
              <a:cxnLst/>
              <a:rect l="l" t="t" r="r" b="b"/>
              <a:pathLst>
                <a:path w="1136904" h="1319784">
                  <a:moveTo>
                    <a:pt x="568452" y="0"/>
                  </a:moveTo>
                  <a:lnTo>
                    <a:pt x="1136904" y="284988"/>
                  </a:lnTo>
                  <a:lnTo>
                    <a:pt x="1136904" y="1034796"/>
                  </a:lnTo>
                  <a:lnTo>
                    <a:pt x="568452" y="1319784"/>
                  </a:lnTo>
                  <a:lnTo>
                    <a:pt x="0" y="1034796"/>
                  </a:lnTo>
                  <a:lnTo>
                    <a:pt x="0" y="284988"/>
                  </a:lnTo>
                  <a:lnTo>
                    <a:pt x="568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3189" name="VectorPath 3189"/>
            <p:cNvSpPr/>
            <p:nvPr/>
          </p:nvSpPr>
          <p:spPr>
            <a:xfrm>
              <a:off x="3596640" y="3227832"/>
              <a:ext cx="370332" cy="429768"/>
            </a:xfrm>
            <a:custGeom>
              <a:avLst/>
              <a:gdLst/>
              <a:ahLst/>
              <a:cxnLst/>
              <a:rect l="l" t="t" r="r" b="b"/>
              <a:pathLst>
                <a:path w="370332" h="429768">
                  <a:moveTo>
                    <a:pt x="184404" y="0"/>
                  </a:moveTo>
                  <a:lnTo>
                    <a:pt x="370332" y="92964"/>
                  </a:lnTo>
                  <a:lnTo>
                    <a:pt x="370332" y="336804"/>
                  </a:lnTo>
                  <a:lnTo>
                    <a:pt x="184404" y="429768"/>
                  </a:lnTo>
                  <a:lnTo>
                    <a:pt x="0" y="336804"/>
                  </a:lnTo>
                  <a:lnTo>
                    <a:pt x="0" y="92964"/>
                  </a:lnTo>
                  <a:lnTo>
                    <a:pt x="184404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3190" name="TextBox3190"/>
          <p:cNvSpPr txBox="1"/>
          <p:nvPr/>
        </p:nvSpPr>
        <p:spPr>
          <a:xfrm>
            <a:off x="5384800" y="2449864"/>
            <a:ext cx="5690235" cy="487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2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32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Meter进行性能测试的技术要点</a:t>
            </a:r>
          </a:p>
        </p:txBody>
      </p:sp>
      <p:sp>
        <p:nvSpPr>
          <p:cNvPr id="3191" name="TextBox3191"/>
          <p:cNvSpPr txBox="1"/>
          <p:nvPr/>
        </p:nvSpPr>
        <p:spPr>
          <a:xfrm>
            <a:off x="4188460" y="2688335"/>
            <a:ext cx="510223" cy="601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9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</a:t>
            </a:r>
          </a:p>
        </p:txBody>
      </p:sp>
      <p:sp>
        <p:nvSpPr>
          <p:cNvPr id="3192" name="TextBox3192"/>
          <p:cNvSpPr txBox="1"/>
          <p:nvPr/>
        </p:nvSpPr>
        <p:spPr>
          <a:xfrm>
            <a:off x="5384800" y="3272192"/>
            <a:ext cx="8394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定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时器</a:t>
            </a:r>
          </a:p>
        </p:txBody>
      </p:sp>
      <p:sp>
        <p:nvSpPr>
          <p:cNvPr id="3193" name="TextBox3193"/>
          <p:cNvSpPr txBox="1"/>
          <p:nvPr/>
        </p:nvSpPr>
        <p:spPr>
          <a:xfrm>
            <a:off x="5384800" y="3764952"/>
            <a:ext cx="8394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分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布式</a:t>
            </a:r>
          </a:p>
        </p:txBody>
      </p:sp>
      <p:sp>
        <p:nvSpPr>
          <p:cNvPr id="3194" name="TextBox3194"/>
          <p:cNvSpPr txBox="1"/>
          <p:nvPr/>
        </p:nvSpPr>
        <p:spPr>
          <a:xfrm>
            <a:off x="5384800" y="4257712"/>
            <a:ext cx="10426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试报告</a:t>
            </a:r>
          </a:p>
        </p:txBody>
      </p:sp>
      <p:sp>
        <p:nvSpPr>
          <p:cNvPr id="3195" name="TextBox3195"/>
          <p:cNvSpPr txBox="1"/>
          <p:nvPr/>
        </p:nvSpPr>
        <p:spPr>
          <a:xfrm>
            <a:off x="5384800" y="4750472"/>
            <a:ext cx="14490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能测试图表</a:t>
            </a:r>
          </a:p>
        </p:txBody>
      </p:sp>
      <p:sp>
        <p:nvSpPr>
          <p:cNvPr id="3196" name="TextBox3196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pic>
        <p:nvPicPr>
          <p:cNvPr id="3197" name="39A2DE0D-B318-44D0-A497-9FE2067BFE32"/>
          <p:cNvPicPr>
            <a:picLocks noChangeAspect="1"/>
          </p:cNvPicPr>
          <p:nvPr/>
        </p:nvPicPr>
        <p:blipFill>
          <a:blip r:embed="rId2" cstate="print">
            <a:extLst>
              <a:ext uri="{C1296A07-8C4F-4F2B-2414-4AC796C8D8A9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</p:spTree>
    <p:extLst>
      <p:ext uri="{B32B9257-8341-4A72-23BC-87910ACB297A}"/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98" name="Combination 319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199" name="VectorPath 319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200" name="VectorPath 320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201" name="TextBox3201"/>
          <p:cNvSpPr txBox="1"/>
          <p:nvPr/>
        </p:nvSpPr>
        <p:spPr>
          <a:xfrm>
            <a:off x="802323" y="345580"/>
            <a:ext cx="429133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27-JMeter定时器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同步定时器</a:t>
            </a:r>
          </a:p>
        </p:txBody>
      </p:sp>
      <p:sp>
        <p:nvSpPr>
          <p:cNvPr id="3203" name="VectorPath 320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204" name="E20B9111-4BFF-4EB1-86FF-395C4E13BDAC"/>
          <p:cNvPicPr>
            <a:picLocks noChangeAspect="1"/>
          </p:cNvPicPr>
          <p:nvPr/>
        </p:nvPicPr>
        <p:blipFill>
          <a:blip r:embed="rId2" cstate="print">
            <a:extLst>
              <a:ext uri="{8B25337A-3E99-423F-1E0C-1ACE1BE43A31}"/>
            </a:extLst>
          </a:blip>
          <a:srcRect/>
          <a:stretch>
            <a:fillRect/>
          </a:stretch>
        </p:blipFill>
        <p:spPr>
          <a:xfrm>
            <a:off x="1403604" y="2189988"/>
            <a:ext cx="2555748" cy="2520696"/>
          </a:xfrm>
          <a:prstGeom prst="rect">
            <a:avLst/>
          </a:prstGeom>
        </p:spPr>
      </p:pic>
      <p:pic>
        <p:nvPicPr>
          <p:cNvPr id="3205" name="35E8BF02-F91E-491D-4CBE-67F9220089DF"/>
          <p:cNvPicPr>
            <a:picLocks noChangeAspect="1"/>
          </p:cNvPicPr>
          <p:nvPr/>
        </p:nvPicPr>
        <p:blipFill>
          <a:blip r:embed="rId3" cstate="print">
            <a:extLst>
              <a:ext uri="{FA246806-6B60-4F18-956D-76EE140B0442}"/>
            </a:extLst>
          </a:blip>
          <a:srcRect/>
          <a:stretch>
            <a:fillRect/>
          </a:stretch>
        </p:blipFill>
        <p:spPr>
          <a:xfrm>
            <a:off x="4036441" y="2474405"/>
            <a:ext cx="4076700" cy="276225"/>
          </a:xfrm>
          <a:prstGeom prst="rect">
            <a:avLst/>
          </a:prstGeom>
        </p:spPr>
      </p:pic>
      <p:pic>
        <p:nvPicPr>
          <p:cNvPr id="3206" name="F7409B17-1C91-4E4B-9E7A-EEEBFCA2143E"/>
          <p:cNvPicPr>
            <a:picLocks noChangeAspect="1"/>
          </p:cNvPicPr>
          <p:nvPr/>
        </p:nvPicPr>
        <p:blipFill>
          <a:blip r:embed="rId4" cstate="print">
            <a:extLst>
              <a:ext uri="{69137BA1-E55B-4596-2715-4150901F7436}"/>
            </a:extLst>
          </a:blip>
          <a:srcRect/>
          <a:stretch>
            <a:fillRect/>
          </a:stretch>
        </p:blipFill>
        <p:spPr>
          <a:xfrm>
            <a:off x="4036441" y="3179877"/>
            <a:ext cx="266700" cy="276225"/>
          </a:xfrm>
          <a:prstGeom prst="rect">
            <a:avLst/>
          </a:prstGeom>
        </p:spPr>
      </p:pic>
      <p:pic>
        <p:nvPicPr>
          <p:cNvPr id="3207" name="B2A231A7-5A21-439D-B0AD-275E535C7286"/>
          <p:cNvPicPr>
            <a:picLocks noChangeAspect="1"/>
          </p:cNvPicPr>
          <p:nvPr/>
        </p:nvPicPr>
        <p:blipFill>
          <a:blip r:embed="rId5" cstate="print">
            <a:extLst>
              <a:ext uri="{7BF7C765-AB3F-47C7-B607-D68AB2A2EF2A}"/>
            </a:extLst>
          </a:blip>
          <a:srcRect/>
          <a:stretch>
            <a:fillRect/>
          </a:stretch>
        </p:blipFill>
        <p:spPr>
          <a:xfrm>
            <a:off x="4301350" y="3179001"/>
            <a:ext cx="4181475" cy="276225"/>
          </a:xfrm>
          <a:prstGeom prst="rect">
            <a:avLst/>
          </a:prstGeom>
        </p:spPr>
      </p:pic>
      <p:pic>
        <p:nvPicPr>
          <p:cNvPr id="3208" name="31A13620-22FD-4879-3556-F0111DF5A095"/>
          <p:cNvPicPr>
            <a:picLocks noChangeAspect="1"/>
          </p:cNvPicPr>
          <p:nvPr/>
        </p:nvPicPr>
        <p:blipFill>
          <a:blip r:embed="rId6" cstate="print">
            <a:extLst>
              <a:ext uri="{DD96B652-48AA-48D5-1DF9-27B5F790AE68}"/>
            </a:extLst>
          </a:blip>
          <a:srcRect/>
          <a:stretch>
            <a:fillRect/>
          </a:stretch>
        </p:blipFill>
        <p:spPr>
          <a:xfrm>
            <a:off x="4036441" y="3592246"/>
            <a:ext cx="809625" cy="266700"/>
          </a:xfrm>
          <a:prstGeom prst="rect">
            <a:avLst/>
          </a:prstGeom>
        </p:spPr>
      </p:pic>
      <p:pic>
        <p:nvPicPr>
          <p:cNvPr id="3209" name="62F055F9-9339-4F65-918E-18BF67DC965C"/>
          <p:cNvPicPr>
            <a:picLocks noChangeAspect="1"/>
          </p:cNvPicPr>
          <p:nvPr/>
        </p:nvPicPr>
        <p:blipFill>
          <a:blip r:embed="rId7" cstate="print">
            <a:extLst>
              <a:ext uri="{27BB647A-36E8-45A2-102F-FC902BF396B5}"/>
            </a:extLst>
          </a:blip>
          <a:srcRect/>
          <a:stretch>
            <a:fillRect/>
          </a:stretch>
        </p:blipFill>
        <p:spPr>
          <a:xfrm>
            <a:off x="4838319" y="3591357"/>
            <a:ext cx="1676400" cy="276225"/>
          </a:xfrm>
          <a:prstGeom prst="rect">
            <a:avLst/>
          </a:prstGeom>
        </p:spPr>
      </p:pic>
      <p:pic>
        <p:nvPicPr>
          <p:cNvPr id="3210" name="59EEBC75-34D1-4884-B44B-20882309FB79"/>
          <p:cNvPicPr>
            <a:picLocks noChangeAspect="1"/>
          </p:cNvPicPr>
          <p:nvPr/>
        </p:nvPicPr>
        <p:blipFill>
          <a:blip r:embed="rId8" cstate="print">
            <a:extLst>
              <a:ext uri="{78A997DA-A975-4AA7-763E-6388BF6D8B36}"/>
            </a:extLst>
          </a:blip>
          <a:srcRect/>
          <a:stretch>
            <a:fillRect/>
          </a:stretch>
        </p:blipFill>
        <p:spPr>
          <a:xfrm>
            <a:off x="4036441" y="4145801"/>
            <a:ext cx="266700" cy="266700"/>
          </a:xfrm>
          <a:prstGeom prst="rect">
            <a:avLst/>
          </a:prstGeom>
        </p:spPr>
      </p:pic>
      <p:pic>
        <p:nvPicPr>
          <p:cNvPr id="3211" name="B773A865-FB57-4A53-7621-10A862EBC412"/>
          <p:cNvPicPr>
            <a:picLocks noChangeAspect="1"/>
          </p:cNvPicPr>
          <p:nvPr/>
        </p:nvPicPr>
        <p:blipFill>
          <a:blip r:embed="rId9" cstate="print">
            <a:extLst>
              <a:ext uri="{2523D792-B582-43FD-34C7-21886D519C62}"/>
            </a:extLst>
          </a:blip>
          <a:srcRect/>
          <a:stretch>
            <a:fillRect/>
          </a:stretch>
        </p:blipFill>
        <p:spPr>
          <a:xfrm>
            <a:off x="4301350" y="4144912"/>
            <a:ext cx="3390900" cy="276225"/>
          </a:xfrm>
          <a:prstGeom prst="rect">
            <a:avLst/>
          </a:prstGeom>
        </p:spPr>
      </p:pic>
      <p:sp>
        <p:nvSpPr>
          <p:cNvPr id="3212" name="TextBox3212"/>
          <p:cNvSpPr txBox="1"/>
          <p:nvPr/>
        </p:nvSpPr>
        <p:spPr>
          <a:xfrm>
            <a:off x="802323" y="1172972"/>
            <a:ext cx="2757170" cy="228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714"/>
              </a:lnSpc>
            </a:pPr>
            <a:r>
              <a:rPr lang="en-US" altLang="zh-CN" sz="2625" kern="0" spc="-25" baseline="-6137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2625" kern="0" spc="0" baseline="-6137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什么要使用同步定时器？</a:t>
            </a:r>
          </a:p>
        </p:txBody>
      </p:sp>
      <p:sp>
        <p:nvSpPr>
          <p:cNvPr id="3214" name="TextBox3214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grpSp>
        <p:nvGrpSpPr>
          <p:cNvPr id="3215" name="Combination 3215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3216" name="VectorPath 3216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3217" name="VectorPath 3217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551FEE40-5A5F-41AA-97C9-7D0352FA2938}"/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18" name="Combination 321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219" name="VectorPath 321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220" name="VectorPath 322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221" name="TextBox3221"/>
          <p:cNvSpPr txBox="1"/>
          <p:nvPr/>
        </p:nvSpPr>
        <p:spPr>
          <a:xfrm>
            <a:off x="802323" y="345580"/>
            <a:ext cx="429133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27-JMeter定时器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同步定时器</a:t>
            </a:r>
          </a:p>
        </p:txBody>
      </p:sp>
      <p:sp>
        <p:nvSpPr>
          <p:cNvPr id="3223" name="VectorPath 322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224" name="8F3E0141-6286-4899-D136-348799EAD625"/>
          <p:cNvPicPr>
            <a:picLocks noChangeAspect="1"/>
          </p:cNvPicPr>
          <p:nvPr/>
        </p:nvPicPr>
        <p:blipFill>
          <a:blip r:embed="rId2" cstate="print">
            <a:extLst>
              <a:ext uri="{8414A4D6-F4D9-431A-190F-27AE7D6F83CC}"/>
            </a:extLst>
          </a:blip>
          <a:srcRect/>
          <a:stretch>
            <a:fillRect/>
          </a:stretch>
        </p:blipFill>
        <p:spPr>
          <a:xfrm>
            <a:off x="2791968" y="2223516"/>
            <a:ext cx="5082541" cy="3387852"/>
          </a:xfrm>
          <a:prstGeom prst="rect">
            <a:avLst/>
          </a:prstGeom>
        </p:spPr>
      </p:pic>
      <p:sp>
        <p:nvSpPr>
          <p:cNvPr id="3225" name="TextBox3225"/>
          <p:cNvSpPr txBox="1"/>
          <p:nvPr/>
        </p:nvSpPr>
        <p:spPr>
          <a:xfrm>
            <a:off x="1016406" y="1265273"/>
            <a:ext cx="9883142" cy="5225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27142"/>
              </a:lnSpc>
            </a:pPr>
            <a:r>
              <a:rPr lang="en-US" altLang="zh-CN" sz="1750" kern="0" spc="2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同步定时器：阻塞线程（累积一定的请求），当在</a:t>
            </a:r>
            <a:r>
              <a:rPr lang="en-US" altLang="zh-CN" sz="1750" kern="0" spc="2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规定的时间内</a:t>
            </a:r>
            <a:r>
              <a:rPr lang="en-US" altLang="zh-CN" sz="1750" kern="0" spc="2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达到</a:t>
            </a:r>
            <a:r>
              <a:rPr lang="en-US" altLang="zh-CN" sz="1750" kern="0" spc="2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一定的线程数量</a:t>
            </a:r>
            <a:r>
              <a:rPr lang="en-US" altLang="zh-CN" sz="1750" kern="0" spc="2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750" kern="0" spc="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这</a:t>
            </a: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些线程会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同一个时间点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一起释放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，瞬间产生很大的压力。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示：在JMeter中叫做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同步定时器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，在Loadrunner中又叫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集合点</a:t>
            </a:r>
          </a:p>
          <a:p>
            <a:pPr marL="0" marR="0" indent="0" eaLnBrk="0">
              <a:lnSpc>
                <a:spcPct val="23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pic>
        <p:nvPicPr>
          <p:cNvPr id="3226" name="150CEEBA-6ACE-40AA-1249-3AB4DF5459A4"/>
          <p:cNvPicPr>
            <a:picLocks noChangeAspect="1"/>
          </p:cNvPicPr>
          <p:nvPr/>
        </p:nvPicPr>
        <p:blipFill>
          <a:blip r:embed="rId3" cstate="print">
            <a:extLst>
              <a:ext uri="{2E6DA5B0-2F73-4670-3C03-EC64D4324604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grpSp>
        <p:nvGrpSpPr>
          <p:cNvPr id="3227" name="Combination 3227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3228" name="VectorPath 3228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3229" name="VectorPath 3229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C753EFB1-A8C4-4653-5238-3C373864AB4E}"/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1" name="Combination 30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02" name="VectorPath 30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03" name="VectorPath 30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04" name="TextBox304"/>
          <p:cNvSpPr txBox="1"/>
          <p:nvPr/>
        </p:nvSpPr>
        <p:spPr>
          <a:xfrm>
            <a:off x="802323" y="335420"/>
            <a:ext cx="21412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3525" kern="0" spc="0" baseline="-622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能测试的概念</a:t>
            </a:r>
          </a:p>
        </p:txBody>
      </p:sp>
      <p:sp>
        <p:nvSpPr>
          <p:cNvPr id="306" name="VectorPath 30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07" name="TextBox307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pic>
        <p:nvPicPr>
          <p:cNvPr id="308" name="09AF09BC-BF3A-4DAB-D832-BA1F9A929CD0"/>
          <p:cNvPicPr>
            <a:picLocks noChangeAspect="1"/>
          </p:cNvPicPr>
          <p:nvPr/>
        </p:nvPicPr>
        <p:blipFill>
          <a:blip r:embed="rId2" cstate="print">
            <a:extLst>
              <a:ext uri="{E34AC0E2-8B9A-4F36-E4A4-DB8B6817E8E5}"/>
            </a:extLst>
          </a:blip>
          <a:srcRect/>
          <a:stretch>
            <a:fillRect/>
          </a:stretch>
        </p:blipFill>
        <p:spPr>
          <a:xfrm>
            <a:off x="1188707" y="4370985"/>
            <a:ext cx="609600" cy="609600"/>
          </a:xfrm>
          <a:prstGeom prst="rect">
            <a:avLst/>
          </a:prstGeom>
        </p:spPr>
      </p:pic>
      <p:grpSp>
        <p:nvGrpSpPr>
          <p:cNvPr id="309" name="Combination 309"/>
          <p:cNvGrpSpPr/>
          <p:nvPr/>
        </p:nvGrpSpPr>
        <p:grpSpPr>
          <a:xfrm>
            <a:off x="2808732" y="2035086"/>
            <a:ext cx="926960" cy="2676043"/>
            <a:chOff x="2808732" y="2035086"/>
            <a:chExt cx="926960" cy="2676043"/>
          </a:xfrm>
        </p:grpSpPr>
        <p:sp>
          <p:nvSpPr>
            <p:cNvPr id="310" name="VectorPath 310"/>
            <p:cNvSpPr/>
            <p:nvPr/>
          </p:nvSpPr>
          <p:spPr>
            <a:xfrm>
              <a:off x="2808732" y="3784232"/>
              <a:ext cx="926960" cy="926897"/>
            </a:xfrm>
            <a:custGeom>
              <a:avLst/>
              <a:gdLst/>
              <a:ahLst/>
              <a:cxnLst/>
              <a:rect l="l" t="t" r="r" b="b"/>
              <a:pathLst>
                <a:path w="926960" h="926897">
                  <a:moveTo>
                    <a:pt x="0" y="463156"/>
                  </a:moveTo>
                  <a:cubicBezTo>
                    <a:pt x="64" y="207492"/>
                    <a:pt x="207556" y="0"/>
                    <a:pt x="463512" y="0"/>
                  </a:cubicBezTo>
                  <a:cubicBezTo>
                    <a:pt x="719468" y="0"/>
                    <a:pt x="926960" y="207492"/>
                    <a:pt x="926960" y="463448"/>
                  </a:cubicBezTo>
                  <a:cubicBezTo>
                    <a:pt x="926960" y="719404"/>
                    <a:pt x="719468" y="926897"/>
                    <a:pt x="463512" y="926897"/>
                  </a:cubicBezTo>
                  <a:cubicBezTo>
                    <a:pt x="207556" y="926897"/>
                    <a:pt x="64" y="719404"/>
                    <a:pt x="0" y="463156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311" name="VectorPath 311"/>
            <p:cNvSpPr/>
            <p:nvPr/>
          </p:nvSpPr>
          <p:spPr>
            <a:xfrm>
              <a:off x="3104299" y="2035086"/>
              <a:ext cx="314325" cy="314325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89" y="156426"/>
                  </a:moveTo>
                  <a:cubicBezTo>
                    <a:pt x="0" y="70358"/>
                    <a:pt x="70358" y="0"/>
                    <a:pt x="157162" y="0"/>
                  </a:cubicBezTo>
                  <a:cubicBezTo>
                    <a:pt x="243955" y="0"/>
                    <a:pt x="314325" y="70358"/>
                    <a:pt x="314325" y="157163"/>
                  </a:cubicBezTo>
                  <a:cubicBezTo>
                    <a:pt x="314325" y="243955"/>
                    <a:pt x="243955" y="314325"/>
                    <a:pt x="157162" y="314325"/>
                  </a:cubicBezTo>
                  <a:cubicBezTo>
                    <a:pt x="70358" y="314325"/>
                    <a:pt x="0" y="243955"/>
                    <a:pt x="89" y="156426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312" name="FE217CA6-7D5E-46DD-C47D-B3C2C6D0C3C8"/>
          <p:cNvPicPr>
            <a:picLocks noChangeAspect="1"/>
          </p:cNvPicPr>
          <p:nvPr/>
        </p:nvPicPr>
        <p:blipFill>
          <a:blip r:embed="rId3" cstate="print">
            <a:extLst>
              <a:ext uri="{FFAA9626-88F6-493C-2064-E20BDC508BF5}"/>
            </a:extLst>
          </a:blip>
          <a:srcRect/>
          <a:stretch>
            <a:fillRect/>
          </a:stretch>
        </p:blipFill>
        <p:spPr>
          <a:xfrm>
            <a:off x="2701201" y="2371725"/>
            <a:ext cx="1609725" cy="1609725"/>
          </a:xfrm>
          <a:prstGeom prst="rect">
            <a:avLst/>
          </a:prstGeom>
        </p:spPr>
      </p:pic>
      <p:sp>
        <p:nvSpPr>
          <p:cNvPr id="313" name="VectorPath 313"/>
          <p:cNvSpPr/>
          <p:nvPr/>
        </p:nvSpPr>
        <p:spPr>
          <a:xfrm>
            <a:off x="1488948" y="2553602"/>
            <a:ext cx="1925092" cy="1895729"/>
          </a:xfrm>
          <a:custGeom>
            <a:avLst/>
            <a:gdLst/>
            <a:ahLst/>
            <a:cxnLst/>
            <a:rect l="l" t="t" r="r" b="b"/>
            <a:pathLst>
              <a:path w="1925092" h="1895729">
                <a:moveTo>
                  <a:pt x="0" y="948550"/>
                </a:moveTo>
                <a:cubicBezTo>
                  <a:pt x="152" y="424370"/>
                  <a:pt x="431064" y="0"/>
                  <a:pt x="962622" y="0"/>
                </a:cubicBezTo>
                <a:cubicBezTo>
                  <a:pt x="1494181" y="0"/>
                  <a:pt x="1925092" y="424370"/>
                  <a:pt x="1925092" y="947865"/>
                </a:cubicBezTo>
                <a:cubicBezTo>
                  <a:pt x="1925092" y="1471358"/>
                  <a:pt x="1494181" y="1895729"/>
                  <a:pt x="962622" y="1895729"/>
                </a:cubicBezTo>
                <a:cubicBezTo>
                  <a:pt x="431064" y="1895729"/>
                  <a:pt x="152" y="1471358"/>
                  <a:pt x="0" y="948550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pic>
        <p:nvPicPr>
          <p:cNvPr id="314" name="C592756B-DE47-458F-EAFD-C45DE754C8A1"/>
          <p:cNvPicPr>
            <a:picLocks noChangeAspect="1"/>
          </p:cNvPicPr>
          <p:nvPr/>
        </p:nvPicPr>
        <p:blipFill>
          <a:blip r:embed="rId4" cstate="print">
            <a:extLst>
              <a:ext uri="{B1AE1400-F58A-4C1A-7C52-F4B52AE284F5}"/>
            </a:extLst>
          </a:blip>
          <a:srcRect/>
          <a:stretch>
            <a:fillRect/>
          </a:stretch>
        </p:blipFill>
        <p:spPr>
          <a:xfrm>
            <a:off x="1431950" y="2496452"/>
            <a:ext cx="2047875" cy="2019300"/>
          </a:xfrm>
          <a:prstGeom prst="rect">
            <a:avLst/>
          </a:prstGeom>
        </p:spPr>
      </p:pic>
      <p:sp>
        <p:nvSpPr>
          <p:cNvPr id="315" name="TextBox315"/>
          <p:cNvSpPr txBox="1"/>
          <p:nvPr/>
        </p:nvSpPr>
        <p:spPr>
          <a:xfrm>
            <a:off x="1944395" y="3196335"/>
            <a:ext cx="1015365" cy="601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39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sp>
        <p:nvSpPr>
          <p:cNvPr id="317" name="TextBox317"/>
          <p:cNvSpPr txBox="1"/>
          <p:nvPr/>
        </p:nvSpPr>
        <p:spPr>
          <a:xfrm>
            <a:off x="4230492" y="566187"/>
            <a:ext cx="7763782" cy="54391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1）为什么要求学习性能测试？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51956" marR="0" lvl="0" indent="-203200" eaLnBrk="0">
              <a:lnSpc>
                <a:spcPct val="100000"/>
              </a:lnSpc>
              <a:spcAft>
                <a:spcPts val="140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业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务要求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，达到商用标准</a:t>
            </a:r>
          </a:p>
          <a:p>
            <a:pPr marL="2051956" marR="0" lvl="0" indent="-20320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高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薪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2）什么是性能测试？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27419"/>
              </a:lnSpc>
            </a:pP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使用</a:t>
            </a:r>
            <a:r>
              <a:rPr lang="en-US" altLang="zh-CN" sz="15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自动化工具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，模拟</a:t>
            </a:r>
            <a:r>
              <a:rPr lang="en-US" altLang="zh-CN" sz="15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不同的场景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，对</a:t>
            </a:r>
            <a:r>
              <a:rPr lang="en-US" altLang="zh-CN" sz="15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软件各项性能指标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进行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测试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和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评估的过程。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3）性能测试的目的是什么？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51956" marR="0" lvl="0" indent="-20320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评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估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当前系统能力</a:t>
            </a:r>
          </a:p>
          <a:p>
            <a:pPr marL="2051956" marR="0" lvl="0" indent="-20320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找性能瓶颈，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优化性能</a:t>
            </a:r>
          </a:p>
          <a:p>
            <a:pPr marL="2051956" marR="0" lvl="0" indent="-20320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评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估软件是否能够满足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未来的需要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4）性能测试与功能测试对比？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1017271" indent="0" eaLnBrk="0">
              <a:lnSpc>
                <a:spcPct val="159811"/>
              </a:lnSpc>
              <a:spcAft>
                <a:spcPts val="0"/>
              </a:spcAft>
            </a:pPr>
            <a:r>
              <a:rPr lang="en-US" altLang="zh-CN" sz="1550" kern="0" spc="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焦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点不同：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功能（正向、逆向）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性能（时间、资源）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 err="1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关</a:t>
            </a:r>
            <a:r>
              <a:rPr lang="en-US" altLang="zh-CN" sz="1550" kern="0" spc="0" baseline="0" noProof="0" dirty="0" err="1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系：</a:t>
            </a:r>
            <a:r>
              <a:rPr lang="en-US" altLang="zh-CN" sz="1550" kern="0" spc="0" baseline="0" noProof="0" dirty="0" err="1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先功能</a:t>
            </a:r>
            <a:r>
              <a:rPr lang="en-US" altLang="zh-CN" sz="1550" kern="0" spc="0" baseline="0" noProof="0" dirty="0" err="1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测试，</a:t>
            </a:r>
            <a:r>
              <a:rPr lang="en-US" altLang="zh-CN" sz="1550" kern="0" spc="0" baseline="0" noProof="0" dirty="0" err="1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再性能</a:t>
            </a:r>
            <a:r>
              <a:rPr lang="en-US" altLang="zh-CN" sz="1550" kern="0" spc="0" baseline="0" noProof="0" dirty="0" err="1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测试</a:t>
            </a:r>
            <a:endParaRPr lang="en-US" altLang="zh-CN" sz="1550" kern="0" spc="0" baseline="0" noProof="0" dirty="0">
              <a:solidFill>
                <a:srgbClr val="262626"/>
              </a:solidFill>
              <a:latin typeface="SimSun" pitchFamily="2" charset="0"/>
              <a:ea typeface="SimSun" pitchFamily="2" charset="0"/>
              <a:cs typeface="SimSun" pitchFamily="2" charset="0"/>
            </a:endParaRPr>
          </a:p>
        </p:txBody>
      </p:sp>
      <p:sp>
        <p:nvSpPr>
          <p:cNvPr id="318" name="VectorPath 318"/>
          <p:cNvSpPr/>
          <p:nvPr/>
        </p:nvSpPr>
        <p:spPr>
          <a:xfrm>
            <a:off x="710184" y="1928698"/>
            <a:ext cx="805040" cy="804342"/>
          </a:xfrm>
          <a:custGeom>
            <a:avLst/>
            <a:gdLst/>
            <a:ahLst/>
            <a:cxnLst/>
            <a:rect l="l" t="t" r="r" b="b"/>
            <a:pathLst>
              <a:path w="805040" h="804342">
                <a:moveTo>
                  <a:pt x="0" y="401498"/>
                </a:moveTo>
                <a:cubicBezTo>
                  <a:pt x="699" y="180061"/>
                  <a:pt x="180759" y="0"/>
                  <a:pt x="402869" y="0"/>
                </a:cubicBezTo>
                <a:cubicBezTo>
                  <a:pt x="624980" y="0"/>
                  <a:pt x="805040" y="180061"/>
                  <a:pt x="805040" y="402171"/>
                </a:cubicBezTo>
                <a:cubicBezTo>
                  <a:pt x="805040" y="624281"/>
                  <a:pt x="624980" y="804342"/>
                  <a:pt x="402869" y="804342"/>
                </a:cubicBezTo>
                <a:cubicBezTo>
                  <a:pt x="180759" y="804342"/>
                  <a:pt x="699" y="624281"/>
                  <a:pt x="0" y="401498"/>
                </a:cubicBezTo>
              </a:path>
            </a:pathLst>
          </a:custGeom>
          <a:solidFill>
            <a:srgbClr val="F2F2F2">
              <a:alpha val="70000"/>
            </a:srgbClr>
          </a:solidFill>
        </p:spPr>
      </p:sp>
      <p:sp>
        <p:nvSpPr>
          <p:cNvPr id="319" name="VectorPath 31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20" name="VectorPath 32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3BBD12C3-DB86-4275-61F5-13544AD26E5C}"/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30" name="Combination 323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231" name="VectorPath 323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232" name="VectorPath 323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233" name="TextBox3233"/>
          <p:cNvSpPr txBox="1"/>
          <p:nvPr/>
        </p:nvSpPr>
        <p:spPr>
          <a:xfrm>
            <a:off x="802323" y="345580"/>
            <a:ext cx="429133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27-JMeter定时器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同步定时器</a:t>
            </a:r>
          </a:p>
        </p:txBody>
      </p:sp>
      <p:sp>
        <p:nvSpPr>
          <p:cNvPr id="3235" name="VectorPath 323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236" name="7826F594-DEF8-4426-AE15-1CB08BD81EE4"/>
          <p:cNvPicPr>
            <a:picLocks noChangeAspect="1"/>
          </p:cNvPicPr>
          <p:nvPr/>
        </p:nvPicPr>
        <p:blipFill>
          <a:blip r:embed="rId2" cstate="print">
            <a:extLst>
              <a:ext uri="{93A4102E-E664-4C9D-7A05-EA5ABC3B0A20}"/>
            </a:extLst>
          </a:blip>
          <a:srcRect/>
          <a:stretch>
            <a:fillRect/>
          </a:stretch>
        </p:blipFill>
        <p:spPr>
          <a:xfrm>
            <a:off x="2154936" y="1751076"/>
            <a:ext cx="6303264" cy="1705356"/>
          </a:xfrm>
          <a:prstGeom prst="rect">
            <a:avLst/>
          </a:prstGeom>
        </p:spPr>
      </p:pic>
      <p:sp>
        <p:nvSpPr>
          <p:cNvPr id="3237" name="TextBox3237"/>
          <p:cNvSpPr txBox="1"/>
          <p:nvPr/>
        </p:nvSpPr>
        <p:spPr>
          <a:xfrm>
            <a:off x="930313" y="1101622"/>
            <a:ext cx="9544686" cy="5200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位置：测试计划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HTTP请求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(右键添加)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定时器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Synchronizing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Timer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数介绍：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Number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of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Simulated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Users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to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Group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by：模拟用户的数量，即指定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同时释放的线程数数量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</a:p>
          <a:p>
            <a:pPr marL="742950" marR="0" lvl="1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若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设置为0，等于设置为线程组中的线程数量</a:t>
            </a:r>
          </a:p>
          <a:p>
            <a:pPr marL="285750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Timeout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in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milliseconds：超时时间，即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超时多少毫秒后同时释放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指定的线程数；</a:t>
            </a:r>
          </a:p>
          <a:p>
            <a:pPr marL="742950" marR="0" lvl="1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果设置为0，该定时器将会等待线程数达到了设置的线程数才释放，若没有达到设置的线程数会一直死等。</a:t>
            </a:r>
          </a:p>
          <a:p>
            <a:pPr marL="742950" marR="0" lvl="1" indent="-285750" eaLnBrk="0">
              <a:lnSpc>
                <a:spcPct val="125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如果大于0，那么如果超过Timeout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in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milliseconds中设置的最大等待时间后还没达到设置的线程数，Timer将不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再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等待，释放已到达的线程。默认为0</a:t>
            </a:r>
          </a:p>
        </p:txBody>
      </p:sp>
      <p:sp>
        <p:nvSpPr>
          <p:cNvPr id="3240" name="VectorPath 324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241" name="VectorPath 324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D69D4978-F219-4473-25C2-8B2344B7C8BB}"/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42" name="Combination 324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243" name="VectorPath 324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244" name="VectorPath 324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245" name="TextBox3245"/>
          <p:cNvSpPr txBox="1"/>
          <p:nvPr/>
        </p:nvSpPr>
        <p:spPr>
          <a:xfrm>
            <a:off x="802323" y="345580"/>
            <a:ext cx="429133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27-JMeter定时器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同步定时器</a:t>
            </a:r>
          </a:p>
        </p:txBody>
      </p:sp>
      <p:sp>
        <p:nvSpPr>
          <p:cNvPr id="3247" name="VectorPath 324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248" name="5343662D-EE98-4D67-DF57-17720817AEBB"/>
          <p:cNvPicPr>
            <a:picLocks noChangeAspect="1"/>
          </p:cNvPicPr>
          <p:nvPr/>
        </p:nvPicPr>
        <p:blipFill>
          <a:blip r:embed="rId2" cstate="print">
            <a:extLst>
              <a:ext uri="{E6E172FD-42CA-4A34-2FF3-B18C456E7CBC}"/>
            </a:extLst>
          </a:blip>
          <a:srcRect/>
          <a:stretch>
            <a:fillRect/>
          </a:stretch>
        </p:blipFill>
        <p:spPr>
          <a:xfrm>
            <a:off x="3608832" y="4058412"/>
            <a:ext cx="7630668" cy="1760220"/>
          </a:xfrm>
          <a:prstGeom prst="rect">
            <a:avLst/>
          </a:prstGeom>
        </p:spPr>
      </p:pic>
      <p:sp>
        <p:nvSpPr>
          <p:cNvPr id="3249" name="VectorPath 3249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250" name="TextBox3250"/>
          <p:cNvSpPr txBox="1"/>
          <p:nvPr/>
        </p:nvSpPr>
        <p:spPr>
          <a:xfrm>
            <a:off x="806196" y="1126950"/>
            <a:ext cx="6681979" cy="3695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、模拟100个用户同时访问百度首页，统计各种高并发情况下运行情况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加线程组，设置线程数=100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加同步定时器，并发数可分别设置20/30人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加监听器-聚合报告</a:t>
            </a:r>
          </a:p>
        </p:txBody>
      </p:sp>
      <p:sp>
        <p:nvSpPr>
          <p:cNvPr id="3252" name="VectorPath 3252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3253" name="3F6DE910-76A5-43AD-D67D-6CD9471A8F99"/>
          <p:cNvPicPr>
            <a:picLocks noChangeAspect="1"/>
          </p:cNvPicPr>
          <p:nvPr/>
        </p:nvPicPr>
        <p:blipFill>
          <a:blip r:embed="rId3" cstate="print">
            <a:extLst>
              <a:ext uri="{30738E90-E07B-492B-28F3-2792696C362D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3254" name="TextBox3254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3256" name="VectorPath 325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257" name="VectorPath 325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3B5007DC-0FEE-4F1B-EE15-5C3EB92D42CE}"/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58" name="Combination 325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259" name="VectorPath 325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260" name="VectorPath 326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261" name="TextBox3261"/>
          <p:cNvSpPr txBox="1"/>
          <p:nvPr/>
        </p:nvSpPr>
        <p:spPr>
          <a:xfrm>
            <a:off x="802323" y="335420"/>
            <a:ext cx="429133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27-JMeter定时器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同步定时器</a:t>
            </a:r>
          </a:p>
        </p:txBody>
      </p:sp>
      <p:sp>
        <p:nvSpPr>
          <p:cNvPr id="3263" name="VectorPath 326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264" name="TextBox3264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265" name="Combination 3265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3266" name="VectorPath 3266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3267" name="VectorPath 3267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3268" name="2C93CA86-43CD-4861-BC30-65C12403011C"/>
          <p:cNvPicPr>
            <a:picLocks noChangeAspect="1"/>
          </p:cNvPicPr>
          <p:nvPr/>
        </p:nvPicPr>
        <p:blipFill>
          <a:blip r:embed="rId2" cstate="print">
            <a:extLst>
              <a:ext uri="{D0C19757-FEE7-4B36-4781-AC793CB04C42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3269" name="TextBox3269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270" name="Combination 3270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3271" name="VectorPath 3271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3272" name="VectorPath 3272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3273" name="07ADC0F5-E378-44B2-3AFA-A6DF91771577"/>
          <p:cNvPicPr>
            <a:picLocks noChangeAspect="1"/>
          </p:cNvPicPr>
          <p:nvPr/>
        </p:nvPicPr>
        <p:blipFill>
          <a:blip r:embed="rId3" cstate="print">
            <a:extLst>
              <a:ext uri="{250D33B8-1173-446B-FBF3-1DEA760D6A4D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3274" name="DA9562C4-C397-4A27-6878-E7DE9728998C"/>
          <p:cNvPicPr>
            <a:picLocks noChangeAspect="1"/>
          </p:cNvPicPr>
          <p:nvPr/>
        </p:nvPicPr>
        <p:blipFill>
          <a:blip r:embed="rId4" cstate="print">
            <a:extLst>
              <a:ext uri="{1AA592C0-C1C7-4519-9794-94C92B829F10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275" name="TextBox3275"/>
          <p:cNvSpPr txBox="1"/>
          <p:nvPr/>
        </p:nvSpPr>
        <p:spPr>
          <a:xfrm>
            <a:off x="3468658" y="1911618"/>
            <a:ext cx="7994552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338608" marR="0" lvl="0" indent="-28575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设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置并发线程数：同时发送请求的虚拟用户数</a:t>
            </a:r>
          </a:p>
          <a:p>
            <a:pPr marL="2338608" marR="0" lvl="0" indent="-285750" eaLnBrk="0">
              <a:lnSpc>
                <a:spcPct val="102380"/>
              </a:lnSpc>
              <a:spcAft>
                <a:spcPts val="1206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设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置超时时间：</a:t>
            </a:r>
          </a:p>
          <a:p>
            <a:pPr marL="2948208" marR="0" lvl="1" indent="-285750" eaLnBrk="0">
              <a:lnSpc>
                <a:spcPct val="102586"/>
              </a:lnSpc>
              <a:buClr>
                <a:srgbClr val="FF0000"/>
              </a:buClr>
              <a:buFont typeface="Wingdings" panose="02000000000000000000" charset="0"/>
              <a:buChar char=""/>
            </a:pPr>
            <a:r>
              <a:rPr lang="en-US" altLang="zh-CN" sz="14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建</a:t>
            </a:r>
            <a:r>
              <a:rPr lang="en-US" altLang="zh-CN" sz="14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议设置</a:t>
            </a:r>
            <a:r>
              <a:rPr lang="en-US" altLang="zh-CN" sz="14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：不设置的话，若没有达到设置的线程数会一直死等</a:t>
            </a:r>
          </a:p>
          <a:p>
            <a:pPr marL="0" marR="0" indent="0" eaLnBrk="0">
              <a:lnSpc>
                <a:spcPct val="181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276" name="TextBox3276"/>
          <p:cNvSpPr txBox="1"/>
          <p:nvPr/>
        </p:nvSpPr>
        <p:spPr>
          <a:xfrm>
            <a:off x="3468658" y="1202015"/>
            <a:ext cx="8370472" cy="53137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1）什么时候需要使用同步定时器？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试抢购、秒杀或者抢红包等高并发的场景时使用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2）使用同步定时器的操作步骤？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加线程组，设置线程数为n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</a:t>
            </a:r>
          </a:p>
          <a:p>
            <a:pPr marL="1786158" marR="0" lvl="0" indent="-342900" eaLnBrk="0">
              <a:lnSpc>
                <a:spcPct val="99462"/>
              </a:lnSpc>
              <a:spcAft>
                <a:spcPts val="999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加同步定时器</a:t>
            </a:r>
          </a:p>
          <a:p>
            <a:pPr marL="2948208" marR="0" lvl="1" indent="-285750" eaLnBrk="0">
              <a:lnSpc>
                <a:spcPct val="126005"/>
              </a:lnSpc>
              <a:buClr>
                <a:srgbClr val="FF0000"/>
              </a:buClr>
              <a:buFont typeface="Wingdings" panose="02000000000000000000" charset="0"/>
              <a:buChar char=""/>
            </a:pPr>
            <a:r>
              <a:rPr lang="en-US" altLang="zh-CN" sz="14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</a:t>
            </a:r>
            <a:r>
              <a:rPr lang="en-US" altLang="zh-CN" sz="14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能设置太小</a:t>
            </a:r>
            <a:r>
              <a:rPr lang="en-US" altLang="zh-CN" sz="14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：等待时间后还没达到设置的线程数，会释放已到达</a:t>
            </a:r>
            <a:r>
              <a:rPr lang="en-US" altLang="zh-CN" sz="14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14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</a:t>
            </a:r>
          </a:p>
          <a:p>
            <a:pPr marL="0" marR="0" indent="0" eaLnBrk="0">
              <a:lnSpc>
                <a:spcPct val="11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 startAt="4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  <a:p>
            <a:pPr marL="1786158" marR="0" lvl="0" indent="-342900" eaLnBrk="0">
              <a:lnSpc>
                <a:spcPct val="100000"/>
              </a:lnSpc>
              <a:buAutoNum type="arabicPeriod" startAt="4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加监听器-聚合报告</a:t>
            </a:r>
          </a:p>
          <a:p>
            <a:pPr marL="0" marR="0" indent="0" eaLnBrk="0">
              <a:lnSpc>
                <a:spcPct val="16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277" name="VectorPath 327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278" name="VectorPath 327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D8096D40-61E9-4515-332D-36F50C47AF89}"/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9" name="Combination 327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280" name="VectorPath 328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281" name="VectorPath 328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282" name="TextBox3282"/>
          <p:cNvSpPr txBox="1"/>
          <p:nvPr/>
        </p:nvSpPr>
        <p:spPr>
          <a:xfrm>
            <a:off x="802323" y="345580"/>
            <a:ext cx="520954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28-JMeter定时器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常数吞吐量定时器</a:t>
            </a:r>
          </a:p>
        </p:txBody>
      </p:sp>
      <p:pic>
        <p:nvPicPr>
          <p:cNvPr id="3283" name="8C7DA906-04E5-4CC5-4601-127907DFAFB3"/>
          <p:cNvPicPr>
            <a:picLocks noChangeAspect="1"/>
          </p:cNvPicPr>
          <p:nvPr/>
        </p:nvPicPr>
        <p:blipFill>
          <a:blip r:embed="rId2" cstate="print">
            <a:extLst>
              <a:ext uri="{271B2853-0352-445C-6A41-BB704AB6C84B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284" name="VectorPath 328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285" name="9CA396AD-BA5D-494C-9DFA-BAFC6736EAF6"/>
          <p:cNvPicPr>
            <a:picLocks noChangeAspect="1"/>
          </p:cNvPicPr>
          <p:nvPr/>
        </p:nvPicPr>
        <p:blipFill>
          <a:blip r:embed="rId3" cstate="print">
            <a:extLst>
              <a:ext uri="{20B67B60-9EF8-421E-FF2E-33A7BA859EBB}"/>
            </a:extLst>
          </a:blip>
          <a:srcRect/>
          <a:stretch>
            <a:fillRect/>
          </a:stretch>
        </p:blipFill>
        <p:spPr>
          <a:xfrm>
            <a:off x="1403604" y="2189988"/>
            <a:ext cx="2555748" cy="2520696"/>
          </a:xfrm>
          <a:prstGeom prst="rect">
            <a:avLst/>
          </a:prstGeom>
        </p:spPr>
      </p:pic>
      <p:sp>
        <p:nvSpPr>
          <p:cNvPr id="3286" name="TextBox3286"/>
          <p:cNvSpPr txBox="1"/>
          <p:nvPr/>
        </p:nvSpPr>
        <p:spPr>
          <a:xfrm>
            <a:off x="802323" y="1146414"/>
            <a:ext cx="7770279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什么要使用常数吞吐量定时器</a:t>
            </a:r>
          </a:p>
        </p:txBody>
      </p:sp>
      <p:pic>
        <p:nvPicPr>
          <p:cNvPr id="3287" name="720A6105-7C87-4A60-1B2E-92C3EE7F3757"/>
          <p:cNvPicPr>
            <a:picLocks noChangeAspect="1"/>
          </p:cNvPicPr>
          <p:nvPr/>
        </p:nvPicPr>
        <p:blipFill>
          <a:blip r:embed="rId4" cstate="print">
            <a:extLst>
              <a:ext uri="{271C2D71-5406-430E-69E3-B411A84FBBF4}"/>
            </a:extLst>
          </a:blip>
          <a:srcRect/>
          <a:stretch>
            <a:fillRect/>
          </a:stretch>
        </p:blipFill>
        <p:spPr>
          <a:xfrm>
            <a:off x="4042639" y="3301847"/>
            <a:ext cx="4333875" cy="542925"/>
          </a:xfrm>
          <a:prstGeom prst="rect">
            <a:avLst/>
          </a:prstGeom>
        </p:spPr>
      </p:pic>
      <p:pic>
        <p:nvPicPr>
          <p:cNvPr id="3288" name="0EA0819D-9D01-4602-8D37-9C005C7992C5"/>
          <p:cNvPicPr>
            <a:picLocks noChangeAspect="1"/>
          </p:cNvPicPr>
          <p:nvPr/>
        </p:nvPicPr>
        <p:blipFill>
          <a:blip r:embed="rId5" cstate="print">
            <a:extLst>
              <a:ext uri="{BC578236-4D40-4E18-942A-E74AF2233844}"/>
            </a:extLst>
          </a:blip>
          <a:srcRect/>
          <a:stretch>
            <a:fillRect/>
          </a:stretch>
        </p:blipFill>
        <p:spPr>
          <a:xfrm>
            <a:off x="4020503" y="1172972"/>
            <a:ext cx="238125" cy="238125"/>
          </a:xfrm>
          <a:prstGeom prst="rect">
            <a:avLst/>
          </a:prstGeom>
        </p:spPr>
      </p:pic>
      <p:pic>
        <p:nvPicPr>
          <p:cNvPr id="3289" name="5C7E9217-DFC0-46AB-CA4C-9CE2493A4E25"/>
          <p:cNvPicPr>
            <a:picLocks noChangeAspect="1"/>
          </p:cNvPicPr>
          <p:nvPr/>
        </p:nvPicPr>
        <p:blipFill>
          <a:blip r:embed="rId6" cstate="print">
            <a:extLst>
              <a:ext uri="{EF4AF2BF-E970-492F-306D-B3E9AA6E74B7}"/>
            </a:extLst>
          </a:blip>
          <a:srcRect/>
          <a:stretch>
            <a:fillRect/>
          </a:stretch>
        </p:blipFill>
        <p:spPr>
          <a:xfrm>
            <a:off x="4040848" y="2416162"/>
            <a:ext cx="4543425" cy="285750"/>
          </a:xfrm>
          <a:prstGeom prst="rect">
            <a:avLst/>
          </a:prstGeom>
        </p:spPr>
      </p:pic>
      <p:pic>
        <p:nvPicPr>
          <p:cNvPr id="3290" name="356EA2D3-FBBC-4472-2078-845675EF442F"/>
          <p:cNvPicPr>
            <a:picLocks noChangeAspect="1"/>
          </p:cNvPicPr>
          <p:nvPr/>
        </p:nvPicPr>
        <p:blipFill>
          <a:blip r:embed="rId7" cstate="print">
            <a:extLst>
              <a:ext uri="{A41263B5-B35B-48A0-20FD-86A972020667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291" name="TextBox3291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grpSp>
        <p:nvGrpSpPr>
          <p:cNvPr id="3292" name="Combination 3292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3293" name="VectorPath 3293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3294" name="VectorPath 3294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3FE2C7A6-66B6-4412-387F-4D9878253915}"/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95" name="Combination 329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296" name="VectorPath 329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297" name="VectorPath 329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298" name="TextBox3298"/>
          <p:cNvSpPr txBox="1"/>
          <p:nvPr/>
        </p:nvSpPr>
        <p:spPr>
          <a:xfrm>
            <a:off x="802323" y="345580"/>
            <a:ext cx="52095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28-JMeter定时器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常数吞吐量定时器</a:t>
            </a:r>
          </a:p>
        </p:txBody>
      </p:sp>
      <p:pic>
        <p:nvPicPr>
          <p:cNvPr id="3299" name="B0ED81C7-35D8-43F1-85F1-341094AF79DC"/>
          <p:cNvPicPr>
            <a:picLocks noChangeAspect="1"/>
          </p:cNvPicPr>
          <p:nvPr/>
        </p:nvPicPr>
        <p:blipFill>
          <a:blip r:embed="rId2" cstate="print">
            <a:extLst>
              <a:ext uri="{4A4EF809-B8F9-4883-7399-148465D3CA4D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300" name="VectorPath 330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301" name="TextBox3301"/>
          <p:cNvSpPr txBox="1"/>
          <p:nvPr/>
        </p:nvSpPr>
        <p:spPr>
          <a:xfrm>
            <a:off x="930313" y="1101622"/>
            <a:ext cx="9045880" cy="650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用：让JMeter按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指定的吞吐量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执行，以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每分钟为单位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位置：测试计划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HTTP请求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(右键添加)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定时器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Constant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Throughput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Timer</a:t>
            </a:r>
          </a:p>
        </p:txBody>
      </p:sp>
      <p:sp>
        <p:nvSpPr>
          <p:cNvPr id="3302" name="TextBox3302"/>
          <p:cNvSpPr txBox="1"/>
          <p:nvPr/>
        </p:nvSpPr>
        <p:spPr>
          <a:xfrm>
            <a:off x="930313" y="4039056"/>
            <a:ext cx="2177098" cy="604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数介绍：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Target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throughput（in</a:t>
            </a:r>
          </a:p>
        </p:txBody>
      </p:sp>
      <p:pic>
        <p:nvPicPr>
          <p:cNvPr id="3303" name="DCB7DE20-DD4D-4278-5FE4-0D76C9974DF3"/>
          <p:cNvPicPr>
            <a:picLocks noChangeAspect="1"/>
          </p:cNvPicPr>
          <p:nvPr/>
        </p:nvPicPr>
        <p:blipFill>
          <a:blip r:embed="rId3" cstate="print">
            <a:extLst>
              <a:ext uri="{A161F4AE-6894-4029-E4F3-C61E0C498F5E}"/>
            </a:extLst>
          </a:blip>
          <a:srcRect/>
          <a:stretch>
            <a:fillRect/>
          </a:stretch>
        </p:blipFill>
        <p:spPr>
          <a:xfrm>
            <a:off x="1632204" y="2039112"/>
            <a:ext cx="7780020" cy="1673352"/>
          </a:xfrm>
          <a:prstGeom prst="rect">
            <a:avLst/>
          </a:prstGeom>
        </p:spPr>
      </p:pic>
      <p:sp>
        <p:nvSpPr>
          <p:cNvPr id="3304" name="TextBox3304"/>
          <p:cNvSpPr txBox="1"/>
          <p:nvPr/>
        </p:nvSpPr>
        <p:spPr>
          <a:xfrm>
            <a:off x="3198533" y="4430273"/>
            <a:ext cx="6249022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samples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per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minute）：目标吞吐量。注意这里是每个用户每分钟发送的请求数</a:t>
            </a:r>
          </a:p>
        </p:txBody>
      </p:sp>
      <p:pic>
        <p:nvPicPr>
          <p:cNvPr id="3305" name="3C5AFEBE-E43C-487E-79CF-627984D30531"/>
          <p:cNvPicPr>
            <a:picLocks noChangeAspect="1"/>
          </p:cNvPicPr>
          <p:nvPr/>
        </p:nvPicPr>
        <p:blipFill>
          <a:blip r:embed="rId4" cstate="print">
            <a:extLst>
              <a:ext uri="{0DD4EC5C-4AE6-4B8B-BA80-754C8EF64A6A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306" name="TextBox3306"/>
          <p:cNvSpPr txBox="1"/>
          <p:nvPr/>
        </p:nvSpPr>
        <p:spPr>
          <a:xfrm>
            <a:off x="930313" y="5052935"/>
            <a:ext cx="6251537" cy="1722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例要求：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模拟用户真实的业务场景要求：20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QPS</a:t>
            </a:r>
          </a:p>
          <a:p>
            <a:pPr marL="285750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如果线程数设置为1，则目标吞吐量设置为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20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60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1200</a:t>
            </a:r>
          </a:p>
          <a:p>
            <a:pPr marL="285750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如果线程数设置为2，则目标吞吐量设置为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20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60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/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600</a:t>
            </a:r>
          </a:p>
          <a:p>
            <a:pPr marL="0" marR="0" indent="0" eaLnBrk="0">
              <a:lnSpc>
                <a:spcPct val="7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079837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307" name="VectorPath 330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308" name="VectorPath 330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5EFAE330-6244-47B8-7E01-52050BB811FF}"/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09" name="Combination 330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310" name="VectorPath 331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311" name="VectorPath 331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312" name="TextBox3312"/>
          <p:cNvSpPr txBox="1"/>
          <p:nvPr/>
        </p:nvSpPr>
        <p:spPr>
          <a:xfrm>
            <a:off x="802323" y="345580"/>
            <a:ext cx="52095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28-JMeter定时器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常数吞吐量定时器</a:t>
            </a:r>
          </a:p>
        </p:txBody>
      </p:sp>
      <p:pic>
        <p:nvPicPr>
          <p:cNvPr id="3313" name="67C86032-E347-4FC1-25D6-C60297D65DDC"/>
          <p:cNvPicPr>
            <a:picLocks noChangeAspect="1"/>
          </p:cNvPicPr>
          <p:nvPr/>
        </p:nvPicPr>
        <p:blipFill>
          <a:blip r:embed="rId2" cstate="print">
            <a:extLst>
              <a:ext uri="{7A9112D0-DB64-42A1-05DA-8F588A183A5E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314" name="VectorPath 331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315" name="ABDC8171-6742-462F-1ACC-235923E70312"/>
          <p:cNvPicPr>
            <a:picLocks noChangeAspect="1"/>
          </p:cNvPicPr>
          <p:nvPr/>
        </p:nvPicPr>
        <p:blipFill>
          <a:blip r:embed="rId3" cstate="print">
            <a:extLst>
              <a:ext uri="{5D5D935F-E88C-4F55-A126-0412C08956C5}"/>
            </a:extLst>
          </a:blip>
          <a:srcRect/>
          <a:stretch>
            <a:fillRect/>
          </a:stretch>
        </p:blipFill>
        <p:spPr>
          <a:xfrm>
            <a:off x="3723132" y="3293364"/>
            <a:ext cx="6961631" cy="1551432"/>
          </a:xfrm>
          <a:prstGeom prst="rect">
            <a:avLst/>
          </a:prstGeom>
        </p:spPr>
      </p:pic>
      <p:sp>
        <p:nvSpPr>
          <p:cNvPr id="3316" name="VectorPath 3316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317" name="TextBox3317"/>
          <p:cNvSpPr txBox="1"/>
          <p:nvPr/>
        </p:nvSpPr>
        <p:spPr>
          <a:xfrm>
            <a:off x="806196" y="1126950"/>
            <a:ext cx="7711949" cy="4068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1、用户以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20QPS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(20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次/s)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的频率访问百度首页，持续一段时间，统计运行情况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加线程组，循环次数设置成永远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加常数吞吐定时器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  <a:p>
            <a:pPr marL="685673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加监听器-聚合报告</a:t>
            </a:r>
          </a:p>
          <a:p>
            <a:pPr marL="1142873" marR="0" lvl="1" indent="-34290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查看聚合报告的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Throughput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字段，实际值围绕设置的QPS值上下波动</a:t>
            </a:r>
          </a:p>
        </p:txBody>
      </p:sp>
      <p:pic>
        <p:nvPicPr>
          <p:cNvPr id="3318" name="977E6B4C-6703-4C74-1547-B70FA92F1430"/>
          <p:cNvPicPr>
            <a:picLocks noChangeAspect="1"/>
          </p:cNvPicPr>
          <p:nvPr/>
        </p:nvPicPr>
        <p:blipFill>
          <a:blip r:embed="rId4" cstate="print">
            <a:extLst>
              <a:ext uri="{9028E701-58EC-48C9-A740-D07CEED70E0F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319" name="VectorPath 3319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3320" name="70E5D561-CCEB-461D-916F-FAF63B88A831"/>
          <p:cNvPicPr>
            <a:picLocks noChangeAspect="1"/>
          </p:cNvPicPr>
          <p:nvPr/>
        </p:nvPicPr>
        <p:blipFill>
          <a:blip r:embed="rId5" cstate="print">
            <a:extLst>
              <a:ext uri="{7539EBF8-99EE-44CD-994D-ADC8A2C0B629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3321" name="TextBox3321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3322" name="TextBox3322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323" name="VectorPath 332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324" name="VectorPath 332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312B31DC-4FC0-4D2A-E71E-D88C429A0AA9}"/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5" name="Combination 332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326" name="VectorPath 332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327" name="VectorPath 332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328" name="TextBox3328"/>
          <p:cNvSpPr txBox="1"/>
          <p:nvPr/>
        </p:nvSpPr>
        <p:spPr>
          <a:xfrm>
            <a:off x="802323" y="335420"/>
            <a:ext cx="52095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28-JMeter定时器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常数吞吐量定时器</a:t>
            </a:r>
          </a:p>
        </p:txBody>
      </p:sp>
      <p:pic>
        <p:nvPicPr>
          <p:cNvPr id="3329" name="DF0DF7E8-0F24-4474-459B-0F3B12FDBD47"/>
          <p:cNvPicPr>
            <a:picLocks noChangeAspect="1"/>
          </p:cNvPicPr>
          <p:nvPr/>
        </p:nvPicPr>
        <p:blipFill>
          <a:blip r:embed="rId2" cstate="print">
            <a:extLst>
              <a:ext uri="{DF51CDF6-F5DA-4EA9-4151-3551B1CD0B6D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330" name="VectorPath 333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331" name="TextBox3331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332" name="Combination 3332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3333" name="VectorPath 3333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3334" name="VectorPath 3334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3335" name="F77C4F12-2925-4164-FC11-2BC3B183A7B0"/>
          <p:cNvPicPr>
            <a:picLocks noChangeAspect="1"/>
          </p:cNvPicPr>
          <p:nvPr/>
        </p:nvPicPr>
        <p:blipFill>
          <a:blip r:embed="rId3" cstate="print">
            <a:extLst>
              <a:ext uri="{9E8B4D24-C1BC-428A-3AAD-7B05E787154A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3336" name="TextBox3336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337" name="Combination 3337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3338" name="VectorPath 3338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3339" name="VectorPath 3339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3340" name="D5262812-956E-4B18-17F3-D2AF9D45D89A"/>
          <p:cNvPicPr>
            <a:picLocks noChangeAspect="1"/>
          </p:cNvPicPr>
          <p:nvPr/>
        </p:nvPicPr>
        <p:blipFill>
          <a:blip r:embed="rId4" cstate="print">
            <a:extLst>
              <a:ext uri="{2610CFEA-2B5C-48F5-EB9F-E6354D84F9B0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3341" name="1451E291-A4A3-4C96-4BE6-4C8C237D1C35"/>
          <p:cNvPicPr>
            <a:picLocks noChangeAspect="1"/>
          </p:cNvPicPr>
          <p:nvPr/>
        </p:nvPicPr>
        <p:blipFill>
          <a:blip r:embed="rId5" cstate="print">
            <a:extLst>
              <a:ext uri="{C200B59D-8B54-46C9-B890-9D58886611B7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342" name="TextBox3342"/>
          <p:cNvSpPr txBox="1"/>
          <p:nvPr/>
        </p:nvSpPr>
        <p:spPr>
          <a:xfrm>
            <a:off x="3468658" y="1911618"/>
            <a:ext cx="6083203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338608" marR="0" lvl="0" indent="-28575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设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置目标吞吐量：每个用户每分钟发送的请求数</a:t>
            </a:r>
          </a:p>
          <a:p>
            <a:pPr marL="2338608" marR="0" lvl="0" indent="-28575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计算方法：要求QPS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60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/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线程数</a:t>
            </a:r>
          </a:p>
          <a:p>
            <a:pPr marL="0" marR="0" indent="0" eaLnBrk="0">
              <a:lnSpc>
                <a:spcPct val="71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343" name="TextBox3343"/>
          <p:cNvSpPr txBox="1"/>
          <p:nvPr/>
        </p:nvSpPr>
        <p:spPr>
          <a:xfrm>
            <a:off x="3468658" y="1750020"/>
            <a:ext cx="7228744" cy="50258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1）什么时候需要使用常数吞吐量定时器？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需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按指定的吞吐量发送请求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时，可以使用常数吞吐量定时器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2）使用常数吞吐量定时器的操作步骤？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加线程组，循环次数设置成永远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加HTTP请求</a:t>
            </a:r>
          </a:p>
          <a:p>
            <a:pPr marL="1786158" marR="0" lvl="0" indent="-342900" eaLnBrk="0">
              <a:lnSpc>
                <a:spcPct val="100537"/>
              </a:lnSpc>
              <a:spcAft>
                <a:spcPts val="711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加常数吞吐定时器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  <a:p>
            <a:pPr marL="1786158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加监听器-聚合报告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344" name="VectorPath 334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345" name="VectorPath 334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07FCF8BA-F01A-4AC9-FCF1-282375967622}"/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46" name="Combination 334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347" name="VectorPath 334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348" name="VectorPath 334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349" name="TextBox3349"/>
          <p:cNvSpPr txBox="1"/>
          <p:nvPr/>
        </p:nvSpPr>
        <p:spPr>
          <a:xfrm>
            <a:off x="802323" y="345580"/>
            <a:ext cx="22999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9-JMeter分布式</a:t>
            </a:r>
          </a:p>
        </p:txBody>
      </p:sp>
      <p:pic>
        <p:nvPicPr>
          <p:cNvPr id="3350" name="6806918A-22D5-466D-52AA-40FD02442CF7"/>
          <p:cNvPicPr>
            <a:picLocks noChangeAspect="1"/>
          </p:cNvPicPr>
          <p:nvPr/>
        </p:nvPicPr>
        <p:blipFill>
          <a:blip r:embed="rId2" cstate="print">
            <a:extLst>
              <a:ext uri="{BAE603FD-AA05-4893-939D-8F1761DD772C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351" name="VectorPath 335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352" name="TextBox3352"/>
          <p:cNvSpPr txBox="1"/>
          <p:nvPr/>
        </p:nvSpPr>
        <p:spPr>
          <a:xfrm>
            <a:off x="802323" y="1146414"/>
            <a:ext cx="229743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什么要使用分布式？</a:t>
            </a:r>
          </a:p>
        </p:txBody>
      </p:sp>
      <p:pic>
        <p:nvPicPr>
          <p:cNvPr id="3353" name="CE736202-CD52-43D1-E4B0-75ECE79697CB"/>
          <p:cNvPicPr>
            <a:picLocks noChangeAspect="1"/>
          </p:cNvPicPr>
          <p:nvPr/>
        </p:nvPicPr>
        <p:blipFill>
          <a:blip r:embed="rId3" cstate="print">
            <a:extLst>
              <a:ext uri="{CA853851-BBE8-46A0-BCFE-8597F8952105}"/>
            </a:extLst>
          </a:blip>
          <a:srcRect/>
          <a:stretch>
            <a:fillRect/>
          </a:stretch>
        </p:blipFill>
        <p:spPr>
          <a:xfrm>
            <a:off x="1403604" y="2189988"/>
            <a:ext cx="7200900" cy="2533650"/>
          </a:xfrm>
          <a:prstGeom prst="rect">
            <a:avLst/>
          </a:prstGeom>
        </p:spPr>
      </p:pic>
      <p:sp>
        <p:nvSpPr>
          <p:cNvPr id="3354" name="TextBox3354"/>
          <p:cNvSpPr txBox="1"/>
          <p:nvPr/>
        </p:nvSpPr>
        <p:spPr>
          <a:xfrm>
            <a:off x="0" y="6501705"/>
            <a:ext cx="121920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010150" marR="0" indent="0" eaLnBrk="0">
              <a:lnSpc>
                <a:spcPct val="100000"/>
              </a:lnSpc>
              <a:tabLst>
                <a:tab pos="12190094" algn="l"/>
              </a:tabLst>
            </a:pP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黑马程序员-软件测试</a:t>
            </a:r>
            <a:r>
              <a:rPr lang="en-US" altLang="zh-CN" sz="1800" kern="0" spc="28300" baseline="0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 </a:t>
            </a:r>
            <a:r>
              <a:rPr lang="en-US" altLang="zh-CN" sz="1800" u="sng" kern="0" spc="0" baseline="0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 </a:t>
            </a:r>
            <a:r>
              <a:rPr sz="1800" u="sng" kern="0" baseline="0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	</a:t>
            </a:r>
          </a:p>
        </p:txBody>
      </p:sp>
      <p:pic>
        <p:nvPicPr>
          <p:cNvPr id="3355" name="143D3541-9DF5-43C5-0833-4DE19B89CC41"/>
          <p:cNvPicPr>
            <a:picLocks noChangeAspect="1"/>
          </p:cNvPicPr>
          <p:nvPr/>
        </p:nvPicPr>
        <p:blipFill>
          <a:blip r:embed="rId4" cstate="print">
            <a:extLst>
              <a:ext uri="{B1A42E31-20DD-4FD5-22CE-D8BD1D161889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356" name="VectorPath 335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</p:spTree>
    <p:extLst>
      <p:ext uri="{D1BCA7FC-6D57-4842-CC72-93448B5271D8}"/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7" name="Combination 335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358" name="VectorPath 335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359" name="VectorPath 335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360" name="TextBox3360"/>
          <p:cNvSpPr txBox="1"/>
          <p:nvPr/>
        </p:nvSpPr>
        <p:spPr>
          <a:xfrm>
            <a:off x="802323" y="345580"/>
            <a:ext cx="22999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9-JMeter分布式</a:t>
            </a:r>
          </a:p>
        </p:txBody>
      </p:sp>
      <p:pic>
        <p:nvPicPr>
          <p:cNvPr id="3361" name="73964E51-7DEB-4F0A-4C30-8F366D6D32A5"/>
          <p:cNvPicPr>
            <a:picLocks noChangeAspect="1"/>
          </p:cNvPicPr>
          <p:nvPr/>
        </p:nvPicPr>
        <p:blipFill>
          <a:blip r:embed="rId2" cstate="print">
            <a:extLst>
              <a:ext uri="{C2677052-4877-4D8C-3E00-381A3B84B0E2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362" name="VectorPath 336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363" name="6C82011E-6F3D-4C66-D2A6-40C15E7A08B2"/>
          <p:cNvPicPr>
            <a:picLocks noChangeAspect="1"/>
          </p:cNvPicPr>
          <p:nvPr/>
        </p:nvPicPr>
        <p:blipFill>
          <a:blip r:embed="rId3" cstate="print">
            <a:extLst>
              <a:ext uri="{039CC2BD-0FF7-4D13-5058-33017DCF2235}"/>
            </a:extLst>
          </a:blip>
          <a:srcRect/>
          <a:stretch>
            <a:fillRect/>
          </a:stretch>
        </p:blipFill>
        <p:spPr>
          <a:xfrm>
            <a:off x="2705100" y="1540764"/>
            <a:ext cx="5300472" cy="3087624"/>
          </a:xfrm>
          <a:prstGeom prst="rect">
            <a:avLst/>
          </a:prstGeom>
        </p:spPr>
      </p:pic>
      <p:sp>
        <p:nvSpPr>
          <p:cNvPr id="3364" name="TextBox3364"/>
          <p:cNvSpPr txBox="1"/>
          <p:nvPr/>
        </p:nvSpPr>
        <p:spPr>
          <a:xfrm>
            <a:off x="802323" y="1146414"/>
            <a:ext cx="9021560" cy="5629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Meter分布式执行原理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264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Meter分布式测试时，选择其中一台作为控制机(Controller)，其它机器做为代理机(Agent)。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70014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执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行时，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控制机会把脚本发送到每台代理机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上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70014" marR="0" lvl="0" indent="-285750" eaLnBrk="0">
              <a:lnSpc>
                <a:spcPct val="100000"/>
              </a:lnSpc>
              <a:buClr>
                <a:srgbClr val="FF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代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理机拿到脚本后就开始执行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，代理机执行时不需要启动JMeter界面，可以理解它是通过命令行模式执行的。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70014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执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行完成后，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代理机会把结果回传给控制机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，控制机会收集所有代理机的信息并汇总。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207828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pic>
        <p:nvPicPr>
          <p:cNvPr id="3365" name="74D3B2F2-9919-43A0-2590-4ABE41ADEA63"/>
          <p:cNvPicPr>
            <a:picLocks noChangeAspect="1"/>
          </p:cNvPicPr>
          <p:nvPr/>
        </p:nvPicPr>
        <p:blipFill>
          <a:blip r:embed="rId4" cstate="print">
            <a:extLst>
              <a:ext uri="{8DA74C3A-37F0-4ACD-F443-CDE25C256B40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366" name="VectorPath 336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367" name="VectorPath 336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0847B39F-CD30-4D78-AE2B-7E04522C2912}"/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68" name="Combination 336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369" name="VectorPath 336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370" name="VectorPath 337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371" name="TextBox3371"/>
          <p:cNvSpPr txBox="1"/>
          <p:nvPr/>
        </p:nvSpPr>
        <p:spPr>
          <a:xfrm>
            <a:off x="802323" y="345580"/>
            <a:ext cx="22999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9-JMeter分布式</a:t>
            </a:r>
          </a:p>
        </p:txBody>
      </p:sp>
      <p:pic>
        <p:nvPicPr>
          <p:cNvPr id="3372" name="FE137CA6-1628-419D-2235-5D02D2E7609A"/>
          <p:cNvPicPr>
            <a:picLocks noChangeAspect="1"/>
          </p:cNvPicPr>
          <p:nvPr/>
        </p:nvPicPr>
        <p:blipFill>
          <a:blip r:embed="rId2" cstate="print">
            <a:extLst>
              <a:ext uri="{A22F39CD-9ECB-4CC0-CBA9-BD911C822525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373" name="VectorPath 337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374" name="BB4DCB3E-FEEE-45C3-B48F-72A8EA775ED6"/>
          <p:cNvPicPr>
            <a:picLocks noChangeAspect="1"/>
          </p:cNvPicPr>
          <p:nvPr/>
        </p:nvPicPr>
        <p:blipFill>
          <a:blip r:embed="rId3" cstate="print">
            <a:extLst>
              <a:ext uri="{F3B47CEE-B727-4C73-44E2-258F8F801DCC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375" name="TextBox3375"/>
          <p:cNvSpPr txBox="1"/>
          <p:nvPr/>
        </p:nvSpPr>
        <p:spPr>
          <a:xfrm>
            <a:off x="802323" y="1146414"/>
            <a:ext cx="8122285" cy="3885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Meter分布式配置和执行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02362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修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改bin/jmeter.properties文件：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42950" marR="0" lvl="0" indent="-285750" eaLnBrk="0">
              <a:lnSpc>
                <a:spcPct val="151041"/>
              </a:lnSpc>
              <a:spcAft>
                <a:spcPts val="335"/>
              </a:spcAft>
              <a:buClr>
                <a:srgbClr val="000000"/>
              </a:buClr>
              <a:buFont typeface="SimSun" panose="02000000000000000000" charset="0"/>
              <a:buChar char="-"/>
              <a:tabLst>
                <a:tab pos="4032568" algn="l"/>
              </a:tabLst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修改服务端口：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保证每个代理机都能正常启动。如果是在同一台机器上演示需要使用不同的端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口，多台机器可以不修改。例如：server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ort=2999</a:t>
            </a:r>
          </a:p>
          <a:p>
            <a:pPr marL="742950" marR="0" lvl="0" indent="-285750" eaLnBrk="0">
              <a:lnSpc>
                <a:spcPct val="101785"/>
              </a:lnSpc>
              <a:spcAft>
                <a:spcPts val="4030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将RMI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SSL设置为禁用。例如：server.rmi.ssl.disable=true</a:t>
            </a:r>
          </a:p>
          <a:p>
            <a:pPr marL="457200" marR="1155700" lvl="0" indent="285750" eaLnBrk="0">
              <a:lnSpc>
                <a:spcPct val="169940"/>
              </a:lnSpc>
              <a:spcAft>
                <a:spcPts val="0"/>
              </a:spcAft>
              <a:buClr>
                <a:srgbClr val="000000"/>
              </a:buClr>
              <a:buFont typeface="SimSun" panose="02000000000000000000" charset="0"/>
              <a:buChar char="-"/>
              <a:tabLst>
                <a:tab pos="1702118" algn="l"/>
              </a:tabLst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置代理机远程地址：配置每个代理机的IP+port，多个代理机之间用‘,’连接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例如：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remote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osts=192.168.182.100:1099,192.168.182.101:2999</a:t>
            </a:r>
          </a:p>
          <a:p>
            <a:pPr marL="742950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将RMI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SSL设置为禁用。例如：server.rmi.ssl.disable=true</a:t>
            </a:r>
          </a:p>
        </p:txBody>
      </p:sp>
      <p:sp>
        <p:nvSpPr>
          <p:cNvPr id="3376" name="TextBox3376"/>
          <p:cNvSpPr txBox="1"/>
          <p:nvPr/>
        </p:nvSpPr>
        <p:spPr>
          <a:xfrm>
            <a:off x="802323" y="3730630"/>
            <a:ext cx="100139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控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制机：</a:t>
            </a:r>
          </a:p>
        </p:txBody>
      </p:sp>
      <p:sp>
        <p:nvSpPr>
          <p:cNvPr id="3377" name="TextBox3377"/>
          <p:cNvSpPr txBox="1"/>
          <p:nvPr/>
        </p:nvSpPr>
        <p:spPr>
          <a:xfrm>
            <a:off x="802323" y="1931618"/>
            <a:ext cx="1001395" cy="604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配置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代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理机：</a:t>
            </a:r>
          </a:p>
        </p:txBody>
      </p:sp>
      <p:sp>
        <p:nvSpPr>
          <p:cNvPr id="3378" name="TextBox3378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379" name="VectorPath 337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380" name="VectorPath 338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A8638ACA-A502-4CCD-E2C9-1D7C562AB94E}"/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VectorPath 321"/>
          <p:cNvSpPr/>
          <p:nvPr/>
        </p:nvSpPr>
        <p:spPr>
          <a:xfrm>
            <a:off x="440277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grpSp>
        <p:nvGrpSpPr>
          <p:cNvPr id="322" name="Combination 322"/>
          <p:cNvGrpSpPr/>
          <p:nvPr/>
        </p:nvGrpSpPr>
        <p:grpSpPr>
          <a:xfrm>
            <a:off x="2196084" y="2410968"/>
            <a:ext cx="495300" cy="464820"/>
            <a:chOff x="2196084" y="2410968"/>
            <a:chExt cx="495300" cy="464820"/>
          </a:xfrm>
        </p:grpSpPr>
        <p:sp>
          <p:nvSpPr>
            <p:cNvPr id="323" name="VectorPath 323"/>
            <p:cNvSpPr/>
            <p:nvPr/>
          </p:nvSpPr>
          <p:spPr>
            <a:xfrm>
              <a:off x="2314956" y="2410968"/>
              <a:ext cx="376428" cy="437388"/>
            </a:xfrm>
            <a:custGeom>
              <a:avLst/>
              <a:gdLst/>
              <a:ahLst/>
              <a:cxnLst/>
              <a:rect l="l" t="t" r="r" b="b"/>
              <a:pathLst>
                <a:path w="376428" h="437388">
                  <a:moveTo>
                    <a:pt x="187452" y="0"/>
                  </a:moveTo>
                  <a:lnTo>
                    <a:pt x="376428" y="94488"/>
                  </a:lnTo>
                  <a:lnTo>
                    <a:pt x="376428" y="342900"/>
                  </a:lnTo>
                  <a:lnTo>
                    <a:pt x="187452" y="437388"/>
                  </a:lnTo>
                  <a:lnTo>
                    <a:pt x="0" y="342900"/>
                  </a:lnTo>
                  <a:lnTo>
                    <a:pt x="0" y="94488"/>
                  </a:lnTo>
                  <a:lnTo>
                    <a:pt x="187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324" name="VectorPath 324"/>
            <p:cNvSpPr/>
            <p:nvPr/>
          </p:nvSpPr>
          <p:spPr>
            <a:xfrm>
              <a:off x="2196084" y="2628900"/>
              <a:ext cx="211836" cy="246888"/>
            </a:xfrm>
            <a:custGeom>
              <a:avLst/>
              <a:gdLst/>
              <a:ahLst/>
              <a:cxnLst/>
              <a:rect l="l" t="t" r="r" b="b"/>
              <a:pathLst>
                <a:path w="211836" h="246888">
                  <a:moveTo>
                    <a:pt x="106680" y="0"/>
                  </a:moveTo>
                  <a:lnTo>
                    <a:pt x="211836" y="53340"/>
                  </a:lnTo>
                  <a:lnTo>
                    <a:pt x="211836" y="193548"/>
                  </a:lnTo>
                  <a:lnTo>
                    <a:pt x="106680" y="246888"/>
                  </a:lnTo>
                  <a:lnTo>
                    <a:pt x="0" y="193548"/>
                  </a:lnTo>
                  <a:lnTo>
                    <a:pt x="0" y="53340"/>
                  </a:lnTo>
                  <a:lnTo>
                    <a:pt x="106680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325" name="TextBox325"/>
          <p:cNvSpPr txBox="1"/>
          <p:nvPr/>
        </p:nvSpPr>
        <p:spPr>
          <a:xfrm>
            <a:off x="2777896" y="2280309"/>
            <a:ext cx="106934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6225" kern="0" spc="7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目录</a:t>
            </a:r>
          </a:p>
        </p:txBody>
      </p:sp>
      <p:sp>
        <p:nvSpPr>
          <p:cNvPr id="326" name="TextBox326"/>
          <p:cNvSpPr txBox="1"/>
          <p:nvPr/>
        </p:nvSpPr>
        <p:spPr>
          <a:xfrm>
            <a:off x="5110797" y="1993859"/>
            <a:ext cx="2057401" cy="20833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marR="0" lvl="0" indent="-457200" eaLnBrk="0">
              <a:lnSpc>
                <a:spcPct val="102619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能测试的概念</a:t>
            </a:r>
          </a:p>
          <a:p>
            <a:pPr marL="0" marR="0" indent="0" eaLnBrk="0">
              <a:lnSpc>
                <a:spcPct val="22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5000"/>
              </a:lnSpc>
            </a:pPr>
            <a:r>
              <a:rPr lang="en-US" altLang="zh-CN" sz="1750" kern="0" spc="0" baseline="0" noProof="0" dirty="0">
                <a:solidFill>
                  <a:srgbClr val="FF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-2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性能测试的策略</a:t>
            </a:r>
          </a:p>
          <a:p>
            <a:pPr marL="0" marR="0" indent="0" eaLnBrk="0">
              <a:lnSpc>
                <a:spcPct val="21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57200" marR="0" lvl="0" indent="-457200" eaLnBrk="0">
              <a:lnSpc>
                <a:spcPct val="102619"/>
              </a:lnSpc>
              <a:buClr>
                <a:srgbClr val="40404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能测试的指标</a:t>
            </a:r>
          </a:p>
          <a:p>
            <a:pPr marL="0" marR="0" indent="0" eaLnBrk="0">
              <a:lnSpc>
                <a:spcPct val="21624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57200" marR="0" lvl="0" indent="-457200" eaLnBrk="0">
              <a:lnSpc>
                <a:spcPct val="102619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能测试的流程</a:t>
            </a:r>
          </a:p>
        </p:txBody>
      </p:sp>
      <p:pic>
        <p:nvPicPr>
          <p:cNvPr id="327" name="7A2F4C6D-651D-4F76-1280-F81E1395C9F3"/>
          <p:cNvPicPr>
            <a:picLocks noChangeAspect="1"/>
          </p:cNvPicPr>
          <p:nvPr/>
        </p:nvPicPr>
        <p:blipFill>
          <a:blip r:embed="rId2" cstate="print">
            <a:extLst>
              <a:ext uri="{BB83F00A-085E-4258-0195-4F6E30B5B71F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28" name="TextBox328"/>
          <p:cNvSpPr txBox="1"/>
          <p:nvPr/>
        </p:nvSpPr>
        <p:spPr>
          <a:xfrm>
            <a:off x="2247239" y="2964797"/>
            <a:ext cx="1591107" cy="418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750" kern="0" spc="-15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</a:t>
            </a:r>
            <a:r>
              <a:rPr lang="en-US" altLang="zh-CN" sz="2750" kern="0" spc="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ontents</a:t>
            </a:r>
          </a:p>
        </p:txBody>
      </p:sp>
      <p:grpSp>
        <p:nvGrpSpPr>
          <p:cNvPr id="330" name="Combination 330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331" name="VectorPath 331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332" name="VectorPath 332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B673FF14-F291-47E7-1A15-F1B85EB29318}"/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1" name="Combination 338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382" name="VectorPath 338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383" name="VectorPath 338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384" name="TextBox3384"/>
          <p:cNvSpPr txBox="1"/>
          <p:nvPr/>
        </p:nvSpPr>
        <p:spPr>
          <a:xfrm>
            <a:off x="802323" y="345580"/>
            <a:ext cx="22999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9-JMeter分布式</a:t>
            </a:r>
          </a:p>
        </p:txBody>
      </p:sp>
      <p:pic>
        <p:nvPicPr>
          <p:cNvPr id="3385" name="E6F52CA0-874C-435C-C8AC-647CF5044A7F"/>
          <p:cNvPicPr>
            <a:picLocks noChangeAspect="1"/>
          </p:cNvPicPr>
          <p:nvPr/>
        </p:nvPicPr>
        <p:blipFill>
          <a:blip r:embed="rId2" cstate="print">
            <a:extLst>
              <a:ext uri="{4C348384-E811-4C25-2994-8650E0AFA93C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386" name="VectorPath 338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387" name="TextBox3387"/>
          <p:cNvSpPr txBox="1"/>
          <p:nvPr/>
        </p:nvSpPr>
        <p:spPr>
          <a:xfrm>
            <a:off x="802323" y="1146414"/>
            <a:ext cx="253111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Meter分布式配置和执行</a:t>
            </a:r>
          </a:p>
        </p:txBody>
      </p:sp>
      <p:sp>
        <p:nvSpPr>
          <p:cNvPr id="3388" name="TextBox3388"/>
          <p:cNvSpPr txBox="1"/>
          <p:nvPr/>
        </p:nvSpPr>
        <p:spPr>
          <a:xfrm>
            <a:off x="802323" y="2168835"/>
            <a:ext cx="89217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</a:p>
        </p:txBody>
      </p:sp>
      <p:sp>
        <p:nvSpPr>
          <p:cNvPr id="3389" name="TextBox3389"/>
          <p:cNvSpPr txBox="1"/>
          <p:nvPr/>
        </p:nvSpPr>
        <p:spPr>
          <a:xfrm>
            <a:off x="802323" y="1777618"/>
            <a:ext cx="40703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</a:t>
            </a:r>
          </a:p>
        </p:txBody>
      </p:sp>
      <p:pic>
        <p:nvPicPr>
          <p:cNvPr id="3390" name="4D278952-ACF0-4BFA-CD04-106DCA6A0EB9"/>
          <p:cNvPicPr>
            <a:picLocks noChangeAspect="1"/>
          </p:cNvPicPr>
          <p:nvPr/>
        </p:nvPicPr>
        <p:blipFill>
          <a:blip r:embed="rId3" cstate="print">
            <a:extLst>
              <a:ext uri="{2D3CFD3D-EF1B-470D-2AF6-11F14003FE5F}"/>
            </a:extLst>
          </a:blip>
          <a:srcRect/>
          <a:stretch>
            <a:fillRect/>
          </a:stretch>
        </p:blipFill>
        <p:spPr>
          <a:xfrm>
            <a:off x="499872" y="3256788"/>
            <a:ext cx="5292852" cy="2761488"/>
          </a:xfrm>
          <a:prstGeom prst="rect">
            <a:avLst/>
          </a:prstGeom>
        </p:spPr>
      </p:pic>
      <p:pic>
        <p:nvPicPr>
          <p:cNvPr id="3391" name="3B2113FC-1A07-4C50-A45C-5FDEAD19FD8E"/>
          <p:cNvPicPr>
            <a:picLocks noChangeAspect="1"/>
          </p:cNvPicPr>
          <p:nvPr/>
        </p:nvPicPr>
        <p:blipFill>
          <a:blip r:embed="rId4" cstate="print">
            <a:extLst>
              <a:ext uri="{A1F30817-4E2D-4213-DC4D-E1EE1E478F3E}"/>
            </a:extLst>
          </a:blip>
          <a:srcRect/>
          <a:stretch>
            <a:fillRect/>
          </a:stretch>
        </p:blipFill>
        <p:spPr>
          <a:xfrm>
            <a:off x="6470904" y="3153156"/>
            <a:ext cx="4989576" cy="2865120"/>
          </a:xfrm>
          <a:prstGeom prst="rect">
            <a:avLst/>
          </a:prstGeom>
        </p:spPr>
      </p:pic>
      <p:sp>
        <p:nvSpPr>
          <p:cNvPr id="3392" name="TextBox3392"/>
          <p:cNvSpPr txBox="1"/>
          <p:nvPr/>
        </p:nvSpPr>
        <p:spPr>
          <a:xfrm>
            <a:off x="1088072" y="2168835"/>
            <a:ext cx="4369435" cy="89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代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理机（命令行方式启动）：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57200" marR="0" lvl="0" indent="-285750" eaLnBrk="0">
              <a:lnSpc>
                <a:spcPct val="125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入bin目录，运行jmeter-server.bat文件，启动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</a:t>
            </a:r>
          </a:p>
        </p:txBody>
      </p:sp>
      <p:sp>
        <p:nvSpPr>
          <p:cNvPr id="3393" name="TextBox3393"/>
          <p:cNvSpPr txBox="1"/>
          <p:nvPr/>
        </p:nvSpPr>
        <p:spPr>
          <a:xfrm>
            <a:off x="6362509" y="2070487"/>
            <a:ext cx="4565969" cy="9384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1" marR="0" lvl="0" indent="-285751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控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制机（界面方式启动）：</a:t>
            </a:r>
          </a:p>
          <a:p>
            <a:pPr marL="742951" marR="0" lvl="1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入bin目录，运行jmeter.bat文件，启动JMeter</a:t>
            </a:r>
          </a:p>
          <a:p>
            <a:pPr marL="742951" marR="0" lvl="1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选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择菜单：运行--&gt;远程启动/远程全部启动</a:t>
            </a:r>
          </a:p>
        </p:txBody>
      </p:sp>
      <p:pic>
        <p:nvPicPr>
          <p:cNvPr id="3394" name="C9390A63-27EB-4901-22EC-E52700C30A32"/>
          <p:cNvPicPr>
            <a:picLocks noChangeAspect="1"/>
          </p:cNvPicPr>
          <p:nvPr/>
        </p:nvPicPr>
        <p:blipFill>
          <a:blip r:embed="rId5" cstate="print">
            <a:extLst>
              <a:ext uri="{60F762C2-1107-469A-A2FF-84AE2B49B3F3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395" name="TextBox3395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396" name="VectorPath 339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397" name="VectorPath 339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6AACEFE1-E69D-455A-68A0-D5D32A8CEC40}"/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98" name="Combination 339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399" name="VectorPath 339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400" name="VectorPath 340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401" name="TextBox3401"/>
          <p:cNvSpPr txBox="1"/>
          <p:nvPr/>
        </p:nvSpPr>
        <p:spPr>
          <a:xfrm>
            <a:off x="802323" y="345580"/>
            <a:ext cx="22999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9-JMeter分布式</a:t>
            </a:r>
          </a:p>
        </p:txBody>
      </p:sp>
      <p:pic>
        <p:nvPicPr>
          <p:cNvPr id="3402" name="64A360C7-E662-483E-09A6-D893994C1CC4"/>
          <p:cNvPicPr>
            <a:picLocks noChangeAspect="1"/>
          </p:cNvPicPr>
          <p:nvPr/>
        </p:nvPicPr>
        <p:blipFill>
          <a:blip r:embed="rId2" cstate="print">
            <a:extLst>
              <a:ext uri="{38847A71-06A5-4B7B-6247-76F1E3B9B1FD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403" name="VectorPath 340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404" name="2203DD42-D929-47FA-1470-2003DC8FD95F"/>
          <p:cNvPicPr>
            <a:picLocks noChangeAspect="1"/>
          </p:cNvPicPr>
          <p:nvPr/>
        </p:nvPicPr>
        <p:blipFill>
          <a:blip r:embed="rId3" cstate="print">
            <a:extLst>
              <a:ext uri="{6A8B35AF-3493-447A-8609-0A2FDA2AF9C9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405" name="VectorPath 3405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406" name="TextBox3406"/>
          <p:cNvSpPr txBox="1"/>
          <p:nvPr/>
        </p:nvSpPr>
        <p:spPr>
          <a:xfrm>
            <a:off x="806196" y="1126950"/>
            <a:ext cx="8213598" cy="4523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请求：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ttps://www.baidu.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com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、一台控制机和两台执行机，做分布式；要求控制机启动，两台执行机执行，反馈结果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置代理机一，并启动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置代理机二，并启动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置控制机，并启动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</a:t>
            </a:r>
          </a:p>
          <a:p>
            <a:pPr marL="68567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添加HTTP请求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百度</a:t>
            </a:r>
          </a:p>
          <a:p>
            <a:pPr marL="68567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加查看结果树</a:t>
            </a:r>
          </a:p>
        </p:txBody>
      </p:sp>
      <p:sp>
        <p:nvSpPr>
          <p:cNvPr id="3407" name="VectorPath 3407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3408" name="9D009E51-5FBD-489C-3CA0-46290ED2F9AC"/>
          <p:cNvPicPr>
            <a:picLocks noChangeAspect="1"/>
          </p:cNvPicPr>
          <p:nvPr/>
        </p:nvPicPr>
        <p:blipFill>
          <a:blip r:embed="rId5" cstate="print">
            <a:extLst>
              <a:ext uri="{80797115-8ADD-4405-2F6F-6FDEDB8B6B1B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3409" name="TextBox3409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3410" name="TextBox3410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411" name="VectorPath 341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412" name="VectorPath 341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87986072-616F-4D63-4D8F-CAC2C54C1641}"/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13" name="Combination 341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414" name="VectorPath 341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415" name="VectorPath 341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416" name="TextBox3416"/>
          <p:cNvSpPr txBox="1"/>
          <p:nvPr/>
        </p:nvSpPr>
        <p:spPr>
          <a:xfrm>
            <a:off x="802323" y="335420"/>
            <a:ext cx="22999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9-JMeter分布式</a:t>
            </a:r>
          </a:p>
        </p:txBody>
      </p:sp>
      <p:sp>
        <p:nvSpPr>
          <p:cNvPr id="3418" name="VectorPath 341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419" name="TextBox3419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420" name="Combination 3420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3421" name="VectorPath 3421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3422" name="VectorPath 3422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3423" name="CAE7C763-0697-4338-D9C5-1B8D7E0B1950"/>
          <p:cNvPicPr>
            <a:picLocks noChangeAspect="1"/>
          </p:cNvPicPr>
          <p:nvPr/>
        </p:nvPicPr>
        <p:blipFill>
          <a:blip r:embed="rId2" cstate="print">
            <a:extLst>
              <a:ext uri="{C99B8630-F3A8-4B73-24BB-D3537FA27ECE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3424" name="TextBox3424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425" name="Combination 3425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3426" name="VectorPath 3426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3427" name="VectorPath 3427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3428" name="71BE726B-2553-4CD3-5E91-9C323BEF0586"/>
          <p:cNvPicPr>
            <a:picLocks noChangeAspect="1"/>
          </p:cNvPicPr>
          <p:nvPr/>
        </p:nvPicPr>
        <p:blipFill>
          <a:blip r:embed="rId3" cstate="print">
            <a:extLst>
              <a:ext uri="{27A30268-D649-4E7B-C7C9-EF8F71C486FA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3429" name="205206E1-4E58-4369-CBDA-B60B9E130B4A"/>
          <p:cNvPicPr>
            <a:picLocks noChangeAspect="1"/>
          </p:cNvPicPr>
          <p:nvPr/>
        </p:nvPicPr>
        <p:blipFill>
          <a:blip r:embed="rId4" cstate="print">
            <a:extLst>
              <a:ext uri="{5BDADB22-68B5-489B-3E5B-7514F598FB10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430" name="TextBox3430"/>
          <p:cNvSpPr txBox="1"/>
          <p:nvPr/>
        </p:nvSpPr>
        <p:spPr>
          <a:xfrm>
            <a:off x="3468658" y="1308695"/>
            <a:ext cx="7797702" cy="54671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1）什么时候需要使用分布式？</a:t>
            </a:r>
          </a:p>
          <a:p>
            <a:pPr marL="0" marR="0" indent="0" eaLnBrk="0">
              <a:lnSpc>
                <a:spcPct val="10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2083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台测试机无法满足用户要求的负载量时，使用多台机器来模拟</a:t>
            </a:r>
          </a:p>
          <a:p>
            <a:pPr marL="0" marR="0" indent="0" eaLnBrk="0">
              <a:lnSpc>
                <a:spcPct val="12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2）JMeter分布式测试的原理？</a:t>
            </a:r>
          </a:p>
          <a:p>
            <a:pPr marL="0" marR="0" indent="0" eaLnBrk="0">
              <a:lnSpc>
                <a:spcPct val="10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执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行时，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控制机会把脚本发送到每台代理机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上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0000"/>
              </a:lnSpc>
              <a:buClr>
                <a:srgbClr val="FF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代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理机拿到脚本后就开始执行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，接收服务器返回的响应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执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行完成后，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代理机会把结果回传给控制机</a:t>
            </a: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3）JMeter分布式的配置和使用？</a:t>
            </a:r>
          </a:p>
          <a:p>
            <a:pPr marL="0" marR="0" indent="0" eaLnBrk="0">
              <a:lnSpc>
                <a:spcPct val="10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置：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  <a:tabLst>
                <a:tab pos="4134705" algn="l"/>
              </a:tabLst>
            </a:pPr>
            <a:r>
              <a:rPr lang="en-US" altLang="zh-CN" sz="140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代</a:t>
            </a:r>
            <a:r>
              <a:rPr lang="en-US" altLang="zh-CN" sz="140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理机：修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改服务端口server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port，禁用RMI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SSL开关</a:t>
            </a:r>
          </a:p>
          <a:p>
            <a:pPr marL="1443258" marR="1173480" lvl="0" indent="285750" eaLnBrk="0">
              <a:lnSpc>
                <a:spcPct val="169940"/>
              </a:lnSpc>
              <a:spcAft>
                <a:spcPts val="0"/>
              </a:spcAft>
              <a:buClr>
                <a:srgbClr val="000000"/>
              </a:buClr>
              <a:buFont typeface="SimSun" panose="02000000000000000000" charset="0"/>
              <a:buChar char="-"/>
              <a:tabLst>
                <a:tab pos="4668106" algn="l"/>
              </a:tabLst>
            </a:pPr>
            <a:r>
              <a:rPr lang="en-US" altLang="zh-CN" sz="140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控制机：配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置代理机远程地址remote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hosts，禁用RMI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SSL开关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使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</a:t>
            </a:r>
          </a:p>
          <a:p>
            <a:pPr marL="1729008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代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理机：命令行方式启动，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运行jmeter-server.bat文件</a:t>
            </a:r>
          </a:p>
          <a:p>
            <a:pPr marL="1729008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控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制机：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运行jmeter.bat文件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，启动JMeter，运行--&gt;远程启动/远程全部启动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431" name="VectorPath 343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432" name="VectorPath 343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00BE86F-1996-44E4-2AB6-8F3E2315E5B5}"/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33" name="Combination 343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434" name="VectorPath 343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435" name="VectorPath 343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436" name="TextBox3436"/>
          <p:cNvSpPr txBox="1"/>
          <p:nvPr/>
        </p:nvSpPr>
        <p:spPr>
          <a:xfrm>
            <a:off x="802323" y="345580"/>
            <a:ext cx="26060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0-JMeter测试报告</a:t>
            </a:r>
          </a:p>
        </p:txBody>
      </p:sp>
      <p:pic>
        <p:nvPicPr>
          <p:cNvPr id="3437" name="31B84147-FF4C-49D5-563C-ABD25B874530"/>
          <p:cNvPicPr>
            <a:picLocks noChangeAspect="1"/>
          </p:cNvPicPr>
          <p:nvPr/>
        </p:nvPicPr>
        <p:blipFill>
          <a:blip r:embed="rId2" cstate="print">
            <a:extLst>
              <a:ext uri="{EBBD0E5B-B020-4CBD-B02E-09FE222DB40F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438" name="VectorPath 343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439" name="TextBox3439"/>
          <p:cNvSpPr txBox="1"/>
          <p:nvPr/>
        </p:nvSpPr>
        <p:spPr>
          <a:xfrm>
            <a:off x="802323" y="1146414"/>
            <a:ext cx="229743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什么需要测试报告？</a:t>
            </a:r>
          </a:p>
        </p:txBody>
      </p:sp>
      <p:pic>
        <p:nvPicPr>
          <p:cNvPr id="3440" name="D0C02FD6-E325-436F-4CC0-B169B762F814"/>
          <p:cNvPicPr>
            <a:picLocks noChangeAspect="1"/>
          </p:cNvPicPr>
          <p:nvPr/>
        </p:nvPicPr>
        <p:blipFill>
          <a:blip r:embed="rId3" cstate="print">
            <a:extLst>
              <a:ext uri="{5A612FBE-B7C6-4449-42CE-1A249ED7F630}"/>
            </a:extLst>
          </a:blip>
          <a:srcRect/>
          <a:stretch>
            <a:fillRect/>
          </a:stretch>
        </p:blipFill>
        <p:spPr>
          <a:xfrm>
            <a:off x="1403604" y="2189988"/>
            <a:ext cx="2555748" cy="2520696"/>
          </a:xfrm>
          <a:prstGeom prst="rect">
            <a:avLst/>
          </a:prstGeom>
        </p:spPr>
      </p:pic>
      <p:pic>
        <p:nvPicPr>
          <p:cNvPr id="3441" name="0256E268-43B9-4680-245E-36CCAE719E25"/>
          <p:cNvPicPr>
            <a:picLocks noChangeAspect="1"/>
          </p:cNvPicPr>
          <p:nvPr/>
        </p:nvPicPr>
        <p:blipFill>
          <a:blip r:embed="rId4" cstate="print">
            <a:extLst>
              <a:ext uri="{A89029EB-A889-41F3-A984-2D4AA6968448}"/>
            </a:extLst>
          </a:blip>
          <a:srcRect/>
          <a:stretch>
            <a:fillRect/>
          </a:stretch>
        </p:blipFill>
        <p:spPr>
          <a:xfrm>
            <a:off x="4043527" y="2627935"/>
            <a:ext cx="4162425" cy="276225"/>
          </a:xfrm>
          <a:prstGeom prst="rect">
            <a:avLst/>
          </a:prstGeom>
        </p:spPr>
      </p:pic>
      <p:pic>
        <p:nvPicPr>
          <p:cNvPr id="3442" name="7E38BA1E-FA92-4C51-2F04-841843715F28"/>
          <p:cNvPicPr>
            <a:picLocks noChangeAspect="1"/>
          </p:cNvPicPr>
          <p:nvPr/>
        </p:nvPicPr>
        <p:blipFill>
          <a:blip r:embed="rId5" cstate="print">
            <a:extLst>
              <a:ext uri="{8C50462C-0941-4325-AD75-B0742F7029C4}"/>
            </a:extLst>
          </a:blip>
          <a:srcRect/>
          <a:stretch>
            <a:fillRect/>
          </a:stretch>
        </p:blipFill>
        <p:spPr>
          <a:xfrm>
            <a:off x="4043527" y="3175673"/>
            <a:ext cx="4533900" cy="552450"/>
          </a:xfrm>
          <a:prstGeom prst="rect">
            <a:avLst/>
          </a:prstGeom>
        </p:spPr>
      </p:pic>
      <p:sp>
        <p:nvSpPr>
          <p:cNvPr id="3445" name="VectorPath 344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</p:spTree>
    <p:extLst>
      <p:ext uri="{876CDCB7-A41C-472C-97ED-9B779D3B7E57}"/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46" name="Combination 344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447" name="VectorPath 344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448" name="VectorPath 344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449" name="TextBox3449"/>
          <p:cNvSpPr txBox="1"/>
          <p:nvPr/>
        </p:nvSpPr>
        <p:spPr>
          <a:xfrm>
            <a:off x="802323" y="345580"/>
            <a:ext cx="429133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30-JMeter测试报告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聚合报告</a:t>
            </a:r>
          </a:p>
        </p:txBody>
      </p:sp>
      <p:pic>
        <p:nvPicPr>
          <p:cNvPr id="3450" name="49D26AA3-103E-433D-F8FE-5CD7AB5E4EF9"/>
          <p:cNvPicPr>
            <a:picLocks noChangeAspect="1"/>
          </p:cNvPicPr>
          <p:nvPr/>
        </p:nvPicPr>
        <p:blipFill>
          <a:blip r:embed="rId2" cstate="print">
            <a:extLst>
              <a:ext uri="{F13153F8-120A-46BB-703C-2FA802FD1354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451" name="VectorPath 345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452" name="TextBox3452"/>
          <p:cNvSpPr txBox="1"/>
          <p:nvPr/>
        </p:nvSpPr>
        <p:spPr>
          <a:xfrm>
            <a:off x="930313" y="1101622"/>
            <a:ext cx="8537576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用：收集性能测试结束后，系统的各项性能指标。如：响应时间、并发数、吞吐量、错误率等</a:t>
            </a:r>
          </a:p>
        </p:txBody>
      </p:sp>
      <p:sp>
        <p:nvSpPr>
          <p:cNvPr id="3453" name="TextBox3453"/>
          <p:cNvSpPr txBox="1"/>
          <p:nvPr/>
        </p:nvSpPr>
        <p:spPr>
          <a:xfrm>
            <a:off x="7860526" y="1453514"/>
            <a:ext cx="102044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数介绍：</a:t>
            </a:r>
          </a:p>
        </p:txBody>
      </p:sp>
      <p:sp>
        <p:nvSpPr>
          <p:cNvPr id="3454" name="TextBox3454"/>
          <p:cNvSpPr txBox="1"/>
          <p:nvPr/>
        </p:nvSpPr>
        <p:spPr>
          <a:xfrm>
            <a:off x="930313" y="1515642"/>
            <a:ext cx="3863963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置：测试计划-&gt;右键-&gt;监听器-&gt;聚合报告</a:t>
            </a:r>
          </a:p>
        </p:txBody>
      </p:sp>
      <p:pic>
        <p:nvPicPr>
          <p:cNvPr id="3455" name="79D75EE6-9D4D-440D-12E8-4D1627EA0948"/>
          <p:cNvPicPr>
            <a:picLocks noChangeAspect="1"/>
          </p:cNvPicPr>
          <p:nvPr/>
        </p:nvPicPr>
        <p:blipFill>
          <a:blip r:embed="rId3" cstate="print">
            <a:extLst>
              <a:ext uri="{F413EE21-EBBE-4D17-D15C-CEAE4C7BF956}"/>
            </a:extLst>
          </a:blip>
          <a:srcRect/>
          <a:stretch>
            <a:fillRect/>
          </a:stretch>
        </p:blipFill>
        <p:spPr>
          <a:xfrm>
            <a:off x="710184" y="1839468"/>
            <a:ext cx="6475476" cy="3665220"/>
          </a:xfrm>
          <a:prstGeom prst="rect">
            <a:avLst/>
          </a:prstGeom>
        </p:spPr>
      </p:pic>
      <p:sp>
        <p:nvSpPr>
          <p:cNvPr id="3456" name="TextBox3456"/>
          <p:cNvSpPr txBox="1"/>
          <p:nvPr/>
        </p:nvSpPr>
        <p:spPr>
          <a:xfrm>
            <a:off x="7860526" y="1844731"/>
            <a:ext cx="3314064" cy="31139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abel：每个请求的名称</a:t>
            </a:r>
          </a:p>
          <a:p>
            <a:pPr marL="285750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样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本：各请求发出的数量</a:t>
            </a:r>
          </a:p>
          <a:p>
            <a:pPr marL="285750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平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均值：平均响应时间（单位：毫秒）</a:t>
            </a:r>
          </a:p>
          <a:p>
            <a:pPr marL="285750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中位数：中位数，50%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&lt;=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时间</a:t>
            </a:r>
          </a:p>
          <a:p>
            <a:pPr marL="285750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90%百分比：90%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&lt;=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时间</a:t>
            </a:r>
          </a:p>
          <a:p>
            <a:pPr marL="285750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95%百分比：95%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&lt;=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时间</a:t>
            </a:r>
          </a:p>
          <a:p>
            <a:pPr marL="285750" marR="0" lvl="0" indent="-285750" eaLnBrk="0">
              <a:lnSpc>
                <a:spcPct val="98511"/>
              </a:lnSpc>
              <a:spcAft>
                <a:spcPts val="1176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99%百分比：99%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&lt;=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时间</a:t>
            </a:r>
          </a:p>
          <a:p>
            <a:pPr marL="285750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最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小值：最小响应时间</a:t>
            </a:r>
          </a:p>
          <a:p>
            <a:pPr marL="285750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最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大值：最大响应时间</a:t>
            </a:r>
          </a:p>
        </p:txBody>
      </p:sp>
      <p:pic>
        <p:nvPicPr>
          <p:cNvPr id="3457" name="95926D4B-6C46-4925-372E-912E15B9C9F3"/>
          <p:cNvPicPr>
            <a:picLocks noChangeAspect="1"/>
          </p:cNvPicPr>
          <p:nvPr/>
        </p:nvPicPr>
        <p:blipFill>
          <a:blip r:embed="rId4" cstate="print">
            <a:extLst>
              <a:ext uri="{4330AB39-6B4B-4E47-B5AC-B7BF24B31113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458" name="TextBox3458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459" name="TextBox3459"/>
          <p:cNvSpPr txBox="1"/>
          <p:nvPr/>
        </p:nvSpPr>
        <p:spPr>
          <a:xfrm>
            <a:off x="7860526" y="5107984"/>
            <a:ext cx="4203065" cy="16111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eaLnBrk="0">
              <a:lnSpc>
                <a:spcPct val="98511"/>
              </a:lnSpc>
              <a:spcAft>
                <a:spcPts val="1176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异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常%：请求的错误率</a:t>
            </a:r>
          </a:p>
          <a:p>
            <a:pPr marL="285750" marR="0" lvl="0" indent="-285750" eaLnBrk="0">
              <a:lnSpc>
                <a:spcPct val="151041"/>
              </a:lnSpc>
              <a:spcAft>
                <a:spcPts val="33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吞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吐量：吞吐量。默认情况下表示每秒完成的请求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，一般认为它为TPS。</a:t>
            </a:r>
          </a:p>
          <a:p>
            <a:pPr marL="285750" marR="0" lvl="0" indent="-285750" eaLnBrk="0">
              <a:lnSpc>
                <a:spcPct val="98214"/>
              </a:lnSpc>
              <a:spcAft>
                <a:spcPts val="1373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接收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KB/sec：每秒接收到的千字节数</a:t>
            </a:r>
          </a:p>
          <a:p>
            <a:pPr marL="285750" marR="0" lvl="0" indent="-285750" eaLnBrk="0">
              <a:lnSpc>
                <a:spcPct val="8363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送</a:t>
            </a:r>
            <a:r>
              <a:rPr lang="en-US" altLang="zh-CN" sz="1400" kern="0" spc="1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K</a:t>
            </a:r>
            <a:r>
              <a:rPr lang="en-US" altLang="zh-CN" sz="140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B/sec：每秒发送的千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字节数</a:t>
            </a:r>
          </a:p>
        </p:txBody>
      </p:sp>
      <p:sp>
        <p:nvSpPr>
          <p:cNvPr id="3460" name="VectorPath 346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  <p:sp>
        <p:nvSpPr>
          <p:cNvPr id="3461" name="VectorPath 346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</p:spTree>
    <p:extLst>
      <p:ext uri="{BF995B8A-AD0D-4F27-E8C7-FFFB8C6D3DBE}"/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62" name="Combination 346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463" name="VectorPath 346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464" name="VectorPath 346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465" name="TextBox3465"/>
          <p:cNvSpPr txBox="1"/>
          <p:nvPr/>
        </p:nvSpPr>
        <p:spPr>
          <a:xfrm>
            <a:off x="802323" y="345580"/>
            <a:ext cx="429133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30-JMeter测试报告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聚合报告</a:t>
            </a:r>
          </a:p>
        </p:txBody>
      </p:sp>
      <p:pic>
        <p:nvPicPr>
          <p:cNvPr id="3466" name="794C5D10-CBC6-4EAD-5316-29BDAB72BD6B"/>
          <p:cNvPicPr>
            <a:picLocks noChangeAspect="1"/>
          </p:cNvPicPr>
          <p:nvPr/>
        </p:nvPicPr>
        <p:blipFill>
          <a:blip r:embed="rId2" cstate="print">
            <a:extLst>
              <a:ext uri="{85C84D5F-DD98-4285-3D3B-1E4ED5BCC89D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467" name="VectorPath 346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468" name="1E34E9AB-49DC-4D9B-AA79-09DE698FD40C"/>
          <p:cNvPicPr>
            <a:picLocks noChangeAspect="1"/>
          </p:cNvPicPr>
          <p:nvPr/>
        </p:nvPicPr>
        <p:blipFill>
          <a:blip r:embed="rId3" cstate="print">
            <a:extLst>
              <a:ext uri="{4FAD73E9-041E-4EAB-53CD-61EE3BCE874A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469" name="VectorPath 3469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470" name="TextBox3470"/>
          <p:cNvSpPr txBox="1"/>
          <p:nvPr/>
        </p:nvSpPr>
        <p:spPr>
          <a:xfrm>
            <a:off x="806196" y="1126950"/>
            <a:ext cx="7735789" cy="3859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请求：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ttps://www.baidu.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com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、模拟5个用户并发，控制服务器QPS为20，运行时长设置为10分钟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、添加聚合报告，收集系统性能指标：响应时间、吞吐量、错误率、网路速率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471" name="VectorPath 3471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3472" name="292294AB-E7E5-408D-D3D3-68BE3166BC6A"/>
          <p:cNvPicPr>
            <a:picLocks noChangeAspect="1"/>
          </p:cNvPicPr>
          <p:nvPr/>
        </p:nvPicPr>
        <p:blipFill>
          <a:blip r:embed="rId5" cstate="print">
            <a:extLst>
              <a:ext uri="{FFDC88F7-F121-4E20-CA56-E82EBCC626FF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3473" name="TextBox3473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3474" name="TextBox3474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475" name="VectorPath 347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476" name="VectorPath 347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460268FB-C9C6-4CA1-AD94-5FEA19016431}"/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77" name="Combination 347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478" name="VectorPath 347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479" name="VectorPath 347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480" name="TextBox3480"/>
          <p:cNvSpPr txBox="1"/>
          <p:nvPr/>
        </p:nvSpPr>
        <p:spPr>
          <a:xfrm>
            <a:off x="802323" y="345580"/>
            <a:ext cx="490601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31-JMeter测试报告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html测试报告</a:t>
            </a:r>
          </a:p>
        </p:txBody>
      </p:sp>
      <p:pic>
        <p:nvPicPr>
          <p:cNvPr id="3481" name="98750FFC-3598-4282-8131-56FA3E1A499C"/>
          <p:cNvPicPr>
            <a:picLocks noChangeAspect="1"/>
          </p:cNvPicPr>
          <p:nvPr/>
        </p:nvPicPr>
        <p:blipFill>
          <a:blip r:embed="rId2" cstate="print">
            <a:extLst>
              <a:ext uri="{8A5A58DB-C835-4AC8-560C-0A01F11BFDB3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482" name="VectorPath 348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483" name="B19B7FB6-4226-41C1-A082-97FE4C11B02D"/>
          <p:cNvPicPr>
            <a:picLocks noChangeAspect="1"/>
          </p:cNvPicPr>
          <p:nvPr/>
        </p:nvPicPr>
        <p:blipFill>
          <a:blip r:embed="rId3" cstate="print">
            <a:extLst>
              <a:ext uri="{95C81AF1-F75E-4C51-0D8C-5ADE241AF990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484" name="TextBox3484"/>
          <p:cNvSpPr txBox="1"/>
          <p:nvPr/>
        </p:nvSpPr>
        <p:spPr>
          <a:xfrm>
            <a:off x="930313" y="1101622"/>
            <a:ext cx="8985872" cy="56742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用：JMeter支持生成HTML测试报告，以便从测试计划中获得图表和统计信息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8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命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2178990" indent="0" eaLnBrk="0">
              <a:lnSpc>
                <a:spcPct val="137634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</a:t>
            </a:r>
            <a:r>
              <a:rPr lang="en-US" altLang="zh-CN" sz="1550" kern="0" spc="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-n</a:t>
            </a:r>
            <a:r>
              <a:rPr lang="en-US" altLang="zh-CN" sz="1550" kern="0" spc="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-t</a:t>
            </a:r>
            <a:r>
              <a:rPr lang="en-US" altLang="zh-CN" sz="1550" kern="0" spc="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[jmx</a:t>
            </a:r>
            <a:r>
              <a:rPr lang="en-US" altLang="zh-CN" sz="1550" kern="0" spc="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file]</a:t>
            </a:r>
            <a:r>
              <a:rPr lang="en-US" altLang="zh-CN" sz="1550" kern="0" spc="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-l</a:t>
            </a:r>
            <a:r>
              <a:rPr lang="en-US" altLang="zh-CN" sz="1550" kern="0" spc="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[result</a:t>
            </a:r>
            <a:r>
              <a:rPr lang="en-US" altLang="zh-CN" sz="1550" kern="0" spc="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file]</a:t>
            </a:r>
            <a:r>
              <a:rPr lang="en-US" altLang="zh-CN" sz="1550" kern="0" spc="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-e</a:t>
            </a:r>
            <a:r>
              <a:rPr lang="en-US" altLang="zh-CN" sz="1550" kern="0" spc="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-o</a:t>
            </a:r>
            <a:r>
              <a:rPr lang="en-US" altLang="zh-CN" sz="1550" kern="0" spc="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[html</a:t>
            </a:r>
            <a:r>
              <a:rPr lang="en-US" altLang="zh-CN" sz="1550" kern="0" spc="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report</a:t>
            </a:r>
            <a:r>
              <a:rPr lang="en-US" altLang="zh-CN" sz="1550" kern="0" spc="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folder]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eg: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-n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-t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hello.jmx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-l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result.jtl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-e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-o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./report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数描述：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n：非GUI模式执行JMeter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739140" indent="0" eaLnBrk="0">
              <a:lnSpc>
                <a:spcPct val="150179"/>
              </a:lnSpc>
              <a:spcAft>
                <a:spcPts val="0"/>
              </a:spcAft>
            </a:pPr>
            <a:r>
              <a:rPr lang="en-US" altLang="zh-CN" sz="155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-t</a:t>
            </a:r>
            <a:r>
              <a:rPr lang="en-US" altLang="zh-CN" sz="1550" kern="0" spc="106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[jmx</a:t>
            </a:r>
            <a:r>
              <a:rPr lang="en-US" altLang="zh-CN" sz="1550" kern="0" spc="106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file]：测试计划保存的路径及.jmx文件名，路径可以是相对路径也可以是绝对路径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55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55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550" kern="0" spc="73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[result</a:t>
            </a:r>
            <a:r>
              <a:rPr lang="en-US" altLang="zh-CN" sz="1550" kern="0" spc="73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file]：保存生成测试结果的文件，jtl文件格式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55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e：测试结束后，生成测试报告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-o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[html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report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folder]：存放生成测试报告的路径，路径可以是相对路径也可以是绝对路径</a:t>
            </a:r>
          </a:p>
          <a:p>
            <a:pPr marL="0" marR="0" indent="0" eaLnBrk="0">
              <a:lnSpc>
                <a:spcPct val="21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5698"/>
              </a:lnSpc>
            </a:pPr>
            <a:r>
              <a:rPr lang="en-US" altLang="zh-CN" sz="1550" kern="0" spc="2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注意</a:t>
            </a:r>
            <a:r>
              <a:rPr lang="en-US" altLang="zh-CN" sz="1550" kern="0" spc="2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：result.jtl和report会自动生成，</a:t>
            </a:r>
            <a:r>
              <a:rPr lang="en-US" altLang="zh-CN" sz="1550" kern="0" spc="2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如果在执行命令时result.jtl和report已存在，必须用先</a:t>
            </a:r>
            <a:r>
              <a:rPr lang="en-US" altLang="zh-CN" sz="15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删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除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，否则在运行命令时就会报错</a:t>
            </a:r>
          </a:p>
          <a:p>
            <a:pPr marL="4079837" marR="0" indent="0" eaLnBrk="0">
              <a:lnSpc>
                <a:spcPct val="96527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485" name="VectorPath 348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486" name="VectorPath 348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202BBA8E-F0D6-4D67-583A-5F1913C90DA8}"/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7" name="Combination 348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488" name="VectorPath 348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489" name="VectorPath 348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490" name="TextBox3490"/>
          <p:cNvSpPr txBox="1"/>
          <p:nvPr/>
        </p:nvSpPr>
        <p:spPr>
          <a:xfrm>
            <a:off x="802323" y="345580"/>
            <a:ext cx="490601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31-JMeter测试报告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html测试报告</a:t>
            </a:r>
          </a:p>
        </p:txBody>
      </p:sp>
      <p:pic>
        <p:nvPicPr>
          <p:cNvPr id="3491" name="E77CB49D-28C8-4CA0-E696-0B98E8F24200"/>
          <p:cNvPicPr>
            <a:picLocks noChangeAspect="1"/>
          </p:cNvPicPr>
          <p:nvPr/>
        </p:nvPicPr>
        <p:blipFill>
          <a:blip r:embed="rId2" cstate="print">
            <a:extLst>
              <a:ext uri="{96AAEC1D-7B3F-438D-2B72-C6375CB9552F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492" name="VectorPath 349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493" name="6278D96D-BAFB-449B-24D0-746696452182"/>
          <p:cNvPicPr>
            <a:picLocks noChangeAspect="1"/>
          </p:cNvPicPr>
          <p:nvPr/>
        </p:nvPicPr>
        <p:blipFill>
          <a:blip r:embed="rId3" cstate="print">
            <a:extLst>
              <a:ext uri="{2D52E662-636C-40FD-028D-AEAECA9D5F21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494" name="VectorPath 3494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495" name="TextBox3495"/>
          <p:cNvSpPr txBox="1"/>
          <p:nvPr/>
        </p:nvSpPr>
        <p:spPr>
          <a:xfrm>
            <a:off x="806196" y="1126950"/>
            <a:ext cx="7735789" cy="3859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请求：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ttps://www.baidu.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com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、模拟5个用户并发，控制服务器QPS为20，运行时长设置为10分钟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、使用命令行的方式运行，并收集HTML测试报告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496" name="VectorPath 3496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3497" name="528266F1-D971-4172-2F84-7778C63B803F"/>
          <p:cNvPicPr>
            <a:picLocks noChangeAspect="1"/>
          </p:cNvPicPr>
          <p:nvPr/>
        </p:nvPicPr>
        <p:blipFill>
          <a:blip r:embed="rId5" cstate="print">
            <a:extLst>
              <a:ext uri="{CED0A1D8-D0BD-49E5-31AD-F0B17C7381A4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3498" name="TextBox3498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3499" name="TextBox3499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500" name="VectorPath 350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501" name="VectorPath 350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C574F4BF-C53A-40D7-E5B2-8EA2BB2811E2}"/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02" name="Combination 350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503" name="VectorPath 350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504" name="VectorPath 350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505" name="TextBox3505"/>
          <p:cNvSpPr txBox="1"/>
          <p:nvPr/>
        </p:nvSpPr>
        <p:spPr>
          <a:xfrm>
            <a:off x="802323" y="345580"/>
            <a:ext cx="490601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31-JMeter测试报告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html测试报告</a:t>
            </a:r>
          </a:p>
        </p:txBody>
      </p:sp>
      <p:pic>
        <p:nvPicPr>
          <p:cNvPr id="3506" name="28A0847D-4D76-432A-5ED4-22EAF328E1AA"/>
          <p:cNvPicPr>
            <a:picLocks noChangeAspect="1"/>
          </p:cNvPicPr>
          <p:nvPr/>
        </p:nvPicPr>
        <p:blipFill>
          <a:blip r:embed="rId2" cstate="print">
            <a:extLst>
              <a:ext uri="{C76F3DFC-7E1E-4536-A81B-ED479E124939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507" name="VectorPath 350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508" name="393A9265-B168-470D-32D1-44FE4EBB0C42"/>
          <p:cNvPicPr>
            <a:picLocks noChangeAspect="1"/>
          </p:cNvPicPr>
          <p:nvPr/>
        </p:nvPicPr>
        <p:blipFill>
          <a:blip r:embed="rId3" cstate="print">
            <a:extLst>
              <a:ext uri="{5E8F47EA-8612-41C7-321F-A3E400EB1FC9}"/>
            </a:extLst>
          </a:blip>
          <a:srcRect/>
          <a:stretch>
            <a:fillRect/>
          </a:stretch>
        </p:blipFill>
        <p:spPr>
          <a:xfrm>
            <a:off x="1213802" y="1131798"/>
            <a:ext cx="7334250" cy="3867150"/>
          </a:xfrm>
          <a:prstGeom prst="rect">
            <a:avLst/>
          </a:prstGeom>
        </p:spPr>
      </p:pic>
      <p:sp>
        <p:nvSpPr>
          <p:cNvPr id="3509" name="TextBox3509"/>
          <p:cNvSpPr txBox="1"/>
          <p:nvPr/>
        </p:nvSpPr>
        <p:spPr>
          <a:xfrm>
            <a:off x="802323" y="1131798"/>
            <a:ext cx="8443596" cy="2023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752"/>
              </a:lnSpc>
            </a:pPr>
            <a:r>
              <a:rPr lang="en-US" altLang="zh-CN" sz="2325" kern="0" spc="50" baseline="-613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</a:t>
            </a:r>
            <a:r>
              <a:rPr lang="en-US" altLang="zh-CN" sz="2325" kern="0" spc="45" baseline="-613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</a:t>
            </a:r>
            <a:r>
              <a:rPr lang="en-US" altLang="zh-CN" sz="2325" kern="0" spc="35" baseline="-613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ML</a:t>
            </a:r>
            <a:r>
              <a:rPr lang="en-US" altLang="zh-CN" sz="2325" kern="0" spc="56535" baseline="-6131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65" baseline="-613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目录下的index文件</a:t>
            </a:r>
            <a:r>
              <a:rPr lang="en-US" altLang="zh-CN" sz="2325" kern="0" spc="50" baseline="-613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，效果展示如下</a:t>
            </a:r>
          </a:p>
        </p:txBody>
      </p:sp>
      <p:pic>
        <p:nvPicPr>
          <p:cNvPr id="3510" name="8606C00A-6BBE-4F1F-EBE6-05517EFA0B5B"/>
          <p:cNvPicPr>
            <a:picLocks noChangeAspect="1"/>
          </p:cNvPicPr>
          <p:nvPr/>
        </p:nvPicPr>
        <p:blipFill>
          <a:blip r:embed="rId4" cstate="print">
            <a:extLst>
              <a:ext uri="{2140C215-E3DC-42CC-9C64-E4DC1169108D}"/>
            </a:extLst>
          </a:blip>
          <a:srcRect/>
          <a:stretch>
            <a:fillRect/>
          </a:stretch>
        </p:blipFill>
        <p:spPr>
          <a:xfrm>
            <a:off x="1173480" y="1484376"/>
            <a:ext cx="8938260" cy="3442716"/>
          </a:xfrm>
          <a:prstGeom prst="rect">
            <a:avLst/>
          </a:prstGeom>
        </p:spPr>
      </p:pic>
      <p:sp>
        <p:nvSpPr>
          <p:cNvPr id="3511" name="TextBox3511"/>
          <p:cNvSpPr txBox="1"/>
          <p:nvPr/>
        </p:nvSpPr>
        <p:spPr>
          <a:xfrm>
            <a:off x="802323" y="5181847"/>
            <a:ext cx="5183506" cy="1283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APDEX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(应用性能指标)：</a:t>
            </a:r>
          </a:p>
          <a:p>
            <a:pPr marL="0" marR="0" indent="0" eaLnBrk="0">
              <a:lnSpc>
                <a:spcPct val="86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APDEX：满意度，范围在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0-1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之间，1表示达到所有用户均满意</a:t>
            </a:r>
          </a:p>
          <a:p>
            <a:pPr marL="285750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T(Toleration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threshold)：容忍或满意阈值</a:t>
            </a:r>
          </a:p>
          <a:p>
            <a:pPr marL="285750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F(Frustration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threshold)：失败阈值</a:t>
            </a:r>
          </a:p>
        </p:txBody>
      </p:sp>
      <p:sp>
        <p:nvSpPr>
          <p:cNvPr id="3512" name="TextBox3512"/>
          <p:cNvSpPr txBox="1"/>
          <p:nvPr/>
        </p:nvSpPr>
        <p:spPr>
          <a:xfrm>
            <a:off x="6733350" y="5181847"/>
            <a:ext cx="4092575" cy="426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  <a:spcAft>
                <a:spcPts val="0"/>
              </a:spcAft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Requests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Summary（请求总结）：</a:t>
            </a: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成功与失败的请求占比，KO指失败率，OK指成功率</a:t>
            </a:r>
          </a:p>
        </p:txBody>
      </p:sp>
      <p:sp>
        <p:nvSpPr>
          <p:cNvPr id="3513" name="TextBox3513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514" name="VectorPath 351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515" name="VectorPath 351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47C545B-A178-422F-3B07-702330AAE5D7}"/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16" name="Combination 351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517" name="VectorPath 351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518" name="VectorPath 351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519" name="TextBox3519"/>
          <p:cNvSpPr txBox="1"/>
          <p:nvPr/>
        </p:nvSpPr>
        <p:spPr>
          <a:xfrm>
            <a:off x="802323" y="345580"/>
            <a:ext cx="490601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31-JMeter测试报告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html测试报告</a:t>
            </a:r>
          </a:p>
        </p:txBody>
      </p:sp>
      <p:pic>
        <p:nvPicPr>
          <p:cNvPr id="3520" name="284FCBB5-1401-41E5-941C-10C040579F75"/>
          <p:cNvPicPr>
            <a:picLocks noChangeAspect="1"/>
          </p:cNvPicPr>
          <p:nvPr/>
        </p:nvPicPr>
        <p:blipFill>
          <a:blip r:embed="rId2" cstate="print">
            <a:extLst>
              <a:ext uri="{07FF4D63-8A21-43F2-BD36-945BE37641FD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521" name="VectorPath 352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522" name="TextBox3522"/>
          <p:cNvSpPr txBox="1"/>
          <p:nvPr/>
        </p:nvSpPr>
        <p:spPr>
          <a:xfrm>
            <a:off x="802323" y="1108353"/>
            <a:ext cx="8656956" cy="479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7849"/>
              </a:lnSpc>
              <a:spcAft>
                <a:spcPts val="61"/>
              </a:spcAft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TML测试报告：</a:t>
            </a: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Chart（详细信息图表）：它包括Throughput（吞吐量）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、Response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Times（响应时间）等</a:t>
            </a:r>
          </a:p>
        </p:txBody>
      </p:sp>
      <p:sp>
        <p:nvSpPr>
          <p:cNvPr id="3523" name="TextBox3523"/>
          <p:cNvSpPr txBox="1"/>
          <p:nvPr/>
        </p:nvSpPr>
        <p:spPr>
          <a:xfrm>
            <a:off x="1483182" y="4205591"/>
            <a:ext cx="1726883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秒事务数，即TPS</a:t>
            </a:r>
          </a:p>
        </p:txBody>
      </p:sp>
      <p:pic>
        <p:nvPicPr>
          <p:cNvPr id="3524" name="459200E7-BE7D-40E3-8DB8-51F66899BF70"/>
          <p:cNvPicPr>
            <a:picLocks noChangeAspect="1"/>
          </p:cNvPicPr>
          <p:nvPr/>
        </p:nvPicPr>
        <p:blipFill>
          <a:blip r:embed="rId3" cstate="print">
            <a:extLst>
              <a:ext uri="{B3DCC91A-D034-4CE0-D669-0E81EEF348E7}"/>
            </a:extLst>
          </a:blip>
          <a:srcRect/>
          <a:stretch>
            <a:fillRect/>
          </a:stretch>
        </p:blipFill>
        <p:spPr>
          <a:xfrm>
            <a:off x="385572" y="1959864"/>
            <a:ext cx="4896612" cy="1994916"/>
          </a:xfrm>
          <a:prstGeom prst="rect">
            <a:avLst/>
          </a:prstGeom>
        </p:spPr>
      </p:pic>
      <p:pic>
        <p:nvPicPr>
          <p:cNvPr id="3525" name="D9F1F403-7B4C-415B-5D0C-4BF0B5F5048B"/>
          <p:cNvPicPr>
            <a:picLocks noChangeAspect="1"/>
          </p:cNvPicPr>
          <p:nvPr/>
        </p:nvPicPr>
        <p:blipFill>
          <a:blip r:embed="rId4" cstate="print">
            <a:extLst>
              <a:ext uri="{DF6B2254-D17C-464E-75AC-8CDEB0D5AE7E}"/>
            </a:extLst>
          </a:blip>
          <a:srcRect/>
          <a:stretch>
            <a:fillRect/>
          </a:stretch>
        </p:blipFill>
        <p:spPr>
          <a:xfrm>
            <a:off x="5017008" y="2851404"/>
            <a:ext cx="7174992" cy="2627376"/>
          </a:xfrm>
          <a:prstGeom prst="rect">
            <a:avLst/>
          </a:prstGeom>
        </p:spPr>
      </p:pic>
      <p:sp>
        <p:nvSpPr>
          <p:cNvPr id="3526" name="TextBox3526"/>
          <p:cNvSpPr txBox="1"/>
          <p:nvPr/>
        </p:nvSpPr>
        <p:spPr>
          <a:xfrm>
            <a:off x="5010150" y="5846875"/>
            <a:ext cx="5836235" cy="929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366469" marR="0" indent="0" eaLnBrk="0">
              <a:lnSpc>
                <a:spcPct val="101612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Response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Times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Over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Time（脚本运行期间的响应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间变化趋势图）</a:t>
            </a:r>
          </a:p>
          <a:p>
            <a:pPr marL="0" marR="0" indent="0" eaLnBrk="0">
              <a:lnSpc>
                <a:spcPct val="11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pic>
        <p:nvPicPr>
          <p:cNvPr id="3527" name="537176A2-0F42-46CD-6F7F-55B800D7DD93"/>
          <p:cNvPicPr>
            <a:picLocks noChangeAspect="1"/>
          </p:cNvPicPr>
          <p:nvPr/>
        </p:nvPicPr>
        <p:blipFill>
          <a:blip r:embed="rId5" cstate="print">
            <a:extLst>
              <a:ext uri="{F69C2412-A1C6-4273-6B69-8C5FA994921E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528" name="VectorPath 352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529" name="VectorPath 352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83B4350-7DE5-4741-9A49-678720DC9DE8}"/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VectorPath 17"/>
          <p:cNvSpPr/>
          <p:nvPr/>
        </p:nvSpPr>
        <p:spPr>
          <a:xfrm>
            <a:off x="441293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sp>
        <p:nvSpPr>
          <p:cNvPr id="18" name="VectorPath 18"/>
          <p:cNvSpPr/>
          <p:nvPr/>
        </p:nvSpPr>
        <p:spPr>
          <a:xfrm>
            <a:off x="1284732" y="2458682"/>
            <a:ext cx="474764" cy="474472"/>
          </a:xfrm>
          <a:custGeom>
            <a:avLst/>
            <a:gdLst/>
            <a:ahLst/>
            <a:cxnLst/>
            <a:rect l="l" t="t" r="r" b="b"/>
            <a:pathLst>
              <a:path w="474764" h="474472">
                <a:moveTo>
                  <a:pt x="0" y="237274"/>
                </a:moveTo>
                <a:cubicBezTo>
                  <a:pt x="292" y="106210"/>
                  <a:pt x="106515" y="0"/>
                  <a:pt x="237528" y="0"/>
                </a:cubicBezTo>
                <a:cubicBezTo>
                  <a:pt x="368554" y="0"/>
                  <a:pt x="474764" y="106210"/>
                  <a:pt x="474764" y="237236"/>
                </a:cubicBezTo>
                <a:cubicBezTo>
                  <a:pt x="474764" y="368262"/>
                  <a:pt x="368554" y="474472"/>
                  <a:pt x="237528" y="474472"/>
                </a:cubicBezTo>
                <a:cubicBezTo>
                  <a:pt x="106515" y="474472"/>
                  <a:pt x="292" y="368262"/>
                  <a:pt x="0" y="237274"/>
                </a:cubicBez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19" name="22BAE0DD-B0BF-425C-78F6-775662D909FD"/>
          <p:cNvPicPr>
            <a:picLocks noChangeAspect="1"/>
          </p:cNvPicPr>
          <p:nvPr/>
        </p:nvPicPr>
        <p:blipFill>
          <a:blip r:embed="rId2" cstate="print">
            <a:extLst>
              <a:ext uri="{CFAE8F30-4C73-4B09-30A8-8CC84E111895}"/>
            </a:extLst>
          </a:blip>
          <a:srcRect/>
          <a:stretch>
            <a:fillRect/>
          </a:stretch>
        </p:blipFill>
        <p:spPr>
          <a:xfrm>
            <a:off x="1303833" y="2476120"/>
            <a:ext cx="447675" cy="447675"/>
          </a:xfrm>
          <a:prstGeom prst="rect">
            <a:avLst/>
          </a:prstGeom>
        </p:spPr>
      </p:pic>
      <p:sp>
        <p:nvSpPr>
          <p:cNvPr id="20" name="TextBox20"/>
          <p:cNvSpPr txBox="1"/>
          <p:nvPr/>
        </p:nvSpPr>
        <p:spPr>
          <a:xfrm>
            <a:off x="1284732" y="2088378"/>
            <a:ext cx="7728141" cy="1653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151186" marR="0" lvl="0" indent="-457200" eaLnBrk="0">
              <a:lnSpc>
                <a:spcPct val="90833"/>
              </a:lnSpc>
              <a:buClr>
                <a:srgbClr val="49504F"/>
              </a:buClr>
              <a:buFont typeface="Wingdings" panose="02000000000000000000" charset="0"/>
              <a:buChar char=""/>
            </a:pPr>
            <a:r>
              <a:rPr lang="en-US" altLang="zh-CN" sz="2000" kern="0" spc="-15" baseline="0" noProof="0" dirty="0">
                <a:solidFill>
                  <a:srgbClr val="49504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</a:t>
            </a:r>
            <a:r>
              <a:rPr lang="en-US" altLang="zh-CN" sz="2000" kern="0" spc="0" baseline="0" noProof="0" dirty="0">
                <a:solidFill>
                  <a:srgbClr val="49504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解性能测试的理论</a:t>
            </a:r>
          </a:p>
          <a:p>
            <a:pPr marL="3693986" marR="0" indent="0" eaLnBrk="0">
              <a:lnSpc>
                <a:spcPct val="224375"/>
              </a:lnSpc>
            </a:pPr>
            <a:r>
              <a:rPr lang="en-US" altLang="zh-CN" sz="2000" kern="0" spc="0" baseline="0" noProof="0" dirty="0">
                <a:solidFill>
                  <a:srgbClr val="49504F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2000" kern="0" spc="-2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lang="en-US" altLang="zh-CN" sz="2000" kern="0" spc="0" baseline="0" noProof="0" dirty="0" err="1">
                <a:solidFill>
                  <a:srgbClr val="49504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掌握JMeter性能测试工具的使用</a:t>
            </a:r>
            <a:endParaRPr lang="en-US" altLang="zh-CN" sz="2000" kern="0" spc="0" baseline="0" noProof="0" dirty="0">
              <a:solidFill>
                <a:srgbClr val="49504F"/>
              </a:solidFill>
              <a:latin typeface="SimSun" pitchFamily="2" charset="0"/>
              <a:ea typeface="SimSun" pitchFamily="2" charset="0"/>
              <a:cs typeface="SimSun" pitchFamily="2" charset="0"/>
            </a:endParaRPr>
          </a:p>
          <a:p>
            <a:pPr marL="29769" marR="0" indent="0" eaLnBrk="0">
              <a:lnSpc>
                <a:spcPct val="101626"/>
              </a:lnSpc>
              <a:spcAft>
                <a:spcPts val="538"/>
              </a:spcAft>
            </a:pPr>
            <a:r>
              <a:rPr lang="en-US" altLang="zh-CN" sz="2050" kern="0" spc="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Learning</a:t>
            </a:r>
            <a:r>
              <a:rPr lang="en-US" altLang="zh-CN" sz="2050" kern="0" spc="-1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050" kern="0" spc="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Objectives</a:t>
            </a:r>
          </a:p>
          <a:p>
            <a:pPr marL="4151186" marR="0" lvl="0" indent="-457200" eaLnBrk="0">
              <a:lnSpc>
                <a:spcPct val="102500"/>
              </a:lnSpc>
              <a:buClr>
                <a:srgbClr val="404040"/>
              </a:buClr>
              <a:buFont typeface="Wingdings" panose="02000000000000000000" charset="0"/>
              <a:buChar char=""/>
            </a:pPr>
            <a:r>
              <a:rPr lang="en-US" altLang="zh-CN" sz="20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了</a:t>
            </a:r>
            <a:r>
              <a:rPr lang="en-US" altLang="zh-CN" sz="20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解Locust性能测试工具</a:t>
            </a:r>
          </a:p>
        </p:txBody>
      </p:sp>
      <p:sp>
        <p:nvSpPr>
          <p:cNvPr id="22" name="TextBox22"/>
          <p:cNvSpPr txBox="1"/>
          <p:nvPr/>
        </p:nvSpPr>
        <p:spPr>
          <a:xfrm>
            <a:off x="1814119" y="2353168"/>
            <a:ext cx="214122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6225" kern="0" spc="9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学习目</a:t>
            </a:r>
            <a:r>
              <a:rPr lang="en-US" altLang="zh-CN" sz="6225" kern="0" spc="7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标</a:t>
            </a:r>
          </a:p>
        </p:txBody>
      </p:sp>
      <p:grpSp>
        <p:nvGrpSpPr>
          <p:cNvPr id="24" name="Combination 24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25" name="VectorPath 25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26" name="VectorPath 26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6B7F0FD1-384E-489D-1F0D-F4EB19F51989}"/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3" name="Combination 333"/>
          <p:cNvGrpSpPr/>
          <p:nvPr/>
        </p:nvGrpSpPr>
        <p:grpSpPr>
          <a:xfrm>
            <a:off x="3596640" y="2337816"/>
            <a:ext cx="1411224" cy="1319784"/>
            <a:chOff x="3596640" y="2337816"/>
            <a:chExt cx="1411224" cy="1319784"/>
          </a:xfrm>
        </p:grpSpPr>
        <p:sp>
          <p:nvSpPr>
            <p:cNvPr id="334" name="VectorPath 334"/>
            <p:cNvSpPr/>
            <p:nvPr/>
          </p:nvSpPr>
          <p:spPr>
            <a:xfrm>
              <a:off x="3870960" y="2337816"/>
              <a:ext cx="1136904" cy="1319784"/>
            </a:xfrm>
            <a:custGeom>
              <a:avLst/>
              <a:gdLst/>
              <a:ahLst/>
              <a:cxnLst/>
              <a:rect l="l" t="t" r="r" b="b"/>
              <a:pathLst>
                <a:path w="1136904" h="1319784">
                  <a:moveTo>
                    <a:pt x="568452" y="0"/>
                  </a:moveTo>
                  <a:lnTo>
                    <a:pt x="1136904" y="284988"/>
                  </a:lnTo>
                  <a:lnTo>
                    <a:pt x="1136904" y="1034796"/>
                  </a:lnTo>
                  <a:lnTo>
                    <a:pt x="568452" y="1319784"/>
                  </a:lnTo>
                  <a:lnTo>
                    <a:pt x="0" y="1034796"/>
                  </a:lnTo>
                  <a:lnTo>
                    <a:pt x="0" y="284988"/>
                  </a:lnTo>
                  <a:lnTo>
                    <a:pt x="568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335" name="VectorPath 335"/>
            <p:cNvSpPr/>
            <p:nvPr/>
          </p:nvSpPr>
          <p:spPr>
            <a:xfrm>
              <a:off x="3596640" y="3227832"/>
              <a:ext cx="370332" cy="429768"/>
            </a:xfrm>
            <a:custGeom>
              <a:avLst/>
              <a:gdLst/>
              <a:ahLst/>
              <a:cxnLst/>
              <a:rect l="l" t="t" r="r" b="b"/>
              <a:pathLst>
                <a:path w="370332" h="429768">
                  <a:moveTo>
                    <a:pt x="184404" y="0"/>
                  </a:moveTo>
                  <a:lnTo>
                    <a:pt x="370332" y="92964"/>
                  </a:lnTo>
                  <a:lnTo>
                    <a:pt x="370332" y="336804"/>
                  </a:lnTo>
                  <a:lnTo>
                    <a:pt x="184404" y="429768"/>
                  </a:lnTo>
                  <a:lnTo>
                    <a:pt x="0" y="336804"/>
                  </a:lnTo>
                  <a:lnTo>
                    <a:pt x="0" y="92964"/>
                  </a:lnTo>
                  <a:lnTo>
                    <a:pt x="184404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336" name="TextBox336"/>
          <p:cNvSpPr txBox="1"/>
          <p:nvPr/>
        </p:nvSpPr>
        <p:spPr>
          <a:xfrm>
            <a:off x="5384800" y="2449864"/>
            <a:ext cx="2845435" cy="487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2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32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能测试的策略</a:t>
            </a:r>
          </a:p>
        </p:txBody>
      </p:sp>
      <p:sp>
        <p:nvSpPr>
          <p:cNvPr id="337" name="TextBox337"/>
          <p:cNvSpPr txBox="1"/>
          <p:nvPr/>
        </p:nvSpPr>
        <p:spPr>
          <a:xfrm>
            <a:off x="4188460" y="2688335"/>
            <a:ext cx="510223" cy="601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9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</a:p>
        </p:txBody>
      </p:sp>
      <p:sp>
        <p:nvSpPr>
          <p:cNvPr id="338" name="TextBox338"/>
          <p:cNvSpPr txBox="1"/>
          <p:nvPr/>
        </p:nvSpPr>
        <p:spPr>
          <a:xfrm>
            <a:off x="5384800" y="3272192"/>
            <a:ext cx="10426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准测试</a:t>
            </a:r>
          </a:p>
        </p:txBody>
      </p:sp>
      <p:sp>
        <p:nvSpPr>
          <p:cNvPr id="339" name="TextBox339"/>
          <p:cNvSpPr txBox="1"/>
          <p:nvPr/>
        </p:nvSpPr>
        <p:spPr>
          <a:xfrm>
            <a:off x="5384800" y="3764952"/>
            <a:ext cx="10426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负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载测试</a:t>
            </a:r>
          </a:p>
        </p:txBody>
      </p:sp>
      <p:sp>
        <p:nvSpPr>
          <p:cNvPr id="340" name="TextBox340"/>
          <p:cNvSpPr txBox="1"/>
          <p:nvPr/>
        </p:nvSpPr>
        <p:spPr>
          <a:xfrm>
            <a:off x="5384800" y="4257712"/>
            <a:ext cx="12458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稳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定性测试</a:t>
            </a:r>
          </a:p>
        </p:txBody>
      </p:sp>
      <p:sp>
        <p:nvSpPr>
          <p:cNvPr id="341" name="TextBox341"/>
          <p:cNvSpPr txBox="1"/>
          <p:nvPr/>
        </p:nvSpPr>
        <p:spPr>
          <a:xfrm>
            <a:off x="5384800" y="4750472"/>
            <a:ext cx="28714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其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他：并发测试、压力测试等</a:t>
            </a:r>
          </a:p>
        </p:txBody>
      </p:sp>
    </p:spTree>
    <p:extLst>
      <p:ext uri="{9FE7EA7B-5A4C-4ED9-8383-2FAB7D898ECC}"/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30" name="Combination 353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531" name="VectorPath 353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532" name="VectorPath 353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533" name="TextBox3533"/>
          <p:cNvSpPr txBox="1"/>
          <p:nvPr/>
        </p:nvSpPr>
        <p:spPr>
          <a:xfrm>
            <a:off x="802323" y="335420"/>
            <a:ext cx="490601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31-JMeter测试报告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html测试报告</a:t>
            </a:r>
          </a:p>
        </p:txBody>
      </p:sp>
      <p:pic>
        <p:nvPicPr>
          <p:cNvPr id="3534" name="93E06568-0358-4E3C-7E9F-33960120DBA0"/>
          <p:cNvPicPr>
            <a:picLocks noChangeAspect="1"/>
          </p:cNvPicPr>
          <p:nvPr/>
        </p:nvPicPr>
        <p:blipFill>
          <a:blip r:embed="rId2" cstate="print">
            <a:extLst>
              <a:ext uri="{991B1249-7DBE-4FE8-11A3-B8864F34942A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535" name="VectorPath 353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536" name="TextBox3536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537" name="Combination 3537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3538" name="VectorPath 3538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3539" name="VectorPath 3539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3540" name="84076EBA-A97B-4294-038A-AAF9CF4ACBAA"/>
          <p:cNvPicPr>
            <a:picLocks noChangeAspect="1"/>
          </p:cNvPicPr>
          <p:nvPr/>
        </p:nvPicPr>
        <p:blipFill>
          <a:blip r:embed="rId3" cstate="print">
            <a:extLst>
              <a:ext uri="{EA0436BF-93F6-4CF2-0951-46C52D9FC923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3541" name="TextBox3541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542" name="Combination 3542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3543" name="VectorPath 3543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3544" name="VectorPath 3544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3545" name="3A654C78-E904-439A-E33B-CCD77DFCC006"/>
          <p:cNvPicPr>
            <a:picLocks noChangeAspect="1"/>
          </p:cNvPicPr>
          <p:nvPr/>
        </p:nvPicPr>
        <p:blipFill>
          <a:blip r:embed="rId4" cstate="print">
            <a:extLst>
              <a:ext uri="{1CE013AB-3CBE-4CE7-4A50-A881E7CB49B5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3546" name="7EE2BEE5-E062-4F9E-E869-460CAC74F509"/>
          <p:cNvPicPr>
            <a:picLocks noChangeAspect="1"/>
          </p:cNvPicPr>
          <p:nvPr/>
        </p:nvPicPr>
        <p:blipFill>
          <a:blip r:embed="rId5" cstate="print">
            <a:extLst>
              <a:ext uri="{8B499A55-80A0-40C6-AFF9-2DF82080DBBC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547" name="TextBox3547"/>
          <p:cNvSpPr txBox="1"/>
          <p:nvPr/>
        </p:nvSpPr>
        <p:spPr>
          <a:xfrm>
            <a:off x="3468658" y="1911618"/>
            <a:ext cx="5073327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2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2083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应时间、吞吐量、错误率、网路速率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548" name="TextBox3548"/>
          <p:cNvSpPr txBox="1"/>
          <p:nvPr/>
        </p:nvSpPr>
        <p:spPr>
          <a:xfrm>
            <a:off x="3468658" y="1911618"/>
            <a:ext cx="7257953" cy="4864257"/>
          </a:xfrm>
          <a:prstGeom prst="rect">
            <a:avLst/>
          </a:prstGeom>
          <a:noFill/>
        </p:spPr>
        <p:txBody>
          <a:bodyPr wrap="square" lIns="0" tIns="45720" rIns="0" bIns="0" rtlCol="0">
            <a:spAutoFit/>
          </a:bodyPr>
          <a:lstStyle/>
          <a:p>
            <a:pPr marL="1443258" marR="0" indent="0" eaLnBrk="0">
              <a:lnSpc>
                <a:spcPct val="97857"/>
              </a:lnSpc>
              <a:spcBef>
                <a:spcPts val="357"/>
              </a:spcBef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1）聚合报告的核心内容有哪些？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2）JMeter生成html测试报告的命令？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-n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-t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hello.jmx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-l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result.jtl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-e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-o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./report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意事项：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0000"/>
              </a:lnSpc>
              <a:buClr>
                <a:srgbClr val="FF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果在执行命令时result.jtl和report已存在，必须用先删除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3）JMeter的HTML测试报告的内容？</a:t>
            </a:r>
          </a:p>
          <a:p>
            <a:pPr marL="0" marR="0" indent="0" eaLnBrk="0">
              <a:lnSpc>
                <a:spcPct val="10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4464"/>
              </a:lnSpc>
              <a:spcAft>
                <a:spcPts val="1141"/>
              </a:spcAft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能统计仪表盘</a:t>
            </a:r>
          </a:p>
          <a:p>
            <a:pPr marL="1729008" marR="0" lvl="0" indent="-285750" eaLnBrk="0">
              <a:lnSpc>
                <a:spcPct val="102083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能测试过程中的详细信息报表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8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549" name="VectorPath 354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550" name="VectorPath 355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593C1113-ADD5-4220-09B0-1B4D96D13C6E}"/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51" name="Combination 355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552" name="VectorPath 355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553" name="VectorPath 355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554" name="TextBox3554"/>
          <p:cNvSpPr txBox="1"/>
          <p:nvPr/>
        </p:nvSpPr>
        <p:spPr>
          <a:xfrm>
            <a:off x="802323" y="345580"/>
            <a:ext cx="383032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2-JMeter性能测试常用图表</a:t>
            </a:r>
          </a:p>
        </p:txBody>
      </p:sp>
      <p:pic>
        <p:nvPicPr>
          <p:cNvPr id="3555" name="D5D1DB44-8A2A-478E-729A-409D7AEC7252"/>
          <p:cNvPicPr>
            <a:picLocks noChangeAspect="1"/>
          </p:cNvPicPr>
          <p:nvPr/>
        </p:nvPicPr>
        <p:blipFill>
          <a:blip r:embed="rId2" cstate="print">
            <a:extLst>
              <a:ext uri="{BEA5F896-807A-48D6-6A24-0D24C2215AE0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556" name="VectorPath 355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557" name="9F4C4787-D5A6-4735-16E6-EF8C8FB43819"/>
          <p:cNvPicPr>
            <a:picLocks noChangeAspect="1"/>
          </p:cNvPicPr>
          <p:nvPr/>
        </p:nvPicPr>
        <p:blipFill>
          <a:blip r:embed="rId3" cstate="print">
            <a:extLst>
              <a:ext uri="{8E97D3C1-6D4C-4372-F9AC-4E16759EB293}"/>
            </a:extLst>
          </a:blip>
          <a:srcRect/>
          <a:stretch>
            <a:fillRect/>
          </a:stretch>
        </p:blipFill>
        <p:spPr>
          <a:xfrm>
            <a:off x="1866900" y="2385060"/>
            <a:ext cx="2394204" cy="1353312"/>
          </a:xfrm>
          <a:prstGeom prst="rect">
            <a:avLst/>
          </a:prstGeom>
        </p:spPr>
      </p:pic>
      <p:sp>
        <p:nvSpPr>
          <p:cNvPr id="3558" name="TextBox3558"/>
          <p:cNvSpPr txBox="1"/>
          <p:nvPr/>
        </p:nvSpPr>
        <p:spPr>
          <a:xfrm>
            <a:off x="4842345" y="2030905"/>
            <a:ext cx="3657600" cy="20833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114299" indent="0" eaLnBrk="0">
              <a:lnSpc>
                <a:spcPct val="185000"/>
              </a:lnSpc>
            </a:pPr>
            <a:r>
              <a:rPr lang="en-US" altLang="zh-CN" sz="1750" kern="0" spc="120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17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12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掌握性能测试时TPS</a:t>
            </a:r>
            <a:r>
              <a:rPr lang="en-US" altLang="zh-CN" sz="1750" kern="0" spc="11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的计算方法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750" kern="0" dirty="0">
                <a:latin typeface="Wingdings" pitchFamily="2" charset="0"/>
                <a:ea typeface="Wingdings" pitchFamily="2" charset="0"/>
                <a:cs typeface="Wingdings" pitchFamily="2" charset="0"/>
              </a:rPr>
            </a:br>
            <a:r>
              <a:rPr lang="en-US" altLang="zh-CN" sz="1750" kern="0" spc="60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17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6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能使用JMete</a:t>
            </a:r>
            <a:r>
              <a:rPr lang="en-US" altLang="zh-CN" sz="1750" kern="0" spc="5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</a:t>
            </a:r>
            <a:r>
              <a:rPr lang="en-US" altLang="zh-CN" sz="1750" kern="0" spc="5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来下载第三方插件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750" kern="0" dirty="0">
                <a:latin typeface="Wingdings" pitchFamily="2" charset="0"/>
                <a:ea typeface="Wingdings" pitchFamily="2" charset="0"/>
                <a:cs typeface="Wingdings" pitchFamily="2" charset="0"/>
              </a:rPr>
            </a:br>
            <a:r>
              <a:rPr lang="en-US" altLang="zh-CN" sz="1750" kern="0" spc="0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-2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理解常用的性能测试图表</a:t>
            </a:r>
          </a:p>
          <a:p>
            <a:pPr marL="0" marR="0" indent="0" eaLnBrk="0">
              <a:lnSpc>
                <a:spcPct val="21624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2619"/>
              </a:lnSpc>
            </a:pPr>
            <a:r>
              <a:rPr lang="en-US" altLang="zh-CN" sz="1750" kern="0" spc="0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-2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使用PerfMon插件监控服务器资源</a:t>
            </a:r>
          </a:p>
        </p:txBody>
      </p:sp>
      <p:pic>
        <p:nvPicPr>
          <p:cNvPr id="3559" name="52185961-934E-47F5-DCBD-16DD643C3EDB"/>
          <p:cNvPicPr>
            <a:picLocks noChangeAspect="1"/>
          </p:cNvPicPr>
          <p:nvPr/>
        </p:nvPicPr>
        <p:blipFill>
          <a:blip r:embed="rId4" cstate="print">
            <a:extLst>
              <a:ext uri="{22942943-6CDC-4285-9EDA-31D2925A7180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560" name="TextBox3560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grpSp>
        <p:nvGrpSpPr>
          <p:cNvPr id="3561" name="Combination 3561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3562" name="VectorPath 3562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3563" name="VectorPath 3563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559327F1-6710-4A03-CA17-7336BCD03569}"/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4" name="Combination 356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565" name="VectorPath 356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566" name="VectorPath 356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567" name="TextBox3567"/>
          <p:cNvSpPr txBox="1"/>
          <p:nvPr/>
        </p:nvSpPr>
        <p:spPr>
          <a:xfrm>
            <a:off x="802323" y="345580"/>
            <a:ext cx="30632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2-性能测试时TPS计算</a:t>
            </a:r>
          </a:p>
        </p:txBody>
      </p:sp>
      <p:sp>
        <p:nvSpPr>
          <p:cNvPr id="3569" name="VectorPath 356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570" name="4AE6CBA0-1F6B-495E-478F-FF79C2452091"/>
          <p:cNvPicPr>
            <a:picLocks noChangeAspect="1"/>
          </p:cNvPicPr>
          <p:nvPr/>
        </p:nvPicPr>
        <p:blipFill>
          <a:blip r:embed="rId2" cstate="print">
            <a:extLst>
              <a:ext uri="{31AB927C-11F1-439B-3789-634A15CE50F9}"/>
            </a:extLst>
          </a:blip>
          <a:srcRect/>
          <a:stretch>
            <a:fillRect/>
          </a:stretch>
        </p:blipFill>
        <p:spPr>
          <a:xfrm>
            <a:off x="1403604" y="2189988"/>
            <a:ext cx="2555748" cy="2520696"/>
          </a:xfrm>
          <a:prstGeom prst="rect">
            <a:avLst/>
          </a:prstGeom>
        </p:spPr>
      </p:pic>
      <p:pic>
        <p:nvPicPr>
          <p:cNvPr id="3571" name="BE9E7DE0-21B9-4ECF-A076-6F0B36024E82"/>
          <p:cNvPicPr>
            <a:picLocks noChangeAspect="1"/>
          </p:cNvPicPr>
          <p:nvPr/>
        </p:nvPicPr>
        <p:blipFill>
          <a:blip r:embed="rId3" cstate="print">
            <a:extLst>
              <a:ext uri="{05A37606-7BB7-4E42-7394-990E2ED5B2FE}"/>
            </a:extLst>
          </a:blip>
          <a:srcRect/>
          <a:stretch>
            <a:fillRect/>
          </a:stretch>
        </p:blipFill>
        <p:spPr>
          <a:xfrm>
            <a:off x="4040848" y="2627033"/>
            <a:ext cx="4810125" cy="1390650"/>
          </a:xfrm>
          <a:prstGeom prst="rect">
            <a:avLst/>
          </a:prstGeom>
        </p:spPr>
      </p:pic>
      <p:sp>
        <p:nvSpPr>
          <p:cNvPr id="3572" name="TextBox3572"/>
          <p:cNvSpPr txBox="1"/>
          <p:nvPr/>
        </p:nvSpPr>
        <p:spPr>
          <a:xfrm>
            <a:off x="802323" y="1172972"/>
            <a:ext cx="3103880" cy="228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714"/>
              </a:lnSpc>
            </a:pPr>
            <a:r>
              <a:rPr lang="en-US" altLang="zh-CN" sz="2625" kern="0" spc="-25" baseline="-6137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2625" kern="0" spc="0" baseline="-6137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什么需要计算性能测试TPS？</a:t>
            </a:r>
          </a:p>
        </p:txBody>
      </p:sp>
      <p:sp>
        <p:nvSpPr>
          <p:cNvPr id="3574" name="TextBox3574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grpSp>
        <p:nvGrpSpPr>
          <p:cNvPr id="3575" name="Combination 3575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3576" name="VectorPath 3576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3577" name="VectorPath 3577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FD8DF9C1-A390-43A9-BB0D-55A78A187F79}"/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78" name="Combination 357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579" name="VectorPath 357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580" name="VectorPath 358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581" name="TextBox3581"/>
          <p:cNvSpPr txBox="1"/>
          <p:nvPr/>
        </p:nvSpPr>
        <p:spPr>
          <a:xfrm>
            <a:off x="802323" y="345580"/>
            <a:ext cx="30632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2-性能测试时TPS计算</a:t>
            </a:r>
          </a:p>
        </p:txBody>
      </p:sp>
      <p:sp>
        <p:nvSpPr>
          <p:cNvPr id="3583" name="VectorPath 358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584" name="TextBox3584"/>
          <p:cNvSpPr txBox="1"/>
          <p:nvPr/>
        </p:nvSpPr>
        <p:spPr>
          <a:xfrm>
            <a:off x="930313" y="1101622"/>
            <a:ext cx="664527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能测试时的TPS，大都是根据用户真实的业务数据（运营数据）来计算的</a:t>
            </a:r>
          </a:p>
        </p:txBody>
      </p:sp>
      <p:sp>
        <p:nvSpPr>
          <p:cNvPr id="3585" name="TextBox3585"/>
          <p:cNvSpPr txBox="1"/>
          <p:nvPr/>
        </p:nvSpPr>
        <p:spPr>
          <a:xfrm>
            <a:off x="930313" y="1826932"/>
            <a:ext cx="102044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运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营数据：</a:t>
            </a:r>
          </a:p>
        </p:txBody>
      </p:sp>
      <p:sp>
        <p:nvSpPr>
          <p:cNvPr id="3586" name="TextBox3586"/>
          <p:cNvSpPr txBox="1"/>
          <p:nvPr/>
        </p:nvSpPr>
        <p:spPr>
          <a:xfrm>
            <a:off x="930313" y="5019204"/>
            <a:ext cx="914082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V:（Page</a:t>
            </a:r>
          </a:p>
        </p:txBody>
      </p:sp>
      <p:pic>
        <p:nvPicPr>
          <p:cNvPr id="3587" name="D7EDD8E8-A888-4D0B-9B25-F927543A6EFA"/>
          <p:cNvPicPr>
            <a:picLocks noChangeAspect="1"/>
          </p:cNvPicPr>
          <p:nvPr/>
        </p:nvPicPr>
        <p:blipFill>
          <a:blip r:embed="rId2" cstate="print">
            <a:extLst>
              <a:ext uri="{575F4335-FAC7-4CC4-C3FF-7D5572BC3CE8}"/>
            </a:extLst>
          </a:blip>
          <a:srcRect/>
          <a:stretch>
            <a:fillRect/>
          </a:stretch>
        </p:blipFill>
        <p:spPr>
          <a:xfrm>
            <a:off x="1420368" y="2410968"/>
            <a:ext cx="7391400" cy="2625852"/>
          </a:xfrm>
          <a:prstGeom prst="rect">
            <a:avLst/>
          </a:prstGeom>
        </p:spPr>
      </p:pic>
      <p:sp>
        <p:nvSpPr>
          <p:cNvPr id="3589" name="TextBox3589"/>
          <p:cNvSpPr txBox="1"/>
          <p:nvPr/>
        </p:nvSpPr>
        <p:spPr>
          <a:xfrm>
            <a:off x="1950758" y="1888467"/>
            <a:ext cx="8127366" cy="33436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iew）即页面访问量，每打开一次页面PV计数+1，刷新页面也是。PV只统计页面访问次数。</a:t>
            </a:r>
          </a:p>
        </p:txBody>
      </p:sp>
      <p:sp>
        <p:nvSpPr>
          <p:cNvPr id="3591" name="VectorPath 359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592" name="VectorPath 359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25B30C3-608F-4451-6EDD-2C7A2F069F2F}"/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3" name="Combination 359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594" name="VectorPath 359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595" name="VectorPath 359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596" name="TextBox3596"/>
          <p:cNvSpPr txBox="1"/>
          <p:nvPr/>
        </p:nvSpPr>
        <p:spPr>
          <a:xfrm>
            <a:off x="802323" y="345580"/>
            <a:ext cx="30632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2-性能测试时TPS计算</a:t>
            </a:r>
          </a:p>
        </p:txBody>
      </p:sp>
      <p:sp>
        <p:nvSpPr>
          <p:cNvPr id="3598" name="VectorPath 359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599" name="5A58962F-D596-4591-CE16-0946EB6FEC53"/>
          <p:cNvPicPr>
            <a:picLocks noChangeAspect="1"/>
          </p:cNvPicPr>
          <p:nvPr/>
        </p:nvPicPr>
        <p:blipFill>
          <a:blip r:embed="rId2" cstate="print">
            <a:extLst>
              <a:ext uri="{C9EC7C4D-FF01-42EA-B270-780D5D996FE6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600" name="VectorPath 3600"/>
          <p:cNvSpPr/>
          <p:nvPr/>
        </p:nvSpPr>
        <p:spPr>
          <a:xfrm>
            <a:off x="1732979" y="1690294"/>
            <a:ext cx="5068443" cy="533235"/>
          </a:xfrm>
          <a:custGeom>
            <a:avLst/>
            <a:gdLst/>
            <a:ahLst/>
            <a:cxnLst/>
            <a:rect l="l" t="t" r="r" b="b"/>
            <a:pathLst>
              <a:path w="5068443" h="533235">
                <a:moveTo>
                  <a:pt x="5058220" y="241"/>
                </a:moveTo>
                <a:lnTo>
                  <a:pt x="5060608" y="965"/>
                </a:lnTo>
                <a:lnTo>
                  <a:pt x="5062803" y="2146"/>
                </a:lnTo>
                <a:lnTo>
                  <a:pt x="5064735" y="3721"/>
                </a:lnTo>
                <a:lnTo>
                  <a:pt x="5066309" y="5652"/>
                </a:lnTo>
                <a:lnTo>
                  <a:pt x="5067478" y="7848"/>
                </a:lnTo>
                <a:lnTo>
                  <a:pt x="5068202" y="10223"/>
                </a:lnTo>
                <a:lnTo>
                  <a:pt x="5068443" y="12700"/>
                </a:lnTo>
                <a:lnTo>
                  <a:pt x="5068443" y="520535"/>
                </a:lnTo>
                <a:lnTo>
                  <a:pt x="5068202" y="523011"/>
                </a:lnTo>
                <a:lnTo>
                  <a:pt x="5067478" y="525399"/>
                </a:lnTo>
                <a:lnTo>
                  <a:pt x="5066309" y="527596"/>
                </a:lnTo>
                <a:lnTo>
                  <a:pt x="5064735" y="529514"/>
                </a:lnTo>
                <a:lnTo>
                  <a:pt x="5062803" y="531089"/>
                </a:lnTo>
                <a:lnTo>
                  <a:pt x="5060608" y="532270"/>
                </a:lnTo>
                <a:lnTo>
                  <a:pt x="5058220" y="532994"/>
                </a:lnTo>
                <a:lnTo>
                  <a:pt x="5055743" y="533235"/>
                </a:lnTo>
                <a:lnTo>
                  <a:pt x="12700" y="533235"/>
                </a:lnTo>
                <a:lnTo>
                  <a:pt x="10211" y="532994"/>
                </a:lnTo>
                <a:lnTo>
                  <a:pt x="7836" y="532270"/>
                </a:lnTo>
                <a:lnTo>
                  <a:pt x="5639" y="531089"/>
                </a:lnTo>
                <a:lnTo>
                  <a:pt x="3708" y="529514"/>
                </a:lnTo>
                <a:lnTo>
                  <a:pt x="2134" y="527596"/>
                </a:lnTo>
                <a:lnTo>
                  <a:pt x="965" y="525399"/>
                </a:lnTo>
                <a:lnTo>
                  <a:pt x="241" y="523011"/>
                </a:lnTo>
                <a:lnTo>
                  <a:pt x="0" y="520535"/>
                </a:lnTo>
                <a:lnTo>
                  <a:pt x="0" y="12700"/>
                </a:lnTo>
                <a:lnTo>
                  <a:pt x="241" y="10223"/>
                </a:lnTo>
                <a:lnTo>
                  <a:pt x="965" y="7848"/>
                </a:lnTo>
                <a:lnTo>
                  <a:pt x="2134" y="5652"/>
                </a:lnTo>
                <a:lnTo>
                  <a:pt x="3708" y="3721"/>
                </a:lnTo>
                <a:lnTo>
                  <a:pt x="5639" y="2146"/>
                </a:lnTo>
                <a:lnTo>
                  <a:pt x="7836" y="965"/>
                </a:lnTo>
                <a:lnTo>
                  <a:pt x="10211" y="241"/>
                </a:lnTo>
                <a:lnTo>
                  <a:pt x="12700" y="0"/>
                </a:lnTo>
                <a:lnTo>
                  <a:pt x="5055743" y="0"/>
                </a:lnTo>
                <a:moveTo>
                  <a:pt x="25400" y="25400"/>
                </a:moveTo>
                <a:lnTo>
                  <a:pt x="25400" y="507835"/>
                </a:lnTo>
                <a:lnTo>
                  <a:pt x="5043043" y="507835"/>
                </a:lnTo>
                <a:lnTo>
                  <a:pt x="5043043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3601" name="TextBox3601"/>
          <p:cNvSpPr txBox="1"/>
          <p:nvPr/>
        </p:nvSpPr>
        <p:spPr>
          <a:xfrm>
            <a:off x="802323" y="1146414"/>
            <a:ext cx="10057766" cy="53826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普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通计算方法：</a:t>
            </a:r>
          </a:p>
          <a:p>
            <a:pPr marL="0" marR="0" indent="0" eaLnBrk="0">
              <a:lnSpc>
                <a:spcPct val="29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930656" marR="0" indent="0" eaLnBrk="0">
              <a:lnSpc>
                <a:spcPct val="17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8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据分析：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7634"/>
              </a:lnSpc>
            </a:pPr>
            <a:r>
              <a:rPr lang="en-US" altLang="zh-CN" sz="1550" kern="0" spc="2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根据数据统计，在2019年第32周，日均PV为4.13万，可以估算为1天有4.13万请求（1次浏览都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至少对应1个请求）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总请求数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4.13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万请求数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41300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总时间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1天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24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小时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24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3600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秒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套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入公式：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TPS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41300请求数/24*3600秒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0.48请求数/秒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论：按照普通计算方法，理论上每秒能够处理0.48请求，就可以满足线上的需要。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602" name="TextBox3602"/>
          <p:cNvSpPr txBox="1"/>
          <p:nvPr/>
        </p:nvSpPr>
        <p:spPr>
          <a:xfrm>
            <a:off x="2003438" y="1855988"/>
            <a:ext cx="379730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625" kern="0" spc="8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计</a:t>
            </a:r>
            <a:r>
              <a:rPr lang="en-US" altLang="zh-CN" sz="2625" kern="0" spc="7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算公式：T</a:t>
            </a:r>
            <a:r>
              <a:rPr lang="en-US" altLang="zh-CN" sz="2625" kern="0" spc="6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</a:t>
            </a:r>
            <a:r>
              <a:rPr lang="en-US" altLang="zh-CN" sz="2625" kern="0" spc="5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2625" kern="0" spc="60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3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2625" kern="0" spc="50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6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总请求数</a:t>
            </a:r>
            <a:r>
              <a:rPr lang="en-US" altLang="zh-CN" sz="2625" kern="0" spc="260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6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/</a:t>
            </a:r>
            <a:r>
              <a:rPr lang="en-US" altLang="zh-CN" sz="2625" kern="0" spc="15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6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总时</a:t>
            </a:r>
            <a:r>
              <a:rPr lang="en-US" altLang="zh-CN" sz="2625" kern="0" spc="3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间</a:t>
            </a:r>
          </a:p>
        </p:txBody>
      </p:sp>
      <p:sp>
        <p:nvSpPr>
          <p:cNvPr id="3603" name="VectorPath 360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604" name="VectorPath 360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79636ABB-15E0-489A-5F5E-1A9FAD2902C9}"/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05" name="Combination 360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606" name="VectorPath 360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607" name="VectorPath 360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608" name="TextBox3608"/>
          <p:cNvSpPr txBox="1"/>
          <p:nvPr/>
        </p:nvSpPr>
        <p:spPr>
          <a:xfrm>
            <a:off x="802323" y="345580"/>
            <a:ext cx="30632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2-性能测试时TPS计算</a:t>
            </a:r>
          </a:p>
        </p:txBody>
      </p:sp>
      <p:sp>
        <p:nvSpPr>
          <p:cNvPr id="3610" name="VectorPath 361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611" name="D9EF66FD-2895-4455-256B-677E6A4CDB2C"/>
          <p:cNvPicPr>
            <a:picLocks noChangeAspect="1"/>
          </p:cNvPicPr>
          <p:nvPr/>
        </p:nvPicPr>
        <p:blipFill>
          <a:blip r:embed="rId2" cstate="print">
            <a:extLst>
              <a:ext uri="{C6646FCE-AF42-4EE2-CA95-5A56D1A0062D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612" name="VectorPath 3612"/>
          <p:cNvSpPr/>
          <p:nvPr/>
        </p:nvSpPr>
        <p:spPr>
          <a:xfrm>
            <a:off x="1696022" y="2399170"/>
            <a:ext cx="6038279" cy="533235"/>
          </a:xfrm>
          <a:custGeom>
            <a:avLst/>
            <a:gdLst/>
            <a:ahLst/>
            <a:cxnLst/>
            <a:rect l="l" t="t" r="r" b="b"/>
            <a:pathLst>
              <a:path w="6038279" h="533235">
                <a:moveTo>
                  <a:pt x="6028056" y="241"/>
                </a:moveTo>
                <a:lnTo>
                  <a:pt x="6030443" y="965"/>
                </a:lnTo>
                <a:lnTo>
                  <a:pt x="6032627" y="2146"/>
                </a:lnTo>
                <a:lnTo>
                  <a:pt x="6034558" y="3721"/>
                </a:lnTo>
                <a:lnTo>
                  <a:pt x="6036132" y="5652"/>
                </a:lnTo>
                <a:lnTo>
                  <a:pt x="6037315" y="7836"/>
                </a:lnTo>
                <a:lnTo>
                  <a:pt x="6038038" y="10223"/>
                </a:lnTo>
                <a:lnTo>
                  <a:pt x="6038279" y="12700"/>
                </a:lnTo>
                <a:lnTo>
                  <a:pt x="6038279" y="520535"/>
                </a:lnTo>
                <a:lnTo>
                  <a:pt x="6038038" y="523011"/>
                </a:lnTo>
                <a:lnTo>
                  <a:pt x="6037315" y="525386"/>
                </a:lnTo>
                <a:lnTo>
                  <a:pt x="6036132" y="527583"/>
                </a:lnTo>
                <a:lnTo>
                  <a:pt x="6034558" y="529514"/>
                </a:lnTo>
                <a:lnTo>
                  <a:pt x="6032627" y="531089"/>
                </a:lnTo>
                <a:lnTo>
                  <a:pt x="6030443" y="532270"/>
                </a:lnTo>
                <a:lnTo>
                  <a:pt x="6028056" y="532994"/>
                </a:lnTo>
                <a:lnTo>
                  <a:pt x="6025579" y="533235"/>
                </a:lnTo>
                <a:lnTo>
                  <a:pt x="12700" y="533235"/>
                </a:lnTo>
                <a:lnTo>
                  <a:pt x="10224" y="532994"/>
                </a:lnTo>
                <a:lnTo>
                  <a:pt x="7849" y="532270"/>
                </a:lnTo>
                <a:lnTo>
                  <a:pt x="5651" y="531089"/>
                </a:lnTo>
                <a:lnTo>
                  <a:pt x="3721" y="529514"/>
                </a:lnTo>
                <a:lnTo>
                  <a:pt x="2146" y="527583"/>
                </a:lnTo>
                <a:lnTo>
                  <a:pt x="978" y="525386"/>
                </a:lnTo>
                <a:lnTo>
                  <a:pt x="254" y="523011"/>
                </a:lnTo>
                <a:lnTo>
                  <a:pt x="0" y="520535"/>
                </a:lnTo>
                <a:lnTo>
                  <a:pt x="0" y="12700"/>
                </a:lnTo>
                <a:lnTo>
                  <a:pt x="254" y="10223"/>
                </a:lnTo>
                <a:lnTo>
                  <a:pt x="978" y="7836"/>
                </a:lnTo>
                <a:lnTo>
                  <a:pt x="2146" y="5652"/>
                </a:lnTo>
                <a:lnTo>
                  <a:pt x="3721" y="3721"/>
                </a:lnTo>
                <a:lnTo>
                  <a:pt x="5651" y="2146"/>
                </a:lnTo>
                <a:lnTo>
                  <a:pt x="7849" y="965"/>
                </a:lnTo>
                <a:lnTo>
                  <a:pt x="10224" y="241"/>
                </a:lnTo>
                <a:lnTo>
                  <a:pt x="12700" y="0"/>
                </a:lnTo>
                <a:lnTo>
                  <a:pt x="6025579" y="0"/>
                </a:lnTo>
                <a:moveTo>
                  <a:pt x="25400" y="25400"/>
                </a:moveTo>
                <a:lnTo>
                  <a:pt x="25400" y="507835"/>
                </a:lnTo>
                <a:lnTo>
                  <a:pt x="6012879" y="507835"/>
                </a:lnTo>
                <a:lnTo>
                  <a:pt x="6012879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3613" name="TextBox3613"/>
          <p:cNvSpPr txBox="1"/>
          <p:nvPr/>
        </p:nvSpPr>
        <p:spPr>
          <a:xfrm>
            <a:off x="802323" y="1146414"/>
            <a:ext cx="10467976" cy="41500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二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八原则计算方法：</a:t>
            </a:r>
          </a:p>
          <a:p>
            <a:pPr marL="0" marR="0" indent="0" eaLnBrk="0">
              <a:lnSpc>
                <a:spcPct val="26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二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八原则就是指80%的请求在20%的时间内完成。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893699" marR="0" indent="0" eaLnBrk="0">
              <a:lnSpc>
                <a:spcPct val="17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8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8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8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套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入公式：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TPS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41300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0.8请求数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/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24*3600*0.2秒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1.91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请求数/秒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7419"/>
              </a:lnSpc>
            </a:pP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结论：按照二八原则计算，在测试环境我们的TPS只要能达到1.91请求数每秒就能满足线上需要。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二八原则的估算结果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会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比平均值的计算方法更能满足用户需求。</a:t>
            </a:r>
          </a:p>
        </p:txBody>
      </p:sp>
      <p:sp>
        <p:nvSpPr>
          <p:cNvPr id="3614" name="TextBox3614"/>
          <p:cNvSpPr txBox="1"/>
          <p:nvPr/>
        </p:nvSpPr>
        <p:spPr>
          <a:xfrm>
            <a:off x="1966493" y="2564864"/>
            <a:ext cx="518414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625" kern="0" spc="8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计</a:t>
            </a:r>
            <a:r>
              <a:rPr lang="en-US" altLang="zh-CN" sz="2625" kern="0" spc="7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算公式：T</a:t>
            </a:r>
            <a:r>
              <a:rPr lang="en-US" altLang="zh-CN" sz="2625" kern="0" spc="6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</a:t>
            </a:r>
            <a:r>
              <a:rPr lang="en-US" altLang="zh-CN" sz="2625" kern="0" spc="5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2625" kern="0" spc="60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3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2625" kern="0" spc="50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1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总请求数</a:t>
            </a:r>
            <a:r>
              <a:rPr lang="en-US" altLang="zh-CN" sz="2625" kern="0" spc="275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1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2625" kern="0" spc="275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1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80%</a:t>
            </a:r>
            <a:r>
              <a:rPr lang="en-US" altLang="zh-CN" sz="2625" kern="0" spc="270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1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/</a:t>
            </a:r>
            <a:r>
              <a:rPr lang="en-US" altLang="zh-CN" sz="2625" kern="0" spc="260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1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(总时间*20%)</a:t>
            </a:r>
          </a:p>
        </p:txBody>
      </p:sp>
      <p:sp>
        <p:nvSpPr>
          <p:cNvPr id="3616" name="VectorPath 361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617" name="VectorPath 361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C2E9F39-3BBF-4171-AD5F-57B03C9378A7}"/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18" name="Combination 361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619" name="VectorPath 361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620" name="VectorPath 362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621" name="TextBox3621"/>
          <p:cNvSpPr txBox="1"/>
          <p:nvPr/>
        </p:nvSpPr>
        <p:spPr>
          <a:xfrm>
            <a:off x="802323" y="345580"/>
            <a:ext cx="30632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2-性能测试时TPS计算</a:t>
            </a:r>
          </a:p>
        </p:txBody>
      </p:sp>
      <p:sp>
        <p:nvSpPr>
          <p:cNvPr id="3623" name="VectorPath 362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624" name="8BF26268-1A4B-45F2-9613-54067C832806"/>
          <p:cNvPicPr>
            <a:picLocks noChangeAspect="1"/>
          </p:cNvPicPr>
          <p:nvPr/>
        </p:nvPicPr>
        <p:blipFill>
          <a:blip r:embed="rId2" cstate="print">
            <a:extLst>
              <a:ext uri="{92E75306-5C62-4857-8B69-ED927D4A08C0}"/>
            </a:extLst>
          </a:blip>
          <a:srcRect/>
          <a:stretch>
            <a:fillRect/>
          </a:stretch>
        </p:blipFill>
        <p:spPr>
          <a:xfrm>
            <a:off x="710184" y="1456944"/>
            <a:ext cx="4524756" cy="2714244"/>
          </a:xfrm>
          <a:prstGeom prst="rect">
            <a:avLst/>
          </a:prstGeom>
        </p:spPr>
      </p:pic>
      <p:sp>
        <p:nvSpPr>
          <p:cNvPr id="3625" name="TextBox3625"/>
          <p:cNvSpPr txBox="1"/>
          <p:nvPr/>
        </p:nvSpPr>
        <p:spPr>
          <a:xfrm>
            <a:off x="802323" y="1146414"/>
            <a:ext cx="8435138" cy="5685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计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算稳定性测试并发量：</a:t>
            </a:r>
          </a:p>
          <a:p>
            <a:pPr marL="0" marR="0" indent="0" eaLnBrk="0">
              <a:lnSpc>
                <a:spcPct val="231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98137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据分析：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98137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据这些数据统计图，可以得出结论：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2083232" indent="0" eaLnBrk="0">
              <a:lnSpc>
                <a:spcPct val="150179"/>
              </a:lnSpc>
            </a:pP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结合二八原则计算公式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TPS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1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总请求数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80%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/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(总时间*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20%)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55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需要在测试环境模拟用户正常业务操作（稳定性测试）的并发量为：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TPS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40474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0.8请求数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/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16*3600*0.2秒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2.81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请求数/秒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207828" marR="0" indent="0" eaLnBrk="0">
              <a:lnSpc>
                <a:spcPct val="100000"/>
              </a:lnSpc>
            </a:pPr>
            <a:endParaRPr lang="en-US" altLang="zh-CN" sz="1800" kern="0" spc="0" baseline="0" noProof="0" dirty="0">
              <a:solidFill>
                <a:srgbClr val="000000">
                  <a:alpha val="90000"/>
                </a:srgbClr>
              </a:solidFill>
              <a:latin typeface="SimHei" pitchFamily="49" charset="0"/>
              <a:ea typeface="SimHei" pitchFamily="49" charset="0"/>
              <a:cs typeface="SimHei" pitchFamily="49" charset="0"/>
            </a:endParaRPr>
          </a:p>
        </p:txBody>
      </p:sp>
      <p:pic>
        <p:nvPicPr>
          <p:cNvPr id="3626" name="76869D73-ED0C-4F51-F242-94E5E6A7CD3A"/>
          <p:cNvPicPr>
            <a:picLocks noChangeAspect="1"/>
          </p:cNvPicPr>
          <p:nvPr/>
        </p:nvPicPr>
        <p:blipFill>
          <a:blip r:embed="rId3" cstate="print">
            <a:extLst>
              <a:ext uri="{197FCFC6-FA9C-469E-38DA-7BA8C6A9D0F2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627" name="TextBox3627"/>
          <p:cNvSpPr txBox="1"/>
          <p:nvPr/>
        </p:nvSpPr>
        <p:spPr>
          <a:xfrm>
            <a:off x="3468658" y="1911618"/>
            <a:ext cx="7223905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600787" marR="0" lvl="0" indent="-285750" eaLnBrk="0">
              <a:lnSpc>
                <a:spcPct val="151041"/>
              </a:lnSpc>
              <a:spcAft>
                <a:spcPts val="334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大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部分订单在8点-24点之间，因此系统的有效工作时长为16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个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小时</a:t>
            </a:r>
          </a:p>
          <a:p>
            <a:pPr marL="2600787" marR="88583" lvl="0" indent="-285750" eaLnBrk="0">
              <a:lnSpc>
                <a:spcPct val="125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从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订单数量统计，8-24点之间的订单占一天总订单的98%左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右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（40474个）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628" name="VectorPath 362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629" name="VectorPath 362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3F7A9E48-837F-46D2-EF1C-91F31D0A3B9D}"/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30" name="Combination 363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631" name="VectorPath 363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632" name="VectorPath 363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633" name="TextBox3633"/>
          <p:cNvSpPr txBox="1"/>
          <p:nvPr/>
        </p:nvSpPr>
        <p:spPr>
          <a:xfrm>
            <a:off x="802323" y="345580"/>
            <a:ext cx="30632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2-性能测试时TPS计算</a:t>
            </a:r>
          </a:p>
        </p:txBody>
      </p:sp>
      <p:pic>
        <p:nvPicPr>
          <p:cNvPr id="3634" name="B600EF58-F604-42EC-9743-3CEA9BAA1252"/>
          <p:cNvPicPr>
            <a:picLocks noChangeAspect="1"/>
          </p:cNvPicPr>
          <p:nvPr/>
        </p:nvPicPr>
        <p:blipFill>
          <a:blip r:embed="rId2" cstate="print">
            <a:extLst>
              <a:ext uri="{177C51C6-C7DB-4714-B466-9F444C5071A6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635" name="VectorPath 363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636" name="81A4B8EC-D0D2-48E8-B549-AE4C6F59628A"/>
          <p:cNvPicPr>
            <a:picLocks noChangeAspect="1"/>
          </p:cNvPicPr>
          <p:nvPr/>
        </p:nvPicPr>
        <p:blipFill>
          <a:blip r:embed="rId3" cstate="print">
            <a:extLst>
              <a:ext uri="{9ABD4402-B134-4C5D-CE32-279415168199}"/>
            </a:extLst>
          </a:blip>
          <a:srcRect/>
          <a:stretch>
            <a:fillRect/>
          </a:stretch>
        </p:blipFill>
        <p:spPr>
          <a:xfrm>
            <a:off x="859536" y="1524000"/>
            <a:ext cx="4562856" cy="2734056"/>
          </a:xfrm>
          <a:prstGeom prst="rect">
            <a:avLst/>
          </a:prstGeom>
        </p:spPr>
      </p:pic>
      <p:sp>
        <p:nvSpPr>
          <p:cNvPr id="3637" name="TextBox3637"/>
          <p:cNvSpPr txBox="1"/>
          <p:nvPr/>
        </p:nvSpPr>
        <p:spPr>
          <a:xfrm>
            <a:off x="802323" y="1146414"/>
            <a:ext cx="8435138" cy="5629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计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算压力测试并发量：</a:t>
            </a:r>
          </a:p>
          <a:p>
            <a:pPr marL="0" marR="0" indent="0" eaLnBrk="0">
              <a:lnSpc>
                <a:spcPct val="231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98137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据分析：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98137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据这些数据统计图，可以得出结论：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计算压力测试的并发数：TPS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峰值请求数/峰值时间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系数：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2339772" lvl="0" indent="203200" eaLnBrk="0">
              <a:lnSpc>
                <a:spcPct val="137634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需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要在测试环境模拟用户峰值业务操作（压力测试）的并发量为：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TPS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8853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请求数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/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3600秒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3（系数）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7.38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请求数/秒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207828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pic>
        <p:nvPicPr>
          <p:cNvPr id="3638" name="2C3909B6-8DD6-4440-28D3-0FFFF53C82FD"/>
          <p:cNvPicPr>
            <a:picLocks noChangeAspect="1"/>
          </p:cNvPicPr>
          <p:nvPr/>
        </p:nvPicPr>
        <p:blipFill>
          <a:blip r:embed="rId4" cstate="print">
            <a:extLst>
              <a:ext uri="{66C3B4F2-AC75-433A-6139-5301D31AFFE6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639" name="TextBox3639"/>
          <p:cNvSpPr txBox="1"/>
          <p:nvPr/>
        </p:nvSpPr>
        <p:spPr>
          <a:xfrm>
            <a:off x="3468658" y="1911618"/>
            <a:ext cx="7135321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600787" marR="0" lvl="0" indent="-285750" eaLnBrk="0">
              <a:lnSpc>
                <a:spcPct val="125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订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单最高峰在在21点-22点之间，一小时的订单总数大约为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8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853个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81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640" name="VectorPath 364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641" name="VectorPath 364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3691B55-47A4-4254-21DB-0EE1671EB199}"/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42" name="Combination 364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643" name="VectorPath 364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644" name="VectorPath 364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645" name="TextBox3645"/>
          <p:cNvSpPr txBox="1"/>
          <p:nvPr/>
        </p:nvSpPr>
        <p:spPr>
          <a:xfrm>
            <a:off x="802323" y="335420"/>
            <a:ext cx="30632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2-性能测试时TPS计算</a:t>
            </a:r>
          </a:p>
        </p:txBody>
      </p:sp>
      <p:pic>
        <p:nvPicPr>
          <p:cNvPr id="3646" name="9140E9E1-64DA-4CC8-0E8E-1E38A60AEB3B"/>
          <p:cNvPicPr>
            <a:picLocks noChangeAspect="1"/>
          </p:cNvPicPr>
          <p:nvPr/>
        </p:nvPicPr>
        <p:blipFill>
          <a:blip r:embed="rId2" cstate="print">
            <a:extLst>
              <a:ext uri="{99A55445-2F51-49A3-84FC-718A6161D30C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647" name="VectorPath 364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648" name="TextBox3648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649" name="Combination 3649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3650" name="VectorPath 3650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3651" name="VectorPath 3651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3652" name="1E3415BD-F8BB-4BC6-FDA1-842007CCB268"/>
          <p:cNvPicPr>
            <a:picLocks noChangeAspect="1"/>
          </p:cNvPicPr>
          <p:nvPr/>
        </p:nvPicPr>
        <p:blipFill>
          <a:blip r:embed="rId3" cstate="print">
            <a:extLst>
              <a:ext uri="{3D9E7B3C-EEB2-4C81-300A-5AE5A978E6F7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3653" name="TextBox3653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654" name="Combination 3654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3655" name="VectorPath 3655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3656" name="VectorPath 3656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3657" name="91C41BB3-2B2B-4099-F87F-0C87878AB3A5"/>
          <p:cNvPicPr>
            <a:picLocks noChangeAspect="1"/>
          </p:cNvPicPr>
          <p:nvPr/>
        </p:nvPicPr>
        <p:blipFill>
          <a:blip r:embed="rId4" cstate="print">
            <a:extLst>
              <a:ext uri="{026385ED-E564-492F-49C4-53D1D3D0D6F1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3658" name="ADD56C85-EEC5-4B6E-9687-9BB6AEA209D1"/>
          <p:cNvPicPr>
            <a:picLocks noChangeAspect="1"/>
          </p:cNvPicPr>
          <p:nvPr/>
        </p:nvPicPr>
        <p:blipFill>
          <a:blip r:embed="rId5" cstate="print">
            <a:extLst>
              <a:ext uri="{1FDFDBA2-E360-4479-8693-7AA0619E6EB0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659" name="TextBox3659"/>
          <p:cNvSpPr txBox="1"/>
          <p:nvPr/>
        </p:nvSpPr>
        <p:spPr>
          <a:xfrm>
            <a:off x="3468658" y="1149945"/>
            <a:ext cx="8289194" cy="5625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1）并发数计算方法有哪几种？作用有什么区别？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普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通方法：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21058" marR="0" lvl="0" indent="-17780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并发数TPS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总请求数/总时间</a:t>
            </a:r>
          </a:p>
          <a:p>
            <a:pPr marL="1621058" marR="0" lvl="0" indent="-17780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用：可以满足系统最最基本的应用场景（每天的总请求数）的要求。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二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八原则：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21058" marR="0" lvl="0" indent="-17780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并发数TPS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总请求数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80%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/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总时间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20%</a:t>
            </a:r>
          </a:p>
          <a:p>
            <a:pPr marL="1621058" marR="0" lvl="0" indent="-17780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用：可以满足绝大多数情况下，用户真实的业务场景要求。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据业务运营数据的统计计算（通常用来做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稳定性测试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21058" marR="0" lvl="0" indent="-17780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并发数TPS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有效请求数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80%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/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有效时间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20%</a:t>
            </a:r>
          </a:p>
          <a:p>
            <a:pPr marL="1443258" marR="0" lvl="0" indent="177800" eaLnBrk="0">
              <a:lnSpc>
                <a:spcPct val="125000"/>
              </a:lnSpc>
              <a:spcBef>
                <a:spcPts val="0"/>
              </a:spcBef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用：可以满足绝大多数情况下用户真实的业务场景要求(当运营数据的统计越精确，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计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算结果越准确)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据用户峰值业务操作来计算（通常用来做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压力测试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21058" marR="0" lvl="0" indent="-17780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并发数TPS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峰值请求数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/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峰值时间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系数</a:t>
            </a:r>
          </a:p>
          <a:p>
            <a:pPr marL="1621058" marR="0" lvl="0" indent="-17780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用：专门用于满足极端的用户业务场景下的性能需求</a:t>
            </a:r>
          </a:p>
          <a:p>
            <a:pPr marL="0" marR="0" indent="0" eaLnBrk="0">
              <a:lnSpc>
                <a:spcPct val="13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660" name="VectorPath 366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661" name="VectorPath 366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16AB35FA-4238-421A-12FC-241AEAA78123}"/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62" name="Combination 366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663" name="VectorPath 366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664" name="VectorPath 366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665" name="TextBox3665"/>
          <p:cNvSpPr txBox="1"/>
          <p:nvPr/>
        </p:nvSpPr>
        <p:spPr>
          <a:xfrm>
            <a:off x="802323" y="345580"/>
            <a:ext cx="352425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3-Jmeter下载第三方插件</a:t>
            </a:r>
          </a:p>
        </p:txBody>
      </p:sp>
      <p:pic>
        <p:nvPicPr>
          <p:cNvPr id="3666" name="CED9445E-F9C3-4EF8-BC08-06BE07C9C7A6"/>
          <p:cNvPicPr>
            <a:picLocks noChangeAspect="1"/>
          </p:cNvPicPr>
          <p:nvPr/>
        </p:nvPicPr>
        <p:blipFill>
          <a:blip r:embed="rId2" cstate="print">
            <a:extLst>
              <a:ext uri="{0FF24DFE-15B1-4D9B-1DD0-EE20B60EEA07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667" name="VectorPath 366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668" name="BF92822F-0C04-4992-A255-F04A4792AEC3"/>
          <p:cNvPicPr>
            <a:picLocks noChangeAspect="1"/>
          </p:cNvPicPr>
          <p:nvPr/>
        </p:nvPicPr>
        <p:blipFill>
          <a:blip r:embed="rId3" cstate="print">
            <a:extLst>
              <a:ext uri="{CE6E13FE-70A3-4051-D6DA-53BE885AD71F}"/>
            </a:extLst>
          </a:blip>
          <a:srcRect/>
          <a:stretch>
            <a:fillRect/>
          </a:stretch>
        </p:blipFill>
        <p:spPr>
          <a:xfrm>
            <a:off x="1403604" y="2189988"/>
            <a:ext cx="2555748" cy="2520696"/>
          </a:xfrm>
          <a:prstGeom prst="rect">
            <a:avLst/>
          </a:prstGeom>
        </p:spPr>
      </p:pic>
      <p:pic>
        <p:nvPicPr>
          <p:cNvPr id="3669" name="0753B025-5E1E-4EF6-8D5F-2380770B5BAB"/>
          <p:cNvPicPr>
            <a:picLocks noChangeAspect="1"/>
          </p:cNvPicPr>
          <p:nvPr/>
        </p:nvPicPr>
        <p:blipFill>
          <a:blip r:embed="rId4" cstate="print">
            <a:extLst>
              <a:ext uri="{F6E3917D-2A49-4B98-5A5C-B8E6FD87B6D9}"/>
            </a:extLst>
          </a:blip>
          <a:srcRect/>
          <a:stretch>
            <a:fillRect/>
          </a:stretch>
        </p:blipFill>
        <p:spPr>
          <a:xfrm>
            <a:off x="4033329" y="2636444"/>
            <a:ext cx="4791075" cy="276225"/>
          </a:xfrm>
          <a:prstGeom prst="rect">
            <a:avLst/>
          </a:prstGeom>
        </p:spPr>
      </p:pic>
      <p:pic>
        <p:nvPicPr>
          <p:cNvPr id="3670" name="F0815E45-A8D6-4FC2-EB35-D68EC21961A3"/>
          <p:cNvPicPr>
            <a:picLocks noChangeAspect="1"/>
          </p:cNvPicPr>
          <p:nvPr/>
        </p:nvPicPr>
        <p:blipFill>
          <a:blip r:embed="rId5" cstate="print">
            <a:extLst>
              <a:ext uri="{84057E37-93A5-48F7-15E3-65AA510CCD9F}"/>
            </a:extLst>
          </a:blip>
          <a:srcRect/>
          <a:stretch>
            <a:fillRect/>
          </a:stretch>
        </p:blipFill>
        <p:spPr>
          <a:xfrm>
            <a:off x="4043527" y="2904033"/>
            <a:ext cx="1228725" cy="276225"/>
          </a:xfrm>
          <a:prstGeom prst="rect">
            <a:avLst/>
          </a:prstGeom>
        </p:spPr>
      </p:pic>
      <p:pic>
        <p:nvPicPr>
          <p:cNvPr id="3671" name="7E681E03-66BB-4AB0-B4B4-A22AD5A4D0D6"/>
          <p:cNvPicPr>
            <a:picLocks noChangeAspect="1"/>
          </p:cNvPicPr>
          <p:nvPr/>
        </p:nvPicPr>
        <p:blipFill>
          <a:blip r:embed="rId6" cstate="print">
            <a:extLst>
              <a:ext uri="{A9103CC7-580D-438D-49D0-540998C066FA}"/>
            </a:extLst>
          </a:blip>
          <a:srcRect/>
          <a:stretch>
            <a:fillRect/>
          </a:stretch>
        </p:blipFill>
        <p:spPr>
          <a:xfrm>
            <a:off x="4033329" y="3457613"/>
            <a:ext cx="4791075" cy="542925"/>
          </a:xfrm>
          <a:prstGeom prst="rect">
            <a:avLst/>
          </a:prstGeom>
        </p:spPr>
      </p:pic>
      <p:sp>
        <p:nvSpPr>
          <p:cNvPr id="3672" name="TextBox3672"/>
          <p:cNvSpPr txBox="1"/>
          <p:nvPr/>
        </p:nvSpPr>
        <p:spPr>
          <a:xfrm>
            <a:off x="802323" y="1172972"/>
            <a:ext cx="2987040" cy="228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714"/>
              </a:lnSpc>
            </a:pPr>
            <a:r>
              <a:rPr lang="en-US" altLang="zh-CN" sz="2625" kern="0" spc="-25" baseline="-6137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2625" kern="0" spc="0" baseline="-6137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什么需要下载第三方插件？</a:t>
            </a:r>
          </a:p>
        </p:txBody>
      </p:sp>
      <p:pic>
        <p:nvPicPr>
          <p:cNvPr id="3673" name="68EE3F9D-84BE-479E-D064-F217EAB272DD"/>
          <p:cNvPicPr>
            <a:picLocks noChangeAspect="1"/>
          </p:cNvPicPr>
          <p:nvPr/>
        </p:nvPicPr>
        <p:blipFill>
          <a:blip r:embed="rId7" cstate="print">
            <a:extLst>
              <a:ext uri="{E2CF0E7D-00D9-4CA0-04C8-CB693AA66976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674" name="TextBox3674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grpSp>
        <p:nvGrpSpPr>
          <p:cNvPr id="3675" name="Combination 3675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3676" name="VectorPath 3676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3677" name="VectorPath 3677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07077711-6C05-4C7A-83F5-3744FD1DFD6A}"/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4" name="Combination 34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45" name="VectorPath 34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46" name="VectorPath 34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47" name="TextBox347"/>
          <p:cNvSpPr txBox="1"/>
          <p:nvPr/>
        </p:nvSpPr>
        <p:spPr>
          <a:xfrm>
            <a:off x="802323" y="335420"/>
            <a:ext cx="16840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4-基准测试</a:t>
            </a:r>
          </a:p>
        </p:txBody>
      </p:sp>
      <p:sp>
        <p:nvSpPr>
          <p:cNvPr id="349" name="VectorPath 34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50" name="TextBox350"/>
          <p:cNvSpPr txBox="1"/>
          <p:nvPr/>
        </p:nvSpPr>
        <p:spPr>
          <a:xfrm>
            <a:off x="802323" y="1146414"/>
            <a:ext cx="252730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什么要进行基准测试？</a:t>
            </a:r>
          </a:p>
        </p:txBody>
      </p:sp>
      <p:grpSp>
        <p:nvGrpSpPr>
          <p:cNvPr id="351" name="Combination 351"/>
          <p:cNvGrpSpPr/>
          <p:nvPr/>
        </p:nvGrpSpPr>
        <p:grpSpPr>
          <a:xfrm>
            <a:off x="1019505" y="3553029"/>
            <a:ext cx="496024" cy="1184744"/>
            <a:chOff x="1019505" y="3553029"/>
            <a:chExt cx="496024" cy="1184744"/>
          </a:xfrm>
        </p:grpSpPr>
        <p:sp>
          <p:nvSpPr>
            <p:cNvPr id="352" name="VectorPath 352"/>
            <p:cNvSpPr/>
            <p:nvPr/>
          </p:nvSpPr>
          <p:spPr>
            <a:xfrm>
              <a:off x="1023010" y="3740455"/>
              <a:ext cx="96558" cy="56795"/>
            </a:xfrm>
            <a:custGeom>
              <a:avLst/>
              <a:gdLst/>
              <a:ahLst/>
              <a:cxnLst/>
              <a:rect l="l" t="t" r="r" b="b"/>
              <a:pathLst>
                <a:path w="96558" h="56795">
                  <a:moveTo>
                    <a:pt x="96558" y="11367"/>
                  </a:moveTo>
                  <a:lnTo>
                    <a:pt x="5677" y="56795"/>
                  </a:lnTo>
                  <a:lnTo>
                    <a:pt x="0" y="45441"/>
                  </a:lnTo>
                  <a:lnTo>
                    <a:pt x="90881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53" name="VectorPath 353"/>
            <p:cNvSpPr/>
            <p:nvPr/>
          </p:nvSpPr>
          <p:spPr>
            <a:xfrm>
              <a:off x="1147966" y="3677984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11354"/>
                  </a:moveTo>
                  <a:lnTo>
                    <a:pt x="5677" y="56794"/>
                  </a:lnTo>
                  <a:lnTo>
                    <a:pt x="0" y="45440"/>
                  </a:lnTo>
                  <a:lnTo>
                    <a:pt x="90868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54" name="VectorPath 354"/>
            <p:cNvSpPr/>
            <p:nvPr/>
          </p:nvSpPr>
          <p:spPr>
            <a:xfrm>
              <a:off x="1272921" y="3615512"/>
              <a:ext cx="96545" cy="56794"/>
            </a:xfrm>
            <a:custGeom>
              <a:avLst/>
              <a:gdLst/>
              <a:ahLst/>
              <a:cxnLst/>
              <a:rect l="l" t="t" r="r" b="b"/>
              <a:pathLst>
                <a:path w="96545" h="56794">
                  <a:moveTo>
                    <a:pt x="96545" y="11354"/>
                  </a:moveTo>
                  <a:lnTo>
                    <a:pt x="5677" y="56794"/>
                  </a:lnTo>
                  <a:lnTo>
                    <a:pt x="0" y="45428"/>
                  </a:lnTo>
                  <a:lnTo>
                    <a:pt x="90869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55" name="VectorPath 355"/>
            <p:cNvSpPr/>
            <p:nvPr/>
          </p:nvSpPr>
          <p:spPr>
            <a:xfrm>
              <a:off x="1397864" y="3553029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11366"/>
                  </a:moveTo>
                  <a:lnTo>
                    <a:pt x="5690" y="56794"/>
                  </a:lnTo>
                  <a:lnTo>
                    <a:pt x="0" y="45440"/>
                  </a:lnTo>
                  <a:lnTo>
                    <a:pt x="90881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56" name="VectorPath 356"/>
            <p:cNvSpPr/>
            <p:nvPr/>
          </p:nvSpPr>
          <p:spPr>
            <a:xfrm>
              <a:off x="1418971" y="4680979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45441"/>
                  </a:moveTo>
                  <a:lnTo>
                    <a:pt x="90869" y="56794"/>
                  </a:lnTo>
                  <a:lnTo>
                    <a:pt x="0" y="11367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57" name="VectorPath 357"/>
            <p:cNvSpPr/>
            <p:nvPr/>
          </p:nvSpPr>
          <p:spPr>
            <a:xfrm>
              <a:off x="1294016" y="4618508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45441"/>
                  </a:moveTo>
                  <a:lnTo>
                    <a:pt x="90881" y="56794"/>
                  </a:lnTo>
                  <a:lnTo>
                    <a:pt x="0" y="11354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58" name="VectorPath 358"/>
            <p:cNvSpPr/>
            <p:nvPr/>
          </p:nvSpPr>
          <p:spPr>
            <a:xfrm>
              <a:off x="1169073" y="4556037"/>
              <a:ext cx="96545" cy="56795"/>
            </a:xfrm>
            <a:custGeom>
              <a:avLst/>
              <a:gdLst/>
              <a:ahLst/>
              <a:cxnLst/>
              <a:rect l="l" t="t" r="r" b="b"/>
              <a:pathLst>
                <a:path w="96545" h="56795">
                  <a:moveTo>
                    <a:pt x="96545" y="45427"/>
                  </a:moveTo>
                  <a:lnTo>
                    <a:pt x="90868" y="56795"/>
                  </a:lnTo>
                  <a:lnTo>
                    <a:pt x="0" y="11354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59" name="VectorPath 359"/>
            <p:cNvSpPr/>
            <p:nvPr/>
          </p:nvSpPr>
          <p:spPr>
            <a:xfrm>
              <a:off x="1044118" y="4493552"/>
              <a:ext cx="96545" cy="56795"/>
            </a:xfrm>
            <a:custGeom>
              <a:avLst/>
              <a:gdLst/>
              <a:ahLst/>
              <a:cxnLst/>
              <a:rect l="l" t="t" r="r" b="b"/>
              <a:pathLst>
                <a:path w="96545" h="56795">
                  <a:moveTo>
                    <a:pt x="96545" y="45441"/>
                  </a:moveTo>
                  <a:lnTo>
                    <a:pt x="90869" y="56795"/>
                  </a:lnTo>
                  <a:lnTo>
                    <a:pt x="0" y="11367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60" name="VectorPath 360"/>
            <p:cNvSpPr/>
            <p:nvPr/>
          </p:nvSpPr>
          <p:spPr>
            <a:xfrm>
              <a:off x="1019505" y="43725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61" name="VectorPath 361"/>
            <p:cNvSpPr/>
            <p:nvPr/>
          </p:nvSpPr>
          <p:spPr>
            <a:xfrm>
              <a:off x="1019505" y="42328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62" name="VectorPath 362"/>
            <p:cNvSpPr/>
            <p:nvPr/>
          </p:nvSpPr>
          <p:spPr>
            <a:xfrm>
              <a:off x="1019505" y="40931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63" name="VectorPath 363"/>
            <p:cNvSpPr/>
            <p:nvPr/>
          </p:nvSpPr>
          <p:spPr>
            <a:xfrm>
              <a:off x="1019505" y="39534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64" name="VectorPath 364"/>
            <p:cNvSpPr/>
            <p:nvPr/>
          </p:nvSpPr>
          <p:spPr>
            <a:xfrm>
              <a:off x="1019505" y="38137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</p:grpSp>
      <p:grpSp>
        <p:nvGrpSpPr>
          <p:cNvPr id="365" name="Combination 365"/>
          <p:cNvGrpSpPr/>
          <p:nvPr/>
        </p:nvGrpSpPr>
        <p:grpSpPr>
          <a:xfrm>
            <a:off x="1647774" y="3570161"/>
            <a:ext cx="346456" cy="181749"/>
            <a:chOff x="1647774" y="3570161"/>
            <a:chExt cx="346456" cy="181749"/>
          </a:xfrm>
        </p:grpSpPr>
        <p:sp>
          <p:nvSpPr>
            <p:cNvPr id="366" name="VectorPath 366"/>
            <p:cNvSpPr/>
            <p:nvPr/>
          </p:nvSpPr>
          <p:spPr>
            <a:xfrm>
              <a:off x="1647774" y="3570161"/>
              <a:ext cx="96545" cy="56794"/>
            </a:xfrm>
            <a:custGeom>
              <a:avLst/>
              <a:gdLst/>
              <a:ahLst/>
              <a:cxnLst/>
              <a:rect l="l" t="t" r="r" b="b"/>
              <a:pathLst>
                <a:path w="96545" h="56794">
                  <a:moveTo>
                    <a:pt x="96545" y="45440"/>
                  </a:moveTo>
                  <a:lnTo>
                    <a:pt x="90869" y="56794"/>
                  </a:lnTo>
                  <a:lnTo>
                    <a:pt x="0" y="11366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67" name="VectorPath 367"/>
            <p:cNvSpPr/>
            <p:nvPr/>
          </p:nvSpPr>
          <p:spPr>
            <a:xfrm>
              <a:off x="1772717" y="3632645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45428"/>
                  </a:moveTo>
                  <a:lnTo>
                    <a:pt x="90881" y="56794"/>
                  </a:lnTo>
                  <a:lnTo>
                    <a:pt x="0" y="11354"/>
                  </a:lnTo>
                  <a:lnTo>
                    <a:pt x="569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68" name="VectorPath 368"/>
            <p:cNvSpPr/>
            <p:nvPr/>
          </p:nvSpPr>
          <p:spPr>
            <a:xfrm>
              <a:off x="1897672" y="3695116"/>
              <a:ext cx="96558" cy="56795"/>
            </a:xfrm>
            <a:custGeom>
              <a:avLst/>
              <a:gdLst/>
              <a:ahLst/>
              <a:cxnLst/>
              <a:rect l="l" t="t" r="r" b="b"/>
              <a:pathLst>
                <a:path w="96558" h="56795">
                  <a:moveTo>
                    <a:pt x="96558" y="45441"/>
                  </a:moveTo>
                  <a:lnTo>
                    <a:pt x="90881" y="56795"/>
                  </a:lnTo>
                  <a:lnTo>
                    <a:pt x="0" y="11354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</p:grpSp>
      <p:grpSp>
        <p:nvGrpSpPr>
          <p:cNvPr id="369" name="Combination 369"/>
          <p:cNvGrpSpPr/>
          <p:nvPr/>
        </p:nvGrpSpPr>
        <p:grpSpPr>
          <a:xfrm>
            <a:off x="1219200" y="1761744"/>
            <a:ext cx="2602992" cy="2750376"/>
            <a:chOff x="1219200" y="1761744"/>
            <a:chExt cx="2602992" cy="2750376"/>
          </a:xfrm>
        </p:grpSpPr>
        <p:sp>
          <p:nvSpPr>
            <p:cNvPr id="370" name="VectorPath 370"/>
            <p:cNvSpPr/>
            <p:nvPr/>
          </p:nvSpPr>
          <p:spPr>
            <a:xfrm>
              <a:off x="2075726" y="3867988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71" name="VectorPath 371"/>
            <p:cNvSpPr/>
            <p:nvPr/>
          </p:nvSpPr>
          <p:spPr>
            <a:xfrm>
              <a:off x="2075726" y="4007688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72" name="VectorPath 372"/>
            <p:cNvSpPr/>
            <p:nvPr/>
          </p:nvSpPr>
          <p:spPr>
            <a:xfrm>
              <a:off x="2075726" y="4147388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73" name="VectorPath 373"/>
            <p:cNvSpPr/>
            <p:nvPr/>
          </p:nvSpPr>
          <p:spPr>
            <a:xfrm>
              <a:off x="2075726" y="4287089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74" name="VectorPath 374"/>
            <p:cNvSpPr/>
            <p:nvPr/>
          </p:nvSpPr>
          <p:spPr>
            <a:xfrm>
              <a:off x="1522819" y="3521240"/>
              <a:ext cx="96558" cy="43243"/>
            </a:xfrm>
            <a:custGeom>
              <a:avLst/>
              <a:gdLst/>
              <a:ahLst/>
              <a:cxnLst/>
              <a:rect l="l" t="t" r="r" b="b"/>
              <a:pathLst>
                <a:path w="96558" h="43243">
                  <a:moveTo>
                    <a:pt x="33985" y="597"/>
                  </a:moveTo>
                  <a:lnTo>
                    <a:pt x="96558" y="31890"/>
                  </a:lnTo>
                  <a:lnTo>
                    <a:pt x="90868" y="43243"/>
                  </a:lnTo>
                  <a:lnTo>
                    <a:pt x="31146" y="13383"/>
                  </a:lnTo>
                  <a:lnTo>
                    <a:pt x="5677" y="26111"/>
                  </a:lnTo>
                  <a:lnTo>
                    <a:pt x="0" y="14757"/>
                  </a:lnTo>
                  <a:lnTo>
                    <a:pt x="28308" y="597"/>
                  </a:lnTo>
                  <a:lnTo>
                    <a:pt x="30162" y="0"/>
                  </a:lnTo>
                  <a:lnTo>
                    <a:pt x="32118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75" name="VectorPath 375"/>
            <p:cNvSpPr/>
            <p:nvPr/>
          </p:nvSpPr>
          <p:spPr>
            <a:xfrm>
              <a:off x="2022627" y="3757587"/>
              <a:ext cx="65799" cy="72301"/>
            </a:xfrm>
            <a:custGeom>
              <a:avLst/>
              <a:gdLst/>
              <a:ahLst/>
              <a:cxnLst/>
              <a:rect l="l" t="t" r="r" b="b"/>
              <a:pathLst>
                <a:path w="65799" h="72301">
                  <a:moveTo>
                    <a:pt x="62294" y="28309"/>
                  </a:moveTo>
                  <a:lnTo>
                    <a:pt x="63729" y="29299"/>
                  </a:lnTo>
                  <a:lnTo>
                    <a:pt x="64846" y="30645"/>
                  </a:lnTo>
                  <a:lnTo>
                    <a:pt x="65557" y="32258"/>
                  </a:lnTo>
                  <a:lnTo>
                    <a:pt x="65799" y="33986"/>
                  </a:lnTo>
                  <a:lnTo>
                    <a:pt x="65799" y="72301"/>
                  </a:lnTo>
                  <a:lnTo>
                    <a:pt x="53099" y="72301"/>
                  </a:lnTo>
                  <a:lnTo>
                    <a:pt x="53099" y="37910"/>
                  </a:lnTo>
                  <a:lnTo>
                    <a:pt x="0" y="11367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76" name="VectorPath 376"/>
            <p:cNvSpPr/>
            <p:nvPr/>
          </p:nvSpPr>
          <p:spPr>
            <a:xfrm>
              <a:off x="2043722" y="4426789"/>
              <a:ext cx="44704" cy="85331"/>
            </a:xfrm>
            <a:custGeom>
              <a:avLst/>
              <a:gdLst/>
              <a:ahLst/>
              <a:cxnLst/>
              <a:rect l="l" t="t" r="r" b="b"/>
              <a:pathLst>
                <a:path w="44704" h="85331">
                  <a:moveTo>
                    <a:pt x="44704" y="61900"/>
                  </a:moveTo>
                  <a:lnTo>
                    <a:pt x="44463" y="63627"/>
                  </a:lnTo>
                  <a:lnTo>
                    <a:pt x="43751" y="65227"/>
                  </a:lnTo>
                  <a:lnTo>
                    <a:pt x="42634" y="66586"/>
                  </a:lnTo>
                  <a:lnTo>
                    <a:pt x="41199" y="67576"/>
                  </a:lnTo>
                  <a:lnTo>
                    <a:pt x="5690" y="85331"/>
                  </a:lnTo>
                  <a:lnTo>
                    <a:pt x="0" y="73965"/>
                  </a:lnTo>
                  <a:lnTo>
                    <a:pt x="32004" y="57963"/>
                  </a:lnTo>
                  <a:lnTo>
                    <a:pt x="32004" y="0"/>
                  </a:lnTo>
                  <a:lnTo>
                    <a:pt x="44704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77" name="VectorPath 377"/>
            <p:cNvSpPr/>
            <p:nvPr/>
          </p:nvSpPr>
          <p:spPr>
            <a:xfrm>
              <a:off x="1618488" y="2497836"/>
              <a:ext cx="1676400" cy="1944624"/>
            </a:xfrm>
            <a:custGeom>
              <a:avLst/>
              <a:gdLst/>
              <a:ahLst/>
              <a:cxnLst/>
              <a:rect l="l" t="t" r="r" b="b"/>
              <a:pathLst>
                <a:path w="1676400" h="1944624">
                  <a:moveTo>
                    <a:pt x="838200" y="0"/>
                  </a:moveTo>
                  <a:lnTo>
                    <a:pt x="1676400" y="419100"/>
                  </a:lnTo>
                  <a:lnTo>
                    <a:pt x="1676400" y="1525524"/>
                  </a:lnTo>
                  <a:lnTo>
                    <a:pt x="838200" y="1944624"/>
                  </a:lnTo>
                  <a:lnTo>
                    <a:pt x="0" y="1525524"/>
                  </a:lnTo>
                  <a:lnTo>
                    <a:pt x="0" y="419100"/>
                  </a:lnTo>
                  <a:lnTo>
                    <a:pt x="83820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378" name="VectorPath 378"/>
            <p:cNvSpPr/>
            <p:nvPr/>
          </p:nvSpPr>
          <p:spPr>
            <a:xfrm>
              <a:off x="1560982" y="2441359"/>
              <a:ext cx="1790636" cy="2058695"/>
            </a:xfrm>
            <a:custGeom>
              <a:avLst/>
              <a:gdLst/>
              <a:ahLst/>
              <a:cxnLst/>
              <a:rect l="l" t="t" r="r" b="b"/>
              <a:pathLst>
                <a:path w="1790636" h="2058695">
                  <a:moveTo>
                    <a:pt x="904113" y="597"/>
                  </a:moveTo>
                  <a:lnTo>
                    <a:pt x="909879" y="1803"/>
                  </a:lnTo>
                  <a:lnTo>
                    <a:pt x="915479" y="3594"/>
                  </a:lnTo>
                  <a:lnTo>
                    <a:pt x="920877" y="5956"/>
                  </a:lnTo>
                  <a:lnTo>
                    <a:pt x="1759039" y="425043"/>
                  </a:lnTo>
                  <a:lnTo>
                    <a:pt x="1764043" y="427863"/>
                  </a:lnTo>
                  <a:lnTo>
                    <a:pt x="1768741" y="431178"/>
                  </a:lnTo>
                  <a:lnTo>
                    <a:pt x="1773085" y="434950"/>
                  </a:lnTo>
                  <a:lnTo>
                    <a:pt x="1777022" y="439141"/>
                  </a:lnTo>
                  <a:lnTo>
                    <a:pt x="1780528" y="443700"/>
                  </a:lnTo>
                  <a:lnTo>
                    <a:pt x="1783550" y="448589"/>
                  </a:lnTo>
                  <a:lnTo>
                    <a:pt x="1786064" y="453758"/>
                  </a:lnTo>
                  <a:lnTo>
                    <a:pt x="1788046" y="459156"/>
                  </a:lnTo>
                  <a:lnTo>
                    <a:pt x="1789481" y="464731"/>
                  </a:lnTo>
                  <a:lnTo>
                    <a:pt x="1790344" y="470408"/>
                  </a:lnTo>
                  <a:lnTo>
                    <a:pt x="1790636" y="476161"/>
                  </a:lnTo>
                  <a:lnTo>
                    <a:pt x="1790636" y="1582534"/>
                  </a:lnTo>
                  <a:lnTo>
                    <a:pt x="1790344" y="1588275"/>
                  </a:lnTo>
                  <a:lnTo>
                    <a:pt x="1789481" y="1593965"/>
                  </a:lnTo>
                  <a:lnTo>
                    <a:pt x="1788046" y="1599527"/>
                  </a:lnTo>
                  <a:lnTo>
                    <a:pt x="1786064" y="1604925"/>
                  </a:lnTo>
                  <a:lnTo>
                    <a:pt x="1783550" y="1610106"/>
                  </a:lnTo>
                  <a:lnTo>
                    <a:pt x="1780528" y="1614995"/>
                  </a:lnTo>
                  <a:lnTo>
                    <a:pt x="1777022" y="1619555"/>
                  </a:lnTo>
                  <a:lnTo>
                    <a:pt x="1773085" y="1623746"/>
                  </a:lnTo>
                  <a:lnTo>
                    <a:pt x="1768741" y="1627517"/>
                  </a:lnTo>
                  <a:lnTo>
                    <a:pt x="1764043" y="1630833"/>
                  </a:lnTo>
                  <a:lnTo>
                    <a:pt x="1759039" y="1633652"/>
                  </a:lnTo>
                  <a:lnTo>
                    <a:pt x="920877" y="2052739"/>
                  </a:lnTo>
                  <a:lnTo>
                    <a:pt x="915479" y="2055101"/>
                  </a:lnTo>
                  <a:lnTo>
                    <a:pt x="909879" y="2056892"/>
                  </a:lnTo>
                  <a:lnTo>
                    <a:pt x="904113" y="2058086"/>
                  </a:lnTo>
                  <a:lnTo>
                    <a:pt x="898258" y="2058695"/>
                  </a:lnTo>
                  <a:lnTo>
                    <a:pt x="892366" y="2058695"/>
                  </a:lnTo>
                  <a:lnTo>
                    <a:pt x="886510" y="2058086"/>
                  </a:lnTo>
                  <a:lnTo>
                    <a:pt x="880758" y="2056892"/>
                  </a:lnTo>
                  <a:lnTo>
                    <a:pt x="875145" y="2055101"/>
                  </a:lnTo>
                  <a:lnTo>
                    <a:pt x="869760" y="2052739"/>
                  </a:lnTo>
                  <a:lnTo>
                    <a:pt x="31585" y="1633652"/>
                  </a:lnTo>
                  <a:lnTo>
                    <a:pt x="26581" y="1630833"/>
                  </a:lnTo>
                  <a:lnTo>
                    <a:pt x="21882" y="1627517"/>
                  </a:lnTo>
                  <a:lnTo>
                    <a:pt x="17539" y="1623746"/>
                  </a:lnTo>
                  <a:lnTo>
                    <a:pt x="13602" y="1619555"/>
                  </a:lnTo>
                  <a:lnTo>
                    <a:pt x="10109" y="1614995"/>
                  </a:lnTo>
                  <a:lnTo>
                    <a:pt x="7087" y="1610106"/>
                  </a:lnTo>
                  <a:lnTo>
                    <a:pt x="4572" y="1604925"/>
                  </a:lnTo>
                  <a:lnTo>
                    <a:pt x="2578" y="1599527"/>
                  </a:lnTo>
                  <a:lnTo>
                    <a:pt x="1156" y="1593965"/>
                  </a:lnTo>
                  <a:lnTo>
                    <a:pt x="292" y="1588275"/>
                  </a:lnTo>
                  <a:lnTo>
                    <a:pt x="0" y="1582534"/>
                  </a:lnTo>
                  <a:lnTo>
                    <a:pt x="0" y="476161"/>
                  </a:lnTo>
                  <a:lnTo>
                    <a:pt x="292" y="470408"/>
                  </a:lnTo>
                  <a:lnTo>
                    <a:pt x="1156" y="464731"/>
                  </a:lnTo>
                  <a:lnTo>
                    <a:pt x="2578" y="459156"/>
                  </a:lnTo>
                  <a:lnTo>
                    <a:pt x="4572" y="453758"/>
                  </a:lnTo>
                  <a:lnTo>
                    <a:pt x="7087" y="448589"/>
                  </a:lnTo>
                  <a:lnTo>
                    <a:pt x="10109" y="443700"/>
                  </a:lnTo>
                  <a:lnTo>
                    <a:pt x="13602" y="439141"/>
                  </a:lnTo>
                  <a:lnTo>
                    <a:pt x="17539" y="434950"/>
                  </a:lnTo>
                  <a:lnTo>
                    <a:pt x="21882" y="431178"/>
                  </a:lnTo>
                  <a:lnTo>
                    <a:pt x="26581" y="427863"/>
                  </a:lnTo>
                  <a:lnTo>
                    <a:pt x="31585" y="425043"/>
                  </a:lnTo>
                  <a:lnTo>
                    <a:pt x="869760" y="5956"/>
                  </a:lnTo>
                  <a:lnTo>
                    <a:pt x="875145" y="3594"/>
                  </a:lnTo>
                  <a:lnTo>
                    <a:pt x="880758" y="1803"/>
                  </a:lnTo>
                  <a:lnTo>
                    <a:pt x="886510" y="597"/>
                  </a:lnTo>
                  <a:lnTo>
                    <a:pt x="892366" y="0"/>
                  </a:lnTo>
                  <a:lnTo>
                    <a:pt x="898258" y="0"/>
                  </a:lnTo>
                  <a:moveTo>
                    <a:pt x="114300" y="511480"/>
                  </a:moveTo>
                  <a:lnTo>
                    <a:pt x="114300" y="1547215"/>
                  </a:lnTo>
                  <a:lnTo>
                    <a:pt x="895318" y="1937725"/>
                  </a:lnTo>
                  <a:lnTo>
                    <a:pt x="1676337" y="1547209"/>
                  </a:lnTo>
                  <a:lnTo>
                    <a:pt x="1676337" y="511486"/>
                  </a:lnTo>
                  <a:lnTo>
                    <a:pt x="895318" y="120971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379" name="VectorPath 379"/>
            <p:cNvSpPr/>
            <p:nvPr/>
          </p:nvSpPr>
          <p:spPr>
            <a:xfrm>
              <a:off x="3332988" y="2214372"/>
              <a:ext cx="489204" cy="566928"/>
            </a:xfrm>
            <a:custGeom>
              <a:avLst/>
              <a:gdLst/>
              <a:ahLst/>
              <a:cxnLst/>
              <a:rect l="l" t="t" r="r" b="b"/>
              <a:pathLst>
                <a:path w="489204" h="566928">
                  <a:moveTo>
                    <a:pt x="243840" y="0"/>
                  </a:moveTo>
                  <a:lnTo>
                    <a:pt x="489204" y="123444"/>
                  </a:lnTo>
                  <a:lnTo>
                    <a:pt x="489204" y="445008"/>
                  </a:lnTo>
                  <a:lnTo>
                    <a:pt x="243840" y="566928"/>
                  </a:lnTo>
                  <a:lnTo>
                    <a:pt x="0" y="445008"/>
                  </a:lnTo>
                  <a:lnTo>
                    <a:pt x="0" y="123444"/>
                  </a:lnTo>
                  <a:lnTo>
                    <a:pt x="24384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380" name="VectorPath 380"/>
            <p:cNvSpPr/>
            <p:nvPr/>
          </p:nvSpPr>
          <p:spPr>
            <a:xfrm>
              <a:off x="1219200" y="4210812"/>
              <a:ext cx="257556" cy="298704"/>
            </a:xfrm>
            <a:custGeom>
              <a:avLst/>
              <a:gdLst/>
              <a:ahLst/>
              <a:cxnLst/>
              <a:rect l="l" t="t" r="r" b="b"/>
              <a:pathLst>
                <a:path w="257556" h="298704">
                  <a:moveTo>
                    <a:pt x="128016" y="0"/>
                  </a:moveTo>
                  <a:lnTo>
                    <a:pt x="257556" y="64008"/>
                  </a:lnTo>
                  <a:lnTo>
                    <a:pt x="257556" y="234696"/>
                  </a:lnTo>
                  <a:lnTo>
                    <a:pt x="128016" y="298704"/>
                  </a:lnTo>
                  <a:lnTo>
                    <a:pt x="0" y="234696"/>
                  </a:lnTo>
                  <a:lnTo>
                    <a:pt x="0" y="64008"/>
                  </a:lnTo>
                  <a:lnTo>
                    <a:pt x="128016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381" name="VectorPath 381"/>
            <p:cNvSpPr/>
            <p:nvPr/>
          </p:nvSpPr>
          <p:spPr>
            <a:xfrm>
              <a:off x="1249680" y="1761744"/>
              <a:ext cx="737616" cy="854964"/>
            </a:xfrm>
            <a:custGeom>
              <a:avLst/>
              <a:gdLst/>
              <a:ahLst/>
              <a:cxnLst/>
              <a:rect l="l" t="t" r="r" b="b"/>
              <a:pathLst>
                <a:path w="737616" h="854964">
                  <a:moveTo>
                    <a:pt x="368808" y="0"/>
                  </a:moveTo>
                  <a:lnTo>
                    <a:pt x="737616" y="184404"/>
                  </a:lnTo>
                  <a:lnTo>
                    <a:pt x="737616" y="670560"/>
                  </a:lnTo>
                  <a:lnTo>
                    <a:pt x="368808" y="854964"/>
                  </a:lnTo>
                  <a:lnTo>
                    <a:pt x="0" y="670560"/>
                  </a:lnTo>
                  <a:lnTo>
                    <a:pt x="0" y="184404"/>
                  </a:lnTo>
                  <a:lnTo>
                    <a:pt x="368808" y="0"/>
                  </a:ln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</p:grpSp>
      <p:sp>
        <p:nvSpPr>
          <p:cNvPr id="382" name="TextBox382"/>
          <p:cNvSpPr txBox="1"/>
          <p:nvPr/>
        </p:nvSpPr>
        <p:spPr>
          <a:xfrm>
            <a:off x="1971015" y="3172928"/>
            <a:ext cx="1015365" cy="601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思</a:t>
            </a:r>
            <a:r>
              <a:rPr lang="en-US" altLang="zh-CN" sz="39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考</a:t>
            </a:r>
          </a:p>
        </p:txBody>
      </p:sp>
      <p:sp>
        <p:nvSpPr>
          <p:cNvPr id="383" name="VectorPath 383"/>
          <p:cNvSpPr/>
          <p:nvPr/>
        </p:nvSpPr>
        <p:spPr>
          <a:xfrm>
            <a:off x="3672028" y="4441762"/>
            <a:ext cx="507504" cy="585660"/>
          </a:xfrm>
          <a:custGeom>
            <a:avLst/>
            <a:gdLst/>
            <a:ahLst/>
            <a:cxnLst/>
            <a:rect l="l" t="t" r="r" b="b"/>
            <a:pathLst>
              <a:path w="507504" h="585660">
                <a:moveTo>
                  <a:pt x="255943" y="254"/>
                </a:moveTo>
                <a:lnTo>
                  <a:pt x="258013" y="1003"/>
                </a:lnTo>
                <a:lnTo>
                  <a:pt x="502246" y="123126"/>
                </a:lnTo>
                <a:lnTo>
                  <a:pt x="504012" y="124269"/>
                </a:lnTo>
                <a:lnTo>
                  <a:pt x="505485" y="125768"/>
                </a:lnTo>
                <a:lnTo>
                  <a:pt x="506590" y="127558"/>
                </a:lnTo>
                <a:lnTo>
                  <a:pt x="507276" y="129553"/>
                </a:lnTo>
                <a:lnTo>
                  <a:pt x="507504" y="131635"/>
                </a:lnTo>
                <a:lnTo>
                  <a:pt x="507504" y="454025"/>
                </a:lnTo>
                <a:lnTo>
                  <a:pt x="507276" y="456120"/>
                </a:lnTo>
                <a:lnTo>
                  <a:pt x="506590" y="458101"/>
                </a:lnTo>
                <a:lnTo>
                  <a:pt x="505485" y="459892"/>
                </a:lnTo>
                <a:lnTo>
                  <a:pt x="504012" y="461403"/>
                </a:lnTo>
                <a:lnTo>
                  <a:pt x="502246" y="462546"/>
                </a:lnTo>
                <a:lnTo>
                  <a:pt x="258013" y="584657"/>
                </a:lnTo>
                <a:lnTo>
                  <a:pt x="255943" y="585406"/>
                </a:lnTo>
                <a:lnTo>
                  <a:pt x="253759" y="585660"/>
                </a:lnTo>
                <a:lnTo>
                  <a:pt x="251561" y="585406"/>
                </a:lnTo>
                <a:lnTo>
                  <a:pt x="249491" y="584657"/>
                </a:lnTo>
                <a:lnTo>
                  <a:pt x="5270" y="462546"/>
                </a:lnTo>
                <a:lnTo>
                  <a:pt x="3492" y="461403"/>
                </a:lnTo>
                <a:lnTo>
                  <a:pt x="2032" y="459892"/>
                </a:lnTo>
                <a:lnTo>
                  <a:pt x="914" y="458101"/>
                </a:lnTo>
                <a:lnTo>
                  <a:pt x="228" y="456120"/>
                </a:lnTo>
                <a:lnTo>
                  <a:pt x="0" y="454025"/>
                </a:lnTo>
                <a:lnTo>
                  <a:pt x="0" y="131635"/>
                </a:lnTo>
                <a:lnTo>
                  <a:pt x="228" y="129553"/>
                </a:lnTo>
                <a:lnTo>
                  <a:pt x="914" y="127558"/>
                </a:lnTo>
                <a:lnTo>
                  <a:pt x="2032" y="125768"/>
                </a:lnTo>
                <a:lnTo>
                  <a:pt x="3492" y="124269"/>
                </a:lnTo>
                <a:lnTo>
                  <a:pt x="5270" y="123126"/>
                </a:lnTo>
                <a:lnTo>
                  <a:pt x="249491" y="1003"/>
                </a:lnTo>
                <a:lnTo>
                  <a:pt x="251561" y="254"/>
                </a:lnTo>
                <a:lnTo>
                  <a:pt x="253759" y="0"/>
                </a:lnTo>
                <a:moveTo>
                  <a:pt x="19050" y="137521"/>
                </a:moveTo>
                <a:lnTo>
                  <a:pt x="19050" y="448138"/>
                </a:lnTo>
                <a:lnTo>
                  <a:pt x="253752" y="565483"/>
                </a:lnTo>
                <a:lnTo>
                  <a:pt x="488454" y="448138"/>
                </a:lnTo>
                <a:lnTo>
                  <a:pt x="488454" y="137521"/>
                </a:lnTo>
                <a:lnTo>
                  <a:pt x="253752" y="20177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384" name="4CB421EF-0E7B-4809-9BA8-8A169AECE5E0"/>
          <p:cNvPicPr>
            <a:picLocks noChangeAspect="1"/>
          </p:cNvPicPr>
          <p:nvPr/>
        </p:nvPicPr>
        <p:blipFill>
          <a:blip r:embed="rId2" cstate="print">
            <a:extLst>
              <a:ext uri="{6CA9F6BE-CB99-494F-8287-D7919F5F279B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85" name="TextBox385"/>
          <p:cNvSpPr txBox="1"/>
          <p:nvPr/>
        </p:nvSpPr>
        <p:spPr>
          <a:xfrm>
            <a:off x="3468658" y="1911618"/>
            <a:ext cx="6812626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5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469227" marR="114299" indent="0" eaLnBrk="0">
              <a:lnSpc>
                <a:spcPct val="152857"/>
              </a:lnSpc>
            </a:pP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1.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单用户性能不达标，有必要进行多用户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能测试吗？</a:t>
            </a:r>
          </a:p>
          <a:p>
            <a:pPr marL="0" marR="0" indent="0" eaLnBrk="0">
              <a:lnSpc>
                <a:spcPct val="22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469227" marR="0" indent="0" eaLnBrk="0">
              <a:lnSpc>
                <a:spcPct val="170476"/>
              </a:lnSpc>
              <a:spcAft>
                <a:spcPts val="0"/>
              </a:spcAft>
            </a:pP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2.</a:t>
            </a:r>
            <a:r>
              <a:rPr lang="en-US" altLang="zh-CN" sz="1750" kern="0" spc="17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影响性能的因素</a:t>
            </a:r>
            <a:r>
              <a:rPr lang="en-US" altLang="zh-CN" sz="1750" kern="0" spc="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有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很多（如：服务器配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、资源、代码效率），如何判断谁在导致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能变好/变坏？</a:t>
            </a:r>
          </a:p>
          <a:p>
            <a:pPr marL="0" marR="0" indent="0" eaLnBrk="0">
              <a:lnSpc>
                <a:spcPct val="212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grpSp>
        <p:nvGrpSpPr>
          <p:cNvPr id="386" name="Combination 386"/>
          <p:cNvGrpSpPr/>
          <p:nvPr/>
        </p:nvGrpSpPr>
        <p:grpSpPr>
          <a:xfrm>
            <a:off x="1668869" y="4517797"/>
            <a:ext cx="346456" cy="181749"/>
            <a:chOff x="1668869" y="4517797"/>
            <a:chExt cx="346456" cy="181749"/>
          </a:xfrm>
        </p:grpSpPr>
        <p:sp>
          <p:nvSpPr>
            <p:cNvPr id="387" name="VectorPath 387"/>
            <p:cNvSpPr/>
            <p:nvPr/>
          </p:nvSpPr>
          <p:spPr>
            <a:xfrm>
              <a:off x="1918780" y="4517797"/>
              <a:ext cx="96545" cy="56794"/>
            </a:xfrm>
            <a:custGeom>
              <a:avLst/>
              <a:gdLst/>
              <a:ahLst/>
              <a:cxnLst/>
              <a:rect l="l" t="t" r="r" b="b"/>
              <a:pathLst>
                <a:path w="96545" h="56794">
                  <a:moveTo>
                    <a:pt x="96545" y="11354"/>
                  </a:moveTo>
                  <a:lnTo>
                    <a:pt x="5677" y="56794"/>
                  </a:lnTo>
                  <a:lnTo>
                    <a:pt x="0" y="45440"/>
                  </a:lnTo>
                  <a:lnTo>
                    <a:pt x="90868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88" name="VectorPath 388"/>
            <p:cNvSpPr/>
            <p:nvPr/>
          </p:nvSpPr>
          <p:spPr>
            <a:xfrm>
              <a:off x="1793824" y="4580268"/>
              <a:ext cx="96558" cy="56807"/>
            </a:xfrm>
            <a:custGeom>
              <a:avLst/>
              <a:gdLst/>
              <a:ahLst/>
              <a:cxnLst/>
              <a:rect l="l" t="t" r="r" b="b"/>
              <a:pathLst>
                <a:path w="96558" h="56807">
                  <a:moveTo>
                    <a:pt x="96558" y="11367"/>
                  </a:moveTo>
                  <a:lnTo>
                    <a:pt x="5677" y="56807"/>
                  </a:lnTo>
                  <a:lnTo>
                    <a:pt x="0" y="45441"/>
                  </a:lnTo>
                  <a:lnTo>
                    <a:pt x="90869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389" name="VectorPath 389"/>
            <p:cNvSpPr/>
            <p:nvPr/>
          </p:nvSpPr>
          <p:spPr>
            <a:xfrm>
              <a:off x="1668869" y="4642752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11354"/>
                  </a:moveTo>
                  <a:lnTo>
                    <a:pt x="5690" y="56794"/>
                  </a:lnTo>
                  <a:lnTo>
                    <a:pt x="0" y="45428"/>
                  </a:lnTo>
                  <a:lnTo>
                    <a:pt x="90881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</p:grpSp>
      <p:sp>
        <p:nvSpPr>
          <p:cNvPr id="391" name="VectorPath 391"/>
          <p:cNvSpPr/>
          <p:nvPr/>
        </p:nvSpPr>
        <p:spPr>
          <a:xfrm>
            <a:off x="1543926" y="4705223"/>
            <a:ext cx="96546" cy="53785"/>
          </a:xfrm>
          <a:custGeom>
            <a:avLst/>
            <a:gdLst/>
            <a:ahLst/>
            <a:cxnLst/>
            <a:rect l="l" t="t" r="r" b="b"/>
            <a:pathLst>
              <a:path w="96546" h="53785">
                <a:moveTo>
                  <a:pt x="96546" y="11354"/>
                </a:moveTo>
                <a:lnTo>
                  <a:pt x="12878" y="53200"/>
                </a:lnTo>
                <a:lnTo>
                  <a:pt x="11011" y="53785"/>
                </a:lnTo>
                <a:lnTo>
                  <a:pt x="9055" y="53785"/>
                </a:lnTo>
                <a:lnTo>
                  <a:pt x="7201" y="53200"/>
                </a:lnTo>
                <a:lnTo>
                  <a:pt x="0" y="49593"/>
                </a:lnTo>
                <a:lnTo>
                  <a:pt x="5677" y="38240"/>
                </a:lnTo>
                <a:lnTo>
                  <a:pt x="10037" y="40416"/>
                </a:lnTo>
                <a:lnTo>
                  <a:pt x="90868" y="0"/>
                </a:lnTo>
              </a:path>
            </a:pathLst>
          </a:custGeom>
          <a:solidFill>
            <a:srgbClr val="515151">
              <a:alpha val="100000"/>
            </a:srgbClr>
          </a:solidFill>
        </p:spPr>
      </p:sp>
      <p:grpSp>
        <p:nvGrpSpPr>
          <p:cNvPr id="392" name="Combination 392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393" name="VectorPath 393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394" name="VectorPath 394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D274C8DB-CEAB-4A5C-EB6D-DF27BA1904C3}"/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78" name="Combination 367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679" name="VectorPath 367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680" name="VectorPath 368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681" name="TextBox3681"/>
          <p:cNvSpPr txBox="1"/>
          <p:nvPr/>
        </p:nvSpPr>
        <p:spPr>
          <a:xfrm>
            <a:off x="802323" y="345580"/>
            <a:ext cx="352425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3-Jmeter下载第三方插件</a:t>
            </a:r>
          </a:p>
        </p:txBody>
      </p:sp>
      <p:sp>
        <p:nvSpPr>
          <p:cNvPr id="3683" name="VectorPath 368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684" name="2482A2C8-2DB7-4BD4-1116-2353BAE26CB9"/>
          <p:cNvPicPr>
            <a:picLocks noChangeAspect="1"/>
          </p:cNvPicPr>
          <p:nvPr/>
        </p:nvPicPr>
        <p:blipFill>
          <a:blip r:embed="rId2" cstate="print">
            <a:extLst>
              <a:ext uri="{7F7FFBE4-AAF3-4011-6BF1-98351D0DEA05}"/>
            </a:extLst>
          </a:blip>
          <a:srcRect/>
          <a:stretch>
            <a:fillRect/>
          </a:stretch>
        </p:blipFill>
        <p:spPr>
          <a:xfrm>
            <a:off x="3593592" y="1406652"/>
            <a:ext cx="4985004" cy="1615440"/>
          </a:xfrm>
          <a:prstGeom prst="rect">
            <a:avLst/>
          </a:prstGeom>
        </p:spPr>
      </p:pic>
      <p:pic>
        <p:nvPicPr>
          <p:cNvPr id="3685" name="DA2955F5-1DA2-45F6-356D-84E6ED0D09E7"/>
          <p:cNvPicPr>
            <a:picLocks noChangeAspect="1"/>
          </p:cNvPicPr>
          <p:nvPr/>
        </p:nvPicPr>
        <p:blipFill>
          <a:blip r:embed="rId3" cstate="print">
            <a:extLst>
              <a:ext uri="{D784EEF6-1045-47BC-C6C1-1A302628E0D7}"/>
            </a:extLst>
          </a:blip>
          <a:srcRect/>
          <a:stretch>
            <a:fillRect/>
          </a:stretch>
        </p:blipFill>
        <p:spPr>
          <a:xfrm>
            <a:off x="6551676" y="3087624"/>
            <a:ext cx="4271772" cy="3462528"/>
          </a:xfrm>
          <a:prstGeom prst="rect">
            <a:avLst/>
          </a:prstGeom>
        </p:spPr>
      </p:pic>
      <p:sp>
        <p:nvSpPr>
          <p:cNvPr id="3686" name="TextBox3686"/>
          <p:cNvSpPr txBox="1"/>
          <p:nvPr/>
        </p:nvSpPr>
        <p:spPr>
          <a:xfrm>
            <a:off x="802323" y="1108353"/>
            <a:ext cx="5730875" cy="26392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说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明：先下载JMeter插件管理工具包，再用此包下载JMeter插件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载插件管理包的步骤：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97849"/>
              </a:lnSpc>
              <a:spcAft>
                <a:spcPts val="466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载包管理工具jar包</a:t>
            </a:r>
          </a:p>
          <a:p>
            <a:pPr marL="0" marR="549909" lvl="0" indent="304800" eaLnBrk="0">
              <a:lnSpc>
                <a:spcPct val="137634"/>
              </a:lnSpc>
              <a:buAutoNum type="arabicPeriod"/>
            </a:pPr>
            <a:r>
              <a:rPr lang="en-US" altLang="zh-CN" sz="1550" kern="0" spc="2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将包管理工具jar包添加到JMeter放入到lib\ex</a:t>
            </a:r>
            <a:r>
              <a:rPr lang="en-US" altLang="zh-CN" sz="1550" kern="0" spc="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目录下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.重启JMeter，可以在选项下看到插件管理器</a:t>
            </a:r>
          </a:p>
        </p:txBody>
      </p:sp>
      <p:pic>
        <p:nvPicPr>
          <p:cNvPr id="3687" name="55D9A0C4-804A-4FC6-8BC8-1B6E1EDFC956"/>
          <p:cNvPicPr>
            <a:picLocks noChangeAspect="1"/>
          </p:cNvPicPr>
          <p:nvPr/>
        </p:nvPicPr>
        <p:blipFill>
          <a:blip r:embed="rId4" cstate="print">
            <a:extLst>
              <a:ext uri="{3AF7716F-7930-4EAF-0071-7B4DEDB672D2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689" name="VectorPath 368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690" name="VectorPath 369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08D2A217-4D8E-4258-8AAF-149166D834A8}"/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91" name="Combination 369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692" name="VectorPath 369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693" name="VectorPath 369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694" name="TextBox3694"/>
          <p:cNvSpPr txBox="1"/>
          <p:nvPr/>
        </p:nvSpPr>
        <p:spPr>
          <a:xfrm>
            <a:off x="802323" y="345580"/>
            <a:ext cx="352425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3-Jmeter下载第三方插件</a:t>
            </a:r>
          </a:p>
        </p:txBody>
      </p:sp>
      <p:sp>
        <p:nvSpPr>
          <p:cNvPr id="3696" name="VectorPath 369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697" name="CC61D8F2-332C-4DC1-DAD0-00609AA6DD06"/>
          <p:cNvPicPr>
            <a:picLocks noChangeAspect="1"/>
          </p:cNvPicPr>
          <p:nvPr/>
        </p:nvPicPr>
        <p:blipFill>
          <a:blip r:embed="rId2" cstate="print">
            <a:extLst>
              <a:ext uri="{14712382-0CA7-4065-6320-54D1E8713754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698" name="TextBox3698"/>
          <p:cNvSpPr txBox="1"/>
          <p:nvPr/>
        </p:nvSpPr>
        <p:spPr>
          <a:xfrm>
            <a:off x="802323" y="1098053"/>
            <a:ext cx="5828665" cy="18921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安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装第三方插件的步骤：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0000"/>
              </a:lnSpc>
              <a:spcAft>
                <a:spcPts val="1400"/>
              </a:spcAft>
              <a:buAutoNum type="arabicPeriod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打开Plugins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Manager插件管理器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选择Available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Plugins，当前可用的插件</a:t>
            </a:r>
          </a:p>
          <a:p>
            <a:pPr marL="342900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选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择需要下载的插件（等待右方文本内容展示出来）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4.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下载右下角的下载按钮，自动的完成下载，JMeter会自动重启</a:t>
            </a:r>
          </a:p>
        </p:txBody>
      </p:sp>
      <p:pic>
        <p:nvPicPr>
          <p:cNvPr id="3699" name="3F464524-7BD4-4DFE-EC65-90DAD69A025B"/>
          <p:cNvPicPr>
            <a:picLocks noChangeAspect="1"/>
          </p:cNvPicPr>
          <p:nvPr/>
        </p:nvPicPr>
        <p:blipFill>
          <a:blip r:embed="rId3" cstate="print">
            <a:extLst>
              <a:ext uri="{9083E357-DC2F-4CD8-B757-4C68C617D535}"/>
            </a:extLst>
          </a:blip>
          <a:srcRect/>
          <a:stretch>
            <a:fillRect/>
          </a:stretch>
        </p:blipFill>
        <p:spPr>
          <a:xfrm>
            <a:off x="826008" y="3160776"/>
            <a:ext cx="5411724" cy="2935224"/>
          </a:xfrm>
          <a:prstGeom prst="rect">
            <a:avLst/>
          </a:prstGeom>
        </p:spPr>
      </p:pic>
      <p:sp>
        <p:nvSpPr>
          <p:cNvPr id="3701" name="VectorPath 370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702" name="VectorPath 370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CD7010C0-328B-44CE-0D41-8A55B5BE487F}"/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3" name="Combination 370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704" name="VectorPath 370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705" name="VectorPath 370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706" name="TextBox3706"/>
          <p:cNvSpPr txBox="1"/>
          <p:nvPr/>
        </p:nvSpPr>
        <p:spPr>
          <a:xfrm>
            <a:off x="802323" y="345580"/>
            <a:ext cx="352425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3-Jmeter下载第三方插件</a:t>
            </a:r>
          </a:p>
        </p:txBody>
      </p:sp>
      <p:sp>
        <p:nvSpPr>
          <p:cNvPr id="3708" name="VectorPath 370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709" name="A2E1CC3E-B9A4-4DE5-2B92-3AF6F93BDE7E"/>
          <p:cNvPicPr>
            <a:picLocks noChangeAspect="1"/>
          </p:cNvPicPr>
          <p:nvPr/>
        </p:nvPicPr>
        <p:blipFill>
          <a:blip r:embed="rId2" cstate="print">
            <a:extLst>
              <a:ext uri="{3199C989-F937-435F-C393-327169432CD0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710" name="VectorPath 3710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711" name="TextBox3711"/>
          <p:cNvSpPr txBox="1"/>
          <p:nvPr/>
        </p:nvSpPr>
        <p:spPr>
          <a:xfrm>
            <a:off x="806196" y="1126950"/>
            <a:ext cx="7735789" cy="3859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、安装插件管理包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、安装如下指定的插件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28523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Basic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Graphs</a:t>
            </a:r>
          </a:p>
          <a:p>
            <a:pPr marL="628523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Additionally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Graphs</a:t>
            </a:r>
          </a:p>
          <a:p>
            <a:pPr marL="628523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Custom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Thread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Groups</a:t>
            </a:r>
          </a:p>
          <a:p>
            <a:pPr marL="628523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erfMon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2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712" name="VectorPath 3712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3713" name="2EC5CD4A-B400-4497-47C6-650F52251416"/>
          <p:cNvPicPr>
            <a:picLocks noChangeAspect="1"/>
          </p:cNvPicPr>
          <p:nvPr/>
        </p:nvPicPr>
        <p:blipFill>
          <a:blip r:embed="rId3" cstate="print">
            <a:extLst>
              <a:ext uri="{1525EE4F-EC91-43E6-37DE-F912A95A8625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3714" name="TextBox3714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3716" name="VectorPath 371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717" name="VectorPath 371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69C3596-DF2F-487C-A792-06CB52E10FD2}"/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18" name="Combination 371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719" name="VectorPath 371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720" name="VectorPath 372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721" name="TextBox3721"/>
          <p:cNvSpPr txBox="1"/>
          <p:nvPr/>
        </p:nvSpPr>
        <p:spPr>
          <a:xfrm>
            <a:off x="802323" y="335420"/>
            <a:ext cx="352425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3-Jmeter下载第三方插件</a:t>
            </a:r>
          </a:p>
        </p:txBody>
      </p:sp>
      <p:sp>
        <p:nvSpPr>
          <p:cNvPr id="3723" name="VectorPath 372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724" name="TextBox3724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725" name="Combination 3725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3726" name="VectorPath 3726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3727" name="VectorPath 3727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3728" name="C2D7767A-D0A6-4F1A-AAAD-757429EBD790"/>
          <p:cNvPicPr>
            <a:picLocks noChangeAspect="1"/>
          </p:cNvPicPr>
          <p:nvPr/>
        </p:nvPicPr>
        <p:blipFill>
          <a:blip r:embed="rId2" cstate="print">
            <a:extLst>
              <a:ext uri="{9E4358B8-01FE-4C4D-60B6-45C5B57080AA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3729" name="TextBox3729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730" name="Combination 3730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3731" name="VectorPath 3731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3732" name="VectorPath 3732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3733" name="57C81A41-1E11-4B19-F2EB-FD2984528C36"/>
          <p:cNvPicPr>
            <a:picLocks noChangeAspect="1"/>
          </p:cNvPicPr>
          <p:nvPr/>
        </p:nvPicPr>
        <p:blipFill>
          <a:blip r:embed="rId3" cstate="print">
            <a:extLst>
              <a:ext uri="{CC2D57B0-9211-4864-97A4-6FC2C2848ACB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3734" name="C081936C-B84D-4177-A2C6-FA84DE878637"/>
          <p:cNvPicPr>
            <a:picLocks noChangeAspect="1"/>
          </p:cNvPicPr>
          <p:nvPr/>
        </p:nvPicPr>
        <p:blipFill>
          <a:blip r:embed="rId4" cstate="print">
            <a:extLst>
              <a:ext uri="{C6E1984E-945E-4ECB-B1C0-52DE403DC8BA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735" name="TextBox3735"/>
          <p:cNvSpPr txBox="1"/>
          <p:nvPr/>
        </p:nvSpPr>
        <p:spPr>
          <a:xfrm>
            <a:off x="3468658" y="1464904"/>
            <a:ext cx="6587394" cy="50350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1）第三方插件的作用？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使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用第三方开发的扩展功能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2）第三方插件的下载步骤？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载插件管理器：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98511"/>
              </a:lnSpc>
              <a:spcAft>
                <a:spcPts val="1175"/>
              </a:spcAft>
              <a:buAutoNum type="arabicPeriod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载包管理工具jar包</a:t>
            </a:r>
          </a:p>
          <a:p>
            <a:pPr marL="1786158" marR="0" lvl="0" indent="-342900" eaLnBrk="0">
              <a:lnSpc>
                <a:spcPct val="98511"/>
              </a:lnSpc>
              <a:spcAft>
                <a:spcPts val="1175"/>
              </a:spcAft>
              <a:buAutoNum type="arabicPeriod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将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包管理工具jar包添加到JMeter放入到lib\ext目录下</a:t>
            </a:r>
          </a:p>
          <a:p>
            <a:pPr marL="1786158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重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启JMeter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载第三方插件：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98511"/>
              </a:lnSpc>
              <a:spcAft>
                <a:spcPts val="1175"/>
              </a:spcAft>
              <a:buAutoNum type="arabicPeriod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打开Plugins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Manager插件管理器</a:t>
            </a:r>
          </a:p>
          <a:p>
            <a:pPr marL="1786158" marR="0" lvl="0" indent="-342900" eaLnBrk="0">
              <a:lnSpc>
                <a:spcPct val="98511"/>
              </a:lnSpc>
              <a:spcAft>
                <a:spcPts val="1175"/>
              </a:spcAft>
              <a:buAutoNum type="arabicPeriod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选择Available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Plugins，当前可用的插件</a:t>
            </a:r>
          </a:p>
          <a:p>
            <a:pPr marL="1786158" marR="0" lvl="0" indent="-342900" eaLnBrk="0">
              <a:lnSpc>
                <a:spcPct val="98511"/>
              </a:lnSpc>
              <a:spcAft>
                <a:spcPts val="1175"/>
              </a:spcAft>
              <a:buAutoNum type="arabicPeriod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选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择需要下载的插件（等待右方文本内容展示出来）</a:t>
            </a:r>
          </a:p>
          <a:p>
            <a:pPr marL="1786158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载右下角的下载按钮，自动的完成下载，JMeter会自动重启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2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736" name="VectorPath 373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737" name="VectorPath 373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1AC5D320-26E8-4C1C-E0B2-23DEE1FC43E2}"/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38" name="Combination 373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739" name="VectorPath 373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740" name="VectorPath 374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741" name="TextBox3741"/>
          <p:cNvSpPr txBox="1"/>
          <p:nvPr/>
        </p:nvSpPr>
        <p:spPr>
          <a:xfrm>
            <a:off x="802323" y="345580"/>
            <a:ext cx="29083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4-性能测试常用图表</a:t>
            </a:r>
          </a:p>
        </p:txBody>
      </p:sp>
      <p:sp>
        <p:nvSpPr>
          <p:cNvPr id="3743" name="VectorPath 374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744" name="47EE47C5-CE61-47EA-69AD-CCA977E1D3A0"/>
          <p:cNvPicPr>
            <a:picLocks noChangeAspect="1"/>
          </p:cNvPicPr>
          <p:nvPr/>
        </p:nvPicPr>
        <p:blipFill>
          <a:blip r:embed="rId2" cstate="print">
            <a:extLst>
              <a:ext uri="{7ED46709-343E-4322-1A3B-44F1BC0392CE}"/>
            </a:extLst>
          </a:blip>
          <a:srcRect/>
          <a:stretch>
            <a:fillRect/>
          </a:stretch>
        </p:blipFill>
        <p:spPr>
          <a:xfrm>
            <a:off x="710184" y="2557272"/>
            <a:ext cx="6486144" cy="3916680"/>
          </a:xfrm>
          <a:prstGeom prst="rect">
            <a:avLst/>
          </a:prstGeom>
        </p:spPr>
      </p:pic>
      <p:sp>
        <p:nvSpPr>
          <p:cNvPr id="3745" name="TextBox3745"/>
          <p:cNvSpPr txBox="1"/>
          <p:nvPr/>
        </p:nvSpPr>
        <p:spPr>
          <a:xfrm>
            <a:off x="802323" y="1146414"/>
            <a:ext cx="10309060" cy="4448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Concurrency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Thread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Group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</a:t>
            </a:r>
          </a:p>
          <a:p>
            <a:pPr marL="0" marR="0" indent="0" eaLnBrk="0">
              <a:lnSpc>
                <a:spcPct val="23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阶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梯线程组：作用是阶梯加压；图形界面显示运行状态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添加方式：测试计划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线程（用户）--&gt;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Concurrency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Thread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Group</a:t>
            </a:r>
          </a:p>
          <a:p>
            <a:pPr marL="0" marR="0" indent="0" eaLnBrk="0">
              <a:lnSpc>
                <a:spcPct val="25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60764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数介绍：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93396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Target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Concurrency：目标并发（线程数）</a:t>
            </a:r>
          </a:p>
          <a:p>
            <a:pPr marL="6893396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Ramp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Up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Time：加速时间</a:t>
            </a:r>
          </a:p>
          <a:p>
            <a:pPr marL="6893396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Ramp-Up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Steps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Count：加速步骤计数</a:t>
            </a:r>
          </a:p>
          <a:p>
            <a:pPr marL="6893396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Hold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Target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Rate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Time：运行时间</a:t>
            </a:r>
          </a:p>
          <a:p>
            <a:pPr marL="6893396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Time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Unit：时间单位（分钟或者秒）</a:t>
            </a:r>
          </a:p>
          <a:p>
            <a:pPr marL="6893396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Thread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Iterations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Limit：线程循环次数</a:t>
            </a:r>
          </a:p>
          <a:p>
            <a:pPr marL="6893396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Log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Threads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Status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into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File：日志记录</a:t>
            </a:r>
          </a:p>
        </p:txBody>
      </p:sp>
      <p:pic>
        <p:nvPicPr>
          <p:cNvPr id="3746" name="11E8DB0D-DF93-4B4F-F699-8130CB57ED98"/>
          <p:cNvPicPr>
            <a:picLocks noChangeAspect="1"/>
          </p:cNvPicPr>
          <p:nvPr/>
        </p:nvPicPr>
        <p:blipFill>
          <a:blip r:embed="rId3" cstate="print">
            <a:extLst>
              <a:ext uri="{B40066A2-0951-4940-56BA-4EE336954F62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748" name="VectorPath 374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749" name="VectorPath 374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F867213-F5E6-4094-9C87-92E12D44F0DC}"/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50" name="Combination 375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751" name="VectorPath 375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752" name="VectorPath 375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753" name="TextBox3753"/>
          <p:cNvSpPr txBox="1"/>
          <p:nvPr/>
        </p:nvSpPr>
        <p:spPr>
          <a:xfrm>
            <a:off x="802323" y="345580"/>
            <a:ext cx="29083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4-性能测试常用图表</a:t>
            </a:r>
          </a:p>
        </p:txBody>
      </p:sp>
      <p:sp>
        <p:nvSpPr>
          <p:cNvPr id="3755" name="VectorPath 375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756" name="EA3777BD-A865-452D-B7BF-B36CD8C2752D"/>
          <p:cNvPicPr>
            <a:picLocks noChangeAspect="1"/>
          </p:cNvPicPr>
          <p:nvPr/>
        </p:nvPicPr>
        <p:blipFill>
          <a:blip r:embed="rId2" cstate="print">
            <a:extLst>
              <a:ext uri="{088EEB8E-A48C-4597-1701-DE719395C355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757" name="TextBox3757"/>
          <p:cNvSpPr txBox="1"/>
          <p:nvPr/>
        </p:nvSpPr>
        <p:spPr>
          <a:xfrm>
            <a:off x="802323" y="1146414"/>
            <a:ext cx="6610032" cy="1281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Transactions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per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Second</a:t>
            </a:r>
          </a:p>
          <a:p>
            <a:pPr marL="0" marR="0" indent="0" eaLnBrk="0">
              <a:lnSpc>
                <a:spcPct val="23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秒完成事务数：作用是统计各个事务每秒钟成功的事务个数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添加方式：测试计划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监听器--&gt;Transactions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per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Second</a:t>
            </a:r>
          </a:p>
        </p:txBody>
      </p:sp>
      <p:pic>
        <p:nvPicPr>
          <p:cNvPr id="3758" name="22A96296-CF24-4D84-D905-B06C0C2BE50A"/>
          <p:cNvPicPr>
            <a:picLocks noChangeAspect="1"/>
          </p:cNvPicPr>
          <p:nvPr/>
        </p:nvPicPr>
        <p:blipFill>
          <a:blip r:embed="rId3" cstate="print">
            <a:extLst>
              <a:ext uri="{73E9BD6E-CDA4-4DDB-556A-9BD42AEF0E6C}"/>
            </a:extLst>
          </a:blip>
          <a:srcRect/>
          <a:stretch>
            <a:fillRect/>
          </a:stretch>
        </p:blipFill>
        <p:spPr>
          <a:xfrm>
            <a:off x="812292" y="2663952"/>
            <a:ext cx="5358384" cy="4008120"/>
          </a:xfrm>
          <a:prstGeom prst="rect">
            <a:avLst/>
          </a:prstGeom>
        </p:spPr>
      </p:pic>
      <p:sp>
        <p:nvSpPr>
          <p:cNvPr id="3760" name="VectorPath 376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761" name="VectorPath 376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BFE1E25-F12B-44A7-3D6C-AFE00F5AA268}"/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62" name="Combination 376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763" name="VectorPath 376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764" name="VectorPath 376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765" name="TextBox3765"/>
          <p:cNvSpPr txBox="1"/>
          <p:nvPr/>
        </p:nvSpPr>
        <p:spPr>
          <a:xfrm>
            <a:off x="802323" y="345580"/>
            <a:ext cx="29083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4-性能测试常用图表</a:t>
            </a:r>
          </a:p>
        </p:txBody>
      </p:sp>
      <p:sp>
        <p:nvSpPr>
          <p:cNvPr id="3767" name="VectorPath 376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768" name="8085B5DE-8E53-4F28-5762-E573CEE20982"/>
          <p:cNvPicPr>
            <a:picLocks noChangeAspect="1"/>
          </p:cNvPicPr>
          <p:nvPr/>
        </p:nvPicPr>
        <p:blipFill>
          <a:blip r:embed="rId2" cstate="print">
            <a:extLst>
              <a:ext uri="{40F91F33-CA59-43D1-4D38-07F5BFE75E61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769" name="TextBox3769"/>
          <p:cNvSpPr txBox="1"/>
          <p:nvPr/>
        </p:nvSpPr>
        <p:spPr>
          <a:xfrm>
            <a:off x="802323" y="1146414"/>
            <a:ext cx="7739663" cy="3839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Bytes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Throughput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per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Second</a:t>
            </a:r>
          </a:p>
          <a:p>
            <a:pPr marL="0" marR="0" indent="0" eaLnBrk="0">
              <a:lnSpc>
                <a:spcPct val="23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秒字节吞吐量：作用是查看服务器吞吐流量（单位/字节）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883151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Throughput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Over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Time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pic>
        <p:nvPicPr>
          <p:cNvPr id="3770" name="878FE548-4001-47A3-61BA-4E56BAC9A7DF"/>
          <p:cNvPicPr>
            <a:picLocks noChangeAspect="1"/>
          </p:cNvPicPr>
          <p:nvPr/>
        </p:nvPicPr>
        <p:blipFill>
          <a:blip r:embed="rId3" cstate="print">
            <a:extLst>
              <a:ext uri="{0FC61EF6-A5FF-43A7-D67C-AC46ED38290F}"/>
            </a:extLst>
          </a:blip>
          <a:srcRect/>
          <a:stretch>
            <a:fillRect/>
          </a:stretch>
        </p:blipFill>
        <p:spPr>
          <a:xfrm>
            <a:off x="830580" y="2516124"/>
            <a:ext cx="4636008" cy="4151376"/>
          </a:xfrm>
          <a:prstGeom prst="rect">
            <a:avLst/>
          </a:prstGeom>
        </p:spPr>
      </p:pic>
      <p:sp>
        <p:nvSpPr>
          <p:cNvPr id="3771" name="TextBox3771"/>
          <p:cNvSpPr txBox="1"/>
          <p:nvPr/>
        </p:nvSpPr>
        <p:spPr>
          <a:xfrm>
            <a:off x="802323" y="2191638"/>
            <a:ext cx="4781233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25" kern="0" spc="6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2325" kern="0" spc="6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加方式：测试计划</a:t>
            </a:r>
            <a:r>
              <a:rPr lang="en-US" altLang="zh-CN" sz="2325" kern="0" spc="225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6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2325" kern="0" spc="15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6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线程组--&gt;</a:t>
            </a:r>
            <a:r>
              <a:rPr lang="en-US" altLang="zh-CN" sz="2325" kern="0" spc="0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6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监听器</a:t>
            </a:r>
            <a:r>
              <a:rPr lang="en-US" altLang="zh-CN" sz="2325" kern="0" spc="3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--&gt;Byte</a:t>
            </a:r>
            <a:r>
              <a:rPr lang="en-US" altLang="zh-CN" sz="2325" kern="0" spc="2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</a:p>
        </p:txBody>
      </p:sp>
      <p:sp>
        <p:nvSpPr>
          <p:cNvPr id="3773" name="VectorPath 377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774" name="VectorPath 377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3098785-DAD9-4836-07B3-52ADCE76B167}"/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75" name="Combination 377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776" name="VectorPath 377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777" name="VectorPath 377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778" name="TextBox3778"/>
          <p:cNvSpPr txBox="1"/>
          <p:nvPr/>
        </p:nvSpPr>
        <p:spPr>
          <a:xfrm>
            <a:off x="802323" y="345580"/>
            <a:ext cx="29083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4-性能测试常用图表</a:t>
            </a:r>
          </a:p>
        </p:txBody>
      </p:sp>
      <p:sp>
        <p:nvSpPr>
          <p:cNvPr id="3780" name="VectorPath 378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781" name="E73F47D9-8D7C-4A2C-18F8-B15F4EFF1C06"/>
          <p:cNvPicPr>
            <a:picLocks noChangeAspect="1"/>
          </p:cNvPicPr>
          <p:nvPr/>
        </p:nvPicPr>
        <p:blipFill>
          <a:blip r:embed="rId2" cstate="print">
            <a:extLst>
              <a:ext uri="{CF880F2D-CB9C-4C6B-C63A-8A7D86447D25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782" name="VectorPath 3782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783" name="TextBox3783"/>
          <p:cNvSpPr txBox="1"/>
          <p:nvPr/>
        </p:nvSpPr>
        <p:spPr>
          <a:xfrm>
            <a:off x="806196" y="1126950"/>
            <a:ext cx="7735789" cy="3859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请求：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3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3"/>
              </a:rPr>
              <a:t>ttps://www.baidu.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3"/>
              </a:rPr>
              <a:t>com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、模拟5个用户并发，控制服务器QPS为20，运行时长设置为10分钟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、添加性能测试常用图表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784" name="VectorPath 3784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3785" name="BC124006-6871-42EF-1E09-9184C8F4C6FB"/>
          <p:cNvPicPr>
            <a:picLocks noChangeAspect="1"/>
          </p:cNvPicPr>
          <p:nvPr/>
        </p:nvPicPr>
        <p:blipFill>
          <a:blip r:embed="rId4" cstate="print">
            <a:extLst>
              <a:ext uri="{9534BCB6-7608-4EFF-F039-D79E47888D1E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3786" name="TextBox3786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3788" name="VectorPath 378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789" name="VectorPath 378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0FE62D01-8654-420C-61E9-EEDB3D3256A7}"/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90" name="Combination 379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791" name="VectorPath 379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792" name="VectorPath 379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793" name="TextBox3793"/>
          <p:cNvSpPr txBox="1"/>
          <p:nvPr/>
        </p:nvSpPr>
        <p:spPr>
          <a:xfrm>
            <a:off x="802323" y="335420"/>
            <a:ext cx="29083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4-性能测试常用图表</a:t>
            </a:r>
          </a:p>
        </p:txBody>
      </p:sp>
      <p:pic>
        <p:nvPicPr>
          <p:cNvPr id="3794" name="380AC6F8-73B3-4E03-D7C1-CE41C6AB9DA6"/>
          <p:cNvPicPr>
            <a:picLocks noChangeAspect="1"/>
          </p:cNvPicPr>
          <p:nvPr/>
        </p:nvPicPr>
        <p:blipFill>
          <a:blip r:embed="rId2" cstate="print">
            <a:extLst>
              <a:ext uri="{287E3B85-0860-4423-3D44-2CF519472295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795" name="VectorPath 379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796" name="TextBox3796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797" name="Combination 3797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3798" name="VectorPath 3798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3799" name="VectorPath 3799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3800" name="5E681926-9211-4D66-9C36-069AEF92479E"/>
          <p:cNvPicPr>
            <a:picLocks noChangeAspect="1"/>
          </p:cNvPicPr>
          <p:nvPr/>
        </p:nvPicPr>
        <p:blipFill>
          <a:blip r:embed="rId3" cstate="print">
            <a:extLst>
              <a:ext uri="{A826625E-A5D3-4533-159E-C6DC1A0A0EAC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3801" name="TextBox3801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802" name="Combination 3802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3803" name="VectorPath 3803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3804" name="VectorPath 3804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3805" name="B5FA41BC-0F72-49BE-9A69-CE4AFCE7B40D"/>
          <p:cNvPicPr>
            <a:picLocks noChangeAspect="1"/>
          </p:cNvPicPr>
          <p:nvPr/>
        </p:nvPicPr>
        <p:blipFill>
          <a:blip r:embed="rId4" cstate="print">
            <a:extLst>
              <a:ext uri="{A818F562-817B-4DB3-F827-474E738AF212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3806" name="55FA85B2-2F21-478C-7DE0-DCD77EA3720B"/>
          <p:cNvPicPr>
            <a:picLocks noChangeAspect="1"/>
          </p:cNvPicPr>
          <p:nvPr/>
        </p:nvPicPr>
        <p:blipFill>
          <a:blip r:embed="rId5" cstate="print">
            <a:extLst>
              <a:ext uri="{85B8AC58-86D1-4FA0-AB1C-54FCE70265BB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807" name="TextBox3807"/>
          <p:cNvSpPr txBox="1"/>
          <p:nvPr/>
        </p:nvSpPr>
        <p:spPr>
          <a:xfrm>
            <a:off x="3468658" y="1911618"/>
            <a:ext cx="7220069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65394" marR="0" lvl="0" indent="-342900" eaLnBrk="0">
              <a:lnSpc>
                <a:spcPct val="99107"/>
              </a:lnSpc>
              <a:spcAft>
                <a:spcPts val="805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图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形界面显示运行状态</a:t>
            </a:r>
          </a:p>
          <a:p>
            <a:pPr marL="1565394" marR="0" lvl="0" indent="-34290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Transactions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per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Second：作用是统计各个事务每秒钟成功的事务个数</a:t>
            </a:r>
          </a:p>
          <a:p>
            <a:pPr marL="1565394" marR="0" lvl="0" indent="-34290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Bytes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Throughput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per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Second：作用是查看服务器吞吐流量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808" name="TextBox3808"/>
          <p:cNvSpPr txBox="1"/>
          <p:nvPr/>
        </p:nvSpPr>
        <p:spPr>
          <a:xfrm>
            <a:off x="3468658" y="1622384"/>
            <a:ext cx="8264645" cy="34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222494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（1）Concurrency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Thread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Group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线程组的作用是什么？</a:t>
            </a:r>
          </a:p>
          <a:p>
            <a:pPr marL="0" marR="0" indent="0" eaLnBrk="0">
              <a:lnSpc>
                <a:spcPct val="10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65394" marR="0" lvl="0" indent="-34290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阶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梯加压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222494" marR="0" indent="0" eaLnBrk="0">
              <a:lnSpc>
                <a:spcPct val="127142"/>
              </a:lnSpc>
            </a:pPr>
            <a:r>
              <a:rPr lang="en-US" altLang="zh-CN" sz="175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（2）T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ransactions</a:t>
            </a:r>
            <a:r>
              <a:rPr lang="en-US" altLang="zh-CN" sz="1750" kern="0" spc="1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per</a:t>
            </a:r>
            <a:r>
              <a:rPr lang="en-US" altLang="zh-CN" sz="1750" kern="0" spc="1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Second和Bytes</a:t>
            </a:r>
            <a:r>
              <a:rPr lang="en-US" altLang="zh-CN" sz="1750" kern="0" spc="1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Throughput</a:t>
            </a:r>
            <a:r>
              <a:rPr lang="en-US" altLang="zh-CN" sz="1750" kern="0" spc="1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per</a:t>
            </a:r>
            <a:r>
              <a:rPr lang="en-US" altLang="zh-CN" sz="1750" kern="0" spc="1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Second有什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作用？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222494" marR="15239" indent="0" eaLnBrk="0">
              <a:lnSpc>
                <a:spcPct val="127142"/>
              </a:lnSpc>
            </a:pP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（3）Transactions</a:t>
            </a:r>
            <a:r>
              <a:rPr lang="en-US" altLang="zh-CN" sz="1750" kern="0" spc="2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per</a:t>
            </a:r>
            <a:r>
              <a:rPr lang="en-US" altLang="zh-CN" sz="1750" kern="0" spc="2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Second和聚合报告中的TPS在性能测试时的作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有何不同，以哪个为准？</a:t>
            </a:r>
          </a:p>
        </p:txBody>
      </p:sp>
      <p:sp>
        <p:nvSpPr>
          <p:cNvPr id="3809" name="TextBox3809"/>
          <p:cNvSpPr txBox="1"/>
          <p:nvPr/>
        </p:nvSpPr>
        <p:spPr>
          <a:xfrm>
            <a:off x="4691151" y="5253450"/>
            <a:ext cx="7099936" cy="1522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marR="0" lvl="0" indent="-34290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能测试的结果统计，以聚合报告的结果为准</a:t>
            </a:r>
          </a:p>
          <a:p>
            <a:pPr marL="342900" marR="0" lvl="0" indent="-34290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秒性能指标的作用是：查看系统长时间运行过程中是否有异常出现，有则进一步分析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18999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810" name="VectorPath 381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811" name="VectorPath 381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A66CF39A-2EA9-4325-9659-359856AFAAB1}"/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12" name="Combination 381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813" name="VectorPath 381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814" name="VectorPath 381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815" name="TextBox3815"/>
          <p:cNvSpPr txBox="1"/>
          <p:nvPr/>
        </p:nvSpPr>
        <p:spPr>
          <a:xfrm>
            <a:off x="802323" y="345580"/>
            <a:ext cx="429006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5-PerfMon组件监控服务器资源</a:t>
            </a:r>
          </a:p>
        </p:txBody>
      </p:sp>
      <p:pic>
        <p:nvPicPr>
          <p:cNvPr id="3816" name="587E9D4B-ADA9-4E14-951D-8BA2A73BD5B6"/>
          <p:cNvPicPr>
            <a:picLocks noChangeAspect="1"/>
          </p:cNvPicPr>
          <p:nvPr/>
        </p:nvPicPr>
        <p:blipFill>
          <a:blip r:embed="rId2" cstate="print">
            <a:extLst>
              <a:ext uri="{6FF66926-893B-48F5-132F-0ABEB5C87C98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817" name="VectorPath 381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grpSp>
        <p:nvGrpSpPr>
          <p:cNvPr id="3818" name="Combination 3818"/>
          <p:cNvGrpSpPr/>
          <p:nvPr/>
        </p:nvGrpSpPr>
        <p:grpSpPr>
          <a:xfrm>
            <a:off x="1474356" y="2987713"/>
            <a:ext cx="7737767" cy="3035389"/>
            <a:chOff x="1474356" y="2987713"/>
            <a:chExt cx="7737767" cy="3035389"/>
          </a:xfrm>
        </p:grpSpPr>
        <p:sp>
          <p:nvSpPr>
            <p:cNvPr id="3819" name="VectorPath 3819"/>
            <p:cNvSpPr/>
            <p:nvPr/>
          </p:nvSpPr>
          <p:spPr>
            <a:xfrm>
              <a:off x="1474356" y="3052509"/>
              <a:ext cx="2066633" cy="2970594"/>
            </a:xfrm>
            <a:custGeom>
              <a:avLst/>
              <a:gdLst/>
              <a:ahLst/>
              <a:cxnLst/>
              <a:rect l="l" t="t" r="r" b="b"/>
              <a:pathLst>
                <a:path w="2066633" h="2970594">
                  <a:moveTo>
                    <a:pt x="2056409" y="241"/>
                  </a:moveTo>
                  <a:lnTo>
                    <a:pt x="2058797" y="965"/>
                  </a:lnTo>
                  <a:lnTo>
                    <a:pt x="2060994" y="2146"/>
                  </a:lnTo>
                  <a:lnTo>
                    <a:pt x="2062912" y="3721"/>
                  </a:lnTo>
                  <a:lnTo>
                    <a:pt x="2064499" y="5639"/>
                  </a:lnTo>
                  <a:lnTo>
                    <a:pt x="2065668" y="7836"/>
                  </a:lnTo>
                  <a:lnTo>
                    <a:pt x="2066392" y="10223"/>
                  </a:lnTo>
                  <a:lnTo>
                    <a:pt x="2066633" y="12700"/>
                  </a:lnTo>
                  <a:lnTo>
                    <a:pt x="2066633" y="2957894"/>
                  </a:lnTo>
                  <a:lnTo>
                    <a:pt x="2066392" y="2960370"/>
                  </a:lnTo>
                  <a:lnTo>
                    <a:pt x="2065668" y="2962745"/>
                  </a:lnTo>
                  <a:lnTo>
                    <a:pt x="2064499" y="2964942"/>
                  </a:lnTo>
                  <a:lnTo>
                    <a:pt x="2062912" y="2966872"/>
                  </a:lnTo>
                  <a:lnTo>
                    <a:pt x="2060994" y="2968447"/>
                  </a:lnTo>
                  <a:lnTo>
                    <a:pt x="2058797" y="2969628"/>
                  </a:lnTo>
                  <a:lnTo>
                    <a:pt x="2056409" y="2970353"/>
                  </a:lnTo>
                  <a:lnTo>
                    <a:pt x="2053933" y="2970594"/>
                  </a:lnTo>
                  <a:lnTo>
                    <a:pt x="12700" y="2970594"/>
                  </a:lnTo>
                  <a:lnTo>
                    <a:pt x="10224" y="2970353"/>
                  </a:lnTo>
                  <a:lnTo>
                    <a:pt x="7836" y="2969628"/>
                  </a:lnTo>
                  <a:lnTo>
                    <a:pt x="5639" y="2968447"/>
                  </a:lnTo>
                  <a:lnTo>
                    <a:pt x="3721" y="2966872"/>
                  </a:lnTo>
                  <a:lnTo>
                    <a:pt x="2134" y="2964942"/>
                  </a:lnTo>
                  <a:lnTo>
                    <a:pt x="965" y="2962745"/>
                  </a:lnTo>
                  <a:lnTo>
                    <a:pt x="241" y="2960370"/>
                  </a:lnTo>
                  <a:lnTo>
                    <a:pt x="0" y="2957894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36"/>
                  </a:lnTo>
                  <a:lnTo>
                    <a:pt x="2134" y="5639"/>
                  </a:lnTo>
                  <a:lnTo>
                    <a:pt x="3721" y="3721"/>
                  </a:lnTo>
                  <a:lnTo>
                    <a:pt x="5639" y="2146"/>
                  </a:lnTo>
                  <a:lnTo>
                    <a:pt x="7836" y="965"/>
                  </a:lnTo>
                  <a:lnTo>
                    <a:pt x="10224" y="241"/>
                  </a:lnTo>
                  <a:lnTo>
                    <a:pt x="12700" y="0"/>
                  </a:lnTo>
                  <a:lnTo>
                    <a:pt x="2053933" y="0"/>
                  </a:lnTo>
                  <a:moveTo>
                    <a:pt x="25400" y="25400"/>
                  </a:moveTo>
                  <a:lnTo>
                    <a:pt x="25400" y="2945194"/>
                  </a:lnTo>
                  <a:lnTo>
                    <a:pt x="2041233" y="2945194"/>
                  </a:lnTo>
                  <a:lnTo>
                    <a:pt x="2041233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3820" name="VectorPath 3820"/>
            <p:cNvSpPr/>
            <p:nvPr/>
          </p:nvSpPr>
          <p:spPr>
            <a:xfrm>
              <a:off x="6849923" y="2987713"/>
              <a:ext cx="2362200" cy="2970581"/>
            </a:xfrm>
            <a:custGeom>
              <a:avLst/>
              <a:gdLst/>
              <a:ahLst/>
              <a:cxnLst/>
              <a:rect l="l" t="t" r="r" b="b"/>
              <a:pathLst>
                <a:path w="2362200" h="2970581">
                  <a:moveTo>
                    <a:pt x="2351976" y="241"/>
                  </a:moveTo>
                  <a:lnTo>
                    <a:pt x="2354351" y="966"/>
                  </a:lnTo>
                  <a:lnTo>
                    <a:pt x="2356549" y="2134"/>
                  </a:lnTo>
                  <a:lnTo>
                    <a:pt x="2358479" y="3721"/>
                  </a:lnTo>
                  <a:lnTo>
                    <a:pt x="2360055" y="5639"/>
                  </a:lnTo>
                  <a:lnTo>
                    <a:pt x="2361235" y="7836"/>
                  </a:lnTo>
                  <a:lnTo>
                    <a:pt x="2361946" y="10223"/>
                  </a:lnTo>
                  <a:lnTo>
                    <a:pt x="2362200" y="12700"/>
                  </a:lnTo>
                  <a:lnTo>
                    <a:pt x="2362200" y="2957881"/>
                  </a:lnTo>
                  <a:lnTo>
                    <a:pt x="2361946" y="2960357"/>
                  </a:lnTo>
                  <a:lnTo>
                    <a:pt x="2361235" y="2962745"/>
                  </a:lnTo>
                  <a:lnTo>
                    <a:pt x="2360055" y="2964942"/>
                  </a:lnTo>
                  <a:lnTo>
                    <a:pt x="2358479" y="2966872"/>
                  </a:lnTo>
                  <a:lnTo>
                    <a:pt x="2356549" y="2968448"/>
                  </a:lnTo>
                  <a:lnTo>
                    <a:pt x="2354351" y="2969616"/>
                  </a:lnTo>
                  <a:lnTo>
                    <a:pt x="2351976" y="2970340"/>
                  </a:lnTo>
                  <a:lnTo>
                    <a:pt x="2349500" y="2970581"/>
                  </a:lnTo>
                  <a:lnTo>
                    <a:pt x="12700" y="2970581"/>
                  </a:lnTo>
                  <a:lnTo>
                    <a:pt x="10223" y="2970340"/>
                  </a:lnTo>
                  <a:lnTo>
                    <a:pt x="7836" y="2969616"/>
                  </a:lnTo>
                  <a:lnTo>
                    <a:pt x="5638" y="2968448"/>
                  </a:lnTo>
                  <a:lnTo>
                    <a:pt x="3721" y="2966872"/>
                  </a:lnTo>
                  <a:lnTo>
                    <a:pt x="2134" y="2964942"/>
                  </a:lnTo>
                  <a:lnTo>
                    <a:pt x="965" y="2962745"/>
                  </a:lnTo>
                  <a:lnTo>
                    <a:pt x="241" y="2960357"/>
                  </a:lnTo>
                  <a:lnTo>
                    <a:pt x="0" y="2957881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36"/>
                  </a:lnTo>
                  <a:lnTo>
                    <a:pt x="2134" y="5639"/>
                  </a:lnTo>
                  <a:lnTo>
                    <a:pt x="3721" y="3721"/>
                  </a:lnTo>
                  <a:lnTo>
                    <a:pt x="5638" y="2134"/>
                  </a:lnTo>
                  <a:lnTo>
                    <a:pt x="7836" y="966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2349500" y="0"/>
                  </a:lnTo>
                  <a:moveTo>
                    <a:pt x="25400" y="25400"/>
                  </a:moveTo>
                  <a:lnTo>
                    <a:pt x="25400" y="2945181"/>
                  </a:lnTo>
                  <a:lnTo>
                    <a:pt x="2336800" y="2945181"/>
                  </a:lnTo>
                  <a:lnTo>
                    <a:pt x="2336800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3821" name="VectorPath 3821"/>
            <p:cNvSpPr/>
            <p:nvPr/>
          </p:nvSpPr>
          <p:spPr>
            <a:xfrm>
              <a:off x="2602992" y="3462528"/>
              <a:ext cx="5186173" cy="170688"/>
            </a:xfrm>
            <a:custGeom>
              <a:avLst/>
              <a:gdLst/>
              <a:ahLst/>
              <a:cxnLst/>
              <a:rect l="l" t="t" r="r" b="b"/>
              <a:pathLst>
                <a:path w="5186173" h="170688">
                  <a:moveTo>
                    <a:pt x="5186173" y="85344"/>
                  </a:moveTo>
                  <a:lnTo>
                    <a:pt x="5100828" y="0"/>
                  </a:lnTo>
                  <a:lnTo>
                    <a:pt x="5100828" y="42672"/>
                  </a:lnTo>
                  <a:lnTo>
                    <a:pt x="0" y="42672"/>
                  </a:lnTo>
                  <a:lnTo>
                    <a:pt x="0" y="128016"/>
                  </a:lnTo>
                  <a:lnTo>
                    <a:pt x="5100828" y="128016"/>
                  </a:lnTo>
                  <a:lnTo>
                    <a:pt x="5100828" y="170688"/>
                  </a:lnTo>
                  <a:lnTo>
                    <a:pt x="5186173" y="85344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3822" name="VectorPath 3822"/>
            <p:cNvSpPr/>
            <p:nvPr/>
          </p:nvSpPr>
          <p:spPr>
            <a:xfrm>
              <a:off x="2602992" y="5079492"/>
              <a:ext cx="5186173" cy="170688"/>
            </a:xfrm>
            <a:custGeom>
              <a:avLst/>
              <a:gdLst/>
              <a:ahLst/>
              <a:cxnLst/>
              <a:rect l="l" t="t" r="r" b="b"/>
              <a:pathLst>
                <a:path w="5186173" h="170688">
                  <a:moveTo>
                    <a:pt x="0" y="85344"/>
                  </a:moveTo>
                  <a:lnTo>
                    <a:pt x="85344" y="170688"/>
                  </a:lnTo>
                  <a:lnTo>
                    <a:pt x="85344" y="128016"/>
                  </a:lnTo>
                  <a:lnTo>
                    <a:pt x="5186173" y="128016"/>
                  </a:lnTo>
                  <a:lnTo>
                    <a:pt x="5186173" y="42672"/>
                  </a:lnTo>
                  <a:lnTo>
                    <a:pt x="85344" y="42672"/>
                  </a:lnTo>
                  <a:lnTo>
                    <a:pt x="85344" y="0"/>
                  </a:lnTo>
                  <a:lnTo>
                    <a:pt x="0" y="85344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</p:grpSp>
      <p:sp>
        <p:nvSpPr>
          <p:cNvPr id="3823" name="TextBox3823"/>
          <p:cNvSpPr txBox="1"/>
          <p:nvPr/>
        </p:nvSpPr>
        <p:spPr>
          <a:xfrm>
            <a:off x="802323" y="1209953"/>
            <a:ext cx="7901051" cy="46744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用：用来监控服务端的性能资源指标的工具，包括cpu、内存、磁盘、网络等性能数据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加方法：线程组-&gt;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监听器-&gt;jp@gc</a:t>
            </a:r>
            <a:r>
              <a:rPr lang="en-US" altLang="zh-CN" sz="1550" kern="0" spc="3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PerfMon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Metrics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Collector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意：使用之前需要在服务器端安装监听服务程序并启动</a:t>
            </a:r>
          </a:p>
          <a:p>
            <a:pPr marL="0" marR="0" indent="0" eaLnBrk="0">
              <a:lnSpc>
                <a:spcPct val="196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354099" marR="0" indent="0" eaLnBrk="0">
              <a:lnSpc>
                <a:spcPct val="100000"/>
              </a:lnSpc>
            </a:pPr>
            <a:r>
              <a:rPr lang="en-US" altLang="zh-CN" sz="1750" kern="0" spc="5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750" kern="0" spc="5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试机</a:t>
            </a:r>
            <a:r>
              <a:rPr lang="en-US" altLang="zh-CN" sz="1750" kern="0" spc="362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务器</a:t>
            </a:r>
          </a:p>
          <a:p>
            <a:pPr marL="0" marR="0" indent="0" eaLnBrk="0">
              <a:lnSpc>
                <a:spcPct val="21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513315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、上传监听程序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36879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、运行监听程序</a:t>
            </a:r>
          </a:p>
          <a:p>
            <a:pPr marL="0" marR="0" indent="0" eaLnBrk="0">
              <a:lnSpc>
                <a:spcPct val="20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97106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、返回服务器上收集的资源指标</a:t>
            </a:r>
          </a:p>
          <a:p>
            <a:pPr marL="0" marR="0" indent="0" eaLnBrk="0">
              <a:lnSpc>
                <a:spcPct val="25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905434" marR="5356682" indent="0" eaLnBrk="0">
              <a:lnSpc>
                <a:spcPct val="101612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、PerfMon接收资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源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指标并展示</a:t>
            </a:r>
          </a:p>
        </p:txBody>
      </p:sp>
      <p:pic>
        <p:nvPicPr>
          <p:cNvPr id="3824" name="A3F0B5BD-9D4D-4B22-C91A-CA6A6FF4A4BE"/>
          <p:cNvPicPr>
            <a:picLocks noChangeAspect="1"/>
          </p:cNvPicPr>
          <p:nvPr/>
        </p:nvPicPr>
        <p:blipFill>
          <a:blip r:embed="rId3" cstate="print">
            <a:extLst>
              <a:ext uri="{0F47EA15-F3AF-4567-8BF4-70E8F1CB276D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825" name="TextBox3825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826" name="VectorPath 382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827" name="VectorPath 382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279C766C-6DB5-4CEB-51ED-C45A9B53E398}"/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5" name="Combination 39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96" name="VectorPath 39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97" name="VectorPath 39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98" name="TextBox398"/>
          <p:cNvSpPr txBox="1"/>
          <p:nvPr/>
        </p:nvSpPr>
        <p:spPr>
          <a:xfrm>
            <a:off x="802323" y="345580"/>
            <a:ext cx="16840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4-基准测试</a:t>
            </a:r>
          </a:p>
        </p:txBody>
      </p:sp>
      <p:sp>
        <p:nvSpPr>
          <p:cNvPr id="400" name="VectorPath 40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grpSp>
        <p:nvGrpSpPr>
          <p:cNvPr id="401" name="Combination 401"/>
          <p:cNvGrpSpPr/>
          <p:nvPr/>
        </p:nvGrpSpPr>
        <p:grpSpPr>
          <a:xfrm>
            <a:off x="795109" y="2342807"/>
            <a:ext cx="10632986" cy="2998521"/>
            <a:chOff x="795109" y="2342807"/>
            <a:chExt cx="10632986" cy="2998521"/>
          </a:xfrm>
        </p:grpSpPr>
        <p:sp>
          <p:nvSpPr>
            <p:cNvPr id="402" name="VectorPath 402"/>
            <p:cNvSpPr/>
            <p:nvPr/>
          </p:nvSpPr>
          <p:spPr>
            <a:xfrm>
              <a:off x="795109" y="2342807"/>
              <a:ext cx="5635105" cy="2998521"/>
            </a:xfrm>
            <a:custGeom>
              <a:avLst/>
              <a:gdLst/>
              <a:ahLst/>
              <a:cxnLst/>
              <a:rect l="l" t="t" r="r" b="b"/>
              <a:pathLst>
                <a:path w="5635105" h="2998521">
                  <a:moveTo>
                    <a:pt x="5624881" y="241"/>
                  </a:moveTo>
                  <a:lnTo>
                    <a:pt x="5627269" y="965"/>
                  </a:lnTo>
                  <a:lnTo>
                    <a:pt x="5629466" y="2146"/>
                  </a:lnTo>
                  <a:lnTo>
                    <a:pt x="5631383" y="3721"/>
                  </a:lnTo>
                  <a:lnTo>
                    <a:pt x="5632971" y="5638"/>
                  </a:lnTo>
                  <a:lnTo>
                    <a:pt x="5634140" y="7836"/>
                  </a:lnTo>
                  <a:lnTo>
                    <a:pt x="5634863" y="10223"/>
                  </a:lnTo>
                  <a:lnTo>
                    <a:pt x="5635105" y="12700"/>
                  </a:lnTo>
                  <a:lnTo>
                    <a:pt x="5635105" y="2985821"/>
                  </a:lnTo>
                  <a:lnTo>
                    <a:pt x="5634863" y="2988298"/>
                  </a:lnTo>
                  <a:lnTo>
                    <a:pt x="5634140" y="2990685"/>
                  </a:lnTo>
                  <a:lnTo>
                    <a:pt x="5632971" y="2992882"/>
                  </a:lnTo>
                  <a:lnTo>
                    <a:pt x="5631383" y="2994800"/>
                  </a:lnTo>
                  <a:lnTo>
                    <a:pt x="5629466" y="2996387"/>
                  </a:lnTo>
                  <a:lnTo>
                    <a:pt x="5627269" y="2997556"/>
                  </a:lnTo>
                  <a:lnTo>
                    <a:pt x="5624881" y="2998280"/>
                  </a:lnTo>
                  <a:lnTo>
                    <a:pt x="5622405" y="2998521"/>
                  </a:lnTo>
                  <a:lnTo>
                    <a:pt x="12700" y="2998521"/>
                  </a:lnTo>
                  <a:lnTo>
                    <a:pt x="10224" y="2998280"/>
                  </a:lnTo>
                  <a:lnTo>
                    <a:pt x="7836" y="2997556"/>
                  </a:lnTo>
                  <a:lnTo>
                    <a:pt x="5639" y="2996387"/>
                  </a:lnTo>
                  <a:lnTo>
                    <a:pt x="3721" y="2994800"/>
                  </a:lnTo>
                  <a:lnTo>
                    <a:pt x="2134" y="2992882"/>
                  </a:lnTo>
                  <a:lnTo>
                    <a:pt x="965" y="2990685"/>
                  </a:lnTo>
                  <a:lnTo>
                    <a:pt x="241" y="2988298"/>
                  </a:lnTo>
                  <a:lnTo>
                    <a:pt x="0" y="2985821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36"/>
                  </a:lnTo>
                  <a:lnTo>
                    <a:pt x="2134" y="5638"/>
                  </a:lnTo>
                  <a:lnTo>
                    <a:pt x="3721" y="3721"/>
                  </a:lnTo>
                  <a:lnTo>
                    <a:pt x="5639" y="2146"/>
                  </a:lnTo>
                  <a:lnTo>
                    <a:pt x="7836" y="965"/>
                  </a:lnTo>
                  <a:lnTo>
                    <a:pt x="10224" y="241"/>
                  </a:lnTo>
                  <a:lnTo>
                    <a:pt x="12700" y="0"/>
                  </a:lnTo>
                  <a:lnTo>
                    <a:pt x="5622405" y="0"/>
                  </a:lnTo>
                  <a:moveTo>
                    <a:pt x="25400" y="25400"/>
                  </a:moveTo>
                  <a:lnTo>
                    <a:pt x="25400" y="2973121"/>
                  </a:lnTo>
                  <a:lnTo>
                    <a:pt x="5609705" y="2973121"/>
                  </a:lnTo>
                  <a:lnTo>
                    <a:pt x="5609705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403" name="VectorPath 403"/>
            <p:cNvSpPr/>
            <p:nvPr/>
          </p:nvSpPr>
          <p:spPr>
            <a:xfrm>
              <a:off x="7030987" y="3375673"/>
              <a:ext cx="4397109" cy="954888"/>
            </a:xfrm>
            <a:custGeom>
              <a:avLst/>
              <a:gdLst/>
              <a:ahLst/>
              <a:cxnLst/>
              <a:rect l="l" t="t" r="r" b="b"/>
              <a:pathLst>
                <a:path w="4397109" h="954888">
                  <a:moveTo>
                    <a:pt x="4386885" y="241"/>
                  </a:moveTo>
                  <a:lnTo>
                    <a:pt x="4389273" y="965"/>
                  </a:lnTo>
                  <a:lnTo>
                    <a:pt x="4391470" y="2146"/>
                  </a:lnTo>
                  <a:lnTo>
                    <a:pt x="4393389" y="3721"/>
                  </a:lnTo>
                  <a:lnTo>
                    <a:pt x="4394962" y="5639"/>
                  </a:lnTo>
                  <a:lnTo>
                    <a:pt x="4396145" y="7836"/>
                  </a:lnTo>
                  <a:lnTo>
                    <a:pt x="4396867" y="10224"/>
                  </a:lnTo>
                  <a:lnTo>
                    <a:pt x="4397109" y="12700"/>
                  </a:lnTo>
                  <a:lnTo>
                    <a:pt x="4397109" y="942188"/>
                  </a:lnTo>
                  <a:lnTo>
                    <a:pt x="4396867" y="944664"/>
                  </a:lnTo>
                  <a:lnTo>
                    <a:pt x="4396145" y="947039"/>
                  </a:lnTo>
                  <a:lnTo>
                    <a:pt x="4394962" y="949236"/>
                  </a:lnTo>
                  <a:lnTo>
                    <a:pt x="4393389" y="951167"/>
                  </a:lnTo>
                  <a:lnTo>
                    <a:pt x="4391470" y="952741"/>
                  </a:lnTo>
                  <a:lnTo>
                    <a:pt x="4389273" y="953922"/>
                  </a:lnTo>
                  <a:lnTo>
                    <a:pt x="4386885" y="954646"/>
                  </a:lnTo>
                  <a:lnTo>
                    <a:pt x="4384409" y="954888"/>
                  </a:lnTo>
                  <a:lnTo>
                    <a:pt x="12700" y="954888"/>
                  </a:lnTo>
                  <a:lnTo>
                    <a:pt x="10224" y="954646"/>
                  </a:lnTo>
                  <a:lnTo>
                    <a:pt x="7837" y="953922"/>
                  </a:lnTo>
                  <a:lnTo>
                    <a:pt x="5639" y="952741"/>
                  </a:lnTo>
                  <a:lnTo>
                    <a:pt x="3722" y="951167"/>
                  </a:lnTo>
                  <a:lnTo>
                    <a:pt x="2134" y="949236"/>
                  </a:lnTo>
                  <a:lnTo>
                    <a:pt x="966" y="947039"/>
                  </a:lnTo>
                  <a:lnTo>
                    <a:pt x="241" y="944664"/>
                  </a:lnTo>
                  <a:lnTo>
                    <a:pt x="0" y="942188"/>
                  </a:lnTo>
                  <a:lnTo>
                    <a:pt x="0" y="12700"/>
                  </a:lnTo>
                  <a:lnTo>
                    <a:pt x="241" y="10224"/>
                  </a:lnTo>
                  <a:lnTo>
                    <a:pt x="966" y="7836"/>
                  </a:lnTo>
                  <a:lnTo>
                    <a:pt x="2134" y="5639"/>
                  </a:lnTo>
                  <a:lnTo>
                    <a:pt x="3722" y="3721"/>
                  </a:lnTo>
                  <a:lnTo>
                    <a:pt x="5639" y="2146"/>
                  </a:lnTo>
                  <a:lnTo>
                    <a:pt x="7837" y="965"/>
                  </a:lnTo>
                  <a:lnTo>
                    <a:pt x="10224" y="241"/>
                  </a:lnTo>
                  <a:lnTo>
                    <a:pt x="12700" y="0"/>
                  </a:lnTo>
                  <a:lnTo>
                    <a:pt x="4384409" y="0"/>
                  </a:lnTo>
                  <a:moveTo>
                    <a:pt x="25400" y="25400"/>
                  </a:moveTo>
                  <a:lnTo>
                    <a:pt x="25400" y="929488"/>
                  </a:lnTo>
                  <a:lnTo>
                    <a:pt x="4371708" y="929488"/>
                  </a:lnTo>
                  <a:lnTo>
                    <a:pt x="4371708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</p:grpSp>
      <p:pic>
        <p:nvPicPr>
          <p:cNvPr id="404" name="D13B0590-CB5F-47E5-ED98-A1CA40D361F8"/>
          <p:cNvPicPr>
            <a:picLocks noChangeAspect="1"/>
          </p:cNvPicPr>
          <p:nvPr/>
        </p:nvPicPr>
        <p:blipFill>
          <a:blip r:embed="rId2" cstate="print">
            <a:extLst>
              <a:ext uri="{33B52E17-4143-4DB6-794A-885A51D478D2}"/>
            </a:extLst>
          </a:blip>
          <a:srcRect/>
          <a:stretch>
            <a:fillRect/>
          </a:stretch>
        </p:blipFill>
        <p:spPr>
          <a:xfrm>
            <a:off x="6507480" y="2269236"/>
            <a:ext cx="446532" cy="3130296"/>
          </a:xfrm>
          <a:prstGeom prst="rect">
            <a:avLst/>
          </a:prstGeom>
        </p:spPr>
      </p:pic>
      <p:sp>
        <p:nvSpPr>
          <p:cNvPr id="405" name="TextBox405"/>
          <p:cNvSpPr txBox="1"/>
          <p:nvPr/>
        </p:nvSpPr>
        <p:spPr>
          <a:xfrm>
            <a:off x="787400" y="1193759"/>
            <a:ext cx="10437762" cy="4023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94883" indent="0" eaLnBrk="0">
              <a:lnSpc>
                <a:spcPct val="101428"/>
              </a:lnSpc>
              <a:spcBef>
                <a:spcPts val="0"/>
              </a:spcBef>
            </a:pPr>
            <a:r>
              <a:rPr lang="en-US" altLang="zh-CN" sz="1750" kern="0" spc="3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狭</a:t>
            </a:r>
            <a:r>
              <a:rPr lang="en-US" altLang="zh-CN" sz="1750" kern="0" spc="2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义上讲：就是</a:t>
            </a:r>
            <a:r>
              <a:rPr lang="en-US" altLang="zh-CN" sz="1750" kern="0" spc="2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单用户测试</a:t>
            </a:r>
            <a:r>
              <a:rPr lang="en-US" altLang="zh-CN" sz="17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。测试环境确定后，对业务模型中的重要业务做单独的测试，获取单用户运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时的各项性能指标。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11849" marR="0" indent="0" eaLnBrk="0">
              <a:lnSpc>
                <a:spcPct val="100818"/>
              </a:lnSpc>
              <a:spcAft>
                <a:spcPts val="441"/>
              </a:spcAft>
            </a:pPr>
            <a:r>
              <a:rPr lang="en-US" altLang="zh-CN" sz="2325" kern="0" spc="-145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第</a:t>
            </a:r>
            <a:r>
              <a:rPr lang="en-US" altLang="zh-CN" sz="2325" kern="0" spc="-145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第</a:t>
            </a:r>
            <a:r>
              <a:rPr lang="en-US" altLang="zh-CN" sz="2325" kern="0" spc="-145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第</a:t>
            </a:r>
            <a:r>
              <a:rPr lang="en-US" altLang="zh-CN" sz="2325" kern="0" spc="-730" baseline="-2344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1</a:t>
            </a:r>
            <a:r>
              <a:rPr lang="en-US" altLang="zh-CN" sz="2325" kern="0" spc="-730" baseline="-177171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2</a:t>
            </a:r>
            <a:r>
              <a:rPr lang="en-US" altLang="zh-CN" sz="2325" kern="0" spc="-730" baseline="-351998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3</a:t>
            </a:r>
            <a:r>
              <a:rPr lang="en-US" altLang="zh-CN" sz="2325" kern="0" spc="-145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次</a:t>
            </a:r>
            <a:r>
              <a:rPr lang="en-US" altLang="zh-CN" sz="2325" kern="0" spc="-145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次</a:t>
            </a:r>
            <a:r>
              <a:rPr lang="en-US" altLang="zh-CN" sz="2325" kern="0" spc="-145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次</a:t>
            </a:r>
            <a:r>
              <a:rPr lang="en-US" altLang="zh-CN" sz="2325" kern="0" spc="-145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</a:t>
            </a:r>
            <a:r>
              <a:rPr lang="en-US" altLang="zh-CN" sz="2325" kern="0" spc="-145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</a:t>
            </a:r>
            <a:r>
              <a:rPr lang="en-US" altLang="zh-CN" sz="2325" kern="0" spc="-145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</a:t>
            </a:r>
            <a:r>
              <a:rPr lang="en-US" altLang="zh-CN" sz="2325" kern="0" spc="-145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2325" kern="0" spc="-145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2325" kern="0" spc="-145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用户</a:t>
            </a:r>
            <a:r>
              <a:rPr lang="en-US" altLang="zh-CN" sz="2325" kern="0" spc="-145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</a:t>
            </a:r>
            <a:r>
              <a:rPr lang="en-US" altLang="zh-CN" sz="2325" kern="0" spc="-145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</a:t>
            </a:r>
            <a:r>
              <a:rPr lang="en-US" altLang="zh-CN" sz="2325" kern="0" spc="-145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输</a:t>
            </a:r>
            <a:r>
              <a:rPr lang="en-US" altLang="zh-CN" sz="2325" kern="0" spc="-145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输</a:t>
            </a:r>
            <a:r>
              <a:rPr lang="en-US" altLang="zh-CN" sz="2325" kern="0" spc="-145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输</a:t>
            </a:r>
            <a:r>
              <a:rPr lang="en-US" altLang="zh-CN" sz="2325" kern="0" spc="-145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</a:t>
            </a:r>
            <a:r>
              <a:rPr lang="en-US" altLang="zh-CN" sz="2325" kern="0" spc="-145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</a:t>
            </a:r>
            <a:r>
              <a:rPr lang="en-US" altLang="zh-CN" sz="2325" kern="0" spc="-146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入正</a:t>
            </a:r>
            <a:r>
              <a:rPr lang="en-US" altLang="zh-CN" sz="2325" kern="0" spc="-146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</a:t>
            </a:r>
            <a:r>
              <a:rPr lang="en-US" altLang="zh-CN" sz="2325" kern="0" spc="-146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</a:t>
            </a:r>
            <a:r>
              <a:rPr lang="en-US" altLang="zh-CN" sz="2325" kern="0" spc="-146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确</a:t>
            </a:r>
            <a:r>
              <a:rPr lang="en-US" altLang="zh-CN" sz="2325" kern="0" spc="-146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确</a:t>
            </a:r>
            <a:r>
              <a:rPr lang="en-US" altLang="zh-CN" sz="2325" kern="0" spc="-146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确用</a:t>
            </a:r>
            <a:r>
              <a:rPr lang="en-US" altLang="zh-CN" sz="2325" kern="0" spc="-146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2325" kern="0" spc="-146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2325" kern="0" spc="-146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</a:t>
            </a:r>
            <a:r>
              <a:rPr lang="en-US" altLang="zh-CN" sz="2325" kern="0" spc="-146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</a:t>
            </a:r>
            <a:r>
              <a:rPr lang="en-US" altLang="zh-CN" sz="2325" kern="0" spc="-146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</a:t>
            </a:r>
            <a:r>
              <a:rPr lang="en-US" altLang="zh-CN" sz="2325" kern="0" spc="-146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名</a:t>
            </a:r>
            <a:r>
              <a:rPr lang="en-US" altLang="zh-CN" sz="2325" kern="0" spc="-146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名</a:t>
            </a:r>
            <a:r>
              <a:rPr lang="en-US" altLang="zh-CN" sz="2325" kern="0" spc="-146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名</a:t>
            </a:r>
            <a:r>
              <a:rPr lang="en-US" altLang="zh-CN" sz="2325" kern="0" spc="-146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密</a:t>
            </a:r>
            <a:r>
              <a:rPr lang="en-US" altLang="zh-CN" sz="2325" kern="0" spc="-146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密</a:t>
            </a:r>
            <a:r>
              <a:rPr lang="en-US" altLang="zh-CN" sz="2325" kern="0" spc="-146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密</a:t>
            </a:r>
            <a:r>
              <a:rPr lang="en-US" altLang="zh-CN" sz="2325" kern="0" spc="-146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码</a:t>
            </a:r>
            <a:r>
              <a:rPr lang="en-US" altLang="zh-CN" sz="2325" kern="0" spc="-146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码</a:t>
            </a:r>
            <a:r>
              <a:rPr lang="en-US" altLang="zh-CN" sz="2325" kern="0" spc="-146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码，</a:t>
            </a:r>
            <a:r>
              <a:rPr lang="en-US" altLang="zh-CN" sz="2325" kern="0" spc="-146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325" kern="0" spc="-146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325" kern="0" spc="-146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登</a:t>
            </a:r>
            <a:r>
              <a:rPr lang="en-US" altLang="zh-CN" sz="2325" kern="0" spc="-146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登</a:t>
            </a:r>
            <a:r>
              <a:rPr lang="en-US" altLang="zh-CN" sz="2325" kern="0" spc="-146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登</a:t>
            </a:r>
            <a:r>
              <a:rPr lang="en-US" altLang="zh-CN" sz="2325" kern="0" spc="-146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录</a:t>
            </a:r>
            <a:r>
              <a:rPr lang="en-US" altLang="zh-CN" sz="2325" kern="0" spc="-146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录</a:t>
            </a:r>
            <a:r>
              <a:rPr lang="en-US" altLang="zh-CN" sz="2325" kern="0" spc="-146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录成</a:t>
            </a:r>
            <a:r>
              <a:rPr lang="en-US" altLang="zh-CN" sz="2325" kern="0" spc="-146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成</a:t>
            </a:r>
            <a:r>
              <a:rPr lang="en-US" altLang="zh-CN" sz="2325" kern="0" spc="-146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成</a:t>
            </a:r>
            <a:r>
              <a:rPr lang="en-US" altLang="zh-CN" sz="2325" kern="0" spc="-146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功</a:t>
            </a:r>
            <a:r>
              <a:rPr lang="en-US" altLang="zh-CN" sz="2325" kern="0" spc="-146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功</a:t>
            </a:r>
            <a:r>
              <a:rPr lang="en-US" altLang="zh-CN" sz="2325" kern="0" spc="-146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功</a:t>
            </a:r>
            <a:r>
              <a:rPr lang="en-US" altLang="zh-CN" sz="2325" kern="0" spc="-146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325" kern="0" spc="-146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325" kern="0" spc="-146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325" kern="0" spc="-146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耗</a:t>
            </a:r>
            <a:r>
              <a:rPr lang="en-US" altLang="zh-CN" sz="2325" kern="0" spc="-146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耗</a:t>
            </a:r>
            <a:r>
              <a:rPr lang="en-US" altLang="zh-CN" sz="2325" kern="0" spc="-146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耗</a:t>
            </a:r>
            <a:r>
              <a:rPr lang="en-US" altLang="zh-CN" sz="2325" kern="0" spc="-1465" baseline="-234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2325" kern="0" spc="-1465" baseline="-35199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2325" kern="0" spc="-1465" baseline="-1771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2325" kern="0" spc="-735" baseline="-177171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9</a:t>
            </a:r>
            <a:r>
              <a:rPr lang="en-US" altLang="zh-CN" sz="2325" kern="0" spc="-735" baseline="-2344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1</a:t>
            </a:r>
            <a:r>
              <a:rPr lang="en-US" altLang="zh-CN" sz="2325" kern="0" spc="-735" baseline="-351998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9</a:t>
            </a:r>
            <a:r>
              <a:rPr lang="en-US" altLang="zh-CN" sz="2325" kern="0" spc="-925" baseline="-177171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m</a:t>
            </a:r>
            <a:r>
              <a:rPr lang="en-US" altLang="zh-CN" sz="2325" kern="0" spc="-735" baseline="-2344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0</a:t>
            </a:r>
            <a:r>
              <a:rPr lang="en-US" altLang="zh-CN" sz="2325" kern="0" spc="-510" baseline="-351998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.</a:t>
            </a:r>
            <a:r>
              <a:rPr lang="en-US" altLang="zh-CN" sz="2325" kern="0" spc="-600" baseline="-177171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s</a:t>
            </a:r>
            <a:r>
              <a:rPr lang="en-US" altLang="zh-CN" sz="2325" kern="0" spc="-925" baseline="-2344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m</a:t>
            </a:r>
            <a:r>
              <a:rPr lang="en-US" altLang="zh-CN" sz="2325" kern="0" spc="-435" baseline="-351998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5</a:t>
            </a:r>
            <a:r>
              <a:rPr lang="en-US" altLang="zh-CN" sz="2325" kern="0" spc="-300" baseline="-2344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s</a:t>
            </a:r>
            <a:r>
              <a:rPr lang="en-US" altLang="zh-CN" sz="2325" kern="0" spc="-625" baseline="-351998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m</a:t>
            </a:r>
            <a:r>
              <a:rPr lang="en-US" altLang="zh-CN" sz="2325" kern="0" spc="-300" baseline="-351998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s</a:t>
            </a:r>
            <a:r>
              <a:rPr lang="en-US" altLang="zh-CN" sz="2325" kern="0" spc="12890" baseline="-351998" noProof="0" dirty="0"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 </a:t>
            </a:r>
            <a:r>
              <a:rPr lang="en-US" altLang="zh-CN" sz="2325" kern="0" spc="-1185" baseline="-39503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基准测试数</a:t>
            </a:r>
            <a:r>
              <a:rPr lang="en-US" altLang="zh-CN" sz="2325" kern="0" spc="-1165" baseline="-39503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据：</a:t>
            </a:r>
          </a:p>
          <a:p>
            <a:pPr marL="111849" marR="0" indent="0" eaLnBrk="0">
              <a:lnSpc>
                <a:spcPct val="99751"/>
              </a:lnSpc>
            </a:pPr>
            <a:r>
              <a:rPr lang="en-US" altLang="zh-CN" sz="2325" kern="0" spc="75" baseline="-645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第</a:t>
            </a:r>
            <a:r>
              <a:rPr lang="en-US" altLang="zh-CN" sz="2325" kern="0" spc="65" baseline="-645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4次：用户输入正确用户名密码，登录成功，耗时8</a:t>
            </a:r>
            <a:r>
              <a:rPr lang="en-US" altLang="zh-CN" sz="2325" kern="0" spc="60" baseline="-645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</a:t>
            </a:r>
            <a:r>
              <a:rPr lang="en-US" altLang="zh-CN" sz="2325" kern="0" spc="50" baseline="-645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5ms</a:t>
            </a:r>
            <a:r>
              <a:rPr lang="en-US" altLang="zh-CN" sz="2325" kern="0" spc="14910" baseline="-645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单用户输入正确用户名密码，登录成功，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11849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第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5次：用户输入正确用户名密码，登录成功，耗时11ms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11849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。。。。。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11849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第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100次：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用户输入正确用户名密码，登录成功，耗时10ms</a:t>
            </a:r>
          </a:p>
        </p:txBody>
      </p:sp>
      <p:sp>
        <p:nvSpPr>
          <p:cNvPr id="407" name="TextBox407"/>
          <p:cNvSpPr txBox="1"/>
          <p:nvPr/>
        </p:nvSpPr>
        <p:spPr>
          <a:xfrm>
            <a:off x="7546607" y="4012615"/>
            <a:ext cx="1535113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能耗时为9.9ms</a:t>
            </a:r>
          </a:p>
        </p:txBody>
      </p:sp>
      <p:sp>
        <p:nvSpPr>
          <p:cNvPr id="409" name="VectorPath 40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10" name="VectorPath 41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38BCD99A-E1FD-4FFE-3F4C-AFB4F67263BF}"/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28" name="Combination 382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829" name="VectorPath 382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830" name="VectorPath 383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831" name="TextBox3831"/>
          <p:cNvSpPr txBox="1"/>
          <p:nvPr/>
        </p:nvSpPr>
        <p:spPr>
          <a:xfrm>
            <a:off x="802323" y="345580"/>
            <a:ext cx="429006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5-PerfMon组件监控服务器资源</a:t>
            </a:r>
          </a:p>
        </p:txBody>
      </p:sp>
      <p:pic>
        <p:nvPicPr>
          <p:cNvPr id="3832" name="A33618F8-98F7-448A-A50F-C8C580D6CEA2"/>
          <p:cNvPicPr>
            <a:picLocks noChangeAspect="1"/>
          </p:cNvPicPr>
          <p:nvPr/>
        </p:nvPicPr>
        <p:blipFill>
          <a:blip r:embed="rId2" cstate="print">
            <a:extLst>
              <a:ext uri="{DCFC7E86-E3CE-4DFB-10AD-6D64A0D58110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833" name="VectorPath 383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834" name="40095409-D0C0-4CDC-FF69-9F65E9640B40"/>
          <p:cNvPicPr>
            <a:picLocks noChangeAspect="1"/>
          </p:cNvPicPr>
          <p:nvPr/>
        </p:nvPicPr>
        <p:blipFill>
          <a:blip r:embed="rId3" cstate="print">
            <a:extLst>
              <a:ext uri="{A0096A7D-AC89-4E02-5A18-DB52EBD92702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835" name="TextBox3835"/>
          <p:cNvSpPr txBox="1"/>
          <p:nvPr/>
        </p:nvSpPr>
        <p:spPr>
          <a:xfrm>
            <a:off x="802323" y="1098053"/>
            <a:ext cx="9994266" cy="2257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监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控服务器资源指标的步骤：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0000"/>
              </a:lnSpc>
              <a:spcAft>
                <a:spcPts val="1400"/>
              </a:spcAft>
              <a:buAutoNum type="arabicPeriod"/>
            </a:pP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载安装包ServerAgent-2.2.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3.zip，链接地址：</a:t>
            </a:r>
            <a:r>
              <a:rPr lang="en-US" altLang="zh-CN" sz="1550" u="sng" kern="0" spc="35" baseline="0" noProof="0" dirty="0">
                <a:solidFill>
                  <a:srgbClr val="0000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</a:t>
            </a:r>
            <a:r>
              <a:rPr lang="en-US" altLang="zh-CN" sz="1550" u="sng" kern="0" spc="30" baseline="0" noProof="0" dirty="0">
                <a:solidFill>
                  <a:srgbClr val="0000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ttps://githu</a:t>
            </a:r>
            <a:r>
              <a:rPr lang="en-US" altLang="zh-CN" sz="1550" u="sng" kern="0" spc="25" baseline="0" noProof="0" dirty="0">
                <a:solidFill>
                  <a:srgbClr val="0000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b.com/undera/perfmon-agent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上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传到服务器上，并解压ServerAgent-2.2.3.zip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0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动，如果是windows运行startAgent.bat，如果是linux运行startAgent.sh</a:t>
            </a:r>
          </a:p>
          <a:p>
            <a:pPr marL="0" marR="0" lvl="0" indent="342900" eaLnBrk="0">
              <a:lnSpc>
                <a:spcPct val="151923"/>
              </a:lnSpc>
              <a:buAutoNum type="arabicPeriod"/>
            </a:pP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启动这个工具后，jmeter的插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件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jp@gc</a:t>
            </a:r>
            <a:r>
              <a:rPr lang="en-US" altLang="zh-CN" sz="1550" kern="0" spc="3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550" kern="0" spc="5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PerfMon</a:t>
            </a:r>
            <a:r>
              <a:rPr lang="en-US" altLang="zh-CN" sz="1550" kern="0" spc="5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Metrics</a:t>
            </a:r>
            <a:r>
              <a:rPr lang="en-US" altLang="zh-CN" sz="1550" kern="0" spc="5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Collector就可以收集服务端的资源使用率，并在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55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050" kern="0" spc="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3836" name="TextBox3836">
            <a:hlinkClick r:id="rId4"/>
          </p:cNvPr>
          <p:cNvSpPr txBox="1"/>
          <p:nvPr/>
        </p:nvSpPr>
        <p:spPr>
          <a:xfrm>
            <a:off x="5508689" y="1535531"/>
            <a:ext cx="3973067" cy="2028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91250"/>
              </a:lnSpc>
              <a:spcAft>
                <a:spcPts val="547"/>
              </a:spcAft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837" name="TextBox3837"/>
          <p:cNvSpPr txBox="1"/>
          <p:nvPr/>
        </p:nvSpPr>
        <p:spPr>
          <a:xfrm>
            <a:off x="1145222" y="3119893"/>
            <a:ext cx="14217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25" kern="0" spc="5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jmeter中</a:t>
            </a:r>
            <a:r>
              <a:rPr lang="en-US" altLang="zh-CN" sz="2325" kern="0" spc="3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查看了</a:t>
            </a:r>
          </a:p>
        </p:txBody>
      </p:sp>
      <p:pic>
        <p:nvPicPr>
          <p:cNvPr id="3838" name="1BF927D3-ED97-43FA-707F-4381BBFBB526"/>
          <p:cNvPicPr>
            <a:picLocks noChangeAspect="1"/>
          </p:cNvPicPr>
          <p:nvPr/>
        </p:nvPicPr>
        <p:blipFill>
          <a:blip r:embed="rId5" cstate="print">
            <a:extLst>
              <a:ext uri="{251060E7-76B3-46ED-B81E-B54681954198}"/>
            </a:extLst>
          </a:blip>
          <a:srcRect/>
          <a:stretch>
            <a:fillRect/>
          </a:stretch>
        </p:blipFill>
        <p:spPr>
          <a:xfrm>
            <a:off x="847344" y="3461004"/>
            <a:ext cx="6033516" cy="3180588"/>
          </a:xfrm>
          <a:prstGeom prst="rect">
            <a:avLst/>
          </a:prstGeom>
        </p:spPr>
      </p:pic>
      <p:sp>
        <p:nvSpPr>
          <p:cNvPr id="3839" name="TextBox3839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840" name="VectorPath 384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841" name="VectorPath 384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0A4355A3-B991-423D-92C7-DB5BAF48AAF9}"/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42" name="Combination 384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843" name="VectorPath 384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844" name="VectorPath 384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845" name="TextBox3845"/>
          <p:cNvSpPr txBox="1"/>
          <p:nvPr/>
        </p:nvSpPr>
        <p:spPr>
          <a:xfrm>
            <a:off x="802323" y="345580"/>
            <a:ext cx="429006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5-PerfMon组件监控服务器资源</a:t>
            </a:r>
          </a:p>
        </p:txBody>
      </p:sp>
      <p:pic>
        <p:nvPicPr>
          <p:cNvPr id="3846" name="5584C4C7-06E8-49FE-5972-6832EBDD8E89"/>
          <p:cNvPicPr>
            <a:picLocks noChangeAspect="1"/>
          </p:cNvPicPr>
          <p:nvPr/>
        </p:nvPicPr>
        <p:blipFill>
          <a:blip r:embed="rId2" cstate="print">
            <a:extLst>
              <a:ext uri="{6AA948BF-6EF0-4544-4968-96B8D2FE446B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847" name="VectorPath 384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848" name="FB52CBD4-1926-42CD-9627-8BFB2F2EE73E"/>
          <p:cNvPicPr>
            <a:picLocks noChangeAspect="1"/>
          </p:cNvPicPr>
          <p:nvPr/>
        </p:nvPicPr>
        <p:blipFill>
          <a:blip r:embed="rId3" cstate="print">
            <a:extLst>
              <a:ext uri="{7C86E05B-1C9F-41CE-BD4A-E0975B3838EF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849" name="VectorPath 3849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850" name="TextBox3850"/>
          <p:cNvSpPr txBox="1"/>
          <p:nvPr/>
        </p:nvSpPr>
        <p:spPr>
          <a:xfrm>
            <a:off x="1148969" y="1162990"/>
            <a:ext cx="7774306" cy="4487299"/>
          </a:xfrm>
          <a:prstGeom prst="rect">
            <a:avLst/>
          </a:prstGeom>
          <a:noFill/>
        </p:spPr>
        <p:txBody>
          <a:bodyPr wrap="square" lIns="0" tIns="80645" rIns="0" bIns="0" rtlCol="0">
            <a:spAutoFit/>
          </a:bodyPr>
          <a:lstStyle/>
          <a:p>
            <a:pPr marL="202057" marR="0" indent="0" eaLnBrk="0">
              <a:lnSpc>
                <a:spcPct val="89166"/>
              </a:lnSpc>
              <a:spcBef>
                <a:spcPts val="635"/>
              </a:spcBef>
            </a:pPr>
            <a:r>
              <a:rPr lang="en-US" altLang="zh-CN" sz="3000" kern="0" spc="0" baseline="-817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练习</a:t>
            </a:r>
            <a:r>
              <a:rPr lang="en-US" altLang="zh-CN" sz="3000" kern="0" spc="-25" baseline="-817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0" baseline="404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案例一：</a:t>
            </a:r>
          </a:p>
          <a:p>
            <a:pPr marL="0" marR="0" indent="0" eaLnBrk="0">
              <a:lnSpc>
                <a:spcPct val="116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、启动windows上安装的Tpshop商城项目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、使用JMeter编写脚本，访问首页，控制运行时间为60s，并同步监控服务器资源指标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上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传ServerAgent-2.2.3.zip到windows服务器上，并进行解压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动ServerAgent程序startAgent.bat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加线程组，配置持续时间为60s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添加HTTP请求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首页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加PerFMon组件</a:t>
            </a:r>
          </a:p>
          <a:p>
            <a:pPr marL="342900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加聚合报告</a:t>
            </a:r>
          </a:p>
        </p:txBody>
      </p:sp>
      <p:sp>
        <p:nvSpPr>
          <p:cNvPr id="3851" name="VectorPath 3851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3852" name="482ED354-5497-4500-244B-53FFA47F175E"/>
          <p:cNvPicPr>
            <a:picLocks noChangeAspect="1"/>
          </p:cNvPicPr>
          <p:nvPr/>
        </p:nvPicPr>
        <p:blipFill>
          <a:blip r:embed="rId4" cstate="print">
            <a:extLst>
              <a:ext uri="{5C449F73-1DB2-4310-66BB-5C38619919D5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3853" name="TextBox3853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854" name="VectorPath 385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855" name="VectorPath 385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DF2E89A5-F804-465D-FE0A-1376037EE1EE}"/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56" name="Combination 385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857" name="VectorPath 385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858" name="VectorPath 385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859" name="TextBox3859"/>
          <p:cNvSpPr txBox="1"/>
          <p:nvPr/>
        </p:nvSpPr>
        <p:spPr>
          <a:xfrm>
            <a:off x="802323" y="345580"/>
            <a:ext cx="429006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5-PerfMon组件监控服务器资源</a:t>
            </a:r>
          </a:p>
        </p:txBody>
      </p:sp>
      <p:pic>
        <p:nvPicPr>
          <p:cNvPr id="3860" name="CC32F188-0FF6-4E47-4E3E-991D4636180E"/>
          <p:cNvPicPr>
            <a:picLocks noChangeAspect="1"/>
          </p:cNvPicPr>
          <p:nvPr/>
        </p:nvPicPr>
        <p:blipFill>
          <a:blip r:embed="rId2" cstate="print">
            <a:extLst>
              <a:ext uri="{A3D9D285-938F-4058-98F3-CA93D0102264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861" name="VectorPath 386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862" name="2469E9EE-0AB4-4780-49FC-66C40C7DBD7A"/>
          <p:cNvPicPr>
            <a:picLocks noChangeAspect="1"/>
          </p:cNvPicPr>
          <p:nvPr/>
        </p:nvPicPr>
        <p:blipFill>
          <a:blip r:embed="rId3" cstate="print">
            <a:extLst>
              <a:ext uri="{CE568D5B-2633-4267-004B-562F32806D6D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863" name="VectorPath 3863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864" name="TextBox3864"/>
          <p:cNvSpPr txBox="1"/>
          <p:nvPr/>
        </p:nvSpPr>
        <p:spPr>
          <a:xfrm>
            <a:off x="1148969" y="1162990"/>
            <a:ext cx="7774306" cy="4487299"/>
          </a:xfrm>
          <a:prstGeom prst="rect">
            <a:avLst/>
          </a:prstGeom>
          <a:noFill/>
        </p:spPr>
        <p:txBody>
          <a:bodyPr wrap="square" lIns="0" tIns="80645" rIns="0" bIns="0" rtlCol="0">
            <a:spAutoFit/>
          </a:bodyPr>
          <a:lstStyle/>
          <a:p>
            <a:pPr marL="202057" marR="0" indent="0" eaLnBrk="0">
              <a:lnSpc>
                <a:spcPct val="89166"/>
              </a:lnSpc>
              <a:spcBef>
                <a:spcPts val="635"/>
              </a:spcBef>
            </a:pPr>
            <a:r>
              <a:rPr lang="en-US" altLang="zh-CN" sz="3000" kern="0" spc="0" baseline="-817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练习</a:t>
            </a:r>
            <a:r>
              <a:rPr lang="en-US" altLang="zh-CN" sz="3000" kern="0" spc="-25" baseline="-817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0" baseline="404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案例二：</a:t>
            </a:r>
          </a:p>
          <a:p>
            <a:pPr marL="0" marR="0" indent="0" eaLnBrk="0">
              <a:lnSpc>
                <a:spcPct val="116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、启动linux上安装的Tpshop商城项目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、使用JMeter编写脚本，访问首页，控制运行时间为60s，并同步监控服务器资源指标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上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传ServerAgent-2.2.3.zip到linux服务器上，并进行解压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动ServerAgent程序startAgent.sh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加线程组，配置持续时间为60s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添加HTTP请求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首页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加PerFMon组件</a:t>
            </a:r>
          </a:p>
          <a:p>
            <a:pPr marL="342900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加聚合报告</a:t>
            </a:r>
          </a:p>
        </p:txBody>
      </p:sp>
      <p:sp>
        <p:nvSpPr>
          <p:cNvPr id="3865" name="VectorPath 3865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3866" name="1E43F044-BB38-4415-1DFA-655D2F1A7E00"/>
          <p:cNvPicPr>
            <a:picLocks noChangeAspect="1"/>
          </p:cNvPicPr>
          <p:nvPr/>
        </p:nvPicPr>
        <p:blipFill>
          <a:blip r:embed="rId4" cstate="print">
            <a:extLst>
              <a:ext uri="{D7B73FD7-924B-4C28-23E4-06E351C9C92A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3867" name="TextBox3867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868" name="VectorPath 386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869" name="VectorPath 386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3D357E33-6589-40E4-9B25-7B9094405886}"/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0" name="Combination 387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871" name="VectorPath 387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872" name="VectorPath 387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873" name="TextBox3873"/>
          <p:cNvSpPr txBox="1"/>
          <p:nvPr/>
        </p:nvSpPr>
        <p:spPr>
          <a:xfrm>
            <a:off x="802323" y="335420"/>
            <a:ext cx="429006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5-PerfMon组件监控服务器资源</a:t>
            </a:r>
          </a:p>
        </p:txBody>
      </p:sp>
      <p:pic>
        <p:nvPicPr>
          <p:cNvPr id="3874" name="B2E60E10-F1E0-4564-B094-7DCD78998D99"/>
          <p:cNvPicPr>
            <a:picLocks noChangeAspect="1"/>
          </p:cNvPicPr>
          <p:nvPr/>
        </p:nvPicPr>
        <p:blipFill>
          <a:blip r:embed="rId2" cstate="print">
            <a:extLst>
              <a:ext uri="{0C79FB6B-8FF5-4B79-359B-79D26CC4C221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875" name="VectorPath 387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876" name="TextBox3876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877" name="Combination 3877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3878" name="VectorPath 3878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3879" name="VectorPath 3879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3880" name="1DB5B02B-9E36-4DD5-880B-FF228265AD36"/>
          <p:cNvPicPr>
            <a:picLocks noChangeAspect="1"/>
          </p:cNvPicPr>
          <p:nvPr/>
        </p:nvPicPr>
        <p:blipFill>
          <a:blip r:embed="rId3" cstate="print">
            <a:extLst>
              <a:ext uri="{376AD7AA-2C6B-4734-E1DB-E4D2145F009E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3881" name="TextBox3881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3882" name="Combination 3882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3883" name="VectorPath 3883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3884" name="VectorPath 3884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3885" name="8B203FA3-9BF8-4198-C5DC-87DC2549EEFF"/>
          <p:cNvPicPr>
            <a:picLocks noChangeAspect="1"/>
          </p:cNvPicPr>
          <p:nvPr/>
        </p:nvPicPr>
        <p:blipFill>
          <a:blip r:embed="rId4" cstate="print">
            <a:extLst>
              <a:ext uri="{07C1BCDF-3495-437C-E1A2-17A4BFFF23A9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3886" name="9F67FB10-C820-42EC-F88F-95F112EEDC75"/>
          <p:cNvPicPr>
            <a:picLocks noChangeAspect="1"/>
          </p:cNvPicPr>
          <p:nvPr/>
        </p:nvPicPr>
        <p:blipFill>
          <a:blip r:embed="rId5" cstate="print">
            <a:extLst>
              <a:ext uri="{2715B3F6-BA31-42D7-BB5B-03ECDE37FCA6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887" name="TextBox3887"/>
          <p:cNvSpPr txBox="1"/>
          <p:nvPr/>
        </p:nvSpPr>
        <p:spPr>
          <a:xfrm>
            <a:off x="3468658" y="1911618"/>
            <a:ext cx="5073327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86208" marR="0" lvl="0" indent="-28575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果是windows运行startAgent.bat</a:t>
            </a:r>
          </a:p>
          <a:p>
            <a:pPr marL="2186208" marR="0" lvl="0" indent="-28575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果是linux运行startAgent.sh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888" name="TextBox3888"/>
          <p:cNvSpPr txBox="1"/>
          <p:nvPr/>
        </p:nvSpPr>
        <p:spPr>
          <a:xfrm>
            <a:off x="3468658" y="1413470"/>
            <a:ext cx="8046624" cy="53624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1）PerfMon组件的作用？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来监控服务端的性能资源指标，包括cpu、内存、磁盘、网络等性能数据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2）PerFMon组件监服务器控资源指标的步骤？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载ServerAgent-2.2.3.zip，并上传到服务器上进行解压</a:t>
            </a:r>
          </a:p>
          <a:p>
            <a:pPr marL="1786158" marR="0" lvl="0" indent="-342900" eaLnBrk="0">
              <a:lnSpc>
                <a:spcPct val="100537"/>
              </a:lnSpc>
              <a:spcAft>
                <a:spcPts val="711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动ServerAgent程序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编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写JMeter脚本，配置运行时间</a:t>
            </a:r>
          </a:p>
          <a:p>
            <a:pPr marL="1786158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加PerFmon组件</a:t>
            </a:r>
          </a:p>
          <a:p>
            <a:pPr marL="2186208" marR="0" lvl="1" indent="-28575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务器IP</a:t>
            </a:r>
          </a:p>
          <a:p>
            <a:pPr marL="2186208" marR="0" lvl="1" indent="-28575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erverAgent程序端口</a:t>
            </a:r>
          </a:p>
          <a:p>
            <a:pPr marL="2186208" marR="0" lvl="1" indent="-28575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待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监控的指标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889" name="VectorPath 388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890" name="VectorPath 389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CA92F29-4163-480F-A3BE-28496D395DE1}"/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3" name="VectorPath 3893"/>
          <p:cNvSpPr/>
          <p:nvPr/>
        </p:nvSpPr>
        <p:spPr>
          <a:xfrm>
            <a:off x="11275772" y="1206132"/>
            <a:ext cx="187935" cy="216370"/>
          </a:xfrm>
          <a:custGeom>
            <a:avLst/>
            <a:gdLst/>
            <a:ahLst/>
            <a:cxnLst/>
            <a:rect l="l" t="t" r="r" b="b"/>
            <a:pathLst>
              <a:path w="187935" h="216370">
                <a:moveTo>
                  <a:pt x="96089" y="457"/>
                </a:moveTo>
                <a:lnTo>
                  <a:pt x="185293" y="45059"/>
                </a:lnTo>
                <a:lnTo>
                  <a:pt x="186387" y="45796"/>
                </a:lnTo>
                <a:lnTo>
                  <a:pt x="187224" y="46812"/>
                </a:lnTo>
                <a:lnTo>
                  <a:pt x="187744" y="48019"/>
                </a:lnTo>
                <a:lnTo>
                  <a:pt x="187935" y="49314"/>
                </a:lnTo>
                <a:lnTo>
                  <a:pt x="187935" y="167068"/>
                </a:lnTo>
                <a:lnTo>
                  <a:pt x="187744" y="168364"/>
                </a:lnTo>
                <a:lnTo>
                  <a:pt x="187224" y="169570"/>
                </a:lnTo>
                <a:lnTo>
                  <a:pt x="186387" y="170574"/>
                </a:lnTo>
                <a:lnTo>
                  <a:pt x="185293" y="171323"/>
                </a:lnTo>
                <a:lnTo>
                  <a:pt x="96089" y="215925"/>
                </a:lnTo>
                <a:lnTo>
                  <a:pt x="94692" y="216370"/>
                </a:lnTo>
                <a:lnTo>
                  <a:pt x="93232" y="216370"/>
                </a:lnTo>
                <a:lnTo>
                  <a:pt x="91835" y="215925"/>
                </a:lnTo>
                <a:lnTo>
                  <a:pt x="2629" y="171323"/>
                </a:lnTo>
                <a:lnTo>
                  <a:pt x="1550" y="170574"/>
                </a:lnTo>
                <a:lnTo>
                  <a:pt x="713" y="169570"/>
                </a:lnTo>
                <a:lnTo>
                  <a:pt x="178" y="168364"/>
                </a:lnTo>
                <a:lnTo>
                  <a:pt x="-1" y="167068"/>
                </a:lnTo>
                <a:lnTo>
                  <a:pt x="-1" y="49314"/>
                </a:lnTo>
                <a:lnTo>
                  <a:pt x="178" y="48019"/>
                </a:lnTo>
                <a:lnTo>
                  <a:pt x="713" y="46812"/>
                </a:lnTo>
                <a:lnTo>
                  <a:pt x="1550" y="45796"/>
                </a:lnTo>
                <a:lnTo>
                  <a:pt x="2629" y="45059"/>
                </a:lnTo>
                <a:lnTo>
                  <a:pt x="91835" y="457"/>
                </a:lnTo>
                <a:lnTo>
                  <a:pt x="93232" y="0"/>
                </a:lnTo>
                <a:lnTo>
                  <a:pt x="94692" y="0"/>
                </a:lnTo>
                <a:moveTo>
                  <a:pt x="9524" y="52248"/>
                </a:moveTo>
                <a:lnTo>
                  <a:pt x="9524" y="164121"/>
                </a:lnTo>
                <a:lnTo>
                  <a:pt x="93962" y="206340"/>
                </a:lnTo>
                <a:lnTo>
                  <a:pt x="178411" y="164115"/>
                </a:lnTo>
                <a:lnTo>
                  <a:pt x="178411" y="52255"/>
                </a:lnTo>
                <a:lnTo>
                  <a:pt x="93962" y="1003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3894" name="33F16BC1-50FE-427F-2D4F-E975C5C12203"/>
          <p:cNvPicPr>
            <a:picLocks noChangeAspect="1"/>
          </p:cNvPicPr>
          <p:nvPr/>
        </p:nvPicPr>
        <p:blipFill>
          <a:blip r:embed="rId2" cstate="print">
            <a:extLst>
              <a:ext uri="{B4872269-F681-4594-2C51-FA2115D88213}"/>
            </a:extLst>
          </a:blip>
          <a:srcRect/>
          <a:stretch>
            <a:fillRect/>
          </a:stretch>
        </p:blipFill>
        <p:spPr>
          <a:xfrm>
            <a:off x="8621218" y="0"/>
            <a:ext cx="1143000" cy="847725"/>
          </a:xfrm>
          <a:prstGeom prst="rect">
            <a:avLst/>
          </a:prstGeom>
        </p:spPr>
      </p:pic>
      <p:grpSp>
        <p:nvGrpSpPr>
          <p:cNvPr id="3895" name="Combination 3895"/>
          <p:cNvGrpSpPr/>
          <p:nvPr/>
        </p:nvGrpSpPr>
        <p:grpSpPr>
          <a:xfrm>
            <a:off x="8051318" y="128016"/>
            <a:ext cx="2595474" cy="1403909"/>
            <a:chOff x="8051318" y="128016"/>
            <a:chExt cx="2595474" cy="1403909"/>
          </a:xfrm>
        </p:grpSpPr>
        <p:sp>
          <p:nvSpPr>
            <p:cNvPr id="3896" name="VectorPath 3896"/>
            <p:cNvSpPr/>
            <p:nvPr/>
          </p:nvSpPr>
          <p:spPr>
            <a:xfrm>
              <a:off x="9557004" y="717804"/>
              <a:ext cx="451103" cy="522732"/>
            </a:xfrm>
            <a:custGeom>
              <a:avLst/>
              <a:gdLst/>
              <a:ahLst/>
              <a:cxnLst/>
              <a:rect l="l" t="t" r="r" b="b"/>
              <a:pathLst>
                <a:path w="451103" h="522732">
                  <a:moveTo>
                    <a:pt x="225552" y="0"/>
                  </a:moveTo>
                  <a:lnTo>
                    <a:pt x="451103" y="112776"/>
                  </a:lnTo>
                  <a:lnTo>
                    <a:pt x="451103" y="409956"/>
                  </a:lnTo>
                  <a:lnTo>
                    <a:pt x="225552" y="522732"/>
                  </a:lnTo>
                  <a:lnTo>
                    <a:pt x="0" y="409956"/>
                  </a:lnTo>
                  <a:lnTo>
                    <a:pt x="0" y="112776"/>
                  </a:lnTo>
                  <a:lnTo>
                    <a:pt x="225552" y="0"/>
                  </a:lnTo>
                </a:path>
              </a:pathLst>
            </a:custGeom>
            <a:solidFill>
              <a:srgbClr val="49504F">
                <a:alpha val="50000"/>
              </a:srgbClr>
            </a:solidFill>
          </p:spPr>
        </p:sp>
        <p:sp>
          <p:nvSpPr>
            <p:cNvPr id="3897" name="VectorPath 3897"/>
            <p:cNvSpPr/>
            <p:nvPr/>
          </p:nvSpPr>
          <p:spPr>
            <a:xfrm>
              <a:off x="8051318" y="948233"/>
              <a:ext cx="476326" cy="548374"/>
            </a:xfrm>
            <a:custGeom>
              <a:avLst/>
              <a:gdLst/>
              <a:ahLst/>
              <a:cxnLst/>
              <a:rect l="l" t="t" r="r" b="b"/>
              <a:pathLst>
                <a:path w="476326" h="548374">
                  <a:moveTo>
                    <a:pt x="241656" y="444"/>
                  </a:moveTo>
                  <a:lnTo>
                    <a:pt x="243839" y="1295"/>
                  </a:lnTo>
                  <a:lnTo>
                    <a:pt x="469303" y="114021"/>
                  </a:lnTo>
                  <a:lnTo>
                    <a:pt x="471664" y="115545"/>
                  </a:lnTo>
                  <a:lnTo>
                    <a:pt x="473622" y="117551"/>
                  </a:lnTo>
                  <a:lnTo>
                    <a:pt x="475094" y="119939"/>
                  </a:lnTo>
                  <a:lnTo>
                    <a:pt x="476007" y="122593"/>
                  </a:lnTo>
                  <a:lnTo>
                    <a:pt x="476326" y="125387"/>
                  </a:lnTo>
                  <a:lnTo>
                    <a:pt x="476326" y="422986"/>
                  </a:lnTo>
                  <a:lnTo>
                    <a:pt x="476007" y="425780"/>
                  </a:lnTo>
                  <a:lnTo>
                    <a:pt x="475094" y="428434"/>
                  </a:lnTo>
                  <a:lnTo>
                    <a:pt x="473622" y="430822"/>
                  </a:lnTo>
                  <a:lnTo>
                    <a:pt x="471664" y="432829"/>
                  </a:lnTo>
                  <a:lnTo>
                    <a:pt x="469303" y="434353"/>
                  </a:lnTo>
                  <a:lnTo>
                    <a:pt x="243839" y="547078"/>
                  </a:lnTo>
                  <a:lnTo>
                    <a:pt x="241656" y="547929"/>
                  </a:lnTo>
                  <a:lnTo>
                    <a:pt x="239344" y="548374"/>
                  </a:lnTo>
                  <a:lnTo>
                    <a:pt x="236982" y="548374"/>
                  </a:lnTo>
                  <a:lnTo>
                    <a:pt x="234670" y="547929"/>
                  </a:lnTo>
                  <a:lnTo>
                    <a:pt x="232486" y="547078"/>
                  </a:lnTo>
                  <a:lnTo>
                    <a:pt x="7023" y="434353"/>
                  </a:lnTo>
                  <a:lnTo>
                    <a:pt x="4660" y="432829"/>
                  </a:lnTo>
                  <a:lnTo>
                    <a:pt x="2704" y="430822"/>
                  </a:lnTo>
                  <a:lnTo>
                    <a:pt x="1219" y="428434"/>
                  </a:lnTo>
                  <a:lnTo>
                    <a:pt x="305" y="425780"/>
                  </a:lnTo>
                  <a:lnTo>
                    <a:pt x="0" y="422986"/>
                  </a:lnTo>
                  <a:lnTo>
                    <a:pt x="0" y="125387"/>
                  </a:lnTo>
                  <a:lnTo>
                    <a:pt x="305" y="122593"/>
                  </a:lnTo>
                  <a:lnTo>
                    <a:pt x="1219" y="119939"/>
                  </a:lnTo>
                  <a:lnTo>
                    <a:pt x="2704" y="117551"/>
                  </a:lnTo>
                  <a:lnTo>
                    <a:pt x="4660" y="115545"/>
                  </a:lnTo>
                  <a:lnTo>
                    <a:pt x="7023" y="114021"/>
                  </a:lnTo>
                  <a:lnTo>
                    <a:pt x="232486" y="1295"/>
                  </a:lnTo>
                  <a:lnTo>
                    <a:pt x="234670" y="444"/>
                  </a:lnTo>
                  <a:lnTo>
                    <a:pt x="236982" y="0"/>
                  </a:lnTo>
                  <a:lnTo>
                    <a:pt x="239344" y="0"/>
                  </a:lnTo>
                  <a:moveTo>
                    <a:pt x="25400" y="133229"/>
                  </a:moveTo>
                  <a:lnTo>
                    <a:pt x="25400" y="415144"/>
                  </a:lnTo>
                  <a:lnTo>
                    <a:pt x="238163" y="521519"/>
                  </a:lnTo>
                  <a:lnTo>
                    <a:pt x="450926" y="415144"/>
                  </a:lnTo>
                  <a:lnTo>
                    <a:pt x="450926" y="133229"/>
                  </a:lnTo>
                  <a:lnTo>
                    <a:pt x="238163" y="26854"/>
                  </a:lnTo>
                </a:path>
              </a:pathLst>
            </a:custGeom>
            <a:solidFill>
              <a:srgbClr val="A6A6A6">
                <a:alpha val="100000"/>
              </a:srgbClr>
            </a:solidFill>
          </p:spPr>
        </p:sp>
        <p:sp>
          <p:nvSpPr>
            <p:cNvPr id="3898" name="VectorPath 3898"/>
            <p:cNvSpPr/>
            <p:nvPr/>
          </p:nvSpPr>
          <p:spPr>
            <a:xfrm>
              <a:off x="10300716" y="128016"/>
              <a:ext cx="170688" cy="196596"/>
            </a:xfrm>
            <a:custGeom>
              <a:avLst/>
              <a:gdLst/>
              <a:ahLst/>
              <a:cxnLst/>
              <a:rect l="l" t="t" r="r" b="b"/>
              <a:pathLst>
                <a:path w="170688" h="196596">
                  <a:moveTo>
                    <a:pt x="85344" y="0"/>
                  </a:moveTo>
                  <a:lnTo>
                    <a:pt x="170688" y="41148"/>
                  </a:lnTo>
                  <a:lnTo>
                    <a:pt x="170688" y="153924"/>
                  </a:lnTo>
                  <a:lnTo>
                    <a:pt x="85344" y="196596"/>
                  </a:lnTo>
                  <a:lnTo>
                    <a:pt x="0" y="153924"/>
                  </a:lnTo>
                  <a:lnTo>
                    <a:pt x="0" y="41148"/>
                  </a:lnTo>
                  <a:lnTo>
                    <a:pt x="85344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3899" name="VectorPath 3899"/>
            <p:cNvSpPr/>
            <p:nvPr/>
          </p:nvSpPr>
          <p:spPr>
            <a:xfrm>
              <a:off x="9994724" y="1127151"/>
              <a:ext cx="652069" cy="404774"/>
            </a:xfrm>
            <a:custGeom>
              <a:avLst/>
              <a:gdLst/>
              <a:ahLst/>
              <a:cxnLst/>
              <a:rect l="l" t="t" r="r" b="b"/>
              <a:pathLst>
                <a:path w="652069" h="404774">
                  <a:moveTo>
                    <a:pt x="652069" y="396646"/>
                  </a:moveTo>
                  <a:lnTo>
                    <a:pt x="647092" y="404774"/>
                  </a:lnTo>
                  <a:lnTo>
                    <a:pt x="0" y="8128"/>
                  </a:lnTo>
                  <a:lnTo>
                    <a:pt x="4978" y="0"/>
                  </a:lnTo>
                </a:path>
              </a:pathLst>
            </a:custGeom>
            <a:solidFill>
              <a:srgbClr val="BFBFBF">
                <a:alpha val="100000"/>
              </a:srgbClr>
            </a:solidFill>
          </p:spPr>
        </p:sp>
      </p:grpSp>
      <p:sp>
        <p:nvSpPr>
          <p:cNvPr id="3900" name="TextBox3900"/>
          <p:cNvSpPr txBox="1"/>
          <p:nvPr/>
        </p:nvSpPr>
        <p:spPr>
          <a:xfrm>
            <a:off x="3299132" y="2259120"/>
            <a:ext cx="4572000" cy="3060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59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三</a:t>
            </a:r>
            <a:r>
              <a:rPr lang="en-US" altLang="zh-CN" sz="59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、项目实战</a:t>
            </a:r>
          </a:p>
          <a:p>
            <a:pPr marL="0" marR="0" indent="0" eaLnBrk="0">
              <a:lnSpc>
                <a:spcPct val="50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50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50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grpSp>
        <p:nvGrpSpPr>
          <p:cNvPr id="3901" name="Combination 3901"/>
          <p:cNvGrpSpPr/>
          <p:nvPr/>
        </p:nvGrpSpPr>
        <p:grpSpPr>
          <a:xfrm>
            <a:off x="3741090" y="462026"/>
            <a:ext cx="1167714" cy="1261770"/>
            <a:chOff x="3741090" y="462026"/>
            <a:chExt cx="1167714" cy="1261770"/>
          </a:xfrm>
        </p:grpSpPr>
        <p:sp>
          <p:nvSpPr>
            <p:cNvPr id="3902" name="VectorPath 3902"/>
            <p:cNvSpPr/>
            <p:nvPr/>
          </p:nvSpPr>
          <p:spPr>
            <a:xfrm>
              <a:off x="3741090" y="827849"/>
              <a:ext cx="773786" cy="895947"/>
            </a:xfrm>
            <a:custGeom>
              <a:avLst/>
              <a:gdLst/>
              <a:ahLst/>
              <a:cxnLst/>
              <a:rect l="l" t="t" r="r" b="b"/>
              <a:pathLst>
                <a:path w="773786" h="895947">
                  <a:moveTo>
                    <a:pt x="389027" y="445"/>
                  </a:moveTo>
                  <a:lnTo>
                    <a:pt x="771144" y="191516"/>
                  </a:lnTo>
                  <a:lnTo>
                    <a:pt x="772236" y="192253"/>
                  </a:lnTo>
                  <a:lnTo>
                    <a:pt x="773075" y="193269"/>
                  </a:lnTo>
                  <a:lnTo>
                    <a:pt x="773595" y="194475"/>
                  </a:lnTo>
                  <a:lnTo>
                    <a:pt x="773786" y="195771"/>
                  </a:lnTo>
                  <a:lnTo>
                    <a:pt x="773786" y="700177"/>
                  </a:lnTo>
                  <a:lnTo>
                    <a:pt x="773595" y="701472"/>
                  </a:lnTo>
                  <a:lnTo>
                    <a:pt x="773075" y="702678"/>
                  </a:lnTo>
                  <a:lnTo>
                    <a:pt x="772236" y="703694"/>
                  </a:lnTo>
                  <a:lnTo>
                    <a:pt x="771144" y="704431"/>
                  </a:lnTo>
                  <a:lnTo>
                    <a:pt x="389027" y="895503"/>
                  </a:lnTo>
                  <a:lnTo>
                    <a:pt x="387629" y="895947"/>
                  </a:lnTo>
                  <a:lnTo>
                    <a:pt x="386156" y="895947"/>
                  </a:lnTo>
                  <a:lnTo>
                    <a:pt x="384759" y="895503"/>
                  </a:lnTo>
                  <a:lnTo>
                    <a:pt x="2642" y="704431"/>
                  </a:lnTo>
                  <a:lnTo>
                    <a:pt x="1562" y="703694"/>
                  </a:lnTo>
                  <a:lnTo>
                    <a:pt x="711" y="702678"/>
                  </a:lnTo>
                  <a:lnTo>
                    <a:pt x="190" y="701472"/>
                  </a:lnTo>
                  <a:lnTo>
                    <a:pt x="0" y="700177"/>
                  </a:lnTo>
                  <a:lnTo>
                    <a:pt x="0" y="195771"/>
                  </a:lnTo>
                  <a:lnTo>
                    <a:pt x="190" y="194475"/>
                  </a:lnTo>
                  <a:lnTo>
                    <a:pt x="711" y="193269"/>
                  </a:lnTo>
                  <a:lnTo>
                    <a:pt x="1562" y="192253"/>
                  </a:lnTo>
                  <a:lnTo>
                    <a:pt x="2642" y="191516"/>
                  </a:lnTo>
                  <a:lnTo>
                    <a:pt x="384759" y="445"/>
                  </a:lnTo>
                  <a:lnTo>
                    <a:pt x="386156" y="0"/>
                  </a:lnTo>
                  <a:lnTo>
                    <a:pt x="387629" y="0"/>
                  </a:lnTo>
                  <a:moveTo>
                    <a:pt x="9525" y="198711"/>
                  </a:moveTo>
                  <a:lnTo>
                    <a:pt x="9525" y="697223"/>
                  </a:lnTo>
                  <a:lnTo>
                    <a:pt x="386893" y="885914"/>
                  </a:lnTo>
                  <a:lnTo>
                    <a:pt x="764261" y="697224"/>
                  </a:lnTo>
                  <a:lnTo>
                    <a:pt x="764261" y="198710"/>
                  </a:lnTo>
                  <a:lnTo>
                    <a:pt x="386893" y="10033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3903" name="VectorPath 3903"/>
            <p:cNvSpPr/>
            <p:nvPr/>
          </p:nvSpPr>
          <p:spPr>
            <a:xfrm>
              <a:off x="4590288" y="749808"/>
              <a:ext cx="318516" cy="368808"/>
            </a:xfrm>
            <a:custGeom>
              <a:avLst/>
              <a:gdLst/>
              <a:ahLst/>
              <a:cxnLst/>
              <a:rect l="l" t="t" r="r" b="b"/>
              <a:pathLst>
                <a:path w="318516" h="368808">
                  <a:moveTo>
                    <a:pt x="158496" y="0"/>
                  </a:moveTo>
                  <a:lnTo>
                    <a:pt x="318516" y="79248"/>
                  </a:lnTo>
                  <a:lnTo>
                    <a:pt x="318516" y="289560"/>
                  </a:lnTo>
                  <a:lnTo>
                    <a:pt x="158496" y="368808"/>
                  </a:lnTo>
                  <a:lnTo>
                    <a:pt x="0" y="289560"/>
                  </a:lnTo>
                  <a:lnTo>
                    <a:pt x="0" y="79248"/>
                  </a:lnTo>
                  <a:lnTo>
                    <a:pt x="158496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904" name="VectorPath 3904"/>
            <p:cNvSpPr/>
            <p:nvPr/>
          </p:nvSpPr>
          <p:spPr>
            <a:xfrm>
              <a:off x="3896182" y="462026"/>
              <a:ext cx="696404" cy="374739"/>
            </a:xfrm>
            <a:custGeom>
              <a:avLst/>
              <a:gdLst/>
              <a:ahLst/>
              <a:cxnLst/>
              <a:rect l="l" t="t" r="r" b="b"/>
              <a:pathLst>
                <a:path w="696404" h="374739">
                  <a:moveTo>
                    <a:pt x="696404" y="366319"/>
                  </a:moveTo>
                  <a:lnTo>
                    <a:pt x="691960" y="374739"/>
                  </a:lnTo>
                  <a:lnTo>
                    <a:pt x="0" y="8420"/>
                  </a:lnTo>
                  <a:lnTo>
                    <a:pt x="4457" y="0"/>
                  </a:lnTo>
                </a:path>
              </a:pathLst>
            </a:custGeom>
            <a:solidFill>
              <a:srgbClr val="BFBFBF">
                <a:alpha val="100000"/>
              </a:srgbClr>
            </a:solidFill>
          </p:spPr>
        </p:sp>
      </p:grpSp>
      <p:sp>
        <p:nvSpPr>
          <p:cNvPr id="3905" name="VectorPath 3905"/>
          <p:cNvSpPr/>
          <p:nvPr/>
        </p:nvSpPr>
        <p:spPr>
          <a:xfrm>
            <a:off x="932688" y="662940"/>
            <a:ext cx="178308" cy="205740"/>
          </a:xfrm>
          <a:custGeom>
            <a:avLst/>
            <a:gdLst/>
            <a:ahLst/>
            <a:cxnLst/>
            <a:rect l="l" t="t" r="r" b="b"/>
            <a:pathLst>
              <a:path w="178308" h="205740">
                <a:moveTo>
                  <a:pt x="89916" y="0"/>
                </a:moveTo>
                <a:lnTo>
                  <a:pt x="178308" y="44196"/>
                </a:lnTo>
                <a:lnTo>
                  <a:pt x="178308" y="161544"/>
                </a:lnTo>
                <a:lnTo>
                  <a:pt x="89916" y="205740"/>
                </a:lnTo>
                <a:lnTo>
                  <a:pt x="0" y="161544"/>
                </a:lnTo>
                <a:lnTo>
                  <a:pt x="0" y="44196"/>
                </a:lnTo>
                <a:lnTo>
                  <a:pt x="89916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</p:spTree>
    <p:extLst>
      <p:ext uri="{C054B1F3-9CF1-468F-B791-B41FC53D7562}"/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6" name="VectorPath 3906"/>
          <p:cNvSpPr/>
          <p:nvPr/>
        </p:nvSpPr>
        <p:spPr>
          <a:xfrm>
            <a:off x="1284732" y="2458682"/>
            <a:ext cx="474764" cy="474472"/>
          </a:xfrm>
          <a:custGeom>
            <a:avLst/>
            <a:gdLst/>
            <a:ahLst/>
            <a:cxnLst/>
            <a:rect l="l" t="t" r="r" b="b"/>
            <a:pathLst>
              <a:path w="474764" h="474472">
                <a:moveTo>
                  <a:pt x="0" y="237274"/>
                </a:moveTo>
                <a:cubicBezTo>
                  <a:pt x="292" y="106210"/>
                  <a:pt x="106515" y="0"/>
                  <a:pt x="237528" y="0"/>
                </a:cubicBezTo>
                <a:cubicBezTo>
                  <a:pt x="368554" y="0"/>
                  <a:pt x="474764" y="106210"/>
                  <a:pt x="474764" y="237236"/>
                </a:cubicBezTo>
                <a:cubicBezTo>
                  <a:pt x="474764" y="368262"/>
                  <a:pt x="368554" y="474472"/>
                  <a:pt x="237528" y="474472"/>
                </a:cubicBezTo>
                <a:cubicBezTo>
                  <a:pt x="106515" y="474472"/>
                  <a:pt x="292" y="368262"/>
                  <a:pt x="0" y="237274"/>
                </a:cubicBez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3907" name="0E4CDEEA-718E-4A46-8AA5-17F711159B66"/>
          <p:cNvPicPr>
            <a:picLocks noChangeAspect="1"/>
          </p:cNvPicPr>
          <p:nvPr/>
        </p:nvPicPr>
        <p:blipFill>
          <a:blip r:embed="rId2" cstate="print">
            <a:extLst>
              <a:ext uri="{032CFA84-D48D-42EC-0299-DEC8634F419E}"/>
            </a:extLst>
          </a:blip>
          <a:srcRect/>
          <a:stretch>
            <a:fillRect/>
          </a:stretch>
        </p:blipFill>
        <p:spPr>
          <a:xfrm>
            <a:off x="1303833" y="2476120"/>
            <a:ext cx="447675" cy="447675"/>
          </a:xfrm>
          <a:prstGeom prst="rect">
            <a:avLst/>
          </a:prstGeom>
        </p:spPr>
      </p:pic>
      <p:sp>
        <p:nvSpPr>
          <p:cNvPr id="3908" name="VectorPath 3908"/>
          <p:cNvSpPr/>
          <p:nvPr/>
        </p:nvSpPr>
        <p:spPr>
          <a:xfrm>
            <a:off x="441293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sp>
        <p:nvSpPr>
          <p:cNvPr id="3909" name="TextBox3909"/>
          <p:cNvSpPr txBox="1"/>
          <p:nvPr/>
        </p:nvSpPr>
        <p:spPr>
          <a:xfrm>
            <a:off x="1314501" y="1417818"/>
            <a:ext cx="7309753" cy="29949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64217" marR="254001" indent="0" eaLnBrk="0">
              <a:lnSpc>
                <a:spcPct val="161250"/>
              </a:lnSpc>
            </a:pPr>
            <a:r>
              <a:rPr lang="en-US" altLang="zh-CN" sz="2000" kern="0" spc="16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2000" kern="0" spc="20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000" kern="0" spc="16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熟悉项目的性能测试</a:t>
            </a:r>
            <a:r>
              <a:rPr lang="en-US" altLang="zh-CN" sz="2000" kern="0" spc="15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流程</a:t>
            </a:r>
            <a:r>
              <a:rPr lang="en-US" altLang="zh-CN" sz="20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2000" kern="0" dirty="0">
                <a:latin typeface="Wingdings" pitchFamily="2" charset="0"/>
                <a:ea typeface="Wingdings" pitchFamily="2" charset="0"/>
                <a:cs typeface="Wingdings" pitchFamily="2" charset="0"/>
              </a:rPr>
            </a:br>
            <a:r>
              <a:rPr lang="en-US" altLang="zh-CN" sz="2000" kern="0" spc="0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2000" kern="0" spc="-2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0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掌握如何编写性能测试用例</a:t>
            </a:r>
          </a:p>
          <a:p>
            <a:pPr marL="0" marR="0" indent="0" eaLnBrk="0">
              <a:lnSpc>
                <a:spcPct val="23499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007117" marR="0" lvl="0" indent="-342900" eaLnBrk="0">
              <a:lnSpc>
                <a:spcPct val="95000"/>
              </a:lnSpc>
              <a:buClr>
                <a:srgbClr val="404040"/>
              </a:buClr>
              <a:buFont typeface="Wingdings" panose="02000000000000000000" charset="0"/>
              <a:buChar char=""/>
            </a:pPr>
            <a:r>
              <a:rPr lang="en-US" altLang="zh-CN" sz="20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掌</a:t>
            </a:r>
            <a:r>
              <a:rPr lang="en-US" altLang="zh-CN" sz="20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握编写JMeter性能测试脚本</a:t>
            </a:r>
          </a:p>
          <a:p>
            <a:pPr marL="0" marR="0" indent="0" eaLnBrk="0">
              <a:lnSpc>
                <a:spcPct val="101626"/>
              </a:lnSpc>
              <a:spcAft>
                <a:spcPts val="538"/>
              </a:spcAft>
            </a:pPr>
            <a:r>
              <a:rPr lang="en-US" altLang="zh-CN" sz="2050" kern="0" spc="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Learning</a:t>
            </a:r>
            <a:r>
              <a:rPr lang="en-US" altLang="zh-CN" sz="2050" kern="0" spc="-1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050" kern="0" spc="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Objectives</a:t>
            </a:r>
          </a:p>
          <a:p>
            <a:pPr marL="4007117" marR="0" lvl="0" indent="-342900" eaLnBrk="0">
              <a:lnSpc>
                <a:spcPct val="103333"/>
              </a:lnSpc>
              <a:spcAft>
                <a:spcPts val="2817"/>
              </a:spcAft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20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掌</a:t>
            </a:r>
            <a:r>
              <a:rPr lang="en-US" altLang="zh-CN" sz="20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握如何准备性能测试数据</a:t>
            </a:r>
          </a:p>
          <a:p>
            <a:pPr marL="4007117" marR="0" lvl="0" indent="-342900" eaLnBrk="0">
              <a:lnSpc>
                <a:spcPct val="102500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20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掌</a:t>
            </a:r>
            <a:r>
              <a:rPr lang="en-US" altLang="zh-CN" sz="20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握如何确定性能bug</a:t>
            </a:r>
          </a:p>
        </p:txBody>
      </p:sp>
      <p:sp>
        <p:nvSpPr>
          <p:cNvPr id="3911" name="TextBox3911"/>
          <p:cNvSpPr txBox="1"/>
          <p:nvPr/>
        </p:nvSpPr>
        <p:spPr>
          <a:xfrm>
            <a:off x="1814119" y="2353168"/>
            <a:ext cx="214122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1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学</a:t>
            </a:r>
            <a:r>
              <a:rPr lang="en-US" altLang="zh-CN" sz="41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习目标</a:t>
            </a:r>
          </a:p>
        </p:txBody>
      </p:sp>
      <p:grpSp>
        <p:nvGrpSpPr>
          <p:cNvPr id="3913" name="Combination 3913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3914" name="VectorPath 3914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3915" name="VectorPath 3915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B4A5E2D4-7039-4D63-FAAF-B445D5E285B7}"/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6" name="VectorPath 3916"/>
          <p:cNvSpPr/>
          <p:nvPr/>
        </p:nvSpPr>
        <p:spPr>
          <a:xfrm>
            <a:off x="440277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grpSp>
        <p:nvGrpSpPr>
          <p:cNvPr id="3917" name="Combination 3917"/>
          <p:cNvGrpSpPr/>
          <p:nvPr/>
        </p:nvGrpSpPr>
        <p:grpSpPr>
          <a:xfrm>
            <a:off x="2196084" y="2410968"/>
            <a:ext cx="495300" cy="464820"/>
            <a:chOff x="2196084" y="2410968"/>
            <a:chExt cx="495300" cy="464820"/>
          </a:xfrm>
        </p:grpSpPr>
        <p:sp>
          <p:nvSpPr>
            <p:cNvPr id="3918" name="VectorPath 3918"/>
            <p:cNvSpPr/>
            <p:nvPr/>
          </p:nvSpPr>
          <p:spPr>
            <a:xfrm>
              <a:off x="2314956" y="2410968"/>
              <a:ext cx="376428" cy="437388"/>
            </a:xfrm>
            <a:custGeom>
              <a:avLst/>
              <a:gdLst/>
              <a:ahLst/>
              <a:cxnLst/>
              <a:rect l="l" t="t" r="r" b="b"/>
              <a:pathLst>
                <a:path w="376428" h="437388">
                  <a:moveTo>
                    <a:pt x="187452" y="0"/>
                  </a:moveTo>
                  <a:lnTo>
                    <a:pt x="376428" y="94488"/>
                  </a:lnTo>
                  <a:lnTo>
                    <a:pt x="376428" y="342900"/>
                  </a:lnTo>
                  <a:lnTo>
                    <a:pt x="187452" y="437388"/>
                  </a:lnTo>
                  <a:lnTo>
                    <a:pt x="0" y="342900"/>
                  </a:lnTo>
                  <a:lnTo>
                    <a:pt x="0" y="94488"/>
                  </a:lnTo>
                  <a:lnTo>
                    <a:pt x="187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3919" name="VectorPath 3919"/>
            <p:cNvSpPr/>
            <p:nvPr/>
          </p:nvSpPr>
          <p:spPr>
            <a:xfrm>
              <a:off x="2196084" y="2628900"/>
              <a:ext cx="211836" cy="246888"/>
            </a:xfrm>
            <a:custGeom>
              <a:avLst/>
              <a:gdLst/>
              <a:ahLst/>
              <a:cxnLst/>
              <a:rect l="l" t="t" r="r" b="b"/>
              <a:pathLst>
                <a:path w="211836" h="246888">
                  <a:moveTo>
                    <a:pt x="106680" y="0"/>
                  </a:moveTo>
                  <a:lnTo>
                    <a:pt x="211836" y="53340"/>
                  </a:lnTo>
                  <a:lnTo>
                    <a:pt x="211836" y="193548"/>
                  </a:lnTo>
                  <a:lnTo>
                    <a:pt x="106680" y="246888"/>
                  </a:lnTo>
                  <a:lnTo>
                    <a:pt x="0" y="193548"/>
                  </a:lnTo>
                  <a:lnTo>
                    <a:pt x="0" y="53340"/>
                  </a:lnTo>
                  <a:lnTo>
                    <a:pt x="106680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3920" name="TextBox3920"/>
          <p:cNvSpPr txBox="1"/>
          <p:nvPr/>
        </p:nvSpPr>
        <p:spPr>
          <a:xfrm>
            <a:off x="2777896" y="2280309"/>
            <a:ext cx="106934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6225" kern="0" spc="7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目录</a:t>
            </a:r>
          </a:p>
        </p:txBody>
      </p:sp>
      <p:sp>
        <p:nvSpPr>
          <p:cNvPr id="3921" name="TextBox3921"/>
          <p:cNvSpPr txBox="1"/>
          <p:nvPr/>
        </p:nvSpPr>
        <p:spPr>
          <a:xfrm>
            <a:off x="2196084" y="841741"/>
            <a:ext cx="8867546" cy="59341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381147" marR="0" lvl="0" indent="-457200" eaLnBrk="0">
              <a:lnSpc>
                <a:spcPct val="102619"/>
              </a:lnSpc>
              <a:buClr>
                <a:srgbClr val="FF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项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目的介绍和部署</a:t>
            </a:r>
          </a:p>
          <a:p>
            <a:pPr marL="0" marR="0" indent="0" eaLnBrk="0">
              <a:lnSpc>
                <a:spcPct val="21624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81147" marR="0" lvl="0" indent="-457200" eaLnBrk="0">
              <a:lnSpc>
                <a:spcPct val="102380"/>
              </a:lnSpc>
              <a:spcAft>
                <a:spcPts val="2595"/>
              </a:spcAft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能测试需求分析</a:t>
            </a:r>
          </a:p>
          <a:p>
            <a:pPr marL="3381147" marR="0" lvl="0" indent="-457200" eaLnBrk="0">
              <a:lnSpc>
                <a:spcPct val="90952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能测试计划及方案</a:t>
            </a:r>
          </a:p>
          <a:p>
            <a:pPr marL="2923947" marR="0" indent="0" eaLnBrk="0">
              <a:lnSpc>
                <a:spcPct val="237857"/>
              </a:lnSpc>
            </a:pPr>
            <a:r>
              <a:rPr lang="en-US" altLang="zh-CN" sz="1750" kern="0" spc="0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-2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性能测试用例设计</a:t>
            </a:r>
          </a:p>
          <a:p>
            <a:pPr marL="0" marR="0" indent="0" eaLnBrk="0">
              <a:lnSpc>
                <a:spcPct val="21624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81147" marR="0" indent="-457200" eaLnBrk="0">
              <a:lnSpc>
                <a:spcPct val="152857"/>
              </a:lnSpc>
            </a:pPr>
            <a:r>
              <a:rPr lang="en-US" altLang="zh-CN" sz="1750" kern="0" spc="35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17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性能测试执行（编写测试脚本、建立测试环境、性</a:t>
            </a:r>
            <a:r>
              <a:rPr lang="en-US" altLang="zh-CN" sz="17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监控、执行测试脚本）</a:t>
            </a:r>
          </a:p>
          <a:p>
            <a:pPr marL="0" marR="0" indent="0" eaLnBrk="0">
              <a:lnSpc>
                <a:spcPct val="22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923947" marR="3657600" indent="0" eaLnBrk="0">
              <a:lnSpc>
                <a:spcPct val="164404"/>
              </a:lnSpc>
            </a:pPr>
            <a:r>
              <a:rPr lang="en-US" altLang="zh-CN" sz="1750" kern="0" spc="420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17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42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性能分析</a:t>
            </a:r>
            <a:r>
              <a:rPr lang="en-US" altLang="zh-CN" sz="1750" kern="0" spc="4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和调优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750" kern="0" dirty="0">
                <a:latin typeface="Wingdings" pitchFamily="2" charset="0"/>
                <a:ea typeface="Wingdings" pitchFamily="2" charset="0"/>
                <a:cs typeface="Wingdings" pitchFamily="2" charset="0"/>
              </a:rPr>
            </a:br>
            <a:r>
              <a:rPr lang="en-US" altLang="zh-CN" sz="1750" kern="0" spc="0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-2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性能测试报告总结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14066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923" name="TextBox3923"/>
          <p:cNvSpPr txBox="1"/>
          <p:nvPr/>
        </p:nvSpPr>
        <p:spPr>
          <a:xfrm>
            <a:off x="2247239" y="2964797"/>
            <a:ext cx="1591107" cy="418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750" kern="0" spc="-15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</a:t>
            </a:r>
            <a:r>
              <a:rPr lang="en-US" altLang="zh-CN" sz="2750" kern="0" spc="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ontents</a:t>
            </a:r>
          </a:p>
        </p:txBody>
      </p:sp>
      <p:grpSp>
        <p:nvGrpSpPr>
          <p:cNvPr id="3924" name="Combination 3924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3925" name="VectorPath 3925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3926" name="VectorPath 3926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1BB83457-B87C-46D3-3B12-D21E779ADF1B}"/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27" name="Combination 3927"/>
          <p:cNvGrpSpPr/>
          <p:nvPr/>
        </p:nvGrpSpPr>
        <p:grpSpPr>
          <a:xfrm>
            <a:off x="3596640" y="2337816"/>
            <a:ext cx="1411224" cy="1319784"/>
            <a:chOff x="3596640" y="2337816"/>
            <a:chExt cx="1411224" cy="1319784"/>
          </a:xfrm>
        </p:grpSpPr>
        <p:sp>
          <p:nvSpPr>
            <p:cNvPr id="3928" name="VectorPath 3928"/>
            <p:cNvSpPr/>
            <p:nvPr/>
          </p:nvSpPr>
          <p:spPr>
            <a:xfrm>
              <a:off x="3870960" y="2337816"/>
              <a:ext cx="1136904" cy="1319784"/>
            </a:xfrm>
            <a:custGeom>
              <a:avLst/>
              <a:gdLst/>
              <a:ahLst/>
              <a:cxnLst/>
              <a:rect l="l" t="t" r="r" b="b"/>
              <a:pathLst>
                <a:path w="1136904" h="1319784">
                  <a:moveTo>
                    <a:pt x="568452" y="0"/>
                  </a:moveTo>
                  <a:lnTo>
                    <a:pt x="1136904" y="284988"/>
                  </a:lnTo>
                  <a:lnTo>
                    <a:pt x="1136904" y="1034796"/>
                  </a:lnTo>
                  <a:lnTo>
                    <a:pt x="568452" y="1319784"/>
                  </a:lnTo>
                  <a:lnTo>
                    <a:pt x="0" y="1034796"/>
                  </a:lnTo>
                  <a:lnTo>
                    <a:pt x="0" y="284988"/>
                  </a:lnTo>
                  <a:lnTo>
                    <a:pt x="568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3929" name="VectorPath 3929"/>
            <p:cNvSpPr/>
            <p:nvPr/>
          </p:nvSpPr>
          <p:spPr>
            <a:xfrm>
              <a:off x="3596640" y="3227832"/>
              <a:ext cx="370332" cy="429768"/>
            </a:xfrm>
            <a:custGeom>
              <a:avLst/>
              <a:gdLst/>
              <a:ahLst/>
              <a:cxnLst/>
              <a:rect l="l" t="t" r="r" b="b"/>
              <a:pathLst>
                <a:path w="370332" h="429768">
                  <a:moveTo>
                    <a:pt x="184404" y="0"/>
                  </a:moveTo>
                  <a:lnTo>
                    <a:pt x="370332" y="92964"/>
                  </a:lnTo>
                  <a:lnTo>
                    <a:pt x="370332" y="336804"/>
                  </a:lnTo>
                  <a:lnTo>
                    <a:pt x="184404" y="429768"/>
                  </a:lnTo>
                  <a:lnTo>
                    <a:pt x="0" y="336804"/>
                  </a:lnTo>
                  <a:lnTo>
                    <a:pt x="0" y="92964"/>
                  </a:lnTo>
                  <a:lnTo>
                    <a:pt x="184404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3930" name="TextBox3930"/>
          <p:cNvSpPr txBox="1"/>
          <p:nvPr/>
        </p:nvSpPr>
        <p:spPr>
          <a:xfrm>
            <a:off x="5384800" y="2449864"/>
            <a:ext cx="3251835" cy="487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2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项</a:t>
            </a:r>
            <a:r>
              <a:rPr lang="en-US" altLang="zh-CN" sz="32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目的介绍和部署</a:t>
            </a:r>
          </a:p>
        </p:txBody>
      </p:sp>
      <p:sp>
        <p:nvSpPr>
          <p:cNvPr id="3931" name="TextBox3931"/>
          <p:cNvSpPr txBox="1"/>
          <p:nvPr/>
        </p:nvSpPr>
        <p:spPr>
          <a:xfrm>
            <a:off x="4188460" y="2688335"/>
            <a:ext cx="510223" cy="601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9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</a:p>
        </p:txBody>
      </p:sp>
      <p:sp>
        <p:nvSpPr>
          <p:cNvPr id="3932" name="TextBox3932"/>
          <p:cNvSpPr txBox="1"/>
          <p:nvPr/>
        </p:nvSpPr>
        <p:spPr>
          <a:xfrm>
            <a:off x="5384800" y="3286162"/>
            <a:ext cx="16522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商城项目介绍</a:t>
            </a:r>
          </a:p>
        </p:txBody>
      </p:sp>
      <p:sp>
        <p:nvSpPr>
          <p:cNvPr id="3933" name="TextBox3933"/>
          <p:cNvSpPr txBox="1"/>
          <p:nvPr/>
        </p:nvSpPr>
        <p:spPr>
          <a:xfrm>
            <a:off x="5384800" y="3778922"/>
            <a:ext cx="14490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目功能架构</a:t>
            </a:r>
          </a:p>
        </p:txBody>
      </p:sp>
      <p:sp>
        <p:nvSpPr>
          <p:cNvPr id="3934" name="TextBox3934"/>
          <p:cNvSpPr txBox="1"/>
          <p:nvPr/>
        </p:nvSpPr>
        <p:spPr>
          <a:xfrm>
            <a:off x="5384800" y="4271682"/>
            <a:ext cx="14490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目技术架构</a:t>
            </a:r>
          </a:p>
        </p:txBody>
      </p:sp>
      <p:sp>
        <p:nvSpPr>
          <p:cNvPr id="3935" name="TextBox3935"/>
          <p:cNvSpPr txBox="1"/>
          <p:nvPr/>
        </p:nvSpPr>
        <p:spPr>
          <a:xfrm>
            <a:off x="5384800" y="4764442"/>
            <a:ext cx="16522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熟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悉数据库设计</a:t>
            </a:r>
          </a:p>
        </p:txBody>
      </p:sp>
      <p:sp>
        <p:nvSpPr>
          <p:cNvPr id="3936" name="TextBox3936"/>
          <p:cNvSpPr txBox="1"/>
          <p:nvPr/>
        </p:nvSpPr>
        <p:spPr>
          <a:xfrm>
            <a:off x="5384800" y="5257202"/>
            <a:ext cx="16522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商城项目搭建</a:t>
            </a:r>
          </a:p>
        </p:txBody>
      </p:sp>
      <p:sp>
        <p:nvSpPr>
          <p:cNvPr id="3937" name="TextBox3937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</p:spTree>
    <p:extLst>
      <p:ext uri="{0109F226-96A4-401D-6C6D-CC7A796D376D}"/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39" name="Combination 393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940" name="VectorPath 394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941" name="VectorPath 394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942" name="TextBox3942"/>
          <p:cNvSpPr txBox="1"/>
          <p:nvPr/>
        </p:nvSpPr>
        <p:spPr>
          <a:xfrm>
            <a:off x="802323" y="34558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1-轻商城项目介绍</a:t>
            </a:r>
          </a:p>
        </p:txBody>
      </p:sp>
      <p:pic>
        <p:nvPicPr>
          <p:cNvPr id="3943" name="CAF49A31-1340-457D-E7A6-D73548799ADC"/>
          <p:cNvPicPr>
            <a:picLocks noChangeAspect="1"/>
          </p:cNvPicPr>
          <p:nvPr/>
        </p:nvPicPr>
        <p:blipFill>
          <a:blip r:embed="rId2" cstate="print">
            <a:extLst>
              <a:ext uri="{FCDF3F3E-C827-43A8-FC65-0306627FBFBD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944" name="VectorPath 394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945" name="AFDF5C3D-DD21-4C73-B0A5-957644A5626E"/>
          <p:cNvPicPr>
            <a:picLocks noChangeAspect="1"/>
          </p:cNvPicPr>
          <p:nvPr/>
        </p:nvPicPr>
        <p:blipFill>
          <a:blip r:embed="rId3" cstate="print">
            <a:extLst>
              <a:ext uri="{5B5F3744-AE42-413B-75D0-DB3011B7F7D1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946" name="TextBox3946"/>
          <p:cNvSpPr txBox="1"/>
          <p:nvPr/>
        </p:nvSpPr>
        <p:spPr>
          <a:xfrm>
            <a:off x="802323" y="1146414"/>
            <a:ext cx="10501148" cy="3839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项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目背景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38582" marR="0" indent="406400" eaLnBrk="0">
              <a:lnSpc>
                <a:spcPct val="127419"/>
              </a:lnSpc>
            </a:pP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轻商城项目是一个现在流行的电商项目。我们需要综合评估该项目中各个关键接口的性能</a:t>
            </a:r>
            <a:r>
              <a:rPr lang="en-US" altLang="zh-CN" sz="1550" kern="0" spc="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并给出优化建议，以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满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足项目上线后的性能需要。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8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3947" name="TextBox3947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948" name="VectorPath 394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949" name="VectorPath 394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A73A8D0B-94FB-4CF6-8CEA-85545B1B5C43}"/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50" name="Combination 395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951" name="VectorPath 395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952" name="VectorPath 395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953" name="TextBox3953"/>
          <p:cNvSpPr txBox="1"/>
          <p:nvPr/>
        </p:nvSpPr>
        <p:spPr>
          <a:xfrm>
            <a:off x="802323" y="34558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1-轻商城项目介绍</a:t>
            </a:r>
          </a:p>
        </p:txBody>
      </p:sp>
      <p:pic>
        <p:nvPicPr>
          <p:cNvPr id="3954" name="4196E29A-1D22-4022-266C-C9D80284F30F"/>
          <p:cNvPicPr>
            <a:picLocks noChangeAspect="1"/>
          </p:cNvPicPr>
          <p:nvPr/>
        </p:nvPicPr>
        <p:blipFill>
          <a:blip r:embed="rId2" cstate="print">
            <a:extLst>
              <a:ext uri="{68248453-D17C-4120-0710-914342C5FD0A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3955" name="VectorPath 395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956" name="6554E755-6BA8-47A9-65D2-D65EC8AF3DEF"/>
          <p:cNvPicPr>
            <a:picLocks noChangeAspect="1"/>
          </p:cNvPicPr>
          <p:nvPr/>
        </p:nvPicPr>
        <p:blipFill>
          <a:blip r:embed="rId3" cstate="print">
            <a:extLst>
              <a:ext uri="{F5EB8C39-40B2-41FA-E1CC-8B5A5909EB35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957" name="TextBox3957"/>
          <p:cNvSpPr txBox="1"/>
          <p:nvPr/>
        </p:nvSpPr>
        <p:spPr>
          <a:xfrm>
            <a:off x="802323" y="1146414"/>
            <a:ext cx="10510330" cy="1315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项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目功能架构</a:t>
            </a:r>
          </a:p>
          <a:p>
            <a:pPr marL="0" marR="0" indent="0" eaLnBrk="0">
              <a:lnSpc>
                <a:spcPct val="26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79819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台商城：购物车、订单、支付、优惠券等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79819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台管理系统：商品管理、会员管理、商场管理、推广管理等</a:t>
            </a:r>
          </a:p>
        </p:txBody>
      </p:sp>
      <p:pic>
        <p:nvPicPr>
          <p:cNvPr id="3958" name="0B83D105-381E-4507-BC8E-1E1F37959A39"/>
          <p:cNvPicPr>
            <a:picLocks noChangeAspect="1"/>
          </p:cNvPicPr>
          <p:nvPr/>
        </p:nvPicPr>
        <p:blipFill>
          <a:blip r:embed="rId4" cstate="print">
            <a:extLst>
              <a:ext uri="{352CDE54-FAD7-4959-C212-20696BB3A020}"/>
            </a:extLst>
          </a:blip>
          <a:srcRect/>
          <a:stretch>
            <a:fillRect/>
          </a:stretch>
        </p:blipFill>
        <p:spPr>
          <a:xfrm>
            <a:off x="1091184" y="2621280"/>
            <a:ext cx="3358896" cy="3793236"/>
          </a:xfrm>
          <a:prstGeom prst="rect">
            <a:avLst/>
          </a:prstGeom>
        </p:spPr>
      </p:pic>
      <p:pic>
        <p:nvPicPr>
          <p:cNvPr id="3959" name="02CEF857-FBBE-4700-8F6A-7744435783B1"/>
          <p:cNvPicPr>
            <a:picLocks noChangeAspect="1"/>
          </p:cNvPicPr>
          <p:nvPr/>
        </p:nvPicPr>
        <p:blipFill>
          <a:blip r:embed="rId5" cstate="print">
            <a:extLst>
              <a:ext uri="{75C77D4B-AFAE-446D-B857-85B58F1CF645}"/>
            </a:extLst>
          </a:blip>
          <a:srcRect/>
          <a:stretch>
            <a:fillRect/>
          </a:stretch>
        </p:blipFill>
        <p:spPr>
          <a:xfrm>
            <a:off x="5795772" y="2692908"/>
            <a:ext cx="5516881" cy="3651504"/>
          </a:xfrm>
          <a:prstGeom prst="rect">
            <a:avLst/>
          </a:prstGeom>
        </p:spPr>
      </p:pic>
      <p:sp>
        <p:nvSpPr>
          <p:cNvPr id="3960" name="TextBox3960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3961" name="VectorPath 396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962" name="VectorPath 396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A2835341-E286-4729-DD0E-E5C868261539}"/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1" name="Combination 41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12" name="VectorPath 41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13" name="VectorPath 41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14" name="TextBox414"/>
          <p:cNvSpPr txBox="1"/>
          <p:nvPr/>
        </p:nvSpPr>
        <p:spPr>
          <a:xfrm>
            <a:off x="802323" y="345580"/>
            <a:ext cx="16840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4-基准测试</a:t>
            </a:r>
          </a:p>
        </p:txBody>
      </p:sp>
      <p:sp>
        <p:nvSpPr>
          <p:cNvPr id="416" name="VectorPath 41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17" name="TextBox417"/>
          <p:cNvSpPr txBox="1"/>
          <p:nvPr/>
        </p:nvSpPr>
        <p:spPr>
          <a:xfrm>
            <a:off x="802323" y="1248484"/>
            <a:ext cx="10342880" cy="540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1428"/>
              </a:lnSpc>
            </a:pPr>
            <a:r>
              <a:rPr lang="en-US" altLang="zh-CN" sz="1750" kern="0" spc="3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广</a:t>
            </a:r>
            <a:r>
              <a:rPr lang="en-US" altLang="zh-CN" sz="1750" kern="0" spc="2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义上讲：是一种测量和评估软件性能指标的活动。你可以在某个时刻通过基准测试建立一个已知的</a:t>
            </a:r>
            <a:r>
              <a:rPr lang="en-US" altLang="zh-CN" sz="1750" kern="0" spc="2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基准线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，当系统的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软硬件环境发生变化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之后再进行一次基准测试以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确定变化对性能的影响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</a:p>
        </p:txBody>
      </p:sp>
      <p:grpSp>
        <p:nvGrpSpPr>
          <p:cNvPr id="418" name="Combination 418"/>
          <p:cNvGrpSpPr/>
          <p:nvPr/>
        </p:nvGrpSpPr>
        <p:grpSpPr>
          <a:xfrm>
            <a:off x="698183" y="2551532"/>
            <a:ext cx="10786734" cy="2705811"/>
            <a:chOff x="698183" y="2551532"/>
            <a:chExt cx="10786734" cy="2705811"/>
          </a:xfrm>
        </p:grpSpPr>
        <p:sp>
          <p:nvSpPr>
            <p:cNvPr id="419" name="VectorPath 419"/>
            <p:cNvSpPr/>
            <p:nvPr/>
          </p:nvSpPr>
          <p:spPr>
            <a:xfrm>
              <a:off x="698183" y="2551532"/>
              <a:ext cx="10786734" cy="455905"/>
            </a:xfrm>
            <a:custGeom>
              <a:avLst/>
              <a:gdLst/>
              <a:ahLst/>
              <a:cxnLst/>
              <a:rect l="l" t="t" r="r" b="b"/>
              <a:pathLst>
                <a:path w="10786734" h="455905">
                  <a:moveTo>
                    <a:pt x="10776510" y="241"/>
                  </a:moveTo>
                  <a:lnTo>
                    <a:pt x="10778898" y="965"/>
                  </a:lnTo>
                  <a:lnTo>
                    <a:pt x="10781094" y="2134"/>
                  </a:lnTo>
                  <a:lnTo>
                    <a:pt x="10783026" y="3721"/>
                  </a:lnTo>
                  <a:lnTo>
                    <a:pt x="10784598" y="5639"/>
                  </a:lnTo>
                  <a:lnTo>
                    <a:pt x="10785768" y="7836"/>
                  </a:lnTo>
                  <a:lnTo>
                    <a:pt x="10786490" y="10224"/>
                  </a:lnTo>
                  <a:lnTo>
                    <a:pt x="10786732" y="12700"/>
                  </a:lnTo>
                  <a:lnTo>
                    <a:pt x="10786732" y="443205"/>
                  </a:lnTo>
                  <a:lnTo>
                    <a:pt x="10786490" y="445681"/>
                  </a:lnTo>
                  <a:lnTo>
                    <a:pt x="10785768" y="448056"/>
                  </a:lnTo>
                  <a:lnTo>
                    <a:pt x="10784598" y="450253"/>
                  </a:lnTo>
                  <a:lnTo>
                    <a:pt x="10783026" y="452184"/>
                  </a:lnTo>
                  <a:lnTo>
                    <a:pt x="10781094" y="453758"/>
                  </a:lnTo>
                  <a:lnTo>
                    <a:pt x="10778898" y="454939"/>
                  </a:lnTo>
                  <a:lnTo>
                    <a:pt x="10776510" y="455663"/>
                  </a:lnTo>
                  <a:lnTo>
                    <a:pt x="10774032" y="455905"/>
                  </a:lnTo>
                  <a:lnTo>
                    <a:pt x="12700" y="455905"/>
                  </a:lnTo>
                  <a:lnTo>
                    <a:pt x="10223" y="455663"/>
                  </a:lnTo>
                  <a:lnTo>
                    <a:pt x="7836" y="454939"/>
                  </a:lnTo>
                  <a:lnTo>
                    <a:pt x="5639" y="453758"/>
                  </a:lnTo>
                  <a:lnTo>
                    <a:pt x="3721" y="452184"/>
                  </a:lnTo>
                  <a:lnTo>
                    <a:pt x="2134" y="450253"/>
                  </a:lnTo>
                  <a:lnTo>
                    <a:pt x="965" y="448056"/>
                  </a:lnTo>
                  <a:lnTo>
                    <a:pt x="241" y="445681"/>
                  </a:lnTo>
                  <a:lnTo>
                    <a:pt x="0" y="443205"/>
                  </a:lnTo>
                  <a:lnTo>
                    <a:pt x="0" y="12700"/>
                  </a:lnTo>
                  <a:lnTo>
                    <a:pt x="241" y="10224"/>
                  </a:lnTo>
                  <a:lnTo>
                    <a:pt x="965" y="7836"/>
                  </a:lnTo>
                  <a:lnTo>
                    <a:pt x="2134" y="5639"/>
                  </a:lnTo>
                  <a:lnTo>
                    <a:pt x="3721" y="3721"/>
                  </a:lnTo>
                  <a:lnTo>
                    <a:pt x="5639" y="2134"/>
                  </a:lnTo>
                  <a:lnTo>
                    <a:pt x="7836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10774032" y="0"/>
                  </a:lnTo>
                  <a:moveTo>
                    <a:pt x="25400" y="25400"/>
                  </a:moveTo>
                  <a:lnTo>
                    <a:pt x="25400" y="430505"/>
                  </a:lnTo>
                  <a:lnTo>
                    <a:pt x="10761332" y="430505"/>
                  </a:lnTo>
                  <a:lnTo>
                    <a:pt x="10761332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420" name="VectorPath 420"/>
            <p:cNvSpPr/>
            <p:nvPr/>
          </p:nvSpPr>
          <p:spPr>
            <a:xfrm>
              <a:off x="698183" y="3933127"/>
              <a:ext cx="10786734" cy="1324216"/>
            </a:xfrm>
            <a:custGeom>
              <a:avLst/>
              <a:gdLst/>
              <a:ahLst/>
              <a:cxnLst/>
              <a:rect l="l" t="t" r="r" b="b"/>
              <a:pathLst>
                <a:path w="10786734" h="1324216">
                  <a:moveTo>
                    <a:pt x="10776510" y="254"/>
                  </a:moveTo>
                  <a:lnTo>
                    <a:pt x="10778898" y="965"/>
                  </a:lnTo>
                  <a:lnTo>
                    <a:pt x="10781094" y="2146"/>
                  </a:lnTo>
                  <a:lnTo>
                    <a:pt x="10783026" y="3721"/>
                  </a:lnTo>
                  <a:lnTo>
                    <a:pt x="10784598" y="5652"/>
                  </a:lnTo>
                  <a:lnTo>
                    <a:pt x="10785768" y="7848"/>
                  </a:lnTo>
                  <a:lnTo>
                    <a:pt x="10786490" y="10223"/>
                  </a:lnTo>
                  <a:lnTo>
                    <a:pt x="10786732" y="12700"/>
                  </a:lnTo>
                  <a:lnTo>
                    <a:pt x="10786732" y="1311516"/>
                  </a:lnTo>
                  <a:lnTo>
                    <a:pt x="10786490" y="1313993"/>
                  </a:lnTo>
                  <a:lnTo>
                    <a:pt x="10785768" y="1316380"/>
                  </a:lnTo>
                  <a:lnTo>
                    <a:pt x="10784598" y="1318577"/>
                  </a:lnTo>
                  <a:lnTo>
                    <a:pt x="10783026" y="1320508"/>
                  </a:lnTo>
                  <a:lnTo>
                    <a:pt x="10781094" y="1322083"/>
                  </a:lnTo>
                  <a:lnTo>
                    <a:pt x="10778898" y="1323251"/>
                  </a:lnTo>
                  <a:lnTo>
                    <a:pt x="10776510" y="1323975"/>
                  </a:lnTo>
                  <a:lnTo>
                    <a:pt x="10774032" y="1324216"/>
                  </a:lnTo>
                  <a:lnTo>
                    <a:pt x="12700" y="1324216"/>
                  </a:lnTo>
                  <a:lnTo>
                    <a:pt x="10223" y="1323975"/>
                  </a:lnTo>
                  <a:lnTo>
                    <a:pt x="7836" y="1323251"/>
                  </a:lnTo>
                  <a:lnTo>
                    <a:pt x="5639" y="1322083"/>
                  </a:lnTo>
                  <a:lnTo>
                    <a:pt x="3721" y="1320508"/>
                  </a:lnTo>
                  <a:lnTo>
                    <a:pt x="2134" y="1318577"/>
                  </a:lnTo>
                  <a:lnTo>
                    <a:pt x="965" y="1316380"/>
                  </a:lnTo>
                  <a:lnTo>
                    <a:pt x="241" y="1313993"/>
                  </a:lnTo>
                  <a:lnTo>
                    <a:pt x="0" y="1311516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48"/>
                  </a:lnTo>
                  <a:lnTo>
                    <a:pt x="2134" y="5652"/>
                  </a:lnTo>
                  <a:lnTo>
                    <a:pt x="3721" y="3721"/>
                  </a:lnTo>
                  <a:lnTo>
                    <a:pt x="5639" y="2146"/>
                  </a:lnTo>
                  <a:lnTo>
                    <a:pt x="7836" y="965"/>
                  </a:lnTo>
                  <a:lnTo>
                    <a:pt x="10223" y="254"/>
                  </a:lnTo>
                  <a:lnTo>
                    <a:pt x="12700" y="0"/>
                  </a:lnTo>
                  <a:lnTo>
                    <a:pt x="10774032" y="0"/>
                  </a:lnTo>
                  <a:moveTo>
                    <a:pt x="25400" y="25400"/>
                  </a:moveTo>
                  <a:lnTo>
                    <a:pt x="25400" y="1298816"/>
                  </a:lnTo>
                  <a:lnTo>
                    <a:pt x="10761332" y="1298816"/>
                  </a:lnTo>
                  <a:lnTo>
                    <a:pt x="10761332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421" name="VectorPath 421"/>
            <p:cNvSpPr/>
            <p:nvPr/>
          </p:nvSpPr>
          <p:spPr>
            <a:xfrm>
              <a:off x="5881116" y="3067812"/>
              <a:ext cx="121920" cy="807720"/>
            </a:xfrm>
            <a:custGeom>
              <a:avLst/>
              <a:gdLst/>
              <a:ahLst/>
              <a:cxnLst/>
              <a:rect l="l" t="t" r="r" b="b"/>
              <a:pathLst>
                <a:path w="121920" h="807720">
                  <a:moveTo>
                    <a:pt x="91440" y="0"/>
                  </a:moveTo>
                  <a:lnTo>
                    <a:pt x="91440" y="746760"/>
                  </a:lnTo>
                  <a:lnTo>
                    <a:pt x="121920" y="746760"/>
                  </a:lnTo>
                  <a:lnTo>
                    <a:pt x="60960" y="807720"/>
                  </a:lnTo>
                  <a:lnTo>
                    <a:pt x="0" y="746760"/>
                  </a:lnTo>
                  <a:lnTo>
                    <a:pt x="30480" y="746760"/>
                  </a:lnTo>
                  <a:lnTo>
                    <a:pt x="30480" y="0"/>
                  </a:lnTo>
                  <a:lnTo>
                    <a:pt x="91440" y="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</p:grpSp>
      <p:sp>
        <p:nvSpPr>
          <p:cNvPr id="422" name="TextBox422"/>
          <p:cNvSpPr txBox="1"/>
          <p:nvPr/>
        </p:nvSpPr>
        <p:spPr>
          <a:xfrm>
            <a:off x="802323" y="2705873"/>
            <a:ext cx="9455786" cy="24457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4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基</a:t>
            </a:r>
            <a:r>
              <a:rPr lang="en-US" altLang="zh-CN" sz="1550" kern="0" spc="4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准测试：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商城V1.0版本，模拟5w用户在硬件服务器（8CPU16G内存）上运行，下订单响</a:t>
            </a:r>
            <a:r>
              <a:rPr lang="en-US" altLang="zh-CN" sz="1550" kern="0" spc="3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应</a:t>
            </a:r>
            <a:r>
              <a:rPr lang="en-US" altLang="zh-CN" sz="1550" kern="0" spc="2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时间为3s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</a:t>
            </a:r>
            <a:r>
              <a:rPr lang="en-US" altLang="zh-CN" sz="1550" kern="0" spc="3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2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试场景1：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商城V1.0版本，模拟5w用户在硬件服务器（8CPU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32G内存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）上运行，下订单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响应时间为2.5s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试场景2：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商城V1.0版本，模拟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10w用户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在硬件服务器（8CPU16G内存）上运行，下订单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响应时间为4s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试场景3：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商城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V1.1版本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，模拟5w用户在硬件服务器（8CPU16G内存）上运行，下订单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响应时间为2.8s</a:t>
            </a:r>
          </a:p>
        </p:txBody>
      </p:sp>
      <p:sp>
        <p:nvSpPr>
          <p:cNvPr id="424" name="TextBox424"/>
          <p:cNvSpPr txBox="1"/>
          <p:nvPr/>
        </p:nvSpPr>
        <p:spPr>
          <a:xfrm>
            <a:off x="10360344" y="2705873"/>
            <a:ext cx="61150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基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准线</a:t>
            </a:r>
          </a:p>
        </p:txBody>
      </p:sp>
      <p:sp>
        <p:nvSpPr>
          <p:cNvPr id="426" name="VectorPath 42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27" name="VectorPath 42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D78FA706-F414-4484-8088-1E31360C00F8}"/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63" name="Combination 396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964" name="VectorPath 396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965" name="VectorPath 396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966" name="TextBox3966"/>
          <p:cNvSpPr txBox="1"/>
          <p:nvPr/>
        </p:nvSpPr>
        <p:spPr>
          <a:xfrm>
            <a:off x="802323" y="34558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1-轻商城项目介绍</a:t>
            </a:r>
          </a:p>
        </p:txBody>
      </p:sp>
      <p:sp>
        <p:nvSpPr>
          <p:cNvPr id="3968" name="VectorPath 396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970" name="TextBox3970"/>
          <p:cNvSpPr txBox="1"/>
          <p:nvPr/>
        </p:nvSpPr>
        <p:spPr>
          <a:xfrm>
            <a:off x="1182141" y="2225928"/>
            <a:ext cx="39617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25" kern="0" spc="6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后端：SpringBoot框架开发</a:t>
            </a:r>
            <a:r>
              <a:rPr lang="en-US" altLang="zh-CN" sz="2325" kern="0" spc="5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325" kern="0" spc="3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MySQL做数据库</a:t>
            </a:r>
          </a:p>
        </p:txBody>
      </p:sp>
      <p:sp>
        <p:nvSpPr>
          <p:cNvPr id="3971" name="TextBox3971"/>
          <p:cNvSpPr txBox="1"/>
          <p:nvPr/>
        </p:nvSpPr>
        <p:spPr>
          <a:xfrm>
            <a:off x="802323" y="1146414"/>
            <a:ext cx="7818946" cy="1315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项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目技术架构</a:t>
            </a:r>
          </a:p>
          <a:p>
            <a:pPr marL="0" marR="0" indent="0" eaLnBrk="0">
              <a:lnSpc>
                <a:spcPct val="26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8862" marR="0" indent="0" eaLnBrk="0">
              <a:lnSpc>
                <a:spcPct val="203174"/>
              </a:lnSpc>
            </a:pPr>
            <a:r>
              <a:rPr lang="en-US" altLang="zh-CN" sz="1050" kern="0" spc="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br>
              <a:rPr lang="en-US" altLang="zh-CN" sz="1050" kern="0" dirty="0">
                <a:latin typeface="Arial" pitchFamily="34" charset="0"/>
                <a:ea typeface="Arial" pitchFamily="34" charset="0"/>
                <a:cs typeface="Arial" pitchFamily="34" charset="0"/>
              </a:rPr>
            </a:br>
            <a:r>
              <a:rPr lang="en-US" altLang="zh-CN" sz="1050" kern="0" spc="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3972" name="TextBox3972"/>
          <p:cNvSpPr txBox="1"/>
          <p:nvPr/>
        </p:nvSpPr>
        <p:spPr>
          <a:xfrm>
            <a:off x="1182141" y="1811907"/>
            <a:ext cx="5892166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前端：V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UE技术框架开发，支持微信小程序、手机移动端、web界面</a:t>
            </a:r>
          </a:p>
        </p:txBody>
      </p:sp>
      <p:pic>
        <p:nvPicPr>
          <p:cNvPr id="3973" name="0DF31399-60EA-4FC1-4061-8F20C3F42FA9"/>
          <p:cNvPicPr>
            <a:picLocks noChangeAspect="1"/>
          </p:cNvPicPr>
          <p:nvPr/>
        </p:nvPicPr>
        <p:blipFill>
          <a:blip r:embed="rId2" cstate="print">
            <a:extLst>
              <a:ext uri="{B3C31F76-37DD-4281-9F8D-1063B1044FD5}"/>
            </a:extLst>
          </a:blip>
          <a:srcRect/>
          <a:stretch>
            <a:fillRect/>
          </a:stretch>
        </p:blipFill>
        <p:spPr>
          <a:xfrm>
            <a:off x="1091184" y="2763012"/>
            <a:ext cx="7543800" cy="3438525"/>
          </a:xfrm>
          <a:prstGeom prst="rect">
            <a:avLst/>
          </a:prstGeom>
        </p:spPr>
      </p:pic>
      <p:sp>
        <p:nvSpPr>
          <p:cNvPr id="3975" name="VectorPath 397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976" name="VectorPath 397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3BF9FACD-9657-4833-EC3A-4643978CCF05}"/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77" name="Combination 397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978" name="VectorPath 397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979" name="VectorPath 397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980" name="TextBox3980"/>
          <p:cNvSpPr txBox="1"/>
          <p:nvPr/>
        </p:nvSpPr>
        <p:spPr>
          <a:xfrm>
            <a:off x="802323" y="34558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1-轻商城项目介绍</a:t>
            </a:r>
          </a:p>
        </p:txBody>
      </p:sp>
      <p:sp>
        <p:nvSpPr>
          <p:cNvPr id="3982" name="VectorPath 398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3983" name="C8DBFF67-8EC2-499B-1D44-C13FAA0197D3"/>
          <p:cNvPicPr>
            <a:picLocks noChangeAspect="1"/>
          </p:cNvPicPr>
          <p:nvPr/>
        </p:nvPicPr>
        <p:blipFill>
          <a:blip r:embed="rId2" cstate="print">
            <a:extLst>
              <a:ext uri="{1CA50500-E888-4BC2-5954-EE7FC038E778}"/>
            </a:extLst>
          </a:blip>
          <a:srcRect/>
          <a:stretch>
            <a:fillRect/>
          </a:stretch>
        </p:blipFill>
        <p:spPr>
          <a:xfrm>
            <a:off x="4535424" y="2549652"/>
            <a:ext cx="3957828" cy="4244340"/>
          </a:xfrm>
          <a:prstGeom prst="rect">
            <a:avLst/>
          </a:prstGeom>
        </p:spPr>
      </p:pic>
      <p:sp>
        <p:nvSpPr>
          <p:cNvPr id="3984" name="TextBox3984"/>
          <p:cNvSpPr txBox="1"/>
          <p:nvPr/>
        </p:nvSpPr>
        <p:spPr>
          <a:xfrm>
            <a:off x="802323" y="1146414"/>
            <a:ext cx="6818084" cy="17296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熟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悉数据库设计</a:t>
            </a:r>
          </a:p>
          <a:p>
            <a:pPr marL="0" marR="0" indent="0" eaLnBrk="0">
              <a:lnSpc>
                <a:spcPct val="26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79819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79819" marR="0" indent="0" eaLnBrk="0">
              <a:lnSpc>
                <a:spcPct val="137634"/>
              </a:lnSpc>
            </a:pP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1.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熟悉数据库设计结构，便于后期对数据库的性能监控，方便问题定位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2.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构造性能测试数据</a:t>
            </a:r>
          </a:p>
        </p:txBody>
      </p:sp>
      <p:sp>
        <p:nvSpPr>
          <p:cNvPr id="3987" name="VectorPath 398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3988" name="VectorPath 398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0431F99-A77F-460F-4C39-4F31B008C6D7}"/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9" name="Combination 398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3990" name="VectorPath 399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3991" name="VectorPath 399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3992" name="TextBox3992"/>
          <p:cNvSpPr txBox="1"/>
          <p:nvPr/>
        </p:nvSpPr>
        <p:spPr>
          <a:xfrm>
            <a:off x="802323" y="308046"/>
            <a:ext cx="2602230" cy="357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23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1-轻商城项目介绍</a:t>
            </a:r>
          </a:p>
        </p:txBody>
      </p:sp>
      <p:sp>
        <p:nvSpPr>
          <p:cNvPr id="3993" name="VectorPath 399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3994" name="TextBox3994"/>
          <p:cNvSpPr txBox="1"/>
          <p:nvPr/>
        </p:nvSpPr>
        <p:spPr>
          <a:xfrm>
            <a:off x="802323" y="1146414"/>
            <a:ext cx="160782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轻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商城项目搭建</a:t>
            </a:r>
          </a:p>
        </p:txBody>
      </p:sp>
      <p:pic>
        <p:nvPicPr>
          <p:cNvPr id="3995" name="4BCC78CD-3477-4F89-164A-B8D79E9B4989"/>
          <p:cNvPicPr>
            <a:picLocks noChangeAspect="1"/>
          </p:cNvPicPr>
          <p:nvPr/>
        </p:nvPicPr>
        <p:blipFill>
          <a:blip r:embed="rId2" cstate="print">
            <a:extLst>
              <a:ext uri="{4FE7FBB9-A875-403E-ABDF-30A84F4CD0FA}"/>
            </a:extLst>
          </a:blip>
          <a:srcRect/>
          <a:stretch>
            <a:fillRect/>
          </a:stretch>
        </p:blipFill>
        <p:spPr>
          <a:xfrm>
            <a:off x="993508" y="3033382"/>
            <a:ext cx="5210175" cy="1181100"/>
          </a:xfrm>
          <a:prstGeom prst="rect">
            <a:avLst/>
          </a:prstGeom>
        </p:spPr>
      </p:pic>
      <p:pic>
        <p:nvPicPr>
          <p:cNvPr id="3996" name="DA7FC6BA-6C52-4B61-8107-A9713AF99E7E"/>
          <p:cNvPicPr>
            <a:picLocks noChangeAspect="1"/>
          </p:cNvPicPr>
          <p:nvPr/>
        </p:nvPicPr>
        <p:blipFill>
          <a:blip r:embed="rId3" cstate="print">
            <a:extLst>
              <a:ext uri="{57105C4E-824C-428C-6731-6523668FBB9B}"/>
            </a:extLst>
          </a:blip>
          <a:srcRect/>
          <a:stretch>
            <a:fillRect/>
          </a:stretch>
        </p:blipFill>
        <p:spPr>
          <a:xfrm>
            <a:off x="7822641" y="3033382"/>
            <a:ext cx="2933700" cy="1181100"/>
          </a:xfrm>
          <a:prstGeom prst="rect">
            <a:avLst/>
          </a:prstGeom>
        </p:spPr>
      </p:pic>
      <p:sp>
        <p:nvSpPr>
          <p:cNvPr id="3997" name="TextBox3997"/>
          <p:cNvSpPr txBox="1"/>
          <p:nvPr/>
        </p:nvSpPr>
        <p:spPr>
          <a:xfrm>
            <a:off x="5487454" y="3445178"/>
            <a:ext cx="2025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库</a:t>
            </a:r>
          </a:p>
        </p:txBody>
      </p:sp>
      <p:pic>
        <p:nvPicPr>
          <p:cNvPr id="3998" name="BC95EA36-DEA7-4B23-22DB-C7FD69A25660"/>
          <p:cNvPicPr>
            <a:picLocks noChangeAspect="1"/>
          </p:cNvPicPr>
          <p:nvPr/>
        </p:nvPicPr>
        <p:blipFill>
          <a:blip r:embed="rId4" cstate="print">
            <a:extLst>
              <a:ext uri="{131D488F-A143-4A4E-3E99-937310A8C2CB}"/>
            </a:extLst>
          </a:blip>
          <a:srcRect/>
          <a:stretch>
            <a:fillRect/>
          </a:stretch>
        </p:blipFill>
        <p:spPr>
          <a:xfrm>
            <a:off x="5545506" y="3033382"/>
            <a:ext cx="2933700" cy="1181100"/>
          </a:xfrm>
          <a:prstGeom prst="rect">
            <a:avLst/>
          </a:prstGeom>
        </p:spPr>
      </p:pic>
      <p:pic>
        <p:nvPicPr>
          <p:cNvPr id="3999" name="FE2CF6E3-1C3C-41B9-29E6-7FE09084B3C4"/>
          <p:cNvPicPr>
            <a:picLocks noChangeAspect="1"/>
          </p:cNvPicPr>
          <p:nvPr/>
        </p:nvPicPr>
        <p:blipFill>
          <a:blip r:embed="rId5" cstate="print">
            <a:extLst>
              <a:ext uri="{8C8DDEAF-E999-4992-67D0-3726A7C6E431}"/>
            </a:extLst>
          </a:blip>
          <a:srcRect/>
          <a:stretch>
            <a:fillRect/>
          </a:stretch>
        </p:blipFill>
        <p:spPr>
          <a:xfrm>
            <a:off x="8272616" y="0"/>
            <a:ext cx="3776128" cy="2628900"/>
          </a:xfrm>
          <a:prstGeom prst="rect">
            <a:avLst/>
          </a:prstGeom>
        </p:spPr>
      </p:pic>
      <p:sp>
        <p:nvSpPr>
          <p:cNvPr id="4000" name="TextBox4000"/>
          <p:cNvSpPr txBox="1"/>
          <p:nvPr/>
        </p:nvSpPr>
        <p:spPr>
          <a:xfrm>
            <a:off x="801688" y="1790394"/>
            <a:ext cx="10681652" cy="3144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6252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准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备工作：安装JDK、MySQL、Nginx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604504" marR="0" indent="0" eaLnBrk="0">
              <a:lnSpc>
                <a:spcPct val="98511"/>
              </a:lnSpc>
              <a:spcAft>
                <a:spcPts val="275"/>
              </a:spcAft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执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行初始化数据库的sql文件</a:t>
            </a:r>
          </a:p>
          <a:p>
            <a:pPr marL="2604504" marR="0" indent="0" eaLnBrk="0">
              <a:lnSpc>
                <a:spcPct val="100578"/>
              </a:lnSpc>
            </a:pP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Source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litemall.sql</a:t>
            </a:r>
            <a:r>
              <a:rPr lang="en-US" altLang="zh-CN" sz="1400" kern="0" spc="2438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-25" baseline="2381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浏</a:t>
            </a:r>
            <a:r>
              <a:rPr lang="en-US" altLang="zh-CN" sz="2100" kern="0" spc="0" baseline="2381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览器访问前端页面，检查项目正常启动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887070" marR="0" indent="0" eaLnBrk="0">
              <a:lnSpc>
                <a:spcPct val="100785"/>
              </a:lnSpc>
            </a:pPr>
            <a:r>
              <a:rPr lang="en-US" altLang="zh-CN" sz="1550" kern="0" spc="6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准</a:t>
            </a:r>
            <a:r>
              <a:rPr lang="en-US" altLang="zh-CN" sz="1550" kern="0" spc="6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备前后端</a:t>
            </a:r>
            <a:r>
              <a:rPr lang="en-US" altLang="zh-CN" sz="1550" kern="0" spc="5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代码包</a:t>
            </a:r>
            <a:r>
              <a:rPr lang="en-US" altLang="zh-CN" sz="1550" kern="0" spc="416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75" baseline="2151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初</a:t>
            </a:r>
            <a:r>
              <a:rPr lang="en-US" altLang="zh-CN" sz="2325" kern="0" spc="65" baseline="2151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始化MySQL数</a:t>
            </a:r>
            <a:r>
              <a:rPr lang="en-US" altLang="zh-CN" sz="2325" kern="0" spc="50" baseline="2151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</a:t>
            </a:r>
            <a:r>
              <a:rPr lang="en-US" altLang="zh-CN" sz="2325" kern="0" spc="5520" baseline="2151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6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部</a:t>
            </a:r>
            <a:r>
              <a:rPr lang="en-US" altLang="zh-CN" sz="1550" kern="0" spc="6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署前后端服</a:t>
            </a:r>
            <a:r>
              <a:rPr lang="en-US" altLang="zh-CN" sz="1550" kern="0" spc="5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务并启动</a:t>
            </a:r>
            <a:r>
              <a:rPr lang="en-US" altLang="zh-CN" sz="1550" kern="0" spc="423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验</a:t>
            </a:r>
            <a:r>
              <a:rPr lang="en-US" altLang="zh-CN" sz="15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证安装成功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2083"/>
              </a:lnSpc>
              <a:spcAft>
                <a:spcPts val="335"/>
              </a:spcAft>
            </a:pPr>
            <a:r>
              <a:rPr lang="en-US" altLang="zh-CN" sz="1400" kern="0" spc="1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方</a:t>
            </a:r>
            <a:r>
              <a:rPr lang="en-US" altLang="zh-CN" sz="1400" kern="0" spc="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式一：开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发直接提供</a:t>
            </a:r>
            <a:r>
              <a:rPr lang="en-US" altLang="zh-CN" sz="1400" kern="0" spc="2289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使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用nginx配置配置部署前后端服务</a:t>
            </a:r>
          </a:p>
          <a:p>
            <a:pPr marL="0" marR="3589121" indent="0" eaLnBrk="0">
              <a:lnSpc>
                <a:spcPct val="109970"/>
              </a:lnSpc>
            </a:pPr>
            <a:r>
              <a:rPr lang="en-US" altLang="zh-CN" sz="1400" kern="0" spc="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方式二：自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己打包</a:t>
            </a:r>
            <a:r>
              <a:rPr lang="en-US" altLang="zh-CN" sz="1400" kern="0" spc="2569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启动后端服务：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40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400" kern="0" spc="5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400" kern="0" spc="13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4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获取项目源代码（前端</a:t>
            </a:r>
            <a:r>
              <a:rPr lang="en-US" altLang="zh-CN" sz="1400" kern="0" spc="3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/后端代码）</a:t>
            </a:r>
            <a:r>
              <a:rPr lang="en-US" altLang="zh-CN" sz="1400" kern="0" spc="1299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java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-jar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litemall-all.jar</a:t>
            </a:r>
          </a:p>
        </p:txBody>
      </p:sp>
      <p:pic>
        <p:nvPicPr>
          <p:cNvPr id="4001" name="7E5AD5D1-D872-42E8-60B8-242AA9EE8A08"/>
          <p:cNvPicPr>
            <a:picLocks noChangeAspect="1"/>
          </p:cNvPicPr>
          <p:nvPr/>
        </p:nvPicPr>
        <p:blipFill>
          <a:blip r:embed="rId6" cstate="print">
            <a:extLst>
              <a:ext uri="{537F5965-A1A9-46D5-2D24-E0B6737415D9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002" name="TextBox4002"/>
          <p:cNvSpPr txBox="1"/>
          <p:nvPr/>
        </p:nvSpPr>
        <p:spPr>
          <a:xfrm>
            <a:off x="801688" y="4977644"/>
            <a:ext cx="3042285" cy="725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177800" lvl="0" indent="-285750" eaLnBrk="0">
              <a:lnSpc>
                <a:spcPct val="119940"/>
              </a:lnSpc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构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建轻商城后端代码(编译打包成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ar包/war包)</a:t>
            </a:r>
          </a:p>
          <a:p>
            <a:pPr marL="285750" marR="0" lvl="0" indent="-285750" eaLnBrk="0">
              <a:lnSpc>
                <a:spcPct val="100000"/>
              </a:lnSpc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构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建前端代码（使用node.js打包）</a:t>
            </a:r>
          </a:p>
        </p:txBody>
      </p:sp>
      <p:sp>
        <p:nvSpPr>
          <p:cNvPr id="4004" name="VectorPath 400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005" name="VectorPath 400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60B58110-5008-4454-C928-86FEC60F2719}"/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06" name="Combination 4006"/>
          <p:cNvGrpSpPr/>
          <p:nvPr/>
        </p:nvGrpSpPr>
        <p:grpSpPr>
          <a:xfrm>
            <a:off x="3596640" y="2337816"/>
            <a:ext cx="1411224" cy="1319784"/>
            <a:chOff x="3596640" y="2337816"/>
            <a:chExt cx="1411224" cy="1319784"/>
          </a:xfrm>
        </p:grpSpPr>
        <p:sp>
          <p:nvSpPr>
            <p:cNvPr id="4007" name="VectorPath 4007"/>
            <p:cNvSpPr/>
            <p:nvPr/>
          </p:nvSpPr>
          <p:spPr>
            <a:xfrm>
              <a:off x="3870960" y="2337816"/>
              <a:ext cx="1136904" cy="1319784"/>
            </a:xfrm>
            <a:custGeom>
              <a:avLst/>
              <a:gdLst/>
              <a:ahLst/>
              <a:cxnLst/>
              <a:rect l="l" t="t" r="r" b="b"/>
              <a:pathLst>
                <a:path w="1136904" h="1319784">
                  <a:moveTo>
                    <a:pt x="568452" y="0"/>
                  </a:moveTo>
                  <a:lnTo>
                    <a:pt x="1136904" y="284988"/>
                  </a:lnTo>
                  <a:lnTo>
                    <a:pt x="1136904" y="1034796"/>
                  </a:lnTo>
                  <a:lnTo>
                    <a:pt x="568452" y="1319784"/>
                  </a:lnTo>
                  <a:lnTo>
                    <a:pt x="0" y="1034796"/>
                  </a:lnTo>
                  <a:lnTo>
                    <a:pt x="0" y="284988"/>
                  </a:lnTo>
                  <a:lnTo>
                    <a:pt x="568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4008" name="VectorPath 4008"/>
            <p:cNvSpPr/>
            <p:nvPr/>
          </p:nvSpPr>
          <p:spPr>
            <a:xfrm>
              <a:off x="3596640" y="3227832"/>
              <a:ext cx="370332" cy="429768"/>
            </a:xfrm>
            <a:custGeom>
              <a:avLst/>
              <a:gdLst/>
              <a:ahLst/>
              <a:cxnLst/>
              <a:rect l="l" t="t" r="r" b="b"/>
              <a:pathLst>
                <a:path w="370332" h="429768">
                  <a:moveTo>
                    <a:pt x="184404" y="0"/>
                  </a:moveTo>
                  <a:lnTo>
                    <a:pt x="370332" y="92964"/>
                  </a:lnTo>
                  <a:lnTo>
                    <a:pt x="370332" y="336804"/>
                  </a:lnTo>
                  <a:lnTo>
                    <a:pt x="184404" y="429768"/>
                  </a:lnTo>
                  <a:lnTo>
                    <a:pt x="0" y="336804"/>
                  </a:lnTo>
                  <a:lnTo>
                    <a:pt x="0" y="92964"/>
                  </a:lnTo>
                  <a:lnTo>
                    <a:pt x="184404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4009" name="TextBox4009"/>
          <p:cNvSpPr txBox="1"/>
          <p:nvPr/>
        </p:nvSpPr>
        <p:spPr>
          <a:xfrm>
            <a:off x="5384800" y="2449864"/>
            <a:ext cx="3251835" cy="487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2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32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能测试需求分析</a:t>
            </a:r>
          </a:p>
        </p:txBody>
      </p:sp>
      <p:sp>
        <p:nvSpPr>
          <p:cNvPr id="4010" name="TextBox4010"/>
          <p:cNvSpPr txBox="1"/>
          <p:nvPr/>
        </p:nvSpPr>
        <p:spPr>
          <a:xfrm>
            <a:off x="4188460" y="2688335"/>
            <a:ext cx="510223" cy="601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9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</a:p>
        </p:txBody>
      </p:sp>
      <p:sp>
        <p:nvSpPr>
          <p:cNvPr id="4011" name="TextBox4011"/>
          <p:cNvSpPr txBox="1"/>
          <p:nvPr/>
        </p:nvSpPr>
        <p:spPr>
          <a:xfrm>
            <a:off x="5384800" y="3286162"/>
            <a:ext cx="10426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获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取需求</a:t>
            </a:r>
          </a:p>
        </p:txBody>
      </p:sp>
      <p:sp>
        <p:nvSpPr>
          <p:cNvPr id="4012" name="TextBox4012"/>
          <p:cNvSpPr txBox="1"/>
          <p:nvPr/>
        </p:nvSpPr>
        <p:spPr>
          <a:xfrm>
            <a:off x="5384800" y="3778922"/>
            <a:ext cx="16522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取性能测试点</a:t>
            </a:r>
          </a:p>
        </p:txBody>
      </p:sp>
      <p:sp>
        <p:nvSpPr>
          <p:cNvPr id="4013" name="TextBox4013"/>
          <p:cNvSpPr txBox="1"/>
          <p:nvPr/>
        </p:nvSpPr>
        <p:spPr>
          <a:xfrm>
            <a:off x="5384800" y="4271682"/>
            <a:ext cx="18554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确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定性能测试目标</a:t>
            </a:r>
          </a:p>
        </p:txBody>
      </p:sp>
    </p:spTree>
    <p:extLst>
      <p:ext uri="{EB0BDEC7-C4AA-4CEB-9A01-00CC424EA2F7}"/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16" name="Combination 401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017" name="VectorPath 401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018" name="VectorPath 401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019" name="TextBox4019"/>
          <p:cNvSpPr txBox="1"/>
          <p:nvPr/>
        </p:nvSpPr>
        <p:spPr>
          <a:xfrm>
            <a:off x="802323" y="345580"/>
            <a:ext cx="29083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2-性能测试需求分析</a:t>
            </a:r>
          </a:p>
        </p:txBody>
      </p:sp>
      <p:sp>
        <p:nvSpPr>
          <p:cNvPr id="4021" name="VectorPath 402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023" name="TextBox4023"/>
          <p:cNvSpPr txBox="1"/>
          <p:nvPr/>
        </p:nvSpPr>
        <p:spPr>
          <a:xfrm>
            <a:off x="806742" y="1478338"/>
            <a:ext cx="10012134" cy="3901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获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取需求</a:t>
            </a:r>
          </a:p>
          <a:p>
            <a:pPr marL="0" marR="0" indent="0" eaLnBrk="0">
              <a:lnSpc>
                <a:spcPct val="26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79819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客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户方提出：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65569" marR="0" lvl="0" indent="-285750" eaLnBrk="0">
              <a:lnSpc>
                <a:spcPct val="127419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能够提出明确需求的一般是金融、银行、电信、医疗等企业，他们一般</a:t>
            </a:r>
            <a:r>
              <a:rPr lang="en-US" altLang="zh-CN" sz="1550" kern="0" spc="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对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系统的性能要求高，并且对性能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也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非常了解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79819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根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据历史运营数据分析，如：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65569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户频繁使用的功能模块是哪些</a:t>
            </a:r>
          </a:p>
          <a:p>
            <a:pPr marL="665569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月、每周、每天的峰值业务量是多少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79819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竞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品分析：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4619" marR="0" lvl="0" indent="-30480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比同类型软件的性能指标结果</a:t>
            </a:r>
          </a:p>
        </p:txBody>
      </p:sp>
      <p:sp>
        <p:nvSpPr>
          <p:cNvPr id="4025" name="VectorPath 402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026" name="VectorPath 402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49657C20-C0EE-44D1-56FD-C3D642B0CDE3}"/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27" name="Combination 402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028" name="VectorPath 402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029" name="VectorPath 402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030" name="TextBox4030"/>
          <p:cNvSpPr txBox="1"/>
          <p:nvPr/>
        </p:nvSpPr>
        <p:spPr>
          <a:xfrm>
            <a:off x="802323" y="345580"/>
            <a:ext cx="29083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2-性能测试需求分析</a:t>
            </a:r>
          </a:p>
        </p:txBody>
      </p:sp>
      <p:sp>
        <p:nvSpPr>
          <p:cNvPr id="4032" name="VectorPath 403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033" name="86746529-4D3D-47CD-FAF5-3AC861827D08"/>
          <p:cNvPicPr>
            <a:picLocks noChangeAspect="1"/>
          </p:cNvPicPr>
          <p:nvPr/>
        </p:nvPicPr>
        <p:blipFill>
          <a:blip r:embed="rId2" cstate="print">
            <a:extLst>
              <a:ext uri="{50357522-A27C-4CF9-84C6-A32C1DA8D48E}"/>
            </a:extLst>
          </a:blip>
          <a:srcRect/>
          <a:stretch>
            <a:fillRect/>
          </a:stretch>
        </p:blipFill>
        <p:spPr>
          <a:xfrm>
            <a:off x="4640580" y="1908048"/>
            <a:ext cx="7405115" cy="2589276"/>
          </a:xfrm>
          <a:prstGeom prst="rect">
            <a:avLst/>
          </a:prstGeom>
        </p:spPr>
      </p:pic>
      <p:sp>
        <p:nvSpPr>
          <p:cNvPr id="4034" name="TextBox4034"/>
          <p:cNvSpPr txBox="1"/>
          <p:nvPr/>
        </p:nvSpPr>
        <p:spPr>
          <a:xfrm>
            <a:off x="802323" y="1146414"/>
            <a:ext cx="3712935" cy="3483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取性能测试点</a:t>
            </a:r>
          </a:p>
          <a:p>
            <a:pPr marL="0" marR="0" indent="0" eaLnBrk="0">
              <a:lnSpc>
                <a:spcPct val="26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79819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业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务维度提取：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65569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户频繁使用的业务功能</a:t>
            </a:r>
          </a:p>
          <a:p>
            <a:pPr marL="665569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非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常关键的业务功能</a:t>
            </a:r>
          </a:p>
          <a:p>
            <a:pPr marL="665569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殊交易日或峰值交易的业务功能</a:t>
            </a:r>
          </a:p>
          <a:p>
            <a:pPr marL="665569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核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心业务发生重大调整的业务功能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79819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技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术维度提取：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65569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资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源占用非常高的业务功能</a:t>
            </a:r>
          </a:p>
        </p:txBody>
      </p:sp>
      <p:pic>
        <p:nvPicPr>
          <p:cNvPr id="4035" name="7BDD332F-ED9A-4650-3B0B-39C323D1CB80"/>
          <p:cNvPicPr>
            <a:picLocks noChangeAspect="1"/>
          </p:cNvPicPr>
          <p:nvPr/>
        </p:nvPicPr>
        <p:blipFill>
          <a:blip r:embed="rId3" cstate="print">
            <a:extLst>
              <a:ext uri="{14E2242F-4DDD-4823-8ED1-B7A6EA49B9E8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037" name="VectorPath 403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038" name="VectorPath 403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F61D769-3AA3-4605-09A5-A187BA08E22C}"/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39" name="Combination 403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040" name="VectorPath 404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041" name="VectorPath 404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042" name="TextBox4042"/>
          <p:cNvSpPr txBox="1"/>
          <p:nvPr/>
        </p:nvSpPr>
        <p:spPr>
          <a:xfrm>
            <a:off x="802323" y="345580"/>
            <a:ext cx="29083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2-性能测试需求分析</a:t>
            </a:r>
          </a:p>
        </p:txBody>
      </p:sp>
      <p:sp>
        <p:nvSpPr>
          <p:cNvPr id="4044" name="VectorPath 404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045" name="62B29DD1-2B31-4851-E520-CCD54DEB7FFF"/>
          <p:cNvPicPr>
            <a:picLocks noChangeAspect="1"/>
          </p:cNvPicPr>
          <p:nvPr/>
        </p:nvPicPr>
        <p:blipFill>
          <a:blip r:embed="rId2" cstate="print">
            <a:extLst>
              <a:ext uri="{9CA3CCF6-FAC2-4215-0B1E-01D1EF89A1EB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046" name="TextBox4046"/>
          <p:cNvSpPr txBox="1"/>
          <p:nvPr/>
        </p:nvSpPr>
        <p:spPr>
          <a:xfrm>
            <a:off x="802323" y="1146414"/>
            <a:ext cx="9181402" cy="21893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确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定性能测试目标</a:t>
            </a:r>
          </a:p>
          <a:p>
            <a:pPr marL="0" marR="0" indent="0" eaLnBrk="0">
              <a:lnSpc>
                <a:spcPct val="26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79819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轻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商城作为一个新开发的项目，性能测试目标包括：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4619" marR="0" lvl="0" indent="-3048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确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定核心业务功能的TPS</a:t>
            </a:r>
          </a:p>
          <a:p>
            <a:pPr marL="684619" marR="0" lvl="0" indent="-3048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业务流程（多接口组合）进行压测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6586" marR="0" indent="0" eaLnBrk="0">
              <a:lnSpc>
                <a:spcPct val="15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047" name="TextBox4047"/>
          <p:cNvSpPr txBox="1"/>
          <p:nvPr/>
        </p:nvSpPr>
        <p:spPr>
          <a:xfrm>
            <a:off x="1182141" y="3099688"/>
            <a:ext cx="53841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25" kern="0" spc="6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3.</a:t>
            </a:r>
            <a:r>
              <a:rPr lang="en-US" altLang="zh-CN" sz="2325" kern="0" spc="225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6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系统能在实际系统运行压力的情</a:t>
            </a:r>
            <a:r>
              <a:rPr lang="en-US" altLang="zh-CN" sz="2325" kern="0" spc="5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况下，稳定的运行24小时</a:t>
            </a:r>
          </a:p>
        </p:txBody>
      </p:sp>
      <p:pic>
        <p:nvPicPr>
          <p:cNvPr id="4048" name="D4DC0F81-3C5F-442F-DCBD-B09271A3981A"/>
          <p:cNvPicPr>
            <a:picLocks noChangeAspect="1"/>
          </p:cNvPicPr>
          <p:nvPr/>
        </p:nvPicPr>
        <p:blipFill>
          <a:blip r:embed="rId3" cstate="print">
            <a:extLst>
              <a:ext uri="{074FD9BC-65B7-434F-6CC2-FFA9A042FF1F}"/>
            </a:extLst>
          </a:blip>
          <a:srcRect/>
          <a:stretch>
            <a:fillRect/>
          </a:stretch>
        </p:blipFill>
        <p:spPr>
          <a:xfrm>
            <a:off x="1168908" y="3496056"/>
            <a:ext cx="8814816" cy="3057144"/>
          </a:xfrm>
          <a:prstGeom prst="rect">
            <a:avLst/>
          </a:prstGeom>
        </p:spPr>
      </p:pic>
      <p:sp>
        <p:nvSpPr>
          <p:cNvPr id="4050" name="VectorPath 405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051" name="VectorPath 405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467F7BD-D7FE-4AA5-E335-9BE983B18F42}"/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2" name="TextBox4052"/>
          <p:cNvSpPr txBox="1"/>
          <p:nvPr/>
        </p:nvSpPr>
        <p:spPr>
          <a:xfrm>
            <a:off x="3468658" y="1911618"/>
            <a:ext cx="5472777" cy="44700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509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19802" marR="0" indent="0" eaLnBrk="0">
              <a:lnSpc>
                <a:spcPct val="100000"/>
              </a:lnSpc>
            </a:pPr>
            <a:r>
              <a:rPr lang="en-US" altLang="zh-CN" sz="3950" kern="0" spc="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9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3950" kern="0" spc="267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4800" kern="0" spc="-25" baseline="5208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4800" kern="0" spc="0" baseline="5208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能测试计划及方案</a:t>
            </a: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50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grpSp>
        <p:nvGrpSpPr>
          <p:cNvPr id="4053" name="Combination 4053"/>
          <p:cNvGrpSpPr/>
          <p:nvPr/>
        </p:nvGrpSpPr>
        <p:grpSpPr>
          <a:xfrm>
            <a:off x="3596640" y="2337816"/>
            <a:ext cx="1411224" cy="1319784"/>
            <a:chOff x="3596640" y="2337816"/>
            <a:chExt cx="1411224" cy="1319784"/>
          </a:xfrm>
        </p:grpSpPr>
        <p:sp>
          <p:nvSpPr>
            <p:cNvPr id="4054" name="VectorPath 4054"/>
            <p:cNvSpPr/>
            <p:nvPr/>
          </p:nvSpPr>
          <p:spPr>
            <a:xfrm>
              <a:off x="3870960" y="2337816"/>
              <a:ext cx="1136904" cy="1319784"/>
            </a:xfrm>
            <a:custGeom>
              <a:avLst/>
              <a:gdLst/>
              <a:ahLst/>
              <a:cxnLst/>
              <a:rect l="l" t="t" r="r" b="b"/>
              <a:pathLst>
                <a:path w="1136904" h="1319784">
                  <a:moveTo>
                    <a:pt x="568452" y="0"/>
                  </a:moveTo>
                  <a:lnTo>
                    <a:pt x="1136904" y="284988"/>
                  </a:lnTo>
                  <a:lnTo>
                    <a:pt x="1136904" y="1034796"/>
                  </a:lnTo>
                  <a:lnTo>
                    <a:pt x="568452" y="1319784"/>
                  </a:lnTo>
                  <a:lnTo>
                    <a:pt x="0" y="1034796"/>
                  </a:lnTo>
                  <a:lnTo>
                    <a:pt x="0" y="284988"/>
                  </a:lnTo>
                  <a:lnTo>
                    <a:pt x="568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4055" name="VectorPath 4055"/>
            <p:cNvSpPr/>
            <p:nvPr/>
          </p:nvSpPr>
          <p:spPr>
            <a:xfrm>
              <a:off x="3596640" y="3227832"/>
              <a:ext cx="370332" cy="429768"/>
            </a:xfrm>
            <a:custGeom>
              <a:avLst/>
              <a:gdLst/>
              <a:ahLst/>
              <a:cxnLst/>
              <a:rect l="l" t="t" r="r" b="b"/>
              <a:pathLst>
                <a:path w="370332" h="429768">
                  <a:moveTo>
                    <a:pt x="184404" y="0"/>
                  </a:moveTo>
                  <a:lnTo>
                    <a:pt x="370332" y="92964"/>
                  </a:lnTo>
                  <a:lnTo>
                    <a:pt x="370332" y="336804"/>
                  </a:lnTo>
                  <a:lnTo>
                    <a:pt x="184404" y="429768"/>
                  </a:lnTo>
                  <a:lnTo>
                    <a:pt x="0" y="336804"/>
                  </a:lnTo>
                  <a:lnTo>
                    <a:pt x="0" y="92964"/>
                  </a:lnTo>
                  <a:lnTo>
                    <a:pt x="184404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</p:spTree>
    <p:extLst>
      <p:ext uri="{CF6C6D44-6EF1-48C1-F1A1-C412C2359038}"/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57" name="Combination 405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058" name="VectorPath 405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059" name="VectorPath 405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060" name="TextBox4060"/>
          <p:cNvSpPr txBox="1"/>
          <p:nvPr/>
        </p:nvSpPr>
        <p:spPr>
          <a:xfrm>
            <a:off x="802323" y="345580"/>
            <a:ext cx="32143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3-性能测试计划及方案</a:t>
            </a:r>
          </a:p>
        </p:txBody>
      </p:sp>
      <p:sp>
        <p:nvSpPr>
          <p:cNvPr id="4062" name="VectorPath 406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063" name="TextBox4063"/>
          <p:cNvSpPr txBox="1"/>
          <p:nvPr/>
        </p:nvSpPr>
        <p:spPr>
          <a:xfrm>
            <a:off x="2181543" y="1146414"/>
            <a:ext cx="91821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试计划</a:t>
            </a:r>
          </a:p>
        </p:txBody>
      </p:sp>
      <p:sp>
        <p:nvSpPr>
          <p:cNvPr id="4064" name="TextBox4064"/>
          <p:cNvSpPr txBox="1"/>
          <p:nvPr/>
        </p:nvSpPr>
        <p:spPr>
          <a:xfrm>
            <a:off x="987044" y="1897149"/>
            <a:ext cx="2067560" cy="3168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测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试计划核心内容：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试背景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试目的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试范围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试策略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风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险控制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交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付清单</a:t>
            </a:r>
          </a:p>
          <a:p>
            <a:pPr marL="342900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度与分工</a:t>
            </a:r>
          </a:p>
        </p:txBody>
      </p:sp>
      <p:pic>
        <p:nvPicPr>
          <p:cNvPr id="4065" name="BEA8F34A-4CA6-4D9B-0806-76E140E40B68"/>
          <p:cNvPicPr>
            <a:picLocks noChangeAspect="1"/>
          </p:cNvPicPr>
          <p:nvPr/>
        </p:nvPicPr>
        <p:blipFill>
          <a:blip r:embed="rId2" cstate="print">
            <a:extLst>
              <a:ext uri="{CF31239B-37A5-40B6-5C71-4A8114EFDCBA}"/>
            </a:extLst>
          </a:blip>
          <a:srcRect/>
          <a:stretch>
            <a:fillRect/>
          </a:stretch>
        </p:blipFill>
        <p:spPr>
          <a:xfrm>
            <a:off x="2628900" y="4692396"/>
            <a:ext cx="4934712" cy="2066544"/>
          </a:xfrm>
          <a:prstGeom prst="rect">
            <a:avLst/>
          </a:prstGeom>
        </p:spPr>
      </p:pic>
      <p:grpSp>
        <p:nvGrpSpPr>
          <p:cNvPr id="4066" name="Combination 4066"/>
          <p:cNvGrpSpPr/>
          <p:nvPr/>
        </p:nvGrpSpPr>
        <p:grpSpPr>
          <a:xfrm>
            <a:off x="2191779" y="1003694"/>
            <a:ext cx="4323665" cy="1842326"/>
            <a:chOff x="2191779" y="1003694"/>
            <a:chExt cx="4323665" cy="1842326"/>
          </a:xfrm>
        </p:grpSpPr>
        <p:sp>
          <p:nvSpPr>
            <p:cNvPr id="4067" name="VectorPath 4067"/>
            <p:cNvSpPr/>
            <p:nvPr/>
          </p:nvSpPr>
          <p:spPr>
            <a:xfrm>
              <a:off x="2205228" y="1016508"/>
              <a:ext cx="4297680" cy="1816608"/>
            </a:xfrm>
            <a:custGeom>
              <a:avLst/>
              <a:gdLst/>
              <a:ahLst/>
              <a:cxnLst/>
              <a:rect l="l" t="t" r="r" b="b"/>
              <a:pathLst>
                <a:path w="4297680" h="1816608">
                  <a:moveTo>
                    <a:pt x="873252" y="0"/>
                  </a:moveTo>
                  <a:lnTo>
                    <a:pt x="1443228" y="0"/>
                  </a:lnTo>
                  <a:lnTo>
                    <a:pt x="2299716" y="0"/>
                  </a:lnTo>
                  <a:lnTo>
                    <a:pt x="4297680" y="0"/>
                  </a:lnTo>
                  <a:lnTo>
                    <a:pt x="4297680" y="818388"/>
                  </a:lnTo>
                  <a:lnTo>
                    <a:pt x="4297680" y="1168908"/>
                  </a:lnTo>
                  <a:lnTo>
                    <a:pt x="4297680" y="1403604"/>
                  </a:lnTo>
                  <a:lnTo>
                    <a:pt x="2299716" y="1403604"/>
                  </a:lnTo>
                  <a:lnTo>
                    <a:pt x="0" y="1816608"/>
                  </a:lnTo>
                  <a:lnTo>
                    <a:pt x="1443228" y="1403604"/>
                  </a:lnTo>
                  <a:lnTo>
                    <a:pt x="873252" y="1403604"/>
                  </a:lnTo>
                  <a:lnTo>
                    <a:pt x="873252" y="1168908"/>
                  </a:lnTo>
                  <a:lnTo>
                    <a:pt x="873252" y="818388"/>
                  </a:lnTo>
                  <a:lnTo>
                    <a:pt x="873252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4068" name="VectorPath 4068"/>
            <p:cNvSpPr/>
            <p:nvPr/>
          </p:nvSpPr>
          <p:spPr>
            <a:xfrm>
              <a:off x="2191779" y="1003694"/>
              <a:ext cx="4323665" cy="1842326"/>
            </a:xfrm>
            <a:custGeom>
              <a:avLst/>
              <a:gdLst/>
              <a:ahLst/>
              <a:cxnLst/>
              <a:rect l="l" t="t" r="r" b="b"/>
              <a:pathLst>
                <a:path w="4323665" h="1842326">
                  <a:moveTo>
                    <a:pt x="4313454" y="241"/>
                  </a:moveTo>
                  <a:lnTo>
                    <a:pt x="4315829" y="965"/>
                  </a:lnTo>
                  <a:lnTo>
                    <a:pt x="4318026" y="2146"/>
                  </a:lnTo>
                  <a:lnTo>
                    <a:pt x="4319957" y="3721"/>
                  </a:lnTo>
                  <a:lnTo>
                    <a:pt x="4321530" y="5652"/>
                  </a:lnTo>
                  <a:lnTo>
                    <a:pt x="4322699" y="7836"/>
                  </a:lnTo>
                  <a:lnTo>
                    <a:pt x="4323423" y="10223"/>
                  </a:lnTo>
                  <a:lnTo>
                    <a:pt x="4323665" y="12700"/>
                  </a:lnTo>
                  <a:lnTo>
                    <a:pt x="4323665" y="1416037"/>
                  </a:lnTo>
                  <a:lnTo>
                    <a:pt x="4323423" y="1418514"/>
                  </a:lnTo>
                  <a:lnTo>
                    <a:pt x="4322699" y="1420901"/>
                  </a:lnTo>
                  <a:lnTo>
                    <a:pt x="4321530" y="1423098"/>
                  </a:lnTo>
                  <a:lnTo>
                    <a:pt x="4319957" y="1425029"/>
                  </a:lnTo>
                  <a:lnTo>
                    <a:pt x="4318026" y="1426604"/>
                  </a:lnTo>
                  <a:lnTo>
                    <a:pt x="4315829" y="1427772"/>
                  </a:lnTo>
                  <a:lnTo>
                    <a:pt x="4313454" y="1428496"/>
                  </a:lnTo>
                  <a:lnTo>
                    <a:pt x="4310965" y="1428737"/>
                  </a:lnTo>
                  <a:lnTo>
                    <a:pt x="2314531" y="1428737"/>
                  </a:lnTo>
                  <a:lnTo>
                    <a:pt x="14948" y="1842135"/>
                  </a:lnTo>
                  <a:lnTo>
                    <a:pt x="12205" y="1842326"/>
                  </a:lnTo>
                  <a:lnTo>
                    <a:pt x="9487" y="1841919"/>
                  </a:lnTo>
                  <a:lnTo>
                    <a:pt x="6909" y="1840941"/>
                  </a:lnTo>
                  <a:lnTo>
                    <a:pt x="4610" y="1839417"/>
                  </a:lnTo>
                  <a:lnTo>
                    <a:pt x="2692" y="1837449"/>
                  </a:lnTo>
                  <a:lnTo>
                    <a:pt x="1245" y="1835112"/>
                  </a:lnTo>
                  <a:lnTo>
                    <a:pt x="330" y="1832508"/>
                  </a:lnTo>
                  <a:lnTo>
                    <a:pt x="0" y="1829778"/>
                  </a:lnTo>
                  <a:lnTo>
                    <a:pt x="267" y="1827035"/>
                  </a:lnTo>
                  <a:lnTo>
                    <a:pt x="1130" y="1824418"/>
                  </a:lnTo>
                  <a:lnTo>
                    <a:pt x="2515" y="1822043"/>
                  </a:lnTo>
                  <a:lnTo>
                    <a:pt x="4394" y="1820024"/>
                  </a:lnTo>
                  <a:lnTo>
                    <a:pt x="6655" y="1818462"/>
                  </a:lnTo>
                  <a:lnTo>
                    <a:pt x="9207" y="1817421"/>
                  </a:lnTo>
                  <a:lnTo>
                    <a:pt x="1366735" y="1428737"/>
                  </a:lnTo>
                  <a:lnTo>
                    <a:pt x="886473" y="1428737"/>
                  </a:lnTo>
                  <a:lnTo>
                    <a:pt x="883984" y="1428496"/>
                  </a:lnTo>
                  <a:lnTo>
                    <a:pt x="881608" y="1427772"/>
                  </a:lnTo>
                  <a:lnTo>
                    <a:pt x="879411" y="1426604"/>
                  </a:lnTo>
                  <a:lnTo>
                    <a:pt x="877481" y="1425029"/>
                  </a:lnTo>
                  <a:lnTo>
                    <a:pt x="875906" y="1423098"/>
                  </a:lnTo>
                  <a:lnTo>
                    <a:pt x="874738" y="1420901"/>
                  </a:lnTo>
                  <a:lnTo>
                    <a:pt x="874014" y="1418514"/>
                  </a:lnTo>
                  <a:lnTo>
                    <a:pt x="873773" y="1416037"/>
                  </a:lnTo>
                  <a:lnTo>
                    <a:pt x="873773" y="12700"/>
                  </a:lnTo>
                  <a:lnTo>
                    <a:pt x="874014" y="10223"/>
                  </a:lnTo>
                  <a:lnTo>
                    <a:pt x="874738" y="7836"/>
                  </a:lnTo>
                  <a:lnTo>
                    <a:pt x="875906" y="5652"/>
                  </a:lnTo>
                  <a:lnTo>
                    <a:pt x="877481" y="3721"/>
                  </a:lnTo>
                  <a:lnTo>
                    <a:pt x="879411" y="2146"/>
                  </a:lnTo>
                  <a:lnTo>
                    <a:pt x="881608" y="965"/>
                  </a:lnTo>
                  <a:lnTo>
                    <a:pt x="883984" y="241"/>
                  </a:lnTo>
                  <a:lnTo>
                    <a:pt x="886473" y="0"/>
                  </a:lnTo>
                  <a:lnTo>
                    <a:pt x="4310965" y="0"/>
                  </a:lnTo>
                  <a:moveTo>
                    <a:pt x="899173" y="25400"/>
                  </a:moveTo>
                  <a:lnTo>
                    <a:pt x="899173" y="1403337"/>
                  </a:lnTo>
                  <a:lnTo>
                    <a:pt x="1457223" y="1403337"/>
                  </a:lnTo>
                  <a:lnTo>
                    <a:pt x="1459992" y="1403655"/>
                  </a:lnTo>
                  <a:lnTo>
                    <a:pt x="1462634" y="1404557"/>
                  </a:lnTo>
                  <a:lnTo>
                    <a:pt x="1465008" y="1406017"/>
                  </a:lnTo>
                  <a:lnTo>
                    <a:pt x="1467015" y="1407960"/>
                  </a:lnTo>
                  <a:lnTo>
                    <a:pt x="1468539" y="1410297"/>
                  </a:lnTo>
                  <a:lnTo>
                    <a:pt x="1469530" y="1412901"/>
                  </a:lnTo>
                  <a:lnTo>
                    <a:pt x="1469911" y="1415669"/>
                  </a:lnTo>
                  <a:lnTo>
                    <a:pt x="1469682" y="1418450"/>
                  </a:lnTo>
                  <a:lnTo>
                    <a:pt x="1468857" y="1421117"/>
                  </a:lnTo>
                  <a:lnTo>
                    <a:pt x="1467472" y="1423543"/>
                  </a:lnTo>
                  <a:lnTo>
                    <a:pt x="1465580" y="1425601"/>
                  </a:lnTo>
                  <a:lnTo>
                    <a:pt x="1463294" y="1427187"/>
                  </a:lnTo>
                  <a:lnTo>
                    <a:pt x="1460716" y="1428254"/>
                  </a:lnTo>
                  <a:lnTo>
                    <a:pt x="257763" y="1772681"/>
                  </a:lnTo>
                  <a:lnTo>
                    <a:pt x="2311095" y="1403540"/>
                  </a:lnTo>
                  <a:lnTo>
                    <a:pt x="2313343" y="1403337"/>
                  </a:lnTo>
                  <a:lnTo>
                    <a:pt x="4298263" y="1403337"/>
                  </a:lnTo>
                  <a:lnTo>
                    <a:pt x="4298263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</p:grpSp>
      <p:sp>
        <p:nvSpPr>
          <p:cNvPr id="4069" name="TextBox4069"/>
          <p:cNvSpPr txBox="1"/>
          <p:nvPr/>
        </p:nvSpPr>
        <p:spPr>
          <a:xfrm>
            <a:off x="802323" y="1146414"/>
            <a:ext cx="137795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掌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握如何编写</a:t>
            </a:r>
          </a:p>
        </p:txBody>
      </p:sp>
      <p:sp>
        <p:nvSpPr>
          <p:cNvPr id="4070" name="TextBox4070"/>
          <p:cNvSpPr txBox="1"/>
          <p:nvPr/>
        </p:nvSpPr>
        <p:spPr>
          <a:xfrm>
            <a:off x="3169679" y="1114278"/>
            <a:ext cx="2133917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66700" marR="0" lvl="0" indent="-266700" eaLnBrk="0">
              <a:lnSpc>
                <a:spcPct val="100000"/>
              </a:lnSpc>
              <a:buAutoNum type="arabicPeriod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确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定核心业务功能的TPS</a:t>
            </a:r>
          </a:p>
        </p:txBody>
      </p:sp>
      <p:sp>
        <p:nvSpPr>
          <p:cNvPr id="4071" name="VectorPath 4071"/>
          <p:cNvSpPr/>
          <p:nvPr/>
        </p:nvSpPr>
        <p:spPr>
          <a:xfrm>
            <a:off x="2173008" y="2998521"/>
            <a:ext cx="6568059" cy="1428737"/>
          </a:xfrm>
          <a:custGeom>
            <a:avLst/>
            <a:gdLst/>
            <a:ahLst/>
            <a:cxnLst/>
            <a:rect l="l" t="t" r="r" b="b"/>
            <a:pathLst>
              <a:path w="6568059" h="1428737">
                <a:moveTo>
                  <a:pt x="6557835" y="241"/>
                </a:moveTo>
                <a:lnTo>
                  <a:pt x="6560210" y="965"/>
                </a:lnTo>
                <a:lnTo>
                  <a:pt x="6562408" y="2134"/>
                </a:lnTo>
                <a:lnTo>
                  <a:pt x="6564339" y="3708"/>
                </a:lnTo>
                <a:lnTo>
                  <a:pt x="6565913" y="5638"/>
                </a:lnTo>
                <a:lnTo>
                  <a:pt x="6567094" y="7836"/>
                </a:lnTo>
                <a:lnTo>
                  <a:pt x="6567804" y="10210"/>
                </a:lnTo>
                <a:lnTo>
                  <a:pt x="6568059" y="12700"/>
                </a:lnTo>
                <a:lnTo>
                  <a:pt x="6568059" y="1416037"/>
                </a:lnTo>
                <a:lnTo>
                  <a:pt x="6567804" y="1418514"/>
                </a:lnTo>
                <a:lnTo>
                  <a:pt x="6567094" y="1420889"/>
                </a:lnTo>
                <a:lnTo>
                  <a:pt x="6565913" y="1423086"/>
                </a:lnTo>
                <a:lnTo>
                  <a:pt x="6564339" y="1425016"/>
                </a:lnTo>
                <a:lnTo>
                  <a:pt x="6562408" y="1426591"/>
                </a:lnTo>
                <a:lnTo>
                  <a:pt x="6560210" y="1427771"/>
                </a:lnTo>
                <a:lnTo>
                  <a:pt x="6557835" y="1428496"/>
                </a:lnTo>
                <a:lnTo>
                  <a:pt x="6555359" y="1428737"/>
                </a:lnTo>
                <a:lnTo>
                  <a:pt x="905231" y="1428737"/>
                </a:lnTo>
                <a:lnTo>
                  <a:pt x="902754" y="1428496"/>
                </a:lnTo>
                <a:lnTo>
                  <a:pt x="900379" y="1427771"/>
                </a:lnTo>
                <a:lnTo>
                  <a:pt x="898182" y="1426591"/>
                </a:lnTo>
                <a:lnTo>
                  <a:pt x="896252" y="1425016"/>
                </a:lnTo>
                <a:lnTo>
                  <a:pt x="894677" y="1423086"/>
                </a:lnTo>
                <a:lnTo>
                  <a:pt x="893508" y="1420889"/>
                </a:lnTo>
                <a:lnTo>
                  <a:pt x="892785" y="1418514"/>
                </a:lnTo>
                <a:lnTo>
                  <a:pt x="892531" y="1416037"/>
                </a:lnTo>
                <a:lnTo>
                  <a:pt x="892531" y="1190021"/>
                </a:lnTo>
                <a:lnTo>
                  <a:pt x="7048" y="751129"/>
                </a:lnTo>
                <a:lnTo>
                  <a:pt x="4762" y="749668"/>
                </a:lnTo>
                <a:lnTo>
                  <a:pt x="2832" y="747763"/>
                </a:lnTo>
                <a:lnTo>
                  <a:pt x="1359" y="745477"/>
                </a:lnTo>
                <a:lnTo>
                  <a:pt x="394" y="742937"/>
                </a:lnTo>
                <a:lnTo>
                  <a:pt x="0" y="740258"/>
                </a:lnTo>
                <a:lnTo>
                  <a:pt x="178" y="737553"/>
                </a:lnTo>
                <a:lnTo>
                  <a:pt x="927" y="734949"/>
                </a:lnTo>
                <a:lnTo>
                  <a:pt x="2222" y="732549"/>
                </a:lnTo>
                <a:lnTo>
                  <a:pt x="3988" y="730491"/>
                </a:lnTo>
                <a:lnTo>
                  <a:pt x="6159" y="728853"/>
                </a:lnTo>
                <a:lnTo>
                  <a:pt x="8623" y="727723"/>
                </a:lnTo>
                <a:lnTo>
                  <a:pt x="11265" y="727125"/>
                </a:lnTo>
                <a:lnTo>
                  <a:pt x="13982" y="727113"/>
                </a:lnTo>
                <a:lnTo>
                  <a:pt x="892531" y="817244"/>
                </a:lnTo>
                <a:lnTo>
                  <a:pt x="892531" y="12700"/>
                </a:lnTo>
                <a:lnTo>
                  <a:pt x="892785" y="10210"/>
                </a:lnTo>
                <a:lnTo>
                  <a:pt x="893508" y="7836"/>
                </a:lnTo>
                <a:lnTo>
                  <a:pt x="894677" y="5638"/>
                </a:lnTo>
                <a:lnTo>
                  <a:pt x="896252" y="3708"/>
                </a:lnTo>
                <a:lnTo>
                  <a:pt x="898182" y="2134"/>
                </a:lnTo>
                <a:lnTo>
                  <a:pt x="900379" y="965"/>
                </a:lnTo>
                <a:lnTo>
                  <a:pt x="902754" y="241"/>
                </a:lnTo>
                <a:lnTo>
                  <a:pt x="905231" y="0"/>
                </a:lnTo>
                <a:lnTo>
                  <a:pt x="6555359" y="0"/>
                </a:lnTo>
                <a:moveTo>
                  <a:pt x="917931" y="25400"/>
                </a:moveTo>
                <a:lnTo>
                  <a:pt x="917931" y="831304"/>
                </a:lnTo>
                <a:lnTo>
                  <a:pt x="917664" y="833946"/>
                </a:lnTo>
                <a:lnTo>
                  <a:pt x="916838" y="836473"/>
                </a:lnTo>
                <a:lnTo>
                  <a:pt x="915517" y="838759"/>
                </a:lnTo>
                <a:lnTo>
                  <a:pt x="913740" y="840740"/>
                </a:lnTo>
                <a:lnTo>
                  <a:pt x="911606" y="842302"/>
                </a:lnTo>
                <a:lnTo>
                  <a:pt x="909180" y="843382"/>
                </a:lnTo>
                <a:lnTo>
                  <a:pt x="906589" y="843940"/>
                </a:lnTo>
                <a:lnTo>
                  <a:pt x="903935" y="843940"/>
                </a:lnTo>
                <a:lnTo>
                  <a:pt x="81232" y="759550"/>
                </a:lnTo>
                <a:lnTo>
                  <a:pt x="910882" y="1170762"/>
                </a:lnTo>
                <a:lnTo>
                  <a:pt x="913244" y="1172286"/>
                </a:lnTo>
                <a:lnTo>
                  <a:pt x="915213" y="1174293"/>
                </a:lnTo>
                <a:lnTo>
                  <a:pt x="916699" y="1176681"/>
                </a:lnTo>
                <a:lnTo>
                  <a:pt x="917626" y="1179347"/>
                </a:lnTo>
                <a:lnTo>
                  <a:pt x="917931" y="1182141"/>
                </a:lnTo>
                <a:lnTo>
                  <a:pt x="917931" y="1403337"/>
                </a:lnTo>
                <a:lnTo>
                  <a:pt x="6542659" y="1403337"/>
                </a:lnTo>
                <a:lnTo>
                  <a:pt x="6542659" y="25400"/>
                </a:lnTo>
              </a:path>
            </a:pathLst>
          </a:custGeom>
          <a:solidFill>
            <a:srgbClr val="C0504D">
              <a:alpha val="100000"/>
            </a:srgbClr>
          </a:solidFill>
        </p:spPr>
      </p:sp>
      <p:pic>
        <p:nvPicPr>
          <p:cNvPr id="4072" name="7D8B7F21-4E7B-458E-1C00-3DCC0C73A51B"/>
          <p:cNvPicPr>
            <a:picLocks noChangeAspect="1"/>
          </p:cNvPicPr>
          <p:nvPr/>
        </p:nvPicPr>
        <p:blipFill>
          <a:blip r:embed="rId3" cstate="print">
            <a:extLst>
              <a:ext uri="{036B0053-7890-4C84-F0E7-F14AF4AEC726}"/>
            </a:extLst>
          </a:blip>
          <a:srcRect/>
          <a:stretch>
            <a:fillRect/>
          </a:stretch>
        </p:blipFill>
        <p:spPr>
          <a:xfrm>
            <a:off x="6621780" y="940309"/>
            <a:ext cx="5570220" cy="1930908"/>
          </a:xfrm>
          <a:prstGeom prst="rect">
            <a:avLst/>
          </a:prstGeom>
        </p:spPr>
      </p:pic>
      <p:sp>
        <p:nvSpPr>
          <p:cNvPr id="4073" name="TextBox4073"/>
          <p:cNvSpPr txBox="1"/>
          <p:nvPr/>
        </p:nvSpPr>
        <p:spPr>
          <a:xfrm>
            <a:off x="3169679" y="1476863"/>
            <a:ext cx="5339714" cy="2890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66700" marR="0" lvl="0" indent="-266700" eaLnBrk="0">
              <a:lnSpc>
                <a:spcPct val="98511"/>
              </a:lnSpc>
              <a:spcAft>
                <a:spcPts val="1175"/>
              </a:spcAft>
              <a:buAutoNum type="arabicPeriod" startAt="2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对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业务流程（多接口组合）进行压测</a:t>
            </a:r>
          </a:p>
          <a:p>
            <a:pPr marL="0" marR="2227580" lvl="0" indent="266700" eaLnBrk="0">
              <a:lnSpc>
                <a:spcPct val="125000"/>
              </a:lnSpc>
              <a:buAutoNum type="arabicPeriod" startAt="2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统能在实际系统运行压力的情况下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40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稳定的运行24小时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基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准测试：先做基准测试，确定估算的标准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5000"/>
              </a:lnSpc>
              <a:spcBef>
                <a:spcPts val="0"/>
              </a:spcBef>
            </a:pPr>
            <a:r>
              <a:rPr lang="en-US" altLang="zh-CN" sz="140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负载测试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：分别模拟5、10、30、50、100个用户对系统进行负载测试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40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查看不同并发时系统软件各项指标是否符合需求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稳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定性测试：用200用户对系统进行7*24小时的不间断稳定性测试</a:t>
            </a:r>
          </a:p>
        </p:txBody>
      </p:sp>
      <p:pic>
        <p:nvPicPr>
          <p:cNvPr id="4074" name="9C2354ED-B3F0-4794-8165-56212019AF10"/>
          <p:cNvPicPr>
            <a:picLocks noChangeAspect="1"/>
          </p:cNvPicPr>
          <p:nvPr/>
        </p:nvPicPr>
        <p:blipFill>
          <a:blip r:embed="rId4" cstate="print">
            <a:extLst>
              <a:ext uri="{7AF54BF9-4A90-401F-E351-1921595D6CB3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075" name="TextBox4075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076" name="VectorPath 407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077" name="VectorPath 407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7AFC9BA7-6A33-444E-481E-B61CFA6CA21F}"/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8" name="TextBox4078"/>
          <p:cNvSpPr txBox="1"/>
          <p:nvPr/>
        </p:nvSpPr>
        <p:spPr>
          <a:xfrm>
            <a:off x="3468658" y="1911618"/>
            <a:ext cx="5140266" cy="48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509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19802" marR="0" indent="0" eaLnBrk="0">
              <a:lnSpc>
                <a:spcPct val="100000"/>
              </a:lnSpc>
            </a:pPr>
            <a:r>
              <a:rPr lang="en-US" altLang="zh-CN" sz="3950" kern="0" spc="3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950" kern="0" spc="2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</a:t>
            </a:r>
            <a:r>
              <a:rPr lang="en-US" altLang="zh-CN" sz="3950" kern="0" spc="32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4800" kern="0" spc="-25" baseline="5208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4800" kern="0" spc="0" baseline="5208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能测试用例设计</a:t>
            </a: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50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grpSp>
        <p:nvGrpSpPr>
          <p:cNvPr id="4079" name="Combination 4079"/>
          <p:cNvGrpSpPr/>
          <p:nvPr/>
        </p:nvGrpSpPr>
        <p:grpSpPr>
          <a:xfrm>
            <a:off x="3596640" y="2337816"/>
            <a:ext cx="1411224" cy="1319784"/>
            <a:chOff x="3596640" y="2337816"/>
            <a:chExt cx="1411224" cy="1319784"/>
          </a:xfrm>
        </p:grpSpPr>
        <p:sp>
          <p:nvSpPr>
            <p:cNvPr id="4080" name="VectorPath 4080"/>
            <p:cNvSpPr/>
            <p:nvPr/>
          </p:nvSpPr>
          <p:spPr>
            <a:xfrm>
              <a:off x="3870960" y="2337816"/>
              <a:ext cx="1136904" cy="1319784"/>
            </a:xfrm>
            <a:custGeom>
              <a:avLst/>
              <a:gdLst/>
              <a:ahLst/>
              <a:cxnLst/>
              <a:rect l="l" t="t" r="r" b="b"/>
              <a:pathLst>
                <a:path w="1136904" h="1319784">
                  <a:moveTo>
                    <a:pt x="568452" y="0"/>
                  </a:moveTo>
                  <a:lnTo>
                    <a:pt x="1136904" y="284988"/>
                  </a:lnTo>
                  <a:lnTo>
                    <a:pt x="1136904" y="1034796"/>
                  </a:lnTo>
                  <a:lnTo>
                    <a:pt x="568452" y="1319784"/>
                  </a:lnTo>
                  <a:lnTo>
                    <a:pt x="0" y="1034796"/>
                  </a:lnTo>
                  <a:lnTo>
                    <a:pt x="0" y="284988"/>
                  </a:lnTo>
                  <a:lnTo>
                    <a:pt x="568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4081" name="VectorPath 4081"/>
            <p:cNvSpPr/>
            <p:nvPr/>
          </p:nvSpPr>
          <p:spPr>
            <a:xfrm>
              <a:off x="3596640" y="3227832"/>
              <a:ext cx="370332" cy="429768"/>
            </a:xfrm>
            <a:custGeom>
              <a:avLst/>
              <a:gdLst/>
              <a:ahLst/>
              <a:cxnLst/>
              <a:rect l="l" t="t" r="r" b="b"/>
              <a:pathLst>
                <a:path w="370332" h="429768">
                  <a:moveTo>
                    <a:pt x="184404" y="0"/>
                  </a:moveTo>
                  <a:lnTo>
                    <a:pt x="370332" y="92964"/>
                  </a:lnTo>
                  <a:lnTo>
                    <a:pt x="370332" y="336804"/>
                  </a:lnTo>
                  <a:lnTo>
                    <a:pt x="184404" y="429768"/>
                  </a:lnTo>
                  <a:lnTo>
                    <a:pt x="0" y="336804"/>
                  </a:lnTo>
                  <a:lnTo>
                    <a:pt x="0" y="92964"/>
                  </a:lnTo>
                  <a:lnTo>
                    <a:pt x="184404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pic>
        <p:nvPicPr>
          <p:cNvPr id="4082" name="7C601A4B-0040-4A6C-428A-8808C58EAE4A"/>
          <p:cNvPicPr>
            <a:picLocks noChangeAspect="1"/>
          </p:cNvPicPr>
          <p:nvPr/>
        </p:nvPicPr>
        <p:blipFill>
          <a:blip r:embed="rId2" cstate="print">
            <a:extLst>
              <a:ext uri="{B1A172A4-4D88-44C7-BAF8-4DF5C3962EB7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</p:spTree>
    <p:extLst>
      <p:ext uri="{01F59C54-FAB6-4A9C-528E-A2B001E0D748}"/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8" name="Combination 42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29" name="VectorPath 42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30" name="VectorPath 43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31" name="TextBox431"/>
          <p:cNvSpPr txBox="1"/>
          <p:nvPr/>
        </p:nvSpPr>
        <p:spPr>
          <a:xfrm>
            <a:off x="802323" y="335420"/>
            <a:ext cx="16840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4-基准测试</a:t>
            </a:r>
          </a:p>
        </p:txBody>
      </p:sp>
      <p:sp>
        <p:nvSpPr>
          <p:cNvPr id="433" name="VectorPath 43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34" name="TextBox434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435" name="Combination 435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436" name="VectorPath 436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437" name="VectorPath 437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438" name="E0B6CC9D-8FBA-452D-94BD-A270067AB94C"/>
          <p:cNvPicPr>
            <a:picLocks noChangeAspect="1"/>
          </p:cNvPicPr>
          <p:nvPr/>
        </p:nvPicPr>
        <p:blipFill>
          <a:blip r:embed="rId2" cstate="print">
            <a:extLst>
              <a:ext uri="{74F89D93-DC41-4B47-C589-C6EF26E721CB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439" name="TextBox439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440" name="Combination 440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441" name="VectorPath 441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442" name="VectorPath 442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443" name="21E59FC8-C930-4134-E4B7-1CF3CB4BD161"/>
          <p:cNvPicPr>
            <a:picLocks noChangeAspect="1"/>
          </p:cNvPicPr>
          <p:nvPr/>
        </p:nvPicPr>
        <p:blipFill>
          <a:blip r:embed="rId3" cstate="print">
            <a:extLst>
              <a:ext uri="{05E0A088-06F3-4153-7363-06C2ADA278FB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445" name="TextBox445"/>
          <p:cNvSpPr txBox="1"/>
          <p:nvPr/>
        </p:nvSpPr>
        <p:spPr>
          <a:xfrm>
            <a:off x="2630189" y="1788593"/>
            <a:ext cx="7709121" cy="31724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9165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1）什么是基准测试？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04915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狭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义上讲：就是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单用户测试。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（单用户循环多次得到的数据）</a:t>
            </a:r>
          </a:p>
          <a:p>
            <a:pPr marL="2004915" marR="0" lvl="0" indent="-285750" eaLnBrk="0">
              <a:lnSpc>
                <a:spcPct val="127419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广义上讲：建立</a:t>
            </a:r>
            <a:r>
              <a:rPr lang="en-US" altLang="zh-CN" sz="15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基准线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，当系统的</a:t>
            </a:r>
            <a:r>
              <a:rPr lang="en-US" altLang="zh-CN" sz="1550" kern="0" spc="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软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硬件环境发生变化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之后再进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一次基准测试以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确定变化对性能的影响。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19165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2）基准测试数据的用途？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04915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准测试不会单独存在</a:t>
            </a:r>
          </a:p>
          <a:p>
            <a:pPr marL="2004915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多用户并发测试和综合场景测试等提供参考依据</a:t>
            </a:r>
          </a:p>
          <a:p>
            <a:pPr marL="2004915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系统/环境配置、系统优化前后的性能提升/下降提供参考指标</a:t>
            </a:r>
          </a:p>
        </p:txBody>
      </p:sp>
      <p:sp>
        <p:nvSpPr>
          <p:cNvPr id="447" name="VectorPath 44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48" name="VectorPath 44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4F0A5D28-273A-4B03-0FAF-B6221BD7F2B6}"/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83" name="Combination 408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084" name="VectorPath 408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085" name="VectorPath 408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086" name="TextBox4086"/>
          <p:cNvSpPr txBox="1"/>
          <p:nvPr/>
        </p:nvSpPr>
        <p:spPr>
          <a:xfrm>
            <a:off x="802323" y="345580"/>
            <a:ext cx="29083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4-性能测试用例设计</a:t>
            </a:r>
          </a:p>
        </p:txBody>
      </p:sp>
      <p:sp>
        <p:nvSpPr>
          <p:cNvPr id="4088" name="VectorPath 408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089" name="30E1CBC2-8DA8-4323-F41C-AEA0FFF25282"/>
          <p:cNvPicPr>
            <a:picLocks noChangeAspect="1"/>
          </p:cNvPicPr>
          <p:nvPr/>
        </p:nvPicPr>
        <p:blipFill>
          <a:blip r:embed="rId2" cstate="print">
            <a:extLst>
              <a:ext uri="{C649B79B-081C-419F-BD2A-06C01005BC89}"/>
            </a:extLst>
          </a:blip>
          <a:srcRect/>
          <a:stretch>
            <a:fillRect/>
          </a:stretch>
        </p:blipFill>
        <p:spPr>
          <a:xfrm>
            <a:off x="1319784" y="1635252"/>
            <a:ext cx="5736336" cy="4949952"/>
          </a:xfrm>
          <a:prstGeom prst="rect">
            <a:avLst/>
          </a:prstGeom>
        </p:spPr>
      </p:pic>
      <p:sp>
        <p:nvSpPr>
          <p:cNvPr id="4090" name="TextBox4090"/>
          <p:cNvSpPr txBox="1"/>
          <p:nvPr/>
        </p:nvSpPr>
        <p:spPr>
          <a:xfrm>
            <a:off x="802323" y="1146414"/>
            <a:ext cx="7739663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2574"/>
              </a:lnSpc>
            </a:pPr>
            <a:r>
              <a:rPr lang="en-US" altLang="zh-CN" sz="2625" kern="0" spc="95" baseline="-6947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掌</a:t>
            </a:r>
            <a:r>
              <a:rPr lang="en-US" altLang="zh-CN" sz="2625" kern="0" spc="90" baseline="-6947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握如何编写性能测</a:t>
            </a:r>
            <a:r>
              <a:rPr lang="en-US" altLang="zh-CN" sz="2625" kern="0" spc="75" baseline="-69479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试用例</a:t>
            </a:r>
            <a:r>
              <a:rPr lang="en-US" altLang="zh-CN" sz="2625" kern="0" spc="-415" baseline="-6947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6750" kern="0" spc="-115" baseline="-297532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传智教育</a:t>
            </a:r>
            <a:r>
              <a:rPr lang="en-US" altLang="zh-CN" sz="6750" kern="0" spc="-135" baseline="-297532" noProof="0" dirty="0">
                <a:solidFill>
                  <a:srgbClr val="C0C0C0">
                    <a:alpha val="20000"/>
                  </a:srgbClr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6750" kern="0" spc="-135" baseline="-297532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</a:t>
            </a:r>
          </a:p>
        </p:txBody>
      </p:sp>
      <p:grpSp>
        <p:nvGrpSpPr>
          <p:cNvPr id="4093" name="Combination 4093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4094" name="VectorPath 4094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4095" name="VectorPath 4095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6D037B2F-6832-4A3C-C1E8-351EE4FA39CD}"/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" name="Combination 4096"/>
          <p:cNvGrpSpPr/>
          <p:nvPr/>
        </p:nvGrpSpPr>
        <p:grpSpPr>
          <a:xfrm>
            <a:off x="3596640" y="2337816"/>
            <a:ext cx="1411224" cy="1319784"/>
            <a:chOff x="3596640" y="2337816"/>
            <a:chExt cx="1411224" cy="1319784"/>
          </a:xfrm>
        </p:grpSpPr>
        <p:sp>
          <p:nvSpPr>
            <p:cNvPr id="4097" name="VectorPath 4097"/>
            <p:cNvSpPr/>
            <p:nvPr/>
          </p:nvSpPr>
          <p:spPr>
            <a:xfrm>
              <a:off x="3870960" y="2337816"/>
              <a:ext cx="1136904" cy="1319784"/>
            </a:xfrm>
            <a:custGeom>
              <a:avLst/>
              <a:gdLst/>
              <a:ahLst/>
              <a:cxnLst/>
              <a:rect l="l" t="t" r="r" b="b"/>
              <a:pathLst>
                <a:path w="1136904" h="1319784">
                  <a:moveTo>
                    <a:pt x="568452" y="0"/>
                  </a:moveTo>
                  <a:lnTo>
                    <a:pt x="1136904" y="284988"/>
                  </a:lnTo>
                  <a:lnTo>
                    <a:pt x="1136904" y="1034796"/>
                  </a:lnTo>
                  <a:lnTo>
                    <a:pt x="568452" y="1319784"/>
                  </a:lnTo>
                  <a:lnTo>
                    <a:pt x="0" y="1034796"/>
                  </a:lnTo>
                  <a:lnTo>
                    <a:pt x="0" y="284988"/>
                  </a:lnTo>
                  <a:lnTo>
                    <a:pt x="568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4098" name="VectorPath 4098"/>
            <p:cNvSpPr/>
            <p:nvPr/>
          </p:nvSpPr>
          <p:spPr>
            <a:xfrm>
              <a:off x="3596640" y="3227832"/>
              <a:ext cx="370332" cy="429768"/>
            </a:xfrm>
            <a:custGeom>
              <a:avLst/>
              <a:gdLst/>
              <a:ahLst/>
              <a:cxnLst/>
              <a:rect l="l" t="t" r="r" b="b"/>
              <a:pathLst>
                <a:path w="370332" h="429768">
                  <a:moveTo>
                    <a:pt x="184404" y="0"/>
                  </a:moveTo>
                  <a:lnTo>
                    <a:pt x="370332" y="92964"/>
                  </a:lnTo>
                  <a:lnTo>
                    <a:pt x="370332" y="336804"/>
                  </a:lnTo>
                  <a:lnTo>
                    <a:pt x="184404" y="429768"/>
                  </a:lnTo>
                  <a:lnTo>
                    <a:pt x="0" y="336804"/>
                  </a:lnTo>
                  <a:lnTo>
                    <a:pt x="0" y="92964"/>
                  </a:lnTo>
                  <a:lnTo>
                    <a:pt x="184404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4099" name="TextBox4099"/>
          <p:cNvSpPr txBox="1"/>
          <p:nvPr/>
        </p:nvSpPr>
        <p:spPr>
          <a:xfrm>
            <a:off x="5384800" y="2449864"/>
            <a:ext cx="2439035" cy="487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2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32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能测试执行</a:t>
            </a:r>
          </a:p>
        </p:txBody>
      </p:sp>
      <p:sp>
        <p:nvSpPr>
          <p:cNvPr id="4100" name="TextBox4100"/>
          <p:cNvSpPr txBox="1"/>
          <p:nvPr/>
        </p:nvSpPr>
        <p:spPr>
          <a:xfrm>
            <a:off x="4188460" y="2688335"/>
            <a:ext cx="510223" cy="601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9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</a:t>
            </a:r>
          </a:p>
        </p:txBody>
      </p:sp>
      <p:sp>
        <p:nvSpPr>
          <p:cNvPr id="4101" name="TextBox4101"/>
          <p:cNvSpPr txBox="1"/>
          <p:nvPr/>
        </p:nvSpPr>
        <p:spPr>
          <a:xfrm>
            <a:off x="5384800" y="3286162"/>
            <a:ext cx="14490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编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写测试脚本</a:t>
            </a:r>
          </a:p>
        </p:txBody>
      </p:sp>
      <p:sp>
        <p:nvSpPr>
          <p:cNvPr id="4102" name="TextBox4102"/>
          <p:cNvSpPr txBox="1"/>
          <p:nvPr/>
        </p:nvSpPr>
        <p:spPr>
          <a:xfrm>
            <a:off x="5384800" y="3778922"/>
            <a:ext cx="14490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立测试环境</a:t>
            </a:r>
          </a:p>
        </p:txBody>
      </p:sp>
      <p:sp>
        <p:nvSpPr>
          <p:cNvPr id="4103" name="TextBox4103"/>
          <p:cNvSpPr txBox="1"/>
          <p:nvPr/>
        </p:nvSpPr>
        <p:spPr>
          <a:xfrm>
            <a:off x="5384800" y="4271682"/>
            <a:ext cx="14490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能测试监控</a:t>
            </a:r>
          </a:p>
        </p:txBody>
      </p:sp>
      <p:sp>
        <p:nvSpPr>
          <p:cNvPr id="4104" name="TextBox4104"/>
          <p:cNvSpPr txBox="1"/>
          <p:nvPr/>
        </p:nvSpPr>
        <p:spPr>
          <a:xfrm>
            <a:off x="5384800" y="4764442"/>
            <a:ext cx="14490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行测试脚本</a:t>
            </a:r>
          </a:p>
        </p:txBody>
      </p:sp>
    </p:spTree>
    <p:extLst>
      <p:ext uri="{84AE9155-EADF-4E62-C62A-C075C2A104BA}"/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7" name="Combination 410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108" name="VectorPath 410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109" name="VectorPath 410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110" name="TextBox4110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5-编写测试脚本</a:t>
            </a:r>
          </a:p>
        </p:txBody>
      </p:sp>
      <p:sp>
        <p:nvSpPr>
          <p:cNvPr id="4112" name="VectorPath 411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113" name="TextBox4113"/>
          <p:cNvSpPr txBox="1"/>
          <p:nvPr/>
        </p:nvSpPr>
        <p:spPr>
          <a:xfrm>
            <a:off x="802323" y="1146414"/>
            <a:ext cx="7739663" cy="42594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掌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握如何编写JMeter测试脚本</a:t>
            </a:r>
          </a:p>
          <a:p>
            <a:pPr marL="0" marR="0" indent="0" eaLnBrk="0">
              <a:lnSpc>
                <a:spcPct val="26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79819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常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用测试元件：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22719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样器-HTTP请求</a:t>
            </a:r>
          </a:p>
          <a:p>
            <a:pPr marL="722719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置元件-HTTP请求默认值</a:t>
            </a:r>
          </a:p>
          <a:p>
            <a:pPr marL="722719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置元件-用户定义的变量</a:t>
            </a:r>
          </a:p>
          <a:p>
            <a:pPr marL="722719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置处理器-JSON提取器</a:t>
            </a:r>
          </a:p>
          <a:p>
            <a:pPr marL="722719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断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言-响应断言</a:t>
            </a:r>
          </a:p>
          <a:p>
            <a:pPr marL="722719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断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言-JSON断言</a:t>
            </a:r>
          </a:p>
          <a:p>
            <a:pPr marL="722719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监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听器-察看结果树</a:t>
            </a:r>
          </a:p>
          <a:p>
            <a:pPr marL="722719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监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听器-聚合报告</a:t>
            </a:r>
          </a:p>
        </p:txBody>
      </p:sp>
      <p:pic>
        <p:nvPicPr>
          <p:cNvPr id="4114" name="281703B6-2BFD-4DFE-E8BE-8430D51CEE99"/>
          <p:cNvPicPr>
            <a:picLocks noChangeAspect="1"/>
          </p:cNvPicPr>
          <p:nvPr/>
        </p:nvPicPr>
        <p:blipFill>
          <a:blip r:embed="rId2" cstate="print">
            <a:extLst>
              <a:ext uri="{1946BA03-B5EA-4568-9EEA-5FD5EADE6009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115" name="TextBox4115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116" name="VectorPath 411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117" name="VectorPath 411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9CDF926-4D64-413C-A6B2-A70EF7328D91}"/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18" name="Combination 411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119" name="VectorPath 411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120" name="VectorPath 412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121" name="TextBox4121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5-编写测试脚本</a:t>
            </a:r>
          </a:p>
        </p:txBody>
      </p:sp>
      <p:sp>
        <p:nvSpPr>
          <p:cNvPr id="4123" name="VectorPath 412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124" name="ADDDF381-E09E-42C4-12ED-7006EDAA1A0A"/>
          <p:cNvPicPr>
            <a:picLocks noChangeAspect="1"/>
          </p:cNvPicPr>
          <p:nvPr/>
        </p:nvPicPr>
        <p:blipFill>
          <a:blip r:embed="rId2" cstate="print">
            <a:extLst>
              <a:ext uri="{C4D6DE89-76E4-4452-4F42-07081E7F8E7E}"/>
            </a:extLst>
          </a:blip>
          <a:srcRect/>
          <a:stretch>
            <a:fillRect/>
          </a:stretch>
        </p:blipFill>
        <p:spPr>
          <a:xfrm>
            <a:off x="4867656" y="1955292"/>
            <a:ext cx="6592824" cy="2325625"/>
          </a:xfrm>
          <a:prstGeom prst="rect">
            <a:avLst/>
          </a:prstGeom>
        </p:spPr>
      </p:pic>
      <p:sp>
        <p:nvSpPr>
          <p:cNvPr id="4125" name="TextBox4125"/>
          <p:cNvSpPr txBox="1"/>
          <p:nvPr/>
        </p:nvSpPr>
        <p:spPr>
          <a:xfrm>
            <a:off x="802323" y="1146414"/>
            <a:ext cx="2990850" cy="30267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掌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握如何编写JMeter测试脚本</a:t>
            </a:r>
          </a:p>
          <a:p>
            <a:pPr marL="0" marR="0" indent="0" eaLnBrk="0">
              <a:lnSpc>
                <a:spcPct val="27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79819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Meter脚本的基本结构：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22719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创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建测试用例结构</a:t>
            </a:r>
          </a:p>
          <a:p>
            <a:pPr marL="722719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设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置HTTP请求默认值</a:t>
            </a:r>
          </a:p>
          <a:p>
            <a:pPr marL="722719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户定义的变量</a:t>
            </a:r>
          </a:p>
          <a:p>
            <a:pPr marL="722719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加监听器-察看结果树</a:t>
            </a:r>
          </a:p>
          <a:p>
            <a:pPr marL="722719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加监听器-聚合报告</a:t>
            </a:r>
          </a:p>
        </p:txBody>
      </p:sp>
      <p:pic>
        <p:nvPicPr>
          <p:cNvPr id="4126" name="6A7F0837-594E-48FD-95D4-DC82AA4B793F"/>
          <p:cNvPicPr>
            <a:picLocks noChangeAspect="1"/>
          </p:cNvPicPr>
          <p:nvPr/>
        </p:nvPicPr>
        <p:blipFill>
          <a:blip r:embed="rId3" cstate="print">
            <a:extLst>
              <a:ext uri="{2ED8CA18-DB72-4DFB-1CE1-B97591DF3319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127" name="TextBox4127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128" name="VectorPath 412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129" name="VectorPath 412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0D5E1C30-3C86-4C69-EBEE-B4FB11E01E00}"/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30" name="Combination 413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131" name="VectorPath 413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132" name="VectorPath 413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133" name="TextBox4133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5-编写测试脚本</a:t>
            </a:r>
          </a:p>
        </p:txBody>
      </p:sp>
      <p:sp>
        <p:nvSpPr>
          <p:cNvPr id="4135" name="VectorPath 413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136" name="AA807E11-1BBF-48E7-42AC-17A0D8F9EEC6"/>
          <p:cNvPicPr>
            <a:picLocks noChangeAspect="1"/>
          </p:cNvPicPr>
          <p:nvPr/>
        </p:nvPicPr>
        <p:blipFill>
          <a:blip r:embed="rId2" cstate="print">
            <a:extLst>
              <a:ext uri="{DD1F39A3-FFF7-44C2-1573-B27239FFFE5A}"/>
            </a:extLst>
          </a:blip>
          <a:stretch>
            <a:fillRect/>
          </a:stretch>
        </p:blipFill>
        <p:spPr>
          <a:xfrm>
            <a:off x="7850124" y="2037588"/>
            <a:ext cx="4341876" cy="1694688"/>
          </a:xfrm>
          <a:prstGeom prst="rect">
            <a:avLst/>
          </a:prstGeom>
        </p:spPr>
      </p:pic>
      <p:pic>
        <p:nvPicPr>
          <p:cNvPr id="4137" name="D34CAA35-69D1-4448-C1FF-E07FACAD836C"/>
          <p:cNvPicPr>
            <a:picLocks noChangeAspect="1"/>
          </p:cNvPicPr>
          <p:nvPr/>
        </p:nvPicPr>
        <p:blipFill>
          <a:blip r:embed="rId3" cstate="print">
            <a:extLst>
              <a:ext uri="{D28A3387-CF23-4623-DC12-14843332FD4D}"/>
            </a:extLst>
          </a:blip>
          <a:srcRect/>
          <a:stretch>
            <a:fillRect/>
          </a:stretch>
        </p:blipFill>
        <p:spPr>
          <a:xfrm>
            <a:off x="6193536" y="3960876"/>
            <a:ext cx="4331208" cy="1641348"/>
          </a:xfrm>
          <a:prstGeom prst="rect">
            <a:avLst/>
          </a:prstGeom>
        </p:spPr>
      </p:pic>
      <p:pic>
        <p:nvPicPr>
          <p:cNvPr id="4138" name="A5C2ABAD-4231-4B45-59CC-5576D13A6986"/>
          <p:cNvPicPr>
            <a:picLocks noChangeAspect="1"/>
          </p:cNvPicPr>
          <p:nvPr/>
        </p:nvPicPr>
        <p:blipFill>
          <a:blip r:embed="rId4" cstate="print">
            <a:extLst>
              <a:ext uri="{110DA9CF-9E5F-43CA-97C3-4F3BB5CA9B84}"/>
            </a:extLst>
          </a:blip>
          <a:srcRect/>
          <a:stretch>
            <a:fillRect/>
          </a:stretch>
        </p:blipFill>
        <p:spPr>
          <a:xfrm>
            <a:off x="1447800" y="3934968"/>
            <a:ext cx="4390644" cy="1664208"/>
          </a:xfrm>
          <a:prstGeom prst="rect">
            <a:avLst/>
          </a:prstGeom>
        </p:spPr>
      </p:pic>
      <p:pic>
        <p:nvPicPr>
          <p:cNvPr id="4139" name="BA0E099E-CB99-42BA-C951-F4FCFD4ABD0A"/>
          <p:cNvPicPr>
            <a:picLocks noChangeAspect="1"/>
          </p:cNvPicPr>
          <p:nvPr/>
        </p:nvPicPr>
        <p:blipFill>
          <a:blip r:embed="rId5" cstate="print">
            <a:extLst>
              <a:ext uri="{7DB68B27-DE52-4954-5255-E957B2AB439B}"/>
            </a:extLst>
          </a:blip>
          <a:srcRect/>
          <a:stretch>
            <a:fillRect/>
          </a:stretch>
        </p:blipFill>
        <p:spPr>
          <a:xfrm>
            <a:off x="3642360" y="982980"/>
            <a:ext cx="4018788" cy="1574292"/>
          </a:xfrm>
          <a:prstGeom prst="rect">
            <a:avLst/>
          </a:prstGeom>
        </p:spPr>
      </p:pic>
      <p:sp>
        <p:nvSpPr>
          <p:cNvPr id="4140" name="TextBox4140"/>
          <p:cNvSpPr txBox="1"/>
          <p:nvPr/>
        </p:nvSpPr>
        <p:spPr>
          <a:xfrm>
            <a:off x="802323" y="1146414"/>
            <a:ext cx="7122885" cy="47348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使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用JMeter实现测试用例</a:t>
            </a:r>
          </a:p>
          <a:p>
            <a:pPr marL="0" marR="0" indent="0" eaLnBrk="0">
              <a:lnSpc>
                <a:spcPct val="27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79819" marR="4685666" indent="0" eaLnBrk="0">
              <a:lnSpc>
                <a:spcPct val="13738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如：获取首页数据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作步骤：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22719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线程组下，添加取样器‘HTTP请求-获取首页数据’，并填写请求数据</a:t>
            </a:r>
          </a:p>
          <a:p>
            <a:pPr marL="722719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取样器下，添加‘响应断言’断言响应状态码</a:t>
            </a:r>
          </a:p>
          <a:p>
            <a:pPr marL="722719" marR="0" lvl="0" indent="-342900" eaLnBrk="0">
              <a:lnSpc>
                <a:spcPct val="102150"/>
              </a:lnSpc>
              <a:spcAft>
                <a:spcPts val="1444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取样器下，添加‘JSON断言’断言errno和errmsg</a:t>
            </a:r>
          </a:p>
          <a:p>
            <a:pPr marL="722719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送请求，调试脚本</a:t>
            </a:r>
          </a:p>
        </p:txBody>
      </p:sp>
      <p:pic>
        <p:nvPicPr>
          <p:cNvPr id="4141" name="075B3B5A-8B9E-4BCA-0B83-2287E78C707A"/>
          <p:cNvPicPr>
            <a:picLocks noChangeAspect="1"/>
          </p:cNvPicPr>
          <p:nvPr/>
        </p:nvPicPr>
        <p:blipFill>
          <a:blip r:embed="rId6" cstate="print">
            <a:extLst>
              <a:ext uri="{C1CDCE5E-20A9-43DE-7690-E18AD0E650F6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142" name="TextBox4142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143" name="VectorPath 414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144" name="VectorPath 414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6566C597-C9BF-4FB4-4756-4D9FC154310A}"/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45" name="Combination 414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146" name="VectorPath 414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147" name="VectorPath 414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148" name="TextBox4148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6-搭建测试环境</a:t>
            </a:r>
          </a:p>
        </p:txBody>
      </p:sp>
      <p:sp>
        <p:nvSpPr>
          <p:cNvPr id="4150" name="VectorPath 415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151" name="49C10F98-3907-4730-BE3D-7A7BB55F9BF8"/>
          <p:cNvPicPr>
            <a:picLocks noChangeAspect="1"/>
          </p:cNvPicPr>
          <p:nvPr/>
        </p:nvPicPr>
        <p:blipFill>
          <a:blip r:embed="rId2" cstate="print">
            <a:extLst>
              <a:ext uri="{67EA8855-F61A-4C92-FBA6-131778781A76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152" name="TextBox4152"/>
          <p:cNvSpPr txBox="1"/>
          <p:nvPr/>
        </p:nvSpPr>
        <p:spPr>
          <a:xfrm>
            <a:off x="802323" y="1146414"/>
            <a:ext cx="7739663" cy="5629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能测试环境的特点：</a:t>
            </a:r>
          </a:p>
          <a:p>
            <a:pPr marL="0" marR="0" indent="0" eaLnBrk="0">
              <a:lnSpc>
                <a:spcPct val="26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22719" marR="0" lvl="0" indent="-34290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独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占性</a:t>
            </a:r>
          </a:p>
          <a:p>
            <a:pPr marL="722719" marR="0" lvl="0" indent="-34290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尽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量保持性能测试环境与真实生产环境的一致性</a:t>
            </a:r>
          </a:p>
          <a:p>
            <a:pPr marL="1179919" marR="0" lvl="1" indent="-342900" eaLnBrk="0">
              <a:lnSpc>
                <a:spcPct val="100000"/>
              </a:lnSpc>
              <a:spcAft>
                <a:spcPts val="135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硬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件环境</a:t>
            </a:r>
          </a:p>
          <a:p>
            <a:pPr marL="1637119" marR="0" lvl="2" indent="-34290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–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包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括服务器环境、网络环境等</a:t>
            </a:r>
          </a:p>
          <a:p>
            <a:pPr marL="1179919" marR="0" lvl="1" indent="-342900" eaLnBrk="0">
              <a:lnSpc>
                <a:spcPct val="100000"/>
              </a:lnSpc>
              <a:spcAft>
                <a:spcPts val="135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软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件环境</a:t>
            </a:r>
          </a:p>
          <a:p>
            <a:pPr marL="1637119" marR="0" lvl="2" indent="-34290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–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版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本一致性：包括操作系统、数据库、被测应用程序、第三方软件等</a:t>
            </a:r>
          </a:p>
          <a:p>
            <a:pPr marL="1637119" marR="0" lvl="2" indent="-34290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–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置一致性：包括操作系统、数据库、被测应用程序、第三方软件等</a:t>
            </a:r>
          </a:p>
          <a:p>
            <a:pPr marL="1179919" marR="0" lvl="1" indent="-342900" eaLnBrk="0">
              <a:lnSpc>
                <a:spcPct val="100000"/>
              </a:lnSpc>
              <a:spcAft>
                <a:spcPts val="135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使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用场景的一致性</a:t>
            </a:r>
          </a:p>
          <a:p>
            <a:pPr marL="1637119" marR="0" lvl="2" indent="-34290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–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础业务数据的一致性</a:t>
            </a:r>
          </a:p>
          <a:p>
            <a:pPr marL="1637119" marR="0" lvl="2" indent="-34290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–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业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务操作模式的一致性：尽量模拟真实场景下用户的使用情况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207828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153" name="VectorPath 415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154" name="VectorPath 415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C0AF8783-C466-4E02-F8DD-CCE375436BBB}"/>
    </p:extLst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55" name="Combination 415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156" name="VectorPath 415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157" name="VectorPath 415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158" name="TextBox4158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6-搭建测试环境</a:t>
            </a:r>
          </a:p>
        </p:txBody>
      </p:sp>
      <p:sp>
        <p:nvSpPr>
          <p:cNvPr id="4160" name="VectorPath 416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161" name="TextBox4161"/>
          <p:cNvSpPr txBox="1"/>
          <p:nvPr/>
        </p:nvSpPr>
        <p:spPr>
          <a:xfrm>
            <a:off x="802323" y="1146414"/>
            <a:ext cx="229743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何构造性能测试数据</a:t>
            </a:r>
          </a:p>
        </p:txBody>
      </p:sp>
      <p:sp>
        <p:nvSpPr>
          <p:cNvPr id="4162" name="TextBox4162"/>
          <p:cNvSpPr txBox="1"/>
          <p:nvPr/>
        </p:nvSpPr>
        <p:spPr>
          <a:xfrm>
            <a:off x="1182141" y="2649244"/>
            <a:ext cx="2882265" cy="654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marR="0" lvl="0" indent="-34290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准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备插入数据的SQL语句</a:t>
            </a:r>
          </a:p>
          <a:p>
            <a:pPr marL="342900" marR="0" lvl="0" indent="-34290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循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环执行SQL语句来插入数据</a:t>
            </a:r>
          </a:p>
        </p:txBody>
      </p:sp>
      <p:pic>
        <p:nvPicPr>
          <p:cNvPr id="4163" name="9006A6CA-8570-42F5-B4CB-D7D1C249AEC1"/>
          <p:cNvPicPr>
            <a:picLocks noChangeAspect="1"/>
          </p:cNvPicPr>
          <p:nvPr/>
        </p:nvPicPr>
        <p:blipFill>
          <a:blip r:embed="rId2" cstate="print">
            <a:extLst>
              <a:ext uri="{12BBDAC1-2477-45DF-3065-A59B1D47D9A2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164" name="TextBox4164"/>
          <p:cNvSpPr txBox="1"/>
          <p:nvPr/>
        </p:nvSpPr>
        <p:spPr>
          <a:xfrm>
            <a:off x="1182141" y="1821204"/>
            <a:ext cx="7359844" cy="31650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的：压测环境中的数据量尽量与生产环境中数据量一致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法：为了快速创建大量数据，可以直接操作数据库进行添加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8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165" name="TextBox4165"/>
          <p:cNvSpPr txBox="1"/>
          <p:nvPr/>
        </p:nvSpPr>
        <p:spPr>
          <a:xfrm>
            <a:off x="1982242" y="3477284"/>
            <a:ext cx="4057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导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包</a:t>
            </a:r>
          </a:p>
        </p:txBody>
      </p:sp>
      <p:sp>
        <p:nvSpPr>
          <p:cNvPr id="4166" name="TextBox4166"/>
          <p:cNvSpPr txBox="1"/>
          <p:nvPr/>
        </p:nvSpPr>
        <p:spPr>
          <a:xfrm>
            <a:off x="1639341" y="3483520"/>
            <a:ext cx="160837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</p:txBody>
      </p:sp>
      <p:sp>
        <p:nvSpPr>
          <p:cNvPr id="4167" name="TextBox4167"/>
          <p:cNvSpPr txBox="1"/>
          <p:nvPr/>
        </p:nvSpPr>
        <p:spPr>
          <a:xfrm>
            <a:off x="1982242" y="3891304"/>
            <a:ext cx="10153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连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接数据库</a:t>
            </a:r>
          </a:p>
        </p:txBody>
      </p:sp>
      <p:sp>
        <p:nvSpPr>
          <p:cNvPr id="4168" name="TextBox4168"/>
          <p:cNvSpPr txBox="1"/>
          <p:nvPr/>
        </p:nvSpPr>
        <p:spPr>
          <a:xfrm>
            <a:off x="1639341" y="3897540"/>
            <a:ext cx="160837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</p:txBody>
      </p:sp>
      <p:sp>
        <p:nvSpPr>
          <p:cNvPr id="4169" name="TextBox4169"/>
          <p:cNvSpPr txBox="1"/>
          <p:nvPr/>
        </p:nvSpPr>
        <p:spPr>
          <a:xfrm>
            <a:off x="1982242" y="4305324"/>
            <a:ext cx="8121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创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建游标</a:t>
            </a:r>
          </a:p>
        </p:txBody>
      </p:sp>
      <p:sp>
        <p:nvSpPr>
          <p:cNvPr id="4170" name="TextBox4170"/>
          <p:cNvSpPr txBox="1"/>
          <p:nvPr/>
        </p:nvSpPr>
        <p:spPr>
          <a:xfrm>
            <a:off x="1639341" y="4311560"/>
            <a:ext cx="160837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</p:txBody>
      </p:sp>
      <p:sp>
        <p:nvSpPr>
          <p:cNvPr id="4171" name="TextBox4171"/>
          <p:cNvSpPr txBox="1"/>
          <p:nvPr/>
        </p:nvSpPr>
        <p:spPr>
          <a:xfrm>
            <a:off x="1982242" y="4719344"/>
            <a:ext cx="11169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行SQL语句</a:t>
            </a:r>
          </a:p>
        </p:txBody>
      </p:sp>
      <p:sp>
        <p:nvSpPr>
          <p:cNvPr id="4172" name="TextBox4172"/>
          <p:cNvSpPr txBox="1"/>
          <p:nvPr/>
        </p:nvSpPr>
        <p:spPr>
          <a:xfrm>
            <a:off x="1639341" y="4725580"/>
            <a:ext cx="160837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</p:txBody>
      </p:sp>
      <p:sp>
        <p:nvSpPr>
          <p:cNvPr id="4173" name="TextBox4173"/>
          <p:cNvSpPr txBox="1"/>
          <p:nvPr/>
        </p:nvSpPr>
        <p:spPr>
          <a:xfrm>
            <a:off x="1639341" y="5133365"/>
            <a:ext cx="1155065" cy="2423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marR="0" lvl="0" indent="-342900" eaLnBrk="0">
              <a:lnSpc>
                <a:spcPct val="102688"/>
              </a:lnSpc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关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闭游标</a:t>
            </a:r>
          </a:p>
        </p:txBody>
      </p:sp>
      <p:sp>
        <p:nvSpPr>
          <p:cNvPr id="4174" name="TextBox4174"/>
          <p:cNvSpPr txBox="1"/>
          <p:nvPr/>
        </p:nvSpPr>
        <p:spPr>
          <a:xfrm>
            <a:off x="1639341" y="5547384"/>
            <a:ext cx="1155065" cy="2423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marR="0" lvl="0" indent="-342900" eaLnBrk="0">
              <a:lnSpc>
                <a:spcPct val="102688"/>
              </a:lnSpc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关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闭连接</a:t>
            </a:r>
          </a:p>
        </p:txBody>
      </p:sp>
      <p:sp>
        <p:nvSpPr>
          <p:cNvPr id="4175" name="TextBox4175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176" name="VectorPath 417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177" name="VectorPath 417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2DBD0A88-DF14-49E8-5B3C-40B46533416B}"/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78" name="Combination 417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179" name="VectorPath 417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180" name="VectorPath 418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181" name="TextBox4181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6-搭建测试环境</a:t>
            </a:r>
          </a:p>
        </p:txBody>
      </p:sp>
      <p:sp>
        <p:nvSpPr>
          <p:cNvPr id="4183" name="VectorPath 418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grpSp>
        <p:nvGrpSpPr>
          <p:cNvPr id="4184" name="Combination 4184"/>
          <p:cNvGrpSpPr/>
          <p:nvPr/>
        </p:nvGrpSpPr>
        <p:grpSpPr>
          <a:xfrm>
            <a:off x="806196" y="1036320"/>
            <a:ext cx="1201445" cy="461772"/>
            <a:chOff x="806196" y="1036320"/>
            <a:chExt cx="1201445" cy="461772"/>
          </a:xfrm>
        </p:grpSpPr>
        <p:sp>
          <p:nvSpPr>
            <p:cNvPr id="4185" name="VectorPath 4185"/>
            <p:cNvSpPr/>
            <p:nvPr/>
          </p:nvSpPr>
          <p:spPr>
            <a:xfrm>
              <a:off x="994118" y="1080211"/>
              <a:ext cx="1013523" cy="389090"/>
            </a:xfrm>
            <a:custGeom>
              <a:avLst/>
              <a:gdLst/>
              <a:ahLst/>
              <a:cxnLst/>
              <a:rect l="l" t="t" r="r" b="b"/>
              <a:pathLst>
                <a:path w="1013523" h="389090">
                  <a:moveTo>
                    <a:pt x="1009129" y="305"/>
                  </a:moveTo>
                  <a:lnTo>
                    <a:pt x="1010907" y="1207"/>
                  </a:lnTo>
                  <a:lnTo>
                    <a:pt x="1012304" y="2616"/>
                  </a:lnTo>
                  <a:lnTo>
                    <a:pt x="1013206" y="4382"/>
                  </a:lnTo>
                  <a:lnTo>
                    <a:pt x="1013523" y="6350"/>
                  </a:lnTo>
                  <a:lnTo>
                    <a:pt x="1013523" y="382740"/>
                  </a:lnTo>
                  <a:lnTo>
                    <a:pt x="1013206" y="384696"/>
                  </a:lnTo>
                  <a:lnTo>
                    <a:pt x="1012304" y="386474"/>
                  </a:lnTo>
                  <a:lnTo>
                    <a:pt x="1010907" y="387871"/>
                  </a:lnTo>
                  <a:lnTo>
                    <a:pt x="1009129" y="388772"/>
                  </a:lnTo>
                  <a:lnTo>
                    <a:pt x="1007174" y="389090"/>
                  </a:lnTo>
                  <a:lnTo>
                    <a:pt x="6350" y="389090"/>
                  </a:lnTo>
                  <a:lnTo>
                    <a:pt x="4381" y="388772"/>
                  </a:lnTo>
                  <a:lnTo>
                    <a:pt x="2616" y="387871"/>
                  </a:lnTo>
                  <a:lnTo>
                    <a:pt x="1207" y="386474"/>
                  </a:lnTo>
                  <a:lnTo>
                    <a:pt x="305" y="384696"/>
                  </a:lnTo>
                  <a:lnTo>
                    <a:pt x="0" y="382740"/>
                  </a:lnTo>
                  <a:lnTo>
                    <a:pt x="0" y="6350"/>
                  </a:lnTo>
                  <a:lnTo>
                    <a:pt x="305" y="4382"/>
                  </a:lnTo>
                  <a:lnTo>
                    <a:pt x="1207" y="2616"/>
                  </a:lnTo>
                  <a:lnTo>
                    <a:pt x="2616" y="1207"/>
                  </a:lnTo>
                  <a:lnTo>
                    <a:pt x="4381" y="305"/>
                  </a:lnTo>
                  <a:lnTo>
                    <a:pt x="6350" y="0"/>
                  </a:lnTo>
                  <a:lnTo>
                    <a:pt x="1007174" y="0"/>
                  </a:lnTo>
                  <a:moveTo>
                    <a:pt x="12700" y="12700"/>
                  </a:moveTo>
                  <a:lnTo>
                    <a:pt x="12700" y="376390"/>
                  </a:lnTo>
                  <a:lnTo>
                    <a:pt x="1000824" y="376390"/>
                  </a:lnTo>
                  <a:lnTo>
                    <a:pt x="1000824" y="1270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4186" name="VectorPath 4186"/>
            <p:cNvSpPr/>
            <p:nvPr/>
          </p:nvSpPr>
          <p:spPr>
            <a:xfrm>
              <a:off x="806196" y="1036320"/>
              <a:ext cx="397764" cy="461772"/>
            </a:xfrm>
            <a:custGeom>
              <a:avLst/>
              <a:gdLst/>
              <a:ahLst/>
              <a:cxnLst/>
              <a:rect l="l" t="t" r="r" b="b"/>
              <a:pathLst>
                <a:path w="397764" h="461772">
                  <a:moveTo>
                    <a:pt x="199644" y="0"/>
                  </a:moveTo>
                  <a:lnTo>
                    <a:pt x="397764" y="100584"/>
                  </a:lnTo>
                  <a:lnTo>
                    <a:pt x="397764" y="362712"/>
                  </a:lnTo>
                  <a:lnTo>
                    <a:pt x="199644" y="461772"/>
                  </a:lnTo>
                  <a:lnTo>
                    <a:pt x="0" y="362712"/>
                  </a:lnTo>
                  <a:lnTo>
                    <a:pt x="0" y="100584"/>
                  </a:lnTo>
                  <a:lnTo>
                    <a:pt x="199644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pic>
        <p:nvPicPr>
          <p:cNvPr id="4187" name="80482BDA-9A25-4D5A-6028-F254D6F7C146"/>
          <p:cNvPicPr>
            <a:picLocks noChangeAspect="1"/>
          </p:cNvPicPr>
          <p:nvPr/>
        </p:nvPicPr>
        <p:blipFill>
          <a:blip r:embed="rId2" cstate="print">
            <a:extLst>
              <a:ext uri="{EDF53EBF-7710-4203-5DDB-EA19EEDCA713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4188" name="TextBox4188"/>
          <p:cNvSpPr txBox="1"/>
          <p:nvPr/>
        </p:nvSpPr>
        <p:spPr>
          <a:xfrm>
            <a:off x="1351026" y="1126950"/>
            <a:ext cx="508635" cy="304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000" kern="0" spc="-15" baseline="0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2000" kern="0" spc="0" baseline="0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pic>
        <p:nvPicPr>
          <p:cNvPr id="4189" name="B2769C13-2E2E-4ECB-A71B-164F230B5DE5"/>
          <p:cNvPicPr>
            <a:picLocks noChangeAspect="1"/>
          </p:cNvPicPr>
          <p:nvPr/>
        </p:nvPicPr>
        <p:blipFill>
          <a:blip r:embed="rId3" cstate="print">
            <a:extLst>
              <a:ext uri="{CE5FA3C4-A7F2-4B3D-7FA9-E485B018893A}"/>
            </a:extLst>
          </a:blip>
          <a:srcRect/>
          <a:stretch>
            <a:fillRect/>
          </a:stretch>
        </p:blipFill>
        <p:spPr>
          <a:xfrm>
            <a:off x="4322064" y="2159508"/>
            <a:ext cx="7606285" cy="4416552"/>
          </a:xfrm>
          <a:prstGeom prst="rect">
            <a:avLst/>
          </a:prstGeom>
        </p:spPr>
      </p:pic>
      <p:sp>
        <p:nvSpPr>
          <p:cNvPr id="4190" name="TextBox4190"/>
          <p:cNvSpPr txBox="1"/>
          <p:nvPr/>
        </p:nvSpPr>
        <p:spPr>
          <a:xfrm>
            <a:off x="1148969" y="1688019"/>
            <a:ext cx="4195445" cy="18970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、通过编写Python脚本，构造10万条商品记录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0657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2325" kern="0" spc="-1110" baseline="27957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2325" kern="0" spc="-400" baseline="139785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•</a:t>
            </a:r>
            <a:r>
              <a:rPr lang="en-US" altLang="zh-CN" sz="2325" kern="0" spc="-250" baseline="139785" noProof="0" dirty="0"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 </a:t>
            </a:r>
            <a:r>
              <a:rPr lang="en-US" altLang="zh-CN" sz="2325" kern="0" spc="-1110" baseline="27957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2325" kern="0" spc="-1110" baseline="13978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准</a:t>
            </a:r>
            <a:r>
              <a:rPr lang="en-US" altLang="zh-CN" sz="1550" kern="0" spc="-7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循</a:t>
            </a:r>
            <a:r>
              <a:rPr lang="en-US" altLang="zh-CN" sz="2325" kern="0" spc="-1110" baseline="27957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步</a:t>
            </a:r>
            <a:r>
              <a:rPr lang="en-US" altLang="zh-CN" sz="2325" kern="0" spc="-1110" baseline="13978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备</a:t>
            </a:r>
            <a:r>
              <a:rPr lang="en-US" altLang="zh-CN" sz="1550" kern="0" spc="-7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环</a:t>
            </a:r>
            <a:r>
              <a:rPr lang="en-US" altLang="zh-CN" sz="2325" kern="0" spc="-1110" baseline="27957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骤</a:t>
            </a:r>
            <a:r>
              <a:rPr lang="en-US" altLang="zh-CN" sz="2325" kern="0" spc="-1110" baseline="13978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插</a:t>
            </a:r>
            <a:r>
              <a:rPr lang="en-US" altLang="zh-CN" sz="1550" kern="0" spc="-7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执</a:t>
            </a:r>
            <a:r>
              <a:rPr lang="en-US" altLang="zh-CN" sz="2325" kern="0" spc="-1110" baseline="27957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</a:t>
            </a:r>
            <a:r>
              <a:rPr lang="en-US" altLang="zh-CN" sz="2325" kern="0" spc="-1110" baseline="13978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</a:t>
            </a:r>
            <a:r>
              <a:rPr lang="en-US" altLang="zh-CN" sz="1550" kern="0" spc="-7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</a:t>
            </a:r>
            <a:r>
              <a:rPr lang="en-US" altLang="zh-CN" sz="2325" kern="0" spc="-1110" baseline="13978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1550" kern="0" spc="-230" baseline="0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S</a:t>
            </a:r>
            <a:r>
              <a:rPr lang="en-US" altLang="zh-CN" sz="1550" kern="0" spc="-330" baseline="0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Q</a:t>
            </a:r>
            <a:r>
              <a:rPr lang="en-US" altLang="zh-CN" sz="1550" kern="0" spc="-240" baseline="0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L</a:t>
            </a:r>
            <a:r>
              <a:rPr lang="en-US" altLang="zh-CN" sz="2325" kern="0" spc="-1090" baseline="13978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</a:t>
            </a:r>
            <a:r>
              <a:rPr lang="en-US" altLang="zh-CN" sz="1550" kern="0" spc="-7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语</a:t>
            </a:r>
            <a:r>
              <a:rPr lang="en-US" altLang="zh-CN" sz="2325" kern="0" spc="-1090" baseline="13978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1550" kern="0" spc="-7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句</a:t>
            </a:r>
            <a:r>
              <a:rPr lang="en-US" altLang="zh-CN" sz="2325" kern="0" spc="-325" baseline="139785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S</a:t>
            </a:r>
            <a:r>
              <a:rPr lang="en-US" altLang="zh-CN" sz="1550" kern="0" spc="-7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来</a:t>
            </a:r>
            <a:r>
              <a:rPr lang="en-US" altLang="zh-CN" sz="2325" kern="0" spc="-475" baseline="139785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Q</a:t>
            </a:r>
            <a:r>
              <a:rPr lang="en-US" altLang="zh-CN" sz="2325" kern="0" spc="-340" baseline="139785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L</a:t>
            </a:r>
            <a:r>
              <a:rPr lang="en-US" altLang="zh-CN" sz="1550" kern="0" spc="-7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插</a:t>
            </a:r>
            <a:r>
              <a:rPr lang="en-US" altLang="zh-CN" sz="2325" kern="0" spc="-1090" baseline="13978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语句</a:t>
            </a:r>
            <a:r>
              <a:rPr lang="en-US" altLang="zh-CN" sz="1550" kern="0" spc="-7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入数据</a:t>
            </a:r>
          </a:p>
        </p:txBody>
      </p:sp>
      <p:pic>
        <p:nvPicPr>
          <p:cNvPr id="4191" name="F224BDC5-12EA-4811-6AEB-DA475C0A7AAB"/>
          <p:cNvPicPr>
            <a:picLocks noChangeAspect="1"/>
          </p:cNvPicPr>
          <p:nvPr/>
        </p:nvPicPr>
        <p:blipFill>
          <a:blip r:embed="rId4" cstate="print">
            <a:extLst>
              <a:ext uri="{04FF8AF7-9616-4DD7-4603-94428D339D4D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192" name="TextBox4192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193" name="VectorPath 419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194" name="VectorPath 419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DD9A0FF1-86D0-433A-8267-F37A3A37D206}"/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5" name="Combination 419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196" name="VectorPath 419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197" name="VectorPath 419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198" name="TextBox4198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7-性能测试监控</a:t>
            </a:r>
          </a:p>
        </p:txBody>
      </p:sp>
      <p:sp>
        <p:nvSpPr>
          <p:cNvPr id="4200" name="VectorPath 420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201" name="CC9CE00B-3C4B-463F-0886-F18DE5034CC4"/>
          <p:cNvPicPr>
            <a:picLocks noChangeAspect="1"/>
          </p:cNvPicPr>
          <p:nvPr/>
        </p:nvPicPr>
        <p:blipFill>
          <a:blip r:embed="rId2" cstate="print">
            <a:extLst>
              <a:ext uri="{D9F2399E-A099-4019-E73B-6CE7FA0C742E}"/>
            </a:extLst>
          </a:blip>
          <a:srcRect/>
          <a:stretch>
            <a:fillRect/>
          </a:stretch>
        </p:blipFill>
        <p:spPr>
          <a:xfrm>
            <a:off x="5311140" y="4521708"/>
            <a:ext cx="4091940" cy="2156460"/>
          </a:xfrm>
          <a:prstGeom prst="rect">
            <a:avLst/>
          </a:prstGeom>
        </p:spPr>
      </p:pic>
      <p:pic>
        <p:nvPicPr>
          <p:cNvPr id="4202" name="10FF1A3A-2D70-42FE-C264-4D7015F8640A"/>
          <p:cNvPicPr>
            <a:picLocks noChangeAspect="1"/>
          </p:cNvPicPr>
          <p:nvPr/>
        </p:nvPicPr>
        <p:blipFill>
          <a:blip r:embed="rId3" cstate="print">
            <a:extLst>
              <a:ext uri="{D6C97980-2368-4348-97B2-B8D309A8B4C2}"/>
            </a:extLst>
          </a:blip>
          <a:srcRect/>
          <a:stretch>
            <a:fillRect/>
          </a:stretch>
        </p:blipFill>
        <p:spPr>
          <a:xfrm>
            <a:off x="4026408" y="1373124"/>
            <a:ext cx="5367529" cy="3037332"/>
          </a:xfrm>
          <a:prstGeom prst="rect">
            <a:avLst/>
          </a:prstGeom>
        </p:spPr>
      </p:pic>
      <p:sp>
        <p:nvSpPr>
          <p:cNvPr id="4203" name="TextBox4203"/>
          <p:cNvSpPr txBox="1"/>
          <p:nvPr/>
        </p:nvSpPr>
        <p:spPr>
          <a:xfrm>
            <a:off x="802323" y="1146414"/>
            <a:ext cx="4272052" cy="5103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何监控性能测试指标</a:t>
            </a:r>
          </a:p>
          <a:p>
            <a:pPr marL="0" marR="0" indent="0" eaLnBrk="0">
              <a:lnSpc>
                <a:spcPct val="27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79819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能测试的基础指标指标：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22719" marR="0" lvl="0" indent="-34290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统指标：</a:t>
            </a:r>
          </a:p>
          <a:p>
            <a:pPr marL="1179919" marR="0" lvl="1" indent="-342900" eaLnBrk="0">
              <a:lnSpc>
                <a:spcPct val="100000"/>
              </a:lnSpc>
              <a:spcAft>
                <a:spcPts val="135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应时间</a:t>
            </a:r>
          </a:p>
          <a:p>
            <a:pPr marL="1179919" marR="0" lvl="1" indent="-342900" eaLnBrk="0">
              <a:lnSpc>
                <a:spcPct val="100000"/>
              </a:lnSpc>
              <a:spcAft>
                <a:spcPts val="135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并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发数</a:t>
            </a:r>
          </a:p>
          <a:p>
            <a:pPr marL="1179919" marR="0" lvl="1" indent="-342900" eaLnBrk="0">
              <a:lnSpc>
                <a:spcPct val="100000"/>
              </a:lnSpc>
              <a:spcAft>
                <a:spcPts val="135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吞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吐量</a:t>
            </a:r>
          </a:p>
          <a:p>
            <a:pPr marL="1179919" marR="0" lvl="1" indent="-342900" eaLnBrk="0">
              <a:lnSpc>
                <a:spcPct val="100000"/>
              </a:lnSpc>
              <a:spcAft>
                <a:spcPts val="135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错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误率</a:t>
            </a:r>
          </a:p>
          <a:p>
            <a:pPr marL="665569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务器资源指标</a:t>
            </a:r>
          </a:p>
          <a:p>
            <a:pPr marL="1122769" marR="0" lvl="1" indent="-285750" eaLnBrk="0">
              <a:lnSpc>
                <a:spcPct val="100000"/>
              </a:lnSpc>
              <a:spcAft>
                <a:spcPts val="135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PU使用率：一般可接受上限为85%</a:t>
            </a:r>
          </a:p>
          <a:p>
            <a:pPr marL="1122769" marR="0" lvl="1" indent="-285750" eaLnBrk="0">
              <a:lnSpc>
                <a:spcPct val="100000"/>
              </a:lnSpc>
              <a:spcAft>
                <a:spcPts val="135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存利用率：一般可接受上限为85%</a:t>
            </a:r>
          </a:p>
          <a:p>
            <a:pPr marL="1122769" marR="0" lvl="1" indent="-285750" eaLnBrk="0">
              <a:lnSpc>
                <a:spcPct val="100000"/>
              </a:lnSpc>
              <a:spcAft>
                <a:spcPts val="135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磁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盘I/O</a:t>
            </a:r>
          </a:p>
          <a:p>
            <a:pPr marL="1122769" marR="0" lvl="1" indent="-285750" eaLnBrk="0">
              <a:lnSpc>
                <a:spcPct val="102688"/>
              </a:lnSpc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网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络带宽</a:t>
            </a:r>
          </a:p>
        </p:txBody>
      </p:sp>
      <p:pic>
        <p:nvPicPr>
          <p:cNvPr id="4204" name="333E57C7-8D53-4A75-E9F1-59E22A19646F"/>
          <p:cNvPicPr>
            <a:picLocks noChangeAspect="1"/>
          </p:cNvPicPr>
          <p:nvPr/>
        </p:nvPicPr>
        <p:blipFill>
          <a:blip r:embed="rId4" cstate="print">
            <a:extLst>
              <a:ext uri="{7FCA784C-6501-479C-C4AA-8F89AD46B809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205" name="TextBox4205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206" name="VectorPath 420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207" name="VectorPath 420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6B1E5672-82DA-40D5-87FD-2DA3F8A8D913}"/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08" name="Combination 420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209" name="VectorPath 420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210" name="VectorPath 421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211" name="TextBox4211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8-执行测试脚本</a:t>
            </a:r>
          </a:p>
        </p:txBody>
      </p:sp>
      <p:sp>
        <p:nvSpPr>
          <p:cNvPr id="4213" name="VectorPath 421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214" name="TextBox4214"/>
          <p:cNvSpPr txBox="1"/>
          <p:nvPr/>
        </p:nvSpPr>
        <p:spPr>
          <a:xfrm>
            <a:off x="802323" y="1146414"/>
            <a:ext cx="229743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何执行性能测试脚本</a:t>
            </a:r>
          </a:p>
        </p:txBody>
      </p:sp>
      <p:sp>
        <p:nvSpPr>
          <p:cNvPr id="4215" name="TextBox4215"/>
          <p:cNvSpPr txBox="1"/>
          <p:nvPr/>
        </p:nvSpPr>
        <p:spPr>
          <a:xfrm>
            <a:off x="1182141" y="1821204"/>
            <a:ext cx="16249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台测试机执行：</a:t>
            </a:r>
          </a:p>
        </p:txBody>
      </p:sp>
      <p:sp>
        <p:nvSpPr>
          <p:cNvPr id="4216" name="TextBox4216"/>
          <p:cNvSpPr txBox="1"/>
          <p:nvPr/>
        </p:nvSpPr>
        <p:spPr>
          <a:xfrm>
            <a:off x="1182141" y="4257064"/>
            <a:ext cx="12185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分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布式执行：</a:t>
            </a:r>
          </a:p>
        </p:txBody>
      </p:sp>
      <p:sp>
        <p:nvSpPr>
          <p:cNvPr id="4217" name="TextBox4217"/>
          <p:cNvSpPr txBox="1"/>
          <p:nvPr/>
        </p:nvSpPr>
        <p:spPr>
          <a:xfrm>
            <a:off x="1925092" y="3429024"/>
            <a:ext cx="12185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持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并发较低。</a:t>
            </a:r>
          </a:p>
        </p:txBody>
      </p:sp>
      <p:sp>
        <p:nvSpPr>
          <p:cNvPr id="4218" name="TextBox4218"/>
          <p:cNvSpPr txBox="1"/>
          <p:nvPr/>
        </p:nvSpPr>
        <p:spPr>
          <a:xfrm>
            <a:off x="1639341" y="3063264"/>
            <a:ext cx="101283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</a:p>
        </p:txBody>
      </p:sp>
      <p:sp>
        <p:nvSpPr>
          <p:cNvPr id="4219" name="TextBox4219"/>
          <p:cNvSpPr txBox="1"/>
          <p:nvPr/>
        </p:nvSpPr>
        <p:spPr>
          <a:xfrm>
            <a:off x="1639341" y="3843044"/>
            <a:ext cx="101283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</a:p>
        </p:txBody>
      </p:sp>
      <p:pic>
        <p:nvPicPr>
          <p:cNvPr id="4220" name="BF199971-6A17-40F6-D305-DB8621BF894E"/>
          <p:cNvPicPr>
            <a:picLocks noChangeAspect="1"/>
          </p:cNvPicPr>
          <p:nvPr/>
        </p:nvPicPr>
        <p:blipFill>
          <a:blip r:embed="rId2" cstate="print">
            <a:extLst>
              <a:ext uri="{37FB78D6-7239-4094-E67B-66361C7912B7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221" name="TextBox4221"/>
          <p:cNvSpPr txBox="1"/>
          <p:nvPr/>
        </p:nvSpPr>
        <p:spPr>
          <a:xfrm>
            <a:off x="1525041" y="1911618"/>
            <a:ext cx="9441816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2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0005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W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indows环境：操作界面化、直观、易上手，但是软件占用机器资源较多，导致资源使用率不高；可支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2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0005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inux环境：命令行操作，结果查看不太方便，但资源利用率相对较高；可支持较高并发。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1075"/>
              </a:lnSpc>
              <a:spcAft>
                <a:spcPts val="622"/>
              </a:spcAft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果单台压测机的并发量不能够满足要求，则可以通过分布式压测来提高并发量。</a:t>
            </a:r>
          </a:p>
        </p:txBody>
      </p:sp>
      <p:sp>
        <p:nvSpPr>
          <p:cNvPr id="4222" name="TextBox4222"/>
          <p:cNvSpPr txBox="1"/>
          <p:nvPr/>
        </p:nvSpPr>
        <p:spPr>
          <a:xfrm>
            <a:off x="1182141" y="4675953"/>
            <a:ext cx="70898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•</a:t>
            </a:r>
          </a:p>
        </p:txBody>
      </p:sp>
      <p:sp>
        <p:nvSpPr>
          <p:cNvPr id="4223" name="TextBox4223"/>
          <p:cNvSpPr txBox="1"/>
          <p:nvPr/>
        </p:nvSpPr>
        <p:spPr>
          <a:xfrm>
            <a:off x="1182141" y="2235224"/>
            <a:ext cx="5625465" cy="6549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marR="0" lvl="0" indent="-34290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提：先保证脚本调试通过之后，才能进入正式压测阶段。</a:t>
            </a:r>
          </a:p>
          <a:p>
            <a:pPr marL="342900" marR="0" lvl="0" indent="-34290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可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以选择Windows或者Linux测试机来执行：</a:t>
            </a:r>
          </a:p>
        </p:txBody>
      </p:sp>
      <p:sp>
        <p:nvSpPr>
          <p:cNvPr id="4224" name="TextBox4224"/>
          <p:cNvSpPr txBox="1"/>
          <p:nvPr/>
        </p:nvSpPr>
        <p:spPr>
          <a:xfrm>
            <a:off x="1182141" y="5085104"/>
            <a:ext cx="7454264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marR="0" lvl="0" indent="-34290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Meter工具支持分布式压测，即多台机器同时执行同一个脚本，然后统计结果。</a:t>
            </a:r>
          </a:p>
        </p:txBody>
      </p:sp>
      <p:sp>
        <p:nvSpPr>
          <p:cNvPr id="4225" name="TextBox4225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226" name="VectorPath 422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227" name="VectorPath 422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C3820A8B-01A7-4582-1ED9-7B319346CDE3}"/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9" name="Combination 44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50" name="VectorPath 45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51" name="VectorPath 45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52" name="TextBox452"/>
          <p:cNvSpPr txBox="1"/>
          <p:nvPr/>
        </p:nvSpPr>
        <p:spPr>
          <a:xfrm>
            <a:off x="802323" y="345580"/>
            <a:ext cx="16840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5-负载测试</a:t>
            </a:r>
          </a:p>
        </p:txBody>
      </p:sp>
      <p:sp>
        <p:nvSpPr>
          <p:cNvPr id="454" name="VectorPath 45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55" name="91B069E6-4103-4781-D382-D8E7A2055DEF"/>
          <p:cNvPicPr>
            <a:picLocks noChangeAspect="1"/>
          </p:cNvPicPr>
          <p:nvPr/>
        </p:nvPicPr>
        <p:blipFill>
          <a:blip r:embed="rId2" cstate="print">
            <a:extLst>
              <a:ext uri="{2BFF0C4B-A792-4AD3-6C39-682BB3891DC9}"/>
            </a:extLst>
          </a:blip>
          <a:srcRect/>
          <a:stretch>
            <a:fillRect/>
          </a:stretch>
        </p:blipFill>
        <p:spPr>
          <a:xfrm>
            <a:off x="8477758" y="2405520"/>
            <a:ext cx="1219200" cy="276225"/>
          </a:xfrm>
          <a:prstGeom prst="rect">
            <a:avLst/>
          </a:prstGeom>
        </p:spPr>
      </p:pic>
      <p:pic>
        <p:nvPicPr>
          <p:cNvPr id="456" name="1E399D4C-6E23-4A2A-C2D8-8302B9762499"/>
          <p:cNvPicPr>
            <a:picLocks noChangeAspect="1"/>
          </p:cNvPicPr>
          <p:nvPr/>
        </p:nvPicPr>
        <p:blipFill>
          <a:blip r:embed="rId3" cstate="print">
            <a:extLst>
              <a:ext uri="{D4512F04-D2C0-48F3-D9F1-07290AED5AF6}"/>
            </a:extLst>
          </a:blip>
          <a:srcRect/>
          <a:stretch>
            <a:fillRect/>
          </a:stretch>
        </p:blipFill>
        <p:spPr>
          <a:xfrm>
            <a:off x="1900428" y="1046988"/>
            <a:ext cx="2438400" cy="2404872"/>
          </a:xfrm>
          <a:prstGeom prst="rect">
            <a:avLst/>
          </a:prstGeom>
        </p:spPr>
      </p:pic>
      <p:pic>
        <p:nvPicPr>
          <p:cNvPr id="457" name="41A98C15-76ED-422B-67F2-F2A3843FC09A"/>
          <p:cNvPicPr>
            <a:picLocks noChangeAspect="1"/>
          </p:cNvPicPr>
          <p:nvPr/>
        </p:nvPicPr>
        <p:blipFill>
          <a:blip r:embed="rId4" cstate="print">
            <a:extLst>
              <a:ext uri="{8A575B6F-F15E-4AF5-3170-C5C5F1BBC58E}"/>
            </a:extLst>
          </a:blip>
          <a:srcRect/>
          <a:stretch>
            <a:fillRect/>
          </a:stretch>
        </p:blipFill>
        <p:spPr>
          <a:xfrm>
            <a:off x="4192334" y="1941627"/>
            <a:ext cx="3305175" cy="295275"/>
          </a:xfrm>
          <a:prstGeom prst="rect">
            <a:avLst/>
          </a:prstGeom>
        </p:spPr>
      </p:pic>
      <p:pic>
        <p:nvPicPr>
          <p:cNvPr id="458" name="E099675C-ECF5-417A-BF16-7D591E559D41"/>
          <p:cNvPicPr>
            <a:picLocks noChangeAspect="1"/>
          </p:cNvPicPr>
          <p:nvPr/>
        </p:nvPicPr>
        <p:blipFill>
          <a:blip r:embed="rId5" cstate="print">
            <a:extLst>
              <a:ext uri="{838C4BBC-5685-4580-C5EF-7FC203B974F8}"/>
            </a:extLst>
          </a:blip>
          <a:srcRect/>
          <a:stretch>
            <a:fillRect/>
          </a:stretch>
        </p:blipFill>
        <p:spPr>
          <a:xfrm>
            <a:off x="4181628" y="2360714"/>
            <a:ext cx="4038600" cy="276225"/>
          </a:xfrm>
          <a:prstGeom prst="rect">
            <a:avLst/>
          </a:prstGeom>
        </p:spPr>
      </p:pic>
      <p:sp>
        <p:nvSpPr>
          <p:cNvPr id="459" name="VectorPath 459"/>
          <p:cNvSpPr/>
          <p:nvPr/>
        </p:nvSpPr>
        <p:spPr>
          <a:xfrm>
            <a:off x="1887220" y="4701540"/>
            <a:ext cx="8061961" cy="1244600"/>
          </a:xfrm>
          <a:custGeom>
            <a:avLst/>
            <a:gdLst/>
            <a:ahLst/>
            <a:cxnLst/>
            <a:rect l="l" t="t" r="r" b="b"/>
            <a:pathLst>
              <a:path w="8061961" h="1244600">
                <a:moveTo>
                  <a:pt x="8051736" y="242"/>
                </a:moveTo>
                <a:lnTo>
                  <a:pt x="8054124" y="965"/>
                </a:lnTo>
                <a:lnTo>
                  <a:pt x="8056321" y="2134"/>
                </a:lnTo>
                <a:lnTo>
                  <a:pt x="8058238" y="3721"/>
                </a:lnTo>
                <a:lnTo>
                  <a:pt x="8059814" y="5639"/>
                </a:lnTo>
                <a:lnTo>
                  <a:pt x="8060995" y="7836"/>
                </a:lnTo>
                <a:lnTo>
                  <a:pt x="8061719" y="10223"/>
                </a:lnTo>
                <a:lnTo>
                  <a:pt x="8061961" y="12700"/>
                </a:lnTo>
                <a:lnTo>
                  <a:pt x="8061961" y="1231900"/>
                </a:lnTo>
                <a:lnTo>
                  <a:pt x="8061719" y="1234376"/>
                </a:lnTo>
                <a:lnTo>
                  <a:pt x="8060995" y="1236763"/>
                </a:lnTo>
                <a:lnTo>
                  <a:pt x="8059814" y="1238961"/>
                </a:lnTo>
                <a:lnTo>
                  <a:pt x="8058238" y="1240879"/>
                </a:lnTo>
                <a:lnTo>
                  <a:pt x="8056321" y="1242454"/>
                </a:lnTo>
                <a:lnTo>
                  <a:pt x="8054124" y="1243635"/>
                </a:lnTo>
                <a:lnTo>
                  <a:pt x="8051736" y="1244359"/>
                </a:lnTo>
                <a:lnTo>
                  <a:pt x="8049261" y="1244600"/>
                </a:lnTo>
                <a:lnTo>
                  <a:pt x="12700" y="1244600"/>
                </a:lnTo>
                <a:lnTo>
                  <a:pt x="10223" y="1244359"/>
                </a:lnTo>
                <a:lnTo>
                  <a:pt x="7836" y="1243635"/>
                </a:lnTo>
                <a:lnTo>
                  <a:pt x="5639" y="1242454"/>
                </a:lnTo>
                <a:lnTo>
                  <a:pt x="3721" y="1240879"/>
                </a:lnTo>
                <a:lnTo>
                  <a:pt x="2146" y="1238961"/>
                </a:lnTo>
                <a:lnTo>
                  <a:pt x="965" y="1236763"/>
                </a:lnTo>
                <a:lnTo>
                  <a:pt x="241" y="1234376"/>
                </a:lnTo>
                <a:lnTo>
                  <a:pt x="0" y="1231900"/>
                </a:lnTo>
                <a:lnTo>
                  <a:pt x="0" y="12700"/>
                </a:lnTo>
                <a:lnTo>
                  <a:pt x="241" y="10223"/>
                </a:lnTo>
                <a:lnTo>
                  <a:pt x="965" y="7836"/>
                </a:lnTo>
                <a:lnTo>
                  <a:pt x="2146" y="5639"/>
                </a:lnTo>
                <a:lnTo>
                  <a:pt x="3721" y="3721"/>
                </a:lnTo>
                <a:lnTo>
                  <a:pt x="5639" y="2134"/>
                </a:lnTo>
                <a:lnTo>
                  <a:pt x="7836" y="965"/>
                </a:lnTo>
                <a:lnTo>
                  <a:pt x="10223" y="242"/>
                </a:lnTo>
                <a:lnTo>
                  <a:pt x="12700" y="0"/>
                </a:lnTo>
                <a:lnTo>
                  <a:pt x="8049261" y="0"/>
                </a:lnTo>
                <a:moveTo>
                  <a:pt x="25400" y="25400"/>
                </a:moveTo>
                <a:lnTo>
                  <a:pt x="25400" y="1219200"/>
                </a:lnTo>
                <a:lnTo>
                  <a:pt x="8036561" y="1219200"/>
                </a:lnTo>
                <a:lnTo>
                  <a:pt x="8036561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460" name="TextBox460"/>
          <p:cNvSpPr txBox="1"/>
          <p:nvPr/>
        </p:nvSpPr>
        <p:spPr>
          <a:xfrm>
            <a:off x="2461336" y="3679962"/>
            <a:ext cx="6894830" cy="24467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104934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负</a:t>
            </a:r>
            <a:r>
              <a:rPr lang="en-US" altLang="zh-CN" sz="1750" kern="0" spc="0" baseline="0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载测试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7142"/>
              </a:lnSpc>
            </a:pPr>
            <a:r>
              <a:rPr lang="en-US" altLang="zh-CN" sz="1750" kern="0" spc="1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通过</a:t>
            </a:r>
            <a:r>
              <a:rPr lang="en-US" altLang="zh-CN" sz="17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逐步增加系统负载</a:t>
            </a:r>
            <a:r>
              <a:rPr lang="en-US" altLang="zh-CN" sz="1750" kern="0" spc="1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，确定在</a:t>
            </a:r>
            <a:r>
              <a:rPr lang="en-US" altLang="zh-CN" sz="17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满足系统的性能指标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情况下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，找出系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统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所能够承受的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最大负载量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的测试。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grpSp>
        <p:nvGrpSpPr>
          <p:cNvPr id="461" name="Combination 461"/>
          <p:cNvGrpSpPr/>
          <p:nvPr/>
        </p:nvGrpSpPr>
        <p:grpSpPr>
          <a:xfrm>
            <a:off x="5186426" y="3106420"/>
            <a:ext cx="200876" cy="1426731"/>
            <a:chOff x="5186426" y="3106420"/>
            <a:chExt cx="200876" cy="1426731"/>
          </a:xfrm>
        </p:grpSpPr>
        <p:sp>
          <p:nvSpPr>
            <p:cNvPr id="462" name="VectorPath 462"/>
            <p:cNvSpPr/>
            <p:nvPr/>
          </p:nvSpPr>
          <p:spPr>
            <a:xfrm>
              <a:off x="5198364" y="3119628"/>
              <a:ext cx="176785" cy="1400556"/>
            </a:xfrm>
            <a:custGeom>
              <a:avLst/>
              <a:gdLst/>
              <a:ahLst/>
              <a:cxnLst/>
              <a:rect l="l" t="t" r="r" b="b"/>
              <a:pathLst>
                <a:path w="176785" h="1400556">
                  <a:moveTo>
                    <a:pt x="44196" y="0"/>
                  </a:moveTo>
                  <a:lnTo>
                    <a:pt x="44196" y="1313688"/>
                  </a:lnTo>
                  <a:lnTo>
                    <a:pt x="0" y="1313688"/>
                  </a:lnTo>
                  <a:lnTo>
                    <a:pt x="88392" y="1400556"/>
                  </a:lnTo>
                  <a:lnTo>
                    <a:pt x="176785" y="1313688"/>
                  </a:lnTo>
                  <a:lnTo>
                    <a:pt x="132588" y="1313688"/>
                  </a:lnTo>
                  <a:lnTo>
                    <a:pt x="132588" y="0"/>
                  </a:lnTo>
                  <a:lnTo>
                    <a:pt x="44196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463" name="VectorPath 463"/>
            <p:cNvSpPr/>
            <p:nvPr/>
          </p:nvSpPr>
          <p:spPr>
            <a:xfrm>
              <a:off x="5186426" y="3106420"/>
              <a:ext cx="200876" cy="1426731"/>
            </a:xfrm>
            <a:custGeom>
              <a:avLst/>
              <a:gdLst/>
              <a:ahLst/>
              <a:cxnLst/>
              <a:rect l="l" t="t" r="r" b="b"/>
              <a:pathLst>
                <a:path w="200876" h="1426731">
                  <a:moveTo>
                    <a:pt x="146800" y="241"/>
                  </a:moveTo>
                  <a:lnTo>
                    <a:pt x="149187" y="965"/>
                  </a:lnTo>
                  <a:lnTo>
                    <a:pt x="151384" y="2146"/>
                  </a:lnTo>
                  <a:lnTo>
                    <a:pt x="153302" y="3721"/>
                  </a:lnTo>
                  <a:lnTo>
                    <a:pt x="154889" y="5639"/>
                  </a:lnTo>
                  <a:lnTo>
                    <a:pt x="156058" y="7836"/>
                  </a:lnTo>
                  <a:lnTo>
                    <a:pt x="156782" y="10223"/>
                  </a:lnTo>
                  <a:lnTo>
                    <a:pt x="157023" y="12700"/>
                  </a:lnTo>
                  <a:lnTo>
                    <a:pt x="157023" y="1313561"/>
                  </a:lnTo>
                  <a:lnTo>
                    <a:pt x="188214" y="1313561"/>
                  </a:lnTo>
                  <a:lnTo>
                    <a:pt x="190919" y="1313852"/>
                  </a:lnTo>
                  <a:lnTo>
                    <a:pt x="193485" y="1314704"/>
                  </a:lnTo>
                  <a:lnTo>
                    <a:pt x="195822" y="1316088"/>
                  </a:lnTo>
                  <a:lnTo>
                    <a:pt x="197815" y="1317942"/>
                  </a:lnTo>
                  <a:lnTo>
                    <a:pt x="199365" y="1320178"/>
                  </a:lnTo>
                  <a:lnTo>
                    <a:pt x="200394" y="1322679"/>
                  </a:lnTo>
                  <a:lnTo>
                    <a:pt x="200876" y="1325359"/>
                  </a:lnTo>
                  <a:lnTo>
                    <a:pt x="200787" y="1328065"/>
                  </a:lnTo>
                  <a:lnTo>
                    <a:pt x="200114" y="1330693"/>
                  </a:lnTo>
                  <a:lnTo>
                    <a:pt x="198895" y="1333132"/>
                  </a:lnTo>
                  <a:lnTo>
                    <a:pt x="197193" y="1335240"/>
                  </a:lnTo>
                  <a:lnTo>
                    <a:pt x="109424" y="1423010"/>
                  </a:lnTo>
                  <a:lnTo>
                    <a:pt x="107493" y="1424597"/>
                  </a:lnTo>
                  <a:lnTo>
                    <a:pt x="105297" y="1425765"/>
                  </a:lnTo>
                  <a:lnTo>
                    <a:pt x="102920" y="1426489"/>
                  </a:lnTo>
                  <a:lnTo>
                    <a:pt x="100445" y="1426731"/>
                  </a:lnTo>
                  <a:lnTo>
                    <a:pt x="97968" y="1426489"/>
                  </a:lnTo>
                  <a:lnTo>
                    <a:pt x="95581" y="1425765"/>
                  </a:lnTo>
                  <a:lnTo>
                    <a:pt x="93383" y="1424597"/>
                  </a:lnTo>
                  <a:lnTo>
                    <a:pt x="91466" y="1423010"/>
                  </a:lnTo>
                  <a:lnTo>
                    <a:pt x="3683" y="1335240"/>
                  </a:lnTo>
                  <a:lnTo>
                    <a:pt x="1982" y="1333132"/>
                  </a:lnTo>
                  <a:lnTo>
                    <a:pt x="762" y="1330693"/>
                  </a:lnTo>
                  <a:lnTo>
                    <a:pt x="102" y="1328065"/>
                  </a:lnTo>
                  <a:lnTo>
                    <a:pt x="0" y="1325359"/>
                  </a:lnTo>
                  <a:lnTo>
                    <a:pt x="483" y="1322679"/>
                  </a:lnTo>
                  <a:lnTo>
                    <a:pt x="1524" y="1320178"/>
                  </a:lnTo>
                  <a:lnTo>
                    <a:pt x="3074" y="1317942"/>
                  </a:lnTo>
                  <a:lnTo>
                    <a:pt x="5055" y="1316088"/>
                  </a:lnTo>
                  <a:lnTo>
                    <a:pt x="7392" y="1314704"/>
                  </a:lnTo>
                  <a:lnTo>
                    <a:pt x="9970" y="1313852"/>
                  </a:lnTo>
                  <a:lnTo>
                    <a:pt x="12662" y="1313561"/>
                  </a:lnTo>
                  <a:lnTo>
                    <a:pt x="43853" y="1313561"/>
                  </a:lnTo>
                  <a:lnTo>
                    <a:pt x="43853" y="12700"/>
                  </a:lnTo>
                  <a:lnTo>
                    <a:pt x="44095" y="10223"/>
                  </a:lnTo>
                  <a:lnTo>
                    <a:pt x="44819" y="7836"/>
                  </a:lnTo>
                  <a:lnTo>
                    <a:pt x="46000" y="5639"/>
                  </a:lnTo>
                  <a:lnTo>
                    <a:pt x="47575" y="3721"/>
                  </a:lnTo>
                  <a:lnTo>
                    <a:pt x="49492" y="2146"/>
                  </a:lnTo>
                  <a:lnTo>
                    <a:pt x="51689" y="965"/>
                  </a:lnTo>
                  <a:lnTo>
                    <a:pt x="54077" y="241"/>
                  </a:lnTo>
                  <a:lnTo>
                    <a:pt x="56553" y="0"/>
                  </a:lnTo>
                  <a:lnTo>
                    <a:pt x="144323" y="0"/>
                  </a:lnTo>
                  <a:moveTo>
                    <a:pt x="69253" y="25400"/>
                  </a:moveTo>
                  <a:lnTo>
                    <a:pt x="69253" y="1326261"/>
                  </a:lnTo>
                  <a:lnTo>
                    <a:pt x="69012" y="1328738"/>
                  </a:lnTo>
                  <a:lnTo>
                    <a:pt x="68288" y="1331125"/>
                  </a:lnTo>
                  <a:lnTo>
                    <a:pt x="67120" y="1333322"/>
                  </a:lnTo>
                  <a:lnTo>
                    <a:pt x="65532" y="1335240"/>
                  </a:lnTo>
                  <a:lnTo>
                    <a:pt x="63614" y="1336815"/>
                  </a:lnTo>
                  <a:lnTo>
                    <a:pt x="61418" y="1337995"/>
                  </a:lnTo>
                  <a:lnTo>
                    <a:pt x="59030" y="1338719"/>
                  </a:lnTo>
                  <a:lnTo>
                    <a:pt x="56553" y="1338961"/>
                  </a:lnTo>
                  <a:lnTo>
                    <a:pt x="43333" y="1338961"/>
                  </a:lnTo>
                  <a:lnTo>
                    <a:pt x="100445" y="1396073"/>
                  </a:lnTo>
                  <a:lnTo>
                    <a:pt x="157556" y="1338961"/>
                  </a:lnTo>
                  <a:lnTo>
                    <a:pt x="144323" y="1338961"/>
                  </a:lnTo>
                  <a:lnTo>
                    <a:pt x="141847" y="1338719"/>
                  </a:lnTo>
                  <a:lnTo>
                    <a:pt x="139472" y="1337995"/>
                  </a:lnTo>
                  <a:lnTo>
                    <a:pt x="137275" y="1336815"/>
                  </a:lnTo>
                  <a:lnTo>
                    <a:pt x="135344" y="1335240"/>
                  </a:lnTo>
                  <a:lnTo>
                    <a:pt x="133769" y="1333322"/>
                  </a:lnTo>
                  <a:lnTo>
                    <a:pt x="132588" y="1331125"/>
                  </a:lnTo>
                  <a:lnTo>
                    <a:pt x="131877" y="1328738"/>
                  </a:lnTo>
                  <a:lnTo>
                    <a:pt x="131623" y="1326261"/>
                  </a:lnTo>
                  <a:lnTo>
                    <a:pt x="131623" y="2540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grpSp>
        <p:nvGrpSpPr>
          <p:cNvPr id="465" name="Combination 465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466" name="VectorPath 466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467" name="VectorPath 467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9D1C0924-222E-4973-5A6C-68DFBDCDE595}"/>
    </p:extLst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28" name="Combination 4228"/>
          <p:cNvGrpSpPr/>
          <p:nvPr/>
        </p:nvGrpSpPr>
        <p:grpSpPr>
          <a:xfrm>
            <a:off x="3596640" y="2337816"/>
            <a:ext cx="1411224" cy="1319784"/>
            <a:chOff x="3596640" y="2337816"/>
            <a:chExt cx="1411224" cy="1319784"/>
          </a:xfrm>
        </p:grpSpPr>
        <p:sp>
          <p:nvSpPr>
            <p:cNvPr id="4229" name="VectorPath 4229"/>
            <p:cNvSpPr/>
            <p:nvPr/>
          </p:nvSpPr>
          <p:spPr>
            <a:xfrm>
              <a:off x="3870960" y="2337816"/>
              <a:ext cx="1136904" cy="1319784"/>
            </a:xfrm>
            <a:custGeom>
              <a:avLst/>
              <a:gdLst/>
              <a:ahLst/>
              <a:cxnLst/>
              <a:rect l="l" t="t" r="r" b="b"/>
              <a:pathLst>
                <a:path w="1136904" h="1319784">
                  <a:moveTo>
                    <a:pt x="568452" y="0"/>
                  </a:moveTo>
                  <a:lnTo>
                    <a:pt x="1136904" y="284988"/>
                  </a:lnTo>
                  <a:lnTo>
                    <a:pt x="1136904" y="1034796"/>
                  </a:lnTo>
                  <a:lnTo>
                    <a:pt x="568452" y="1319784"/>
                  </a:lnTo>
                  <a:lnTo>
                    <a:pt x="0" y="1034796"/>
                  </a:lnTo>
                  <a:lnTo>
                    <a:pt x="0" y="284988"/>
                  </a:lnTo>
                  <a:lnTo>
                    <a:pt x="568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4230" name="VectorPath 4230"/>
            <p:cNvSpPr/>
            <p:nvPr/>
          </p:nvSpPr>
          <p:spPr>
            <a:xfrm>
              <a:off x="3596640" y="3227832"/>
              <a:ext cx="370332" cy="429768"/>
            </a:xfrm>
            <a:custGeom>
              <a:avLst/>
              <a:gdLst/>
              <a:ahLst/>
              <a:cxnLst/>
              <a:rect l="l" t="t" r="r" b="b"/>
              <a:pathLst>
                <a:path w="370332" h="429768">
                  <a:moveTo>
                    <a:pt x="184404" y="0"/>
                  </a:moveTo>
                  <a:lnTo>
                    <a:pt x="370332" y="92964"/>
                  </a:lnTo>
                  <a:lnTo>
                    <a:pt x="370332" y="336804"/>
                  </a:lnTo>
                  <a:lnTo>
                    <a:pt x="184404" y="429768"/>
                  </a:lnTo>
                  <a:lnTo>
                    <a:pt x="0" y="336804"/>
                  </a:lnTo>
                  <a:lnTo>
                    <a:pt x="0" y="92964"/>
                  </a:lnTo>
                  <a:lnTo>
                    <a:pt x="184404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4231" name="TextBox4231"/>
          <p:cNvSpPr txBox="1"/>
          <p:nvPr/>
        </p:nvSpPr>
        <p:spPr>
          <a:xfrm>
            <a:off x="5384800" y="2449864"/>
            <a:ext cx="2845435" cy="487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2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32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能分析和调优</a:t>
            </a:r>
          </a:p>
        </p:txBody>
      </p:sp>
      <p:sp>
        <p:nvSpPr>
          <p:cNvPr id="4232" name="TextBox4232"/>
          <p:cNvSpPr txBox="1"/>
          <p:nvPr/>
        </p:nvSpPr>
        <p:spPr>
          <a:xfrm>
            <a:off x="4188460" y="2688335"/>
            <a:ext cx="510223" cy="601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9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</a:t>
            </a:r>
          </a:p>
        </p:txBody>
      </p:sp>
      <p:sp>
        <p:nvSpPr>
          <p:cNvPr id="4233" name="TextBox4233"/>
          <p:cNvSpPr txBox="1"/>
          <p:nvPr/>
        </p:nvSpPr>
        <p:spPr>
          <a:xfrm>
            <a:off x="5384800" y="3286162"/>
            <a:ext cx="16522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能调优的步骤</a:t>
            </a:r>
          </a:p>
        </p:txBody>
      </p:sp>
      <p:sp>
        <p:nvSpPr>
          <p:cNvPr id="4234" name="TextBox4234"/>
          <p:cNvSpPr txBox="1"/>
          <p:nvPr/>
        </p:nvSpPr>
        <p:spPr>
          <a:xfrm>
            <a:off x="5384800" y="3778922"/>
            <a:ext cx="14490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能瓶颈分析</a:t>
            </a:r>
          </a:p>
        </p:txBody>
      </p:sp>
      <p:sp>
        <p:nvSpPr>
          <p:cNvPr id="4235" name="TextBox4235"/>
          <p:cNvSpPr txBox="1"/>
          <p:nvPr/>
        </p:nvSpPr>
        <p:spPr>
          <a:xfrm>
            <a:off x="5384800" y="4271682"/>
            <a:ext cx="16522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能调优的案例</a:t>
            </a:r>
          </a:p>
        </p:txBody>
      </p:sp>
    </p:spTree>
    <p:extLst>
      <p:ext uri="{134C02FF-5C0F-4888-971B-95671F218BF3}"/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38" name="Combination 423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239" name="VectorPath 423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240" name="VectorPath 424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241" name="TextBox4241"/>
          <p:cNvSpPr txBox="1"/>
          <p:nvPr/>
        </p:nvSpPr>
        <p:spPr>
          <a:xfrm>
            <a:off x="802323" y="34558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9-性能调优的步骤</a:t>
            </a:r>
          </a:p>
        </p:txBody>
      </p:sp>
      <p:sp>
        <p:nvSpPr>
          <p:cNvPr id="4243" name="VectorPath 424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244" name="VectorPath 4244"/>
          <p:cNvSpPr/>
          <p:nvPr/>
        </p:nvSpPr>
        <p:spPr>
          <a:xfrm>
            <a:off x="469227" y="1859280"/>
            <a:ext cx="483273" cy="901129"/>
          </a:xfrm>
          <a:custGeom>
            <a:avLst/>
            <a:gdLst/>
            <a:ahLst/>
            <a:cxnLst/>
            <a:rect l="l" t="t" r="r" b="b"/>
            <a:pathLst>
              <a:path w="483273" h="901129">
                <a:moveTo>
                  <a:pt x="483273" y="94488"/>
                </a:moveTo>
                <a:lnTo>
                  <a:pt x="362877" y="240792"/>
                </a:lnTo>
                <a:lnTo>
                  <a:pt x="362877" y="181356"/>
                </a:lnTo>
                <a:cubicBezTo>
                  <a:pt x="165367" y="265659"/>
                  <a:pt x="16866" y="552552"/>
                  <a:pt x="1346" y="901129"/>
                </a:cubicBezTo>
                <a:cubicBezTo>
                  <a:pt x="444" y="880948"/>
                  <a:pt x="0" y="860768"/>
                  <a:pt x="0" y="840410"/>
                </a:cubicBezTo>
                <a:cubicBezTo>
                  <a:pt x="0" y="464782"/>
                  <a:pt x="154114" y="149149"/>
                  <a:pt x="362877" y="59436"/>
                </a:cubicBezTo>
                <a:lnTo>
                  <a:pt x="362877" y="0"/>
                </a:lnTo>
                <a:lnTo>
                  <a:pt x="483273" y="94488"/>
                </a:lnTo>
              </a:path>
            </a:pathLst>
          </a:custGeom>
          <a:solidFill>
            <a:srgbClr val="FF0000">
              <a:alpha val="100000"/>
            </a:srgbClr>
          </a:solidFill>
        </p:spPr>
      </p:sp>
      <p:pic>
        <p:nvPicPr>
          <p:cNvPr id="4245" name="5075FE3E-EE47-4EE6-145E-83A4383149A4"/>
          <p:cNvPicPr>
            <a:picLocks noChangeAspect="1"/>
          </p:cNvPicPr>
          <p:nvPr/>
        </p:nvPicPr>
        <p:blipFill>
          <a:blip r:embed="rId2" cstate="print">
            <a:extLst>
              <a:ext uri="{C5CFCF21-5C37-44A9-73E5-B00CAC20DC94}"/>
            </a:extLst>
          </a:blip>
          <a:srcRect/>
          <a:stretch>
            <a:fillRect/>
          </a:stretch>
        </p:blipFill>
        <p:spPr>
          <a:xfrm>
            <a:off x="466344" y="2697480"/>
            <a:ext cx="504825" cy="942975"/>
          </a:xfrm>
          <a:prstGeom prst="rect">
            <a:avLst/>
          </a:prstGeom>
        </p:spPr>
      </p:pic>
      <p:pic>
        <p:nvPicPr>
          <p:cNvPr id="4246" name="EAAC99DB-81FA-4EC4-3231-697E3C3536C9"/>
          <p:cNvPicPr>
            <a:picLocks noChangeAspect="1"/>
          </p:cNvPicPr>
          <p:nvPr/>
        </p:nvPicPr>
        <p:blipFill>
          <a:blip r:embed="rId3" cstate="print">
            <a:extLst>
              <a:ext uri="{95BD52EC-407B-48EB-23A5-217EE4C09188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247" name="TextBox4247"/>
          <p:cNvSpPr txBox="1"/>
          <p:nvPr/>
        </p:nvSpPr>
        <p:spPr>
          <a:xfrm>
            <a:off x="802323" y="1146414"/>
            <a:ext cx="9238208" cy="36280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能调优的步骤</a:t>
            </a:r>
          </a:p>
          <a:p>
            <a:pPr marL="0" marR="0" indent="0" eaLnBrk="0">
              <a:lnSpc>
                <a:spcPct val="23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27621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确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定问题：根据性能监控的数据和性能分析的结果，确定性能存在的问题（要求）</a:t>
            </a:r>
          </a:p>
          <a:p>
            <a:pPr marL="527621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确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定原因：确定了问题之后，对问题进行分析，找出问题产生的原因</a:t>
            </a:r>
          </a:p>
          <a:p>
            <a:pPr marL="527621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给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出解决方案：确定调整目标和解决方案（改服务器参数配置/增加硬件资源配置/修改代码）</a:t>
            </a:r>
          </a:p>
          <a:p>
            <a:pPr marL="527621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验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证问题：按照给出的解决方案，重新进行测试</a:t>
            </a:r>
          </a:p>
          <a:p>
            <a:pPr marL="527621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分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析调优结果：分析出问题的性能指标是否有提升，关注其他指标未下降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91034" marR="0" indent="0" eaLnBrk="0">
              <a:lnSpc>
                <a:spcPct val="101612"/>
              </a:lnSpc>
            </a:pPr>
            <a:r>
              <a:rPr lang="en-US" altLang="zh-CN" sz="1550" kern="0" spc="2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注意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：性能测试调优并不是一次完成的过程，针对同一个性能问题，上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面的五步可能要经过多次循环才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最终完成性能调优的目标（即：测试发现问题-找原因-调整-验证-分析-再测试。。。）</a:t>
            </a:r>
          </a:p>
        </p:txBody>
      </p:sp>
      <p:sp>
        <p:nvSpPr>
          <p:cNvPr id="4248" name="TextBox4248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249" name="VectorPath 424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250" name="VectorPath 425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B0E681D-3E4A-4783-80B8-45655C7BBFBF}"/>
    </p:extLst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1" name="Combination 425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252" name="VectorPath 425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253" name="VectorPath 425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254" name="TextBox4254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0-性能瓶颈分析</a:t>
            </a:r>
          </a:p>
        </p:txBody>
      </p:sp>
      <p:pic>
        <p:nvPicPr>
          <p:cNvPr id="4255" name="BD0252F1-CDCD-4BAB-E592-C8BF2BB0FAB7"/>
          <p:cNvPicPr>
            <a:picLocks noChangeAspect="1"/>
          </p:cNvPicPr>
          <p:nvPr/>
        </p:nvPicPr>
        <p:blipFill>
          <a:blip r:embed="rId2" cstate="print">
            <a:extLst>
              <a:ext uri="{7497AC27-2BB8-41CB-3E0F-458FC7E322CC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4256" name="VectorPath 425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257" name="TextBox4257"/>
          <p:cNvSpPr txBox="1"/>
          <p:nvPr/>
        </p:nvSpPr>
        <p:spPr>
          <a:xfrm>
            <a:off x="922388" y="1030527"/>
            <a:ext cx="8635364" cy="6018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27419"/>
              </a:lnSpc>
            </a:pPr>
            <a:r>
              <a:rPr lang="en-US" altLang="zh-CN" sz="1550" kern="0" spc="2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在实际的性能测试中，会遇到各种各样的问题，比如TPS压不上去，</a:t>
            </a:r>
            <a:r>
              <a:rPr lang="en-US" altLang="zh-CN" sz="1550" kern="0" spc="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导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致这种现象的原因很多，作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测试人员应配合开发人员进行分析尽快找出瓶颈的所在。</a:t>
            </a:r>
          </a:p>
        </p:txBody>
      </p:sp>
      <p:sp>
        <p:nvSpPr>
          <p:cNvPr id="4258" name="TextBox4258"/>
          <p:cNvSpPr txBox="1"/>
          <p:nvPr/>
        </p:nvSpPr>
        <p:spPr>
          <a:xfrm>
            <a:off x="922388" y="2800500"/>
            <a:ext cx="2297430" cy="23405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常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见的性能瓶颈分析：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务器资源分析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VM瓶颈分析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据库瓶颈分析</a:t>
            </a:r>
          </a:p>
          <a:p>
            <a:pPr marL="342900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序内部实现机制</a:t>
            </a:r>
          </a:p>
          <a:p>
            <a:pPr marL="342900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测机</a:t>
            </a:r>
          </a:p>
        </p:txBody>
      </p:sp>
      <p:grpSp>
        <p:nvGrpSpPr>
          <p:cNvPr id="4259" name="Combination 4259"/>
          <p:cNvGrpSpPr/>
          <p:nvPr/>
        </p:nvGrpSpPr>
        <p:grpSpPr>
          <a:xfrm>
            <a:off x="2170367" y="3474631"/>
            <a:ext cx="7993100" cy="2209191"/>
            <a:chOff x="2170367" y="3474631"/>
            <a:chExt cx="7993100" cy="2209191"/>
          </a:xfrm>
        </p:grpSpPr>
        <p:sp>
          <p:nvSpPr>
            <p:cNvPr id="4260" name="VectorPath 4260"/>
            <p:cNvSpPr/>
            <p:nvPr/>
          </p:nvSpPr>
          <p:spPr>
            <a:xfrm>
              <a:off x="2744724" y="3922776"/>
              <a:ext cx="6452616" cy="1014984"/>
            </a:xfrm>
            <a:custGeom>
              <a:avLst/>
              <a:gdLst/>
              <a:ahLst/>
              <a:cxnLst/>
              <a:rect l="l" t="t" r="r" b="b"/>
              <a:pathLst>
                <a:path w="6452616" h="1014984">
                  <a:moveTo>
                    <a:pt x="848868" y="0"/>
                  </a:moveTo>
                  <a:lnTo>
                    <a:pt x="1781556" y="0"/>
                  </a:lnTo>
                  <a:lnTo>
                    <a:pt x="3183636" y="0"/>
                  </a:lnTo>
                  <a:lnTo>
                    <a:pt x="6452616" y="0"/>
                  </a:lnTo>
                  <a:lnTo>
                    <a:pt x="6452616" y="169164"/>
                  </a:lnTo>
                  <a:lnTo>
                    <a:pt x="6452616" y="423673"/>
                  </a:lnTo>
                  <a:lnTo>
                    <a:pt x="6452616" y="1014984"/>
                  </a:lnTo>
                  <a:lnTo>
                    <a:pt x="3183636" y="1014984"/>
                  </a:lnTo>
                  <a:lnTo>
                    <a:pt x="1781556" y="1014984"/>
                  </a:lnTo>
                  <a:lnTo>
                    <a:pt x="848868" y="1014984"/>
                  </a:lnTo>
                  <a:lnTo>
                    <a:pt x="848868" y="423673"/>
                  </a:lnTo>
                  <a:lnTo>
                    <a:pt x="0" y="243840"/>
                  </a:lnTo>
                  <a:lnTo>
                    <a:pt x="848868" y="169164"/>
                  </a:lnTo>
                  <a:lnTo>
                    <a:pt x="848868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4261" name="VectorPath 4261"/>
            <p:cNvSpPr/>
            <p:nvPr/>
          </p:nvSpPr>
          <p:spPr>
            <a:xfrm>
              <a:off x="2732164" y="3910635"/>
              <a:ext cx="6477419" cy="1039305"/>
            </a:xfrm>
            <a:custGeom>
              <a:avLst/>
              <a:gdLst/>
              <a:ahLst/>
              <a:cxnLst/>
              <a:rect l="l" t="t" r="r" b="b"/>
              <a:pathLst>
                <a:path w="6477419" h="1039305">
                  <a:moveTo>
                    <a:pt x="6467195" y="241"/>
                  </a:moveTo>
                  <a:lnTo>
                    <a:pt x="6469582" y="965"/>
                  </a:lnTo>
                  <a:lnTo>
                    <a:pt x="6471767" y="2146"/>
                  </a:lnTo>
                  <a:lnTo>
                    <a:pt x="6473698" y="3721"/>
                  </a:lnTo>
                  <a:lnTo>
                    <a:pt x="6475274" y="5652"/>
                  </a:lnTo>
                  <a:lnTo>
                    <a:pt x="6476454" y="7836"/>
                  </a:lnTo>
                  <a:lnTo>
                    <a:pt x="6477177" y="10224"/>
                  </a:lnTo>
                  <a:lnTo>
                    <a:pt x="6477419" y="12700"/>
                  </a:lnTo>
                  <a:lnTo>
                    <a:pt x="6477419" y="1026605"/>
                  </a:lnTo>
                  <a:lnTo>
                    <a:pt x="6477177" y="1029081"/>
                  </a:lnTo>
                  <a:lnTo>
                    <a:pt x="6476454" y="1031469"/>
                  </a:lnTo>
                  <a:lnTo>
                    <a:pt x="6475274" y="1033666"/>
                  </a:lnTo>
                  <a:lnTo>
                    <a:pt x="6473698" y="1035584"/>
                  </a:lnTo>
                  <a:lnTo>
                    <a:pt x="6471767" y="1037171"/>
                  </a:lnTo>
                  <a:lnTo>
                    <a:pt x="6469582" y="1038340"/>
                  </a:lnTo>
                  <a:lnTo>
                    <a:pt x="6467195" y="1039064"/>
                  </a:lnTo>
                  <a:lnTo>
                    <a:pt x="6464719" y="1039305"/>
                  </a:lnTo>
                  <a:lnTo>
                    <a:pt x="860780" y="1039305"/>
                  </a:lnTo>
                  <a:lnTo>
                    <a:pt x="858304" y="1039064"/>
                  </a:lnTo>
                  <a:lnTo>
                    <a:pt x="855916" y="1038340"/>
                  </a:lnTo>
                  <a:lnTo>
                    <a:pt x="853719" y="1037171"/>
                  </a:lnTo>
                  <a:lnTo>
                    <a:pt x="851802" y="1035584"/>
                  </a:lnTo>
                  <a:lnTo>
                    <a:pt x="850214" y="1033666"/>
                  </a:lnTo>
                  <a:lnTo>
                    <a:pt x="849045" y="1031469"/>
                  </a:lnTo>
                  <a:lnTo>
                    <a:pt x="848321" y="1029081"/>
                  </a:lnTo>
                  <a:lnTo>
                    <a:pt x="848080" y="1026605"/>
                  </a:lnTo>
                  <a:lnTo>
                    <a:pt x="848080" y="445453"/>
                  </a:lnTo>
                  <a:lnTo>
                    <a:pt x="10046" y="267703"/>
                  </a:lnTo>
                  <a:lnTo>
                    <a:pt x="7404" y="266840"/>
                  </a:lnTo>
                  <a:lnTo>
                    <a:pt x="5029" y="265417"/>
                  </a:lnTo>
                  <a:lnTo>
                    <a:pt x="3010" y="263513"/>
                  </a:lnTo>
                  <a:lnTo>
                    <a:pt x="1448" y="261214"/>
                  </a:lnTo>
                  <a:lnTo>
                    <a:pt x="432" y="258636"/>
                  </a:lnTo>
                  <a:lnTo>
                    <a:pt x="0" y="255893"/>
                  </a:lnTo>
                  <a:lnTo>
                    <a:pt x="165" y="253124"/>
                  </a:lnTo>
                  <a:lnTo>
                    <a:pt x="927" y="250457"/>
                  </a:lnTo>
                  <a:lnTo>
                    <a:pt x="2261" y="248018"/>
                  </a:lnTo>
                  <a:lnTo>
                    <a:pt x="4089" y="245923"/>
                  </a:lnTo>
                  <a:lnTo>
                    <a:pt x="6325" y="244285"/>
                  </a:lnTo>
                  <a:lnTo>
                    <a:pt x="8865" y="243167"/>
                  </a:lnTo>
                  <a:lnTo>
                    <a:pt x="11582" y="242621"/>
                  </a:lnTo>
                  <a:lnTo>
                    <a:pt x="848080" y="170044"/>
                  </a:lnTo>
                  <a:lnTo>
                    <a:pt x="848080" y="12700"/>
                  </a:lnTo>
                  <a:lnTo>
                    <a:pt x="848321" y="10224"/>
                  </a:lnTo>
                  <a:lnTo>
                    <a:pt x="849045" y="7836"/>
                  </a:lnTo>
                  <a:lnTo>
                    <a:pt x="850214" y="5652"/>
                  </a:lnTo>
                  <a:lnTo>
                    <a:pt x="851802" y="3721"/>
                  </a:lnTo>
                  <a:lnTo>
                    <a:pt x="853719" y="2146"/>
                  </a:lnTo>
                  <a:lnTo>
                    <a:pt x="855916" y="965"/>
                  </a:lnTo>
                  <a:lnTo>
                    <a:pt x="858304" y="241"/>
                  </a:lnTo>
                  <a:lnTo>
                    <a:pt x="860780" y="0"/>
                  </a:lnTo>
                  <a:lnTo>
                    <a:pt x="6464719" y="0"/>
                  </a:lnTo>
                  <a:moveTo>
                    <a:pt x="873480" y="25400"/>
                  </a:moveTo>
                  <a:lnTo>
                    <a:pt x="873480" y="181687"/>
                  </a:lnTo>
                  <a:lnTo>
                    <a:pt x="873201" y="184353"/>
                  </a:lnTo>
                  <a:lnTo>
                    <a:pt x="872350" y="186906"/>
                  </a:lnTo>
                  <a:lnTo>
                    <a:pt x="870991" y="189230"/>
                  </a:lnTo>
                  <a:lnTo>
                    <a:pt x="869175" y="191211"/>
                  </a:lnTo>
                  <a:lnTo>
                    <a:pt x="866990" y="192761"/>
                  </a:lnTo>
                  <a:lnTo>
                    <a:pt x="864514" y="193828"/>
                  </a:lnTo>
                  <a:lnTo>
                    <a:pt x="861873" y="194336"/>
                  </a:lnTo>
                  <a:lnTo>
                    <a:pt x="98790" y="260555"/>
                  </a:lnTo>
                  <a:lnTo>
                    <a:pt x="863410" y="422733"/>
                  </a:lnTo>
                  <a:lnTo>
                    <a:pt x="865772" y="423482"/>
                  </a:lnTo>
                  <a:lnTo>
                    <a:pt x="867931" y="424663"/>
                  </a:lnTo>
                  <a:lnTo>
                    <a:pt x="869823" y="426250"/>
                  </a:lnTo>
                  <a:lnTo>
                    <a:pt x="871372" y="428168"/>
                  </a:lnTo>
                  <a:lnTo>
                    <a:pt x="872528" y="430340"/>
                  </a:lnTo>
                  <a:lnTo>
                    <a:pt x="873239" y="432702"/>
                  </a:lnTo>
                  <a:lnTo>
                    <a:pt x="873480" y="435166"/>
                  </a:lnTo>
                  <a:lnTo>
                    <a:pt x="873480" y="1013905"/>
                  </a:lnTo>
                  <a:lnTo>
                    <a:pt x="6452019" y="1013905"/>
                  </a:lnTo>
                  <a:lnTo>
                    <a:pt x="6452019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4262" name="VectorPath 4262"/>
            <p:cNvSpPr/>
            <p:nvPr/>
          </p:nvSpPr>
          <p:spPr>
            <a:xfrm>
              <a:off x="2657221" y="3474631"/>
              <a:ext cx="5155591" cy="349962"/>
            </a:xfrm>
            <a:custGeom>
              <a:avLst/>
              <a:gdLst/>
              <a:ahLst/>
              <a:cxnLst/>
              <a:rect l="l" t="t" r="r" b="b"/>
              <a:pathLst>
                <a:path w="5155591" h="349962">
                  <a:moveTo>
                    <a:pt x="5145368" y="242"/>
                  </a:moveTo>
                  <a:lnTo>
                    <a:pt x="5147743" y="965"/>
                  </a:lnTo>
                  <a:lnTo>
                    <a:pt x="5149940" y="2147"/>
                  </a:lnTo>
                  <a:lnTo>
                    <a:pt x="5151870" y="3721"/>
                  </a:lnTo>
                  <a:lnTo>
                    <a:pt x="5153445" y="5652"/>
                  </a:lnTo>
                  <a:lnTo>
                    <a:pt x="5154625" y="7836"/>
                  </a:lnTo>
                  <a:lnTo>
                    <a:pt x="5155349" y="10223"/>
                  </a:lnTo>
                  <a:lnTo>
                    <a:pt x="5155591" y="12700"/>
                  </a:lnTo>
                  <a:lnTo>
                    <a:pt x="5155591" y="337262"/>
                  </a:lnTo>
                  <a:lnTo>
                    <a:pt x="5155349" y="339738"/>
                  </a:lnTo>
                  <a:lnTo>
                    <a:pt x="5154625" y="342126"/>
                  </a:lnTo>
                  <a:lnTo>
                    <a:pt x="5153445" y="344323"/>
                  </a:lnTo>
                  <a:lnTo>
                    <a:pt x="5151870" y="346240"/>
                  </a:lnTo>
                  <a:lnTo>
                    <a:pt x="5149940" y="347828"/>
                  </a:lnTo>
                  <a:lnTo>
                    <a:pt x="5147743" y="348996"/>
                  </a:lnTo>
                  <a:lnTo>
                    <a:pt x="5145368" y="349720"/>
                  </a:lnTo>
                  <a:lnTo>
                    <a:pt x="5142891" y="349962"/>
                  </a:lnTo>
                  <a:lnTo>
                    <a:pt x="935723" y="349962"/>
                  </a:lnTo>
                  <a:lnTo>
                    <a:pt x="933247" y="349720"/>
                  </a:lnTo>
                  <a:lnTo>
                    <a:pt x="930859" y="348996"/>
                  </a:lnTo>
                  <a:lnTo>
                    <a:pt x="928662" y="347828"/>
                  </a:lnTo>
                  <a:lnTo>
                    <a:pt x="926745" y="346240"/>
                  </a:lnTo>
                  <a:lnTo>
                    <a:pt x="925157" y="344323"/>
                  </a:lnTo>
                  <a:lnTo>
                    <a:pt x="923988" y="342126"/>
                  </a:lnTo>
                  <a:lnTo>
                    <a:pt x="923264" y="339738"/>
                  </a:lnTo>
                  <a:lnTo>
                    <a:pt x="923023" y="337262"/>
                  </a:lnTo>
                  <a:lnTo>
                    <a:pt x="923023" y="296121"/>
                  </a:lnTo>
                  <a:lnTo>
                    <a:pt x="12916" y="313678"/>
                  </a:lnTo>
                  <a:lnTo>
                    <a:pt x="10160" y="313436"/>
                  </a:lnTo>
                  <a:lnTo>
                    <a:pt x="7531" y="312598"/>
                  </a:lnTo>
                  <a:lnTo>
                    <a:pt x="5131" y="311201"/>
                  </a:lnTo>
                  <a:lnTo>
                    <a:pt x="3099" y="309334"/>
                  </a:lnTo>
                  <a:lnTo>
                    <a:pt x="1524" y="307061"/>
                  </a:lnTo>
                  <a:lnTo>
                    <a:pt x="470" y="304508"/>
                  </a:lnTo>
                  <a:lnTo>
                    <a:pt x="0" y="301777"/>
                  </a:lnTo>
                  <a:lnTo>
                    <a:pt x="127" y="299022"/>
                  </a:lnTo>
                  <a:lnTo>
                    <a:pt x="851" y="296354"/>
                  </a:lnTo>
                  <a:lnTo>
                    <a:pt x="2134" y="293904"/>
                  </a:lnTo>
                  <a:lnTo>
                    <a:pt x="3912" y="291783"/>
                  </a:lnTo>
                  <a:lnTo>
                    <a:pt x="6109" y="290106"/>
                  </a:lnTo>
                  <a:lnTo>
                    <a:pt x="8610" y="288951"/>
                  </a:lnTo>
                  <a:lnTo>
                    <a:pt x="11316" y="288354"/>
                  </a:lnTo>
                  <a:lnTo>
                    <a:pt x="923023" y="190611"/>
                  </a:lnTo>
                  <a:lnTo>
                    <a:pt x="923023" y="12700"/>
                  </a:lnTo>
                  <a:lnTo>
                    <a:pt x="923264" y="10223"/>
                  </a:lnTo>
                  <a:lnTo>
                    <a:pt x="923988" y="7836"/>
                  </a:lnTo>
                  <a:lnTo>
                    <a:pt x="925157" y="5652"/>
                  </a:lnTo>
                  <a:lnTo>
                    <a:pt x="926745" y="3721"/>
                  </a:lnTo>
                  <a:lnTo>
                    <a:pt x="928662" y="2147"/>
                  </a:lnTo>
                  <a:lnTo>
                    <a:pt x="930859" y="965"/>
                  </a:lnTo>
                  <a:lnTo>
                    <a:pt x="933247" y="242"/>
                  </a:lnTo>
                  <a:lnTo>
                    <a:pt x="935723" y="0"/>
                  </a:lnTo>
                  <a:lnTo>
                    <a:pt x="5142891" y="0"/>
                  </a:lnTo>
                  <a:moveTo>
                    <a:pt x="948423" y="25400"/>
                  </a:moveTo>
                  <a:lnTo>
                    <a:pt x="948423" y="202032"/>
                  </a:lnTo>
                  <a:lnTo>
                    <a:pt x="948144" y="204661"/>
                  </a:lnTo>
                  <a:lnTo>
                    <a:pt x="947331" y="207188"/>
                  </a:lnTo>
                  <a:lnTo>
                    <a:pt x="946011" y="209486"/>
                  </a:lnTo>
                  <a:lnTo>
                    <a:pt x="944233" y="211455"/>
                  </a:lnTo>
                  <a:lnTo>
                    <a:pt x="942086" y="213017"/>
                  </a:lnTo>
                  <a:lnTo>
                    <a:pt x="939673" y="214097"/>
                  </a:lnTo>
                  <a:lnTo>
                    <a:pt x="937083" y="214656"/>
                  </a:lnTo>
                  <a:lnTo>
                    <a:pt x="302458" y="282691"/>
                  </a:lnTo>
                  <a:lnTo>
                    <a:pt x="935482" y="270472"/>
                  </a:lnTo>
                  <a:lnTo>
                    <a:pt x="937984" y="270675"/>
                  </a:lnTo>
                  <a:lnTo>
                    <a:pt x="940410" y="271361"/>
                  </a:lnTo>
                  <a:lnTo>
                    <a:pt x="942645" y="272530"/>
                  </a:lnTo>
                  <a:lnTo>
                    <a:pt x="944613" y="274105"/>
                  </a:lnTo>
                  <a:lnTo>
                    <a:pt x="946227" y="276034"/>
                  </a:lnTo>
                  <a:lnTo>
                    <a:pt x="947433" y="278257"/>
                  </a:lnTo>
                  <a:lnTo>
                    <a:pt x="948169" y="280658"/>
                  </a:lnTo>
                  <a:lnTo>
                    <a:pt x="948423" y="283172"/>
                  </a:lnTo>
                  <a:lnTo>
                    <a:pt x="948423" y="324562"/>
                  </a:lnTo>
                  <a:lnTo>
                    <a:pt x="5130191" y="324562"/>
                  </a:lnTo>
                  <a:lnTo>
                    <a:pt x="5130191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4263" name="VectorPath 4263"/>
            <p:cNvSpPr/>
            <p:nvPr/>
          </p:nvSpPr>
          <p:spPr>
            <a:xfrm>
              <a:off x="2170367" y="5035982"/>
              <a:ext cx="7993100" cy="647840"/>
            </a:xfrm>
            <a:custGeom>
              <a:avLst/>
              <a:gdLst/>
              <a:ahLst/>
              <a:cxnLst/>
              <a:rect l="l" t="t" r="r" b="b"/>
              <a:pathLst>
                <a:path w="7993100" h="647840">
                  <a:moveTo>
                    <a:pt x="7982878" y="241"/>
                  </a:moveTo>
                  <a:lnTo>
                    <a:pt x="7985251" y="965"/>
                  </a:lnTo>
                  <a:lnTo>
                    <a:pt x="7987449" y="2146"/>
                  </a:lnTo>
                  <a:lnTo>
                    <a:pt x="7989381" y="3721"/>
                  </a:lnTo>
                  <a:lnTo>
                    <a:pt x="7990954" y="5652"/>
                  </a:lnTo>
                  <a:lnTo>
                    <a:pt x="7992136" y="7849"/>
                  </a:lnTo>
                  <a:lnTo>
                    <a:pt x="7992846" y="10223"/>
                  </a:lnTo>
                  <a:lnTo>
                    <a:pt x="7993100" y="12700"/>
                  </a:lnTo>
                  <a:lnTo>
                    <a:pt x="7993100" y="635140"/>
                  </a:lnTo>
                  <a:lnTo>
                    <a:pt x="7992846" y="637629"/>
                  </a:lnTo>
                  <a:lnTo>
                    <a:pt x="7992136" y="640003"/>
                  </a:lnTo>
                  <a:lnTo>
                    <a:pt x="7990954" y="642201"/>
                  </a:lnTo>
                  <a:lnTo>
                    <a:pt x="7989381" y="644131"/>
                  </a:lnTo>
                  <a:lnTo>
                    <a:pt x="7987449" y="645706"/>
                  </a:lnTo>
                  <a:lnTo>
                    <a:pt x="7985251" y="646875"/>
                  </a:lnTo>
                  <a:lnTo>
                    <a:pt x="7982878" y="647598"/>
                  </a:lnTo>
                  <a:lnTo>
                    <a:pt x="7980401" y="647840"/>
                  </a:lnTo>
                  <a:lnTo>
                    <a:pt x="1422578" y="647840"/>
                  </a:lnTo>
                  <a:lnTo>
                    <a:pt x="1420102" y="647598"/>
                  </a:lnTo>
                  <a:lnTo>
                    <a:pt x="1417714" y="646875"/>
                  </a:lnTo>
                  <a:lnTo>
                    <a:pt x="1415516" y="645706"/>
                  </a:lnTo>
                  <a:lnTo>
                    <a:pt x="1413599" y="644131"/>
                  </a:lnTo>
                  <a:lnTo>
                    <a:pt x="1412011" y="642201"/>
                  </a:lnTo>
                  <a:lnTo>
                    <a:pt x="1410843" y="640003"/>
                  </a:lnTo>
                  <a:lnTo>
                    <a:pt x="1410119" y="637629"/>
                  </a:lnTo>
                  <a:lnTo>
                    <a:pt x="1409878" y="635140"/>
                  </a:lnTo>
                  <a:lnTo>
                    <a:pt x="1409878" y="282687"/>
                  </a:lnTo>
                  <a:lnTo>
                    <a:pt x="10414" y="32652"/>
                  </a:lnTo>
                  <a:lnTo>
                    <a:pt x="7772" y="31877"/>
                  </a:lnTo>
                  <a:lnTo>
                    <a:pt x="5372" y="30569"/>
                  </a:lnTo>
                  <a:lnTo>
                    <a:pt x="3302" y="28753"/>
                  </a:lnTo>
                  <a:lnTo>
                    <a:pt x="1676" y="26543"/>
                  </a:lnTo>
                  <a:lnTo>
                    <a:pt x="559" y="24041"/>
                  </a:lnTo>
                  <a:lnTo>
                    <a:pt x="0" y="21349"/>
                  </a:lnTo>
                  <a:lnTo>
                    <a:pt x="38" y="18605"/>
                  </a:lnTo>
                  <a:lnTo>
                    <a:pt x="673" y="15926"/>
                  </a:lnTo>
                  <a:lnTo>
                    <a:pt x="1854" y="13449"/>
                  </a:lnTo>
                  <a:lnTo>
                    <a:pt x="3544" y="11290"/>
                  </a:lnTo>
                  <a:lnTo>
                    <a:pt x="5664" y="9538"/>
                  </a:lnTo>
                  <a:lnTo>
                    <a:pt x="8115" y="8293"/>
                  </a:lnTo>
                  <a:lnTo>
                    <a:pt x="10769" y="7594"/>
                  </a:lnTo>
                  <a:lnTo>
                    <a:pt x="13513" y="7480"/>
                  </a:lnTo>
                  <a:lnTo>
                    <a:pt x="1409878" y="102845"/>
                  </a:lnTo>
                  <a:lnTo>
                    <a:pt x="1409878" y="12700"/>
                  </a:lnTo>
                  <a:lnTo>
                    <a:pt x="1410119" y="10223"/>
                  </a:lnTo>
                  <a:lnTo>
                    <a:pt x="1410843" y="7849"/>
                  </a:lnTo>
                  <a:lnTo>
                    <a:pt x="1412011" y="5652"/>
                  </a:lnTo>
                  <a:lnTo>
                    <a:pt x="1413599" y="3721"/>
                  </a:lnTo>
                  <a:lnTo>
                    <a:pt x="1415516" y="2146"/>
                  </a:lnTo>
                  <a:lnTo>
                    <a:pt x="1417714" y="965"/>
                  </a:lnTo>
                  <a:lnTo>
                    <a:pt x="1420102" y="241"/>
                  </a:lnTo>
                  <a:lnTo>
                    <a:pt x="1422578" y="0"/>
                  </a:lnTo>
                  <a:lnTo>
                    <a:pt x="7980401" y="0"/>
                  </a:lnTo>
                  <a:moveTo>
                    <a:pt x="1435278" y="25400"/>
                  </a:moveTo>
                  <a:lnTo>
                    <a:pt x="1435278" y="116446"/>
                  </a:lnTo>
                  <a:lnTo>
                    <a:pt x="1435011" y="119025"/>
                  </a:lnTo>
                  <a:lnTo>
                    <a:pt x="1434224" y="121501"/>
                  </a:lnTo>
                  <a:lnTo>
                    <a:pt x="1432954" y="123762"/>
                  </a:lnTo>
                  <a:lnTo>
                    <a:pt x="1431239" y="125730"/>
                  </a:lnTo>
                  <a:lnTo>
                    <a:pt x="1429182" y="127291"/>
                  </a:lnTo>
                  <a:lnTo>
                    <a:pt x="1426833" y="128410"/>
                  </a:lnTo>
                  <a:lnTo>
                    <a:pt x="1424305" y="129019"/>
                  </a:lnTo>
                  <a:lnTo>
                    <a:pt x="1421714" y="129108"/>
                  </a:lnTo>
                  <a:lnTo>
                    <a:pt x="244866" y="48746"/>
                  </a:lnTo>
                  <a:lnTo>
                    <a:pt x="1424813" y="259550"/>
                  </a:lnTo>
                  <a:lnTo>
                    <a:pt x="1427239" y="260236"/>
                  </a:lnTo>
                  <a:lnTo>
                    <a:pt x="1429486" y="261392"/>
                  </a:lnTo>
                  <a:lnTo>
                    <a:pt x="1431455" y="262979"/>
                  </a:lnTo>
                  <a:lnTo>
                    <a:pt x="1433081" y="264909"/>
                  </a:lnTo>
                  <a:lnTo>
                    <a:pt x="1434287" y="267132"/>
                  </a:lnTo>
                  <a:lnTo>
                    <a:pt x="1435024" y="269545"/>
                  </a:lnTo>
                  <a:lnTo>
                    <a:pt x="1435278" y="272059"/>
                  </a:lnTo>
                  <a:lnTo>
                    <a:pt x="1435278" y="622440"/>
                  </a:lnTo>
                  <a:lnTo>
                    <a:pt x="7967701" y="622440"/>
                  </a:lnTo>
                  <a:lnTo>
                    <a:pt x="7967701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</p:grpSp>
      <p:grpSp>
        <p:nvGrpSpPr>
          <p:cNvPr id="4264" name="Combination 4264"/>
          <p:cNvGrpSpPr/>
          <p:nvPr/>
        </p:nvGrpSpPr>
        <p:grpSpPr>
          <a:xfrm>
            <a:off x="2699030" y="1906410"/>
            <a:ext cx="9191638" cy="1484287"/>
            <a:chOff x="2699030" y="1906410"/>
            <a:chExt cx="9191638" cy="1484287"/>
          </a:xfrm>
        </p:grpSpPr>
        <p:sp>
          <p:nvSpPr>
            <p:cNvPr id="4265" name="VectorPath 4265"/>
            <p:cNvSpPr/>
            <p:nvPr/>
          </p:nvSpPr>
          <p:spPr>
            <a:xfrm>
              <a:off x="2711196" y="1918716"/>
              <a:ext cx="9166862" cy="1459992"/>
            </a:xfrm>
            <a:custGeom>
              <a:avLst/>
              <a:gdLst/>
              <a:ahLst/>
              <a:cxnLst/>
              <a:rect l="l" t="t" r="r" b="b"/>
              <a:pathLst>
                <a:path w="9166862" h="1459992">
                  <a:moveTo>
                    <a:pt x="882396" y="0"/>
                  </a:moveTo>
                  <a:lnTo>
                    <a:pt x="2263140" y="0"/>
                  </a:lnTo>
                  <a:lnTo>
                    <a:pt x="4334256" y="0"/>
                  </a:lnTo>
                  <a:lnTo>
                    <a:pt x="9166862" y="0"/>
                  </a:lnTo>
                  <a:lnTo>
                    <a:pt x="9166862" y="850392"/>
                  </a:lnTo>
                  <a:lnTo>
                    <a:pt x="9166862" y="1214628"/>
                  </a:lnTo>
                  <a:lnTo>
                    <a:pt x="9166862" y="1456944"/>
                  </a:lnTo>
                  <a:lnTo>
                    <a:pt x="4334256" y="1456944"/>
                  </a:lnTo>
                  <a:lnTo>
                    <a:pt x="2263140" y="1456944"/>
                  </a:lnTo>
                  <a:lnTo>
                    <a:pt x="882396" y="1456944"/>
                  </a:lnTo>
                  <a:lnTo>
                    <a:pt x="882396" y="1214628"/>
                  </a:lnTo>
                  <a:lnTo>
                    <a:pt x="0" y="1459992"/>
                  </a:lnTo>
                  <a:lnTo>
                    <a:pt x="882396" y="850392"/>
                  </a:lnTo>
                  <a:lnTo>
                    <a:pt x="882396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4266" name="VectorPath 4266"/>
            <p:cNvSpPr/>
            <p:nvPr/>
          </p:nvSpPr>
          <p:spPr>
            <a:xfrm>
              <a:off x="2699030" y="1906410"/>
              <a:ext cx="9191638" cy="1484287"/>
            </a:xfrm>
            <a:custGeom>
              <a:avLst/>
              <a:gdLst/>
              <a:ahLst/>
              <a:cxnLst/>
              <a:rect l="l" t="t" r="r" b="b"/>
              <a:pathLst>
                <a:path w="9191638" h="1484287">
                  <a:moveTo>
                    <a:pt x="9181416" y="254"/>
                  </a:moveTo>
                  <a:lnTo>
                    <a:pt x="9183790" y="977"/>
                  </a:lnTo>
                  <a:lnTo>
                    <a:pt x="9185988" y="2146"/>
                  </a:lnTo>
                  <a:lnTo>
                    <a:pt x="9187920" y="3721"/>
                  </a:lnTo>
                  <a:lnTo>
                    <a:pt x="9189492" y="5651"/>
                  </a:lnTo>
                  <a:lnTo>
                    <a:pt x="9190674" y="7848"/>
                  </a:lnTo>
                  <a:lnTo>
                    <a:pt x="9191384" y="10223"/>
                  </a:lnTo>
                  <a:lnTo>
                    <a:pt x="9191638" y="12700"/>
                  </a:lnTo>
                  <a:lnTo>
                    <a:pt x="9191638" y="1469479"/>
                  </a:lnTo>
                  <a:lnTo>
                    <a:pt x="9191384" y="1471955"/>
                  </a:lnTo>
                  <a:lnTo>
                    <a:pt x="9190674" y="1474343"/>
                  </a:lnTo>
                  <a:lnTo>
                    <a:pt x="9189492" y="1476540"/>
                  </a:lnTo>
                  <a:lnTo>
                    <a:pt x="9187920" y="1478458"/>
                  </a:lnTo>
                  <a:lnTo>
                    <a:pt x="9185988" y="1480045"/>
                  </a:lnTo>
                  <a:lnTo>
                    <a:pt x="9183790" y="1481214"/>
                  </a:lnTo>
                  <a:lnTo>
                    <a:pt x="9181416" y="1481938"/>
                  </a:lnTo>
                  <a:lnTo>
                    <a:pt x="9178938" y="1482179"/>
                  </a:lnTo>
                  <a:lnTo>
                    <a:pt x="893915" y="1482179"/>
                  </a:lnTo>
                  <a:lnTo>
                    <a:pt x="891439" y="1481938"/>
                  </a:lnTo>
                  <a:lnTo>
                    <a:pt x="889051" y="1481214"/>
                  </a:lnTo>
                  <a:lnTo>
                    <a:pt x="886853" y="1480045"/>
                  </a:lnTo>
                  <a:lnTo>
                    <a:pt x="884936" y="1478458"/>
                  </a:lnTo>
                  <a:lnTo>
                    <a:pt x="883348" y="1476540"/>
                  </a:lnTo>
                  <a:lnTo>
                    <a:pt x="882180" y="1474343"/>
                  </a:lnTo>
                  <a:lnTo>
                    <a:pt x="881456" y="1471955"/>
                  </a:lnTo>
                  <a:lnTo>
                    <a:pt x="881215" y="1469479"/>
                  </a:lnTo>
                  <a:lnTo>
                    <a:pt x="881215" y="1243398"/>
                  </a:lnTo>
                  <a:lnTo>
                    <a:pt x="16040" y="1483842"/>
                  </a:lnTo>
                  <a:lnTo>
                    <a:pt x="13335" y="1484287"/>
                  </a:lnTo>
                  <a:lnTo>
                    <a:pt x="10604" y="1484147"/>
                  </a:lnTo>
                  <a:lnTo>
                    <a:pt x="7963" y="1483411"/>
                  </a:lnTo>
                  <a:lnTo>
                    <a:pt x="5537" y="1482141"/>
                  </a:lnTo>
                  <a:lnTo>
                    <a:pt x="3454" y="1480376"/>
                  </a:lnTo>
                  <a:lnTo>
                    <a:pt x="1778" y="1478204"/>
                  </a:lnTo>
                  <a:lnTo>
                    <a:pt x="622" y="1475714"/>
                  </a:lnTo>
                  <a:lnTo>
                    <a:pt x="25" y="1473047"/>
                  </a:lnTo>
                  <a:lnTo>
                    <a:pt x="0" y="1470316"/>
                  </a:lnTo>
                  <a:lnTo>
                    <a:pt x="571" y="1467637"/>
                  </a:lnTo>
                  <a:lnTo>
                    <a:pt x="1702" y="1465148"/>
                  </a:lnTo>
                  <a:lnTo>
                    <a:pt x="3340" y="1462951"/>
                  </a:lnTo>
                  <a:lnTo>
                    <a:pt x="5410" y="1461160"/>
                  </a:lnTo>
                  <a:lnTo>
                    <a:pt x="881215" y="855826"/>
                  </a:lnTo>
                  <a:lnTo>
                    <a:pt x="881215" y="12700"/>
                  </a:lnTo>
                  <a:lnTo>
                    <a:pt x="881456" y="10223"/>
                  </a:lnTo>
                  <a:lnTo>
                    <a:pt x="882180" y="7848"/>
                  </a:lnTo>
                  <a:lnTo>
                    <a:pt x="883348" y="5651"/>
                  </a:lnTo>
                  <a:lnTo>
                    <a:pt x="884936" y="3721"/>
                  </a:lnTo>
                  <a:lnTo>
                    <a:pt x="886853" y="2146"/>
                  </a:lnTo>
                  <a:lnTo>
                    <a:pt x="889051" y="977"/>
                  </a:lnTo>
                  <a:lnTo>
                    <a:pt x="891439" y="254"/>
                  </a:lnTo>
                  <a:lnTo>
                    <a:pt x="893915" y="0"/>
                  </a:lnTo>
                  <a:lnTo>
                    <a:pt x="9178938" y="0"/>
                  </a:lnTo>
                  <a:moveTo>
                    <a:pt x="906615" y="25400"/>
                  </a:moveTo>
                  <a:lnTo>
                    <a:pt x="906615" y="862495"/>
                  </a:lnTo>
                  <a:lnTo>
                    <a:pt x="906373" y="864933"/>
                  </a:lnTo>
                  <a:lnTo>
                    <a:pt x="905675" y="867270"/>
                  </a:lnTo>
                  <a:lnTo>
                    <a:pt x="904545" y="869442"/>
                  </a:lnTo>
                  <a:lnTo>
                    <a:pt x="903008" y="871359"/>
                  </a:lnTo>
                  <a:lnTo>
                    <a:pt x="901141" y="872934"/>
                  </a:lnTo>
                  <a:lnTo>
                    <a:pt x="81897" y="1439175"/>
                  </a:lnTo>
                  <a:lnTo>
                    <a:pt x="890512" y="1214450"/>
                  </a:lnTo>
                  <a:lnTo>
                    <a:pt x="893077" y="1214005"/>
                  </a:lnTo>
                  <a:lnTo>
                    <a:pt x="895667" y="1214107"/>
                  </a:lnTo>
                  <a:lnTo>
                    <a:pt x="898182" y="1214717"/>
                  </a:lnTo>
                  <a:lnTo>
                    <a:pt x="900531" y="1215834"/>
                  </a:lnTo>
                  <a:lnTo>
                    <a:pt x="902589" y="1217409"/>
                  </a:lnTo>
                  <a:lnTo>
                    <a:pt x="904291" y="1219365"/>
                  </a:lnTo>
                  <a:lnTo>
                    <a:pt x="905561" y="1221625"/>
                  </a:lnTo>
                  <a:lnTo>
                    <a:pt x="906348" y="1224102"/>
                  </a:lnTo>
                  <a:lnTo>
                    <a:pt x="906615" y="1226680"/>
                  </a:lnTo>
                  <a:lnTo>
                    <a:pt x="906615" y="1456779"/>
                  </a:lnTo>
                  <a:lnTo>
                    <a:pt x="9166238" y="1456779"/>
                  </a:lnTo>
                  <a:lnTo>
                    <a:pt x="9166238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</p:grpSp>
      <p:sp>
        <p:nvSpPr>
          <p:cNvPr id="4267" name="TextBox4267"/>
          <p:cNvSpPr txBox="1"/>
          <p:nvPr/>
        </p:nvSpPr>
        <p:spPr>
          <a:xfrm>
            <a:off x="3684384" y="2022709"/>
            <a:ext cx="7919084" cy="36298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PU瓶颈：CPU已压满（接近100%），通常其他指标的拐点出现的时刻是否与CPU压满的时刻基本一致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977899" indent="0" eaLnBrk="0">
              <a:lnSpc>
                <a:spcPct val="13497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存瓶颈：内存不足时，操作系统会使用虚拟内存，从虚拟内存读取数据，影响处理速度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磁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盘I/O瓶颈：磁盘I/O成为瓶颈时，会出现磁盘I/O繁忙，导致交易执行时在I/O处等待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网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络带宽：如果传递的数据包过大，超过了带宽的传输能力，就会造成网络资源竞争，导致TPS上不去</a:t>
            </a:r>
          </a:p>
          <a:p>
            <a:pPr marL="0" marR="0" indent="0" eaLnBrk="0">
              <a:lnSpc>
                <a:spcPct val="16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4089399" indent="0" eaLnBrk="0">
              <a:lnSpc>
                <a:spcPct val="147916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VM内存：内存申请没有及时释放，造成内存泄漏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慢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查询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3641090" indent="0" eaLnBrk="0">
              <a:lnSpc>
                <a:spcPct val="13497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据库的连接池：设置太小，导致数据库连接出现排队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据库出现死锁</a:t>
            </a:r>
          </a:p>
          <a:p>
            <a:pPr marL="0" marR="0" indent="0" eaLnBrk="0">
              <a:lnSpc>
                <a:spcPct val="12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1695449" indent="0" eaLnBrk="0">
              <a:lnSpc>
                <a:spcPct val="125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Meter单机负载能力有限，如果需要模拟的用户请求数超过其负载极限，也会导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致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TPS压不上去</a:t>
            </a:r>
          </a:p>
        </p:txBody>
      </p:sp>
      <p:pic>
        <p:nvPicPr>
          <p:cNvPr id="4268" name="1867EAA7-2AEB-411B-BFB7-9C6A27D6B7FF"/>
          <p:cNvPicPr>
            <a:picLocks noChangeAspect="1"/>
          </p:cNvPicPr>
          <p:nvPr/>
        </p:nvPicPr>
        <p:blipFill>
          <a:blip r:embed="rId3" cstate="print">
            <a:extLst>
              <a:ext uri="{A646366A-2652-41CE-EDCE-B954A0CAA6D7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270" name="VectorPath 427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271" name="VectorPath 427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43FDBCB1-F7E7-4203-F17D-375ADD31F8BB}"/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72" name="Combination 427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273" name="VectorPath 427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274" name="VectorPath 427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275" name="TextBox4275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1-性能瓶颈分析</a:t>
            </a:r>
          </a:p>
        </p:txBody>
      </p:sp>
      <p:sp>
        <p:nvSpPr>
          <p:cNvPr id="4277" name="VectorPath 427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278" name="49E2306A-1154-48F3-6D33-404A771F0A5E"/>
          <p:cNvPicPr>
            <a:picLocks noChangeAspect="1"/>
          </p:cNvPicPr>
          <p:nvPr/>
        </p:nvPicPr>
        <p:blipFill>
          <a:blip r:embed="rId2" cstate="print">
            <a:extLst>
              <a:ext uri="{B10F2A25-3347-40F4-37C4-29CE66531FDC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279" name="TextBox4279"/>
          <p:cNvSpPr txBox="1"/>
          <p:nvPr/>
        </p:nvSpPr>
        <p:spPr>
          <a:xfrm>
            <a:off x="802323" y="1146414"/>
            <a:ext cx="10214610" cy="3839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服务器资源分析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CPU瓶颈</a:t>
            </a: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个程序运行都需要占用CPU，那么单CPU的机器是如何同时运行多个程序的？</a:t>
            </a:r>
          </a:p>
          <a:p>
            <a:pPr marL="0" marR="0" indent="0" eaLnBrk="0">
              <a:lnSpc>
                <a:spcPct val="13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28375" marR="0" lvl="0" indent="-12837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"/>
            </a:pPr>
            <a:r>
              <a:rPr lang="en-US" altLang="zh-CN" sz="1350" kern="0" spc="0" baseline="0" noProof="0" dirty="0">
                <a:latin typeface="Wingdings" pitchFamily="2" charset="0"/>
                <a:ea typeface="Wingdings" pitchFamily="2" charset="0"/>
                <a:cs typeface="Wingdings" pitchFamily="2" charset="0"/>
              </a:rPr>
              <a:t> 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pic>
        <p:nvPicPr>
          <p:cNvPr id="4280" name="3812A61C-AB07-4ECB-9383-232057BDAEAC"/>
          <p:cNvPicPr>
            <a:picLocks noChangeAspect="1"/>
          </p:cNvPicPr>
          <p:nvPr/>
        </p:nvPicPr>
        <p:blipFill>
          <a:blip r:embed="rId3" cstate="print">
            <a:extLst>
              <a:ext uri="{DE2CBD04-5D60-491A-3473-729F2B7C28EF}"/>
            </a:extLst>
          </a:blip>
          <a:srcRect/>
          <a:stretch>
            <a:fillRect/>
          </a:stretch>
        </p:blipFill>
        <p:spPr>
          <a:xfrm>
            <a:off x="2316480" y="2471928"/>
            <a:ext cx="6664452" cy="3616452"/>
          </a:xfrm>
          <a:prstGeom prst="rect">
            <a:avLst/>
          </a:prstGeom>
        </p:spPr>
      </p:pic>
      <p:sp>
        <p:nvSpPr>
          <p:cNvPr id="4281" name="TextBox4281"/>
          <p:cNvSpPr txBox="1"/>
          <p:nvPr/>
        </p:nvSpPr>
        <p:spPr>
          <a:xfrm>
            <a:off x="1162368" y="2201797"/>
            <a:ext cx="9854564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25" kern="0" spc="6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2325" kern="0" spc="6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间片即C</a:t>
            </a:r>
            <a:r>
              <a:rPr lang="en-US" altLang="zh-CN" sz="2325" kern="0" spc="3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PU</a:t>
            </a:r>
            <a:r>
              <a:rPr lang="en-US" altLang="zh-CN" sz="2325" kern="0" spc="8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分</a:t>
            </a:r>
            <a:r>
              <a:rPr lang="en-US" altLang="zh-CN" sz="2325" kern="0" spc="7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配给各个程序的时间，每个程序被分配一个时间段，称作它的时间片</a:t>
            </a:r>
            <a:r>
              <a:rPr lang="en-US" altLang="zh-CN" sz="2325" kern="0" spc="6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325" kern="0" spc="5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即</a:t>
            </a:r>
            <a:r>
              <a:rPr lang="en-US" altLang="zh-CN" sz="2325" kern="0" spc="7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该程序允许运行的</a:t>
            </a:r>
            <a:r>
              <a:rPr lang="en-US" altLang="zh-CN" sz="2325" kern="0" spc="6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2325" kern="0" spc="5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间</a:t>
            </a:r>
          </a:p>
        </p:txBody>
      </p:sp>
      <p:sp>
        <p:nvSpPr>
          <p:cNvPr id="4283" name="VectorPath 428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284" name="VectorPath 428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17886B86-1237-488E-4E38-88E5DA0A52B8}"/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85" name="Combination 428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286" name="VectorPath 428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287" name="VectorPath 428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288" name="TextBox4288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1-性能瓶颈分析</a:t>
            </a:r>
          </a:p>
        </p:txBody>
      </p:sp>
      <p:sp>
        <p:nvSpPr>
          <p:cNvPr id="4290" name="VectorPath 429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291" name="TextBox4291"/>
          <p:cNvSpPr txBox="1"/>
          <p:nvPr/>
        </p:nvSpPr>
        <p:spPr>
          <a:xfrm>
            <a:off x="802323" y="1146414"/>
            <a:ext cx="310515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服务器资源分析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CPU瓶颈</a:t>
            </a:r>
          </a:p>
        </p:txBody>
      </p:sp>
      <p:pic>
        <p:nvPicPr>
          <p:cNvPr id="4292" name="F8E7B97B-0CBD-4E7A-A680-CDB2CA8E1280"/>
          <p:cNvPicPr>
            <a:picLocks noChangeAspect="1"/>
          </p:cNvPicPr>
          <p:nvPr/>
        </p:nvPicPr>
        <p:blipFill>
          <a:blip r:embed="rId2" cstate="print">
            <a:extLst>
              <a:ext uri="{0F55C352-8D77-4AB0-EF92-A895A344051A}"/>
            </a:extLst>
          </a:blip>
          <a:srcRect/>
          <a:stretch>
            <a:fillRect/>
          </a:stretch>
        </p:blipFill>
        <p:spPr>
          <a:xfrm>
            <a:off x="4782312" y="2031492"/>
            <a:ext cx="7196328" cy="2549652"/>
          </a:xfrm>
          <a:prstGeom prst="rect">
            <a:avLst/>
          </a:prstGeom>
        </p:spPr>
      </p:pic>
      <p:sp>
        <p:nvSpPr>
          <p:cNvPr id="4293" name="TextBox4293"/>
          <p:cNvSpPr txBox="1"/>
          <p:nvPr/>
        </p:nvSpPr>
        <p:spPr>
          <a:xfrm>
            <a:off x="802323" y="2201797"/>
            <a:ext cx="3827780" cy="13296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PU使用率分为用户态、系统态和空闲态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98511"/>
              </a:lnSpc>
              <a:spcAft>
                <a:spcPts val="1175"/>
              </a:spcAft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用户态：表示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CPU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处于应用程序执行的时间</a:t>
            </a:r>
          </a:p>
          <a:p>
            <a:pPr marL="360045" marR="0" lvl="0" indent="-360045" eaLnBrk="0">
              <a:lnSpc>
                <a:spcPct val="98511"/>
              </a:lnSpc>
              <a:spcAft>
                <a:spcPts val="1175"/>
              </a:spcAft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统态：表示系统内核执行的时间</a:t>
            </a: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空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闲态：表示空闲系统进程执行的时间</a:t>
            </a:r>
          </a:p>
        </p:txBody>
      </p:sp>
      <p:sp>
        <p:nvSpPr>
          <p:cNvPr id="4294" name="TextBox4294"/>
          <p:cNvSpPr txBox="1"/>
          <p:nvPr/>
        </p:nvSpPr>
        <p:spPr>
          <a:xfrm>
            <a:off x="802323" y="1787778"/>
            <a:ext cx="7017703" cy="25659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CPU使用率：表示一段时间内，正在使用的CPU时间段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/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总的CPU时间段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100%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看CPU使用率的命令：top</a:t>
            </a:r>
          </a:p>
        </p:txBody>
      </p:sp>
      <p:pic>
        <p:nvPicPr>
          <p:cNvPr id="4295" name="5336C75E-5A8A-48D1-2A71-F8867D8A3FF7"/>
          <p:cNvPicPr>
            <a:picLocks noChangeAspect="1"/>
          </p:cNvPicPr>
          <p:nvPr/>
        </p:nvPicPr>
        <p:blipFill>
          <a:blip r:embed="rId3" cstate="print">
            <a:extLst>
              <a:ext uri="{13158F22-5B9D-4099-D7C5-4102F219BFAA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296" name="TextBox4296"/>
          <p:cNvSpPr txBox="1"/>
          <p:nvPr/>
        </p:nvSpPr>
        <p:spPr>
          <a:xfrm>
            <a:off x="802323" y="4945633"/>
            <a:ext cx="122491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试关注点：</a:t>
            </a:r>
          </a:p>
        </p:txBody>
      </p:sp>
      <p:sp>
        <p:nvSpPr>
          <p:cNvPr id="4297" name="TextBox4297"/>
          <p:cNvSpPr txBox="1"/>
          <p:nvPr/>
        </p:nvSpPr>
        <p:spPr>
          <a:xfrm>
            <a:off x="802323" y="5336851"/>
            <a:ext cx="4538980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当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CPU使用率高时，确定是用户CPU高，还是系统CPU高</a:t>
            </a:r>
          </a:p>
        </p:txBody>
      </p:sp>
      <p:sp>
        <p:nvSpPr>
          <p:cNvPr id="4298" name="TextBox4298"/>
          <p:cNvSpPr txBox="1"/>
          <p:nvPr/>
        </p:nvSpPr>
        <p:spPr>
          <a:xfrm>
            <a:off x="802323" y="5699435"/>
            <a:ext cx="7294880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果是用户CPU高，说明某个软件程序的CPU资源占用率高，需要定位代码程序运行的效率</a:t>
            </a:r>
          </a:p>
        </p:txBody>
      </p:sp>
      <p:sp>
        <p:nvSpPr>
          <p:cNvPr id="4299" name="TextBox4299"/>
          <p:cNvSpPr txBox="1"/>
          <p:nvPr/>
        </p:nvSpPr>
        <p:spPr>
          <a:xfrm>
            <a:off x="802323" y="6062020"/>
            <a:ext cx="6316980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果是系统CPU高，同步观察是否是其他资源（磁盘IO、内存、网络等）不足</a:t>
            </a:r>
          </a:p>
        </p:txBody>
      </p:sp>
      <p:sp>
        <p:nvSpPr>
          <p:cNvPr id="4301" name="VectorPath 430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302" name="VectorPath 430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0ED0498D-44C1-45D2-6574-D1ED90BFB8CD}"/>
    </p:extLst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3" name="Combination 430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304" name="VectorPath 430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305" name="VectorPath 430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306" name="TextBox4306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2-性能瓶颈分析</a:t>
            </a:r>
          </a:p>
        </p:txBody>
      </p:sp>
      <p:pic>
        <p:nvPicPr>
          <p:cNvPr id="4307" name="9487B781-1DB4-4188-90E6-257E8293F8E8"/>
          <p:cNvPicPr>
            <a:picLocks noChangeAspect="1"/>
          </p:cNvPicPr>
          <p:nvPr/>
        </p:nvPicPr>
        <p:blipFill>
          <a:blip r:embed="rId2" cstate="print">
            <a:extLst>
              <a:ext uri="{1DB014DE-9BE1-4286-6B78-EB52C1C7128B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4308" name="VectorPath 430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309" name="TextBox4309"/>
          <p:cNvSpPr txBox="1"/>
          <p:nvPr/>
        </p:nvSpPr>
        <p:spPr>
          <a:xfrm>
            <a:off x="802323" y="1146414"/>
            <a:ext cx="390779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服务器资源分析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内存和虚拟内存</a:t>
            </a:r>
          </a:p>
        </p:txBody>
      </p:sp>
      <p:pic>
        <p:nvPicPr>
          <p:cNvPr id="4310" name="A25893EC-9DA4-48BF-B48B-121AE0B820DF"/>
          <p:cNvPicPr>
            <a:picLocks noChangeAspect="1"/>
          </p:cNvPicPr>
          <p:nvPr/>
        </p:nvPicPr>
        <p:blipFill>
          <a:blip r:embed="rId3" cstate="print">
            <a:extLst>
              <a:ext uri="{EBCC1DC0-6599-4F1B-D38A-C921A41747F3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311" name="TextBox4311"/>
          <p:cNvSpPr txBox="1"/>
          <p:nvPr/>
        </p:nvSpPr>
        <p:spPr>
          <a:xfrm>
            <a:off x="802323" y="2201797"/>
            <a:ext cx="6101715" cy="27340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23"/>
              </a:lnSpc>
            </a:pPr>
            <a:r>
              <a:rPr lang="en-US" altLang="zh-CN" sz="2325" kern="0" spc="975" baseline="-1707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虚</a:t>
            </a:r>
            <a:r>
              <a:rPr lang="en-US" altLang="zh-CN" sz="1725" kern="0" spc="0" baseline="-25699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  <a:r>
              <a:rPr lang="en-US" altLang="zh-CN" sz="1725" kern="0" spc="0" baseline="-1036402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  <a:r>
              <a:rPr lang="en-US" altLang="zh-CN" sz="1725" kern="0" spc="0" baseline="-1424296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  <a:r>
              <a:rPr lang="en-US" altLang="zh-CN" sz="1725" kern="0" spc="0" baseline="-1424296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325" kern="0" spc="2375" baseline="-1707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拟</a:t>
            </a:r>
            <a:r>
              <a:rPr lang="en-US" altLang="zh-CN" sz="2100" kern="0" spc="1530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外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2100" kern="0" spc="0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需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这</a:t>
            </a:r>
            <a:r>
              <a:rPr lang="en-US" altLang="zh-CN" sz="2100" kern="0" spc="0" baseline="-100346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出</a:t>
            </a:r>
            <a:r>
              <a:rPr lang="en-US" altLang="zh-CN" sz="2325" kern="0" spc="855" baseline="-1707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2100" kern="0" spc="1230" baseline="-100346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空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样</a:t>
            </a:r>
            <a:r>
              <a:rPr lang="en-US" altLang="zh-CN" sz="2100" kern="0" spc="0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2100" kern="0" spc="0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</a:t>
            </a:r>
            <a:r>
              <a:rPr lang="en-US" altLang="zh-CN" sz="2325" kern="0" spc="1155" baseline="-1707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</a:t>
            </a:r>
            <a:r>
              <a:rPr lang="en-US" altLang="zh-CN" sz="2100" kern="0" spc="915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序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序</a:t>
            </a:r>
            <a:r>
              <a:rPr lang="en-US" altLang="zh-CN" sz="2100" kern="0" spc="0" baseline="-100346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间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100" kern="0" spc="0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2325" kern="0" spc="1475" baseline="-1707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</a:t>
            </a:r>
            <a:r>
              <a:rPr lang="en-US" altLang="zh-CN" sz="2100" kern="0" spc="60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</a:t>
            </a:r>
            <a:r>
              <a:rPr lang="en-US" altLang="zh-CN" sz="2100" kern="0" spc="0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部</a:t>
            </a:r>
            <a:r>
              <a:rPr lang="en-US" altLang="zh-CN" sz="2100" kern="0" spc="0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磁</a:t>
            </a:r>
            <a:r>
              <a:rPr lang="en-US" altLang="zh-CN" sz="2100" kern="0" spc="0" baseline="-100346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执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运</a:t>
            </a:r>
            <a:r>
              <a:rPr lang="en-US" altLang="zh-CN" sz="2325" kern="0" spc="18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是</a:t>
            </a:r>
            <a:r>
              <a:rPr lang="en-US" altLang="zh-CN" sz="2100" kern="0" spc="275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统</a:t>
            </a:r>
            <a:r>
              <a:rPr lang="en-US" altLang="zh-CN" sz="2100" kern="0" spc="0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分</a:t>
            </a:r>
            <a:r>
              <a:rPr lang="en-US" altLang="zh-CN" sz="2100" kern="0" spc="0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盘</a:t>
            </a:r>
            <a:r>
              <a:rPr lang="en-US" altLang="zh-CN" sz="2100" kern="0" spc="0" baseline="-100346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放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2325" kern="0" spc="21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计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好</a:t>
            </a:r>
            <a:r>
              <a:rPr lang="en-US" altLang="zh-CN" sz="2100" kern="0" spc="0" baseline="-100346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将</a:t>
            </a:r>
            <a:r>
              <a:rPr lang="en-US" altLang="zh-CN" sz="2100" kern="0" spc="0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</a:t>
            </a:r>
            <a:r>
              <a:rPr lang="en-US" altLang="zh-CN" sz="2100" kern="0" spc="0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调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过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</a:t>
            </a:r>
            <a:r>
              <a:rPr lang="en-US" altLang="zh-CN" sz="2100" kern="0" spc="2075" baseline="-100346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像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</a:t>
            </a:r>
            <a:r>
              <a:rPr lang="en-US" altLang="zh-CN" sz="2100" kern="0" spc="0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100" kern="0" spc="0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统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325" kern="0" spc="3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算</a:t>
            </a:r>
            <a:r>
              <a:rPr lang="en-US" altLang="zh-CN" sz="2100" kern="0" spc="1775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2100" kern="0" spc="0" baseline="-100346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调</a:t>
            </a:r>
            <a:r>
              <a:rPr lang="en-US" altLang="zh-CN" sz="2100" kern="0" spc="0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中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将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可</a:t>
            </a:r>
            <a:r>
              <a:rPr lang="en-US" altLang="zh-CN" sz="2100" kern="0" spc="0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就</a:t>
            </a:r>
            <a:r>
              <a:rPr lang="en-US" altLang="zh-CN" sz="2325" kern="0" spc="6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机</a:t>
            </a:r>
            <a:r>
              <a:rPr lang="en-US" altLang="zh-CN" sz="2100" kern="0" spc="1475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2100" kern="0" spc="0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</a:t>
            </a:r>
            <a:r>
              <a:rPr lang="en-US" altLang="zh-CN" sz="2100" kern="0" spc="0" baseline="-100346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以</a:t>
            </a:r>
            <a:r>
              <a:rPr lang="en-US" altLang="zh-CN" sz="2100" kern="0" spc="0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可</a:t>
            </a:r>
            <a:r>
              <a:rPr lang="en-US" altLang="zh-CN" sz="2325" kern="0" spc="9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</a:t>
            </a:r>
            <a:r>
              <a:rPr lang="en-US" altLang="zh-CN" sz="2100" kern="0" spc="1175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当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</a:t>
            </a:r>
            <a:r>
              <a:rPr lang="en-US" altLang="zh-CN" sz="2100" kern="0" spc="0" baseline="-100346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将</a:t>
            </a:r>
            <a:r>
              <a:rPr lang="en-US" altLang="zh-CN" sz="2100" kern="0" spc="0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以</a:t>
            </a:r>
            <a:r>
              <a:rPr lang="en-US" altLang="zh-CN" sz="2100" kern="0" spc="0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,</a:t>
            </a:r>
            <a:r>
              <a:rPr lang="en-US" altLang="zh-CN" sz="2325" kern="0" spc="1175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统</a:t>
            </a:r>
            <a:r>
              <a:rPr lang="en-US" altLang="zh-CN" sz="2100" kern="0" spc="0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然</a:t>
            </a:r>
            <a:r>
              <a:rPr lang="en-US" altLang="zh-CN" sz="2100" kern="0" spc="875" baseline="-100346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所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中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</a:t>
            </a:r>
            <a:r>
              <a:rPr lang="en-US" altLang="zh-CN" sz="2100" kern="0" spc="0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</a:t>
            </a:r>
            <a:r>
              <a:rPr lang="en-US" altLang="zh-CN" sz="2100" kern="0" spc="1050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</a:t>
            </a:r>
            <a:r>
              <a:rPr lang="en-US" altLang="zh-CN" sz="2325" kern="0" spc="45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2100" kern="0" spc="575" baseline="-100346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供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访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暂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序</a:t>
            </a:r>
            <a:r>
              <a:rPr lang="en-US" altLang="zh-CN" sz="2100" kern="0" spc="0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动</a:t>
            </a:r>
            <a:r>
              <a:rPr lang="en-US" altLang="zh-CN" sz="2100" kern="0" spc="1050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继</a:t>
            </a:r>
            <a:r>
              <a:rPr lang="en-US" altLang="zh-CN" sz="2325" kern="0" spc="75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</a:t>
            </a:r>
            <a:r>
              <a:rPr lang="en-US" altLang="zh-CN" sz="2100" kern="0" spc="275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了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问</a:t>
            </a:r>
            <a:r>
              <a:rPr lang="en-US" altLang="zh-CN" sz="2100" kern="0" spc="0" baseline="-100346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信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2100" kern="0" spc="0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2100" kern="0" spc="1050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续</a:t>
            </a:r>
            <a:r>
              <a:rPr lang="en-US" altLang="zh-CN" sz="2325" kern="0" spc="105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管</a:t>
            </a:r>
            <a:r>
              <a:rPr lang="en-US" altLang="zh-CN" sz="2100" kern="0" spc="0" baseline="-100346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息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2100" kern="0" spc="0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序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</a:t>
            </a:r>
            <a:r>
              <a:rPr lang="en-US" altLang="zh-CN" sz="2100" kern="0" spc="1025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执</a:t>
            </a:r>
            <a:r>
              <a:rPr lang="en-US" altLang="zh-CN" sz="2100" kern="0" spc="1025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个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信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部</a:t>
            </a:r>
            <a:r>
              <a:rPr lang="en-US" altLang="zh-CN" sz="2100" kern="0" spc="0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执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使</a:t>
            </a:r>
            <a:r>
              <a:rPr lang="en-US" altLang="zh-CN" sz="2100" kern="0" spc="0" baseline="-1003468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  <a:r>
              <a:rPr lang="en-US" altLang="zh-CN" sz="2325" kern="0" spc="3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</a:t>
            </a:r>
            <a:r>
              <a:rPr lang="en-US" altLang="zh-CN" sz="2100" kern="0" spc="725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</a:t>
            </a:r>
            <a:r>
              <a:rPr lang="en-US" altLang="zh-CN" sz="2100" kern="0" spc="1025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息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比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2100" kern="0" spc="0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分</a:t>
            </a:r>
            <a:r>
              <a:rPr lang="en-US" altLang="zh-CN" sz="2325" kern="0" spc="6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2100" kern="0" spc="425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</a:t>
            </a:r>
            <a:r>
              <a:rPr lang="en-US" altLang="zh-CN" sz="2100" kern="0" spc="105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实</a:t>
            </a:r>
            <a:r>
              <a:rPr lang="en-US" altLang="zh-CN" sz="2100" kern="0" spc="0" baseline="-3632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装</a:t>
            </a:r>
            <a:r>
              <a:rPr lang="en-US" altLang="zh-CN" sz="2325" kern="0" spc="9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</a:t>
            </a:r>
            <a:r>
              <a:rPr lang="en-US" altLang="zh-CN" sz="2100" kern="0" spc="125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序</a:t>
            </a:r>
            <a:r>
              <a:rPr lang="en-US" altLang="zh-CN" sz="2100" kern="0" spc="1025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际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2325" kern="0" spc="12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种</a:t>
            </a:r>
            <a:r>
              <a:rPr lang="en-US" altLang="zh-CN" sz="2100" kern="0" spc="0" baseline="-68186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  <a:r>
              <a:rPr lang="en-US" altLang="zh-CN" sz="2100" kern="0" spc="875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容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2325" kern="0" spc="15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技</a:t>
            </a:r>
            <a:r>
              <a:rPr lang="en-US" altLang="zh-CN" sz="2100" kern="0" spc="575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换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</a:t>
            </a:r>
            <a:r>
              <a:rPr lang="en-US" altLang="zh-CN" sz="2325" kern="0" spc="18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术</a:t>
            </a:r>
            <a:r>
              <a:rPr lang="en-US" altLang="zh-CN" sz="2100" kern="0" spc="275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大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出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325" kern="0" spc="21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得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到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而</a:t>
            </a:r>
            <a:r>
              <a:rPr lang="en-US" altLang="zh-CN" sz="2100" kern="0" spc="2055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多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由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外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将</a:t>
            </a:r>
            <a:r>
              <a:rPr lang="en-US" altLang="zh-CN" sz="2325" kern="0" spc="3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当</a:t>
            </a:r>
            <a:r>
              <a:rPr lang="en-US" altLang="zh-CN" sz="2100" kern="0" spc="1775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其</a:t>
            </a:r>
            <a:r>
              <a:rPr lang="en-US" altLang="zh-CN" sz="2325" kern="0" spc="6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计</a:t>
            </a:r>
            <a:r>
              <a:rPr lang="en-US" altLang="zh-CN" sz="2100" kern="0" spc="1475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上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余</a:t>
            </a:r>
            <a:r>
              <a:rPr lang="en-US" altLang="zh-CN" sz="2325" kern="0" spc="9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算</a:t>
            </a:r>
            <a:r>
              <a:rPr lang="en-US" altLang="zh-CN" sz="2100" kern="0" spc="1175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部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储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325" kern="0" spc="12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器</a:t>
            </a:r>
            <a:r>
              <a:rPr lang="en-US" altLang="zh-CN" sz="2100" kern="0" spc="875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统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分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器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从</a:t>
            </a:r>
            <a:r>
              <a:rPr lang="en-US" altLang="zh-CN" sz="2325" kern="0" spc="15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2100" kern="0" spc="575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而</a:t>
            </a:r>
            <a:r>
              <a:rPr lang="en-US" altLang="zh-CN" sz="2100" kern="0" spc="0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留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将</a:t>
            </a:r>
            <a:r>
              <a:rPr lang="en-US" altLang="zh-CN" sz="2325" kern="0" spc="180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</a:t>
            </a:r>
            <a:r>
              <a:rPr lang="en-US" altLang="zh-CN" sz="2100" kern="0" spc="275" baseline="-21434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2100" kern="0" spc="0" baseline="-532972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所</a:t>
            </a:r>
            <a:r>
              <a:rPr lang="en-US" altLang="zh-CN" sz="2100" kern="0" spc="0" baseline="-85457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腾</a:t>
            </a:r>
            <a:r>
              <a:rPr lang="en-US" altLang="zh-CN" sz="2100" kern="0" spc="0" baseline="-1173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称</a:t>
            </a:r>
            <a:r>
              <a:rPr lang="en-US" altLang="zh-CN" sz="2325" kern="0" spc="75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</a:t>
            </a:r>
            <a:r>
              <a:rPr lang="en-US" altLang="zh-CN" sz="2325" kern="0" spc="740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足</a:t>
            </a:r>
            <a:r>
              <a:rPr lang="en-US" altLang="zh-CN" sz="2325" kern="0" spc="725" baseline="-170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</a:p>
        </p:txBody>
      </p:sp>
      <p:sp>
        <p:nvSpPr>
          <p:cNvPr id="4312" name="TextBox4312"/>
          <p:cNvSpPr txBox="1"/>
          <p:nvPr/>
        </p:nvSpPr>
        <p:spPr>
          <a:xfrm>
            <a:off x="802323" y="1787778"/>
            <a:ext cx="10658158" cy="3148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存：又称主存储器/物理内存，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计算机中所有程序的运行都在内存中进行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102350" marR="0" lvl="0" indent="0" eaLnBrk="0">
              <a:lnSpc>
                <a:spcPts val="21528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可以使用虚拟内存进行补偿</a:t>
            </a:r>
          </a:p>
        </p:txBody>
      </p:sp>
      <p:pic>
        <p:nvPicPr>
          <p:cNvPr id="4313" name="6856F02F-E4B2-49B4-486A-B1755964D7CD"/>
          <p:cNvPicPr>
            <a:picLocks noChangeAspect="1"/>
          </p:cNvPicPr>
          <p:nvPr/>
        </p:nvPicPr>
        <p:blipFill>
          <a:blip r:embed="rId4" cstate="print">
            <a:extLst>
              <a:ext uri="{741C3E7C-065F-4898-F9A4-E54DEA05AC89}"/>
            </a:extLst>
          </a:blip>
          <a:srcRect/>
          <a:stretch>
            <a:fillRect/>
          </a:stretch>
        </p:blipFill>
        <p:spPr>
          <a:xfrm>
            <a:off x="6923532" y="2549652"/>
            <a:ext cx="4536949" cy="4215384"/>
          </a:xfrm>
          <a:prstGeom prst="rect">
            <a:avLst/>
          </a:prstGeom>
        </p:spPr>
      </p:pic>
      <p:sp>
        <p:nvSpPr>
          <p:cNvPr id="4314" name="TextBox4314"/>
          <p:cNvSpPr txBox="1"/>
          <p:nvPr/>
        </p:nvSpPr>
        <p:spPr>
          <a:xfrm>
            <a:off x="1162368" y="5042630"/>
            <a:ext cx="12452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虚拟存储器。</a:t>
            </a:r>
          </a:p>
        </p:txBody>
      </p:sp>
      <p:sp>
        <p:nvSpPr>
          <p:cNvPr id="4315" name="TextBox4315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316" name="VectorPath 431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317" name="VectorPath 431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7B205FB5-4690-451C-CE61-2C6DA33CA058}"/>
    </p:extLst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8" name="Combination 431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319" name="VectorPath 431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320" name="VectorPath 432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321" name="TextBox4321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2-性能瓶颈分析</a:t>
            </a:r>
          </a:p>
        </p:txBody>
      </p:sp>
      <p:pic>
        <p:nvPicPr>
          <p:cNvPr id="4322" name="47193B4B-9CB7-4484-C628-0682AC3549CA"/>
          <p:cNvPicPr>
            <a:picLocks noChangeAspect="1"/>
          </p:cNvPicPr>
          <p:nvPr/>
        </p:nvPicPr>
        <p:blipFill>
          <a:blip r:embed="rId2" cstate="print">
            <a:extLst>
              <a:ext uri="{CDFBD67D-6AED-4EA6-7E36-A71F25EB3D68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4323" name="VectorPath 432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324" name="FAD711E3-103F-43A5-561A-DEB58B9E2205"/>
          <p:cNvPicPr>
            <a:picLocks noChangeAspect="1"/>
          </p:cNvPicPr>
          <p:nvPr/>
        </p:nvPicPr>
        <p:blipFill>
          <a:blip r:embed="rId3" cstate="print">
            <a:extLst>
              <a:ext uri="{ED2DDDCF-7ABB-4DA0-9030-27E63CC837BC}"/>
            </a:extLst>
          </a:blip>
          <a:srcRect/>
          <a:stretch>
            <a:fillRect/>
          </a:stretch>
        </p:blipFill>
        <p:spPr>
          <a:xfrm>
            <a:off x="710184" y="3343656"/>
            <a:ext cx="5911596" cy="824484"/>
          </a:xfrm>
          <a:prstGeom prst="rect">
            <a:avLst/>
          </a:prstGeom>
        </p:spPr>
      </p:pic>
      <p:sp>
        <p:nvSpPr>
          <p:cNvPr id="4325" name="TextBox4325"/>
          <p:cNvSpPr txBox="1"/>
          <p:nvPr/>
        </p:nvSpPr>
        <p:spPr>
          <a:xfrm>
            <a:off x="802323" y="1146414"/>
            <a:ext cx="10367644" cy="408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服务器资源分析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内存瓶颈</a:t>
            </a: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7419"/>
              </a:lnSpc>
            </a:pP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内存瓶颈：内存不足时，操作系统会使用虚拟内存，从虚拟内存读取数据；而内存的速度要远快于磁盘速度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，因此使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虚拟内存时性能大大降低。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244095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wap：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试关注点：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如果si，so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长期不等于0，表示内存不足。（需要大量的从内存和虚拟内存之间读来读去，说明内存盛不开那么多进程，</a:t>
            </a:r>
          </a:p>
        </p:txBody>
      </p:sp>
      <p:pic>
        <p:nvPicPr>
          <p:cNvPr id="4326" name="1B75EE9D-BC60-4343-4BFA-40CAB3C755A8"/>
          <p:cNvPicPr>
            <a:picLocks noChangeAspect="1"/>
          </p:cNvPicPr>
          <p:nvPr/>
        </p:nvPicPr>
        <p:blipFill>
          <a:blip r:embed="rId4" cstate="print">
            <a:extLst>
              <a:ext uri="{93597DE4-6449-4028-62EC-D16D8F025F9C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327" name="TextBox4327"/>
          <p:cNvSpPr txBox="1"/>
          <p:nvPr/>
        </p:nvSpPr>
        <p:spPr>
          <a:xfrm>
            <a:off x="3468658" y="1911618"/>
            <a:ext cx="5073327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577760" marR="1375570" indent="0" eaLnBrk="0">
              <a:lnSpc>
                <a:spcPct val="153442"/>
              </a:lnSpc>
            </a:pPr>
            <a:r>
              <a:rPr lang="en-US" altLang="zh-CN" sz="1150" kern="0" spc="1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  <a:r>
              <a:rPr lang="en-US" altLang="zh-CN" sz="1150" kern="0" spc="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br>
              <a:rPr lang="en-US" altLang="zh-CN" sz="1150" kern="0" dirty="0">
                <a:latin typeface="Wingdings" pitchFamily="2" charset="0"/>
                <a:ea typeface="Wingdings" pitchFamily="2" charset="0"/>
                <a:cs typeface="Wingdings" pitchFamily="2" charset="0"/>
              </a:rPr>
            </a:br>
            <a:r>
              <a:rPr lang="en-US" altLang="zh-CN" sz="1150" kern="0" spc="-1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328" name="TextBox4328"/>
          <p:cNvSpPr txBox="1"/>
          <p:nvPr/>
        </p:nvSpPr>
        <p:spPr>
          <a:xfrm>
            <a:off x="3468658" y="1911618"/>
            <a:ext cx="6605439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1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937804" marR="0" indent="0" eaLnBrk="0">
              <a:lnSpc>
                <a:spcPct val="134970"/>
              </a:lnSpc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si: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每秒从交换区写到内存的大小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so: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每秒写入交换区的内存大小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329" name="TextBox4329"/>
          <p:cNvSpPr txBox="1"/>
          <p:nvPr/>
        </p:nvSpPr>
        <p:spPr>
          <a:xfrm>
            <a:off x="802323" y="2981578"/>
            <a:ext cx="2653983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看内存使用的命令：vmstat</a:t>
            </a:r>
          </a:p>
        </p:txBody>
      </p:sp>
      <p:sp>
        <p:nvSpPr>
          <p:cNvPr id="4330" name="TextBox4330"/>
          <p:cNvSpPr txBox="1"/>
          <p:nvPr/>
        </p:nvSpPr>
        <p:spPr>
          <a:xfrm>
            <a:off x="1162368" y="5341765"/>
            <a:ext cx="12452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说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明内存不足）</a:t>
            </a:r>
          </a:p>
        </p:txBody>
      </p:sp>
      <p:sp>
        <p:nvSpPr>
          <p:cNvPr id="4331" name="TextBox4331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332" name="VectorPath 4332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333" name="VectorPath 4333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DA416175-A42B-4BF8-BCC2-D3AE06E595DC}"/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34" name="Combination 433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335" name="VectorPath 433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336" name="VectorPath 433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337" name="TextBox4337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3-性能瓶颈分析</a:t>
            </a:r>
          </a:p>
        </p:txBody>
      </p:sp>
      <p:pic>
        <p:nvPicPr>
          <p:cNvPr id="4338" name="EEBB8159-FB4D-45B2-4C12-8BA1D5C12B23"/>
          <p:cNvPicPr>
            <a:picLocks noChangeAspect="1"/>
          </p:cNvPicPr>
          <p:nvPr/>
        </p:nvPicPr>
        <p:blipFill>
          <a:blip r:embed="rId2" cstate="print">
            <a:extLst>
              <a:ext uri="{318B9617-01E6-4CB8-A5AA-48C8713CAA19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4339" name="VectorPath 433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340" name="05973AC4-3A6D-4209-268D-4FEA01022FEB"/>
          <p:cNvPicPr>
            <a:picLocks noChangeAspect="1"/>
          </p:cNvPicPr>
          <p:nvPr/>
        </p:nvPicPr>
        <p:blipFill>
          <a:blip r:embed="rId3" cstate="print">
            <a:extLst>
              <a:ext uri="{7D90B05A-1209-4930-61BC-B61779497D25}"/>
            </a:extLst>
          </a:blip>
          <a:srcRect/>
          <a:stretch>
            <a:fillRect/>
          </a:stretch>
        </p:blipFill>
        <p:spPr>
          <a:xfrm>
            <a:off x="755904" y="2884932"/>
            <a:ext cx="6899148" cy="1603248"/>
          </a:xfrm>
          <a:prstGeom prst="rect">
            <a:avLst/>
          </a:prstGeom>
        </p:spPr>
      </p:pic>
      <p:sp>
        <p:nvSpPr>
          <p:cNvPr id="4341" name="TextBox4341"/>
          <p:cNvSpPr txBox="1"/>
          <p:nvPr/>
        </p:nvSpPr>
        <p:spPr>
          <a:xfrm>
            <a:off x="802323" y="1146414"/>
            <a:ext cx="10395814" cy="4598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服务器资源分析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磁盘IO瓶颈</a:t>
            </a: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磁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盘IO瓶颈：影响性能的是磁盘的读写速度（Input和Output速率），不是磁盘大小。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查看磁盘IO使用的命令：iostat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-x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</a:p>
          <a:p>
            <a:pPr marL="0" marR="0" indent="0" eaLnBrk="0">
              <a:lnSpc>
                <a:spcPct val="17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550379" marR="0" indent="0" eaLnBrk="0">
              <a:lnSpc>
                <a:spcPct val="125000"/>
              </a:lnSpc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%util：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表示一秒中有百分之多少的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时间用于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I/O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550379" marR="0" indent="0" eaLnBrk="0">
              <a:lnSpc>
                <a:spcPct val="125000"/>
              </a:lnSpc>
              <a:spcBef>
                <a:spcPts val="0"/>
              </a:spcBef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%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iowait：CPU等待输入输出完成时间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百分比。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试关注点：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98511"/>
              </a:lnSpc>
              <a:spcAft>
                <a:spcPts val="1175"/>
              </a:spcAft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果%util接近100%，说明产生的I/O请求太多，I/O系统已经满负荷</a:t>
            </a: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果%iowait的值过高，表示硬盘存在I/O瓶颈</a:t>
            </a:r>
          </a:p>
        </p:txBody>
      </p:sp>
      <p:pic>
        <p:nvPicPr>
          <p:cNvPr id="4342" name="B0003C13-AEE7-4BC6-C12A-CB2B1FC39BBC"/>
          <p:cNvPicPr>
            <a:picLocks noChangeAspect="1"/>
          </p:cNvPicPr>
          <p:nvPr/>
        </p:nvPicPr>
        <p:blipFill>
          <a:blip r:embed="rId4" cstate="print">
            <a:extLst>
              <a:ext uri="{9135E5CD-968E-4891-F4E0-79F14C9682CF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343" name="TextBox4343"/>
          <p:cNvSpPr txBox="1"/>
          <p:nvPr/>
        </p:nvSpPr>
        <p:spPr>
          <a:xfrm>
            <a:off x="3468658" y="1911618"/>
            <a:ext cx="5073327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1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523998" marR="0" indent="0" eaLnBrk="0">
              <a:lnSpc>
                <a:spcPct val="100000"/>
              </a:lnSpc>
            </a:pPr>
            <a:r>
              <a:rPr lang="en-US" altLang="zh-CN" sz="1150" kern="0" spc="-1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523998" marR="0" indent="0" eaLnBrk="0">
              <a:lnSpc>
                <a:spcPct val="100000"/>
              </a:lnSpc>
            </a:pPr>
            <a:r>
              <a:rPr lang="en-US" altLang="zh-CN" sz="1150" kern="0" spc="-1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344" name="TextBox4344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345" name="VectorPath 434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346" name="VectorPath 434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508E7A5C-E799-4E0D-4DC9-AA7B7E40F087}"/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47" name="Combination 434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348" name="VectorPath 434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349" name="VectorPath 434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350" name="TextBox4350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4-性能瓶颈分析</a:t>
            </a:r>
          </a:p>
        </p:txBody>
      </p:sp>
      <p:pic>
        <p:nvPicPr>
          <p:cNvPr id="4351" name="7D5D31F1-2985-4CDC-322B-33BF5F767DFA"/>
          <p:cNvPicPr>
            <a:picLocks noChangeAspect="1"/>
          </p:cNvPicPr>
          <p:nvPr/>
        </p:nvPicPr>
        <p:blipFill>
          <a:blip r:embed="rId2" cstate="print">
            <a:extLst>
              <a:ext uri="{FDEC937A-6811-4076-2C3E-26CD1731AAD1}"/>
            </a:extLst>
          </a:blip>
          <a:srcRect/>
          <a:stretch>
            <a:fillRect/>
          </a:stretch>
        </p:blipFill>
        <p:spPr>
          <a:xfrm>
            <a:off x="10634472" y="283464"/>
            <a:ext cx="1238250" cy="371475"/>
          </a:xfrm>
          <a:prstGeom prst="rect">
            <a:avLst/>
          </a:prstGeom>
        </p:spPr>
      </p:pic>
      <p:sp>
        <p:nvSpPr>
          <p:cNvPr id="4352" name="VectorPath 435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353" name="4AD89E78-61A1-4C0D-2C9E-02156748C3CC"/>
          <p:cNvPicPr>
            <a:picLocks noChangeAspect="1"/>
          </p:cNvPicPr>
          <p:nvPr/>
        </p:nvPicPr>
        <p:blipFill>
          <a:blip r:embed="rId3" cstate="print">
            <a:extLst>
              <a:ext uri="{4A4250AF-F8BF-480A-2B29-99037BB8D7A8}"/>
            </a:extLst>
          </a:blip>
          <a:srcRect/>
          <a:stretch>
            <a:fillRect/>
          </a:stretch>
        </p:blipFill>
        <p:spPr>
          <a:xfrm>
            <a:off x="790956" y="2993136"/>
            <a:ext cx="5774437" cy="3329940"/>
          </a:xfrm>
          <a:prstGeom prst="rect">
            <a:avLst/>
          </a:prstGeom>
        </p:spPr>
      </p:pic>
      <p:sp>
        <p:nvSpPr>
          <p:cNvPr id="4354" name="TextBox4354"/>
          <p:cNvSpPr txBox="1"/>
          <p:nvPr/>
        </p:nvSpPr>
        <p:spPr>
          <a:xfrm>
            <a:off x="802323" y="1146414"/>
            <a:ext cx="9837992" cy="48980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服务器资源分析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网络瓶颈</a:t>
            </a: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网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络瓶颈：影响性能的是网络的传输速度，与网络的总带宽进行对比，接近总带宽，说明网络存在瓶颈。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查看网络使用的命令：sar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-n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DEV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</a:p>
          <a:p>
            <a:pPr marL="0" marR="0" indent="0" eaLnBrk="0">
              <a:lnSpc>
                <a:spcPct val="17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459157" marR="88900" indent="0" eaLnBrk="0">
              <a:lnSpc>
                <a:spcPct val="134970"/>
              </a:lnSpc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rxkB/s：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每秒接收的数据量（千字节数）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txkB/s：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每秒发送的数据量（千字节数）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09911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试关注点：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459157" marR="0" lvl="0" indent="-360045" eaLnBrk="0">
              <a:lnSpc>
                <a:spcPct val="133333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将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每秒接收的数据量rxkB/s，与网络最大带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宽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进行对比，如果实际传输速率接近网络最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大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带宽，说明网络IO有瓶颈</a:t>
            </a:r>
          </a:p>
        </p:txBody>
      </p:sp>
      <p:pic>
        <p:nvPicPr>
          <p:cNvPr id="4355" name="7FB6894D-D064-498D-3664-CFDB6F06494D"/>
          <p:cNvPicPr>
            <a:picLocks noChangeAspect="1"/>
          </p:cNvPicPr>
          <p:nvPr/>
        </p:nvPicPr>
        <p:blipFill>
          <a:blip r:embed="rId4" cstate="print">
            <a:extLst>
              <a:ext uri="{24C2AD82-07D7-4941-415E-52D7ECCEA1B6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356" name="TextBox4356"/>
          <p:cNvSpPr txBox="1"/>
          <p:nvPr/>
        </p:nvSpPr>
        <p:spPr>
          <a:xfrm>
            <a:off x="3468658" y="1911618"/>
            <a:ext cx="5073327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1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32777" marR="1520553" indent="0" eaLnBrk="0">
              <a:lnSpc>
                <a:spcPct val="153442"/>
              </a:lnSpc>
            </a:pPr>
            <a:r>
              <a:rPr lang="en-US" altLang="zh-CN" sz="1150" kern="0" spc="1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  <a:r>
              <a:rPr lang="en-US" altLang="zh-CN" sz="1150" kern="0" spc="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br>
              <a:rPr lang="en-US" altLang="zh-CN" sz="1150" kern="0" dirty="0">
                <a:latin typeface="Wingdings" pitchFamily="2" charset="0"/>
                <a:ea typeface="Wingdings" pitchFamily="2" charset="0"/>
                <a:cs typeface="Wingdings" pitchFamily="2" charset="0"/>
              </a:rPr>
            </a:br>
            <a:r>
              <a:rPr lang="en-US" altLang="zh-CN" sz="1150" kern="0" spc="-1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357" name="TextBox4357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358" name="VectorPath 435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359" name="VectorPath 435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1FA0913B-92F7-4DCA-3A18-D6635ED2AF3F}"/>
    </p:extLst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0" name="37B50860-C9C8-4E60-CB3D-16A863EE6E1F"/>
          <p:cNvPicPr>
            <a:picLocks noChangeAspect="1"/>
          </p:cNvPicPr>
          <p:nvPr/>
        </p:nvPicPr>
        <p:blipFill>
          <a:blip r:embed="rId2" cstate="print">
            <a:extLst>
              <a:ext uri="{C2A7AA8F-D7AC-46E9-C052-E93C1B74903C}"/>
            </a:extLst>
          </a:blip>
          <a:srcRect/>
          <a:stretch>
            <a:fillRect/>
          </a:stretch>
        </p:blipFill>
        <p:spPr>
          <a:xfrm>
            <a:off x="710184" y="4192524"/>
            <a:ext cx="6010656" cy="1571244"/>
          </a:xfrm>
          <a:prstGeom prst="rect">
            <a:avLst/>
          </a:prstGeom>
        </p:spPr>
      </p:pic>
      <p:pic>
        <p:nvPicPr>
          <p:cNvPr id="4361" name="8C43C5EE-9289-4815-0BD7-4B0C62671C19"/>
          <p:cNvPicPr>
            <a:picLocks noChangeAspect="1"/>
          </p:cNvPicPr>
          <p:nvPr/>
        </p:nvPicPr>
        <p:blipFill>
          <a:blip r:embed="rId3" cstate="print">
            <a:extLst>
              <a:ext uri="{0188FC32-0BEF-42F5-0B75-FA898496CC3F}"/>
            </a:extLst>
          </a:blip>
          <a:srcRect/>
          <a:stretch>
            <a:fillRect/>
          </a:stretch>
        </p:blipFill>
        <p:spPr>
          <a:xfrm>
            <a:off x="7243572" y="4239768"/>
            <a:ext cx="4096512" cy="1524000"/>
          </a:xfrm>
          <a:prstGeom prst="rect">
            <a:avLst/>
          </a:prstGeom>
        </p:spPr>
      </p:pic>
      <p:sp>
        <p:nvSpPr>
          <p:cNvPr id="4362" name="TextBox4362"/>
          <p:cNvSpPr txBox="1"/>
          <p:nvPr/>
        </p:nvSpPr>
        <p:spPr>
          <a:xfrm>
            <a:off x="802323" y="308046"/>
            <a:ext cx="2296160" cy="357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23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5-性能瓶颈分析</a:t>
            </a:r>
          </a:p>
        </p:txBody>
      </p:sp>
      <p:sp>
        <p:nvSpPr>
          <p:cNvPr id="4363" name="TextBox4363"/>
          <p:cNvSpPr txBox="1"/>
          <p:nvPr/>
        </p:nvSpPr>
        <p:spPr>
          <a:xfrm>
            <a:off x="802323" y="1146414"/>
            <a:ext cx="298831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数据库瓶颈分析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慢查询</a:t>
            </a:r>
          </a:p>
        </p:txBody>
      </p:sp>
      <p:sp>
        <p:nvSpPr>
          <p:cNvPr id="4364" name="TextBox4364"/>
          <p:cNvSpPr txBox="1"/>
          <p:nvPr/>
        </p:nvSpPr>
        <p:spPr>
          <a:xfrm>
            <a:off x="802323" y="3064902"/>
            <a:ext cx="214820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ySQL慢查询参数介绍：</a:t>
            </a:r>
          </a:p>
        </p:txBody>
      </p:sp>
      <p:pic>
        <p:nvPicPr>
          <p:cNvPr id="4365" name="3D3BE2B8-8EA8-4068-FFFD-AC2F61D415F7"/>
          <p:cNvPicPr>
            <a:picLocks noChangeAspect="1"/>
          </p:cNvPicPr>
          <p:nvPr/>
        </p:nvPicPr>
        <p:blipFill>
          <a:blip r:embed="rId4" cstate="print">
            <a:extLst>
              <a:ext uri="{1B9D53B2-87BD-460E-4284-5C849FAF63B7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366" name="TextBox4366"/>
          <p:cNvSpPr txBox="1"/>
          <p:nvPr/>
        </p:nvSpPr>
        <p:spPr>
          <a:xfrm>
            <a:off x="3468658" y="1911618"/>
            <a:ext cx="5073327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199071" marR="0" indent="0" eaLnBrk="0">
              <a:lnSpc>
                <a:spcPct val="100000"/>
              </a:lnSpc>
            </a:pPr>
            <a:r>
              <a:rPr lang="en-US" altLang="zh-CN" sz="1150" kern="0" spc="-1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367" name="TextBox4367"/>
          <p:cNvSpPr txBox="1"/>
          <p:nvPr/>
        </p:nvSpPr>
        <p:spPr>
          <a:xfrm>
            <a:off x="802323" y="1787778"/>
            <a:ext cx="11471186" cy="31985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慢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查询定义：指执行速度低于设置的阀值的SQL语句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用：帮助定位查询速度较慢的SQL语句，方便更好的优化数据库系统的性能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4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99481"/>
              </a:lnSpc>
              <a:spcAft>
                <a:spcPts val="570"/>
              </a:spcAft>
              <a:buClr>
                <a:srgbClr val="404040"/>
              </a:buClr>
              <a:buFont typeface="Wingdings" panose="02000000000000000000" charset="0"/>
              <a:buChar char=""/>
              <a:tabLst>
                <a:tab pos="804862" algn="l"/>
                <a:tab pos="1338262" algn="l"/>
                <a:tab pos="6670269" algn="l"/>
                <a:tab pos="7203669" algn="l"/>
              </a:tabLst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slow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uery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log: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慢查询日志开启状态[ON:开启，OFF:关闭]</a:t>
            </a:r>
            <a:r>
              <a:rPr lang="en-US" altLang="zh-CN" sz="1400" kern="0" spc="837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1190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long</a:t>
            </a:r>
            <a:r>
              <a:rPr lang="en-US" altLang="zh-CN" sz="2100" u="sng" kern="0" spc="0" baseline="11905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2100" u="sng" kern="0" baseline="11905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2100" kern="0" spc="-25" baseline="1190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</a:t>
            </a:r>
            <a:r>
              <a:rPr lang="en-US" altLang="zh-CN" sz="2100" kern="0" spc="0" baseline="1190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uery</a:t>
            </a:r>
            <a:r>
              <a:rPr lang="en-US" altLang="zh-CN" sz="2100" u="sng" kern="0" spc="0" baseline="11905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2100" u="sng" kern="0" baseline="11905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2100" kern="0" spc="0" baseline="1190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time:</a:t>
            </a:r>
            <a:r>
              <a:rPr lang="en-US" altLang="zh-CN" sz="2100" kern="0" spc="-25" baseline="11905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11905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慢查询时长设置（超过该时长才会被记录，单位</a:t>
            </a:r>
          </a:p>
          <a:p>
            <a:pPr marL="360045" marR="0" lvl="0" indent="-360045" eaLnBrk="0">
              <a:lnSpc>
                <a:spcPct val="100219"/>
              </a:lnSpc>
              <a:buClr>
                <a:srgbClr val="404040"/>
              </a:buClr>
              <a:buFont typeface="Wingdings" panose="02000000000000000000" charset="0"/>
              <a:buChar char=""/>
              <a:tabLst>
                <a:tab pos="804862" algn="l"/>
                <a:tab pos="1338262" algn="l"/>
                <a:tab pos="1693862" algn="l"/>
              </a:tabLst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slow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uery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og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file: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慢查询日志存放位置</a:t>
            </a:r>
            <a:r>
              <a:rPr lang="en-US" altLang="zh-CN" sz="1400" kern="0" spc="1817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-25" baseline="285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</a:t>
            </a:r>
            <a:r>
              <a:rPr lang="en-US" altLang="zh-CN" sz="2100" kern="0" spc="0" baseline="285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秒）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368" name="TextBox4368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369" name="VectorPath 436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  <p:sp>
        <p:nvSpPr>
          <p:cNvPr id="4370" name="VectorPath 437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371" name="VectorPath 437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grpSp>
        <p:nvGrpSpPr>
          <p:cNvPr id="4372" name="Combination 437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373" name="VectorPath 437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374" name="VectorPath 437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ADC7F692-8913-4489-6D27-5993B44F0C30}"/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8" name="Combination 46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69" name="VectorPath 46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70" name="VectorPath 47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71" name="TextBox471"/>
          <p:cNvSpPr txBox="1"/>
          <p:nvPr/>
        </p:nvSpPr>
        <p:spPr>
          <a:xfrm>
            <a:off x="802323" y="345580"/>
            <a:ext cx="16840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5-负载测试</a:t>
            </a:r>
          </a:p>
        </p:txBody>
      </p:sp>
      <p:sp>
        <p:nvSpPr>
          <p:cNvPr id="473" name="VectorPath 47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74" name="TextBox474"/>
          <p:cNvSpPr txBox="1"/>
          <p:nvPr/>
        </p:nvSpPr>
        <p:spPr>
          <a:xfrm>
            <a:off x="802323" y="1054339"/>
            <a:ext cx="91821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电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梯案例</a:t>
            </a:r>
          </a:p>
        </p:txBody>
      </p:sp>
      <p:pic>
        <p:nvPicPr>
          <p:cNvPr id="475" name="3BDB5A8C-D8AB-4FB6-B5BD-FFC3560C01C6"/>
          <p:cNvPicPr>
            <a:picLocks noChangeAspect="1"/>
          </p:cNvPicPr>
          <p:nvPr/>
        </p:nvPicPr>
        <p:blipFill>
          <a:blip r:embed="rId2" cstate="print">
            <a:extLst>
              <a:ext uri="{CB9BD7C8-1A73-4D5F-089F-163A5BBAF47A}"/>
            </a:extLst>
          </a:blip>
          <a:srcRect/>
          <a:stretch>
            <a:fillRect/>
          </a:stretch>
        </p:blipFill>
        <p:spPr>
          <a:xfrm>
            <a:off x="4257040" y="1644990"/>
            <a:ext cx="7477125" cy="3695700"/>
          </a:xfrm>
          <a:prstGeom prst="rect">
            <a:avLst/>
          </a:prstGeom>
        </p:spPr>
      </p:pic>
      <p:sp>
        <p:nvSpPr>
          <p:cNvPr id="476" name="VectorPath 476"/>
          <p:cNvSpPr/>
          <p:nvPr/>
        </p:nvSpPr>
        <p:spPr>
          <a:xfrm>
            <a:off x="4257040" y="3759200"/>
            <a:ext cx="5354320" cy="355600"/>
          </a:xfrm>
          <a:custGeom>
            <a:avLst/>
            <a:gdLst/>
            <a:ahLst/>
            <a:cxnLst/>
            <a:rect l="l" t="t" r="r" b="b"/>
            <a:pathLst>
              <a:path w="5354320" h="355600">
                <a:moveTo>
                  <a:pt x="862076" y="508"/>
                </a:moveTo>
                <a:lnTo>
                  <a:pt x="4492245" y="508"/>
                </a:lnTo>
                <a:cubicBezTo>
                  <a:pt x="4968660" y="0"/>
                  <a:pt x="5354320" y="79604"/>
                  <a:pt x="5354320" y="177800"/>
                </a:cubicBezTo>
                <a:cubicBezTo>
                  <a:pt x="5354320" y="275997"/>
                  <a:pt x="4968660" y="355600"/>
                  <a:pt x="4492245" y="355600"/>
                </a:cubicBezTo>
                <a:lnTo>
                  <a:pt x="862076" y="355600"/>
                </a:lnTo>
                <a:cubicBezTo>
                  <a:pt x="385661" y="355600"/>
                  <a:pt x="0" y="275997"/>
                  <a:pt x="0" y="177800"/>
                </a:cubicBezTo>
                <a:cubicBezTo>
                  <a:pt x="0" y="79604"/>
                  <a:pt x="385661" y="0"/>
                  <a:pt x="862076" y="508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pic>
        <p:nvPicPr>
          <p:cNvPr id="477" name="B506595F-8A19-4E2D-B553-8792598CCDF8"/>
          <p:cNvPicPr>
            <a:picLocks noChangeAspect="1"/>
          </p:cNvPicPr>
          <p:nvPr/>
        </p:nvPicPr>
        <p:blipFill>
          <a:blip r:embed="rId3" cstate="print">
            <a:extLst>
              <a:ext uri="{3D47941F-FC6E-402B-6172-21581308A5A3}"/>
            </a:extLst>
          </a:blip>
          <a:srcRect/>
          <a:stretch>
            <a:fillRect/>
          </a:stretch>
        </p:blipFill>
        <p:spPr>
          <a:xfrm>
            <a:off x="4244340" y="3746500"/>
            <a:ext cx="5391150" cy="390525"/>
          </a:xfrm>
          <a:prstGeom prst="rect">
            <a:avLst/>
          </a:prstGeom>
        </p:spPr>
      </p:pic>
      <p:pic>
        <p:nvPicPr>
          <p:cNvPr id="478" name="A8CA4254-E147-4292-6F3C-D70774F753B6"/>
          <p:cNvPicPr>
            <a:picLocks noChangeAspect="1"/>
          </p:cNvPicPr>
          <p:nvPr/>
        </p:nvPicPr>
        <p:blipFill>
          <a:blip r:embed="rId4" cstate="print">
            <a:extLst>
              <a:ext uri="{8165A80A-99A0-403C-3824-11ACE44E0E0C}"/>
            </a:extLst>
          </a:blip>
          <a:srcRect/>
          <a:stretch>
            <a:fillRect/>
          </a:stretch>
        </p:blipFill>
        <p:spPr>
          <a:xfrm>
            <a:off x="842772" y="2461260"/>
            <a:ext cx="2153412" cy="2258568"/>
          </a:xfrm>
          <a:prstGeom prst="rect">
            <a:avLst/>
          </a:prstGeom>
        </p:spPr>
      </p:pic>
      <p:grpSp>
        <p:nvGrpSpPr>
          <p:cNvPr id="479" name="Combination 479"/>
          <p:cNvGrpSpPr/>
          <p:nvPr/>
        </p:nvGrpSpPr>
        <p:grpSpPr>
          <a:xfrm>
            <a:off x="3022156" y="3378695"/>
            <a:ext cx="1192060" cy="543712"/>
            <a:chOff x="3022156" y="3378695"/>
            <a:chExt cx="1192060" cy="543712"/>
          </a:xfrm>
        </p:grpSpPr>
        <p:sp>
          <p:nvSpPr>
            <p:cNvPr id="480" name="VectorPath 480"/>
            <p:cNvSpPr/>
            <p:nvPr/>
          </p:nvSpPr>
          <p:spPr>
            <a:xfrm>
              <a:off x="3034284" y="3390900"/>
              <a:ext cx="1167384" cy="518160"/>
            </a:xfrm>
            <a:custGeom>
              <a:avLst/>
              <a:gdLst/>
              <a:ahLst/>
              <a:cxnLst/>
              <a:rect l="l" t="t" r="r" b="b"/>
              <a:pathLst>
                <a:path w="1167384" h="518160">
                  <a:moveTo>
                    <a:pt x="1167384" y="400812"/>
                  </a:moveTo>
                  <a:lnTo>
                    <a:pt x="138684" y="59436"/>
                  </a:lnTo>
                  <a:lnTo>
                    <a:pt x="156972" y="0"/>
                  </a:lnTo>
                  <a:lnTo>
                    <a:pt x="0" y="79248"/>
                  </a:lnTo>
                  <a:lnTo>
                    <a:pt x="79248" y="236220"/>
                  </a:lnTo>
                  <a:lnTo>
                    <a:pt x="99060" y="176784"/>
                  </a:lnTo>
                  <a:lnTo>
                    <a:pt x="1127760" y="518160"/>
                  </a:lnTo>
                  <a:lnTo>
                    <a:pt x="1167384" y="400812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481" name="VectorPath 481"/>
            <p:cNvSpPr/>
            <p:nvPr/>
          </p:nvSpPr>
          <p:spPr>
            <a:xfrm>
              <a:off x="3022156" y="3378695"/>
              <a:ext cx="1192060" cy="543712"/>
            </a:xfrm>
            <a:custGeom>
              <a:avLst/>
              <a:gdLst/>
              <a:ahLst/>
              <a:cxnLst/>
              <a:rect l="l" t="t" r="r" b="b"/>
              <a:pathLst>
                <a:path w="1192060" h="543712">
                  <a:moveTo>
                    <a:pt x="171971" y="190"/>
                  </a:moveTo>
                  <a:lnTo>
                    <a:pt x="174574" y="953"/>
                  </a:lnTo>
                  <a:lnTo>
                    <a:pt x="176962" y="2248"/>
                  </a:lnTo>
                  <a:lnTo>
                    <a:pt x="179019" y="4026"/>
                  </a:lnTo>
                  <a:lnTo>
                    <a:pt x="180645" y="6197"/>
                  </a:lnTo>
                  <a:lnTo>
                    <a:pt x="181775" y="8674"/>
                  </a:lnTo>
                  <a:lnTo>
                    <a:pt x="182347" y="11328"/>
                  </a:lnTo>
                  <a:lnTo>
                    <a:pt x="182359" y="14034"/>
                  </a:lnTo>
                  <a:lnTo>
                    <a:pt x="181775" y="16687"/>
                  </a:lnTo>
                  <a:lnTo>
                    <a:pt x="166215" y="63611"/>
                  </a:lnTo>
                  <a:lnTo>
                    <a:pt x="1183386" y="401053"/>
                  </a:lnTo>
                  <a:lnTo>
                    <a:pt x="1185659" y="402056"/>
                  </a:lnTo>
                  <a:lnTo>
                    <a:pt x="1187691" y="403492"/>
                  </a:lnTo>
                  <a:lnTo>
                    <a:pt x="1189406" y="405307"/>
                  </a:lnTo>
                  <a:lnTo>
                    <a:pt x="1190739" y="407403"/>
                  </a:lnTo>
                  <a:lnTo>
                    <a:pt x="1191628" y="409727"/>
                  </a:lnTo>
                  <a:lnTo>
                    <a:pt x="1192060" y="412191"/>
                  </a:lnTo>
                  <a:lnTo>
                    <a:pt x="1191996" y="414681"/>
                  </a:lnTo>
                  <a:lnTo>
                    <a:pt x="1191438" y="417106"/>
                  </a:lnTo>
                  <a:lnTo>
                    <a:pt x="1152322" y="535038"/>
                  </a:lnTo>
                  <a:lnTo>
                    <a:pt x="1151306" y="537311"/>
                  </a:lnTo>
                  <a:lnTo>
                    <a:pt x="1149871" y="539356"/>
                  </a:lnTo>
                  <a:lnTo>
                    <a:pt x="1148067" y="541071"/>
                  </a:lnTo>
                  <a:lnTo>
                    <a:pt x="1145959" y="542392"/>
                  </a:lnTo>
                  <a:lnTo>
                    <a:pt x="1143635" y="543293"/>
                  </a:lnTo>
                  <a:lnTo>
                    <a:pt x="1141184" y="543712"/>
                  </a:lnTo>
                  <a:lnTo>
                    <a:pt x="1138695" y="543649"/>
                  </a:lnTo>
                  <a:lnTo>
                    <a:pt x="1136269" y="543103"/>
                  </a:lnTo>
                  <a:lnTo>
                    <a:pt x="119091" y="205650"/>
                  </a:lnTo>
                  <a:lnTo>
                    <a:pt x="103531" y="252565"/>
                  </a:lnTo>
                  <a:lnTo>
                    <a:pt x="102400" y="255041"/>
                  </a:lnTo>
                  <a:lnTo>
                    <a:pt x="100774" y="257213"/>
                  </a:lnTo>
                  <a:lnTo>
                    <a:pt x="98730" y="258991"/>
                  </a:lnTo>
                  <a:lnTo>
                    <a:pt x="96343" y="260299"/>
                  </a:lnTo>
                  <a:lnTo>
                    <a:pt x="93739" y="261074"/>
                  </a:lnTo>
                  <a:lnTo>
                    <a:pt x="91034" y="261265"/>
                  </a:lnTo>
                  <a:lnTo>
                    <a:pt x="88341" y="260883"/>
                  </a:lnTo>
                  <a:lnTo>
                    <a:pt x="85801" y="259931"/>
                  </a:lnTo>
                  <a:lnTo>
                    <a:pt x="83515" y="258470"/>
                  </a:lnTo>
                  <a:lnTo>
                    <a:pt x="81598" y="256553"/>
                  </a:lnTo>
                  <a:lnTo>
                    <a:pt x="80124" y="254267"/>
                  </a:lnTo>
                  <a:lnTo>
                    <a:pt x="1308" y="97206"/>
                  </a:lnTo>
                  <a:lnTo>
                    <a:pt x="419" y="94882"/>
                  </a:lnTo>
                  <a:lnTo>
                    <a:pt x="0" y="92430"/>
                  </a:lnTo>
                  <a:lnTo>
                    <a:pt x="64" y="89941"/>
                  </a:lnTo>
                  <a:lnTo>
                    <a:pt x="610" y="87503"/>
                  </a:lnTo>
                  <a:lnTo>
                    <a:pt x="1613" y="85230"/>
                  </a:lnTo>
                  <a:lnTo>
                    <a:pt x="3061" y="83198"/>
                  </a:lnTo>
                  <a:lnTo>
                    <a:pt x="4864" y="81483"/>
                  </a:lnTo>
                  <a:lnTo>
                    <a:pt x="6960" y="80149"/>
                  </a:lnTo>
                  <a:lnTo>
                    <a:pt x="164034" y="1346"/>
                  </a:lnTo>
                  <a:lnTo>
                    <a:pt x="166573" y="394"/>
                  </a:lnTo>
                  <a:lnTo>
                    <a:pt x="169266" y="0"/>
                  </a:lnTo>
                  <a:moveTo>
                    <a:pt x="29708" y="97158"/>
                  </a:moveTo>
                  <a:lnTo>
                    <a:pt x="89079" y="215468"/>
                  </a:lnTo>
                  <a:lnTo>
                    <a:pt x="98984" y="185598"/>
                  </a:lnTo>
                  <a:lnTo>
                    <a:pt x="100000" y="183324"/>
                  </a:lnTo>
                  <a:lnTo>
                    <a:pt x="101435" y="181292"/>
                  </a:lnTo>
                  <a:lnTo>
                    <a:pt x="103238" y="179578"/>
                  </a:lnTo>
                  <a:lnTo>
                    <a:pt x="105346" y="178257"/>
                  </a:lnTo>
                  <a:lnTo>
                    <a:pt x="107671" y="177355"/>
                  </a:lnTo>
                  <a:lnTo>
                    <a:pt x="110122" y="176937"/>
                  </a:lnTo>
                  <a:lnTo>
                    <a:pt x="112611" y="177000"/>
                  </a:lnTo>
                  <a:lnTo>
                    <a:pt x="115037" y="177546"/>
                  </a:lnTo>
                  <a:lnTo>
                    <a:pt x="1132206" y="514988"/>
                  </a:lnTo>
                  <a:lnTo>
                    <a:pt x="1163334" y="421160"/>
                  </a:lnTo>
                  <a:lnTo>
                    <a:pt x="146164" y="83719"/>
                  </a:lnTo>
                  <a:lnTo>
                    <a:pt x="143891" y="82702"/>
                  </a:lnTo>
                  <a:lnTo>
                    <a:pt x="141859" y="81267"/>
                  </a:lnTo>
                  <a:lnTo>
                    <a:pt x="140145" y="79464"/>
                  </a:lnTo>
                  <a:lnTo>
                    <a:pt x="138811" y="77356"/>
                  </a:lnTo>
                  <a:lnTo>
                    <a:pt x="137922" y="75031"/>
                  </a:lnTo>
                  <a:lnTo>
                    <a:pt x="137503" y="72580"/>
                  </a:lnTo>
                  <a:lnTo>
                    <a:pt x="137566" y="70091"/>
                  </a:lnTo>
                  <a:lnTo>
                    <a:pt x="138113" y="67665"/>
                  </a:lnTo>
                  <a:lnTo>
                    <a:pt x="148021" y="37792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83" name="TextBox483"/>
          <p:cNvSpPr txBox="1"/>
          <p:nvPr/>
        </p:nvSpPr>
        <p:spPr>
          <a:xfrm>
            <a:off x="3782849" y="1889616"/>
            <a:ext cx="7382223" cy="3287415"/>
          </a:xfrm>
          <a:prstGeom prst="rect">
            <a:avLst/>
          </a:prstGeom>
          <a:noFill/>
        </p:spPr>
        <p:txBody>
          <a:bodyPr wrap="square" lIns="0" tIns="635" rIns="0" bIns="0" rtlCol="0">
            <a:spAutoFit/>
          </a:bodyPr>
          <a:lstStyle/>
          <a:p>
            <a:pPr marL="1032222" marR="447040" indent="0" eaLnBrk="0">
              <a:lnSpc>
                <a:spcPct val="105952"/>
              </a:lnSpc>
              <a:spcBef>
                <a:spcPts val="6"/>
              </a:spcBef>
            </a:pPr>
            <a:r>
              <a:rPr lang="en-US" altLang="zh-CN" sz="1750" kern="0" spc="2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电梯行业规范：电梯从</a:t>
            </a:r>
            <a:r>
              <a:rPr lang="en-US" altLang="zh-CN" sz="1750" kern="0" spc="25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1</a:t>
            </a:r>
            <a:r>
              <a:rPr lang="en-US" altLang="zh-CN" sz="1750" kern="0" spc="2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楼到</a:t>
            </a:r>
            <a:r>
              <a:rPr lang="en-US" altLang="zh-CN" sz="1750" kern="0" spc="25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5</a:t>
            </a:r>
            <a:r>
              <a:rPr lang="en-US" altLang="zh-CN" sz="1750" kern="0" spc="2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楼（</a:t>
            </a:r>
            <a:r>
              <a:rPr lang="en-US" altLang="zh-CN" sz="1750" kern="0" spc="25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15m</a:t>
            </a:r>
            <a:r>
              <a:rPr lang="en-US" altLang="zh-CN" sz="1750" kern="0" spc="2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）</a:t>
            </a:r>
            <a:r>
              <a:rPr lang="en-US" altLang="zh-CN" sz="1750" kern="0" spc="1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的运行时间不超过</a:t>
            </a:r>
            <a:r>
              <a:rPr lang="en-US" altLang="zh-CN" sz="1750" kern="0" spc="0" baseline="0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2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4s</a:t>
            </a:r>
          </a:p>
          <a:p>
            <a:pPr marL="0" marR="0" indent="0" eaLnBrk="0">
              <a:lnSpc>
                <a:spcPct val="17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032222" marR="0" indent="0" eaLnBrk="0">
              <a:lnSpc>
                <a:spcPct val="98571"/>
              </a:lnSpc>
              <a:spcAft>
                <a:spcPts val="871"/>
              </a:spcAft>
            </a:pPr>
            <a:r>
              <a:rPr lang="en-US" altLang="zh-CN" sz="1750" kern="0" spc="-15" baseline="0" noProof="0" dirty="0" err="1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进</a:t>
            </a:r>
            <a:r>
              <a:rPr lang="en-US" altLang="zh-CN" sz="1750" kern="0" spc="0" baseline="0" noProof="0" dirty="0" err="1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行负载测试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：</a:t>
            </a:r>
          </a:p>
          <a:p>
            <a:pPr marL="1032222" marR="0" indent="0" eaLnBrk="0">
              <a:lnSpc>
                <a:spcPct val="106451"/>
              </a:lnSpc>
              <a:spcAft>
                <a:spcPts val="916"/>
              </a:spcAft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case1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：</a:t>
            </a:r>
            <a:r>
              <a:rPr lang="en-US" altLang="zh-CN" sz="1550" kern="0" spc="-15" baseline="0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人乘坐电梯，从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楼到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5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楼，运行时间为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20s</a:t>
            </a:r>
          </a:p>
          <a:p>
            <a:pPr marL="1032222" marR="0" indent="0" eaLnBrk="0">
              <a:lnSpc>
                <a:spcPct val="104569"/>
              </a:lnSpc>
              <a:spcAft>
                <a:spcPts val="379"/>
              </a:spcAft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case2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：</a:t>
            </a:r>
            <a:r>
              <a:rPr lang="en-US" altLang="zh-CN" sz="1550" kern="0" spc="-15" baseline="0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7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人乘坐电梯，从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楼到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5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楼，运行时间为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20s</a:t>
            </a:r>
          </a:p>
          <a:p>
            <a:pPr marL="1032222" marR="0" indent="0" eaLnBrk="0">
              <a:lnSpc>
                <a:spcPct val="104573"/>
              </a:lnSpc>
              <a:spcAft>
                <a:spcPts val="916"/>
              </a:spcAft>
            </a:pPr>
            <a:r>
              <a:rPr lang="en-US" altLang="zh-CN" sz="1550" kern="0" spc="5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ase3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：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13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人乘坐电梯，从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楼到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5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楼，运行时间为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20s</a:t>
            </a:r>
            <a:r>
              <a:rPr lang="en-US" altLang="zh-CN" sz="1550" kern="0" spc="3900" baseline="0" noProof="0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US" altLang="zh-CN" sz="2625" kern="0" spc="-25" baseline="13333" noProof="0" dirty="0">
                <a:solidFill>
                  <a:srgbClr val="C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最</a:t>
            </a:r>
            <a:r>
              <a:rPr lang="en-US" altLang="zh-CN" sz="2625" kern="0" spc="0" baseline="13333" noProof="0" dirty="0">
                <a:solidFill>
                  <a:srgbClr val="C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大负载量</a:t>
            </a:r>
          </a:p>
          <a:p>
            <a:pPr marL="1032222" marR="0" indent="0" eaLnBrk="0">
              <a:lnSpc>
                <a:spcPct val="106451"/>
              </a:lnSpc>
              <a:spcAft>
                <a:spcPts val="916"/>
              </a:spcAft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case4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：</a:t>
            </a:r>
            <a:r>
              <a:rPr lang="en-US" altLang="zh-CN" sz="1550" kern="0" spc="-15" baseline="0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16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人乘坐电梯，从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楼到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5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楼，运行时间为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25s</a:t>
            </a:r>
          </a:p>
          <a:p>
            <a:pPr marL="1032222" marR="0" indent="0" eaLnBrk="0">
              <a:lnSpc>
                <a:spcPct val="106451"/>
              </a:lnSpc>
              <a:spcAft>
                <a:spcPts val="916"/>
              </a:spcAft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Case5:</a:t>
            </a:r>
            <a:r>
              <a:rPr lang="en-US" altLang="zh-CN" sz="1550" kern="0" spc="-15" baseline="0" noProof="0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19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人乘坐电梯，从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楼到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5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楼，运行时间为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28s</a:t>
            </a:r>
          </a:p>
          <a:p>
            <a:pPr marL="1032222" marR="0" indent="0" eaLnBrk="0">
              <a:lnSpc>
                <a:spcPct val="105645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Case6:</a:t>
            </a:r>
            <a:r>
              <a:rPr lang="en-US" altLang="zh-CN" sz="1550" kern="0" spc="-15" baseline="0" noProof="0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21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人乘坐电梯，从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1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楼到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5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楼，运行过程中绳子断了。。。</a:t>
            </a:r>
          </a:p>
        </p:txBody>
      </p:sp>
      <p:sp>
        <p:nvSpPr>
          <p:cNvPr id="485" name="VectorPath 48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86" name="VectorPath 48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DCD1259-592F-46CF-EE2F-43F71465CA81}"/>
    </p:extLst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76" name="Combination 437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377" name="VectorPath 437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378" name="VectorPath 437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379" name="TextBox4379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5-性能瓶颈分析</a:t>
            </a:r>
          </a:p>
        </p:txBody>
      </p:sp>
      <p:sp>
        <p:nvSpPr>
          <p:cNvPr id="4381" name="VectorPath 438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382" name="TextBox4382"/>
          <p:cNvSpPr txBox="1"/>
          <p:nvPr/>
        </p:nvSpPr>
        <p:spPr>
          <a:xfrm>
            <a:off x="802323" y="1146414"/>
            <a:ext cx="298831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数据库瓶颈分析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慢查询</a:t>
            </a:r>
          </a:p>
        </p:txBody>
      </p:sp>
      <p:pic>
        <p:nvPicPr>
          <p:cNvPr id="4383" name="93EA70D4-C356-4AFF-2F71-7858CF15261F"/>
          <p:cNvPicPr>
            <a:picLocks noChangeAspect="1"/>
          </p:cNvPicPr>
          <p:nvPr/>
        </p:nvPicPr>
        <p:blipFill>
          <a:blip r:embed="rId2" cstate="print">
            <a:extLst>
              <a:ext uri="{D027CFF5-53F6-4DE1-D5AE-A253E505589A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384" name="TextBox4384"/>
          <p:cNvSpPr txBox="1"/>
          <p:nvPr/>
        </p:nvSpPr>
        <p:spPr>
          <a:xfrm>
            <a:off x="618744" y="1787778"/>
            <a:ext cx="10739628" cy="24688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357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慢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查询开启并配置：</a:t>
            </a:r>
          </a:p>
          <a:p>
            <a:pPr marL="0" marR="0" indent="0" eaLnBrk="0">
              <a:lnSpc>
                <a:spcPct val="102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43623" marR="0" lvl="0" indent="-360045" eaLnBrk="0">
              <a:lnSpc>
                <a:spcPct val="98511"/>
              </a:lnSpc>
              <a:spcAft>
                <a:spcPts val="1175"/>
              </a:spcAft>
              <a:buClr>
                <a:srgbClr val="404040"/>
              </a:buClr>
              <a:buFont typeface="Wingdings" panose="02000000000000000000" charset="0"/>
              <a:buChar char=""/>
              <a:tabLst>
                <a:tab pos="2588641" algn="l"/>
                <a:tab pos="3122041" algn="l"/>
              </a:tabLst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mysql&gt;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set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global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slow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uery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log='ON';</a:t>
            </a:r>
            <a:r>
              <a:rPr lang="en-US" altLang="zh-CN" sz="1400" kern="0" spc="1306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#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开启慢查询日志</a:t>
            </a:r>
          </a:p>
          <a:p>
            <a:pPr marL="543623" marR="0" lvl="0" indent="-360045" eaLnBrk="0">
              <a:lnSpc>
                <a:spcPct val="98511"/>
              </a:lnSpc>
              <a:spcAft>
                <a:spcPts val="1175"/>
              </a:spcAft>
              <a:buClr>
                <a:srgbClr val="404040"/>
              </a:buClr>
              <a:buFont typeface="Wingdings" panose="02000000000000000000" charset="0"/>
              <a:buChar char=""/>
              <a:tabLst>
                <a:tab pos="2588641" algn="l"/>
                <a:tab pos="3122041" algn="l"/>
                <a:tab pos="3477641" algn="l"/>
                <a:tab pos="4988941" algn="l"/>
              </a:tabLst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mysql&gt;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set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global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slow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uery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og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ile='/data/slow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query.log';</a:t>
            </a:r>
            <a:r>
              <a:rPr lang="en-US" altLang="zh-CN" sz="1400" kern="0" spc="416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#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设置慢查询日志存放位置</a:t>
            </a:r>
          </a:p>
          <a:p>
            <a:pPr marL="543623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  <a:tabLst>
                <a:tab pos="2588641" algn="l"/>
                <a:tab pos="3122041" algn="l"/>
              </a:tabLst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mysql&gt;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set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global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long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uery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time=1;</a:t>
            </a:r>
            <a:r>
              <a:rPr lang="en-US" altLang="zh-CN" sz="1400" kern="0" spc="726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#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设置慢查询时间标准，设置之后会在下次会话才生效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357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看慢查询日志：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385" name="TextBox4385"/>
          <p:cNvSpPr txBox="1"/>
          <p:nvPr/>
        </p:nvSpPr>
        <p:spPr>
          <a:xfrm>
            <a:off x="802323" y="4043355"/>
            <a:ext cx="8539164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25" kern="0" spc="30" baseline="1744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  <a:r>
              <a:rPr lang="en-US" altLang="zh-CN" sz="1725" kern="0" spc="2345" baseline="1744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100" kern="0" spc="-2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打</a:t>
            </a:r>
            <a:r>
              <a:rPr lang="en-US" altLang="zh-CN" sz="2100" kern="0" spc="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开慢查询开关后，就可以记录系统运行时查询时间长的SQL语句，并同步在日志文件中查看慢查询的SQL</a:t>
            </a:r>
          </a:p>
        </p:txBody>
      </p:sp>
      <p:pic>
        <p:nvPicPr>
          <p:cNvPr id="4386" name="3DCA02F9-A5C2-4577-B3EB-80619571FE5F"/>
          <p:cNvPicPr>
            <a:picLocks noChangeAspect="1"/>
          </p:cNvPicPr>
          <p:nvPr/>
        </p:nvPicPr>
        <p:blipFill>
          <a:blip r:embed="rId3" cstate="print">
            <a:extLst>
              <a:ext uri="{25E997D3-CC65-4ECB-3C15-3CD31C9C28A8}"/>
            </a:extLst>
          </a:blip>
          <a:srcRect/>
          <a:stretch>
            <a:fillRect/>
          </a:stretch>
        </p:blipFill>
        <p:spPr>
          <a:xfrm>
            <a:off x="618744" y="4398264"/>
            <a:ext cx="10739628" cy="1318260"/>
          </a:xfrm>
          <a:prstGeom prst="rect">
            <a:avLst/>
          </a:prstGeom>
        </p:spPr>
      </p:pic>
      <p:sp>
        <p:nvSpPr>
          <p:cNvPr id="4387" name="TextBox4387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388" name="VectorPath 438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389" name="VectorPath 438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2380B23D-B609-4485-081C-E24E74C4A244}"/>
    </p:extLst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90" name="Combination 439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391" name="VectorPath 439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392" name="VectorPath 439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393" name="TextBox4393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6-性能瓶颈分析</a:t>
            </a:r>
          </a:p>
        </p:txBody>
      </p:sp>
      <p:sp>
        <p:nvSpPr>
          <p:cNvPr id="4395" name="VectorPath 439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396" name="4F559C2C-319A-4295-EEDC-1E27DEAD8DF0"/>
          <p:cNvPicPr>
            <a:picLocks noChangeAspect="1"/>
          </p:cNvPicPr>
          <p:nvPr/>
        </p:nvPicPr>
        <p:blipFill>
          <a:blip r:embed="rId2" cstate="print">
            <a:extLst>
              <a:ext uri="{5AA01B5F-6A6F-4F0D-A8B3-8799C0F44830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pic>
        <p:nvPicPr>
          <p:cNvPr id="4397" name="3D50BB0B-8FA1-4463-FBCA-736BA7294CF7"/>
          <p:cNvPicPr>
            <a:picLocks noChangeAspect="1"/>
          </p:cNvPicPr>
          <p:nvPr/>
        </p:nvPicPr>
        <p:blipFill>
          <a:blip r:embed="rId3" cstate="print">
            <a:extLst>
              <a:ext uri="{A67C55B4-B51C-4641-AE15-A258C131D791}"/>
            </a:extLst>
          </a:blip>
          <a:srcRect/>
          <a:stretch>
            <a:fillRect/>
          </a:stretch>
        </p:blipFill>
        <p:spPr>
          <a:xfrm>
            <a:off x="710184" y="2068068"/>
            <a:ext cx="9696450" cy="4314825"/>
          </a:xfrm>
          <a:prstGeom prst="rect">
            <a:avLst/>
          </a:prstGeom>
        </p:spPr>
      </p:pic>
      <p:grpSp>
        <p:nvGrpSpPr>
          <p:cNvPr id="4398" name="Combination 4398"/>
          <p:cNvGrpSpPr/>
          <p:nvPr/>
        </p:nvGrpSpPr>
        <p:grpSpPr>
          <a:xfrm>
            <a:off x="4466844" y="2290572"/>
            <a:ext cx="2391156" cy="3921252"/>
            <a:chOff x="4466844" y="2290572"/>
            <a:chExt cx="2391156" cy="3921252"/>
          </a:xfrm>
        </p:grpSpPr>
        <p:sp>
          <p:nvSpPr>
            <p:cNvPr id="4399" name="VectorPath 4399"/>
            <p:cNvSpPr/>
            <p:nvPr/>
          </p:nvSpPr>
          <p:spPr>
            <a:xfrm>
              <a:off x="4742688" y="2290572"/>
              <a:ext cx="2107692" cy="1880616"/>
            </a:xfrm>
            <a:custGeom>
              <a:avLst/>
              <a:gdLst/>
              <a:ahLst/>
              <a:cxnLst/>
              <a:rect l="l" t="t" r="r" b="b"/>
              <a:pathLst>
                <a:path w="2107692" h="1880616">
                  <a:moveTo>
                    <a:pt x="33528" y="0"/>
                  </a:moveTo>
                  <a:lnTo>
                    <a:pt x="2086356" y="1822704"/>
                  </a:lnTo>
                  <a:lnTo>
                    <a:pt x="2104644" y="1802892"/>
                  </a:lnTo>
                  <a:lnTo>
                    <a:pt x="2107692" y="1876044"/>
                  </a:lnTo>
                  <a:lnTo>
                    <a:pt x="2034540" y="1880616"/>
                  </a:lnTo>
                  <a:lnTo>
                    <a:pt x="2051304" y="1860804"/>
                  </a:lnTo>
                  <a:lnTo>
                    <a:pt x="0" y="39624"/>
                  </a:lnTo>
                  <a:lnTo>
                    <a:pt x="33528" y="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4400" name="VectorPath 4400"/>
            <p:cNvSpPr/>
            <p:nvPr/>
          </p:nvSpPr>
          <p:spPr>
            <a:xfrm>
              <a:off x="4466844" y="4698492"/>
              <a:ext cx="2391156" cy="1513332"/>
            </a:xfrm>
            <a:custGeom>
              <a:avLst/>
              <a:gdLst/>
              <a:ahLst/>
              <a:cxnLst/>
              <a:rect l="l" t="t" r="r" b="b"/>
              <a:pathLst>
                <a:path w="2391156" h="1513332">
                  <a:moveTo>
                    <a:pt x="0" y="1469136"/>
                  </a:moveTo>
                  <a:lnTo>
                    <a:pt x="2333244" y="22860"/>
                  </a:lnTo>
                  <a:lnTo>
                    <a:pt x="2319528" y="0"/>
                  </a:lnTo>
                  <a:lnTo>
                    <a:pt x="2391156" y="18288"/>
                  </a:lnTo>
                  <a:lnTo>
                    <a:pt x="2374392" y="89916"/>
                  </a:lnTo>
                  <a:lnTo>
                    <a:pt x="2360676" y="67056"/>
                  </a:lnTo>
                  <a:lnTo>
                    <a:pt x="27432" y="1513332"/>
                  </a:lnTo>
                  <a:lnTo>
                    <a:pt x="0" y="1469136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</p:grpSp>
      <p:sp>
        <p:nvSpPr>
          <p:cNvPr id="4401" name="TextBox4401"/>
          <p:cNvSpPr txBox="1"/>
          <p:nvPr/>
        </p:nvSpPr>
        <p:spPr>
          <a:xfrm>
            <a:off x="710184" y="1146414"/>
            <a:ext cx="9689594" cy="8774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2138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数据库瓶颈分析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数据库连接池</a:t>
            </a: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402" name="TextBox4402"/>
          <p:cNvSpPr txBox="1"/>
          <p:nvPr/>
        </p:nvSpPr>
        <p:spPr>
          <a:xfrm>
            <a:off x="802323" y="1787778"/>
            <a:ext cx="265620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25" kern="0" spc="9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为什么要使用数据库</a:t>
            </a:r>
            <a:r>
              <a:rPr lang="en-US" altLang="zh-CN" sz="2325" kern="0" spc="7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连接池？</a:t>
            </a:r>
          </a:p>
        </p:txBody>
      </p:sp>
      <p:sp>
        <p:nvSpPr>
          <p:cNvPr id="4403" name="TextBox4403"/>
          <p:cNvSpPr txBox="1"/>
          <p:nvPr/>
        </p:nvSpPr>
        <p:spPr>
          <a:xfrm>
            <a:off x="1480134" y="6219450"/>
            <a:ext cx="223964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使用连接池执行sql的流程</a:t>
            </a:r>
          </a:p>
        </p:txBody>
      </p:sp>
      <p:sp>
        <p:nvSpPr>
          <p:cNvPr id="4404" name="TextBox4404"/>
          <p:cNvSpPr txBox="1"/>
          <p:nvPr/>
        </p:nvSpPr>
        <p:spPr>
          <a:xfrm>
            <a:off x="7360463" y="6219450"/>
            <a:ext cx="206057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使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用连接池执行sql的流程</a:t>
            </a:r>
          </a:p>
        </p:txBody>
      </p:sp>
      <p:sp>
        <p:nvSpPr>
          <p:cNvPr id="4406" name="VectorPath 440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407" name="VectorPath 440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D845165B-A36D-4311-6951-0AB0E5ADAD40}"/>
    </p:extLst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8" name="Combination 440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409" name="VectorPath 440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410" name="VectorPath 441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411" name="TextBox4411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6-性能瓶颈分析</a:t>
            </a:r>
          </a:p>
        </p:txBody>
      </p:sp>
      <p:sp>
        <p:nvSpPr>
          <p:cNvPr id="4413" name="VectorPath 441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414" name="C9848E81-9453-4BA6-1EA9-FC7D87C5F097"/>
          <p:cNvPicPr>
            <a:picLocks noChangeAspect="1"/>
          </p:cNvPicPr>
          <p:nvPr/>
        </p:nvPicPr>
        <p:blipFill>
          <a:blip r:embed="rId2" cstate="print">
            <a:extLst>
              <a:ext uri="{F0B5E661-F5D4-4281-C1F4-740DBBE74590}"/>
            </a:extLst>
          </a:blip>
          <a:srcRect/>
          <a:stretch>
            <a:fillRect/>
          </a:stretch>
        </p:blipFill>
        <p:spPr>
          <a:xfrm>
            <a:off x="387096" y="2891028"/>
            <a:ext cx="7144512" cy="2891028"/>
          </a:xfrm>
          <a:prstGeom prst="rect">
            <a:avLst/>
          </a:prstGeom>
        </p:spPr>
      </p:pic>
      <p:sp>
        <p:nvSpPr>
          <p:cNvPr id="4415" name="TextBox4415"/>
          <p:cNvSpPr txBox="1"/>
          <p:nvPr/>
        </p:nvSpPr>
        <p:spPr>
          <a:xfrm>
            <a:off x="802323" y="1146414"/>
            <a:ext cx="10885210" cy="5629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数据库瓶颈分析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数据库连接池</a:t>
            </a: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512483" indent="0" eaLnBrk="0">
              <a:lnSpc>
                <a:spcPct val="127419"/>
              </a:lnSpc>
            </a:pPr>
            <a:r>
              <a:rPr lang="en-US" altLang="zh-CN" sz="15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数据库连接池定义：</a:t>
            </a:r>
            <a:r>
              <a:rPr lang="en-US" altLang="zh-CN" sz="1550" kern="0" spc="6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数据库连接池是负责分配、管理和释放数据库连接</a:t>
            </a:r>
            <a:r>
              <a:rPr lang="en-US" altLang="zh-CN" sz="1550" kern="0" spc="5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550" kern="0" spc="5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它允许应用程序重复使用一个现有的数据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库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连接，而不是再重新建立一个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可以提高对数据库操作的性能</a:t>
            </a:r>
          </a:p>
          <a:p>
            <a:pPr marL="0" marR="0" indent="0" eaLnBrk="0">
              <a:lnSpc>
                <a:spcPct val="13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257328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当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客户请求数据库连接时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617374" marR="0" indent="0" eaLnBrk="0">
              <a:lnSpc>
                <a:spcPct val="125000"/>
              </a:lnSpc>
              <a:spcBef>
                <a:spcPts val="0"/>
              </a:spcBef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首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先查看连接池中是否有空闲连接，如果存在空闲连接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40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则将连接分配给客户使用；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617374" marR="0" indent="0" eaLnBrk="0">
              <a:lnSpc>
                <a:spcPct val="133333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果没有空闲连接，则查看当前所开的连接数是否已经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达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到最大连接数，如果没达到就重新创建一个连接给请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的客户；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617374" marR="0" lvl="0" indent="-360045" eaLnBrk="0">
              <a:lnSpc>
                <a:spcPct val="98511"/>
              </a:lnSpc>
              <a:spcAft>
                <a:spcPts val="1175"/>
              </a:spcAft>
              <a:buAutoNum type="arabicPeriod" startAt="3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果达到就按设定的最大等待时间进行等待</a:t>
            </a:r>
          </a:p>
          <a:p>
            <a:pPr marL="6617374" marR="0" lvl="0" indent="-360045" eaLnBrk="0">
              <a:lnSpc>
                <a:spcPct val="100000"/>
              </a:lnSpc>
              <a:buAutoNum type="arabicPeriod" startAt="3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果超出最大等待时间，则抛出异常给客户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207828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pic>
        <p:nvPicPr>
          <p:cNvPr id="4416" name="F7B74AB0-2A1B-4276-93B0-6B149F2EE88C"/>
          <p:cNvPicPr>
            <a:picLocks noChangeAspect="1"/>
          </p:cNvPicPr>
          <p:nvPr/>
        </p:nvPicPr>
        <p:blipFill>
          <a:blip r:embed="rId3" cstate="print">
            <a:extLst>
              <a:ext uri="{0C8B5F66-D1D9-47D4-A949-D2F9049A9AAD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417" name="TextBox4417"/>
          <p:cNvSpPr txBox="1"/>
          <p:nvPr/>
        </p:nvSpPr>
        <p:spPr>
          <a:xfrm>
            <a:off x="3468658" y="1911618"/>
            <a:ext cx="5073327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590993" marR="0" indent="0" eaLnBrk="0">
              <a:lnSpc>
                <a:spcPct val="100000"/>
              </a:lnSpc>
            </a:pPr>
            <a:r>
              <a:rPr lang="en-US" altLang="zh-CN" sz="11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1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</a:t>
            </a: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590993" marR="0" indent="0" eaLnBrk="0">
              <a:lnSpc>
                <a:spcPct val="100000"/>
              </a:lnSpc>
            </a:pPr>
            <a:r>
              <a:rPr lang="en-US" altLang="zh-CN" sz="11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1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</a:t>
            </a: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418" name="VectorPath 441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419" name="VectorPath 441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84184CFA-DEE7-4248-FE62-004A78172EB6}"/>
    </p:extLst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20" name="Combination 442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421" name="VectorPath 442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422" name="VectorPath 442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423" name="TextBox4423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6-性能瓶颈分析</a:t>
            </a:r>
          </a:p>
        </p:txBody>
      </p:sp>
      <p:sp>
        <p:nvSpPr>
          <p:cNvPr id="4425" name="VectorPath 442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426" name="57D1B16C-7B89-4499-FCDD-79662F332C83"/>
          <p:cNvPicPr>
            <a:picLocks noChangeAspect="1"/>
          </p:cNvPicPr>
          <p:nvPr/>
        </p:nvPicPr>
        <p:blipFill>
          <a:blip r:embed="rId2" cstate="print">
            <a:extLst>
              <a:ext uri="{F186A0FE-BAE7-4ABC-89B2-1F287A8F952E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427" name="TextBox4427"/>
          <p:cNvSpPr txBox="1"/>
          <p:nvPr/>
        </p:nvSpPr>
        <p:spPr>
          <a:xfrm>
            <a:off x="802323" y="1146414"/>
            <a:ext cx="9872980" cy="46950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数据库瓶颈分析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数据库连接池</a:t>
            </a: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试关注点：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151041"/>
              </a:lnSpc>
              <a:spcAft>
                <a:spcPts val="334"/>
              </a:spcAft>
              <a:buClr>
                <a:srgbClr val="404040"/>
              </a:buClr>
              <a:buFont typeface="Wingdings" panose="02000000000000000000" charset="0"/>
              <a:buChar char=""/>
              <a:tabLst>
                <a:tab pos="4716463" algn="l"/>
                <a:tab pos="5160963" algn="l"/>
                <a:tab pos="6761164" algn="l"/>
              </a:tabLst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MYSQL官网给出了一个设置最大连接数的建议比例：Max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sed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connections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/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max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connections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100%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≈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85%，需要关注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MYSQL的最大连接数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和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系统运行时数据库已建立连接数的比例</a:t>
            </a:r>
          </a:p>
          <a:p>
            <a:pPr marL="360045" marR="0" lvl="0" indent="-360045" eaLnBrk="0">
              <a:lnSpc>
                <a:spcPct val="98511"/>
              </a:lnSpc>
              <a:spcAft>
                <a:spcPts val="1175"/>
              </a:spcAft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果已使用连接数与最大连接数比例超过85%，需要增加最大连接数设置，否则会造成连接失败</a:t>
            </a: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果已使用连接数与最大连接数比例小于10%，那显然设置的过大，会造成系统资源的浪费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89521" marR="0" indent="0" eaLnBrk="0">
              <a:lnSpc>
                <a:spcPct val="846774"/>
              </a:lnSpc>
            </a:pP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看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MYSQL</a:t>
            </a:r>
            <a:r>
              <a:rPr lang="en-US" altLang="zh-CN" sz="1550" kern="0" spc="1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最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大连接数：</a:t>
            </a:r>
            <a:r>
              <a:rPr lang="en-US" altLang="zh-CN" sz="1550" kern="0" spc="2138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询当前数据库已建立连接数：</a:t>
            </a:r>
          </a:p>
        </p:txBody>
      </p:sp>
      <p:pic>
        <p:nvPicPr>
          <p:cNvPr id="4428" name="027A6EE6-D90B-4112-553F-95869C615420"/>
          <p:cNvPicPr>
            <a:picLocks noChangeAspect="1"/>
          </p:cNvPicPr>
          <p:nvPr/>
        </p:nvPicPr>
        <p:blipFill>
          <a:blip r:embed="rId3" cstate="print">
            <a:extLst>
              <a:ext uri="{51BC1C60-4E8E-4A19-A8DF-DFB4CD073199}"/>
            </a:extLst>
          </a:blip>
          <a:srcRect/>
          <a:stretch>
            <a:fillRect/>
          </a:stretch>
        </p:blipFill>
        <p:spPr>
          <a:xfrm>
            <a:off x="1200912" y="4267200"/>
            <a:ext cx="3944112" cy="1574292"/>
          </a:xfrm>
          <a:prstGeom prst="rect">
            <a:avLst/>
          </a:prstGeom>
        </p:spPr>
      </p:pic>
      <p:pic>
        <p:nvPicPr>
          <p:cNvPr id="4429" name="550D682A-A16A-4B19-9D79-D1AE3A7F1578"/>
          <p:cNvPicPr>
            <a:picLocks noChangeAspect="1"/>
          </p:cNvPicPr>
          <p:nvPr/>
        </p:nvPicPr>
        <p:blipFill>
          <a:blip r:embed="rId4" cstate="print">
            <a:extLst>
              <a:ext uri="{C4E5B557-5F1C-4172-AA03-153384F1B60F}"/>
            </a:extLst>
          </a:blip>
          <a:srcRect/>
          <a:stretch>
            <a:fillRect/>
          </a:stretch>
        </p:blipFill>
        <p:spPr>
          <a:xfrm>
            <a:off x="6368796" y="4241292"/>
            <a:ext cx="3707892" cy="1600200"/>
          </a:xfrm>
          <a:prstGeom prst="rect">
            <a:avLst/>
          </a:prstGeom>
        </p:spPr>
      </p:pic>
      <p:sp>
        <p:nvSpPr>
          <p:cNvPr id="4430" name="TextBox4430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431" name="VectorPath 443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432" name="VectorPath 443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3E183EF-B9CE-4AE8-011C-A21893762455}"/>
    </p:extLst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33" name="Combination 443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434" name="VectorPath 443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435" name="VectorPath 443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436" name="TextBox4436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7-性能瓶颈分析</a:t>
            </a:r>
          </a:p>
        </p:txBody>
      </p:sp>
      <p:sp>
        <p:nvSpPr>
          <p:cNvPr id="4438" name="VectorPath 443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439" name="TextBox4439"/>
          <p:cNvSpPr txBox="1"/>
          <p:nvPr/>
        </p:nvSpPr>
        <p:spPr>
          <a:xfrm>
            <a:off x="802323" y="1146414"/>
            <a:ext cx="344805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数据库瓶颈分析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数据库死锁</a:t>
            </a:r>
          </a:p>
        </p:txBody>
      </p:sp>
      <p:grpSp>
        <p:nvGrpSpPr>
          <p:cNvPr id="4440" name="Combination 4440"/>
          <p:cNvGrpSpPr/>
          <p:nvPr/>
        </p:nvGrpSpPr>
        <p:grpSpPr>
          <a:xfrm>
            <a:off x="6147638" y="4111752"/>
            <a:ext cx="5108347" cy="1710525"/>
            <a:chOff x="6147638" y="4111752"/>
            <a:chExt cx="5108347" cy="1710525"/>
          </a:xfrm>
        </p:grpSpPr>
        <p:sp>
          <p:nvSpPr>
            <p:cNvPr id="4441" name="VectorPath 4441"/>
            <p:cNvSpPr/>
            <p:nvPr/>
          </p:nvSpPr>
          <p:spPr>
            <a:xfrm>
              <a:off x="6147638" y="4672318"/>
              <a:ext cx="1146975" cy="508317"/>
            </a:xfrm>
            <a:custGeom>
              <a:avLst/>
              <a:gdLst/>
              <a:ahLst/>
              <a:cxnLst/>
              <a:rect l="l" t="t" r="r" b="b"/>
              <a:pathLst>
                <a:path w="1146975" h="508317">
                  <a:moveTo>
                    <a:pt x="1136752" y="241"/>
                  </a:moveTo>
                  <a:lnTo>
                    <a:pt x="1139126" y="965"/>
                  </a:lnTo>
                  <a:lnTo>
                    <a:pt x="1141325" y="2146"/>
                  </a:lnTo>
                  <a:lnTo>
                    <a:pt x="1143254" y="3721"/>
                  </a:lnTo>
                  <a:lnTo>
                    <a:pt x="1144829" y="5652"/>
                  </a:lnTo>
                  <a:lnTo>
                    <a:pt x="1146010" y="7849"/>
                  </a:lnTo>
                  <a:lnTo>
                    <a:pt x="1146734" y="10224"/>
                  </a:lnTo>
                  <a:lnTo>
                    <a:pt x="1146975" y="12700"/>
                  </a:lnTo>
                  <a:lnTo>
                    <a:pt x="1146975" y="495618"/>
                  </a:lnTo>
                  <a:lnTo>
                    <a:pt x="1146734" y="498094"/>
                  </a:lnTo>
                  <a:lnTo>
                    <a:pt x="1146010" y="500481"/>
                  </a:lnTo>
                  <a:lnTo>
                    <a:pt x="1144829" y="502666"/>
                  </a:lnTo>
                  <a:lnTo>
                    <a:pt x="1143254" y="504597"/>
                  </a:lnTo>
                  <a:lnTo>
                    <a:pt x="1141325" y="506171"/>
                  </a:lnTo>
                  <a:lnTo>
                    <a:pt x="1139126" y="507352"/>
                  </a:lnTo>
                  <a:lnTo>
                    <a:pt x="1136752" y="508076"/>
                  </a:lnTo>
                  <a:lnTo>
                    <a:pt x="1134275" y="508318"/>
                  </a:lnTo>
                  <a:lnTo>
                    <a:pt x="12700" y="508318"/>
                  </a:lnTo>
                  <a:lnTo>
                    <a:pt x="10223" y="508076"/>
                  </a:lnTo>
                  <a:lnTo>
                    <a:pt x="7836" y="507352"/>
                  </a:lnTo>
                  <a:lnTo>
                    <a:pt x="5639" y="506171"/>
                  </a:lnTo>
                  <a:lnTo>
                    <a:pt x="3720" y="504597"/>
                  </a:lnTo>
                  <a:lnTo>
                    <a:pt x="2134" y="502666"/>
                  </a:lnTo>
                  <a:lnTo>
                    <a:pt x="965" y="500481"/>
                  </a:lnTo>
                  <a:lnTo>
                    <a:pt x="241" y="498094"/>
                  </a:lnTo>
                  <a:lnTo>
                    <a:pt x="0" y="495618"/>
                  </a:lnTo>
                  <a:lnTo>
                    <a:pt x="0" y="12700"/>
                  </a:lnTo>
                  <a:lnTo>
                    <a:pt x="241" y="10224"/>
                  </a:lnTo>
                  <a:lnTo>
                    <a:pt x="965" y="7849"/>
                  </a:lnTo>
                  <a:lnTo>
                    <a:pt x="2134" y="5652"/>
                  </a:lnTo>
                  <a:lnTo>
                    <a:pt x="3720" y="3721"/>
                  </a:lnTo>
                  <a:lnTo>
                    <a:pt x="5639" y="2146"/>
                  </a:lnTo>
                  <a:lnTo>
                    <a:pt x="7836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1134275" y="0"/>
                  </a:lnTo>
                  <a:moveTo>
                    <a:pt x="25400" y="25400"/>
                  </a:moveTo>
                  <a:lnTo>
                    <a:pt x="25400" y="482918"/>
                  </a:lnTo>
                  <a:lnTo>
                    <a:pt x="1121575" y="482918"/>
                  </a:lnTo>
                  <a:lnTo>
                    <a:pt x="1121575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4442" name="VectorPath 4442"/>
            <p:cNvSpPr/>
            <p:nvPr/>
          </p:nvSpPr>
          <p:spPr>
            <a:xfrm>
              <a:off x="8017904" y="4120172"/>
              <a:ext cx="1275258" cy="508305"/>
            </a:xfrm>
            <a:custGeom>
              <a:avLst/>
              <a:gdLst/>
              <a:ahLst/>
              <a:cxnLst/>
              <a:rect l="l" t="t" r="r" b="b"/>
              <a:pathLst>
                <a:path w="1275258" h="508305">
                  <a:moveTo>
                    <a:pt x="1265047" y="242"/>
                  </a:moveTo>
                  <a:lnTo>
                    <a:pt x="1267422" y="965"/>
                  </a:lnTo>
                  <a:lnTo>
                    <a:pt x="1269619" y="2134"/>
                  </a:lnTo>
                  <a:lnTo>
                    <a:pt x="1271550" y="3722"/>
                  </a:lnTo>
                  <a:lnTo>
                    <a:pt x="1273125" y="5639"/>
                  </a:lnTo>
                  <a:lnTo>
                    <a:pt x="1274292" y="7836"/>
                  </a:lnTo>
                  <a:lnTo>
                    <a:pt x="1275017" y="10224"/>
                  </a:lnTo>
                  <a:lnTo>
                    <a:pt x="1275257" y="12700"/>
                  </a:lnTo>
                  <a:lnTo>
                    <a:pt x="1275257" y="495605"/>
                  </a:lnTo>
                  <a:lnTo>
                    <a:pt x="1275017" y="498082"/>
                  </a:lnTo>
                  <a:lnTo>
                    <a:pt x="1274292" y="500469"/>
                  </a:lnTo>
                  <a:lnTo>
                    <a:pt x="1273125" y="502666"/>
                  </a:lnTo>
                  <a:lnTo>
                    <a:pt x="1271550" y="504584"/>
                  </a:lnTo>
                  <a:lnTo>
                    <a:pt x="1269619" y="506172"/>
                  </a:lnTo>
                  <a:lnTo>
                    <a:pt x="1267422" y="507340"/>
                  </a:lnTo>
                  <a:lnTo>
                    <a:pt x="1265047" y="508063"/>
                  </a:lnTo>
                  <a:lnTo>
                    <a:pt x="1262557" y="508305"/>
                  </a:lnTo>
                  <a:lnTo>
                    <a:pt x="12700" y="508305"/>
                  </a:lnTo>
                  <a:lnTo>
                    <a:pt x="10223" y="508063"/>
                  </a:lnTo>
                  <a:lnTo>
                    <a:pt x="7848" y="507340"/>
                  </a:lnTo>
                  <a:lnTo>
                    <a:pt x="5652" y="506172"/>
                  </a:lnTo>
                  <a:lnTo>
                    <a:pt x="3721" y="504584"/>
                  </a:lnTo>
                  <a:lnTo>
                    <a:pt x="2146" y="502666"/>
                  </a:lnTo>
                  <a:lnTo>
                    <a:pt x="978" y="500469"/>
                  </a:lnTo>
                  <a:lnTo>
                    <a:pt x="253" y="498082"/>
                  </a:lnTo>
                  <a:lnTo>
                    <a:pt x="0" y="495605"/>
                  </a:lnTo>
                  <a:lnTo>
                    <a:pt x="0" y="12700"/>
                  </a:lnTo>
                  <a:lnTo>
                    <a:pt x="253" y="10224"/>
                  </a:lnTo>
                  <a:lnTo>
                    <a:pt x="978" y="7836"/>
                  </a:lnTo>
                  <a:lnTo>
                    <a:pt x="2146" y="5639"/>
                  </a:lnTo>
                  <a:lnTo>
                    <a:pt x="3721" y="3722"/>
                  </a:lnTo>
                  <a:lnTo>
                    <a:pt x="5652" y="2134"/>
                  </a:lnTo>
                  <a:lnTo>
                    <a:pt x="7848" y="965"/>
                  </a:lnTo>
                  <a:lnTo>
                    <a:pt x="10223" y="242"/>
                  </a:lnTo>
                  <a:lnTo>
                    <a:pt x="12700" y="0"/>
                  </a:lnTo>
                  <a:lnTo>
                    <a:pt x="1262557" y="0"/>
                  </a:lnTo>
                  <a:moveTo>
                    <a:pt x="25400" y="25400"/>
                  </a:moveTo>
                  <a:lnTo>
                    <a:pt x="25400" y="482905"/>
                  </a:lnTo>
                  <a:lnTo>
                    <a:pt x="1249857" y="482905"/>
                  </a:lnTo>
                  <a:lnTo>
                    <a:pt x="1249857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4443" name="VectorPath 4443"/>
            <p:cNvSpPr/>
            <p:nvPr/>
          </p:nvSpPr>
          <p:spPr>
            <a:xfrm>
              <a:off x="8017904" y="5313960"/>
              <a:ext cx="1275258" cy="508317"/>
            </a:xfrm>
            <a:custGeom>
              <a:avLst/>
              <a:gdLst/>
              <a:ahLst/>
              <a:cxnLst/>
              <a:rect l="l" t="t" r="r" b="b"/>
              <a:pathLst>
                <a:path w="1275258" h="508317">
                  <a:moveTo>
                    <a:pt x="1265035" y="241"/>
                  </a:moveTo>
                  <a:lnTo>
                    <a:pt x="1267422" y="965"/>
                  </a:lnTo>
                  <a:lnTo>
                    <a:pt x="1269619" y="2146"/>
                  </a:lnTo>
                  <a:lnTo>
                    <a:pt x="1271537" y="3721"/>
                  </a:lnTo>
                  <a:lnTo>
                    <a:pt x="1273125" y="5651"/>
                  </a:lnTo>
                  <a:lnTo>
                    <a:pt x="1274292" y="7836"/>
                  </a:lnTo>
                  <a:lnTo>
                    <a:pt x="1275017" y="10223"/>
                  </a:lnTo>
                  <a:lnTo>
                    <a:pt x="1275257" y="12700"/>
                  </a:lnTo>
                  <a:lnTo>
                    <a:pt x="1275257" y="495617"/>
                  </a:lnTo>
                  <a:lnTo>
                    <a:pt x="1275017" y="498094"/>
                  </a:lnTo>
                  <a:lnTo>
                    <a:pt x="1274292" y="500468"/>
                  </a:lnTo>
                  <a:lnTo>
                    <a:pt x="1273125" y="502666"/>
                  </a:lnTo>
                  <a:lnTo>
                    <a:pt x="1271537" y="504596"/>
                  </a:lnTo>
                  <a:lnTo>
                    <a:pt x="1269619" y="506171"/>
                  </a:lnTo>
                  <a:lnTo>
                    <a:pt x="1267422" y="507352"/>
                  </a:lnTo>
                  <a:lnTo>
                    <a:pt x="1265035" y="508076"/>
                  </a:lnTo>
                  <a:lnTo>
                    <a:pt x="1262557" y="508317"/>
                  </a:lnTo>
                  <a:lnTo>
                    <a:pt x="12700" y="508317"/>
                  </a:lnTo>
                  <a:lnTo>
                    <a:pt x="10223" y="508076"/>
                  </a:lnTo>
                  <a:lnTo>
                    <a:pt x="7848" y="507352"/>
                  </a:lnTo>
                  <a:lnTo>
                    <a:pt x="5652" y="506171"/>
                  </a:lnTo>
                  <a:lnTo>
                    <a:pt x="3721" y="504596"/>
                  </a:lnTo>
                  <a:lnTo>
                    <a:pt x="2146" y="502666"/>
                  </a:lnTo>
                  <a:lnTo>
                    <a:pt x="978" y="500468"/>
                  </a:lnTo>
                  <a:lnTo>
                    <a:pt x="253" y="498094"/>
                  </a:lnTo>
                  <a:lnTo>
                    <a:pt x="0" y="495617"/>
                  </a:lnTo>
                  <a:lnTo>
                    <a:pt x="0" y="12700"/>
                  </a:lnTo>
                  <a:lnTo>
                    <a:pt x="253" y="10223"/>
                  </a:lnTo>
                  <a:lnTo>
                    <a:pt x="978" y="7836"/>
                  </a:lnTo>
                  <a:lnTo>
                    <a:pt x="2146" y="5651"/>
                  </a:lnTo>
                  <a:lnTo>
                    <a:pt x="3721" y="3721"/>
                  </a:lnTo>
                  <a:lnTo>
                    <a:pt x="5652" y="2146"/>
                  </a:lnTo>
                  <a:lnTo>
                    <a:pt x="7848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1262557" y="0"/>
                  </a:lnTo>
                  <a:moveTo>
                    <a:pt x="25400" y="25400"/>
                  </a:moveTo>
                  <a:lnTo>
                    <a:pt x="25400" y="482917"/>
                  </a:lnTo>
                  <a:lnTo>
                    <a:pt x="1249857" y="482917"/>
                  </a:lnTo>
                  <a:lnTo>
                    <a:pt x="1249857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4444" name="VectorPath 4444"/>
            <p:cNvSpPr/>
            <p:nvPr/>
          </p:nvSpPr>
          <p:spPr>
            <a:xfrm>
              <a:off x="9983064" y="4125684"/>
              <a:ext cx="1272922" cy="508305"/>
            </a:xfrm>
            <a:custGeom>
              <a:avLst/>
              <a:gdLst/>
              <a:ahLst/>
              <a:cxnLst/>
              <a:rect l="l" t="t" r="r" b="b"/>
              <a:pathLst>
                <a:path w="1272922" h="508305">
                  <a:moveTo>
                    <a:pt x="1262698" y="242"/>
                  </a:moveTo>
                  <a:lnTo>
                    <a:pt x="1265085" y="965"/>
                  </a:lnTo>
                  <a:lnTo>
                    <a:pt x="1267282" y="2134"/>
                  </a:lnTo>
                  <a:lnTo>
                    <a:pt x="1269201" y="3721"/>
                  </a:lnTo>
                  <a:lnTo>
                    <a:pt x="1270774" y="5639"/>
                  </a:lnTo>
                  <a:lnTo>
                    <a:pt x="1271957" y="7836"/>
                  </a:lnTo>
                  <a:lnTo>
                    <a:pt x="1272679" y="10224"/>
                  </a:lnTo>
                  <a:lnTo>
                    <a:pt x="1272921" y="12700"/>
                  </a:lnTo>
                  <a:lnTo>
                    <a:pt x="1272921" y="495605"/>
                  </a:lnTo>
                  <a:lnTo>
                    <a:pt x="1272679" y="498082"/>
                  </a:lnTo>
                  <a:lnTo>
                    <a:pt x="1271957" y="500469"/>
                  </a:lnTo>
                  <a:lnTo>
                    <a:pt x="1270774" y="502667"/>
                  </a:lnTo>
                  <a:lnTo>
                    <a:pt x="1269201" y="504584"/>
                  </a:lnTo>
                  <a:lnTo>
                    <a:pt x="1267282" y="506172"/>
                  </a:lnTo>
                  <a:lnTo>
                    <a:pt x="1265085" y="507340"/>
                  </a:lnTo>
                  <a:lnTo>
                    <a:pt x="1262698" y="508064"/>
                  </a:lnTo>
                  <a:lnTo>
                    <a:pt x="1260221" y="508305"/>
                  </a:lnTo>
                  <a:lnTo>
                    <a:pt x="12700" y="508305"/>
                  </a:lnTo>
                  <a:lnTo>
                    <a:pt x="10223" y="508064"/>
                  </a:lnTo>
                  <a:lnTo>
                    <a:pt x="7835" y="507340"/>
                  </a:lnTo>
                  <a:lnTo>
                    <a:pt x="5652" y="506172"/>
                  </a:lnTo>
                  <a:lnTo>
                    <a:pt x="3721" y="504584"/>
                  </a:lnTo>
                  <a:lnTo>
                    <a:pt x="2147" y="502667"/>
                  </a:lnTo>
                  <a:lnTo>
                    <a:pt x="965" y="500469"/>
                  </a:lnTo>
                  <a:lnTo>
                    <a:pt x="242" y="498082"/>
                  </a:lnTo>
                  <a:lnTo>
                    <a:pt x="0" y="495605"/>
                  </a:lnTo>
                  <a:lnTo>
                    <a:pt x="0" y="12700"/>
                  </a:lnTo>
                  <a:lnTo>
                    <a:pt x="242" y="10224"/>
                  </a:lnTo>
                  <a:lnTo>
                    <a:pt x="965" y="7836"/>
                  </a:lnTo>
                  <a:lnTo>
                    <a:pt x="2147" y="5639"/>
                  </a:lnTo>
                  <a:lnTo>
                    <a:pt x="3721" y="3721"/>
                  </a:lnTo>
                  <a:lnTo>
                    <a:pt x="5652" y="2134"/>
                  </a:lnTo>
                  <a:lnTo>
                    <a:pt x="7835" y="965"/>
                  </a:lnTo>
                  <a:lnTo>
                    <a:pt x="10223" y="242"/>
                  </a:lnTo>
                  <a:lnTo>
                    <a:pt x="12700" y="0"/>
                  </a:lnTo>
                  <a:lnTo>
                    <a:pt x="1260221" y="0"/>
                  </a:lnTo>
                  <a:moveTo>
                    <a:pt x="25400" y="25400"/>
                  </a:moveTo>
                  <a:lnTo>
                    <a:pt x="25400" y="482905"/>
                  </a:lnTo>
                  <a:lnTo>
                    <a:pt x="1247521" y="482905"/>
                  </a:lnTo>
                  <a:lnTo>
                    <a:pt x="1247521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4445" name="VectorPath 4445"/>
            <p:cNvSpPr/>
            <p:nvPr/>
          </p:nvSpPr>
          <p:spPr>
            <a:xfrm>
              <a:off x="9983064" y="5298517"/>
              <a:ext cx="1272922" cy="508305"/>
            </a:xfrm>
            <a:custGeom>
              <a:avLst/>
              <a:gdLst/>
              <a:ahLst/>
              <a:cxnLst/>
              <a:rect l="l" t="t" r="r" b="b"/>
              <a:pathLst>
                <a:path w="1272922" h="508305">
                  <a:moveTo>
                    <a:pt x="1262698" y="241"/>
                  </a:moveTo>
                  <a:lnTo>
                    <a:pt x="1265085" y="965"/>
                  </a:lnTo>
                  <a:lnTo>
                    <a:pt x="1267282" y="2133"/>
                  </a:lnTo>
                  <a:lnTo>
                    <a:pt x="1269201" y="3708"/>
                  </a:lnTo>
                  <a:lnTo>
                    <a:pt x="1270774" y="5638"/>
                  </a:lnTo>
                  <a:lnTo>
                    <a:pt x="1271957" y="7835"/>
                  </a:lnTo>
                  <a:lnTo>
                    <a:pt x="1272679" y="10211"/>
                  </a:lnTo>
                  <a:lnTo>
                    <a:pt x="1272921" y="12700"/>
                  </a:lnTo>
                  <a:lnTo>
                    <a:pt x="1272921" y="495605"/>
                  </a:lnTo>
                  <a:lnTo>
                    <a:pt x="1272679" y="498081"/>
                  </a:lnTo>
                  <a:lnTo>
                    <a:pt x="1271957" y="500469"/>
                  </a:lnTo>
                  <a:lnTo>
                    <a:pt x="1270774" y="502666"/>
                  </a:lnTo>
                  <a:lnTo>
                    <a:pt x="1269201" y="504584"/>
                  </a:lnTo>
                  <a:lnTo>
                    <a:pt x="1267282" y="506171"/>
                  </a:lnTo>
                  <a:lnTo>
                    <a:pt x="1265085" y="507339"/>
                  </a:lnTo>
                  <a:lnTo>
                    <a:pt x="1262698" y="508064"/>
                  </a:lnTo>
                  <a:lnTo>
                    <a:pt x="1260221" y="508305"/>
                  </a:lnTo>
                  <a:lnTo>
                    <a:pt x="12700" y="508305"/>
                  </a:lnTo>
                  <a:lnTo>
                    <a:pt x="10223" y="508064"/>
                  </a:lnTo>
                  <a:lnTo>
                    <a:pt x="7835" y="507339"/>
                  </a:lnTo>
                  <a:lnTo>
                    <a:pt x="5652" y="506171"/>
                  </a:lnTo>
                  <a:lnTo>
                    <a:pt x="3721" y="504584"/>
                  </a:lnTo>
                  <a:lnTo>
                    <a:pt x="2147" y="502666"/>
                  </a:lnTo>
                  <a:lnTo>
                    <a:pt x="965" y="500469"/>
                  </a:lnTo>
                  <a:lnTo>
                    <a:pt x="242" y="498081"/>
                  </a:lnTo>
                  <a:lnTo>
                    <a:pt x="0" y="495605"/>
                  </a:lnTo>
                  <a:lnTo>
                    <a:pt x="0" y="12700"/>
                  </a:lnTo>
                  <a:lnTo>
                    <a:pt x="242" y="10211"/>
                  </a:lnTo>
                  <a:lnTo>
                    <a:pt x="965" y="7835"/>
                  </a:lnTo>
                  <a:lnTo>
                    <a:pt x="2147" y="5638"/>
                  </a:lnTo>
                  <a:lnTo>
                    <a:pt x="3721" y="3708"/>
                  </a:lnTo>
                  <a:lnTo>
                    <a:pt x="5652" y="2133"/>
                  </a:lnTo>
                  <a:lnTo>
                    <a:pt x="7835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1260221" y="0"/>
                  </a:lnTo>
                  <a:moveTo>
                    <a:pt x="25400" y="25400"/>
                  </a:moveTo>
                  <a:lnTo>
                    <a:pt x="25400" y="482905"/>
                  </a:lnTo>
                  <a:lnTo>
                    <a:pt x="1247521" y="482905"/>
                  </a:lnTo>
                  <a:lnTo>
                    <a:pt x="1247521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4446" name="VectorPath 4446"/>
            <p:cNvSpPr/>
            <p:nvPr/>
          </p:nvSpPr>
          <p:spPr>
            <a:xfrm>
              <a:off x="7313676" y="4335780"/>
              <a:ext cx="704088" cy="478536"/>
            </a:xfrm>
            <a:custGeom>
              <a:avLst/>
              <a:gdLst/>
              <a:ahLst/>
              <a:cxnLst/>
              <a:rect l="l" t="t" r="r" b="b"/>
              <a:pathLst>
                <a:path w="704088" h="478536">
                  <a:moveTo>
                    <a:pt x="0" y="425196"/>
                  </a:moveTo>
                  <a:lnTo>
                    <a:pt x="633984" y="27432"/>
                  </a:lnTo>
                  <a:lnTo>
                    <a:pt x="617220" y="0"/>
                  </a:lnTo>
                  <a:lnTo>
                    <a:pt x="704088" y="19812"/>
                  </a:lnTo>
                  <a:lnTo>
                    <a:pt x="684276" y="106680"/>
                  </a:lnTo>
                  <a:lnTo>
                    <a:pt x="667512" y="80772"/>
                  </a:lnTo>
                  <a:lnTo>
                    <a:pt x="33528" y="478536"/>
                  </a:lnTo>
                  <a:lnTo>
                    <a:pt x="0" y="425196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4447" name="VectorPath 4447"/>
            <p:cNvSpPr/>
            <p:nvPr/>
          </p:nvSpPr>
          <p:spPr>
            <a:xfrm>
              <a:off x="7316725" y="5009388"/>
              <a:ext cx="676656" cy="513588"/>
            </a:xfrm>
            <a:custGeom>
              <a:avLst/>
              <a:gdLst/>
              <a:ahLst/>
              <a:cxnLst/>
              <a:rect l="l" t="t" r="r" b="b"/>
              <a:pathLst>
                <a:path w="676656" h="513588">
                  <a:moveTo>
                    <a:pt x="36576" y="0"/>
                  </a:moveTo>
                  <a:lnTo>
                    <a:pt x="644652" y="437388"/>
                  </a:lnTo>
                  <a:lnTo>
                    <a:pt x="662940" y="411480"/>
                  </a:lnTo>
                  <a:lnTo>
                    <a:pt x="676656" y="499872"/>
                  </a:lnTo>
                  <a:lnTo>
                    <a:pt x="588264" y="513588"/>
                  </a:lnTo>
                  <a:lnTo>
                    <a:pt x="608076" y="487680"/>
                  </a:lnTo>
                  <a:lnTo>
                    <a:pt x="0" y="51816"/>
                  </a:lnTo>
                  <a:lnTo>
                    <a:pt x="36576" y="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4448" name="VectorPath 4448"/>
            <p:cNvSpPr/>
            <p:nvPr/>
          </p:nvSpPr>
          <p:spPr>
            <a:xfrm>
              <a:off x="9265920" y="4302252"/>
              <a:ext cx="707137" cy="131064"/>
            </a:xfrm>
            <a:custGeom>
              <a:avLst/>
              <a:gdLst/>
              <a:ahLst/>
              <a:cxnLst/>
              <a:rect l="l" t="t" r="r" b="b"/>
              <a:pathLst>
                <a:path w="707137" h="131064">
                  <a:moveTo>
                    <a:pt x="0" y="33528"/>
                  </a:moveTo>
                  <a:lnTo>
                    <a:pt x="641604" y="33528"/>
                  </a:lnTo>
                  <a:lnTo>
                    <a:pt x="641604" y="0"/>
                  </a:lnTo>
                  <a:lnTo>
                    <a:pt x="707137" y="65532"/>
                  </a:lnTo>
                  <a:lnTo>
                    <a:pt x="641604" y="131064"/>
                  </a:lnTo>
                  <a:lnTo>
                    <a:pt x="641604" y="97536"/>
                  </a:lnTo>
                  <a:lnTo>
                    <a:pt x="0" y="97536"/>
                  </a:lnTo>
                  <a:lnTo>
                    <a:pt x="0" y="33528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4449" name="VectorPath 4449"/>
            <p:cNvSpPr/>
            <p:nvPr/>
          </p:nvSpPr>
          <p:spPr>
            <a:xfrm>
              <a:off x="9288780" y="5487924"/>
              <a:ext cx="707136" cy="129540"/>
            </a:xfrm>
            <a:custGeom>
              <a:avLst/>
              <a:gdLst/>
              <a:ahLst/>
              <a:cxnLst/>
              <a:rect l="l" t="t" r="r" b="b"/>
              <a:pathLst>
                <a:path w="707136" h="129540">
                  <a:moveTo>
                    <a:pt x="0" y="32004"/>
                  </a:moveTo>
                  <a:lnTo>
                    <a:pt x="641604" y="32004"/>
                  </a:lnTo>
                  <a:lnTo>
                    <a:pt x="641604" y="0"/>
                  </a:lnTo>
                  <a:lnTo>
                    <a:pt x="707136" y="64008"/>
                  </a:lnTo>
                  <a:lnTo>
                    <a:pt x="641604" y="129540"/>
                  </a:lnTo>
                  <a:lnTo>
                    <a:pt x="641604" y="97536"/>
                  </a:lnTo>
                  <a:lnTo>
                    <a:pt x="0" y="97536"/>
                  </a:lnTo>
                  <a:lnTo>
                    <a:pt x="0" y="32004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4450" name="VectorPath 4450"/>
            <p:cNvSpPr/>
            <p:nvPr/>
          </p:nvSpPr>
          <p:spPr>
            <a:xfrm>
              <a:off x="9381744" y="4111752"/>
              <a:ext cx="80772" cy="1505712"/>
            </a:xfrm>
            <a:custGeom>
              <a:avLst/>
              <a:gdLst/>
              <a:ahLst/>
              <a:cxnLst/>
              <a:rect l="l" t="t" r="r" b="b"/>
              <a:pathLst>
                <a:path w="80772" h="1505712">
                  <a:moveTo>
                    <a:pt x="80772" y="0"/>
                  </a:moveTo>
                  <a:lnTo>
                    <a:pt x="80772" y="1505712"/>
                  </a:lnTo>
                  <a:lnTo>
                    <a:pt x="0" y="1505712"/>
                  </a:lnTo>
                  <a:lnTo>
                    <a:pt x="0" y="0"/>
                  </a:lnTo>
                  <a:lnTo>
                    <a:pt x="80772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4451" name="VectorPath 4451"/>
            <p:cNvSpPr/>
            <p:nvPr/>
          </p:nvSpPr>
          <p:spPr>
            <a:xfrm>
              <a:off x="9593580" y="4133088"/>
              <a:ext cx="80772" cy="1507236"/>
            </a:xfrm>
            <a:custGeom>
              <a:avLst/>
              <a:gdLst/>
              <a:ahLst/>
              <a:cxnLst/>
              <a:rect l="l" t="t" r="r" b="b"/>
              <a:pathLst>
                <a:path w="80772" h="1507236">
                  <a:moveTo>
                    <a:pt x="80772" y="0"/>
                  </a:moveTo>
                  <a:lnTo>
                    <a:pt x="80772" y="1507236"/>
                  </a:lnTo>
                  <a:lnTo>
                    <a:pt x="0" y="1507236"/>
                  </a:lnTo>
                  <a:lnTo>
                    <a:pt x="0" y="0"/>
                  </a:lnTo>
                  <a:lnTo>
                    <a:pt x="80772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4452" name="VectorPath 4452"/>
            <p:cNvSpPr/>
            <p:nvPr/>
          </p:nvSpPr>
          <p:spPr>
            <a:xfrm>
              <a:off x="9776460" y="4165092"/>
              <a:ext cx="79248" cy="1507236"/>
            </a:xfrm>
            <a:custGeom>
              <a:avLst/>
              <a:gdLst/>
              <a:ahLst/>
              <a:cxnLst/>
              <a:rect l="l" t="t" r="r" b="b"/>
              <a:pathLst>
                <a:path w="79248" h="1507236">
                  <a:moveTo>
                    <a:pt x="79248" y="0"/>
                  </a:moveTo>
                  <a:lnTo>
                    <a:pt x="79248" y="1507236"/>
                  </a:lnTo>
                  <a:lnTo>
                    <a:pt x="0" y="1507236"/>
                  </a:lnTo>
                  <a:lnTo>
                    <a:pt x="0" y="0"/>
                  </a:lnTo>
                  <a:lnTo>
                    <a:pt x="79248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4453" name="TextBox4453"/>
          <p:cNvSpPr txBox="1"/>
          <p:nvPr/>
        </p:nvSpPr>
        <p:spPr>
          <a:xfrm>
            <a:off x="802323" y="1787778"/>
            <a:ext cx="6050280" cy="9670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ySQL主要有两种锁：表级、行级。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98511"/>
              </a:lnSpc>
              <a:spcAft>
                <a:spcPts val="1175"/>
              </a:spcAft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表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级锁：开销小，加锁快；不会出现死锁；锁定粒度最大，并发度最低。</a:t>
            </a: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级锁：开销大，加锁慢；会出现死锁；锁定粒度最小，并发度也最高。</a:t>
            </a:r>
          </a:p>
        </p:txBody>
      </p:sp>
      <p:sp>
        <p:nvSpPr>
          <p:cNvPr id="4454" name="TextBox4454"/>
          <p:cNvSpPr txBox="1"/>
          <p:nvPr/>
        </p:nvSpPr>
        <p:spPr>
          <a:xfrm>
            <a:off x="802323" y="3392956"/>
            <a:ext cx="10327234" cy="2283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1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死</a:t>
            </a:r>
            <a:r>
              <a:rPr lang="en-US" altLang="zh-CN" sz="1550" kern="0" spc="1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锁：是指两个或两个以上的进程在执行过</a:t>
            </a:r>
            <a:r>
              <a:rPr lang="en-US" altLang="zh-CN" sz="1550" kern="0" spc="10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程中,因争</a:t>
            </a:r>
            <a:r>
              <a:rPr lang="en-US" altLang="zh-CN" sz="1550" kern="0" spc="31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死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锁案例：</a:t>
            </a:r>
          </a:p>
          <a:p>
            <a:pPr marL="0" marR="0" indent="0" eaLnBrk="0">
              <a:lnSpc>
                <a:spcPct val="8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1327"/>
              </a:lnSpc>
            </a:pPr>
            <a:r>
              <a:rPr lang="en-US" altLang="zh-CN" sz="2325" kern="0" spc="80" baseline="17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夺</a:t>
            </a:r>
            <a:r>
              <a:rPr lang="en-US" altLang="zh-CN" sz="2325" kern="0" spc="75" baseline="17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资源而造成的一种互相等待的现</a:t>
            </a:r>
            <a:r>
              <a:rPr lang="en-US" altLang="zh-CN" sz="2325" kern="0" spc="60" baseline="17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象</a:t>
            </a:r>
            <a:r>
              <a:rPr lang="en-US" altLang="zh-CN" sz="2325" kern="0" spc="50" baseline="1720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  <a:r>
              <a:rPr lang="en-US" altLang="zh-CN" sz="2325" kern="0" spc="22410" baseline="1720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</a:t>
            </a:r>
            <a:r>
              <a:rPr lang="en-US" altLang="zh-CN" sz="1550" kern="0" spc="-2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投资功能，A和B两人分别给用户1给用户2进行投资</a:t>
            </a:r>
          </a:p>
          <a:p>
            <a:pPr marL="0" marR="0" indent="0" eaLnBrk="0">
              <a:lnSpc>
                <a:spcPct val="129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341312" marR="0" indent="0" eaLnBrk="0">
              <a:lnSpc>
                <a:spcPct val="93979"/>
              </a:lnSpc>
            </a:pP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投资用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664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-25" baseline="-215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</a:t>
            </a:r>
            <a:r>
              <a:rPr lang="en-US" altLang="zh-CN" sz="2325" kern="0" spc="0" baseline="-215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投资用户2</a:t>
            </a:r>
          </a:p>
          <a:p>
            <a:pPr marL="360045" marR="0" indent="0" eaLnBrk="0">
              <a:lnSpc>
                <a:spcPct val="97916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锁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状态或系统产生了死锁。</a:t>
            </a:r>
          </a:p>
          <a:p>
            <a:pPr marL="0" marR="0" indent="0" eaLnBrk="0">
              <a:lnSpc>
                <a:spcPct val="7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101038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表级锁不会产生死锁</a:t>
            </a:r>
            <a:r>
              <a:rPr lang="en-US" altLang="zh-CN" sz="1400" kern="0" spc="2723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-25" baseline="430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开</a:t>
            </a:r>
            <a:r>
              <a:rPr lang="en-US" altLang="zh-CN" sz="2325" kern="0" spc="0" baseline="430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始投资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341312" marR="0" indent="0" eaLnBrk="0">
              <a:lnSpc>
                <a:spcPct val="101020"/>
              </a:lnSpc>
            </a:pP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投资用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664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-25" baseline="430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</a:t>
            </a:r>
            <a:r>
              <a:rPr lang="en-US" altLang="zh-CN" sz="2325" kern="0" spc="0" baseline="430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投资用户1</a:t>
            </a:r>
          </a:p>
        </p:txBody>
      </p:sp>
      <p:pic>
        <p:nvPicPr>
          <p:cNvPr id="4455" name="F491D303-BD7E-4410-6705-FEE38453AF89"/>
          <p:cNvPicPr>
            <a:picLocks noChangeAspect="1"/>
          </p:cNvPicPr>
          <p:nvPr/>
        </p:nvPicPr>
        <p:blipFill>
          <a:blip r:embed="rId2" cstate="print">
            <a:extLst>
              <a:ext uri="{20FC55CF-DC53-4452-A981-223A7CBFC107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456" name="TextBox4456"/>
          <p:cNvSpPr txBox="1"/>
          <p:nvPr/>
        </p:nvSpPr>
        <p:spPr>
          <a:xfrm>
            <a:off x="1162368" y="1911618"/>
            <a:ext cx="7379618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8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若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无外力作用，它们都将无法推进下去.此时称系统处于死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457" name="TextBox4457"/>
          <p:cNvSpPr txBox="1"/>
          <p:nvPr/>
        </p:nvSpPr>
        <p:spPr>
          <a:xfrm>
            <a:off x="802323" y="4186407"/>
            <a:ext cx="119997" cy="175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150" kern="0" spc="-1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</p:txBody>
      </p:sp>
      <p:sp>
        <p:nvSpPr>
          <p:cNvPr id="4458" name="TextBox4458"/>
          <p:cNvSpPr txBox="1"/>
          <p:nvPr/>
        </p:nvSpPr>
        <p:spPr>
          <a:xfrm>
            <a:off x="5010150" y="6501705"/>
            <a:ext cx="2171700" cy="274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sp>
        <p:nvSpPr>
          <p:cNvPr id="4459" name="VectorPath 445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460" name="VectorPath 446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6B4C7D6-8775-4745-B319-765EA241240F}"/>
    </p:extLst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61" name="Combination 446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462" name="VectorPath 446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463" name="VectorPath 446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464" name="TextBox4464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7-性能瓶颈分析</a:t>
            </a:r>
          </a:p>
        </p:txBody>
      </p:sp>
      <p:sp>
        <p:nvSpPr>
          <p:cNvPr id="4466" name="VectorPath 446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467" name="41424915-2B3B-408A-1EDC-0500315FA799"/>
          <p:cNvPicPr>
            <a:picLocks noChangeAspect="1"/>
          </p:cNvPicPr>
          <p:nvPr/>
        </p:nvPicPr>
        <p:blipFill>
          <a:blip r:embed="rId2" cstate="print">
            <a:extLst>
              <a:ext uri="{E46074E6-EBF8-4E7D-6D48-1FBFAD1ED0BE}"/>
            </a:extLst>
          </a:blip>
          <a:srcRect/>
          <a:stretch>
            <a:fillRect/>
          </a:stretch>
        </p:blipFill>
        <p:spPr>
          <a:xfrm>
            <a:off x="960120" y="3675888"/>
            <a:ext cx="7092697" cy="1911096"/>
          </a:xfrm>
          <a:prstGeom prst="rect">
            <a:avLst/>
          </a:prstGeom>
        </p:spPr>
      </p:pic>
      <p:pic>
        <p:nvPicPr>
          <p:cNvPr id="4468" name="7AFFC79A-92EA-478E-5AFC-D3E2F22227E5"/>
          <p:cNvPicPr>
            <a:picLocks noChangeAspect="1"/>
          </p:cNvPicPr>
          <p:nvPr/>
        </p:nvPicPr>
        <p:blipFill>
          <a:blip r:embed="rId3" cstate="print">
            <a:extLst>
              <a:ext uri="{C2A98813-54A1-4A4E-8ABF-26DE6461E84A}"/>
            </a:extLst>
          </a:blip>
          <a:srcRect/>
          <a:stretch>
            <a:fillRect/>
          </a:stretch>
        </p:blipFill>
        <p:spPr>
          <a:xfrm>
            <a:off x="6641593" y="1205484"/>
            <a:ext cx="3822192" cy="1586484"/>
          </a:xfrm>
          <a:prstGeom prst="rect">
            <a:avLst/>
          </a:prstGeom>
        </p:spPr>
      </p:pic>
      <p:sp>
        <p:nvSpPr>
          <p:cNvPr id="4469" name="TextBox4469"/>
          <p:cNvSpPr txBox="1"/>
          <p:nvPr/>
        </p:nvSpPr>
        <p:spPr>
          <a:xfrm>
            <a:off x="802323" y="1146414"/>
            <a:ext cx="8098791" cy="5629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数据库瓶颈分析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数据库死锁</a:t>
            </a: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试关注点（初步确定死锁）：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98511"/>
              </a:lnSpc>
              <a:spcAft>
                <a:spcPts val="1175"/>
              </a:spcAft>
              <a:buClr>
                <a:srgbClr val="404040"/>
              </a:buClr>
              <a:buFont typeface="Wingdings" panose="02000000000000000000" charset="0"/>
              <a:buChar char=""/>
              <a:tabLst>
                <a:tab pos="2671762" algn="l"/>
              </a:tabLst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show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open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tables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where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in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use&gt;=1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查询当前是否锁表</a:t>
            </a:r>
          </a:p>
          <a:p>
            <a:pPr marL="719455" marR="0" lvl="1" indent="-358775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果表锁了，这个sql可以查询出来</a:t>
            </a:r>
          </a:p>
          <a:p>
            <a:pPr marL="719455" marR="0" lvl="1" indent="-358775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但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是这个sql查出来的表，不一定是被锁住的。因为用查询，如果耗费时间很长，也会查询出来</a:t>
            </a:r>
          </a:p>
          <a:p>
            <a:pPr marL="360045" marR="0" lvl="0" indent="-360045" eaLnBrk="0">
              <a:lnSpc>
                <a:spcPct val="100297"/>
              </a:lnSpc>
              <a:spcAft>
                <a:spcPts val="18305"/>
              </a:spcAft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show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processlist：查看执行时间最长的线程，找到对应sql，找到表</a:t>
            </a: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  <a:tabLst>
                <a:tab pos="1516062" algn="l"/>
              </a:tabLst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kill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process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d：如果需要先紧急解决问题，可以先手动杀死死锁的连接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207828" marR="0" indent="0" eaLnBrk="0">
              <a:lnSpc>
                <a:spcPct val="100000"/>
              </a:lnSpc>
            </a:pPr>
            <a:r>
              <a:rPr lang="en-US" altLang="zh-CN" sz="1800" kern="0" spc="-15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  <a:r>
              <a:rPr lang="en-US" altLang="zh-CN" sz="1800" kern="0" spc="0" baseline="0" noProof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-软件测试</a:t>
            </a:r>
          </a:p>
        </p:txBody>
      </p:sp>
      <p:pic>
        <p:nvPicPr>
          <p:cNvPr id="4470" name="DF111CAA-6900-4B4A-56E3-E220522D376A"/>
          <p:cNvPicPr>
            <a:picLocks noChangeAspect="1"/>
          </p:cNvPicPr>
          <p:nvPr/>
        </p:nvPicPr>
        <p:blipFill>
          <a:blip r:embed="rId4" cstate="print">
            <a:extLst>
              <a:ext uri="{735CF210-D5D4-4CC2-FB33-DF4AC91FB60D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471" name="VectorPath 447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472" name="VectorPath 447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0D7F0A96-7E46-4C45-11C7-B4401335617A}"/>
    </p:extLst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73" name="Combination 447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474" name="VectorPath 447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475" name="VectorPath 447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476" name="TextBox4476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8-性能瓶颈分析</a:t>
            </a:r>
          </a:p>
        </p:txBody>
      </p:sp>
      <p:sp>
        <p:nvSpPr>
          <p:cNvPr id="4478" name="VectorPath 447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479" name="80BF3EC4-F3EF-4DC5-E75E-60B1BD6AEE18"/>
          <p:cNvPicPr>
            <a:picLocks noChangeAspect="1"/>
          </p:cNvPicPr>
          <p:nvPr/>
        </p:nvPicPr>
        <p:blipFill>
          <a:blip r:embed="rId2" cstate="print">
            <a:extLst>
              <a:ext uri="{7DD2E2BD-0802-4CE8-5798-160BC11076C3}"/>
            </a:extLst>
          </a:blip>
          <a:srcRect/>
          <a:stretch>
            <a:fillRect/>
          </a:stretch>
        </p:blipFill>
        <p:spPr>
          <a:xfrm>
            <a:off x="1175004" y="3461004"/>
            <a:ext cx="4338829" cy="3110484"/>
          </a:xfrm>
          <a:prstGeom prst="rect">
            <a:avLst/>
          </a:prstGeom>
        </p:spPr>
      </p:pic>
      <p:sp>
        <p:nvSpPr>
          <p:cNvPr id="4480" name="TextBox4480"/>
          <p:cNvSpPr txBox="1"/>
          <p:nvPr/>
        </p:nvSpPr>
        <p:spPr>
          <a:xfrm>
            <a:off x="802323" y="1146414"/>
            <a:ext cx="10165714" cy="5370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JAVA应用瓶颈分析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JVM内存</a:t>
            </a: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JVM内存：Java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虚拟机在执行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Java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程序的过程中所管理的不同的内存数据区域。可简单分为：堆内存和非堆内存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98511"/>
              </a:lnSpc>
              <a:spcAft>
                <a:spcPts val="1175"/>
              </a:spcAft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堆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内存：主要存放用new关键字创建的对象，所有对象实例以及数组都在堆上分配。</a:t>
            </a:r>
            <a:r>
              <a:rPr lang="en-US" altLang="zh-CN" sz="1400" kern="0" spc="71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400" kern="0" spc="69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给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开发人员使用的（关注）</a:t>
            </a: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非堆内存：保存虚拟机自己的静态数据，存放加载的Class类级别静态对象如类、方法等。</a:t>
            </a:r>
            <a:r>
              <a:rPr lang="en-US" altLang="zh-CN" sz="1400" kern="0" spc="7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400" kern="0" spc="-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给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JVM自己使用的</a:t>
            </a:r>
          </a:p>
          <a:p>
            <a:pPr marL="0" marR="0" indent="0" eaLnBrk="0">
              <a:lnSpc>
                <a:spcPct val="18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VM堆内存的管理机制（JAVA垃圾回收机制）：</a:t>
            </a:r>
          </a:p>
          <a:p>
            <a:pPr marL="0" marR="0" indent="0" eaLnBrk="0">
              <a:lnSpc>
                <a:spcPct val="20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163275" marR="734605" indent="0" eaLnBrk="0">
              <a:lnSpc>
                <a:spcPct val="125000"/>
              </a:lnSpc>
              <a:spcBef>
                <a:spcPts val="0"/>
              </a:spcBef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年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轻代存储“新生对象”，我们新创建的对象存储在年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轻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代中。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163275" marR="734605" indent="0" eaLnBrk="0">
              <a:lnSpc>
                <a:spcPct val="125000"/>
              </a:lnSpc>
              <a:spcBef>
                <a:spcPts val="0"/>
              </a:spcBef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当年轻内存占满后，会触发Minor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GC，清理年轻代内存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空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间。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163275" marR="734605" lvl="0" indent="-360045" eaLnBrk="0">
              <a:lnSpc>
                <a:spcPct val="150694"/>
              </a:lnSpc>
              <a:spcAft>
                <a:spcPts val="334"/>
              </a:spcAft>
              <a:buAutoNum type="arabicPeriod" startAt="3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老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年代存储长期存活的对象和大对象。年轻代中存储的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对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象，经过多次GC后仍然存活的对象会移动到老年代中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行存储。</a:t>
            </a:r>
          </a:p>
          <a:p>
            <a:pPr marL="5163275" marR="734605" lvl="0" indent="-360045" eaLnBrk="0">
              <a:lnSpc>
                <a:spcPct val="128273"/>
              </a:lnSpc>
              <a:buAutoNum type="arabicPeriod" startAt="3"/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老年代空间占满后，会触发Full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GC。Full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GC是清理整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 err="1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个</a:t>
            </a:r>
            <a:r>
              <a:rPr lang="en-US" altLang="zh-CN" sz="1400" kern="0" spc="0" baseline="0" noProof="0" dirty="0" err="1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堆空间，包括年轻代和老年代</a:t>
            </a:r>
            <a:endParaRPr lang="en-US" altLang="zh-CN" sz="1400" kern="0" spc="0" baseline="0" noProof="0" dirty="0">
              <a:solidFill>
                <a:srgbClr val="262626"/>
              </a:solidFill>
              <a:latin typeface="SimSun" pitchFamily="2" charset="0"/>
              <a:ea typeface="SimSun" pitchFamily="2" charset="0"/>
              <a:cs typeface="SimSun" pitchFamily="2" charset="0"/>
            </a:endParaRPr>
          </a:p>
        </p:txBody>
      </p:sp>
      <p:pic>
        <p:nvPicPr>
          <p:cNvPr id="4481" name="B22FBF45-B407-444C-D9EF-B97C404B9A19"/>
          <p:cNvPicPr>
            <a:picLocks noChangeAspect="1"/>
          </p:cNvPicPr>
          <p:nvPr/>
        </p:nvPicPr>
        <p:blipFill>
          <a:blip r:embed="rId3" cstate="print">
            <a:extLst>
              <a:ext uri="{7D1F0159-5B6F-451F-B1A8-DA893DDDBF60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482" name="TextBox4482"/>
          <p:cNvSpPr txBox="1"/>
          <p:nvPr/>
        </p:nvSpPr>
        <p:spPr>
          <a:xfrm>
            <a:off x="3468658" y="1911618"/>
            <a:ext cx="5073327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36894" marR="0" indent="0" eaLnBrk="0">
              <a:lnSpc>
                <a:spcPct val="100000"/>
              </a:lnSpc>
            </a:pPr>
            <a:r>
              <a:rPr lang="en-US" altLang="zh-CN" sz="11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1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</a:t>
            </a: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36894" marR="0" indent="0" eaLnBrk="0">
              <a:lnSpc>
                <a:spcPct val="100000"/>
              </a:lnSpc>
            </a:pPr>
            <a:r>
              <a:rPr lang="en-US" altLang="zh-CN" sz="11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1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</a:t>
            </a: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483" name="VectorPath 448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484" name="VectorPath 448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C7156F6-FA86-4922-D527-48BD981C6E1B}"/>
    </p:extLst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85" name="Combination 448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486" name="VectorPath 448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487" name="VectorPath 448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488" name="TextBox4488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8-性能瓶颈分析</a:t>
            </a:r>
          </a:p>
        </p:txBody>
      </p:sp>
      <p:sp>
        <p:nvSpPr>
          <p:cNvPr id="4490" name="VectorPath 449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491" name="TextBox4491"/>
          <p:cNvSpPr txBox="1"/>
          <p:nvPr/>
        </p:nvSpPr>
        <p:spPr>
          <a:xfrm>
            <a:off x="802323" y="1146414"/>
            <a:ext cx="379730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JAVA应用瓶颈分析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JVM内存分析</a:t>
            </a:r>
          </a:p>
        </p:txBody>
      </p:sp>
      <p:grpSp>
        <p:nvGrpSpPr>
          <p:cNvPr id="4492" name="Combination 4492"/>
          <p:cNvGrpSpPr/>
          <p:nvPr/>
        </p:nvGrpSpPr>
        <p:grpSpPr>
          <a:xfrm>
            <a:off x="698183" y="1623276"/>
            <a:ext cx="10555174" cy="4439247"/>
            <a:chOff x="698183" y="1623276"/>
            <a:chExt cx="10555174" cy="4439247"/>
          </a:xfrm>
        </p:grpSpPr>
        <p:sp>
          <p:nvSpPr>
            <p:cNvPr id="4493" name="VectorPath 4493"/>
            <p:cNvSpPr/>
            <p:nvPr/>
          </p:nvSpPr>
          <p:spPr>
            <a:xfrm>
              <a:off x="698183" y="1623276"/>
              <a:ext cx="4739958" cy="4439247"/>
            </a:xfrm>
            <a:custGeom>
              <a:avLst/>
              <a:gdLst/>
              <a:ahLst/>
              <a:cxnLst/>
              <a:rect l="l" t="t" r="r" b="b"/>
              <a:pathLst>
                <a:path w="4739958" h="4439247">
                  <a:moveTo>
                    <a:pt x="4729734" y="241"/>
                  </a:moveTo>
                  <a:lnTo>
                    <a:pt x="4732121" y="965"/>
                  </a:lnTo>
                  <a:lnTo>
                    <a:pt x="4734306" y="2133"/>
                  </a:lnTo>
                  <a:lnTo>
                    <a:pt x="4736237" y="3721"/>
                  </a:lnTo>
                  <a:lnTo>
                    <a:pt x="4737812" y="5638"/>
                  </a:lnTo>
                  <a:lnTo>
                    <a:pt x="4738992" y="7836"/>
                  </a:lnTo>
                  <a:lnTo>
                    <a:pt x="4739716" y="10223"/>
                  </a:lnTo>
                  <a:lnTo>
                    <a:pt x="4739958" y="12700"/>
                  </a:lnTo>
                  <a:lnTo>
                    <a:pt x="4739958" y="4426547"/>
                  </a:lnTo>
                  <a:lnTo>
                    <a:pt x="4739716" y="4429023"/>
                  </a:lnTo>
                  <a:lnTo>
                    <a:pt x="4738992" y="4431399"/>
                  </a:lnTo>
                  <a:lnTo>
                    <a:pt x="4737812" y="4433595"/>
                  </a:lnTo>
                  <a:lnTo>
                    <a:pt x="4736237" y="4435526"/>
                  </a:lnTo>
                  <a:lnTo>
                    <a:pt x="4734306" y="4437101"/>
                  </a:lnTo>
                  <a:lnTo>
                    <a:pt x="4732121" y="4438282"/>
                  </a:lnTo>
                  <a:lnTo>
                    <a:pt x="4729734" y="4438993"/>
                  </a:lnTo>
                  <a:lnTo>
                    <a:pt x="4727258" y="4439247"/>
                  </a:lnTo>
                  <a:lnTo>
                    <a:pt x="12700" y="4439247"/>
                  </a:lnTo>
                  <a:lnTo>
                    <a:pt x="10223" y="4438993"/>
                  </a:lnTo>
                  <a:lnTo>
                    <a:pt x="7836" y="4438282"/>
                  </a:lnTo>
                  <a:lnTo>
                    <a:pt x="5639" y="4437101"/>
                  </a:lnTo>
                  <a:lnTo>
                    <a:pt x="3721" y="4435526"/>
                  </a:lnTo>
                  <a:lnTo>
                    <a:pt x="2134" y="4433595"/>
                  </a:lnTo>
                  <a:lnTo>
                    <a:pt x="965" y="4431399"/>
                  </a:lnTo>
                  <a:lnTo>
                    <a:pt x="241" y="4429023"/>
                  </a:lnTo>
                  <a:lnTo>
                    <a:pt x="0" y="4426547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36"/>
                  </a:lnTo>
                  <a:lnTo>
                    <a:pt x="2134" y="5638"/>
                  </a:lnTo>
                  <a:lnTo>
                    <a:pt x="3721" y="3721"/>
                  </a:lnTo>
                  <a:lnTo>
                    <a:pt x="5639" y="2133"/>
                  </a:lnTo>
                  <a:lnTo>
                    <a:pt x="7836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4727258" y="0"/>
                  </a:lnTo>
                  <a:moveTo>
                    <a:pt x="25400" y="25400"/>
                  </a:moveTo>
                  <a:lnTo>
                    <a:pt x="25400" y="4413847"/>
                  </a:lnTo>
                  <a:lnTo>
                    <a:pt x="4714558" y="4413847"/>
                  </a:lnTo>
                  <a:lnTo>
                    <a:pt x="4714558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4494" name="VectorPath 4494"/>
            <p:cNvSpPr/>
            <p:nvPr/>
          </p:nvSpPr>
          <p:spPr>
            <a:xfrm>
              <a:off x="6367463" y="1623276"/>
              <a:ext cx="4885894" cy="4439247"/>
            </a:xfrm>
            <a:custGeom>
              <a:avLst/>
              <a:gdLst/>
              <a:ahLst/>
              <a:cxnLst/>
              <a:rect l="l" t="t" r="r" b="b"/>
              <a:pathLst>
                <a:path w="4885894" h="4439247">
                  <a:moveTo>
                    <a:pt x="4875670" y="241"/>
                  </a:moveTo>
                  <a:lnTo>
                    <a:pt x="4878058" y="965"/>
                  </a:lnTo>
                  <a:lnTo>
                    <a:pt x="4880241" y="2133"/>
                  </a:lnTo>
                  <a:lnTo>
                    <a:pt x="4882172" y="3721"/>
                  </a:lnTo>
                  <a:lnTo>
                    <a:pt x="4883748" y="5638"/>
                  </a:lnTo>
                  <a:lnTo>
                    <a:pt x="4884928" y="7836"/>
                  </a:lnTo>
                  <a:lnTo>
                    <a:pt x="4885652" y="10223"/>
                  </a:lnTo>
                  <a:lnTo>
                    <a:pt x="4885894" y="12700"/>
                  </a:lnTo>
                  <a:lnTo>
                    <a:pt x="4885894" y="4426547"/>
                  </a:lnTo>
                  <a:lnTo>
                    <a:pt x="4885652" y="4429023"/>
                  </a:lnTo>
                  <a:lnTo>
                    <a:pt x="4884928" y="4431399"/>
                  </a:lnTo>
                  <a:lnTo>
                    <a:pt x="4883748" y="4433595"/>
                  </a:lnTo>
                  <a:lnTo>
                    <a:pt x="4882172" y="4435526"/>
                  </a:lnTo>
                  <a:lnTo>
                    <a:pt x="4880241" y="4437101"/>
                  </a:lnTo>
                  <a:lnTo>
                    <a:pt x="4878058" y="4438269"/>
                  </a:lnTo>
                  <a:lnTo>
                    <a:pt x="4875670" y="4438993"/>
                  </a:lnTo>
                  <a:lnTo>
                    <a:pt x="4873194" y="4439247"/>
                  </a:lnTo>
                  <a:lnTo>
                    <a:pt x="12700" y="4439247"/>
                  </a:lnTo>
                  <a:lnTo>
                    <a:pt x="10223" y="4438993"/>
                  </a:lnTo>
                  <a:lnTo>
                    <a:pt x="7836" y="4438269"/>
                  </a:lnTo>
                  <a:lnTo>
                    <a:pt x="5639" y="4437101"/>
                  </a:lnTo>
                  <a:lnTo>
                    <a:pt x="3721" y="4435526"/>
                  </a:lnTo>
                  <a:lnTo>
                    <a:pt x="2134" y="4433595"/>
                  </a:lnTo>
                  <a:lnTo>
                    <a:pt x="965" y="4431399"/>
                  </a:lnTo>
                  <a:lnTo>
                    <a:pt x="241" y="4429023"/>
                  </a:lnTo>
                  <a:lnTo>
                    <a:pt x="0" y="4426547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36"/>
                  </a:lnTo>
                  <a:lnTo>
                    <a:pt x="2134" y="5638"/>
                  </a:lnTo>
                  <a:lnTo>
                    <a:pt x="3721" y="3721"/>
                  </a:lnTo>
                  <a:lnTo>
                    <a:pt x="5639" y="2133"/>
                  </a:lnTo>
                  <a:lnTo>
                    <a:pt x="7836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4873194" y="0"/>
                  </a:lnTo>
                  <a:moveTo>
                    <a:pt x="25400" y="25400"/>
                  </a:moveTo>
                  <a:lnTo>
                    <a:pt x="25400" y="4413847"/>
                  </a:lnTo>
                  <a:lnTo>
                    <a:pt x="4860494" y="4413847"/>
                  </a:lnTo>
                  <a:lnTo>
                    <a:pt x="4860494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</p:grpSp>
      <p:pic>
        <p:nvPicPr>
          <p:cNvPr id="4495" name="3B890471-2E67-4E8B-2378-11A55944EB3F"/>
          <p:cNvPicPr>
            <a:picLocks noChangeAspect="1"/>
          </p:cNvPicPr>
          <p:nvPr/>
        </p:nvPicPr>
        <p:blipFill>
          <a:blip r:embed="rId2" cstate="print">
            <a:extLst>
              <a:ext uri="{689A8D39-D54A-41ED-6BBC-C56A989A733C}"/>
            </a:extLst>
          </a:blip>
          <a:srcRect/>
          <a:stretch>
            <a:fillRect/>
          </a:stretch>
        </p:blipFill>
        <p:spPr>
          <a:xfrm>
            <a:off x="7042404" y="2491740"/>
            <a:ext cx="3537204" cy="2139696"/>
          </a:xfrm>
          <a:prstGeom prst="rect">
            <a:avLst/>
          </a:prstGeom>
        </p:spPr>
      </p:pic>
      <p:grpSp>
        <p:nvGrpSpPr>
          <p:cNvPr id="4496" name="Combination 4496"/>
          <p:cNvGrpSpPr/>
          <p:nvPr/>
        </p:nvGrpSpPr>
        <p:grpSpPr>
          <a:xfrm>
            <a:off x="5482832" y="3866121"/>
            <a:ext cx="839939" cy="122377"/>
            <a:chOff x="5482832" y="3866121"/>
            <a:chExt cx="839939" cy="122377"/>
          </a:xfrm>
        </p:grpSpPr>
        <p:sp>
          <p:nvSpPr>
            <p:cNvPr id="4497" name="VectorPath 4497"/>
            <p:cNvSpPr/>
            <p:nvPr/>
          </p:nvSpPr>
          <p:spPr>
            <a:xfrm>
              <a:off x="5495544" y="3878580"/>
              <a:ext cx="813816" cy="97536"/>
            </a:xfrm>
            <a:custGeom>
              <a:avLst/>
              <a:gdLst/>
              <a:ahLst/>
              <a:cxnLst/>
              <a:rect l="l" t="t" r="r" b="b"/>
              <a:pathLst>
                <a:path w="813816" h="97536">
                  <a:moveTo>
                    <a:pt x="766572" y="97536"/>
                  </a:moveTo>
                  <a:lnTo>
                    <a:pt x="766572" y="73152"/>
                  </a:lnTo>
                  <a:lnTo>
                    <a:pt x="0" y="73152"/>
                  </a:lnTo>
                  <a:lnTo>
                    <a:pt x="0" y="24384"/>
                  </a:lnTo>
                  <a:lnTo>
                    <a:pt x="766572" y="24384"/>
                  </a:lnTo>
                  <a:lnTo>
                    <a:pt x="766572" y="0"/>
                  </a:lnTo>
                  <a:lnTo>
                    <a:pt x="813816" y="48768"/>
                  </a:lnTo>
                  <a:lnTo>
                    <a:pt x="766572" y="97536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4498" name="VectorPath 4498"/>
            <p:cNvSpPr/>
            <p:nvPr/>
          </p:nvSpPr>
          <p:spPr>
            <a:xfrm>
              <a:off x="5482832" y="3866121"/>
              <a:ext cx="839939" cy="122377"/>
            </a:xfrm>
            <a:custGeom>
              <a:avLst/>
              <a:gdLst/>
              <a:ahLst/>
              <a:cxnLst/>
              <a:rect l="l" t="t" r="r" b="b"/>
              <a:pathLst>
                <a:path w="839939" h="122377">
                  <a:moveTo>
                    <a:pt x="780529" y="101"/>
                  </a:moveTo>
                  <a:lnTo>
                    <a:pt x="783157" y="774"/>
                  </a:lnTo>
                  <a:lnTo>
                    <a:pt x="785583" y="1994"/>
                  </a:lnTo>
                  <a:lnTo>
                    <a:pt x="787705" y="3696"/>
                  </a:lnTo>
                  <a:lnTo>
                    <a:pt x="836218" y="52210"/>
                  </a:lnTo>
                  <a:lnTo>
                    <a:pt x="837806" y="54127"/>
                  </a:lnTo>
                  <a:lnTo>
                    <a:pt x="838974" y="56324"/>
                  </a:lnTo>
                  <a:lnTo>
                    <a:pt x="839698" y="58712"/>
                  </a:lnTo>
                  <a:lnTo>
                    <a:pt x="839939" y="61189"/>
                  </a:lnTo>
                  <a:lnTo>
                    <a:pt x="839698" y="63665"/>
                  </a:lnTo>
                  <a:lnTo>
                    <a:pt x="838974" y="66053"/>
                  </a:lnTo>
                  <a:lnTo>
                    <a:pt x="837806" y="68250"/>
                  </a:lnTo>
                  <a:lnTo>
                    <a:pt x="836218" y="70167"/>
                  </a:lnTo>
                  <a:lnTo>
                    <a:pt x="787705" y="118682"/>
                  </a:lnTo>
                  <a:lnTo>
                    <a:pt x="785583" y="120396"/>
                  </a:lnTo>
                  <a:lnTo>
                    <a:pt x="783157" y="121602"/>
                  </a:lnTo>
                  <a:lnTo>
                    <a:pt x="780529" y="122275"/>
                  </a:lnTo>
                  <a:lnTo>
                    <a:pt x="777824" y="122377"/>
                  </a:lnTo>
                  <a:lnTo>
                    <a:pt x="775144" y="121895"/>
                  </a:lnTo>
                  <a:lnTo>
                    <a:pt x="772642" y="120853"/>
                  </a:lnTo>
                  <a:lnTo>
                    <a:pt x="770407" y="119304"/>
                  </a:lnTo>
                  <a:lnTo>
                    <a:pt x="768553" y="117322"/>
                  </a:lnTo>
                  <a:lnTo>
                    <a:pt x="767169" y="114986"/>
                  </a:lnTo>
                  <a:lnTo>
                    <a:pt x="766318" y="112408"/>
                  </a:lnTo>
                  <a:lnTo>
                    <a:pt x="766026" y="109702"/>
                  </a:lnTo>
                  <a:lnTo>
                    <a:pt x="766026" y="98146"/>
                  </a:lnTo>
                  <a:lnTo>
                    <a:pt x="12700" y="98146"/>
                  </a:lnTo>
                  <a:lnTo>
                    <a:pt x="10223" y="97904"/>
                  </a:lnTo>
                  <a:lnTo>
                    <a:pt x="7836" y="97181"/>
                  </a:lnTo>
                  <a:lnTo>
                    <a:pt x="5638" y="96012"/>
                  </a:lnTo>
                  <a:lnTo>
                    <a:pt x="3721" y="94424"/>
                  </a:lnTo>
                  <a:lnTo>
                    <a:pt x="2133" y="92507"/>
                  </a:lnTo>
                  <a:lnTo>
                    <a:pt x="965" y="90310"/>
                  </a:lnTo>
                  <a:lnTo>
                    <a:pt x="241" y="87922"/>
                  </a:lnTo>
                  <a:lnTo>
                    <a:pt x="0" y="85446"/>
                  </a:lnTo>
                  <a:lnTo>
                    <a:pt x="0" y="36931"/>
                  </a:lnTo>
                  <a:lnTo>
                    <a:pt x="241" y="34455"/>
                  </a:lnTo>
                  <a:lnTo>
                    <a:pt x="965" y="32067"/>
                  </a:lnTo>
                  <a:lnTo>
                    <a:pt x="2133" y="29871"/>
                  </a:lnTo>
                  <a:lnTo>
                    <a:pt x="3721" y="27953"/>
                  </a:lnTo>
                  <a:lnTo>
                    <a:pt x="5638" y="26365"/>
                  </a:lnTo>
                  <a:lnTo>
                    <a:pt x="7836" y="25197"/>
                  </a:lnTo>
                  <a:lnTo>
                    <a:pt x="10223" y="24473"/>
                  </a:lnTo>
                  <a:lnTo>
                    <a:pt x="12700" y="24231"/>
                  </a:lnTo>
                  <a:lnTo>
                    <a:pt x="766026" y="24231"/>
                  </a:lnTo>
                  <a:lnTo>
                    <a:pt x="766026" y="12674"/>
                  </a:lnTo>
                  <a:lnTo>
                    <a:pt x="766318" y="9970"/>
                  </a:lnTo>
                  <a:lnTo>
                    <a:pt x="767169" y="7391"/>
                  </a:lnTo>
                  <a:lnTo>
                    <a:pt x="768553" y="5067"/>
                  </a:lnTo>
                  <a:lnTo>
                    <a:pt x="770407" y="3073"/>
                  </a:lnTo>
                  <a:lnTo>
                    <a:pt x="772642" y="1524"/>
                  </a:lnTo>
                  <a:lnTo>
                    <a:pt x="775144" y="482"/>
                  </a:lnTo>
                  <a:lnTo>
                    <a:pt x="777824" y="0"/>
                  </a:lnTo>
                  <a:moveTo>
                    <a:pt x="789279" y="43992"/>
                  </a:moveTo>
                  <a:lnTo>
                    <a:pt x="787705" y="45910"/>
                  </a:lnTo>
                  <a:lnTo>
                    <a:pt x="785774" y="47485"/>
                  </a:lnTo>
                  <a:lnTo>
                    <a:pt x="783590" y="48666"/>
                  </a:lnTo>
                  <a:lnTo>
                    <a:pt x="781202" y="49390"/>
                  </a:lnTo>
                  <a:lnTo>
                    <a:pt x="778726" y="49631"/>
                  </a:lnTo>
                  <a:lnTo>
                    <a:pt x="25400" y="49631"/>
                  </a:lnTo>
                  <a:lnTo>
                    <a:pt x="25400" y="72746"/>
                  </a:lnTo>
                  <a:lnTo>
                    <a:pt x="778726" y="72746"/>
                  </a:lnTo>
                  <a:lnTo>
                    <a:pt x="781202" y="72987"/>
                  </a:lnTo>
                  <a:lnTo>
                    <a:pt x="783590" y="73711"/>
                  </a:lnTo>
                  <a:lnTo>
                    <a:pt x="785774" y="74892"/>
                  </a:lnTo>
                  <a:lnTo>
                    <a:pt x="787705" y="76467"/>
                  </a:lnTo>
                  <a:lnTo>
                    <a:pt x="789279" y="78397"/>
                  </a:lnTo>
                  <a:lnTo>
                    <a:pt x="790260" y="80210"/>
                  </a:lnTo>
                  <a:lnTo>
                    <a:pt x="809282" y="61189"/>
                  </a:lnTo>
                  <a:lnTo>
                    <a:pt x="790261" y="42168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sp>
        <p:nvSpPr>
          <p:cNvPr id="4499" name="TextBox4499"/>
          <p:cNvSpPr txBox="1"/>
          <p:nvPr/>
        </p:nvSpPr>
        <p:spPr>
          <a:xfrm>
            <a:off x="1521778" y="4362126"/>
            <a:ext cx="1333818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内存溢出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out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of</a:t>
            </a:r>
          </a:p>
        </p:txBody>
      </p:sp>
      <p:sp>
        <p:nvSpPr>
          <p:cNvPr id="4500" name="TextBox4500"/>
          <p:cNvSpPr txBox="1"/>
          <p:nvPr/>
        </p:nvSpPr>
        <p:spPr>
          <a:xfrm>
            <a:off x="1521778" y="5002205"/>
            <a:ext cx="533717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emory</a:t>
            </a:r>
          </a:p>
        </p:txBody>
      </p:sp>
      <p:sp>
        <p:nvSpPr>
          <p:cNvPr id="4501" name="TextBox4501"/>
          <p:cNvSpPr txBox="1"/>
          <p:nvPr/>
        </p:nvSpPr>
        <p:spPr>
          <a:xfrm>
            <a:off x="1521778" y="2582855"/>
            <a:ext cx="1333818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内存泄露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memory</a:t>
            </a:r>
          </a:p>
        </p:txBody>
      </p:sp>
      <p:sp>
        <p:nvSpPr>
          <p:cNvPr id="4502" name="TextBox4502"/>
          <p:cNvSpPr txBox="1"/>
          <p:nvPr/>
        </p:nvSpPr>
        <p:spPr>
          <a:xfrm>
            <a:off x="1163002" y="2588488"/>
            <a:ext cx="141677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</p:txBody>
      </p:sp>
      <p:pic>
        <p:nvPicPr>
          <p:cNvPr id="4503" name="CB9E5344-6FB3-4F02-590A-8E86673A741E"/>
          <p:cNvPicPr>
            <a:picLocks noChangeAspect="1"/>
          </p:cNvPicPr>
          <p:nvPr/>
        </p:nvPicPr>
        <p:blipFill>
          <a:blip r:embed="rId3" cstate="print">
            <a:extLst>
              <a:ext uri="{CF1BEB9D-A679-4EC9-D3B6-B7C4D8C9C231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504" name="TextBox4504"/>
          <p:cNvSpPr txBox="1"/>
          <p:nvPr/>
        </p:nvSpPr>
        <p:spPr>
          <a:xfrm>
            <a:off x="3468658" y="1911618"/>
            <a:ext cx="5073327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002945" marR="0" indent="0" eaLnBrk="0">
              <a:lnSpc>
                <a:spcPct val="97826"/>
              </a:lnSpc>
              <a:spcAft>
                <a:spcPts val="569"/>
              </a:spcAft>
            </a:pPr>
            <a:r>
              <a:rPr lang="en-US" altLang="zh-CN" sz="11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1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</a:t>
            </a:r>
          </a:p>
        </p:txBody>
      </p:sp>
      <p:sp>
        <p:nvSpPr>
          <p:cNvPr id="4505" name="TextBox4505"/>
          <p:cNvSpPr txBox="1"/>
          <p:nvPr/>
        </p:nvSpPr>
        <p:spPr>
          <a:xfrm>
            <a:off x="1521778" y="1911618"/>
            <a:ext cx="9488806" cy="33285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6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5754372" indent="1422400" eaLnBrk="0">
              <a:lnSpc>
                <a:spcPct val="125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eak，是指程序在申请内存后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40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无法完全释放已申请的内存空间。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5754372" indent="0" eaLnBrk="0">
              <a:lnSpc>
                <a:spcPct val="125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次内存泄露危害可以忽略，但内存泄露堆积后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很严重，无论多少内存,迟早会被占光。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22400" marR="0" indent="0" eaLnBrk="0">
              <a:lnSpc>
                <a:spcPct val="102380"/>
              </a:lnSpc>
              <a:spcAft>
                <a:spcPts val="840"/>
              </a:spcAft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emory，是指程序在申请内存</a:t>
            </a:r>
          </a:p>
          <a:p>
            <a:pPr marL="0" marR="0" indent="0" eaLnBrk="0">
              <a:lnSpc>
                <a:spcPct val="101861"/>
              </a:lnSpc>
              <a:spcAft>
                <a:spcPts val="840"/>
              </a:spcAft>
            </a:pPr>
            <a:r>
              <a:rPr lang="en-US" altLang="zh-CN" sz="2100" kern="0" spc="0" baseline="952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时，没有足够的内存空间供其使用，出现out</a:t>
            </a:r>
            <a:r>
              <a:rPr lang="en-US" altLang="zh-CN" sz="2100" kern="0" spc="0" baseline="952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952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of</a:t>
            </a:r>
            <a:r>
              <a:rPr lang="en-US" altLang="zh-CN" sz="2100" kern="0" spc="17550" baseline="952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Full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GC比较慢，执行时会停止程序一些事务的处理。</a:t>
            </a:r>
          </a:p>
          <a:p>
            <a:pPr marL="5309871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因此Full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GC频率不能过高（低于10分钟）</a:t>
            </a:r>
          </a:p>
        </p:txBody>
      </p:sp>
      <p:sp>
        <p:nvSpPr>
          <p:cNvPr id="4506" name="TextBox4506"/>
          <p:cNvSpPr txBox="1"/>
          <p:nvPr/>
        </p:nvSpPr>
        <p:spPr>
          <a:xfrm>
            <a:off x="1163002" y="3271113"/>
            <a:ext cx="141677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</p:txBody>
      </p:sp>
      <p:sp>
        <p:nvSpPr>
          <p:cNvPr id="4507" name="TextBox4507"/>
          <p:cNvSpPr txBox="1"/>
          <p:nvPr/>
        </p:nvSpPr>
        <p:spPr>
          <a:xfrm>
            <a:off x="1163002" y="4367758"/>
            <a:ext cx="141677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</p:txBody>
      </p:sp>
      <p:sp>
        <p:nvSpPr>
          <p:cNvPr id="4508" name="TextBox4508"/>
          <p:cNvSpPr txBox="1"/>
          <p:nvPr/>
        </p:nvSpPr>
        <p:spPr>
          <a:xfrm>
            <a:off x="802323" y="3970908"/>
            <a:ext cx="1380490" cy="236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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存溢出：</a:t>
            </a:r>
          </a:p>
        </p:txBody>
      </p:sp>
      <p:sp>
        <p:nvSpPr>
          <p:cNvPr id="4509" name="TextBox4509"/>
          <p:cNvSpPr txBox="1"/>
          <p:nvPr/>
        </p:nvSpPr>
        <p:spPr>
          <a:xfrm>
            <a:off x="802323" y="1777618"/>
            <a:ext cx="1633855" cy="6505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常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见的内存问题：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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存泄漏：</a:t>
            </a:r>
          </a:p>
        </p:txBody>
      </p:sp>
      <p:sp>
        <p:nvSpPr>
          <p:cNvPr id="4510" name="TextBox4510"/>
          <p:cNvSpPr txBox="1"/>
          <p:nvPr/>
        </p:nvSpPr>
        <p:spPr>
          <a:xfrm>
            <a:off x="6471603" y="1777618"/>
            <a:ext cx="3916681" cy="604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试关注点：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100000"/>
              </a:lnSpc>
              <a:buAutoNum type="arabicPeriod"/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堆内存使用量持续增长</a:t>
            </a:r>
            <a:r>
              <a:rPr lang="en-US" altLang="zh-CN" sz="1400" kern="0" spc="-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可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能是内存泄漏</a:t>
            </a:r>
          </a:p>
        </p:txBody>
      </p:sp>
      <p:sp>
        <p:nvSpPr>
          <p:cNvPr id="4511" name="TextBox4511"/>
          <p:cNvSpPr txBox="1"/>
          <p:nvPr/>
        </p:nvSpPr>
        <p:spPr>
          <a:xfrm>
            <a:off x="1163002" y="5364790"/>
            <a:ext cx="3737610" cy="218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8775" marR="0" lvl="0" indent="-358775" eaLnBrk="0">
              <a:lnSpc>
                <a:spcPct val="102678"/>
              </a:lnSpc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memory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leak会最终会导致out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of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memory！</a:t>
            </a:r>
          </a:p>
        </p:txBody>
      </p:sp>
      <p:sp>
        <p:nvSpPr>
          <p:cNvPr id="4512" name="TextBox4512"/>
          <p:cNvSpPr txBox="1"/>
          <p:nvPr/>
        </p:nvSpPr>
        <p:spPr>
          <a:xfrm>
            <a:off x="6471603" y="5389555"/>
            <a:ext cx="4538980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0045" marR="0" lvl="0" indent="-360045" eaLnBrk="0">
              <a:lnSpc>
                <a:spcPct val="100000"/>
              </a:lnSpc>
              <a:buAutoNum type="arabicPeriod" startAt="3"/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如果Full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GC之后，堆中仍然无法存储对象，就会出现</a:t>
            </a:r>
          </a:p>
        </p:txBody>
      </p:sp>
      <p:sp>
        <p:nvSpPr>
          <p:cNvPr id="4513" name="TextBox4513"/>
          <p:cNvSpPr txBox="1"/>
          <p:nvPr/>
        </p:nvSpPr>
        <p:spPr>
          <a:xfrm>
            <a:off x="6831649" y="5709595"/>
            <a:ext cx="32899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14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1400" kern="0" spc="13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存溢出</a:t>
            </a:r>
            <a:r>
              <a:rPr lang="en-US" altLang="zh-CN" sz="1400" kern="0" spc="13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400" kern="0" spc="69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序出现crash（崩溃）</a:t>
            </a:r>
          </a:p>
        </p:txBody>
      </p:sp>
      <p:sp>
        <p:nvSpPr>
          <p:cNvPr id="4515" name="VectorPath 451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516" name="VectorPath 451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AD6965B7-6FD9-4E71-9663-475C95F6573B}"/>
    </p:extLst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17" name="Combination 451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518" name="VectorPath 451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519" name="VectorPath 451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520" name="TextBox4520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8-性能瓶颈分析</a:t>
            </a:r>
          </a:p>
        </p:txBody>
      </p:sp>
      <p:sp>
        <p:nvSpPr>
          <p:cNvPr id="4522" name="VectorPath 452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523" name="9FDA6A99-29E6-47AA-9785-8E351E7DBE33"/>
          <p:cNvPicPr>
            <a:picLocks noChangeAspect="1"/>
          </p:cNvPicPr>
          <p:nvPr/>
        </p:nvPicPr>
        <p:blipFill>
          <a:blip r:embed="rId2" cstate="print">
            <a:extLst>
              <a:ext uri="{75405AA5-4938-4F63-1A3A-DA42DCB8B939}"/>
            </a:extLst>
          </a:blip>
          <a:srcRect/>
          <a:stretch>
            <a:fillRect/>
          </a:stretch>
        </p:blipFill>
        <p:spPr>
          <a:xfrm>
            <a:off x="7155181" y="2461260"/>
            <a:ext cx="2971800" cy="2100072"/>
          </a:xfrm>
          <a:prstGeom prst="rect">
            <a:avLst/>
          </a:prstGeom>
        </p:spPr>
      </p:pic>
      <p:pic>
        <p:nvPicPr>
          <p:cNvPr id="4524" name="6676A82E-78C6-4FB8-28E7-A88824629B19"/>
          <p:cNvPicPr>
            <a:picLocks noChangeAspect="1"/>
          </p:cNvPicPr>
          <p:nvPr/>
        </p:nvPicPr>
        <p:blipFill>
          <a:blip r:embed="rId3" cstate="print">
            <a:extLst>
              <a:ext uri="{58F91395-FC02-4BFC-CC4C-501F6B2AB78F}"/>
            </a:extLst>
          </a:blip>
          <a:srcRect/>
          <a:stretch>
            <a:fillRect/>
          </a:stretch>
        </p:blipFill>
        <p:spPr>
          <a:xfrm>
            <a:off x="1197864" y="2446020"/>
            <a:ext cx="4197096" cy="1078992"/>
          </a:xfrm>
          <a:prstGeom prst="rect">
            <a:avLst/>
          </a:prstGeom>
        </p:spPr>
      </p:pic>
      <p:sp>
        <p:nvSpPr>
          <p:cNvPr id="4525" name="TextBox4525"/>
          <p:cNvSpPr txBox="1"/>
          <p:nvPr/>
        </p:nvSpPr>
        <p:spPr>
          <a:xfrm>
            <a:off x="802323" y="1146414"/>
            <a:ext cx="9781934" cy="30525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JAVA应用瓶颈分析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JVM内存监控</a:t>
            </a: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JVM监控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使用本地jvisualvm远程监控服务器：</a:t>
            </a:r>
          </a:p>
          <a:p>
            <a:pPr marL="0" marR="0" indent="0" eaLnBrk="0">
              <a:lnSpc>
                <a:spcPct val="8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102459"/>
              </a:lnSpc>
              <a:spcAft>
                <a:spcPts val="9740"/>
              </a:spcAft>
              <a:buAutoNum type="arabicPeriod"/>
            </a:pPr>
            <a:r>
              <a:rPr lang="en-US" altLang="zh-CN" sz="2100" kern="0" spc="0" baseline="-714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添加应用程序启动参数，并启动服务</a:t>
            </a:r>
            <a:r>
              <a:rPr lang="en-US" altLang="zh-CN" sz="2100" kern="0" spc="29355" baseline="-7143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4.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右键主机选择“添加JMX连接”，并输入JMX端口</a:t>
            </a:r>
          </a:p>
          <a:p>
            <a:pPr marL="360045" marR="0" lvl="0" indent="-360045" eaLnBrk="0">
              <a:lnSpc>
                <a:spcPct val="101488"/>
              </a:lnSpc>
              <a:spcAft>
                <a:spcPts val="1426"/>
              </a:spcAft>
              <a:buAutoNum type="arabicPeriod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入本地jdk安装目录bin目录，找到jvisualvm.exe并启动</a:t>
            </a:r>
          </a:p>
          <a:p>
            <a:pPr marL="151130" marR="0" lvl="0" indent="-151130" eaLnBrk="0">
              <a:lnSpc>
                <a:spcPct val="100000"/>
              </a:lnSpc>
              <a:buAutoNum type="arabicPeriod"/>
            </a:pPr>
            <a:r>
              <a:rPr lang="en-US" altLang="zh-CN" sz="11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</a:p>
        </p:txBody>
      </p:sp>
      <p:pic>
        <p:nvPicPr>
          <p:cNvPr id="4527" name="6A6BF0C0-0093-479A-98B0-7CA36101C9C3"/>
          <p:cNvPicPr>
            <a:picLocks noChangeAspect="1"/>
          </p:cNvPicPr>
          <p:nvPr/>
        </p:nvPicPr>
        <p:blipFill>
          <a:blip r:embed="rId4" cstate="print">
            <a:extLst>
              <a:ext uri="{4EF7E34D-3FCF-4166-3109-131011AEA68A}"/>
            </a:extLst>
          </a:blip>
          <a:srcRect/>
          <a:stretch>
            <a:fillRect/>
          </a:stretch>
        </p:blipFill>
        <p:spPr>
          <a:xfrm>
            <a:off x="1197864" y="4235196"/>
            <a:ext cx="3787140" cy="2282952"/>
          </a:xfrm>
          <a:prstGeom prst="rect">
            <a:avLst/>
          </a:prstGeom>
        </p:spPr>
      </p:pic>
      <p:sp>
        <p:nvSpPr>
          <p:cNvPr id="4528" name="TextBox4528"/>
          <p:cNvSpPr txBox="1"/>
          <p:nvPr/>
        </p:nvSpPr>
        <p:spPr>
          <a:xfrm>
            <a:off x="1162368" y="3991920"/>
            <a:ext cx="4089718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100" kern="0" spc="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右键“远程”选择“添加远程主机”，并输入主</a:t>
            </a:r>
            <a:r>
              <a:rPr lang="en-US" altLang="zh-CN" sz="2100" kern="0" spc="-25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机I</a:t>
            </a:r>
            <a:r>
              <a:rPr lang="en-US" altLang="zh-CN" sz="2100" kern="0" spc="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</a:t>
            </a:r>
          </a:p>
        </p:txBody>
      </p:sp>
      <p:sp>
        <p:nvSpPr>
          <p:cNvPr id="4530" name="VectorPath 453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531" name="VectorPath 453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8FCED6B-EC89-485E-B7E9-C7CAA95215E5}"/>
    </p:extLst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32" name="Combination 453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533" name="VectorPath 453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534" name="VectorPath 453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535" name="TextBox4535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8-性能瓶颈分析</a:t>
            </a:r>
          </a:p>
        </p:txBody>
      </p:sp>
      <p:sp>
        <p:nvSpPr>
          <p:cNvPr id="4537" name="VectorPath 453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539" name="TextBox4539"/>
          <p:cNvSpPr txBox="1"/>
          <p:nvPr/>
        </p:nvSpPr>
        <p:spPr>
          <a:xfrm>
            <a:off x="802323" y="1146414"/>
            <a:ext cx="9256078" cy="91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JAVA应用瓶颈分析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JVM内存监控</a:t>
            </a:r>
          </a:p>
          <a:p>
            <a:pPr marL="0" marR="0" indent="0" eaLnBrk="0">
              <a:lnSpc>
                <a:spcPct val="28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.连接成功后在主机下会有对应的连接显示，双击查看监控信息</a:t>
            </a:r>
          </a:p>
        </p:txBody>
      </p:sp>
      <p:pic>
        <p:nvPicPr>
          <p:cNvPr id="4540" name="24C1CCEC-CBEA-4557-EC85-1B8D3D5B6E45"/>
          <p:cNvPicPr>
            <a:picLocks noChangeAspect="1"/>
          </p:cNvPicPr>
          <p:nvPr/>
        </p:nvPicPr>
        <p:blipFill>
          <a:blip r:embed="rId2" cstate="print">
            <a:extLst>
              <a:ext uri="{23BD5138-5E1D-43B9-4872-1E3318B80E13}"/>
            </a:extLst>
          </a:blip>
          <a:srcRect/>
          <a:stretch>
            <a:fillRect/>
          </a:stretch>
        </p:blipFill>
        <p:spPr>
          <a:xfrm>
            <a:off x="955548" y="2197608"/>
            <a:ext cx="9102852" cy="4477512"/>
          </a:xfrm>
          <a:prstGeom prst="rect">
            <a:avLst/>
          </a:prstGeom>
        </p:spPr>
      </p:pic>
      <p:sp>
        <p:nvSpPr>
          <p:cNvPr id="4542" name="VectorPath 4542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543" name="VectorPath 4543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35F8102C-5798-4C20-1A8D-99EAD9D0FE0E}"/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7" name="Combination 48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88" name="VectorPath 48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89" name="VectorPath 48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90" name="TextBox490"/>
          <p:cNvSpPr txBox="1"/>
          <p:nvPr/>
        </p:nvSpPr>
        <p:spPr>
          <a:xfrm>
            <a:off x="802323" y="345580"/>
            <a:ext cx="16840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5-负载测试</a:t>
            </a:r>
          </a:p>
        </p:txBody>
      </p:sp>
      <p:sp>
        <p:nvSpPr>
          <p:cNvPr id="492" name="VectorPath 49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94" name="VectorPath 494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95" name="TextBox495"/>
          <p:cNvSpPr txBox="1"/>
          <p:nvPr/>
        </p:nvSpPr>
        <p:spPr>
          <a:xfrm>
            <a:off x="884377" y="1508589"/>
            <a:ext cx="9282938" cy="4889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Tpshop商城系统进行负载测试：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27419"/>
              </a:lnSpc>
            </a:pP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模拟用户请求tpshop商城的首页（每个用户每秒钟发送10个请求），系统要求请求</a:t>
            </a:r>
            <a:r>
              <a:rPr lang="en-US" altLang="zh-CN" sz="1550" kern="0" spc="3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首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页的时间不超过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s，测试tpshop商城系统的最大负载量。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试步骤：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773" marR="3952240" indent="0" eaLnBrk="0">
              <a:lnSpc>
                <a:spcPct val="162724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Case1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模拟1个用户，请求商城首页，记录运行时间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Case2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模拟5个用户，请求商城首页，记录运行时间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Case3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模拟10个用户，请求商城首页，记录运行时间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Case4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模拟20个用户，请求商城首页，记录运行时间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2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Case5</a:t>
            </a:r>
            <a:r>
              <a:rPr lang="en-US" altLang="zh-CN" sz="1550" kern="0" spc="63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2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2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模拟30个用户，请求商城首页，</a:t>
            </a:r>
            <a:r>
              <a:rPr lang="en-US" altLang="zh-CN" sz="1550" kern="0" spc="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记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录运行时间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55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。。。。。</a:t>
            </a:r>
          </a:p>
        </p:txBody>
      </p:sp>
      <p:sp>
        <p:nvSpPr>
          <p:cNvPr id="496" name="VectorPath 496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497" name="E654CC48-A032-4818-35CF-BB5480C9212E"/>
          <p:cNvPicPr>
            <a:picLocks noChangeAspect="1"/>
          </p:cNvPicPr>
          <p:nvPr/>
        </p:nvPicPr>
        <p:blipFill>
          <a:blip r:embed="rId2" cstate="print">
            <a:extLst>
              <a:ext uri="{A7134F1F-1987-439C-BCC8-02B9B4A5D9F6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498" name="TextBox498"/>
          <p:cNvSpPr txBox="1"/>
          <p:nvPr/>
        </p:nvSpPr>
        <p:spPr>
          <a:xfrm>
            <a:off x="1351026" y="1162990"/>
            <a:ext cx="508635" cy="254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3541"/>
              </a:lnSpc>
            </a:pPr>
            <a:r>
              <a:rPr lang="en-US" altLang="zh-CN" sz="3000" kern="0" spc="-25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6442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</a:p>
        </p:txBody>
      </p:sp>
      <p:sp>
        <p:nvSpPr>
          <p:cNvPr id="500" name="VectorPath 50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501" name="VectorPath 50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3ACAB5B6-1E7E-476B-6D35-0084FC7D3B75}"/>
    </p:extLst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44" name="Combination 454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545" name="VectorPath 454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546" name="VectorPath 454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547" name="TextBox4547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9-性能瓶颈分析</a:t>
            </a:r>
          </a:p>
        </p:txBody>
      </p:sp>
      <p:sp>
        <p:nvSpPr>
          <p:cNvPr id="4549" name="VectorPath 454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551" name="TextBox4551"/>
          <p:cNvSpPr txBox="1"/>
          <p:nvPr/>
        </p:nvSpPr>
        <p:spPr>
          <a:xfrm>
            <a:off x="1016175" y="1249652"/>
            <a:ext cx="7739663" cy="38867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压测机瓶颈分析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压测机</a:t>
            </a: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测机影响性能测试结果的原因主要是：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Meter单机负载能力有限，如果需要模拟的用户请求数超过其负载极限，也会导致TPS压不上去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测机资源的监控方法：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98511"/>
              </a:lnSpc>
              <a:spcAft>
                <a:spcPts val="1175"/>
              </a:spcAft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W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indows测试机：自带“任务管理器”</a:t>
            </a: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inux测试机：PerfMon组件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解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决方案：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采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分布式执行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的方法来提高负载量，达到系统性能测试要求的TPS</a:t>
            </a:r>
          </a:p>
        </p:txBody>
      </p:sp>
      <p:sp>
        <p:nvSpPr>
          <p:cNvPr id="4553" name="VectorPath 455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554" name="VectorPath 455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2437406-FA3E-455E-784D-EADCF77AA308}"/>
    </p:extLst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5" name="Combination 455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556" name="VectorPath 455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557" name="VectorPath 455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558" name="TextBox4558"/>
          <p:cNvSpPr txBox="1"/>
          <p:nvPr/>
        </p:nvSpPr>
        <p:spPr>
          <a:xfrm>
            <a:off x="802323" y="33542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0-性能瓶颈分析</a:t>
            </a:r>
          </a:p>
        </p:txBody>
      </p:sp>
      <p:sp>
        <p:nvSpPr>
          <p:cNvPr id="4560" name="VectorPath 456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561" name="TextBox4561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4562" name="Combination 4562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4563" name="VectorPath 4563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4564" name="VectorPath 4564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4565" name="0E6EF8E3-F6A3-4A1E-BC5D-505939482FE3"/>
          <p:cNvPicPr>
            <a:picLocks noChangeAspect="1"/>
          </p:cNvPicPr>
          <p:nvPr/>
        </p:nvPicPr>
        <p:blipFill>
          <a:blip r:embed="rId2" cstate="print">
            <a:extLst>
              <a:ext uri="{955D1622-238A-4714-73DB-54CC865364EC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4566" name="TextBox4566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4567" name="Combination 4567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4568" name="VectorPath 4568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4569" name="VectorPath 4569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4570" name="B610AFA6-F211-499D-5791-A8807791B808"/>
          <p:cNvPicPr>
            <a:picLocks noChangeAspect="1"/>
          </p:cNvPicPr>
          <p:nvPr/>
        </p:nvPicPr>
        <p:blipFill>
          <a:blip r:embed="rId3" cstate="print">
            <a:extLst>
              <a:ext uri="{D775EFF9-FBC6-47A5-B745-2D85C6D9739D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4572" name="TextBox4572"/>
          <p:cNvSpPr txBox="1"/>
          <p:nvPr/>
        </p:nvSpPr>
        <p:spPr>
          <a:xfrm>
            <a:off x="3266511" y="941046"/>
            <a:ext cx="5465347" cy="54491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1）常见的性能问题主要有哪些方面？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务器资源分析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PU瓶颈：用户CPU和系统CPU</a:t>
            </a:r>
          </a:p>
          <a:p>
            <a:pPr marL="1729008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存瓶颈：实际内存和虚拟内存</a:t>
            </a:r>
          </a:p>
          <a:p>
            <a:pPr marL="1729008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磁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盘IO瓶颈：磁盘input和output</a:t>
            </a:r>
          </a:p>
          <a:p>
            <a:pPr marL="1729008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网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络瓶颈：网络上下行带宽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据库瓶颈分析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慢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查询</a:t>
            </a:r>
          </a:p>
          <a:p>
            <a:pPr marL="1729008" marR="0" lvl="0" indent="-28575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据库连接池</a:t>
            </a:r>
          </a:p>
          <a:p>
            <a:pPr marL="1729008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死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锁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VM瓶颈分析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VM内存：堆内存和内存回收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2397124" indent="0" eaLnBrk="0">
              <a:lnSpc>
                <a:spcPct val="137634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序内部实现机制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测机：</a:t>
            </a:r>
          </a:p>
          <a:p>
            <a:pPr marL="0" marR="0" indent="0" eaLnBrk="0">
              <a:lnSpc>
                <a:spcPct val="10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573" name="VectorPath 457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574" name="VectorPath 457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9A94968-F891-49B4-4A9F-DF8F68AD4922}"/>
    </p:extLst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75" name="Combination 457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576" name="VectorPath 457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577" name="VectorPath 457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578" name="TextBox4578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1-性能调优案例</a:t>
            </a:r>
          </a:p>
        </p:txBody>
      </p:sp>
      <p:sp>
        <p:nvSpPr>
          <p:cNvPr id="4580" name="VectorPath 458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582" name="TextBox4582"/>
          <p:cNvSpPr txBox="1"/>
          <p:nvPr/>
        </p:nvSpPr>
        <p:spPr>
          <a:xfrm>
            <a:off x="802323" y="951977"/>
            <a:ext cx="10139678" cy="23366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案例1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获取首页数据</a:t>
            </a: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景描述：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125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入首页后，加载首页的相关数据，包括：轮播图、频道、优惠券、团购专区、品牌商直供、新品首发、热卖商品、专题精选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等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试结果数据：</a:t>
            </a:r>
          </a:p>
        </p:txBody>
      </p:sp>
      <p:pic>
        <p:nvPicPr>
          <p:cNvPr id="4583" name="C2DF2030-5895-4442-4520-A19816234464"/>
          <p:cNvPicPr>
            <a:picLocks noChangeAspect="1"/>
          </p:cNvPicPr>
          <p:nvPr/>
        </p:nvPicPr>
        <p:blipFill>
          <a:blip r:embed="rId2" cstate="print">
            <a:extLst>
              <a:ext uri="{36B6DF0D-C801-47AF-7E7C-D19E1D4308C2}"/>
            </a:extLst>
          </a:blip>
          <a:srcRect/>
          <a:stretch>
            <a:fillRect/>
          </a:stretch>
        </p:blipFill>
        <p:spPr>
          <a:xfrm>
            <a:off x="914400" y="3605784"/>
            <a:ext cx="9392412" cy="2772156"/>
          </a:xfrm>
          <a:prstGeom prst="rect">
            <a:avLst/>
          </a:prstGeom>
        </p:spPr>
      </p:pic>
      <p:sp>
        <p:nvSpPr>
          <p:cNvPr id="4585" name="VectorPath 458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586" name="VectorPath 458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9DA53DE-EDA6-4837-B3BF-F3B1D6EE4CAF}"/>
    </p:extLst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87" name="Combination 458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588" name="VectorPath 458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589" name="VectorPath 458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590" name="TextBox4590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1-性能调优案例</a:t>
            </a:r>
          </a:p>
        </p:txBody>
      </p:sp>
      <p:sp>
        <p:nvSpPr>
          <p:cNvPr id="4592" name="VectorPath 459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593" name="TextBox4593"/>
          <p:cNvSpPr txBox="1"/>
          <p:nvPr/>
        </p:nvSpPr>
        <p:spPr>
          <a:xfrm>
            <a:off x="802323" y="1146414"/>
            <a:ext cx="264414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案例1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获取首页数据</a:t>
            </a:r>
          </a:p>
        </p:txBody>
      </p:sp>
      <p:sp>
        <p:nvSpPr>
          <p:cNvPr id="4594" name="TextBox4594"/>
          <p:cNvSpPr txBox="1"/>
          <p:nvPr/>
        </p:nvSpPr>
        <p:spPr>
          <a:xfrm>
            <a:off x="802323" y="3289552"/>
            <a:ext cx="102044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解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决方案：</a:t>
            </a:r>
          </a:p>
        </p:txBody>
      </p:sp>
      <p:sp>
        <p:nvSpPr>
          <p:cNvPr id="4595" name="TextBox4595"/>
          <p:cNvSpPr txBox="1"/>
          <p:nvPr/>
        </p:nvSpPr>
        <p:spPr>
          <a:xfrm>
            <a:off x="802323" y="2573427"/>
            <a:ext cx="151130" cy="175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1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1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</a:t>
            </a:r>
          </a:p>
        </p:txBody>
      </p:sp>
      <p:sp>
        <p:nvSpPr>
          <p:cNvPr id="4596" name="TextBox4596"/>
          <p:cNvSpPr txBox="1"/>
          <p:nvPr/>
        </p:nvSpPr>
        <p:spPr>
          <a:xfrm>
            <a:off x="1162368" y="2178995"/>
            <a:ext cx="1156018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PU已接近100%</a:t>
            </a:r>
          </a:p>
        </p:txBody>
      </p:sp>
      <p:sp>
        <p:nvSpPr>
          <p:cNvPr id="4597" name="TextBox4597"/>
          <p:cNvSpPr txBox="1"/>
          <p:nvPr/>
        </p:nvSpPr>
        <p:spPr>
          <a:xfrm>
            <a:off x="802323" y="2210842"/>
            <a:ext cx="151130" cy="175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1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1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</a:t>
            </a:r>
          </a:p>
        </p:txBody>
      </p:sp>
      <p:sp>
        <p:nvSpPr>
          <p:cNvPr id="4598" name="TextBox4598"/>
          <p:cNvSpPr txBox="1"/>
          <p:nvPr/>
        </p:nvSpPr>
        <p:spPr>
          <a:xfrm>
            <a:off x="802323" y="1787778"/>
            <a:ext cx="102044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问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题分析：</a:t>
            </a:r>
          </a:p>
        </p:txBody>
      </p:sp>
      <p:sp>
        <p:nvSpPr>
          <p:cNvPr id="4599" name="TextBox4599"/>
          <p:cNvSpPr txBox="1"/>
          <p:nvPr/>
        </p:nvSpPr>
        <p:spPr>
          <a:xfrm>
            <a:off x="802323" y="2541580"/>
            <a:ext cx="9961880" cy="17150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0045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次请求中需要查询很多数据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98511"/>
              </a:lnSpc>
              <a:spcAft>
                <a:spcPts val="1175"/>
              </a:spcAft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升服务器配置</a:t>
            </a: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分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批次、异步加载首页数据，首页底部的数据（如：新品首发、热卖商品、专题精选等数据）等用户向下滑动页面时再加载</a:t>
            </a:r>
          </a:p>
        </p:txBody>
      </p:sp>
      <p:sp>
        <p:nvSpPr>
          <p:cNvPr id="4602" name="VectorPath 4602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603" name="VectorPath 4603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D53BA13-5B52-4CE2-13CB-64C9004E7E2E}"/>
    </p:extLst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4" name="Combination 460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605" name="VectorPath 460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606" name="VectorPath 460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607" name="TextBox4607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2-性能调优案例</a:t>
            </a:r>
          </a:p>
        </p:txBody>
      </p:sp>
      <p:sp>
        <p:nvSpPr>
          <p:cNvPr id="4609" name="VectorPath 460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611" name="TextBox4611"/>
          <p:cNvSpPr txBox="1"/>
          <p:nvPr/>
        </p:nvSpPr>
        <p:spPr>
          <a:xfrm>
            <a:off x="802323" y="1146414"/>
            <a:ext cx="7188010" cy="20166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案例2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查看商品详情</a:t>
            </a: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景描述：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入商品详情页面时，加载商品的详细信息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试结果数据：</a:t>
            </a:r>
          </a:p>
        </p:txBody>
      </p:sp>
      <p:pic>
        <p:nvPicPr>
          <p:cNvPr id="4612" name="A12C143D-061A-4927-FF78-A6B17B808DDB"/>
          <p:cNvPicPr>
            <a:picLocks noChangeAspect="1"/>
          </p:cNvPicPr>
          <p:nvPr/>
        </p:nvPicPr>
        <p:blipFill>
          <a:blip r:embed="rId2" cstate="print">
            <a:extLst>
              <a:ext uri="{00A7A8C3-072A-499D-75C2-E1A8A7EE6528}"/>
            </a:extLst>
          </a:blip>
          <a:srcRect/>
          <a:stretch>
            <a:fillRect/>
          </a:stretch>
        </p:blipFill>
        <p:spPr>
          <a:xfrm>
            <a:off x="1080516" y="3241548"/>
            <a:ext cx="6909816" cy="3368040"/>
          </a:xfrm>
          <a:prstGeom prst="rect">
            <a:avLst/>
          </a:prstGeom>
        </p:spPr>
      </p:pic>
      <p:sp>
        <p:nvSpPr>
          <p:cNvPr id="4614" name="VectorPath 461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615" name="VectorPath 461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5885A135-0143-401F-95E2-8E6AE21C16D2}"/>
    </p:extLst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16" name="Combination 461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617" name="VectorPath 461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618" name="VectorPath 461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619" name="TextBox4619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2-性能调优案例</a:t>
            </a:r>
          </a:p>
        </p:txBody>
      </p:sp>
      <p:sp>
        <p:nvSpPr>
          <p:cNvPr id="4621" name="VectorPath 462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622" name="TextBox4622"/>
          <p:cNvSpPr txBox="1"/>
          <p:nvPr/>
        </p:nvSpPr>
        <p:spPr>
          <a:xfrm>
            <a:off x="802323" y="1146414"/>
            <a:ext cx="264414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案例2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查看商品详情</a:t>
            </a:r>
          </a:p>
        </p:txBody>
      </p:sp>
      <p:sp>
        <p:nvSpPr>
          <p:cNvPr id="4623" name="TextBox4623"/>
          <p:cNvSpPr txBox="1"/>
          <p:nvPr/>
        </p:nvSpPr>
        <p:spPr>
          <a:xfrm>
            <a:off x="802323" y="1787778"/>
            <a:ext cx="2494280" cy="25202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问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题分析：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98511"/>
              </a:lnSpc>
              <a:spcAft>
                <a:spcPts val="1175"/>
              </a:spcAft>
              <a:buAutoNum type="arabicPeriod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网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络带宽已跑满</a:t>
            </a:r>
          </a:p>
          <a:p>
            <a:pPr marL="360045" marR="0" lvl="0" indent="-360045" eaLnBrk="0">
              <a:lnSpc>
                <a:spcPct val="100000"/>
              </a:lnSpc>
              <a:buAutoNum type="arabicPeriod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次请求中返回了全部数据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解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决方案：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98511"/>
              </a:lnSpc>
              <a:spcAft>
                <a:spcPts val="1175"/>
              </a:spcAft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升服务器网络带宽</a:t>
            </a: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分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批次、异步加载商品数据</a:t>
            </a:r>
          </a:p>
        </p:txBody>
      </p:sp>
      <p:sp>
        <p:nvSpPr>
          <p:cNvPr id="4626" name="VectorPath 462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627" name="VectorPath 462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1415BAF9-49B3-4CAB-5C05-341AB6AB6A75}"/>
    </p:extLst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28" name="Combination 462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629" name="VectorPath 462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630" name="VectorPath 463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631" name="TextBox4631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3-性能调优案例</a:t>
            </a:r>
          </a:p>
        </p:txBody>
      </p:sp>
      <p:sp>
        <p:nvSpPr>
          <p:cNvPr id="4633" name="VectorPath 463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634" name="TextBox4634"/>
          <p:cNvSpPr txBox="1"/>
          <p:nvPr/>
        </p:nvSpPr>
        <p:spPr>
          <a:xfrm>
            <a:off x="802323" y="1146414"/>
            <a:ext cx="218440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案例3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搜索商品</a:t>
            </a:r>
          </a:p>
        </p:txBody>
      </p:sp>
      <p:sp>
        <p:nvSpPr>
          <p:cNvPr id="4636" name="TextBox4636"/>
          <p:cNvSpPr txBox="1"/>
          <p:nvPr/>
        </p:nvSpPr>
        <p:spPr>
          <a:xfrm>
            <a:off x="1025013" y="1736049"/>
            <a:ext cx="7459281" cy="17420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景描述：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入首页，在搜索框中输入关键字搜索商品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8098"/>
              </a:lnSpc>
            </a:pPr>
            <a:r>
              <a:rPr lang="en-US" altLang="zh-CN" sz="1725" kern="0" spc="-400" baseline="-75142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  <a:r>
              <a:rPr lang="en-US" altLang="zh-CN" sz="2325" kern="0" spc="-660" baseline="98246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测试</a:t>
            </a:r>
            <a:r>
              <a:rPr lang="en-US" altLang="zh-CN" sz="2100" kern="0" spc="-600" baseline="-649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搜</a:t>
            </a:r>
            <a:r>
              <a:rPr lang="en-US" altLang="zh-CN" sz="2100" kern="0" spc="-600" baseline="-23470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</a:t>
            </a:r>
            <a:r>
              <a:rPr lang="en-US" altLang="zh-CN" sz="2325" kern="0" spc="-660" baseline="98246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  <a:r>
              <a:rPr lang="en-US" altLang="zh-CN" sz="2100" kern="0" spc="-600" baseline="-649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索</a:t>
            </a:r>
            <a:r>
              <a:rPr lang="en-US" altLang="zh-CN" sz="2100" kern="0" spc="-600" baseline="-23470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看</a:t>
            </a:r>
            <a:r>
              <a:rPr lang="en-US" altLang="zh-CN" sz="2325" kern="0" spc="-660" baseline="98246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</a:t>
            </a:r>
            <a:r>
              <a:rPr lang="en-US" altLang="zh-CN" sz="2100" kern="0" spc="-600" baseline="-649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关</a:t>
            </a:r>
            <a:r>
              <a:rPr lang="en-US" altLang="zh-CN" sz="2100" kern="0" spc="-600" baseline="-23470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慢</a:t>
            </a:r>
            <a:r>
              <a:rPr lang="en-US" altLang="zh-CN" sz="2325" kern="0" spc="-660" baseline="98246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2100" kern="0" spc="-600" baseline="-23470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</a:t>
            </a:r>
            <a:r>
              <a:rPr lang="en-US" altLang="zh-CN" sz="2100" kern="0" spc="-600" baseline="-649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键</a:t>
            </a:r>
            <a:r>
              <a:rPr lang="en-US" altLang="zh-CN" sz="2325" kern="0" spc="-660" baseline="98246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</a:t>
            </a:r>
            <a:r>
              <a:rPr lang="en-US" altLang="zh-CN" sz="2100" kern="0" spc="-600" baseline="-23470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询</a:t>
            </a:r>
            <a:r>
              <a:rPr lang="en-US" altLang="zh-CN" sz="2100" kern="0" spc="-600" baseline="-649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字</a:t>
            </a:r>
            <a:r>
              <a:rPr lang="en-US" altLang="zh-CN" sz="2325" kern="0" spc="-660" baseline="98246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</a:t>
            </a:r>
            <a:r>
              <a:rPr lang="en-US" altLang="zh-CN" sz="2100" kern="0" spc="-600" baseline="-23470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语</a:t>
            </a:r>
            <a:r>
              <a:rPr lang="en-US" altLang="zh-CN" sz="2100" kern="0" spc="-190" baseline="-64971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“</a:t>
            </a:r>
            <a:r>
              <a:rPr lang="en-US" altLang="zh-CN" sz="2100" kern="0" spc="-600" baseline="-23470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句</a:t>
            </a:r>
            <a:r>
              <a:rPr lang="en-US" altLang="zh-CN" sz="2100" kern="0" spc="-600" baseline="-649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床</a:t>
            </a:r>
            <a:r>
              <a:rPr lang="en-US" altLang="zh-CN" sz="2100" kern="0" spc="-190" baseline="-64971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”</a:t>
            </a:r>
            <a:r>
              <a:rPr lang="en-US" altLang="zh-CN" sz="2100" kern="0" spc="-17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c</a:t>
            </a:r>
            <a:r>
              <a:rPr lang="en-US" altLang="zh-CN" sz="2100" kern="0" spc="-190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a</a:t>
            </a:r>
            <a:r>
              <a:rPr lang="en-US" altLang="zh-CN" sz="2100" kern="0" spc="-600" baseline="-649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2100" kern="0" spc="-150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t</a:t>
            </a:r>
            <a:r>
              <a:rPr lang="en-US" altLang="zh-CN" sz="2100" kern="0" spc="-225" baseline="-234706" noProof="0" dirty="0"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 </a:t>
            </a:r>
            <a:r>
              <a:rPr lang="en-US" altLang="zh-CN" sz="2100" kern="0" spc="-600" baseline="-649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2100" kern="0" spc="-17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/</a:t>
            </a:r>
            <a:r>
              <a:rPr lang="en-US" altLang="zh-CN" sz="2100" kern="0" spc="-190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va</a:t>
            </a:r>
            <a:r>
              <a:rPr lang="en-US" altLang="zh-CN" sz="2100" kern="0" spc="-600" baseline="-649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出</a:t>
            </a:r>
            <a:r>
              <a:rPr lang="en-US" altLang="zh-CN" sz="2100" kern="0" spc="-150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r</a:t>
            </a:r>
            <a:r>
              <a:rPr lang="en-US" altLang="zh-CN" sz="2100" kern="0" spc="-600" baseline="-649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现</a:t>
            </a:r>
            <a:r>
              <a:rPr lang="en-US" altLang="zh-CN" sz="2100" kern="0" spc="-17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/</a:t>
            </a:r>
            <a:r>
              <a:rPr lang="en-US" altLang="zh-CN" sz="2100" kern="0" spc="-11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l</a:t>
            </a:r>
            <a:r>
              <a:rPr lang="en-US" altLang="zh-CN" sz="2100" kern="0" spc="-600" baseline="-649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慢</a:t>
            </a:r>
            <a:r>
              <a:rPr lang="en-US" altLang="zh-CN" sz="2100" kern="0" spc="-11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i</a:t>
            </a:r>
            <a:r>
              <a:rPr lang="en-US" altLang="zh-CN" sz="2100" kern="0" spc="-22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b</a:t>
            </a:r>
            <a:r>
              <a:rPr lang="en-US" altLang="zh-CN" sz="2100" kern="0" spc="-17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/</a:t>
            </a:r>
            <a:r>
              <a:rPr lang="en-US" altLang="zh-CN" sz="2100" kern="0" spc="-600" baseline="-649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</a:t>
            </a:r>
            <a:r>
              <a:rPr lang="en-US" altLang="zh-CN" sz="2100" kern="0" spc="-32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m</a:t>
            </a:r>
            <a:r>
              <a:rPr lang="en-US" altLang="zh-CN" sz="2100" kern="0" spc="-190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y</a:t>
            </a:r>
            <a:r>
              <a:rPr lang="en-US" altLang="zh-CN" sz="2100" kern="0" spc="-600" baseline="-649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询</a:t>
            </a:r>
            <a:r>
              <a:rPr lang="en-US" altLang="zh-CN" sz="2100" kern="0" spc="-150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s</a:t>
            </a:r>
            <a:r>
              <a:rPr lang="en-US" altLang="zh-CN" sz="2100" kern="0" spc="-175" baseline="-64971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S</a:t>
            </a:r>
            <a:r>
              <a:rPr lang="en-US" altLang="zh-CN" sz="2100" kern="0" spc="-22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q</a:t>
            </a:r>
            <a:r>
              <a:rPr lang="en-US" altLang="zh-CN" sz="2100" kern="0" spc="-265" baseline="-64971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Q</a:t>
            </a:r>
            <a:r>
              <a:rPr lang="en-US" altLang="zh-CN" sz="2100" kern="0" spc="-11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l</a:t>
            </a:r>
            <a:r>
              <a:rPr lang="en-US" altLang="zh-CN" sz="2100" kern="0" spc="-17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/</a:t>
            </a:r>
            <a:r>
              <a:rPr lang="en-US" altLang="zh-CN" sz="2100" kern="0" spc="-190" baseline="-64971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L</a:t>
            </a:r>
            <a:r>
              <a:rPr lang="en-US" altLang="zh-CN" sz="2100" kern="0" spc="-11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l</a:t>
            </a:r>
            <a:r>
              <a:rPr lang="en-US" altLang="zh-CN" sz="2100" kern="0" spc="-600" baseline="-649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语</a:t>
            </a:r>
            <a:r>
              <a:rPr lang="en-US" altLang="zh-CN" sz="2100" kern="0" spc="-210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o</a:t>
            </a:r>
            <a:r>
              <a:rPr lang="en-US" altLang="zh-CN" sz="2100" kern="0" spc="-17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c</a:t>
            </a:r>
            <a:r>
              <a:rPr lang="en-US" altLang="zh-CN" sz="2100" kern="0" spc="-600" baseline="-6497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句</a:t>
            </a:r>
            <a:r>
              <a:rPr lang="en-US" altLang="zh-CN" sz="2100" kern="0" spc="-190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a</a:t>
            </a:r>
            <a:r>
              <a:rPr lang="en-US" altLang="zh-CN" sz="2100" kern="0" spc="-11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l</a:t>
            </a:r>
            <a:r>
              <a:rPr lang="en-US" altLang="zh-CN" sz="2100" kern="0" spc="-22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h</a:t>
            </a:r>
            <a:r>
              <a:rPr lang="en-US" altLang="zh-CN" sz="2100" kern="0" spc="-210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o</a:t>
            </a:r>
            <a:r>
              <a:rPr lang="en-US" altLang="zh-CN" sz="2100" kern="0" spc="-150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st-s</a:t>
            </a:r>
            <a:r>
              <a:rPr lang="en-US" altLang="zh-CN" sz="2100" kern="0" spc="-11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l</a:t>
            </a:r>
            <a:r>
              <a:rPr lang="en-US" altLang="zh-CN" sz="2100" kern="0" spc="-210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o</a:t>
            </a:r>
            <a:r>
              <a:rPr lang="en-US" altLang="zh-CN" sz="2100" kern="0" spc="-26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w</a:t>
            </a:r>
            <a:r>
              <a:rPr lang="en-US" altLang="zh-CN" sz="2100" kern="0" spc="-11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.l</a:t>
            </a:r>
            <a:r>
              <a:rPr lang="en-US" altLang="zh-CN" sz="2100" kern="0" spc="-210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o</a:t>
            </a:r>
            <a:r>
              <a:rPr lang="en-US" altLang="zh-CN" sz="2100" kern="0" spc="-190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g</a:t>
            </a:r>
            <a:r>
              <a:rPr lang="en-US" altLang="zh-CN" sz="2100" kern="0" spc="-11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,</a:t>
            </a:r>
            <a:r>
              <a:rPr lang="en-US" altLang="zh-CN" sz="2100" kern="0" spc="-600" baseline="-23470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包含如下</a:t>
            </a:r>
            <a:r>
              <a:rPr lang="en-US" altLang="zh-CN" sz="2100" kern="0" spc="-17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S</a:t>
            </a:r>
            <a:r>
              <a:rPr lang="en-US" altLang="zh-CN" sz="2100" kern="0" spc="-265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Q</a:t>
            </a:r>
            <a:r>
              <a:rPr lang="en-US" altLang="zh-CN" sz="2100" kern="0" spc="-190" baseline="-234706" noProof="0" dirty="0">
                <a:solidFill>
                  <a:srgbClr val="262626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L</a:t>
            </a:r>
            <a:r>
              <a:rPr lang="en-US" altLang="zh-CN" sz="2100" kern="0" spc="-600" baseline="-23470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语句</a:t>
            </a:r>
          </a:p>
        </p:txBody>
      </p:sp>
      <p:pic>
        <p:nvPicPr>
          <p:cNvPr id="4637" name="98295165-EDD0-43F9-5AF1-A8BB72879F2D"/>
          <p:cNvPicPr>
            <a:picLocks noChangeAspect="1"/>
          </p:cNvPicPr>
          <p:nvPr/>
        </p:nvPicPr>
        <p:blipFill>
          <a:blip r:embed="rId2" cstate="print">
            <a:extLst>
              <a:ext uri="{85E438F9-A8C5-46C8-F469-9949E013B2D3}"/>
            </a:extLst>
          </a:blip>
          <a:srcRect/>
          <a:stretch>
            <a:fillRect/>
          </a:stretch>
        </p:blipFill>
        <p:spPr>
          <a:xfrm>
            <a:off x="882396" y="4122420"/>
            <a:ext cx="7379208" cy="1162812"/>
          </a:xfrm>
          <a:prstGeom prst="rect">
            <a:avLst/>
          </a:prstGeom>
        </p:spPr>
      </p:pic>
      <p:sp>
        <p:nvSpPr>
          <p:cNvPr id="4639" name="VectorPath 463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640" name="VectorPath 464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16305BAC-F996-45B6-B1E9-0EC3B8AC424B}"/>
    </p:extLst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41" name="Combination 464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642" name="VectorPath 464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643" name="VectorPath 464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644" name="TextBox4644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3-性能调优案例</a:t>
            </a:r>
          </a:p>
        </p:txBody>
      </p:sp>
      <p:sp>
        <p:nvSpPr>
          <p:cNvPr id="4646" name="VectorPath 464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648" name="TextBox4648"/>
          <p:cNvSpPr txBox="1"/>
          <p:nvPr/>
        </p:nvSpPr>
        <p:spPr>
          <a:xfrm>
            <a:off x="802323" y="1146414"/>
            <a:ext cx="7234149" cy="12458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案例3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搜索商品</a:t>
            </a: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537"/>
              </a:lnSpc>
              <a:spcAft>
                <a:spcPts val="710"/>
              </a:spcAft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问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题分析：</a:t>
            </a:r>
          </a:p>
          <a:p>
            <a:pPr marL="360045" marR="0" lvl="0" indent="-360045" eaLnBrk="0">
              <a:lnSpc>
                <a:spcPct val="100458"/>
              </a:lnSpc>
              <a:buAutoNum type="arabicPeriod"/>
            </a:pP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找出搜索商品接口对应的SQL语句（通过查看代码实现</a:t>
            </a:r>
            <a:r>
              <a:rPr lang="en-US" altLang="zh-CN" sz="1400" kern="0" spc="651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2381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2.</a:t>
            </a:r>
            <a:r>
              <a:rPr lang="en-US" altLang="zh-CN" sz="2100" kern="0" spc="-25" baseline="2381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2381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分析具体的SQL语句</a:t>
            </a:r>
          </a:p>
        </p:txBody>
      </p:sp>
      <p:pic>
        <p:nvPicPr>
          <p:cNvPr id="4649" name="B75BF818-09DC-45DE-DD7E-A7B2C73DAEF1"/>
          <p:cNvPicPr>
            <a:picLocks noChangeAspect="1"/>
          </p:cNvPicPr>
          <p:nvPr/>
        </p:nvPicPr>
        <p:blipFill>
          <a:blip r:embed="rId2" cstate="print">
            <a:extLst>
              <a:ext uri="{750E5243-E7B0-4EF5-18AA-BFEFAD970115}"/>
            </a:extLst>
          </a:blip>
          <a:srcRect/>
          <a:stretch>
            <a:fillRect/>
          </a:stretch>
        </p:blipFill>
        <p:spPr>
          <a:xfrm>
            <a:off x="277368" y="2524101"/>
            <a:ext cx="11896726" cy="3981450"/>
          </a:xfrm>
          <a:prstGeom prst="rect">
            <a:avLst/>
          </a:prstGeom>
        </p:spPr>
      </p:pic>
      <p:sp>
        <p:nvSpPr>
          <p:cNvPr id="4651" name="VectorPath 465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652" name="VectorPath 465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C790507-1D93-417F-9D4D-7556F9770583}"/>
    </p:extLst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53" name="Combination 465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654" name="VectorPath 465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655" name="VectorPath 465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656" name="TextBox4656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3-性能调优案例</a:t>
            </a:r>
          </a:p>
        </p:txBody>
      </p:sp>
      <p:sp>
        <p:nvSpPr>
          <p:cNvPr id="4658" name="VectorPath 465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659" name="TextBox4659"/>
          <p:cNvSpPr txBox="1"/>
          <p:nvPr/>
        </p:nvSpPr>
        <p:spPr>
          <a:xfrm>
            <a:off x="802323" y="1146414"/>
            <a:ext cx="218440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案例3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搜索商品</a:t>
            </a:r>
          </a:p>
        </p:txBody>
      </p:sp>
      <p:pic>
        <p:nvPicPr>
          <p:cNvPr id="4660" name="A075AE10-D541-49D1-79BC-F9254D3CFEA0"/>
          <p:cNvPicPr>
            <a:picLocks noChangeAspect="1"/>
          </p:cNvPicPr>
          <p:nvPr/>
        </p:nvPicPr>
        <p:blipFill>
          <a:blip r:embed="rId2" cstate="print">
            <a:extLst>
              <a:ext uri="{446444DE-1656-4D05-03BB-CC62A35B75A7}"/>
            </a:extLst>
          </a:blip>
          <a:srcRect/>
          <a:stretch>
            <a:fillRect/>
          </a:stretch>
        </p:blipFill>
        <p:spPr>
          <a:xfrm>
            <a:off x="1339596" y="4824984"/>
            <a:ext cx="5468112" cy="902208"/>
          </a:xfrm>
          <a:prstGeom prst="rect">
            <a:avLst/>
          </a:prstGeom>
        </p:spPr>
      </p:pic>
      <p:sp>
        <p:nvSpPr>
          <p:cNvPr id="4662" name="TextBox4662"/>
          <p:cNvSpPr txBox="1"/>
          <p:nvPr/>
        </p:nvSpPr>
        <p:spPr>
          <a:xfrm>
            <a:off x="957182" y="1626474"/>
            <a:ext cx="7739663" cy="31985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问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题分析：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2900" marR="0" lvl="0" indent="-342900" eaLnBrk="0">
              <a:lnSpc>
                <a:spcPct val="98511"/>
              </a:lnSpc>
              <a:spcAft>
                <a:spcPts val="1175"/>
              </a:spcAft>
              <a:buAutoNum type="arabicPeriod" startAt="3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位问题</a:t>
            </a:r>
          </a:p>
          <a:p>
            <a:pPr marL="702310" marR="0" lvl="1" indent="-342900" eaLnBrk="0">
              <a:lnSpc>
                <a:spcPct val="104464"/>
              </a:lnSpc>
              <a:spcAft>
                <a:spcPts val="113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当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搜索关键字匹配到大量的商品时，第3条SQL语句会返回大量重复数据</a:t>
            </a:r>
          </a:p>
          <a:p>
            <a:pPr marL="702310" marR="0" lvl="1" indent="-342900" eaLnBrk="0">
              <a:lnSpc>
                <a:spcPct val="104464"/>
              </a:lnSpc>
              <a:spcAft>
                <a:spcPts val="113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第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4条SQL语句中的in查询条件中同样包含大量重复的商品分类id</a:t>
            </a:r>
          </a:p>
          <a:p>
            <a:pPr marL="702310" marR="0" lvl="1" indent="-342900" eaLnBrk="0">
              <a:lnSpc>
                <a:spcPct val="102678"/>
              </a:lnSpc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因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此：第4条SQL会出现查询时间较长,是由于第3条SQL返回的ID有大量重复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解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决方案：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优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化第3条SQL语句，因该SQL语句的查询结果大部分都是重复的，可以进行去重处理</a:t>
            </a:r>
          </a:p>
          <a:p>
            <a:pPr marL="0" marR="0" indent="0" eaLnBrk="0">
              <a:lnSpc>
                <a:spcPct val="20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664" name="VectorPath 466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665" name="VectorPath 466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DC845C7F-5EA5-4A50-B1D7-6CB1C066F010}"/>
    </p:extLst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66" name="Combination 466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667" name="VectorPath 466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668" name="VectorPath 466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669" name="TextBox4669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4-性能调优案例</a:t>
            </a:r>
          </a:p>
        </p:txBody>
      </p:sp>
      <p:sp>
        <p:nvSpPr>
          <p:cNvPr id="4671" name="VectorPath 467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672" name="6931C989-88A8-4BDC-66E7-633AF1470728"/>
          <p:cNvPicPr>
            <a:picLocks noChangeAspect="1"/>
          </p:cNvPicPr>
          <p:nvPr/>
        </p:nvPicPr>
        <p:blipFill>
          <a:blip r:embed="rId2" cstate="print">
            <a:extLst>
              <a:ext uri="{64BD8550-214E-4ADE-D311-5A2BF0186293}"/>
            </a:extLst>
          </a:blip>
          <a:srcRect/>
          <a:stretch>
            <a:fillRect/>
          </a:stretch>
        </p:blipFill>
        <p:spPr>
          <a:xfrm>
            <a:off x="478536" y="3671316"/>
            <a:ext cx="5263896" cy="1566672"/>
          </a:xfrm>
          <a:prstGeom prst="rect">
            <a:avLst/>
          </a:prstGeom>
        </p:spPr>
      </p:pic>
      <p:sp>
        <p:nvSpPr>
          <p:cNvPr id="4673" name="TextBox4673"/>
          <p:cNvSpPr txBox="1"/>
          <p:nvPr/>
        </p:nvSpPr>
        <p:spPr>
          <a:xfrm>
            <a:off x="802323" y="1146414"/>
            <a:ext cx="4183380" cy="44953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案例4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JVM内存溢出</a:t>
            </a: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景描述：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求测试接口（/wx/index/oom），模拟内存溢出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试结果数据：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9629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常使用时JVM内存</a:t>
            </a:r>
          </a:p>
        </p:txBody>
      </p:sp>
      <p:pic>
        <p:nvPicPr>
          <p:cNvPr id="4675" name="3C130A67-1915-4467-C784-B77FEAF8F4E9"/>
          <p:cNvPicPr>
            <a:picLocks noChangeAspect="1"/>
          </p:cNvPicPr>
          <p:nvPr/>
        </p:nvPicPr>
        <p:blipFill>
          <a:blip r:embed="rId3" cstate="print">
            <a:extLst>
              <a:ext uri="{14DE6B53-2FC4-4EA6-EAD8-E8111E6FF488}"/>
            </a:extLst>
          </a:blip>
          <a:srcRect/>
          <a:stretch>
            <a:fillRect/>
          </a:stretch>
        </p:blipFill>
        <p:spPr>
          <a:xfrm>
            <a:off x="6112764" y="3252216"/>
            <a:ext cx="5920741" cy="2810256"/>
          </a:xfrm>
          <a:prstGeom prst="rect">
            <a:avLst/>
          </a:prstGeom>
        </p:spPr>
      </p:pic>
      <p:sp>
        <p:nvSpPr>
          <p:cNvPr id="4676" name="TextBox4676"/>
          <p:cNvSpPr txBox="1"/>
          <p:nvPr/>
        </p:nvSpPr>
        <p:spPr>
          <a:xfrm>
            <a:off x="8375079" y="5980029"/>
            <a:ext cx="17024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拟JVM内存内存溢出</a:t>
            </a:r>
          </a:p>
        </p:txBody>
      </p:sp>
      <p:sp>
        <p:nvSpPr>
          <p:cNvPr id="4678" name="VectorPath 467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679" name="VectorPath 467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03D51F6-8255-48F4-18C3-7E969A7760BB}"/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2" name="Combination 50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503" name="VectorPath 50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504" name="VectorPath 50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505" name="TextBox505"/>
          <p:cNvSpPr txBox="1"/>
          <p:nvPr/>
        </p:nvSpPr>
        <p:spPr>
          <a:xfrm>
            <a:off x="802323" y="335420"/>
            <a:ext cx="16840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5-负载测试</a:t>
            </a:r>
          </a:p>
        </p:txBody>
      </p:sp>
      <p:sp>
        <p:nvSpPr>
          <p:cNvPr id="507" name="VectorPath 50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508" name="TextBox508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509" name="Combination 509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510" name="VectorPath 510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511" name="VectorPath 511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512" name="9263764D-0E6E-48C4-85E3-8F6044B2638B"/>
          <p:cNvPicPr>
            <a:picLocks noChangeAspect="1"/>
          </p:cNvPicPr>
          <p:nvPr/>
        </p:nvPicPr>
        <p:blipFill>
          <a:blip r:embed="rId2" cstate="print">
            <a:extLst>
              <a:ext uri="{6E2A39AF-F386-4593-A8E1-CE6C0B709088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513" name="TextBox513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514" name="Combination 514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515" name="VectorPath 515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516" name="VectorPath 516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517" name="F92CEB39-788C-41C7-366A-CF2EF9567F78"/>
          <p:cNvPicPr>
            <a:picLocks noChangeAspect="1"/>
          </p:cNvPicPr>
          <p:nvPr/>
        </p:nvPicPr>
        <p:blipFill>
          <a:blip r:embed="rId3" cstate="print">
            <a:extLst>
              <a:ext uri="{4232932B-78CE-49AF-EBFF-25039978420D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519" name="TextBox519"/>
          <p:cNvSpPr txBox="1"/>
          <p:nvPr/>
        </p:nvSpPr>
        <p:spPr>
          <a:xfrm>
            <a:off x="3815570" y="1574887"/>
            <a:ext cx="7725682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、概念：</a:t>
            </a:r>
          </a:p>
          <a:p>
            <a:pPr marL="0" marR="0" indent="0" eaLnBrk="0">
              <a:lnSpc>
                <a:spcPct val="15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365760" eaLnBrk="0">
              <a:lnSpc>
                <a:spcPct val="127688"/>
              </a:lnSpc>
            </a:pP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通过</a:t>
            </a:r>
            <a:r>
              <a:rPr lang="en-US" altLang="zh-CN" sz="1550" kern="0" spc="10" baseline="0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逐步增加系统负载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，确定在</a:t>
            </a:r>
            <a:r>
              <a:rPr lang="en-US" altLang="zh-CN" sz="1550" kern="0" spc="10" baseline="0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满足系统</a:t>
            </a:r>
            <a:r>
              <a:rPr lang="en-US" altLang="zh-CN" sz="1550" kern="0" spc="0" baseline="0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的性能指标（如响应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1550" kern="0" spc="0" baseline="0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间等）情况下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，找出系统所能够承受的</a:t>
            </a:r>
            <a:r>
              <a:rPr lang="en-US" altLang="zh-CN" sz="1550" kern="0" spc="0" baseline="0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最大负载量的测试。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、作用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5355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统</a:t>
            </a:r>
            <a:r>
              <a:rPr lang="en-US" altLang="zh-CN" sz="1550" kern="0" spc="0" baseline="0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最大负载量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达到</a:t>
            </a:r>
            <a:r>
              <a:rPr lang="en-US" altLang="zh-CN" sz="1550" kern="0" spc="0" baseline="0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用户要求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时，系统才能正式上线使用。</a:t>
            </a:r>
          </a:p>
          <a:p>
            <a:pPr marL="0" marR="0" indent="0" eaLnBrk="0">
              <a:lnSpc>
                <a:spcPct val="17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521" name="VectorPath 52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522" name="VectorPath 52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273E6D6-4B62-4C4D-2F18-1DEC39987417}"/>
    </p:extLst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80" name="Combination 468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681" name="VectorPath 468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682" name="VectorPath 468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683" name="TextBox4683"/>
          <p:cNvSpPr txBox="1"/>
          <p:nvPr/>
        </p:nvSpPr>
        <p:spPr>
          <a:xfrm>
            <a:off x="802323" y="345580"/>
            <a:ext cx="22961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4-性能调优案例</a:t>
            </a:r>
          </a:p>
        </p:txBody>
      </p:sp>
      <p:sp>
        <p:nvSpPr>
          <p:cNvPr id="4685" name="VectorPath 468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687" name="TextBox4687"/>
          <p:cNvSpPr txBox="1"/>
          <p:nvPr/>
        </p:nvSpPr>
        <p:spPr>
          <a:xfrm>
            <a:off x="734452" y="1087420"/>
            <a:ext cx="7739663" cy="3839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案例4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JVM内存溢出</a:t>
            </a: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问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题分析：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1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1.</a:t>
            </a:r>
            <a:r>
              <a:rPr lang="en-US" altLang="zh-CN" sz="1150" kern="0" spc="11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VM内存占用随着时间的推移占用越来越多，直至内存溢出，系统退出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解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决方案：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045" marR="0" lvl="0" indent="-360045" eaLnBrk="0">
              <a:lnSpc>
                <a:spcPct val="100000"/>
              </a:lnSpc>
              <a:buClr>
                <a:srgbClr val="404040"/>
              </a:buClr>
              <a:buFont typeface="Wingdings" panose="02000000000000000000" charset="0"/>
              <a:buChar char=""/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排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查代码存在的问题，及时释放无用的对象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689" name="VectorPath 468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690" name="VectorPath 469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8BD233F9-F046-4FF0-AFBB-B08FF84B7694}"/>
    </p:extLst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1" name="TextBox4691"/>
          <p:cNvSpPr txBox="1"/>
          <p:nvPr/>
        </p:nvSpPr>
        <p:spPr>
          <a:xfrm>
            <a:off x="3468658" y="1911618"/>
            <a:ext cx="5073327" cy="44700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509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19802" marR="0" indent="0" eaLnBrk="0">
              <a:lnSpc>
                <a:spcPct val="100000"/>
              </a:lnSpc>
            </a:pPr>
            <a:r>
              <a:rPr lang="en-US" altLang="zh-CN" sz="3950" kern="0" spc="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9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7</a:t>
            </a:r>
            <a:r>
              <a:rPr lang="en-US" altLang="zh-CN" sz="3950" kern="0" spc="267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4800" kern="0" spc="-25" baseline="5208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4800" kern="0" spc="0" baseline="5208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能测试报告总结</a:t>
            </a: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50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grpSp>
        <p:nvGrpSpPr>
          <p:cNvPr id="4692" name="Combination 4692"/>
          <p:cNvGrpSpPr/>
          <p:nvPr/>
        </p:nvGrpSpPr>
        <p:grpSpPr>
          <a:xfrm>
            <a:off x="3596640" y="2337816"/>
            <a:ext cx="1411224" cy="1319784"/>
            <a:chOff x="3596640" y="2337816"/>
            <a:chExt cx="1411224" cy="1319784"/>
          </a:xfrm>
        </p:grpSpPr>
        <p:sp>
          <p:nvSpPr>
            <p:cNvPr id="4693" name="VectorPath 4693"/>
            <p:cNvSpPr/>
            <p:nvPr/>
          </p:nvSpPr>
          <p:spPr>
            <a:xfrm>
              <a:off x="3870960" y="2337816"/>
              <a:ext cx="1136904" cy="1319784"/>
            </a:xfrm>
            <a:custGeom>
              <a:avLst/>
              <a:gdLst/>
              <a:ahLst/>
              <a:cxnLst/>
              <a:rect l="l" t="t" r="r" b="b"/>
              <a:pathLst>
                <a:path w="1136904" h="1319784">
                  <a:moveTo>
                    <a:pt x="568452" y="0"/>
                  </a:moveTo>
                  <a:lnTo>
                    <a:pt x="1136904" y="284988"/>
                  </a:lnTo>
                  <a:lnTo>
                    <a:pt x="1136904" y="1034796"/>
                  </a:lnTo>
                  <a:lnTo>
                    <a:pt x="568452" y="1319784"/>
                  </a:lnTo>
                  <a:lnTo>
                    <a:pt x="0" y="1034796"/>
                  </a:lnTo>
                  <a:lnTo>
                    <a:pt x="0" y="284988"/>
                  </a:lnTo>
                  <a:lnTo>
                    <a:pt x="568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4694" name="VectorPath 4694"/>
            <p:cNvSpPr/>
            <p:nvPr/>
          </p:nvSpPr>
          <p:spPr>
            <a:xfrm>
              <a:off x="3596640" y="3227832"/>
              <a:ext cx="370332" cy="429768"/>
            </a:xfrm>
            <a:custGeom>
              <a:avLst/>
              <a:gdLst/>
              <a:ahLst/>
              <a:cxnLst/>
              <a:rect l="l" t="t" r="r" b="b"/>
              <a:pathLst>
                <a:path w="370332" h="429768">
                  <a:moveTo>
                    <a:pt x="184404" y="0"/>
                  </a:moveTo>
                  <a:lnTo>
                    <a:pt x="370332" y="92964"/>
                  </a:lnTo>
                  <a:lnTo>
                    <a:pt x="370332" y="336804"/>
                  </a:lnTo>
                  <a:lnTo>
                    <a:pt x="184404" y="429768"/>
                  </a:lnTo>
                  <a:lnTo>
                    <a:pt x="0" y="336804"/>
                  </a:lnTo>
                  <a:lnTo>
                    <a:pt x="0" y="92964"/>
                  </a:lnTo>
                  <a:lnTo>
                    <a:pt x="184404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</p:spTree>
    <p:extLst>
      <p:ext uri="{1BD2CC89-AE8A-4DB5-A68D-32CCA67BD3E1}"/>
    </p:extLst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96" name="Combination 469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697" name="VectorPath 469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698" name="VectorPath 469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699" name="TextBox4699"/>
          <p:cNvSpPr txBox="1"/>
          <p:nvPr/>
        </p:nvSpPr>
        <p:spPr>
          <a:xfrm>
            <a:off x="802323" y="345580"/>
            <a:ext cx="321437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5-性能测试计划及方案</a:t>
            </a:r>
          </a:p>
        </p:txBody>
      </p:sp>
      <p:sp>
        <p:nvSpPr>
          <p:cNvPr id="4701" name="VectorPath 470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702" name="TextBox4702"/>
          <p:cNvSpPr txBox="1"/>
          <p:nvPr/>
        </p:nvSpPr>
        <p:spPr>
          <a:xfrm>
            <a:off x="802323" y="1146414"/>
            <a:ext cx="8202410" cy="3839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掌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握如何编写性能测试报告总结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1744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测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试报告核心内容：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4644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测试过程回顾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——测试目的、测试范围、测试环境、测试使用的工具</a:t>
            </a:r>
          </a:p>
          <a:p>
            <a:pPr marL="684644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1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1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试问题记录及结果分</a:t>
            </a:r>
            <a:r>
              <a:rPr lang="en-US" altLang="zh-CN" sz="1550" kern="0" spc="10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析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</a:t>
            </a:r>
            <a:r>
              <a:rPr lang="en-US" altLang="zh-CN" sz="1550" kern="0" spc="83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能测试过程中遇到的问题，分析过程和解决方案</a:t>
            </a:r>
          </a:p>
          <a:p>
            <a:pPr marL="684644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试结论</a:t>
            </a:r>
          </a:p>
          <a:p>
            <a:pPr marL="684644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经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验总结和教训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705" name="VectorPath 470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706" name="VectorPath 470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4B8C918-AED4-4E20-B253-449FD7DAF691}"/>
    </p:extLst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07" name="5AF9948D-E76A-49EA-7CED-E45B7C015A0D"/>
          <p:cNvPicPr>
            <a:picLocks noChangeAspect="1"/>
          </p:cNvPicPr>
          <p:nvPr/>
        </p:nvPicPr>
        <p:blipFill>
          <a:blip r:embed="rId2" cstate="print">
            <a:extLst>
              <a:ext uri="{C89B9CCF-D4FE-4BEB-3866-85B71C761EE8}"/>
            </a:extLst>
          </a:blip>
          <a:srcRect/>
          <a:stretch>
            <a:fillRect/>
          </a:stretch>
        </p:blipFill>
        <p:spPr>
          <a:xfrm>
            <a:off x="8621218" y="0"/>
            <a:ext cx="1143000" cy="847725"/>
          </a:xfrm>
          <a:prstGeom prst="rect">
            <a:avLst/>
          </a:prstGeom>
        </p:spPr>
      </p:pic>
      <p:grpSp>
        <p:nvGrpSpPr>
          <p:cNvPr id="4708" name="Combination 4708"/>
          <p:cNvGrpSpPr/>
          <p:nvPr/>
        </p:nvGrpSpPr>
        <p:grpSpPr>
          <a:xfrm>
            <a:off x="8051318" y="128016"/>
            <a:ext cx="2595474" cy="1403909"/>
            <a:chOff x="8051318" y="128016"/>
            <a:chExt cx="2595474" cy="1403909"/>
          </a:xfrm>
        </p:grpSpPr>
        <p:sp>
          <p:nvSpPr>
            <p:cNvPr id="4709" name="VectorPath 4709"/>
            <p:cNvSpPr/>
            <p:nvPr/>
          </p:nvSpPr>
          <p:spPr>
            <a:xfrm>
              <a:off x="9557004" y="717804"/>
              <a:ext cx="451103" cy="522732"/>
            </a:xfrm>
            <a:custGeom>
              <a:avLst/>
              <a:gdLst/>
              <a:ahLst/>
              <a:cxnLst/>
              <a:rect l="l" t="t" r="r" b="b"/>
              <a:pathLst>
                <a:path w="451103" h="522732">
                  <a:moveTo>
                    <a:pt x="225552" y="0"/>
                  </a:moveTo>
                  <a:lnTo>
                    <a:pt x="451103" y="112776"/>
                  </a:lnTo>
                  <a:lnTo>
                    <a:pt x="451103" y="409956"/>
                  </a:lnTo>
                  <a:lnTo>
                    <a:pt x="225552" y="522732"/>
                  </a:lnTo>
                  <a:lnTo>
                    <a:pt x="0" y="409956"/>
                  </a:lnTo>
                  <a:lnTo>
                    <a:pt x="0" y="112776"/>
                  </a:lnTo>
                  <a:lnTo>
                    <a:pt x="225552" y="0"/>
                  </a:lnTo>
                </a:path>
              </a:pathLst>
            </a:custGeom>
            <a:solidFill>
              <a:srgbClr val="49504F">
                <a:alpha val="50000"/>
              </a:srgbClr>
            </a:solidFill>
          </p:spPr>
        </p:sp>
        <p:sp>
          <p:nvSpPr>
            <p:cNvPr id="4710" name="VectorPath 4710"/>
            <p:cNvSpPr/>
            <p:nvPr/>
          </p:nvSpPr>
          <p:spPr>
            <a:xfrm>
              <a:off x="8051318" y="948233"/>
              <a:ext cx="476326" cy="548374"/>
            </a:xfrm>
            <a:custGeom>
              <a:avLst/>
              <a:gdLst/>
              <a:ahLst/>
              <a:cxnLst/>
              <a:rect l="l" t="t" r="r" b="b"/>
              <a:pathLst>
                <a:path w="476326" h="548374">
                  <a:moveTo>
                    <a:pt x="241656" y="444"/>
                  </a:moveTo>
                  <a:lnTo>
                    <a:pt x="243839" y="1295"/>
                  </a:lnTo>
                  <a:lnTo>
                    <a:pt x="469303" y="114021"/>
                  </a:lnTo>
                  <a:lnTo>
                    <a:pt x="471664" y="115545"/>
                  </a:lnTo>
                  <a:lnTo>
                    <a:pt x="473622" y="117551"/>
                  </a:lnTo>
                  <a:lnTo>
                    <a:pt x="475094" y="119939"/>
                  </a:lnTo>
                  <a:lnTo>
                    <a:pt x="476007" y="122593"/>
                  </a:lnTo>
                  <a:lnTo>
                    <a:pt x="476326" y="125387"/>
                  </a:lnTo>
                  <a:lnTo>
                    <a:pt x="476326" y="422986"/>
                  </a:lnTo>
                  <a:lnTo>
                    <a:pt x="476007" y="425780"/>
                  </a:lnTo>
                  <a:lnTo>
                    <a:pt x="475094" y="428434"/>
                  </a:lnTo>
                  <a:lnTo>
                    <a:pt x="473622" y="430822"/>
                  </a:lnTo>
                  <a:lnTo>
                    <a:pt x="471664" y="432829"/>
                  </a:lnTo>
                  <a:lnTo>
                    <a:pt x="469303" y="434353"/>
                  </a:lnTo>
                  <a:lnTo>
                    <a:pt x="243839" y="547078"/>
                  </a:lnTo>
                  <a:lnTo>
                    <a:pt x="241656" y="547929"/>
                  </a:lnTo>
                  <a:lnTo>
                    <a:pt x="239344" y="548374"/>
                  </a:lnTo>
                  <a:lnTo>
                    <a:pt x="236982" y="548374"/>
                  </a:lnTo>
                  <a:lnTo>
                    <a:pt x="234670" y="547929"/>
                  </a:lnTo>
                  <a:lnTo>
                    <a:pt x="232486" y="547078"/>
                  </a:lnTo>
                  <a:lnTo>
                    <a:pt x="7023" y="434353"/>
                  </a:lnTo>
                  <a:lnTo>
                    <a:pt x="4660" y="432829"/>
                  </a:lnTo>
                  <a:lnTo>
                    <a:pt x="2704" y="430822"/>
                  </a:lnTo>
                  <a:lnTo>
                    <a:pt x="1219" y="428434"/>
                  </a:lnTo>
                  <a:lnTo>
                    <a:pt x="305" y="425780"/>
                  </a:lnTo>
                  <a:lnTo>
                    <a:pt x="0" y="422986"/>
                  </a:lnTo>
                  <a:lnTo>
                    <a:pt x="0" y="125387"/>
                  </a:lnTo>
                  <a:lnTo>
                    <a:pt x="305" y="122593"/>
                  </a:lnTo>
                  <a:lnTo>
                    <a:pt x="1219" y="119939"/>
                  </a:lnTo>
                  <a:lnTo>
                    <a:pt x="2704" y="117551"/>
                  </a:lnTo>
                  <a:lnTo>
                    <a:pt x="4660" y="115545"/>
                  </a:lnTo>
                  <a:lnTo>
                    <a:pt x="7023" y="114021"/>
                  </a:lnTo>
                  <a:lnTo>
                    <a:pt x="232486" y="1295"/>
                  </a:lnTo>
                  <a:lnTo>
                    <a:pt x="234670" y="444"/>
                  </a:lnTo>
                  <a:lnTo>
                    <a:pt x="236982" y="0"/>
                  </a:lnTo>
                  <a:lnTo>
                    <a:pt x="239344" y="0"/>
                  </a:lnTo>
                  <a:moveTo>
                    <a:pt x="25400" y="133229"/>
                  </a:moveTo>
                  <a:lnTo>
                    <a:pt x="25400" y="415144"/>
                  </a:lnTo>
                  <a:lnTo>
                    <a:pt x="238163" y="521519"/>
                  </a:lnTo>
                  <a:lnTo>
                    <a:pt x="450926" y="415144"/>
                  </a:lnTo>
                  <a:lnTo>
                    <a:pt x="450926" y="133229"/>
                  </a:lnTo>
                  <a:lnTo>
                    <a:pt x="238163" y="26854"/>
                  </a:lnTo>
                </a:path>
              </a:pathLst>
            </a:custGeom>
            <a:solidFill>
              <a:srgbClr val="A6A6A6">
                <a:alpha val="100000"/>
              </a:srgbClr>
            </a:solidFill>
          </p:spPr>
        </p:sp>
        <p:sp>
          <p:nvSpPr>
            <p:cNvPr id="4711" name="VectorPath 4711"/>
            <p:cNvSpPr/>
            <p:nvPr/>
          </p:nvSpPr>
          <p:spPr>
            <a:xfrm>
              <a:off x="10300716" y="128016"/>
              <a:ext cx="170688" cy="196596"/>
            </a:xfrm>
            <a:custGeom>
              <a:avLst/>
              <a:gdLst/>
              <a:ahLst/>
              <a:cxnLst/>
              <a:rect l="l" t="t" r="r" b="b"/>
              <a:pathLst>
                <a:path w="170688" h="196596">
                  <a:moveTo>
                    <a:pt x="85344" y="0"/>
                  </a:moveTo>
                  <a:lnTo>
                    <a:pt x="170688" y="41148"/>
                  </a:lnTo>
                  <a:lnTo>
                    <a:pt x="170688" y="153924"/>
                  </a:lnTo>
                  <a:lnTo>
                    <a:pt x="85344" y="196596"/>
                  </a:lnTo>
                  <a:lnTo>
                    <a:pt x="0" y="153924"/>
                  </a:lnTo>
                  <a:lnTo>
                    <a:pt x="0" y="41148"/>
                  </a:lnTo>
                  <a:lnTo>
                    <a:pt x="85344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4712" name="VectorPath 4712"/>
            <p:cNvSpPr/>
            <p:nvPr/>
          </p:nvSpPr>
          <p:spPr>
            <a:xfrm>
              <a:off x="9994724" y="1127151"/>
              <a:ext cx="652069" cy="404774"/>
            </a:xfrm>
            <a:custGeom>
              <a:avLst/>
              <a:gdLst/>
              <a:ahLst/>
              <a:cxnLst/>
              <a:rect l="l" t="t" r="r" b="b"/>
              <a:pathLst>
                <a:path w="652069" h="404774">
                  <a:moveTo>
                    <a:pt x="652069" y="396646"/>
                  </a:moveTo>
                  <a:lnTo>
                    <a:pt x="647092" y="404774"/>
                  </a:lnTo>
                  <a:lnTo>
                    <a:pt x="0" y="8128"/>
                  </a:lnTo>
                  <a:lnTo>
                    <a:pt x="4978" y="0"/>
                  </a:lnTo>
                </a:path>
              </a:pathLst>
            </a:custGeom>
            <a:solidFill>
              <a:srgbClr val="BFBFBF">
                <a:alpha val="100000"/>
              </a:srgbClr>
            </a:solidFill>
          </p:spPr>
        </p:sp>
      </p:grpSp>
      <p:grpSp>
        <p:nvGrpSpPr>
          <p:cNvPr id="4714" name="Combination 4714"/>
          <p:cNvGrpSpPr/>
          <p:nvPr/>
        </p:nvGrpSpPr>
        <p:grpSpPr>
          <a:xfrm>
            <a:off x="3741090" y="462026"/>
            <a:ext cx="1167714" cy="1261770"/>
            <a:chOff x="3741090" y="462026"/>
            <a:chExt cx="1167714" cy="1261770"/>
          </a:xfrm>
        </p:grpSpPr>
        <p:sp>
          <p:nvSpPr>
            <p:cNvPr id="4715" name="VectorPath 4715"/>
            <p:cNvSpPr/>
            <p:nvPr/>
          </p:nvSpPr>
          <p:spPr>
            <a:xfrm>
              <a:off x="3741090" y="827849"/>
              <a:ext cx="773786" cy="895947"/>
            </a:xfrm>
            <a:custGeom>
              <a:avLst/>
              <a:gdLst/>
              <a:ahLst/>
              <a:cxnLst/>
              <a:rect l="l" t="t" r="r" b="b"/>
              <a:pathLst>
                <a:path w="773786" h="895947">
                  <a:moveTo>
                    <a:pt x="389027" y="445"/>
                  </a:moveTo>
                  <a:lnTo>
                    <a:pt x="771144" y="191516"/>
                  </a:lnTo>
                  <a:lnTo>
                    <a:pt x="772236" y="192253"/>
                  </a:lnTo>
                  <a:lnTo>
                    <a:pt x="773075" y="193269"/>
                  </a:lnTo>
                  <a:lnTo>
                    <a:pt x="773595" y="194475"/>
                  </a:lnTo>
                  <a:lnTo>
                    <a:pt x="773786" y="195771"/>
                  </a:lnTo>
                  <a:lnTo>
                    <a:pt x="773786" y="700177"/>
                  </a:lnTo>
                  <a:lnTo>
                    <a:pt x="773595" y="701472"/>
                  </a:lnTo>
                  <a:lnTo>
                    <a:pt x="773075" y="702678"/>
                  </a:lnTo>
                  <a:lnTo>
                    <a:pt x="772236" y="703694"/>
                  </a:lnTo>
                  <a:lnTo>
                    <a:pt x="771144" y="704431"/>
                  </a:lnTo>
                  <a:lnTo>
                    <a:pt x="389027" y="895503"/>
                  </a:lnTo>
                  <a:lnTo>
                    <a:pt x="387629" y="895947"/>
                  </a:lnTo>
                  <a:lnTo>
                    <a:pt x="386156" y="895947"/>
                  </a:lnTo>
                  <a:lnTo>
                    <a:pt x="384759" y="895503"/>
                  </a:lnTo>
                  <a:lnTo>
                    <a:pt x="2642" y="704431"/>
                  </a:lnTo>
                  <a:lnTo>
                    <a:pt x="1562" y="703694"/>
                  </a:lnTo>
                  <a:lnTo>
                    <a:pt x="711" y="702678"/>
                  </a:lnTo>
                  <a:lnTo>
                    <a:pt x="190" y="701472"/>
                  </a:lnTo>
                  <a:lnTo>
                    <a:pt x="0" y="700177"/>
                  </a:lnTo>
                  <a:lnTo>
                    <a:pt x="0" y="195771"/>
                  </a:lnTo>
                  <a:lnTo>
                    <a:pt x="190" y="194475"/>
                  </a:lnTo>
                  <a:lnTo>
                    <a:pt x="711" y="193269"/>
                  </a:lnTo>
                  <a:lnTo>
                    <a:pt x="1562" y="192253"/>
                  </a:lnTo>
                  <a:lnTo>
                    <a:pt x="2642" y="191516"/>
                  </a:lnTo>
                  <a:lnTo>
                    <a:pt x="384759" y="445"/>
                  </a:lnTo>
                  <a:lnTo>
                    <a:pt x="386156" y="0"/>
                  </a:lnTo>
                  <a:lnTo>
                    <a:pt x="387629" y="0"/>
                  </a:lnTo>
                  <a:moveTo>
                    <a:pt x="9525" y="198711"/>
                  </a:moveTo>
                  <a:lnTo>
                    <a:pt x="9525" y="697223"/>
                  </a:lnTo>
                  <a:lnTo>
                    <a:pt x="386893" y="885914"/>
                  </a:lnTo>
                  <a:lnTo>
                    <a:pt x="764261" y="697224"/>
                  </a:lnTo>
                  <a:lnTo>
                    <a:pt x="764261" y="198710"/>
                  </a:lnTo>
                  <a:lnTo>
                    <a:pt x="386893" y="10033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4716" name="VectorPath 4716"/>
            <p:cNvSpPr/>
            <p:nvPr/>
          </p:nvSpPr>
          <p:spPr>
            <a:xfrm>
              <a:off x="4590288" y="749808"/>
              <a:ext cx="318516" cy="368808"/>
            </a:xfrm>
            <a:custGeom>
              <a:avLst/>
              <a:gdLst/>
              <a:ahLst/>
              <a:cxnLst/>
              <a:rect l="l" t="t" r="r" b="b"/>
              <a:pathLst>
                <a:path w="318516" h="368808">
                  <a:moveTo>
                    <a:pt x="158496" y="0"/>
                  </a:moveTo>
                  <a:lnTo>
                    <a:pt x="318516" y="79248"/>
                  </a:lnTo>
                  <a:lnTo>
                    <a:pt x="318516" y="289560"/>
                  </a:lnTo>
                  <a:lnTo>
                    <a:pt x="158496" y="368808"/>
                  </a:lnTo>
                  <a:lnTo>
                    <a:pt x="0" y="289560"/>
                  </a:lnTo>
                  <a:lnTo>
                    <a:pt x="0" y="79248"/>
                  </a:lnTo>
                  <a:lnTo>
                    <a:pt x="158496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717" name="VectorPath 4717"/>
            <p:cNvSpPr/>
            <p:nvPr/>
          </p:nvSpPr>
          <p:spPr>
            <a:xfrm>
              <a:off x="3896182" y="462026"/>
              <a:ext cx="696404" cy="374739"/>
            </a:xfrm>
            <a:custGeom>
              <a:avLst/>
              <a:gdLst/>
              <a:ahLst/>
              <a:cxnLst/>
              <a:rect l="l" t="t" r="r" b="b"/>
              <a:pathLst>
                <a:path w="696404" h="374739">
                  <a:moveTo>
                    <a:pt x="696404" y="366319"/>
                  </a:moveTo>
                  <a:lnTo>
                    <a:pt x="691960" y="374739"/>
                  </a:lnTo>
                  <a:lnTo>
                    <a:pt x="0" y="8420"/>
                  </a:lnTo>
                  <a:lnTo>
                    <a:pt x="4457" y="0"/>
                  </a:lnTo>
                </a:path>
              </a:pathLst>
            </a:custGeom>
            <a:solidFill>
              <a:srgbClr val="BFBFBF">
                <a:alpha val="100000"/>
              </a:srgbClr>
            </a:solidFill>
          </p:spPr>
        </p:sp>
      </p:grpSp>
      <p:pic>
        <p:nvPicPr>
          <p:cNvPr id="4719" name="7E5E21BC-C917-49F7-9160-40521D14F93D"/>
          <p:cNvPicPr>
            <a:picLocks noChangeAspect="1"/>
          </p:cNvPicPr>
          <p:nvPr/>
        </p:nvPicPr>
        <p:blipFill>
          <a:blip r:embed="rId3" cstate="print">
            <a:extLst>
              <a:ext uri="{D291D04A-E836-4430-B1F3-103EEDE8463F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720" name="VectorPath 4720"/>
          <p:cNvSpPr/>
          <p:nvPr/>
        </p:nvSpPr>
        <p:spPr>
          <a:xfrm>
            <a:off x="932688" y="662940"/>
            <a:ext cx="178308" cy="205740"/>
          </a:xfrm>
          <a:custGeom>
            <a:avLst/>
            <a:gdLst/>
            <a:ahLst/>
            <a:cxnLst/>
            <a:rect l="l" t="t" r="r" b="b"/>
            <a:pathLst>
              <a:path w="178308" h="205740">
                <a:moveTo>
                  <a:pt x="89916" y="0"/>
                </a:moveTo>
                <a:lnTo>
                  <a:pt x="178308" y="44196"/>
                </a:lnTo>
                <a:lnTo>
                  <a:pt x="178308" y="161544"/>
                </a:lnTo>
                <a:lnTo>
                  <a:pt x="89916" y="205740"/>
                </a:lnTo>
                <a:lnTo>
                  <a:pt x="0" y="161544"/>
                </a:lnTo>
                <a:lnTo>
                  <a:pt x="0" y="44196"/>
                </a:lnTo>
                <a:lnTo>
                  <a:pt x="89916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4721" name="9C7BF1AC-C4DF-4201-63B7-17CD21713721"/>
          <p:cNvPicPr>
            <a:picLocks noChangeAspect="1"/>
          </p:cNvPicPr>
          <p:nvPr/>
        </p:nvPicPr>
        <p:blipFill>
          <a:blip r:embed="rId4" cstate="print">
            <a:extLst>
              <a:ext uri="{F39EB55B-B65A-47E6-C3EB-F11D6D2E11A3}"/>
            </a:extLst>
          </a:blip>
          <a:srcRect/>
          <a:stretch>
            <a:fillRect/>
          </a:stretch>
        </p:blipFill>
        <p:spPr>
          <a:xfrm>
            <a:off x="3441700" y="2429637"/>
            <a:ext cx="5343525" cy="762000"/>
          </a:xfrm>
          <a:prstGeom prst="rect">
            <a:avLst/>
          </a:prstGeom>
        </p:spPr>
      </p:pic>
      <p:sp>
        <p:nvSpPr>
          <p:cNvPr id="4722" name="VectorPath 4722"/>
          <p:cNvSpPr/>
          <p:nvPr/>
        </p:nvSpPr>
        <p:spPr>
          <a:xfrm>
            <a:off x="11275772" y="1206132"/>
            <a:ext cx="187935" cy="216370"/>
          </a:xfrm>
          <a:custGeom>
            <a:avLst/>
            <a:gdLst/>
            <a:ahLst/>
            <a:cxnLst/>
            <a:rect l="l" t="t" r="r" b="b"/>
            <a:pathLst>
              <a:path w="187935" h="216370">
                <a:moveTo>
                  <a:pt x="96089" y="457"/>
                </a:moveTo>
                <a:lnTo>
                  <a:pt x="185293" y="45059"/>
                </a:lnTo>
                <a:lnTo>
                  <a:pt x="186387" y="45796"/>
                </a:lnTo>
                <a:lnTo>
                  <a:pt x="187224" y="46812"/>
                </a:lnTo>
                <a:lnTo>
                  <a:pt x="187744" y="48019"/>
                </a:lnTo>
                <a:lnTo>
                  <a:pt x="187935" y="49314"/>
                </a:lnTo>
                <a:lnTo>
                  <a:pt x="187935" y="167068"/>
                </a:lnTo>
                <a:lnTo>
                  <a:pt x="187744" y="168364"/>
                </a:lnTo>
                <a:lnTo>
                  <a:pt x="187224" y="169570"/>
                </a:lnTo>
                <a:lnTo>
                  <a:pt x="186387" y="170574"/>
                </a:lnTo>
                <a:lnTo>
                  <a:pt x="185293" y="171323"/>
                </a:lnTo>
                <a:lnTo>
                  <a:pt x="96089" y="215925"/>
                </a:lnTo>
                <a:lnTo>
                  <a:pt x="94692" y="216370"/>
                </a:lnTo>
                <a:lnTo>
                  <a:pt x="93232" y="216370"/>
                </a:lnTo>
                <a:lnTo>
                  <a:pt x="91835" y="215925"/>
                </a:lnTo>
                <a:lnTo>
                  <a:pt x="2629" y="171323"/>
                </a:lnTo>
                <a:lnTo>
                  <a:pt x="1550" y="170574"/>
                </a:lnTo>
                <a:lnTo>
                  <a:pt x="713" y="169570"/>
                </a:lnTo>
                <a:lnTo>
                  <a:pt x="178" y="168364"/>
                </a:lnTo>
                <a:lnTo>
                  <a:pt x="-1" y="167068"/>
                </a:lnTo>
                <a:lnTo>
                  <a:pt x="-1" y="49314"/>
                </a:lnTo>
                <a:lnTo>
                  <a:pt x="178" y="48019"/>
                </a:lnTo>
                <a:lnTo>
                  <a:pt x="713" y="46812"/>
                </a:lnTo>
                <a:lnTo>
                  <a:pt x="1550" y="45796"/>
                </a:lnTo>
                <a:lnTo>
                  <a:pt x="2629" y="45059"/>
                </a:lnTo>
                <a:lnTo>
                  <a:pt x="91835" y="457"/>
                </a:lnTo>
                <a:lnTo>
                  <a:pt x="93232" y="0"/>
                </a:lnTo>
                <a:lnTo>
                  <a:pt x="94692" y="0"/>
                </a:lnTo>
                <a:moveTo>
                  <a:pt x="9524" y="52248"/>
                </a:moveTo>
                <a:lnTo>
                  <a:pt x="9524" y="164121"/>
                </a:lnTo>
                <a:lnTo>
                  <a:pt x="93962" y="206340"/>
                </a:lnTo>
                <a:lnTo>
                  <a:pt x="178411" y="164115"/>
                </a:lnTo>
                <a:lnTo>
                  <a:pt x="178411" y="52255"/>
                </a:lnTo>
                <a:lnTo>
                  <a:pt x="93962" y="1003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</p:spTree>
    <p:extLst>
      <p:ext uri="{3CC35DB9-01F4-4676-140A-CA474E595FA3}"/>
    </p:extLst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3" name="VectorPath 4723"/>
          <p:cNvSpPr/>
          <p:nvPr/>
        </p:nvSpPr>
        <p:spPr>
          <a:xfrm>
            <a:off x="441293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sp>
        <p:nvSpPr>
          <p:cNvPr id="4724" name="VectorPath 4724"/>
          <p:cNvSpPr/>
          <p:nvPr/>
        </p:nvSpPr>
        <p:spPr>
          <a:xfrm>
            <a:off x="1284732" y="2458682"/>
            <a:ext cx="474764" cy="474472"/>
          </a:xfrm>
          <a:custGeom>
            <a:avLst/>
            <a:gdLst/>
            <a:ahLst/>
            <a:cxnLst/>
            <a:rect l="l" t="t" r="r" b="b"/>
            <a:pathLst>
              <a:path w="474764" h="474472">
                <a:moveTo>
                  <a:pt x="0" y="237274"/>
                </a:moveTo>
                <a:cubicBezTo>
                  <a:pt x="292" y="106210"/>
                  <a:pt x="106515" y="0"/>
                  <a:pt x="237528" y="0"/>
                </a:cubicBezTo>
                <a:cubicBezTo>
                  <a:pt x="368554" y="0"/>
                  <a:pt x="474764" y="106210"/>
                  <a:pt x="474764" y="237236"/>
                </a:cubicBezTo>
                <a:cubicBezTo>
                  <a:pt x="474764" y="368262"/>
                  <a:pt x="368554" y="474472"/>
                  <a:pt x="237528" y="474472"/>
                </a:cubicBezTo>
                <a:cubicBezTo>
                  <a:pt x="106515" y="474472"/>
                  <a:pt x="292" y="368262"/>
                  <a:pt x="0" y="237274"/>
                </a:cubicBez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4725" name="92294489-DBD9-40FC-8E5E-82B3E381C198"/>
          <p:cNvPicPr>
            <a:picLocks noChangeAspect="1"/>
          </p:cNvPicPr>
          <p:nvPr/>
        </p:nvPicPr>
        <p:blipFill>
          <a:blip r:embed="rId2" cstate="print">
            <a:extLst>
              <a:ext uri="{DD142691-8A66-421B-8F3D-DA957829646A}"/>
            </a:extLst>
          </a:blip>
          <a:srcRect/>
          <a:stretch>
            <a:fillRect/>
          </a:stretch>
        </p:blipFill>
        <p:spPr>
          <a:xfrm>
            <a:off x="1303833" y="2476120"/>
            <a:ext cx="447675" cy="447675"/>
          </a:xfrm>
          <a:prstGeom prst="rect">
            <a:avLst/>
          </a:prstGeom>
        </p:spPr>
      </p:pic>
      <p:sp>
        <p:nvSpPr>
          <p:cNvPr id="4726" name="TextBox4726"/>
          <p:cNvSpPr txBox="1"/>
          <p:nvPr/>
        </p:nvSpPr>
        <p:spPr>
          <a:xfrm>
            <a:off x="1284732" y="2353168"/>
            <a:ext cx="8355521" cy="10002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9769" marR="0" indent="3664217" eaLnBrk="0">
              <a:lnSpc>
                <a:spcPct val="162037"/>
              </a:lnSpc>
            </a:pPr>
            <a:r>
              <a:rPr lang="en-US" altLang="zh-CN" sz="2000" kern="0" spc="-17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000" kern="0" spc="-1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2000" kern="0" spc="-17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0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掌握如</a:t>
            </a:r>
            <a:r>
              <a:rPr lang="en-US" altLang="zh-CN" sz="20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何使用Locust进行接口性能测试</a:t>
            </a:r>
            <a:r>
              <a:rPr lang="en-US" altLang="zh-CN" sz="20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050" kern="0" spc="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Learning</a:t>
            </a:r>
            <a:r>
              <a:rPr lang="en-US" altLang="zh-CN" sz="2050" kern="0" spc="-1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050" kern="0" spc="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Objectives</a:t>
            </a:r>
          </a:p>
        </p:txBody>
      </p:sp>
      <p:sp>
        <p:nvSpPr>
          <p:cNvPr id="4728" name="TextBox4728"/>
          <p:cNvSpPr txBox="1"/>
          <p:nvPr/>
        </p:nvSpPr>
        <p:spPr>
          <a:xfrm>
            <a:off x="1814119" y="2353168"/>
            <a:ext cx="214122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6225" kern="0" spc="9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学习目</a:t>
            </a:r>
            <a:r>
              <a:rPr lang="en-US" altLang="zh-CN" sz="6225" kern="0" spc="7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标</a:t>
            </a:r>
          </a:p>
        </p:txBody>
      </p:sp>
      <p:grpSp>
        <p:nvGrpSpPr>
          <p:cNvPr id="4730" name="Combination 4730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4731" name="VectorPath 4731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4732" name="VectorPath 4732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938DF8F1-38EA-4F82-1586-9A9628087105}"/>
    </p:extLst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3" name="VectorPath 4733"/>
          <p:cNvSpPr/>
          <p:nvPr/>
        </p:nvSpPr>
        <p:spPr>
          <a:xfrm>
            <a:off x="440277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grpSp>
        <p:nvGrpSpPr>
          <p:cNvPr id="4734" name="Combination 4734"/>
          <p:cNvGrpSpPr/>
          <p:nvPr/>
        </p:nvGrpSpPr>
        <p:grpSpPr>
          <a:xfrm>
            <a:off x="2196084" y="2410968"/>
            <a:ext cx="495300" cy="464820"/>
            <a:chOff x="2196084" y="2410968"/>
            <a:chExt cx="495300" cy="464820"/>
          </a:xfrm>
        </p:grpSpPr>
        <p:sp>
          <p:nvSpPr>
            <p:cNvPr id="4735" name="VectorPath 4735"/>
            <p:cNvSpPr/>
            <p:nvPr/>
          </p:nvSpPr>
          <p:spPr>
            <a:xfrm>
              <a:off x="2314956" y="2410968"/>
              <a:ext cx="376428" cy="437388"/>
            </a:xfrm>
            <a:custGeom>
              <a:avLst/>
              <a:gdLst/>
              <a:ahLst/>
              <a:cxnLst/>
              <a:rect l="l" t="t" r="r" b="b"/>
              <a:pathLst>
                <a:path w="376428" h="437388">
                  <a:moveTo>
                    <a:pt x="187452" y="0"/>
                  </a:moveTo>
                  <a:lnTo>
                    <a:pt x="376428" y="94488"/>
                  </a:lnTo>
                  <a:lnTo>
                    <a:pt x="376428" y="342900"/>
                  </a:lnTo>
                  <a:lnTo>
                    <a:pt x="187452" y="437388"/>
                  </a:lnTo>
                  <a:lnTo>
                    <a:pt x="0" y="342900"/>
                  </a:lnTo>
                  <a:lnTo>
                    <a:pt x="0" y="94488"/>
                  </a:lnTo>
                  <a:lnTo>
                    <a:pt x="187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4736" name="VectorPath 4736"/>
            <p:cNvSpPr/>
            <p:nvPr/>
          </p:nvSpPr>
          <p:spPr>
            <a:xfrm>
              <a:off x="2196084" y="2628900"/>
              <a:ext cx="211836" cy="246888"/>
            </a:xfrm>
            <a:custGeom>
              <a:avLst/>
              <a:gdLst/>
              <a:ahLst/>
              <a:cxnLst/>
              <a:rect l="l" t="t" r="r" b="b"/>
              <a:pathLst>
                <a:path w="211836" h="246888">
                  <a:moveTo>
                    <a:pt x="106680" y="0"/>
                  </a:moveTo>
                  <a:lnTo>
                    <a:pt x="211836" y="53340"/>
                  </a:lnTo>
                  <a:lnTo>
                    <a:pt x="211836" y="193548"/>
                  </a:lnTo>
                  <a:lnTo>
                    <a:pt x="106680" y="246888"/>
                  </a:lnTo>
                  <a:lnTo>
                    <a:pt x="0" y="193548"/>
                  </a:lnTo>
                  <a:lnTo>
                    <a:pt x="0" y="53340"/>
                  </a:lnTo>
                  <a:lnTo>
                    <a:pt x="106680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4737" name="TextBox4737"/>
          <p:cNvSpPr txBox="1"/>
          <p:nvPr/>
        </p:nvSpPr>
        <p:spPr>
          <a:xfrm>
            <a:off x="2196084" y="2020301"/>
            <a:ext cx="5438547" cy="20833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381147" marR="0" lvl="0" indent="-457200" eaLnBrk="0">
              <a:lnSpc>
                <a:spcPct val="98809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ocust介绍和安装</a:t>
            </a:r>
          </a:p>
          <a:p>
            <a:pPr marL="2923947" marR="0" indent="0" eaLnBrk="0">
              <a:lnSpc>
                <a:spcPct val="235714"/>
              </a:lnSpc>
            </a:pPr>
            <a:r>
              <a:rPr lang="en-US" altLang="zh-CN" sz="1750" kern="0" spc="0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-2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案例演示环境说明</a:t>
            </a:r>
          </a:p>
          <a:p>
            <a:pPr marL="0" marR="0" indent="0" eaLnBrk="0">
              <a:lnSpc>
                <a:spcPct val="206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923947" marR="0" indent="0" eaLnBrk="0">
              <a:lnSpc>
                <a:spcPct val="164404"/>
              </a:lnSpc>
            </a:pPr>
            <a:r>
              <a:rPr lang="en-US" altLang="zh-CN" sz="1750" kern="0" spc="130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17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1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编写Locust测试脚本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750" kern="0" dirty="0">
                <a:latin typeface="Wingdings" pitchFamily="2" charset="0"/>
                <a:ea typeface="Wingdings" pitchFamily="2" charset="0"/>
                <a:cs typeface="Wingdings" pitchFamily="2" charset="0"/>
              </a:rPr>
            </a:br>
            <a:r>
              <a:rPr lang="en-US" altLang="zh-CN" sz="1750" kern="0" spc="0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-2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运行Locust</a:t>
            </a:r>
          </a:p>
        </p:txBody>
      </p:sp>
      <p:sp>
        <p:nvSpPr>
          <p:cNvPr id="4739" name="TextBox4739"/>
          <p:cNvSpPr txBox="1"/>
          <p:nvPr/>
        </p:nvSpPr>
        <p:spPr>
          <a:xfrm>
            <a:off x="2777896" y="2280309"/>
            <a:ext cx="106934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6225" kern="0" spc="7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目录</a:t>
            </a:r>
          </a:p>
        </p:txBody>
      </p:sp>
      <p:sp>
        <p:nvSpPr>
          <p:cNvPr id="4740" name="TextBox4740"/>
          <p:cNvSpPr txBox="1"/>
          <p:nvPr/>
        </p:nvSpPr>
        <p:spPr>
          <a:xfrm>
            <a:off x="2247239" y="2964797"/>
            <a:ext cx="1591107" cy="418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750" kern="0" spc="-15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</a:t>
            </a:r>
            <a:r>
              <a:rPr lang="en-US" altLang="zh-CN" sz="2750" kern="0" spc="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ontents</a:t>
            </a:r>
          </a:p>
        </p:txBody>
      </p:sp>
      <p:grpSp>
        <p:nvGrpSpPr>
          <p:cNvPr id="4742" name="Combination 4742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4743" name="VectorPath 4743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4744" name="VectorPath 4744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363B9CE3-6340-4D07-69DE-4844C5BE5DEE}"/>
    </p:extLst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45" name="Combination 474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746" name="VectorPath 474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747" name="VectorPath 474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748" name="TextBox4748"/>
          <p:cNvSpPr txBox="1"/>
          <p:nvPr/>
        </p:nvSpPr>
        <p:spPr>
          <a:xfrm>
            <a:off x="802323" y="345580"/>
            <a:ext cx="306578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01-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Locust介绍和安装</a:t>
            </a:r>
          </a:p>
        </p:txBody>
      </p:sp>
      <p:sp>
        <p:nvSpPr>
          <p:cNvPr id="4750" name="VectorPath 475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751" name="TextBox4751"/>
          <p:cNvSpPr txBox="1"/>
          <p:nvPr/>
        </p:nvSpPr>
        <p:spPr>
          <a:xfrm>
            <a:off x="802323" y="1146414"/>
            <a:ext cx="115189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ocust特点</a:t>
            </a:r>
          </a:p>
        </p:txBody>
      </p:sp>
      <p:pic>
        <p:nvPicPr>
          <p:cNvPr id="4752" name="9C44B780-28DC-4734-D7AF-A9B1F028051D"/>
          <p:cNvPicPr>
            <a:picLocks noChangeAspect="1"/>
          </p:cNvPicPr>
          <p:nvPr/>
        </p:nvPicPr>
        <p:blipFill>
          <a:blip r:embed="rId2" cstate="print">
            <a:extLst>
              <a:ext uri="{6F48D96B-6111-44DB-554B-8D49894AB4E4}"/>
            </a:extLst>
          </a:blip>
          <a:srcRect/>
          <a:stretch>
            <a:fillRect/>
          </a:stretch>
        </p:blipFill>
        <p:spPr>
          <a:xfrm>
            <a:off x="841248" y="1990344"/>
            <a:ext cx="5969509" cy="3707892"/>
          </a:xfrm>
          <a:prstGeom prst="rect">
            <a:avLst/>
          </a:prstGeom>
        </p:spPr>
      </p:pic>
      <p:sp>
        <p:nvSpPr>
          <p:cNvPr id="4753" name="TextBox4753"/>
          <p:cNvSpPr txBox="1"/>
          <p:nvPr/>
        </p:nvSpPr>
        <p:spPr>
          <a:xfrm>
            <a:off x="7434326" y="2896266"/>
            <a:ext cx="2489835" cy="16635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3497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基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于Python的开源负载测试工具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支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持多种操作系统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支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持二次开发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够模拟更多用户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基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于协程（微线程）的并发</a:t>
            </a:r>
          </a:p>
        </p:txBody>
      </p:sp>
      <p:pic>
        <p:nvPicPr>
          <p:cNvPr id="4754" name="838C84D7-95FD-45E8-B4B9-174195F959E8"/>
          <p:cNvPicPr>
            <a:picLocks noChangeAspect="1"/>
          </p:cNvPicPr>
          <p:nvPr/>
        </p:nvPicPr>
        <p:blipFill>
          <a:blip r:embed="rId3" cstate="print">
            <a:extLst>
              <a:ext uri="{07DF312D-7924-435B-1928-7AB6184F2416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755" name="TextBox4755"/>
          <p:cNvSpPr txBox="1"/>
          <p:nvPr/>
        </p:nvSpPr>
        <p:spPr>
          <a:xfrm>
            <a:off x="3468658" y="1911618"/>
            <a:ext cx="5073327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05624" marR="1347706" indent="0" algn="just" eaLnBrk="0">
              <a:lnSpc>
                <a:spcPct val="185507"/>
              </a:lnSpc>
              <a:spcAft>
                <a:spcPts val="0"/>
              </a:spcAft>
            </a:pPr>
            <a:r>
              <a:rPr lang="en-US" altLang="zh-CN" sz="1150" kern="0" spc="1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  <a:r>
              <a:rPr lang="en-US" altLang="zh-CN" sz="1150" kern="0" spc="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br>
              <a:rPr lang="en-US" altLang="zh-CN" sz="1150" kern="0" dirty="0">
                <a:latin typeface="Wingdings" pitchFamily="2" charset="0"/>
                <a:ea typeface="Wingdings" pitchFamily="2" charset="0"/>
                <a:cs typeface="Wingdings" pitchFamily="2" charset="0"/>
              </a:rPr>
            </a:br>
            <a:r>
              <a:rPr lang="en-US" altLang="zh-CN" sz="1150" kern="0" spc="1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  <a:r>
              <a:rPr lang="en-US" altLang="zh-CN" sz="1150" kern="0" spc="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br>
              <a:rPr lang="en-US" altLang="zh-CN" sz="1150" kern="0" dirty="0">
                <a:latin typeface="Wingdings" pitchFamily="2" charset="0"/>
                <a:ea typeface="Wingdings" pitchFamily="2" charset="0"/>
                <a:cs typeface="Wingdings" pitchFamily="2" charset="0"/>
              </a:rPr>
            </a:br>
            <a:r>
              <a:rPr lang="en-US" altLang="zh-CN" sz="1150" kern="0" spc="1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  <a:r>
              <a:rPr lang="en-US" altLang="zh-CN" sz="1150" kern="0" spc="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br>
              <a:rPr lang="en-US" altLang="zh-CN" sz="1150" kern="0" dirty="0">
                <a:latin typeface="Wingdings" pitchFamily="2" charset="0"/>
                <a:ea typeface="Wingdings" pitchFamily="2" charset="0"/>
                <a:cs typeface="Wingdings" pitchFamily="2" charset="0"/>
              </a:rPr>
            </a:br>
            <a:r>
              <a:rPr lang="en-US" altLang="zh-CN" sz="1150" kern="0" spc="1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  <a:r>
              <a:rPr lang="en-US" altLang="zh-CN" sz="1150" kern="0" spc="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br>
              <a:rPr lang="en-US" altLang="zh-CN" sz="1150" kern="0" dirty="0">
                <a:latin typeface="Wingdings" pitchFamily="2" charset="0"/>
                <a:ea typeface="Wingdings" pitchFamily="2" charset="0"/>
                <a:cs typeface="Wingdings" pitchFamily="2" charset="0"/>
              </a:rPr>
            </a:br>
            <a:r>
              <a:rPr lang="en-US" altLang="zh-CN" sz="1150" kern="0" spc="-90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  <a:p>
            <a:pPr marL="0" marR="0" indent="0" eaLnBrk="0">
              <a:lnSpc>
                <a:spcPct val="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8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757" name="VectorPath 475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758" name="VectorPath 475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4E4603B-82F2-4E4F-6F52-828AC7AE33E8}"/>
    </p:extLst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59" name="Combination 475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760" name="VectorPath 476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761" name="VectorPath 476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762" name="TextBox4762"/>
          <p:cNvSpPr txBox="1"/>
          <p:nvPr/>
        </p:nvSpPr>
        <p:spPr>
          <a:xfrm>
            <a:off x="802323" y="345580"/>
            <a:ext cx="306578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01-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Locust介绍和安装</a:t>
            </a:r>
          </a:p>
        </p:txBody>
      </p:sp>
      <p:sp>
        <p:nvSpPr>
          <p:cNvPr id="4764" name="VectorPath 476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765" name="TextBox4765"/>
          <p:cNvSpPr txBox="1"/>
          <p:nvPr/>
        </p:nvSpPr>
        <p:spPr>
          <a:xfrm>
            <a:off x="802323" y="1146414"/>
            <a:ext cx="230632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Locust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与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JMeter对比</a:t>
            </a:r>
          </a:p>
        </p:txBody>
      </p:sp>
      <p:graphicFrame>
        <p:nvGraphicFramePr>
          <p:cNvPr id="4766" name="Table47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411201"/>
              </p:ext>
            </p:extLst>
          </p:nvPr>
        </p:nvGraphicFramePr>
        <p:xfrm>
          <a:off x="1608174" y="1952423"/>
          <a:ext cx="8176261" cy="3365500"/>
        </p:xfrm>
        <a:graphic>
          <a:graphicData uri="http://schemas.openxmlformats.org/drawingml/2006/table">
            <a:tbl>
              <a:tblPr firstRow="1" bandRow="1"/>
              <a:tblGrid>
                <a:gridCol w="272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5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5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6550">
                <a:tc>
                  <a:txBody>
                    <a:bodyPr/>
                    <a:lstStyle/>
                    <a:p>
                      <a:pPr marL="0" marR="0" indent="0" eaLnBrk="0">
                        <a:lnSpc>
                          <a:spcPct val="79166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  <a:p>
                      <a:pPr marL="0" marR="0" indent="0" eaLnBrk="0">
                        <a:lnSpc>
                          <a:spcPct val="129166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</a:txBody>
                  <a:tcPr marL="6350" marR="6350" marT="635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101190"/>
                        </a:lnSpc>
                        <a:spcBef>
                          <a:spcPts val="30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J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Meter</a:t>
                      </a:r>
                    </a:p>
                  </a:txBody>
                  <a:tcPr marL="6350" marR="6350" marT="4445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101190"/>
                        </a:lnSpc>
                        <a:spcBef>
                          <a:spcPts val="30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L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ocust</a:t>
                      </a:r>
                    </a:p>
                  </a:txBody>
                  <a:tcPr marL="6350" marR="6350" marT="4445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授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权方式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开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源免费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开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源免费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语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言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J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ava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P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ython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测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试脚本形式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FF0000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G</a:t>
                      </a:r>
                      <a:r>
                        <a:rPr lang="en-US" altLang="zh-CN" sz="1400" kern="0" spc="0" baseline="0" noProof="0" dirty="0">
                          <a:solidFill>
                            <a:srgbClr val="FF0000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UI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P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ython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并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发机制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线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程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FF0000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协</a:t>
                      </a:r>
                      <a:r>
                        <a:rPr lang="en-US" altLang="zh-CN" sz="1400" kern="0" spc="0" baseline="0" noProof="0" dirty="0">
                          <a:solidFill>
                            <a:srgbClr val="FF0000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程（微线程）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单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机并发能力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低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FF0000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高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是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否支持分布式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支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持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支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持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实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时资源监控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不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支持（借助PerFMon插件）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不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支持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分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析报表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eaLnBrk="0">
                        <a:lnSpc>
                          <a:spcPct val="83333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  <a:p>
                      <a:pPr marL="0" marR="0" indent="0" eaLnBrk="0">
                        <a:lnSpc>
                          <a:spcPct val="129166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</a:txBody>
                  <a:tcPr marL="6350" marR="6350" marT="635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8214"/>
                        </a:lnSpc>
                        <a:spcBef>
                          <a:spcPts val="350"/>
                        </a:spcBef>
                        <a:spcAft>
                          <a:spcPts val="52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简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单图标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5238"/>
                        </a:lnSpc>
                        <a:spcBef>
                          <a:spcPts val="350"/>
                        </a:spcBef>
                        <a:spcAft>
                          <a:spcPts val="47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二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次开发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5238"/>
                        </a:lnSpc>
                        <a:spcBef>
                          <a:spcPts val="350"/>
                        </a:spcBef>
                        <a:spcAft>
                          <a:spcPts val="47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支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持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5238"/>
                        </a:lnSpc>
                        <a:spcBef>
                          <a:spcPts val="350"/>
                        </a:spcBef>
                        <a:spcAft>
                          <a:spcPts val="470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支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持</a:t>
                      </a:r>
                    </a:p>
                  </a:txBody>
                  <a:tcPr marL="6350" marR="6350" marT="50800" marB="635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770" name="VectorPath 477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771" name="VectorPath 477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E201DAB-3707-4525-5BAA-40632D0187DA}"/>
    </p:extLst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72" name="Combination 477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773" name="VectorPath 477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774" name="VectorPath 477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775" name="TextBox4775"/>
          <p:cNvSpPr txBox="1"/>
          <p:nvPr/>
        </p:nvSpPr>
        <p:spPr>
          <a:xfrm>
            <a:off x="802323" y="345580"/>
            <a:ext cx="306578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01-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Locust介绍和安装</a:t>
            </a:r>
          </a:p>
        </p:txBody>
      </p:sp>
      <p:sp>
        <p:nvSpPr>
          <p:cNvPr id="4777" name="VectorPath 477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778" name="TextBox4778"/>
          <p:cNvSpPr txBox="1"/>
          <p:nvPr/>
        </p:nvSpPr>
        <p:spPr>
          <a:xfrm>
            <a:off x="802323" y="1146414"/>
            <a:ext cx="115189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ocust安装</a:t>
            </a:r>
          </a:p>
        </p:txBody>
      </p:sp>
      <p:pic>
        <p:nvPicPr>
          <p:cNvPr id="4779" name="24E48508-E925-4E40-F087-10426898C420"/>
          <p:cNvPicPr>
            <a:picLocks noChangeAspect="1"/>
          </p:cNvPicPr>
          <p:nvPr/>
        </p:nvPicPr>
        <p:blipFill>
          <a:blip r:embed="rId2" cstate="print">
            <a:extLst>
              <a:ext uri="{60BA6D69-2241-4A51-9A42-2F567A3956F2}"/>
            </a:extLst>
          </a:blip>
          <a:srcRect/>
          <a:stretch>
            <a:fillRect/>
          </a:stretch>
        </p:blipFill>
        <p:spPr>
          <a:xfrm>
            <a:off x="1771650" y="1852613"/>
            <a:ext cx="2828925" cy="3219450"/>
          </a:xfrm>
          <a:prstGeom prst="rect">
            <a:avLst/>
          </a:prstGeom>
        </p:spPr>
      </p:pic>
      <p:sp>
        <p:nvSpPr>
          <p:cNvPr id="4780" name="VectorPath 4780"/>
          <p:cNvSpPr/>
          <p:nvPr/>
        </p:nvSpPr>
        <p:spPr>
          <a:xfrm>
            <a:off x="1212850" y="4578350"/>
            <a:ext cx="452438" cy="454025"/>
          </a:xfrm>
          <a:custGeom>
            <a:avLst/>
            <a:gdLst/>
            <a:ahLst/>
            <a:cxnLst/>
            <a:rect l="l" t="t" r="r" b="b"/>
            <a:pathLst>
              <a:path w="452438" h="454025">
                <a:moveTo>
                  <a:pt x="272440" y="227013"/>
                </a:moveTo>
                <a:cubicBezTo>
                  <a:pt x="272440" y="251574"/>
                  <a:pt x="252324" y="271208"/>
                  <a:pt x="227851" y="271208"/>
                </a:cubicBezTo>
                <a:cubicBezTo>
                  <a:pt x="203378" y="271208"/>
                  <a:pt x="183807" y="251574"/>
                  <a:pt x="183807" y="227013"/>
                </a:cubicBezTo>
                <a:cubicBezTo>
                  <a:pt x="183807" y="202451"/>
                  <a:pt x="203378" y="182816"/>
                  <a:pt x="227851" y="182816"/>
                </a:cubicBezTo>
                <a:cubicBezTo>
                  <a:pt x="252324" y="182816"/>
                  <a:pt x="272440" y="202451"/>
                  <a:pt x="272440" y="227013"/>
                </a:cubicBezTo>
                <a:moveTo>
                  <a:pt x="244704" y="0"/>
                </a:moveTo>
                <a:lnTo>
                  <a:pt x="208267" y="0"/>
                </a:lnTo>
                <a:lnTo>
                  <a:pt x="199034" y="36017"/>
                </a:lnTo>
                <a:cubicBezTo>
                  <a:pt x="191414" y="37109"/>
                  <a:pt x="184341" y="38748"/>
                  <a:pt x="177279" y="40932"/>
                </a:cubicBezTo>
                <a:lnTo>
                  <a:pt x="154978" y="10909"/>
                </a:lnTo>
                <a:lnTo>
                  <a:pt x="121806" y="25108"/>
                </a:lnTo>
                <a:lnTo>
                  <a:pt x="127254" y="62204"/>
                </a:lnTo>
                <a:cubicBezTo>
                  <a:pt x="121806" y="66027"/>
                  <a:pt x="116370" y="69304"/>
                  <a:pt x="111481" y="73127"/>
                </a:cubicBezTo>
                <a:lnTo>
                  <a:pt x="79400" y="53480"/>
                </a:lnTo>
                <a:lnTo>
                  <a:pt x="53835" y="79121"/>
                </a:lnTo>
                <a:lnTo>
                  <a:pt x="73406" y="112420"/>
                </a:lnTo>
                <a:cubicBezTo>
                  <a:pt x="68516" y="118414"/>
                  <a:pt x="64173" y="124968"/>
                  <a:pt x="60363" y="132054"/>
                </a:cubicBezTo>
                <a:lnTo>
                  <a:pt x="22301" y="126606"/>
                </a:lnTo>
                <a:lnTo>
                  <a:pt x="9246" y="160439"/>
                </a:lnTo>
                <a:lnTo>
                  <a:pt x="40780" y="183362"/>
                </a:lnTo>
                <a:cubicBezTo>
                  <a:pt x="39154" y="188811"/>
                  <a:pt x="38608" y="193726"/>
                  <a:pt x="37516" y="199187"/>
                </a:cubicBezTo>
                <a:lnTo>
                  <a:pt x="0" y="208458"/>
                </a:lnTo>
                <a:lnTo>
                  <a:pt x="0" y="244475"/>
                </a:lnTo>
                <a:lnTo>
                  <a:pt x="37516" y="254292"/>
                </a:lnTo>
                <a:cubicBezTo>
                  <a:pt x="38608" y="260845"/>
                  <a:pt x="39700" y="267398"/>
                  <a:pt x="41326" y="273393"/>
                </a:cubicBezTo>
                <a:lnTo>
                  <a:pt x="9792" y="296316"/>
                </a:lnTo>
                <a:lnTo>
                  <a:pt x="23381" y="329603"/>
                </a:lnTo>
                <a:lnTo>
                  <a:pt x="61989" y="324142"/>
                </a:lnTo>
                <a:cubicBezTo>
                  <a:pt x="65253" y="330149"/>
                  <a:pt x="69063" y="336156"/>
                  <a:pt x="73406" y="341604"/>
                </a:cubicBezTo>
                <a:lnTo>
                  <a:pt x="53289" y="374358"/>
                </a:lnTo>
                <a:lnTo>
                  <a:pt x="78854" y="399999"/>
                </a:lnTo>
                <a:lnTo>
                  <a:pt x="111481" y="380352"/>
                </a:lnTo>
                <a:cubicBezTo>
                  <a:pt x="116370" y="384175"/>
                  <a:pt x="121806" y="387998"/>
                  <a:pt x="126708" y="391274"/>
                </a:cubicBezTo>
                <a:lnTo>
                  <a:pt x="120726" y="428371"/>
                </a:lnTo>
                <a:lnTo>
                  <a:pt x="153899" y="442570"/>
                </a:lnTo>
                <a:lnTo>
                  <a:pt x="176733" y="413093"/>
                </a:lnTo>
                <a:cubicBezTo>
                  <a:pt x="183807" y="415277"/>
                  <a:pt x="191414" y="416915"/>
                  <a:pt x="199034" y="418008"/>
                </a:cubicBezTo>
                <a:lnTo>
                  <a:pt x="207734" y="454025"/>
                </a:lnTo>
                <a:lnTo>
                  <a:pt x="243624" y="454025"/>
                </a:lnTo>
                <a:lnTo>
                  <a:pt x="252870" y="418554"/>
                </a:lnTo>
                <a:cubicBezTo>
                  <a:pt x="260477" y="417462"/>
                  <a:pt x="268097" y="415824"/>
                  <a:pt x="275704" y="414185"/>
                </a:cubicBezTo>
                <a:lnTo>
                  <a:pt x="297459" y="443116"/>
                </a:lnTo>
                <a:lnTo>
                  <a:pt x="330086" y="428917"/>
                </a:lnTo>
                <a:lnTo>
                  <a:pt x="325183" y="393446"/>
                </a:lnTo>
                <a:cubicBezTo>
                  <a:pt x="331165" y="390182"/>
                  <a:pt x="337160" y="386359"/>
                  <a:pt x="342595" y="381991"/>
                </a:cubicBezTo>
                <a:lnTo>
                  <a:pt x="373050" y="400545"/>
                </a:lnTo>
                <a:lnTo>
                  <a:pt x="398602" y="374904"/>
                </a:lnTo>
                <a:lnTo>
                  <a:pt x="380657" y="344335"/>
                </a:lnTo>
                <a:cubicBezTo>
                  <a:pt x="386093" y="337248"/>
                  <a:pt x="390995" y="330149"/>
                  <a:pt x="395338" y="322516"/>
                </a:cubicBezTo>
                <a:lnTo>
                  <a:pt x="429603" y="327419"/>
                </a:lnTo>
                <a:lnTo>
                  <a:pt x="443192" y="293586"/>
                </a:lnTo>
                <a:lnTo>
                  <a:pt x="414922" y="272847"/>
                </a:lnTo>
                <a:cubicBezTo>
                  <a:pt x="416547" y="266853"/>
                  <a:pt x="417640" y="260299"/>
                  <a:pt x="418719" y="253746"/>
                </a:cubicBezTo>
                <a:lnTo>
                  <a:pt x="452438" y="245567"/>
                </a:lnTo>
                <a:lnTo>
                  <a:pt x="452438" y="209550"/>
                </a:lnTo>
                <a:lnTo>
                  <a:pt x="418719" y="200279"/>
                </a:lnTo>
                <a:cubicBezTo>
                  <a:pt x="417640" y="192634"/>
                  <a:pt x="416001" y="185534"/>
                  <a:pt x="414376" y="178448"/>
                </a:cubicBezTo>
                <a:lnTo>
                  <a:pt x="442100" y="157709"/>
                </a:lnTo>
                <a:lnTo>
                  <a:pt x="428511" y="124422"/>
                </a:lnTo>
                <a:lnTo>
                  <a:pt x="393713" y="129337"/>
                </a:lnTo>
                <a:cubicBezTo>
                  <a:pt x="389903" y="122238"/>
                  <a:pt x="385547" y="115684"/>
                  <a:pt x="380657" y="109690"/>
                </a:cubicBezTo>
                <a:lnTo>
                  <a:pt x="399148" y="79667"/>
                </a:lnTo>
                <a:lnTo>
                  <a:pt x="373583" y="54026"/>
                </a:lnTo>
                <a:lnTo>
                  <a:pt x="342595" y="72035"/>
                </a:lnTo>
                <a:cubicBezTo>
                  <a:pt x="337160" y="67665"/>
                  <a:pt x="331711" y="63843"/>
                  <a:pt x="325730" y="60579"/>
                </a:cubicBezTo>
                <a:lnTo>
                  <a:pt x="331165" y="25108"/>
                </a:lnTo>
                <a:lnTo>
                  <a:pt x="298539" y="11456"/>
                </a:lnTo>
                <a:lnTo>
                  <a:pt x="276250" y="39840"/>
                </a:lnTo>
                <a:cubicBezTo>
                  <a:pt x="268630" y="38202"/>
                  <a:pt x="261023" y="36563"/>
                  <a:pt x="252870" y="35471"/>
                </a:cubicBezTo>
                <a:lnTo>
                  <a:pt x="244704" y="0"/>
                </a:lnTo>
              </a:path>
            </a:pathLst>
          </a:custGeom>
          <a:solidFill>
            <a:srgbClr val="404040">
              <a:alpha val="100000"/>
            </a:srgbClr>
          </a:solidFill>
        </p:spPr>
      </p:sp>
      <p:pic>
        <p:nvPicPr>
          <p:cNvPr id="4781" name="F8DF5216-9BC8-4205-15F3-CCF66D33D331"/>
          <p:cNvPicPr>
            <a:picLocks noChangeAspect="1"/>
          </p:cNvPicPr>
          <p:nvPr/>
        </p:nvPicPr>
        <p:blipFill>
          <a:blip r:embed="rId3" cstate="print">
            <a:extLst>
              <a:ext uri="{6B2DDF3A-B45B-471F-514D-C8AA2A1B6C70}"/>
            </a:extLst>
          </a:blip>
          <a:srcRect/>
          <a:stretch>
            <a:fillRect/>
          </a:stretch>
        </p:blipFill>
        <p:spPr>
          <a:xfrm>
            <a:off x="1665288" y="2797175"/>
            <a:ext cx="2105025" cy="2295525"/>
          </a:xfrm>
          <a:prstGeom prst="rect">
            <a:avLst/>
          </a:prstGeom>
        </p:spPr>
      </p:pic>
      <p:sp>
        <p:nvSpPr>
          <p:cNvPr id="4782" name="TextBox4782"/>
          <p:cNvSpPr txBox="1"/>
          <p:nvPr/>
        </p:nvSpPr>
        <p:spPr>
          <a:xfrm>
            <a:off x="2767648" y="2340570"/>
            <a:ext cx="6967855" cy="25443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95855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前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提：已安装pycharm、python3.5以上的版本</a:t>
            </a:r>
          </a:p>
          <a:p>
            <a:pPr marL="0" marR="0" indent="0" eaLnBrk="0">
              <a:lnSpc>
                <a:spcPct val="25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75590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在线安装: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pip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install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locustio==0.12.2</a:t>
            </a:r>
          </a:p>
          <a:p>
            <a:pPr marL="0" marR="0" indent="0" eaLnBrk="0">
              <a:lnSpc>
                <a:spcPct val="12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952"/>
              </a:lnSpc>
              <a:spcAft>
                <a:spcPts val="1078"/>
              </a:spcAft>
            </a:pPr>
            <a:r>
              <a:rPr lang="en-US" altLang="zh-CN" sz="1750" b="1" kern="0" spc="-15" baseline="0" noProof="0" dirty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</a:t>
            </a:r>
            <a:r>
              <a:rPr lang="en-US" altLang="zh-CN" sz="1750" b="1" kern="0" spc="0" baseline="0" noProof="0" dirty="0">
                <a:solidFill>
                  <a:srgbClr val="FF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ocust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安装</a:t>
            </a:r>
          </a:p>
          <a:p>
            <a:pPr marL="275590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离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线安装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75590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ycharm安装</a:t>
            </a:r>
          </a:p>
        </p:txBody>
      </p:sp>
      <p:sp>
        <p:nvSpPr>
          <p:cNvPr id="4784" name="TextBox4784"/>
          <p:cNvSpPr txBox="1"/>
          <p:nvPr/>
        </p:nvSpPr>
        <p:spPr>
          <a:xfrm>
            <a:off x="3559336" y="1852613"/>
            <a:ext cx="5073327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94845" marR="0" indent="0" eaLnBrk="0">
              <a:lnSpc>
                <a:spcPct val="100000"/>
              </a:lnSpc>
            </a:pPr>
            <a:r>
              <a:rPr lang="en-US" altLang="zh-CN" sz="1350" kern="0" spc="-1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8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94845" marR="0" indent="0" eaLnBrk="0">
              <a:lnSpc>
                <a:spcPct val="100000"/>
              </a:lnSpc>
            </a:pPr>
            <a:r>
              <a:rPr lang="en-US" altLang="zh-CN" sz="1350" kern="0" spc="-1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8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94845" marR="0" indent="0" eaLnBrk="0">
              <a:lnSpc>
                <a:spcPct val="99691"/>
              </a:lnSpc>
              <a:spcAft>
                <a:spcPts val="794"/>
              </a:spcAft>
            </a:pPr>
            <a:r>
              <a:rPr lang="en-US" altLang="zh-CN" sz="1350" kern="0" spc="-15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</a:t>
            </a:r>
          </a:p>
        </p:txBody>
      </p:sp>
      <p:grpSp>
        <p:nvGrpSpPr>
          <p:cNvPr id="4786" name="Combination 4786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4787" name="VectorPath 4787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4788" name="VectorPath 4788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B57B2C2A-A118-4A8E-ABD5-D5577D983178}"/>
    </p:extLst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89" name="Combination 478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790" name="VectorPath 479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791" name="VectorPath 479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792" name="TextBox4792"/>
          <p:cNvSpPr txBox="1"/>
          <p:nvPr/>
        </p:nvSpPr>
        <p:spPr>
          <a:xfrm>
            <a:off x="802323" y="345580"/>
            <a:ext cx="29083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2-案例演示环境说明</a:t>
            </a:r>
          </a:p>
        </p:txBody>
      </p:sp>
      <p:sp>
        <p:nvSpPr>
          <p:cNvPr id="4794" name="VectorPath 479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796" name="TextBox4796"/>
          <p:cNvSpPr txBox="1"/>
          <p:nvPr/>
        </p:nvSpPr>
        <p:spPr>
          <a:xfrm>
            <a:off x="802323" y="1143608"/>
            <a:ext cx="7739663" cy="5066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演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示环境接口说明</a:t>
            </a:r>
          </a:p>
          <a:p>
            <a:pPr marL="0" marR="0" indent="0" eaLnBrk="0">
              <a:lnSpc>
                <a:spcPct val="23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81483" marR="0" lvl="0" indent="-342900" eaLnBrk="0">
              <a:lnSpc>
                <a:spcPct val="97311"/>
              </a:lnSpc>
              <a:spcAft>
                <a:spcPts val="155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录</a:t>
            </a:r>
          </a:p>
          <a:p>
            <a:pPr marL="773583" marR="0" lvl="1" indent="-177800" eaLnBrk="0">
              <a:lnSpc>
                <a:spcPct val="97023"/>
              </a:lnSpc>
              <a:spcAft>
                <a:spcPts val="1250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URL：</a:t>
            </a:r>
            <a:r>
              <a:rPr lang="en-US" altLang="zh-CN" sz="1400" kern="0" spc="-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http://bms-test.itheima.net/bms/login</a:t>
            </a:r>
          </a:p>
          <a:p>
            <a:pPr marL="773583" marR="0" lvl="1" indent="-17780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求方式：POST</a:t>
            </a:r>
          </a:p>
          <a:p>
            <a:pPr marL="773583" marR="0" lvl="1" indent="-177800" eaLnBrk="0">
              <a:lnSpc>
                <a:spcPct val="97321"/>
              </a:lnSpc>
              <a:spcAft>
                <a:spcPts val="135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请求参数：{"username":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"admin",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"password":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"123456"}</a:t>
            </a:r>
          </a:p>
          <a:p>
            <a:pPr marL="481483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首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页</a:t>
            </a:r>
          </a:p>
          <a:p>
            <a:pPr marL="773583" marR="0" lvl="1" indent="-17780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RL：http://bms-test.itheima.net/bms/index</a:t>
            </a:r>
          </a:p>
          <a:p>
            <a:pPr marL="773583" marR="0" lvl="1" indent="-177800" eaLnBrk="0">
              <a:lnSpc>
                <a:spcPct val="97321"/>
              </a:lnSpc>
              <a:spcAft>
                <a:spcPts val="135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求方式：GET</a:t>
            </a:r>
          </a:p>
          <a:p>
            <a:pPr marL="481483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获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取用户信息</a:t>
            </a:r>
          </a:p>
          <a:p>
            <a:pPr marL="773583" marR="0" lvl="1" indent="-177800" eaLnBrk="0">
              <a:lnSpc>
                <a:spcPct val="98511"/>
              </a:lnSpc>
              <a:spcAft>
                <a:spcPts val="117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RL：http://bms-test.itheima.net/bms/profile</a:t>
            </a:r>
          </a:p>
          <a:p>
            <a:pPr marL="773583" marR="0" lvl="1" indent="-177800" eaLnBrk="0">
              <a:lnSpc>
                <a:spcPct val="97321"/>
              </a:lnSpc>
              <a:spcAft>
                <a:spcPts val="1355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求方式：GET</a:t>
            </a:r>
          </a:p>
          <a:p>
            <a:pPr marL="481483" marR="0" lvl="0" indent="-342900" eaLnBrk="0">
              <a:lnSpc>
                <a:spcPct val="101075"/>
              </a:lnSpc>
              <a:spcAft>
                <a:spcPts val="122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退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出</a:t>
            </a:r>
          </a:p>
          <a:p>
            <a:pPr marL="773583" marR="0" lvl="1" indent="-17780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RL：http://bms-test.itheima.net/bms/logout</a:t>
            </a:r>
          </a:p>
        </p:txBody>
      </p:sp>
      <p:sp>
        <p:nvSpPr>
          <p:cNvPr id="4797" name="TextBox4797">
            <a:hlinkClick r:id="rId2"/>
          </p:cNvPr>
          <p:cNvSpPr txBox="1"/>
          <p:nvPr/>
        </p:nvSpPr>
        <p:spPr>
          <a:xfrm>
            <a:off x="2109305" y="2234871"/>
            <a:ext cx="3289617" cy="178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83750"/>
              </a:lnSpc>
              <a:spcAft>
                <a:spcPts val="353"/>
              </a:spcAft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798" name="TextBox4798">
            <a:hlinkClick r:id="rId3"/>
          </p:cNvPr>
          <p:cNvSpPr txBox="1"/>
          <p:nvPr/>
        </p:nvSpPr>
        <p:spPr>
          <a:xfrm>
            <a:off x="2020405" y="3746171"/>
            <a:ext cx="3289617" cy="178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83750"/>
              </a:lnSpc>
              <a:spcAft>
                <a:spcPts val="353"/>
              </a:spcAft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799" name="TextBox4799">
            <a:hlinkClick r:id="rId4"/>
          </p:cNvPr>
          <p:cNvSpPr txBox="1"/>
          <p:nvPr/>
        </p:nvSpPr>
        <p:spPr>
          <a:xfrm>
            <a:off x="2020405" y="4885361"/>
            <a:ext cx="3467417" cy="178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83750"/>
              </a:lnSpc>
              <a:spcAft>
                <a:spcPts val="353"/>
              </a:spcAft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800" name="TextBox4800">
            <a:hlinkClick r:id="rId5"/>
          </p:cNvPr>
          <p:cNvSpPr txBox="1"/>
          <p:nvPr/>
        </p:nvSpPr>
        <p:spPr>
          <a:xfrm>
            <a:off x="2020405" y="6024551"/>
            <a:ext cx="3378517" cy="178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83750"/>
              </a:lnSpc>
              <a:spcAft>
                <a:spcPts val="353"/>
              </a:spcAft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801" name="TextBox4801"/>
          <p:cNvSpPr txBox="1"/>
          <p:nvPr/>
        </p:nvSpPr>
        <p:spPr>
          <a:xfrm>
            <a:off x="1398105" y="6362071"/>
            <a:ext cx="1422718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7800" marR="0" lvl="0" indent="-17780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求方式：POST</a:t>
            </a:r>
          </a:p>
        </p:txBody>
      </p:sp>
      <p:sp>
        <p:nvSpPr>
          <p:cNvPr id="4803" name="VectorPath 480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804" name="VectorPath 480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0CD7D524-1CAC-484B-02E5-3F0ABD80D03B}"/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3" name="Combination 52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524" name="VectorPath 52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525" name="VectorPath 52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526" name="TextBox526"/>
          <p:cNvSpPr txBox="1"/>
          <p:nvPr/>
        </p:nvSpPr>
        <p:spPr>
          <a:xfrm>
            <a:off x="802323" y="345580"/>
            <a:ext cx="199009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6-稳定性测试</a:t>
            </a:r>
          </a:p>
        </p:txBody>
      </p:sp>
      <p:sp>
        <p:nvSpPr>
          <p:cNvPr id="528" name="VectorPath 52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529" name="AF15CA24-A7A4-4F4A-91E7-9456DCFF7A24"/>
          <p:cNvPicPr>
            <a:picLocks noChangeAspect="1"/>
          </p:cNvPicPr>
          <p:nvPr/>
        </p:nvPicPr>
        <p:blipFill>
          <a:blip r:embed="rId2" cstate="print">
            <a:extLst>
              <a:ext uri="{CB092B5D-0B96-48FF-C010-35F0276ABF77}"/>
            </a:extLst>
          </a:blip>
          <a:srcRect/>
          <a:stretch>
            <a:fillRect/>
          </a:stretch>
        </p:blipFill>
        <p:spPr>
          <a:xfrm>
            <a:off x="2377440" y="1392936"/>
            <a:ext cx="2438400" cy="2404872"/>
          </a:xfrm>
          <a:prstGeom prst="rect">
            <a:avLst/>
          </a:prstGeom>
        </p:spPr>
      </p:pic>
      <p:pic>
        <p:nvPicPr>
          <p:cNvPr id="530" name="0E2BD26C-83F7-4F13-D590-7B3307706EE6"/>
          <p:cNvPicPr>
            <a:picLocks noChangeAspect="1"/>
          </p:cNvPicPr>
          <p:nvPr/>
        </p:nvPicPr>
        <p:blipFill>
          <a:blip r:embed="rId3" cstate="print">
            <a:extLst>
              <a:ext uri="{DCE02AF4-B3DF-4A5C-B543-4A7E9812F9DF}"/>
            </a:extLst>
          </a:blip>
          <a:srcRect/>
          <a:stretch>
            <a:fillRect/>
          </a:stretch>
        </p:blipFill>
        <p:spPr>
          <a:xfrm>
            <a:off x="4662272" y="2295716"/>
            <a:ext cx="3629025" cy="676275"/>
          </a:xfrm>
          <a:prstGeom prst="rect">
            <a:avLst/>
          </a:prstGeom>
        </p:spPr>
      </p:pic>
      <p:grpSp>
        <p:nvGrpSpPr>
          <p:cNvPr id="531" name="Combination 531"/>
          <p:cNvGrpSpPr/>
          <p:nvPr/>
        </p:nvGrpSpPr>
        <p:grpSpPr>
          <a:xfrm>
            <a:off x="4647045" y="4964519"/>
            <a:ext cx="1426731" cy="200876"/>
            <a:chOff x="4647045" y="4964519"/>
            <a:chExt cx="1426731" cy="200876"/>
          </a:xfrm>
        </p:grpSpPr>
        <p:sp>
          <p:nvSpPr>
            <p:cNvPr id="532" name="VectorPath 532"/>
            <p:cNvSpPr/>
            <p:nvPr/>
          </p:nvSpPr>
          <p:spPr>
            <a:xfrm>
              <a:off x="4660392" y="4977384"/>
              <a:ext cx="1400556" cy="175260"/>
            </a:xfrm>
            <a:custGeom>
              <a:avLst/>
              <a:gdLst/>
              <a:ahLst/>
              <a:cxnLst/>
              <a:rect l="l" t="t" r="r" b="b"/>
              <a:pathLst>
                <a:path w="1400556" h="175260">
                  <a:moveTo>
                    <a:pt x="0" y="131064"/>
                  </a:moveTo>
                  <a:lnTo>
                    <a:pt x="1312164" y="131064"/>
                  </a:lnTo>
                  <a:lnTo>
                    <a:pt x="1312164" y="175260"/>
                  </a:lnTo>
                  <a:lnTo>
                    <a:pt x="1400556" y="86868"/>
                  </a:lnTo>
                  <a:lnTo>
                    <a:pt x="1312164" y="0"/>
                  </a:lnTo>
                  <a:lnTo>
                    <a:pt x="1312164" y="44196"/>
                  </a:lnTo>
                  <a:lnTo>
                    <a:pt x="0" y="44196"/>
                  </a:lnTo>
                  <a:lnTo>
                    <a:pt x="0" y="131064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533" name="VectorPath 533"/>
            <p:cNvSpPr/>
            <p:nvPr/>
          </p:nvSpPr>
          <p:spPr>
            <a:xfrm>
              <a:off x="4647045" y="4964519"/>
              <a:ext cx="1426731" cy="200876"/>
            </a:xfrm>
            <a:custGeom>
              <a:avLst/>
              <a:gdLst/>
              <a:ahLst/>
              <a:cxnLst/>
              <a:rect l="l" t="t" r="r" b="b"/>
              <a:pathLst>
                <a:path w="1426731" h="200876">
                  <a:moveTo>
                    <a:pt x="1328077" y="89"/>
                  </a:moveTo>
                  <a:lnTo>
                    <a:pt x="1330706" y="762"/>
                  </a:lnTo>
                  <a:lnTo>
                    <a:pt x="1333131" y="1981"/>
                  </a:lnTo>
                  <a:lnTo>
                    <a:pt x="1335241" y="3683"/>
                  </a:lnTo>
                  <a:lnTo>
                    <a:pt x="1423022" y="91453"/>
                  </a:lnTo>
                  <a:lnTo>
                    <a:pt x="1424597" y="93383"/>
                  </a:lnTo>
                  <a:lnTo>
                    <a:pt x="1425766" y="95581"/>
                  </a:lnTo>
                  <a:lnTo>
                    <a:pt x="1426489" y="97955"/>
                  </a:lnTo>
                  <a:lnTo>
                    <a:pt x="1426731" y="100432"/>
                  </a:lnTo>
                  <a:lnTo>
                    <a:pt x="1426489" y="102921"/>
                  </a:lnTo>
                  <a:lnTo>
                    <a:pt x="1425766" y="105296"/>
                  </a:lnTo>
                  <a:lnTo>
                    <a:pt x="1424597" y="107493"/>
                  </a:lnTo>
                  <a:lnTo>
                    <a:pt x="1423022" y="109423"/>
                  </a:lnTo>
                  <a:lnTo>
                    <a:pt x="1335241" y="197193"/>
                  </a:lnTo>
                  <a:lnTo>
                    <a:pt x="1333131" y="198895"/>
                  </a:lnTo>
                  <a:lnTo>
                    <a:pt x="1330706" y="200114"/>
                  </a:lnTo>
                  <a:lnTo>
                    <a:pt x="1328077" y="200787"/>
                  </a:lnTo>
                  <a:lnTo>
                    <a:pt x="1325359" y="200876"/>
                  </a:lnTo>
                  <a:lnTo>
                    <a:pt x="1322679" y="200394"/>
                  </a:lnTo>
                  <a:lnTo>
                    <a:pt x="1320178" y="199352"/>
                  </a:lnTo>
                  <a:lnTo>
                    <a:pt x="1317942" y="197803"/>
                  </a:lnTo>
                  <a:lnTo>
                    <a:pt x="1316101" y="195821"/>
                  </a:lnTo>
                  <a:lnTo>
                    <a:pt x="1314717" y="193485"/>
                  </a:lnTo>
                  <a:lnTo>
                    <a:pt x="1313853" y="190907"/>
                  </a:lnTo>
                  <a:lnTo>
                    <a:pt x="1313561" y="188214"/>
                  </a:lnTo>
                  <a:lnTo>
                    <a:pt x="1313561" y="157023"/>
                  </a:lnTo>
                  <a:lnTo>
                    <a:pt x="12700" y="157023"/>
                  </a:lnTo>
                  <a:lnTo>
                    <a:pt x="10223" y="156782"/>
                  </a:lnTo>
                  <a:lnTo>
                    <a:pt x="7848" y="156058"/>
                  </a:lnTo>
                  <a:lnTo>
                    <a:pt x="5651" y="154889"/>
                  </a:lnTo>
                  <a:lnTo>
                    <a:pt x="3721" y="153302"/>
                  </a:lnTo>
                  <a:lnTo>
                    <a:pt x="2146" y="151384"/>
                  </a:lnTo>
                  <a:lnTo>
                    <a:pt x="965" y="149187"/>
                  </a:lnTo>
                  <a:lnTo>
                    <a:pt x="241" y="146800"/>
                  </a:lnTo>
                  <a:lnTo>
                    <a:pt x="0" y="144323"/>
                  </a:lnTo>
                  <a:lnTo>
                    <a:pt x="0" y="56553"/>
                  </a:lnTo>
                  <a:lnTo>
                    <a:pt x="241" y="54077"/>
                  </a:lnTo>
                  <a:lnTo>
                    <a:pt x="965" y="51689"/>
                  </a:lnTo>
                  <a:lnTo>
                    <a:pt x="2146" y="49492"/>
                  </a:lnTo>
                  <a:lnTo>
                    <a:pt x="3721" y="47575"/>
                  </a:lnTo>
                  <a:lnTo>
                    <a:pt x="5651" y="45987"/>
                  </a:lnTo>
                  <a:lnTo>
                    <a:pt x="7848" y="44819"/>
                  </a:lnTo>
                  <a:lnTo>
                    <a:pt x="10223" y="44095"/>
                  </a:lnTo>
                  <a:lnTo>
                    <a:pt x="12700" y="43853"/>
                  </a:lnTo>
                  <a:lnTo>
                    <a:pt x="1313561" y="43853"/>
                  </a:lnTo>
                  <a:lnTo>
                    <a:pt x="1313561" y="12662"/>
                  </a:lnTo>
                  <a:lnTo>
                    <a:pt x="1313853" y="9970"/>
                  </a:lnTo>
                  <a:lnTo>
                    <a:pt x="1314717" y="7392"/>
                  </a:lnTo>
                  <a:lnTo>
                    <a:pt x="1316101" y="5055"/>
                  </a:lnTo>
                  <a:lnTo>
                    <a:pt x="1317942" y="3061"/>
                  </a:lnTo>
                  <a:lnTo>
                    <a:pt x="1320178" y="1524"/>
                  </a:lnTo>
                  <a:lnTo>
                    <a:pt x="1322679" y="483"/>
                  </a:lnTo>
                  <a:lnTo>
                    <a:pt x="1325359" y="0"/>
                  </a:lnTo>
                  <a:moveTo>
                    <a:pt x="1338961" y="56553"/>
                  </a:moveTo>
                  <a:lnTo>
                    <a:pt x="1338719" y="59030"/>
                  </a:lnTo>
                  <a:lnTo>
                    <a:pt x="1337996" y="61418"/>
                  </a:lnTo>
                  <a:lnTo>
                    <a:pt x="1336828" y="63602"/>
                  </a:lnTo>
                  <a:lnTo>
                    <a:pt x="1335241" y="65532"/>
                  </a:lnTo>
                  <a:lnTo>
                    <a:pt x="1333322" y="67107"/>
                  </a:lnTo>
                  <a:lnTo>
                    <a:pt x="1331125" y="68288"/>
                  </a:lnTo>
                  <a:lnTo>
                    <a:pt x="1328738" y="69012"/>
                  </a:lnTo>
                  <a:lnTo>
                    <a:pt x="1326261" y="69253"/>
                  </a:lnTo>
                  <a:lnTo>
                    <a:pt x="25400" y="69253"/>
                  </a:lnTo>
                  <a:lnTo>
                    <a:pt x="25400" y="131623"/>
                  </a:lnTo>
                  <a:lnTo>
                    <a:pt x="1326261" y="131623"/>
                  </a:lnTo>
                  <a:lnTo>
                    <a:pt x="1328738" y="131864"/>
                  </a:lnTo>
                  <a:lnTo>
                    <a:pt x="1331125" y="132588"/>
                  </a:lnTo>
                  <a:lnTo>
                    <a:pt x="1333322" y="133769"/>
                  </a:lnTo>
                  <a:lnTo>
                    <a:pt x="1335241" y="135344"/>
                  </a:lnTo>
                  <a:lnTo>
                    <a:pt x="1336828" y="137275"/>
                  </a:lnTo>
                  <a:lnTo>
                    <a:pt x="1337996" y="139459"/>
                  </a:lnTo>
                  <a:lnTo>
                    <a:pt x="1338719" y="141846"/>
                  </a:lnTo>
                  <a:lnTo>
                    <a:pt x="1338961" y="144323"/>
                  </a:lnTo>
                  <a:lnTo>
                    <a:pt x="1338961" y="157553"/>
                  </a:lnTo>
                  <a:lnTo>
                    <a:pt x="1396068" y="100438"/>
                  </a:lnTo>
                  <a:lnTo>
                    <a:pt x="1338961" y="43323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pic>
        <p:nvPicPr>
          <p:cNvPr id="534" name="6794A42C-E45F-420F-A619-4D55CDD0FD9B"/>
          <p:cNvPicPr>
            <a:picLocks noChangeAspect="1"/>
          </p:cNvPicPr>
          <p:nvPr/>
        </p:nvPicPr>
        <p:blipFill>
          <a:blip r:embed="rId4" cstate="print">
            <a:extLst>
              <a:ext uri="{1F79F9EB-D109-40EE-3CA3-FD71BDCD3BDC}"/>
            </a:extLst>
          </a:blip>
          <a:srcRect/>
          <a:stretch>
            <a:fillRect/>
          </a:stretch>
        </p:blipFill>
        <p:spPr>
          <a:xfrm>
            <a:off x="958596" y="3797808"/>
            <a:ext cx="3436620" cy="2189988"/>
          </a:xfrm>
          <a:prstGeom prst="rect">
            <a:avLst/>
          </a:prstGeom>
        </p:spPr>
      </p:pic>
      <p:pic>
        <p:nvPicPr>
          <p:cNvPr id="535" name="9EC66635-DA2D-4ACE-699A-143238EB67D6"/>
          <p:cNvPicPr>
            <a:picLocks noChangeAspect="1"/>
          </p:cNvPicPr>
          <p:nvPr/>
        </p:nvPicPr>
        <p:blipFill>
          <a:blip r:embed="rId5" cstate="print">
            <a:extLst>
              <a:ext uri="{43C3E02C-E21C-4C7F-C48B-E62E8D8BB155}"/>
            </a:extLst>
          </a:blip>
          <a:srcRect/>
          <a:stretch>
            <a:fillRect/>
          </a:stretch>
        </p:blipFill>
        <p:spPr>
          <a:xfrm>
            <a:off x="6318504" y="3720084"/>
            <a:ext cx="4805172" cy="2266188"/>
          </a:xfrm>
          <a:prstGeom prst="rect">
            <a:avLst/>
          </a:prstGeom>
        </p:spPr>
      </p:pic>
      <p:sp>
        <p:nvSpPr>
          <p:cNvPr id="536" name="TextBox536"/>
          <p:cNvSpPr txBox="1"/>
          <p:nvPr/>
        </p:nvSpPr>
        <p:spPr>
          <a:xfrm>
            <a:off x="802323" y="1054339"/>
            <a:ext cx="10321354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6936"/>
              </a:lnSpc>
            </a:pPr>
            <a:r>
              <a:rPr lang="en-US" altLang="zh-CN" sz="2625" kern="0" spc="95" baseline="-8381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2625" kern="0" spc="90" baseline="-8381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什么要进行稳定性</a:t>
            </a:r>
            <a:r>
              <a:rPr lang="en-US" altLang="zh-CN" sz="2625" kern="0" spc="75" baseline="-83816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测试？</a:t>
            </a:r>
            <a:r>
              <a:rPr lang="en-US" altLang="zh-CN" sz="2625" kern="0" spc="18795" baseline="-83816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-870" baseline="-83816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3740" baseline="-178269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2100" kern="0" spc="3735" baseline="-178269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段</a:t>
            </a:r>
            <a:r>
              <a:rPr lang="en-US" altLang="zh-CN" sz="2100" kern="0" spc="3710" baseline="-178269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</a:t>
            </a:r>
            <a:r>
              <a:rPr lang="en-US" altLang="zh-CN" sz="6750" kern="0" spc="-5395" baseline="-493026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传智</a:t>
            </a:r>
            <a:r>
              <a:rPr lang="en-US" altLang="zh-CN" sz="6750" kern="0" spc="-7395" baseline="-454116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教</a:t>
            </a:r>
            <a:r>
              <a:rPr lang="en-US" altLang="zh-CN" sz="6750" kern="0" spc="840" baseline="-454116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 </a:t>
            </a:r>
            <a:r>
              <a:rPr lang="en-US" altLang="zh-CN" sz="6750" kern="0" spc="-2070" baseline="-454116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 </a:t>
            </a:r>
            <a:r>
              <a:rPr lang="en-US" altLang="zh-CN" sz="2100" kern="0" spc="-675" baseline="-178269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后间</a:t>
            </a:r>
            <a:r>
              <a:rPr lang="en-US" altLang="zh-CN" sz="6750" kern="0" spc="-1375" baseline="-415206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育</a:t>
            </a:r>
            <a:r>
              <a:rPr lang="en-US" altLang="zh-CN" sz="6750" kern="0" spc="-400" baseline="-394824" noProof="0" dirty="0">
                <a:solidFill>
                  <a:srgbClr val="C0C0C0">
                    <a:alpha val="20000"/>
                  </a:srgbClr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-</a:t>
            </a:r>
            <a:r>
              <a:rPr lang="en-US" altLang="zh-CN" sz="6750" kern="0" spc="-1320" baseline="-199347" noProof="0" dirty="0">
                <a:solidFill>
                  <a:srgbClr val="C0C0C0">
                    <a:alpha val="2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黑马程序员</a:t>
            </a:r>
          </a:p>
        </p:txBody>
      </p:sp>
      <p:grpSp>
        <p:nvGrpSpPr>
          <p:cNvPr id="538" name="Combination 538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539" name="VectorPath 539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540" name="VectorPath 540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C98F8ECC-0BF6-4555-2600-804E36A1B8EF}"/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05" name="Combination 480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806" name="VectorPath 480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807" name="VectorPath 480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808" name="TextBox4808"/>
          <p:cNvSpPr txBox="1"/>
          <p:nvPr/>
        </p:nvSpPr>
        <p:spPr>
          <a:xfrm>
            <a:off x="802323" y="345580"/>
            <a:ext cx="321818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3-编写Locust测试脚本</a:t>
            </a:r>
          </a:p>
        </p:txBody>
      </p:sp>
      <p:sp>
        <p:nvSpPr>
          <p:cNvPr id="4810" name="VectorPath 481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811" name="8087CB4A-761E-42CB-525D-4037ECB87772"/>
          <p:cNvPicPr>
            <a:picLocks noChangeAspect="1"/>
          </p:cNvPicPr>
          <p:nvPr/>
        </p:nvPicPr>
        <p:blipFill>
          <a:blip r:embed="rId2" cstate="print">
            <a:extLst>
              <a:ext uri="{3B691ED1-DF61-4E0F-4979-36D6B9AD00F3}"/>
            </a:extLst>
          </a:blip>
          <a:srcRect/>
          <a:stretch>
            <a:fillRect/>
          </a:stretch>
        </p:blipFill>
        <p:spPr>
          <a:xfrm>
            <a:off x="1742046" y="3960292"/>
            <a:ext cx="2076450" cy="762000"/>
          </a:xfrm>
          <a:prstGeom prst="rect">
            <a:avLst/>
          </a:prstGeom>
        </p:spPr>
      </p:pic>
      <p:grpSp>
        <p:nvGrpSpPr>
          <p:cNvPr id="4812" name="Combination 4812"/>
          <p:cNvGrpSpPr/>
          <p:nvPr/>
        </p:nvGrpSpPr>
        <p:grpSpPr>
          <a:xfrm>
            <a:off x="3677044" y="3991420"/>
            <a:ext cx="6150661" cy="636194"/>
            <a:chOff x="3677044" y="3991420"/>
            <a:chExt cx="6150661" cy="636194"/>
          </a:xfrm>
        </p:grpSpPr>
        <p:sp>
          <p:nvSpPr>
            <p:cNvPr id="4813" name="VectorPath 4813"/>
            <p:cNvSpPr/>
            <p:nvPr/>
          </p:nvSpPr>
          <p:spPr>
            <a:xfrm>
              <a:off x="3681984" y="3995928"/>
              <a:ext cx="6141721" cy="626364"/>
            </a:xfrm>
            <a:custGeom>
              <a:avLst/>
              <a:gdLst/>
              <a:ahLst/>
              <a:cxnLst/>
              <a:rect l="l" t="t" r="r" b="b"/>
              <a:pathLst>
                <a:path w="6141721" h="626364">
                  <a:moveTo>
                    <a:pt x="0" y="0"/>
                  </a:moveTo>
                  <a:lnTo>
                    <a:pt x="6141721" y="0"/>
                  </a:lnTo>
                  <a:lnTo>
                    <a:pt x="6141721" y="626364"/>
                  </a:lnTo>
                  <a:lnTo>
                    <a:pt x="0" y="626364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4814" name="VectorPath 4814"/>
            <p:cNvSpPr/>
            <p:nvPr/>
          </p:nvSpPr>
          <p:spPr>
            <a:xfrm>
              <a:off x="3677044" y="3991420"/>
              <a:ext cx="6150661" cy="636194"/>
            </a:xfrm>
            <a:custGeom>
              <a:avLst/>
              <a:gdLst/>
              <a:ahLst/>
              <a:cxnLst/>
              <a:rect l="l" t="t" r="r" b="b"/>
              <a:pathLst>
                <a:path w="6150661" h="636194">
                  <a:moveTo>
                    <a:pt x="6147372" y="228"/>
                  </a:moveTo>
                  <a:lnTo>
                    <a:pt x="6148692" y="914"/>
                  </a:lnTo>
                  <a:lnTo>
                    <a:pt x="6149747" y="1968"/>
                  </a:lnTo>
                  <a:lnTo>
                    <a:pt x="6150432" y="3289"/>
                  </a:lnTo>
                  <a:lnTo>
                    <a:pt x="6150661" y="4763"/>
                  </a:lnTo>
                  <a:lnTo>
                    <a:pt x="6150661" y="631431"/>
                  </a:lnTo>
                  <a:lnTo>
                    <a:pt x="6150432" y="632892"/>
                  </a:lnTo>
                  <a:lnTo>
                    <a:pt x="6149747" y="634225"/>
                  </a:lnTo>
                  <a:lnTo>
                    <a:pt x="6148692" y="635279"/>
                  </a:lnTo>
                  <a:lnTo>
                    <a:pt x="6147372" y="635952"/>
                  </a:lnTo>
                  <a:lnTo>
                    <a:pt x="6145899" y="636194"/>
                  </a:lnTo>
                  <a:lnTo>
                    <a:pt x="4763" y="636194"/>
                  </a:lnTo>
                  <a:lnTo>
                    <a:pt x="3289" y="635952"/>
                  </a:lnTo>
                  <a:lnTo>
                    <a:pt x="1956" y="635279"/>
                  </a:lnTo>
                  <a:lnTo>
                    <a:pt x="902" y="634225"/>
                  </a:lnTo>
                  <a:lnTo>
                    <a:pt x="229" y="632892"/>
                  </a:lnTo>
                  <a:lnTo>
                    <a:pt x="0" y="631431"/>
                  </a:lnTo>
                  <a:lnTo>
                    <a:pt x="0" y="4763"/>
                  </a:lnTo>
                  <a:lnTo>
                    <a:pt x="229" y="3289"/>
                  </a:lnTo>
                  <a:lnTo>
                    <a:pt x="902" y="1968"/>
                  </a:lnTo>
                  <a:lnTo>
                    <a:pt x="1956" y="914"/>
                  </a:lnTo>
                  <a:lnTo>
                    <a:pt x="3289" y="228"/>
                  </a:lnTo>
                  <a:lnTo>
                    <a:pt x="4763" y="0"/>
                  </a:lnTo>
                  <a:lnTo>
                    <a:pt x="6145899" y="0"/>
                  </a:lnTo>
                  <a:moveTo>
                    <a:pt x="9525" y="9525"/>
                  </a:moveTo>
                  <a:lnTo>
                    <a:pt x="9525" y="626669"/>
                  </a:lnTo>
                  <a:lnTo>
                    <a:pt x="6141136" y="626669"/>
                  </a:lnTo>
                  <a:lnTo>
                    <a:pt x="6141136" y="9525"/>
                  </a:lnTo>
                </a:path>
              </a:pathLst>
            </a:custGeom>
            <a:solidFill>
              <a:srgbClr val="D5D0B5">
                <a:alpha val="100000"/>
              </a:srgbClr>
            </a:solidFill>
          </p:spPr>
        </p:sp>
      </p:grpSp>
      <p:pic>
        <p:nvPicPr>
          <p:cNvPr id="4815" name="C8F3314E-9869-4F4E-65C5-ABAF306C1091"/>
          <p:cNvPicPr>
            <a:picLocks noChangeAspect="1"/>
          </p:cNvPicPr>
          <p:nvPr/>
        </p:nvPicPr>
        <p:blipFill>
          <a:blip r:embed="rId3" cstate="print">
            <a:extLst>
              <a:ext uri="{7571ECD5-E3E9-459B-907A-C9BDA664A95C}"/>
            </a:extLst>
          </a:blip>
          <a:srcRect/>
          <a:stretch>
            <a:fillRect/>
          </a:stretch>
        </p:blipFill>
        <p:spPr>
          <a:xfrm>
            <a:off x="1742046" y="3094355"/>
            <a:ext cx="2076450" cy="762000"/>
          </a:xfrm>
          <a:prstGeom prst="rect">
            <a:avLst/>
          </a:prstGeom>
        </p:spPr>
      </p:pic>
      <p:grpSp>
        <p:nvGrpSpPr>
          <p:cNvPr id="4816" name="Combination 4816"/>
          <p:cNvGrpSpPr/>
          <p:nvPr/>
        </p:nvGrpSpPr>
        <p:grpSpPr>
          <a:xfrm>
            <a:off x="3677044" y="3125483"/>
            <a:ext cx="6150661" cy="636194"/>
            <a:chOff x="3677044" y="3125483"/>
            <a:chExt cx="6150661" cy="636194"/>
          </a:xfrm>
        </p:grpSpPr>
        <p:sp>
          <p:nvSpPr>
            <p:cNvPr id="4817" name="VectorPath 4817"/>
            <p:cNvSpPr/>
            <p:nvPr/>
          </p:nvSpPr>
          <p:spPr>
            <a:xfrm>
              <a:off x="3681984" y="3130296"/>
              <a:ext cx="6141721" cy="626364"/>
            </a:xfrm>
            <a:custGeom>
              <a:avLst/>
              <a:gdLst/>
              <a:ahLst/>
              <a:cxnLst/>
              <a:rect l="l" t="t" r="r" b="b"/>
              <a:pathLst>
                <a:path w="6141721" h="626364">
                  <a:moveTo>
                    <a:pt x="0" y="0"/>
                  </a:moveTo>
                  <a:lnTo>
                    <a:pt x="6141721" y="0"/>
                  </a:lnTo>
                  <a:lnTo>
                    <a:pt x="6141721" y="626364"/>
                  </a:lnTo>
                  <a:lnTo>
                    <a:pt x="0" y="626364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4818" name="VectorPath 4818"/>
            <p:cNvSpPr/>
            <p:nvPr/>
          </p:nvSpPr>
          <p:spPr>
            <a:xfrm>
              <a:off x="3677044" y="3125483"/>
              <a:ext cx="6150661" cy="636194"/>
            </a:xfrm>
            <a:custGeom>
              <a:avLst/>
              <a:gdLst/>
              <a:ahLst/>
              <a:cxnLst/>
              <a:rect l="l" t="t" r="r" b="b"/>
              <a:pathLst>
                <a:path w="6150661" h="636194">
                  <a:moveTo>
                    <a:pt x="6147372" y="241"/>
                  </a:moveTo>
                  <a:lnTo>
                    <a:pt x="6148692" y="915"/>
                  </a:lnTo>
                  <a:lnTo>
                    <a:pt x="6149747" y="1968"/>
                  </a:lnTo>
                  <a:lnTo>
                    <a:pt x="6150432" y="3302"/>
                  </a:lnTo>
                  <a:lnTo>
                    <a:pt x="6150661" y="4763"/>
                  </a:lnTo>
                  <a:lnTo>
                    <a:pt x="6150661" y="631431"/>
                  </a:lnTo>
                  <a:lnTo>
                    <a:pt x="6150432" y="632904"/>
                  </a:lnTo>
                  <a:lnTo>
                    <a:pt x="6149747" y="634225"/>
                  </a:lnTo>
                  <a:lnTo>
                    <a:pt x="6148692" y="635279"/>
                  </a:lnTo>
                  <a:lnTo>
                    <a:pt x="6147372" y="635965"/>
                  </a:lnTo>
                  <a:lnTo>
                    <a:pt x="6145899" y="636194"/>
                  </a:lnTo>
                  <a:lnTo>
                    <a:pt x="4763" y="636194"/>
                  </a:lnTo>
                  <a:lnTo>
                    <a:pt x="3289" y="635965"/>
                  </a:lnTo>
                  <a:lnTo>
                    <a:pt x="1956" y="635279"/>
                  </a:lnTo>
                  <a:lnTo>
                    <a:pt x="902" y="634225"/>
                  </a:lnTo>
                  <a:lnTo>
                    <a:pt x="229" y="632904"/>
                  </a:lnTo>
                  <a:lnTo>
                    <a:pt x="0" y="631431"/>
                  </a:lnTo>
                  <a:lnTo>
                    <a:pt x="0" y="4763"/>
                  </a:lnTo>
                  <a:lnTo>
                    <a:pt x="229" y="3302"/>
                  </a:lnTo>
                  <a:lnTo>
                    <a:pt x="902" y="1968"/>
                  </a:lnTo>
                  <a:lnTo>
                    <a:pt x="1956" y="915"/>
                  </a:lnTo>
                  <a:lnTo>
                    <a:pt x="3289" y="241"/>
                  </a:lnTo>
                  <a:lnTo>
                    <a:pt x="4763" y="0"/>
                  </a:lnTo>
                  <a:lnTo>
                    <a:pt x="6145899" y="0"/>
                  </a:lnTo>
                  <a:moveTo>
                    <a:pt x="9525" y="9525"/>
                  </a:moveTo>
                  <a:lnTo>
                    <a:pt x="9525" y="626669"/>
                  </a:lnTo>
                  <a:lnTo>
                    <a:pt x="6141136" y="626669"/>
                  </a:lnTo>
                  <a:lnTo>
                    <a:pt x="6141136" y="9525"/>
                  </a:lnTo>
                </a:path>
              </a:pathLst>
            </a:custGeom>
            <a:solidFill>
              <a:srgbClr val="D5D0B5">
                <a:alpha val="100000"/>
              </a:srgbClr>
            </a:solidFill>
          </p:spPr>
        </p:sp>
      </p:grpSp>
      <p:pic>
        <p:nvPicPr>
          <p:cNvPr id="4819" name="FF19F629-E71E-43A5-207E-C2985DAB196D"/>
          <p:cNvPicPr>
            <a:picLocks noChangeAspect="1"/>
          </p:cNvPicPr>
          <p:nvPr/>
        </p:nvPicPr>
        <p:blipFill>
          <a:blip r:embed="rId4" cstate="print">
            <a:extLst>
              <a:ext uri="{A250F4CD-AC5C-4C7D-5811-3AB7D6B094BD}"/>
            </a:extLst>
          </a:blip>
          <a:srcRect/>
          <a:stretch>
            <a:fillRect/>
          </a:stretch>
        </p:blipFill>
        <p:spPr>
          <a:xfrm>
            <a:off x="1742046" y="2228431"/>
            <a:ext cx="2076450" cy="762000"/>
          </a:xfrm>
          <a:prstGeom prst="rect">
            <a:avLst/>
          </a:prstGeom>
        </p:spPr>
      </p:pic>
      <p:grpSp>
        <p:nvGrpSpPr>
          <p:cNvPr id="4820" name="Combination 4820"/>
          <p:cNvGrpSpPr/>
          <p:nvPr/>
        </p:nvGrpSpPr>
        <p:grpSpPr>
          <a:xfrm>
            <a:off x="3677044" y="2259558"/>
            <a:ext cx="6150661" cy="636181"/>
            <a:chOff x="3677044" y="2259558"/>
            <a:chExt cx="6150661" cy="636181"/>
          </a:xfrm>
        </p:grpSpPr>
        <p:sp>
          <p:nvSpPr>
            <p:cNvPr id="4821" name="VectorPath 4821"/>
            <p:cNvSpPr/>
            <p:nvPr/>
          </p:nvSpPr>
          <p:spPr>
            <a:xfrm>
              <a:off x="3681984" y="2264664"/>
              <a:ext cx="6141721" cy="626364"/>
            </a:xfrm>
            <a:custGeom>
              <a:avLst/>
              <a:gdLst/>
              <a:ahLst/>
              <a:cxnLst/>
              <a:rect l="l" t="t" r="r" b="b"/>
              <a:pathLst>
                <a:path w="6141721" h="626364">
                  <a:moveTo>
                    <a:pt x="0" y="0"/>
                  </a:moveTo>
                  <a:lnTo>
                    <a:pt x="6141721" y="0"/>
                  </a:lnTo>
                  <a:lnTo>
                    <a:pt x="6141721" y="626364"/>
                  </a:lnTo>
                  <a:lnTo>
                    <a:pt x="0" y="626364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4822" name="VectorPath 4822"/>
            <p:cNvSpPr/>
            <p:nvPr/>
          </p:nvSpPr>
          <p:spPr>
            <a:xfrm>
              <a:off x="3677044" y="2259558"/>
              <a:ext cx="6150661" cy="636181"/>
            </a:xfrm>
            <a:custGeom>
              <a:avLst/>
              <a:gdLst/>
              <a:ahLst/>
              <a:cxnLst/>
              <a:rect l="l" t="t" r="r" b="b"/>
              <a:pathLst>
                <a:path w="6150661" h="636181">
                  <a:moveTo>
                    <a:pt x="6147372" y="229"/>
                  </a:moveTo>
                  <a:lnTo>
                    <a:pt x="6148692" y="902"/>
                  </a:lnTo>
                  <a:lnTo>
                    <a:pt x="6149747" y="1956"/>
                  </a:lnTo>
                  <a:lnTo>
                    <a:pt x="6150432" y="3290"/>
                  </a:lnTo>
                  <a:lnTo>
                    <a:pt x="6150661" y="4763"/>
                  </a:lnTo>
                  <a:lnTo>
                    <a:pt x="6150661" y="631419"/>
                  </a:lnTo>
                  <a:lnTo>
                    <a:pt x="6150432" y="632892"/>
                  </a:lnTo>
                  <a:lnTo>
                    <a:pt x="6149747" y="634226"/>
                  </a:lnTo>
                  <a:lnTo>
                    <a:pt x="6148692" y="635280"/>
                  </a:lnTo>
                  <a:lnTo>
                    <a:pt x="6147372" y="635953"/>
                  </a:lnTo>
                  <a:lnTo>
                    <a:pt x="6145899" y="636181"/>
                  </a:lnTo>
                  <a:lnTo>
                    <a:pt x="4763" y="636181"/>
                  </a:lnTo>
                  <a:lnTo>
                    <a:pt x="3289" y="635953"/>
                  </a:lnTo>
                  <a:lnTo>
                    <a:pt x="1956" y="635280"/>
                  </a:lnTo>
                  <a:lnTo>
                    <a:pt x="902" y="634226"/>
                  </a:lnTo>
                  <a:lnTo>
                    <a:pt x="229" y="632892"/>
                  </a:lnTo>
                  <a:lnTo>
                    <a:pt x="0" y="631419"/>
                  </a:lnTo>
                  <a:lnTo>
                    <a:pt x="0" y="4763"/>
                  </a:lnTo>
                  <a:lnTo>
                    <a:pt x="229" y="3290"/>
                  </a:lnTo>
                  <a:lnTo>
                    <a:pt x="902" y="1956"/>
                  </a:lnTo>
                  <a:lnTo>
                    <a:pt x="1956" y="902"/>
                  </a:lnTo>
                  <a:lnTo>
                    <a:pt x="3289" y="229"/>
                  </a:lnTo>
                  <a:lnTo>
                    <a:pt x="4763" y="0"/>
                  </a:lnTo>
                  <a:lnTo>
                    <a:pt x="6145899" y="0"/>
                  </a:lnTo>
                  <a:moveTo>
                    <a:pt x="9525" y="9525"/>
                  </a:moveTo>
                  <a:lnTo>
                    <a:pt x="9525" y="626656"/>
                  </a:lnTo>
                  <a:lnTo>
                    <a:pt x="6141136" y="626656"/>
                  </a:lnTo>
                  <a:lnTo>
                    <a:pt x="6141136" y="9525"/>
                  </a:lnTo>
                </a:path>
              </a:pathLst>
            </a:custGeom>
            <a:solidFill>
              <a:srgbClr val="D5D0B5">
                <a:alpha val="100000"/>
              </a:srgbClr>
            </a:solidFill>
          </p:spPr>
        </p:sp>
      </p:grpSp>
      <p:sp>
        <p:nvSpPr>
          <p:cNvPr id="4823" name="TextBox4823"/>
          <p:cNvSpPr txBox="1"/>
          <p:nvPr/>
        </p:nvSpPr>
        <p:spPr>
          <a:xfrm>
            <a:off x="802323" y="1146414"/>
            <a:ext cx="8759636" cy="3452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ocust测试脚本实现步骤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382852" marR="0" indent="0" eaLnBrk="0">
              <a:lnSpc>
                <a:spcPct val="100806"/>
              </a:lnSpc>
            </a:pPr>
            <a:r>
              <a:rPr lang="en-US" altLang="zh-CN" sz="1550" kern="0" spc="5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550" kern="0" spc="5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、定义任务</a:t>
            </a:r>
            <a:r>
              <a:rPr lang="en-US" altLang="zh-CN" sz="1550" kern="0" spc="556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</a:t>
            </a:r>
            <a:r>
              <a:rPr lang="en-US" altLang="zh-CN" sz="15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送HTTP接口请求。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280617" marR="0" indent="0" eaLnBrk="0">
              <a:lnSpc>
                <a:spcPct val="100995"/>
              </a:lnSpc>
            </a:pPr>
            <a:r>
              <a:rPr lang="en-US" altLang="zh-CN" sz="2325" kern="0" spc="90" baseline="-6452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2325" kern="0" spc="80" baseline="-6452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</a:t>
            </a:r>
            <a:r>
              <a:rPr lang="en-US" altLang="zh-CN" sz="2325" kern="0" spc="75" baseline="-6452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定义任务集</a:t>
            </a:r>
            <a:r>
              <a:rPr lang="en-US" altLang="zh-CN" sz="2325" kern="0" spc="7145" baseline="-645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</a:t>
            </a:r>
            <a:r>
              <a:rPr lang="en-US" altLang="zh-CN" sz="15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义一个用户行为，包含多个HTTP请求（即具体的任务）。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2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11969" marR="0" indent="-2111997" eaLnBrk="0">
              <a:lnSpc>
                <a:spcPct val="90046"/>
              </a:lnSpc>
            </a:pPr>
            <a:r>
              <a:rPr lang="en-US" altLang="zh-CN" sz="2325" kern="0" spc="65" baseline="-25806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3、定义Lo</a:t>
            </a:r>
            <a:r>
              <a:rPr lang="en-US" altLang="zh-CN" sz="2325" kern="0" spc="60" baseline="-25806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2325" kern="0" spc="50" baseline="-25806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ust类</a:t>
            </a:r>
            <a:r>
              <a:rPr lang="en-US" altLang="zh-CN" sz="2325" kern="0" spc="5640" baseline="-25806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10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Locust类代表用户，用户会对应具体的用户行为（即</a:t>
            </a:r>
            <a:r>
              <a:rPr lang="en-US" altLang="zh-CN" sz="1550" kern="0" spc="9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任</a:t>
            </a:r>
            <a:r>
              <a:rPr lang="en-US" altLang="zh-CN" sz="1550" kern="0" spc="8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集</a:t>
            </a:r>
            <a:r>
              <a:rPr lang="en-US" altLang="zh-CN" sz="15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）。</a:t>
            </a:r>
          </a:p>
        </p:txBody>
      </p:sp>
      <p:sp>
        <p:nvSpPr>
          <p:cNvPr id="4826" name="VectorPath 482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827" name="VectorPath 482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65B1D8D5-38CB-4BAA-8605-D844D0EE36DB}"/>
    </p:extLst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28" name="Combination 482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829" name="VectorPath 482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830" name="VectorPath 483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831" name="TextBox4831"/>
          <p:cNvSpPr txBox="1"/>
          <p:nvPr/>
        </p:nvSpPr>
        <p:spPr>
          <a:xfrm>
            <a:off x="802323" y="345580"/>
            <a:ext cx="321818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3-编写Locust测试脚本</a:t>
            </a:r>
          </a:p>
        </p:txBody>
      </p:sp>
      <p:sp>
        <p:nvSpPr>
          <p:cNvPr id="4833" name="VectorPath 483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835" name="TextBox4835"/>
          <p:cNvSpPr txBox="1"/>
          <p:nvPr/>
        </p:nvSpPr>
        <p:spPr>
          <a:xfrm>
            <a:off x="898187" y="1952612"/>
            <a:ext cx="8687588" cy="3839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义任务</a:t>
            </a:r>
          </a:p>
          <a:p>
            <a:pPr marL="0" marR="0" indent="0" eaLnBrk="0">
              <a:lnSpc>
                <a:spcPct val="23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3858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ocust里发送请求是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基于requests实现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的，请求方法、参数、响应对象和requests使用方式一样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3858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代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码的案例：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94183" marR="6237288" indent="-355600" eaLnBrk="0">
              <a:lnSpc>
                <a:spcPct val="13497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def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index(l):</a:t>
            </a:r>
            <a:br>
              <a:rPr lang="en-US" altLang="zh-CN" sz="140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.client.get("/index")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38582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def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login(l):</a:t>
            </a:r>
          </a:p>
          <a:p>
            <a:pPr marL="0" marR="0" indent="0" eaLnBrk="0">
              <a:lnSpc>
                <a:spcPct val="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94183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l.client.post("/login",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data={"username":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"admin",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"password":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"123456"})</a:t>
            </a:r>
          </a:p>
          <a:p>
            <a:pPr marL="0" marR="0" indent="0" eaLnBrk="0">
              <a:lnSpc>
                <a:spcPct val="21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837" name="VectorPath 483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838" name="VectorPath 483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B72F620-2B50-4E79-512C-212E1DF085D2}"/>
    </p:extLst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39" name="Combination 483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840" name="VectorPath 484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841" name="VectorPath 484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842" name="TextBox4842"/>
          <p:cNvSpPr txBox="1"/>
          <p:nvPr/>
        </p:nvSpPr>
        <p:spPr>
          <a:xfrm>
            <a:off x="802323" y="345580"/>
            <a:ext cx="321818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3-编写Locust测试脚本</a:t>
            </a:r>
          </a:p>
        </p:txBody>
      </p:sp>
      <p:sp>
        <p:nvSpPr>
          <p:cNvPr id="4844" name="VectorPath 484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845" name="TextBox4845"/>
          <p:cNvSpPr txBox="1"/>
          <p:nvPr/>
        </p:nvSpPr>
        <p:spPr>
          <a:xfrm>
            <a:off x="802323" y="1146414"/>
            <a:ext cx="114808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义任务集</a:t>
            </a:r>
          </a:p>
        </p:txBody>
      </p:sp>
      <p:sp>
        <p:nvSpPr>
          <p:cNvPr id="4847" name="TextBox4847"/>
          <p:cNvSpPr txBox="1"/>
          <p:nvPr/>
        </p:nvSpPr>
        <p:spPr>
          <a:xfrm>
            <a:off x="1176880" y="1485627"/>
            <a:ext cx="8940012" cy="32611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义一个用户行为（任务集），包含多个具体的任务。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1275"/>
              </a:lnSpc>
            </a:pPr>
            <a:r>
              <a:rPr lang="en-US" altLang="zh-CN" sz="2325" kern="0" spc="90" baseline="430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</a:t>
            </a:r>
            <a:r>
              <a:rPr lang="en-US" altLang="zh-CN" sz="2325" kern="0" spc="80" baseline="430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义</a:t>
            </a:r>
            <a:r>
              <a:rPr lang="en-US" altLang="zh-CN" sz="2325" kern="0" spc="75" baseline="430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方式：</a:t>
            </a:r>
            <a:r>
              <a:rPr lang="en-US" altLang="zh-CN" sz="2325" kern="0" spc="56670" baseline="4301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代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码的案例：</a:t>
            </a:r>
          </a:p>
          <a:p>
            <a:pPr marL="0" marR="0" indent="0" eaLnBrk="0">
              <a:lnSpc>
                <a:spcPct val="91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98595"/>
              </a:lnSpc>
              <a:spcAft>
                <a:spcPts val="105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定义一个用户行为类，要继承TaskSet类，表示一个任务集</a:t>
            </a:r>
            <a:r>
              <a:rPr lang="en-US" altLang="zh-CN" sz="1400" kern="0" spc="792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from</a:t>
            </a:r>
            <a:r>
              <a:rPr lang="en-US" altLang="zh-CN" sz="2100" kern="0" spc="-25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locust</a:t>
            </a:r>
            <a:r>
              <a:rPr lang="en-US" altLang="zh-CN" sz="2100" kern="0" spc="-25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import</a:t>
            </a:r>
            <a:r>
              <a:rPr lang="en-US" altLang="zh-CN" sz="2100" kern="0" spc="-25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TaskSet</a:t>
            </a:r>
          </a:p>
          <a:p>
            <a:pPr marL="285750" marR="0" lvl="0" indent="-285750" eaLnBrk="0">
              <a:lnSpc>
                <a:spcPct val="102380"/>
              </a:lnSpc>
              <a:spcAft>
                <a:spcPts val="806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asks：用来添加任务，它是一个dict类型，key表示任务的方法名，</a:t>
            </a:r>
          </a:p>
          <a:p>
            <a:pPr marL="285750" marR="0" indent="0" eaLnBrk="0">
              <a:lnSpc>
                <a:spcPct val="101173"/>
              </a:lnSpc>
              <a:spcAft>
                <a:spcPts val="716"/>
              </a:spcAft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value表示挑选执行的权重，数值越大执行频率越高</a:t>
            </a:r>
            <a:r>
              <a:rPr lang="en-US" altLang="zh-CN" sz="1400" kern="0" spc="1212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21429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class</a:t>
            </a:r>
            <a:r>
              <a:rPr lang="en-US" altLang="zh-CN" sz="2100" kern="0" spc="-25" baseline="-2142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21429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UserBehavior(TaskSet):</a:t>
            </a:r>
          </a:p>
          <a:p>
            <a:pPr marL="285750" marR="0" lvl="0" indent="-285750" eaLnBrk="0">
              <a:lnSpc>
                <a:spcPct val="101173"/>
              </a:lnSpc>
              <a:spcAft>
                <a:spcPts val="716"/>
              </a:spcAft>
              <a:buClr>
                <a:srgbClr val="000000"/>
              </a:buClr>
              <a:buFont typeface="Arial" panose="34000000000000000000" charset="0"/>
              <a:buChar char="•"/>
              <a:tabLst>
                <a:tab pos="552768" algn="l"/>
              </a:tabLst>
            </a:pPr>
            <a:r>
              <a:rPr lang="en-US" altLang="zh-CN" sz="2100" kern="0" spc="0" baseline="21429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on</a:t>
            </a:r>
            <a:r>
              <a:rPr lang="en-US" altLang="zh-CN" sz="2100" u="sng" kern="0" spc="0" baseline="2142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2100" u="sng" kern="0" baseline="2142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2100" kern="0" spc="0" baseline="21429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start：前置方法(前置任务)，在所有任务之前调用</a:t>
            </a:r>
            <a:r>
              <a:rPr lang="en-US" altLang="zh-CN" sz="2100" kern="0" spc="19230" baseline="21429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tasks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{index: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3,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profile: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1}</a:t>
            </a:r>
          </a:p>
          <a:p>
            <a:pPr marL="285750" marR="0" lvl="0" indent="-28575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  <a:tabLst>
                <a:tab pos="552768" algn="l"/>
              </a:tabLst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on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top：后置方法(后置任务)，当任务集停止时调用</a:t>
            </a:r>
          </a:p>
          <a:p>
            <a:pPr marL="0" marR="0" indent="0" eaLnBrk="0">
              <a:lnSpc>
                <a:spcPct val="13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272695" marR="0" indent="0" eaLnBrk="0">
              <a:lnSpc>
                <a:spcPct val="100000"/>
              </a:lnSpc>
              <a:tabLst>
                <a:tab pos="6895313" algn="l"/>
              </a:tabLst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def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on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tart(self):</a:t>
            </a:r>
          </a:p>
        </p:txBody>
      </p:sp>
      <p:sp>
        <p:nvSpPr>
          <p:cNvPr id="4848" name="TextBox4848"/>
          <p:cNvSpPr txBox="1"/>
          <p:nvPr/>
        </p:nvSpPr>
        <p:spPr>
          <a:xfrm>
            <a:off x="7213600" y="5187206"/>
            <a:ext cx="1600518" cy="1300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560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ogin(self)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55600" marR="0" indent="-355600" eaLnBrk="0">
              <a:lnSpc>
                <a:spcPct val="134970"/>
              </a:lnSpc>
              <a:spcBef>
                <a:spcPts val="0"/>
              </a:spcBef>
              <a:tabLst>
                <a:tab pos="622618" algn="l"/>
              </a:tabLst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def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on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top(self):</a:t>
            </a:r>
            <a:br>
              <a:rPr lang="en-US" altLang="zh-CN" sz="140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ogout(self)</a:t>
            </a:r>
          </a:p>
        </p:txBody>
      </p:sp>
      <p:sp>
        <p:nvSpPr>
          <p:cNvPr id="4850" name="VectorPath 485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851" name="VectorPath 485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5ED46325-2A32-4A68-5AB6-A3CAE8EF35DB}"/>
    </p:extLst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52" name="Combination 485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853" name="VectorPath 485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854" name="VectorPath 485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855" name="TextBox4855"/>
          <p:cNvSpPr txBox="1"/>
          <p:nvPr/>
        </p:nvSpPr>
        <p:spPr>
          <a:xfrm>
            <a:off x="802323" y="345580"/>
            <a:ext cx="321818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3-编写Locust测试脚本</a:t>
            </a:r>
          </a:p>
        </p:txBody>
      </p:sp>
      <p:sp>
        <p:nvSpPr>
          <p:cNvPr id="4857" name="VectorPath 485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858" name="TextBox4858"/>
          <p:cNvSpPr txBox="1"/>
          <p:nvPr/>
        </p:nvSpPr>
        <p:spPr>
          <a:xfrm>
            <a:off x="802323" y="1146414"/>
            <a:ext cx="138176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义Locust类</a:t>
            </a:r>
          </a:p>
        </p:txBody>
      </p:sp>
      <p:sp>
        <p:nvSpPr>
          <p:cNvPr id="4860" name="TextBox4860"/>
          <p:cNvSpPr txBox="1"/>
          <p:nvPr/>
        </p:nvSpPr>
        <p:spPr>
          <a:xfrm>
            <a:off x="928616" y="1728160"/>
            <a:ext cx="8722996" cy="32602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义一个Locust类，这个类代表用户。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765"/>
              </a:lnSpc>
            </a:pPr>
            <a:r>
              <a:rPr lang="en-US" altLang="zh-CN" sz="2325" kern="0" spc="90" baseline="430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</a:t>
            </a:r>
            <a:r>
              <a:rPr lang="en-US" altLang="zh-CN" sz="2325" kern="0" spc="80" baseline="430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义</a:t>
            </a:r>
            <a:r>
              <a:rPr lang="en-US" altLang="zh-CN" sz="2325" kern="0" spc="75" baseline="430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方式：</a:t>
            </a:r>
            <a:r>
              <a:rPr lang="en-US" altLang="zh-CN" sz="2325" kern="0" spc="58295" baseline="4301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代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码的案例：</a:t>
            </a:r>
          </a:p>
          <a:p>
            <a:pPr marL="0" marR="0" indent="0" eaLnBrk="0">
              <a:lnSpc>
                <a:spcPct val="92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98595"/>
              </a:lnSpc>
              <a:spcAft>
                <a:spcPts val="1059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自定义的Locust类继承了`HttpLocust`类，这个类代表用户</a:t>
            </a:r>
            <a:r>
              <a:rPr lang="en-US" altLang="zh-CN" sz="1400" kern="0" spc="832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from</a:t>
            </a:r>
            <a:r>
              <a:rPr lang="en-US" altLang="zh-CN" sz="2100" kern="0" spc="-25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locust</a:t>
            </a:r>
            <a:r>
              <a:rPr lang="en-US" altLang="zh-CN" sz="2100" kern="0" spc="-25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import</a:t>
            </a:r>
            <a:r>
              <a:rPr lang="en-US" altLang="zh-CN" sz="2100" kern="0" spc="-25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HttpLocust</a:t>
            </a:r>
          </a:p>
          <a:p>
            <a:pPr marL="285750" marR="0" lvl="0" indent="-28575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  <a:tabLst>
                <a:tab pos="730568" algn="l"/>
              </a:tabLst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task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et：该属性指向`TaskSet`类，定义用户的行为</a:t>
            </a:r>
          </a:p>
          <a:p>
            <a:pPr marL="285750" marR="0" lvl="0" indent="-285750" eaLnBrk="0">
              <a:lnSpc>
                <a:spcPct val="98595"/>
              </a:lnSpc>
              <a:spcAft>
                <a:spcPts val="1059"/>
              </a:spcAft>
              <a:buClr>
                <a:srgbClr val="000000"/>
              </a:buClr>
              <a:buFont typeface="Arial" panose="34000000000000000000" charset="0"/>
              <a:buChar char="•"/>
              <a:tabLst>
                <a:tab pos="641668" algn="l"/>
              </a:tabLst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min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wait：用户执行任务之间等待时间的下界，默认值：1000ms</a:t>
            </a:r>
            <a:r>
              <a:rPr lang="en-US" altLang="zh-CN" sz="1400" kern="0" spc="552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class</a:t>
            </a:r>
            <a:r>
              <a:rPr lang="en-US" altLang="zh-CN" sz="2100" kern="0" spc="-25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WebsiteUser(HttpLocust):</a:t>
            </a:r>
          </a:p>
          <a:p>
            <a:pPr marL="285750" marR="0" lvl="0" indent="-285750" eaLnBrk="0">
              <a:lnSpc>
                <a:spcPct val="98595"/>
              </a:lnSpc>
              <a:spcAft>
                <a:spcPts val="1059"/>
              </a:spcAft>
              <a:buClr>
                <a:srgbClr val="000000"/>
              </a:buClr>
              <a:buFont typeface="Arial" panose="34000000000000000000" charset="0"/>
              <a:buChar char="•"/>
              <a:tabLst>
                <a:tab pos="641668" algn="l"/>
                <a:tab pos="6856096" algn="l"/>
              </a:tabLst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max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wait：用户执行任务之间等待时间的上界，默认值：1000ms</a:t>
            </a:r>
            <a:r>
              <a:rPr lang="en-US" altLang="zh-CN" sz="1400" kern="0" spc="832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task</a:t>
            </a:r>
            <a:r>
              <a:rPr lang="en-US" altLang="zh-CN" sz="2100" u="sng" kern="0" spc="0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2100" u="sng" kern="0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set</a:t>
            </a:r>
            <a:r>
              <a:rPr lang="en-US" altLang="zh-CN" sz="2100" kern="0" spc="-25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2100" kern="0" spc="-25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UserBehavior</a:t>
            </a:r>
          </a:p>
          <a:p>
            <a:pPr marL="285750" marR="0" lvl="0" indent="-285750" eaLnBrk="0">
              <a:lnSpc>
                <a:spcPct val="98595"/>
              </a:lnSpc>
              <a:spcAft>
                <a:spcPts val="1059"/>
              </a:spcAft>
              <a:buClr>
                <a:srgbClr val="000000"/>
              </a:buClr>
              <a:buFont typeface="Arial" panose="34000000000000000000" charset="0"/>
              <a:buChar char="•"/>
              <a:tabLst>
                <a:tab pos="6767196" algn="l"/>
              </a:tabLst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host：被测应用的网址，例如：http://bms-test.itheima.net</a:t>
            </a:r>
            <a:r>
              <a:rPr lang="en-US" altLang="zh-CN" sz="1400" kern="0" spc="902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min</a:t>
            </a:r>
            <a:r>
              <a:rPr lang="en-US" altLang="zh-CN" sz="2100" u="sng" kern="0" spc="0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2100" u="sng" kern="0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wait</a:t>
            </a:r>
            <a:r>
              <a:rPr lang="en-US" altLang="zh-CN" sz="2100" kern="0" spc="-25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2100" kern="0" spc="-25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2000</a:t>
            </a:r>
          </a:p>
          <a:p>
            <a:pPr marL="285750" marR="0" lvl="0" indent="-285750" eaLnBrk="0">
              <a:lnSpc>
                <a:spcPct val="100842"/>
              </a:lnSpc>
              <a:buClr>
                <a:srgbClr val="000000"/>
              </a:buClr>
              <a:buFont typeface="Arial" panose="34000000000000000000" charset="0"/>
              <a:buChar char="•"/>
              <a:tabLst>
                <a:tab pos="6767196" algn="l"/>
              </a:tabLst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weight：用户被选中的概率，权重越大，被选中的机会就越大。默认</a:t>
            </a:r>
            <a:r>
              <a:rPr lang="en-US" altLang="zh-CN" sz="1400" kern="0" spc="552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max</a:t>
            </a:r>
            <a:r>
              <a:rPr lang="en-US" altLang="zh-CN" sz="2100" u="sng" kern="0" spc="0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2100" u="sng" kern="0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wait</a:t>
            </a:r>
            <a:r>
              <a:rPr lang="en-US" altLang="zh-CN" sz="2100" kern="0" spc="-25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2100" kern="0" spc="-25" baseline="-476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476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3000</a:t>
            </a:r>
          </a:p>
        </p:txBody>
      </p:sp>
      <p:sp>
        <p:nvSpPr>
          <p:cNvPr id="4861" name="TextBox4861"/>
          <p:cNvSpPr txBox="1"/>
          <p:nvPr/>
        </p:nvSpPr>
        <p:spPr>
          <a:xfrm>
            <a:off x="1088072" y="5129840"/>
            <a:ext cx="533718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值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：10</a:t>
            </a:r>
          </a:p>
        </p:txBody>
      </p:sp>
      <p:sp>
        <p:nvSpPr>
          <p:cNvPr id="4862" name="TextBox4862"/>
          <p:cNvSpPr txBox="1"/>
          <p:nvPr/>
        </p:nvSpPr>
        <p:spPr>
          <a:xfrm>
            <a:off x="7213600" y="5187206"/>
            <a:ext cx="3556318" cy="575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3497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host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"http://bms-test.itheima.net/bms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"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weight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10</a:t>
            </a:r>
          </a:p>
        </p:txBody>
      </p:sp>
      <p:sp>
        <p:nvSpPr>
          <p:cNvPr id="4863" name="TextBox4863">
            <a:hlinkClick r:id="rId2"/>
          </p:cNvPr>
          <p:cNvSpPr txBox="1"/>
          <p:nvPr/>
        </p:nvSpPr>
        <p:spPr>
          <a:xfrm>
            <a:off x="7924801" y="5212271"/>
            <a:ext cx="2756218" cy="178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83750"/>
              </a:lnSpc>
              <a:spcAft>
                <a:spcPts val="353"/>
              </a:spcAft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865" name="VectorPath 486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866" name="VectorPath 486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D538F49C-33E3-4E96-7935-D24CFF32E98E}"/>
    </p:extLst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67" name="Combination 486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868" name="VectorPath 486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869" name="VectorPath 486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870" name="TextBox4870"/>
          <p:cNvSpPr txBox="1"/>
          <p:nvPr/>
        </p:nvSpPr>
        <p:spPr>
          <a:xfrm>
            <a:off x="802323" y="345580"/>
            <a:ext cx="19939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4-运行Locust</a:t>
            </a:r>
          </a:p>
        </p:txBody>
      </p:sp>
      <p:sp>
        <p:nvSpPr>
          <p:cNvPr id="4872" name="VectorPath 487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874" name="TextBox4874"/>
          <p:cNvSpPr txBox="1"/>
          <p:nvPr/>
        </p:nvSpPr>
        <p:spPr>
          <a:xfrm>
            <a:off x="853943" y="1346831"/>
            <a:ext cx="7739663" cy="3839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运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行Locust脚本</a:t>
            </a:r>
          </a:p>
          <a:p>
            <a:pPr marL="0" marR="0" indent="0" eaLnBrk="0">
              <a:lnSpc>
                <a:spcPct val="23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3858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运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行命令：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38582" marR="0" indent="0" eaLnBrk="0">
              <a:lnSpc>
                <a:spcPct val="100000"/>
              </a:lnSpc>
              <a:tabLst>
                <a:tab pos="1865465" algn="l"/>
                <a:tab pos="2779865" algn="l"/>
                <a:tab pos="3491065" algn="l"/>
              </a:tabLst>
            </a:pP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ocust</a:t>
            </a:r>
            <a:r>
              <a:rPr lang="en-US" altLang="zh-CN" sz="1550" kern="0" spc="18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-f</a:t>
            </a:r>
            <a:r>
              <a:rPr lang="en-US" altLang="zh-CN" sz="1550" kern="0" spc="18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locust</a:t>
            </a:r>
            <a:r>
              <a:rPr lang="en-US" altLang="zh-CN" sz="155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55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files/my</a:t>
            </a:r>
            <a:r>
              <a:rPr lang="en-US" altLang="zh-CN" sz="155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55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locust</a:t>
            </a:r>
            <a:r>
              <a:rPr lang="en-US" altLang="zh-CN" sz="155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55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file.py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--host=http://example.com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3858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数介绍：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24333" marR="0" lvl="0" indent="-285750" eaLnBrk="0">
              <a:lnSpc>
                <a:spcPct val="100000"/>
              </a:lnSpc>
              <a:spcAft>
                <a:spcPts val="135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f：用来指定locust文件所在路径</a:t>
            </a:r>
          </a:p>
          <a:p>
            <a:pPr marL="424333" marR="0" lvl="0" indent="-285750" eaLnBrk="0">
              <a:lnSpc>
                <a:spcPct val="102688"/>
              </a:lnSpc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-host：用来指定测试应用的网址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876" name="VectorPath 487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877" name="VectorPath 487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22CFD6C5-2B61-4A23-89CF-0931B42EB72E}"/>
    </p:extLst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78" name="Combination 487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879" name="VectorPath 487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880" name="VectorPath 488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881" name="TextBox4881"/>
          <p:cNvSpPr txBox="1"/>
          <p:nvPr/>
        </p:nvSpPr>
        <p:spPr>
          <a:xfrm>
            <a:off x="802323" y="345580"/>
            <a:ext cx="19939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4-运行Locust</a:t>
            </a:r>
          </a:p>
        </p:txBody>
      </p:sp>
      <p:sp>
        <p:nvSpPr>
          <p:cNvPr id="4883" name="VectorPath 488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884" name="DC61B876-E0BA-4747-4296-1E30AC68F9D2"/>
          <p:cNvPicPr>
            <a:picLocks noChangeAspect="1"/>
          </p:cNvPicPr>
          <p:nvPr/>
        </p:nvPicPr>
        <p:blipFill>
          <a:blip r:embed="rId2" cstate="print">
            <a:extLst>
              <a:ext uri="{650902B6-070C-494D-54E2-46A1FCAE726E}"/>
            </a:extLst>
          </a:blip>
          <a:srcRect/>
          <a:stretch>
            <a:fillRect/>
          </a:stretch>
        </p:blipFill>
        <p:spPr>
          <a:xfrm>
            <a:off x="848868" y="2276856"/>
            <a:ext cx="5910072" cy="3366516"/>
          </a:xfrm>
          <a:prstGeom prst="rect">
            <a:avLst/>
          </a:prstGeom>
        </p:spPr>
      </p:pic>
      <p:sp>
        <p:nvSpPr>
          <p:cNvPr id="4885" name="TextBox4885"/>
          <p:cNvSpPr txBox="1"/>
          <p:nvPr/>
        </p:nvSpPr>
        <p:spPr>
          <a:xfrm>
            <a:off x="802323" y="1146414"/>
            <a:ext cx="10721098" cy="3573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打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开Locust的web界面</a:t>
            </a:r>
          </a:p>
          <a:p>
            <a:pPr marL="0" marR="0" indent="0" eaLnBrk="0">
              <a:lnSpc>
                <a:spcPct val="23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3858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运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行Locust脚本后，打开浏览器并访问：http://localhost:8089。可以看到如下界面：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434214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数介绍：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719964" marR="0" lvl="0" indent="-285750" eaLnBrk="0">
              <a:lnSpc>
                <a:spcPct val="104464"/>
              </a:lnSpc>
              <a:spcAft>
                <a:spcPts val="113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Number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of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users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to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simulate：要模拟的用户数量</a:t>
            </a:r>
          </a:p>
          <a:p>
            <a:pPr marL="6719964" marR="88900" lvl="0" indent="-285750" eaLnBrk="0">
              <a:lnSpc>
                <a:spcPct val="148065"/>
              </a:lnSpc>
              <a:spcAft>
                <a:spcPts val="399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Hatch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rate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(users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spawned/second)：孵化率(用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生成/秒)，即每秒启动虚拟用户数</a:t>
            </a:r>
          </a:p>
          <a:p>
            <a:pPr marL="6719964" marR="0" lvl="0" indent="-285750" eaLnBrk="0">
              <a:lnSpc>
                <a:spcPct val="102678"/>
              </a:lnSpc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点击Start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swarming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开始运行性能测试</a:t>
            </a:r>
          </a:p>
        </p:txBody>
      </p:sp>
      <p:pic>
        <p:nvPicPr>
          <p:cNvPr id="4886" name="DE50CEC9-2AEB-4D49-A8BF-72C970D7DAB4"/>
          <p:cNvPicPr>
            <a:picLocks noChangeAspect="1"/>
          </p:cNvPicPr>
          <p:nvPr/>
        </p:nvPicPr>
        <p:blipFill>
          <a:blip r:embed="rId3" cstate="print">
            <a:extLst>
              <a:ext uri="{79DFDD92-C933-4DBC-C06C-32A5FC2E53CD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888" name="VectorPath 488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889" name="VectorPath 488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07B9BD12-A4AF-4F0F-6969-968C78C677C8}"/>
    </p:extLst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90" name="Combination 489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891" name="VectorPath 489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892" name="VectorPath 489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893" name="TextBox4893"/>
          <p:cNvSpPr txBox="1"/>
          <p:nvPr/>
        </p:nvSpPr>
        <p:spPr>
          <a:xfrm>
            <a:off x="802323" y="345580"/>
            <a:ext cx="19939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4-运行Locust</a:t>
            </a:r>
          </a:p>
        </p:txBody>
      </p:sp>
      <p:sp>
        <p:nvSpPr>
          <p:cNvPr id="4895" name="VectorPath 489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896" name="TextBox4896"/>
          <p:cNvSpPr txBox="1"/>
          <p:nvPr/>
        </p:nvSpPr>
        <p:spPr>
          <a:xfrm>
            <a:off x="2827033" y="5276945"/>
            <a:ext cx="1101725" cy="420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8511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%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50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的请求时</a:t>
            </a:r>
          </a:p>
          <a:p>
            <a:pPr marL="0" marR="0" indent="0" eaLnBrk="0">
              <a:lnSpc>
                <a:spcPct val="98809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间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小于该时间</a:t>
            </a:r>
          </a:p>
        </p:txBody>
      </p:sp>
      <p:sp>
        <p:nvSpPr>
          <p:cNvPr id="4897" name="TextBox4897"/>
          <p:cNvSpPr txBox="1"/>
          <p:nvPr/>
        </p:nvSpPr>
        <p:spPr>
          <a:xfrm>
            <a:off x="5080483" y="5293124"/>
            <a:ext cx="1101725" cy="420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8511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%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90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的请求时</a:t>
            </a:r>
          </a:p>
          <a:p>
            <a:pPr marL="0" marR="0" indent="0" eaLnBrk="0">
              <a:lnSpc>
                <a:spcPct val="98809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间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小于该时间</a:t>
            </a:r>
          </a:p>
        </p:txBody>
      </p:sp>
      <p:sp>
        <p:nvSpPr>
          <p:cNvPr id="4898" name="TextBox4898"/>
          <p:cNvSpPr txBox="1"/>
          <p:nvPr/>
        </p:nvSpPr>
        <p:spPr>
          <a:xfrm>
            <a:off x="7004965" y="5250592"/>
            <a:ext cx="711835" cy="426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最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大响应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间</a:t>
            </a:r>
          </a:p>
        </p:txBody>
      </p:sp>
      <p:sp>
        <p:nvSpPr>
          <p:cNvPr id="4899" name="TextBox4899"/>
          <p:cNvSpPr txBox="1"/>
          <p:nvPr/>
        </p:nvSpPr>
        <p:spPr>
          <a:xfrm>
            <a:off x="7965250" y="5283663"/>
            <a:ext cx="711835" cy="426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平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均网络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吞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吐量</a:t>
            </a:r>
          </a:p>
        </p:txBody>
      </p:sp>
      <p:sp>
        <p:nvSpPr>
          <p:cNvPr id="4900" name="TextBox4900"/>
          <p:cNvSpPr txBox="1"/>
          <p:nvPr/>
        </p:nvSpPr>
        <p:spPr>
          <a:xfrm>
            <a:off x="9123528" y="5250592"/>
            <a:ext cx="711835" cy="426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秒处理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求数</a:t>
            </a:r>
          </a:p>
        </p:txBody>
      </p:sp>
      <p:sp>
        <p:nvSpPr>
          <p:cNvPr id="4901" name="TextBox4901"/>
          <p:cNvSpPr txBox="1"/>
          <p:nvPr/>
        </p:nvSpPr>
        <p:spPr>
          <a:xfrm>
            <a:off x="10271252" y="5317000"/>
            <a:ext cx="5340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错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误率</a:t>
            </a:r>
          </a:p>
        </p:txBody>
      </p:sp>
      <p:pic>
        <p:nvPicPr>
          <p:cNvPr id="4902" name="0B332EB7-52A0-4DD0-F2AF-6B6B2B910AFD"/>
          <p:cNvPicPr>
            <a:picLocks noChangeAspect="1"/>
          </p:cNvPicPr>
          <p:nvPr/>
        </p:nvPicPr>
        <p:blipFill>
          <a:blip r:embed="rId2" cstate="print">
            <a:extLst>
              <a:ext uri="{1D7E5547-5F94-4881-B7ED-E3FE433339F2}"/>
            </a:extLst>
          </a:blip>
          <a:srcRect/>
          <a:stretch>
            <a:fillRect/>
          </a:stretch>
        </p:blipFill>
        <p:spPr>
          <a:xfrm>
            <a:off x="710184" y="2141220"/>
            <a:ext cx="10437876" cy="2584704"/>
          </a:xfrm>
          <a:prstGeom prst="rect">
            <a:avLst/>
          </a:prstGeom>
        </p:spPr>
      </p:pic>
      <p:grpSp>
        <p:nvGrpSpPr>
          <p:cNvPr id="4903" name="Combination 4903"/>
          <p:cNvGrpSpPr/>
          <p:nvPr/>
        </p:nvGrpSpPr>
        <p:grpSpPr>
          <a:xfrm>
            <a:off x="3373552" y="2794356"/>
            <a:ext cx="7661949" cy="2467699"/>
            <a:chOff x="3373552" y="2794356"/>
            <a:chExt cx="7661949" cy="2467699"/>
          </a:xfrm>
        </p:grpSpPr>
        <p:sp>
          <p:nvSpPr>
            <p:cNvPr id="4904" name="VectorPath 4904"/>
            <p:cNvSpPr/>
            <p:nvPr/>
          </p:nvSpPr>
          <p:spPr>
            <a:xfrm>
              <a:off x="3813048" y="3572256"/>
              <a:ext cx="711708" cy="1053084"/>
            </a:xfrm>
            <a:custGeom>
              <a:avLst/>
              <a:gdLst/>
              <a:ahLst/>
              <a:cxnLst/>
              <a:rect l="l" t="t" r="r" b="b"/>
              <a:pathLst>
                <a:path w="711708" h="1053084">
                  <a:moveTo>
                    <a:pt x="0" y="0"/>
                  </a:moveTo>
                  <a:lnTo>
                    <a:pt x="711708" y="0"/>
                  </a:lnTo>
                  <a:lnTo>
                    <a:pt x="711708" y="1053084"/>
                  </a:lnTo>
                  <a:lnTo>
                    <a:pt x="0" y="1053084"/>
                  </a:lnTo>
                  <a:lnTo>
                    <a:pt x="0" y="0"/>
                  </a:lnTo>
                </a:path>
              </a:pathLst>
            </a:custGeom>
            <a:solidFill>
              <a:srgbClr val="4F81BD">
                <a:alpha val="0"/>
              </a:srgbClr>
            </a:solidFill>
          </p:spPr>
        </p:sp>
        <p:sp>
          <p:nvSpPr>
            <p:cNvPr id="4905" name="VectorPath 4905"/>
            <p:cNvSpPr/>
            <p:nvPr/>
          </p:nvSpPr>
          <p:spPr>
            <a:xfrm>
              <a:off x="3799904" y="3559836"/>
              <a:ext cx="737171" cy="1078662"/>
            </a:xfrm>
            <a:custGeom>
              <a:avLst/>
              <a:gdLst/>
              <a:ahLst/>
              <a:cxnLst/>
              <a:rect l="l" t="t" r="r" b="b"/>
              <a:pathLst>
                <a:path w="737171" h="1078662">
                  <a:moveTo>
                    <a:pt x="726948" y="241"/>
                  </a:moveTo>
                  <a:lnTo>
                    <a:pt x="729335" y="965"/>
                  </a:lnTo>
                  <a:lnTo>
                    <a:pt x="731533" y="2146"/>
                  </a:lnTo>
                  <a:lnTo>
                    <a:pt x="733450" y="3721"/>
                  </a:lnTo>
                  <a:lnTo>
                    <a:pt x="735038" y="5652"/>
                  </a:lnTo>
                  <a:lnTo>
                    <a:pt x="736206" y="7848"/>
                  </a:lnTo>
                  <a:lnTo>
                    <a:pt x="736930" y="10223"/>
                  </a:lnTo>
                  <a:lnTo>
                    <a:pt x="737171" y="12700"/>
                  </a:lnTo>
                  <a:lnTo>
                    <a:pt x="737171" y="1065963"/>
                  </a:lnTo>
                  <a:lnTo>
                    <a:pt x="736930" y="1068438"/>
                  </a:lnTo>
                  <a:lnTo>
                    <a:pt x="736206" y="1070813"/>
                  </a:lnTo>
                  <a:lnTo>
                    <a:pt x="735038" y="1073010"/>
                  </a:lnTo>
                  <a:lnTo>
                    <a:pt x="733450" y="1074941"/>
                  </a:lnTo>
                  <a:lnTo>
                    <a:pt x="731533" y="1076515"/>
                  </a:lnTo>
                  <a:lnTo>
                    <a:pt x="729335" y="1077697"/>
                  </a:lnTo>
                  <a:lnTo>
                    <a:pt x="726948" y="1078421"/>
                  </a:lnTo>
                  <a:lnTo>
                    <a:pt x="724471" y="1078662"/>
                  </a:lnTo>
                  <a:lnTo>
                    <a:pt x="12700" y="1078662"/>
                  </a:lnTo>
                  <a:lnTo>
                    <a:pt x="10223" y="1078421"/>
                  </a:lnTo>
                  <a:lnTo>
                    <a:pt x="7836" y="1077697"/>
                  </a:lnTo>
                  <a:lnTo>
                    <a:pt x="5639" y="1076515"/>
                  </a:lnTo>
                  <a:lnTo>
                    <a:pt x="3721" y="1074941"/>
                  </a:lnTo>
                  <a:lnTo>
                    <a:pt x="2133" y="1073010"/>
                  </a:lnTo>
                  <a:lnTo>
                    <a:pt x="965" y="1070813"/>
                  </a:lnTo>
                  <a:lnTo>
                    <a:pt x="241" y="1068438"/>
                  </a:lnTo>
                  <a:lnTo>
                    <a:pt x="0" y="1065963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48"/>
                  </a:lnTo>
                  <a:lnTo>
                    <a:pt x="2133" y="5652"/>
                  </a:lnTo>
                  <a:lnTo>
                    <a:pt x="3721" y="3721"/>
                  </a:lnTo>
                  <a:lnTo>
                    <a:pt x="5639" y="2146"/>
                  </a:lnTo>
                  <a:lnTo>
                    <a:pt x="7836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724471" y="0"/>
                  </a:lnTo>
                  <a:moveTo>
                    <a:pt x="25400" y="25400"/>
                  </a:moveTo>
                  <a:lnTo>
                    <a:pt x="25400" y="1053262"/>
                  </a:lnTo>
                  <a:lnTo>
                    <a:pt x="711771" y="1053262"/>
                  </a:lnTo>
                  <a:lnTo>
                    <a:pt x="711771" y="25400"/>
                  </a:lnTo>
                </a:path>
              </a:pathLst>
            </a:custGeom>
            <a:solidFill>
              <a:srgbClr val="EF2E07">
                <a:alpha val="100000"/>
              </a:srgbClr>
            </a:solidFill>
          </p:spPr>
        </p:sp>
        <p:sp>
          <p:nvSpPr>
            <p:cNvPr id="4906" name="VectorPath 4906"/>
            <p:cNvSpPr/>
            <p:nvPr/>
          </p:nvSpPr>
          <p:spPr>
            <a:xfrm>
              <a:off x="3373552" y="4625798"/>
              <a:ext cx="794931" cy="622312"/>
            </a:xfrm>
            <a:custGeom>
              <a:avLst/>
              <a:gdLst/>
              <a:ahLst/>
              <a:cxnLst/>
              <a:rect l="l" t="t" r="r" b="b"/>
              <a:pathLst>
                <a:path w="794931" h="622312">
                  <a:moveTo>
                    <a:pt x="748919" y="96037"/>
                  </a:moveTo>
                  <a:lnTo>
                    <a:pt x="729441" y="70953"/>
                  </a:lnTo>
                  <a:lnTo>
                    <a:pt x="19469" y="622312"/>
                  </a:lnTo>
                  <a:lnTo>
                    <a:pt x="0" y="597243"/>
                  </a:lnTo>
                  <a:lnTo>
                    <a:pt x="709974" y="45882"/>
                  </a:lnTo>
                  <a:lnTo>
                    <a:pt x="690499" y="20802"/>
                  </a:lnTo>
                  <a:lnTo>
                    <a:pt x="794931" y="0"/>
                  </a:lnTo>
                </a:path>
              </a:pathLst>
            </a:custGeom>
            <a:solidFill>
              <a:srgbClr val="EF2E07">
                <a:alpha val="100000"/>
              </a:srgbClr>
            </a:solidFill>
          </p:spPr>
        </p:sp>
        <p:sp>
          <p:nvSpPr>
            <p:cNvPr id="4907" name="VectorPath 4907"/>
            <p:cNvSpPr/>
            <p:nvPr/>
          </p:nvSpPr>
          <p:spPr>
            <a:xfrm>
              <a:off x="4700016" y="3572256"/>
              <a:ext cx="697992" cy="1030224"/>
            </a:xfrm>
            <a:custGeom>
              <a:avLst/>
              <a:gdLst/>
              <a:ahLst/>
              <a:cxnLst/>
              <a:rect l="l" t="t" r="r" b="b"/>
              <a:pathLst>
                <a:path w="697992" h="1030224">
                  <a:moveTo>
                    <a:pt x="0" y="0"/>
                  </a:moveTo>
                  <a:lnTo>
                    <a:pt x="697992" y="0"/>
                  </a:lnTo>
                  <a:lnTo>
                    <a:pt x="697992" y="1030224"/>
                  </a:lnTo>
                  <a:lnTo>
                    <a:pt x="0" y="1030224"/>
                  </a:lnTo>
                  <a:lnTo>
                    <a:pt x="0" y="0"/>
                  </a:lnTo>
                </a:path>
              </a:pathLst>
            </a:custGeom>
            <a:solidFill>
              <a:srgbClr val="4F81BD">
                <a:alpha val="0"/>
              </a:srgbClr>
            </a:solidFill>
          </p:spPr>
        </p:sp>
        <p:sp>
          <p:nvSpPr>
            <p:cNvPr id="4908" name="VectorPath 4908"/>
            <p:cNvSpPr/>
            <p:nvPr/>
          </p:nvSpPr>
          <p:spPr>
            <a:xfrm>
              <a:off x="4686732" y="3559836"/>
              <a:ext cx="723468" cy="1055027"/>
            </a:xfrm>
            <a:custGeom>
              <a:avLst/>
              <a:gdLst/>
              <a:ahLst/>
              <a:cxnLst/>
              <a:rect l="l" t="t" r="r" b="b"/>
              <a:pathLst>
                <a:path w="723468" h="1055027">
                  <a:moveTo>
                    <a:pt x="713245" y="241"/>
                  </a:moveTo>
                  <a:lnTo>
                    <a:pt x="715632" y="965"/>
                  </a:lnTo>
                  <a:lnTo>
                    <a:pt x="717829" y="2146"/>
                  </a:lnTo>
                  <a:lnTo>
                    <a:pt x="719747" y="3721"/>
                  </a:lnTo>
                  <a:lnTo>
                    <a:pt x="721335" y="5652"/>
                  </a:lnTo>
                  <a:lnTo>
                    <a:pt x="722503" y="7848"/>
                  </a:lnTo>
                  <a:lnTo>
                    <a:pt x="723227" y="10223"/>
                  </a:lnTo>
                  <a:lnTo>
                    <a:pt x="723468" y="12700"/>
                  </a:lnTo>
                  <a:lnTo>
                    <a:pt x="723468" y="1042327"/>
                  </a:lnTo>
                  <a:lnTo>
                    <a:pt x="723227" y="1044804"/>
                  </a:lnTo>
                  <a:lnTo>
                    <a:pt x="722503" y="1047191"/>
                  </a:lnTo>
                  <a:lnTo>
                    <a:pt x="721335" y="1049388"/>
                  </a:lnTo>
                  <a:lnTo>
                    <a:pt x="719747" y="1051306"/>
                  </a:lnTo>
                  <a:lnTo>
                    <a:pt x="717829" y="1052893"/>
                  </a:lnTo>
                  <a:lnTo>
                    <a:pt x="715632" y="1054062"/>
                  </a:lnTo>
                  <a:lnTo>
                    <a:pt x="713245" y="1054786"/>
                  </a:lnTo>
                  <a:lnTo>
                    <a:pt x="710768" y="1055027"/>
                  </a:lnTo>
                  <a:lnTo>
                    <a:pt x="12700" y="1055027"/>
                  </a:lnTo>
                  <a:lnTo>
                    <a:pt x="10223" y="1054786"/>
                  </a:lnTo>
                  <a:lnTo>
                    <a:pt x="7849" y="1054062"/>
                  </a:lnTo>
                  <a:lnTo>
                    <a:pt x="5652" y="1052893"/>
                  </a:lnTo>
                  <a:lnTo>
                    <a:pt x="3721" y="1051306"/>
                  </a:lnTo>
                  <a:lnTo>
                    <a:pt x="2146" y="1049388"/>
                  </a:lnTo>
                  <a:lnTo>
                    <a:pt x="979" y="1047191"/>
                  </a:lnTo>
                  <a:lnTo>
                    <a:pt x="254" y="1044804"/>
                  </a:lnTo>
                  <a:lnTo>
                    <a:pt x="0" y="1042327"/>
                  </a:lnTo>
                  <a:lnTo>
                    <a:pt x="0" y="12700"/>
                  </a:lnTo>
                  <a:lnTo>
                    <a:pt x="254" y="10223"/>
                  </a:lnTo>
                  <a:lnTo>
                    <a:pt x="979" y="7848"/>
                  </a:lnTo>
                  <a:lnTo>
                    <a:pt x="2146" y="5652"/>
                  </a:lnTo>
                  <a:lnTo>
                    <a:pt x="3721" y="3721"/>
                  </a:lnTo>
                  <a:lnTo>
                    <a:pt x="5652" y="2146"/>
                  </a:lnTo>
                  <a:lnTo>
                    <a:pt x="7849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710768" y="0"/>
                  </a:lnTo>
                  <a:moveTo>
                    <a:pt x="25400" y="25400"/>
                  </a:moveTo>
                  <a:lnTo>
                    <a:pt x="25400" y="1029627"/>
                  </a:lnTo>
                  <a:lnTo>
                    <a:pt x="698068" y="1029627"/>
                  </a:lnTo>
                  <a:lnTo>
                    <a:pt x="698068" y="25400"/>
                  </a:lnTo>
                </a:path>
              </a:pathLst>
            </a:custGeom>
            <a:solidFill>
              <a:srgbClr val="EF2E07">
                <a:alpha val="100000"/>
              </a:srgbClr>
            </a:solidFill>
          </p:spPr>
        </p:sp>
        <p:sp>
          <p:nvSpPr>
            <p:cNvPr id="4909" name="VectorPath 4909"/>
            <p:cNvSpPr/>
            <p:nvPr/>
          </p:nvSpPr>
          <p:spPr>
            <a:xfrm>
              <a:off x="5094809" y="4601655"/>
              <a:ext cx="566610" cy="660400"/>
            </a:xfrm>
            <a:custGeom>
              <a:avLst/>
              <a:gdLst/>
              <a:ahLst/>
              <a:cxnLst/>
              <a:rect l="l" t="t" r="r" b="b"/>
              <a:pathLst>
                <a:path w="566610" h="660400">
                  <a:moveTo>
                    <a:pt x="98044" y="41567"/>
                  </a:moveTo>
                  <a:lnTo>
                    <a:pt x="73884" y="62170"/>
                  </a:lnTo>
                  <a:lnTo>
                    <a:pt x="566610" y="639788"/>
                  </a:lnTo>
                  <a:lnTo>
                    <a:pt x="542455" y="660400"/>
                  </a:lnTo>
                  <a:lnTo>
                    <a:pt x="49731" y="82772"/>
                  </a:lnTo>
                  <a:lnTo>
                    <a:pt x="25578" y="103378"/>
                  </a:lnTo>
                  <a:lnTo>
                    <a:pt x="0" y="0"/>
                  </a:lnTo>
                </a:path>
              </a:pathLst>
            </a:custGeom>
            <a:solidFill>
              <a:srgbClr val="EF2E07">
                <a:alpha val="100000"/>
              </a:srgbClr>
            </a:solidFill>
          </p:spPr>
        </p:sp>
        <p:sp>
          <p:nvSpPr>
            <p:cNvPr id="4910" name="VectorPath 4910"/>
            <p:cNvSpPr/>
            <p:nvPr/>
          </p:nvSpPr>
          <p:spPr>
            <a:xfrm>
              <a:off x="5515356" y="3572256"/>
              <a:ext cx="794004" cy="1053084"/>
            </a:xfrm>
            <a:custGeom>
              <a:avLst/>
              <a:gdLst/>
              <a:ahLst/>
              <a:cxnLst/>
              <a:rect l="l" t="t" r="r" b="b"/>
              <a:pathLst>
                <a:path w="794004" h="1053084">
                  <a:moveTo>
                    <a:pt x="0" y="0"/>
                  </a:moveTo>
                  <a:lnTo>
                    <a:pt x="794004" y="0"/>
                  </a:lnTo>
                  <a:lnTo>
                    <a:pt x="794004" y="1053084"/>
                  </a:lnTo>
                  <a:lnTo>
                    <a:pt x="0" y="1053084"/>
                  </a:lnTo>
                  <a:lnTo>
                    <a:pt x="0" y="0"/>
                  </a:lnTo>
                </a:path>
              </a:pathLst>
            </a:custGeom>
            <a:solidFill>
              <a:srgbClr val="4F81BD">
                <a:alpha val="0"/>
              </a:srgbClr>
            </a:solidFill>
          </p:spPr>
        </p:sp>
        <p:sp>
          <p:nvSpPr>
            <p:cNvPr id="4911" name="VectorPath 4911"/>
            <p:cNvSpPr/>
            <p:nvPr/>
          </p:nvSpPr>
          <p:spPr>
            <a:xfrm>
              <a:off x="5502275" y="3559836"/>
              <a:ext cx="820052" cy="1078662"/>
            </a:xfrm>
            <a:custGeom>
              <a:avLst/>
              <a:gdLst/>
              <a:ahLst/>
              <a:cxnLst/>
              <a:rect l="l" t="t" r="r" b="b"/>
              <a:pathLst>
                <a:path w="820052" h="1078662">
                  <a:moveTo>
                    <a:pt x="809829" y="254"/>
                  </a:moveTo>
                  <a:lnTo>
                    <a:pt x="812216" y="965"/>
                  </a:lnTo>
                  <a:lnTo>
                    <a:pt x="814413" y="2146"/>
                  </a:lnTo>
                  <a:lnTo>
                    <a:pt x="816331" y="3721"/>
                  </a:lnTo>
                  <a:lnTo>
                    <a:pt x="817918" y="5652"/>
                  </a:lnTo>
                  <a:lnTo>
                    <a:pt x="819087" y="7848"/>
                  </a:lnTo>
                  <a:lnTo>
                    <a:pt x="819810" y="10223"/>
                  </a:lnTo>
                  <a:lnTo>
                    <a:pt x="820052" y="12700"/>
                  </a:lnTo>
                  <a:lnTo>
                    <a:pt x="820052" y="1065963"/>
                  </a:lnTo>
                  <a:lnTo>
                    <a:pt x="819810" y="1068438"/>
                  </a:lnTo>
                  <a:lnTo>
                    <a:pt x="819087" y="1070813"/>
                  </a:lnTo>
                  <a:lnTo>
                    <a:pt x="817918" y="1073010"/>
                  </a:lnTo>
                  <a:lnTo>
                    <a:pt x="816331" y="1074941"/>
                  </a:lnTo>
                  <a:lnTo>
                    <a:pt x="814413" y="1076515"/>
                  </a:lnTo>
                  <a:lnTo>
                    <a:pt x="812216" y="1077697"/>
                  </a:lnTo>
                  <a:lnTo>
                    <a:pt x="809829" y="1078421"/>
                  </a:lnTo>
                  <a:lnTo>
                    <a:pt x="807352" y="1078662"/>
                  </a:lnTo>
                  <a:lnTo>
                    <a:pt x="12700" y="1078662"/>
                  </a:lnTo>
                  <a:lnTo>
                    <a:pt x="10223" y="1078421"/>
                  </a:lnTo>
                  <a:lnTo>
                    <a:pt x="7836" y="1077697"/>
                  </a:lnTo>
                  <a:lnTo>
                    <a:pt x="5639" y="1076515"/>
                  </a:lnTo>
                  <a:lnTo>
                    <a:pt x="3721" y="1074941"/>
                  </a:lnTo>
                  <a:lnTo>
                    <a:pt x="2146" y="1073010"/>
                  </a:lnTo>
                  <a:lnTo>
                    <a:pt x="965" y="1070813"/>
                  </a:lnTo>
                  <a:lnTo>
                    <a:pt x="241" y="1068438"/>
                  </a:lnTo>
                  <a:lnTo>
                    <a:pt x="0" y="1065963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48"/>
                  </a:lnTo>
                  <a:lnTo>
                    <a:pt x="2146" y="5652"/>
                  </a:lnTo>
                  <a:lnTo>
                    <a:pt x="3721" y="3721"/>
                  </a:lnTo>
                  <a:lnTo>
                    <a:pt x="5639" y="2146"/>
                  </a:lnTo>
                  <a:lnTo>
                    <a:pt x="7836" y="965"/>
                  </a:lnTo>
                  <a:lnTo>
                    <a:pt x="10223" y="254"/>
                  </a:lnTo>
                  <a:lnTo>
                    <a:pt x="12700" y="0"/>
                  </a:lnTo>
                  <a:lnTo>
                    <a:pt x="807352" y="0"/>
                  </a:lnTo>
                  <a:moveTo>
                    <a:pt x="25400" y="25400"/>
                  </a:moveTo>
                  <a:lnTo>
                    <a:pt x="25400" y="1053262"/>
                  </a:lnTo>
                  <a:lnTo>
                    <a:pt x="794652" y="1053262"/>
                  </a:lnTo>
                  <a:lnTo>
                    <a:pt x="794652" y="25400"/>
                  </a:lnTo>
                </a:path>
              </a:pathLst>
            </a:custGeom>
            <a:solidFill>
              <a:srgbClr val="EF2E07">
                <a:alpha val="100000"/>
              </a:srgbClr>
            </a:solidFill>
          </p:spPr>
        </p:sp>
        <p:sp>
          <p:nvSpPr>
            <p:cNvPr id="4912" name="VectorPath 4912"/>
            <p:cNvSpPr/>
            <p:nvPr/>
          </p:nvSpPr>
          <p:spPr>
            <a:xfrm>
              <a:off x="6426709" y="3572256"/>
              <a:ext cx="605028" cy="1053084"/>
            </a:xfrm>
            <a:custGeom>
              <a:avLst/>
              <a:gdLst/>
              <a:ahLst/>
              <a:cxnLst/>
              <a:rect l="l" t="t" r="r" b="b"/>
              <a:pathLst>
                <a:path w="605028" h="1053084">
                  <a:moveTo>
                    <a:pt x="0" y="0"/>
                  </a:moveTo>
                  <a:lnTo>
                    <a:pt x="605028" y="0"/>
                  </a:lnTo>
                  <a:lnTo>
                    <a:pt x="605028" y="1053084"/>
                  </a:lnTo>
                  <a:lnTo>
                    <a:pt x="0" y="1053084"/>
                  </a:lnTo>
                  <a:lnTo>
                    <a:pt x="0" y="0"/>
                  </a:lnTo>
                </a:path>
              </a:pathLst>
            </a:custGeom>
            <a:solidFill>
              <a:srgbClr val="4F81BD">
                <a:alpha val="0"/>
              </a:srgbClr>
            </a:solidFill>
          </p:spPr>
        </p:sp>
        <p:sp>
          <p:nvSpPr>
            <p:cNvPr id="4913" name="VectorPath 4913"/>
            <p:cNvSpPr/>
            <p:nvPr/>
          </p:nvSpPr>
          <p:spPr>
            <a:xfrm>
              <a:off x="6414402" y="3559836"/>
              <a:ext cx="629336" cy="1078662"/>
            </a:xfrm>
            <a:custGeom>
              <a:avLst/>
              <a:gdLst/>
              <a:ahLst/>
              <a:cxnLst/>
              <a:rect l="l" t="t" r="r" b="b"/>
              <a:pathLst>
                <a:path w="629336" h="1078662">
                  <a:moveTo>
                    <a:pt x="619112" y="241"/>
                  </a:moveTo>
                  <a:lnTo>
                    <a:pt x="621500" y="965"/>
                  </a:lnTo>
                  <a:lnTo>
                    <a:pt x="623696" y="2146"/>
                  </a:lnTo>
                  <a:lnTo>
                    <a:pt x="625615" y="3721"/>
                  </a:lnTo>
                  <a:lnTo>
                    <a:pt x="627189" y="5652"/>
                  </a:lnTo>
                  <a:lnTo>
                    <a:pt x="628370" y="7848"/>
                  </a:lnTo>
                  <a:lnTo>
                    <a:pt x="629094" y="10223"/>
                  </a:lnTo>
                  <a:lnTo>
                    <a:pt x="629336" y="12700"/>
                  </a:lnTo>
                  <a:lnTo>
                    <a:pt x="629336" y="1065963"/>
                  </a:lnTo>
                  <a:lnTo>
                    <a:pt x="629094" y="1068438"/>
                  </a:lnTo>
                  <a:lnTo>
                    <a:pt x="628370" y="1070813"/>
                  </a:lnTo>
                  <a:lnTo>
                    <a:pt x="627189" y="1073010"/>
                  </a:lnTo>
                  <a:lnTo>
                    <a:pt x="625615" y="1074941"/>
                  </a:lnTo>
                  <a:lnTo>
                    <a:pt x="623696" y="1076515"/>
                  </a:lnTo>
                  <a:lnTo>
                    <a:pt x="621500" y="1077697"/>
                  </a:lnTo>
                  <a:lnTo>
                    <a:pt x="619112" y="1078421"/>
                  </a:lnTo>
                  <a:lnTo>
                    <a:pt x="616636" y="1078662"/>
                  </a:lnTo>
                  <a:lnTo>
                    <a:pt x="12700" y="1078662"/>
                  </a:lnTo>
                  <a:lnTo>
                    <a:pt x="10223" y="1078421"/>
                  </a:lnTo>
                  <a:lnTo>
                    <a:pt x="7836" y="1077697"/>
                  </a:lnTo>
                  <a:lnTo>
                    <a:pt x="5639" y="1076515"/>
                  </a:lnTo>
                  <a:lnTo>
                    <a:pt x="3721" y="1074941"/>
                  </a:lnTo>
                  <a:lnTo>
                    <a:pt x="2134" y="1073010"/>
                  </a:lnTo>
                  <a:lnTo>
                    <a:pt x="965" y="1070813"/>
                  </a:lnTo>
                  <a:lnTo>
                    <a:pt x="241" y="1068438"/>
                  </a:lnTo>
                  <a:lnTo>
                    <a:pt x="0" y="1065963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48"/>
                  </a:lnTo>
                  <a:lnTo>
                    <a:pt x="2134" y="5652"/>
                  </a:lnTo>
                  <a:lnTo>
                    <a:pt x="3721" y="3721"/>
                  </a:lnTo>
                  <a:lnTo>
                    <a:pt x="5639" y="2146"/>
                  </a:lnTo>
                  <a:lnTo>
                    <a:pt x="7836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616636" y="0"/>
                  </a:lnTo>
                  <a:moveTo>
                    <a:pt x="25400" y="25400"/>
                  </a:moveTo>
                  <a:lnTo>
                    <a:pt x="25400" y="1053262"/>
                  </a:lnTo>
                  <a:lnTo>
                    <a:pt x="603936" y="1053262"/>
                  </a:lnTo>
                  <a:lnTo>
                    <a:pt x="603936" y="25400"/>
                  </a:lnTo>
                </a:path>
              </a:pathLst>
            </a:custGeom>
            <a:solidFill>
              <a:srgbClr val="EF2E07">
                <a:alpha val="100000"/>
              </a:srgbClr>
            </a:solidFill>
          </p:spPr>
        </p:sp>
        <p:sp>
          <p:nvSpPr>
            <p:cNvPr id="4914" name="VectorPath 4914"/>
            <p:cNvSpPr/>
            <p:nvPr/>
          </p:nvSpPr>
          <p:spPr>
            <a:xfrm>
              <a:off x="7126224" y="3572256"/>
              <a:ext cx="548640" cy="1053084"/>
            </a:xfrm>
            <a:custGeom>
              <a:avLst/>
              <a:gdLst/>
              <a:ahLst/>
              <a:cxnLst/>
              <a:rect l="l" t="t" r="r" b="b"/>
              <a:pathLst>
                <a:path w="548640" h="1053084">
                  <a:moveTo>
                    <a:pt x="0" y="0"/>
                  </a:moveTo>
                  <a:lnTo>
                    <a:pt x="548640" y="0"/>
                  </a:lnTo>
                  <a:lnTo>
                    <a:pt x="548640" y="1053084"/>
                  </a:lnTo>
                  <a:lnTo>
                    <a:pt x="0" y="1053084"/>
                  </a:lnTo>
                  <a:lnTo>
                    <a:pt x="0" y="0"/>
                  </a:lnTo>
                </a:path>
              </a:pathLst>
            </a:custGeom>
            <a:solidFill>
              <a:srgbClr val="4F81BD">
                <a:alpha val="0"/>
              </a:srgbClr>
            </a:solidFill>
          </p:spPr>
        </p:sp>
        <p:sp>
          <p:nvSpPr>
            <p:cNvPr id="4915" name="VectorPath 4915"/>
            <p:cNvSpPr/>
            <p:nvPr/>
          </p:nvSpPr>
          <p:spPr>
            <a:xfrm>
              <a:off x="7113994" y="3559836"/>
              <a:ext cx="574269" cy="1078662"/>
            </a:xfrm>
            <a:custGeom>
              <a:avLst/>
              <a:gdLst/>
              <a:ahLst/>
              <a:cxnLst/>
              <a:rect l="l" t="t" r="r" b="b"/>
              <a:pathLst>
                <a:path w="574269" h="1078662">
                  <a:moveTo>
                    <a:pt x="564045" y="241"/>
                  </a:moveTo>
                  <a:lnTo>
                    <a:pt x="566433" y="965"/>
                  </a:lnTo>
                  <a:lnTo>
                    <a:pt x="568630" y="2146"/>
                  </a:lnTo>
                  <a:lnTo>
                    <a:pt x="570548" y="3721"/>
                  </a:lnTo>
                  <a:lnTo>
                    <a:pt x="572136" y="5652"/>
                  </a:lnTo>
                  <a:lnTo>
                    <a:pt x="573304" y="7848"/>
                  </a:lnTo>
                  <a:lnTo>
                    <a:pt x="574027" y="10223"/>
                  </a:lnTo>
                  <a:lnTo>
                    <a:pt x="574269" y="12700"/>
                  </a:lnTo>
                  <a:lnTo>
                    <a:pt x="574269" y="1065963"/>
                  </a:lnTo>
                  <a:lnTo>
                    <a:pt x="574027" y="1068438"/>
                  </a:lnTo>
                  <a:lnTo>
                    <a:pt x="573304" y="1070813"/>
                  </a:lnTo>
                  <a:lnTo>
                    <a:pt x="572136" y="1073010"/>
                  </a:lnTo>
                  <a:lnTo>
                    <a:pt x="570548" y="1074941"/>
                  </a:lnTo>
                  <a:lnTo>
                    <a:pt x="568630" y="1076515"/>
                  </a:lnTo>
                  <a:lnTo>
                    <a:pt x="566433" y="1077697"/>
                  </a:lnTo>
                  <a:lnTo>
                    <a:pt x="564045" y="1078421"/>
                  </a:lnTo>
                  <a:lnTo>
                    <a:pt x="561569" y="1078662"/>
                  </a:lnTo>
                  <a:lnTo>
                    <a:pt x="12700" y="1078662"/>
                  </a:lnTo>
                  <a:lnTo>
                    <a:pt x="10224" y="1078421"/>
                  </a:lnTo>
                  <a:lnTo>
                    <a:pt x="7837" y="1077697"/>
                  </a:lnTo>
                  <a:lnTo>
                    <a:pt x="5638" y="1076515"/>
                  </a:lnTo>
                  <a:lnTo>
                    <a:pt x="3721" y="1074941"/>
                  </a:lnTo>
                  <a:lnTo>
                    <a:pt x="2134" y="1073010"/>
                  </a:lnTo>
                  <a:lnTo>
                    <a:pt x="966" y="1070813"/>
                  </a:lnTo>
                  <a:lnTo>
                    <a:pt x="241" y="1068438"/>
                  </a:lnTo>
                  <a:lnTo>
                    <a:pt x="0" y="1065963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6" y="7848"/>
                  </a:lnTo>
                  <a:lnTo>
                    <a:pt x="2134" y="5652"/>
                  </a:lnTo>
                  <a:lnTo>
                    <a:pt x="3721" y="3721"/>
                  </a:lnTo>
                  <a:lnTo>
                    <a:pt x="5638" y="2146"/>
                  </a:lnTo>
                  <a:lnTo>
                    <a:pt x="7837" y="965"/>
                  </a:lnTo>
                  <a:lnTo>
                    <a:pt x="10224" y="241"/>
                  </a:lnTo>
                  <a:lnTo>
                    <a:pt x="12700" y="0"/>
                  </a:lnTo>
                  <a:lnTo>
                    <a:pt x="561569" y="0"/>
                  </a:lnTo>
                  <a:moveTo>
                    <a:pt x="25400" y="25400"/>
                  </a:moveTo>
                  <a:lnTo>
                    <a:pt x="25400" y="1053262"/>
                  </a:lnTo>
                  <a:lnTo>
                    <a:pt x="548869" y="1053262"/>
                  </a:lnTo>
                  <a:lnTo>
                    <a:pt x="548869" y="25400"/>
                  </a:lnTo>
                </a:path>
              </a:pathLst>
            </a:custGeom>
            <a:solidFill>
              <a:srgbClr val="EF2E07">
                <a:alpha val="100000"/>
              </a:srgbClr>
            </a:solidFill>
          </p:spPr>
        </p:sp>
        <p:sp>
          <p:nvSpPr>
            <p:cNvPr id="4916" name="VectorPath 4916"/>
            <p:cNvSpPr/>
            <p:nvPr/>
          </p:nvSpPr>
          <p:spPr>
            <a:xfrm>
              <a:off x="7874508" y="3572256"/>
              <a:ext cx="1048512" cy="1053084"/>
            </a:xfrm>
            <a:custGeom>
              <a:avLst/>
              <a:gdLst/>
              <a:ahLst/>
              <a:cxnLst/>
              <a:rect l="l" t="t" r="r" b="b"/>
              <a:pathLst>
                <a:path w="1048512" h="1053084">
                  <a:moveTo>
                    <a:pt x="0" y="0"/>
                  </a:moveTo>
                  <a:lnTo>
                    <a:pt x="1048512" y="0"/>
                  </a:lnTo>
                  <a:lnTo>
                    <a:pt x="1048512" y="1053084"/>
                  </a:lnTo>
                  <a:lnTo>
                    <a:pt x="0" y="1053084"/>
                  </a:lnTo>
                  <a:lnTo>
                    <a:pt x="0" y="0"/>
                  </a:lnTo>
                </a:path>
              </a:pathLst>
            </a:custGeom>
            <a:solidFill>
              <a:srgbClr val="4F81BD">
                <a:alpha val="0"/>
              </a:srgbClr>
            </a:solidFill>
          </p:spPr>
        </p:sp>
        <p:sp>
          <p:nvSpPr>
            <p:cNvPr id="4917" name="VectorPath 4917"/>
            <p:cNvSpPr/>
            <p:nvPr/>
          </p:nvSpPr>
          <p:spPr>
            <a:xfrm>
              <a:off x="7861110" y="3559836"/>
              <a:ext cx="1073860" cy="1078662"/>
            </a:xfrm>
            <a:custGeom>
              <a:avLst/>
              <a:gdLst/>
              <a:ahLst/>
              <a:cxnLst/>
              <a:rect l="l" t="t" r="r" b="b"/>
              <a:pathLst>
                <a:path w="1073860" h="1078662">
                  <a:moveTo>
                    <a:pt x="1063637" y="241"/>
                  </a:moveTo>
                  <a:lnTo>
                    <a:pt x="1066026" y="965"/>
                  </a:lnTo>
                  <a:lnTo>
                    <a:pt x="1068222" y="2146"/>
                  </a:lnTo>
                  <a:lnTo>
                    <a:pt x="1070139" y="3721"/>
                  </a:lnTo>
                  <a:lnTo>
                    <a:pt x="1071715" y="5652"/>
                  </a:lnTo>
                  <a:lnTo>
                    <a:pt x="1072896" y="7848"/>
                  </a:lnTo>
                  <a:lnTo>
                    <a:pt x="1073619" y="10223"/>
                  </a:lnTo>
                  <a:lnTo>
                    <a:pt x="1073860" y="12700"/>
                  </a:lnTo>
                  <a:lnTo>
                    <a:pt x="1073860" y="1065963"/>
                  </a:lnTo>
                  <a:lnTo>
                    <a:pt x="1073619" y="1068438"/>
                  </a:lnTo>
                  <a:lnTo>
                    <a:pt x="1072896" y="1070813"/>
                  </a:lnTo>
                  <a:lnTo>
                    <a:pt x="1071715" y="1073010"/>
                  </a:lnTo>
                  <a:lnTo>
                    <a:pt x="1070139" y="1074941"/>
                  </a:lnTo>
                  <a:lnTo>
                    <a:pt x="1068222" y="1076515"/>
                  </a:lnTo>
                  <a:lnTo>
                    <a:pt x="1066026" y="1077697"/>
                  </a:lnTo>
                  <a:lnTo>
                    <a:pt x="1063637" y="1078421"/>
                  </a:lnTo>
                  <a:lnTo>
                    <a:pt x="1061160" y="1078662"/>
                  </a:lnTo>
                  <a:lnTo>
                    <a:pt x="12700" y="1078662"/>
                  </a:lnTo>
                  <a:lnTo>
                    <a:pt x="10223" y="1078421"/>
                  </a:lnTo>
                  <a:lnTo>
                    <a:pt x="7848" y="1077697"/>
                  </a:lnTo>
                  <a:lnTo>
                    <a:pt x="5652" y="1076515"/>
                  </a:lnTo>
                  <a:lnTo>
                    <a:pt x="3721" y="1074941"/>
                  </a:lnTo>
                  <a:lnTo>
                    <a:pt x="2146" y="1073010"/>
                  </a:lnTo>
                  <a:lnTo>
                    <a:pt x="964" y="1070813"/>
                  </a:lnTo>
                  <a:lnTo>
                    <a:pt x="241" y="1068438"/>
                  </a:lnTo>
                  <a:lnTo>
                    <a:pt x="0" y="1065963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4" y="7848"/>
                  </a:lnTo>
                  <a:lnTo>
                    <a:pt x="2146" y="5652"/>
                  </a:lnTo>
                  <a:lnTo>
                    <a:pt x="3721" y="3721"/>
                  </a:lnTo>
                  <a:lnTo>
                    <a:pt x="5652" y="2146"/>
                  </a:lnTo>
                  <a:lnTo>
                    <a:pt x="7848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1061160" y="0"/>
                  </a:lnTo>
                  <a:moveTo>
                    <a:pt x="25400" y="25400"/>
                  </a:moveTo>
                  <a:lnTo>
                    <a:pt x="25400" y="1053262"/>
                  </a:lnTo>
                  <a:lnTo>
                    <a:pt x="1048460" y="1053262"/>
                  </a:lnTo>
                  <a:lnTo>
                    <a:pt x="1048460" y="25400"/>
                  </a:lnTo>
                </a:path>
              </a:pathLst>
            </a:custGeom>
            <a:solidFill>
              <a:srgbClr val="EF2E07">
                <a:alpha val="100000"/>
              </a:srgbClr>
            </a:solidFill>
          </p:spPr>
        </p:sp>
        <p:sp>
          <p:nvSpPr>
            <p:cNvPr id="4918" name="VectorPath 4918"/>
            <p:cNvSpPr/>
            <p:nvPr/>
          </p:nvSpPr>
          <p:spPr>
            <a:xfrm>
              <a:off x="9121140" y="3572256"/>
              <a:ext cx="775716" cy="1053084"/>
            </a:xfrm>
            <a:custGeom>
              <a:avLst/>
              <a:gdLst/>
              <a:ahLst/>
              <a:cxnLst/>
              <a:rect l="l" t="t" r="r" b="b"/>
              <a:pathLst>
                <a:path w="775716" h="1053084">
                  <a:moveTo>
                    <a:pt x="0" y="0"/>
                  </a:moveTo>
                  <a:lnTo>
                    <a:pt x="775716" y="0"/>
                  </a:lnTo>
                  <a:lnTo>
                    <a:pt x="775716" y="1053084"/>
                  </a:lnTo>
                  <a:lnTo>
                    <a:pt x="0" y="1053084"/>
                  </a:lnTo>
                  <a:lnTo>
                    <a:pt x="0" y="0"/>
                  </a:lnTo>
                </a:path>
              </a:pathLst>
            </a:custGeom>
            <a:solidFill>
              <a:srgbClr val="4F81BD">
                <a:alpha val="0"/>
              </a:srgbClr>
            </a:solidFill>
          </p:spPr>
        </p:sp>
        <p:sp>
          <p:nvSpPr>
            <p:cNvPr id="4919" name="VectorPath 4919"/>
            <p:cNvSpPr/>
            <p:nvPr/>
          </p:nvSpPr>
          <p:spPr>
            <a:xfrm>
              <a:off x="9107818" y="3559836"/>
              <a:ext cx="802450" cy="1078662"/>
            </a:xfrm>
            <a:custGeom>
              <a:avLst/>
              <a:gdLst/>
              <a:ahLst/>
              <a:cxnLst/>
              <a:rect l="l" t="t" r="r" b="b"/>
              <a:pathLst>
                <a:path w="802450" h="1078662">
                  <a:moveTo>
                    <a:pt x="792228" y="241"/>
                  </a:moveTo>
                  <a:lnTo>
                    <a:pt x="794602" y="965"/>
                  </a:lnTo>
                  <a:lnTo>
                    <a:pt x="796798" y="2146"/>
                  </a:lnTo>
                  <a:lnTo>
                    <a:pt x="798729" y="3721"/>
                  </a:lnTo>
                  <a:lnTo>
                    <a:pt x="800303" y="5652"/>
                  </a:lnTo>
                  <a:lnTo>
                    <a:pt x="801485" y="7848"/>
                  </a:lnTo>
                  <a:lnTo>
                    <a:pt x="802196" y="10223"/>
                  </a:lnTo>
                  <a:lnTo>
                    <a:pt x="802450" y="12700"/>
                  </a:lnTo>
                  <a:lnTo>
                    <a:pt x="802450" y="1065963"/>
                  </a:lnTo>
                  <a:lnTo>
                    <a:pt x="802196" y="1068438"/>
                  </a:lnTo>
                  <a:lnTo>
                    <a:pt x="801485" y="1070813"/>
                  </a:lnTo>
                  <a:lnTo>
                    <a:pt x="800303" y="1073010"/>
                  </a:lnTo>
                  <a:lnTo>
                    <a:pt x="798729" y="1074941"/>
                  </a:lnTo>
                  <a:lnTo>
                    <a:pt x="796798" y="1076515"/>
                  </a:lnTo>
                  <a:lnTo>
                    <a:pt x="794602" y="1077697"/>
                  </a:lnTo>
                  <a:lnTo>
                    <a:pt x="792228" y="1078421"/>
                  </a:lnTo>
                  <a:lnTo>
                    <a:pt x="789750" y="1078662"/>
                  </a:lnTo>
                  <a:lnTo>
                    <a:pt x="12700" y="1078662"/>
                  </a:lnTo>
                  <a:lnTo>
                    <a:pt x="10224" y="1078421"/>
                  </a:lnTo>
                  <a:lnTo>
                    <a:pt x="7837" y="1077697"/>
                  </a:lnTo>
                  <a:lnTo>
                    <a:pt x="5652" y="1076515"/>
                  </a:lnTo>
                  <a:lnTo>
                    <a:pt x="3721" y="1074941"/>
                  </a:lnTo>
                  <a:lnTo>
                    <a:pt x="2147" y="1073010"/>
                  </a:lnTo>
                  <a:lnTo>
                    <a:pt x="967" y="1070813"/>
                  </a:lnTo>
                  <a:lnTo>
                    <a:pt x="242" y="1068438"/>
                  </a:lnTo>
                  <a:lnTo>
                    <a:pt x="0" y="1065963"/>
                  </a:lnTo>
                  <a:lnTo>
                    <a:pt x="0" y="12700"/>
                  </a:lnTo>
                  <a:lnTo>
                    <a:pt x="242" y="10223"/>
                  </a:lnTo>
                  <a:lnTo>
                    <a:pt x="967" y="7848"/>
                  </a:lnTo>
                  <a:lnTo>
                    <a:pt x="2147" y="5652"/>
                  </a:lnTo>
                  <a:lnTo>
                    <a:pt x="3721" y="3721"/>
                  </a:lnTo>
                  <a:lnTo>
                    <a:pt x="5652" y="2146"/>
                  </a:lnTo>
                  <a:lnTo>
                    <a:pt x="7837" y="965"/>
                  </a:lnTo>
                  <a:lnTo>
                    <a:pt x="10224" y="241"/>
                  </a:lnTo>
                  <a:lnTo>
                    <a:pt x="12700" y="0"/>
                  </a:lnTo>
                  <a:lnTo>
                    <a:pt x="789750" y="0"/>
                  </a:lnTo>
                  <a:moveTo>
                    <a:pt x="25400" y="25400"/>
                  </a:moveTo>
                  <a:lnTo>
                    <a:pt x="25400" y="1053262"/>
                  </a:lnTo>
                  <a:lnTo>
                    <a:pt x="777050" y="1053262"/>
                  </a:lnTo>
                  <a:lnTo>
                    <a:pt x="777050" y="25400"/>
                  </a:lnTo>
                </a:path>
              </a:pathLst>
            </a:custGeom>
            <a:solidFill>
              <a:srgbClr val="EF2E07">
                <a:alpha val="100000"/>
              </a:srgbClr>
            </a:solidFill>
          </p:spPr>
        </p:sp>
        <p:sp>
          <p:nvSpPr>
            <p:cNvPr id="4920" name="VectorPath 4920"/>
            <p:cNvSpPr/>
            <p:nvPr/>
          </p:nvSpPr>
          <p:spPr>
            <a:xfrm>
              <a:off x="10130028" y="3572256"/>
              <a:ext cx="893064" cy="1053084"/>
            </a:xfrm>
            <a:custGeom>
              <a:avLst/>
              <a:gdLst/>
              <a:ahLst/>
              <a:cxnLst/>
              <a:rect l="l" t="t" r="r" b="b"/>
              <a:pathLst>
                <a:path w="893064" h="1053084">
                  <a:moveTo>
                    <a:pt x="0" y="0"/>
                  </a:moveTo>
                  <a:lnTo>
                    <a:pt x="893064" y="0"/>
                  </a:lnTo>
                  <a:lnTo>
                    <a:pt x="893064" y="1053084"/>
                  </a:lnTo>
                  <a:lnTo>
                    <a:pt x="0" y="1053084"/>
                  </a:lnTo>
                  <a:lnTo>
                    <a:pt x="0" y="0"/>
                  </a:lnTo>
                </a:path>
              </a:pathLst>
            </a:custGeom>
            <a:solidFill>
              <a:srgbClr val="4F81BD">
                <a:alpha val="0"/>
              </a:srgbClr>
            </a:solidFill>
          </p:spPr>
        </p:sp>
        <p:sp>
          <p:nvSpPr>
            <p:cNvPr id="4921" name="VectorPath 4921"/>
            <p:cNvSpPr/>
            <p:nvPr/>
          </p:nvSpPr>
          <p:spPr>
            <a:xfrm>
              <a:off x="10116618" y="3559836"/>
              <a:ext cx="918884" cy="1078662"/>
            </a:xfrm>
            <a:custGeom>
              <a:avLst/>
              <a:gdLst/>
              <a:ahLst/>
              <a:cxnLst/>
              <a:rect l="l" t="t" r="r" b="b"/>
              <a:pathLst>
                <a:path w="918884" h="1078662">
                  <a:moveTo>
                    <a:pt x="908659" y="241"/>
                  </a:moveTo>
                  <a:lnTo>
                    <a:pt x="911034" y="965"/>
                  </a:lnTo>
                  <a:lnTo>
                    <a:pt x="913232" y="2146"/>
                  </a:lnTo>
                  <a:lnTo>
                    <a:pt x="915161" y="3721"/>
                  </a:lnTo>
                  <a:lnTo>
                    <a:pt x="916736" y="5652"/>
                  </a:lnTo>
                  <a:lnTo>
                    <a:pt x="917917" y="7848"/>
                  </a:lnTo>
                  <a:lnTo>
                    <a:pt x="918629" y="10223"/>
                  </a:lnTo>
                  <a:lnTo>
                    <a:pt x="918883" y="12700"/>
                  </a:lnTo>
                  <a:lnTo>
                    <a:pt x="918883" y="1065963"/>
                  </a:lnTo>
                  <a:lnTo>
                    <a:pt x="918629" y="1068438"/>
                  </a:lnTo>
                  <a:lnTo>
                    <a:pt x="917917" y="1070813"/>
                  </a:lnTo>
                  <a:lnTo>
                    <a:pt x="916736" y="1073010"/>
                  </a:lnTo>
                  <a:lnTo>
                    <a:pt x="915161" y="1074941"/>
                  </a:lnTo>
                  <a:lnTo>
                    <a:pt x="913232" y="1076515"/>
                  </a:lnTo>
                  <a:lnTo>
                    <a:pt x="911034" y="1077697"/>
                  </a:lnTo>
                  <a:lnTo>
                    <a:pt x="908659" y="1078421"/>
                  </a:lnTo>
                  <a:lnTo>
                    <a:pt x="906183" y="1078662"/>
                  </a:lnTo>
                  <a:lnTo>
                    <a:pt x="12701" y="1078662"/>
                  </a:lnTo>
                  <a:lnTo>
                    <a:pt x="10223" y="1078421"/>
                  </a:lnTo>
                  <a:lnTo>
                    <a:pt x="7835" y="1077697"/>
                  </a:lnTo>
                  <a:lnTo>
                    <a:pt x="5650" y="1076515"/>
                  </a:lnTo>
                  <a:lnTo>
                    <a:pt x="3721" y="1074941"/>
                  </a:lnTo>
                  <a:lnTo>
                    <a:pt x="2145" y="1073010"/>
                  </a:lnTo>
                  <a:lnTo>
                    <a:pt x="964" y="1070813"/>
                  </a:lnTo>
                  <a:lnTo>
                    <a:pt x="240" y="1068438"/>
                  </a:lnTo>
                  <a:lnTo>
                    <a:pt x="1" y="1065963"/>
                  </a:lnTo>
                  <a:lnTo>
                    <a:pt x="1" y="12700"/>
                  </a:lnTo>
                  <a:lnTo>
                    <a:pt x="240" y="10223"/>
                  </a:lnTo>
                  <a:lnTo>
                    <a:pt x="964" y="7848"/>
                  </a:lnTo>
                  <a:lnTo>
                    <a:pt x="2145" y="5652"/>
                  </a:lnTo>
                  <a:lnTo>
                    <a:pt x="3721" y="3721"/>
                  </a:lnTo>
                  <a:lnTo>
                    <a:pt x="5650" y="2146"/>
                  </a:lnTo>
                  <a:lnTo>
                    <a:pt x="7835" y="965"/>
                  </a:lnTo>
                  <a:lnTo>
                    <a:pt x="10223" y="241"/>
                  </a:lnTo>
                  <a:lnTo>
                    <a:pt x="12701" y="0"/>
                  </a:lnTo>
                  <a:lnTo>
                    <a:pt x="906183" y="0"/>
                  </a:lnTo>
                  <a:moveTo>
                    <a:pt x="25401" y="25400"/>
                  </a:moveTo>
                  <a:lnTo>
                    <a:pt x="25401" y="1053262"/>
                  </a:lnTo>
                  <a:lnTo>
                    <a:pt x="893483" y="1053262"/>
                  </a:lnTo>
                  <a:lnTo>
                    <a:pt x="893483" y="25400"/>
                  </a:lnTo>
                </a:path>
              </a:pathLst>
            </a:custGeom>
            <a:solidFill>
              <a:srgbClr val="EF2E07">
                <a:alpha val="100000"/>
              </a:srgbClr>
            </a:solidFill>
          </p:spPr>
        </p:sp>
        <p:sp>
          <p:nvSpPr>
            <p:cNvPr id="4922" name="VectorPath 4922"/>
            <p:cNvSpPr/>
            <p:nvPr/>
          </p:nvSpPr>
          <p:spPr>
            <a:xfrm>
              <a:off x="5805907" y="2794356"/>
              <a:ext cx="142392" cy="778180"/>
            </a:xfrm>
            <a:custGeom>
              <a:avLst/>
              <a:gdLst/>
              <a:ahLst/>
              <a:cxnLst/>
              <a:rect l="l" t="t" r="r" b="b"/>
              <a:pathLst>
                <a:path w="142392" h="778180">
                  <a:moveTo>
                    <a:pt x="110862" y="681730"/>
                  </a:moveTo>
                  <a:lnTo>
                    <a:pt x="142392" y="678066"/>
                  </a:lnTo>
                  <a:lnTo>
                    <a:pt x="106097" y="778180"/>
                  </a:lnTo>
                  <a:lnTo>
                    <a:pt x="47790" y="689077"/>
                  </a:lnTo>
                  <a:lnTo>
                    <a:pt x="79316" y="685402"/>
                  </a:lnTo>
                  <a:lnTo>
                    <a:pt x="0" y="3670"/>
                  </a:lnTo>
                  <a:lnTo>
                    <a:pt x="31535" y="0"/>
                  </a:lnTo>
                </a:path>
              </a:pathLst>
            </a:custGeom>
            <a:solidFill>
              <a:srgbClr val="EF2E07">
                <a:alpha val="100000"/>
              </a:srgbClr>
            </a:solidFill>
          </p:spPr>
        </p:sp>
        <p:sp>
          <p:nvSpPr>
            <p:cNvPr id="4923" name="VectorPath 4923"/>
            <p:cNvSpPr/>
            <p:nvPr/>
          </p:nvSpPr>
          <p:spPr>
            <a:xfrm>
              <a:off x="6699580" y="2831744"/>
              <a:ext cx="181750" cy="740791"/>
            </a:xfrm>
            <a:custGeom>
              <a:avLst/>
              <a:gdLst/>
              <a:ahLst/>
              <a:cxnLst/>
              <a:rect l="l" t="t" r="r" b="b"/>
              <a:pathLst>
                <a:path w="181750" h="740791">
                  <a:moveTo>
                    <a:pt x="181750" y="5791"/>
                  </a:moveTo>
                  <a:lnTo>
                    <a:pt x="62439" y="650027"/>
                  </a:lnTo>
                  <a:lnTo>
                    <a:pt x="93663" y="655803"/>
                  </a:lnTo>
                  <a:lnTo>
                    <a:pt x="29489" y="740791"/>
                  </a:lnTo>
                  <a:lnTo>
                    <a:pt x="0" y="638468"/>
                  </a:lnTo>
                  <a:lnTo>
                    <a:pt x="31222" y="644249"/>
                  </a:lnTo>
                  <a:lnTo>
                    <a:pt x="150533" y="0"/>
                  </a:lnTo>
                </a:path>
              </a:pathLst>
            </a:custGeom>
            <a:solidFill>
              <a:srgbClr val="EF2E07">
                <a:alpha val="100000"/>
              </a:srgbClr>
            </a:solidFill>
          </p:spPr>
        </p:sp>
        <p:sp>
          <p:nvSpPr>
            <p:cNvPr id="4924" name="VectorPath 4924"/>
            <p:cNvSpPr/>
            <p:nvPr/>
          </p:nvSpPr>
          <p:spPr>
            <a:xfrm>
              <a:off x="7371551" y="4608513"/>
              <a:ext cx="95186" cy="607022"/>
            </a:xfrm>
            <a:custGeom>
              <a:avLst/>
              <a:gdLst/>
              <a:ahLst/>
              <a:cxnLst/>
              <a:rect l="l" t="t" r="r" b="b"/>
              <a:pathLst>
                <a:path w="95186" h="607022">
                  <a:moveTo>
                    <a:pt x="95186" y="96991"/>
                  </a:moveTo>
                  <a:lnTo>
                    <a:pt x="63460" y="95788"/>
                  </a:lnTo>
                  <a:lnTo>
                    <a:pt x="44093" y="607022"/>
                  </a:lnTo>
                  <a:lnTo>
                    <a:pt x="12369" y="605828"/>
                  </a:lnTo>
                  <a:lnTo>
                    <a:pt x="31724" y="94585"/>
                  </a:lnTo>
                  <a:lnTo>
                    <a:pt x="0" y="93383"/>
                  </a:lnTo>
                  <a:lnTo>
                    <a:pt x="51205" y="0"/>
                  </a:lnTo>
                </a:path>
              </a:pathLst>
            </a:custGeom>
            <a:solidFill>
              <a:srgbClr val="EF2E07">
                <a:alpha val="100000"/>
              </a:srgbClr>
            </a:solidFill>
          </p:spPr>
        </p:sp>
        <p:sp>
          <p:nvSpPr>
            <p:cNvPr id="4925" name="VectorPath 4925"/>
            <p:cNvSpPr/>
            <p:nvPr/>
          </p:nvSpPr>
          <p:spPr>
            <a:xfrm>
              <a:off x="8350048" y="4625798"/>
              <a:ext cx="95250" cy="622274"/>
            </a:xfrm>
            <a:custGeom>
              <a:avLst/>
              <a:gdLst/>
              <a:ahLst/>
              <a:cxnLst/>
              <a:rect l="l" t="t" r="r" b="b"/>
              <a:pathLst>
                <a:path w="95250" h="622274">
                  <a:moveTo>
                    <a:pt x="95250" y="95428"/>
                  </a:moveTo>
                  <a:lnTo>
                    <a:pt x="63510" y="95309"/>
                  </a:lnTo>
                  <a:lnTo>
                    <a:pt x="61480" y="622274"/>
                  </a:lnTo>
                  <a:lnTo>
                    <a:pt x="29730" y="622147"/>
                  </a:lnTo>
                  <a:lnTo>
                    <a:pt x="31760" y="95186"/>
                  </a:lnTo>
                  <a:lnTo>
                    <a:pt x="0" y="95059"/>
                  </a:lnTo>
                  <a:lnTo>
                    <a:pt x="47992" y="0"/>
                  </a:lnTo>
                </a:path>
              </a:pathLst>
            </a:custGeom>
            <a:solidFill>
              <a:srgbClr val="EF2E07">
                <a:alpha val="100000"/>
              </a:srgbClr>
            </a:solidFill>
          </p:spPr>
        </p:sp>
        <p:sp>
          <p:nvSpPr>
            <p:cNvPr id="4926" name="VectorPath 4926"/>
            <p:cNvSpPr/>
            <p:nvPr/>
          </p:nvSpPr>
          <p:spPr>
            <a:xfrm>
              <a:off x="9459164" y="4625798"/>
              <a:ext cx="95225" cy="589521"/>
            </a:xfrm>
            <a:custGeom>
              <a:avLst/>
              <a:gdLst/>
              <a:ahLst/>
              <a:cxnLst/>
              <a:rect l="l" t="t" r="r" b="b"/>
              <a:pathLst>
                <a:path w="95225" h="589521">
                  <a:moveTo>
                    <a:pt x="95225" y="96354"/>
                  </a:moveTo>
                  <a:lnTo>
                    <a:pt x="63480" y="95601"/>
                  </a:lnTo>
                  <a:lnTo>
                    <a:pt x="51740" y="589521"/>
                  </a:lnTo>
                  <a:lnTo>
                    <a:pt x="19990" y="588759"/>
                  </a:lnTo>
                  <a:lnTo>
                    <a:pt x="31742" y="94843"/>
                  </a:lnTo>
                  <a:lnTo>
                    <a:pt x="0" y="94081"/>
                  </a:lnTo>
                  <a:lnTo>
                    <a:pt x="49873" y="0"/>
                  </a:lnTo>
                </a:path>
              </a:pathLst>
            </a:custGeom>
            <a:solidFill>
              <a:srgbClr val="EF2E07">
                <a:alpha val="100000"/>
              </a:srgbClr>
            </a:solidFill>
          </p:spPr>
        </p:sp>
        <p:sp>
          <p:nvSpPr>
            <p:cNvPr id="4927" name="VectorPath 4927"/>
            <p:cNvSpPr/>
            <p:nvPr/>
          </p:nvSpPr>
          <p:spPr>
            <a:xfrm>
              <a:off x="10528428" y="4625798"/>
              <a:ext cx="95250" cy="622211"/>
            </a:xfrm>
            <a:custGeom>
              <a:avLst/>
              <a:gdLst/>
              <a:ahLst/>
              <a:cxnLst/>
              <a:rect l="l" t="t" r="r" b="b"/>
              <a:pathLst>
                <a:path w="95250" h="622211">
                  <a:moveTo>
                    <a:pt x="95250" y="95250"/>
                  </a:moveTo>
                  <a:lnTo>
                    <a:pt x="63500" y="95250"/>
                  </a:lnTo>
                  <a:lnTo>
                    <a:pt x="63500" y="622211"/>
                  </a:lnTo>
                  <a:lnTo>
                    <a:pt x="31750" y="622211"/>
                  </a:lnTo>
                  <a:lnTo>
                    <a:pt x="31750" y="95250"/>
                  </a:lnTo>
                  <a:lnTo>
                    <a:pt x="0" y="95250"/>
                  </a:lnTo>
                  <a:lnTo>
                    <a:pt x="47625" y="0"/>
                  </a:lnTo>
                </a:path>
              </a:pathLst>
            </a:custGeom>
            <a:solidFill>
              <a:srgbClr val="EF2E07">
                <a:alpha val="100000"/>
              </a:srgbClr>
            </a:solidFill>
          </p:spPr>
        </p:sp>
      </p:grpSp>
      <p:pic>
        <p:nvPicPr>
          <p:cNvPr id="4928" name="EC91B051-2A44-4A43-78A4-20AA139E763C"/>
          <p:cNvPicPr>
            <a:picLocks noChangeAspect="1"/>
          </p:cNvPicPr>
          <p:nvPr/>
        </p:nvPicPr>
        <p:blipFill>
          <a:blip r:embed="rId3" cstate="print">
            <a:extLst>
              <a:ext uri="{CB634A49-D353-4C55-DE6F-C4833876B3C3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929" name="TextBox4929"/>
          <p:cNvSpPr txBox="1"/>
          <p:nvPr/>
        </p:nvSpPr>
        <p:spPr>
          <a:xfrm>
            <a:off x="3468658" y="1911618"/>
            <a:ext cx="5073327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20283" marR="1463322" indent="0" eaLnBrk="0">
              <a:lnSpc>
                <a:spcPct val="92424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平均响</a:t>
            </a:r>
            <a:r>
              <a:rPr lang="en-US" altLang="zh-CN" sz="1400" kern="0" spc="34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-25" baseline="-14286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最</a:t>
            </a:r>
            <a:r>
              <a:rPr lang="en-US" altLang="zh-CN" sz="2100" kern="0" spc="0" baseline="-14286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小响</a:t>
            </a:r>
            <a:r>
              <a:rPr lang="en-US" altLang="zh-CN" sz="2100" kern="0" spc="0" baseline="-14286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应时间</a:t>
            </a:r>
            <a:r>
              <a:rPr lang="en-US" altLang="zh-CN" sz="1400" kern="0" spc="34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-25" baseline="-14286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应</a:t>
            </a:r>
            <a:r>
              <a:rPr lang="en-US" altLang="zh-CN" sz="2100" kern="0" spc="0" baseline="-14286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时间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930" name="TextBox4930"/>
          <p:cNvSpPr txBox="1"/>
          <p:nvPr/>
        </p:nvSpPr>
        <p:spPr>
          <a:xfrm>
            <a:off x="802323" y="1146414"/>
            <a:ext cx="7739663" cy="3839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tatistics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界面：</a:t>
            </a:r>
          </a:p>
          <a:p>
            <a:pPr marL="0" marR="0" indent="0" eaLnBrk="0">
              <a:lnSpc>
                <a:spcPct val="23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3858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似于JMeter中的聚合报告：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2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932" name="VectorPath 4932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933" name="VectorPath 4933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99D4EEB-A1A2-4CCE-3C45-B2B0EA64648F}"/>
    </p:extLst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34" name="Combination 493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935" name="VectorPath 493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936" name="VectorPath 493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937" name="TextBox4937"/>
          <p:cNvSpPr txBox="1"/>
          <p:nvPr/>
        </p:nvSpPr>
        <p:spPr>
          <a:xfrm>
            <a:off x="802323" y="345580"/>
            <a:ext cx="19939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4-运行Locust</a:t>
            </a:r>
          </a:p>
        </p:txBody>
      </p:sp>
      <p:sp>
        <p:nvSpPr>
          <p:cNvPr id="4939" name="VectorPath 493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940" name="56E6FD39-4FF1-4081-96D2-829851ED65E2"/>
          <p:cNvPicPr>
            <a:picLocks noChangeAspect="1"/>
          </p:cNvPicPr>
          <p:nvPr/>
        </p:nvPicPr>
        <p:blipFill>
          <a:blip r:embed="rId2" cstate="print">
            <a:extLst>
              <a:ext uri="{70C4471D-E38D-430E-624D-F1639DC5B409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941" name="TextBox4941"/>
          <p:cNvSpPr txBox="1"/>
          <p:nvPr/>
        </p:nvSpPr>
        <p:spPr>
          <a:xfrm>
            <a:off x="802323" y="1146414"/>
            <a:ext cx="9586750" cy="866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harts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界面：</a:t>
            </a:r>
          </a:p>
          <a:p>
            <a:pPr marL="0" marR="0" indent="0" eaLnBrk="0">
              <a:lnSpc>
                <a:spcPct val="23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3858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试结果变化趋势的曲线展示图。分别为：每秒完成的请求数（RPS）、响应时间、不同时间的虚拟用户数</a:t>
            </a:r>
          </a:p>
        </p:txBody>
      </p:sp>
      <p:pic>
        <p:nvPicPr>
          <p:cNvPr id="4942" name="91A72DA4-46CA-4DA9-33DF-BDE0EF5C59EE"/>
          <p:cNvPicPr>
            <a:picLocks noChangeAspect="1"/>
          </p:cNvPicPr>
          <p:nvPr/>
        </p:nvPicPr>
        <p:blipFill>
          <a:blip r:embed="rId3" cstate="print">
            <a:extLst>
              <a:ext uri="{91C05330-4D60-47E7-3419-0083942D02B9}"/>
            </a:extLst>
          </a:blip>
          <a:srcRect/>
          <a:stretch>
            <a:fillRect/>
          </a:stretch>
        </p:blipFill>
        <p:spPr>
          <a:xfrm>
            <a:off x="920496" y="2243328"/>
            <a:ext cx="7613904" cy="3759708"/>
          </a:xfrm>
          <a:prstGeom prst="rect">
            <a:avLst/>
          </a:prstGeom>
        </p:spPr>
      </p:pic>
      <p:sp>
        <p:nvSpPr>
          <p:cNvPr id="4944" name="VectorPath 494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945" name="VectorPath 494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7C14F7A-76BD-4119-1FBB-4958891B118F}"/>
    </p:extLst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46" name="Combination 494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947" name="VectorPath 494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948" name="VectorPath 494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949" name="TextBox4949"/>
          <p:cNvSpPr txBox="1"/>
          <p:nvPr/>
        </p:nvSpPr>
        <p:spPr>
          <a:xfrm>
            <a:off x="802323" y="345580"/>
            <a:ext cx="19939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4-运行Locust</a:t>
            </a:r>
          </a:p>
        </p:txBody>
      </p:sp>
      <p:sp>
        <p:nvSpPr>
          <p:cNvPr id="4951" name="VectorPath 495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4952" name="C46E53AF-8C2E-4C62-ED04-4DE9B013E728"/>
          <p:cNvPicPr>
            <a:picLocks noChangeAspect="1"/>
          </p:cNvPicPr>
          <p:nvPr/>
        </p:nvPicPr>
        <p:blipFill>
          <a:blip r:embed="rId2" cstate="print">
            <a:extLst>
              <a:ext uri="{8A0D8A45-451B-4390-37F6-DBA80DB4B9C0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4953" name="TextBox4953"/>
          <p:cNvSpPr txBox="1"/>
          <p:nvPr/>
        </p:nvSpPr>
        <p:spPr>
          <a:xfrm>
            <a:off x="940905" y="1776678"/>
            <a:ext cx="50793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25" kern="0" spc="7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失败请求的展示界面，即服务器原因导致无法处理请</a:t>
            </a:r>
            <a:r>
              <a:rPr lang="en-US" altLang="zh-CN" sz="2325" kern="0" spc="50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求。</a:t>
            </a:r>
          </a:p>
        </p:txBody>
      </p:sp>
      <p:sp>
        <p:nvSpPr>
          <p:cNvPr id="4954" name="TextBox4954"/>
          <p:cNvSpPr txBox="1"/>
          <p:nvPr/>
        </p:nvSpPr>
        <p:spPr>
          <a:xfrm>
            <a:off x="802323" y="1146414"/>
            <a:ext cx="10606344" cy="866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ailures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界面：</a:t>
            </a:r>
          </a:p>
          <a:p>
            <a:pPr marL="0" marR="0" indent="0" eaLnBrk="0">
              <a:lnSpc>
                <a:spcPct val="23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6546" marR="0" indent="0" eaLnBrk="0">
              <a:lnSpc>
                <a:spcPct val="15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pic>
        <p:nvPicPr>
          <p:cNvPr id="4955" name="61F04391-A5B4-43E5-8B36-A2DA75C632ED"/>
          <p:cNvPicPr>
            <a:picLocks noChangeAspect="1"/>
          </p:cNvPicPr>
          <p:nvPr/>
        </p:nvPicPr>
        <p:blipFill>
          <a:blip r:embed="rId3" cstate="print">
            <a:extLst>
              <a:ext uri="{69914F1D-E3D3-48E8-BA97-495E7F639B63}"/>
            </a:extLst>
          </a:blip>
          <a:srcRect/>
          <a:stretch>
            <a:fillRect/>
          </a:stretch>
        </p:blipFill>
        <p:spPr>
          <a:xfrm>
            <a:off x="848868" y="2191512"/>
            <a:ext cx="10559798" cy="2168652"/>
          </a:xfrm>
          <a:prstGeom prst="rect">
            <a:avLst/>
          </a:prstGeom>
        </p:spPr>
      </p:pic>
      <p:sp>
        <p:nvSpPr>
          <p:cNvPr id="4957" name="VectorPath 495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958" name="VectorPath 495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AA252F9-A427-47E4-AB34-D970A3008565}"/>
    </p:extLst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59" name="Combination 495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960" name="VectorPath 496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961" name="VectorPath 496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962" name="TextBox4962"/>
          <p:cNvSpPr txBox="1"/>
          <p:nvPr/>
        </p:nvSpPr>
        <p:spPr>
          <a:xfrm>
            <a:off x="802323" y="345580"/>
            <a:ext cx="19939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4-运行Locust</a:t>
            </a:r>
          </a:p>
        </p:txBody>
      </p:sp>
      <p:sp>
        <p:nvSpPr>
          <p:cNvPr id="4964" name="VectorPath 496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965" name="TextBox4965"/>
          <p:cNvSpPr txBox="1"/>
          <p:nvPr/>
        </p:nvSpPr>
        <p:spPr>
          <a:xfrm>
            <a:off x="802323" y="1146414"/>
            <a:ext cx="184404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xceptions界面：</a:t>
            </a:r>
          </a:p>
        </p:txBody>
      </p:sp>
      <p:sp>
        <p:nvSpPr>
          <p:cNvPr id="4966" name="TextBox4966"/>
          <p:cNvSpPr txBox="1"/>
          <p:nvPr/>
        </p:nvSpPr>
        <p:spPr>
          <a:xfrm>
            <a:off x="940905" y="1776678"/>
            <a:ext cx="18281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常请求的展示界面</a:t>
            </a:r>
          </a:p>
        </p:txBody>
      </p:sp>
      <p:pic>
        <p:nvPicPr>
          <p:cNvPr id="4967" name="B96616A1-309E-479B-F97C-B9C0AB178D56"/>
          <p:cNvPicPr>
            <a:picLocks noChangeAspect="1"/>
          </p:cNvPicPr>
          <p:nvPr/>
        </p:nvPicPr>
        <p:blipFill>
          <a:blip r:embed="rId2" cstate="print">
            <a:extLst>
              <a:ext uri="{F8EA09DB-A9B8-473E-B952-785B57F7A8A2}"/>
            </a:extLst>
          </a:blip>
          <a:srcRect/>
          <a:stretch>
            <a:fillRect/>
          </a:stretch>
        </p:blipFill>
        <p:spPr>
          <a:xfrm>
            <a:off x="710184" y="2273809"/>
            <a:ext cx="10736580" cy="1729740"/>
          </a:xfrm>
          <a:prstGeom prst="rect">
            <a:avLst/>
          </a:prstGeom>
        </p:spPr>
      </p:pic>
      <p:grpSp>
        <p:nvGrpSpPr>
          <p:cNvPr id="4970" name="Combination 4970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4971" name="VectorPath 4971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4972" name="VectorPath 4972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4B8B828B-C259-4C6B-DA5A-0BACC949EBD1}"/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Combination 27"/>
          <p:cNvGrpSpPr/>
          <p:nvPr/>
        </p:nvGrpSpPr>
        <p:grpSpPr>
          <a:xfrm>
            <a:off x="2196084" y="2410968"/>
            <a:ext cx="495300" cy="464820"/>
            <a:chOff x="2196084" y="2410968"/>
            <a:chExt cx="495300" cy="464820"/>
          </a:xfrm>
        </p:grpSpPr>
        <p:sp>
          <p:nvSpPr>
            <p:cNvPr id="28" name="VectorPath 28"/>
            <p:cNvSpPr/>
            <p:nvPr/>
          </p:nvSpPr>
          <p:spPr>
            <a:xfrm>
              <a:off x="2314956" y="2410968"/>
              <a:ext cx="376428" cy="437388"/>
            </a:xfrm>
            <a:custGeom>
              <a:avLst/>
              <a:gdLst/>
              <a:ahLst/>
              <a:cxnLst/>
              <a:rect l="l" t="t" r="r" b="b"/>
              <a:pathLst>
                <a:path w="376428" h="437388">
                  <a:moveTo>
                    <a:pt x="187452" y="0"/>
                  </a:moveTo>
                  <a:lnTo>
                    <a:pt x="376428" y="94488"/>
                  </a:lnTo>
                  <a:lnTo>
                    <a:pt x="376428" y="342900"/>
                  </a:lnTo>
                  <a:lnTo>
                    <a:pt x="187452" y="437388"/>
                  </a:lnTo>
                  <a:lnTo>
                    <a:pt x="0" y="342900"/>
                  </a:lnTo>
                  <a:lnTo>
                    <a:pt x="0" y="94488"/>
                  </a:lnTo>
                  <a:lnTo>
                    <a:pt x="187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29" name="VectorPath 29"/>
            <p:cNvSpPr/>
            <p:nvPr/>
          </p:nvSpPr>
          <p:spPr>
            <a:xfrm>
              <a:off x="2196084" y="2628900"/>
              <a:ext cx="211836" cy="246888"/>
            </a:xfrm>
            <a:custGeom>
              <a:avLst/>
              <a:gdLst/>
              <a:ahLst/>
              <a:cxnLst/>
              <a:rect l="l" t="t" r="r" b="b"/>
              <a:pathLst>
                <a:path w="211836" h="246888">
                  <a:moveTo>
                    <a:pt x="106680" y="0"/>
                  </a:moveTo>
                  <a:lnTo>
                    <a:pt x="211836" y="53340"/>
                  </a:lnTo>
                  <a:lnTo>
                    <a:pt x="211836" y="193548"/>
                  </a:lnTo>
                  <a:lnTo>
                    <a:pt x="106680" y="246888"/>
                  </a:lnTo>
                  <a:lnTo>
                    <a:pt x="0" y="193548"/>
                  </a:lnTo>
                  <a:lnTo>
                    <a:pt x="0" y="53340"/>
                  </a:lnTo>
                  <a:lnTo>
                    <a:pt x="106680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30" name="VectorPath 30"/>
          <p:cNvSpPr/>
          <p:nvPr/>
        </p:nvSpPr>
        <p:spPr>
          <a:xfrm>
            <a:off x="440277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sp>
        <p:nvSpPr>
          <p:cNvPr id="31" name="TextBox31"/>
          <p:cNvSpPr txBox="1"/>
          <p:nvPr/>
        </p:nvSpPr>
        <p:spPr>
          <a:xfrm>
            <a:off x="2777896" y="2280309"/>
            <a:ext cx="106934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1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</a:t>
            </a:r>
            <a:r>
              <a:rPr lang="en-US" altLang="zh-CN" sz="41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录</a:t>
            </a:r>
          </a:p>
        </p:txBody>
      </p:sp>
      <p:sp>
        <p:nvSpPr>
          <p:cNvPr id="32" name="TextBox32"/>
          <p:cNvSpPr txBox="1"/>
          <p:nvPr/>
        </p:nvSpPr>
        <p:spPr>
          <a:xfrm>
            <a:off x="2247239" y="1518880"/>
            <a:ext cx="8730958" cy="3399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320758" marR="0" lvl="0" indent="-457200" eaLnBrk="0">
              <a:lnSpc>
                <a:spcPct val="102380"/>
              </a:lnSpc>
              <a:spcAft>
                <a:spcPts val="795"/>
              </a:spcAft>
              <a:buClr>
                <a:srgbClr val="FF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能测试理论</a:t>
            </a:r>
          </a:p>
          <a:p>
            <a:pPr marL="3473158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FF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——</a:t>
            </a:r>
            <a:r>
              <a:rPr lang="en-US" altLang="zh-CN" sz="1750" kern="0" spc="-15" baseline="0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概述、策略、指标、流程</a:t>
            </a:r>
          </a:p>
          <a:p>
            <a:pPr marL="0" marR="0" indent="0" eaLnBrk="0">
              <a:lnSpc>
                <a:spcPct val="19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20758" marR="0" lvl="0" indent="-457200" eaLnBrk="0">
              <a:lnSpc>
                <a:spcPct val="102619"/>
              </a:lnSpc>
              <a:buClr>
                <a:srgbClr val="40404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能测试工具JMeter</a:t>
            </a:r>
          </a:p>
          <a:p>
            <a:pPr marL="0" marR="0" indent="0" eaLnBrk="0">
              <a:lnSpc>
                <a:spcPct val="15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73158" marR="0" indent="0" eaLnBrk="0">
              <a:lnSpc>
                <a:spcPct val="17119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Meter录制脚本、连接数据库、分布式、测试报告等</a:t>
            </a:r>
          </a:p>
          <a:p>
            <a:pPr marL="0" marR="0" indent="0" eaLnBrk="0">
              <a:lnSpc>
                <a:spcPct val="19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20758" marR="0" lvl="0" indent="-457200" eaLnBrk="0">
              <a:lnSpc>
                <a:spcPct val="102380"/>
              </a:lnSpc>
              <a:spcAft>
                <a:spcPts val="795"/>
              </a:spcAft>
              <a:buClr>
                <a:srgbClr val="40404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项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目实战</a:t>
            </a:r>
          </a:p>
          <a:p>
            <a:pPr marL="3473158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——</a:t>
            </a:r>
            <a:r>
              <a:rPr lang="en-US" altLang="zh-CN" sz="1750" kern="0" spc="-15" baseline="0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轻商城项目性能测试</a:t>
            </a:r>
          </a:p>
          <a:p>
            <a:pPr marL="0" marR="0" indent="0" eaLnBrk="0">
              <a:lnSpc>
                <a:spcPct val="19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20758" marR="0" lvl="0" indent="-457200" eaLnBrk="0">
              <a:lnSpc>
                <a:spcPct val="102619"/>
              </a:lnSpc>
              <a:buClr>
                <a:srgbClr val="40404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ocust框架</a:t>
            </a:r>
          </a:p>
        </p:txBody>
      </p:sp>
      <p:pic>
        <p:nvPicPr>
          <p:cNvPr id="33" name="C96891FE-9E65-4517-5173-85637E7BB420"/>
          <p:cNvPicPr>
            <a:picLocks noChangeAspect="1"/>
          </p:cNvPicPr>
          <p:nvPr/>
        </p:nvPicPr>
        <p:blipFill>
          <a:blip r:embed="rId2" cstate="print">
            <a:extLst>
              <a:ext uri="{BEB6094E-EF95-4587-EEAB-8F241D7258F2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34" name="TextBox34"/>
          <p:cNvSpPr txBox="1"/>
          <p:nvPr/>
        </p:nvSpPr>
        <p:spPr>
          <a:xfrm>
            <a:off x="5720398" y="2825709"/>
            <a:ext cx="5372101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——</a:t>
            </a:r>
            <a:r>
              <a:rPr lang="en-US" altLang="zh-CN" sz="1750" kern="0" spc="-15" baseline="0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JMeter基本使用、JMeter参数化、断言、关联、</a:t>
            </a:r>
          </a:p>
        </p:txBody>
      </p:sp>
      <p:sp>
        <p:nvSpPr>
          <p:cNvPr id="35" name="TextBox35"/>
          <p:cNvSpPr txBox="1"/>
          <p:nvPr/>
        </p:nvSpPr>
        <p:spPr>
          <a:xfrm>
            <a:off x="2247239" y="2964797"/>
            <a:ext cx="1591107" cy="418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750" kern="0" spc="195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</a:t>
            </a:r>
            <a:r>
              <a:rPr lang="en-US" altLang="zh-CN" sz="2750" kern="0" spc="19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</a:t>
            </a:r>
            <a:r>
              <a:rPr lang="en-US" altLang="zh-CN" sz="2750" kern="0" spc="185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ents</a:t>
            </a:r>
          </a:p>
        </p:txBody>
      </p:sp>
      <p:grpSp>
        <p:nvGrpSpPr>
          <p:cNvPr id="37" name="Combination 37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38" name="VectorPath 38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39" name="VectorPath 39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A5632B9B-2434-4766-E1AF-F16B331EDFE8}"/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1" name="Combination 54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542" name="VectorPath 54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543" name="VectorPath 54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544" name="TextBox544"/>
          <p:cNvSpPr txBox="1"/>
          <p:nvPr/>
        </p:nvSpPr>
        <p:spPr>
          <a:xfrm>
            <a:off x="802323" y="345580"/>
            <a:ext cx="199009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6-稳定性测试</a:t>
            </a:r>
          </a:p>
        </p:txBody>
      </p:sp>
      <p:sp>
        <p:nvSpPr>
          <p:cNvPr id="546" name="VectorPath 54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547" name="AC73A46B-D0C0-4F78-2961-2ED7249C810F"/>
          <p:cNvPicPr>
            <a:picLocks noChangeAspect="1"/>
          </p:cNvPicPr>
          <p:nvPr/>
        </p:nvPicPr>
        <p:blipFill>
          <a:blip r:embed="rId2" cstate="print">
            <a:extLst>
              <a:ext uri="{C193FDEB-2975-41CD-A276-82E4792FD4AA}"/>
            </a:extLst>
          </a:blip>
          <a:srcRect/>
          <a:stretch>
            <a:fillRect/>
          </a:stretch>
        </p:blipFill>
        <p:spPr>
          <a:xfrm>
            <a:off x="1309116" y="3791712"/>
            <a:ext cx="2139696" cy="1937004"/>
          </a:xfrm>
          <a:prstGeom prst="rect">
            <a:avLst/>
          </a:prstGeom>
        </p:spPr>
      </p:pic>
      <p:sp>
        <p:nvSpPr>
          <p:cNvPr id="548" name="VectorPath 548"/>
          <p:cNvSpPr/>
          <p:nvPr/>
        </p:nvSpPr>
        <p:spPr>
          <a:xfrm>
            <a:off x="1638745" y="1829130"/>
            <a:ext cx="8061961" cy="1244600"/>
          </a:xfrm>
          <a:custGeom>
            <a:avLst/>
            <a:gdLst/>
            <a:ahLst/>
            <a:cxnLst/>
            <a:rect l="l" t="t" r="r" b="b"/>
            <a:pathLst>
              <a:path w="8061961" h="1244600">
                <a:moveTo>
                  <a:pt x="8051736" y="241"/>
                </a:moveTo>
                <a:lnTo>
                  <a:pt x="8054112" y="965"/>
                </a:lnTo>
                <a:lnTo>
                  <a:pt x="8056309" y="2146"/>
                </a:lnTo>
                <a:lnTo>
                  <a:pt x="8058238" y="3721"/>
                </a:lnTo>
                <a:lnTo>
                  <a:pt x="8059812" y="5639"/>
                </a:lnTo>
                <a:lnTo>
                  <a:pt x="8060995" y="7836"/>
                </a:lnTo>
                <a:lnTo>
                  <a:pt x="8061706" y="10223"/>
                </a:lnTo>
                <a:lnTo>
                  <a:pt x="8061961" y="12700"/>
                </a:lnTo>
                <a:lnTo>
                  <a:pt x="8061961" y="1231900"/>
                </a:lnTo>
                <a:lnTo>
                  <a:pt x="8061706" y="1234377"/>
                </a:lnTo>
                <a:lnTo>
                  <a:pt x="8060995" y="1236764"/>
                </a:lnTo>
                <a:lnTo>
                  <a:pt x="8059812" y="1238961"/>
                </a:lnTo>
                <a:lnTo>
                  <a:pt x="8058238" y="1240879"/>
                </a:lnTo>
                <a:lnTo>
                  <a:pt x="8056309" y="1242466"/>
                </a:lnTo>
                <a:lnTo>
                  <a:pt x="8054112" y="1243635"/>
                </a:lnTo>
                <a:lnTo>
                  <a:pt x="8051736" y="1244359"/>
                </a:lnTo>
                <a:lnTo>
                  <a:pt x="8049261" y="1244600"/>
                </a:lnTo>
                <a:lnTo>
                  <a:pt x="12700" y="1244600"/>
                </a:lnTo>
                <a:lnTo>
                  <a:pt x="10223" y="1244359"/>
                </a:lnTo>
                <a:lnTo>
                  <a:pt x="7836" y="1243635"/>
                </a:lnTo>
                <a:lnTo>
                  <a:pt x="5639" y="1242466"/>
                </a:lnTo>
                <a:lnTo>
                  <a:pt x="3721" y="1240879"/>
                </a:lnTo>
                <a:lnTo>
                  <a:pt x="2134" y="1238961"/>
                </a:lnTo>
                <a:lnTo>
                  <a:pt x="965" y="1236764"/>
                </a:lnTo>
                <a:lnTo>
                  <a:pt x="241" y="1234377"/>
                </a:lnTo>
                <a:lnTo>
                  <a:pt x="0" y="1231900"/>
                </a:lnTo>
                <a:lnTo>
                  <a:pt x="0" y="12700"/>
                </a:lnTo>
                <a:lnTo>
                  <a:pt x="241" y="10223"/>
                </a:lnTo>
                <a:lnTo>
                  <a:pt x="965" y="7836"/>
                </a:lnTo>
                <a:lnTo>
                  <a:pt x="2134" y="5639"/>
                </a:lnTo>
                <a:lnTo>
                  <a:pt x="3721" y="3721"/>
                </a:lnTo>
                <a:lnTo>
                  <a:pt x="5639" y="2146"/>
                </a:lnTo>
                <a:lnTo>
                  <a:pt x="7836" y="965"/>
                </a:lnTo>
                <a:lnTo>
                  <a:pt x="10223" y="241"/>
                </a:lnTo>
                <a:lnTo>
                  <a:pt x="12700" y="0"/>
                </a:lnTo>
                <a:lnTo>
                  <a:pt x="8049261" y="0"/>
                </a:lnTo>
                <a:moveTo>
                  <a:pt x="25400" y="25400"/>
                </a:moveTo>
                <a:lnTo>
                  <a:pt x="25400" y="1219200"/>
                </a:lnTo>
                <a:lnTo>
                  <a:pt x="8036561" y="1219200"/>
                </a:lnTo>
                <a:lnTo>
                  <a:pt x="8036561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549" name="TextBox549"/>
          <p:cNvSpPr txBox="1"/>
          <p:nvPr/>
        </p:nvSpPr>
        <p:spPr>
          <a:xfrm>
            <a:off x="802323" y="1054339"/>
            <a:ext cx="10278440" cy="5463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稳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定性测试的概念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211758" marR="2171853" indent="0" eaLnBrk="0">
              <a:lnSpc>
                <a:spcPct val="127142"/>
              </a:lnSpc>
            </a:pP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在服务器</a:t>
            </a:r>
            <a:r>
              <a:rPr lang="en-US" altLang="zh-CN" sz="17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稳定运行（用户正常的业务负载下）</a:t>
            </a: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的情况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下进行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长时间测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（1天-1周等）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，并最终保证服务器能满足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线上业务需求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7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977845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稳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定运行时的负载量设置为多少？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2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977845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如：前面电梯案例中，实际测试的最大负载为：13人</a:t>
            </a:r>
          </a:p>
          <a:p>
            <a:pPr marL="0" marR="0" indent="0" eaLnBrk="0">
              <a:lnSpc>
                <a:spcPct val="8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263596" marR="0" lvl="0" indent="-285750" eaLnBrk="0">
              <a:lnSpc>
                <a:spcPct val="101075"/>
              </a:lnSpc>
              <a:spcAft>
                <a:spcPts val="102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场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景1：如果甲方要求用户正常的负载人数为15人，稳定运行的负载量为多少？</a:t>
            </a:r>
          </a:p>
          <a:p>
            <a:pPr marL="3263596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场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景2：如果甲方要求用户正常的负载人数为10人，稳定运行的负载量为多少？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551" name="VectorPath 55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552" name="VectorPath 55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49D53F94-1794-4291-0CA7-BCCC0097C80C}"/>
    </p:extLst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73" name="Combination 497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4974" name="VectorPath 497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4975" name="VectorPath 497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4976" name="TextBox4976"/>
          <p:cNvSpPr txBox="1"/>
          <p:nvPr/>
        </p:nvSpPr>
        <p:spPr>
          <a:xfrm>
            <a:off x="802323" y="345580"/>
            <a:ext cx="19939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4-运行Locust</a:t>
            </a:r>
          </a:p>
        </p:txBody>
      </p:sp>
      <p:sp>
        <p:nvSpPr>
          <p:cNvPr id="4978" name="VectorPath 497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4979" name="TextBox4979"/>
          <p:cNvSpPr txBox="1"/>
          <p:nvPr/>
        </p:nvSpPr>
        <p:spPr>
          <a:xfrm>
            <a:off x="802323" y="1146414"/>
            <a:ext cx="2190750" cy="866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Download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Data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界面：</a:t>
            </a:r>
          </a:p>
          <a:p>
            <a:pPr marL="0" marR="0" indent="0" eaLnBrk="0">
              <a:lnSpc>
                <a:spcPct val="23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38582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试数据下载模块，</a:t>
            </a:r>
          </a:p>
        </p:txBody>
      </p:sp>
      <p:sp>
        <p:nvSpPr>
          <p:cNvPr id="4980" name="TextBox4980"/>
          <p:cNvSpPr txBox="1"/>
          <p:nvPr/>
        </p:nvSpPr>
        <p:spPr>
          <a:xfrm>
            <a:off x="940905" y="2142438"/>
            <a:ext cx="1218883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exceptions</a:t>
            </a:r>
          </a:p>
        </p:txBody>
      </p:sp>
      <p:pic>
        <p:nvPicPr>
          <p:cNvPr id="4981" name="FBCABC31-090F-484A-73F6-FDB0A65A89FC"/>
          <p:cNvPicPr>
            <a:picLocks noChangeAspect="1"/>
          </p:cNvPicPr>
          <p:nvPr/>
        </p:nvPicPr>
        <p:blipFill>
          <a:blip r:embed="rId2" cstate="print">
            <a:extLst>
              <a:ext uri="{B992A344-521E-4EF3-CC68-15198A2F73E3}"/>
            </a:extLst>
          </a:blip>
          <a:srcRect/>
          <a:stretch>
            <a:fillRect/>
          </a:stretch>
        </p:blipFill>
        <p:spPr>
          <a:xfrm>
            <a:off x="434340" y="2537460"/>
            <a:ext cx="11323320" cy="1784604"/>
          </a:xfrm>
          <a:prstGeom prst="rect">
            <a:avLst/>
          </a:prstGeom>
        </p:spPr>
      </p:pic>
      <p:pic>
        <p:nvPicPr>
          <p:cNvPr id="4982" name="BD4B25B0-3374-4F9A-51F0-020824FAC072"/>
          <p:cNvPicPr>
            <a:picLocks noChangeAspect="1"/>
          </p:cNvPicPr>
          <p:nvPr/>
        </p:nvPicPr>
        <p:blipFill>
          <a:blip r:embed="rId3" cstate="print">
            <a:extLst>
              <a:ext uri="{C3161C93-BA64-4984-A2AE-D7A89666FE30}"/>
            </a:extLst>
          </a:blip>
          <a:srcRect/>
          <a:stretch>
            <a:fillRect/>
          </a:stretch>
        </p:blipFill>
        <p:spPr>
          <a:xfrm>
            <a:off x="434340" y="4376569"/>
            <a:ext cx="10896600" cy="1854708"/>
          </a:xfrm>
          <a:prstGeom prst="rect">
            <a:avLst/>
          </a:prstGeom>
        </p:spPr>
      </p:pic>
      <p:sp>
        <p:nvSpPr>
          <p:cNvPr id="4984" name="TextBox4984"/>
          <p:cNvSpPr txBox="1"/>
          <p:nvPr/>
        </p:nvSpPr>
        <p:spPr>
          <a:xfrm>
            <a:off x="2261705" y="1776678"/>
            <a:ext cx="9042082" cy="27664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0960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提供三种类型的CSV格式的下载，分别是：Statistics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CSV、responsetime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CSV、failures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CSV</a:t>
            </a:r>
          </a:p>
          <a:p>
            <a:pPr marL="0" marR="0" indent="0" eaLnBrk="0">
              <a:lnSpc>
                <a:spcPct val="8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SV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4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4986" name="VectorPath 498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4987" name="VectorPath 498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CA21426-4575-4207-1E50-CD76E7AD68E3}"/>
    </p:extLst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EB40765F-6B38-4669-8517-AA441D2387F8}"/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3" name="Combination 55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554" name="VectorPath 55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555" name="VectorPath 55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556" name="TextBox556"/>
          <p:cNvSpPr txBox="1"/>
          <p:nvPr/>
        </p:nvSpPr>
        <p:spPr>
          <a:xfrm>
            <a:off x="802323" y="335420"/>
            <a:ext cx="199009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6-稳定性测试</a:t>
            </a:r>
          </a:p>
        </p:txBody>
      </p:sp>
      <p:sp>
        <p:nvSpPr>
          <p:cNvPr id="558" name="VectorPath 55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559" name="TextBox559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560" name="Combination 560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561" name="VectorPath 561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562" name="VectorPath 562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563" name="426D99EA-92FE-4790-88A4-9BD0615F54D6"/>
          <p:cNvPicPr>
            <a:picLocks noChangeAspect="1"/>
          </p:cNvPicPr>
          <p:nvPr/>
        </p:nvPicPr>
        <p:blipFill>
          <a:blip r:embed="rId2" cstate="print">
            <a:extLst>
              <a:ext uri="{808CEAF8-E699-49F8-6A4C-C50064A00E15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564" name="TextBox564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565" name="Combination 565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566" name="VectorPath 566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567" name="VectorPath 567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568" name="03C2FE3C-4BE6-4947-40C6-B7DF495B6D88"/>
          <p:cNvPicPr>
            <a:picLocks noChangeAspect="1"/>
          </p:cNvPicPr>
          <p:nvPr/>
        </p:nvPicPr>
        <p:blipFill>
          <a:blip r:embed="rId3" cstate="print">
            <a:extLst>
              <a:ext uri="{3E64E12F-F09A-4729-5C6F-03D58502F0A8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570" name="TextBox570"/>
          <p:cNvSpPr txBox="1"/>
          <p:nvPr/>
        </p:nvSpPr>
        <p:spPr>
          <a:xfrm>
            <a:off x="3080186" y="1905940"/>
            <a:ext cx="7864113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8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、概念：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304800" eaLnBrk="0">
              <a:lnSpc>
                <a:spcPct val="127419"/>
              </a:lnSpc>
              <a:spcBef>
                <a:spcPts val="0"/>
              </a:spcBef>
            </a:pP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在服务器</a:t>
            </a:r>
            <a:r>
              <a:rPr lang="en-US" altLang="zh-CN" sz="15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稳定运行（用户正常的业务负载下）</a:t>
            </a:r>
            <a:r>
              <a:rPr lang="en-US" altLang="zh-CN" sz="155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情况下进行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长时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间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测试（1天-1周等）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，并最终保证服务器能满足线上业务需求。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、作用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1270" indent="304800" eaLnBrk="0">
              <a:lnSpc>
                <a:spcPct val="151747"/>
              </a:lnSpc>
            </a:pP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系统</a:t>
            </a:r>
            <a:r>
              <a:rPr lang="en-US" altLang="zh-CN" sz="15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在用户要求的业务负载下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运行达到</a:t>
            </a:r>
            <a:r>
              <a:rPr lang="en-US" altLang="zh-CN" sz="15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规定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的时间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时，系统才能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式上线使用。</a:t>
            </a:r>
          </a:p>
        </p:txBody>
      </p:sp>
      <p:sp>
        <p:nvSpPr>
          <p:cNvPr id="572" name="VectorPath 572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573" name="VectorPath 573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89DC839C-A763-43E6-C93E-A3CB8CE95C20}"/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4" name="Combination 57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575" name="VectorPath 57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576" name="VectorPath 57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577" name="TextBox577"/>
          <p:cNvSpPr txBox="1"/>
          <p:nvPr/>
        </p:nvSpPr>
        <p:spPr>
          <a:xfrm>
            <a:off x="802323" y="345580"/>
            <a:ext cx="16840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7-压力测试</a:t>
            </a:r>
          </a:p>
        </p:txBody>
      </p:sp>
      <p:sp>
        <p:nvSpPr>
          <p:cNvPr id="579" name="VectorPath 57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580" name="TextBox580"/>
          <p:cNvSpPr txBox="1"/>
          <p:nvPr/>
        </p:nvSpPr>
        <p:spPr>
          <a:xfrm>
            <a:off x="802323" y="1054339"/>
            <a:ext cx="252730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什么要进行压力测试？</a:t>
            </a:r>
          </a:p>
        </p:txBody>
      </p:sp>
      <p:pic>
        <p:nvPicPr>
          <p:cNvPr id="581" name="497879A5-2E2F-463D-0F26-C11DFE7A9E32"/>
          <p:cNvPicPr>
            <a:picLocks noChangeAspect="1"/>
          </p:cNvPicPr>
          <p:nvPr/>
        </p:nvPicPr>
        <p:blipFill>
          <a:blip r:embed="rId2" cstate="print">
            <a:extLst>
              <a:ext uri="{00BF0741-6948-45ED-1C19-8765ABB03959}"/>
            </a:extLst>
          </a:blip>
          <a:srcRect/>
          <a:stretch>
            <a:fillRect/>
          </a:stretch>
        </p:blipFill>
        <p:spPr>
          <a:xfrm>
            <a:off x="1263396" y="1591056"/>
            <a:ext cx="2447925" cy="2409825"/>
          </a:xfrm>
          <a:prstGeom prst="rect">
            <a:avLst/>
          </a:prstGeom>
        </p:spPr>
      </p:pic>
      <p:pic>
        <p:nvPicPr>
          <p:cNvPr id="582" name="97D543C5-63D4-44BE-0BB1-C06221F122B7"/>
          <p:cNvPicPr>
            <a:picLocks noChangeAspect="1"/>
          </p:cNvPicPr>
          <p:nvPr/>
        </p:nvPicPr>
        <p:blipFill>
          <a:blip r:embed="rId3" cstate="print">
            <a:extLst>
              <a:ext uri="{9547D268-EAF7-4D1F-FC9A-94B16308F3F2}"/>
            </a:extLst>
          </a:blip>
          <a:srcRect/>
          <a:stretch>
            <a:fillRect/>
          </a:stretch>
        </p:blipFill>
        <p:spPr>
          <a:xfrm>
            <a:off x="3674758" y="1973415"/>
            <a:ext cx="4781550" cy="285750"/>
          </a:xfrm>
          <a:prstGeom prst="rect">
            <a:avLst/>
          </a:prstGeom>
        </p:spPr>
      </p:pic>
      <p:pic>
        <p:nvPicPr>
          <p:cNvPr id="583" name="EA49D538-068A-478C-F7C5-9BA40A825764"/>
          <p:cNvPicPr>
            <a:picLocks noChangeAspect="1"/>
          </p:cNvPicPr>
          <p:nvPr/>
        </p:nvPicPr>
        <p:blipFill>
          <a:blip r:embed="rId4" cstate="print">
            <a:extLst>
              <a:ext uri="{2C30C452-DDF0-4B56-E6F4-7179F21E561E}"/>
            </a:extLst>
          </a:blip>
          <a:srcRect/>
          <a:stretch>
            <a:fillRect/>
          </a:stretch>
        </p:blipFill>
        <p:spPr>
          <a:xfrm>
            <a:off x="3443758" y="2377275"/>
            <a:ext cx="3638550" cy="285750"/>
          </a:xfrm>
          <a:prstGeom prst="rect">
            <a:avLst/>
          </a:prstGeom>
        </p:spPr>
      </p:pic>
      <p:pic>
        <p:nvPicPr>
          <p:cNvPr id="584" name="28BBF368-9D36-4873-AC71-98E7AE83675F"/>
          <p:cNvPicPr>
            <a:picLocks noChangeAspect="1"/>
          </p:cNvPicPr>
          <p:nvPr/>
        </p:nvPicPr>
        <p:blipFill>
          <a:blip r:embed="rId5" cstate="print">
            <a:extLst>
              <a:ext uri="{99FC6B65-FF2F-4D71-3E5E-FB2EE46B6E8C}"/>
            </a:extLst>
          </a:blip>
          <a:srcRect/>
          <a:stretch>
            <a:fillRect/>
          </a:stretch>
        </p:blipFill>
        <p:spPr>
          <a:xfrm>
            <a:off x="3439160" y="2796375"/>
            <a:ext cx="5019675" cy="285750"/>
          </a:xfrm>
          <a:prstGeom prst="rect">
            <a:avLst/>
          </a:prstGeom>
        </p:spPr>
      </p:pic>
      <p:pic>
        <p:nvPicPr>
          <p:cNvPr id="585" name="4FC53E59-F7D6-4E00-FF1F-CD25FDD63D63"/>
          <p:cNvPicPr>
            <a:picLocks noChangeAspect="1"/>
          </p:cNvPicPr>
          <p:nvPr/>
        </p:nvPicPr>
        <p:blipFill>
          <a:blip r:embed="rId6" cstate="print">
            <a:extLst>
              <a:ext uri="{85D41443-4A58-4892-7557-0F7D78554B3B}"/>
            </a:extLst>
          </a:blip>
          <a:srcRect/>
          <a:stretch>
            <a:fillRect/>
          </a:stretch>
        </p:blipFill>
        <p:spPr>
          <a:xfrm>
            <a:off x="3448228" y="3202927"/>
            <a:ext cx="428625" cy="266700"/>
          </a:xfrm>
          <a:prstGeom prst="rect">
            <a:avLst/>
          </a:prstGeom>
        </p:spPr>
      </p:pic>
      <p:pic>
        <p:nvPicPr>
          <p:cNvPr id="586" name="ABC75576-EBEA-4203-F87B-76D4182601B6"/>
          <p:cNvPicPr>
            <a:picLocks noChangeAspect="1"/>
          </p:cNvPicPr>
          <p:nvPr/>
        </p:nvPicPr>
        <p:blipFill>
          <a:blip r:embed="rId7" cstate="print">
            <a:extLst>
              <a:ext uri="{1EBA760B-81AB-46B0-B16F-AC457080BD1F}"/>
            </a:extLst>
          </a:blip>
          <a:srcRect/>
          <a:stretch>
            <a:fillRect/>
          </a:stretch>
        </p:blipFill>
        <p:spPr>
          <a:xfrm>
            <a:off x="3361944" y="2793492"/>
            <a:ext cx="8382001" cy="3629025"/>
          </a:xfrm>
          <a:prstGeom prst="rect">
            <a:avLst/>
          </a:prstGeom>
        </p:spPr>
      </p:pic>
      <p:grpSp>
        <p:nvGrpSpPr>
          <p:cNvPr id="589" name="Combination 589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590" name="VectorPath 590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591" name="VectorPath 591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3E3C20CF-CB7E-4BC8-9531-F50370B0D1BD}"/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2" name="Combination 59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593" name="VectorPath 59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594" name="VectorPath 59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595" name="TextBox595"/>
          <p:cNvSpPr txBox="1"/>
          <p:nvPr/>
        </p:nvSpPr>
        <p:spPr>
          <a:xfrm>
            <a:off x="802323" y="345580"/>
            <a:ext cx="16840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7-压力测试</a:t>
            </a:r>
          </a:p>
        </p:txBody>
      </p:sp>
      <p:sp>
        <p:nvSpPr>
          <p:cNvPr id="597" name="VectorPath 59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grpSp>
        <p:nvGrpSpPr>
          <p:cNvPr id="598" name="Combination 598"/>
          <p:cNvGrpSpPr/>
          <p:nvPr/>
        </p:nvGrpSpPr>
        <p:grpSpPr>
          <a:xfrm>
            <a:off x="611492" y="1811300"/>
            <a:ext cx="8387182" cy="3887267"/>
            <a:chOff x="611492" y="1811300"/>
            <a:chExt cx="8387182" cy="3887267"/>
          </a:xfrm>
        </p:grpSpPr>
        <p:sp>
          <p:nvSpPr>
            <p:cNvPr id="599" name="VectorPath 599"/>
            <p:cNvSpPr/>
            <p:nvPr/>
          </p:nvSpPr>
          <p:spPr>
            <a:xfrm>
              <a:off x="936714" y="1811300"/>
              <a:ext cx="8061960" cy="1244600"/>
            </a:xfrm>
            <a:custGeom>
              <a:avLst/>
              <a:gdLst/>
              <a:ahLst/>
              <a:cxnLst/>
              <a:rect l="l" t="t" r="r" b="b"/>
              <a:pathLst>
                <a:path w="8061960" h="1244600">
                  <a:moveTo>
                    <a:pt x="8051736" y="241"/>
                  </a:moveTo>
                  <a:lnTo>
                    <a:pt x="8054124" y="965"/>
                  </a:lnTo>
                  <a:lnTo>
                    <a:pt x="8056321" y="2133"/>
                  </a:lnTo>
                  <a:lnTo>
                    <a:pt x="8058238" y="3721"/>
                  </a:lnTo>
                  <a:lnTo>
                    <a:pt x="8059826" y="5638"/>
                  </a:lnTo>
                  <a:lnTo>
                    <a:pt x="8060995" y="7836"/>
                  </a:lnTo>
                  <a:lnTo>
                    <a:pt x="8061719" y="10223"/>
                  </a:lnTo>
                  <a:lnTo>
                    <a:pt x="8061961" y="12700"/>
                  </a:lnTo>
                  <a:lnTo>
                    <a:pt x="8061961" y="1231900"/>
                  </a:lnTo>
                  <a:lnTo>
                    <a:pt x="8061719" y="1234377"/>
                  </a:lnTo>
                  <a:lnTo>
                    <a:pt x="8060995" y="1236764"/>
                  </a:lnTo>
                  <a:lnTo>
                    <a:pt x="8059826" y="1238948"/>
                  </a:lnTo>
                  <a:lnTo>
                    <a:pt x="8058238" y="1240879"/>
                  </a:lnTo>
                  <a:lnTo>
                    <a:pt x="8056321" y="1242454"/>
                  </a:lnTo>
                  <a:lnTo>
                    <a:pt x="8054124" y="1243634"/>
                  </a:lnTo>
                  <a:lnTo>
                    <a:pt x="8051736" y="1244359"/>
                  </a:lnTo>
                  <a:lnTo>
                    <a:pt x="8049261" y="1244600"/>
                  </a:lnTo>
                  <a:lnTo>
                    <a:pt x="12700" y="1244600"/>
                  </a:lnTo>
                  <a:lnTo>
                    <a:pt x="10223" y="1244359"/>
                  </a:lnTo>
                  <a:lnTo>
                    <a:pt x="7849" y="1243634"/>
                  </a:lnTo>
                  <a:lnTo>
                    <a:pt x="5651" y="1242454"/>
                  </a:lnTo>
                  <a:lnTo>
                    <a:pt x="3721" y="1240879"/>
                  </a:lnTo>
                  <a:lnTo>
                    <a:pt x="2146" y="1238948"/>
                  </a:lnTo>
                  <a:lnTo>
                    <a:pt x="978" y="1236764"/>
                  </a:lnTo>
                  <a:lnTo>
                    <a:pt x="254" y="1234377"/>
                  </a:lnTo>
                  <a:lnTo>
                    <a:pt x="0" y="1231900"/>
                  </a:lnTo>
                  <a:lnTo>
                    <a:pt x="0" y="12700"/>
                  </a:lnTo>
                  <a:lnTo>
                    <a:pt x="254" y="10223"/>
                  </a:lnTo>
                  <a:lnTo>
                    <a:pt x="978" y="7836"/>
                  </a:lnTo>
                  <a:lnTo>
                    <a:pt x="2146" y="5638"/>
                  </a:lnTo>
                  <a:lnTo>
                    <a:pt x="3721" y="3721"/>
                  </a:lnTo>
                  <a:lnTo>
                    <a:pt x="5651" y="2133"/>
                  </a:lnTo>
                  <a:lnTo>
                    <a:pt x="7849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8049261" y="0"/>
                  </a:lnTo>
                  <a:moveTo>
                    <a:pt x="25400" y="25400"/>
                  </a:moveTo>
                  <a:lnTo>
                    <a:pt x="25400" y="1219200"/>
                  </a:lnTo>
                  <a:lnTo>
                    <a:pt x="8036561" y="1219200"/>
                  </a:lnTo>
                  <a:lnTo>
                    <a:pt x="8036561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600" name="VectorPath 600"/>
            <p:cNvSpPr/>
            <p:nvPr/>
          </p:nvSpPr>
          <p:spPr>
            <a:xfrm>
              <a:off x="611492" y="4148531"/>
              <a:ext cx="1551394" cy="1550035"/>
            </a:xfrm>
            <a:custGeom>
              <a:avLst/>
              <a:gdLst/>
              <a:ahLst/>
              <a:cxnLst/>
              <a:rect l="l" t="t" r="r" b="b"/>
              <a:pathLst>
                <a:path w="1551394" h="1550035">
                  <a:moveTo>
                    <a:pt x="1551064" y="775513"/>
                  </a:moveTo>
                  <a:cubicBezTo>
                    <a:pt x="1551394" y="346989"/>
                    <a:pt x="1204100" y="0"/>
                    <a:pt x="775691" y="0"/>
                  </a:cubicBezTo>
                  <a:cubicBezTo>
                    <a:pt x="347294" y="0"/>
                    <a:pt x="0" y="346989"/>
                    <a:pt x="0" y="775017"/>
                  </a:cubicBezTo>
                  <a:cubicBezTo>
                    <a:pt x="0" y="1203045"/>
                    <a:pt x="347294" y="1550035"/>
                    <a:pt x="775691" y="1550035"/>
                  </a:cubicBezTo>
                  <a:cubicBezTo>
                    <a:pt x="1204100" y="1550035"/>
                    <a:pt x="1551394" y="1203045"/>
                    <a:pt x="1551064" y="775513"/>
                  </a:cubicBezTo>
                </a:path>
              </a:pathLst>
            </a:custGeom>
            <a:solidFill>
              <a:srgbClr val="FCFBF9">
                <a:alpha val="100000"/>
              </a:srgbClr>
            </a:solidFill>
          </p:spPr>
        </p:sp>
      </p:grpSp>
      <p:pic>
        <p:nvPicPr>
          <p:cNvPr id="601" name="615619CF-5CBE-456E-BE90-43CC5936E726"/>
          <p:cNvPicPr>
            <a:picLocks noChangeAspect="1"/>
          </p:cNvPicPr>
          <p:nvPr/>
        </p:nvPicPr>
        <p:blipFill>
          <a:blip r:embed="rId2" cstate="print">
            <a:extLst>
              <a:ext uri="{0C07A68B-A2B1-4D9F-1258-1BC71F23C497}"/>
            </a:extLst>
          </a:blip>
          <a:srcRect/>
          <a:stretch>
            <a:fillRect/>
          </a:stretch>
        </p:blipFill>
        <p:spPr>
          <a:xfrm>
            <a:off x="606730" y="4143769"/>
            <a:ext cx="1571625" cy="1562100"/>
          </a:xfrm>
          <a:prstGeom prst="rect">
            <a:avLst/>
          </a:prstGeom>
        </p:spPr>
      </p:pic>
      <p:sp>
        <p:nvSpPr>
          <p:cNvPr id="602" name="VectorPath 602"/>
          <p:cNvSpPr/>
          <p:nvPr/>
        </p:nvSpPr>
        <p:spPr>
          <a:xfrm>
            <a:off x="1911426" y="4388244"/>
            <a:ext cx="500278" cy="460858"/>
          </a:xfrm>
          <a:custGeom>
            <a:avLst/>
            <a:gdLst/>
            <a:ahLst/>
            <a:cxnLst/>
            <a:rect l="l" t="t" r="r" b="b"/>
            <a:pathLst>
              <a:path w="500278" h="460858">
                <a:moveTo>
                  <a:pt x="469976" y="79629"/>
                </a:moveTo>
                <a:lnTo>
                  <a:pt x="448481" y="56260"/>
                </a:lnTo>
                <a:lnTo>
                  <a:pt x="8598" y="460858"/>
                </a:lnTo>
                <a:lnTo>
                  <a:pt x="0" y="451510"/>
                </a:lnTo>
                <a:lnTo>
                  <a:pt x="439884" y="46912"/>
                </a:lnTo>
                <a:lnTo>
                  <a:pt x="418402" y="23545"/>
                </a:lnTo>
                <a:lnTo>
                  <a:pt x="500278" y="0"/>
                </a:lnTo>
              </a:path>
            </a:pathLst>
          </a:custGeom>
          <a:solidFill>
            <a:srgbClr val="2E2C2C">
              <a:alpha val="100000"/>
            </a:srgbClr>
          </a:solidFill>
        </p:spPr>
      </p:sp>
      <p:pic>
        <p:nvPicPr>
          <p:cNvPr id="603" name="379F182A-F672-4173-0AEF-80B57F05763F"/>
          <p:cNvPicPr>
            <a:picLocks noChangeAspect="1"/>
          </p:cNvPicPr>
          <p:nvPr/>
        </p:nvPicPr>
        <p:blipFill>
          <a:blip r:embed="rId3" cstate="print">
            <a:extLst>
              <a:ext uri="{BACC6E6E-B7F4-4325-AFC9-4DF33E9B75C2}"/>
            </a:extLst>
          </a:blip>
          <a:srcRect/>
          <a:stretch>
            <a:fillRect/>
          </a:stretch>
        </p:blipFill>
        <p:spPr>
          <a:xfrm>
            <a:off x="617017" y="4394251"/>
            <a:ext cx="1362075" cy="1304925"/>
          </a:xfrm>
          <a:prstGeom prst="rect">
            <a:avLst/>
          </a:prstGeom>
        </p:spPr>
      </p:pic>
      <p:sp>
        <p:nvSpPr>
          <p:cNvPr id="604" name="VectorPath 604"/>
          <p:cNvSpPr/>
          <p:nvPr/>
        </p:nvSpPr>
        <p:spPr>
          <a:xfrm>
            <a:off x="1885353" y="5288852"/>
            <a:ext cx="529857" cy="409715"/>
          </a:xfrm>
          <a:custGeom>
            <a:avLst/>
            <a:gdLst/>
            <a:ahLst/>
            <a:cxnLst/>
            <a:rect l="l" t="t" r="r" b="b"/>
            <a:pathLst>
              <a:path w="529857" h="409715">
                <a:moveTo>
                  <a:pt x="473333" y="358222"/>
                </a:moveTo>
                <a:lnTo>
                  <a:pt x="492696" y="333058"/>
                </a:lnTo>
                <a:lnTo>
                  <a:pt x="529857" y="409715"/>
                </a:lnTo>
                <a:lnTo>
                  <a:pt x="446227" y="393446"/>
                </a:lnTo>
                <a:lnTo>
                  <a:pt x="465595" y="368278"/>
                </a:lnTo>
                <a:lnTo>
                  <a:pt x="0" y="10071"/>
                </a:lnTo>
                <a:lnTo>
                  <a:pt x="7747" y="0"/>
                </a:lnTo>
              </a:path>
            </a:pathLst>
          </a:custGeom>
          <a:solidFill>
            <a:srgbClr val="2E2C2C">
              <a:alpha val="100000"/>
            </a:srgbClr>
          </a:solidFill>
        </p:spPr>
      </p:sp>
      <p:pic>
        <p:nvPicPr>
          <p:cNvPr id="605" name="92B413BF-4D3A-4E82-B8C5-9F54681141B8"/>
          <p:cNvPicPr>
            <a:picLocks noChangeAspect="1"/>
          </p:cNvPicPr>
          <p:nvPr/>
        </p:nvPicPr>
        <p:blipFill>
          <a:blip r:embed="rId4" cstate="print">
            <a:extLst>
              <a:ext uri="{51A19C10-B6ED-4DAF-1661-36C0E655330E}"/>
            </a:extLst>
          </a:blip>
          <a:srcRect/>
          <a:stretch>
            <a:fillRect/>
          </a:stretch>
        </p:blipFill>
        <p:spPr>
          <a:xfrm>
            <a:off x="2417306" y="5290020"/>
            <a:ext cx="3533775" cy="847725"/>
          </a:xfrm>
          <a:prstGeom prst="rect">
            <a:avLst/>
          </a:prstGeom>
        </p:spPr>
      </p:pic>
      <p:sp>
        <p:nvSpPr>
          <p:cNvPr id="606" name="TextBox606"/>
          <p:cNvSpPr txBox="1"/>
          <p:nvPr/>
        </p:nvSpPr>
        <p:spPr>
          <a:xfrm>
            <a:off x="3600882" y="4633124"/>
            <a:ext cx="40703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找</a:t>
            </a:r>
            <a:r>
              <a:rPr lang="en-US" altLang="zh-CN" sz="15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出</a:t>
            </a:r>
          </a:p>
        </p:txBody>
      </p:sp>
      <p:sp>
        <p:nvSpPr>
          <p:cNvPr id="607" name="TextBox607"/>
          <p:cNvSpPr txBox="1"/>
          <p:nvPr/>
        </p:nvSpPr>
        <p:spPr>
          <a:xfrm>
            <a:off x="802323" y="1054339"/>
            <a:ext cx="7384682" cy="4109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压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力测试的概念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89852" marR="0" indent="0" eaLnBrk="0">
              <a:lnSpc>
                <a:spcPct val="127142"/>
              </a:lnSpc>
            </a:pP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在强负载下的测试，查看系统在</a:t>
            </a:r>
            <a:r>
              <a:rPr lang="en-US" altLang="zh-CN" sz="17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峰值情况下</a:t>
            </a: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是否功能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隐患、系统是否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具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有良好的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容错能力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和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可恢复能力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0036" marR="0" indent="0" eaLnBrk="0">
              <a:lnSpc>
                <a:spcPct val="100221"/>
              </a:lnSpc>
            </a:pPr>
            <a:r>
              <a:rPr lang="en-US" altLang="zh-CN" sz="1750" kern="0" spc="6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压</a:t>
            </a:r>
            <a:r>
              <a:rPr lang="en-US" altLang="zh-CN" sz="1750" kern="0" spc="5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力</a:t>
            </a:r>
            <a:r>
              <a:rPr lang="en-US" altLang="zh-CN" sz="1750" kern="0" spc="5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测试</a:t>
            </a:r>
            <a:r>
              <a:rPr lang="en-US" altLang="zh-CN" sz="1750" kern="0" spc="1369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-25" baseline="15054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错</a:t>
            </a:r>
            <a:r>
              <a:rPr lang="en-US" altLang="zh-CN" sz="2325" kern="0" spc="0" baseline="15054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误</a:t>
            </a:r>
          </a:p>
        </p:txBody>
      </p:sp>
      <p:pic>
        <p:nvPicPr>
          <p:cNvPr id="608" name="B42482CD-75BE-4574-1FC1-A709F18839AB"/>
          <p:cNvPicPr>
            <a:picLocks noChangeAspect="1"/>
          </p:cNvPicPr>
          <p:nvPr/>
        </p:nvPicPr>
        <p:blipFill>
          <a:blip r:embed="rId5" cstate="print">
            <a:extLst>
              <a:ext uri="{D0F0A6E7-F7B1-493B-2EF2-6A09199BC76D}"/>
            </a:extLst>
          </a:blip>
          <a:srcRect/>
          <a:stretch>
            <a:fillRect/>
          </a:stretch>
        </p:blipFill>
        <p:spPr>
          <a:xfrm>
            <a:off x="2417306" y="2747772"/>
            <a:ext cx="9782176" cy="3971925"/>
          </a:xfrm>
          <a:prstGeom prst="rect">
            <a:avLst/>
          </a:prstGeom>
        </p:spPr>
      </p:pic>
      <p:sp>
        <p:nvSpPr>
          <p:cNvPr id="610" name="TextBox610"/>
          <p:cNvSpPr txBox="1"/>
          <p:nvPr/>
        </p:nvSpPr>
        <p:spPr>
          <a:xfrm>
            <a:off x="2546095" y="1960360"/>
            <a:ext cx="5906100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3454365" indent="0" eaLnBrk="0">
              <a:lnSpc>
                <a:spcPct val="111827"/>
              </a:lnSpc>
            </a:pPr>
            <a:r>
              <a:rPr lang="en-US" altLang="zh-CN" sz="15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极</a:t>
            </a:r>
            <a:r>
              <a:rPr lang="en-US" altLang="zh-CN" sz="15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限负载情况下导致系统崩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溃</a:t>
            </a:r>
            <a:r>
              <a:rPr lang="en-US" altLang="zh-CN" sz="15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的破坏性压力测试</a:t>
            </a:r>
          </a:p>
          <a:p>
            <a:pPr marL="0" marR="0" indent="0" eaLnBrk="0">
              <a:lnSpc>
                <a:spcPct val="20374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611" name="TextBox611"/>
          <p:cNvSpPr txBox="1"/>
          <p:nvPr/>
        </p:nvSpPr>
        <p:spPr>
          <a:xfrm>
            <a:off x="2635885" y="5453735"/>
            <a:ext cx="2656205" cy="5281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1827"/>
              </a:lnSpc>
            </a:pPr>
            <a:r>
              <a:rPr lang="en-US" altLang="zh-CN" sz="15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高</a:t>
            </a:r>
            <a:r>
              <a:rPr lang="en-US" altLang="zh-CN" sz="15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负载下的长时间的稳定性压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力</a:t>
            </a:r>
            <a:r>
              <a:rPr lang="en-US" altLang="zh-CN" sz="15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测试</a:t>
            </a:r>
          </a:p>
        </p:txBody>
      </p:sp>
      <p:grpSp>
        <p:nvGrpSpPr>
          <p:cNvPr id="613" name="Combination 613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614" name="VectorPath 614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615" name="VectorPath 615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6E12787D-F25F-4046-AADD-989D2300E5B0}"/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" name="Combination 61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617" name="VectorPath 61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618" name="VectorPath 61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619" name="TextBox619"/>
          <p:cNvSpPr txBox="1"/>
          <p:nvPr/>
        </p:nvSpPr>
        <p:spPr>
          <a:xfrm>
            <a:off x="802323" y="335420"/>
            <a:ext cx="16840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7-压力测试</a:t>
            </a:r>
          </a:p>
        </p:txBody>
      </p:sp>
      <p:sp>
        <p:nvSpPr>
          <p:cNvPr id="621" name="VectorPath 62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622" name="TextBox622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623" name="Combination 623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624" name="VectorPath 624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625" name="VectorPath 625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626" name="582D049C-5FA2-4932-30AD-0A1E0186D119"/>
          <p:cNvPicPr>
            <a:picLocks noChangeAspect="1"/>
          </p:cNvPicPr>
          <p:nvPr/>
        </p:nvPicPr>
        <p:blipFill>
          <a:blip r:embed="rId2" cstate="print">
            <a:extLst>
              <a:ext uri="{ABEC2772-B326-4D55-8145-948B531FADAD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627" name="TextBox627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628" name="Combination 628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629" name="VectorPath 629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630" name="VectorPath 630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631" name="41429612-2032-409F-8EBB-B1DE09632A8B"/>
          <p:cNvPicPr>
            <a:picLocks noChangeAspect="1"/>
          </p:cNvPicPr>
          <p:nvPr/>
        </p:nvPicPr>
        <p:blipFill>
          <a:blip r:embed="rId3" cstate="print">
            <a:extLst>
              <a:ext uri="{A89CF1FD-9583-4630-1B40-608670B236E4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633" name="TextBox633"/>
          <p:cNvSpPr txBox="1"/>
          <p:nvPr/>
        </p:nvSpPr>
        <p:spPr>
          <a:xfrm>
            <a:off x="2970005" y="2051114"/>
            <a:ext cx="7848871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9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、概念：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304800" eaLnBrk="0">
              <a:lnSpc>
                <a:spcPct val="127419"/>
              </a:lnSpc>
            </a:pPr>
            <a:r>
              <a:rPr lang="en-US" altLang="zh-CN" sz="1550" kern="0" spc="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在强负载下的测试，查看系统在</a:t>
            </a:r>
            <a:r>
              <a:rPr lang="en-US" altLang="zh-CN" sz="1550" kern="0" spc="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峰值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情况下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是否功能隐患、系统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是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否具有良好的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容错能力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和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可恢复能力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、测试场景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34506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FF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极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限负载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情况下的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破坏性压力测试</a:t>
            </a:r>
          </a:p>
          <a:p>
            <a:pPr marL="2134506" marR="0" lvl="0" indent="-285750" eaLnBrk="0">
              <a:lnSpc>
                <a:spcPct val="100806"/>
              </a:lnSpc>
              <a:spcAft>
                <a:spcPts val="717"/>
              </a:spcAft>
              <a:buClr>
                <a:srgbClr val="FF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高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负载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下的长时间的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稳定性压力测试</a:t>
            </a:r>
          </a:p>
        </p:txBody>
      </p:sp>
      <p:sp>
        <p:nvSpPr>
          <p:cNvPr id="635" name="VectorPath 63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636" name="VectorPath 63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3A5AE354-D692-4E53-A2B5-7F751511CC81}"/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7" name="Combination 63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638" name="VectorPath 63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639" name="VectorPath 63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640" name="TextBox640"/>
          <p:cNvSpPr txBox="1"/>
          <p:nvPr/>
        </p:nvSpPr>
        <p:spPr>
          <a:xfrm>
            <a:off x="802323" y="345580"/>
            <a:ext cx="16840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8-并发测试</a:t>
            </a:r>
          </a:p>
        </p:txBody>
      </p:sp>
      <p:sp>
        <p:nvSpPr>
          <p:cNvPr id="642" name="VectorPath 64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643" name="TextBox643"/>
          <p:cNvSpPr txBox="1"/>
          <p:nvPr/>
        </p:nvSpPr>
        <p:spPr>
          <a:xfrm>
            <a:off x="802323" y="1054339"/>
            <a:ext cx="252730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什么要进行并发测试？</a:t>
            </a:r>
          </a:p>
        </p:txBody>
      </p:sp>
      <p:pic>
        <p:nvPicPr>
          <p:cNvPr id="644" name="5FF4A482-ADD1-49B6-6C2C-2EF9BD36671E"/>
          <p:cNvPicPr>
            <a:picLocks noChangeAspect="1"/>
          </p:cNvPicPr>
          <p:nvPr/>
        </p:nvPicPr>
        <p:blipFill>
          <a:blip r:embed="rId2" cstate="print">
            <a:extLst>
              <a:ext uri="{3C9656CD-7526-4B98-125A-9C8B763ED5B5}"/>
            </a:extLst>
          </a:blip>
          <a:srcRect/>
          <a:stretch>
            <a:fillRect/>
          </a:stretch>
        </p:blipFill>
        <p:spPr>
          <a:xfrm>
            <a:off x="7773925" y="1789176"/>
            <a:ext cx="4050792" cy="3665220"/>
          </a:xfrm>
          <a:prstGeom prst="rect">
            <a:avLst/>
          </a:prstGeom>
        </p:spPr>
      </p:pic>
      <p:pic>
        <p:nvPicPr>
          <p:cNvPr id="645" name="657C56CD-0C87-4FCC-CCF1-BF59CC1FD6F0"/>
          <p:cNvPicPr>
            <a:picLocks noChangeAspect="1"/>
          </p:cNvPicPr>
          <p:nvPr/>
        </p:nvPicPr>
        <p:blipFill>
          <a:blip r:embed="rId3" cstate="print">
            <a:extLst>
              <a:ext uri="{A9CD1A2B-9B7F-4511-E7B3-E3A482C8BC9E}"/>
            </a:extLst>
          </a:blip>
          <a:srcRect/>
          <a:stretch>
            <a:fillRect/>
          </a:stretch>
        </p:blipFill>
        <p:spPr>
          <a:xfrm>
            <a:off x="1313688" y="1879091"/>
            <a:ext cx="2438400" cy="2404872"/>
          </a:xfrm>
          <a:prstGeom prst="rect">
            <a:avLst/>
          </a:prstGeom>
        </p:spPr>
      </p:pic>
      <p:pic>
        <p:nvPicPr>
          <p:cNvPr id="646" name="BDA9C297-5223-48B5-5F05-58621FF9B15F"/>
          <p:cNvPicPr>
            <a:picLocks noChangeAspect="1"/>
          </p:cNvPicPr>
          <p:nvPr/>
        </p:nvPicPr>
        <p:blipFill>
          <a:blip r:embed="rId4" cstate="print">
            <a:extLst>
              <a:ext uri="{AAFD67B3-B9B8-41E1-724D-BBAF5BA35620}"/>
            </a:extLst>
          </a:blip>
          <a:srcRect/>
          <a:stretch>
            <a:fillRect/>
          </a:stretch>
        </p:blipFill>
        <p:spPr>
          <a:xfrm>
            <a:off x="3449701" y="2588743"/>
            <a:ext cx="3886200" cy="685800"/>
          </a:xfrm>
          <a:prstGeom prst="rect">
            <a:avLst/>
          </a:prstGeom>
        </p:spPr>
      </p:pic>
      <p:sp>
        <p:nvSpPr>
          <p:cNvPr id="647" name="VectorPath 647"/>
          <p:cNvSpPr/>
          <p:nvPr/>
        </p:nvSpPr>
        <p:spPr>
          <a:xfrm>
            <a:off x="8502256" y="5542331"/>
            <a:ext cx="2594433" cy="487058"/>
          </a:xfrm>
          <a:custGeom>
            <a:avLst/>
            <a:gdLst/>
            <a:ahLst/>
            <a:cxnLst/>
            <a:rect l="l" t="t" r="r" b="b"/>
            <a:pathLst>
              <a:path w="2594433" h="487058">
                <a:moveTo>
                  <a:pt x="2584209" y="241"/>
                </a:moveTo>
                <a:lnTo>
                  <a:pt x="2586597" y="965"/>
                </a:lnTo>
                <a:lnTo>
                  <a:pt x="2588793" y="2134"/>
                </a:lnTo>
                <a:lnTo>
                  <a:pt x="2590711" y="3709"/>
                </a:lnTo>
                <a:lnTo>
                  <a:pt x="2592299" y="5639"/>
                </a:lnTo>
                <a:lnTo>
                  <a:pt x="2593467" y="7836"/>
                </a:lnTo>
                <a:lnTo>
                  <a:pt x="2594191" y="10211"/>
                </a:lnTo>
                <a:lnTo>
                  <a:pt x="2594433" y="12700"/>
                </a:lnTo>
                <a:lnTo>
                  <a:pt x="2594433" y="474358"/>
                </a:lnTo>
                <a:lnTo>
                  <a:pt x="2594191" y="476834"/>
                </a:lnTo>
                <a:lnTo>
                  <a:pt x="2593467" y="479222"/>
                </a:lnTo>
                <a:lnTo>
                  <a:pt x="2592299" y="481419"/>
                </a:lnTo>
                <a:lnTo>
                  <a:pt x="2590711" y="483337"/>
                </a:lnTo>
                <a:lnTo>
                  <a:pt x="2588793" y="484924"/>
                </a:lnTo>
                <a:lnTo>
                  <a:pt x="2586597" y="486092"/>
                </a:lnTo>
                <a:lnTo>
                  <a:pt x="2584209" y="486817"/>
                </a:lnTo>
                <a:lnTo>
                  <a:pt x="2581733" y="487058"/>
                </a:lnTo>
                <a:lnTo>
                  <a:pt x="12700" y="487058"/>
                </a:lnTo>
                <a:lnTo>
                  <a:pt x="10224" y="486817"/>
                </a:lnTo>
                <a:lnTo>
                  <a:pt x="7836" y="486092"/>
                </a:lnTo>
                <a:lnTo>
                  <a:pt x="5652" y="484924"/>
                </a:lnTo>
                <a:lnTo>
                  <a:pt x="3721" y="483337"/>
                </a:lnTo>
                <a:lnTo>
                  <a:pt x="2146" y="481419"/>
                </a:lnTo>
                <a:lnTo>
                  <a:pt x="965" y="479222"/>
                </a:lnTo>
                <a:lnTo>
                  <a:pt x="242" y="476834"/>
                </a:lnTo>
                <a:lnTo>
                  <a:pt x="0" y="474358"/>
                </a:lnTo>
                <a:lnTo>
                  <a:pt x="0" y="12700"/>
                </a:lnTo>
                <a:lnTo>
                  <a:pt x="242" y="10211"/>
                </a:lnTo>
                <a:lnTo>
                  <a:pt x="965" y="7836"/>
                </a:lnTo>
                <a:lnTo>
                  <a:pt x="2146" y="5639"/>
                </a:lnTo>
                <a:lnTo>
                  <a:pt x="3721" y="3709"/>
                </a:lnTo>
                <a:lnTo>
                  <a:pt x="5652" y="2134"/>
                </a:lnTo>
                <a:lnTo>
                  <a:pt x="7836" y="965"/>
                </a:lnTo>
                <a:lnTo>
                  <a:pt x="10224" y="241"/>
                </a:lnTo>
                <a:lnTo>
                  <a:pt x="12700" y="0"/>
                </a:lnTo>
                <a:lnTo>
                  <a:pt x="2581733" y="0"/>
                </a:lnTo>
                <a:moveTo>
                  <a:pt x="25399" y="25400"/>
                </a:moveTo>
                <a:lnTo>
                  <a:pt x="25399" y="461658"/>
                </a:lnTo>
                <a:lnTo>
                  <a:pt x="2569033" y="461658"/>
                </a:lnTo>
                <a:lnTo>
                  <a:pt x="2569033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pic>
        <p:nvPicPr>
          <p:cNvPr id="648" name="F4C5F745-2B70-4AEA-821F-174F6B1EA0F1"/>
          <p:cNvPicPr>
            <a:picLocks noChangeAspect="1"/>
          </p:cNvPicPr>
          <p:nvPr/>
        </p:nvPicPr>
        <p:blipFill>
          <a:blip r:embed="rId5" cstate="print">
            <a:extLst>
              <a:ext uri="{91F82966-DD26-4FF4-E83E-D6E4507275A5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649" name="TextBox649"/>
          <p:cNvSpPr txBox="1"/>
          <p:nvPr/>
        </p:nvSpPr>
        <p:spPr>
          <a:xfrm>
            <a:off x="8606396" y="5696673"/>
            <a:ext cx="2341246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特点：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时间短，请求量大</a:t>
            </a:r>
          </a:p>
        </p:txBody>
      </p:sp>
      <p:grpSp>
        <p:nvGrpSpPr>
          <p:cNvPr id="651" name="Combination 651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652" name="VectorPath 652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653" name="VectorPath 653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816DF76D-FE6C-4E77-9E6B-C8F978EB8D98}"/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4" name="Combination 65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655" name="VectorPath 65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656" name="VectorPath 65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657" name="TextBox657"/>
          <p:cNvSpPr txBox="1"/>
          <p:nvPr/>
        </p:nvSpPr>
        <p:spPr>
          <a:xfrm>
            <a:off x="802323" y="345580"/>
            <a:ext cx="16840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8-并发测试</a:t>
            </a:r>
          </a:p>
        </p:txBody>
      </p:sp>
      <p:sp>
        <p:nvSpPr>
          <p:cNvPr id="659" name="VectorPath 65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grpSp>
        <p:nvGrpSpPr>
          <p:cNvPr id="660" name="Combination 660"/>
          <p:cNvGrpSpPr/>
          <p:nvPr/>
        </p:nvGrpSpPr>
        <p:grpSpPr>
          <a:xfrm>
            <a:off x="1638745" y="4558284"/>
            <a:ext cx="6742697" cy="1711529"/>
            <a:chOff x="1638745" y="4558284"/>
            <a:chExt cx="6742697" cy="1711529"/>
          </a:xfrm>
        </p:grpSpPr>
        <p:sp>
          <p:nvSpPr>
            <p:cNvPr id="661" name="VectorPath 661"/>
            <p:cNvSpPr/>
            <p:nvPr/>
          </p:nvSpPr>
          <p:spPr>
            <a:xfrm>
              <a:off x="1638745" y="5112322"/>
              <a:ext cx="1146975" cy="508317"/>
            </a:xfrm>
            <a:custGeom>
              <a:avLst/>
              <a:gdLst/>
              <a:ahLst/>
              <a:cxnLst/>
              <a:rect l="l" t="t" r="r" b="b"/>
              <a:pathLst>
                <a:path w="1146975" h="508317">
                  <a:moveTo>
                    <a:pt x="1136752" y="254"/>
                  </a:moveTo>
                  <a:lnTo>
                    <a:pt x="1139126" y="965"/>
                  </a:lnTo>
                  <a:lnTo>
                    <a:pt x="1141324" y="2146"/>
                  </a:lnTo>
                  <a:lnTo>
                    <a:pt x="1143254" y="3721"/>
                  </a:lnTo>
                  <a:lnTo>
                    <a:pt x="1144829" y="5651"/>
                  </a:lnTo>
                  <a:lnTo>
                    <a:pt x="1146010" y="7848"/>
                  </a:lnTo>
                  <a:lnTo>
                    <a:pt x="1146734" y="10223"/>
                  </a:lnTo>
                  <a:lnTo>
                    <a:pt x="1146975" y="12700"/>
                  </a:lnTo>
                  <a:lnTo>
                    <a:pt x="1146975" y="495617"/>
                  </a:lnTo>
                  <a:lnTo>
                    <a:pt x="1146734" y="498094"/>
                  </a:lnTo>
                  <a:lnTo>
                    <a:pt x="1146010" y="500481"/>
                  </a:lnTo>
                  <a:lnTo>
                    <a:pt x="1144829" y="502679"/>
                  </a:lnTo>
                  <a:lnTo>
                    <a:pt x="1143254" y="504596"/>
                  </a:lnTo>
                  <a:lnTo>
                    <a:pt x="1141324" y="506171"/>
                  </a:lnTo>
                  <a:lnTo>
                    <a:pt x="1139126" y="507352"/>
                  </a:lnTo>
                  <a:lnTo>
                    <a:pt x="1136752" y="508076"/>
                  </a:lnTo>
                  <a:lnTo>
                    <a:pt x="1134275" y="508317"/>
                  </a:lnTo>
                  <a:lnTo>
                    <a:pt x="12700" y="508317"/>
                  </a:lnTo>
                  <a:lnTo>
                    <a:pt x="10223" y="508076"/>
                  </a:lnTo>
                  <a:lnTo>
                    <a:pt x="7836" y="507352"/>
                  </a:lnTo>
                  <a:lnTo>
                    <a:pt x="5639" y="506171"/>
                  </a:lnTo>
                  <a:lnTo>
                    <a:pt x="3721" y="504596"/>
                  </a:lnTo>
                  <a:lnTo>
                    <a:pt x="2134" y="502679"/>
                  </a:lnTo>
                  <a:lnTo>
                    <a:pt x="965" y="500481"/>
                  </a:lnTo>
                  <a:lnTo>
                    <a:pt x="241" y="498094"/>
                  </a:lnTo>
                  <a:lnTo>
                    <a:pt x="0" y="495617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48"/>
                  </a:lnTo>
                  <a:lnTo>
                    <a:pt x="2134" y="5651"/>
                  </a:lnTo>
                  <a:lnTo>
                    <a:pt x="3721" y="3721"/>
                  </a:lnTo>
                  <a:lnTo>
                    <a:pt x="5639" y="2146"/>
                  </a:lnTo>
                  <a:lnTo>
                    <a:pt x="7836" y="965"/>
                  </a:lnTo>
                  <a:lnTo>
                    <a:pt x="10223" y="254"/>
                  </a:lnTo>
                  <a:lnTo>
                    <a:pt x="12700" y="0"/>
                  </a:lnTo>
                  <a:lnTo>
                    <a:pt x="1134275" y="0"/>
                  </a:lnTo>
                  <a:moveTo>
                    <a:pt x="25400" y="25400"/>
                  </a:moveTo>
                  <a:lnTo>
                    <a:pt x="25400" y="482917"/>
                  </a:lnTo>
                  <a:lnTo>
                    <a:pt x="1121575" y="482917"/>
                  </a:lnTo>
                  <a:lnTo>
                    <a:pt x="1121575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662" name="VectorPath 662"/>
            <p:cNvSpPr/>
            <p:nvPr/>
          </p:nvSpPr>
          <p:spPr>
            <a:xfrm>
              <a:off x="3530486" y="4567708"/>
              <a:ext cx="1146975" cy="508317"/>
            </a:xfrm>
            <a:custGeom>
              <a:avLst/>
              <a:gdLst/>
              <a:ahLst/>
              <a:cxnLst/>
              <a:rect l="l" t="t" r="r" b="b"/>
              <a:pathLst>
                <a:path w="1146975" h="508317">
                  <a:moveTo>
                    <a:pt x="1136752" y="241"/>
                  </a:moveTo>
                  <a:lnTo>
                    <a:pt x="1139139" y="965"/>
                  </a:lnTo>
                  <a:lnTo>
                    <a:pt x="1141336" y="2133"/>
                  </a:lnTo>
                  <a:lnTo>
                    <a:pt x="1143254" y="3721"/>
                  </a:lnTo>
                  <a:lnTo>
                    <a:pt x="1144841" y="5638"/>
                  </a:lnTo>
                  <a:lnTo>
                    <a:pt x="1146010" y="7836"/>
                  </a:lnTo>
                  <a:lnTo>
                    <a:pt x="1146734" y="10223"/>
                  </a:lnTo>
                  <a:lnTo>
                    <a:pt x="1146975" y="12700"/>
                  </a:lnTo>
                  <a:lnTo>
                    <a:pt x="1146975" y="495617"/>
                  </a:lnTo>
                  <a:lnTo>
                    <a:pt x="1146734" y="498094"/>
                  </a:lnTo>
                  <a:lnTo>
                    <a:pt x="1146010" y="500469"/>
                  </a:lnTo>
                  <a:lnTo>
                    <a:pt x="1144841" y="502666"/>
                  </a:lnTo>
                  <a:lnTo>
                    <a:pt x="1143254" y="504596"/>
                  </a:lnTo>
                  <a:lnTo>
                    <a:pt x="1141336" y="506171"/>
                  </a:lnTo>
                  <a:lnTo>
                    <a:pt x="1139139" y="507339"/>
                  </a:lnTo>
                  <a:lnTo>
                    <a:pt x="1136752" y="508063"/>
                  </a:lnTo>
                  <a:lnTo>
                    <a:pt x="1134275" y="508317"/>
                  </a:lnTo>
                  <a:lnTo>
                    <a:pt x="12700" y="508317"/>
                  </a:lnTo>
                  <a:lnTo>
                    <a:pt x="10224" y="508063"/>
                  </a:lnTo>
                  <a:lnTo>
                    <a:pt x="7836" y="507339"/>
                  </a:lnTo>
                  <a:lnTo>
                    <a:pt x="5652" y="506171"/>
                  </a:lnTo>
                  <a:lnTo>
                    <a:pt x="3721" y="504596"/>
                  </a:lnTo>
                  <a:lnTo>
                    <a:pt x="2146" y="502666"/>
                  </a:lnTo>
                  <a:lnTo>
                    <a:pt x="965" y="500469"/>
                  </a:lnTo>
                  <a:lnTo>
                    <a:pt x="241" y="498094"/>
                  </a:lnTo>
                  <a:lnTo>
                    <a:pt x="0" y="495617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36"/>
                  </a:lnTo>
                  <a:lnTo>
                    <a:pt x="2146" y="5638"/>
                  </a:lnTo>
                  <a:lnTo>
                    <a:pt x="3721" y="3721"/>
                  </a:lnTo>
                  <a:lnTo>
                    <a:pt x="5652" y="2133"/>
                  </a:lnTo>
                  <a:lnTo>
                    <a:pt x="7836" y="965"/>
                  </a:lnTo>
                  <a:lnTo>
                    <a:pt x="10224" y="241"/>
                  </a:lnTo>
                  <a:lnTo>
                    <a:pt x="12700" y="0"/>
                  </a:lnTo>
                  <a:lnTo>
                    <a:pt x="1134275" y="0"/>
                  </a:lnTo>
                  <a:moveTo>
                    <a:pt x="25400" y="25400"/>
                  </a:moveTo>
                  <a:lnTo>
                    <a:pt x="25400" y="482917"/>
                  </a:lnTo>
                  <a:lnTo>
                    <a:pt x="1121575" y="482917"/>
                  </a:lnTo>
                  <a:lnTo>
                    <a:pt x="1121575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663" name="VectorPath 663"/>
            <p:cNvSpPr/>
            <p:nvPr/>
          </p:nvSpPr>
          <p:spPr>
            <a:xfrm>
              <a:off x="3530486" y="5746052"/>
              <a:ext cx="1146975" cy="508305"/>
            </a:xfrm>
            <a:custGeom>
              <a:avLst/>
              <a:gdLst/>
              <a:ahLst/>
              <a:cxnLst/>
              <a:rect l="l" t="t" r="r" b="b"/>
              <a:pathLst>
                <a:path w="1146975" h="508305">
                  <a:moveTo>
                    <a:pt x="1136752" y="241"/>
                  </a:moveTo>
                  <a:lnTo>
                    <a:pt x="1139139" y="965"/>
                  </a:lnTo>
                  <a:lnTo>
                    <a:pt x="1141336" y="2134"/>
                  </a:lnTo>
                  <a:lnTo>
                    <a:pt x="1143254" y="3721"/>
                  </a:lnTo>
                  <a:lnTo>
                    <a:pt x="1144841" y="5638"/>
                  </a:lnTo>
                  <a:lnTo>
                    <a:pt x="1146010" y="7836"/>
                  </a:lnTo>
                  <a:lnTo>
                    <a:pt x="1146734" y="10223"/>
                  </a:lnTo>
                  <a:lnTo>
                    <a:pt x="1146975" y="12700"/>
                  </a:lnTo>
                  <a:lnTo>
                    <a:pt x="1146975" y="495605"/>
                  </a:lnTo>
                  <a:lnTo>
                    <a:pt x="1146734" y="498081"/>
                  </a:lnTo>
                  <a:lnTo>
                    <a:pt x="1146010" y="500469"/>
                  </a:lnTo>
                  <a:lnTo>
                    <a:pt x="1144841" y="502666"/>
                  </a:lnTo>
                  <a:lnTo>
                    <a:pt x="1143254" y="504584"/>
                  </a:lnTo>
                  <a:lnTo>
                    <a:pt x="1141336" y="506171"/>
                  </a:lnTo>
                  <a:lnTo>
                    <a:pt x="1139139" y="507339"/>
                  </a:lnTo>
                  <a:lnTo>
                    <a:pt x="1136752" y="508064"/>
                  </a:lnTo>
                  <a:lnTo>
                    <a:pt x="1134275" y="508305"/>
                  </a:lnTo>
                  <a:lnTo>
                    <a:pt x="12700" y="508305"/>
                  </a:lnTo>
                  <a:lnTo>
                    <a:pt x="10224" y="508064"/>
                  </a:lnTo>
                  <a:lnTo>
                    <a:pt x="7836" y="507339"/>
                  </a:lnTo>
                  <a:lnTo>
                    <a:pt x="5652" y="506171"/>
                  </a:lnTo>
                  <a:lnTo>
                    <a:pt x="3721" y="504584"/>
                  </a:lnTo>
                  <a:lnTo>
                    <a:pt x="2146" y="502666"/>
                  </a:lnTo>
                  <a:lnTo>
                    <a:pt x="965" y="500469"/>
                  </a:lnTo>
                  <a:lnTo>
                    <a:pt x="241" y="498081"/>
                  </a:lnTo>
                  <a:lnTo>
                    <a:pt x="0" y="495605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36"/>
                  </a:lnTo>
                  <a:lnTo>
                    <a:pt x="2146" y="5638"/>
                  </a:lnTo>
                  <a:lnTo>
                    <a:pt x="3721" y="3721"/>
                  </a:lnTo>
                  <a:lnTo>
                    <a:pt x="5652" y="2134"/>
                  </a:lnTo>
                  <a:lnTo>
                    <a:pt x="7836" y="965"/>
                  </a:lnTo>
                  <a:lnTo>
                    <a:pt x="10224" y="241"/>
                  </a:lnTo>
                  <a:lnTo>
                    <a:pt x="12700" y="0"/>
                  </a:lnTo>
                  <a:lnTo>
                    <a:pt x="1134275" y="0"/>
                  </a:lnTo>
                  <a:moveTo>
                    <a:pt x="25400" y="25400"/>
                  </a:moveTo>
                  <a:lnTo>
                    <a:pt x="25400" y="482905"/>
                  </a:lnTo>
                  <a:lnTo>
                    <a:pt x="1121575" y="482905"/>
                  </a:lnTo>
                  <a:lnTo>
                    <a:pt x="1121575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664" name="VectorPath 664"/>
            <p:cNvSpPr/>
            <p:nvPr/>
          </p:nvSpPr>
          <p:spPr>
            <a:xfrm>
              <a:off x="5382476" y="4567708"/>
              <a:ext cx="1146975" cy="508317"/>
            </a:xfrm>
            <a:custGeom>
              <a:avLst/>
              <a:gdLst/>
              <a:ahLst/>
              <a:cxnLst/>
              <a:rect l="l" t="t" r="r" b="b"/>
              <a:pathLst>
                <a:path w="1146975" h="508317">
                  <a:moveTo>
                    <a:pt x="1136752" y="241"/>
                  </a:moveTo>
                  <a:lnTo>
                    <a:pt x="1139139" y="965"/>
                  </a:lnTo>
                  <a:lnTo>
                    <a:pt x="1141336" y="2133"/>
                  </a:lnTo>
                  <a:lnTo>
                    <a:pt x="1143255" y="3721"/>
                  </a:lnTo>
                  <a:lnTo>
                    <a:pt x="1144842" y="5638"/>
                  </a:lnTo>
                  <a:lnTo>
                    <a:pt x="1146010" y="7836"/>
                  </a:lnTo>
                  <a:lnTo>
                    <a:pt x="1146734" y="10223"/>
                  </a:lnTo>
                  <a:lnTo>
                    <a:pt x="1146975" y="12700"/>
                  </a:lnTo>
                  <a:lnTo>
                    <a:pt x="1146975" y="495617"/>
                  </a:lnTo>
                  <a:lnTo>
                    <a:pt x="1146734" y="498094"/>
                  </a:lnTo>
                  <a:lnTo>
                    <a:pt x="1146010" y="500469"/>
                  </a:lnTo>
                  <a:lnTo>
                    <a:pt x="1144842" y="502666"/>
                  </a:lnTo>
                  <a:lnTo>
                    <a:pt x="1143255" y="504596"/>
                  </a:lnTo>
                  <a:lnTo>
                    <a:pt x="1141336" y="506171"/>
                  </a:lnTo>
                  <a:lnTo>
                    <a:pt x="1139139" y="507339"/>
                  </a:lnTo>
                  <a:lnTo>
                    <a:pt x="1136752" y="508063"/>
                  </a:lnTo>
                  <a:lnTo>
                    <a:pt x="1134275" y="508317"/>
                  </a:lnTo>
                  <a:lnTo>
                    <a:pt x="12700" y="508317"/>
                  </a:lnTo>
                  <a:lnTo>
                    <a:pt x="10224" y="508063"/>
                  </a:lnTo>
                  <a:lnTo>
                    <a:pt x="7849" y="507339"/>
                  </a:lnTo>
                  <a:lnTo>
                    <a:pt x="5652" y="506171"/>
                  </a:lnTo>
                  <a:lnTo>
                    <a:pt x="3721" y="504596"/>
                  </a:lnTo>
                  <a:lnTo>
                    <a:pt x="2146" y="502666"/>
                  </a:lnTo>
                  <a:lnTo>
                    <a:pt x="965" y="500469"/>
                  </a:lnTo>
                  <a:lnTo>
                    <a:pt x="241" y="498094"/>
                  </a:lnTo>
                  <a:lnTo>
                    <a:pt x="0" y="495617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36"/>
                  </a:lnTo>
                  <a:lnTo>
                    <a:pt x="2146" y="5638"/>
                  </a:lnTo>
                  <a:lnTo>
                    <a:pt x="3721" y="3721"/>
                  </a:lnTo>
                  <a:lnTo>
                    <a:pt x="5652" y="2133"/>
                  </a:lnTo>
                  <a:lnTo>
                    <a:pt x="7849" y="965"/>
                  </a:lnTo>
                  <a:lnTo>
                    <a:pt x="10224" y="241"/>
                  </a:lnTo>
                  <a:lnTo>
                    <a:pt x="12700" y="0"/>
                  </a:lnTo>
                  <a:lnTo>
                    <a:pt x="1134275" y="0"/>
                  </a:lnTo>
                  <a:moveTo>
                    <a:pt x="25400" y="25400"/>
                  </a:moveTo>
                  <a:lnTo>
                    <a:pt x="25400" y="482917"/>
                  </a:lnTo>
                  <a:lnTo>
                    <a:pt x="1121575" y="482917"/>
                  </a:lnTo>
                  <a:lnTo>
                    <a:pt x="1121575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665" name="VectorPath 665"/>
            <p:cNvSpPr/>
            <p:nvPr/>
          </p:nvSpPr>
          <p:spPr>
            <a:xfrm>
              <a:off x="5382476" y="5761495"/>
              <a:ext cx="1146975" cy="508317"/>
            </a:xfrm>
            <a:custGeom>
              <a:avLst/>
              <a:gdLst/>
              <a:ahLst/>
              <a:cxnLst/>
              <a:rect l="l" t="t" r="r" b="b"/>
              <a:pathLst>
                <a:path w="1146975" h="508317">
                  <a:moveTo>
                    <a:pt x="1136752" y="241"/>
                  </a:moveTo>
                  <a:lnTo>
                    <a:pt x="1139139" y="965"/>
                  </a:lnTo>
                  <a:lnTo>
                    <a:pt x="1141336" y="2146"/>
                  </a:lnTo>
                  <a:lnTo>
                    <a:pt x="1143255" y="3720"/>
                  </a:lnTo>
                  <a:lnTo>
                    <a:pt x="1144842" y="5651"/>
                  </a:lnTo>
                  <a:lnTo>
                    <a:pt x="1146010" y="7849"/>
                  </a:lnTo>
                  <a:lnTo>
                    <a:pt x="1146734" y="10223"/>
                  </a:lnTo>
                  <a:lnTo>
                    <a:pt x="1146975" y="12700"/>
                  </a:lnTo>
                  <a:lnTo>
                    <a:pt x="1146975" y="495617"/>
                  </a:lnTo>
                  <a:lnTo>
                    <a:pt x="1146734" y="498094"/>
                  </a:lnTo>
                  <a:lnTo>
                    <a:pt x="1146010" y="500481"/>
                  </a:lnTo>
                  <a:lnTo>
                    <a:pt x="1144842" y="502666"/>
                  </a:lnTo>
                  <a:lnTo>
                    <a:pt x="1143255" y="504596"/>
                  </a:lnTo>
                  <a:lnTo>
                    <a:pt x="1141336" y="506171"/>
                  </a:lnTo>
                  <a:lnTo>
                    <a:pt x="1139139" y="507352"/>
                  </a:lnTo>
                  <a:lnTo>
                    <a:pt x="1136752" y="508076"/>
                  </a:lnTo>
                  <a:lnTo>
                    <a:pt x="1134275" y="508317"/>
                  </a:lnTo>
                  <a:lnTo>
                    <a:pt x="12700" y="508317"/>
                  </a:lnTo>
                  <a:lnTo>
                    <a:pt x="10224" y="508076"/>
                  </a:lnTo>
                  <a:lnTo>
                    <a:pt x="7849" y="507352"/>
                  </a:lnTo>
                  <a:lnTo>
                    <a:pt x="5652" y="506171"/>
                  </a:lnTo>
                  <a:lnTo>
                    <a:pt x="3721" y="504596"/>
                  </a:lnTo>
                  <a:lnTo>
                    <a:pt x="2146" y="502666"/>
                  </a:lnTo>
                  <a:lnTo>
                    <a:pt x="965" y="500481"/>
                  </a:lnTo>
                  <a:lnTo>
                    <a:pt x="241" y="498094"/>
                  </a:lnTo>
                  <a:lnTo>
                    <a:pt x="0" y="495617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49"/>
                  </a:lnTo>
                  <a:lnTo>
                    <a:pt x="2146" y="5651"/>
                  </a:lnTo>
                  <a:lnTo>
                    <a:pt x="3721" y="3720"/>
                  </a:lnTo>
                  <a:lnTo>
                    <a:pt x="5652" y="2146"/>
                  </a:lnTo>
                  <a:lnTo>
                    <a:pt x="7849" y="965"/>
                  </a:lnTo>
                  <a:lnTo>
                    <a:pt x="10224" y="241"/>
                  </a:lnTo>
                  <a:lnTo>
                    <a:pt x="12700" y="0"/>
                  </a:lnTo>
                  <a:lnTo>
                    <a:pt x="1134275" y="0"/>
                  </a:lnTo>
                  <a:moveTo>
                    <a:pt x="25400" y="25400"/>
                  </a:moveTo>
                  <a:lnTo>
                    <a:pt x="25400" y="482917"/>
                  </a:lnTo>
                  <a:lnTo>
                    <a:pt x="1121575" y="482917"/>
                  </a:lnTo>
                  <a:lnTo>
                    <a:pt x="1121575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666" name="VectorPath 666"/>
            <p:cNvSpPr/>
            <p:nvPr/>
          </p:nvSpPr>
          <p:spPr>
            <a:xfrm>
              <a:off x="7234465" y="4573219"/>
              <a:ext cx="1146976" cy="508305"/>
            </a:xfrm>
            <a:custGeom>
              <a:avLst/>
              <a:gdLst/>
              <a:ahLst/>
              <a:cxnLst/>
              <a:rect l="l" t="t" r="r" b="b"/>
              <a:pathLst>
                <a:path w="1146976" h="508305">
                  <a:moveTo>
                    <a:pt x="1136752" y="242"/>
                  </a:moveTo>
                  <a:lnTo>
                    <a:pt x="1139140" y="965"/>
                  </a:lnTo>
                  <a:lnTo>
                    <a:pt x="1141337" y="2134"/>
                  </a:lnTo>
                  <a:lnTo>
                    <a:pt x="1143267" y="3720"/>
                  </a:lnTo>
                  <a:lnTo>
                    <a:pt x="1144843" y="5639"/>
                  </a:lnTo>
                  <a:lnTo>
                    <a:pt x="1146011" y="7836"/>
                  </a:lnTo>
                  <a:lnTo>
                    <a:pt x="1146735" y="10223"/>
                  </a:lnTo>
                  <a:lnTo>
                    <a:pt x="1146976" y="12700"/>
                  </a:lnTo>
                  <a:lnTo>
                    <a:pt x="1146976" y="495605"/>
                  </a:lnTo>
                  <a:lnTo>
                    <a:pt x="1146735" y="498094"/>
                  </a:lnTo>
                  <a:lnTo>
                    <a:pt x="1146011" y="500469"/>
                  </a:lnTo>
                  <a:lnTo>
                    <a:pt x="1144843" y="502666"/>
                  </a:lnTo>
                  <a:lnTo>
                    <a:pt x="1143267" y="504596"/>
                  </a:lnTo>
                  <a:lnTo>
                    <a:pt x="1141337" y="506171"/>
                  </a:lnTo>
                  <a:lnTo>
                    <a:pt x="1139140" y="507340"/>
                  </a:lnTo>
                  <a:lnTo>
                    <a:pt x="1136752" y="508064"/>
                  </a:lnTo>
                  <a:lnTo>
                    <a:pt x="1134276" y="508305"/>
                  </a:lnTo>
                  <a:lnTo>
                    <a:pt x="12700" y="508305"/>
                  </a:lnTo>
                  <a:lnTo>
                    <a:pt x="10224" y="508064"/>
                  </a:lnTo>
                  <a:lnTo>
                    <a:pt x="7849" y="507340"/>
                  </a:lnTo>
                  <a:lnTo>
                    <a:pt x="5652" y="506171"/>
                  </a:lnTo>
                  <a:lnTo>
                    <a:pt x="3722" y="504596"/>
                  </a:lnTo>
                  <a:lnTo>
                    <a:pt x="2147" y="502666"/>
                  </a:lnTo>
                  <a:lnTo>
                    <a:pt x="966" y="500469"/>
                  </a:lnTo>
                  <a:lnTo>
                    <a:pt x="254" y="498094"/>
                  </a:lnTo>
                  <a:lnTo>
                    <a:pt x="0" y="495605"/>
                  </a:lnTo>
                  <a:lnTo>
                    <a:pt x="0" y="12700"/>
                  </a:lnTo>
                  <a:lnTo>
                    <a:pt x="254" y="10223"/>
                  </a:lnTo>
                  <a:lnTo>
                    <a:pt x="966" y="7836"/>
                  </a:lnTo>
                  <a:lnTo>
                    <a:pt x="2147" y="5639"/>
                  </a:lnTo>
                  <a:lnTo>
                    <a:pt x="3722" y="3720"/>
                  </a:lnTo>
                  <a:lnTo>
                    <a:pt x="5652" y="2134"/>
                  </a:lnTo>
                  <a:lnTo>
                    <a:pt x="7849" y="965"/>
                  </a:lnTo>
                  <a:lnTo>
                    <a:pt x="10224" y="242"/>
                  </a:lnTo>
                  <a:lnTo>
                    <a:pt x="12700" y="0"/>
                  </a:lnTo>
                  <a:lnTo>
                    <a:pt x="1134276" y="0"/>
                  </a:lnTo>
                  <a:moveTo>
                    <a:pt x="25400" y="25400"/>
                  </a:moveTo>
                  <a:lnTo>
                    <a:pt x="25400" y="482905"/>
                  </a:lnTo>
                  <a:lnTo>
                    <a:pt x="1121576" y="482905"/>
                  </a:lnTo>
                  <a:lnTo>
                    <a:pt x="1121576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667" name="VectorPath 667"/>
            <p:cNvSpPr/>
            <p:nvPr/>
          </p:nvSpPr>
          <p:spPr>
            <a:xfrm>
              <a:off x="7234465" y="5746052"/>
              <a:ext cx="1146976" cy="508305"/>
            </a:xfrm>
            <a:custGeom>
              <a:avLst/>
              <a:gdLst/>
              <a:ahLst/>
              <a:cxnLst/>
              <a:rect l="l" t="t" r="r" b="b"/>
              <a:pathLst>
                <a:path w="1146976" h="508305">
                  <a:moveTo>
                    <a:pt x="1136752" y="241"/>
                  </a:moveTo>
                  <a:lnTo>
                    <a:pt x="1139140" y="965"/>
                  </a:lnTo>
                  <a:lnTo>
                    <a:pt x="1141337" y="2134"/>
                  </a:lnTo>
                  <a:lnTo>
                    <a:pt x="1143267" y="3721"/>
                  </a:lnTo>
                  <a:lnTo>
                    <a:pt x="1144843" y="5638"/>
                  </a:lnTo>
                  <a:lnTo>
                    <a:pt x="1146011" y="7836"/>
                  </a:lnTo>
                  <a:lnTo>
                    <a:pt x="1146735" y="10223"/>
                  </a:lnTo>
                  <a:lnTo>
                    <a:pt x="1146976" y="12700"/>
                  </a:lnTo>
                  <a:lnTo>
                    <a:pt x="1146976" y="495605"/>
                  </a:lnTo>
                  <a:lnTo>
                    <a:pt x="1146735" y="498081"/>
                  </a:lnTo>
                  <a:lnTo>
                    <a:pt x="1146011" y="500469"/>
                  </a:lnTo>
                  <a:lnTo>
                    <a:pt x="1144843" y="502666"/>
                  </a:lnTo>
                  <a:lnTo>
                    <a:pt x="1143267" y="504584"/>
                  </a:lnTo>
                  <a:lnTo>
                    <a:pt x="1141337" y="506171"/>
                  </a:lnTo>
                  <a:lnTo>
                    <a:pt x="1139140" y="507339"/>
                  </a:lnTo>
                  <a:lnTo>
                    <a:pt x="1136752" y="508064"/>
                  </a:lnTo>
                  <a:lnTo>
                    <a:pt x="1134276" y="508305"/>
                  </a:lnTo>
                  <a:lnTo>
                    <a:pt x="12700" y="508305"/>
                  </a:lnTo>
                  <a:lnTo>
                    <a:pt x="10224" y="508064"/>
                  </a:lnTo>
                  <a:lnTo>
                    <a:pt x="7849" y="507339"/>
                  </a:lnTo>
                  <a:lnTo>
                    <a:pt x="5652" y="506171"/>
                  </a:lnTo>
                  <a:lnTo>
                    <a:pt x="3722" y="504584"/>
                  </a:lnTo>
                  <a:lnTo>
                    <a:pt x="2147" y="502666"/>
                  </a:lnTo>
                  <a:lnTo>
                    <a:pt x="966" y="500469"/>
                  </a:lnTo>
                  <a:lnTo>
                    <a:pt x="254" y="498081"/>
                  </a:lnTo>
                  <a:lnTo>
                    <a:pt x="0" y="495605"/>
                  </a:lnTo>
                  <a:lnTo>
                    <a:pt x="0" y="12700"/>
                  </a:lnTo>
                  <a:lnTo>
                    <a:pt x="254" y="10223"/>
                  </a:lnTo>
                  <a:lnTo>
                    <a:pt x="966" y="7836"/>
                  </a:lnTo>
                  <a:lnTo>
                    <a:pt x="2147" y="5638"/>
                  </a:lnTo>
                  <a:lnTo>
                    <a:pt x="3722" y="3721"/>
                  </a:lnTo>
                  <a:lnTo>
                    <a:pt x="5652" y="2134"/>
                  </a:lnTo>
                  <a:lnTo>
                    <a:pt x="7849" y="965"/>
                  </a:lnTo>
                  <a:lnTo>
                    <a:pt x="10224" y="241"/>
                  </a:lnTo>
                  <a:lnTo>
                    <a:pt x="12700" y="0"/>
                  </a:lnTo>
                  <a:lnTo>
                    <a:pt x="1134276" y="0"/>
                  </a:lnTo>
                  <a:moveTo>
                    <a:pt x="25400" y="25400"/>
                  </a:moveTo>
                  <a:lnTo>
                    <a:pt x="25400" y="482905"/>
                  </a:lnTo>
                  <a:lnTo>
                    <a:pt x="1121576" y="482905"/>
                  </a:lnTo>
                  <a:lnTo>
                    <a:pt x="1121576" y="2540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668" name="VectorPath 668"/>
            <p:cNvSpPr/>
            <p:nvPr/>
          </p:nvSpPr>
          <p:spPr>
            <a:xfrm>
              <a:off x="2805684" y="4776216"/>
              <a:ext cx="704088" cy="478536"/>
            </a:xfrm>
            <a:custGeom>
              <a:avLst/>
              <a:gdLst/>
              <a:ahLst/>
              <a:cxnLst/>
              <a:rect l="l" t="t" r="r" b="b"/>
              <a:pathLst>
                <a:path w="704088" h="478536">
                  <a:moveTo>
                    <a:pt x="0" y="425196"/>
                  </a:moveTo>
                  <a:lnTo>
                    <a:pt x="633984" y="27432"/>
                  </a:lnTo>
                  <a:lnTo>
                    <a:pt x="617220" y="0"/>
                  </a:lnTo>
                  <a:lnTo>
                    <a:pt x="704088" y="19812"/>
                  </a:lnTo>
                  <a:lnTo>
                    <a:pt x="684276" y="106680"/>
                  </a:lnTo>
                  <a:lnTo>
                    <a:pt x="667512" y="80772"/>
                  </a:lnTo>
                  <a:lnTo>
                    <a:pt x="33528" y="478536"/>
                  </a:lnTo>
                  <a:lnTo>
                    <a:pt x="0" y="425196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669" name="VectorPath 669"/>
            <p:cNvSpPr/>
            <p:nvPr/>
          </p:nvSpPr>
          <p:spPr>
            <a:xfrm>
              <a:off x="2807208" y="5449824"/>
              <a:ext cx="678180" cy="513588"/>
            </a:xfrm>
            <a:custGeom>
              <a:avLst/>
              <a:gdLst/>
              <a:ahLst/>
              <a:cxnLst/>
              <a:rect l="l" t="t" r="r" b="b"/>
              <a:pathLst>
                <a:path w="678180" h="513588">
                  <a:moveTo>
                    <a:pt x="36576" y="0"/>
                  </a:moveTo>
                  <a:lnTo>
                    <a:pt x="644652" y="435864"/>
                  </a:lnTo>
                  <a:lnTo>
                    <a:pt x="662940" y="411480"/>
                  </a:lnTo>
                  <a:lnTo>
                    <a:pt x="678180" y="498348"/>
                  </a:lnTo>
                  <a:lnTo>
                    <a:pt x="589788" y="513588"/>
                  </a:lnTo>
                  <a:lnTo>
                    <a:pt x="608076" y="487680"/>
                  </a:lnTo>
                  <a:lnTo>
                    <a:pt x="0" y="51816"/>
                  </a:lnTo>
                  <a:lnTo>
                    <a:pt x="36576" y="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670" name="VectorPath 670"/>
            <p:cNvSpPr/>
            <p:nvPr/>
          </p:nvSpPr>
          <p:spPr>
            <a:xfrm>
              <a:off x="4687824" y="4759452"/>
              <a:ext cx="707136" cy="131064"/>
            </a:xfrm>
            <a:custGeom>
              <a:avLst/>
              <a:gdLst/>
              <a:ahLst/>
              <a:cxnLst/>
              <a:rect l="l" t="t" r="r" b="b"/>
              <a:pathLst>
                <a:path w="707136" h="131064">
                  <a:moveTo>
                    <a:pt x="0" y="32004"/>
                  </a:moveTo>
                  <a:lnTo>
                    <a:pt x="641604" y="32004"/>
                  </a:lnTo>
                  <a:lnTo>
                    <a:pt x="641604" y="0"/>
                  </a:lnTo>
                  <a:lnTo>
                    <a:pt x="707136" y="65532"/>
                  </a:lnTo>
                  <a:lnTo>
                    <a:pt x="641604" y="131064"/>
                  </a:lnTo>
                  <a:lnTo>
                    <a:pt x="641604" y="97536"/>
                  </a:lnTo>
                  <a:lnTo>
                    <a:pt x="0" y="97536"/>
                  </a:lnTo>
                  <a:lnTo>
                    <a:pt x="0" y="32004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671" name="VectorPath 671"/>
            <p:cNvSpPr/>
            <p:nvPr/>
          </p:nvSpPr>
          <p:spPr>
            <a:xfrm>
              <a:off x="4687824" y="5934456"/>
              <a:ext cx="707136" cy="131064"/>
            </a:xfrm>
            <a:custGeom>
              <a:avLst/>
              <a:gdLst/>
              <a:ahLst/>
              <a:cxnLst/>
              <a:rect l="l" t="t" r="r" b="b"/>
              <a:pathLst>
                <a:path w="707136" h="131064">
                  <a:moveTo>
                    <a:pt x="0" y="33528"/>
                  </a:moveTo>
                  <a:lnTo>
                    <a:pt x="641604" y="33528"/>
                  </a:lnTo>
                  <a:lnTo>
                    <a:pt x="641604" y="0"/>
                  </a:lnTo>
                  <a:lnTo>
                    <a:pt x="707136" y="65532"/>
                  </a:lnTo>
                  <a:lnTo>
                    <a:pt x="641604" y="131064"/>
                  </a:lnTo>
                  <a:lnTo>
                    <a:pt x="641604" y="99060"/>
                  </a:lnTo>
                  <a:lnTo>
                    <a:pt x="0" y="99060"/>
                  </a:lnTo>
                  <a:lnTo>
                    <a:pt x="0" y="33528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672" name="VectorPath 672"/>
            <p:cNvSpPr/>
            <p:nvPr/>
          </p:nvSpPr>
          <p:spPr>
            <a:xfrm>
              <a:off x="6516624" y="4750308"/>
              <a:ext cx="707136" cy="129540"/>
            </a:xfrm>
            <a:custGeom>
              <a:avLst/>
              <a:gdLst/>
              <a:ahLst/>
              <a:cxnLst/>
              <a:rect l="l" t="t" r="r" b="b"/>
              <a:pathLst>
                <a:path w="707136" h="129540">
                  <a:moveTo>
                    <a:pt x="0" y="32004"/>
                  </a:moveTo>
                  <a:lnTo>
                    <a:pt x="641604" y="32004"/>
                  </a:lnTo>
                  <a:lnTo>
                    <a:pt x="641604" y="0"/>
                  </a:lnTo>
                  <a:lnTo>
                    <a:pt x="707136" y="65532"/>
                  </a:lnTo>
                  <a:lnTo>
                    <a:pt x="641604" y="129540"/>
                  </a:lnTo>
                  <a:lnTo>
                    <a:pt x="641604" y="97536"/>
                  </a:lnTo>
                  <a:lnTo>
                    <a:pt x="0" y="97536"/>
                  </a:lnTo>
                  <a:lnTo>
                    <a:pt x="0" y="32004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673" name="VectorPath 673"/>
            <p:cNvSpPr/>
            <p:nvPr/>
          </p:nvSpPr>
          <p:spPr>
            <a:xfrm>
              <a:off x="6539485" y="5934456"/>
              <a:ext cx="707135" cy="131064"/>
            </a:xfrm>
            <a:custGeom>
              <a:avLst/>
              <a:gdLst/>
              <a:ahLst/>
              <a:cxnLst/>
              <a:rect l="l" t="t" r="r" b="b"/>
              <a:pathLst>
                <a:path w="707135" h="131064">
                  <a:moveTo>
                    <a:pt x="0" y="33528"/>
                  </a:moveTo>
                  <a:lnTo>
                    <a:pt x="643127" y="33528"/>
                  </a:lnTo>
                  <a:lnTo>
                    <a:pt x="643127" y="0"/>
                  </a:lnTo>
                  <a:lnTo>
                    <a:pt x="707135" y="65532"/>
                  </a:lnTo>
                  <a:lnTo>
                    <a:pt x="643127" y="131064"/>
                  </a:lnTo>
                  <a:lnTo>
                    <a:pt x="643127" y="99060"/>
                  </a:lnTo>
                  <a:lnTo>
                    <a:pt x="0" y="99060"/>
                  </a:lnTo>
                  <a:lnTo>
                    <a:pt x="0" y="33528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674" name="VectorPath 674"/>
            <p:cNvSpPr/>
            <p:nvPr/>
          </p:nvSpPr>
          <p:spPr>
            <a:xfrm>
              <a:off x="6633972" y="4558284"/>
              <a:ext cx="79248" cy="1507236"/>
            </a:xfrm>
            <a:custGeom>
              <a:avLst/>
              <a:gdLst/>
              <a:ahLst/>
              <a:cxnLst/>
              <a:rect l="l" t="t" r="r" b="b"/>
              <a:pathLst>
                <a:path w="79248" h="1507236">
                  <a:moveTo>
                    <a:pt x="79248" y="0"/>
                  </a:moveTo>
                  <a:lnTo>
                    <a:pt x="79248" y="1507236"/>
                  </a:lnTo>
                  <a:lnTo>
                    <a:pt x="0" y="1507236"/>
                  </a:lnTo>
                  <a:lnTo>
                    <a:pt x="0" y="0"/>
                  </a:lnTo>
                  <a:lnTo>
                    <a:pt x="79248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675" name="VectorPath 675"/>
            <p:cNvSpPr/>
            <p:nvPr/>
          </p:nvSpPr>
          <p:spPr>
            <a:xfrm>
              <a:off x="6845808" y="4581144"/>
              <a:ext cx="79249" cy="1505712"/>
            </a:xfrm>
            <a:custGeom>
              <a:avLst/>
              <a:gdLst/>
              <a:ahLst/>
              <a:cxnLst/>
              <a:rect l="l" t="t" r="r" b="b"/>
              <a:pathLst>
                <a:path w="79249" h="1505712">
                  <a:moveTo>
                    <a:pt x="79249" y="0"/>
                  </a:moveTo>
                  <a:lnTo>
                    <a:pt x="79249" y="1505712"/>
                  </a:lnTo>
                  <a:lnTo>
                    <a:pt x="0" y="1505712"/>
                  </a:lnTo>
                  <a:lnTo>
                    <a:pt x="0" y="0"/>
                  </a:lnTo>
                  <a:lnTo>
                    <a:pt x="79249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676" name="VectorPath 676"/>
            <p:cNvSpPr/>
            <p:nvPr/>
          </p:nvSpPr>
          <p:spPr>
            <a:xfrm>
              <a:off x="7027164" y="4613148"/>
              <a:ext cx="80772" cy="1507236"/>
            </a:xfrm>
            <a:custGeom>
              <a:avLst/>
              <a:gdLst/>
              <a:ahLst/>
              <a:cxnLst/>
              <a:rect l="l" t="t" r="r" b="b"/>
              <a:pathLst>
                <a:path w="80772" h="1507236">
                  <a:moveTo>
                    <a:pt x="80772" y="0"/>
                  </a:moveTo>
                  <a:lnTo>
                    <a:pt x="80772" y="1507236"/>
                  </a:lnTo>
                  <a:lnTo>
                    <a:pt x="0" y="1507236"/>
                  </a:lnTo>
                  <a:lnTo>
                    <a:pt x="0" y="0"/>
                  </a:lnTo>
                  <a:lnTo>
                    <a:pt x="80772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677" name="VectorPath 677"/>
          <p:cNvSpPr/>
          <p:nvPr/>
        </p:nvSpPr>
        <p:spPr>
          <a:xfrm>
            <a:off x="1638745" y="1806143"/>
            <a:ext cx="8061961" cy="1244600"/>
          </a:xfrm>
          <a:custGeom>
            <a:avLst/>
            <a:gdLst/>
            <a:ahLst/>
            <a:cxnLst/>
            <a:rect l="l" t="t" r="r" b="b"/>
            <a:pathLst>
              <a:path w="8061961" h="1244600">
                <a:moveTo>
                  <a:pt x="8051736" y="241"/>
                </a:moveTo>
                <a:lnTo>
                  <a:pt x="8054112" y="965"/>
                </a:lnTo>
                <a:lnTo>
                  <a:pt x="8056309" y="2134"/>
                </a:lnTo>
                <a:lnTo>
                  <a:pt x="8058238" y="3721"/>
                </a:lnTo>
                <a:lnTo>
                  <a:pt x="8059812" y="5639"/>
                </a:lnTo>
                <a:lnTo>
                  <a:pt x="8060995" y="7836"/>
                </a:lnTo>
                <a:lnTo>
                  <a:pt x="8061706" y="10223"/>
                </a:lnTo>
                <a:lnTo>
                  <a:pt x="8061961" y="12700"/>
                </a:lnTo>
                <a:lnTo>
                  <a:pt x="8061961" y="1231900"/>
                </a:lnTo>
                <a:lnTo>
                  <a:pt x="8061706" y="1234377"/>
                </a:lnTo>
                <a:lnTo>
                  <a:pt x="8060995" y="1236752"/>
                </a:lnTo>
                <a:lnTo>
                  <a:pt x="8059812" y="1238949"/>
                </a:lnTo>
                <a:lnTo>
                  <a:pt x="8058238" y="1240879"/>
                </a:lnTo>
                <a:lnTo>
                  <a:pt x="8056309" y="1242454"/>
                </a:lnTo>
                <a:lnTo>
                  <a:pt x="8054112" y="1243635"/>
                </a:lnTo>
                <a:lnTo>
                  <a:pt x="8051736" y="1244359"/>
                </a:lnTo>
                <a:lnTo>
                  <a:pt x="8049261" y="1244600"/>
                </a:lnTo>
                <a:lnTo>
                  <a:pt x="12700" y="1244600"/>
                </a:lnTo>
                <a:lnTo>
                  <a:pt x="10223" y="1244359"/>
                </a:lnTo>
                <a:lnTo>
                  <a:pt x="7836" y="1243635"/>
                </a:lnTo>
                <a:lnTo>
                  <a:pt x="5639" y="1242454"/>
                </a:lnTo>
                <a:lnTo>
                  <a:pt x="3721" y="1240879"/>
                </a:lnTo>
                <a:lnTo>
                  <a:pt x="2134" y="1238949"/>
                </a:lnTo>
                <a:lnTo>
                  <a:pt x="965" y="1236752"/>
                </a:lnTo>
                <a:lnTo>
                  <a:pt x="241" y="1234377"/>
                </a:lnTo>
                <a:lnTo>
                  <a:pt x="0" y="1231900"/>
                </a:lnTo>
                <a:lnTo>
                  <a:pt x="0" y="12700"/>
                </a:lnTo>
                <a:lnTo>
                  <a:pt x="241" y="10223"/>
                </a:lnTo>
                <a:lnTo>
                  <a:pt x="965" y="7836"/>
                </a:lnTo>
                <a:lnTo>
                  <a:pt x="2134" y="5639"/>
                </a:lnTo>
                <a:lnTo>
                  <a:pt x="3721" y="3721"/>
                </a:lnTo>
                <a:lnTo>
                  <a:pt x="5639" y="2134"/>
                </a:lnTo>
                <a:lnTo>
                  <a:pt x="7836" y="965"/>
                </a:lnTo>
                <a:lnTo>
                  <a:pt x="10223" y="241"/>
                </a:lnTo>
                <a:lnTo>
                  <a:pt x="12700" y="0"/>
                </a:lnTo>
                <a:lnTo>
                  <a:pt x="8049261" y="0"/>
                </a:lnTo>
                <a:moveTo>
                  <a:pt x="25400" y="25400"/>
                </a:moveTo>
                <a:lnTo>
                  <a:pt x="25400" y="1219200"/>
                </a:lnTo>
                <a:lnTo>
                  <a:pt x="8036561" y="1219200"/>
                </a:lnTo>
                <a:lnTo>
                  <a:pt x="8036561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678" name="TextBox678"/>
          <p:cNvSpPr txBox="1"/>
          <p:nvPr/>
        </p:nvSpPr>
        <p:spPr>
          <a:xfrm>
            <a:off x="802323" y="1054339"/>
            <a:ext cx="8086714" cy="4420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并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发测试的概念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191882" marR="0" indent="0" eaLnBrk="0">
              <a:lnSpc>
                <a:spcPct val="127142"/>
              </a:lnSpc>
            </a:pP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并发测试（绝对并发）：是指在</a:t>
            </a:r>
            <a:r>
              <a:rPr lang="en-US" altLang="zh-CN" sz="17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极短的时间内</a:t>
            </a: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，发送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多个请求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，来验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证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服务器对并发的处理能力。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9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872795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生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活中的案例：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872795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悬赏任务：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做菜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西红柿炒鸡蛋（但是只有一个鸡蛋和一个西红柿）</a:t>
            </a:r>
          </a:p>
          <a:p>
            <a:pPr marL="0" marR="0" indent="0" eaLnBrk="0">
              <a:lnSpc>
                <a:spcPct val="20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41193" marR="0" indent="0" eaLnBrk="0">
              <a:lnSpc>
                <a:spcPct val="99476"/>
              </a:lnSpc>
            </a:pP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A接收任务</a:t>
            </a:r>
            <a:r>
              <a:rPr lang="en-US" altLang="zh-CN" sz="1550" kern="0" spc="656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A炒西红柿</a:t>
            </a:r>
            <a:r>
              <a:rPr lang="en-US" altLang="zh-CN" sz="1550" kern="0" spc="737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-25" baseline="-215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</a:t>
            </a:r>
            <a:r>
              <a:rPr lang="en-US" altLang="zh-CN" sz="2325" kern="0" spc="0" baseline="-2151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炒鸡蛋</a:t>
            </a:r>
          </a:p>
          <a:p>
            <a:pPr marL="0" marR="0" indent="0" eaLnBrk="0">
              <a:lnSpc>
                <a:spcPct val="19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000887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布任务</a:t>
            </a:r>
          </a:p>
        </p:txBody>
      </p:sp>
      <p:sp>
        <p:nvSpPr>
          <p:cNvPr id="680" name="TextBox680"/>
          <p:cNvSpPr txBox="1"/>
          <p:nvPr/>
        </p:nvSpPr>
        <p:spPr>
          <a:xfrm>
            <a:off x="3643516" y="5872454"/>
            <a:ext cx="91884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接收任务</a:t>
            </a:r>
          </a:p>
        </p:txBody>
      </p:sp>
      <p:sp>
        <p:nvSpPr>
          <p:cNvPr id="681" name="TextBox681"/>
          <p:cNvSpPr txBox="1"/>
          <p:nvPr/>
        </p:nvSpPr>
        <p:spPr>
          <a:xfrm>
            <a:off x="5010150" y="5887897"/>
            <a:ext cx="2171700" cy="5539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87591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炒鸡蛋</a:t>
            </a:r>
          </a:p>
          <a:p>
            <a:pPr marL="0" marR="0" indent="0" eaLnBrk="0">
              <a:lnSpc>
                <a:spcPct val="24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682" name="TextBox682"/>
          <p:cNvSpPr txBox="1"/>
          <p:nvPr/>
        </p:nvSpPr>
        <p:spPr>
          <a:xfrm>
            <a:off x="7347496" y="5872454"/>
            <a:ext cx="91884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炒西红柿</a:t>
            </a:r>
          </a:p>
        </p:txBody>
      </p:sp>
      <p:sp>
        <p:nvSpPr>
          <p:cNvPr id="683" name="VectorPath 68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684" name="VectorPath 68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DD0EDCE-ACEA-4C6C-5FDE-3D97B6A52DD2}"/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5" name="Combination 68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686" name="VectorPath 68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687" name="VectorPath 68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688" name="TextBox688"/>
          <p:cNvSpPr txBox="1"/>
          <p:nvPr/>
        </p:nvSpPr>
        <p:spPr>
          <a:xfrm>
            <a:off x="802323" y="335420"/>
            <a:ext cx="16840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8-并发测试</a:t>
            </a:r>
          </a:p>
        </p:txBody>
      </p:sp>
      <p:sp>
        <p:nvSpPr>
          <p:cNvPr id="690" name="VectorPath 69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691" name="TextBox691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692" name="Combination 692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693" name="VectorPath 693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694" name="VectorPath 694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695" name="2D0CE059-FBA4-43A7-FCFB-E022CB8877FC"/>
          <p:cNvPicPr>
            <a:picLocks noChangeAspect="1"/>
          </p:cNvPicPr>
          <p:nvPr/>
        </p:nvPicPr>
        <p:blipFill>
          <a:blip r:embed="rId2" cstate="print">
            <a:extLst>
              <a:ext uri="{2FDFFF85-F3D2-4095-CA06-4499650ED5C0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696" name="TextBox696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697" name="Combination 697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698" name="VectorPath 698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699" name="VectorPath 699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700" name="8D32F458-F2AA-40A3-C957-C55CC58CA7DB"/>
          <p:cNvPicPr>
            <a:picLocks noChangeAspect="1"/>
          </p:cNvPicPr>
          <p:nvPr/>
        </p:nvPicPr>
        <p:blipFill>
          <a:blip r:embed="rId3" cstate="print">
            <a:extLst>
              <a:ext uri="{CD3369E4-77A8-4FEA-4566-53D24C24EB6C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702" name="TextBox702"/>
          <p:cNvSpPr txBox="1"/>
          <p:nvPr/>
        </p:nvSpPr>
        <p:spPr>
          <a:xfrm>
            <a:off x="3232684" y="2061857"/>
            <a:ext cx="7756163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、概念：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205740" eaLnBrk="0">
              <a:lnSpc>
                <a:spcPct val="127419"/>
              </a:lnSpc>
            </a:pPr>
            <a:r>
              <a:rPr lang="en-US" altLang="zh-CN" sz="1550" kern="0" spc="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并发测试（绝对并发）：是指在</a:t>
            </a:r>
            <a:r>
              <a:rPr lang="en-US" altLang="zh-CN" sz="1550" kern="0" spc="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极短的时间内</a:t>
            </a:r>
            <a:r>
              <a:rPr lang="en-US" altLang="zh-CN" sz="1550" kern="0" spc="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，发送</a:t>
            </a:r>
            <a:r>
              <a:rPr lang="en-US" altLang="zh-CN" sz="1550" kern="0" spc="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多个请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来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验证服务器对并发的处理能力。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、应用场景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5195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定活动场景，如：抢红包、秒杀、抢购等。</a:t>
            </a:r>
          </a:p>
          <a:p>
            <a:pPr marL="0" marR="0" indent="0" eaLnBrk="0">
              <a:lnSpc>
                <a:spcPct val="19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704" name="VectorPath 70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705" name="VectorPath 70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A5FDC23-C64F-4B24-BA8C-505E1B9F1C47}"/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" name="Combination 70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707" name="VectorPath 70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708" name="VectorPath 70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709" name="TextBox709"/>
          <p:cNvSpPr txBox="1"/>
          <p:nvPr/>
        </p:nvSpPr>
        <p:spPr>
          <a:xfrm>
            <a:off x="802323" y="335420"/>
            <a:ext cx="21412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3525" kern="0" spc="0" baseline="-622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能测试的策略</a:t>
            </a:r>
          </a:p>
        </p:txBody>
      </p:sp>
      <p:sp>
        <p:nvSpPr>
          <p:cNvPr id="711" name="VectorPath 71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712" name="TextBox712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pic>
        <p:nvPicPr>
          <p:cNvPr id="713" name="C349E6E9-90DD-4260-8A7B-66428CCA84B5"/>
          <p:cNvPicPr>
            <a:picLocks noChangeAspect="1"/>
          </p:cNvPicPr>
          <p:nvPr/>
        </p:nvPicPr>
        <p:blipFill>
          <a:blip r:embed="rId2" cstate="print">
            <a:extLst>
              <a:ext uri="{577AC917-6D44-4EB9-E0BE-503D107C4398}"/>
            </a:extLst>
          </a:blip>
          <a:srcRect/>
          <a:stretch>
            <a:fillRect/>
          </a:stretch>
        </p:blipFill>
        <p:spPr>
          <a:xfrm>
            <a:off x="1188707" y="4370985"/>
            <a:ext cx="609600" cy="609600"/>
          </a:xfrm>
          <a:prstGeom prst="rect">
            <a:avLst/>
          </a:prstGeom>
        </p:spPr>
      </p:pic>
      <p:grpSp>
        <p:nvGrpSpPr>
          <p:cNvPr id="714" name="Combination 714"/>
          <p:cNvGrpSpPr/>
          <p:nvPr/>
        </p:nvGrpSpPr>
        <p:grpSpPr>
          <a:xfrm>
            <a:off x="2808732" y="2035086"/>
            <a:ext cx="926960" cy="2676043"/>
            <a:chOff x="2808732" y="2035086"/>
            <a:chExt cx="926960" cy="2676043"/>
          </a:xfrm>
        </p:grpSpPr>
        <p:sp>
          <p:nvSpPr>
            <p:cNvPr id="715" name="VectorPath 715"/>
            <p:cNvSpPr/>
            <p:nvPr/>
          </p:nvSpPr>
          <p:spPr>
            <a:xfrm>
              <a:off x="2808732" y="3784232"/>
              <a:ext cx="926960" cy="926897"/>
            </a:xfrm>
            <a:custGeom>
              <a:avLst/>
              <a:gdLst/>
              <a:ahLst/>
              <a:cxnLst/>
              <a:rect l="l" t="t" r="r" b="b"/>
              <a:pathLst>
                <a:path w="926960" h="926897">
                  <a:moveTo>
                    <a:pt x="0" y="463156"/>
                  </a:moveTo>
                  <a:cubicBezTo>
                    <a:pt x="64" y="207492"/>
                    <a:pt x="207556" y="0"/>
                    <a:pt x="463512" y="0"/>
                  </a:cubicBezTo>
                  <a:cubicBezTo>
                    <a:pt x="719468" y="0"/>
                    <a:pt x="926960" y="207492"/>
                    <a:pt x="926960" y="463448"/>
                  </a:cubicBezTo>
                  <a:cubicBezTo>
                    <a:pt x="926960" y="719404"/>
                    <a:pt x="719468" y="926897"/>
                    <a:pt x="463512" y="926897"/>
                  </a:cubicBezTo>
                  <a:cubicBezTo>
                    <a:pt x="207556" y="926897"/>
                    <a:pt x="64" y="719404"/>
                    <a:pt x="0" y="463156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716" name="VectorPath 716"/>
            <p:cNvSpPr/>
            <p:nvPr/>
          </p:nvSpPr>
          <p:spPr>
            <a:xfrm>
              <a:off x="3104299" y="2035086"/>
              <a:ext cx="314325" cy="314325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89" y="156426"/>
                  </a:moveTo>
                  <a:cubicBezTo>
                    <a:pt x="0" y="70358"/>
                    <a:pt x="70358" y="0"/>
                    <a:pt x="157162" y="0"/>
                  </a:cubicBezTo>
                  <a:cubicBezTo>
                    <a:pt x="243955" y="0"/>
                    <a:pt x="314325" y="70358"/>
                    <a:pt x="314325" y="157163"/>
                  </a:cubicBezTo>
                  <a:cubicBezTo>
                    <a:pt x="314325" y="243955"/>
                    <a:pt x="243955" y="314325"/>
                    <a:pt x="157162" y="314325"/>
                  </a:cubicBezTo>
                  <a:cubicBezTo>
                    <a:pt x="70358" y="314325"/>
                    <a:pt x="0" y="243955"/>
                    <a:pt x="89" y="156426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717" name="91B7C03D-D407-4608-817A-710869F0E049"/>
          <p:cNvPicPr>
            <a:picLocks noChangeAspect="1"/>
          </p:cNvPicPr>
          <p:nvPr/>
        </p:nvPicPr>
        <p:blipFill>
          <a:blip r:embed="rId3" cstate="print">
            <a:extLst>
              <a:ext uri="{FC31DA0B-C7EC-4059-6DC7-F2414DA0B30C}"/>
            </a:extLst>
          </a:blip>
          <a:srcRect/>
          <a:stretch>
            <a:fillRect/>
          </a:stretch>
        </p:blipFill>
        <p:spPr>
          <a:xfrm>
            <a:off x="2701201" y="2371725"/>
            <a:ext cx="1609725" cy="1609725"/>
          </a:xfrm>
          <a:prstGeom prst="rect">
            <a:avLst/>
          </a:prstGeom>
        </p:spPr>
      </p:pic>
      <p:sp>
        <p:nvSpPr>
          <p:cNvPr id="718" name="VectorPath 718"/>
          <p:cNvSpPr/>
          <p:nvPr/>
        </p:nvSpPr>
        <p:spPr>
          <a:xfrm>
            <a:off x="1488948" y="2553602"/>
            <a:ext cx="1925092" cy="1895729"/>
          </a:xfrm>
          <a:custGeom>
            <a:avLst/>
            <a:gdLst/>
            <a:ahLst/>
            <a:cxnLst/>
            <a:rect l="l" t="t" r="r" b="b"/>
            <a:pathLst>
              <a:path w="1925092" h="1895729">
                <a:moveTo>
                  <a:pt x="0" y="948550"/>
                </a:moveTo>
                <a:cubicBezTo>
                  <a:pt x="152" y="424370"/>
                  <a:pt x="431064" y="0"/>
                  <a:pt x="962622" y="0"/>
                </a:cubicBezTo>
                <a:cubicBezTo>
                  <a:pt x="1494181" y="0"/>
                  <a:pt x="1925092" y="424370"/>
                  <a:pt x="1925092" y="947865"/>
                </a:cubicBezTo>
                <a:cubicBezTo>
                  <a:pt x="1925092" y="1471358"/>
                  <a:pt x="1494181" y="1895729"/>
                  <a:pt x="962622" y="1895729"/>
                </a:cubicBezTo>
                <a:cubicBezTo>
                  <a:pt x="431064" y="1895729"/>
                  <a:pt x="152" y="1471358"/>
                  <a:pt x="0" y="948550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pic>
        <p:nvPicPr>
          <p:cNvPr id="719" name="B1F5B213-2AAD-427B-954C-FB42493A2426"/>
          <p:cNvPicPr>
            <a:picLocks noChangeAspect="1"/>
          </p:cNvPicPr>
          <p:nvPr/>
        </p:nvPicPr>
        <p:blipFill>
          <a:blip r:embed="rId4" cstate="print">
            <a:extLst>
              <a:ext uri="{BA7F4374-AF46-49E8-AE85-D4B41B6F80F4}"/>
            </a:extLst>
          </a:blip>
          <a:srcRect/>
          <a:stretch>
            <a:fillRect/>
          </a:stretch>
        </p:blipFill>
        <p:spPr>
          <a:xfrm>
            <a:off x="1431950" y="2496452"/>
            <a:ext cx="2047875" cy="2019300"/>
          </a:xfrm>
          <a:prstGeom prst="rect">
            <a:avLst/>
          </a:prstGeom>
        </p:spPr>
      </p:pic>
      <p:sp>
        <p:nvSpPr>
          <p:cNvPr id="720" name="TextBox720"/>
          <p:cNvSpPr txBox="1"/>
          <p:nvPr/>
        </p:nvSpPr>
        <p:spPr>
          <a:xfrm>
            <a:off x="1944395" y="3196335"/>
            <a:ext cx="1015365" cy="601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39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sp>
        <p:nvSpPr>
          <p:cNvPr id="722" name="TextBox722"/>
          <p:cNvSpPr txBox="1"/>
          <p:nvPr/>
        </p:nvSpPr>
        <p:spPr>
          <a:xfrm>
            <a:off x="3414040" y="581959"/>
            <a:ext cx="7848873" cy="58304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1）常见的性能测试策略有哪些？各自的概念及作用？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基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准测试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34506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建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立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基准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，系统环境变化后对比确定对性能的影响。不会单独存</a:t>
            </a:r>
          </a:p>
          <a:p>
            <a:pPr marL="0" marR="0" indent="0" eaLnBrk="0">
              <a:lnSpc>
                <a:spcPct val="8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2660651" indent="285750" eaLnBrk="0">
              <a:lnSpc>
                <a:spcPct val="137634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，为综合场景测试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提供参考依据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负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载测试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34506" marR="0" lvl="0" indent="-285750" eaLnBrk="0">
              <a:lnSpc>
                <a:spcPct val="127419"/>
              </a:lnSpc>
              <a:buClr>
                <a:srgbClr val="FF0000"/>
              </a:buClr>
              <a:buFont typeface="SimSun" panose="02000000000000000000" charset="0"/>
              <a:buChar char="-"/>
            </a:pPr>
            <a:r>
              <a:rPr lang="en-US" altLang="zh-CN" sz="15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逐步增加负载</a:t>
            </a:r>
            <a:r>
              <a:rPr lang="en-US" altLang="zh-CN" sz="15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，找到</a:t>
            </a:r>
            <a:r>
              <a:rPr lang="en-US" altLang="zh-CN" sz="15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满足系统性能指标情况</a:t>
            </a:r>
            <a:r>
              <a:rPr lang="en-US" altLang="zh-CN" sz="15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下的系统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最大负载量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也可以找出极限负载量）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稳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定性测试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614681" lvl="0" indent="285750" eaLnBrk="0">
              <a:lnSpc>
                <a:spcPct val="175268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用户</a:t>
            </a:r>
            <a:r>
              <a:rPr lang="en-US" altLang="zh-CN" sz="1550" kern="0" spc="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正常负载下</a:t>
            </a:r>
            <a:r>
              <a:rPr lang="en-US" altLang="zh-CN" sz="1550" kern="0" spc="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长时间测试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，保证系统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长时间稳定运行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其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他：</a:t>
            </a:r>
          </a:p>
          <a:p>
            <a:pPr marL="2134506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并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发测试：</a:t>
            </a:r>
          </a:p>
          <a:p>
            <a:pPr marL="2401206" marR="0" lvl="1" indent="-285750" eaLnBrk="0">
              <a:lnSpc>
                <a:spcPct val="100000"/>
              </a:lnSpc>
              <a:spcAft>
                <a:spcPts val="1401"/>
              </a:spcAft>
              <a:buClr>
                <a:srgbClr val="FF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极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短的时间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内，发送大量请求，验证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并发处理能力</a:t>
            </a:r>
          </a:p>
          <a:p>
            <a:pPr marL="2134506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压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力测试：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401206" marR="0" lvl="0" indent="-285750" eaLnBrk="0">
              <a:lnSpc>
                <a:spcPct val="100000"/>
              </a:lnSpc>
              <a:spcAft>
                <a:spcPts val="0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 err="1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高</a:t>
            </a:r>
            <a:r>
              <a:rPr lang="en-US" altLang="zh-CN" sz="1550" kern="0" spc="0" baseline="0" noProof="0" dirty="0" err="1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负载下，查看系统在</a:t>
            </a:r>
            <a:r>
              <a:rPr lang="en-US" altLang="zh-CN" sz="1550" kern="0" spc="0" baseline="0" noProof="0" dirty="0" err="1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峰值情况下</a:t>
            </a:r>
            <a:r>
              <a:rPr lang="en-US" altLang="zh-CN" sz="1550" kern="0" spc="0" baseline="0" noProof="0" dirty="0" err="1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1550" kern="0" spc="0" baseline="0" noProof="0" dirty="0" err="1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容错能力</a:t>
            </a:r>
            <a:r>
              <a:rPr lang="en-US" altLang="zh-CN" sz="1550" kern="0" spc="0" baseline="0" noProof="0" dirty="0" err="1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和</a:t>
            </a:r>
            <a:r>
              <a:rPr lang="en-US" altLang="zh-CN" sz="1550" kern="0" spc="0" baseline="0" noProof="0" dirty="0" err="1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可恢复能力</a:t>
            </a:r>
            <a:endParaRPr lang="en-US" altLang="zh-CN" sz="1550" kern="0" spc="0" baseline="0" noProof="0" dirty="0">
              <a:solidFill>
                <a:srgbClr val="FF0000"/>
              </a:solidFill>
              <a:latin typeface="SimSun" pitchFamily="2" charset="0"/>
              <a:ea typeface="SimSun" pitchFamily="2" charset="0"/>
              <a:cs typeface="SimSun" pitchFamily="2" charset="0"/>
            </a:endParaRPr>
          </a:p>
        </p:txBody>
      </p:sp>
      <p:sp>
        <p:nvSpPr>
          <p:cNvPr id="723" name="VectorPath 723"/>
          <p:cNvSpPr/>
          <p:nvPr/>
        </p:nvSpPr>
        <p:spPr>
          <a:xfrm>
            <a:off x="710184" y="1928698"/>
            <a:ext cx="805040" cy="804342"/>
          </a:xfrm>
          <a:custGeom>
            <a:avLst/>
            <a:gdLst/>
            <a:ahLst/>
            <a:cxnLst/>
            <a:rect l="l" t="t" r="r" b="b"/>
            <a:pathLst>
              <a:path w="805040" h="804342">
                <a:moveTo>
                  <a:pt x="0" y="401498"/>
                </a:moveTo>
                <a:cubicBezTo>
                  <a:pt x="699" y="180061"/>
                  <a:pt x="180759" y="0"/>
                  <a:pt x="402869" y="0"/>
                </a:cubicBezTo>
                <a:cubicBezTo>
                  <a:pt x="624980" y="0"/>
                  <a:pt x="805040" y="180061"/>
                  <a:pt x="805040" y="402171"/>
                </a:cubicBezTo>
                <a:cubicBezTo>
                  <a:pt x="805040" y="624281"/>
                  <a:pt x="624980" y="804342"/>
                  <a:pt x="402869" y="804342"/>
                </a:cubicBezTo>
                <a:cubicBezTo>
                  <a:pt x="180759" y="804342"/>
                  <a:pt x="699" y="624281"/>
                  <a:pt x="0" y="401498"/>
                </a:cubicBezTo>
              </a:path>
            </a:pathLst>
          </a:custGeom>
          <a:solidFill>
            <a:srgbClr val="F2F2F2">
              <a:alpha val="70000"/>
            </a:srgbClr>
          </a:solidFill>
        </p:spPr>
      </p:sp>
      <p:sp>
        <p:nvSpPr>
          <p:cNvPr id="724" name="VectorPath 72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725" name="VectorPath 72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A223D0DE-0FAA-46B9-95D1-5437DC09D327}"/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VectorPath 726"/>
          <p:cNvSpPr/>
          <p:nvPr/>
        </p:nvSpPr>
        <p:spPr>
          <a:xfrm>
            <a:off x="440277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grpSp>
        <p:nvGrpSpPr>
          <p:cNvPr id="727" name="Combination 727"/>
          <p:cNvGrpSpPr/>
          <p:nvPr/>
        </p:nvGrpSpPr>
        <p:grpSpPr>
          <a:xfrm>
            <a:off x="2196084" y="2410968"/>
            <a:ext cx="495300" cy="464820"/>
            <a:chOff x="2196084" y="2410968"/>
            <a:chExt cx="495300" cy="464820"/>
          </a:xfrm>
        </p:grpSpPr>
        <p:sp>
          <p:nvSpPr>
            <p:cNvPr id="728" name="VectorPath 728"/>
            <p:cNvSpPr/>
            <p:nvPr/>
          </p:nvSpPr>
          <p:spPr>
            <a:xfrm>
              <a:off x="2314956" y="2410968"/>
              <a:ext cx="376428" cy="437388"/>
            </a:xfrm>
            <a:custGeom>
              <a:avLst/>
              <a:gdLst/>
              <a:ahLst/>
              <a:cxnLst/>
              <a:rect l="l" t="t" r="r" b="b"/>
              <a:pathLst>
                <a:path w="376428" h="437388">
                  <a:moveTo>
                    <a:pt x="187452" y="0"/>
                  </a:moveTo>
                  <a:lnTo>
                    <a:pt x="376428" y="94488"/>
                  </a:lnTo>
                  <a:lnTo>
                    <a:pt x="376428" y="342900"/>
                  </a:lnTo>
                  <a:lnTo>
                    <a:pt x="187452" y="437388"/>
                  </a:lnTo>
                  <a:lnTo>
                    <a:pt x="0" y="342900"/>
                  </a:lnTo>
                  <a:lnTo>
                    <a:pt x="0" y="94488"/>
                  </a:lnTo>
                  <a:lnTo>
                    <a:pt x="187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729" name="VectorPath 729"/>
            <p:cNvSpPr/>
            <p:nvPr/>
          </p:nvSpPr>
          <p:spPr>
            <a:xfrm>
              <a:off x="2196084" y="2628900"/>
              <a:ext cx="211836" cy="246888"/>
            </a:xfrm>
            <a:custGeom>
              <a:avLst/>
              <a:gdLst/>
              <a:ahLst/>
              <a:cxnLst/>
              <a:rect l="l" t="t" r="r" b="b"/>
              <a:pathLst>
                <a:path w="211836" h="246888">
                  <a:moveTo>
                    <a:pt x="106680" y="0"/>
                  </a:moveTo>
                  <a:lnTo>
                    <a:pt x="211836" y="53340"/>
                  </a:lnTo>
                  <a:lnTo>
                    <a:pt x="211836" y="193548"/>
                  </a:lnTo>
                  <a:lnTo>
                    <a:pt x="106680" y="246888"/>
                  </a:lnTo>
                  <a:lnTo>
                    <a:pt x="0" y="193548"/>
                  </a:lnTo>
                  <a:lnTo>
                    <a:pt x="0" y="53340"/>
                  </a:lnTo>
                  <a:lnTo>
                    <a:pt x="106680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730" name="TextBox730"/>
          <p:cNvSpPr txBox="1"/>
          <p:nvPr/>
        </p:nvSpPr>
        <p:spPr>
          <a:xfrm>
            <a:off x="2777896" y="2280309"/>
            <a:ext cx="106934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6225" kern="0" spc="7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目录</a:t>
            </a:r>
          </a:p>
        </p:txBody>
      </p:sp>
      <p:sp>
        <p:nvSpPr>
          <p:cNvPr id="731" name="TextBox731"/>
          <p:cNvSpPr txBox="1"/>
          <p:nvPr/>
        </p:nvSpPr>
        <p:spPr>
          <a:xfrm>
            <a:off x="5110797" y="1993859"/>
            <a:ext cx="2057401" cy="20833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marR="0" lvl="0" indent="-457200" eaLnBrk="0">
              <a:lnSpc>
                <a:spcPct val="102619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能测试的概念</a:t>
            </a:r>
          </a:p>
          <a:p>
            <a:pPr marL="0" marR="0" indent="0" eaLnBrk="0">
              <a:lnSpc>
                <a:spcPct val="22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5000"/>
              </a:lnSpc>
            </a:pPr>
            <a:r>
              <a:rPr lang="en-US" altLang="zh-CN" sz="1750" kern="0" spc="0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-2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性能测试的策略</a:t>
            </a:r>
          </a:p>
          <a:p>
            <a:pPr marL="0" marR="0" indent="0" eaLnBrk="0">
              <a:lnSpc>
                <a:spcPct val="21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57200" marR="0" lvl="0" indent="-457200" eaLnBrk="0">
              <a:lnSpc>
                <a:spcPct val="102619"/>
              </a:lnSpc>
              <a:buClr>
                <a:srgbClr val="FF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能测试的指标</a:t>
            </a:r>
          </a:p>
          <a:p>
            <a:pPr marL="0" marR="0" indent="0" eaLnBrk="0">
              <a:lnSpc>
                <a:spcPct val="21624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57200" marR="0" lvl="0" indent="-457200" eaLnBrk="0">
              <a:lnSpc>
                <a:spcPct val="102619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能测试的流程</a:t>
            </a:r>
          </a:p>
        </p:txBody>
      </p:sp>
      <p:sp>
        <p:nvSpPr>
          <p:cNvPr id="733" name="TextBox733"/>
          <p:cNvSpPr txBox="1"/>
          <p:nvPr/>
        </p:nvSpPr>
        <p:spPr>
          <a:xfrm>
            <a:off x="2247239" y="2964797"/>
            <a:ext cx="1591107" cy="418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750" kern="0" spc="-15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</a:t>
            </a:r>
            <a:r>
              <a:rPr lang="en-US" altLang="zh-CN" sz="2750" kern="0" spc="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ontents</a:t>
            </a:r>
          </a:p>
        </p:txBody>
      </p:sp>
      <p:grpSp>
        <p:nvGrpSpPr>
          <p:cNvPr id="735" name="Combination 735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736" name="VectorPath 736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737" name="VectorPath 737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E8F8EE05-10B8-4436-3FF4-5871FA2F5BB8}"/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VectorPath 42"/>
          <p:cNvSpPr/>
          <p:nvPr/>
        </p:nvSpPr>
        <p:spPr>
          <a:xfrm>
            <a:off x="11275772" y="1206132"/>
            <a:ext cx="187935" cy="216370"/>
          </a:xfrm>
          <a:custGeom>
            <a:avLst/>
            <a:gdLst/>
            <a:ahLst/>
            <a:cxnLst/>
            <a:rect l="l" t="t" r="r" b="b"/>
            <a:pathLst>
              <a:path w="187935" h="216370">
                <a:moveTo>
                  <a:pt x="96089" y="457"/>
                </a:moveTo>
                <a:lnTo>
                  <a:pt x="185293" y="45059"/>
                </a:lnTo>
                <a:lnTo>
                  <a:pt x="186387" y="45796"/>
                </a:lnTo>
                <a:lnTo>
                  <a:pt x="187224" y="46812"/>
                </a:lnTo>
                <a:lnTo>
                  <a:pt x="187744" y="48019"/>
                </a:lnTo>
                <a:lnTo>
                  <a:pt x="187935" y="49314"/>
                </a:lnTo>
                <a:lnTo>
                  <a:pt x="187935" y="167068"/>
                </a:lnTo>
                <a:lnTo>
                  <a:pt x="187744" y="168364"/>
                </a:lnTo>
                <a:lnTo>
                  <a:pt x="187224" y="169570"/>
                </a:lnTo>
                <a:lnTo>
                  <a:pt x="186387" y="170574"/>
                </a:lnTo>
                <a:lnTo>
                  <a:pt x="185293" y="171323"/>
                </a:lnTo>
                <a:lnTo>
                  <a:pt x="96089" y="215925"/>
                </a:lnTo>
                <a:lnTo>
                  <a:pt x="94692" y="216370"/>
                </a:lnTo>
                <a:lnTo>
                  <a:pt x="93232" y="216370"/>
                </a:lnTo>
                <a:lnTo>
                  <a:pt x="91835" y="215925"/>
                </a:lnTo>
                <a:lnTo>
                  <a:pt x="2629" y="171323"/>
                </a:lnTo>
                <a:lnTo>
                  <a:pt x="1550" y="170574"/>
                </a:lnTo>
                <a:lnTo>
                  <a:pt x="713" y="169570"/>
                </a:lnTo>
                <a:lnTo>
                  <a:pt x="178" y="168364"/>
                </a:lnTo>
                <a:lnTo>
                  <a:pt x="-1" y="167068"/>
                </a:lnTo>
                <a:lnTo>
                  <a:pt x="-1" y="49314"/>
                </a:lnTo>
                <a:lnTo>
                  <a:pt x="178" y="48019"/>
                </a:lnTo>
                <a:lnTo>
                  <a:pt x="713" y="46812"/>
                </a:lnTo>
                <a:lnTo>
                  <a:pt x="1550" y="45796"/>
                </a:lnTo>
                <a:lnTo>
                  <a:pt x="2629" y="45059"/>
                </a:lnTo>
                <a:lnTo>
                  <a:pt x="91835" y="457"/>
                </a:lnTo>
                <a:lnTo>
                  <a:pt x="93232" y="0"/>
                </a:lnTo>
                <a:lnTo>
                  <a:pt x="94692" y="0"/>
                </a:lnTo>
                <a:moveTo>
                  <a:pt x="9524" y="52248"/>
                </a:moveTo>
                <a:lnTo>
                  <a:pt x="9524" y="164121"/>
                </a:lnTo>
                <a:lnTo>
                  <a:pt x="93962" y="206340"/>
                </a:lnTo>
                <a:lnTo>
                  <a:pt x="178411" y="164115"/>
                </a:lnTo>
                <a:lnTo>
                  <a:pt x="178411" y="52255"/>
                </a:lnTo>
                <a:lnTo>
                  <a:pt x="93962" y="1003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43" name="68D8798C-1924-4796-E178-DA437D996B5C"/>
          <p:cNvPicPr>
            <a:picLocks noChangeAspect="1"/>
          </p:cNvPicPr>
          <p:nvPr/>
        </p:nvPicPr>
        <p:blipFill>
          <a:blip r:embed="rId2" cstate="print">
            <a:extLst>
              <a:ext uri="{5451E5B0-4E9C-4D93-1567-870EBBD30DCD}"/>
            </a:extLst>
          </a:blip>
          <a:srcRect/>
          <a:stretch>
            <a:fillRect/>
          </a:stretch>
        </p:blipFill>
        <p:spPr>
          <a:xfrm>
            <a:off x="8621218" y="0"/>
            <a:ext cx="1143000" cy="847725"/>
          </a:xfrm>
          <a:prstGeom prst="rect">
            <a:avLst/>
          </a:prstGeom>
        </p:spPr>
      </p:pic>
      <p:grpSp>
        <p:nvGrpSpPr>
          <p:cNvPr id="44" name="Combination 44"/>
          <p:cNvGrpSpPr/>
          <p:nvPr/>
        </p:nvGrpSpPr>
        <p:grpSpPr>
          <a:xfrm>
            <a:off x="8051318" y="128016"/>
            <a:ext cx="2595474" cy="1403909"/>
            <a:chOff x="8051318" y="128016"/>
            <a:chExt cx="2595474" cy="1403909"/>
          </a:xfrm>
        </p:grpSpPr>
        <p:sp>
          <p:nvSpPr>
            <p:cNvPr id="45" name="VectorPath 45"/>
            <p:cNvSpPr/>
            <p:nvPr/>
          </p:nvSpPr>
          <p:spPr>
            <a:xfrm>
              <a:off x="9557004" y="717804"/>
              <a:ext cx="451103" cy="522732"/>
            </a:xfrm>
            <a:custGeom>
              <a:avLst/>
              <a:gdLst/>
              <a:ahLst/>
              <a:cxnLst/>
              <a:rect l="l" t="t" r="r" b="b"/>
              <a:pathLst>
                <a:path w="451103" h="522732">
                  <a:moveTo>
                    <a:pt x="225552" y="0"/>
                  </a:moveTo>
                  <a:lnTo>
                    <a:pt x="451103" y="112776"/>
                  </a:lnTo>
                  <a:lnTo>
                    <a:pt x="451103" y="409956"/>
                  </a:lnTo>
                  <a:lnTo>
                    <a:pt x="225552" y="522732"/>
                  </a:lnTo>
                  <a:lnTo>
                    <a:pt x="0" y="409956"/>
                  </a:lnTo>
                  <a:lnTo>
                    <a:pt x="0" y="112776"/>
                  </a:lnTo>
                  <a:lnTo>
                    <a:pt x="225552" y="0"/>
                  </a:lnTo>
                </a:path>
              </a:pathLst>
            </a:custGeom>
            <a:solidFill>
              <a:srgbClr val="49504F">
                <a:alpha val="50000"/>
              </a:srgbClr>
            </a:solidFill>
          </p:spPr>
        </p:sp>
        <p:sp>
          <p:nvSpPr>
            <p:cNvPr id="46" name="VectorPath 46"/>
            <p:cNvSpPr/>
            <p:nvPr/>
          </p:nvSpPr>
          <p:spPr>
            <a:xfrm>
              <a:off x="8051318" y="948233"/>
              <a:ext cx="476326" cy="548374"/>
            </a:xfrm>
            <a:custGeom>
              <a:avLst/>
              <a:gdLst/>
              <a:ahLst/>
              <a:cxnLst/>
              <a:rect l="l" t="t" r="r" b="b"/>
              <a:pathLst>
                <a:path w="476326" h="548374">
                  <a:moveTo>
                    <a:pt x="241656" y="444"/>
                  </a:moveTo>
                  <a:lnTo>
                    <a:pt x="243839" y="1295"/>
                  </a:lnTo>
                  <a:lnTo>
                    <a:pt x="469303" y="114021"/>
                  </a:lnTo>
                  <a:lnTo>
                    <a:pt x="471664" y="115545"/>
                  </a:lnTo>
                  <a:lnTo>
                    <a:pt x="473622" y="117551"/>
                  </a:lnTo>
                  <a:lnTo>
                    <a:pt x="475094" y="119939"/>
                  </a:lnTo>
                  <a:lnTo>
                    <a:pt x="476007" y="122593"/>
                  </a:lnTo>
                  <a:lnTo>
                    <a:pt x="476326" y="125387"/>
                  </a:lnTo>
                  <a:lnTo>
                    <a:pt x="476326" y="422986"/>
                  </a:lnTo>
                  <a:lnTo>
                    <a:pt x="476007" y="425780"/>
                  </a:lnTo>
                  <a:lnTo>
                    <a:pt x="475094" y="428434"/>
                  </a:lnTo>
                  <a:lnTo>
                    <a:pt x="473622" y="430822"/>
                  </a:lnTo>
                  <a:lnTo>
                    <a:pt x="471664" y="432829"/>
                  </a:lnTo>
                  <a:lnTo>
                    <a:pt x="469303" y="434353"/>
                  </a:lnTo>
                  <a:lnTo>
                    <a:pt x="243839" y="547078"/>
                  </a:lnTo>
                  <a:lnTo>
                    <a:pt x="241656" y="547929"/>
                  </a:lnTo>
                  <a:lnTo>
                    <a:pt x="239344" y="548374"/>
                  </a:lnTo>
                  <a:lnTo>
                    <a:pt x="236982" y="548374"/>
                  </a:lnTo>
                  <a:lnTo>
                    <a:pt x="234670" y="547929"/>
                  </a:lnTo>
                  <a:lnTo>
                    <a:pt x="232486" y="547078"/>
                  </a:lnTo>
                  <a:lnTo>
                    <a:pt x="7023" y="434353"/>
                  </a:lnTo>
                  <a:lnTo>
                    <a:pt x="4660" y="432829"/>
                  </a:lnTo>
                  <a:lnTo>
                    <a:pt x="2704" y="430822"/>
                  </a:lnTo>
                  <a:lnTo>
                    <a:pt x="1219" y="428434"/>
                  </a:lnTo>
                  <a:lnTo>
                    <a:pt x="305" y="425780"/>
                  </a:lnTo>
                  <a:lnTo>
                    <a:pt x="0" y="422986"/>
                  </a:lnTo>
                  <a:lnTo>
                    <a:pt x="0" y="125387"/>
                  </a:lnTo>
                  <a:lnTo>
                    <a:pt x="305" y="122593"/>
                  </a:lnTo>
                  <a:lnTo>
                    <a:pt x="1219" y="119939"/>
                  </a:lnTo>
                  <a:lnTo>
                    <a:pt x="2704" y="117551"/>
                  </a:lnTo>
                  <a:lnTo>
                    <a:pt x="4660" y="115545"/>
                  </a:lnTo>
                  <a:lnTo>
                    <a:pt x="7023" y="114021"/>
                  </a:lnTo>
                  <a:lnTo>
                    <a:pt x="232486" y="1295"/>
                  </a:lnTo>
                  <a:lnTo>
                    <a:pt x="234670" y="444"/>
                  </a:lnTo>
                  <a:lnTo>
                    <a:pt x="236982" y="0"/>
                  </a:lnTo>
                  <a:lnTo>
                    <a:pt x="239344" y="0"/>
                  </a:lnTo>
                  <a:moveTo>
                    <a:pt x="25400" y="133229"/>
                  </a:moveTo>
                  <a:lnTo>
                    <a:pt x="25400" y="415144"/>
                  </a:lnTo>
                  <a:lnTo>
                    <a:pt x="238163" y="521519"/>
                  </a:lnTo>
                  <a:lnTo>
                    <a:pt x="450926" y="415144"/>
                  </a:lnTo>
                  <a:lnTo>
                    <a:pt x="450926" y="133229"/>
                  </a:lnTo>
                  <a:lnTo>
                    <a:pt x="238163" y="26854"/>
                  </a:lnTo>
                </a:path>
              </a:pathLst>
            </a:custGeom>
            <a:solidFill>
              <a:srgbClr val="A6A6A6">
                <a:alpha val="100000"/>
              </a:srgbClr>
            </a:solidFill>
          </p:spPr>
        </p:sp>
        <p:sp>
          <p:nvSpPr>
            <p:cNvPr id="47" name="VectorPath 47"/>
            <p:cNvSpPr/>
            <p:nvPr/>
          </p:nvSpPr>
          <p:spPr>
            <a:xfrm>
              <a:off x="10300716" y="128016"/>
              <a:ext cx="170688" cy="196596"/>
            </a:xfrm>
            <a:custGeom>
              <a:avLst/>
              <a:gdLst/>
              <a:ahLst/>
              <a:cxnLst/>
              <a:rect l="l" t="t" r="r" b="b"/>
              <a:pathLst>
                <a:path w="170688" h="196596">
                  <a:moveTo>
                    <a:pt x="85344" y="0"/>
                  </a:moveTo>
                  <a:lnTo>
                    <a:pt x="170688" y="41148"/>
                  </a:lnTo>
                  <a:lnTo>
                    <a:pt x="170688" y="153924"/>
                  </a:lnTo>
                  <a:lnTo>
                    <a:pt x="85344" y="196596"/>
                  </a:lnTo>
                  <a:lnTo>
                    <a:pt x="0" y="153924"/>
                  </a:lnTo>
                  <a:lnTo>
                    <a:pt x="0" y="41148"/>
                  </a:lnTo>
                  <a:lnTo>
                    <a:pt x="85344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48" name="VectorPath 48"/>
            <p:cNvSpPr/>
            <p:nvPr/>
          </p:nvSpPr>
          <p:spPr>
            <a:xfrm>
              <a:off x="9994724" y="1127151"/>
              <a:ext cx="652069" cy="404774"/>
            </a:xfrm>
            <a:custGeom>
              <a:avLst/>
              <a:gdLst/>
              <a:ahLst/>
              <a:cxnLst/>
              <a:rect l="l" t="t" r="r" b="b"/>
              <a:pathLst>
                <a:path w="652069" h="404774">
                  <a:moveTo>
                    <a:pt x="652069" y="396646"/>
                  </a:moveTo>
                  <a:lnTo>
                    <a:pt x="647092" y="404774"/>
                  </a:lnTo>
                  <a:lnTo>
                    <a:pt x="0" y="8128"/>
                  </a:lnTo>
                  <a:lnTo>
                    <a:pt x="4978" y="0"/>
                  </a:lnTo>
                </a:path>
              </a:pathLst>
            </a:custGeom>
            <a:solidFill>
              <a:srgbClr val="BFBFBF">
                <a:alpha val="100000"/>
              </a:srgbClr>
            </a:solidFill>
          </p:spPr>
        </p:sp>
      </p:grpSp>
      <p:sp>
        <p:nvSpPr>
          <p:cNvPr id="49" name="TextBox49"/>
          <p:cNvSpPr txBox="1"/>
          <p:nvPr/>
        </p:nvSpPr>
        <p:spPr>
          <a:xfrm>
            <a:off x="3060700" y="2326248"/>
            <a:ext cx="6096000" cy="1689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59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</a:t>
            </a:r>
            <a:r>
              <a:rPr lang="en-US" altLang="zh-CN" sz="59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、性能测试理论</a:t>
            </a:r>
          </a:p>
          <a:p>
            <a:pPr marL="0" marR="0" indent="0" eaLnBrk="0">
              <a:lnSpc>
                <a:spcPct val="64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grpSp>
        <p:nvGrpSpPr>
          <p:cNvPr id="50" name="Combination 50"/>
          <p:cNvGrpSpPr/>
          <p:nvPr/>
        </p:nvGrpSpPr>
        <p:grpSpPr>
          <a:xfrm>
            <a:off x="3741090" y="462026"/>
            <a:ext cx="1167714" cy="1261770"/>
            <a:chOff x="3741090" y="462026"/>
            <a:chExt cx="1167714" cy="1261770"/>
          </a:xfrm>
        </p:grpSpPr>
        <p:sp>
          <p:nvSpPr>
            <p:cNvPr id="51" name="VectorPath 51"/>
            <p:cNvSpPr/>
            <p:nvPr/>
          </p:nvSpPr>
          <p:spPr>
            <a:xfrm>
              <a:off x="3741090" y="827849"/>
              <a:ext cx="773786" cy="895947"/>
            </a:xfrm>
            <a:custGeom>
              <a:avLst/>
              <a:gdLst/>
              <a:ahLst/>
              <a:cxnLst/>
              <a:rect l="l" t="t" r="r" b="b"/>
              <a:pathLst>
                <a:path w="773786" h="895947">
                  <a:moveTo>
                    <a:pt x="389027" y="445"/>
                  </a:moveTo>
                  <a:lnTo>
                    <a:pt x="771144" y="191516"/>
                  </a:lnTo>
                  <a:lnTo>
                    <a:pt x="772236" y="192253"/>
                  </a:lnTo>
                  <a:lnTo>
                    <a:pt x="773075" y="193269"/>
                  </a:lnTo>
                  <a:lnTo>
                    <a:pt x="773595" y="194475"/>
                  </a:lnTo>
                  <a:lnTo>
                    <a:pt x="773786" y="195771"/>
                  </a:lnTo>
                  <a:lnTo>
                    <a:pt x="773786" y="700177"/>
                  </a:lnTo>
                  <a:lnTo>
                    <a:pt x="773595" y="701472"/>
                  </a:lnTo>
                  <a:lnTo>
                    <a:pt x="773075" y="702678"/>
                  </a:lnTo>
                  <a:lnTo>
                    <a:pt x="772236" y="703694"/>
                  </a:lnTo>
                  <a:lnTo>
                    <a:pt x="771144" y="704431"/>
                  </a:lnTo>
                  <a:lnTo>
                    <a:pt x="389027" y="895503"/>
                  </a:lnTo>
                  <a:lnTo>
                    <a:pt x="387629" y="895947"/>
                  </a:lnTo>
                  <a:lnTo>
                    <a:pt x="386156" y="895947"/>
                  </a:lnTo>
                  <a:lnTo>
                    <a:pt x="384759" y="895503"/>
                  </a:lnTo>
                  <a:lnTo>
                    <a:pt x="2642" y="704431"/>
                  </a:lnTo>
                  <a:lnTo>
                    <a:pt x="1562" y="703694"/>
                  </a:lnTo>
                  <a:lnTo>
                    <a:pt x="711" y="702678"/>
                  </a:lnTo>
                  <a:lnTo>
                    <a:pt x="190" y="701472"/>
                  </a:lnTo>
                  <a:lnTo>
                    <a:pt x="0" y="700177"/>
                  </a:lnTo>
                  <a:lnTo>
                    <a:pt x="0" y="195771"/>
                  </a:lnTo>
                  <a:lnTo>
                    <a:pt x="190" y="194475"/>
                  </a:lnTo>
                  <a:lnTo>
                    <a:pt x="711" y="193269"/>
                  </a:lnTo>
                  <a:lnTo>
                    <a:pt x="1562" y="192253"/>
                  </a:lnTo>
                  <a:lnTo>
                    <a:pt x="2642" y="191516"/>
                  </a:lnTo>
                  <a:lnTo>
                    <a:pt x="384759" y="445"/>
                  </a:lnTo>
                  <a:lnTo>
                    <a:pt x="386156" y="0"/>
                  </a:lnTo>
                  <a:lnTo>
                    <a:pt x="387629" y="0"/>
                  </a:lnTo>
                  <a:moveTo>
                    <a:pt x="9525" y="198711"/>
                  </a:moveTo>
                  <a:lnTo>
                    <a:pt x="9525" y="697223"/>
                  </a:lnTo>
                  <a:lnTo>
                    <a:pt x="386893" y="885914"/>
                  </a:lnTo>
                  <a:lnTo>
                    <a:pt x="764261" y="697224"/>
                  </a:lnTo>
                  <a:lnTo>
                    <a:pt x="764261" y="198710"/>
                  </a:lnTo>
                  <a:lnTo>
                    <a:pt x="386893" y="10033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52" name="VectorPath 52"/>
            <p:cNvSpPr/>
            <p:nvPr/>
          </p:nvSpPr>
          <p:spPr>
            <a:xfrm>
              <a:off x="4590288" y="749808"/>
              <a:ext cx="318516" cy="368808"/>
            </a:xfrm>
            <a:custGeom>
              <a:avLst/>
              <a:gdLst/>
              <a:ahLst/>
              <a:cxnLst/>
              <a:rect l="l" t="t" r="r" b="b"/>
              <a:pathLst>
                <a:path w="318516" h="368808">
                  <a:moveTo>
                    <a:pt x="158496" y="0"/>
                  </a:moveTo>
                  <a:lnTo>
                    <a:pt x="318516" y="79248"/>
                  </a:lnTo>
                  <a:lnTo>
                    <a:pt x="318516" y="289560"/>
                  </a:lnTo>
                  <a:lnTo>
                    <a:pt x="158496" y="368808"/>
                  </a:lnTo>
                  <a:lnTo>
                    <a:pt x="0" y="289560"/>
                  </a:lnTo>
                  <a:lnTo>
                    <a:pt x="0" y="79248"/>
                  </a:lnTo>
                  <a:lnTo>
                    <a:pt x="158496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53" name="VectorPath 53"/>
            <p:cNvSpPr/>
            <p:nvPr/>
          </p:nvSpPr>
          <p:spPr>
            <a:xfrm>
              <a:off x="3896182" y="462026"/>
              <a:ext cx="696404" cy="374739"/>
            </a:xfrm>
            <a:custGeom>
              <a:avLst/>
              <a:gdLst/>
              <a:ahLst/>
              <a:cxnLst/>
              <a:rect l="l" t="t" r="r" b="b"/>
              <a:pathLst>
                <a:path w="696404" h="374739">
                  <a:moveTo>
                    <a:pt x="696404" y="366319"/>
                  </a:moveTo>
                  <a:lnTo>
                    <a:pt x="691960" y="374739"/>
                  </a:lnTo>
                  <a:lnTo>
                    <a:pt x="0" y="8420"/>
                  </a:lnTo>
                  <a:lnTo>
                    <a:pt x="4457" y="0"/>
                  </a:lnTo>
                </a:path>
              </a:pathLst>
            </a:custGeom>
            <a:solidFill>
              <a:srgbClr val="BFBFBF">
                <a:alpha val="100000"/>
              </a:srgbClr>
            </a:solidFill>
          </p:spPr>
        </p:sp>
      </p:grpSp>
      <p:sp>
        <p:nvSpPr>
          <p:cNvPr id="54" name="VectorPath 54"/>
          <p:cNvSpPr/>
          <p:nvPr/>
        </p:nvSpPr>
        <p:spPr>
          <a:xfrm>
            <a:off x="932688" y="662940"/>
            <a:ext cx="178308" cy="205740"/>
          </a:xfrm>
          <a:custGeom>
            <a:avLst/>
            <a:gdLst/>
            <a:ahLst/>
            <a:cxnLst/>
            <a:rect l="l" t="t" r="r" b="b"/>
            <a:pathLst>
              <a:path w="178308" h="205740">
                <a:moveTo>
                  <a:pt x="89916" y="0"/>
                </a:moveTo>
                <a:lnTo>
                  <a:pt x="178308" y="44196"/>
                </a:lnTo>
                <a:lnTo>
                  <a:pt x="178308" y="161544"/>
                </a:lnTo>
                <a:lnTo>
                  <a:pt x="89916" y="205740"/>
                </a:lnTo>
                <a:lnTo>
                  <a:pt x="0" y="161544"/>
                </a:lnTo>
                <a:lnTo>
                  <a:pt x="0" y="44196"/>
                </a:lnTo>
                <a:lnTo>
                  <a:pt x="89916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</p:spTree>
    <p:extLst>
      <p:ext uri="{0FB67783-A665-4B3B-EDBA-6CB44A76847D}"/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8" name="Combination 738"/>
          <p:cNvGrpSpPr/>
          <p:nvPr/>
        </p:nvGrpSpPr>
        <p:grpSpPr>
          <a:xfrm>
            <a:off x="3596640" y="2337816"/>
            <a:ext cx="1411224" cy="1319784"/>
            <a:chOff x="3596640" y="2337816"/>
            <a:chExt cx="1411224" cy="1319784"/>
          </a:xfrm>
        </p:grpSpPr>
        <p:sp>
          <p:nvSpPr>
            <p:cNvPr id="739" name="VectorPath 739"/>
            <p:cNvSpPr/>
            <p:nvPr/>
          </p:nvSpPr>
          <p:spPr>
            <a:xfrm>
              <a:off x="3870960" y="2337816"/>
              <a:ext cx="1136904" cy="1319784"/>
            </a:xfrm>
            <a:custGeom>
              <a:avLst/>
              <a:gdLst/>
              <a:ahLst/>
              <a:cxnLst/>
              <a:rect l="l" t="t" r="r" b="b"/>
              <a:pathLst>
                <a:path w="1136904" h="1319784">
                  <a:moveTo>
                    <a:pt x="568452" y="0"/>
                  </a:moveTo>
                  <a:lnTo>
                    <a:pt x="1136904" y="284988"/>
                  </a:lnTo>
                  <a:lnTo>
                    <a:pt x="1136904" y="1034796"/>
                  </a:lnTo>
                  <a:lnTo>
                    <a:pt x="568452" y="1319784"/>
                  </a:lnTo>
                  <a:lnTo>
                    <a:pt x="0" y="1034796"/>
                  </a:lnTo>
                  <a:lnTo>
                    <a:pt x="0" y="284988"/>
                  </a:lnTo>
                  <a:lnTo>
                    <a:pt x="568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740" name="VectorPath 740"/>
            <p:cNvSpPr/>
            <p:nvPr/>
          </p:nvSpPr>
          <p:spPr>
            <a:xfrm>
              <a:off x="3596640" y="3227832"/>
              <a:ext cx="370332" cy="429768"/>
            </a:xfrm>
            <a:custGeom>
              <a:avLst/>
              <a:gdLst/>
              <a:ahLst/>
              <a:cxnLst/>
              <a:rect l="l" t="t" r="r" b="b"/>
              <a:pathLst>
                <a:path w="370332" h="429768">
                  <a:moveTo>
                    <a:pt x="184404" y="0"/>
                  </a:moveTo>
                  <a:lnTo>
                    <a:pt x="370332" y="92964"/>
                  </a:lnTo>
                  <a:lnTo>
                    <a:pt x="370332" y="336804"/>
                  </a:lnTo>
                  <a:lnTo>
                    <a:pt x="184404" y="429768"/>
                  </a:lnTo>
                  <a:lnTo>
                    <a:pt x="0" y="336804"/>
                  </a:lnTo>
                  <a:lnTo>
                    <a:pt x="0" y="92964"/>
                  </a:lnTo>
                  <a:lnTo>
                    <a:pt x="184404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741" name="TextBox741"/>
          <p:cNvSpPr txBox="1"/>
          <p:nvPr/>
        </p:nvSpPr>
        <p:spPr>
          <a:xfrm>
            <a:off x="5384800" y="2449864"/>
            <a:ext cx="2845435" cy="487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2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32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能测试的指标</a:t>
            </a:r>
          </a:p>
        </p:txBody>
      </p:sp>
      <p:sp>
        <p:nvSpPr>
          <p:cNvPr id="742" name="TextBox742"/>
          <p:cNvSpPr txBox="1"/>
          <p:nvPr/>
        </p:nvSpPr>
        <p:spPr>
          <a:xfrm>
            <a:off x="4188460" y="2688335"/>
            <a:ext cx="510223" cy="601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9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</a:p>
        </p:txBody>
      </p:sp>
      <p:sp>
        <p:nvSpPr>
          <p:cNvPr id="743" name="TextBox743"/>
          <p:cNvSpPr txBox="1"/>
          <p:nvPr/>
        </p:nvSpPr>
        <p:spPr>
          <a:xfrm>
            <a:off x="5384800" y="3272192"/>
            <a:ext cx="10426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应时间</a:t>
            </a:r>
          </a:p>
        </p:txBody>
      </p:sp>
      <p:sp>
        <p:nvSpPr>
          <p:cNvPr id="744" name="TextBox744"/>
          <p:cNvSpPr txBox="1"/>
          <p:nvPr/>
        </p:nvSpPr>
        <p:spPr>
          <a:xfrm>
            <a:off x="5384800" y="3764952"/>
            <a:ext cx="8394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并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发数</a:t>
            </a:r>
          </a:p>
        </p:txBody>
      </p:sp>
      <p:sp>
        <p:nvSpPr>
          <p:cNvPr id="745" name="TextBox745"/>
          <p:cNvSpPr txBox="1"/>
          <p:nvPr/>
        </p:nvSpPr>
        <p:spPr>
          <a:xfrm>
            <a:off x="5384800" y="4257712"/>
            <a:ext cx="8394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吞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吐量</a:t>
            </a:r>
          </a:p>
        </p:txBody>
      </p:sp>
      <p:sp>
        <p:nvSpPr>
          <p:cNvPr id="746" name="TextBox746"/>
          <p:cNvSpPr txBox="1"/>
          <p:nvPr/>
        </p:nvSpPr>
        <p:spPr>
          <a:xfrm>
            <a:off x="5384800" y="4750472"/>
            <a:ext cx="8394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击数</a:t>
            </a:r>
          </a:p>
        </p:txBody>
      </p:sp>
      <p:sp>
        <p:nvSpPr>
          <p:cNvPr id="747" name="TextBox747"/>
          <p:cNvSpPr txBox="1"/>
          <p:nvPr/>
        </p:nvSpPr>
        <p:spPr>
          <a:xfrm>
            <a:off x="5384800" y="5243232"/>
            <a:ext cx="8394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错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误率</a:t>
            </a:r>
          </a:p>
        </p:txBody>
      </p:sp>
      <p:sp>
        <p:nvSpPr>
          <p:cNvPr id="748" name="TextBox748"/>
          <p:cNvSpPr txBox="1"/>
          <p:nvPr/>
        </p:nvSpPr>
        <p:spPr>
          <a:xfrm>
            <a:off x="5384800" y="5735992"/>
            <a:ext cx="12458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资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源利用率</a:t>
            </a:r>
          </a:p>
        </p:txBody>
      </p:sp>
    </p:spTree>
    <p:extLst>
      <p:ext uri="{01C5EE83-FCB2-4E7B-7C08-EB239D9B7D1B}"/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Combination 75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752" name="VectorPath 75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753" name="VectorPath 75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754" name="TextBox754"/>
          <p:cNvSpPr txBox="1"/>
          <p:nvPr/>
        </p:nvSpPr>
        <p:spPr>
          <a:xfrm>
            <a:off x="802323" y="335420"/>
            <a:ext cx="21412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3525" kern="0" spc="0" baseline="-622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能测试的指标</a:t>
            </a:r>
          </a:p>
        </p:txBody>
      </p:sp>
      <p:sp>
        <p:nvSpPr>
          <p:cNvPr id="756" name="VectorPath 75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757" name="TextBox757"/>
          <p:cNvSpPr txBox="1"/>
          <p:nvPr/>
        </p:nvSpPr>
        <p:spPr>
          <a:xfrm>
            <a:off x="802323" y="1146414"/>
            <a:ext cx="321691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什么要学习性能测试的指标？</a:t>
            </a:r>
          </a:p>
        </p:txBody>
      </p:sp>
      <p:grpSp>
        <p:nvGrpSpPr>
          <p:cNvPr id="758" name="Combination 758"/>
          <p:cNvGrpSpPr/>
          <p:nvPr/>
        </p:nvGrpSpPr>
        <p:grpSpPr>
          <a:xfrm>
            <a:off x="1019505" y="3553029"/>
            <a:ext cx="496024" cy="1184744"/>
            <a:chOff x="1019505" y="3553029"/>
            <a:chExt cx="496024" cy="1184744"/>
          </a:xfrm>
        </p:grpSpPr>
        <p:sp>
          <p:nvSpPr>
            <p:cNvPr id="759" name="VectorPath 759"/>
            <p:cNvSpPr/>
            <p:nvPr/>
          </p:nvSpPr>
          <p:spPr>
            <a:xfrm>
              <a:off x="1023010" y="3740455"/>
              <a:ext cx="96558" cy="56795"/>
            </a:xfrm>
            <a:custGeom>
              <a:avLst/>
              <a:gdLst/>
              <a:ahLst/>
              <a:cxnLst/>
              <a:rect l="l" t="t" r="r" b="b"/>
              <a:pathLst>
                <a:path w="96558" h="56795">
                  <a:moveTo>
                    <a:pt x="96558" y="11367"/>
                  </a:moveTo>
                  <a:lnTo>
                    <a:pt x="5677" y="56795"/>
                  </a:lnTo>
                  <a:lnTo>
                    <a:pt x="0" y="45441"/>
                  </a:lnTo>
                  <a:lnTo>
                    <a:pt x="90881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60" name="VectorPath 760"/>
            <p:cNvSpPr/>
            <p:nvPr/>
          </p:nvSpPr>
          <p:spPr>
            <a:xfrm>
              <a:off x="1147966" y="3677984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11354"/>
                  </a:moveTo>
                  <a:lnTo>
                    <a:pt x="5677" y="56794"/>
                  </a:lnTo>
                  <a:lnTo>
                    <a:pt x="0" y="45440"/>
                  </a:lnTo>
                  <a:lnTo>
                    <a:pt x="90868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61" name="VectorPath 761"/>
            <p:cNvSpPr/>
            <p:nvPr/>
          </p:nvSpPr>
          <p:spPr>
            <a:xfrm>
              <a:off x="1272921" y="3615512"/>
              <a:ext cx="96545" cy="56794"/>
            </a:xfrm>
            <a:custGeom>
              <a:avLst/>
              <a:gdLst/>
              <a:ahLst/>
              <a:cxnLst/>
              <a:rect l="l" t="t" r="r" b="b"/>
              <a:pathLst>
                <a:path w="96545" h="56794">
                  <a:moveTo>
                    <a:pt x="96545" y="11354"/>
                  </a:moveTo>
                  <a:lnTo>
                    <a:pt x="5677" y="56794"/>
                  </a:lnTo>
                  <a:lnTo>
                    <a:pt x="0" y="45428"/>
                  </a:lnTo>
                  <a:lnTo>
                    <a:pt x="90869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62" name="VectorPath 762"/>
            <p:cNvSpPr/>
            <p:nvPr/>
          </p:nvSpPr>
          <p:spPr>
            <a:xfrm>
              <a:off x="1397864" y="3553029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11366"/>
                  </a:moveTo>
                  <a:lnTo>
                    <a:pt x="5690" y="56794"/>
                  </a:lnTo>
                  <a:lnTo>
                    <a:pt x="0" y="45440"/>
                  </a:lnTo>
                  <a:lnTo>
                    <a:pt x="90881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63" name="VectorPath 763"/>
            <p:cNvSpPr/>
            <p:nvPr/>
          </p:nvSpPr>
          <p:spPr>
            <a:xfrm>
              <a:off x="1418971" y="4680979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45441"/>
                  </a:moveTo>
                  <a:lnTo>
                    <a:pt x="90869" y="56794"/>
                  </a:lnTo>
                  <a:lnTo>
                    <a:pt x="0" y="11367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64" name="VectorPath 764"/>
            <p:cNvSpPr/>
            <p:nvPr/>
          </p:nvSpPr>
          <p:spPr>
            <a:xfrm>
              <a:off x="1294016" y="4618508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45441"/>
                  </a:moveTo>
                  <a:lnTo>
                    <a:pt x="90881" y="56794"/>
                  </a:lnTo>
                  <a:lnTo>
                    <a:pt x="0" y="11354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65" name="VectorPath 765"/>
            <p:cNvSpPr/>
            <p:nvPr/>
          </p:nvSpPr>
          <p:spPr>
            <a:xfrm>
              <a:off x="1169073" y="4556037"/>
              <a:ext cx="96545" cy="56795"/>
            </a:xfrm>
            <a:custGeom>
              <a:avLst/>
              <a:gdLst/>
              <a:ahLst/>
              <a:cxnLst/>
              <a:rect l="l" t="t" r="r" b="b"/>
              <a:pathLst>
                <a:path w="96545" h="56795">
                  <a:moveTo>
                    <a:pt x="96545" y="45427"/>
                  </a:moveTo>
                  <a:lnTo>
                    <a:pt x="90868" y="56795"/>
                  </a:lnTo>
                  <a:lnTo>
                    <a:pt x="0" y="11354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66" name="VectorPath 766"/>
            <p:cNvSpPr/>
            <p:nvPr/>
          </p:nvSpPr>
          <p:spPr>
            <a:xfrm>
              <a:off x="1044118" y="4493552"/>
              <a:ext cx="96545" cy="56795"/>
            </a:xfrm>
            <a:custGeom>
              <a:avLst/>
              <a:gdLst/>
              <a:ahLst/>
              <a:cxnLst/>
              <a:rect l="l" t="t" r="r" b="b"/>
              <a:pathLst>
                <a:path w="96545" h="56795">
                  <a:moveTo>
                    <a:pt x="96545" y="45441"/>
                  </a:moveTo>
                  <a:lnTo>
                    <a:pt x="90869" y="56795"/>
                  </a:lnTo>
                  <a:lnTo>
                    <a:pt x="0" y="11367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67" name="VectorPath 767"/>
            <p:cNvSpPr/>
            <p:nvPr/>
          </p:nvSpPr>
          <p:spPr>
            <a:xfrm>
              <a:off x="1019505" y="43725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68" name="VectorPath 768"/>
            <p:cNvSpPr/>
            <p:nvPr/>
          </p:nvSpPr>
          <p:spPr>
            <a:xfrm>
              <a:off x="1019505" y="42328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69" name="VectorPath 769"/>
            <p:cNvSpPr/>
            <p:nvPr/>
          </p:nvSpPr>
          <p:spPr>
            <a:xfrm>
              <a:off x="1019505" y="40931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70" name="VectorPath 770"/>
            <p:cNvSpPr/>
            <p:nvPr/>
          </p:nvSpPr>
          <p:spPr>
            <a:xfrm>
              <a:off x="1019505" y="39534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71" name="VectorPath 771"/>
            <p:cNvSpPr/>
            <p:nvPr/>
          </p:nvSpPr>
          <p:spPr>
            <a:xfrm>
              <a:off x="1019505" y="38137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</p:grpSp>
      <p:grpSp>
        <p:nvGrpSpPr>
          <p:cNvPr id="772" name="Combination 772"/>
          <p:cNvGrpSpPr/>
          <p:nvPr/>
        </p:nvGrpSpPr>
        <p:grpSpPr>
          <a:xfrm>
            <a:off x="1647774" y="3570161"/>
            <a:ext cx="346456" cy="181749"/>
            <a:chOff x="1647774" y="3570161"/>
            <a:chExt cx="346456" cy="181749"/>
          </a:xfrm>
        </p:grpSpPr>
        <p:sp>
          <p:nvSpPr>
            <p:cNvPr id="773" name="VectorPath 773"/>
            <p:cNvSpPr/>
            <p:nvPr/>
          </p:nvSpPr>
          <p:spPr>
            <a:xfrm>
              <a:off x="1647774" y="3570161"/>
              <a:ext cx="96545" cy="56794"/>
            </a:xfrm>
            <a:custGeom>
              <a:avLst/>
              <a:gdLst/>
              <a:ahLst/>
              <a:cxnLst/>
              <a:rect l="l" t="t" r="r" b="b"/>
              <a:pathLst>
                <a:path w="96545" h="56794">
                  <a:moveTo>
                    <a:pt x="96545" y="45440"/>
                  </a:moveTo>
                  <a:lnTo>
                    <a:pt x="90869" y="56794"/>
                  </a:lnTo>
                  <a:lnTo>
                    <a:pt x="0" y="11366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74" name="VectorPath 774"/>
            <p:cNvSpPr/>
            <p:nvPr/>
          </p:nvSpPr>
          <p:spPr>
            <a:xfrm>
              <a:off x="1772717" y="3632645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45428"/>
                  </a:moveTo>
                  <a:lnTo>
                    <a:pt x="90881" y="56794"/>
                  </a:lnTo>
                  <a:lnTo>
                    <a:pt x="0" y="11354"/>
                  </a:lnTo>
                  <a:lnTo>
                    <a:pt x="569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75" name="VectorPath 775"/>
            <p:cNvSpPr/>
            <p:nvPr/>
          </p:nvSpPr>
          <p:spPr>
            <a:xfrm>
              <a:off x="1897672" y="3695116"/>
              <a:ext cx="96558" cy="56795"/>
            </a:xfrm>
            <a:custGeom>
              <a:avLst/>
              <a:gdLst/>
              <a:ahLst/>
              <a:cxnLst/>
              <a:rect l="l" t="t" r="r" b="b"/>
              <a:pathLst>
                <a:path w="96558" h="56795">
                  <a:moveTo>
                    <a:pt x="96558" y="45441"/>
                  </a:moveTo>
                  <a:lnTo>
                    <a:pt x="90881" y="56795"/>
                  </a:lnTo>
                  <a:lnTo>
                    <a:pt x="0" y="11354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</p:grpSp>
      <p:grpSp>
        <p:nvGrpSpPr>
          <p:cNvPr id="776" name="Combination 776"/>
          <p:cNvGrpSpPr/>
          <p:nvPr/>
        </p:nvGrpSpPr>
        <p:grpSpPr>
          <a:xfrm>
            <a:off x="1219200" y="1761744"/>
            <a:ext cx="2602992" cy="2750376"/>
            <a:chOff x="1219200" y="1761744"/>
            <a:chExt cx="2602992" cy="2750376"/>
          </a:xfrm>
        </p:grpSpPr>
        <p:sp>
          <p:nvSpPr>
            <p:cNvPr id="777" name="VectorPath 777"/>
            <p:cNvSpPr/>
            <p:nvPr/>
          </p:nvSpPr>
          <p:spPr>
            <a:xfrm>
              <a:off x="2075726" y="3867988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78" name="VectorPath 778"/>
            <p:cNvSpPr/>
            <p:nvPr/>
          </p:nvSpPr>
          <p:spPr>
            <a:xfrm>
              <a:off x="2075726" y="4007688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79" name="VectorPath 779"/>
            <p:cNvSpPr/>
            <p:nvPr/>
          </p:nvSpPr>
          <p:spPr>
            <a:xfrm>
              <a:off x="2075726" y="4147388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80" name="VectorPath 780"/>
            <p:cNvSpPr/>
            <p:nvPr/>
          </p:nvSpPr>
          <p:spPr>
            <a:xfrm>
              <a:off x="2075726" y="4287089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81" name="VectorPath 781"/>
            <p:cNvSpPr/>
            <p:nvPr/>
          </p:nvSpPr>
          <p:spPr>
            <a:xfrm>
              <a:off x="1522819" y="3521240"/>
              <a:ext cx="96558" cy="43243"/>
            </a:xfrm>
            <a:custGeom>
              <a:avLst/>
              <a:gdLst/>
              <a:ahLst/>
              <a:cxnLst/>
              <a:rect l="l" t="t" r="r" b="b"/>
              <a:pathLst>
                <a:path w="96558" h="43243">
                  <a:moveTo>
                    <a:pt x="33985" y="597"/>
                  </a:moveTo>
                  <a:lnTo>
                    <a:pt x="96558" y="31890"/>
                  </a:lnTo>
                  <a:lnTo>
                    <a:pt x="90868" y="43243"/>
                  </a:lnTo>
                  <a:lnTo>
                    <a:pt x="31146" y="13383"/>
                  </a:lnTo>
                  <a:lnTo>
                    <a:pt x="5677" y="26111"/>
                  </a:lnTo>
                  <a:lnTo>
                    <a:pt x="0" y="14757"/>
                  </a:lnTo>
                  <a:lnTo>
                    <a:pt x="28308" y="597"/>
                  </a:lnTo>
                  <a:lnTo>
                    <a:pt x="30162" y="0"/>
                  </a:lnTo>
                  <a:lnTo>
                    <a:pt x="32118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82" name="VectorPath 782"/>
            <p:cNvSpPr/>
            <p:nvPr/>
          </p:nvSpPr>
          <p:spPr>
            <a:xfrm>
              <a:off x="2022627" y="3757587"/>
              <a:ext cx="65799" cy="72301"/>
            </a:xfrm>
            <a:custGeom>
              <a:avLst/>
              <a:gdLst/>
              <a:ahLst/>
              <a:cxnLst/>
              <a:rect l="l" t="t" r="r" b="b"/>
              <a:pathLst>
                <a:path w="65799" h="72301">
                  <a:moveTo>
                    <a:pt x="62294" y="28309"/>
                  </a:moveTo>
                  <a:lnTo>
                    <a:pt x="63729" y="29299"/>
                  </a:lnTo>
                  <a:lnTo>
                    <a:pt x="64846" y="30645"/>
                  </a:lnTo>
                  <a:lnTo>
                    <a:pt x="65557" y="32258"/>
                  </a:lnTo>
                  <a:lnTo>
                    <a:pt x="65799" y="33986"/>
                  </a:lnTo>
                  <a:lnTo>
                    <a:pt x="65799" y="72301"/>
                  </a:lnTo>
                  <a:lnTo>
                    <a:pt x="53099" y="72301"/>
                  </a:lnTo>
                  <a:lnTo>
                    <a:pt x="53099" y="37910"/>
                  </a:lnTo>
                  <a:lnTo>
                    <a:pt x="0" y="11367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83" name="VectorPath 783"/>
            <p:cNvSpPr/>
            <p:nvPr/>
          </p:nvSpPr>
          <p:spPr>
            <a:xfrm>
              <a:off x="2043722" y="4426789"/>
              <a:ext cx="44704" cy="85331"/>
            </a:xfrm>
            <a:custGeom>
              <a:avLst/>
              <a:gdLst/>
              <a:ahLst/>
              <a:cxnLst/>
              <a:rect l="l" t="t" r="r" b="b"/>
              <a:pathLst>
                <a:path w="44704" h="85331">
                  <a:moveTo>
                    <a:pt x="44704" y="61900"/>
                  </a:moveTo>
                  <a:lnTo>
                    <a:pt x="44463" y="63627"/>
                  </a:lnTo>
                  <a:lnTo>
                    <a:pt x="43751" y="65227"/>
                  </a:lnTo>
                  <a:lnTo>
                    <a:pt x="42634" y="66586"/>
                  </a:lnTo>
                  <a:lnTo>
                    <a:pt x="41199" y="67576"/>
                  </a:lnTo>
                  <a:lnTo>
                    <a:pt x="5690" y="85331"/>
                  </a:lnTo>
                  <a:lnTo>
                    <a:pt x="0" y="73965"/>
                  </a:lnTo>
                  <a:lnTo>
                    <a:pt x="32004" y="57963"/>
                  </a:lnTo>
                  <a:lnTo>
                    <a:pt x="32004" y="0"/>
                  </a:lnTo>
                  <a:lnTo>
                    <a:pt x="44704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84" name="VectorPath 784"/>
            <p:cNvSpPr/>
            <p:nvPr/>
          </p:nvSpPr>
          <p:spPr>
            <a:xfrm>
              <a:off x="1618488" y="2497836"/>
              <a:ext cx="1676400" cy="1944624"/>
            </a:xfrm>
            <a:custGeom>
              <a:avLst/>
              <a:gdLst/>
              <a:ahLst/>
              <a:cxnLst/>
              <a:rect l="l" t="t" r="r" b="b"/>
              <a:pathLst>
                <a:path w="1676400" h="1944624">
                  <a:moveTo>
                    <a:pt x="838200" y="0"/>
                  </a:moveTo>
                  <a:lnTo>
                    <a:pt x="1676400" y="419100"/>
                  </a:lnTo>
                  <a:lnTo>
                    <a:pt x="1676400" y="1525524"/>
                  </a:lnTo>
                  <a:lnTo>
                    <a:pt x="838200" y="1944624"/>
                  </a:lnTo>
                  <a:lnTo>
                    <a:pt x="0" y="1525524"/>
                  </a:lnTo>
                  <a:lnTo>
                    <a:pt x="0" y="419100"/>
                  </a:lnTo>
                  <a:lnTo>
                    <a:pt x="83820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785" name="VectorPath 785"/>
            <p:cNvSpPr/>
            <p:nvPr/>
          </p:nvSpPr>
          <p:spPr>
            <a:xfrm>
              <a:off x="1560982" y="2441359"/>
              <a:ext cx="1790636" cy="2058695"/>
            </a:xfrm>
            <a:custGeom>
              <a:avLst/>
              <a:gdLst/>
              <a:ahLst/>
              <a:cxnLst/>
              <a:rect l="l" t="t" r="r" b="b"/>
              <a:pathLst>
                <a:path w="1790636" h="2058695">
                  <a:moveTo>
                    <a:pt x="904113" y="597"/>
                  </a:moveTo>
                  <a:lnTo>
                    <a:pt x="909879" y="1803"/>
                  </a:lnTo>
                  <a:lnTo>
                    <a:pt x="915479" y="3594"/>
                  </a:lnTo>
                  <a:lnTo>
                    <a:pt x="920877" y="5956"/>
                  </a:lnTo>
                  <a:lnTo>
                    <a:pt x="1759039" y="425043"/>
                  </a:lnTo>
                  <a:lnTo>
                    <a:pt x="1764043" y="427863"/>
                  </a:lnTo>
                  <a:lnTo>
                    <a:pt x="1768741" y="431178"/>
                  </a:lnTo>
                  <a:lnTo>
                    <a:pt x="1773085" y="434950"/>
                  </a:lnTo>
                  <a:lnTo>
                    <a:pt x="1777022" y="439141"/>
                  </a:lnTo>
                  <a:lnTo>
                    <a:pt x="1780528" y="443700"/>
                  </a:lnTo>
                  <a:lnTo>
                    <a:pt x="1783550" y="448589"/>
                  </a:lnTo>
                  <a:lnTo>
                    <a:pt x="1786064" y="453758"/>
                  </a:lnTo>
                  <a:lnTo>
                    <a:pt x="1788046" y="459156"/>
                  </a:lnTo>
                  <a:lnTo>
                    <a:pt x="1789481" y="464731"/>
                  </a:lnTo>
                  <a:lnTo>
                    <a:pt x="1790344" y="470408"/>
                  </a:lnTo>
                  <a:lnTo>
                    <a:pt x="1790636" y="476161"/>
                  </a:lnTo>
                  <a:lnTo>
                    <a:pt x="1790636" y="1582534"/>
                  </a:lnTo>
                  <a:lnTo>
                    <a:pt x="1790344" y="1588275"/>
                  </a:lnTo>
                  <a:lnTo>
                    <a:pt x="1789481" y="1593965"/>
                  </a:lnTo>
                  <a:lnTo>
                    <a:pt x="1788046" y="1599527"/>
                  </a:lnTo>
                  <a:lnTo>
                    <a:pt x="1786064" y="1604925"/>
                  </a:lnTo>
                  <a:lnTo>
                    <a:pt x="1783550" y="1610106"/>
                  </a:lnTo>
                  <a:lnTo>
                    <a:pt x="1780528" y="1614995"/>
                  </a:lnTo>
                  <a:lnTo>
                    <a:pt x="1777022" y="1619555"/>
                  </a:lnTo>
                  <a:lnTo>
                    <a:pt x="1773085" y="1623746"/>
                  </a:lnTo>
                  <a:lnTo>
                    <a:pt x="1768741" y="1627517"/>
                  </a:lnTo>
                  <a:lnTo>
                    <a:pt x="1764043" y="1630833"/>
                  </a:lnTo>
                  <a:lnTo>
                    <a:pt x="1759039" y="1633652"/>
                  </a:lnTo>
                  <a:lnTo>
                    <a:pt x="920877" y="2052739"/>
                  </a:lnTo>
                  <a:lnTo>
                    <a:pt x="915479" y="2055101"/>
                  </a:lnTo>
                  <a:lnTo>
                    <a:pt x="909879" y="2056892"/>
                  </a:lnTo>
                  <a:lnTo>
                    <a:pt x="904113" y="2058086"/>
                  </a:lnTo>
                  <a:lnTo>
                    <a:pt x="898258" y="2058695"/>
                  </a:lnTo>
                  <a:lnTo>
                    <a:pt x="892366" y="2058695"/>
                  </a:lnTo>
                  <a:lnTo>
                    <a:pt x="886510" y="2058086"/>
                  </a:lnTo>
                  <a:lnTo>
                    <a:pt x="880758" y="2056892"/>
                  </a:lnTo>
                  <a:lnTo>
                    <a:pt x="875145" y="2055101"/>
                  </a:lnTo>
                  <a:lnTo>
                    <a:pt x="869760" y="2052739"/>
                  </a:lnTo>
                  <a:lnTo>
                    <a:pt x="31585" y="1633652"/>
                  </a:lnTo>
                  <a:lnTo>
                    <a:pt x="26581" y="1630833"/>
                  </a:lnTo>
                  <a:lnTo>
                    <a:pt x="21882" y="1627517"/>
                  </a:lnTo>
                  <a:lnTo>
                    <a:pt x="17539" y="1623746"/>
                  </a:lnTo>
                  <a:lnTo>
                    <a:pt x="13602" y="1619555"/>
                  </a:lnTo>
                  <a:lnTo>
                    <a:pt x="10109" y="1614995"/>
                  </a:lnTo>
                  <a:lnTo>
                    <a:pt x="7087" y="1610106"/>
                  </a:lnTo>
                  <a:lnTo>
                    <a:pt x="4572" y="1604925"/>
                  </a:lnTo>
                  <a:lnTo>
                    <a:pt x="2578" y="1599527"/>
                  </a:lnTo>
                  <a:lnTo>
                    <a:pt x="1156" y="1593965"/>
                  </a:lnTo>
                  <a:lnTo>
                    <a:pt x="292" y="1588275"/>
                  </a:lnTo>
                  <a:lnTo>
                    <a:pt x="0" y="1582534"/>
                  </a:lnTo>
                  <a:lnTo>
                    <a:pt x="0" y="476161"/>
                  </a:lnTo>
                  <a:lnTo>
                    <a:pt x="292" y="470408"/>
                  </a:lnTo>
                  <a:lnTo>
                    <a:pt x="1156" y="464731"/>
                  </a:lnTo>
                  <a:lnTo>
                    <a:pt x="2578" y="459156"/>
                  </a:lnTo>
                  <a:lnTo>
                    <a:pt x="4572" y="453758"/>
                  </a:lnTo>
                  <a:lnTo>
                    <a:pt x="7087" y="448589"/>
                  </a:lnTo>
                  <a:lnTo>
                    <a:pt x="10109" y="443700"/>
                  </a:lnTo>
                  <a:lnTo>
                    <a:pt x="13602" y="439141"/>
                  </a:lnTo>
                  <a:lnTo>
                    <a:pt x="17539" y="434950"/>
                  </a:lnTo>
                  <a:lnTo>
                    <a:pt x="21882" y="431178"/>
                  </a:lnTo>
                  <a:lnTo>
                    <a:pt x="26581" y="427863"/>
                  </a:lnTo>
                  <a:lnTo>
                    <a:pt x="31585" y="425043"/>
                  </a:lnTo>
                  <a:lnTo>
                    <a:pt x="869760" y="5956"/>
                  </a:lnTo>
                  <a:lnTo>
                    <a:pt x="875145" y="3594"/>
                  </a:lnTo>
                  <a:lnTo>
                    <a:pt x="880758" y="1803"/>
                  </a:lnTo>
                  <a:lnTo>
                    <a:pt x="886510" y="597"/>
                  </a:lnTo>
                  <a:lnTo>
                    <a:pt x="892366" y="0"/>
                  </a:lnTo>
                  <a:lnTo>
                    <a:pt x="898258" y="0"/>
                  </a:lnTo>
                  <a:moveTo>
                    <a:pt x="114300" y="511480"/>
                  </a:moveTo>
                  <a:lnTo>
                    <a:pt x="114300" y="1547215"/>
                  </a:lnTo>
                  <a:lnTo>
                    <a:pt x="895318" y="1937725"/>
                  </a:lnTo>
                  <a:lnTo>
                    <a:pt x="1676337" y="1547209"/>
                  </a:lnTo>
                  <a:lnTo>
                    <a:pt x="1676337" y="511486"/>
                  </a:lnTo>
                  <a:lnTo>
                    <a:pt x="895318" y="120971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786" name="VectorPath 786"/>
            <p:cNvSpPr/>
            <p:nvPr/>
          </p:nvSpPr>
          <p:spPr>
            <a:xfrm>
              <a:off x="3332988" y="2214372"/>
              <a:ext cx="489204" cy="566928"/>
            </a:xfrm>
            <a:custGeom>
              <a:avLst/>
              <a:gdLst/>
              <a:ahLst/>
              <a:cxnLst/>
              <a:rect l="l" t="t" r="r" b="b"/>
              <a:pathLst>
                <a:path w="489204" h="566928">
                  <a:moveTo>
                    <a:pt x="243840" y="0"/>
                  </a:moveTo>
                  <a:lnTo>
                    <a:pt x="489204" y="123444"/>
                  </a:lnTo>
                  <a:lnTo>
                    <a:pt x="489204" y="445008"/>
                  </a:lnTo>
                  <a:lnTo>
                    <a:pt x="243840" y="566928"/>
                  </a:lnTo>
                  <a:lnTo>
                    <a:pt x="0" y="445008"/>
                  </a:lnTo>
                  <a:lnTo>
                    <a:pt x="0" y="123444"/>
                  </a:lnTo>
                  <a:lnTo>
                    <a:pt x="24384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787" name="VectorPath 787"/>
            <p:cNvSpPr/>
            <p:nvPr/>
          </p:nvSpPr>
          <p:spPr>
            <a:xfrm>
              <a:off x="1219200" y="4210812"/>
              <a:ext cx="257556" cy="298704"/>
            </a:xfrm>
            <a:custGeom>
              <a:avLst/>
              <a:gdLst/>
              <a:ahLst/>
              <a:cxnLst/>
              <a:rect l="l" t="t" r="r" b="b"/>
              <a:pathLst>
                <a:path w="257556" h="298704">
                  <a:moveTo>
                    <a:pt x="128016" y="0"/>
                  </a:moveTo>
                  <a:lnTo>
                    <a:pt x="257556" y="64008"/>
                  </a:lnTo>
                  <a:lnTo>
                    <a:pt x="257556" y="234696"/>
                  </a:lnTo>
                  <a:lnTo>
                    <a:pt x="128016" y="298704"/>
                  </a:lnTo>
                  <a:lnTo>
                    <a:pt x="0" y="234696"/>
                  </a:lnTo>
                  <a:lnTo>
                    <a:pt x="0" y="64008"/>
                  </a:lnTo>
                  <a:lnTo>
                    <a:pt x="128016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788" name="VectorPath 788"/>
            <p:cNvSpPr/>
            <p:nvPr/>
          </p:nvSpPr>
          <p:spPr>
            <a:xfrm>
              <a:off x="1249680" y="1761744"/>
              <a:ext cx="737616" cy="854964"/>
            </a:xfrm>
            <a:custGeom>
              <a:avLst/>
              <a:gdLst/>
              <a:ahLst/>
              <a:cxnLst/>
              <a:rect l="l" t="t" r="r" b="b"/>
              <a:pathLst>
                <a:path w="737616" h="854964">
                  <a:moveTo>
                    <a:pt x="368808" y="0"/>
                  </a:moveTo>
                  <a:lnTo>
                    <a:pt x="737616" y="184404"/>
                  </a:lnTo>
                  <a:lnTo>
                    <a:pt x="737616" y="670560"/>
                  </a:lnTo>
                  <a:lnTo>
                    <a:pt x="368808" y="854964"/>
                  </a:lnTo>
                  <a:lnTo>
                    <a:pt x="0" y="670560"/>
                  </a:lnTo>
                  <a:lnTo>
                    <a:pt x="0" y="184404"/>
                  </a:lnTo>
                  <a:lnTo>
                    <a:pt x="368808" y="0"/>
                  </a:ln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</p:grpSp>
      <p:sp>
        <p:nvSpPr>
          <p:cNvPr id="789" name="TextBox789"/>
          <p:cNvSpPr txBox="1"/>
          <p:nvPr/>
        </p:nvSpPr>
        <p:spPr>
          <a:xfrm>
            <a:off x="1971015" y="3172928"/>
            <a:ext cx="1015365" cy="601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思</a:t>
            </a:r>
            <a:r>
              <a:rPr lang="en-US" altLang="zh-CN" sz="39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考</a:t>
            </a:r>
          </a:p>
        </p:txBody>
      </p:sp>
      <p:sp>
        <p:nvSpPr>
          <p:cNvPr id="790" name="VectorPath 790"/>
          <p:cNvSpPr/>
          <p:nvPr/>
        </p:nvSpPr>
        <p:spPr>
          <a:xfrm>
            <a:off x="3672028" y="4441762"/>
            <a:ext cx="507504" cy="585660"/>
          </a:xfrm>
          <a:custGeom>
            <a:avLst/>
            <a:gdLst/>
            <a:ahLst/>
            <a:cxnLst/>
            <a:rect l="l" t="t" r="r" b="b"/>
            <a:pathLst>
              <a:path w="507504" h="585660">
                <a:moveTo>
                  <a:pt x="255943" y="254"/>
                </a:moveTo>
                <a:lnTo>
                  <a:pt x="258013" y="1003"/>
                </a:lnTo>
                <a:lnTo>
                  <a:pt x="502246" y="123126"/>
                </a:lnTo>
                <a:lnTo>
                  <a:pt x="504012" y="124269"/>
                </a:lnTo>
                <a:lnTo>
                  <a:pt x="505485" y="125768"/>
                </a:lnTo>
                <a:lnTo>
                  <a:pt x="506590" y="127558"/>
                </a:lnTo>
                <a:lnTo>
                  <a:pt x="507276" y="129553"/>
                </a:lnTo>
                <a:lnTo>
                  <a:pt x="507504" y="131635"/>
                </a:lnTo>
                <a:lnTo>
                  <a:pt x="507504" y="454025"/>
                </a:lnTo>
                <a:lnTo>
                  <a:pt x="507276" y="456120"/>
                </a:lnTo>
                <a:lnTo>
                  <a:pt x="506590" y="458101"/>
                </a:lnTo>
                <a:lnTo>
                  <a:pt x="505485" y="459892"/>
                </a:lnTo>
                <a:lnTo>
                  <a:pt x="504012" y="461403"/>
                </a:lnTo>
                <a:lnTo>
                  <a:pt x="502246" y="462546"/>
                </a:lnTo>
                <a:lnTo>
                  <a:pt x="258013" y="584657"/>
                </a:lnTo>
                <a:lnTo>
                  <a:pt x="255943" y="585406"/>
                </a:lnTo>
                <a:lnTo>
                  <a:pt x="253759" y="585660"/>
                </a:lnTo>
                <a:lnTo>
                  <a:pt x="251561" y="585406"/>
                </a:lnTo>
                <a:lnTo>
                  <a:pt x="249491" y="584657"/>
                </a:lnTo>
                <a:lnTo>
                  <a:pt x="5270" y="462546"/>
                </a:lnTo>
                <a:lnTo>
                  <a:pt x="3492" y="461403"/>
                </a:lnTo>
                <a:lnTo>
                  <a:pt x="2032" y="459892"/>
                </a:lnTo>
                <a:lnTo>
                  <a:pt x="914" y="458101"/>
                </a:lnTo>
                <a:lnTo>
                  <a:pt x="228" y="456120"/>
                </a:lnTo>
                <a:lnTo>
                  <a:pt x="0" y="454025"/>
                </a:lnTo>
                <a:lnTo>
                  <a:pt x="0" y="131635"/>
                </a:lnTo>
                <a:lnTo>
                  <a:pt x="228" y="129553"/>
                </a:lnTo>
                <a:lnTo>
                  <a:pt x="914" y="127558"/>
                </a:lnTo>
                <a:lnTo>
                  <a:pt x="2032" y="125768"/>
                </a:lnTo>
                <a:lnTo>
                  <a:pt x="3492" y="124269"/>
                </a:lnTo>
                <a:lnTo>
                  <a:pt x="5270" y="123126"/>
                </a:lnTo>
                <a:lnTo>
                  <a:pt x="249491" y="1003"/>
                </a:lnTo>
                <a:lnTo>
                  <a:pt x="251561" y="254"/>
                </a:lnTo>
                <a:lnTo>
                  <a:pt x="253759" y="0"/>
                </a:lnTo>
                <a:moveTo>
                  <a:pt x="19050" y="137521"/>
                </a:moveTo>
                <a:lnTo>
                  <a:pt x="19050" y="448138"/>
                </a:lnTo>
                <a:lnTo>
                  <a:pt x="253752" y="565483"/>
                </a:lnTo>
                <a:lnTo>
                  <a:pt x="488454" y="448138"/>
                </a:lnTo>
                <a:lnTo>
                  <a:pt x="488454" y="137521"/>
                </a:lnTo>
                <a:lnTo>
                  <a:pt x="253752" y="20177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792" name="TextBox792"/>
          <p:cNvSpPr txBox="1"/>
          <p:nvPr/>
        </p:nvSpPr>
        <p:spPr>
          <a:xfrm>
            <a:off x="2830042" y="1741823"/>
            <a:ext cx="6024593" cy="30876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12127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何衡量功能？</a:t>
            </a:r>
          </a:p>
          <a:p>
            <a:pPr marL="0" marR="0" indent="0" eaLnBrk="0">
              <a:lnSpc>
                <a:spcPct val="20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469227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有/没有</a:t>
            </a:r>
          </a:p>
          <a:p>
            <a:pPr marL="0" marR="0" indent="0" eaLnBrk="0">
              <a:lnSpc>
                <a:spcPct val="19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469227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肉眼可观察，可衡量</a:t>
            </a:r>
          </a:p>
          <a:p>
            <a:pPr marL="0" marR="0" indent="0" eaLnBrk="0">
              <a:lnSpc>
                <a:spcPct val="2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12127" marR="0" lvl="0" indent="-342900" eaLnBrk="0">
              <a:lnSpc>
                <a:spcPct val="100000"/>
              </a:lnSpc>
              <a:buAutoNum type="arabicPeriod" startAt="2"/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何衡量性能？</a:t>
            </a:r>
          </a:p>
          <a:p>
            <a:pPr marL="0" marR="0" indent="0" eaLnBrk="0">
              <a:lnSpc>
                <a:spcPct val="20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469227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好/不好</a:t>
            </a:r>
          </a:p>
          <a:p>
            <a:pPr marL="0" marR="0" indent="0" eaLnBrk="0">
              <a:lnSpc>
                <a:spcPct val="19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469227" marR="0" indent="0" eaLnBrk="0">
              <a:lnSpc>
                <a:spcPct val="101612"/>
              </a:lnSpc>
              <a:spcAft>
                <a:spcPts val="532"/>
              </a:spcAft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个人感受，不容易量化，不好衡量</a:t>
            </a:r>
          </a:p>
        </p:txBody>
      </p:sp>
      <p:sp>
        <p:nvSpPr>
          <p:cNvPr id="793" name="VectorPath 793"/>
          <p:cNvSpPr/>
          <p:nvPr/>
        </p:nvSpPr>
        <p:spPr>
          <a:xfrm>
            <a:off x="3662540" y="5667375"/>
            <a:ext cx="7810641" cy="881939"/>
          </a:xfrm>
          <a:custGeom>
            <a:avLst/>
            <a:gdLst/>
            <a:ahLst/>
            <a:cxnLst/>
            <a:rect l="l" t="t" r="r" b="b"/>
            <a:pathLst>
              <a:path w="7810641" h="881939">
                <a:moveTo>
                  <a:pt x="7800417" y="241"/>
                </a:moveTo>
                <a:lnTo>
                  <a:pt x="7802805" y="965"/>
                </a:lnTo>
                <a:lnTo>
                  <a:pt x="7804989" y="2134"/>
                </a:lnTo>
                <a:lnTo>
                  <a:pt x="7806918" y="3721"/>
                </a:lnTo>
                <a:lnTo>
                  <a:pt x="7808494" y="5639"/>
                </a:lnTo>
                <a:lnTo>
                  <a:pt x="7809675" y="7836"/>
                </a:lnTo>
                <a:lnTo>
                  <a:pt x="7810399" y="10223"/>
                </a:lnTo>
                <a:lnTo>
                  <a:pt x="7810641" y="12700"/>
                </a:lnTo>
                <a:lnTo>
                  <a:pt x="7810641" y="869239"/>
                </a:lnTo>
                <a:lnTo>
                  <a:pt x="7810399" y="871715"/>
                </a:lnTo>
                <a:lnTo>
                  <a:pt x="7809675" y="874103"/>
                </a:lnTo>
                <a:lnTo>
                  <a:pt x="7808494" y="876300"/>
                </a:lnTo>
                <a:lnTo>
                  <a:pt x="7806918" y="878218"/>
                </a:lnTo>
                <a:lnTo>
                  <a:pt x="7804989" y="879805"/>
                </a:lnTo>
                <a:lnTo>
                  <a:pt x="7802805" y="880973"/>
                </a:lnTo>
                <a:lnTo>
                  <a:pt x="7800417" y="881697"/>
                </a:lnTo>
                <a:lnTo>
                  <a:pt x="7797941" y="881939"/>
                </a:lnTo>
                <a:lnTo>
                  <a:pt x="12700" y="881939"/>
                </a:lnTo>
                <a:lnTo>
                  <a:pt x="10224" y="881697"/>
                </a:lnTo>
                <a:lnTo>
                  <a:pt x="7836" y="880973"/>
                </a:lnTo>
                <a:lnTo>
                  <a:pt x="5639" y="879805"/>
                </a:lnTo>
                <a:lnTo>
                  <a:pt x="3721" y="878218"/>
                </a:lnTo>
                <a:lnTo>
                  <a:pt x="2134" y="876300"/>
                </a:lnTo>
                <a:lnTo>
                  <a:pt x="965" y="874103"/>
                </a:lnTo>
                <a:lnTo>
                  <a:pt x="241" y="871715"/>
                </a:lnTo>
                <a:lnTo>
                  <a:pt x="0" y="869239"/>
                </a:lnTo>
                <a:lnTo>
                  <a:pt x="0" y="12700"/>
                </a:lnTo>
                <a:lnTo>
                  <a:pt x="241" y="10223"/>
                </a:lnTo>
                <a:lnTo>
                  <a:pt x="965" y="7836"/>
                </a:lnTo>
                <a:lnTo>
                  <a:pt x="2134" y="5639"/>
                </a:lnTo>
                <a:lnTo>
                  <a:pt x="3721" y="3721"/>
                </a:lnTo>
                <a:lnTo>
                  <a:pt x="5639" y="2134"/>
                </a:lnTo>
                <a:lnTo>
                  <a:pt x="7836" y="965"/>
                </a:lnTo>
                <a:lnTo>
                  <a:pt x="10224" y="241"/>
                </a:lnTo>
                <a:lnTo>
                  <a:pt x="12700" y="0"/>
                </a:lnTo>
                <a:lnTo>
                  <a:pt x="7797941" y="0"/>
                </a:lnTo>
                <a:moveTo>
                  <a:pt x="25400" y="25400"/>
                </a:moveTo>
                <a:lnTo>
                  <a:pt x="25400" y="856539"/>
                </a:lnTo>
                <a:lnTo>
                  <a:pt x="7785240" y="856539"/>
                </a:lnTo>
                <a:lnTo>
                  <a:pt x="7785240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grpSp>
        <p:nvGrpSpPr>
          <p:cNvPr id="794" name="Combination 794"/>
          <p:cNvGrpSpPr/>
          <p:nvPr/>
        </p:nvGrpSpPr>
        <p:grpSpPr>
          <a:xfrm>
            <a:off x="1668869" y="4517797"/>
            <a:ext cx="346456" cy="181749"/>
            <a:chOff x="1668869" y="4517797"/>
            <a:chExt cx="346456" cy="181749"/>
          </a:xfrm>
        </p:grpSpPr>
        <p:sp>
          <p:nvSpPr>
            <p:cNvPr id="795" name="VectorPath 795"/>
            <p:cNvSpPr/>
            <p:nvPr/>
          </p:nvSpPr>
          <p:spPr>
            <a:xfrm>
              <a:off x="1918780" y="4517797"/>
              <a:ext cx="96545" cy="56794"/>
            </a:xfrm>
            <a:custGeom>
              <a:avLst/>
              <a:gdLst/>
              <a:ahLst/>
              <a:cxnLst/>
              <a:rect l="l" t="t" r="r" b="b"/>
              <a:pathLst>
                <a:path w="96545" h="56794">
                  <a:moveTo>
                    <a:pt x="96545" y="11354"/>
                  </a:moveTo>
                  <a:lnTo>
                    <a:pt x="5677" y="56794"/>
                  </a:lnTo>
                  <a:lnTo>
                    <a:pt x="0" y="45440"/>
                  </a:lnTo>
                  <a:lnTo>
                    <a:pt x="90868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96" name="VectorPath 796"/>
            <p:cNvSpPr/>
            <p:nvPr/>
          </p:nvSpPr>
          <p:spPr>
            <a:xfrm>
              <a:off x="1793824" y="4580268"/>
              <a:ext cx="96558" cy="56807"/>
            </a:xfrm>
            <a:custGeom>
              <a:avLst/>
              <a:gdLst/>
              <a:ahLst/>
              <a:cxnLst/>
              <a:rect l="l" t="t" r="r" b="b"/>
              <a:pathLst>
                <a:path w="96558" h="56807">
                  <a:moveTo>
                    <a:pt x="96558" y="11367"/>
                  </a:moveTo>
                  <a:lnTo>
                    <a:pt x="5677" y="56807"/>
                  </a:lnTo>
                  <a:lnTo>
                    <a:pt x="0" y="45441"/>
                  </a:lnTo>
                  <a:lnTo>
                    <a:pt x="90869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797" name="VectorPath 797"/>
            <p:cNvSpPr/>
            <p:nvPr/>
          </p:nvSpPr>
          <p:spPr>
            <a:xfrm>
              <a:off x="1668869" y="4642752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11354"/>
                  </a:moveTo>
                  <a:lnTo>
                    <a:pt x="5690" y="56794"/>
                  </a:lnTo>
                  <a:lnTo>
                    <a:pt x="0" y="45428"/>
                  </a:lnTo>
                  <a:lnTo>
                    <a:pt x="90881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</p:grpSp>
      <p:sp>
        <p:nvSpPr>
          <p:cNvPr id="798" name="TextBox798"/>
          <p:cNvSpPr txBox="1"/>
          <p:nvPr/>
        </p:nvSpPr>
        <p:spPr>
          <a:xfrm>
            <a:off x="1668869" y="4517797"/>
            <a:ext cx="9244762" cy="1954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4124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349932" marR="0" indent="0" eaLnBrk="0">
              <a:lnSpc>
                <a:spcPct val="131666"/>
              </a:lnSpc>
              <a:spcAft>
                <a:spcPts val="0"/>
              </a:spcAft>
            </a:pPr>
            <a:r>
              <a:rPr lang="en-US" altLang="zh-CN" sz="17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性能测试的指标：一些经过运算得出的结果，来量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化衡量某种操作的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性能好坏；比如：错误率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0.5%</a:t>
            </a:r>
          </a:p>
        </p:txBody>
      </p:sp>
      <p:sp>
        <p:nvSpPr>
          <p:cNvPr id="799" name="VectorPath 799"/>
          <p:cNvSpPr/>
          <p:nvPr/>
        </p:nvSpPr>
        <p:spPr>
          <a:xfrm>
            <a:off x="1543926" y="4705223"/>
            <a:ext cx="96546" cy="53785"/>
          </a:xfrm>
          <a:custGeom>
            <a:avLst/>
            <a:gdLst/>
            <a:ahLst/>
            <a:cxnLst/>
            <a:rect l="l" t="t" r="r" b="b"/>
            <a:pathLst>
              <a:path w="96546" h="53785">
                <a:moveTo>
                  <a:pt x="96546" y="11354"/>
                </a:moveTo>
                <a:lnTo>
                  <a:pt x="12878" y="53200"/>
                </a:lnTo>
                <a:lnTo>
                  <a:pt x="11011" y="53785"/>
                </a:lnTo>
                <a:lnTo>
                  <a:pt x="9055" y="53785"/>
                </a:lnTo>
                <a:lnTo>
                  <a:pt x="7201" y="53200"/>
                </a:lnTo>
                <a:lnTo>
                  <a:pt x="0" y="49593"/>
                </a:lnTo>
                <a:lnTo>
                  <a:pt x="5677" y="38240"/>
                </a:lnTo>
                <a:lnTo>
                  <a:pt x="10037" y="40416"/>
                </a:lnTo>
                <a:lnTo>
                  <a:pt x="90868" y="0"/>
                </a:lnTo>
              </a:path>
            </a:pathLst>
          </a:custGeom>
          <a:solidFill>
            <a:srgbClr val="515151">
              <a:alpha val="100000"/>
            </a:srgbClr>
          </a:solidFill>
        </p:spPr>
      </p:sp>
      <p:grpSp>
        <p:nvGrpSpPr>
          <p:cNvPr id="800" name="Combination 800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801" name="VectorPath 801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802" name="VectorPath 802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64654BE5-A067-4FB0-D367-AF4590447E5F}"/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" name="Combination 80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804" name="VectorPath 80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805" name="VectorPath 80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806" name="TextBox806"/>
          <p:cNvSpPr txBox="1"/>
          <p:nvPr/>
        </p:nvSpPr>
        <p:spPr>
          <a:xfrm>
            <a:off x="802323" y="345580"/>
            <a:ext cx="16840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9-响应时间</a:t>
            </a:r>
          </a:p>
        </p:txBody>
      </p:sp>
      <p:sp>
        <p:nvSpPr>
          <p:cNvPr id="808" name="VectorPath 80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809" name="VectorPath 809"/>
          <p:cNvSpPr/>
          <p:nvPr/>
        </p:nvSpPr>
        <p:spPr>
          <a:xfrm>
            <a:off x="1668564" y="1617866"/>
            <a:ext cx="8061948" cy="1244600"/>
          </a:xfrm>
          <a:custGeom>
            <a:avLst/>
            <a:gdLst/>
            <a:ahLst/>
            <a:cxnLst/>
            <a:rect l="l" t="t" r="r" b="b"/>
            <a:pathLst>
              <a:path w="8061948" h="1244600">
                <a:moveTo>
                  <a:pt x="8051736" y="241"/>
                </a:moveTo>
                <a:lnTo>
                  <a:pt x="8054113" y="965"/>
                </a:lnTo>
                <a:lnTo>
                  <a:pt x="8056309" y="2134"/>
                </a:lnTo>
                <a:lnTo>
                  <a:pt x="8058239" y="3708"/>
                </a:lnTo>
                <a:lnTo>
                  <a:pt x="8059814" y="5639"/>
                </a:lnTo>
                <a:lnTo>
                  <a:pt x="8060981" y="7836"/>
                </a:lnTo>
                <a:lnTo>
                  <a:pt x="8061706" y="10211"/>
                </a:lnTo>
                <a:lnTo>
                  <a:pt x="8061948" y="12700"/>
                </a:lnTo>
                <a:lnTo>
                  <a:pt x="8061948" y="1231900"/>
                </a:lnTo>
                <a:lnTo>
                  <a:pt x="8061706" y="1234377"/>
                </a:lnTo>
                <a:lnTo>
                  <a:pt x="8060981" y="1236752"/>
                </a:lnTo>
                <a:lnTo>
                  <a:pt x="8059814" y="1238948"/>
                </a:lnTo>
                <a:lnTo>
                  <a:pt x="8058239" y="1240879"/>
                </a:lnTo>
                <a:lnTo>
                  <a:pt x="8056309" y="1242454"/>
                </a:lnTo>
                <a:lnTo>
                  <a:pt x="8054113" y="1243622"/>
                </a:lnTo>
                <a:lnTo>
                  <a:pt x="8051736" y="1244347"/>
                </a:lnTo>
                <a:lnTo>
                  <a:pt x="8049248" y="1244600"/>
                </a:lnTo>
                <a:lnTo>
                  <a:pt x="12700" y="1244600"/>
                </a:lnTo>
                <a:lnTo>
                  <a:pt x="10211" y="1244347"/>
                </a:lnTo>
                <a:lnTo>
                  <a:pt x="7836" y="1243622"/>
                </a:lnTo>
                <a:lnTo>
                  <a:pt x="5639" y="1242454"/>
                </a:lnTo>
                <a:lnTo>
                  <a:pt x="3708" y="1240879"/>
                </a:lnTo>
                <a:lnTo>
                  <a:pt x="2134" y="1238948"/>
                </a:lnTo>
                <a:lnTo>
                  <a:pt x="965" y="1236752"/>
                </a:lnTo>
                <a:lnTo>
                  <a:pt x="241" y="1234377"/>
                </a:lnTo>
                <a:lnTo>
                  <a:pt x="0" y="1231900"/>
                </a:lnTo>
                <a:lnTo>
                  <a:pt x="0" y="12700"/>
                </a:lnTo>
                <a:lnTo>
                  <a:pt x="241" y="10211"/>
                </a:lnTo>
                <a:lnTo>
                  <a:pt x="965" y="7836"/>
                </a:lnTo>
                <a:lnTo>
                  <a:pt x="2134" y="5639"/>
                </a:lnTo>
                <a:lnTo>
                  <a:pt x="3708" y="3708"/>
                </a:lnTo>
                <a:lnTo>
                  <a:pt x="5639" y="2134"/>
                </a:lnTo>
                <a:lnTo>
                  <a:pt x="7836" y="965"/>
                </a:lnTo>
                <a:lnTo>
                  <a:pt x="10211" y="241"/>
                </a:lnTo>
                <a:lnTo>
                  <a:pt x="12700" y="0"/>
                </a:lnTo>
                <a:lnTo>
                  <a:pt x="8049248" y="0"/>
                </a:lnTo>
                <a:moveTo>
                  <a:pt x="25400" y="25400"/>
                </a:moveTo>
                <a:lnTo>
                  <a:pt x="25400" y="1219200"/>
                </a:lnTo>
                <a:lnTo>
                  <a:pt x="8036548" y="1219200"/>
                </a:lnTo>
                <a:lnTo>
                  <a:pt x="8036548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810" name="TextBox810"/>
          <p:cNvSpPr txBox="1"/>
          <p:nvPr/>
        </p:nvSpPr>
        <p:spPr>
          <a:xfrm>
            <a:off x="1668564" y="1617866"/>
            <a:ext cx="8061948" cy="33684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2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55448" marR="811671" indent="0" eaLnBrk="0">
              <a:lnSpc>
                <a:spcPct val="127142"/>
              </a:lnSpc>
            </a:pP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响应时间：指用户</a:t>
            </a:r>
            <a:r>
              <a:rPr lang="en-US" altLang="zh-CN" sz="17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从客户端发起一个请求开始</a:t>
            </a: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，到</a:t>
            </a:r>
            <a:r>
              <a:rPr lang="en-US" altLang="zh-CN" sz="17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客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户端接收到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从服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器端返回的结果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，整个过程所耗费的时间。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55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注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意：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92303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通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过HTTP接口请求消息来测试</a:t>
            </a:r>
          </a:p>
          <a:p>
            <a:pPr marL="292303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不包括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发消息时前端页面的处理时间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和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收到消息后前端页面的渲染显示时间</a:t>
            </a:r>
          </a:p>
          <a:p>
            <a:pPr marL="0" marR="0" indent="0" eaLnBrk="0">
              <a:lnSpc>
                <a:spcPct val="12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813" name="VectorPath 81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814" name="VectorPath 81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76174C9C-25E5-49D9-3183-E123255A4C51}"/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5" name="Combination 81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816" name="VectorPath 81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817" name="VectorPath 81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818" name="TextBox818"/>
          <p:cNvSpPr txBox="1"/>
          <p:nvPr/>
        </p:nvSpPr>
        <p:spPr>
          <a:xfrm>
            <a:off x="802323" y="345580"/>
            <a:ext cx="16840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9-响应时间</a:t>
            </a:r>
          </a:p>
        </p:txBody>
      </p:sp>
      <p:sp>
        <p:nvSpPr>
          <p:cNvPr id="820" name="VectorPath 82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821" name="963F09EA-F20C-4B38-5A2C-620C6BBFAFAA"/>
          <p:cNvPicPr>
            <a:picLocks noChangeAspect="1"/>
          </p:cNvPicPr>
          <p:nvPr/>
        </p:nvPicPr>
        <p:blipFill>
          <a:blip r:embed="rId2" cstate="print">
            <a:extLst>
              <a:ext uri="{454225A3-9EC3-4A18-EDE8-5C411A6B4D79}"/>
            </a:extLst>
          </a:blip>
          <a:srcRect/>
          <a:stretch>
            <a:fillRect/>
          </a:stretch>
        </p:blipFill>
        <p:spPr>
          <a:xfrm>
            <a:off x="2363724" y="2351532"/>
            <a:ext cx="7072885" cy="2089404"/>
          </a:xfrm>
          <a:prstGeom prst="rect">
            <a:avLst/>
          </a:prstGeom>
        </p:spPr>
      </p:pic>
      <p:grpSp>
        <p:nvGrpSpPr>
          <p:cNvPr id="822" name="Combination 822"/>
          <p:cNvGrpSpPr/>
          <p:nvPr/>
        </p:nvGrpSpPr>
        <p:grpSpPr>
          <a:xfrm>
            <a:off x="939292" y="1804365"/>
            <a:ext cx="8171688" cy="3294520"/>
            <a:chOff x="939292" y="1804365"/>
            <a:chExt cx="8171688" cy="3294520"/>
          </a:xfrm>
        </p:grpSpPr>
        <p:sp>
          <p:nvSpPr>
            <p:cNvPr id="823" name="VectorPath 823"/>
            <p:cNvSpPr/>
            <p:nvPr/>
          </p:nvSpPr>
          <p:spPr>
            <a:xfrm>
              <a:off x="939292" y="1804365"/>
              <a:ext cx="3280550" cy="1282561"/>
            </a:xfrm>
            <a:custGeom>
              <a:avLst/>
              <a:gdLst/>
              <a:ahLst/>
              <a:cxnLst/>
              <a:rect l="l" t="t" r="r" b="b"/>
              <a:pathLst>
                <a:path w="3280550" h="1282561">
                  <a:moveTo>
                    <a:pt x="2275777" y="241"/>
                  </a:moveTo>
                  <a:lnTo>
                    <a:pt x="2278164" y="965"/>
                  </a:lnTo>
                  <a:lnTo>
                    <a:pt x="2280361" y="2146"/>
                  </a:lnTo>
                  <a:lnTo>
                    <a:pt x="2282279" y="3721"/>
                  </a:lnTo>
                  <a:lnTo>
                    <a:pt x="2283866" y="5639"/>
                  </a:lnTo>
                  <a:lnTo>
                    <a:pt x="2285035" y="7836"/>
                  </a:lnTo>
                  <a:lnTo>
                    <a:pt x="2285759" y="10224"/>
                  </a:lnTo>
                  <a:lnTo>
                    <a:pt x="2286000" y="12700"/>
                  </a:lnTo>
                  <a:lnTo>
                    <a:pt x="2286000" y="657860"/>
                  </a:lnTo>
                  <a:lnTo>
                    <a:pt x="2285759" y="660337"/>
                  </a:lnTo>
                  <a:lnTo>
                    <a:pt x="2285035" y="662724"/>
                  </a:lnTo>
                  <a:lnTo>
                    <a:pt x="2283866" y="664921"/>
                  </a:lnTo>
                  <a:lnTo>
                    <a:pt x="2282279" y="666839"/>
                  </a:lnTo>
                  <a:lnTo>
                    <a:pt x="2280361" y="668427"/>
                  </a:lnTo>
                  <a:lnTo>
                    <a:pt x="2278164" y="669595"/>
                  </a:lnTo>
                  <a:lnTo>
                    <a:pt x="2275777" y="670319"/>
                  </a:lnTo>
                  <a:lnTo>
                    <a:pt x="2273300" y="670560"/>
                  </a:lnTo>
                  <a:lnTo>
                    <a:pt x="1956146" y="670560"/>
                  </a:lnTo>
                  <a:lnTo>
                    <a:pt x="3273057" y="1258316"/>
                  </a:lnTo>
                  <a:lnTo>
                    <a:pt x="3275419" y="1259701"/>
                  </a:lnTo>
                  <a:lnTo>
                    <a:pt x="3277439" y="1261555"/>
                  </a:lnTo>
                  <a:lnTo>
                    <a:pt x="3279013" y="1263803"/>
                  </a:lnTo>
                  <a:lnTo>
                    <a:pt x="3280067" y="1266330"/>
                  </a:lnTo>
                  <a:lnTo>
                    <a:pt x="3280550" y="1269022"/>
                  </a:lnTo>
                  <a:lnTo>
                    <a:pt x="3280448" y="1271765"/>
                  </a:lnTo>
                  <a:lnTo>
                    <a:pt x="3279750" y="1274420"/>
                  </a:lnTo>
                  <a:lnTo>
                    <a:pt x="3278505" y="1276858"/>
                  </a:lnTo>
                  <a:lnTo>
                    <a:pt x="3276765" y="1278979"/>
                  </a:lnTo>
                  <a:lnTo>
                    <a:pt x="3274619" y="1280681"/>
                  </a:lnTo>
                  <a:lnTo>
                    <a:pt x="3272143" y="1281875"/>
                  </a:lnTo>
                  <a:lnTo>
                    <a:pt x="3269475" y="1282510"/>
                  </a:lnTo>
                  <a:lnTo>
                    <a:pt x="3266745" y="1282561"/>
                  </a:lnTo>
                  <a:lnTo>
                    <a:pt x="3264053" y="1282027"/>
                  </a:lnTo>
                  <a:lnTo>
                    <a:pt x="1329405" y="670560"/>
                  </a:lnTo>
                  <a:lnTo>
                    <a:pt x="12700" y="670560"/>
                  </a:lnTo>
                  <a:lnTo>
                    <a:pt x="10223" y="670319"/>
                  </a:lnTo>
                  <a:lnTo>
                    <a:pt x="7849" y="669595"/>
                  </a:lnTo>
                  <a:lnTo>
                    <a:pt x="5651" y="668427"/>
                  </a:lnTo>
                  <a:lnTo>
                    <a:pt x="3721" y="666839"/>
                  </a:lnTo>
                  <a:lnTo>
                    <a:pt x="2146" y="664921"/>
                  </a:lnTo>
                  <a:lnTo>
                    <a:pt x="965" y="662724"/>
                  </a:lnTo>
                  <a:lnTo>
                    <a:pt x="254" y="660337"/>
                  </a:lnTo>
                  <a:lnTo>
                    <a:pt x="0" y="657860"/>
                  </a:lnTo>
                  <a:lnTo>
                    <a:pt x="0" y="12700"/>
                  </a:lnTo>
                  <a:lnTo>
                    <a:pt x="254" y="10224"/>
                  </a:lnTo>
                  <a:lnTo>
                    <a:pt x="965" y="7836"/>
                  </a:lnTo>
                  <a:lnTo>
                    <a:pt x="2146" y="5639"/>
                  </a:lnTo>
                  <a:lnTo>
                    <a:pt x="3721" y="3721"/>
                  </a:lnTo>
                  <a:lnTo>
                    <a:pt x="5651" y="2146"/>
                  </a:lnTo>
                  <a:lnTo>
                    <a:pt x="7849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2273300" y="0"/>
                  </a:lnTo>
                  <a:moveTo>
                    <a:pt x="25400" y="25400"/>
                  </a:moveTo>
                  <a:lnTo>
                    <a:pt x="25400" y="645160"/>
                  </a:lnTo>
                  <a:lnTo>
                    <a:pt x="1331392" y="645160"/>
                  </a:lnTo>
                  <a:lnTo>
                    <a:pt x="1333322" y="645313"/>
                  </a:lnTo>
                  <a:lnTo>
                    <a:pt x="1335215" y="645757"/>
                  </a:lnTo>
                  <a:lnTo>
                    <a:pt x="3058831" y="1190513"/>
                  </a:lnTo>
                  <a:lnTo>
                    <a:pt x="1891360" y="669455"/>
                  </a:lnTo>
                  <a:lnTo>
                    <a:pt x="1889062" y="668134"/>
                  </a:lnTo>
                  <a:lnTo>
                    <a:pt x="1887093" y="666356"/>
                  </a:lnTo>
                  <a:lnTo>
                    <a:pt x="1885531" y="664197"/>
                  </a:lnTo>
                  <a:lnTo>
                    <a:pt x="1884451" y="661772"/>
                  </a:lnTo>
                  <a:lnTo>
                    <a:pt x="1883905" y="659181"/>
                  </a:lnTo>
                  <a:lnTo>
                    <a:pt x="1883905" y="656527"/>
                  </a:lnTo>
                  <a:lnTo>
                    <a:pt x="1884464" y="653936"/>
                  </a:lnTo>
                  <a:lnTo>
                    <a:pt x="1885543" y="651510"/>
                  </a:lnTo>
                  <a:lnTo>
                    <a:pt x="1887106" y="649364"/>
                  </a:lnTo>
                  <a:lnTo>
                    <a:pt x="1889074" y="647586"/>
                  </a:lnTo>
                  <a:lnTo>
                    <a:pt x="1891373" y="646252"/>
                  </a:lnTo>
                  <a:lnTo>
                    <a:pt x="1893900" y="645440"/>
                  </a:lnTo>
                  <a:lnTo>
                    <a:pt x="1896542" y="645160"/>
                  </a:lnTo>
                  <a:lnTo>
                    <a:pt x="2260600" y="645160"/>
                  </a:lnTo>
                  <a:lnTo>
                    <a:pt x="2260600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824" name="VectorPath 824"/>
            <p:cNvSpPr/>
            <p:nvPr/>
          </p:nvSpPr>
          <p:spPr>
            <a:xfrm>
              <a:off x="6491555" y="3576752"/>
              <a:ext cx="2619426" cy="1522133"/>
            </a:xfrm>
            <a:custGeom>
              <a:avLst/>
              <a:gdLst/>
              <a:ahLst/>
              <a:cxnLst/>
              <a:rect l="l" t="t" r="r" b="b"/>
              <a:pathLst>
                <a:path w="2619426" h="1522133">
                  <a:moveTo>
                    <a:pt x="549682" y="622"/>
                  </a:moveTo>
                  <a:lnTo>
                    <a:pt x="552247" y="1829"/>
                  </a:lnTo>
                  <a:lnTo>
                    <a:pt x="554469" y="3569"/>
                  </a:lnTo>
                  <a:lnTo>
                    <a:pt x="556247" y="5766"/>
                  </a:lnTo>
                  <a:lnTo>
                    <a:pt x="1100475" y="851573"/>
                  </a:lnTo>
                  <a:lnTo>
                    <a:pt x="2606726" y="851573"/>
                  </a:lnTo>
                  <a:lnTo>
                    <a:pt x="2609202" y="851815"/>
                  </a:lnTo>
                  <a:lnTo>
                    <a:pt x="2611590" y="852538"/>
                  </a:lnTo>
                  <a:lnTo>
                    <a:pt x="2613787" y="853719"/>
                  </a:lnTo>
                  <a:lnTo>
                    <a:pt x="2615704" y="855294"/>
                  </a:lnTo>
                  <a:lnTo>
                    <a:pt x="2617280" y="857224"/>
                  </a:lnTo>
                  <a:lnTo>
                    <a:pt x="2618460" y="859409"/>
                  </a:lnTo>
                  <a:lnTo>
                    <a:pt x="2619184" y="861797"/>
                  </a:lnTo>
                  <a:lnTo>
                    <a:pt x="2619426" y="864273"/>
                  </a:lnTo>
                  <a:lnTo>
                    <a:pt x="2619426" y="1509433"/>
                  </a:lnTo>
                  <a:lnTo>
                    <a:pt x="2619184" y="1511910"/>
                  </a:lnTo>
                  <a:lnTo>
                    <a:pt x="2618460" y="1514297"/>
                  </a:lnTo>
                  <a:lnTo>
                    <a:pt x="2617280" y="1516494"/>
                  </a:lnTo>
                  <a:lnTo>
                    <a:pt x="2615704" y="1518412"/>
                  </a:lnTo>
                  <a:lnTo>
                    <a:pt x="2613787" y="1520000"/>
                  </a:lnTo>
                  <a:lnTo>
                    <a:pt x="2611590" y="1521168"/>
                  </a:lnTo>
                  <a:lnTo>
                    <a:pt x="2609202" y="1521892"/>
                  </a:lnTo>
                  <a:lnTo>
                    <a:pt x="2606726" y="1522133"/>
                  </a:lnTo>
                  <a:lnTo>
                    <a:pt x="12699" y="1522133"/>
                  </a:lnTo>
                  <a:lnTo>
                    <a:pt x="10223" y="1521892"/>
                  </a:lnTo>
                  <a:lnTo>
                    <a:pt x="7848" y="1521168"/>
                  </a:lnTo>
                  <a:lnTo>
                    <a:pt x="5651" y="1520000"/>
                  </a:lnTo>
                  <a:lnTo>
                    <a:pt x="3721" y="1518412"/>
                  </a:lnTo>
                  <a:lnTo>
                    <a:pt x="2146" y="1516494"/>
                  </a:lnTo>
                  <a:lnTo>
                    <a:pt x="977" y="1514297"/>
                  </a:lnTo>
                  <a:lnTo>
                    <a:pt x="253" y="1511910"/>
                  </a:lnTo>
                  <a:lnTo>
                    <a:pt x="0" y="1509433"/>
                  </a:lnTo>
                  <a:lnTo>
                    <a:pt x="0" y="864273"/>
                  </a:lnTo>
                  <a:lnTo>
                    <a:pt x="253" y="861797"/>
                  </a:lnTo>
                  <a:lnTo>
                    <a:pt x="977" y="859409"/>
                  </a:lnTo>
                  <a:lnTo>
                    <a:pt x="2146" y="857224"/>
                  </a:lnTo>
                  <a:lnTo>
                    <a:pt x="3721" y="855294"/>
                  </a:lnTo>
                  <a:lnTo>
                    <a:pt x="5651" y="853719"/>
                  </a:lnTo>
                  <a:lnTo>
                    <a:pt x="7848" y="852538"/>
                  </a:lnTo>
                  <a:lnTo>
                    <a:pt x="10223" y="851815"/>
                  </a:lnTo>
                  <a:lnTo>
                    <a:pt x="12699" y="851573"/>
                  </a:lnTo>
                  <a:lnTo>
                    <a:pt x="433758" y="851573"/>
                  </a:lnTo>
                  <a:lnTo>
                    <a:pt x="532955" y="11138"/>
                  </a:lnTo>
                  <a:lnTo>
                    <a:pt x="533603" y="8395"/>
                  </a:lnTo>
                  <a:lnTo>
                    <a:pt x="534834" y="5855"/>
                  </a:lnTo>
                  <a:lnTo>
                    <a:pt x="536600" y="3645"/>
                  </a:lnTo>
                  <a:lnTo>
                    <a:pt x="538810" y="1880"/>
                  </a:lnTo>
                  <a:lnTo>
                    <a:pt x="541350" y="648"/>
                  </a:lnTo>
                  <a:lnTo>
                    <a:pt x="544106" y="13"/>
                  </a:lnTo>
                  <a:lnTo>
                    <a:pt x="546925" y="0"/>
                  </a:lnTo>
                  <a:moveTo>
                    <a:pt x="457657" y="865759"/>
                  </a:moveTo>
                  <a:lnTo>
                    <a:pt x="457073" y="868337"/>
                  </a:lnTo>
                  <a:lnTo>
                    <a:pt x="455980" y="870725"/>
                  </a:lnTo>
                  <a:lnTo>
                    <a:pt x="454419" y="872846"/>
                  </a:lnTo>
                  <a:lnTo>
                    <a:pt x="452450" y="874585"/>
                  </a:lnTo>
                  <a:lnTo>
                    <a:pt x="450164" y="875894"/>
                  </a:lnTo>
                  <a:lnTo>
                    <a:pt x="447662" y="876706"/>
                  </a:lnTo>
                  <a:lnTo>
                    <a:pt x="445045" y="876973"/>
                  </a:lnTo>
                  <a:lnTo>
                    <a:pt x="25399" y="876973"/>
                  </a:lnTo>
                  <a:lnTo>
                    <a:pt x="25399" y="1496733"/>
                  </a:lnTo>
                  <a:lnTo>
                    <a:pt x="2594026" y="1496733"/>
                  </a:lnTo>
                  <a:lnTo>
                    <a:pt x="2594026" y="876973"/>
                  </a:lnTo>
                  <a:lnTo>
                    <a:pt x="1093546" y="876973"/>
                  </a:lnTo>
                  <a:lnTo>
                    <a:pt x="1091032" y="876719"/>
                  </a:lnTo>
                  <a:lnTo>
                    <a:pt x="1088605" y="875970"/>
                  </a:lnTo>
                  <a:lnTo>
                    <a:pt x="1086383" y="874763"/>
                  </a:lnTo>
                  <a:lnTo>
                    <a:pt x="1084440" y="873125"/>
                  </a:lnTo>
                  <a:lnTo>
                    <a:pt x="1082865" y="871144"/>
                  </a:lnTo>
                  <a:lnTo>
                    <a:pt x="554030" y="49261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</p:grpSp>
      <p:pic>
        <p:nvPicPr>
          <p:cNvPr id="825" name="05A7B711-40FC-4D8B-3E5F-2F9060AEC102"/>
          <p:cNvPicPr>
            <a:picLocks noChangeAspect="1"/>
          </p:cNvPicPr>
          <p:nvPr/>
        </p:nvPicPr>
        <p:blipFill>
          <a:blip r:embed="rId3" cstate="print">
            <a:extLst>
              <a:ext uri="{6B2F786E-0D19-4AD5-85EC-346425959A52}"/>
            </a:extLst>
          </a:blip>
          <a:srcRect/>
          <a:stretch>
            <a:fillRect/>
          </a:stretch>
        </p:blipFill>
        <p:spPr>
          <a:xfrm>
            <a:off x="9279052" y="2808224"/>
            <a:ext cx="2914650" cy="685800"/>
          </a:xfrm>
          <a:prstGeom prst="rect">
            <a:avLst/>
          </a:prstGeom>
        </p:spPr>
      </p:pic>
      <p:grpSp>
        <p:nvGrpSpPr>
          <p:cNvPr id="826" name="Combination 826"/>
          <p:cNvGrpSpPr/>
          <p:nvPr/>
        </p:nvGrpSpPr>
        <p:grpSpPr>
          <a:xfrm>
            <a:off x="3626320" y="1795666"/>
            <a:ext cx="5338216" cy="3303219"/>
            <a:chOff x="3626320" y="1795666"/>
            <a:chExt cx="5338216" cy="3303219"/>
          </a:xfrm>
        </p:grpSpPr>
        <p:sp>
          <p:nvSpPr>
            <p:cNvPr id="827" name="VectorPath 827"/>
            <p:cNvSpPr/>
            <p:nvPr/>
          </p:nvSpPr>
          <p:spPr>
            <a:xfrm>
              <a:off x="3626320" y="1804365"/>
              <a:ext cx="2286000" cy="1252779"/>
            </a:xfrm>
            <a:custGeom>
              <a:avLst/>
              <a:gdLst/>
              <a:ahLst/>
              <a:cxnLst/>
              <a:rect l="l" t="t" r="r" b="b"/>
              <a:pathLst>
                <a:path w="2286000" h="1252779">
                  <a:moveTo>
                    <a:pt x="2275777" y="241"/>
                  </a:moveTo>
                  <a:lnTo>
                    <a:pt x="2278165" y="965"/>
                  </a:lnTo>
                  <a:lnTo>
                    <a:pt x="2280349" y="2146"/>
                  </a:lnTo>
                  <a:lnTo>
                    <a:pt x="2282279" y="3721"/>
                  </a:lnTo>
                  <a:lnTo>
                    <a:pt x="2283854" y="5639"/>
                  </a:lnTo>
                  <a:lnTo>
                    <a:pt x="2285035" y="7836"/>
                  </a:lnTo>
                  <a:lnTo>
                    <a:pt x="2285759" y="10224"/>
                  </a:lnTo>
                  <a:lnTo>
                    <a:pt x="2286000" y="12700"/>
                  </a:lnTo>
                  <a:lnTo>
                    <a:pt x="2286000" y="657860"/>
                  </a:lnTo>
                  <a:lnTo>
                    <a:pt x="2285759" y="660337"/>
                  </a:lnTo>
                  <a:lnTo>
                    <a:pt x="2285035" y="662724"/>
                  </a:lnTo>
                  <a:lnTo>
                    <a:pt x="2283854" y="664921"/>
                  </a:lnTo>
                  <a:lnTo>
                    <a:pt x="2282279" y="666839"/>
                  </a:lnTo>
                  <a:lnTo>
                    <a:pt x="2280349" y="668427"/>
                  </a:lnTo>
                  <a:lnTo>
                    <a:pt x="2278165" y="669595"/>
                  </a:lnTo>
                  <a:lnTo>
                    <a:pt x="2275777" y="670319"/>
                  </a:lnTo>
                  <a:lnTo>
                    <a:pt x="2273300" y="670560"/>
                  </a:lnTo>
                  <a:lnTo>
                    <a:pt x="1916676" y="670560"/>
                  </a:lnTo>
                  <a:lnTo>
                    <a:pt x="2186038" y="1234631"/>
                  </a:lnTo>
                  <a:lnTo>
                    <a:pt x="2186953" y="1237234"/>
                  </a:lnTo>
                  <a:lnTo>
                    <a:pt x="2187283" y="1239990"/>
                  </a:lnTo>
                  <a:lnTo>
                    <a:pt x="2187004" y="1242746"/>
                  </a:lnTo>
                  <a:lnTo>
                    <a:pt x="2186128" y="1245375"/>
                  </a:lnTo>
                  <a:lnTo>
                    <a:pt x="2184718" y="1247750"/>
                  </a:lnTo>
                  <a:lnTo>
                    <a:pt x="2182813" y="1249756"/>
                  </a:lnTo>
                  <a:lnTo>
                    <a:pt x="2180527" y="1251319"/>
                  </a:lnTo>
                  <a:lnTo>
                    <a:pt x="2177961" y="1252347"/>
                  </a:lnTo>
                  <a:lnTo>
                    <a:pt x="2175218" y="1252779"/>
                  </a:lnTo>
                  <a:lnTo>
                    <a:pt x="2172462" y="1252627"/>
                  </a:lnTo>
                  <a:lnTo>
                    <a:pt x="2169795" y="1251865"/>
                  </a:lnTo>
                  <a:lnTo>
                    <a:pt x="2167357" y="1250544"/>
                  </a:lnTo>
                  <a:lnTo>
                    <a:pt x="1327421" y="670560"/>
                  </a:lnTo>
                  <a:lnTo>
                    <a:pt x="12700" y="670560"/>
                  </a:lnTo>
                  <a:lnTo>
                    <a:pt x="10224" y="670319"/>
                  </a:lnTo>
                  <a:lnTo>
                    <a:pt x="7836" y="669595"/>
                  </a:lnTo>
                  <a:lnTo>
                    <a:pt x="5639" y="668427"/>
                  </a:lnTo>
                  <a:lnTo>
                    <a:pt x="3721" y="666839"/>
                  </a:lnTo>
                  <a:lnTo>
                    <a:pt x="2134" y="664921"/>
                  </a:lnTo>
                  <a:lnTo>
                    <a:pt x="965" y="662724"/>
                  </a:lnTo>
                  <a:lnTo>
                    <a:pt x="241" y="660337"/>
                  </a:lnTo>
                  <a:lnTo>
                    <a:pt x="0" y="657860"/>
                  </a:lnTo>
                  <a:lnTo>
                    <a:pt x="0" y="12700"/>
                  </a:lnTo>
                  <a:lnTo>
                    <a:pt x="241" y="10224"/>
                  </a:lnTo>
                  <a:lnTo>
                    <a:pt x="965" y="7836"/>
                  </a:lnTo>
                  <a:lnTo>
                    <a:pt x="2134" y="5639"/>
                  </a:lnTo>
                  <a:lnTo>
                    <a:pt x="3721" y="3721"/>
                  </a:lnTo>
                  <a:lnTo>
                    <a:pt x="5639" y="2146"/>
                  </a:lnTo>
                  <a:lnTo>
                    <a:pt x="7836" y="965"/>
                  </a:lnTo>
                  <a:lnTo>
                    <a:pt x="10224" y="241"/>
                  </a:lnTo>
                  <a:lnTo>
                    <a:pt x="12700" y="0"/>
                  </a:lnTo>
                  <a:lnTo>
                    <a:pt x="2273300" y="0"/>
                  </a:lnTo>
                  <a:moveTo>
                    <a:pt x="25400" y="25400"/>
                  </a:moveTo>
                  <a:lnTo>
                    <a:pt x="25400" y="645160"/>
                  </a:lnTo>
                  <a:lnTo>
                    <a:pt x="1331379" y="645160"/>
                  </a:lnTo>
                  <a:lnTo>
                    <a:pt x="1333919" y="645414"/>
                  </a:lnTo>
                  <a:lnTo>
                    <a:pt x="1336358" y="646176"/>
                  </a:lnTo>
                  <a:lnTo>
                    <a:pt x="1338593" y="647408"/>
                  </a:lnTo>
                  <a:lnTo>
                    <a:pt x="2142586" y="1202577"/>
                  </a:lnTo>
                  <a:lnTo>
                    <a:pt x="1885074" y="663334"/>
                  </a:lnTo>
                  <a:lnTo>
                    <a:pt x="1884210" y="660933"/>
                  </a:lnTo>
                  <a:lnTo>
                    <a:pt x="1883842" y="658393"/>
                  </a:lnTo>
                  <a:lnTo>
                    <a:pt x="1883994" y="655841"/>
                  </a:lnTo>
                  <a:lnTo>
                    <a:pt x="1884655" y="653377"/>
                  </a:lnTo>
                  <a:lnTo>
                    <a:pt x="1885785" y="651091"/>
                  </a:lnTo>
                  <a:lnTo>
                    <a:pt x="1887360" y="649072"/>
                  </a:lnTo>
                  <a:lnTo>
                    <a:pt x="1889303" y="647408"/>
                  </a:lnTo>
                  <a:lnTo>
                    <a:pt x="1891551" y="646176"/>
                  </a:lnTo>
                  <a:lnTo>
                    <a:pt x="1893989" y="645414"/>
                  </a:lnTo>
                  <a:lnTo>
                    <a:pt x="1896529" y="645160"/>
                  </a:lnTo>
                  <a:lnTo>
                    <a:pt x="2260600" y="645160"/>
                  </a:lnTo>
                  <a:lnTo>
                    <a:pt x="2260600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828" name="VectorPath 828"/>
            <p:cNvSpPr/>
            <p:nvPr/>
          </p:nvSpPr>
          <p:spPr>
            <a:xfrm>
              <a:off x="6313336" y="1795666"/>
              <a:ext cx="2651201" cy="1272616"/>
            </a:xfrm>
            <a:custGeom>
              <a:avLst/>
              <a:gdLst/>
              <a:ahLst/>
              <a:cxnLst/>
              <a:rect l="l" t="t" r="r" b="b"/>
              <a:pathLst>
                <a:path w="2651201" h="1272616">
                  <a:moveTo>
                    <a:pt x="2640991" y="254"/>
                  </a:moveTo>
                  <a:lnTo>
                    <a:pt x="2643366" y="978"/>
                  </a:lnTo>
                  <a:lnTo>
                    <a:pt x="2645563" y="2146"/>
                  </a:lnTo>
                  <a:lnTo>
                    <a:pt x="2647493" y="3721"/>
                  </a:lnTo>
                  <a:lnTo>
                    <a:pt x="2649068" y="5652"/>
                  </a:lnTo>
                  <a:lnTo>
                    <a:pt x="2650236" y="7849"/>
                  </a:lnTo>
                  <a:lnTo>
                    <a:pt x="2650960" y="10223"/>
                  </a:lnTo>
                  <a:lnTo>
                    <a:pt x="2651201" y="12700"/>
                  </a:lnTo>
                  <a:lnTo>
                    <a:pt x="2651201" y="657860"/>
                  </a:lnTo>
                  <a:lnTo>
                    <a:pt x="2650960" y="660336"/>
                  </a:lnTo>
                  <a:lnTo>
                    <a:pt x="2650236" y="662724"/>
                  </a:lnTo>
                  <a:lnTo>
                    <a:pt x="2649068" y="664921"/>
                  </a:lnTo>
                  <a:lnTo>
                    <a:pt x="2647493" y="666839"/>
                  </a:lnTo>
                  <a:lnTo>
                    <a:pt x="2645563" y="668427"/>
                  </a:lnTo>
                  <a:lnTo>
                    <a:pt x="2643366" y="669595"/>
                  </a:lnTo>
                  <a:lnTo>
                    <a:pt x="2640991" y="670319"/>
                  </a:lnTo>
                  <a:lnTo>
                    <a:pt x="2638501" y="670560"/>
                  </a:lnTo>
                  <a:lnTo>
                    <a:pt x="1113551" y="670560"/>
                  </a:lnTo>
                  <a:lnTo>
                    <a:pt x="712063" y="1267066"/>
                  </a:lnTo>
                  <a:lnTo>
                    <a:pt x="710311" y="1269162"/>
                  </a:lnTo>
                  <a:lnTo>
                    <a:pt x="708139" y="1270826"/>
                  </a:lnTo>
                  <a:lnTo>
                    <a:pt x="705675" y="1271981"/>
                  </a:lnTo>
                  <a:lnTo>
                    <a:pt x="703009" y="1272591"/>
                  </a:lnTo>
                  <a:lnTo>
                    <a:pt x="700278" y="1272616"/>
                  </a:lnTo>
                  <a:lnTo>
                    <a:pt x="697611" y="1272057"/>
                  </a:lnTo>
                  <a:lnTo>
                    <a:pt x="695122" y="1270940"/>
                  </a:lnTo>
                  <a:lnTo>
                    <a:pt x="692925" y="1269314"/>
                  </a:lnTo>
                  <a:lnTo>
                    <a:pt x="691122" y="1267257"/>
                  </a:lnTo>
                  <a:lnTo>
                    <a:pt x="689813" y="1264869"/>
                  </a:lnTo>
                  <a:lnTo>
                    <a:pt x="441878" y="670560"/>
                  </a:lnTo>
                  <a:lnTo>
                    <a:pt x="12700" y="670560"/>
                  </a:lnTo>
                  <a:lnTo>
                    <a:pt x="10223" y="670319"/>
                  </a:lnTo>
                  <a:lnTo>
                    <a:pt x="7836" y="669595"/>
                  </a:lnTo>
                  <a:lnTo>
                    <a:pt x="5652" y="668427"/>
                  </a:lnTo>
                  <a:lnTo>
                    <a:pt x="3721" y="666839"/>
                  </a:lnTo>
                  <a:lnTo>
                    <a:pt x="2146" y="664921"/>
                  </a:lnTo>
                  <a:lnTo>
                    <a:pt x="965" y="662724"/>
                  </a:lnTo>
                  <a:lnTo>
                    <a:pt x="241" y="660336"/>
                  </a:lnTo>
                  <a:lnTo>
                    <a:pt x="0" y="657860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49"/>
                  </a:lnTo>
                  <a:lnTo>
                    <a:pt x="2146" y="5652"/>
                  </a:lnTo>
                  <a:lnTo>
                    <a:pt x="3721" y="3721"/>
                  </a:lnTo>
                  <a:lnTo>
                    <a:pt x="5652" y="2146"/>
                  </a:lnTo>
                  <a:lnTo>
                    <a:pt x="7836" y="978"/>
                  </a:lnTo>
                  <a:lnTo>
                    <a:pt x="10223" y="254"/>
                  </a:lnTo>
                  <a:lnTo>
                    <a:pt x="12700" y="0"/>
                  </a:lnTo>
                  <a:lnTo>
                    <a:pt x="2638501" y="0"/>
                  </a:lnTo>
                  <a:moveTo>
                    <a:pt x="25400" y="25400"/>
                  </a:moveTo>
                  <a:lnTo>
                    <a:pt x="25400" y="645160"/>
                  </a:lnTo>
                  <a:lnTo>
                    <a:pt x="450342" y="645160"/>
                  </a:lnTo>
                  <a:lnTo>
                    <a:pt x="452806" y="645414"/>
                  </a:lnTo>
                  <a:lnTo>
                    <a:pt x="455181" y="646125"/>
                  </a:lnTo>
                  <a:lnTo>
                    <a:pt x="457378" y="647294"/>
                  </a:lnTo>
                  <a:lnTo>
                    <a:pt x="459308" y="648869"/>
                  </a:lnTo>
                  <a:lnTo>
                    <a:pt x="460883" y="650786"/>
                  </a:lnTo>
                  <a:lnTo>
                    <a:pt x="462052" y="652971"/>
                  </a:lnTo>
                  <a:lnTo>
                    <a:pt x="704165" y="1233325"/>
                  </a:lnTo>
                  <a:lnTo>
                    <a:pt x="1096252" y="650774"/>
                  </a:lnTo>
                  <a:lnTo>
                    <a:pt x="1097826" y="648856"/>
                  </a:lnTo>
                  <a:lnTo>
                    <a:pt x="1099757" y="647294"/>
                  </a:lnTo>
                  <a:lnTo>
                    <a:pt x="1101941" y="646125"/>
                  </a:lnTo>
                  <a:lnTo>
                    <a:pt x="1104316" y="645402"/>
                  </a:lnTo>
                  <a:lnTo>
                    <a:pt x="1106793" y="645160"/>
                  </a:lnTo>
                  <a:lnTo>
                    <a:pt x="2625801" y="645160"/>
                  </a:lnTo>
                  <a:lnTo>
                    <a:pt x="2625801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829" name="VectorPath 829"/>
            <p:cNvSpPr/>
            <p:nvPr/>
          </p:nvSpPr>
          <p:spPr>
            <a:xfrm>
              <a:off x="3626320" y="3586620"/>
              <a:ext cx="2286000" cy="1512265"/>
            </a:xfrm>
            <a:custGeom>
              <a:avLst/>
              <a:gdLst/>
              <a:ahLst/>
              <a:cxnLst/>
              <a:rect l="l" t="t" r="r" b="b"/>
              <a:pathLst>
                <a:path w="2286000" h="1512265">
                  <a:moveTo>
                    <a:pt x="2072424" y="368"/>
                  </a:moveTo>
                  <a:lnTo>
                    <a:pt x="2075015" y="1321"/>
                  </a:lnTo>
                  <a:lnTo>
                    <a:pt x="2077352" y="2819"/>
                  </a:lnTo>
                  <a:lnTo>
                    <a:pt x="2079308" y="4788"/>
                  </a:lnTo>
                  <a:lnTo>
                    <a:pt x="2080781" y="7137"/>
                  </a:lnTo>
                  <a:lnTo>
                    <a:pt x="2081721" y="9741"/>
                  </a:lnTo>
                  <a:lnTo>
                    <a:pt x="2082064" y="12497"/>
                  </a:lnTo>
                  <a:lnTo>
                    <a:pt x="2081810" y="15253"/>
                  </a:lnTo>
                  <a:lnTo>
                    <a:pt x="1912107" y="841705"/>
                  </a:lnTo>
                  <a:lnTo>
                    <a:pt x="2273300" y="841705"/>
                  </a:lnTo>
                  <a:lnTo>
                    <a:pt x="2275777" y="841947"/>
                  </a:lnTo>
                  <a:lnTo>
                    <a:pt x="2278165" y="842670"/>
                  </a:lnTo>
                  <a:lnTo>
                    <a:pt x="2280349" y="843851"/>
                  </a:lnTo>
                  <a:lnTo>
                    <a:pt x="2282279" y="845426"/>
                  </a:lnTo>
                  <a:lnTo>
                    <a:pt x="2283854" y="847356"/>
                  </a:lnTo>
                  <a:lnTo>
                    <a:pt x="2285035" y="849541"/>
                  </a:lnTo>
                  <a:lnTo>
                    <a:pt x="2285759" y="851929"/>
                  </a:lnTo>
                  <a:lnTo>
                    <a:pt x="2286000" y="854405"/>
                  </a:lnTo>
                  <a:lnTo>
                    <a:pt x="2286000" y="1499565"/>
                  </a:lnTo>
                  <a:lnTo>
                    <a:pt x="2285759" y="1502042"/>
                  </a:lnTo>
                  <a:lnTo>
                    <a:pt x="2285035" y="1504429"/>
                  </a:lnTo>
                  <a:lnTo>
                    <a:pt x="2283854" y="1506626"/>
                  </a:lnTo>
                  <a:lnTo>
                    <a:pt x="2282279" y="1508544"/>
                  </a:lnTo>
                  <a:lnTo>
                    <a:pt x="2280349" y="1510132"/>
                  </a:lnTo>
                  <a:lnTo>
                    <a:pt x="2278165" y="1511300"/>
                  </a:lnTo>
                  <a:lnTo>
                    <a:pt x="2275777" y="1512024"/>
                  </a:lnTo>
                  <a:lnTo>
                    <a:pt x="2273300" y="1512265"/>
                  </a:lnTo>
                  <a:lnTo>
                    <a:pt x="12700" y="1512265"/>
                  </a:lnTo>
                  <a:lnTo>
                    <a:pt x="10224" y="1512024"/>
                  </a:lnTo>
                  <a:lnTo>
                    <a:pt x="7836" y="1511300"/>
                  </a:lnTo>
                  <a:lnTo>
                    <a:pt x="5639" y="1510132"/>
                  </a:lnTo>
                  <a:lnTo>
                    <a:pt x="3721" y="1508544"/>
                  </a:lnTo>
                  <a:lnTo>
                    <a:pt x="2134" y="1506626"/>
                  </a:lnTo>
                  <a:lnTo>
                    <a:pt x="965" y="1504429"/>
                  </a:lnTo>
                  <a:lnTo>
                    <a:pt x="241" y="1502042"/>
                  </a:lnTo>
                  <a:lnTo>
                    <a:pt x="0" y="1499565"/>
                  </a:lnTo>
                  <a:lnTo>
                    <a:pt x="0" y="854405"/>
                  </a:lnTo>
                  <a:lnTo>
                    <a:pt x="241" y="851929"/>
                  </a:lnTo>
                  <a:lnTo>
                    <a:pt x="965" y="849541"/>
                  </a:lnTo>
                  <a:lnTo>
                    <a:pt x="2134" y="847356"/>
                  </a:lnTo>
                  <a:lnTo>
                    <a:pt x="3721" y="845426"/>
                  </a:lnTo>
                  <a:lnTo>
                    <a:pt x="5639" y="843851"/>
                  </a:lnTo>
                  <a:lnTo>
                    <a:pt x="7836" y="842670"/>
                  </a:lnTo>
                  <a:lnTo>
                    <a:pt x="10224" y="841947"/>
                  </a:lnTo>
                  <a:lnTo>
                    <a:pt x="12700" y="841705"/>
                  </a:lnTo>
                  <a:lnTo>
                    <a:pt x="1325626" y="841705"/>
                  </a:lnTo>
                  <a:lnTo>
                    <a:pt x="2059826" y="4331"/>
                  </a:lnTo>
                  <a:lnTo>
                    <a:pt x="2061857" y="2451"/>
                  </a:lnTo>
                  <a:lnTo>
                    <a:pt x="2064271" y="1067"/>
                  </a:lnTo>
                  <a:lnTo>
                    <a:pt x="2066913" y="241"/>
                  </a:lnTo>
                  <a:lnTo>
                    <a:pt x="2069668" y="0"/>
                  </a:lnTo>
                  <a:moveTo>
                    <a:pt x="1340930" y="862775"/>
                  </a:moveTo>
                  <a:lnTo>
                    <a:pt x="1338949" y="864603"/>
                  </a:lnTo>
                  <a:lnTo>
                    <a:pt x="1336624" y="865975"/>
                  </a:lnTo>
                  <a:lnTo>
                    <a:pt x="1334059" y="866826"/>
                  </a:lnTo>
                  <a:lnTo>
                    <a:pt x="1331379" y="867105"/>
                  </a:lnTo>
                  <a:lnTo>
                    <a:pt x="25400" y="867105"/>
                  </a:lnTo>
                  <a:lnTo>
                    <a:pt x="25400" y="1486865"/>
                  </a:lnTo>
                  <a:lnTo>
                    <a:pt x="2260600" y="1486865"/>
                  </a:lnTo>
                  <a:lnTo>
                    <a:pt x="2260600" y="867105"/>
                  </a:lnTo>
                  <a:lnTo>
                    <a:pt x="1896529" y="867105"/>
                  </a:lnTo>
                  <a:lnTo>
                    <a:pt x="1893735" y="866800"/>
                  </a:lnTo>
                  <a:lnTo>
                    <a:pt x="1891081" y="865873"/>
                  </a:lnTo>
                  <a:lnTo>
                    <a:pt x="1888693" y="864400"/>
                  </a:lnTo>
                  <a:lnTo>
                    <a:pt x="1886687" y="862431"/>
                  </a:lnTo>
                  <a:lnTo>
                    <a:pt x="1885163" y="860069"/>
                  </a:lnTo>
                  <a:lnTo>
                    <a:pt x="1884197" y="857440"/>
                  </a:lnTo>
                  <a:lnTo>
                    <a:pt x="1883829" y="854647"/>
                  </a:lnTo>
                  <a:lnTo>
                    <a:pt x="1884096" y="851852"/>
                  </a:lnTo>
                  <a:lnTo>
                    <a:pt x="2047279" y="57151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</p:grpSp>
      <p:sp>
        <p:nvSpPr>
          <p:cNvPr id="830" name="VectorPath 830"/>
          <p:cNvSpPr/>
          <p:nvPr/>
        </p:nvSpPr>
        <p:spPr>
          <a:xfrm>
            <a:off x="939292" y="3517049"/>
            <a:ext cx="3427704" cy="1581836"/>
          </a:xfrm>
          <a:custGeom>
            <a:avLst/>
            <a:gdLst/>
            <a:ahLst/>
            <a:cxnLst/>
            <a:rect l="l" t="t" r="r" b="b"/>
            <a:pathLst>
              <a:path w="3427704" h="1581836">
                <a:moveTo>
                  <a:pt x="3417634" y="267"/>
                </a:moveTo>
                <a:lnTo>
                  <a:pt x="3420212" y="1093"/>
                </a:lnTo>
                <a:lnTo>
                  <a:pt x="3422549" y="2439"/>
                </a:lnTo>
                <a:lnTo>
                  <a:pt x="3424543" y="4255"/>
                </a:lnTo>
                <a:lnTo>
                  <a:pt x="3426117" y="6452"/>
                </a:lnTo>
                <a:lnTo>
                  <a:pt x="3427184" y="8941"/>
                </a:lnTo>
                <a:lnTo>
                  <a:pt x="3427704" y="11583"/>
                </a:lnTo>
                <a:lnTo>
                  <a:pt x="3427654" y="14288"/>
                </a:lnTo>
                <a:lnTo>
                  <a:pt x="3427032" y="16917"/>
                </a:lnTo>
                <a:lnTo>
                  <a:pt x="3425863" y="19355"/>
                </a:lnTo>
                <a:lnTo>
                  <a:pt x="3424212" y="21489"/>
                </a:lnTo>
                <a:lnTo>
                  <a:pt x="3422155" y="23229"/>
                </a:lnTo>
                <a:lnTo>
                  <a:pt x="2105047" y="911276"/>
                </a:lnTo>
                <a:lnTo>
                  <a:pt x="2473656" y="911276"/>
                </a:lnTo>
                <a:lnTo>
                  <a:pt x="2476145" y="911518"/>
                </a:lnTo>
                <a:lnTo>
                  <a:pt x="2478520" y="912241"/>
                </a:lnTo>
                <a:lnTo>
                  <a:pt x="2480717" y="913422"/>
                </a:lnTo>
                <a:lnTo>
                  <a:pt x="2482647" y="914997"/>
                </a:lnTo>
                <a:lnTo>
                  <a:pt x="2484222" y="916927"/>
                </a:lnTo>
                <a:lnTo>
                  <a:pt x="2485390" y="919112"/>
                </a:lnTo>
                <a:lnTo>
                  <a:pt x="2486114" y="921500"/>
                </a:lnTo>
                <a:lnTo>
                  <a:pt x="2486356" y="923976"/>
                </a:lnTo>
                <a:lnTo>
                  <a:pt x="2486356" y="1569136"/>
                </a:lnTo>
                <a:lnTo>
                  <a:pt x="2486114" y="1571613"/>
                </a:lnTo>
                <a:lnTo>
                  <a:pt x="2485390" y="1574000"/>
                </a:lnTo>
                <a:lnTo>
                  <a:pt x="2484222" y="1576197"/>
                </a:lnTo>
                <a:lnTo>
                  <a:pt x="2482647" y="1578115"/>
                </a:lnTo>
                <a:lnTo>
                  <a:pt x="2480717" y="1579702"/>
                </a:lnTo>
                <a:lnTo>
                  <a:pt x="2478520" y="1580871"/>
                </a:lnTo>
                <a:lnTo>
                  <a:pt x="2476145" y="1581595"/>
                </a:lnTo>
                <a:lnTo>
                  <a:pt x="2473656" y="1581836"/>
                </a:lnTo>
                <a:lnTo>
                  <a:pt x="12700" y="1581836"/>
                </a:lnTo>
                <a:lnTo>
                  <a:pt x="10223" y="1581595"/>
                </a:lnTo>
                <a:lnTo>
                  <a:pt x="7849" y="1580871"/>
                </a:lnTo>
                <a:lnTo>
                  <a:pt x="5651" y="1579702"/>
                </a:lnTo>
                <a:lnTo>
                  <a:pt x="3721" y="1578115"/>
                </a:lnTo>
                <a:lnTo>
                  <a:pt x="2146" y="1576197"/>
                </a:lnTo>
                <a:lnTo>
                  <a:pt x="965" y="1574000"/>
                </a:lnTo>
                <a:lnTo>
                  <a:pt x="254" y="1571613"/>
                </a:lnTo>
                <a:lnTo>
                  <a:pt x="0" y="1569136"/>
                </a:lnTo>
                <a:lnTo>
                  <a:pt x="0" y="923976"/>
                </a:lnTo>
                <a:lnTo>
                  <a:pt x="254" y="921500"/>
                </a:lnTo>
                <a:lnTo>
                  <a:pt x="965" y="919112"/>
                </a:lnTo>
                <a:lnTo>
                  <a:pt x="2146" y="916927"/>
                </a:lnTo>
                <a:lnTo>
                  <a:pt x="3721" y="914997"/>
                </a:lnTo>
                <a:lnTo>
                  <a:pt x="5651" y="913422"/>
                </a:lnTo>
                <a:lnTo>
                  <a:pt x="7849" y="912241"/>
                </a:lnTo>
                <a:lnTo>
                  <a:pt x="10223" y="911518"/>
                </a:lnTo>
                <a:lnTo>
                  <a:pt x="12700" y="911276"/>
                </a:lnTo>
                <a:lnTo>
                  <a:pt x="1445472" y="911276"/>
                </a:lnTo>
                <a:lnTo>
                  <a:pt x="3409709" y="1169"/>
                </a:lnTo>
                <a:lnTo>
                  <a:pt x="3412274" y="305"/>
                </a:lnTo>
                <a:lnTo>
                  <a:pt x="3414954" y="0"/>
                </a:lnTo>
                <a:moveTo>
                  <a:pt x="1453604" y="935508"/>
                </a:moveTo>
                <a:lnTo>
                  <a:pt x="1451001" y="936384"/>
                </a:lnTo>
                <a:lnTo>
                  <a:pt x="1448257" y="936676"/>
                </a:lnTo>
                <a:lnTo>
                  <a:pt x="25400" y="936676"/>
                </a:lnTo>
                <a:lnTo>
                  <a:pt x="25400" y="1556436"/>
                </a:lnTo>
                <a:lnTo>
                  <a:pt x="2460956" y="1556436"/>
                </a:lnTo>
                <a:lnTo>
                  <a:pt x="2460956" y="936676"/>
                </a:lnTo>
                <a:lnTo>
                  <a:pt x="2063496" y="936676"/>
                </a:lnTo>
                <a:lnTo>
                  <a:pt x="2060829" y="936397"/>
                </a:lnTo>
                <a:lnTo>
                  <a:pt x="2058264" y="935546"/>
                </a:lnTo>
                <a:lnTo>
                  <a:pt x="2055952" y="934187"/>
                </a:lnTo>
                <a:lnTo>
                  <a:pt x="2053971" y="932371"/>
                </a:lnTo>
                <a:lnTo>
                  <a:pt x="2052409" y="930161"/>
                </a:lnTo>
                <a:lnTo>
                  <a:pt x="2051355" y="927684"/>
                </a:lnTo>
                <a:lnTo>
                  <a:pt x="2050847" y="925043"/>
                </a:lnTo>
                <a:lnTo>
                  <a:pt x="2050910" y="922350"/>
                </a:lnTo>
                <a:lnTo>
                  <a:pt x="2051533" y="919734"/>
                </a:lnTo>
                <a:lnTo>
                  <a:pt x="2052688" y="917308"/>
                </a:lnTo>
                <a:lnTo>
                  <a:pt x="2054339" y="915175"/>
                </a:lnTo>
                <a:lnTo>
                  <a:pt x="2056397" y="913447"/>
                </a:lnTo>
                <a:lnTo>
                  <a:pt x="3276101" y="91074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831" name="TextBox831"/>
          <p:cNvSpPr txBox="1"/>
          <p:nvPr/>
        </p:nvSpPr>
        <p:spPr>
          <a:xfrm>
            <a:off x="939292" y="3517049"/>
            <a:ext cx="4847933" cy="15818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2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791168" marR="0" indent="0" eaLnBrk="0">
              <a:lnSpc>
                <a:spcPct val="101488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A3.</a:t>
            </a:r>
            <a:r>
              <a:rPr lang="en-US" altLang="zh-CN" sz="1400" kern="0" spc="-15" baseline="0" noProof="0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应用程序对返回数据的</a:t>
            </a:r>
          </a:p>
          <a:p>
            <a:pPr marL="2791168" marR="0" indent="0" eaLnBrk="0">
              <a:lnSpc>
                <a:spcPct val="98511"/>
              </a:lnSpc>
            </a:pPr>
            <a:r>
              <a:rPr lang="en-US" altLang="zh-CN" sz="140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处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理时间</a:t>
            </a:r>
          </a:p>
          <a:p>
            <a:pPr marL="0" marR="0" indent="0" eaLnBrk="0">
              <a:lnSpc>
                <a:spcPct val="8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832" name="TextBox832"/>
          <p:cNvSpPr txBox="1"/>
          <p:nvPr/>
        </p:nvSpPr>
        <p:spPr>
          <a:xfrm>
            <a:off x="1043432" y="1916219"/>
            <a:ext cx="2268220" cy="30492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305435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1：浏览器发送HTTP请求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给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服务器的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网络传输时间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N4.</a:t>
            </a:r>
            <a:r>
              <a:rPr lang="en-US" altLang="zh-CN" sz="1400" kern="0" spc="-15" baseline="0" noProof="0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应用服务器将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HTTP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响应返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回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给浏览器的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网络传输时间</a:t>
            </a:r>
          </a:p>
        </p:txBody>
      </p:sp>
      <p:pic>
        <p:nvPicPr>
          <p:cNvPr id="833" name="DCB835B8-2338-4121-869D-A29AA17CB8AF"/>
          <p:cNvPicPr>
            <a:picLocks noChangeAspect="1"/>
          </p:cNvPicPr>
          <p:nvPr/>
        </p:nvPicPr>
        <p:blipFill>
          <a:blip r:embed="rId4" cstate="print">
            <a:extLst>
              <a:ext uri="{088FA84A-80C1-46B3-8398-005361D20948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834" name="TextBox834"/>
          <p:cNvSpPr txBox="1"/>
          <p:nvPr/>
        </p:nvSpPr>
        <p:spPr>
          <a:xfrm>
            <a:off x="3468658" y="1907520"/>
            <a:ext cx="5373666" cy="30787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61802" marR="0" indent="0" eaLnBrk="0">
              <a:lnSpc>
                <a:spcPct val="97976"/>
              </a:lnSpc>
            </a:pPr>
            <a:r>
              <a:rPr lang="en-US" altLang="zh-CN" sz="2100" kern="0" spc="0" baseline="-238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A1：应用程序对HTTP请求</a:t>
            </a:r>
            <a:r>
              <a:rPr lang="en-US" altLang="zh-CN" sz="2100" kern="0" spc="7575" baseline="-2381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2：应用服务器发送指令给数</a:t>
            </a:r>
          </a:p>
          <a:p>
            <a:pPr marL="261802" marR="0" indent="0" eaLnBrk="0">
              <a:lnSpc>
                <a:spcPct val="100000"/>
              </a:lnSpc>
            </a:pPr>
            <a:r>
              <a:rPr lang="en-US" altLang="zh-CN" sz="2100" kern="0" spc="15" baseline="-238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2100" kern="0" spc="5" baseline="-2381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处</a:t>
            </a:r>
            <a:r>
              <a:rPr lang="en-US" altLang="zh-CN" sz="2100" kern="0" spc="0" baseline="-2381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理时间</a:t>
            </a:r>
            <a:r>
              <a:rPr lang="en-US" altLang="zh-CN" sz="2100" kern="0" spc="20120" baseline="-2381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库服务器的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网络传输时间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127036" marR="0" indent="0" eaLnBrk="0">
              <a:lnSpc>
                <a:spcPct val="101934"/>
              </a:lnSpc>
              <a:spcAft>
                <a:spcPts val="69"/>
              </a:spcAft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N3.</a:t>
            </a:r>
            <a:r>
              <a:rPr lang="en-US" altLang="zh-CN" sz="1400" kern="0" spc="-15" baseline="0" noProof="0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数据库执行的结果返回给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应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用服务器的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网络传输时间</a:t>
            </a:r>
          </a:p>
        </p:txBody>
      </p:sp>
      <p:sp>
        <p:nvSpPr>
          <p:cNvPr id="835" name="TextBox835"/>
          <p:cNvSpPr txBox="1"/>
          <p:nvPr/>
        </p:nvSpPr>
        <p:spPr>
          <a:xfrm>
            <a:off x="9753714" y="2920079"/>
            <a:ext cx="2317115" cy="426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2：数据库中执行SQL语句的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处</a:t>
            </a:r>
            <a:r>
              <a:rPr lang="en-US" altLang="zh-CN" sz="140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理时间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（增、删、改、查）</a:t>
            </a:r>
          </a:p>
        </p:txBody>
      </p:sp>
      <p:sp>
        <p:nvSpPr>
          <p:cNvPr id="837" name="VectorPath 83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838" name="VectorPath 83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768FD83B-7763-4D3E-3B37-0E28E003E695}"/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" name="Combination 83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840" name="VectorPath 84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841" name="VectorPath 84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842" name="TextBox842"/>
          <p:cNvSpPr txBox="1"/>
          <p:nvPr/>
        </p:nvSpPr>
        <p:spPr>
          <a:xfrm>
            <a:off x="802323" y="345580"/>
            <a:ext cx="137795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0-并发数</a:t>
            </a:r>
          </a:p>
        </p:txBody>
      </p:sp>
      <p:sp>
        <p:nvSpPr>
          <p:cNvPr id="844" name="VectorPath 84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grpSp>
        <p:nvGrpSpPr>
          <p:cNvPr id="845" name="Combination 845"/>
          <p:cNvGrpSpPr/>
          <p:nvPr/>
        </p:nvGrpSpPr>
        <p:grpSpPr>
          <a:xfrm>
            <a:off x="5494020" y="3519869"/>
            <a:ext cx="5730025" cy="1959470"/>
            <a:chOff x="5494020" y="3519869"/>
            <a:chExt cx="5730025" cy="1959470"/>
          </a:xfrm>
        </p:grpSpPr>
        <p:sp>
          <p:nvSpPr>
            <p:cNvPr id="846" name="VectorPath 846"/>
            <p:cNvSpPr/>
            <p:nvPr/>
          </p:nvSpPr>
          <p:spPr>
            <a:xfrm>
              <a:off x="6861048" y="4610100"/>
              <a:ext cx="4351020" cy="856488"/>
            </a:xfrm>
            <a:custGeom>
              <a:avLst/>
              <a:gdLst/>
              <a:ahLst/>
              <a:cxnLst/>
              <a:rect l="l" t="t" r="r" b="b"/>
              <a:pathLst>
                <a:path w="4351020" h="856488">
                  <a:moveTo>
                    <a:pt x="0" y="0"/>
                  </a:moveTo>
                  <a:lnTo>
                    <a:pt x="4351020" y="0"/>
                  </a:lnTo>
                  <a:lnTo>
                    <a:pt x="4351020" y="856488"/>
                  </a:lnTo>
                  <a:lnTo>
                    <a:pt x="0" y="856488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847" name="VectorPath 847"/>
            <p:cNvSpPr/>
            <p:nvPr/>
          </p:nvSpPr>
          <p:spPr>
            <a:xfrm>
              <a:off x="6848819" y="4597400"/>
              <a:ext cx="4375226" cy="881939"/>
            </a:xfrm>
            <a:custGeom>
              <a:avLst/>
              <a:gdLst/>
              <a:ahLst/>
              <a:cxnLst/>
              <a:rect l="l" t="t" r="r" b="b"/>
              <a:pathLst>
                <a:path w="4375226" h="881939">
                  <a:moveTo>
                    <a:pt x="4365003" y="241"/>
                  </a:moveTo>
                  <a:lnTo>
                    <a:pt x="4367377" y="965"/>
                  </a:lnTo>
                  <a:lnTo>
                    <a:pt x="4369575" y="2146"/>
                  </a:lnTo>
                  <a:lnTo>
                    <a:pt x="4371506" y="3721"/>
                  </a:lnTo>
                  <a:lnTo>
                    <a:pt x="4373080" y="5652"/>
                  </a:lnTo>
                  <a:lnTo>
                    <a:pt x="4374248" y="7836"/>
                  </a:lnTo>
                  <a:lnTo>
                    <a:pt x="4374973" y="10223"/>
                  </a:lnTo>
                  <a:lnTo>
                    <a:pt x="4375226" y="12700"/>
                  </a:lnTo>
                  <a:lnTo>
                    <a:pt x="4375226" y="869239"/>
                  </a:lnTo>
                  <a:lnTo>
                    <a:pt x="4374973" y="871715"/>
                  </a:lnTo>
                  <a:lnTo>
                    <a:pt x="4374248" y="874102"/>
                  </a:lnTo>
                  <a:lnTo>
                    <a:pt x="4373080" y="876300"/>
                  </a:lnTo>
                  <a:lnTo>
                    <a:pt x="4371506" y="878218"/>
                  </a:lnTo>
                  <a:lnTo>
                    <a:pt x="4369575" y="879806"/>
                  </a:lnTo>
                  <a:lnTo>
                    <a:pt x="4367377" y="880974"/>
                  </a:lnTo>
                  <a:lnTo>
                    <a:pt x="4365003" y="881697"/>
                  </a:lnTo>
                  <a:lnTo>
                    <a:pt x="4362526" y="881939"/>
                  </a:lnTo>
                  <a:lnTo>
                    <a:pt x="12700" y="881939"/>
                  </a:lnTo>
                  <a:lnTo>
                    <a:pt x="10223" y="881697"/>
                  </a:lnTo>
                  <a:lnTo>
                    <a:pt x="7836" y="880974"/>
                  </a:lnTo>
                  <a:lnTo>
                    <a:pt x="5638" y="879806"/>
                  </a:lnTo>
                  <a:lnTo>
                    <a:pt x="3721" y="878218"/>
                  </a:lnTo>
                  <a:lnTo>
                    <a:pt x="2146" y="876300"/>
                  </a:lnTo>
                  <a:lnTo>
                    <a:pt x="964" y="874102"/>
                  </a:lnTo>
                  <a:lnTo>
                    <a:pt x="241" y="871715"/>
                  </a:lnTo>
                  <a:lnTo>
                    <a:pt x="0" y="869239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4" y="7836"/>
                  </a:lnTo>
                  <a:lnTo>
                    <a:pt x="2146" y="5652"/>
                  </a:lnTo>
                  <a:lnTo>
                    <a:pt x="3721" y="3721"/>
                  </a:lnTo>
                  <a:lnTo>
                    <a:pt x="5638" y="2146"/>
                  </a:lnTo>
                  <a:lnTo>
                    <a:pt x="7836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4362526" y="0"/>
                  </a:lnTo>
                  <a:moveTo>
                    <a:pt x="25400" y="25400"/>
                  </a:moveTo>
                  <a:lnTo>
                    <a:pt x="25400" y="856539"/>
                  </a:lnTo>
                  <a:lnTo>
                    <a:pt x="4349826" y="856539"/>
                  </a:lnTo>
                  <a:lnTo>
                    <a:pt x="4349826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848" name="VectorPath 848"/>
            <p:cNvSpPr/>
            <p:nvPr/>
          </p:nvSpPr>
          <p:spPr>
            <a:xfrm>
              <a:off x="6848819" y="3519869"/>
              <a:ext cx="4375226" cy="881939"/>
            </a:xfrm>
            <a:custGeom>
              <a:avLst/>
              <a:gdLst/>
              <a:ahLst/>
              <a:cxnLst/>
              <a:rect l="l" t="t" r="r" b="b"/>
              <a:pathLst>
                <a:path w="4375226" h="881939">
                  <a:moveTo>
                    <a:pt x="4365003" y="241"/>
                  </a:moveTo>
                  <a:lnTo>
                    <a:pt x="4367377" y="965"/>
                  </a:lnTo>
                  <a:lnTo>
                    <a:pt x="4369575" y="2133"/>
                  </a:lnTo>
                  <a:lnTo>
                    <a:pt x="4371506" y="3721"/>
                  </a:lnTo>
                  <a:lnTo>
                    <a:pt x="4373080" y="5639"/>
                  </a:lnTo>
                  <a:lnTo>
                    <a:pt x="4374248" y="7836"/>
                  </a:lnTo>
                  <a:lnTo>
                    <a:pt x="4374973" y="10223"/>
                  </a:lnTo>
                  <a:lnTo>
                    <a:pt x="4375226" y="12700"/>
                  </a:lnTo>
                  <a:lnTo>
                    <a:pt x="4375226" y="869239"/>
                  </a:lnTo>
                  <a:lnTo>
                    <a:pt x="4374973" y="871715"/>
                  </a:lnTo>
                  <a:lnTo>
                    <a:pt x="4374248" y="874103"/>
                  </a:lnTo>
                  <a:lnTo>
                    <a:pt x="4373080" y="876300"/>
                  </a:lnTo>
                  <a:lnTo>
                    <a:pt x="4371506" y="878218"/>
                  </a:lnTo>
                  <a:lnTo>
                    <a:pt x="4369575" y="879792"/>
                  </a:lnTo>
                  <a:lnTo>
                    <a:pt x="4367377" y="880973"/>
                  </a:lnTo>
                  <a:lnTo>
                    <a:pt x="4365003" y="881697"/>
                  </a:lnTo>
                  <a:lnTo>
                    <a:pt x="4362526" y="881939"/>
                  </a:lnTo>
                  <a:lnTo>
                    <a:pt x="12700" y="881939"/>
                  </a:lnTo>
                  <a:lnTo>
                    <a:pt x="10223" y="881697"/>
                  </a:lnTo>
                  <a:lnTo>
                    <a:pt x="7836" y="880973"/>
                  </a:lnTo>
                  <a:lnTo>
                    <a:pt x="5638" y="879792"/>
                  </a:lnTo>
                  <a:lnTo>
                    <a:pt x="3721" y="878218"/>
                  </a:lnTo>
                  <a:lnTo>
                    <a:pt x="2146" y="876300"/>
                  </a:lnTo>
                  <a:lnTo>
                    <a:pt x="964" y="874103"/>
                  </a:lnTo>
                  <a:lnTo>
                    <a:pt x="241" y="871715"/>
                  </a:lnTo>
                  <a:lnTo>
                    <a:pt x="0" y="869239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4" y="7836"/>
                  </a:lnTo>
                  <a:lnTo>
                    <a:pt x="2146" y="5639"/>
                  </a:lnTo>
                  <a:lnTo>
                    <a:pt x="3721" y="3721"/>
                  </a:lnTo>
                  <a:lnTo>
                    <a:pt x="5638" y="2133"/>
                  </a:lnTo>
                  <a:lnTo>
                    <a:pt x="7836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4362526" y="0"/>
                  </a:lnTo>
                  <a:moveTo>
                    <a:pt x="25400" y="25400"/>
                  </a:moveTo>
                  <a:lnTo>
                    <a:pt x="25400" y="856539"/>
                  </a:lnTo>
                  <a:lnTo>
                    <a:pt x="4349826" y="856539"/>
                  </a:lnTo>
                  <a:lnTo>
                    <a:pt x="4349826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849" name="VectorPath 849"/>
            <p:cNvSpPr/>
            <p:nvPr/>
          </p:nvSpPr>
          <p:spPr>
            <a:xfrm>
              <a:off x="5494020" y="3889248"/>
              <a:ext cx="1237488" cy="152400"/>
            </a:xfrm>
            <a:custGeom>
              <a:avLst/>
              <a:gdLst/>
              <a:ahLst/>
              <a:cxnLst/>
              <a:rect l="l" t="t" r="r" b="b"/>
              <a:pathLst>
                <a:path w="1237488" h="152400">
                  <a:moveTo>
                    <a:pt x="0" y="38100"/>
                  </a:moveTo>
                  <a:lnTo>
                    <a:pt x="1161288" y="38100"/>
                  </a:lnTo>
                  <a:lnTo>
                    <a:pt x="1161288" y="0"/>
                  </a:lnTo>
                  <a:lnTo>
                    <a:pt x="1237488" y="76200"/>
                  </a:lnTo>
                  <a:lnTo>
                    <a:pt x="1161288" y="152400"/>
                  </a:lnTo>
                  <a:lnTo>
                    <a:pt x="1161288" y="114300"/>
                  </a:lnTo>
                  <a:lnTo>
                    <a:pt x="0" y="114300"/>
                  </a:lnTo>
                  <a:lnTo>
                    <a:pt x="0" y="381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</p:grpSp>
      <p:sp>
        <p:nvSpPr>
          <p:cNvPr id="850" name="VectorPath 850"/>
          <p:cNvSpPr/>
          <p:nvPr/>
        </p:nvSpPr>
        <p:spPr>
          <a:xfrm>
            <a:off x="1638745" y="1269987"/>
            <a:ext cx="8134186" cy="929323"/>
          </a:xfrm>
          <a:custGeom>
            <a:avLst/>
            <a:gdLst/>
            <a:ahLst/>
            <a:cxnLst/>
            <a:rect l="l" t="t" r="r" b="b"/>
            <a:pathLst>
              <a:path w="8134186" h="929323">
                <a:moveTo>
                  <a:pt x="8123961" y="241"/>
                </a:moveTo>
                <a:lnTo>
                  <a:pt x="8126337" y="965"/>
                </a:lnTo>
                <a:lnTo>
                  <a:pt x="8128533" y="2146"/>
                </a:lnTo>
                <a:lnTo>
                  <a:pt x="8130465" y="3721"/>
                </a:lnTo>
                <a:lnTo>
                  <a:pt x="8132039" y="5652"/>
                </a:lnTo>
                <a:lnTo>
                  <a:pt x="8133208" y="7849"/>
                </a:lnTo>
                <a:lnTo>
                  <a:pt x="8133931" y="10224"/>
                </a:lnTo>
                <a:lnTo>
                  <a:pt x="8134184" y="12700"/>
                </a:lnTo>
                <a:lnTo>
                  <a:pt x="8134184" y="916623"/>
                </a:lnTo>
                <a:lnTo>
                  <a:pt x="8133931" y="919099"/>
                </a:lnTo>
                <a:lnTo>
                  <a:pt x="8133208" y="921487"/>
                </a:lnTo>
                <a:lnTo>
                  <a:pt x="8132039" y="923671"/>
                </a:lnTo>
                <a:lnTo>
                  <a:pt x="8130465" y="925602"/>
                </a:lnTo>
                <a:lnTo>
                  <a:pt x="8128533" y="927176"/>
                </a:lnTo>
                <a:lnTo>
                  <a:pt x="8126337" y="928358"/>
                </a:lnTo>
                <a:lnTo>
                  <a:pt x="8123961" y="929082"/>
                </a:lnTo>
                <a:lnTo>
                  <a:pt x="8121485" y="929323"/>
                </a:lnTo>
                <a:lnTo>
                  <a:pt x="12700" y="929323"/>
                </a:lnTo>
                <a:lnTo>
                  <a:pt x="10223" y="929082"/>
                </a:lnTo>
                <a:lnTo>
                  <a:pt x="7836" y="928358"/>
                </a:lnTo>
                <a:lnTo>
                  <a:pt x="5639" y="927176"/>
                </a:lnTo>
                <a:lnTo>
                  <a:pt x="3721" y="925602"/>
                </a:lnTo>
                <a:lnTo>
                  <a:pt x="2134" y="923671"/>
                </a:lnTo>
                <a:lnTo>
                  <a:pt x="965" y="921487"/>
                </a:lnTo>
                <a:lnTo>
                  <a:pt x="241" y="919099"/>
                </a:lnTo>
                <a:lnTo>
                  <a:pt x="0" y="916623"/>
                </a:lnTo>
                <a:lnTo>
                  <a:pt x="0" y="12700"/>
                </a:lnTo>
                <a:lnTo>
                  <a:pt x="241" y="10224"/>
                </a:lnTo>
                <a:lnTo>
                  <a:pt x="965" y="7849"/>
                </a:lnTo>
                <a:lnTo>
                  <a:pt x="2134" y="5652"/>
                </a:lnTo>
                <a:lnTo>
                  <a:pt x="3721" y="3721"/>
                </a:lnTo>
                <a:lnTo>
                  <a:pt x="5639" y="2146"/>
                </a:lnTo>
                <a:lnTo>
                  <a:pt x="7836" y="965"/>
                </a:lnTo>
                <a:lnTo>
                  <a:pt x="10223" y="241"/>
                </a:lnTo>
                <a:lnTo>
                  <a:pt x="12700" y="0"/>
                </a:lnTo>
                <a:lnTo>
                  <a:pt x="8121485" y="0"/>
                </a:lnTo>
                <a:moveTo>
                  <a:pt x="25400" y="25400"/>
                </a:moveTo>
                <a:lnTo>
                  <a:pt x="25400" y="903923"/>
                </a:lnTo>
                <a:lnTo>
                  <a:pt x="8108784" y="903923"/>
                </a:lnTo>
                <a:lnTo>
                  <a:pt x="8108784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851" name="TextBox851"/>
          <p:cNvSpPr txBox="1"/>
          <p:nvPr/>
        </p:nvSpPr>
        <p:spPr>
          <a:xfrm>
            <a:off x="1595603" y="1606611"/>
            <a:ext cx="9518066" cy="37596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98602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并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发(用户)数：某一时刻同时向服务器发送请求的用户数。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淘宝系统案例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哪个是并发数？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81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430571" marR="0" indent="0" eaLnBrk="0">
              <a:lnSpc>
                <a:spcPct val="9301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统用户数（系统注册的总用户数）</a:t>
            </a:r>
          </a:p>
          <a:p>
            <a:pPr marL="0" marR="0" indent="0" eaLnBrk="0">
              <a:lnSpc>
                <a:spcPct val="86021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场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景1：淘宝商城，注册用户数有5亿。</a:t>
            </a:r>
          </a:p>
          <a:p>
            <a:pPr marL="5430571" marR="0" indent="0" eaLnBrk="0">
              <a:lnSpc>
                <a:spcPct val="95967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数据库用户表的数据条数，对性能无影</a:t>
            </a:r>
          </a:p>
          <a:p>
            <a:pPr marL="0" marR="0" indent="0" eaLnBrk="0">
              <a:lnSpc>
                <a:spcPct val="8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430571" marR="0" indent="0" eaLnBrk="0">
              <a:lnSpc>
                <a:spcPct val="99193"/>
              </a:lnSpc>
              <a:spcAft>
                <a:spcPts val="485"/>
              </a:spcAft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</a:t>
            </a:r>
          </a:p>
          <a:p>
            <a:pPr marL="5430571" marR="0" indent="0" eaLnBrk="0">
              <a:lnSpc>
                <a:spcPct val="98655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线用户数（某段时间内访问过系统的用户）</a:t>
            </a:r>
          </a:p>
          <a:p>
            <a:pPr marL="0" marR="0" indent="0" eaLnBrk="0">
              <a:lnSpc>
                <a:spcPct val="78763"/>
              </a:lnSpc>
            </a:pPr>
            <a:r>
              <a:rPr lang="en-US" altLang="zh-CN" sz="2325" kern="0" spc="-25" baseline="-1273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场</a:t>
            </a:r>
            <a:r>
              <a:rPr lang="en-US" altLang="zh-CN" sz="2325" kern="0" spc="0" baseline="-12733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景2：当前登录了淘宝商城的用户数为2000万。</a:t>
            </a:r>
          </a:p>
          <a:p>
            <a:pPr marL="5430571" marR="0" indent="0" eaLnBrk="0">
              <a:lnSpc>
                <a:spcPct val="97849"/>
              </a:lnSpc>
              <a:spcAft>
                <a:spcPts val="0"/>
              </a:spcAft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这些不一定同时向系统在提交请求</a:t>
            </a:r>
          </a:p>
        </p:txBody>
      </p:sp>
      <p:sp>
        <p:nvSpPr>
          <p:cNvPr id="853" name="VectorPath 853"/>
          <p:cNvSpPr/>
          <p:nvPr/>
        </p:nvSpPr>
        <p:spPr>
          <a:xfrm>
            <a:off x="6067044" y="4980432"/>
            <a:ext cx="601980" cy="150876"/>
          </a:xfrm>
          <a:custGeom>
            <a:avLst/>
            <a:gdLst/>
            <a:ahLst/>
            <a:cxnLst/>
            <a:rect l="l" t="t" r="r" b="b"/>
            <a:pathLst>
              <a:path w="601980" h="150876">
                <a:moveTo>
                  <a:pt x="0" y="38100"/>
                </a:moveTo>
                <a:lnTo>
                  <a:pt x="525780" y="38100"/>
                </a:lnTo>
                <a:lnTo>
                  <a:pt x="525780" y="0"/>
                </a:lnTo>
                <a:lnTo>
                  <a:pt x="601980" y="76200"/>
                </a:lnTo>
                <a:lnTo>
                  <a:pt x="525780" y="150876"/>
                </a:lnTo>
                <a:lnTo>
                  <a:pt x="525780" y="112776"/>
                </a:lnTo>
                <a:lnTo>
                  <a:pt x="0" y="112776"/>
                </a:lnTo>
                <a:lnTo>
                  <a:pt x="0" y="381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854" name="TextBox854"/>
          <p:cNvSpPr txBox="1"/>
          <p:nvPr/>
        </p:nvSpPr>
        <p:spPr>
          <a:xfrm>
            <a:off x="1595603" y="5997053"/>
            <a:ext cx="388556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场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景3：目前正在刷淘宝的用户数有500万。</a:t>
            </a:r>
          </a:p>
        </p:txBody>
      </p:sp>
      <p:sp>
        <p:nvSpPr>
          <p:cNvPr id="855" name="VectorPath 855"/>
          <p:cNvSpPr/>
          <p:nvPr/>
        </p:nvSpPr>
        <p:spPr>
          <a:xfrm>
            <a:off x="6885432" y="5710505"/>
            <a:ext cx="4375214" cy="881939"/>
          </a:xfrm>
          <a:custGeom>
            <a:avLst/>
            <a:gdLst/>
            <a:ahLst/>
            <a:cxnLst/>
            <a:rect l="l" t="t" r="r" b="b"/>
            <a:pathLst>
              <a:path w="4375214" h="881939">
                <a:moveTo>
                  <a:pt x="4364990" y="241"/>
                </a:moveTo>
                <a:lnTo>
                  <a:pt x="4367378" y="965"/>
                </a:lnTo>
                <a:lnTo>
                  <a:pt x="4369576" y="2133"/>
                </a:lnTo>
                <a:lnTo>
                  <a:pt x="4371493" y="3721"/>
                </a:lnTo>
                <a:lnTo>
                  <a:pt x="4373081" y="5638"/>
                </a:lnTo>
                <a:lnTo>
                  <a:pt x="4374249" y="7836"/>
                </a:lnTo>
                <a:lnTo>
                  <a:pt x="4374972" y="10223"/>
                </a:lnTo>
                <a:lnTo>
                  <a:pt x="4375214" y="12700"/>
                </a:lnTo>
                <a:lnTo>
                  <a:pt x="4375214" y="869239"/>
                </a:lnTo>
                <a:lnTo>
                  <a:pt x="4374972" y="871715"/>
                </a:lnTo>
                <a:lnTo>
                  <a:pt x="4374249" y="874103"/>
                </a:lnTo>
                <a:lnTo>
                  <a:pt x="4373081" y="876286"/>
                </a:lnTo>
                <a:lnTo>
                  <a:pt x="4371493" y="878218"/>
                </a:lnTo>
                <a:lnTo>
                  <a:pt x="4369576" y="879792"/>
                </a:lnTo>
                <a:lnTo>
                  <a:pt x="4367378" y="880974"/>
                </a:lnTo>
                <a:lnTo>
                  <a:pt x="4364990" y="881697"/>
                </a:lnTo>
                <a:lnTo>
                  <a:pt x="4362514" y="881939"/>
                </a:lnTo>
                <a:lnTo>
                  <a:pt x="12700" y="881939"/>
                </a:lnTo>
                <a:lnTo>
                  <a:pt x="10212" y="881697"/>
                </a:lnTo>
                <a:lnTo>
                  <a:pt x="7837" y="880974"/>
                </a:lnTo>
                <a:lnTo>
                  <a:pt x="5639" y="879792"/>
                </a:lnTo>
                <a:lnTo>
                  <a:pt x="3709" y="878218"/>
                </a:lnTo>
                <a:lnTo>
                  <a:pt x="2134" y="876286"/>
                </a:lnTo>
                <a:lnTo>
                  <a:pt x="966" y="874103"/>
                </a:lnTo>
                <a:lnTo>
                  <a:pt x="241" y="871715"/>
                </a:lnTo>
                <a:lnTo>
                  <a:pt x="0" y="869239"/>
                </a:lnTo>
                <a:lnTo>
                  <a:pt x="0" y="12700"/>
                </a:lnTo>
                <a:lnTo>
                  <a:pt x="241" y="10223"/>
                </a:lnTo>
                <a:lnTo>
                  <a:pt x="966" y="7836"/>
                </a:lnTo>
                <a:lnTo>
                  <a:pt x="2134" y="5638"/>
                </a:lnTo>
                <a:lnTo>
                  <a:pt x="3709" y="3721"/>
                </a:lnTo>
                <a:lnTo>
                  <a:pt x="5639" y="2133"/>
                </a:lnTo>
                <a:lnTo>
                  <a:pt x="7837" y="965"/>
                </a:lnTo>
                <a:lnTo>
                  <a:pt x="10212" y="241"/>
                </a:lnTo>
                <a:lnTo>
                  <a:pt x="12700" y="0"/>
                </a:lnTo>
                <a:lnTo>
                  <a:pt x="4362514" y="0"/>
                </a:lnTo>
                <a:moveTo>
                  <a:pt x="25400" y="25400"/>
                </a:moveTo>
                <a:lnTo>
                  <a:pt x="25400" y="856539"/>
                </a:lnTo>
                <a:lnTo>
                  <a:pt x="4349814" y="856539"/>
                </a:lnTo>
                <a:lnTo>
                  <a:pt x="4349814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856" name="TextBox856"/>
          <p:cNvSpPr txBox="1"/>
          <p:nvPr/>
        </p:nvSpPr>
        <p:spPr>
          <a:xfrm>
            <a:off x="6885432" y="5710505"/>
            <a:ext cx="4469321" cy="8819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7356" marR="0" indent="0" eaLnBrk="0">
              <a:lnSpc>
                <a:spcPct val="152553"/>
              </a:lnSpc>
            </a:pPr>
            <a:r>
              <a:rPr lang="en-US" altLang="zh-CN" sz="15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并发用户数（某段时间内同时向系统提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交请求）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55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请求就会产生负载</a:t>
            </a:r>
          </a:p>
          <a:p>
            <a:pPr marL="0" marR="0" indent="0" eaLnBrk="0">
              <a:lnSpc>
                <a:spcPct val="10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857" name="VectorPath 857"/>
          <p:cNvSpPr/>
          <p:nvPr/>
        </p:nvSpPr>
        <p:spPr>
          <a:xfrm>
            <a:off x="5503164" y="6062472"/>
            <a:ext cx="1237489" cy="150876"/>
          </a:xfrm>
          <a:custGeom>
            <a:avLst/>
            <a:gdLst/>
            <a:ahLst/>
            <a:cxnLst/>
            <a:rect l="l" t="t" r="r" b="b"/>
            <a:pathLst>
              <a:path w="1237489" h="150876">
                <a:moveTo>
                  <a:pt x="0" y="38100"/>
                </a:moveTo>
                <a:lnTo>
                  <a:pt x="1161288" y="38100"/>
                </a:lnTo>
                <a:lnTo>
                  <a:pt x="1161288" y="0"/>
                </a:lnTo>
                <a:lnTo>
                  <a:pt x="1237489" y="74676"/>
                </a:lnTo>
                <a:lnTo>
                  <a:pt x="1161288" y="150876"/>
                </a:lnTo>
                <a:lnTo>
                  <a:pt x="1161288" y="112776"/>
                </a:lnTo>
                <a:lnTo>
                  <a:pt x="0" y="112776"/>
                </a:lnTo>
                <a:lnTo>
                  <a:pt x="0" y="381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859" name="VectorPath 85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860" name="VectorPath 86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7DB42423-1C8C-415C-97A8-5E08D343F1C1}"/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1" name="Combination 86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862" name="VectorPath 86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863" name="VectorPath 86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864" name="TextBox864"/>
          <p:cNvSpPr txBox="1"/>
          <p:nvPr/>
        </p:nvSpPr>
        <p:spPr>
          <a:xfrm>
            <a:off x="802323" y="335420"/>
            <a:ext cx="244729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应时间和并发数</a:t>
            </a:r>
          </a:p>
        </p:txBody>
      </p:sp>
      <p:sp>
        <p:nvSpPr>
          <p:cNvPr id="866" name="VectorPath 86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867" name="TextBox867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868" name="Combination 868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869" name="VectorPath 869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870" name="VectorPath 870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871" name="86C9FBF9-B9BE-4D18-EB63-A6E2EDDDD9F9"/>
          <p:cNvPicPr>
            <a:picLocks noChangeAspect="1"/>
          </p:cNvPicPr>
          <p:nvPr/>
        </p:nvPicPr>
        <p:blipFill>
          <a:blip r:embed="rId2" cstate="print">
            <a:extLst>
              <a:ext uri="{25672BF4-7285-48FE-2642-AB482533011F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872" name="TextBox872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873" name="Combination 873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874" name="VectorPath 874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875" name="VectorPath 875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876" name="0E37E23A-6254-43AD-263A-B31FAFFF7A12"/>
          <p:cNvPicPr>
            <a:picLocks noChangeAspect="1"/>
          </p:cNvPicPr>
          <p:nvPr/>
        </p:nvPicPr>
        <p:blipFill>
          <a:blip r:embed="rId3" cstate="print">
            <a:extLst>
              <a:ext uri="{C29F8F31-3961-41DF-5F76-4D484FD7A065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878" name="TextBox878"/>
          <p:cNvSpPr txBox="1"/>
          <p:nvPr/>
        </p:nvSpPr>
        <p:spPr>
          <a:xfrm>
            <a:off x="3731336" y="1514605"/>
            <a:ext cx="7227843" cy="32406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5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1）为什么要学习性能测试指标？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51956" marR="0" lvl="0" indent="-20320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对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性能测试结果进行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量化衡量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2）什么是响应时间？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34506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指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从客户端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发起请求开始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客户端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接收到结果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的总时间</a:t>
            </a:r>
          </a:p>
          <a:p>
            <a:pPr marL="2134506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包括：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服务器处理时间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+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网络传输时间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3）什么是并发用户数？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34506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某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一时刻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同时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向服务器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发送请求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的用户数</a:t>
            </a:r>
          </a:p>
        </p:txBody>
      </p:sp>
      <p:sp>
        <p:nvSpPr>
          <p:cNvPr id="880" name="VectorPath 88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881" name="VectorPath 88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DF1F134B-99AC-4B92-A160-542F3D10565E}"/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2" name="Combination 88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883" name="VectorPath 88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884" name="VectorPath 88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885" name="TextBox885"/>
          <p:cNvSpPr txBox="1"/>
          <p:nvPr/>
        </p:nvSpPr>
        <p:spPr>
          <a:xfrm>
            <a:off x="802323" y="345580"/>
            <a:ext cx="137795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1-吞吐量</a:t>
            </a:r>
          </a:p>
        </p:txBody>
      </p:sp>
      <p:sp>
        <p:nvSpPr>
          <p:cNvPr id="887" name="VectorPath 88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888" name="A96DEF2C-794A-4D0A-A47F-1A1EACD20161"/>
          <p:cNvPicPr>
            <a:picLocks noChangeAspect="1"/>
          </p:cNvPicPr>
          <p:nvPr/>
        </p:nvPicPr>
        <p:blipFill>
          <a:blip r:embed="rId2" cstate="print">
            <a:extLst>
              <a:ext uri="{1AE4BBB7-7822-48D9-1B75-7639F4244E8A}"/>
            </a:extLst>
          </a:blip>
          <a:srcRect/>
          <a:stretch>
            <a:fillRect/>
          </a:stretch>
        </p:blipFill>
        <p:spPr>
          <a:xfrm>
            <a:off x="1929765" y="4102494"/>
            <a:ext cx="1552575" cy="1181100"/>
          </a:xfrm>
          <a:prstGeom prst="rect">
            <a:avLst/>
          </a:prstGeom>
        </p:spPr>
      </p:pic>
      <p:grpSp>
        <p:nvGrpSpPr>
          <p:cNvPr id="889" name="Combination 889"/>
          <p:cNvGrpSpPr/>
          <p:nvPr/>
        </p:nvGrpSpPr>
        <p:grpSpPr>
          <a:xfrm>
            <a:off x="3012300" y="3229395"/>
            <a:ext cx="5737949" cy="2553335"/>
            <a:chOff x="3012300" y="3229395"/>
            <a:chExt cx="5737949" cy="2553335"/>
          </a:xfrm>
        </p:grpSpPr>
        <p:sp>
          <p:nvSpPr>
            <p:cNvPr id="890" name="VectorPath 890"/>
            <p:cNvSpPr/>
            <p:nvPr/>
          </p:nvSpPr>
          <p:spPr>
            <a:xfrm>
              <a:off x="3012300" y="3564014"/>
              <a:ext cx="910933" cy="699999"/>
            </a:xfrm>
            <a:custGeom>
              <a:avLst/>
              <a:gdLst/>
              <a:ahLst/>
              <a:cxnLst/>
              <a:rect l="l" t="t" r="r" b="b"/>
              <a:pathLst>
                <a:path w="910933" h="699999">
                  <a:moveTo>
                    <a:pt x="873671" y="76606"/>
                  </a:moveTo>
                  <a:lnTo>
                    <a:pt x="852796" y="49397"/>
                  </a:lnTo>
                  <a:lnTo>
                    <a:pt x="4635" y="699999"/>
                  </a:lnTo>
                  <a:lnTo>
                    <a:pt x="0" y="693953"/>
                  </a:lnTo>
                  <a:lnTo>
                    <a:pt x="848159" y="43354"/>
                  </a:lnTo>
                  <a:lnTo>
                    <a:pt x="827290" y="16154"/>
                  </a:lnTo>
                  <a:lnTo>
                    <a:pt x="910933" y="0"/>
                  </a:lnTo>
                </a:path>
              </a:pathLst>
            </a:custGeom>
            <a:solidFill>
              <a:srgbClr val="2E2C2C">
                <a:alpha val="100000"/>
              </a:srgbClr>
            </a:solidFill>
          </p:spPr>
        </p:sp>
        <p:sp>
          <p:nvSpPr>
            <p:cNvPr id="891" name="VectorPath 891"/>
            <p:cNvSpPr/>
            <p:nvPr/>
          </p:nvSpPr>
          <p:spPr>
            <a:xfrm>
              <a:off x="3288792" y="4650461"/>
              <a:ext cx="650367" cy="76175"/>
            </a:xfrm>
            <a:custGeom>
              <a:avLst/>
              <a:gdLst/>
              <a:ahLst/>
              <a:cxnLst/>
              <a:rect l="l" t="t" r="r" b="b"/>
              <a:pathLst>
                <a:path w="650367" h="76175">
                  <a:moveTo>
                    <a:pt x="650367" y="40284"/>
                  </a:moveTo>
                  <a:lnTo>
                    <a:pt x="573100" y="76175"/>
                  </a:lnTo>
                  <a:lnTo>
                    <a:pt x="574084" y="41894"/>
                  </a:lnTo>
                  <a:lnTo>
                    <a:pt x="0" y="25349"/>
                  </a:lnTo>
                  <a:lnTo>
                    <a:pt x="229" y="17729"/>
                  </a:lnTo>
                  <a:lnTo>
                    <a:pt x="574303" y="34275"/>
                  </a:lnTo>
                  <a:lnTo>
                    <a:pt x="575297" y="0"/>
                  </a:lnTo>
                </a:path>
              </a:pathLst>
            </a:custGeom>
            <a:solidFill>
              <a:srgbClr val="2E2C2C">
                <a:alpha val="100000"/>
              </a:srgbClr>
            </a:solidFill>
          </p:spPr>
        </p:sp>
        <p:sp>
          <p:nvSpPr>
            <p:cNvPr id="892" name="VectorPath 892"/>
            <p:cNvSpPr/>
            <p:nvPr/>
          </p:nvSpPr>
          <p:spPr>
            <a:xfrm>
              <a:off x="3012504" y="5174069"/>
              <a:ext cx="910730" cy="608660"/>
            </a:xfrm>
            <a:custGeom>
              <a:avLst/>
              <a:gdLst/>
              <a:ahLst/>
              <a:cxnLst/>
              <a:rect l="l" t="t" r="r" b="b"/>
              <a:pathLst>
                <a:path w="910730" h="608660">
                  <a:moveTo>
                    <a:pt x="849428" y="563230"/>
                  </a:moveTo>
                  <a:lnTo>
                    <a:pt x="868451" y="534696"/>
                  </a:lnTo>
                  <a:lnTo>
                    <a:pt x="910730" y="608660"/>
                  </a:lnTo>
                  <a:lnTo>
                    <a:pt x="826199" y="598107"/>
                  </a:lnTo>
                  <a:lnTo>
                    <a:pt x="845204" y="569570"/>
                  </a:lnTo>
                  <a:lnTo>
                    <a:pt x="0" y="6338"/>
                  </a:lnTo>
                  <a:lnTo>
                    <a:pt x="4216" y="0"/>
                  </a:lnTo>
                </a:path>
              </a:pathLst>
            </a:custGeom>
            <a:solidFill>
              <a:srgbClr val="2E2C2C">
                <a:alpha val="100000"/>
              </a:srgbClr>
            </a:solidFill>
          </p:spPr>
        </p:sp>
        <p:sp>
          <p:nvSpPr>
            <p:cNvPr id="893" name="VectorPath 893"/>
            <p:cNvSpPr/>
            <p:nvPr/>
          </p:nvSpPr>
          <p:spPr>
            <a:xfrm>
              <a:off x="3935349" y="3229395"/>
              <a:ext cx="4814901" cy="802830"/>
            </a:xfrm>
            <a:custGeom>
              <a:avLst/>
              <a:gdLst/>
              <a:ahLst/>
              <a:cxnLst/>
              <a:rect l="l" t="t" r="r" b="b"/>
              <a:pathLst>
                <a:path w="4814901" h="802830">
                  <a:moveTo>
                    <a:pt x="4814900" y="802830"/>
                  </a:moveTo>
                  <a:lnTo>
                    <a:pt x="0" y="802830"/>
                  </a:lnTo>
                  <a:lnTo>
                    <a:pt x="0" y="0"/>
                  </a:lnTo>
                  <a:lnTo>
                    <a:pt x="4814900" y="0"/>
                  </a:lnTo>
                  <a:moveTo>
                    <a:pt x="7620" y="7620"/>
                  </a:moveTo>
                  <a:lnTo>
                    <a:pt x="7620" y="795210"/>
                  </a:lnTo>
                  <a:lnTo>
                    <a:pt x="4807281" y="795210"/>
                  </a:lnTo>
                  <a:lnTo>
                    <a:pt x="4807281" y="7620"/>
                  </a:lnTo>
                </a:path>
              </a:pathLst>
            </a:custGeom>
            <a:solidFill>
              <a:srgbClr val="C4BD97">
                <a:alpha val="100000"/>
              </a:srgbClr>
            </a:solidFill>
          </p:spPr>
        </p:sp>
      </p:grpSp>
      <p:pic>
        <p:nvPicPr>
          <p:cNvPr id="894" name="5DE01884-7D40-4C17-2810-3415E47F78EF"/>
          <p:cNvPicPr>
            <a:picLocks noChangeAspect="1"/>
          </p:cNvPicPr>
          <p:nvPr/>
        </p:nvPicPr>
        <p:blipFill>
          <a:blip r:embed="rId3" cstate="print">
            <a:extLst>
              <a:ext uri="{B2383CF0-994D-4097-1ACE-EAACAA34A78F}"/>
            </a:extLst>
          </a:blip>
          <a:srcRect/>
          <a:stretch>
            <a:fillRect/>
          </a:stretch>
        </p:blipFill>
        <p:spPr>
          <a:xfrm>
            <a:off x="4870056" y="2987421"/>
            <a:ext cx="3067050" cy="514350"/>
          </a:xfrm>
          <a:prstGeom prst="rect">
            <a:avLst/>
          </a:prstGeom>
        </p:spPr>
      </p:pic>
      <p:sp>
        <p:nvSpPr>
          <p:cNvPr id="895" name="VectorPath 895"/>
          <p:cNvSpPr/>
          <p:nvPr/>
        </p:nvSpPr>
        <p:spPr>
          <a:xfrm>
            <a:off x="3935349" y="4417606"/>
            <a:ext cx="4814901" cy="640157"/>
          </a:xfrm>
          <a:custGeom>
            <a:avLst/>
            <a:gdLst/>
            <a:ahLst/>
            <a:cxnLst/>
            <a:rect l="l" t="t" r="r" b="b"/>
            <a:pathLst>
              <a:path w="4814901" h="640157">
                <a:moveTo>
                  <a:pt x="4814900" y="640157"/>
                </a:moveTo>
                <a:lnTo>
                  <a:pt x="0" y="640157"/>
                </a:lnTo>
                <a:lnTo>
                  <a:pt x="0" y="0"/>
                </a:lnTo>
                <a:lnTo>
                  <a:pt x="4814900" y="0"/>
                </a:lnTo>
                <a:moveTo>
                  <a:pt x="7620" y="7620"/>
                </a:moveTo>
                <a:lnTo>
                  <a:pt x="7620" y="632549"/>
                </a:lnTo>
                <a:lnTo>
                  <a:pt x="4807281" y="632549"/>
                </a:lnTo>
                <a:lnTo>
                  <a:pt x="4807281" y="7620"/>
                </a:lnTo>
              </a:path>
            </a:pathLst>
          </a:custGeom>
          <a:solidFill>
            <a:srgbClr val="C4BD97">
              <a:alpha val="100000"/>
            </a:srgbClr>
          </a:solidFill>
        </p:spPr>
      </p:sp>
      <p:pic>
        <p:nvPicPr>
          <p:cNvPr id="896" name="E20E4FD0-8265-4BC0-C7BD-BC81B65335E6"/>
          <p:cNvPicPr>
            <a:picLocks noChangeAspect="1"/>
          </p:cNvPicPr>
          <p:nvPr/>
        </p:nvPicPr>
        <p:blipFill>
          <a:blip r:embed="rId4" cstate="print">
            <a:extLst>
              <a:ext uri="{EAC3F08D-14DC-449F-2D03-88F4DEEE5BF3}"/>
            </a:extLst>
          </a:blip>
          <a:srcRect/>
          <a:stretch>
            <a:fillRect/>
          </a:stretch>
        </p:blipFill>
        <p:spPr>
          <a:xfrm>
            <a:off x="4870056" y="4179138"/>
            <a:ext cx="3067050" cy="514350"/>
          </a:xfrm>
          <a:prstGeom prst="rect">
            <a:avLst/>
          </a:prstGeom>
        </p:spPr>
      </p:pic>
      <p:sp>
        <p:nvSpPr>
          <p:cNvPr id="897" name="VectorPath 897"/>
          <p:cNvSpPr/>
          <p:nvPr/>
        </p:nvSpPr>
        <p:spPr>
          <a:xfrm>
            <a:off x="3935349" y="5589842"/>
            <a:ext cx="4814901" cy="623760"/>
          </a:xfrm>
          <a:custGeom>
            <a:avLst/>
            <a:gdLst/>
            <a:ahLst/>
            <a:cxnLst/>
            <a:rect l="l" t="t" r="r" b="b"/>
            <a:pathLst>
              <a:path w="4814901" h="623760">
                <a:moveTo>
                  <a:pt x="4814900" y="623760"/>
                </a:moveTo>
                <a:lnTo>
                  <a:pt x="0" y="623760"/>
                </a:lnTo>
                <a:lnTo>
                  <a:pt x="0" y="0"/>
                </a:lnTo>
                <a:lnTo>
                  <a:pt x="4814900" y="0"/>
                </a:lnTo>
                <a:moveTo>
                  <a:pt x="7620" y="7607"/>
                </a:moveTo>
                <a:lnTo>
                  <a:pt x="7620" y="616140"/>
                </a:lnTo>
                <a:lnTo>
                  <a:pt x="4807281" y="616140"/>
                </a:lnTo>
                <a:lnTo>
                  <a:pt x="4807281" y="7607"/>
                </a:lnTo>
              </a:path>
            </a:pathLst>
          </a:custGeom>
          <a:solidFill>
            <a:srgbClr val="C4BD97">
              <a:alpha val="100000"/>
            </a:srgbClr>
          </a:solidFill>
        </p:spPr>
      </p:sp>
      <p:pic>
        <p:nvPicPr>
          <p:cNvPr id="898" name="54B9409D-67DF-45F1-BCE6-DBF0FDB1629D"/>
          <p:cNvPicPr>
            <a:picLocks noChangeAspect="1"/>
          </p:cNvPicPr>
          <p:nvPr/>
        </p:nvPicPr>
        <p:blipFill>
          <a:blip r:embed="rId5" cstate="print">
            <a:extLst>
              <a:ext uri="{C68EADC1-73ED-4900-6A7F-7C3680172B58}"/>
            </a:extLst>
          </a:blip>
          <a:srcRect/>
          <a:stretch>
            <a:fillRect/>
          </a:stretch>
        </p:blipFill>
        <p:spPr>
          <a:xfrm>
            <a:off x="4870056" y="5347856"/>
            <a:ext cx="3067050" cy="504825"/>
          </a:xfrm>
          <a:prstGeom prst="rect">
            <a:avLst/>
          </a:prstGeom>
        </p:spPr>
      </p:pic>
      <p:sp>
        <p:nvSpPr>
          <p:cNvPr id="899" name="VectorPath 899"/>
          <p:cNvSpPr/>
          <p:nvPr/>
        </p:nvSpPr>
        <p:spPr>
          <a:xfrm>
            <a:off x="1668564" y="1217372"/>
            <a:ext cx="8061948" cy="1244587"/>
          </a:xfrm>
          <a:custGeom>
            <a:avLst/>
            <a:gdLst/>
            <a:ahLst/>
            <a:cxnLst/>
            <a:rect l="l" t="t" r="r" b="b"/>
            <a:pathLst>
              <a:path w="8061948" h="1244587">
                <a:moveTo>
                  <a:pt x="8051736" y="241"/>
                </a:moveTo>
                <a:lnTo>
                  <a:pt x="8054113" y="965"/>
                </a:lnTo>
                <a:lnTo>
                  <a:pt x="8056309" y="2133"/>
                </a:lnTo>
                <a:lnTo>
                  <a:pt x="8058239" y="3708"/>
                </a:lnTo>
                <a:lnTo>
                  <a:pt x="8059814" y="5638"/>
                </a:lnTo>
                <a:lnTo>
                  <a:pt x="8060981" y="7836"/>
                </a:lnTo>
                <a:lnTo>
                  <a:pt x="8061706" y="10211"/>
                </a:lnTo>
                <a:lnTo>
                  <a:pt x="8061948" y="12700"/>
                </a:lnTo>
                <a:lnTo>
                  <a:pt x="8061948" y="1231888"/>
                </a:lnTo>
                <a:lnTo>
                  <a:pt x="8061706" y="1234377"/>
                </a:lnTo>
                <a:lnTo>
                  <a:pt x="8060981" y="1236751"/>
                </a:lnTo>
                <a:lnTo>
                  <a:pt x="8059814" y="1238948"/>
                </a:lnTo>
                <a:lnTo>
                  <a:pt x="8058239" y="1240879"/>
                </a:lnTo>
                <a:lnTo>
                  <a:pt x="8056309" y="1242454"/>
                </a:lnTo>
                <a:lnTo>
                  <a:pt x="8054113" y="1243622"/>
                </a:lnTo>
                <a:lnTo>
                  <a:pt x="8051736" y="1244346"/>
                </a:lnTo>
                <a:lnTo>
                  <a:pt x="8049248" y="1244588"/>
                </a:lnTo>
                <a:lnTo>
                  <a:pt x="12700" y="1244588"/>
                </a:lnTo>
                <a:lnTo>
                  <a:pt x="10211" y="1244346"/>
                </a:lnTo>
                <a:lnTo>
                  <a:pt x="7836" y="1243622"/>
                </a:lnTo>
                <a:lnTo>
                  <a:pt x="5639" y="1242454"/>
                </a:lnTo>
                <a:lnTo>
                  <a:pt x="3708" y="1240879"/>
                </a:lnTo>
                <a:lnTo>
                  <a:pt x="2134" y="1238948"/>
                </a:lnTo>
                <a:lnTo>
                  <a:pt x="965" y="1236751"/>
                </a:lnTo>
                <a:lnTo>
                  <a:pt x="241" y="1234377"/>
                </a:lnTo>
                <a:lnTo>
                  <a:pt x="0" y="1231888"/>
                </a:lnTo>
                <a:lnTo>
                  <a:pt x="0" y="12700"/>
                </a:lnTo>
                <a:lnTo>
                  <a:pt x="241" y="10211"/>
                </a:lnTo>
                <a:lnTo>
                  <a:pt x="965" y="7836"/>
                </a:lnTo>
                <a:lnTo>
                  <a:pt x="2134" y="5638"/>
                </a:lnTo>
                <a:lnTo>
                  <a:pt x="3708" y="3708"/>
                </a:lnTo>
                <a:lnTo>
                  <a:pt x="5639" y="2133"/>
                </a:lnTo>
                <a:lnTo>
                  <a:pt x="7836" y="965"/>
                </a:lnTo>
                <a:lnTo>
                  <a:pt x="10211" y="241"/>
                </a:lnTo>
                <a:lnTo>
                  <a:pt x="12700" y="0"/>
                </a:lnTo>
                <a:lnTo>
                  <a:pt x="8049248" y="0"/>
                </a:lnTo>
                <a:moveTo>
                  <a:pt x="25400" y="25400"/>
                </a:moveTo>
                <a:lnTo>
                  <a:pt x="25400" y="1219188"/>
                </a:lnTo>
                <a:lnTo>
                  <a:pt x="8036548" y="1219188"/>
                </a:lnTo>
                <a:lnTo>
                  <a:pt x="8036548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900" name="TextBox900"/>
          <p:cNvSpPr txBox="1"/>
          <p:nvPr/>
        </p:nvSpPr>
        <p:spPr>
          <a:xfrm>
            <a:off x="2024012" y="1553982"/>
            <a:ext cx="6901180" cy="4927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27142"/>
              </a:lnSpc>
            </a:pP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吞吐量（Throughput）：指的是</a:t>
            </a:r>
            <a:r>
              <a:rPr lang="en-US" altLang="zh-CN" sz="17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单位时间内</a:t>
            </a: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处理的客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户端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请求数量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直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接体现软件系统的性能承载能力。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570884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FFFFFF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从</a:t>
            </a:r>
            <a:r>
              <a:rPr lang="en-US" altLang="zh-CN" sz="1750" kern="0" spc="0" baseline="0" noProof="0" dirty="0">
                <a:solidFill>
                  <a:srgbClr val="FFFFFF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业务角度来看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55037" marR="525297" indent="0" eaLnBrk="0">
              <a:lnSpc>
                <a:spcPct val="104435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位：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“业务数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/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小时”、“业务数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/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天”、“访</a:t>
            </a:r>
            <a:r>
              <a:rPr lang="en-US" altLang="zh-CN" sz="1550" kern="0" spc="0" baseline="0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问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人数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/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天”、“页面访问量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/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天”</a:t>
            </a:r>
          </a:p>
          <a:p>
            <a:pPr marL="0" marR="0" indent="0" eaLnBrk="0">
              <a:lnSpc>
                <a:spcPct val="169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570884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FFFFFF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从</a:t>
            </a:r>
            <a:r>
              <a:rPr lang="en-US" altLang="zh-CN" sz="1750" kern="0" spc="0" baseline="0" noProof="0" dirty="0">
                <a:solidFill>
                  <a:srgbClr val="FFFFFF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网络角度来看</a:t>
            </a:r>
          </a:p>
          <a:p>
            <a:pPr marL="0" marR="0" indent="0" eaLnBrk="0">
              <a:lnSpc>
                <a:spcPct val="10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55037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位：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“字节数/小时”、“字节数/天”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570884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FFFFFF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从</a:t>
            </a:r>
            <a:r>
              <a:rPr lang="en-US" altLang="zh-CN" sz="1750" kern="0" spc="0" baseline="0" noProof="0" dirty="0">
                <a:solidFill>
                  <a:srgbClr val="FFFFFF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技术角度来看</a:t>
            </a:r>
          </a:p>
          <a:p>
            <a:pPr marL="0" marR="0" indent="0" eaLnBrk="0">
              <a:lnSpc>
                <a:spcPct val="10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55037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位：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每秒事务数（TPS）、每秒查询数（QPS）</a:t>
            </a:r>
          </a:p>
          <a:p>
            <a:pPr marL="0" marR="0" indent="0" eaLnBrk="0">
              <a:lnSpc>
                <a:spcPct val="25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902" name="TextBox902"/>
          <p:cNvSpPr txBox="1"/>
          <p:nvPr/>
        </p:nvSpPr>
        <p:spPr>
          <a:xfrm>
            <a:off x="2305977" y="4550032"/>
            <a:ext cx="762635" cy="304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00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吞</a:t>
            </a:r>
            <a:r>
              <a:rPr lang="en-US" altLang="zh-CN" sz="200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吐量</a:t>
            </a:r>
          </a:p>
        </p:txBody>
      </p:sp>
      <p:sp>
        <p:nvSpPr>
          <p:cNvPr id="903" name="VectorPath 90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904" name="VectorPath 90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856C8A13-FE5C-4F78-508F-3347C7A67C77}"/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5" name="Combination 90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906" name="VectorPath 90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907" name="VectorPath 90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908" name="TextBox908"/>
          <p:cNvSpPr txBox="1"/>
          <p:nvPr/>
        </p:nvSpPr>
        <p:spPr>
          <a:xfrm>
            <a:off x="802323" y="345580"/>
            <a:ext cx="137795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1-吞吐量</a:t>
            </a:r>
          </a:p>
        </p:txBody>
      </p:sp>
      <p:sp>
        <p:nvSpPr>
          <p:cNvPr id="910" name="VectorPath 91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911" name="TextBox911"/>
          <p:cNvSpPr txBox="1"/>
          <p:nvPr/>
        </p:nvSpPr>
        <p:spPr>
          <a:xfrm>
            <a:off x="802323" y="1054339"/>
            <a:ext cx="149479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吞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吐量——QPS</a:t>
            </a:r>
          </a:p>
        </p:txBody>
      </p:sp>
      <p:sp>
        <p:nvSpPr>
          <p:cNvPr id="912" name="VectorPath 912"/>
          <p:cNvSpPr/>
          <p:nvPr/>
        </p:nvSpPr>
        <p:spPr>
          <a:xfrm>
            <a:off x="1827581" y="1696403"/>
            <a:ext cx="7955281" cy="948728"/>
          </a:xfrm>
          <a:custGeom>
            <a:avLst/>
            <a:gdLst/>
            <a:ahLst/>
            <a:cxnLst/>
            <a:rect l="l" t="t" r="r" b="b"/>
            <a:pathLst>
              <a:path w="7955281" h="948728">
                <a:moveTo>
                  <a:pt x="7945057" y="241"/>
                </a:moveTo>
                <a:lnTo>
                  <a:pt x="7947445" y="965"/>
                </a:lnTo>
                <a:lnTo>
                  <a:pt x="7949641" y="2133"/>
                </a:lnTo>
                <a:lnTo>
                  <a:pt x="7951559" y="3721"/>
                </a:lnTo>
                <a:lnTo>
                  <a:pt x="7953146" y="5638"/>
                </a:lnTo>
                <a:lnTo>
                  <a:pt x="7954316" y="7836"/>
                </a:lnTo>
                <a:lnTo>
                  <a:pt x="7955039" y="10223"/>
                </a:lnTo>
                <a:lnTo>
                  <a:pt x="7955281" y="12700"/>
                </a:lnTo>
                <a:lnTo>
                  <a:pt x="7955281" y="936028"/>
                </a:lnTo>
                <a:lnTo>
                  <a:pt x="7955039" y="938505"/>
                </a:lnTo>
                <a:lnTo>
                  <a:pt x="7954316" y="940892"/>
                </a:lnTo>
                <a:lnTo>
                  <a:pt x="7953146" y="943089"/>
                </a:lnTo>
                <a:lnTo>
                  <a:pt x="7951559" y="945007"/>
                </a:lnTo>
                <a:lnTo>
                  <a:pt x="7949641" y="946594"/>
                </a:lnTo>
                <a:lnTo>
                  <a:pt x="7947445" y="947763"/>
                </a:lnTo>
                <a:lnTo>
                  <a:pt x="7945057" y="948487"/>
                </a:lnTo>
                <a:lnTo>
                  <a:pt x="7942581" y="948728"/>
                </a:lnTo>
                <a:lnTo>
                  <a:pt x="12700" y="948728"/>
                </a:lnTo>
                <a:lnTo>
                  <a:pt x="10224" y="948487"/>
                </a:lnTo>
                <a:lnTo>
                  <a:pt x="7849" y="947763"/>
                </a:lnTo>
                <a:lnTo>
                  <a:pt x="5652" y="946594"/>
                </a:lnTo>
                <a:lnTo>
                  <a:pt x="3721" y="945007"/>
                </a:lnTo>
                <a:lnTo>
                  <a:pt x="2147" y="943089"/>
                </a:lnTo>
                <a:lnTo>
                  <a:pt x="965" y="940892"/>
                </a:lnTo>
                <a:lnTo>
                  <a:pt x="254" y="938505"/>
                </a:lnTo>
                <a:lnTo>
                  <a:pt x="0" y="936028"/>
                </a:lnTo>
                <a:lnTo>
                  <a:pt x="0" y="12700"/>
                </a:lnTo>
                <a:lnTo>
                  <a:pt x="254" y="10223"/>
                </a:lnTo>
                <a:lnTo>
                  <a:pt x="965" y="7836"/>
                </a:lnTo>
                <a:lnTo>
                  <a:pt x="2147" y="5638"/>
                </a:lnTo>
                <a:lnTo>
                  <a:pt x="3721" y="3721"/>
                </a:lnTo>
                <a:lnTo>
                  <a:pt x="5652" y="2133"/>
                </a:lnTo>
                <a:lnTo>
                  <a:pt x="7849" y="965"/>
                </a:lnTo>
                <a:lnTo>
                  <a:pt x="10224" y="241"/>
                </a:lnTo>
                <a:lnTo>
                  <a:pt x="12700" y="0"/>
                </a:lnTo>
                <a:lnTo>
                  <a:pt x="7942581" y="0"/>
                </a:lnTo>
                <a:moveTo>
                  <a:pt x="25400" y="25400"/>
                </a:moveTo>
                <a:lnTo>
                  <a:pt x="25400" y="923328"/>
                </a:lnTo>
                <a:lnTo>
                  <a:pt x="7929880" y="923328"/>
                </a:lnTo>
                <a:lnTo>
                  <a:pt x="7929880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pic>
        <p:nvPicPr>
          <p:cNvPr id="913" name="22AB03D8-8ECA-45A5-61B8-A68DA5C7C0B9"/>
          <p:cNvPicPr>
            <a:picLocks noChangeAspect="1"/>
          </p:cNvPicPr>
          <p:nvPr/>
        </p:nvPicPr>
        <p:blipFill>
          <a:blip r:embed="rId2" cstate="print">
            <a:extLst>
              <a:ext uri="{1D56DB98-5360-4841-99EA-19DA2B8069A9}"/>
            </a:extLst>
          </a:blip>
          <a:srcRect/>
          <a:stretch>
            <a:fillRect/>
          </a:stretch>
        </p:blipFill>
        <p:spPr>
          <a:xfrm>
            <a:off x="4436364" y="3144012"/>
            <a:ext cx="1720596" cy="2397252"/>
          </a:xfrm>
          <a:prstGeom prst="rect">
            <a:avLst/>
          </a:prstGeom>
        </p:spPr>
      </p:pic>
      <p:grpSp>
        <p:nvGrpSpPr>
          <p:cNvPr id="914" name="Combination 914"/>
          <p:cNvGrpSpPr/>
          <p:nvPr/>
        </p:nvGrpSpPr>
        <p:grpSpPr>
          <a:xfrm>
            <a:off x="573710" y="3729254"/>
            <a:ext cx="10272650" cy="1327112"/>
            <a:chOff x="573710" y="3729254"/>
            <a:chExt cx="10272650" cy="1327112"/>
          </a:xfrm>
        </p:grpSpPr>
        <p:sp>
          <p:nvSpPr>
            <p:cNvPr id="915" name="VectorPath 915"/>
            <p:cNvSpPr/>
            <p:nvPr/>
          </p:nvSpPr>
          <p:spPr>
            <a:xfrm>
              <a:off x="3083052" y="3880104"/>
              <a:ext cx="1237488" cy="152400"/>
            </a:xfrm>
            <a:custGeom>
              <a:avLst/>
              <a:gdLst/>
              <a:ahLst/>
              <a:cxnLst/>
              <a:rect l="l" t="t" r="r" b="b"/>
              <a:pathLst>
                <a:path w="1237488" h="152400">
                  <a:moveTo>
                    <a:pt x="0" y="38100"/>
                  </a:moveTo>
                  <a:lnTo>
                    <a:pt x="1161288" y="38100"/>
                  </a:lnTo>
                  <a:lnTo>
                    <a:pt x="1161288" y="0"/>
                  </a:lnTo>
                  <a:lnTo>
                    <a:pt x="1237488" y="76200"/>
                  </a:lnTo>
                  <a:lnTo>
                    <a:pt x="1161288" y="152400"/>
                  </a:lnTo>
                  <a:lnTo>
                    <a:pt x="1161288" y="114300"/>
                  </a:lnTo>
                  <a:lnTo>
                    <a:pt x="0" y="114300"/>
                  </a:lnTo>
                  <a:lnTo>
                    <a:pt x="0" y="381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16" name="VectorPath 916"/>
            <p:cNvSpPr/>
            <p:nvPr/>
          </p:nvSpPr>
          <p:spPr>
            <a:xfrm>
              <a:off x="573710" y="3741611"/>
              <a:ext cx="2449144" cy="429958"/>
            </a:xfrm>
            <a:custGeom>
              <a:avLst/>
              <a:gdLst/>
              <a:ahLst/>
              <a:cxnLst/>
              <a:rect l="l" t="t" r="r" b="b"/>
              <a:pathLst>
                <a:path w="2449144" h="429958">
                  <a:moveTo>
                    <a:pt x="2438921" y="241"/>
                  </a:moveTo>
                  <a:lnTo>
                    <a:pt x="2441296" y="965"/>
                  </a:lnTo>
                  <a:lnTo>
                    <a:pt x="2443493" y="2133"/>
                  </a:lnTo>
                  <a:lnTo>
                    <a:pt x="2445423" y="3721"/>
                  </a:lnTo>
                  <a:lnTo>
                    <a:pt x="2446998" y="5638"/>
                  </a:lnTo>
                  <a:lnTo>
                    <a:pt x="2448166" y="7836"/>
                  </a:lnTo>
                  <a:lnTo>
                    <a:pt x="2448890" y="10223"/>
                  </a:lnTo>
                  <a:lnTo>
                    <a:pt x="2449144" y="12700"/>
                  </a:lnTo>
                  <a:lnTo>
                    <a:pt x="2449144" y="417258"/>
                  </a:lnTo>
                  <a:lnTo>
                    <a:pt x="2448890" y="419735"/>
                  </a:lnTo>
                  <a:lnTo>
                    <a:pt x="2448166" y="422110"/>
                  </a:lnTo>
                  <a:lnTo>
                    <a:pt x="2446998" y="424307"/>
                  </a:lnTo>
                  <a:lnTo>
                    <a:pt x="2445423" y="426237"/>
                  </a:lnTo>
                  <a:lnTo>
                    <a:pt x="2443493" y="427812"/>
                  </a:lnTo>
                  <a:lnTo>
                    <a:pt x="2441296" y="428980"/>
                  </a:lnTo>
                  <a:lnTo>
                    <a:pt x="2438921" y="429704"/>
                  </a:lnTo>
                  <a:lnTo>
                    <a:pt x="2436444" y="429958"/>
                  </a:lnTo>
                  <a:lnTo>
                    <a:pt x="12700" y="429958"/>
                  </a:lnTo>
                  <a:lnTo>
                    <a:pt x="10224" y="429704"/>
                  </a:lnTo>
                  <a:lnTo>
                    <a:pt x="7836" y="428980"/>
                  </a:lnTo>
                  <a:lnTo>
                    <a:pt x="5639" y="427812"/>
                  </a:lnTo>
                  <a:lnTo>
                    <a:pt x="3721" y="426237"/>
                  </a:lnTo>
                  <a:lnTo>
                    <a:pt x="2134" y="424307"/>
                  </a:lnTo>
                  <a:lnTo>
                    <a:pt x="965" y="422110"/>
                  </a:lnTo>
                  <a:lnTo>
                    <a:pt x="241" y="419735"/>
                  </a:lnTo>
                  <a:lnTo>
                    <a:pt x="0" y="417258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36"/>
                  </a:lnTo>
                  <a:lnTo>
                    <a:pt x="2134" y="5638"/>
                  </a:lnTo>
                  <a:lnTo>
                    <a:pt x="3721" y="3721"/>
                  </a:lnTo>
                  <a:lnTo>
                    <a:pt x="5639" y="2133"/>
                  </a:lnTo>
                  <a:lnTo>
                    <a:pt x="7836" y="965"/>
                  </a:lnTo>
                  <a:lnTo>
                    <a:pt x="10224" y="241"/>
                  </a:lnTo>
                  <a:lnTo>
                    <a:pt x="12700" y="0"/>
                  </a:lnTo>
                  <a:lnTo>
                    <a:pt x="2436444" y="0"/>
                  </a:lnTo>
                  <a:moveTo>
                    <a:pt x="25400" y="25400"/>
                  </a:moveTo>
                  <a:lnTo>
                    <a:pt x="25400" y="404558"/>
                  </a:lnTo>
                  <a:lnTo>
                    <a:pt x="2423744" y="404558"/>
                  </a:lnTo>
                  <a:lnTo>
                    <a:pt x="2423744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17" name="VectorPath 917"/>
            <p:cNvSpPr/>
            <p:nvPr/>
          </p:nvSpPr>
          <p:spPr>
            <a:xfrm>
              <a:off x="8764524" y="3880104"/>
              <a:ext cx="537973" cy="152400"/>
            </a:xfrm>
            <a:custGeom>
              <a:avLst/>
              <a:gdLst/>
              <a:ahLst/>
              <a:cxnLst/>
              <a:rect l="l" t="t" r="r" b="b"/>
              <a:pathLst>
                <a:path w="537973" h="152400">
                  <a:moveTo>
                    <a:pt x="0" y="38100"/>
                  </a:moveTo>
                  <a:lnTo>
                    <a:pt x="463296" y="38100"/>
                  </a:lnTo>
                  <a:lnTo>
                    <a:pt x="463296" y="0"/>
                  </a:lnTo>
                  <a:lnTo>
                    <a:pt x="537973" y="76200"/>
                  </a:lnTo>
                  <a:lnTo>
                    <a:pt x="463296" y="152400"/>
                  </a:lnTo>
                  <a:lnTo>
                    <a:pt x="463296" y="114300"/>
                  </a:lnTo>
                  <a:lnTo>
                    <a:pt x="0" y="114300"/>
                  </a:lnTo>
                  <a:lnTo>
                    <a:pt x="0" y="381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18" name="VectorPath 918"/>
            <p:cNvSpPr/>
            <p:nvPr/>
          </p:nvSpPr>
          <p:spPr>
            <a:xfrm>
              <a:off x="9361044" y="3729254"/>
              <a:ext cx="1485316" cy="429958"/>
            </a:xfrm>
            <a:custGeom>
              <a:avLst/>
              <a:gdLst/>
              <a:ahLst/>
              <a:cxnLst/>
              <a:rect l="l" t="t" r="r" b="b"/>
              <a:pathLst>
                <a:path w="1485316" h="429958">
                  <a:moveTo>
                    <a:pt x="1475092" y="241"/>
                  </a:moveTo>
                  <a:lnTo>
                    <a:pt x="1477467" y="965"/>
                  </a:lnTo>
                  <a:lnTo>
                    <a:pt x="1479663" y="2146"/>
                  </a:lnTo>
                  <a:lnTo>
                    <a:pt x="1481594" y="3721"/>
                  </a:lnTo>
                  <a:lnTo>
                    <a:pt x="1483170" y="5638"/>
                  </a:lnTo>
                  <a:lnTo>
                    <a:pt x="1484338" y="7836"/>
                  </a:lnTo>
                  <a:lnTo>
                    <a:pt x="1485063" y="10223"/>
                  </a:lnTo>
                  <a:lnTo>
                    <a:pt x="1485316" y="12700"/>
                  </a:lnTo>
                  <a:lnTo>
                    <a:pt x="1485316" y="417258"/>
                  </a:lnTo>
                  <a:lnTo>
                    <a:pt x="1485063" y="419735"/>
                  </a:lnTo>
                  <a:lnTo>
                    <a:pt x="1484338" y="422122"/>
                  </a:lnTo>
                  <a:lnTo>
                    <a:pt x="1483170" y="424307"/>
                  </a:lnTo>
                  <a:lnTo>
                    <a:pt x="1481594" y="426237"/>
                  </a:lnTo>
                  <a:lnTo>
                    <a:pt x="1479663" y="427812"/>
                  </a:lnTo>
                  <a:lnTo>
                    <a:pt x="1477467" y="428993"/>
                  </a:lnTo>
                  <a:lnTo>
                    <a:pt x="1475092" y="429717"/>
                  </a:lnTo>
                  <a:lnTo>
                    <a:pt x="1472616" y="429958"/>
                  </a:lnTo>
                  <a:lnTo>
                    <a:pt x="12700" y="429958"/>
                  </a:lnTo>
                  <a:lnTo>
                    <a:pt x="10223" y="429717"/>
                  </a:lnTo>
                  <a:lnTo>
                    <a:pt x="7848" y="428993"/>
                  </a:lnTo>
                  <a:lnTo>
                    <a:pt x="5652" y="427812"/>
                  </a:lnTo>
                  <a:lnTo>
                    <a:pt x="3720" y="426237"/>
                  </a:lnTo>
                  <a:lnTo>
                    <a:pt x="2146" y="424307"/>
                  </a:lnTo>
                  <a:lnTo>
                    <a:pt x="977" y="422122"/>
                  </a:lnTo>
                  <a:lnTo>
                    <a:pt x="253" y="419735"/>
                  </a:lnTo>
                  <a:lnTo>
                    <a:pt x="0" y="417258"/>
                  </a:lnTo>
                  <a:lnTo>
                    <a:pt x="0" y="12700"/>
                  </a:lnTo>
                  <a:lnTo>
                    <a:pt x="253" y="10223"/>
                  </a:lnTo>
                  <a:lnTo>
                    <a:pt x="977" y="7836"/>
                  </a:lnTo>
                  <a:lnTo>
                    <a:pt x="2146" y="5638"/>
                  </a:lnTo>
                  <a:lnTo>
                    <a:pt x="3720" y="3721"/>
                  </a:lnTo>
                  <a:lnTo>
                    <a:pt x="5652" y="2146"/>
                  </a:lnTo>
                  <a:lnTo>
                    <a:pt x="7848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1472616" y="0"/>
                  </a:lnTo>
                  <a:moveTo>
                    <a:pt x="25400" y="25400"/>
                  </a:moveTo>
                  <a:lnTo>
                    <a:pt x="25400" y="404558"/>
                  </a:lnTo>
                  <a:lnTo>
                    <a:pt x="1459916" y="404558"/>
                  </a:lnTo>
                  <a:lnTo>
                    <a:pt x="1459916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19" name="VectorPath 919"/>
            <p:cNvSpPr/>
            <p:nvPr/>
          </p:nvSpPr>
          <p:spPr>
            <a:xfrm>
              <a:off x="3083052" y="4765549"/>
              <a:ext cx="1237488" cy="150876"/>
            </a:xfrm>
            <a:custGeom>
              <a:avLst/>
              <a:gdLst/>
              <a:ahLst/>
              <a:cxnLst/>
              <a:rect l="l" t="t" r="r" b="b"/>
              <a:pathLst>
                <a:path w="1237488" h="150876">
                  <a:moveTo>
                    <a:pt x="0" y="38100"/>
                  </a:moveTo>
                  <a:lnTo>
                    <a:pt x="1161288" y="38100"/>
                  </a:lnTo>
                  <a:lnTo>
                    <a:pt x="1161288" y="0"/>
                  </a:lnTo>
                  <a:lnTo>
                    <a:pt x="1237488" y="76200"/>
                  </a:lnTo>
                  <a:lnTo>
                    <a:pt x="1161288" y="150876"/>
                  </a:lnTo>
                  <a:lnTo>
                    <a:pt x="1161288" y="114300"/>
                  </a:lnTo>
                  <a:lnTo>
                    <a:pt x="0" y="114300"/>
                  </a:lnTo>
                  <a:lnTo>
                    <a:pt x="0" y="381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20" name="VectorPath 920"/>
            <p:cNvSpPr/>
            <p:nvPr/>
          </p:nvSpPr>
          <p:spPr>
            <a:xfrm>
              <a:off x="573710" y="4626407"/>
              <a:ext cx="2449132" cy="429959"/>
            </a:xfrm>
            <a:custGeom>
              <a:avLst/>
              <a:gdLst/>
              <a:ahLst/>
              <a:cxnLst/>
              <a:rect l="l" t="t" r="r" b="b"/>
              <a:pathLst>
                <a:path w="2449132" h="429959">
                  <a:moveTo>
                    <a:pt x="2438921" y="241"/>
                  </a:moveTo>
                  <a:lnTo>
                    <a:pt x="2441296" y="965"/>
                  </a:lnTo>
                  <a:lnTo>
                    <a:pt x="2443493" y="2146"/>
                  </a:lnTo>
                  <a:lnTo>
                    <a:pt x="2445423" y="3721"/>
                  </a:lnTo>
                  <a:lnTo>
                    <a:pt x="2446998" y="5652"/>
                  </a:lnTo>
                  <a:lnTo>
                    <a:pt x="2448166" y="7836"/>
                  </a:lnTo>
                  <a:lnTo>
                    <a:pt x="2448890" y="10223"/>
                  </a:lnTo>
                  <a:lnTo>
                    <a:pt x="2449132" y="12700"/>
                  </a:lnTo>
                  <a:lnTo>
                    <a:pt x="2449132" y="417259"/>
                  </a:lnTo>
                  <a:lnTo>
                    <a:pt x="2448890" y="419735"/>
                  </a:lnTo>
                  <a:lnTo>
                    <a:pt x="2448166" y="422123"/>
                  </a:lnTo>
                  <a:lnTo>
                    <a:pt x="2446998" y="424307"/>
                  </a:lnTo>
                  <a:lnTo>
                    <a:pt x="2445423" y="426238"/>
                  </a:lnTo>
                  <a:lnTo>
                    <a:pt x="2443493" y="427812"/>
                  </a:lnTo>
                  <a:lnTo>
                    <a:pt x="2441296" y="428993"/>
                  </a:lnTo>
                  <a:lnTo>
                    <a:pt x="2438921" y="429717"/>
                  </a:lnTo>
                  <a:lnTo>
                    <a:pt x="2436432" y="429959"/>
                  </a:lnTo>
                  <a:lnTo>
                    <a:pt x="12700" y="429959"/>
                  </a:lnTo>
                  <a:lnTo>
                    <a:pt x="10224" y="429717"/>
                  </a:lnTo>
                  <a:lnTo>
                    <a:pt x="7836" y="428993"/>
                  </a:lnTo>
                  <a:lnTo>
                    <a:pt x="5639" y="427812"/>
                  </a:lnTo>
                  <a:lnTo>
                    <a:pt x="3721" y="426238"/>
                  </a:lnTo>
                  <a:lnTo>
                    <a:pt x="2134" y="424307"/>
                  </a:lnTo>
                  <a:lnTo>
                    <a:pt x="965" y="422123"/>
                  </a:lnTo>
                  <a:lnTo>
                    <a:pt x="241" y="419735"/>
                  </a:lnTo>
                  <a:lnTo>
                    <a:pt x="0" y="417259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36"/>
                  </a:lnTo>
                  <a:lnTo>
                    <a:pt x="2134" y="5652"/>
                  </a:lnTo>
                  <a:lnTo>
                    <a:pt x="3721" y="3721"/>
                  </a:lnTo>
                  <a:lnTo>
                    <a:pt x="5639" y="2146"/>
                  </a:lnTo>
                  <a:lnTo>
                    <a:pt x="7836" y="965"/>
                  </a:lnTo>
                  <a:lnTo>
                    <a:pt x="10224" y="241"/>
                  </a:lnTo>
                  <a:lnTo>
                    <a:pt x="12700" y="0"/>
                  </a:lnTo>
                  <a:lnTo>
                    <a:pt x="2436432" y="0"/>
                  </a:lnTo>
                  <a:moveTo>
                    <a:pt x="25400" y="25400"/>
                  </a:moveTo>
                  <a:lnTo>
                    <a:pt x="25400" y="404559"/>
                  </a:lnTo>
                  <a:lnTo>
                    <a:pt x="2423732" y="404559"/>
                  </a:lnTo>
                  <a:lnTo>
                    <a:pt x="2423732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21" name="VectorPath 921"/>
            <p:cNvSpPr/>
            <p:nvPr/>
          </p:nvSpPr>
          <p:spPr>
            <a:xfrm>
              <a:off x="6308103" y="4595736"/>
              <a:ext cx="2321827" cy="429959"/>
            </a:xfrm>
            <a:custGeom>
              <a:avLst/>
              <a:gdLst/>
              <a:ahLst/>
              <a:cxnLst/>
              <a:rect l="l" t="t" r="r" b="b"/>
              <a:pathLst>
                <a:path w="2321827" h="429959">
                  <a:moveTo>
                    <a:pt x="2311604" y="241"/>
                  </a:moveTo>
                  <a:lnTo>
                    <a:pt x="2313979" y="965"/>
                  </a:lnTo>
                  <a:lnTo>
                    <a:pt x="2316175" y="2146"/>
                  </a:lnTo>
                  <a:lnTo>
                    <a:pt x="2318106" y="3721"/>
                  </a:lnTo>
                  <a:lnTo>
                    <a:pt x="2319680" y="5652"/>
                  </a:lnTo>
                  <a:lnTo>
                    <a:pt x="2320849" y="7836"/>
                  </a:lnTo>
                  <a:lnTo>
                    <a:pt x="2321573" y="10224"/>
                  </a:lnTo>
                  <a:lnTo>
                    <a:pt x="2321826" y="12700"/>
                  </a:lnTo>
                  <a:lnTo>
                    <a:pt x="2321826" y="417259"/>
                  </a:lnTo>
                  <a:lnTo>
                    <a:pt x="2321573" y="419735"/>
                  </a:lnTo>
                  <a:lnTo>
                    <a:pt x="2320849" y="422123"/>
                  </a:lnTo>
                  <a:lnTo>
                    <a:pt x="2319680" y="424308"/>
                  </a:lnTo>
                  <a:lnTo>
                    <a:pt x="2318106" y="426238"/>
                  </a:lnTo>
                  <a:lnTo>
                    <a:pt x="2316175" y="427812"/>
                  </a:lnTo>
                  <a:lnTo>
                    <a:pt x="2313979" y="428994"/>
                  </a:lnTo>
                  <a:lnTo>
                    <a:pt x="2311604" y="429717"/>
                  </a:lnTo>
                  <a:lnTo>
                    <a:pt x="2309126" y="429959"/>
                  </a:lnTo>
                  <a:lnTo>
                    <a:pt x="12700" y="429959"/>
                  </a:lnTo>
                  <a:lnTo>
                    <a:pt x="10223" y="429717"/>
                  </a:lnTo>
                  <a:lnTo>
                    <a:pt x="7836" y="428994"/>
                  </a:lnTo>
                  <a:lnTo>
                    <a:pt x="5638" y="427812"/>
                  </a:lnTo>
                  <a:lnTo>
                    <a:pt x="3721" y="426238"/>
                  </a:lnTo>
                  <a:lnTo>
                    <a:pt x="2146" y="424308"/>
                  </a:lnTo>
                  <a:lnTo>
                    <a:pt x="965" y="422123"/>
                  </a:lnTo>
                  <a:lnTo>
                    <a:pt x="241" y="419735"/>
                  </a:lnTo>
                  <a:lnTo>
                    <a:pt x="0" y="417259"/>
                  </a:lnTo>
                  <a:lnTo>
                    <a:pt x="0" y="12700"/>
                  </a:lnTo>
                  <a:lnTo>
                    <a:pt x="241" y="10224"/>
                  </a:lnTo>
                  <a:lnTo>
                    <a:pt x="965" y="7836"/>
                  </a:lnTo>
                  <a:lnTo>
                    <a:pt x="2146" y="5652"/>
                  </a:lnTo>
                  <a:lnTo>
                    <a:pt x="3721" y="3721"/>
                  </a:lnTo>
                  <a:lnTo>
                    <a:pt x="5638" y="2146"/>
                  </a:lnTo>
                  <a:lnTo>
                    <a:pt x="7836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2309126" y="0"/>
                  </a:lnTo>
                  <a:moveTo>
                    <a:pt x="25400" y="25400"/>
                  </a:moveTo>
                  <a:lnTo>
                    <a:pt x="25400" y="404559"/>
                  </a:lnTo>
                  <a:lnTo>
                    <a:pt x="2296426" y="404559"/>
                  </a:lnTo>
                  <a:lnTo>
                    <a:pt x="2296426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22" name="VectorPath 922"/>
            <p:cNvSpPr/>
            <p:nvPr/>
          </p:nvSpPr>
          <p:spPr>
            <a:xfrm>
              <a:off x="8764524" y="4765549"/>
              <a:ext cx="537973" cy="150876"/>
            </a:xfrm>
            <a:custGeom>
              <a:avLst/>
              <a:gdLst/>
              <a:ahLst/>
              <a:cxnLst/>
              <a:rect l="l" t="t" r="r" b="b"/>
              <a:pathLst>
                <a:path w="537973" h="150876">
                  <a:moveTo>
                    <a:pt x="0" y="38100"/>
                  </a:moveTo>
                  <a:lnTo>
                    <a:pt x="463296" y="38100"/>
                  </a:lnTo>
                  <a:lnTo>
                    <a:pt x="463296" y="0"/>
                  </a:lnTo>
                  <a:lnTo>
                    <a:pt x="537973" y="76200"/>
                  </a:lnTo>
                  <a:lnTo>
                    <a:pt x="463296" y="150876"/>
                  </a:lnTo>
                  <a:lnTo>
                    <a:pt x="463296" y="114300"/>
                  </a:lnTo>
                  <a:lnTo>
                    <a:pt x="0" y="114300"/>
                  </a:lnTo>
                  <a:lnTo>
                    <a:pt x="0" y="381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23" name="VectorPath 923"/>
            <p:cNvSpPr/>
            <p:nvPr/>
          </p:nvSpPr>
          <p:spPr>
            <a:xfrm>
              <a:off x="9361044" y="4614050"/>
              <a:ext cx="1485302" cy="429959"/>
            </a:xfrm>
            <a:custGeom>
              <a:avLst/>
              <a:gdLst/>
              <a:ahLst/>
              <a:cxnLst/>
              <a:rect l="l" t="t" r="r" b="b"/>
              <a:pathLst>
                <a:path w="1485302" h="429959">
                  <a:moveTo>
                    <a:pt x="1475092" y="254"/>
                  </a:moveTo>
                  <a:lnTo>
                    <a:pt x="1477467" y="965"/>
                  </a:lnTo>
                  <a:lnTo>
                    <a:pt x="1479663" y="2146"/>
                  </a:lnTo>
                  <a:lnTo>
                    <a:pt x="1481594" y="3721"/>
                  </a:lnTo>
                  <a:lnTo>
                    <a:pt x="1483170" y="5652"/>
                  </a:lnTo>
                  <a:lnTo>
                    <a:pt x="1484338" y="7848"/>
                  </a:lnTo>
                  <a:lnTo>
                    <a:pt x="1485063" y="10224"/>
                  </a:lnTo>
                  <a:lnTo>
                    <a:pt x="1485302" y="12700"/>
                  </a:lnTo>
                  <a:lnTo>
                    <a:pt x="1485302" y="417258"/>
                  </a:lnTo>
                  <a:lnTo>
                    <a:pt x="1485063" y="419735"/>
                  </a:lnTo>
                  <a:lnTo>
                    <a:pt x="1484338" y="422123"/>
                  </a:lnTo>
                  <a:lnTo>
                    <a:pt x="1483170" y="424319"/>
                  </a:lnTo>
                  <a:lnTo>
                    <a:pt x="1481594" y="426237"/>
                  </a:lnTo>
                  <a:lnTo>
                    <a:pt x="1479663" y="427825"/>
                  </a:lnTo>
                  <a:lnTo>
                    <a:pt x="1477467" y="428993"/>
                  </a:lnTo>
                  <a:lnTo>
                    <a:pt x="1475092" y="429717"/>
                  </a:lnTo>
                  <a:lnTo>
                    <a:pt x="1472602" y="429958"/>
                  </a:lnTo>
                  <a:lnTo>
                    <a:pt x="12700" y="429958"/>
                  </a:lnTo>
                  <a:lnTo>
                    <a:pt x="10223" y="429717"/>
                  </a:lnTo>
                  <a:lnTo>
                    <a:pt x="7848" y="428993"/>
                  </a:lnTo>
                  <a:lnTo>
                    <a:pt x="5652" y="427825"/>
                  </a:lnTo>
                  <a:lnTo>
                    <a:pt x="3720" y="426237"/>
                  </a:lnTo>
                  <a:lnTo>
                    <a:pt x="2146" y="424319"/>
                  </a:lnTo>
                  <a:lnTo>
                    <a:pt x="977" y="422123"/>
                  </a:lnTo>
                  <a:lnTo>
                    <a:pt x="253" y="419735"/>
                  </a:lnTo>
                  <a:lnTo>
                    <a:pt x="0" y="417258"/>
                  </a:lnTo>
                  <a:lnTo>
                    <a:pt x="0" y="12700"/>
                  </a:lnTo>
                  <a:lnTo>
                    <a:pt x="253" y="10224"/>
                  </a:lnTo>
                  <a:lnTo>
                    <a:pt x="977" y="7848"/>
                  </a:lnTo>
                  <a:lnTo>
                    <a:pt x="2146" y="5652"/>
                  </a:lnTo>
                  <a:lnTo>
                    <a:pt x="3720" y="3721"/>
                  </a:lnTo>
                  <a:lnTo>
                    <a:pt x="5652" y="2146"/>
                  </a:lnTo>
                  <a:lnTo>
                    <a:pt x="7848" y="965"/>
                  </a:lnTo>
                  <a:lnTo>
                    <a:pt x="10223" y="254"/>
                  </a:lnTo>
                  <a:lnTo>
                    <a:pt x="12700" y="0"/>
                  </a:lnTo>
                  <a:lnTo>
                    <a:pt x="1472602" y="0"/>
                  </a:lnTo>
                  <a:moveTo>
                    <a:pt x="25400" y="25400"/>
                  </a:moveTo>
                  <a:lnTo>
                    <a:pt x="25400" y="404558"/>
                  </a:lnTo>
                  <a:lnTo>
                    <a:pt x="1459902" y="404558"/>
                  </a:lnTo>
                  <a:lnTo>
                    <a:pt x="1459902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</p:grpSp>
      <p:sp>
        <p:nvSpPr>
          <p:cNvPr id="925" name="TextBox925"/>
          <p:cNvSpPr txBox="1"/>
          <p:nvPr/>
        </p:nvSpPr>
        <p:spPr>
          <a:xfrm>
            <a:off x="677850" y="2273577"/>
            <a:ext cx="2393582" cy="27077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70"/>
              </a:lnSpc>
            </a:pPr>
            <a:r>
              <a:rPr lang="en-US" altLang="zh-CN" sz="2325" kern="0" spc="50" baseline="-661888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</a:t>
            </a:r>
            <a:r>
              <a:rPr lang="en-US" altLang="zh-CN" sz="2325" kern="0" spc="-2325" baseline="-1035749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</a:t>
            </a:r>
            <a:r>
              <a:rPr lang="en-US" altLang="zh-CN" sz="2325" kern="0" spc="75" baseline="-661888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独</a:t>
            </a:r>
            <a:r>
              <a:rPr lang="en-US" altLang="zh-CN" sz="2325" kern="0" spc="-2325" baseline="-1035749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独</a:t>
            </a:r>
            <a:r>
              <a:rPr lang="en-US" altLang="zh-CN" sz="2325" kern="0" spc="75" baseline="-661888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</a:t>
            </a:r>
            <a:r>
              <a:rPr lang="en-US" altLang="zh-CN" sz="2325" kern="0" spc="-2325" baseline="-1035749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</a:t>
            </a:r>
            <a:r>
              <a:rPr lang="en-US" altLang="zh-CN" sz="2325" kern="0" spc="75" baseline="-661888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送</a:t>
            </a:r>
            <a:r>
              <a:rPr lang="en-US" altLang="zh-CN" sz="2325" kern="0" spc="-1125" baseline="-1035749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送下</a:t>
            </a:r>
            <a:r>
              <a:rPr lang="en-US" altLang="zh-CN" sz="2325" kern="0" spc="-2325" baseline="-661888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搜</a:t>
            </a:r>
            <a:r>
              <a:rPr lang="en-US" altLang="zh-CN" sz="2325" kern="0" spc="75" baseline="-1035749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订</a:t>
            </a:r>
            <a:r>
              <a:rPr lang="en-US" altLang="zh-CN" sz="2325" kern="0" spc="-2325" baseline="-661888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索</a:t>
            </a:r>
            <a:r>
              <a:rPr lang="en-US" altLang="zh-CN" sz="2325" kern="0" spc="75" baseline="-1035749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</a:t>
            </a:r>
            <a:r>
              <a:rPr lang="en-US" altLang="zh-CN" sz="2325" kern="0" spc="-900" baseline="-661888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H</a:t>
            </a:r>
            <a:r>
              <a:rPr lang="en-US" altLang="zh-CN" sz="2325" kern="0" spc="-790" baseline="-661888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T</a:t>
            </a:r>
            <a:r>
              <a:rPr lang="en-US" altLang="zh-CN" sz="2325" kern="0" spc="225" baseline="-1035749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H</a:t>
            </a:r>
            <a:r>
              <a:rPr lang="en-US" altLang="zh-CN" sz="2325" kern="0" spc="-735" baseline="-661888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T</a:t>
            </a:r>
            <a:r>
              <a:rPr lang="en-US" altLang="zh-CN" sz="2625" kern="0" spc="-625" baseline="-2287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</a:t>
            </a:r>
            <a:r>
              <a:rPr lang="en-US" altLang="zh-CN" sz="2325" kern="0" spc="-1560" baseline="-1035749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T</a:t>
            </a:r>
            <a:r>
              <a:rPr lang="en-US" altLang="zh-CN" sz="2325" kern="0" spc="-885" baseline="-661888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P</a:t>
            </a:r>
            <a:r>
              <a:rPr lang="en-US" altLang="zh-CN" sz="2325" kern="0" spc="465" baseline="-1035749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T</a:t>
            </a:r>
            <a:r>
              <a:rPr lang="en-US" altLang="zh-CN" sz="2325" kern="0" spc="-1125" baseline="-661888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2625" kern="0" spc="-1540" baseline="-228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2325" kern="0" spc="-1995" baseline="-1035749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P</a:t>
            </a:r>
            <a:r>
              <a:rPr lang="en-US" altLang="zh-CN" sz="2325" kern="0" spc="75" baseline="-661888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</a:t>
            </a:r>
            <a:r>
              <a:rPr lang="en-US" altLang="zh-CN" sz="2325" kern="0" spc="-2325" baseline="-1035749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2625" kern="0" spc="-1240" baseline="-228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2325" kern="0" spc="-1315" baseline="-1035749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</a:t>
            </a:r>
            <a:r>
              <a:rPr lang="en-US" altLang="zh-CN" sz="2625" kern="0" spc="-960" baseline="-228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量</a:t>
            </a:r>
          </a:p>
        </p:txBody>
      </p:sp>
      <p:sp>
        <p:nvSpPr>
          <p:cNvPr id="926" name="VectorPath 926"/>
          <p:cNvSpPr/>
          <p:nvPr/>
        </p:nvSpPr>
        <p:spPr>
          <a:xfrm>
            <a:off x="6308103" y="3710940"/>
            <a:ext cx="2321827" cy="429958"/>
          </a:xfrm>
          <a:custGeom>
            <a:avLst/>
            <a:gdLst/>
            <a:ahLst/>
            <a:cxnLst/>
            <a:rect l="l" t="t" r="r" b="b"/>
            <a:pathLst>
              <a:path w="2321827" h="429958">
                <a:moveTo>
                  <a:pt x="2311604" y="241"/>
                </a:moveTo>
                <a:lnTo>
                  <a:pt x="2313979" y="965"/>
                </a:lnTo>
                <a:lnTo>
                  <a:pt x="2316175" y="2133"/>
                </a:lnTo>
                <a:lnTo>
                  <a:pt x="2318106" y="3721"/>
                </a:lnTo>
                <a:lnTo>
                  <a:pt x="2319680" y="5639"/>
                </a:lnTo>
                <a:lnTo>
                  <a:pt x="2320861" y="7836"/>
                </a:lnTo>
                <a:lnTo>
                  <a:pt x="2321573" y="10223"/>
                </a:lnTo>
                <a:lnTo>
                  <a:pt x="2321826" y="12700"/>
                </a:lnTo>
                <a:lnTo>
                  <a:pt x="2321826" y="417258"/>
                </a:lnTo>
                <a:lnTo>
                  <a:pt x="2321573" y="419735"/>
                </a:lnTo>
                <a:lnTo>
                  <a:pt x="2320861" y="422110"/>
                </a:lnTo>
                <a:lnTo>
                  <a:pt x="2319680" y="424307"/>
                </a:lnTo>
                <a:lnTo>
                  <a:pt x="2318106" y="426238"/>
                </a:lnTo>
                <a:lnTo>
                  <a:pt x="2316175" y="427812"/>
                </a:lnTo>
                <a:lnTo>
                  <a:pt x="2313979" y="428993"/>
                </a:lnTo>
                <a:lnTo>
                  <a:pt x="2311604" y="429704"/>
                </a:lnTo>
                <a:lnTo>
                  <a:pt x="2309126" y="429958"/>
                </a:lnTo>
                <a:lnTo>
                  <a:pt x="12700" y="429958"/>
                </a:lnTo>
                <a:lnTo>
                  <a:pt x="10223" y="429704"/>
                </a:lnTo>
                <a:lnTo>
                  <a:pt x="7836" y="428993"/>
                </a:lnTo>
                <a:lnTo>
                  <a:pt x="5652" y="427812"/>
                </a:lnTo>
                <a:lnTo>
                  <a:pt x="3721" y="426238"/>
                </a:lnTo>
                <a:lnTo>
                  <a:pt x="2146" y="424307"/>
                </a:lnTo>
                <a:lnTo>
                  <a:pt x="965" y="422110"/>
                </a:lnTo>
                <a:lnTo>
                  <a:pt x="241" y="419735"/>
                </a:lnTo>
                <a:lnTo>
                  <a:pt x="0" y="417258"/>
                </a:lnTo>
                <a:lnTo>
                  <a:pt x="0" y="12700"/>
                </a:lnTo>
                <a:lnTo>
                  <a:pt x="241" y="10223"/>
                </a:lnTo>
                <a:lnTo>
                  <a:pt x="965" y="7836"/>
                </a:lnTo>
                <a:lnTo>
                  <a:pt x="2146" y="5639"/>
                </a:lnTo>
                <a:lnTo>
                  <a:pt x="3721" y="3721"/>
                </a:lnTo>
                <a:lnTo>
                  <a:pt x="5652" y="2133"/>
                </a:lnTo>
                <a:lnTo>
                  <a:pt x="7836" y="965"/>
                </a:lnTo>
                <a:lnTo>
                  <a:pt x="10223" y="241"/>
                </a:lnTo>
                <a:lnTo>
                  <a:pt x="12700" y="0"/>
                </a:lnTo>
                <a:lnTo>
                  <a:pt x="2309126" y="0"/>
                </a:lnTo>
                <a:moveTo>
                  <a:pt x="25400" y="25400"/>
                </a:moveTo>
                <a:lnTo>
                  <a:pt x="25400" y="404558"/>
                </a:lnTo>
                <a:lnTo>
                  <a:pt x="2296426" y="404558"/>
                </a:lnTo>
                <a:lnTo>
                  <a:pt x="2296426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927" name="TextBox927"/>
          <p:cNvSpPr txBox="1"/>
          <p:nvPr/>
        </p:nvSpPr>
        <p:spPr>
          <a:xfrm>
            <a:off x="-327083" y="1834981"/>
            <a:ext cx="849847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75372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QPS(Query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Per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Second)每秒查询数：即控制服务器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每秒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处理的指定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2325" kern="0" spc="-1095" baseline="-94310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</a:t>
            </a:r>
            <a:r>
              <a:rPr lang="en-US" altLang="zh-CN" sz="2325" kern="0" spc="-1095" baseline="-569243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秒</a:t>
            </a:r>
            <a:r>
              <a:rPr lang="en-US" altLang="zh-CN" sz="2325" kern="0" spc="-1095" baseline="-94310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秒最</a:t>
            </a:r>
            <a:r>
              <a:rPr lang="en-US" altLang="zh-CN" sz="2325" kern="0" spc="-1095" baseline="-569243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最</a:t>
            </a:r>
            <a:r>
              <a:rPr lang="en-US" altLang="zh-CN" sz="2325" kern="0" spc="-1095" baseline="-94310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多</a:t>
            </a:r>
            <a:r>
              <a:rPr lang="en-US" altLang="zh-CN" sz="2325" kern="0" spc="-1095" baseline="-569243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多处</a:t>
            </a:r>
            <a:r>
              <a:rPr lang="en-US" altLang="zh-CN" sz="2325" kern="0" spc="-1095" baseline="-94310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处</a:t>
            </a:r>
            <a:r>
              <a:rPr lang="en-US" altLang="zh-CN" sz="2325" kern="0" spc="-1075" baseline="-569243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</a:t>
            </a:r>
            <a:r>
              <a:rPr lang="en-US" altLang="zh-CN" sz="2325" kern="0" spc="-1075" baseline="-94310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</a:t>
            </a:r>
            <a:r>
              <a:rPr lang="en-US" altLang="zh-CN" sz="2325" kern="0" spc="-400" baseline="-569243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2</a:t>
            </a:r>
            <a:r>
              <a:rPr lang="en-US" altLang="zh-CN" sz="2325" kern="0" spc="-400" baseline="-943104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1</a:t>
            </a:r>
            <a:r>
              <a:rPr lang="en-US" altLang="zh-CN" sz="2325" kern="0" spc="-400" baseline="-569243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5</a:t>
            </a:r>
            <a:r>
              <a:rPr lang="en-US" altLang="zh-CN" sz="2325" kern="0" spc="-400" baseline="-943104" noProof="0" dirty="0">
                <a:solidFill>
                  <a:srgbClr val="000000"/>
                </a:solidFill>
                <a:latin typeface="Gill Sans MT Condensed" pitchFamily="34" charset="0"/>
                <a:ea typeface="Gill Sans MT Condensed" pitchFamily="34" charset="0"/>
                <a:cs typeface="Gill Sans MT Condensed" pitchFamily="34" charset="0"/>
              </a:rPr>
              <a:t>5</a:t>
            </a:r>
            <a:r>
              <a:rPr lang="en-US" altLang="zh-CN" sz="2325" kern="0" spc="-1075" baseline="-569243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个</a:t>
            </a:r>
            <a:r>
              <a:rPr lang="en-US" altLang="zh-CN" sz="2325" kern="0" spc="-1075" baseline="-94310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个</a:t>
            </a:r>
            <a:r>
              <a:rPr lang="en-US" altLang="zh-CN" sz="2325" kern="0" spc="-1075" baseline="-569243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2325" kern="0" spc="-1075" baseline="-94310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2325" kern="0" spc="-1075" baseline="-569243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</a:t>
            </a:r>
            <a:r>
              <a:rPr lang="en-US" altLang="zh-CN" sz="2325" kern="0" spc="-1075" baseline="-94310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</a:t>
            </a:r>
          </a:p>
        </p:txBody>
      </p:sp>
      <p:sp>
        <p:nvSpPr>
          <p:cNvPr id="928" name="TextBox928"/>
          <p:cNvSpPr txBox="1"/>
          <p:nvPr/>
        </p:nvSpPr>
        <p:spPr>
          <a:xfrm>
            <a:off x="9465184" y="3855046"/>
            <a:ext cx="1126172" cy="112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索QPS：25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订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单QPS：15</a:t>
            </a:r>
          </a:p>
        </p:txBody>
      </p:sp>
      <p:sp>
        <p:nvSpPr>
          <p:cNvPr id="930" name="VectorPath 93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931" name="VectorPath 93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7280DACD-EED3-4A62-619D-C9D374D18069}"/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2" name="Combination 93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933" name="VectorPath 93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934" name="VectorPath 93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935" name="TextBox935"/>
          <p:cNvSpPr txBox="1"/>
          <p:nvPr/>
        </p:nvSpPr>
        <p:spPr>
          <a:xfrm>
            <a:off x="802323" y="345580"/>
            <a:ext cx="137795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1-吞吐量</a:t>
            </a:r>
          </a:p>
        </p:txBody>
      </p:sp>
      <p:sp>
        <p:nvSpPr>
          <p:cNvPr id="937" name="VectorPath 93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938" name="356DFBBB-8ECA-4819-2961-151E58731C87"/>
          <p:cNvPicPr>
            <a:picLocks noChangeAspect="1"/>
          </p:cNvPicPr>
          <p:nvPr/>
        </p:nvPicPr>
        <p:blipFill>
          <a:blip r:embed="rId2" cstate="print">
            <a:extLst>
              <a:ext uri="{BB344161-2C59-4A6F-A6C1-456D9A0775C5}"/>
            </a:extLst>
          </a:blip>
          <a:srcRect/>
          <a:stretch>
            <a:fillRect/>
          </a:stretch>
        </p:blipFill>
        <p:spPr>
          <a:xfrm>
            <a:off x="724408" y="3340723"/>
            <a:ext cx="6791325" cy="3390900"/>
          </a:xfrm>
          <a:prstGeom prst="rect">
            <a:avLst/>
          </a:prstGeom>
        </p:spPr>
      </p:pic>
      <p:grpSp>
        <p:nvGrpSpPr>
          <p:cNvPr id="939" name="Combination 939"/>
          <p:cNvGrpSpPr/>
          <p:nvPr/>
        </p:nvGrpSpPr>
        <p:grpSpPr>
          <a:xfrm>
            <a:off x="881901" y="4039007"/>
            <a:ext cx="9041944" cy="2787676"/>
            <a:chOff x="881901" y="4039007"/>
            <a:chExt cx="9041944" cy="2787676"/>
          </a:xfrm>
        </p:grpSpPr>
        <p:sp>
          <p:nvSpPr>
            <p:cNvPr id="940" name="VectorPath 940"/>
            <p:cNvSpPr/>
            <p:nvPr/>
          </p:nvSpPr>
          <p:spPr>
            <a:xfrm>
              <a:off x="4832604" y="4253484"/>
              <a:ext cx="839724" cy="141732"/>
            </a:xfrm>
            <a:custGeom>
              <a:avLst/>
              <a:gdLst/>
              <a:ahLst/>
              <a:cxnLst/>
              <a:rect l="l" t="t" r="r" b="b"/>
              <a:pathLst>
                <a:path w="839724" h="141732">
                  <a:moveTo>
                    <a:pt x="0" y="35052"/>
                  </a:moveTo>
                  <a:lnTo>
                    <a:pt x="769620" y="35052"/>
                  </a:lnTo>
                  <a:lnTo>
                    <a:pt x="769620" y="0"/>
                  </a:lnTo>
                  <a:lnTo>
                    <a:pt x="839724" y="71628"/>
                  </a:lnTo>
                  <a:lnTo>
                    <a:pt x="769620" y="141732"/>
                  </a:lnTo>
                  <a:lnTo>
                    <a:pt x="769620" y="106680"/>
                  </a:lnTo>
                  <a:lnTo>
                    <a:pt x="0" y="106680"/>
                  </a:lnTo>
                  <a:lnTo>
                    <a:pt x="0" y="35052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41" name="VectorPath 941"/>
            <p:cNvSpPr/>
            <p:nvPr/>
          </p:nvSpPr>
          <p:spPr>
            <a:xfrm>
              <a:off x="2927604" y="4120896"/>
              <a:ext cx="1734312" cy="403860"/>
            </a:xfrm>
            <a:custGeom>
              <a:avLst/>
              <a:gdLst/>
              <a:ahLst/>
              <a:cxnLst/>
              <a:rect l="l" t="t" r="r" b="b"/>
              <a:pathLst>
                <a:path w="1734312" h="403860">
                  <a:moveTo>
                    <a:pt x="0" y="0"/>
                  </a:moveTo>
                  <a:lnTo>
                    <a:pt x="1734312" y="0"/>
                  </a:lnTo>
                  <a:lnTo>
                    <a:pt x="1734312" y="403860"/>
                  </a:lnTo>
                  <a:lnTo>
                    <a:pt x="0" y="403860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942" name="VectorPath 942"/>
            <p:cNvSpPr/>
            <p:nvPr/>
          </p:nvSpPr>
          <p:spPr>
            <a:xfrm>
              <a:off x="2915183" y="4107726"/>
              <a:ext cx="1759547" cy="429959"/>
            </a:xfrm>
            <a:custGeom>
              <a:avLst/>
              <a:gdLst/>
              <a:ahLst/>
              <a:cxnLst/>
              <a:rect l="l" t="t" r="r" b="b"/>
              <a:pathLst>
                <a:path w="1759547" h="429959">
                  <a:moveTo>
                    <a:pt x="1749324" y="241"/>
                  </a:moveTo>
                  <a:lnTo>
                    <a:pt x="1751711" y="965"/>
                  </a:lnTo>
                  <a:lnTo>
                    <a:pt x="1753896" y="2147"/>
                  </a:lnTo>
                  <a:lnTo>
                    <a:pt x="1755827" y="3721"/>
                  </a:lnTo>
                  <a:lnTo>
                    <a:pt x="1757401" y="5638"/>
                  </a:lnTo>
                  <a:lnTo>
                    <a:pt x="1758582" y="7836"/>
                  </a:lnTo>
                  <a:lnTo>
                    <a:pt x="1759306" y="10224"/>
                  </a:lnTo>
                  <a:lnTo>
                    <a:pt x="1759547" y="12700"/>
                  </a:lnTo>
                  <a:lnTo>
                    <a:pt x="1759547" y="417259"/>
                  </a:lnTo>
                  <a:lnTo>
                    <a:pt x="1759306" y="419735"/>
                  </a:lnTo>
                  <a:lnTo>
                    <a:pt x="1758582" y="422123"/>
                  </a:lnTo>
                  <a:lnTo>
                    <a:pt x="1757401" y="424307"/>
                  </a:lnTo>
                  <a:lnTo>
                    <a:pt x="1755827" y="426238"/>
                  </a:lnTo>
                  <a:lnTo>
                    <a:pt x="1753896" y="427812"/>
                  </a:lnTo>
                  <a:lnTo>
                    <a:pt x="1751711" y="428993"/>
                  </a:lnTo>
                  <a:lnTo>
                    <a:pt x="1749324" y="429718"/>
                  </a:lnTo>
                  <a:lnTo>
                    <a:pt x="1746847" y="429959"/>
                  </a:lnTo>
                  <a:lnTo>
                    <a:pt x="12700" y="429959"/>
                  </a:lnTo>
                  <a:lnTo>
                    <a:pt x="10224" y="429718"/>
                  </a:lnTo>
                  <a:lnTo>
                    <a:pt x="7849" y="428993"/>
                  </a:lnTo>
                  <a:lnTo>
                    <a:pt x="5652" y="427812"/>
                  </a:lnTo>
                  <a:lnTo>
                    <a:pt x="3721" y="426238"/>
                  </a:lnTo>
                  <a:lnTo>
                    <a:pt x="2146" y="424307"/>
                  </a:lnTo>
                  <a:lnTo>
                    <a:pt x="965" y="422123"/>
                  </a:lnTo>
                  <a:lnTo>
                    <a:pt x="241" y="419735"/>
                  </a:lnTo>
                  <a:lnTo>
                    <a:pt x="0" y="417259"/>
                  </a:lnTo>
                  <a:lnTo>
                    <a:pt x="0" y="12700"/>
                  </a:lnTo>
                  <a:lnTo>
                    <a:pt x="241" y="10224"/>
                  </a:lnTo>
                  <a:lnTo>
                    <a:pt x="965" y="7836"/>
                  </a:lnTo>
                  <a:lnTo>
                    <a:pt x="2146" y="5638"/>
                  </a:lnTo>
                  <a:lnTo>
                    <a:pt x="3721" y="3721"/>
                  </a:lnTo>
                  <a:lnTo>
                    <a:pt x="5652" y="2147"/>
                  </a:lnTo>
                  <a:lnTo>
                    <a:pt x="7849" y="965"/>
                  </a:lnTo>
                  <a:lnTo>
                    <a:pt x="10224" y="241"/>
                  </a:lnTo>
                  <a:lnTo>
                    <a:pt x="12700" y="0"/>
                  </a:lnTo>
                  <a:lnTo>
                    <a:pt x="1746847" y="0"/>
                  </a:lnTo>
                  <a:moveTo>
                    <a:pt x="25400" y="25400"/>
                  </a:moveTo>
                  <a:lnTo>
                    <a:pt x="25400" y="404559"/>
                  </a:lnTo>
                  <a:lnTo>
                    <a:pt x="1734147" y="404559"/>
                  </a:lnTo>
                  <a:lnTo>
                    <a:pt x="1734147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43" name="VectorPath 943"/>
            <p:cNvSpPr/>
            <p:nvPr/>
          </p:nvSpPr>
          <p:spPr>
            <a:xfrm>
              <a:off x="7570370" y="4039007"/>
              <a:ext cx="2321827" cy="429958"/>
            </a:xfrm>
            <a:custGeom>
              <a:avLst/>
              <a:gdLst/>
              <a:ahLst/>
              <a:cxnLst/>
              <a:rect l="l" t="t" r="r" b="b"/>
              <a:pathLst>
                <a:path w="2321827" h="429958">
                  <a:moveTo>
                    <a:pt x="2311602" y="241"/>
                  </a:moveTo>
                  <a:lnTo>
                    <a:pt x="2313991" y="965"/>
                  </a:lnTo>
                  <a:lnTo>
                    <a:pt x="2316175" y="2146"/>
                  </a:lnTo>
                  <a:lnTo>
                    <a:pt x="2318105" y="3721"/>
                  </a:lnTo>
                  <a:lnTo>
                    <a:pt x="2319680" y="5651"/>
                  </a:lnTo>
                  <a:lnTo>
                    <a:pt x="2320862" y="7848"/>
                  </a:lnTo>
                  <a:lnTo>
                    <a:pt x="2321586" y="10223"/>
                  </a:lnTo>
                  <a:lnTo>
                    <a:pt x="2321827" y="12700"/>
                  </a:lnTo>
                  <a:lnTo>
                    <a:pt x="2321827" y="417258"/>
                  </a:lnTo>
                  <a:lnTo>
                    <a:pt x="2321586" y="419735"/>
                  </a:lnTo>
                  <a:lnTo>
                    <a:pt x="2320862" y="422122"/>
                  </a:lnTo>
                  <a:lnTo>
                    <a:pt x="2319680" y="424319"/>
                  </a:lnTo>
                  <a:lnTo>
                    <a:pt x="2318105" y="426237"/>
                  </a:lnTo>
                  <a:lnTo>
                    <a:pt x="2316175" y="427812"/>
                  </a:lnTo>
                  <a:lnTo>
                    <a:pt x="2313991" y="428993"/>
                  </a:lnTo>
                  <a:lnTo>
                    <a:pt x="2311602" y="429717"/>
                  </a:lnTo>
                  <a:lnTo>
                    <a:pt x="2309127" y="429958"/>
                  </a:lnTo>
                  <a:lnTo>
                    <a:pt x="12700" y="429958"/>
                  </a:lnTo>
                  <a:lnTo>
                    <a:pt x="10223" y="429717"/>
                  </a:lnTo>
                  <a:lnTo>
                    <a:pt x="7848" y="428993"/>
                  </a:lnTo>
                  <a:lnTo>
                    <a:pt x="5652" y="427812"/>
                  </a:lnTo>
                  <a:lnTo>
                    <a:pt x="3721" y="426237"/>
                  </a:lnTo>
                  <a:lnTo>
                    <a:pt x="2146" y="424319"/>
                  </a:lnTo>
                  <a:lnTo>
                    <a:pt x="964" y="422122"/>
                  </a:lnTo>
                  <a:lnTo>
                    <a:pt x="253" y="419735"/>
                  </a:lnTo>
                  <a:lnTo>
                    <a:pt x="0" y="417258"/>
                  </a:lnTo>
                  <a:lnTo>
                    <a:pt x="0" y="12700"/>
                  </a:lnTo>
                  <a:lnTo>
                    <a:pt x="253" y="10223"/>
                  </a:lnTo>
                  <a:lnTo>
                    <a:pt x="964" y="7848"/>
                  </a:lnTo>
                  <a:lnTo>
                    <a:pt x="2146" y="5651"/>
                  </a:lnTo>
                  <a:lnTo>
                    <a:pt x="3721" y="3721"/>
                  </a:lnTo>
                  <a:lnTo>
                    <a:pt x="5652" y="2146"/>
                  </a:lnTo>
                  <a:lnTo>
                    <a:pt x="7848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2309127" y="0"/>
                  </a:lnTo>
                  <a:moveTo>
                    <a:pt x="25400" y="25400"/>
                  </a:moveTo>
                  <a:lnTo>
                    <a:pt x="25400" y="404558"/>
                  </a:lnTo>
                  <a:lnTo>
                    <a:pt x="2296427" y="404558"/>
                  </a:lnTo>
                  <a:lnTo>
                    <a:pt x="2296427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44" name="VectorPath 944"/>
            <p:cNvSpPr/>
            <p:nvPr/>
          </p:nvSpPr>
          <p:spPr>
            <a:xfrm>
              <a:off x="4803648" y="5693664"/>
              <a:ext cx="856488" cy="140208"/>
            </a:xfrm>
            <a:custGeom>
              <a:avLst/>
              <a:gdLst/>
              <a:ahLst/>
              <a:cxnLst/>
              <a:rect l="l" t="t" r="r" b="b"/>
              <a:pathLst>
                <a:path w="856488" h="140208">
                  <a:moveTo>
                    <a:pt x="0" y="35052"/>
                  </a:moveTo>
                  <a:lnTo>
                    <a:pt x="786384" y="35052"/>
                  </a:lnTo>
                  <a:lnTo>
                    <a:pt x="786384" y="0"/>
                  </a:lnTo>
                  <a:lnTo>
                    <a:pt x="856488" y="70104"/>
                  </a:lnTo>
                  <a:lnTo>
                    <a:pt x="786384" y="140208"/>
                  </a:lnTo>
                  <a:lnTo>
                    <a:pt x="786384" y="105156"/>
                  </a:lnTo>
                  <a:lnTo>
                    <a:pt x="0" y="105156"/>
                  </a:lnTo>
                  <a:lnTo>
                    <a:pt x="0" y="35052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45" name="VectorPath 945"/>
            <p:cNvSpPr/>
            <p:nvPr/>
          </p:nvSpPr>
          <p:spPr>
            <a:xfrm>
              <a:off x="2945892" y="5559552"/>
              <a:ext cx="1703832" cy="405384"/>
            </a:xfrm>
            <a:custGeom>
              <a:avLst/>
              <a:gdLst/>
              <a:ahLst/>
              <a:cxnLst/>
              <a:rect l="l" t="t" r="r" b="b"/>
              <a:pathLst>
                <a:path w="1703832" h="405384">
                  <a:moveTo>
                    <a:pt x="0" y="0"/>
                  </a:moveTo>
                  <a:lnTo>
                    <a:pt x="1703832" y="0"/>
                  </a:lnTo>
                  <a:lnTo>
                    <a:pt x="1703832" y="405384"/>
                  </a:lnTo>
                  <a:lnTo>
                    <a:pt x="0" y="405384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946" name="VectorPath 946"/>
            <p:cNvSpPr/>
            <p:nvPr/>
          </p:nvSpPr>
          <p:spPr>
            <a:xfrm>
              <a:off x="2932913" y="5546954"/>
              <a:ext cx="1728826" cy="429958"/>
            </a:xfrm>
            <a:custGeom>
              <a:avLst/>
              <a:gdLst/>
              <a:ahLst/>
              <a:cxnLst/>
              <a:rect l="l" t="t" r="r" b="b"/>
              <a:pathLst>
                <a:path w="1728826" h="429958">
                  <a:moveTo>
                    <a:pt x="1718602" y="254"/>
                  </a:moveTo>
                  <a:lnTo>
                    <a:pt x="1720990" y="978"/>
                  </a:lnTo>
                  <a:lnTo>
                    <a:pt x="1723187" y="2146"/>
                  </a:lnTo>
                  <a:lnTo>
                    <a:pt x="1725105" y="3721"/>
                  </a:lnTo>
                  <a:lnTo>
                    <a:pt x="1726679" y="5652"/>
                  </a:lnTo>
                  <a:lnTo>
                    <a:pt x="1727860" y="7848"/>
                  </a:lnTo>
                  <a:lnTo>
                    <a:pt x="1728584" y="10223"/>
                  </a:lnTo>
                  <a:lnTo>
                    <a:pt x="1728826" y="12700"/>
                  </a:lnTo>
                  <a:lnTo>
                    <a:pt x="1728826" y="417258"/>
                  </a:lnTo>
                  <a:lnTo>
                    <a:pt x="1728584" y="419735"/>
                  </a:lnTo>
                  <a:lnTo>
                    <a:pt x="1727860" y="422123"/>
                  </a:lnTo>
                  <a:lnTo>
                    <a:pt x="1726679" y="424319"/>
                  </a:lnTo>
                  <a:lnTo>
                    <a:pt x="1725105" y="426237"/>
                  </a:lnTo>
                  <a:lnTo>
                    <a:pt x="1723187" y="427825"/>
                  </a:lnTo>
                  <a:lnTo>
                    <a:pt x="1720990" y="428993"/>
                  </a:lnTo>
                  <a:lnTo>
                    <a:pt x="1718602" y="429717"/>
                  </a:lnTo>
                  <a:lnTo>
                    <a:pt x="1716126" y="429958"/>
                  </a:lnTo>
                  <a:lnTo>
                    <a:pt x="12700" y="429958"/>
                  </a:lnTo>
                  <a:lnTo>
                    <a:pt x="10224" y="429717"/>
                  </a:lnTo>
                  <a:lnTo>
                    <a:pt x="7836" y="428993"/>
                  </a:lnTo>
                  <a:lnTo>
                    <a:pt x="5639" y="427825"/>
                  </a:lnTo>
                  <a:lnTo>
                    <a:pt x="3721" y="426237"/>
                  </a:lnTo>
                  <a:lnTo>
                    <a:pt x="2134" y="424319"/>
                  </a:lnTo>
                  <a:lnTo>
                    <a:pt x="965" y="422123"/>
                  </a:lnTo>
                  <a:lnTo>
                    <a:pt x="241" y="419735"/>
                  </a:lnTo>
                  <a:lnTo>
                    <a:pt x="0" y="417258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48"/>
                  </a:lnTo>
                  <a:lnTo>
                    <a:pt x="2134" y="5652"/>
                  </a:lnTo>
                  <a:lnTo>
                    <a:pt x="3721" y="3721"/>
                  </a:lnTo>
                  <a:lnTo>
                    <a:pt x="5639" y="2146"/>
                  </a:lnTo>
                  <a:lnTo>
                    <a:pt x="7836" y="978"/>
                  </a:lnTo>
                  <a:lnTo>
                    <a:pt x="10224" y="254"/>
                  </a:lnTo>
                  <a:lnTo>
                    <a:pt x="12700" y="0"/>
                  </a:lnTo>
                  <a:lnTo>
                    <a:pt x="1716126" y="0"/>
                  </a:lnTo>
                  <a:moveTo>
                    <a:pt x="25400" y="25400"/>
                  </a:moveTo>
                  <a:lnTo>
                    <a:pt x="25400" y="404558"/>
                  </a:lnTo>
                  <a:lnTo>
                    <a:pt x="1703426" y="404558"/>
                  </a:lnTo>
                  <a:lnTo>
                    <a:pt x="1703426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47" name="VectorPath 947"/>
            <p:cNvSpPr/>
            <p:nvPr/>
          </p:nvSpPr>
          <p:spPr>
            <a:xfrm>
              <a:off x="7575602" y="4627004"/>
              <a:ext cx="2348243" cy="705307"/>
            </a:xfrm>
            <a:custGeom>
              <a:avLst/>
              <a:gdLst/>
              <a:ahLst/>
              <a:cxnLst/>
              <a:rect l="l" t="t" r="r" b="b"/>
              <a:pathLst>
                <a:path w="2348243" h="705307">
                  <a:moveTo>
                    <a:pt x="2338031" y="254"/>
                  </a:moveTo>
                  <a:lnTo>
                    <a:pt x="2340407" y="965"/>
                  </a:lnTo>
                  <a:lnTo>
                    <a:pt x="2342603" y="2146"/>
                  </a:lnTo>
                  <a:lnTo>
                    <a:pt x="2344534" y="3721"/>
                  </a:lnTo>
                  <a:lnTo>
                    <a:pt x="2346110" y="5652"/>
                  </a:lnTo>
                  <a:lnTo>
                    <a:pt x="2347277" y="7849"/>
                  </a:lnTo>
                  <a:lnTo>
                    <a:pt x="2348001" y="10223"/>
                  </a:lnTo>
                  <a:lnTo>
                    <a:pt x="2348243" y="12700"/>
                  </a:lnTo>
                  <a:lnTo>
                    <a:pt x="2348243" y="692607"/>
                  </a:lnTo>
                  <a:lnTo>
                    <a:pt x="2348001" y="695084"/>
                  </a:lnTo>
                  <a:lnTo>
                    <a:pt x="2347277" y="697471"/>
                  </a:lnTo>
                  <a:lnTo>
                    <a:pt x="2346110" y="699668"/>
                  </a:lnTo>
                  <a:lnTo>
                    <a:pt x="2344534" y="701586"/>
                  </a:lnTo>
                  <a:lnTo>
                    <a:pt x="2342603" y="703174"/>
                  </a:lnTo>
                  <a:lnTo>
                    <a:pt x="2340407" y="704342"/>
                  </a:lnTo>
                  <a:lnTo>
                    <a:pt x="2338031" y="705066"/>
                  </a:lnTo>
                  <a:lnTo>
                    <a:pt x="2335543" y="705307"/>
                  </a:lnTo>
                  <a:lnTo>
                    <a:pt x="12700" y="705307"/>
                  </a:lnTo>
                  <a:lnTo>
                    <a:pt x="10210" y="705066"/>
                  </a:lnTo>
                  <a:lnTo>
                    <a:pt x="7835" y="704342"/>
                  </a:lnTo>
                  <a:lnTo>
                    <a:pt x="5638" y="703174"/>
                  </a:lnTo>
                  <a:lnTo>
                    <a:pt x="3708" y="701586"/>
                  </a:lnTo>
                  <a:lnTo>
                    <a:pt x="2133" y="699668"/>
                  </a:lnTo>
                  <a:lnTo>
                    <a:pt x="965" y="697471"/>
                  </a:lnTo>
                  <a:lnTo>
                    <a:pt x="241" y="695084"/>
                  </a:lnTo>
                  <a:lnTo>
                    <a:pt x="0" y="692607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49"/>
                  </a:lnTo>
                  <a:lnTo>
                    <a:pt x="2133" y="5652"/>
                  </a:lnTo>
                  <a:lnTo>
                    <a:pt x="3708" y="3721"/>
                  </a:lnTo>
                  <a:lnTo>
                    <a:pt x="5638" y="2146"/>
                  </a:lnTo>
                  <a:lnTo>
                    <a:pt x="7835" y="965"/>
                  </a:lnTo>
                  <a:lnTo>
                    <a:pt x="10210" y="254"/>
                  </a:lnTo>
                  <a:lnTo>
                    <a:pt x="12700" y="0"/>
                  </a:lnTo>
                  <a:lnTo>
                    <a:pt x="2335543" y="0"/>
                  </a:lnTo>
                  <a:moveTo>
                    <a:pt x="25400" y="25400"/>
                  </a:moveTo>
                  <a:lnTo>
                    <a:pt x="25400" y="679907"/>
                  </a:lnTo>
                  <a:lnTo>
                    <a:pt x="2322843" y="679907"/>
                  </a:lnTo>
                  <a:lnTo>
                    <a:pt x="2322843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48" name="VectorPath 948"/>
            <p:cNvSpPr/>
            <p:nvPr/>
          </p:nvSpPr>
          <p:spPr>
            <a:xfrm>
              <a:off x="894588" y="4125468"/>
              <a:ext cx="1156716" cy="403860"/>
            </a:xfrm>
            <a:custGeom>
              <a:avLst/>
              <a:gdLst/>
              <a:ahLst/>
              <a:cxnLst/>
              <a:rect l="l" t="t" r="r" b="b"/>
              <a:pathLst>
                <a:path w="1156716" h="403860">
                  <a:moveTo>
                    <a:pt x="0" y="0"/>
                  </a:moveTo>
                  <a:lnTo>
                    <a:pt x="1156716" y="0"/>
                  </a:lnTo>
                  <a:lnTo>
                    <a:pt x="1156716" y="403860"/>
                  </a:lnTo>
                  <a:lnTo>
                    <a:pt x="0" y="403860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949" name="VectorPath 949"/>
            <p:cNvSpPr/>
            <p:nvPr/>
          </p:nvSpPr>
          <p:spPr>
            <a:xfrm>
              <a:off x="881901" y="4112628"/>
              <a:ext cx="1182650" cy="429946"/>
            </a:xfrm>
            <a:custGeom>
              <a:avLst/>
              <a:gdLst/>
              <a:ahLst/>
              <a:cxnLst/>
              <a:rect l="l" t="t" r="r" b="b"/>
              <a:pathLst>
                <a:path w="1182650" h="429946">
                  <a:moveTo>
                    <a:pt x="1172426" y="241"/>
                  </a:moveTo>
                  <a:lnTo>
                    <a:pt x="1174801" y="965"/>
                  </a:lnTo>
                  <a:lnTo>
                    <a:pt x="1176998" y="2134"/>
                  </a:lnTo>
                  <a:lnTo>
                    <a:pt x="1178928" y="3709"/>
                  </a:lnTo>
                  <a:lnTo>
                    <a:pt x="1180503" y="5639"/>
                  </a:lnTo>
                  <a:lnTo>
                    <a:pt x="1181684" y="7836"/>
                  </a:lnTo>
                  <a:lnTo>
                    <a:pt x="1182408" y="10211"/>
                  </a:lnTo>
                  <a:lnTo>
                    <a:pt x="1182650" y="12700"/>
                  </a:lnTo>
                  <a:lnTo>
                    <a:pt x="1182650" y="417246"/>
                  </a:lnTo>
                  <a:lnTo>
                    <a:pt x="1182408" y="419722"/>
                  </a:lnTo>
                  <a:lnTo>
                    <a:pt x="1181684" y="422110"/>
                  </a:lnTo>
                  <a:lnTo>
                    <a:pt x="1180503" y="424307"/>
                  </a:lnTo>
                  <a:lnTo>
                    <a:pt x="1178928" y="426225"/>
                  </a:lnTo>
                  <a:lnTo>
                    <a:pt x="1176998" y="427813"/>
                  </a:lnTo>
                  <a:lnTo>
                    <a:pt x="1174801" y="428981"/>
                  </a:lnTo>
                  <a:lnTo>
                    <a:pt x="1172426" y="429705"/>
                  </a:lnTo>
                  <a:lnTo>
                    <a:pt x="1169949" y="429946"/>
                  </a:lnTo>
                  <a:lnTo>
                    <a:pt x="12700" y="429946"/>
                  </a:lnTo>
                  <a:lnTo>
                    <a:pt x="10223" y="429705"/>
                  </a:lnTo>
                  <a:lnTo>
                    <a:pt x="7836" y="428981"/>
                  </a:lnTo>
                  <a:lnTo>
                    <a:pt x="5639" y="427813"/>
                  </a:lnTo>
                  <a:lnTo>
                    <a:pt x="3721" y="426225"/>
                  </a:lnTo>
                  <a:lnTo>
                    <a:pt x="2134" y="424307"/>
                  </a:lnTo>
                  <a:lnTo>
                    <a:pt x="965" y="422110"/>
                  </a:lnTo>
                  <a:lnTo>
                    <a:pt x="241" y="419722"/>
                  </a:lnTo>
                  <a:lnTo>
                    <a:pt x="0" y="417246"/>
                  </a:lnTo>
                  <a:lnTo>
                    <a:pt x="0" y="12700"/>
                  </a:lnTo>
                  <a:lnTo>
                    <a:pt x="241" y="10211"/>
                  </a:lnTo>
                  <a:lnTo>
                    <a:pt x="965" y="7836"/>
                  </a:lnTo>
                  <a:lnTo>
                    <a:pt x="2134" y="5639"/>
                  </a:lnTo>
                  <a:lnTo>
                    <a:pt x="3721" y="3709"/>
                  </a:lnTo>
                  <a:lnTo>
                    <a:pt x="5639" y="2134"/>
                  </a:lnTo>
                  <a:lnTo>
                    <a:pt x="7836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1169949" y="0"/>
                  </a:lnTo>
                  <a:moveTo>
                    <a:pt x="25400" y="25400"/>
                  </a:moveTo>
                  <a:lnTo>
                    <a:pt x="25400" y="404546"/>
                  </a:lnTo>
                  <a:lnTo>
                    <a:pt x="1157250" y="404546"/>
                  </a:lnTo>
                  <a:lnTo>
                    <a:pt x="1157250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50" name="VectorPath 950"/>
            <p:cNvSpPr/>
            <p:nvPr/>
          </p:nvSpPr>
          <p:spPr>
            <a:xfrm>
              <a:off x="2124456" y="4261104"/>
              <a:ext cx="763524" cy="140208"/>
            </a:xfrm>
            <a:custGeom>
              <a:avLst/>
              <a:gdLst/>
              <a:ahLst/>
              <a:cxnLst/>
              <a:rect l="l" t="t" r="r" b="b"/>
              <a:pathLst>
                <a:path w="763524" h="140208">
                  <a:moveTo>
                    <a:pt x="0" y="35052"/>
                  </a:moveTo>
                  <a:lnTo>
                    <a:pt x="693420" y="35052"/>
                  </a:lnTo>
                  <a:lnTo>
                    <a:pt x="693420" y="0"/>
                  </a:lnTo>
                  <a:lnTo>
                    <a:pt x="763524" y="70104"/>
                  </a:lnTo>
                  <a:lnTo>
                    <a:pt x="693420" y="140208"/>
                  </a:lnTo>
                  <a:lnTo>
                    <a:pt x="693420" y="105156"/>
                  </a:lnTo>
                  <a:lnTo>
                    <a:pt x="0" y="105156"/>
                  </a:lnTo>
                  <a:lnTo>
                    <a:pt x="0" y="35052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51" name="VectorPath 951"/>
            <p:cNvSpPr/>
            <p:nvPr/>
          </p:nvSpPr>
          <p:spPr>
            <a:xfrm>
              <a:off x="915924" y="5538216"/>
              <a:ext cx="1156716" cy="405384"/>
            </a:xfrm>
            <a:custGeom>
              <a:avLst/>
              <a:gdLst/>
              <a:ahLst/>
              <a:cxnLst/>
              <a:rect l="l" t="t" r="r" b="b"/>
              <a:pathLst>
                <a:path w="1156716" h="405384">
                  <a:moveTo>
                    <a:pt x="0" y="0"/>
                  </a:moveTo>
                  <a:lnTo>
                    <a:pt x="1156716" y="0"/>
                  </a:lnTo>
                  <a:lnTo>
                    <a:pt x="1156716" y="405384"/>
                  </a:lnTo>
                  <a:lnTo>
                    <a:pt x="0" y="405384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952" name="VectorPath 952"/>
            <p:cNvSpPr/>
            <p:nvPr/>
          </p:nvSpPr>
          <p:spPr>
            <a:xfrm>
              <a:off x="902805" y="5526177"/>
              <a:ext cx="1182649" cy="429958"/>
            </a:xfrm>
            <a:custGeom>
              <a:avLst/>
              <a:gdLst/>
              <a:ahLst/>
              <a:cxnLst/>
              <a:rect l="l" t="t" r="r" b="b"/>
              <a:pathLst>
                <a:path w="1182649" h="429958">
                  <a:moveTo>
                    <a:pt x="1172426" y="241"/>
                  </a:moveTo>
                  <a:lnTo>
                    <a:pt x="1174801" y="965"/>
                  </a:lnTo>
                  <a:lnTo>
                    <a:pt x="1176998" y="2146"/>
                  </a:lnTo>
                  <a:lnTo>
                    <a:pt x="1178928" y="3721"/>
                  </a:lnTo>
                  <a:lnTo>
                    <a:pt x="1180503" y="5651"/>
                  </a:lnTo>
                  <a:lnTo>
                    <a:pt x="1181672" y="7848"/>
                  </a:lnTo>
                  <a:lnTo>
                    <a:pt x="1182396" y="10223"/>
                  </a:lnTo>
                  <a:lnTo>
                    <a:pt x="1182649" y="12700"/>
                  </a:lnTo>
                  <a:lnTo>
                    <a:pt x="1182649" y="417258"/>
                  </a:lnTo>
                  <a:lnTo>
                    <a:pt x="1182396" y="419735"/>
                  </a:lnTo>
                  <a:lnTo>
                    <a:pt x="1181672" y="422122"/>
                  </a:lnTo>
                  <a:lnTo>
                    <a:pt x="1180503" y="424319"/>
                  </a:lnTo>
                  <a:lnTo>
                    <a:pt x="1178928" y="426237"/>
                  </a:lnTo>
                  <a:lnTo>
                    <a:pt x="1176998" y="427812"/>
                  </a:lnTo>
                  <a:lnTo>
                    <a:pt x="1174801" y="428993"/>
                  </a:lnTo>
                  <a:lnTo>
                    <a:pt x="1172426" y="429717"/>
                  </a:lnTo>
                  <a:lnTo>
                    <a:pt x="1169949" y="429958"/>
                  </a:lnTo>
                  <a:lnTo>
                    <a:pt x="12700" y="429958"/>
                  </a:lnTo>
                  <a:lnTo>
                    <a:pt x="10211" y="429717"/>
                  </a:lnTo>
                  <a:lnTo>
                    <a:pt x="7836" y="428993"/>
                  </a:lnTo>
                  <a:lnTo>
                    <a:pt x="5639" y="427812"/>
                  </a:lnTo>
                  <a:lnTo>
                    <a:pt x="3708" y="426237"/>
                  </a:lnTo>
                  <a:lnTo>
                    <a:pt x="2133" y="424319"/>
                  </a:lnTo>
                  <a:lnTo>
                    <a:pt x="965" y="422122"/>
                  </a:lnTo>
                  <a:lnTo>
                    <a:pt x="241" y="419735"/>
                  </a:lnTo>
                  <a:lnTo>
                    <a:pt x="0" y="417258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48"/>
                  </a:lnTo>
                  <a:lnTo>
                    <a:pt x="2133" y="5651"/>
                  </a:lnTo>
                  <a:lnTo>
                    <a:pt x="3708" y="3721"/>
                  </a:lnTo>
                  <a:lnTo>
                    <a:pt x="5639" y="2146"/>
                  </a:lnTo>
                  <a:lnTo>
                    <a:pt x="7836" y="965"/>
                  </a:lnTo>
                  <a:lnTo>
                    <a:pt x="10211" y="241"/>
                  </a:lnTo>
                  <a:lnTo>
                    <a:pt x="12700" y="0"/>
                  </a:lnTo>
                  <a:lnTo>
                    <a:pt x="1169949" y="0"/>
                  </a:lnTo>
                  <a:moveTo>
                    <a:pt x="25400" y="25400"/>
                  </a:moveTo>
                  <a:lnTo>
                    <a:pt x="25400" y="404558"/>
                  </a:lnTo>
                  <a:lnTo>
                    <a:pt x="1157249" y="404558"/>
                  </a:lnTo>
                  <a:lnTo>
                    <a:pt x="1157249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53" name="VectorPath 953"/>
            <p:cNvSpPr/>
            <p:nvPr/>
          </p:nvSpPr>
          <p:spPr>
            <a:xfrm>
              <a:off x="2145792" y="5675376"/>
              <a:ext cx="763524" cy="140208"/>
            </a:xfrm>
            <a:custGeom>
              <a:avLst/>
              <a:gdLst/>
              <a:ahLst/>
              <a:cxnLst/>
              <a:rect l="l" t="t" r="r" b="b"/>
              <a:pathLst>
                <a:path w="763524" h="140208">
                  <a:moveTo>
                    <a:pt x="0" y="35053"/>
                  </a:moveTo>
                  <a:lnTo>
                    <a:pt x="693420" y="35053"/>
                  </a:lnTo>
                  <a:lnTo>
                    <a:pt x="693420" y="0"/>
                  </a:lnTo>
                  <a:lnTo>
                    <a:pt x="763524" y="70104"/>
                  </a:lnTo>
                  <a:lnTo>
                    <a:pt x="693420" y="140208"/>
                  </a:lnTo>
                  <a:lnTo>
                    <a:pt x="693420" y="105156"/>
                  </a:lnTo>
                  <a:lnTo>
                    <a:pt x="0" y="105156"/>
                  </a:lnTo>
                  <a:lnTo>
                    <a:pt x="0" y="35053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54" name="VectorPath 954"/>
            <p:cNvSpPr/>
            <p:nvPr/>
          </p:nvSpPr>
          <p:spPr>
            <a:xfrm>
              <a:off x="4803648" y="5190744"/>
              <a:ext cx="850392" cy="123444"/>
            </a:xfrm>
            <a:custGeom>
              <a:avLst/>
              <a:gdLst/>
              <a:ahLst/>
              <a:cxnLst/>
              <a:rect l="l" t="t" r="r" b="b"/>
              <a:pathLst>
                <a:path w="850392" h="123444">
                  <a:moveTo>
                    <a:pt x="0" y="30480"/>
                  </a:moveTo>
                  <a:lnTo>
                    <a:pt x="789432" y="30480"/>
                  </a:lnTo>
                  <a:lnTo>
                    <a:pt x="789432" y="0"/>
                  </a:lnTo>
                  <a:lnTo>
                    <a:pt x="850392" y="60960"/>
                  </a:lnTo>
                  <a:lnTo>
                    <a:pt x="789432" y="123444"/>
                  </a:lnTo>
                  <a:lnTo>
                    <a:pt x="789432" y="91440"/>
                  </a:lnTo>
                  <a:lnTo>
                    <a:pt x="0" y="91440"/>
                  </a:lnTo>
                  <a:lnTo>
                    <a:pt x="0" y="3048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55" name="VectorPath 955"/>
            <p:cNvSpPr/>
            <p:nvPr/>
          </p:nvSpPr>
          <p:spPr>
            <a:xfrm>
              <a:off x="2939796" y="5056632"/>
              <a:ext cx="1720596" cy="405384"/>
            </a:xfrm>
            <a:custGeom>
              <a:avLst/>
              <a:gdLst/>
              <a:ahLst/>
              <a:cxnLst/>
              <a:rect l="l" t="t" r="r" b="b"/>
              <a:pathLst>
                <a:path w="1720596" h="405384">
                  <a:moveTo>
                    <a:pt x="0" y="0"/>
                  </a:moveTo>
                  <a:lnTo>
                    <a:pt x="1720596" y="0"/>
                  </a:lnTo>
                  <a:lnTo>
                    <a:pt x="1720596" y="405384"/>
                  </a:lnTo>
                  <a:lnTo>
                    <a:pt x="0" y="405384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956" name="VectorPath 956"/>
            <p:cNvSpPr/>
            <p:nvPr/>
          </p:nvSpPr>
          <p:spPr>
            <a:xfrm>
              <a:off x="2927350" y="5044097"/>
              <a:ext cx="1745539" cy="429958"/>
            </a:xfrm>
            <a:custGeom>
              <a:avLst/>
              <a:gdLst/>
              <a:ahLst/>
              <a:cxnLst/>
              <a:rect l="l" t="t" r="r" b="b"/>
              <a:pathLst>
                <a:path w="1745539" h="429958">
                  <a:moveTo>
                    <a:pt x="1735315" y="254"/>
                  </a:moveTo>
                  <a:lnTo>
                    <a:pt x="1737690" y="978"/>
                  </a:lnTo>
                  <a:lnTo>
                    <a:pt x="1739887" y="2146"/>
                  </a:lnTo>
                  <a:lnTo>
                    <a:pt x="1741818" y="3721"/>
                  </a:lnTo>
                  <a:lnTo>
                    <a:pt x="1743393" y="5652"/>
                  </a:lnTo>
                  <a:lnTo>
                    <a:pt x="1744561" y="7848"/>
                  </a:lnTo>
                  <a:lnTo>
                    <a:pt x="1745285" y="10223"/>
                  </a:lnTo>
                  <a:lnTo>
                    <a:pt x="1745539" y="12700"/>
                  </a:lnTo>
                  <a:lnTo>
                    <a:pt x="1745539" y="417259"/>
                  </a:lnTo>
                  <a:lnTo>
                    <a:pt x="1745285" y="419735"/>
                  </a:lnTo>
                  <a:lnTo>
                    <a:pt x="1744561" y="422123"/>
                  </a:lnTo>
                  <a:lnTo>
                    <a:pt x="1743393" y="424320"/>
                  </a:lnTo>
                  <a:lnTo>
                    <a:pt x="1741818" y="426237"/>
                  </a:lnTo>
                  <a:lnTo>
                    <a:pt x="1739887" y="427825"/>
                  </a:lnTo>
                  <a:lnTo>
                    <a:pt x="1737690" y="428993"/>
                  </a:lnTo>
                  <a:lnTo>
                    <a:pt x="1735315" y="429717"/>
                  </a:lnTo>
                  <a:lnTo>
                    <a:pt x="1732839" y="429959"/>
                  </a:lnTo>
                  <a:lnTo>
                    <a:pt x="12700" y="429959"/>
                  </a:lnTo>
                  <a:lnTo>
                    <a:pt x="10223" y="429717"/>
                  </a:lnTo>
                  <a:lnTo>
                    <a:pt x="7849" y="428993"/>
                  </a:lnTo>
                  <a:lnTo>
                    <a:pt x="5652" y="427825"/>
                  </a:lnTo>
                  <a:lnTo>
                    <a:pt x="3721" y="426237"/>
                  </a:lnTo>
                  <a:lnTo>
                    <a:pt x="2146" y="424320"/>
                  </a:lnTo>
                  <a:lnTo>
                    <a:pt x="978" y="422123"/>
                  </a:lnTo>
                  <a:lnTo>
                    <a:pt x="254" y="419735"/>
                  </a:lnTo>
                  <a:lnTo>
                    <a:pt x="0" y="417259"/>
                  </a:lnTo>
                  <a:lnTo>
                    <a:pt x="0" y="12700"/>
                  </a:lnTo>
                  <a:lnTo>
                    <a:pt x="254" y="10223"/>
                  </a:lnTo>
                  <a:lnTo>
                    <a:pt x="978" y="7848"/>
                  </a:lnTo>
                  <a:lnTo>
                    <a:pt x="2146" y="5652"/>
                  </a:lnTo>
                  <a:lnTo>
                    <a:pt x="3721" y="3721"/>
                  </a:lnTo>
                  <a:lnTo>
                    <a:pt x="5652" y="2146"/>
                  </a:lnTo>
                  <a:lnTo>
                    <a:pt x="7849" y="978"/>
                  </a:lnTo>
                  <a:lnTo>
                    <a:pt x="10223" y="254"/>
                  </a:lnTo>
                  <a:lnTo>
                    <a:pt x="12700" y="0"/>
                  </a:lnTo>
                  <a:lnTo>
                    <a:pt x="1732839" y="0"/>
                  </a:lnTo>
                  <a:moveTo>
                    <a:pt x="25400" y="25400"/>
                  </a:moveTo>
                  <a:lnTo>
                    <a:pt x="25400" y="404559"/>
                  </a:lnTo>
                  <a:lnTo>
                    <a:pt x="1720139" y="404559"/>
                  </a:lnTo>
                  <a:lnTo>
                    <a:pt x="1720139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57" name="VectorPath 957"/>
            <p:cNvSpPr/>
            <p:nvPr/>
          </p:nvSpPr>
          <p:spPr>
            <a:xfrm>
              <a:off x="4803648" y="6233160"/>
              <a:ext cx="850392" cy="118872"/>
            </a:xfrm>
            <a:custGeom>
              <a:avLst/>
              <a:gdLst/>
              <a:ahLst/>
              <a:cxnLst/>
              <a:rect l="l" t="t" r="r" b="b"/>
              <a:pathLst>
                <a:path w="850392" h="118872">
                  <a:moveTo>
                    <a:pt x="0" y="30480"/>
                  </a:moveTo>
                  <a:lnTo>
                    <a:pt x="790956" y="30480"/>
                  </a:lnTo>
                  <a:lnTo>
                    <a:pt x="790956" y="0"/>
                  </a:lnTo>
                  <a:lnTo>
                    <a:pt x="850392" y="59436"/>
                  </a:lnTo>
                  <a:lnTo>
                    <a:pt x="790956" y="118872"/>
                  </a:lnTo>
                  <a:lnTo>
                    <a:pt x="790956" y="89916"/>
                  </a:lnTo>
                  <a:lnTo>
                    <a:pt x="0" y="89916"/>
                  </a:lnTo>
                  <a:lnTo>
                    <a:pt x="0" y="3048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58" name="VectorPath 958"/>
            <p:cNvSpPr/>
            <p:nvPr/>
          </p:nvSpPr>
          <p:spPr>
            <a:xfrm>
              <a:off x="2939796" y="6067044"/>
              <a:ext cx="1709928" cy="405384"/>
            </a:xfrm>
            <a:custGeom>
              <a:avLst/>
              <a:gdLst/>
              <a:ahLst/>
              <a:cxnLst/>
              <a:rect l="l" t="t" r="r" b="b"/>
              <a:pathLst>
                <a:path w="1709928" h="405384">
                  <a:moveTo>
                    <a:pt x="0" y="0"/>
                  </a:moveTo>
                  <a:lnTo>
                    <a:pt x="1709928" y="0"/>
                  </a:lnTo>
                  <a:lnTo>
                    <a:pt x="1709928" y="405384"/>
                  </a:lnTo>
                  <a:lnTo>
                    <a:pt x="0" y="405384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959" name="VectorPath 959"/>
            <p:cNvSpPr/>
            <p:nvPr/>
          </p:nvSpPr>
          <p:spPr>
            <a:xfrm>
              <a:off x="2927350" y="6054954"/>
              <a:ext cx="1734388" cy="429958"/>
            </a:xfrm>
            <a:custGeom>
              <a:avLst/>
              <a:gdLst/>
              <a:ahLst/>
              <a:cxnLst/>
              <a:rect l="l" t="t" r="r" b="b"/>
              <a:pathLst>
                <a:path w="1734388" h="429958">
                  <a:moveTo>
                    <a:pt x="1724165" y="241"/>
                  </a:moveTo>
                  <a:lnTo>
                    <a:pt x="1726552" y="965"/>
                  </a:lnTo>
                  <a:lnTo>
                    <a:pt x="1728750" y="2134"/>
                  </a:lnTo>
                  <a:lnTo>
                    <a:pt x="1730667" y="3721"/>
                  </a:lnTo>
                  <a:lnTo>
                    <a:pt x="1732242" y="5639"/>
                  </a:lnTo>
                  <a:lnTo>
                    <a:pt x="1733423" y="7835"/>
                  </a:lnTo>
                  <a:lnTo>
                    <a:pt x="1734147" y="10223"/>
                  </a:lnTo>
                  <a:lnTo>
                    <a:pt x="1734388" y="12700"/>
                  </a:lnTo>
                  <a:lnTo>
                    <a:pt x="1734388" y="417258"/>
                  </a:lnTo>
                  <a:lnTo>
                    <a:pt x="1734147" y="419735"/>
                  </a:lnTo>
                  <a:lnTo>
                    <a:pt x="1733423" y="422110"/>
                  </a:lnTo>
                  <a:lnTo>
                    <a:pt x="1732242" y="424307"/>
                  </a:lnTo>
                  <a:lnTo>
                    <a:pt x="1730667" y="426237"/>
                  </a:lnTo>
                  <a:lnTo>
                    <a:pt x="1728750" y="427812"/>
                  </a:lnTo>
                  <a:lnTo>
                    <a:pt x="1726552" y="428993"/>
                  </a:lnTo>
                  <a:lnTo>
                    <a:pt x="1724165" y="429717"/>
                  </a:lnTo>
                  <a:lnTo>
                    <a:pt x="1721688" y="429958"/>
                  </a:lnTo>
                  <a:lnTo>
                    <a:pt x="12700" y="429958"/>
                  </a:lnTo>
                  <a:lnTo>
                    <a:pt x="10223" y="429717"/>
                  </a:lnTo>
                  <a:lnTo>
                    <a:pt x="7849" y="428993"/>
                  </a:lnTo>
                  <a:lnTo>
                    <a:pt x="5652" y="427812"/>
                  </a:lnTo>
                  <a:lnTo>
                    <a:pt x="3721" y="426237"/>
                  </a:lnTo>
                  <a:lnTo>
                    <a:pt x="2146" y="424307"/>
                  </a:lnTo>
                  <a:lnTo>
                    <a:pt x="978" y="422110"/>
                  </a:lnTo>
                  <a:lnTo>
                    <a:pt x="254" y="419735"/>
                  </a:lnTo>
                  <a:lnTo>
                    <a:pt x="0" y="417258"/>
                  </a:lnTo>
                  <a:lnTo>
                    <a:pt x="0" y="12700"/>
                  </a:lnTo>
                  <a:lnTo>
                    <a:pt x="254" y="10223"/>
                  </a:lnTo>
                  <a:lnTo>
                    <a:pt x="978" y="7835"/>
                  </a:lnTo>
                  <a:lnTo>
                    <a:pt x="2146" y="5639"/>
                  </a:lnTo>
                  <a:lnTo>
                    <a:pt x="3721" y="3721"/>
                  </a:lnTo>
                  <a:lnTo>
                    <a:pt x="5652" y="2134"/>
                  </a:lnTo>
                  <a:lnTo>
                    <a:pt x="7849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1721688" y="0"/>
                  </a:lnTo>
                  <a:moveTo>
                    <a:pt x="25400" y="25400"/>
                  </a:moveTo>
                  <a:lnTo>
                    <a:pt x="25400" y="404558"/>
                  </a:lnTo>
                  <a:lnTo>
                    <a:pt x="1708988" y="404558"/>
                  </a:lnTo>
                  <a:lnTo>
                    <a:pt x="1708988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60" name="VectorPath 960"/>
            <p:cNvSpPr/>
            <p:nvPr/>
          </p:nvSpPr>
          <p:spPr>
            <a:xfrm>
              <a:off x="7591604" y="5391277"/>
              <a:ext cx="2329077" cy="681965"/>
            </a:xfrm>
            <a:custGeom>
              <a:avLst/>
              <a:gdLst/>
              <a:ahLst/>
              <a:cxnLst/>
              <a:rect l="l" t="t" r="r" b="b"/>
              <a:pathLst>
                <a:path w="2329077" h="681965">
                  <a:moveTo>
                    <a:pt x="2318854" y="241"/>
                  </a:moveTo>
                  <a:lnTo>
                    <a:pt x="2321230" y="965"/>
                  </a:lnTo>
                  <a:lnTo>
                    <a:pt x="2323426" y="2146"/>
                  </a:lnTo>
                  <a:lnTo>
                    <a:pt x="2325357" y="3720"/>
                  </a:lnTo>
                  <a:lnTo>
                    <a:pt x="2326933" y="5638"/>
                  </a:lnTo>
                  <a:lnTo>
                    <a:pt x="2328100" y="7836"/>
                  </a:lnTo>
                  <a:lnTo>
                    <a:pt x="2328824" y="10223"/>
                  </a:lnTo>
                  <a:lnTo>
                    <a:pt x="2329077" y="12700"/>
                  </a:lnTo>
                  <a:lnTo>
                    <a:pt x="2329077" y="669265"/>
                  </a:lnTo>
                  <a:lnTo>
                    <a:pt x="2328824" y="671741"/>
                  </a:lnTo>
                  <a:lnTo>
                    <a:pt x="2328100" y="674129"/>
                  </a:lnTo>
                  <a:lnTo>
                    <a:pt x="2326933" y="676326"/>
                  </a:lnTo>
                  <a:lnTo>
                    <a:pt x="2325357" y="678244"/>
                  </a:lnTo>
                  <a:lnTo>
                    <a:pt x="2323426" y="679831"/>
                  </a:lnTo>
                  <a:lnTo>
                    <a:pt x="2321230" y="680999"/>
                  </a:lnTo>
                  <a:lnTo>
                    <a:pt x="2318854" y="681723"/>
                  </a:lnTo>
                  <a:lnTo>
                    <a:pt x="2316377" y="681965"/>
                  </a:lnTo>
                  <a:lnTo>
                    <a:pt x="12700" y="681965"/>
                  </a:lnTo>
                  <a:lnTo>
                    <a:pt x="10223" y="681723"/>
                  </a:lnTo>
                  <a:lnTo>
                    <a:pt x="7835" y="680999"/>
                  </a:lnTo>
                  <a:lnTo>
                    <a:pt x="5651" y="679831"/>
                  </a:lnTo>
                  <a:lnTo>
                    <a:pt x="3721" y="678244"/>
                  </a:lnTo>
                  <a:lnTo>
                    <a:pt x="2146" y="676326"/>
                  </a:lnTo>
                  <a:lnTo>
                    <a:pt x="964" y="674129"/>
                  </a:lnTo>
                  <a:lnTo>
                    <a:pt x="241" y="671741"/>
                  </a:lnTo>
                  <a:lnTo>
                    <a:pt x="0" y="669265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4" y="7836"/>
                  </a:lnTo>
                  <a:lnTo>
                    <a:pt x="2146" y="5638"/>
                  </a:lnTo>
                  <a:lnTo>
                    <a:pt x="3721" y="3720"/>
                  </a:lnTo>
                  <a:lnTo>
                    <a:pt x="5651" y="2146"/>
                  </a:lnTo>
                  <a:lnTo>
                    <a:pt x="7835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2316377" y="0"/>
                  </a:lnTo>
                  <a:moveTo>
                    <a:pt x="25400" y="25400"/>
                  </a:moveTo>
                  <a:lnTo>
                    <a:pt x="25400" y="656565"/>
                  </a:lnTo>
                  <a:lnTo>
                    <a:pt x="2303677" y="656565"/>
                  </a:lnTo>
                  <a:lnTo>
                    <a:pt x="2303677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61" name="VectorPath 961"/>
            <p:cNvSpPr/>
            <p:nvPr/>
          </p:nvSpPr>
          <p:spPr>
            <a:xfrm>
              <a:off x="7598665" y="6126480"/>
              <a:ext cx="2295145" cy="687324"/>
            </a:xfrm>
            <a:custGeom>
              <a:avLst/>
              <a:gdLst/>
              <a:ahLst/>
              <a:cxnLst/>
              <a:rect l="l" t="t" r="r" b="b"/>
              <a:pathLst>
                <a:path w="2295145" h="687324">
                  <a:moveTo>
                    <a:pt x="0" y="0"/>
                  </a:moveTo>
                  <a:lnTo>
                    <a:pt x="2295145" y="0"/>
                  </a:lnTo>
                  <a:lnTo>
                    <a:pt x="2295145" y="687324"/>
                  </a:lnTo>
                  <a:lnTo>
                    <a:pt x="0" y="687324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962" name="VectorPath 962"/>
            <p:cNvSpPr/>
            <p:nvPr/>
          </p:nvSpPr>
          <p:spPr>
            <a:xfrm>
              <a:off x="7585215" y="6113907"/>
              <a:ext cx="2321827" cy="712775"/>
            </a:xfrm>
            <a:custGeom>
              <a:avLst/>
              <a:gdLst/>
              <a:ahLst/>
              <a:cxnLst/>
              <a:rect l="l" t="t" r="r" b="b"/>
              <a:pathLst>
                <a:path w="2321827" h="712775">
                  <a:moveTo>
                    <a:pt x="2311604" y="254"/>
                  </a:moveTo>
                  <a:lnTo>
                    <a:pt x="2313992" y="977"/>
                  </a:lnTo>
                  <a:lnTo>
                    <a:pt x="2316176" y="2146"/>
                  </a:lnTo>
                  <a:lnTo>
                    <a:pt x="2318107" y="3721"/>
                  </a:lnTo>
                  <a:lnTo>
                    <a:pt x="2319681" y="5652"/>
                  </a:lnTo>
                  <a:lnTo>
                    <a:pt x="2320862" y="7849"/>
                  </a:lnTo>
                  <a:lnTo>
                    <a:pt x="2321585" y="10224"/>
                  </a:lnTo>
                  <a:lnTo>
                    <a:pt x="2321827" y="12700"/>
                  </a:lnTo>
                  <a:lnTo>
                    <a:pt x="2321827" y="700076"/>
                  </a:lnTo>
                  <a:lnTo>
                    <a:pt x="2321585" y="702551"/>
                  </a:lnTo>
                  <a:lnTo>
                    <a:pt x="2320862" y="704940"/>
                  </a:lnTo>
                  <a:lnTo>
                    <a:pt x="2319681" y="707136"/>
                  </a:lnTo>
                  <a:lnTo>
                    <a:pt x="2318107" y="709053"/>
                  </a:lnTo>
                  <a:lnTo>
                    <a:pt x="2316176" y="710641"/>
                  </a:lnTo>
                  <a:lnTo>
                    <a:pt x="2313992" y="711810"/>
                  </a:lnTo>
                  <a:lnTo>
                    <a:pt x="2311604" y="712534"/>
                  </a:lnTo>
                  <a:lnTo>
                    <a:pt x="2309127" y="712775"/>
                  </a:lnTo>
                  <a:lnTo>
                    <a:pt x="12700" y="712775"/>
                  </a:lnTo>
                  <a:lnTo>
                    <a:pt x="10223" y="712534"/>
                  </a:lnTo>
                  <a:lnTo>
                    <a:pt x="7848" y="711810"/>
                  </a:lnTo>
                  <a:lnTo>
                    <a:pt x="5652" y="710641"/>
                  </a:lnTo>
                  <a:lnTo>
                    <a:pt x="3721" y="709053"/>
                  </a:lnTo>
                  <a:lnTo>
                    <a:pt x="2147" y="707136"/>
                  </a:lnTo>
                  <a:lnTo>
                    <a:pt x="966" y="704940"/>
                  </a:lnTo>
                  <a:lnTo>
                    <a:pt x="254" y="702551"/>
                  </a:lnTo>
                  <a:lnTo>
                    <a:pt x="0" y="700076"/>
                  </a:lnTo>
                  <a:lnTo>
                    <a:pt x="0" y="12700"/>
                  </a:lnTo>
                  <a:lnTo>
                    <a:pt x="254" y="10224"/>
                  </a:lnTo>
                  <a:lnTo>
                    <a:pt x="966" y="7849"/>
                  </a:lnTo>
                  <a:lnTo>
                    <a:pt x="2147" y="5652"/>
                  </a:lnTo>
                  <a:lnTo>
                    <a:pt x="3721" y="3721"/>
                  </a:lnTo>
                  <a:lnTo>
                    <a:pt x="5652" y="2146"/>
                  </a:lnTo>
                  <a:lnTo>
                    <a:pt x="7848" y="977"/>
                  </a:lnTo>
                  <a:lnTo>
                    <a:pt x="10223" y="254"/>
                  </a:lnTo>
                  <a:lnTo>
                    <a:pt x="12700" y="0"/>
                  </a:lnTo>
                  <a:lnTo>
                    <a:pt x="2309127" y="0"/>
                  </a:lnTo>
                  <a:moveTo>
                    <a:pt x="25400" y="25400"/>
                  </a:moveTo>
                  <a:lnTo>
                    <a:pt x="25400" y="687376"/>
                  </a:lnTo>
                  <a:lnTo>
                    <a:pt x="2296427" y="687376"/>
                  </a:lnTo>
                  <a:lnTo>
                    <a:pt x="2296427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</p:grpSp>
      <p:sp>
        <p:nvSpPr>
          <p:cNvPr id="963" name="VectorPath 963"/>
          <p:cNvSpPr/>
          <p:nvPr/>
        </p:nvSpPr>
        <p:spPr>
          <a:xfrm>
            <a:off x="1827581" y="1696403"/>
            <a:ext cx="7955281" cy="948728"/>
          </a:xfrm>
          <a:custGeom>
            <a:avLst/>
            <a:gdLst/>
            <a:ahLst/>
            <a:cxnLst/>
            <a:rect l="l" t="t" r="r" b="b"/>
            <a:pathLst>
              <a:path w="7955281" h="948728">
                <a:moveTo>
                  <a:pt x="7945057" y="241"/>
                </a:moveTo>
                <a:lnTo>
                  <a:pt x="7947445" y="965"/>
                </a:lnTo>
                <a:lnTo>
                  <a:pt x="7949641" y="2133"/>
                </a:lnTo>
                <a:lnTo>
                  <a:pt x="7951559" y="3721"/>
                </a:lnTo>
                <a:lnTo>
                  <a:pt x="7953146" y="5638"/>
                </a:lnTo>
                <a:lnTo>
                  <a:pt x="7954316" y="7836"/>
                </a:lnTo>
                <a:lnTo>
                  <a:pt x="7955039" y="10223"/>
                </a:lnTo>
                <a:lnTo>
                  <a:pt x="7955281" y="12700"/>
                </a:lnTo>
                <a:lnTo>
                  <a:pt x="7955281" y="936028"/>
                </a:lnTo>
                <a:lnTo>
                  <a:pt x="7955039" y="938505"/>
                </a:lnTo>
                <a:lnTo>
                  <a:pt x="7954316" y="940892"/>
                </a:lnTo>
                <a:lnTo>
                  <a:pt x="7953146" y="943089"/>
                </a:lnTo>
                <a:lnTo>
                  <a:pt x="7951559" y="945007"/>
                </a:lnTo>
                <a:lnTo>
                  <a:pt x="7949641" y="946594"/>
                </a:lnTo>
                <a:lnTo>
                  <a:pt x="7947445" y="947763"/>
                </a:lnTo>
                <a:lnTo>
                  <a:pt x="7945057" y="948487"/>
                </a:lnTo>
                <a:lnTo>
                  <a:pt x="7942581" y="948728"/>
                </a:lnTo>
                <a:lnTo>
                  <a:pt x="12700" y="948728"/>
                </a:lnTo>
                <a:lnTo>
                  <a:pt x="10224" y="948487"/>
                </a:lnTo>
                <a:lnTo>
                  <a:pt x="7849" y="947763"/>
                </a:lnTo>
                <a:lnTo>
                  <a:pt x="5652" y="946594"/>
                </a:lnTo>
                <a:lnTo>
                  <a:pt x="3721" y="945007"/>
                </a:lnTo>
                <a:lnTo>
                  <a:pt x="2147" y="943089"/>
                </a:lnTo>
                <a:lnTo>
                  <a:pt x="965" y="940892"/>
                </a:lnTo>
                <a:lnTo>
                  <a:pt x="254" y="938505"/>
                </a:lnTo>
                <a:lnTo>
                  <a:pt x="0" y="936028"/>
                </a:lnTo>
                <a:lnTo>
                  <a:pt x="0" y="12700"/>
                </a:lnTo>
                <a:lnTo>
                  <a:pt x="254" y="10223"/>
                </a:lnTo>
                <a:lnTo>
                  <a:pt x="965" y="7836"/>
                </a:lnTo>
                <a:lnTo>
                  <a:pt x="2147" y="5638"/>
                </a:lnTo>
                <a:lnTo>
                  <a:pt x="3721" y="3721"/>
                </a:lnTo>
                <a:lnTo>
                  <a:pt x="5652" y="2133"/>
                </a:lnTo>
                <a:lnTo>
                  <a:pt x="7849" y="965"/>
                </a:lnTo>
                <a:lnTo>
                  <a:pt x="10224" y="241"/>
                </a:lnTo>
                <a:lnTo>
                  <a:pt x="12700" y="0"/>
                </a:lnTo>
                <a:lnTo>
                  <a:pt x="7942581" y="0"/>
                </a:lnTo>
                <a:moveTo>
                  <a:pt x="25400" y="25400"/>
                </a:moveTo>
                <a:lnTo>
                  <a:pt x="25400" y="923328"/>
                </a:lnTo>
                <a:lnTo>
                  <a:pt x="7929880" y="923328"/>
                </a:lnTo>
                <a:lnTo>
                  <a:pt x="7929880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964" name="TextBox964"/>
          <p:cNvSpPr txBox="1"/>
          <p:nvPr/>
        </p:nvSpPr>
        <p:spPr>
          <a:xfrm>
            <a:off x="802323" y="1054339"/>
            <a:ext cx="8916252" cy="3897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吞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吐量——TPS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350899" marR="422873" indent="0" eaLnBrk="0">
              <a:lnSpc>
                <a:spcPct val="127142"/>
              </a:lnSpc>
            </a:pPr>
            <a:r>
              <a:rPr lang="en-US" altLang="zh-CN" sz="1750" kern="0" spc="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TP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S(Transactions</a:t>
            </a:r>
            <a:r>
              <a:rPr lang="en-US" altLang="zh-CN" sz="1750" kern="0" spc="21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Per</a:t>
            </a:r>
            <a:r>
              <a:rPr lang="en-US" altLang="zh-CN" sz="1750" kern="0" spc="21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Second)每秒事务数：即控制服务器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每秒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处理的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事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务请求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的数量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66865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事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务：即业务，页面上的一次操作，可能对应一个请求/多个请求。</a:t>
            </a:r>
          </a:p>
          <a:p>
            <a:pPr marL="0" marR="0" indent="0" eaLnBrk="0">
              <a:lnSpc>
                <a:spcPct val="15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90830" marR="0" indent="0" eaLnBrk="0">
              <a:lnSpc>
                <a:spcPct val="99738"/>
              </a:lnSpc>
            </a:pPr>
            <a:r>
              <a:rPr lang="en-US" altLang="zh-CN" sz="1550" kern="0" spc="6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业</a:t>
            </a:r>
            <a:r>
              <a:rPr lang="en-US" altLang="zh-CN" sz="1550" kern="0" spc="5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</a:t>
            </a:r>
            <a:r>
              <a:rPr lang="en-US" altLang="zh-CN" sz="1550" kern="0" spc="5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操作</a:t>
            </a:r>
            <a:r>
              <a:rPr lang="en-US" altLang="zh-CN" sz="1550" kern="0" spc="1059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-25" baseline="215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接</a:t>
            </a:r>
            <a:r>
              <a:rPr lang="en-US" altLang="zh-CN" sz="2325" kern="0" spc="0" baseline="2151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口请求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56934" marR="0" indent="0" eaLnBrk="0">
              <a:lnSpc>
                <a:spcPct val="101059"/>
              </a:lnSpc>
            </a:pPr>
            <a:r>
              <a:rPr lang="en-US" altLang="zh-CN" sz="2325" kern="0" spc="90" baseline="-2150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搜</a:t>
            </a:r>
            <a:r>
              <a:rPr lang="en-US" altLang="zh-CN" sz="2325" kern="0" spc="80" baseline="-2150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索</a:t>
            </a:r>
            <a:r>
              <a:rPr lang="en-US" altLang="zh-CN" sz="2325" kern="0" spc="75" baseline="-2150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操作</a:t>
            </a:r>
            <a:r>
              <a:rPr lang="en-US" altLang="zh-CN" sz="2325" kern="0" spc="14010" baseline="-21505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95" baseline="-2150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</a:t>
            </a:r>
            <a:r>
              <a:rPr lang="en-US" altLang="zh-CN" sz="2325" kern="0" spc="90" baseline="-2150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送</a:t>
            </a:r>
            <a:r>
              <a:rPr lang="en-US" altLang="zh-CN" sz="2325" kern="0" spc="80" baseline="-2150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搜</a:t>
            </a:r>
            <a:r>
              <a:rPr lang="en-US" altLang="zh-CN" sz="2325" kern="0" spc="75" baseline="-21505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索请求</a:t>
            </a:r>
            <a:r>
              <a:rPr lang="en-US" altLang="zh-CN" sz="2325" kern="0" spc="37695" baseline="-21505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秒最多处理25个请求</a:t>
            </a:r>
          </a:p>
          <a:p>
            <a:pPr marL="0" marR="0" indent="0" eaLnBrk="0">
              <a:lnSpc>
                <a:spcPct val="16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85570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秒最多处理15个查询</a:t>
            </a:r>
          </a:p>
        </p:txBody>
      </p:sp>
      <p:grpSp>
        <p:nvGrpSpPr>
          <p:cNvPr id="966" name="Combination 966"/>
          <p:cNvGrpSpPr/>
          <p:nvPr/>
        </p:nvGrpSpPr>
        <p:grpSpPr>
          <a:xfrm>
            <a:off x="10026396" y="4057320"/>
            <a:ext cx="2082229" cy="429958"/>
            <a:chOff x="10026396" y="4057320"/>
            <a:chExt cx="2082229" cy="429958"/>
          </a:xfrm>
        </p:grpSpPr>
        <p:sp>
          <p:nvSpPr>
            <p:cNvPr id="967" name="VectorPath 967"/>
            <p:cNvSpPr/>
            <p:nvPr/>
          </p:nvSpPr>
          <p:spPr>
            <a:xfrm>
              <a:off x="10026396" y="4209288"/>
              <a:ext cx="539496" cy="150876"/>
            </a:xfrm>
            <a:custGeom>
              <a:avLst/>
              <a:gdLst/>
              <a:ahLst/>
              <a:cxnLst/>
              <a:rect l="l" t="t" r="r" b="b"/>
              <a:pathLst>
                <a:path w="539496" h="150876">
                  <a:moveTo>
                    <a:pt x="0" y="38100"/>
                  </a:moveTo>
                  <a:lnTo>
                    <a:pt x="463296" y="38100"/>
                  </a:lnTo>
                  <a:lnTo>
                    <a:pt x="463296" y="0"/>
                  </a:lnTo>
                  <a:lnTo>
                    <a:pt x="539496" y="74676"/>
                  </a:lnTo>
                  <a:lnTo>
                    <a:pt x="463296" y="150876"/>
                  </a:lnTo>
                  <a:lnTo>
                    <a:pt x="463296" y="112776"/>
                  </a:lnTo>
                  <a:lnTo>
                    <a:pt x="0" y="112776"/>
                  </a:lnTo>
                  <a:lnTo>
                    <a:pt x="0" y="381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68" name="VectorPath 968"/>
            <p:cNvSpPr/>
            <p:nvPr/>
          </p:nvSpPr>
          <p:spPr>
            <a:xfrm>
              <a:off x="10623322" y="4057320"/>
              <a:ext cx="1485303" cy="429958"/>
            </a:xfrm>
            <a:custGeom>
              <a:avLst/>
              <a:gdLst/>
              <a:ahLst/>
              <a:cxnLst/>
              <a:rect l="l" t="t" r="r" b="b"/>
              <a:pathLst>
                <a:path w="1485303" h="429958">
                  <a:moveTo>
                    <a:pt x="1475079" y="254"/>
                  </a:moveTo>
                  <a:lnTo>
                    <a:pt x="1477466" y="978"/>
                  </a:lnTo>
                  <a:lnTo>
                    <a:pt x="1479652" y="2146"/>
                  </a:lnTo>
                  <a:lnTo>
                    <a:pt x="1481582" y="3721"/>
                  </a:lnTo>
                  <a:lnTo>
                    <a:pt x="1483156" y="5652"/>
                  </a:lnTo>
                  <a:lnTo>
                    <a:pt x="1484337" y="7849"/>
                  </a:lnTo>
                  <a:lnTo>
                    <a:pt x="1485061" y="10224"/>
                  </a:lnTo>
                  <a:lnTo>
                    <a:pt x="1485303" y="12700"/>
                  </a:lnTo>
                  <a:lnTo>
                    <a:pt x="1485303" y="417258"/>
                  </a:lnTo>
                  <a:lnTo>
                    <a:pt x="1485061" y="419735"/>
                  </a:lnTo>
                  <a:lnTo>
                    <a:pt x="1484337" y="422123"/>
                  </a:lnTo>
                  <a:lnTo>
                    <a:pt x="1483156" y="424319"/>
                  </a:lnTo>
                  <a:lnTo>
                    <a:pt x="1481582" y="426238"/>
                  </a:lnTo>
                  <a:lnTo>
                    <a:pt x="1479652" y="427825"/>
                  </a:lnTo>
                  <a:lnTo>
                    <a:pt x="1477466" y="428993"/>
                  </a:lnTo>
                  <a:lnTo>
                    <a:pt x="1475079" y="429717"/>
                  </a:lnTo>
                  <a:lnTo>
                    <a:pt x="1472603" y="429958"/>
                  </a:lnTo>
                  <a:lnTo>
                    <a:pt x="12700" y="429958"/>
                  </a:lnTo>
                  <a:lnTo>
                    <a:pt x="10223" y="429717"/>
                  </a:lnTo>
                  <a:lnTo>
                    <a:pt x="7834" y="428993"/>
                  </a:lnTo>
                  <a:lnTo>
                    <a:pt x="5638" y="427825"/>
                  </a:lnTo>
                  <a:lnTo>
                    <a:pt x="3721" y="426238"/>
                  </a:lnTo>
                  <a:lnTo>
                    <a:pt x="2133" y="424319"/>
                  </a:lnTo>
                  <a:lnTo>
                    <a:pt x="964" y="422123"/>
                  </a:lnTo>
                  <a:lnTo>
                    <a:pt x="240" y="419735"/>
                  </a:lnTo>
                  <a:lnTo>
                    <a:pt x="0" y="417258"/>
                  </a:lnTo>
                  <a:lnTo>
                    <a:pt x="0" y="12700"/>
                  </a:lnTo>
                  <a:lnTo>
                    <a:pt x="240" y="10224"/>
                  </a:lnTo>
                  <a:lnTo>
                    <a:pt x="964" y="7849"/>
                  </a:lnTo>
                  <a:lnTo>
                    <a:pt x="2133" y="5652"/>
                  </a:lnTo>
                  <a:lnTo>
                    <a:pt x="3721" y="3721"/>
                  </a:lnTo>
                  <a:lnTo>
                    <a:pt x="5638" y="2146"/>
                  </a:lnTo>
                  <a:lnTo>
                    <a:pt x="7834" y="978"/>
                  </a:lnTo>
                  <a:lnTo>
                    <a:pt x="10223" y="254"/>
                  </a:lnTo>
                  <a:lnTo>
                    <a:pt x="12700" y="0"/>
                  </a:lnTo>
                  <a:lnTo>
                    <a:pt x="1472603" y="0"/>
                  </a:lnTo>
                  <a:moveTo>
                    <a:pt x="25400" y="25400"/>
                  </a:moveTo>
                  <a:lnTo>
                    <a:pt x="25400" y="404558"/>
                  </a:lnTo>
                  <a:lnTo>
                    <a:pt x="1459903" y="404558"/>
                  </a:lnTo>
                  <a:lnTo>
                    <a:pt x="1459903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</p:grpSp>
      <p:sp>
        <p:nvSpPr>
          <p:cNvPr id="969" name="TextBox969"/>
          <p:cNvSpPr txBox="1"/>
          <p:nvPr/>
        </p:nvSpPr>
        <p:spPr>
          <a:xfrm>
            <a:off x="10727462" y="4183112"/>
            <a:ext cx="1126172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索TPS：25</a:t>
            </a:r>
          </a:p>
        </p:txBody>
      </p:sp>
      <p:sp>
        <p:nvSpPr>
          <p:cNvPr id="970" name="TextBox970"/>
          <p:cNvSpPr txBox="1"/>
          <p:nvPr/>
        </p:nvSpPr>
        <p:spPr>
          <a:xfrm>
            <a:off x="1080160" y="5644958"/>
            <a:ext cx="81597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支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付操作</a:t>
            </a:r>
          </a:p>
        </p:txBody>
      </p:sp>
      <p:sp>
        <p:nvSpPr>
          <p:cNvPr id="971" name="TextBox971"/>
          <p:cNvSpPr txBox="1"/>
          <p:nvPr/>
        </p:nvSpPr>
        <p:spPr>
          <a:xfrm>
            <a:off x="2998013" y="5141339"/>
            <a:ext cx="1652918" cy="1271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906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询账户余额请求</a:t>
            </a:r>
          </a:p>
          <a:p>
            <a:pPr marL="0" marR="0" indent="0" eaLnBrk="0">
              <a:lnSpc>
                <a:spcPct val="19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校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验支付安全请求</a:t>
            </a:r>
          </a:p>
          <a:p>
            <a:pPr marL="0" marR="0" indent="0" eaLnBrk="0">
              <a:lnSpc>
                <a:spcPct val="17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769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送支付请求</a:t>
            </a:r>
          </a:p>
        </p:txBody>
      </p:sp>
      <p:sp>
        <p:nvSpPr>
          <p:cNvPr id="972" name="TextBox972"/>
          <p:cNvSpPr txBox="1"/>
          <p:nvPr/>
        </p:nvSpPr>
        <p:spPr>
          <a:xfrm>
            <a:off x="5010150" y="5081040"/>
            <a:ext cx="4723270" cy="17101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647875" marR="0" indent="0" eaLnBrk="0">
              <a:lnSpc>
                <a:spcPct val="102419"/>
              </a:lnSpc>
              <a:spcAft>
                <a:spcPts val="945"/>
              </a:spcAft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账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户余额请求</a:t>
            </a:r>
          </a:p>
          <a:p>
            <a:pPr marL="2679205" marR="0" indent="0" eaLnBrk="0">
              <a:lnSpc>
                <a:spcPct val="127419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秒最多处理15个校验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支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付安全请求</a:t>
            </a:r>
          </a:p>
          <a:p>
            <a:pPr marL="0" marR="0" indent="0" eaLnBrk="0">
              <a:lnSpc>
                <a:spcPct val="9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676639" marR="0" indent="0" eaLnBrk="0">
              <a:lnSpc>
                <a:spcPct val="100000"/>
              </a:lnSpc>
              <a:spcAft>
                <a:spcPts val="600"/>
              </a:spcAft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秒最多处理15个支付</a:t>
            </a:r>
          </a:p>
          <a:p>
            <a:pPr marL="0" marR="0" indent="0" eaLnBrk="0">
              <a:lnSpc>
                <a:spcPct val="101108"/>
              </a:lnSpc>
            </a:pPr>
            <a:r>
              <a:rPr lang="en-US" altLang="zh-CN" kern="0" dirty="0">
                <a:solidFill>
                  <a:srgbClr val="000000">
                    <a:alpha val="90000"/>
                  </a:srgbClr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                    </a:t>
            </a:r>
            <a:r>
              <a:rPr lang="en-US" altLang="zh-CN" sz="1800" kern="0" spc="3070" baseline="0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 </a:t>
            </a:r>
            <a:r>
              <a:rPr lang="en-US" altLang="zh-CN" sz="2325" kern="0" spc="-25" baseline="-6452" noProof="0" dirty="0" err="1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</a:t>
            </a:r>
            <a:r>
              <a:rPr lang="en-US" altLang="zh-CN" sz="2325" kern="0" spc="0" baseline="-6452" noProof="0" dirty="0" err="1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</a:t>
            </a:r>
            <a:endParaRPr lang="en-US" altLang="zh-CN" sz="2325" kern="0" spc="0" baseline="-6452" noProof="0" dirty="0">
              <a:solidFill>
                <a:srgbClr val="000000"/>
              </a:solidFill>
              <a:latin typeface="SimSun" pitchFamily="2" charset="0"/>
              <a:ea typeface="SimSun" pitchFamily="2" charset="0"/>
              <a:cs typeface="SimSun" pitchFamily="2" charset="0"/>
            </a:endParaRPr>
          </a:p>
        </p:txBody>
      </p:sp>
      <p:grpSp>
        <p:nvGrpSpPr>
          <p:cNvPr id="973" name="Combination 973"/>
          <p:cNvGrpSpPr/>
          <p:nvPr/>
        </p:nvGrpSpPr>
        <p:grpSpPr>
          <a:xfrm>
            <a:off x="10026396" y="5457216"/>
            <a:ext cx="2082229" cy="429945"/>
            <a:chOff x="10026396" y="5457216"/>
            <a:chExt cx="2082229" cy="429945"/>
          </a:xfrm>
        </p:grpSpPr>
        <p:sp>
          <p:nvSpPr>
            <p:cNvPr id="974" name="VectorPath 974"/>
            <p:cNvSpPr/>
            <p:nvPr/>
          </p:nvSpPr>
          <p:spPr>
            <a:xfrm>
              <a:off x="10026396" y="5608320"/>
              <a:ext cx="539496" cy="152400"/>
            </a:xfrm>
            <a:custGeom>
              <a:avLst/>
              <a:gdLst/>
              <a:ahLst/>
              <a:cxnLst/>
              <a:rect l="l" t="t" r="r" b="b"/>
              <a:pathLst>
                <a:path w="539496" h="152400">
                  <a:moveTo>
                    <a:pt x="0" y="38100"/>
                  </a:moveTo>
                  <a:lnTo>
                    <a:pt x="463296" y="38100"/>
                  </a:lnTo>
                  <a:lnTo>
                    <a:pt x="463296" y="0"/>
                  </a:lnTo>
                  <a:lnTo>
                    <a:pt x="539496" y="76200"/>
                  </a:lnTo>
                  <a:lnTo>
                    <a:pt x="463296" y="152400"/>
                  </a:lnTo>
                  <a:lnTo>
                    <a:pt x="463296" y="114300"/>
                  </a:lnTo>
                  <a:lnTo>
                    <a:pt x="0" y="114300"/>
                  </a:lnTo>
                  <a:lnTo>
                    <a:pt x="0" y="381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975" name="VectorPath 975"/>
            <p:cNvSpPr/>
            <p:nvPr/>
          </p:nvSpPr>
          <p:spPr>
            <a:xfrm>
              <a:off x="10623322" y="5457216"/>
              <a:ext cx="1485303" cy="429945"/>
            </a:xfrm>
            <a:custGeom>
              <a:avLst/>
              <a:gdLst/>
              <a:ahLst/>
              <a:cxnLst/>
              <a:rect l="l" t="t" r="r" b="b"/>
              <a:pathLst>
                <a:path w="1485303" h="429945">
                  <a:moveTo>
                    <a:pt x="1475079" y="241"/>
                  </a:moveTo>
                  <a:lnTo>
                    <a:pt x="1477466" y="965"/>
                  </a:lnTo>
                  <a:lnTo>
                    <a:pt x="1479652" y="2133"/>
                  </a:lnTo>
                  <a:lnTo>
                    <a:pt x="1481582" y="3708"/>
                  </a:lnTo>
                  <a:lnTo>
                    <a:pt x="1483156" y="5639"/>
                  </a:lnTo>
                  <a:lnTo>
                    <a:pt x="1484337" y="7836"/>
                  </a:lnTo>
                  <a:lnTo>
                    <a:pt x="1485061" y="10211"/>
                  </a:lnTo>
                  <a:lnTo>
                    <a:pt x="1485303" y="12700"/>
                  </a:lnTo>
                  <a:lnTo>
                    <a:pt x="1485303" y="417245"/>
                  </a:lnTo>
                  <a:lnTo>
                    <a:pt x="1485061" y="419722"/>
                  </a:lnTo>
                  <a:lnTo>
                    <a:pt x="1484337" y="422110"/>
                  </a:lnTo>
                  <a:lnTo>
                    <a:pt x="1483156" y="424307"/>
                  </a:lnTo>
                  <a:lnTo>
                    <a:pt x="1481582" y="426224"/>
                  </a:lnTo>
                  <a:lnTo>
                    <a:pt x="1479652" y="427812"/>
                  </a:lnTo>
                  <a:lnTo>
                    <a:pt x="1477466" y="428980"/>
                  </a:lnTo>
                  <a:lnTo>
                    <a:pt x="1475079" y="429704"/>
                  </a:lnTo>
                  <a:lnTo>
                    <a:pt x="1472603" y="429945"/>
                  </a:lnTo>
                  <a:lnTo>
                    <a:pt x="12700" y="429945"/>
                  </a:lnTo>
                  <a:lnTo>
                    <a:pt x="10223" y="429704"/>
                  </a:lnTo>
                  <a:lnTo>
                    <a:pt x="7834" y="428980"/>
                  </a:lnTo>
                  <a:lnTo>
                    <a:pt x="5638" y="427812"/>
                  </a:lnTo>
                  <a:lnTo>
                    <a:pt x="3721" y="426224"/>
                  </a:lnTo>
                  <a:lnTo>
                    <a:pt x="2133" y="424307"/>
                  </a:lnTo>
                  <a:lnTo>
                    <a:pt x="964" y="422110"/>
                  </a:lnTo>
                  <a:lnTo>
                    <a:pt x="240" y="419722"/>
                  </a:lnTo>
                  <a:lnTo>
                    <a:pt x="0" y="417245"/>
                  </a:lnTo>
                  <a:lnTo>
                    <a:pt x="0" y="12700"/>
                  </a:lnTo>
                  <a:lnTo>
                    <a:pt x="240" y="10211"/>
                  </a:lnTo>
                  <a:lnTo>
                    <a:pt x="964" y="7836"/>
                  </a:lnTo>
                  <a:lnTo>
                    <a:pt x="2133" y="5639"/>
                  </a:lnTo>
                  <a:lnTo>
                    <a:pt x="3721" y="3708"/>
                  </a:lnTo>
                  <a:lnTo>
                    <a:pt x="5638" y="2133"/>
                  </a:lnTo>
                  <a:lnTo>
                    <a:pt x="7834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1472603" y="0"/>
                  </a:lnTo>
                  <a:moveTo>
                    <a:pt x="25400" y="25400"/>
                  </a:moveTo>
                  <a:lnTo>
                    <a:pt x="25400" y="404545"/>
                  </a:lnTo>
                  <a:lnTo>
                    <a:pt x="1459903" y="404545"/>
                  </a:lnTo>
                  <a:lnTo>
                    <a:pt x="1459903" y="2540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</p:grpSp>
      <p:sp>
        <p:nvSpPr>
          <p:cNvPr id="976" name="TextBox976"/>
          <p:cNvSpPr txBox="1"/>
          <p:nvPr/>
        </p:nvSpPr>
        <p:spPr>
          <a:xfrm>
            <a:off x="10727462" y="5582995"/>
            <a:ext cx="1126172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支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付TPS：15</a:t>
            </a:r>
          </a:p>
        </p:txBody>
      </p:sp>
      <p:sp>
        <p:nvSpPr>
          <p:cNvPr id="977" name="VectorPath 97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978" name="VectorPath 97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D250928-7D77-4984-A159-3CDFBFC420CA}"/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9" name="Combination 97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980" name="VectorPath 98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981" name="VectorPath 98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982" name="TextBox982"/>
          <p:cNvSpPr txBox="1"/>
          <p:nvPr/>
        </p:nvSpPr>
        <p:spPr>
          <a:xfrm>
            <a:off x="802323" y="335420"/>
            <a:ext cx="9169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吞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吐量</a:t>
            </a:r>
          </a:p>
        </p:txBody>
      </p:sp>
      <p:sp>
        <p:nvSpPr>
          <p:cNvPr id="984" name="VectorPath 98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985" name="TextBox985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986" name="Combination 986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987" name="VectorPath 987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988" name="VectorPath 988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989" name="94D405FD-3DF3-495D-81E0-86B449F12C47"/>
          <p:cNvPicPr>
            <a:picLocks noChangeAspect="1"/>
          </p:cNvPicPr>
          <p:nvPr/>
        </p:nvPicPr>
        <p:blipFill>
          <a:blip r:embed="rId2" cstate="print">
            <a:extLst>
              <a:ext uri="{7F780E02-8538-46CC-7A34-0FFA14C405F1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990" name="TextBox990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991" name="Combination 991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992" name="VectorPath 992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993" name="VectorPath 993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994" name="B9187F7A-5927-495F-F421-EEFFB67067C2"/>
          <p:cNvPicPr>
            <a:picLocks noChangeAspect="1"/>
          </p:cNvPicPr>
          <p:nvPr/>
        </p:nvPicPr>
        <p:blipFill>
          <a:blip r:embed="rId3" cstate="print">
            <a:extLst>
              <a:ext uri="{3D6E1CE4-E580-403B-AD77-23FDA4FE35F8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996" name="TextBox996"/>
          <p:cNvSpPr txBox="1"/>
          <p:nvPr/>
        </p:nvSpPr>
        <p:spPr>
          <a:xfrm>
            <a:off x="2721788" y="1455874"/>
            <a:ext cx="7776482" cy="49998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1）什么是吞吐量？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lvl="0" indent="203200" eaLnBrk="0">
              <a:lnSpc>
                <a:spcPct val="127419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指的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是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单位时间内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处理的客户端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请求数量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  <a:r>
              <a:rPr lang="en-US" altLang="zh-CN" sz="1550" kern="0" spc="16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直接体现软件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统的性能承载能力。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2）吞吐量的单位有哪些？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34506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从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业务角度：业务数/天、访问人数/天、页面访问量/天</a:t>
            </a:r>
          </a:p>
          <a:p>
            <a:pPr marL="2134506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从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网络角度：字节数/小时、字节数/天</a:t>
            </a:r>
          </a:p>
          <a:p>
            <a:pPr marL="2134506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从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技术指标：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每秒查询数（QPS）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每秒事务数（TPS）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3）QPS和TPS有什么关系？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34506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事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务，即业务。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一个事务可以对应一个请求/多个请求</a:t>
            </a:r>
          </a:p>
          <a:p>
            <a:pPr marL="2134506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一个事务对应一个请求时：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TPS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QPS</a:t>
            </a:r>
          </a:p>
          <a:p>
            <a:pPr marL="2134506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一个事务对应n个请求时：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QPS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=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*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TPS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997" name="VectorPath 99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998" name="VectorPath 99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17D61F7-3CA3-41ED-224B-E303FD7048C7}"/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VectorPath 55"/>
          <p:cNvSpPr/>
          <p:nvPr/>
        </p:nvSpPr>
        <p:spPr>
          <a:xfrm>
            <a:off x="1284732" y="2458682"/>
            <a:ext cx="474764" cy="474472"/>
          </a:xfrm>
          <a:custGeom>
            <a:avLst/>
            <a:gdLst/>
            <a:ahLst/>
            <a:cxnLst/>
            <a:rect l="l" t="t" r="r" b="b"/>
            <a:pathLst>
              <a:path w="474764" h="474472">
                <a:moveTo>
                  <a:pt x="0" y="237274"/>
                </a:moveTo>
                <a:cubicBezTo>
                  <a:pt x="292" y="106210"/>
                  <a:pt x="106515" y="0"/>
                  <a:pt x="237528" y="0"/>
                </a:cubicBezTo>
                <a:cubicBezTo>
                  <a:pt x="368554" y="0"/>
                  <a:pt x="474764" y="106210"/>
                  <a:pt x="474764" y="237236"/>
                </a:cubicBezTo>
                <a:cubicBezTo>
                  <a:pt x="474764" y="368262"/>
                  <a:pt x="368554" y="474472"/>
                  <a:pt x="237528" y="474472"/>
                </a:cubicBezTo>
                <a:cubicBezTo>
                  <a:pt x="106515" y="474472"/>
                  <a:pt x="292" y="368262"/>
                  <a:pt x="0" y="237274"/>
                </a:cubicBez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56" name="FBF866D1-609C-47C6-1D8F-6B69CC6AA1CE"/>
          <p:cNvPicPr>
            <a:picLocks noChangeAspect="1"/>
          </p:cNvPicPr>
          <p:nvPr/>
        </p:nvPicPr>
        <p:blipFill>
          <a:blip r:embed="rId2" cstate="print">
            <a:extLst>
              <a:ext uri="{50F2A18B-D3A7-4A20-CCE1-1BBEA79F5139}"/>
            </a:extLst>
          </a:blip>
          <a:srcRect/>
          <a:stretch>
            <a:fillRect/>
          </a:stretch>
        </p:blipFill>
        <p:spPr>
          <a:xfrm>
            <a:off x="1303833" y="2476120"/>
            <a:ext cx="447675" cy="447675"/>
          </a:xfrm>
          <a:prstGeom prst="rect">
            <a:avLst/>
          </a:prstGeom>
        </p:spPr>
      </p:pic>
      <p:sp>
        <p:nvSpPr>
          <p:cNvPr id="57" name="VectorPath 57"/>
          <p:cNvSpPr/>
          <p:nvPr/>
        </p:nvSpPr>
        <p:spPr>
          <a:xfrm>
            <a:off x="441293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sp>
        <p:nvSpPr>
          <p:cNvPr id="58" name="TextBox58"/>
          <p:cNvSpPr txBox="1"/>
          <p:nvPr/>
        </p:nvSpPr>
        <p:spPr>
          <a:xfrm>
            <a:off x="1314501" y="1753098"/>
            <a:ext cx="6293751" cy="23243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007117" marR="0" lvl="0" indent="-342900" eaLnBrk="0">
              <a:lnSpc>
                <a:spcPct val="102500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20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了</a:t>
            </a:r>
            <a:r>
              <a:rPr lang="en-US" altLang="zh-CN" sz="20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解性能测试的概念</a:t>
            </a:r>
          </a:p>
          <a:p>
            <a:pPr marL="0" marR="0" indent="0" eaLnBrk="0">
              <a:lnSpc>
                <a:spcPct val="23499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007117" marR="0" lvl="0" indent="-342900" eaLnBrk="0">
              <a:lnSpc>
                <a:spcPct val="102500"/>
              </a:lnSpc>
              <a:buClr>
                <a:srgbClr val="404040"/>
              </a:buClr>
              <a:buFont typeface="Wingdings" panose="02000000000000000000" charset="0"/>
              <a:buChar char=""/>
            </a:pPr>
            <a:r>
              <a:rPr lang="en-US" altLang="zh-CN" sz="20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</a:t>
            </a:r>
            <a:r>
              <a:rPr lang="en-US" altLang="zh-CN" sz="20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解性能测试的策略</a:t>
            </a:r>
          </a:p>
          <a:p>
            <a:pPr marL="0" marR="0" indent="0" eaLnBrk="0">
              <a:lnSpc>
                <a:spcPct val="20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1052"/>
              </a:lnSpc>
            </a:pPr>
            <a:r>
              <a:rPr lang="en-US" altLang="zh-CN" sz="3075" kern="0" spc="65" baseline="13008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</a:t>
            </a:r>
            <a:r>
              <a:rPr lang="en-US" altLang="zh-CN" sz="3075" kern="0" spc="60" baseline="13008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earning</a:t>
            </a:r>
            <a:r>
              <a:rPr lang="en-US" altLang="zh-CN" sz="3075" kern="0" spc="3075" baseline="13008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075" kern="0" spc="60" baseline="13008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Objecti</a:t>
            </a:r>
            <a:r>
              <a:rPr lang="en-US" altLang="zh-CN" sz="3075" kern="0" spc="50" baseline="13008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</a:t>
            </a:r>
            <a:r>
              <a:rPr lang="en-US" altLang="zh-CN" sz="3075" kern="0" spc="35" baseline="13008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es</a:t>
            </a:r>
            <a:r>
              <a:rPr lang="en-US" altLang="zh-CN" sz="3075" kern="0" spc="11120" baseline="13008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000" kern="0" spc="0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2000" kern="0" spc="-2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0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理解性能测试的指标</a:t>
            </a:r>
          </a:p>
          <a:p>
            <a:pPr marL="0" marR="0" indent="0" eaLnBrk="0">
              <a:lnSpc>
                <a:spcPct val="23499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007117" marR="0" lvl="0" indent="-342900" eaLnBrk="0">
              <a:lnSpc>
                <a:spcPct val="102500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20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了</a:t>
            </a:r>
            <a:r>
              <a:rPr lang="en-US" altLang="zh-CN" sz="20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解性能测试的流程</a:t>
            </a:r>
          </a:p>
        </p:txBody>
      </p:sp>
      <p:sp>
        <p:nvSpPr>
          <p:cNvPr id="60" name="TextBox60"/>
          <p:cNvSpPr txBox="1"/>
          <p:nvPr/>
        </p:nvSpPr>
        <p:spPr>
          <a:xfrm>
            <a:off x="1814119" y="2353168"/>
            <a:ext cx="214122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1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学</a:t>
            </a:r>
            <a:r>
              <a:rPr lang="en-US" altLang="zh-CN" sz="41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习目标</a:t>
            </a:r>
          </a:p>
        </p:txBody>
      </p:sp>
      <p:grpSp>
        <p:nvGrpSpPr>
          <p:cNvPr id="62" name="Combination 62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63" name="VectorPath 63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64" name="VectorPath 64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8039EDAA-E513-403E-6A17-28A0FA47D5D2}"/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9" name="Combination 99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000" name="VectorPath 100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001" name="VectorPath 100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002" name="TextBox1002"/>
          <p:cNvSpPr txBox="1"/>
          <p:nvPr/>
        </p:nvSpPr>
        <p:spPr>
          <a:xfrm>
            <a:off x="802323" y="345580"/>
            <a:ext cx="137795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2-点击数</a:t>
            </a:r>
          </a:p>
        </p:txBody>
      </p:sp>
      <p:sp>
        <p:nvSpPr>
          <p:cNvPr id="1004" name="VectorPath 100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005" name="525225C0-A6FE-4202-588C-647632CE3764"/>
          <p:cNvPicPr>
            <a:picLocks noChangeAspect="1"/>
          </p:cNvPicPr>
          <p:nvPr/>
        </p:nvPicPr>
        <p:blipFill>
          <a:blip r:embed="rId2" cstate="print">
            <a:extLst>
              <a:ext uri="{75DA3C83-3511-4B4A-1D18-8BE4773B2D08}"/>
            </a:extLst>
          </a:blip>
          <a:srcRect/>
          <a:stretch>
            <a:fillRect/>
          </a:stretch>
        </p:blipFill>
        <p:spPr>
          <a:xfrm>
            <a:off x="4149852" y="3038856"/>
            <a:ext cx="7706868" cy="3331464"/>
          </a:xfrm>
          <a:prstGeom prst="rect">
            <a:avLst/>
          </a:prstGeom>
        </p:spPr>
      </p:pic>
      <p:sp>
        <p:nvSpPr>
          <p:cNvPr id="1006" name="VectorPath 1006"/>
          <p:cNvSpPr/>
          <p:nvPr/>
        </p:nvSpPr>
        <p:spPr>
          <a:xfrm>
            <a:off x="1668564" y="1217372"/>
            <a:ext cx="8061948" cy="1244587"/>
          </a:xfrm>
          <a:custGeom>
            <a:avLst/>
            <a:gdLst/>
            <a:ahLst/>
            <a:cxnLst/>
            <a:rect l="l" t="t" r="r" b="b"/>
            <a:pathLst>
              <a:path w="8061948" h="1244587">
                <a:moveTo>
                  <a:pt x="8051736" y="241"/>
                </a:moveTo>
                <a:lnTo>
                  <a:pt x="8054113" y="965"/>
                </a:lnTo>
                <a:lnTo>
                  <a:pt x="8056309" y="2133"/>
                </a:lnTo>
                <a:lnTo>
                  <a:pt x="8058239" y="3708"/>
                </a:lnTo>
                <a:lnTo>
                  <a:pt x="8059814" y="5638"/>
                </a:lnTo>
                <a:lnTo>
                  <a:pt x="8060981" y="7836"/>
                </a:lnTo>
                <a:lnTo>
                  <a:pt x="8061706" y="10211"/>
                </a:lnTo>
                <a:lnTo>
                  <a:pt x="8061948" y="12700"/>
                </a:lnTo>
                <a:lnTo>
                  <a:pt x="8061948" y="1231888"/>
                </a:lnTo>
                <a:lnTo>
                  <a:pt x="8061706" y="1234377"/>
                </a:lnTo>
                <a:lnTo>
                  <a:pt x="8060981" y="1236751"/>
                </a:lnTo>
                <a:lnTo>
                  <a:pt x="8059814" y="1238948"/>
                </a:lnTo>
                <a:lnTo>
                  <a:pt x="8058239" y="1240879"/>
                </a:lnTo>
                <a:lnTo>
                  <a:pt x="8056309" y="1242454"/>
                </a:lnTo>
                <a:lnTo>
                  <a:pt x="8054113" y="1243622"/>
                </a:lnTo>
                <a:lnTo>
                  <a:pt x="8051736" y="1244346"/>
                </a:lnTo>
                <a:lnTo>
                  <a:pt x="8049248" y="1244588"/>
                </a:lnTo>
                <a:lnTo>
                  <a:pt x="12700" y="1244588"/>
                </a:lnTo>
                <a:lnTo>
                  <a:pt x="10211" y="1244346"/>
                </a:lnTo>
                <a:lnTo>
                  <a:pt x="7836" y="1243622"/>
                </a:lnTo>
                <a:lnTo>
                  <a:pt x="5639" y="1242454"/>
                </a:lnTo>
                <a:lnTo>
                  <a:pt x="3708" y="1240879"/>
                </a:lnTo>
                <a:lnTo>
                  <a:pt x="2134" y="1238948"/>
                </a:lnTo>
                <a:lnTo>
                  <a:pt x="965" y="1236751"/>
                </a:lnTo>
                <a:lnTo>
                  <a:pt x="241" y="1234377"/>
                </a:lnTo>
                <a:lnTo>
                  <a:pt x="0" y="1231888"/>
                </a:lnTo>
                <a:lnTo>
                  <a:pt x="0" y="12700"/>
                </a:lnTo>
                <a:lnTo>
                  <a:pt x="241" y="10211"/>
                </a:lnTo>
                <a:lnTo>
                  <a:pt x="965" y="7836"/>
                </a:lnTo>
                <a:lnTo>
                  <a:pt x="2134" y="5638"/>
                </a:lnTo>
                <a:lnTo>
                  <a:pt x="3708" y="3708"/>
                </a:lnTo>
                <a:lnTo>
                  <a:pt x="5639" y="2133"/>
                </a:lnTo>
                <a:lnTo>
                  <a:pt x="7836" y="965"/>
                </a:lnTo>
                <a:lnTo>
                  <a:pt x="10211" y="241"/>
                </a:lnTo>
                <a:lnTo>
                  <a:pt x="12700" y="0"/>
                </a:lnTo>
                <a:lnTo>
                  <a:pt x="8049248" y="0"/>
                </a:lnTo>
                <a:moveTo>
                  <a:pt x="25400" y="25400"/>
                </a:moveTo>
                <a:lnTo>
                  <a:pt x="25400" y="1219188"/>
                </a:lnTo>
                <a:lnTo>
                  <a:pt x="8036548" y="1219188"/>
                </a:lnTo>
                <a:lnTo>
                  <a:pt x="8036548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1007" name="TextBox1007"/>
          <p:cNvSpPr txBox="1"/>
          <p:nvPr/>
        </p:nvSpPr>
        <p:spPr>
          <a:xfrm>
            <a:off x="802323" y="1553982"/>
            <a:ext cx="8116519" cy="2972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221689" marR="0" indent="0" eaLnBrk="0">
              <a:lnSpc>
                <a:spcPct val="127142"/>
              </a:lnSpc>
            </a:pP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点击数：指客户端向服务端发送请求时，所有的</a:t>
            </a:r>
            <a:r>
              <a:rPr lang="en-US" altLang="zh-CN" sz="17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页面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资源元素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（如：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图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片、链接、框架css、js等）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的请求总数量。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注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意：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5683834" lvl="0" indent="285750" eaLnBrk="0">
              <a:lnSpc>
                <a:spcPct val="137634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只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有web项目才有此指标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55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</a:p>
        </p:txBody>
      </p:sp>
      <p:sp>
        <p:nvSpPr>
          <p:cNvPr id="1009" name="TextBox1009"/>
          <p:cNvSpPr txBox="1"/>
          <p:nvPr/>
        </p:nvSpPr>
        <p:spPr>
          <a:xfrm>
            <a:off x="1073324" y="1891986"/>
            <a:ext cx="7453913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击数不是页面上的一次点击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grpSp>
        <p:nvGrpSpPr>
          <p:cNvPr id="1011" name="Combination 1011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1012" name="VectorPath 1012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1013" name="VectorPath 1013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EC153256-6C94-458C-C1B2-32024762CA7F}"/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4" name="Combination 101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015" name="VectorPath 101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016" name="VectorPath 101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017" name="TextBox1017"/>
          <p:cNvSpPr txBox="1"/>
          <p:nvPr/>
        </p:nvSpPr>
        <p:spPr>
          <a:xfrm>
            <a:off x="802323" y="345580"/>
            <a:ext cx="137795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3-错误率</a:t>
            </a:r>
          </a:p>
        </p:txBody>
      </p:sp>
      <p:sp>
        <p:nvSpPr>
          <p:cNvPr id="1019" name="VectorPath 101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020" name="VectorPath 1020"/>
          <p:cNvSpPr/>
          <p:nvPr/>
        </p:nvSpPr>
        <p:spPr>
          <a:xfrm>
            <a:off x="1668564" y="1217372"/>
            <a:ext cx="8061948" cy="1244587"/>
          </a:xfrm>
          <a:custGeom>
            <a:avLst/>
            <a:gdLst/>
            <a:ahLst/>
            <a:cxnLst/>
            <a:rect l="l" t="t" r="r" b="b"/>
            <a:pathLst>
              <a:path w="8061948" h="1244587">
                <a:moveTo>
                  <a:pt x="8051736" y="241"/>
                </a:moveTo>
                <a:lnTo>
                  <a:pt x="8054113" y="965"/>
                </a:lnTo>
                <a:lnTo>
                  <a:pt x="8056309" y="2133"/>
                </a:lnTo>
                <a:lnTo>
                  <a:pt x="8058239" y="3708"/>
                </a:lnTo>
                <a:lnTo>
                  <a:pt x="8059814" y="5638"/>
                </a:lnTo>
                <a:lnTo>
                  <a:pt x="8060981" y="7836"/>
                </a:lnTo>
                <a:lnTo>
                  <a:pt x="8061706" y="10211"/>
                </a:lnTo>
                <a:lnTo>
                  <a:pt x="8061948" y="12700"/>
                </a:lnTo>
                <a:lnTo>
                  <a:pt x="8061948" y="1231888"/>
                </a:lnTo>
                <a:lnTo>
                  <a:pt x="8061706" y="1234377"/>
                </a:lnTo>
                <a:lnTo>
                  <a:pt x="8060981" y="1236751"/>
                </a:lnTo>
                <a:lnTo>
                  <a:pt x="8059814" y="1238948"/>
                </a:lnTo>
                <a:lnTo>
                  <a:pt x="8058239" y="1240879"/>
                </a:lnTo>
                <a:lnTo>
                  <a:pt x="8056309" y="1242454"/>
                </a:lnTo>
                <a:lnTo>
                  <a:pt x="8054113" y="1243622"/>
                </a:lnTo>
                <a:lnTo>
                  <a:pt x="8051736" y="1244346"/>
                </a:lnTo>
                <a:lnTo>
                  <a:pt x="8049248" y="1244588"/>
                </a:lnTo>
                <a:lnTo>
                  <a:pt x="12700" y="1244588"/>
                </a:lnTo>
                <a:lnTo>
                  <a:pt x="10211" y="1244346"/>
                </a:lnTo>
                <a:lnTo>
                  <a:pt x="7836" y="1243622"/>
                </a:lnTo>
                <a:lnTo>
                  <a:pt x="5639" y="1242454"/>
                </a:lnTo>
                <a:lnTo>
                  <a:pt x="3708" y="1240879"/>
                </a:lnTo>
                <a:lnTo>
                  <a:pt x="2134" y="1238948"/>
                </a:lnTo>
                <a:lnTo>
                  <a:pt x="965" y="1236751"/>
                </a:lnTo>
                <a:lnTo>
                  <a:pt x="241" y="1234377"/>
                </a:lnTo>
                <a:lnTo>
                  <a:pt x="0" y="1231888"/>
                </a:lnTo>
                <a:lnTo>
                  <a:pt x="0" y="12700"/>
                </a:lnTo>
                <a:lnTo>
                  <a:pt x="241" y="10211"/>
                </a:lnTo>
                <a:lnTo>
                  <a:pt x="965" y="7836"/>
                </a:lnTo>
                <a:lnTo>
                  <a:pt x="2134" y="5638"/>
                </a:lnTo>
                <a:lnTo>
                  <a:pt x="3708" y="3708"/>
                </a:lnTo>
                <a:lnTo>
                  <a:pt x="5639" y="2133"/>
                </a:lnTo>
                <a:lnTo>
                  <a:pt x="7836" y="965"/>
                </a:lnTo>
                <a:lnTo>
                  <a:pt x="10211" y="241"/>
                </a:lnTo>
                <a:lnTo>
                  <a:pt x="12700" y="0"/>
                </a:lnTo>
                <a:lnTo>
                  <a:pt x="8049248" y="0"/>
                </a:lnTo>
                <a:moveTo>
                  <a:pt x="25400" y="25400"/>
                </a:moveTo>
                <a:lnTo>
                  <a:pt x="25400" y="1219188"/>
                </a:lnTo>
                <a:lnTo>
                  <a:pt x="8036548" y="1219188"/>
                </a:lnTo>
                <a:lnTo>
                  <a:pt x="8036548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1021" name="TextBox1021"/>
          <p:cNvSpPr txBox="1"/>
          <p:nvPr/>
        </p:nvSpPr>
        <p:spPr>
          <a:xfrm>
            <a:off x="1654670" y="1217372"/>
            <a:ext cx="8075841" cy="37689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2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69342" marR="696100" indent="0" eaLnBrk="0">
              <a:lnSpc>
                <a:spcPct val="127142"/>
              </a:lnSpc>
            </a:pP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错误率：指系统在</a:t>
            </a:r>
            <a:r>
              <a:rPr lang="en-US" altLang="zh-CN" sz="17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负载情况</a:t>
            </a: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下，失败业务的概率。错误率＝(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失败业务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/业务总数)*100%。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注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意：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1023" name="TextBox1023"/>
          <p:cNvSpPr txBox="1"/>
          <p:nvPr/>
        </p:nvSpPr>
        <p:spPr>
          <a:xfrm>
            <a:off x="2051032" y="1922115"/>
            <a:ext cx="6601565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多系统都会要求错误率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无限接近于0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错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误率是一个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性能指标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，不是功能上的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随机bug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grpSp>
        <p:nvGrpSpPr>
          <p:cNvPr id="1025" name="Combination 1025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1026" name="VectorPath 1026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1027" name="VectorPath 1027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79D0048C-31FD-428A-CF06-1CCA27E1F1DB}"/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Combination 102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029" name="VectorPath 102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030" name="VectorPath 103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031" name="TextBox1031"/>
          <p:cNvSpPr txBox="1"/>
          <p:nvPr/>
        </p:nvSpPr>
        <p:spPr>
          <a:xfrm>
            <a:off x="802323" y="335420"/>
            <a:ext cx="21412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点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击数和错误率</a:t>
            </a:r>
          </a:p>
        </p:txBody>
      </p:sp>
      <p:sp>
        <p:nvSpPr>
          <p:cNvPr id="1033" name="VectorPath 103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034" name="TextBox1034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035" name="Combination 1035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1036" name="VectorPath 1036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1037" name="VectorPath 1037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1038" name="C801D602-5ED4-456C-62CD-4B910147F34B"/>
          <p:cNvPicPr>
            <a:picLocks noChangeAspect="1"/>
          </p:cNvPicPr>
          <p:nvPr/>
        </p:nvPicPr>
        <p:blipFill>
          <a:blip r:embed="rId2" cstate="print">
            <a:extLst>
              <a:ext uri="{9A5FDE8A-EB54-4D7D-35C2-B49D76F269D5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1039" name="TextBox1039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040" name="Combination 1040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1041" name="VectorPath 1041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1042" name="VectorPath 1042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1043" name="FF5A4C8B-9DF8-4A54-458F-9CD8AFA5D83E"/>
          <p:cNvPicPr>
            <a:picLocks noChangeAspect="1"/>
          </p:cNvPicPr>
          <p:nvPr/>
        </p:nvPicPr>
        <p:blipFill>
          <a:blip r:embed="rId3" cstate="print">
            <a:extLst>
              <a:ext uri="{06088B23-3DF2-4264-7AFA-233101C3A9DD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pic>
        <p:nvPicPr>
          <p:cNvPr id="1044" name="7310465A-3251-42B6-1A7F-257C44456F85"/>
          <p:cNvPicPr>
            <a:picLocks noChangeAspect="1"/>
          </p:cNvPicPr>
          <p:nvPr/>
        </p:nvPicPr>
        <p:blipFill>
          <a:blip r:embed="rId4" cstate="print">
            <a:extLst>
              <a:ext uri="{CE93C1BC-7006-4815-62FF-EA5E7E5CBBDC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1045" name="TextBox1045"/>
          <p:cNvSpPr txBox="1"/>
          <p:nvPr/>
        </p:nvSpPr>
        <p:spPr>
          <a:xfrm>
            <a:off x="3468658" y="1905595"/>
            <a:ext cx="7021733" cy="4580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1）什么是点击数？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所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有的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页面元素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（如：图片、链接、框架等）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请求总数量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意：</a:t>
            </a:r>
          </a:p>
          <a:p>
            <a:pPr marL="1995708" marR="0" lvl="1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点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击数是请求数，不是页面上的一次点击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2）什么是错误率？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指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系统在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负载情况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下，失败业务的概率</a:t>
            </a:r>
          </a:p>
          <a:p>
            <a:pPr marL="1729008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注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意：</a:t>
            </a:r>
          </a:p>
          <a:p>
            <a:pPr marL="1995708" marR="0" lvl="1" indent="-285750" eaLnBrk="0">
              <a:lnSpc>
                <a:spcPct val="100000"/>
              </a:lnSpc>
              <a:spcAft>
                <a:spcPts val="140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错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误率是性能指标，是高负载下的失败业务的概率</a:t>
            </a:r>
          </a:p>
          <a:p>
            <a:pPr marL="1995708" marR="0" lvl="1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随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机bug是功能bug，先解决随机bug才能进行性能测试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2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1046" name="VectorPath 104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047" name="VectorPath 104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7215EB34-7941-4DB8-B453-6AC8481E32F4}"/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8" name="Combination 104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049" name="VectorPath 104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050" name="VectorPath 105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051" name="TextBox1051"/>
          <p:cNvSpPr txBox="1"/>
          <p:nvPr/>
        </p:nvSpPr>
        <p:spPr>
          <a:xfrm>
            <a:off x="802323" y="345580"/>
            <a:ext cx="199009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4-资源使用率</a:t>
            </a:r>
          </a:p>
        </p:txBody>
      </p:sp>
      <p:sp>
        <p:nvSpPr>
          <p:cNvPr id="1053" name="VectorPath 105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054" name="TextBox1054"/>
          <p:cNvSpPr txBox="1"/>
          <p:nvPr/>
        </p:nvSpPr>
        <p:spPr>
          <a:xfrm>
            <a:off x="1545336" y="3158730"/>
            <a:ext cx="286067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根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据经验，资源指标通常要求：</a:t>
            </a:r>
          </a:p>
        </p:txBody>
      </p:sp>
      <p:sp>
        <p:nvSpPr>
          <p:cNvPr id="1055" name="VectorPath 1055"/>
          <p:cNvSpPr/>
          <p:nvPr/>
        </p:nvSpPr>
        <p:spPr>
          <a:xfrm>
            <a:off x="1668564" y="1217372"/>
            <a:ext cx="8061948" cy="1244587"/>
          </a:xfrm>
          <a:custGeom>
            <a:avLst/>
            <a:gdLst/>
            <a:ahLst/>
            <a:cxnLst/>
            <a:rect l="l" t="t" r="r" b="b"/>
            <a:pathLst>
              <a:path w="8061948" h="1244587">
                <a:moveTo>
                  <a:pt x="8051736" y="241"/>
                </a:moveTo>
                <a:lnTo>
                  <a:pt x="8054113" y="965"/>
                </a:lnTo>
                <a:lnTo>
                  <a:pt x="8056309" y="2133"/>
                </a:lnTo>
                <a:lnTo>
                  <a:pt x="8058239" y="3708"/>
                </a:lnTo>
                <a:lnTo>
                  <a:pt x="8059814" y="5638"/>
                </a:lnTo>
                <a:lnTo>
                  <a:pt x="8060981" y="7836"/>
                </a:lnTo>
                <a:lnTo>
                  <a:pt x="8061706" y="10211"/>
                </a:lnTo>
                <a:lnTo>
                  <a:pt x="8061948" y="12700"/>
                </a:lnTo>
                <a:lnTo>
                  <a:pt x="8061948" y="1231888"/>
                </a:lnTo>
                <a:lnTo>
                  <a:pt x="8061706" y="1234377"/>
                </a:lnTo>
                <a:lnTo>
                  <a:pt x="8060981" y="1236751"/>
                </a:lnTo>
                <a:lnTo>
                  <a:pt x="8059814" y="1238948"/>
                </a:lnTo>
                <a:lnTo>
                  <a:pt x="8058239" y="1240879"/>
                </a:lnTo>
                <a:lnTo>
                  <a:pt x="8056309" y="1242454"/>
                </a:lnTo>
                <a:lnTo>
                  <a:pt x="8054113" y="1243622"/>
                </a:lnTo>
                <a:lnTo>
                  <a:pt x="8051736" y="1244346"/>
                </a:lnTo>
                <a:lnTo>
                  <a:pt x="8049248" y="1244588"/>
                </a:lnTo>
                <a:lnTo>
                  <a:pt x="12700" y="1244588"/>
                </a:lnTo>
                <a:lnTo>
                  <a:pt x="10211" y="1244346"/>
                </a:lnTo>
                <a:lnTo>
                  <a:pt x="7836" y="1243622"/>
                </a:lnTo>
                <a:lnTo>
                  <a:pt x="5639" y="1242454"/>
                </a:lnTo>
                <a:lnTo>
                  <a:pt x="3708" y="1240879"/>
                </a:lnTo>
                <a:lnTo>
                  <a:pt x="2134" y="1238948"/>
                </a:lnTo>
                <a:lnTo>
                  <a:pt x="965" y="1236751"/>
                </a:lnTo>
                <a:lnTo>
                  <a:pt x="241" y="1234377"/>
                </a:lnTo>
                <a:lnTo>
                  <a:pt x="0" y="1231888"/>
                </a:lnTo>
                <a:lnTo>
                  <a:pt x="0" y="12700"/>
                </a:lnTo>
                <a:lnTo>
                  <a:pt x="241" y="10211"/>
                </a:lnTo>
                <a:lnTo>
                  <a:pt x="965" y="7836"/>
                </a:lnTo>
                <a:lnTo>
                  <a:pt x="2134" y="5638"/>
                </a:lnTo>
                <a:lnTo>
                  <a:pt x="3708" y="3708"/>
                </a:lnTo>
                <a:lnTo>
                  <a:pt x="5639" y="2133"/>
                </a:lnTo>
                <a:lnTo>
                  <a:pt x="7836" y="965"/>
                </a:lnTo>
                <a:lnTo>
                  <a:pt x="10211" y="241"/>
                </a:lnTo>
                <a:lnTo>
                  <a:pt x="12700" y="0"/>
                </a:lnTo>
                <a:lnTo>
                  <a:pt x="8049248" y="0"/>
                </a:lnTo>
                <a:moveTo>
                  <a:pt x="25400" y="25400"/>
                </a:moveTo>
                <a:lnTo>
                  <a:pt x="25400" y="1219188"/>
                </a:lnTo>
                <a:lnTo>
                  <a:pt x="8036548" y="1219188"/>
                </a:lnTo>
                <a:lnTo>
                  <a:pt x="8036548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pic>
        <p:nvPicPr>
          <p:cNvPr id="1056" name="6F2874E2-F328-4F7D-172A-511C68733EB4"/>
          <p:cNvPicPr>
            <a:picLocks noChangeAspect="1"/>
          </p:cNvPicPr>
          <p:nvPr/>
        </p:nvPicPr>
        <p:blipFill>
          <a:blip r:embed="rId2" cstate="print">
            <a:extLst>
              <a:ext uri="{F40B5BD0-0443-4939-18E5-92CD3A65AF8B}"/>
            </a:extLst>
          </a:blip>
          <a:srcRect/>
          <a:stretch>
            <a:fillRect/>
          </a:stretch>
        </p:blipFill>
        <p:spPr>
          <a:xfrm>
            <a:off x="4265676" y="2537460"/>
            <a:ext cx="7553326" cy="4076700"/>
          </a:xfrm>
          <a:prstGeom prst="rect">
            <a:avLst/>
          </a:prstGeom>
        </p:spPr>
      </p:pic>
      <p:sp>
        <p:nvSpPr>
          <p:cNvPr id="1057" name="TextBox1057"/>
          <p:cNvSpPr txBox="1"/>
          <p:nvPr/>
        </p:nvSpPr>
        <p:spPr>
          <a:xfrm>
            <a:off x="1545336" y="1553982"/>
            <a:ext cx="7489075" cy="34969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78676" marR="0" indent="0" eaLnBrk="0">
              <a:lnSpc>
                <a:spcPct val="127142"/>
              </a:lnSpc>
            </a:pP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资源使用率：是指系统各种资源的使用情况，一般用“</a:t>
            </a:r>
            <a:r>
              <a:rPr lang="en-US" altLang="zh-CN" sz="17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资源的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使用量/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的资源可用量×100%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”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形成资源利用率的数据。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79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1）CPU不高于75%-85%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2）内存不高于80%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3）磁盘IO不高于90%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4）网络不高于80%</a:t>
            </a:r>
          </a:p>
        </p:txBody>
      </p:sp>
      <p:pic>
        <p:nvPicPr>
          <p:cNvPr id="1058" name="39215D70-8D87-48AF-3850-EB237E43280F"/>
          <p:cNvPicPr>
            <a:picLocks noChangeAspect="1"/>
          </p:cNvPicPr>
          <p:nvPr/>
        </p:nvPicPr>
        <p:blipFill>
          <a:blip r:embed="rId3" cstate="print">
            <a:extLst>
              <a:ext uri="{B4F9B9AC-D5BE-44B3-8980-9753B0BEB696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1060" name="VectorPath 106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061" name="VectorPath 106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6787CE7C-C0BB-4CBA-A8F9-95603657CA16}"/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2" name="Combination 106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063" name="VectorPath 106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064" name="VectorPath 106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065" name="TextBox1065"/>
          <p:cNvSpPr txBox="1"/>
          <p:nvPr/>
        </p:nvSpPr>
        <p:spPr>
          <a:xfrm>
            <a:off x="802323" y="335420"/>
            <a:ext cx="152908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资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源使用率</a:t>
            </a:r>
          </a:p>
        </p:txBody>
      </p:sp>
      <p:sp>
        <p:nvSpPr>
          <p:cNvPr id="1067" name="VectorPath 106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068" name="TextBox1068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069" name="Combination 1069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1070" name="VectorPath 1070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1071" name="VectorPath 1071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1072" name="C83ADE10-717B-4AE6-0ACD-A32BCE3637AE"/>
          <p:cNvPicPr>
            <a:picLocks noChangeAspect="1"/>
          </p:cNvPicPr>
          <p:nvPr/>
        </p:nvPicPr>
        <p:blipFill>
          <a:blip r:embed="rId2" cstate="print">
            <a:extLst>
              <a:ext uri="{535FB33A-C5AA-468C-9317-665381855036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1073" name="TextBox1073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074" name="Combination 1074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1075" name="VectorPath 1075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1076" name="VectorPath 1076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1077" name="5049583F-F0A7-4919-1197-5A439A107DE1"/>
          <p:cNvPicPr>
            <a:picLocks noChangeAspect="1"/>
          </p:cNvPicPr>
          <p:nvPr/>
        </p:nvPicPr>
        <p:blipFill>
          <a:blip r:embed="rId3" cstate="print">
            <a:extLst>
              <a:ext uri="{51558185-D9B6-4651-A46E-679F427414BE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1079" name="TextBox1079"/>
          <p:cNvSpPr txBox="1"/>
          <p:nvPr/>
        </p:nvSpPr>
        <p:spPr>
          <a:xfrm>
            <a:off x="3371236" y="1973573"/>
            <a:ext cx="7232553" cy="3397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4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1）什么是资源利用率？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27419"/>
              </a:lnSpc>
              <a:spcBef>
                <a:spcPts val="0"/>
              </a:spcBef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统各种资源的使用情况，</a:t>
            </a:r>
            <a:r>
              <a:rPr lang="en-US" altLang="zh-CN" sz="1550" kern="0" spc="146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“资源的使用量/总的资源可用量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55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×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100%”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2）常见资源指标有哪些？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995708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Hei" panose="49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C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PU使用率：不高于75%-85%</a:t>
            </a:r>
          </a:p>
          <a:p>
            <a:pPr marL="1995708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Hei" panose="49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内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存（大小）使用率：不高于80%</a:t>
            </a:r>
          </a:p>
          <a:p>
            <a:pPr marL="1995708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000000"/>
              </a:buClr>
              <a:buFont typeface="SimHei" panose="49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磁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盘IO（速率）：不高于90%</a:t>
            </a:r>
          </a:p>
          <a:p>
            <a:pPr marL="1995708" marR="0" lvl="0" indent="-285750" eaLnBrk="0">
              <a:lnSpc>
                <a:spcPct val="100000"/>
              </a:lnSpc>
              <a:buClr>
                <a:srgbClr val="000000"/>
              </a:buClr>
              <a:buFont typeface="SimHei" panose="49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网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络（速率）：不高于80%</a:t>
            </a:r>
          </a:p>
        </p:txBody>
      </p:sp>
      <p:sp>
        <p:nvSpPr>
          <p:cNvPr id="1081" name="VectorPath 108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082" name="VectorPath 108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A81A3A22-9CD8-4B51-9F53-10B428B7F429}"/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3" name="Combination 108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084" name="VectorPath 108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085" name="VectorPath 108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086" name="TextBox1086"/>
          <p:cNvSpPr txBox="1"/>
          <p:nvPr/>
        </p:nvSpPr>
        <p:spPr>
          <a:xfrm>
            <a:off x="802323" y="335420"/>
            <a:ext cx="21412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3525" kern="0" spc="0" baseline="-622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能测试的指标</a:t>
            </a:r>
          </a:p>
        </p:txBody>
      </p:sp>
      <p:sp>
        <p:nvSpPr>
          <p:cNvPr id="1088" name="VectorPath 108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089" name="TextBox1089"/>
          <p:cNvSpPr txBox="1"/>
          <p:nvPr/>
        </p:nvSpPr>
        <p:spPr>
          <a:xfrm>
            <a:off x="5317414" y="749972"/>
            <a:ext cx="5582286" cy="650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响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应时间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指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从客户端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发起请求开始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，到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客户端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接收到结果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的总时间。</a:t>
            </a:r>
          </a:p>
        </p:txBody>
      </p:sp>
      <p:sp>
        <p:nvSpPr>
          <p:cNvPr id="1090" name="TextBox1090"/>
          <p:cNvSpPr txBox="1"/>
          <p:nvPr/>
        </p:nvSpPr>
        <p:spPr>
          <a:xfrm>
            <a:off x="657695" y="1419769"/>
            <a:ext cx="3544570" cy="281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5476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1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）常见的性能测试指标有哪些？</a:t>
            </a:r>
          </a:p>
        </p:txBody>
      </p:sp>
      <p:sp>
        <p:nvSpPr>
          <p:cNvPr id="1091" name="TextBox1091"/>
          <p:cNvSpPr txBox="1"/>
          <p:nvPr/>
        </p:nvSpPr>
        <p:spPr>
          <a:xfrm>
            <a:off x="5317414" y="1578011"/>
            <a:ext cx="3856356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包括：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服务器处理时间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+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网络传输时间</a:t>
            </a:r>
          </a:p>
        </p:txBody>
      </p:sp>
      <p:sp>
        <p:nvSpPr>
          <p:cNvPr id="1092" name="TextBox1092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pic>
        <p:nvPicPr>
          <p:cNvPr id="1093" name="BC51934C-D619-4AD7-362D-37113B0FCAFC"/>
          <p:cNvPicPr>
            <a:picLocks noChangeAspect="1"/>
          </p:cNvPicPr>
          <p:nvPr/>
        </p:nvPicPr>
        <p:blipFill>
          <a:blip r:embed="rId2" cstate="print">
            <a:extLst>
              <a:ext uri="{6732049E-5552-4530-590D-A59EE59D281C}"/>
            </a:extLst>
          </a:blip>
          <a:srcRect/>
          <a:stretch>
            <a:fillRect/>
          </a:stretch>
        </p:blipFill>
        <p:spPr>
          <a:xfrm>
            <a:off x="1188707" y="4370985"/>
            <a:ext cx="609600" cy="609600"/>
          </a:xfrm>
          <a:prstGeom prst="rect">
            <a:avLst/>
          </a:prstGeom>
        </p:spPr>
      </p:pic>
      <p:grpSp>
        <p:nvGrpSpPr>
          <p:cNvPr id="1094" name="Combination 1094"/>
          <p:cNvGrpSpPr/>
          <p:nvPr/>
        </p:nvGrpSpPr>
        <p:grpSpPr>
          <a:xfrm>
            <a:off x="2808732" y="2035086"/>
            <a:ext cx="926960" cy="2676043"/>
            <a:chOff x="2808732" y="2035086"/>
            <a:chExt cx="926960" cy="2676043"/>
          </a:xfrm>
        </p:grpSpPr>
        <p:sp>
          <p:nvSpPr>
            <p:cNvPr id="1095" name="VectorPath 1095"/>
            <p:cNvSpPr/>
            <p:nvPr/>
          </p:nvSpPr>
          <p:spPr>
            <a:xfrm>
              <a:off x="2808732" y="3784232"/>
              <a:ext cx="926960" cy="926897"/>
            </a:xfrm>
            <a:custGeom>
              <a:avLst/>
              <a:gdLst/>
              <a:ahLst/>
              <a:cxnLst/>
              <a:rect l="l" t="t" r="r" b="b"/>
              <a:pathLst>
                <a:path w="926960" h="926897">
                  <a:moveTo>
                    <a:pt x="0" y="463156"/>
                  </a:moveTo>
                  <a:cubicBezTo>
                    <a:pt x="64" y="207492"/>
                    <a:pt x="207556" y="0"/>
                    <a:pt x="463512" y="0"/>
                  </a:cubicBezTo>
                  <a:cubicBezTo>
                    <a:pt x="719468" y="0"/>
                    <a:pt x="926960" y="207492"/>
                    <a:pt x="926960" y="463448"/>
                  </a:cubicBezTo>
                  <a:cubicBezTo>
                    <a:pt x="926960" y="719404"/>
                    <a:pt x="719468" y="926897"/>
                    <a:pt x="463512" y="926897"/>
                  </a:cubicBezTo>
                  <a:cubicBezTo>
                    <a:pt x="207556" y="926897"/>
                    <a:pt x="64" y="719404"/>
                    <a:pt x="0" y="463156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1096" name="VectorPath 1096"/>
            <p:cNvSpPr/>
            <p:nvPr/>
          </p:nvSpPr>
          <p:spPr>
            <a:xfrm>
              <a:off x="3104299" y="2035086"/>
              <a:ext cx="314325" cy="314325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89" y="156426"/>
                  </a:moveTo>
                  <a:cubicBezTo>
                    <a:pt x="0" y="70358"/>
                    <a:pt x="70358" y="0"/>
                    <a:pt x="157162" y="0"/>
                  </a:cubicBezTo>
                  <a:cubicBezTo>
                    <a:pt x="243955" y="0"/>
                    <a:pt x="314325" y="70358"/>
                    <a:pt x="314325" y="157163"/>
                  </a:cubicBezTo>
                  <a:cubicBezTo>
                    <a:pt x="314325" y="243955"/>
                    <a:pt x="243955" y="314325"/>
                    <a:pt x="157162" y="314325"/>
                  </a:cubicBezTo>
                  <a:cubicBezTo>
                    <a:pt x="70358" y="314325"/>
                    <a:pt x="0" y="243955"/>
                    <a:pt x="89" y="156426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1097" name="2FCD4AAC-E056-4439-0B99-A1871E71B21A"/>
          <p:cNvPicPr>
            <a:picLocks noChangeAspect="1"/>
          </p:cNvPicPr>
          <p:nvPr/>
        </p:nvPicPr>
        <p:blipFill>
          <a:blip r:embed="rId3" cstate="print">
            <a:extLst>
              <a:ext uri="{BE311F18-F243-40AF-0C83-8D4FB05F2C0C}"/>
            </a:extLst>
          </a:blip>
          <a:srcRect/>
          <a:stretch>
            <a:fillRect/>
          </a:stretch>
        </p:blipFill>
        <p:spPr>
          <a:xfrm>
            <a:off x="2701201" y="2371725"/>
            <a:ext cx="1609725" cy="1609725"/>
          </a:xfrm>
          <a:prstGeom prst="rect">
            <a:avLst/>
          </a:prstGeom>
        </p:spPr>
      </p:pic>
      <p:sp>
        <p:nvSpPr>
          <p:cNvPr id="1098" name="VectorPath 1098"/>
          <p:cNvSpPr/>
          <p:nvPr/>
        </p:nvSpPr>
        <p:spPr>
          <a:xfrm>
            <a:off x="1488948" y="2553602"/>
            <a:ext cx="1925092" cy="1895729"/>
          </a:xfrm>
          <a:custGeom>
            <a:avLst/>
            <a:gdLst/>
            <a:ahLst/>
            <a:cxnLst/>
            <a:rect l="l" t="t" r="r" b="b"/>
            <a:pathLst>
              <a:path w="1925092" h="1895729">
                <a:moveTo>
                  <a:pt x="0" y="948550"/>
                </a:moveTo>
                <a:cubicBezTo>
                  <a:pt x="152" y="424370"/>
                  <a:pt x="431064" y="0"/>
                  <a:pt x="962622" y="0"/>
                </a:cubicBezTo>
                <a:cubicBezTo>
                  <a:pt x="1494181" y="0"/>
                  <a:pt x="1925092" y="424370"/>
                  <a:pt x="1925092" y="947865"/>
                </a:cubicBezTo>
                <a:cubicBezTo>
                  <a:pt x="1925092" y="1471358"/>
                  <a:pt x="1494181" y="1895729"/>
                  <a:pt x="962622" y="1895729"/>
                </a:cubicBezTo>
                <a:cubicBezTo>
                  <a:pt x="431064" y="1895729"/>
                  <a:pt x="152" y="1471358"/>
                  <a:pt x="0" y="948550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pic>
        <p:nvPicPr>
          <p:cNvPr id="1099" name="8C68A34D-8BAC-4A37-BB46-71AE14D0E5CE"/>
          <p:cNvPicPr>
            <a:picLocks noChangeAspect="1"/>
          </p:cNvPicPr>
          <p:nvPr/>
        </p:nvPicPr>
        <p:blipFill>
          <a:blip r:embed="rId4" cstate="print">
            <a:extLst>
              <a:ext uri="{5E41BB66-F0F6-4421-3EE6-62F68C8F40C4}"/>
            </a:extLst>
          </a:blip>
          <a:srcRect/>
          <a:stretch>
            <a:fillRect/>
          </a:stretch>
        </p:blipFill>
        <p:spPr>
          <a:xfrm>
            <a:off x="1431950" y="2496452"/>
            <a:ext cx="2047875" cy="2019300"/>
          </a:xfrm>
          <a:prstGeom prst="rect">
            <a:avLst/>
          </a:prstGeom>
        </p:spPr>
      </p:pic>
      <p:sp>
        <p:nvSpPr>
          <p:cNvPr id="1100" name="TextBox1100"/>
          <p:cNvSpPr txBox="1"/>
          <p:nvPr/>
        </p:nvSpPr>
        <p:spPr>
          <a:xfrm>
            <a:off x="1944395" y="3196335"/>
            <a:ext cx="1015365" cy="601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39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sp>
        <p:nvSpPr>
          <p:cNvPr id="1102" name="TextBox1102"/>
          <p:cNvSpPr txBox="1"/>
          <p:nvPr/>
        </p:nvSpPr>
        <p:spPr>
          <a:xfrm>
            <a:off x="5521884" y="6449732"/>
            <a:ext cx="204153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25" kern="0" spc="30" baseline="-1814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2325" kern="0" spc="15" baseline="-1814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</a:p>
        </p:txBody>
      </p:sp>
      <p:sp>
        <p:nvSpPr>
          <p:cNvPr id="1103" name="TextBox1103"/>
          <p:cNvSpPr txBox="1"/>
          <p:nvPr/>
        </p:nvSpPr>
        <p:spPr>
          <a:xfrm>
            <a:off x="5727624" y="6449732"/>
            <a:ext cx="204152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25" kern="0" spc="30" baseline="-1814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2325" kern="0" spc="15" baseline="-1814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%</a:t>
            </a:r>
          </a:p>
        </p:txBody>
      </p:sp>
      <p:sp>
        <p:nvSpPr>
          <p:cNvPr id="1104" name="TextBox1104"/>
          <p:cNvSpPr txBox="1"/>
          <p:nvPr/>
        </p:nvSpPr>
        <p:spPr>
          <a:xfrm>
            <a:off x="3010560" y="1938856"/>
            <a:ext cx="8241302" cy="4474495"/>
          </a:xfrm>
          <a:prstGeom prst="rect">
            <a:avLst/>
          </a:prstGeom>
          <a:noFill/>
        </p:spPr>
        <p:txBody>
          <a:bodyPr wrap="square" lIns="0" tIns="80645" rIns="0" bIns="0" rtlCol="0">
            <a:spAutoFit/>
          </a:bodyPr>
          <a:lstStyle/>
          <a:p>
            <a:pPr marL="1848756" marR="0" indent="0" eaLnBrk="0">
              <a:lnSpc>
                <a:spcPct val="101612"/>
              </a:lnSpc>
              <a:spcBef>
                <a:spcPts val="633"/>
              </a:spcBef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并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发数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2442210" lvl="0" indent="285750" eaLnBrk="0">
              <a:lnSpc>
                <a:spcPct val="175268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某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一时刻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同时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向服务器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发送请求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的用户数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吞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吐量</a:t>
            </a:r>
          </a:p>
          <a:p>
            <a:pPr marL="2134506" marR="0" lvl="0" indent="-285750" eaLnBrk="0">
              <a:lnSpc>
                <a:spcPct val="127419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指的是</a:t>
            </a:r>
            <a:r>
              <a:rPr lang="en-US" altLang="zh-CN" sz="15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单位时间内</a:t>
            </a:r>
            <a:r>
              <a:rPr lang="en-US" altLang="zh-CN" sz="15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处理的客户端</a:t>
            </a:r>
            <a:r>
              <a:rPr lang="en-US" altLang="zh-CN" sz="1550" kern="0" spc="1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请求数量</a:t>
            </a:r>
            <a:r>
              <a:rPr lang="en-US" altLang="zh-CN" sz="15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，直接体现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软件系统的性能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承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载能力。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TPS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（每秒事务数）、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QPS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（每秒请求数）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点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击数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894080" lvl="0" indent="205740" eaLnBrk="0">
              <a:lnSpc>
                <a:spcPct val="137634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所有的</a:t>
            </a:r>
            <a:r>
              <a:rPr lang="en-US" altLang="zh-CN" sz="1550" kern="0" spc="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页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面元素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（如：图片、链接、框架等）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请求总数量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错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误率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2727960" lvl="0" indent="205740" eaLnBrk="0">
              <a:lnSpc>
                <a:spcPct val="137634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指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系统在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负载情况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下，失败业务的概率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资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源利用率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683261" lvl="0" indent="307264" eaLnBrk="0">
              <a:lnSpc>
                <a:spcPct val="123163"/>
              </a:lnSpc>
              <a:spcBef>
                <a:spcPts val="0"/>
              </a:spcBef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5" baseline="0" noProof="0" dirty="0" err="1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系统各种资源的使用情况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“资源的使用量/</a:t>
            </a:r>
            <a:r>
              <a:rPr lang="en-US" altLang="zh-CN" sz="1550" kern="0" spc="0" baseline="0" noProof="0" dirty="0" err="1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总的资源可用量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endParaRPr lang="en-US" altLang="zh-CN" sz="1800" kern="0" spc="-115" baseline="0" noProof="0" dirty="0">
              <a:solidFill>
                <a:srgbClr val="000000">
                  <a:alpha val="90000"/>
                </a:srgbClr>
              </a:solidFill>
              <a:latin typeface="SimHei" pitchFamily="49" charset="0"/>
              <a:ea typeface="SimHei" pitchFamily="49" charset="0"/>
              <a:cs typeface="SimHei" pitchFamily="49" charset="0"/>
            </a:endParaRPr>
          </a:p>
        </p:txBody>
      </p:sp>
      <p:sp>
        <p:nvSpPr>
          <p:cNvPr id="1105" name="VectorPath 1105"/>
          <p:cNvSpPr/>
          <p:nvPr/>
        </p:nvSpPr>
        <p:spPr>
          <a:xfrm>
            <a:off x="710184" y="1928698"/>
            <a:ext cx="805040" cy="804342"/>
          </a:xfrm>
          <a:custGeom>
            <a:avLst/>
            <a:gdLst/>
            <a:ahLst/>
            <a:cxnLst/>
            <a:rect l="l" t="t" r="r" b="b"/>
            <a:pathLst>
              <a:path w="805040" h="804342">
                <a:moveTo>
                  <a:pt x="0" y="401498"/>
                </a:moveTo>
                <a:cubicBezTo>
                  <a:pt x="699" y="180061"/>
                  <a:pt x="180759" y="0"/>
                  <a:pt x="402869" y="0"/>
                </a:cubicBezTo>
                <a:cubicBezTo>
                  <a:pt x="624980" y="0"/>
                  <a:pt x="805040" y="180061"/>
                  <a:pt x="805040" y="402171"/>
                </a:cubicBezTo>
                <a:cubicBezTo>
                  <a:pt x="805040" y="624281"/>
                  <a:pt x="624980" y="804342"/>
                  <a:pt x="402869" y="804342"/>
                </a:cubicBezTo>
                <a:cubicBezTo>
                  <a:pt x="180759" y="804342"/>
                  <a:pt x="699" y="624281"/>
                  <a:pt x="0" y="401498"/>
                </a:cubicBezTo>
              </a:path>
            </a:pathLst>
          </a:custGeom>
          <a:solidFill>
            <a:srgbClr val="F2F2F2">
              <a:alpha val="70000"/>
            </a:srgbClr>
          </a:solidFill>
        </p:spPr>
      </p:sp>
      <p:sp>
        <p:nvSpPr>
          <p:cNvPr id="1106" name="VectorPath 110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107" name="VectorPath 110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4B087DED-9E2A-470C-90C2-6EA2D759EB43}"/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VectorPath 1108"/>
          <p:cNvSpPr/>
          <p:nvPr/>
        </p:nvSpPr>
        <p:spPr>
          <a:xfrm>
            <a:off x="440277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grpSp>
        <p:nvGrpSpPr>
          <p:cNvPr id="1109" name="Combination 1109"/>
          <p:cNvGrpSpPr/>
          <p:nvPr/>
        </p:nvGrpSpPr>
        <p:grpSpPr>
          <a:xfrm>
            <a:off x="2196084" y="2410968"/>
            <a:ext cx="495300" cy="464820"/>
            <a:chOff x="2196084" y="2410968"/>
            <a:chExt cx="495300" cy="464820"/>
          </a:xfrm>
        </p:grpSpPr>
        <p:sp>
          <p:nvSpPr>
            <p:cNvPr id="1110" name="VectorPath 1110"/>
            <p:cNvSpPr/>
            <p:nvPr/>
          </p:nvSpPr>
          <p:spPr>
            <a:xfrm>
              <a:off x="2314956" y="2410968"/>
              <a:ext cx="376428" cy="437388"/>
            </a:xfrm>
            <a:custGeom>
              <a:avLst/>
              <a:gdLst/>
              <a:ahLst/>
              <a:cxnLst/>
              <a:rect l="l" t="t" r="r" b="b"/>
              <a:pathLst>
                <a:path w="376428" h="437388">
                  <a:moveTo>
                    <a:pt x="187452" y="0"/>
                  </a:moveTo>
                  <a:lnTo>
                    <a:pt x="376428" y="94488"/>
                  </a:lnTo>
                  <a:lnTo>
                    <a:pt x="376428" y="342900"/>
                  </a:lnTo>
                  <a:lnTo>
                    <a:pt x="187452" y="437388"/>
                  </a:lnTo>
                  <a:lnTo>
                    <a:pt x="0" y="342900"/>
                  </a:lnTo>
                  <a:lnTo>
                    <a:pt x="0" y="94488"/>
                  </a:lnTo>
                  <a:lnTo>
                    <a:pt x="187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1111" name="VectorPath 1111"/>
            <p:cNvSpPr/>
            <p:nvPr/>
          </p:nvSpPr>
          <p:spPr>
            <a:xfrm>
              <a:off x="2196084" y="2628900"/>
              <a:ext cx="211836" cy="246888"/>
            </a:xfrm>
            <a:custGeom>
              <a:avLst/>
              <a:gdLst/>
              <a:ahLst/>
              <a:cxnLst/>
              <a:rect l="l" t="t" r="r" b="b"/>
              <a:pathLst>
                <a:path w="211836" h="246888">
                  <a:moveTo>
                    <a:pt x="106680" y="0"/>
                  </a:moveTo>
                  <a:lnTo>
                    <a:pt x="211836" y="53340"/>
                  </a:lnTo>
                  <a:lnTo>
                    <a:pt x="211836" y="193548"/>
                  </a:lnTo>
                  <a:lnTo>
                    <a:pt x="106680" y="246888"/>
                  </a:lnTo>
                  <a:lnTo>
                    <a:pt x="0" y="193548"/>
                  </a:lnTo>
                  <a:lnTo>
                    <a:pt x="0" y="53340"/>
                  </a:lnTo>
                  <a:lnTo>
                    <a:pt x="106680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1112" name="TextBox1112"/>
          <p:cNvSpPr txBox="1"/>
          <p:nvPr/>
        </p:nvSpPr>
        <p:spPr>
          <a:xfrm>
            <a:off x="2777896" y="2280309"/>
            <a:ext cx="106934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6225" kern="0" spc="7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目录</a:t>
            </a:r>
          </a:p>
        </p:txBody>
      </p:sp>
      <p:sp>
        <p:nvSpPr>
          <p:cNvPr id="1113" name="TextBox1113"/>
          <p:cNvSpPr txBox="1"/>
          <p:nvPr/>
        </p:nvSpPr>
        <p:spPr>
          <a:xfrm>
            <a:off x="5110797" y="1993859"/>
            <a:ext cx="2057401" cy="20833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marR="0" lvl="0" indent="-457200" eaLnBrk="0">
              <a:lnSpc>
                <a:spcPct val="102619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能测试的概念</a:t>
            </a:r>
          </a:p>
          <a:p>
            <a:pPr marL="0" marR="0" indent="0" eaLnBrk="0">
              <a:lnSpc>
                <a:spcPct val="22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5000"/>
              </a:lnSpc>
            </a:pPr>
            <a:r>
              <a:rPr lang="en-US" altLang="zh-CN" sz="1750" kern="0" spc="0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-2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性能测试的策略</a:t>
            </a:r>
          </a:p>
          <a:p>
            <a:pPr marL="0" marR="0" indent="0" eaLnBrk="0">
              <a:lnSpc>
                <a:spcPct val="21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57200" marR="0" lvl="0" indent="-457200" eaLnBrk="0">
              <a:lnSpc>
                <a:spcPct val="102619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能测试的指标</a:t>
            </a:r>
          </a:p>
          <a:p>
            <a:pPr marL="0" marR="0" indent="0" eaLnBrk="0">
              <a:lnSpc>
                <a:spcPct val="21624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57200" marR="0" lvl="0" indent="-457200" eaLnBrk="0">
              <a:lnSpc>
                <a:spcPct val="102619"/>
              </a:lnSpc>
              <a:buClr>
                <a:srgbClr val="FF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能测试的流程</a:t>
            </a:r>
          </a:p>
        </p:txBody>
      </p:sp>
      <p:sp>
        <p:nvSpPr>
          <p:cNvPr id="1115" name="TextBox1115"/>
          <p:cNvSpPr txBox="1"/>
          <p:nvPr/>
        </p:nvSpPr>
        <p:spPr>
          <a:xfrm>
            <a:off x="2247239" y="2964797"/>
            <a:ext cx="1591107" cy="418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750" kern="0" spc="-15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</a:t>
            </a:r>
            <a:r>
              <a:rPr lang="en-US" altLang="zh-CN" sz="2750" kern="0" spc="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ontents</a:t>
            </a:r>
          </a:p>
        </p:txBody>
      </p:sp>
      <p:grpSp>
        <p:nvGrpSpPr>
          <p:cNvPr id="1117" name="Combination 1117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1118" name="VectorPath 1118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1119" name="VectorPath 1119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913B6A11-7AEC-4EF5-69C5-F41425B30961}"/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TextBox1120"/>
          <p:cNvSpPr txBox="1"/>
          <p:nvPr/>
        </p:nvSpPr>
        <p:spPr>
          <a:xfrm>
            <a:off x="3468658" y="1911618"/>
            <a:ext cx="5073327" cy="44700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509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19802" marR="0" indent="0" eaLnBrk="0">
              <a:lnSpc>
                <a:spcPct val="100000"/>
              </a:lnSpc>
            </a:pPr>
            <a:r>
              <a:rPr lang="en-US" altLang="zh-CN" sz="3950" kern="0" spc="3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950" kern="0" spc="2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</a:t>
            </a:r>
            <a:r>
              <a:rPr lang="en-US" altLang="zh-CN" sz="3950" kern="0" spc="34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4800" kern="0" spc="-25" baseline="5208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4800" kern="0" spc="0" baseline="5208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能测试的流程</a:t>
            </a: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50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grpSp>
        <p:nvGrpSpPr>
          <p:cNvPr id="1121" name="Combination 1121"/>
          <p:cNvGrpSpPr/>
          <p:nvPr/>
        </p:nvGrpSpPr>
        <p:grpSpPr>
          <a:xfrm>
            <a:off x="3596640" y="2337816"/>
            <a:ext cx="1411224" cy="1319784"/>
            <a:chOff x="3596640" y="2337816"/>
            <a:chExt cx="1411224" cy="1319784"/>
          </a:xfrm>
        </p:grpSpPr>
        <p:sp>
          <p:nvSpPr>
            <p:cNvPr id="1122" name="VectorPath 1122"/>
            <p:cNvSpPr/>
            <p:nvPr/>
          </p:nvSpPr>
          <p:spPr>
            <a:xfrm>
              <a:off x="3870960" y="2337816"/>
              <a:ext cx="1136904" cy="1319784"/>
            </a:xfrm>
            <a:custGeom>
              <a:avLst/>
              <a:gdLst/>
              <a:ahLst/>
              <a:cxnLst/>
              <a:rect l="l" t="t" r="r" b="b"/>
              <a:pathLst>
                <a:path w="1136904" h="1319784">
                  <a:moveTo>
                    <a:pt x="568452" y="0"/>
                  </a:moveTo>
                  <a:lnTo>
                    <a:pt x="1136904" y="284988"/>
                  </a:lnTo>
                  <a:lnTo>
                    <a:pt x="1136904" y="1034796"/>
                  </a:lnTo>
                  <a:lnTo>
                    <a:pt x="568452" y="1319784"/>
                  </a:lnTo>
                  <a:lnTo>
                    <a:pt x="0" y="1034796"/>
                  </a:lnTo>
                  <a:lnTo>
                    <a:pt x="0" y="284988"/>
                  </a:lnTo>
                  <a:lnTo>
                    <a:pt x="568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1123" name="VectorPath 1123"/>
            <p:cNvSpPr/>
            <p:nvPr/>
          </p:nvSpPr>
          <p:spPr>
            <a:xfrm>
              <a:off x="3596640" y="3227832"/>
              <a:ext cx="370332" cy="429768"/>
            </a:xfrm>
            <a:custGeom>
              <a:avLst/>
              <a:gdLst/>
              <a:ahLst/>
              <a:cxnLst/>
              <a:rect l="l" t="t" r="r" b="b"/>
              <a:pathLst>
                <a:path w="370332" h="429768">
                  <a:moveTo>
                    <a:pt x="184404" y="0"/>
                  </a:moveTo>
                  <a:lnTo>
                    <a:pt x="370332" y="92964"/>
                  </a:lnTo>
                  <a:lnTo>
                    <a:pt x="370332" y="336804"/>
                  </a:lnTo>
                  <a:lnTo>
                    <a:pt x="184404" y="429768"/>
                  </a:lnTo>
                  <a:lnTo>
                    <a:pt x="0" y="336804"/>
                  </a:lnTo>
                  <a:lnTo>
                    <a:pt x="0" y="92964"/>
                  </a:lnTo>
                  <a:lnTo>
                    <a:pt x="184404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</p:spTree>
    <p:extLst>
      <p:ext uri="{43D06998-DCAB-47BD-9369-A96CE4960ED3}"/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5" name="Combination 112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126" name="VectorPath 112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127" name="VectorPath 112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128" name="TextBox1128"/>
          <p:cNvSpPr txBox="1"/>
          <p:nvPr/>
        </p:nvSpPr>
        <p:spPr>
          <a:xfrm>
            <a:off x="802323" y="33542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5-性能测试的流程</a:t>
            </a:r>
          </a:p>
        </p:txBody>
      </p:sp>
      <p:sp>
        <p:nvSpPr>
          <p:cNvPr id="1130" name="VectorPath 113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131" name="TextBox1131"/>
          <p:cNvSpPr txBox="1"/>
          <p:nvPr/>
        </p:nvSpPr>
        <p:spPr>
          <a:xfrm>
            <a:off x="802323" y="1146414"/>
            <a:ext cx="321691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什么要学习性能测试的流程？</a:t>
            </a:r>
          </a:p>
        </p:txBody>
      </p:sp>
      <p:grpSp>
        <p:nvGrpSpPr>
          <p:cNvPr id="1132" name="Combination 1132"/>
          <p:cNvGrpSpPr/>
          <p:nvPr/>
        </p:nvGrpSpPr>
        <p:grpSpPr>
          <a:xfrm>
            <a:off x="1019505" y="3553029"/>
            <a:ext cx="496024" cy="1184744"/>
            <a:chOff x="1019505" y="3553029"/>
            <a:chExt cx="496024" cy="1184744"/>
          </a:xfrm>
        </p:grpSpPr>
        <p:sp>
          <p:nvSpPr>
            <p:cNvPr id="1133" name="VectorPath 1133"/>
            <p:cNvSpPr/>
            <p:nvPr/>
          </p:nvSpPr>
          <p:spPr>
            <a:xfrm>
              <a:off x="1023010" y="3740455"/>
              <a:ext cx="96558" cy="56795"/>
            </a:xfrm>
            <a:custGeom>
              <a:avLst/>
              <a:gdLst/>
              <a:ahLst/>
              <a:cxnLst/>
              <a:rect l="l" t="t" r="r" b="b"/>
              <a:pathLst>
                <a:path w="96558" h="56795">
                  <a:moveTo>
                    <a:pt x="96558" y="11367"/>
                  </a:moveTo>
                  <a:lnTo>
                    <a:pt x="5677" y="56795"/>
                  </a:lnTo>
                  <a:lnTo>
                    <a:pt x="0" y="45441"/>
                  </a:lnTo>
                  <a:lnTo>
                    <a:pt x="90881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34" name="VectorPath 1134"/>
            <p:cNvSpPr/>
            <p:nvPr/>
          </p:nvSpPr>
          <p:spPr>
            <a:xfrm>
              <a:off x="1147966" y="3677984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11354"/>
                  </a:moveTo>
                  <a:lnTo>
                    <a:pt x="5677" y="56794"/>
                  </a:lnTo>
                  <a:lnTo>
                    <a:pt x="0" y="45440"/>
                  </a:lnTo>
                  <a:lnTo>
                    <a:pt x="90868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35" name="VectorPath 1135"/>
            <p:cNvSpPr/>
            <p:nvPr/>
          </p:nvSpPr>
          <p:spPr>
            <a:xfrm>
              <a:off x="1272921" y="3615512"/>
              <a:ext cx="96545" cy="56794"/>
            </a:xfrm>
            <a:custGeom>
              <a:avLst/>
              <a:gdLst/>
              <a:ahLst/>
              <a:cxnLst/>
              <a:rect l="l" t="t" r="r" b="b"/>
              <a:pathLst>
                <a:path w="96545" h="56794">
                  <a:moveTo>
                    <a:pt x="96545" y="11354"/>
                  </a:moveTo>
                  <a:lnTo>
                    <a:pt x="5677" y="56794"/>
                  </a:lnTo>
                  <a:lnTo>
                    <a:pt x="0" y="45428"/>
                  </a:lnTo>
                  <a:lnTo>
                    <a:pt x="90869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36" name="VectorPath 1136"/>
            <p:cNvSpPr/>
            <p:nvPr/>
          </p:nvSpPr>
          <p:spPr>
            <a:xfrm>
              <a:off x="1397864" y="3553029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11366"/>
                  </a:moveTo>
                  <a:lnTo>
                    <a:pt x="5690" y="56794"/>
                  </a:lnTo>
                  <a:lnTo>
                    <a:pt x="0" y="45440"/>
                  </a:lnTo>
                  <a:lnTo>
                    <a:pt x="90881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37" name="VectorPath 1137"/>
            <p:cNvSpPr/>
            <p:nvPr/>
          </p:nvSpPr>
          <p:spPr>
            <a:xfrm>
              <a:off x="1418971" y="4680979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45441"/>
                  </a:moveTo>
                  <a:lnTo>
                    <a:pt x="90869" y="56794"/>
                  </a:lnTo>
                  <a:lnTo>
                    <a:pt x="0" y="11367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38" name="VectorPath 1138"/>
            <p:cNvSpPr/>
            <p:nvPr/>
          </p:nvSpPr>
          <p:spPr>
            <a:xfrm>
              <a:off x="1294016" y="4618508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45441"/>
                  </a:moveTo>
                  <a:lnTo>
                    <a:pt x="90881" y="56794"/>
                  </a:lnTo>
                  <a:lnTo>
                    <a:pt x="0" y="11354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39" name="VectorPath 1139"/>
            <p:cNvSpPr/>
            <p:nvPr/>
          </p:nvSpPr>
          <p:spPr>
            <a:xfrm>
              <a:off x="1169073" y="4556037"/>
              <a:ext cx="96545" cy="56795"/>
            </a:xfrm>
            <a:custGeom>
              <a:avLst/>
              <a:gdLst/>
              <a:ahLst/>
              <a:cxnLst/>
              <a:rect l="l" t="t" r="r" b="b"/>
              <a:pathLst>
                <a:path w="96545" h="56795">
                  <a:moveTo>
                    <a:pt x="96545" y="45427"/>
                  </a:moveTo>
                  <a:lnTo>
                    <a:pt x="90868" y="56795"/>
                  </a:lnTo>
                  <a:lnTo>
                    <a:pt x="0" y="11354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40" name="VectorPath 1140"/>
            <p:cNvSpPr/>
            <p:nvPr/>
          </p:nvSpPr>
          <p:spPr>
            <a:xfrm>
              <a:off x="1044118" y="4493552"/>
              <a:ext cx="96545" cy="56795"/>
            </a:xfrm>
            <a:custGeom>
              <a:avLst/>
              <a:gdLst/>
              <a:ahLst/>
              <a:cxnLst/>
              <a:rect l="l" t="t" r="r" b="b"/>
              <a:pathLst>
                <a:path w="96545" h="56795">
                  <a:moveTo>
                    <a:pt x="96545" y="45441"/>
                  </a:moveTo>
                  <a:lnTo>
                    <a:pt x="90869" y="56795"/>
                  </a:lnTo>
                  <a:lnTo>
                    <a:pt x="0" y="11367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41" name="VectorPath 1141"/>
            <p:cNvSpPr/>
            <p:nvPr/>
          </p:nvSpPr>
          <p:spPr>
            <a:xfrm>
              <a:off x="1019505" y="43725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42" name="VectorPath 1142"/>
            <p:cNvSpPr/>
            <p:nvPr/>
          </p:nvSpPr>
          <p:spPr>
            <a:xfrm>
              <a:off x="1019505" y="42328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43" name="VectorPath 1143"/>
            <p:cNvSpPr/>
            <p:nvPr/>
          </p:nvSpPr>
          <p:spPr>
            <a:xfrm>
              <a:off x="1019505" y="40931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44" name="VectorPath 1144"/>
            <p:cNvSpPr/>
            <p:nvPr/>
          </p:nvSpPr>
          <p:spPr>
            <a:xfrm>
              <a:off x="1019505" y="39534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45" name="VectorPath 1145"/>
            <p:cNvSpPr/>
            <p:nvPr/>
          </p:nvSpPr>
          <p:spPr>
            <a:xfrm>
              <a:off x="1019505" y="3813772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</p:grpSp>
      <p:grpSp>
        <p:nvGrpSpPr>
          <p:cNvPr id="1146" name="Combination 1146"/>
          <p:cNvGrpSpPr/>
          <p:nvPr/>
        </p:nvGrpSpPr>
        <p:grpSpPr>
          <a:xfrm>
            <a:off x="1647774" y="3570161"/>
            <a:ext cx="346456" cy="181749"/>
            <a:chOff x="1647774" y="3570161"/>
            <a:chExt cx="346456" cy="181749"/>
          </a:xfrm>
        </p:grpSpPr>
        <p:sp>
          <p:nvSpPr>
            <p:cNvPr id="1147" name="VectorPath 1147"/>
            <p:cNvSpPr/>
            <p:nvPr/>
          </p:nvSpPr>
          <p:spPr>
            <a:xfrm>
              <a:off x="1647774" y="3570161"/>
              <a:ext cx="96545" cy="56794"/>
            </a:xfrm>
            <a:custGeom>
              <a:avLst/>
              <a:gdLst/>
              <a:ahLst/>
              <a:cxnLst/>
              <a:rect l="l" t="t" r="r" b="b"/>
              <a:pathLst>
                <a:path w="96545" h="56794">
                  <a:moveTo>
                    <a:pt x="96545" y="45440"/>
                  </a:moveTo>
                  <a:lnTo>
                    <a:pt x="90869" y="56794"/>
                  </a:lnTo>
                  <a:lnTo>
                    <a:pt x="0" y="11366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48" name="VectorPath 1148"/>
            <p:cNvSpPr/>
            <p:nvPr/>
          </p:nvSpPr>
          <p:spPr>
            <a:xfrm>
              <a:off x="1772717" y="3632645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45428"/>
                  </a:moveTo>
                  <a:lnTo>
                    <a:pt x="90881" y="56794"/>
                  </a:lnTo>
                  <a:lnTo>
                    <a:pt x="0" y="11354"/>
                  </a:lnTo>
                  <a:lnTo>
                    <a:pt x="569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49" name="VectorPath 1149"/>
            <p:cNvSpPr/>
            <p:nvPr/>
          </p:nvSpPr>
          <p:spPr>
            <a:xfrm>
              <a:off x="1897672" y="3695116"/>
              <a:ext cx="96558" cy="56795"/>
            </a:xfrm>
            <a:custGeom>
              <a:avLst/>
              <a:gdLst/>
              <a:ahLst/>
              <a:cxnLst/>
              <a:rect l="l" t="t" r="r" b="b"/>
              <a:pathLst>
                <a:path w="96558" h="56795">
                  <a:moveTo>
                    <a:pt x="96558" y="45441"/>
                  </a:moveTo>
                  <a:lnTo>
                    <a:pt x="90881" y="56795"/>
                  </a:lnTo>
                  <a:lnTo>
                    <a:pt x="0" y="11354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</p:grpSp>
      <p:grpSp>
        <p:nvGrpSpPr>
          <p:cNvPr id="1150" name="Combination 1150"/>
          <p:cNvGrpSpPr/>
          <p:nvPr/>
        </p:nvGrpSpPr>
        <p:grpSpPr>
          <a:xfrm>
            <a:off x="1219200" y="1761744"/>
            <a:ext cx="2602992" cy="2750376"/>
            <a:chOff x="1219200" y="1761744"/>
            <a:chExt cx="2602992" cy="2750376"/>
          </a:xfrm>
        </p:grpSpPr>
        <p:sp>
          <p:nvSpPr>
            <p:cNvPr id="1151" name="VectorPath 1151"/>
            <p:cNvSpPr/>
            <p:nvPr/>
          </p:nvSpPr>
          <p:spPr>
            <a:xfrm>
              <a:off x="2075726" y="3867988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52" name="VectorPath 1152"/>
            <p:cNvSpPr/>
            <p:nvPr/>
          </p:nvSpPr>
          <p:spPr>
            <a:xfrm>
              <a:off x="2075726" y="4007688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53" name="VectorPath 1153"/>
            <p:cNvSpPr/>
            <p:nvPr/>
          </p:nvSpPr>
          <p:spPr>
            <a:xfrm>
              <a:off x="2075726" y="4147388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54" name="VectorPath 1154"/>
            <p:cNvSpPr/>
            <p:nvPr/>
          </p:nvSpPr>
          <p:spPr>
            <a:xfrm>
              <a:off x="2075726" y="4287089"/>
              <a:ext cx="12700" cy="101600"/>
            </a:xfrm>
            <a:custGeom>
              <a:avLst/>
              <a:gdLst/>
              <a:ahLst/>
              <a:cxnLst/>
              <a:rect l="l" t="t" r="r" b="b"/>
              <a:pathLst>
                <a:path w="12700" h="101600">
                  <a:moveTo>
                    <a:pt x="12700" y="101600"/>
                  </a:moveTo>
                  <a:lnTo>
                    <a:pt x="0" y="101600"/>
                  </a:ln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55" name="VectorPath 1155"/>
            <p:cNvSpPr/>
            <p:nvPr/>
          </p:nvSpPr>
          <p:spPr>
            <a:xfrm>
              <a:off x="1522819" y="3521240"/>
              <a:ext cx="96558" cy="43243"/>
            </a:xfrm>
            <a:custGeom>
              <a:avLst/>
              <a:gdLst/>
              <a:ahLst/>
              <a:cxnLst/>
              <a:rect l="l" t="t" r="r" b="b"/>
              <a:pathLst>
                <a:path w="96558" h="43243">
                  <a:moveTo>
                    <a:pt x="33985" y="597"/>
                  </a:moveTo>
                  <a:lnTo>
                    <a:pt x="96558" y="31890"/>
                  </a:lnTo>
                  <a:lnTo>
                    <a:pt x="90868" y="43243"/>
                  </a:lnTo>
                  <a:lnTo>
                    <a:pt x="31146" y="13383"/>
                  </a:lnTo>
                  <a:lnTo>
                    <a:pt x="5677" y="26111"/>
                  </a:lnTo>
                  <a:lnTo>
                    <a:pt x="0" y="14757"/>
                  </a:lnTo>
                  <a:lnTo>
                    <a:pt x="28308" y="597"/>
                  </a:lnTo>
                  <a:lnTo>
                    <a:pt x="30162" y="0"/>
                  </a:lnTo>
                  <a:lnTo>
                    <a:pt x="32118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56" name="VectorPath 1156"/>
            <p:cNvSpPr/>
            <p:nvPr/>
          </p:nvSpPr>
          <p:spPr>
            <a:xfrm>
              <a:off x="2022627" y="3757587"/>
              <a:ext cx="65799" cy="72301"/>
            </a:xfrm>
            <a:custGeom>
              <a:avLst/>
              <a:gdLst/>
              <a:ahLst/>
              <a:cxnLst/>
              <a:rect l="l" t="t" r="r" b="b"/>
              <a:pathLst>
                <a:path w="65799" h="72301">
                  <a:moveTo>
                    <a:pt x="62294" y="28309"/>
                  </a:moveTo>
                  <a:lnTo>
                    <a:pt x="63729" y="29299"/>
                  </a:lnTo>
                  <a:lnTo>
                    <a:pt x="64846" y="30645"/>
                  </a:lnTo>
                  <a:lnTo>
                    <a:pt x="65557" y="32258"/>
                  </a:lnTo>
                  <a:lnTo>
                    <a:pt x="65799" y="33986"/>
                  </a:lnTo>
                  <a:lnTo>
                    <a:pt x="65799" y="72301"/>
                  </a:lnTo>
                  <a:lnTo>
                    <a:pt x="53099" y="72301"/>
                  </a:lnTo>
                  <a:lnTo>
                    <a:pt x="53099" y="37910"/>
                  </a:lnTo>
                  <a:lnTo>
                    <a:pt x="0" y="11367"/>
                  </a:lnTo>
                  <a:lnTo>
                    <a:pt x="5677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57" name="VectorPath 1157"/>
            <p:cNvSpPr/>
            <p:nvPr/>
          </p:nvSpPr>
          <p:spPr>
            <a:xfrm>
              <a:off x="2043722" y="4426789"/>
              <a:ext cx="44704" cy="85331"/>
            </a:xfrm>
            <a:custGeom>
              <a:avLst/>
              <a:gdLst/>
              <a:ahLst/>
              <a:cxnLst/>
              <a:rect l="l" t="t" r="r" b="b"/>
              <a:pathLst>
                <a:path w="44704" h="85331">
                  <a:moveTo>
                    <a:pt x="44704" y="61900"/>
                  </a:moveTo>
                  <a:lnTo>
                    <a:pt x="44463" y="63627"/>
                  </a:lnTo>
                  <a:lnTo>
                    <a:pt x="43751" y="65227"/>
                  </a:lnTo>
                  <a:lnTo>
                    <a:pt x="42634" y="66586"/>
                  </a:lnTo>
                  <a:lnTo>
                    <a:pt x="41199" y="67576"/>
                  </a:lnTo>
                  <a:lnTo>
                    <a:pt x="5690" y="85331"/>
                  </a:lnTo>
                  <a:lnTo>
                    <a:pt x="0" y="73965"/>
                  </a:lnTo>
                  <a:lnTo>
                    <a:pt x="32004" y="57963"/>
                  </a:lnTo>
                  <a:lnTo>
                    <a:pt x="32004" y="0"/>
                  </a:lnTo>
                  <a:lnTo>
                    <a:pt x="44704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58" name="VectorPath 1158"/>
            <p:cNvSpPr/>
            <p:nvPr/>
          </p:nvSpPr>
          <p:spPr>
            <a:xfrm>
              <a:off x="1618488" y="2497836"/>
              <a:ext cx="1676400" cy="1944624"/>
            </a:xfrm>
            <a:custGeom>
              <a:avLst/>
              <a:gdLst/>
              <a:ahLst/>
              <a:cxnLst/>
              <a:rect l="l" t="t" r="r" b="b"/>
              <a:pathLst>
                <a:path w="1676400" h="1944624">
                  <a:moveTo>
                    <a:pt x="838200" y="0"/>
                  </a:moveTo>
                  <a:lnTo>
                    <a:pt x="1676400" y="419100"/>
                  </a:lnTo>
                  <a:lnTo>
                    <a:pt x="1676400" y="1525524"/>
                  </a:lnTo>
                  <a:lnTo>
                    <a:pt x="838200" y="1944624"/>
                  </a:lnTo>
                  <a:lnTo>
                    <a:pt x="0" y="1525524"/>
                  </a:lnTo>
                  <a:lnTo>
                    <a:pt x="0" y="419100"/>
                  </a:lnTo>
                  <a:lnTo>
                    <a:pt x="83820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159" name="VectorPath 1159"/>
            <p:cNvSpPr/>
            <p:nvPr/>
          </p:nvSpPr>
          <p:spPr>
            <a:xfrm>
              <a:off x="1560982" y="2441359"/>
              <a:ext cx="1790636" cy="2058695"/>
            </a:xfrm>
            <a:custGeom>
              <a:avLst/>
              <a:gdLst/>
              <a:ahLst/>
              <a:cxnLst/>
              <a:rect l="l" t="t" r="r" b="b"/>
              <a:pathLst>
                <a:path w="1790636" h="2058695">
                  <a:moveTo>
                    <a:pt x="904113" y="597"/>
                  </a:moveTo>
                  <a:lnTo>
                    <a:pt x="909879" y="1803"/>
                  </a:lnTo>
                  <a:lnTo>
                    <a:pt x="915479" y="3594"/>
                  </a:lnTo>
                  <a:lnTo>
                    <a:pt x="920877" y="5956"/>
                  </a:lnTo>
                  <a:lnTo>
                    <a:pt x="1759039" y="425043"/>
                  </a:lnTo>
                  <a:lnTo>
                    <a:pt x="1764043" y="427863"/>
                  </a:lnTo>
                  <a:lnTo>
                    <a:pt x="1768741" y="431178"/>
                  </a:lnTo>
                  <a:lnTo>
                    <a:pt x="1773085" y="434950"/>
                  </a:lnTo>
                  <a:lnTo>
                    <a:pt x="1777022" y="439141"/>
                  </a:lnTo>
                  <a:lnTo>
                    <a:pt x="1780528" y="443700"/>
                  </a:lnTo>
                  <a:lnTo>
                    <a:pt x="1783550" y="448589"/>
                  </a:lnTo>
                  <a:lnTo>
                    <a:pt x="1786064" y="453758"/>
                  </a:lnTo>
                  <a:lnTo>
                    <a:pt x="1788046" y="459156"/>
                  </a:lnTo>
                  <a:lnTo>
                    <a:pt x="1789481" y="464731"/>
                  </a:lnTo>
                  <a:lnTo>
                    <a:pt x="1790344" y="470408"/>
                  </a:lnTo>
                  <a:lnTo>
                    <a:pt x="1790636" y="476161"/>
                  </a:lnTo>
                  <a:lnTo>
                    <a:pt x="1790636" y="1582534"/>
                  </a:lnTo>
                  <a:lnTo>
                    <a:pt x="1790344" y="1588275"/>
                  </a:lnTo>
                  <a:lnTo>
                    <a:pt x="1789481" y="1593965"/>
                  </a:lnTo>
                  <a:lnTo>
                    <a:pt x="1788046" y="1599527"/>
                  </a:lnTo>
                  <a:lnTo>
                    <a:pt x="1786064" y="1604925"/>
                  </a:lnTo>
                  <a:lnTo>
                    <a:pt x="1783550" y="1610106"/>
                  </a:lnTo>
                  <a:lnTo>
                    <a:pt x="1780528" y="1614995"/>
                  </a:lnTo>
                  <a:lnTo>
                    <a:pt x="1777022" y="1619555"/>
                  </a:lnTo>
                  <a:lnTo>
                    <a:pt x="1773085" y="1623746"/>
                  </a:lnTo>
                  <a:lnTo>
                    <a:pt x="1768741" y="1627517"/>
                  </a:lnTo>
                  <a:lnTo>
                    <a:pt x="1764043" y="1630833"/>
                  </a:lnTo>
                  <a:lnTo>
                    <a:pt x="1759039" y="1633652"/>
                  </a:lnTo>
                  <a:lnTo>
                    <a:pt x="920877" y="2052739"/>
                  </a:lnTo>
                  <a:lnTo>
                    <a:pt x="915479" y="2055101"/>
                  </a:lnTo>
                  <a:lnTo>
                    <a:pt x="909879" y="2056892"/>
                  </a:lnTo>
                  <a:lnTo>
                    <a:pt x="904113" y="2058086"/>
                  </a:lnTo>
                  <a:lnTo>
                    <a:pt x="898258" y="2058695"/>
                  </a:lnTo>
                  <a:lnTo>
                    <a:pt x="892366" y="2058695"/>
                  </a:lnTo>
                  <a:lnTo>
                    <a:pt x="886510" y="2058086"/>
                  </a:lnTo>
                  <a:lnTo>
                    <a:pt x="880758" y="2056892"/>
                  </a:lnTo>
                  <a:lnTo>
                    <a:pt x="875145" y="2055101"/>
                  </a:lnTo>
                  <a:lnTo>
                    <a:pt x="869760" y="2052739"/>
                  </a:lnTo>
                  <a:lnTo>
                    <a:pt x="31585" y="1633652"/>
                  </a:lnTo>
                  <a:lnTo>
                    <a:pt x="26581" y="1630833"/>
                  </a:lnTo>
                  <a:lnTo>
                    <a:pt x="21882" y="1627517"/>
                  </a:lnTo>
                  <a:lnTo>
                    <a:pt x="17539" y="1623746"/>
                  </a:lnTo>
                  <a:lnTo>
                    <a:pt x="13602" y="1619555"/>
                  </a:lnTo>
                  <a:lnTo>
                    <a:pt x="10109" y="1614995"/>
                  </a:lnTo>
                  <a:lnTo>
                    <a:pt x="7087" y="1610106"/>
                  </a:lnTo>
                  <a:lnTo>
                    <a:pt x="4572" y="1604925"/>
                  </a:lnTo>
                  <a:lnTo>
                    <a:pt x="2578" y="1599527"/>
                  </a:lnTo>
                  <a:lnTo>
                    <a:pt x="1156" y="1593965"/>
                  </a:lnTo>
                  <a:lnTo>
                    <a:pt x="292" y="1588275"/>
                  </a:lnTo>
                  <a:lnTo>
                    <a:pt x="0" y="1582534"/>
                  </a:lnTo>
                  <a:lnTo>
                    <a:pt x="0" y="476161"/>
                  </a:lnTo>
                  <a:lnTo>
                    <a:pt x="292" y="470408"/>
                  </a:lnTo>
                  <a:lnTo>
                    <a:pt x="1156" y="464731"/>
                  </a:lnTo>
                  <a:lnTo>
                    <a:pt x="2578" y="459156"/>
                  </a:lnTo>
                  <a:lnTo>
                    <a:pt x="4572" y="453758"/>
                  </a:lnTo>
                  <a:lnTo>
                    <a:pt x="7087" y="448589"/>
                  </a:lnTo>
                  <a:lnTo>
                    <a:pt x="10109" y="443700"/>
                  </a:lnTo>
                  <a:lnTo>
                    <a:pt x="13602" y="439141"/>
                  </a:lnTo>
                  <a:lnTo>
                    <a:pt x="17539" y="434950"/>
                  </a:lnTo>
                  <a:lnTo>
                    <a:pt x="21882" y="431178"/>
                  </a:lnTo>
                  <a:lnTo>
                    <a:pt x="26581" y="427863"/>
                  </a:lnTo>
                  <a:lnTo>
                    <a:pt x="31585" y="425043"/>
                  </a:lnTo>
                  <a:lnTo>
                    <a:pt x="869760" y="5956"/>
                  </a:lnTo>
                  <a:lnTo>
                    <a:pt x="875145" y="3594"/>
                  </a:lnTo>
                  <a:lnTo>
                    <a:pt x="880758" y="1803"/>
                  </a:lnTo>
                  <a:lnTo>
                    <a:pt x="886510" y="597"/>
                  </a:lnTo>
                  <a:lnTo>
                    <a:pt x="892366" y="0"/>
                  </a:lnTo>
                  <a:lnTo>
                    <a:pt x="898258" y="0"/>
                  </a:lnTo>
                  <a:moveTo>
                    <a:pt x="114300" y="511480"/>
                  </a:moveTo>
                  <a:lnTo>
                    <a:pt x="114300" y="1547215"/>
                  </a:lnTo>
                  <a:lnTo>
                    <a:pt x="895318" y="1937725"/>
                  </a:lnTo>
                  <a:lnTo>
                    <a:pt x="1676337" y="1547209"/>
                  </a:lnTo>
                  <a:lnTo>
                    <a:pt x="1676337" y="511486"/>
                  </a:lnTo>
                  <a:lnTo>
                    <a:pt x="895318" y="120971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1160" name="VectorPath 1160"/>
            <p:cNvSpPr/>
            <p:nvPr/>
          </p:nvSpPr>
          <p:spPr>
            <a:xfrm>
              <a:off x="3332988" y="2214372"/>
              <a:ext cx="489204" cy="566928"/>
            </a:xfrm>
            <a:custGeom>
              <a:avLst/>
              <a:gdLst/>
              <a:ahLst/>
              <a:cxnLst/>
              <a:rect l="l" t="t" r="r" b="b"/>
              <a:pathLst>
                <a:path w="489204" h="566928">
                  <a:moveTo>
                    <a:pt x="243840" y="0"/>
                  </a:moveTo>
                  <a:lnTo>
                    <a:pt x="489204" y="123444"/>
                  </a:lnTo>
                  <a:lnTo>
                    <a:pt x="489204" y="445008"/>
                  </a:lnTo>
                  <a:lnTo>
                    <a:pt x="243840" y="566928"/>
                  </a:lnTo>
                  <a:lnTo>
                    <a:pt x="0" y="445008"/>
                  </a:lnTo>
                  <a:lnTo>
                    <a:pt x="0" y="123444"/>
                  </a:lnTo>
                  <a:lnTo>
                    <a:pt x="24384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1161" name="VectorPath 1161"/>
            <p:cNvSpPr/>
            <p:nvPr/>
          </p:nvSpPr>
          <p:spPr>
            <a:xfrm>
              <a:off x="1219200" y="4210812"/>
              <a:ext cx="257556" cy="298704"/>
            </a:xfrm>
            <a:custGeom>
              <a:avLst/>
              <a:gdLst/>
              <a:ahLst/>
              <a:cxnLst/>
              <a:rect l="l" t="t" r="r" b="b"/>
              <a:pathLst>
                <a:path w="257556" h="298704">
                  <a:moveTo>
                    <a:pt x="128016" y="0"/>
                  </a:moveTo>
                  <a:lnTo>
                    <a:pt x="257556" y="64008"/>
                  </a:lnTo>
                  <a:lnTo>
                    <a:pt x="257556" y="234696"/>
                  </a:lnTo>
                  <a:lnTo>
                    <a:pt x="128016" y="298704"/>
                  </a:lnTo>
                  <a:lnTo>
                    <a:pt x="0" y="234696"/>
                  </a:lnTo>
                  <a:lnTo>
                    <a:pt x="0" y="64008"/>
                  </a:lnTo>
                  <a:lnTo>
                    <a:pt x="128016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1162" name="VectorPath 1162"/>
            <p:cNvSpPr/>
            <p:nvPr/>
          </p:nvSpPr>
          <p:spPr>
            <a:xfrm>
              <a:off x="1249680" y="1761744"/>
              <a:ext cx="737616" cy="854964"/>
            </a:xfrm>
            <a:custGeom>
              <a:avLst/>
              <a:gdLst/>
              <a:ahLst/>
              <a:cxnLst/>
              <a:rect l="l" t="t" r="r" b="b"/>
              <a:pathLst>
                <a:path w="737616" h="854964">
                  <a:moveTo>
                    <a:pt x="368808" y="0"/>
                  </a:moveTo>
                  <a:lnTo>
                    <a:pt x="737616" y="184404"/>
                  </a:lnTo>
                  <a:lnTo>
                    <a:pt x="737616" y="670560"/>
                  </a:lnTo>
                  <a:lnTo>
                    <a:pt x="368808" y="854964"/>
                  </a:lnTo>
                  <a:lnTo>
                    <a:pt x="0" y="670560"/>
                  </a:lnTo>
                  <a:lnTo>
                    <a:pt x="0" y="184404"/>
                  </a:lnTo>
                  <a:lnTo>
                    <a:pt x="368808" y="0"/>
                  </a:ln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</p:grpSp>
      <p:sp>
        <p:nvSpPr>
          <p:cNvPr id="1163" name="TextBox1163"/>
          <p:cNvSpPr txBox="1"/>
          <p:nvPr/>
        </p:nvSpPr>
        <p:spPr>
          <a:xfrm>
            <a:off x="1971015" y="3172928"/>
            <a:ext cx="1015365" cy="601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思</a:t>
            </a:r>
            <a:r>
              <a:rPr lang="en-US" altLang="zh-CN" sz="39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考</a:t>
            </a:r>
          </a:p>
        </p:txBody>
      </p:sp>
      <p:sp>
        <p:nvSpPr>
          <p:cNvPr id="1164" name="VectorPath 1164"/>
          <p:cNvSpPr/>
          <p:nvPr/>
        </p:nvSpPr>
        <p:spPr>
          <a:xfrm>
            <a:off x="3672028" y="4441762"/>
            <a:ext cx="507504" cy="585660"/>
          </a:xfrm>
          <a:custGeom>
            <a:avLst/>
            <a:gdLst/>
            <a:ahLst/>
            <a:cxnLst/>
            <a:rect l="l" t="t" r="r" b="b"/>
            <a:pathLst>
              <a:path w="507504" h="585660">
                <a:moveTo>
                  <a:pt x="255943" y="254"/>
                </a:moveTo>
                <a:lnTo>
                  <a:pt x="258013" y="1003"/>
                </a:lnTo>
                <a:lnTo>
                  <a:pt x="502246" y="123126"/>
                </a:lnTo>
                <a:lnTo>
                  <a:pt x="504012" y="124269"/>
                </a:lnTo>
                <a:lnTo>
                  <a:pt x="505485" y="125768"/>
                </a:lnTo>
                <a:lnTo>
                  <a:pt x="506590" y="127558"/>
                </a:lnTo>
                <a:lnTo>
                  <a:pt x="507276" y="129553"/>
                </a:lnTo>
                <a:lnTo>
                  <a:pt x="507504" y="131635"/>
                </a:lnTo>
                <a:lnTo>
                  <a:pt x="507504" y="454025"/>
                </a:lnTo>
                <a:lnTo>
                  <a:pt x="507276" y="456120"/>
                </a:lnTo>
                <a:lnTo>
                  <a:pt x="506590" y="458101"/>
                </a:lnTo>
                <a:lnTo>
                  <a:pt x="505485" y="459892"/>
                </a:lnTo>
                <a:lnTo>
                  <a:pt x="504012" y="461403"/>
                </a:lnTo>
                <a:lnTo>
                  <a:pt x="502246" y="462546"/>
                </a:lnTo>
                <a:lnTo>
                  <a:pt x="258013" y="584657"/>
                </a:lnTo>
                <a:lnTo>
                  <a:pt x="255943" y="585406"/>
                </a:lnTo>
                <a:lnTo>
                  <a:pt x="253759" y="585660"/>
                </a:lnTo>
                <a:lnTo>
                  <a:pt x="251561" y="585406"/>
                </a:lnTo>
                <a:lnTo>
                  <a:pt x="249491" y="584657"/>
                </a:lnTo>
                <a:lnTo>
                  <a:pt x="5270" y="462546"/>
                </a:lnTo>
                <a:lnTo>
                  <a:pt x="3492" y="461403"/>
                </a:lnTo>
                <a:lnTo>
                  <a:pt x="2032" y="459892"/>
                </a:lnTo>
                <a:lnTo>
                  <a:pt x="914" y="458101"/>
                </a:lnTo>
                <a:lnTo>
                  <a:pt x="228" y="456120"/>
                </a:lnTo>
                <a:lnTo>
                  <a:pt x="0" y="454025"/>
                </a:lnTo>
                <a:lnTo>
                  <a:pt x="0" y="131635"/>
                </a:lnTo>
                <a:lnTo>
                  <a:pt x="228" y="129553"/>
                </a:lnTo>
                <a:lnTo>
                  <a:pt x="914" y="127558"/>
                </a:lnTo>
                <a:lnTo>
                  <a:pt x="2032" y="125768"/>
                </a:lnTo>
                <a:lnTo>
                  <a:pt x="3492" y="124269"/>
                </a:lnTo>
                <a:lnTo>
                  <a:pt x="5270" y="123126"/>
                </a:lnTo>
                <a:lnTo>
                  <a:pt x="249491" y="1003"/>
                </a:lnTo>
                <a:lnTo>
                  <a:pt x="251561" y="254"/>
                </a:lnTo>
                <a:lnTo>
                  <a:pt x="253759" y="0"/>
                </a:lnTo>
                <a:moveTo>
                  <a:pt x="19050" y="137521"/>
                </a:moveTo>
                <a:lnTo>
                  <a:pt x="19050" y="448138"/>
                </a:lnTo>
                <a:lnTo>
                  <a:pt x="253752" y="565483"/>
                </a:lnTo>
                <a:lnTo>
                  <a:pt x="488454" y="448138"/>
                </a:lnTo>
                <a:lnTo>
                  <a:pt x="488454" y="137521"/>
                </a:lnTo>
                <a:lnTo>
                  <a:pt x="253752" y="20177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166" name="TextBox1166"/>
          <p:cNvSpPr txBox="1"/>
          <p:nvPr/>
        </p:nvSpPr>
        <p:spPr>
          <a:xfrm>
            <a:off x="3487964" y="2044091"/>
            <a:ext cx="6042347" cy="3074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4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13247" marR="0" indent="0" eaLnBrk="0">
              <a:lnSpc>
                <a:spcPct val="152857"/>
              </a:lnSpc>
            </a:pP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1.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被分配了性能测试任务，需要按照什么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样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的步骤来推进？</a:t>
            </a:r>
          </a:p>
          <a:p>
            <a:pPr marL="0" marR="0" indent="0" eaLnBrk="0">
              <a:lnSpc>
                <a:spcPct val="22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13247" marR="0" indent="0" eaLnBrk="0">
              <a:lnSpc>
                <a:spcPct val="152857"/>
              </a:lnSpc>
            </a:pP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2.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使用不同的性能测试工具时，流程会不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样吗？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8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grpSp>
        <p:nvGrpSpPr>
          <p:cNvPr id="1167" name="Combination 1167"/>
          <p:cNvGrpSpPr/>
          <p:nvPr/>
        </p:nvGrpSpPr>
        <p:grpSpPr>
          <a:xfrm>
            <a:off x="1668869" y="4517797"/>
            <a:ext cx="346456" cy="181749"/>
            <a:chOff x="1668869" y="4517797"/>
            <a:chExt cx="346456" cy="181749"/>
          </a:xfrm>
        </p:grpSpPr>
        <p:sp>
          <p:nvSpPr>
            <p:cNvPr id="1168" name="VectorPath 1168"/>
            <p:cNvSpPr/>
            <p:nvPr/>
          </p:nvSpPr>
          <p:spPr>
            <a:xfrm>
              <a:off x="1918780" y="4517797"/>
              <a:ext cx="96545" cy="56794"/>
            </a:xfrm>
            <a:custGeom>
              <a:avLst/>
              <a:gdLst/>
              <a:ahLst/>
              <a:cxnLst/>
              <a:rect l="l" t="t" r="r" b="b"/>
              <a:pathLst>
                <a:path w="96545" h="56794">
                  <a:moveTo>
                    <a:pt x="96545" y="11354"/>
                  </a:moveTo>
                  <a:lnTo>
                    <a:pt x="5677" y="56794"/>
                  </a:lnTo>
                  <a:lnTo>
                    <a:pt x="0" y="45440"/>
                  </a:lnTo>
                  <a:lnTo>
                    <a:pt x="90868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69" name="VectorPath 1169"/>
            <p:cNvSpPr/>
            <p:nvPr/>
          </p:nvSpPr>
          <p:spPr>
            <a:xfrm>
              <a:off x="1793824" y="4580268"/>
              <a:ext cx="96558" cy="56807"/>
            </a:xfrm>
            <a:custGeom>
              <a:avLst/>
              <a:gdLst/>
              <a:ahLst/>
              <a:cxnLst/>
              <a:rect l="l" t="t" r="r" b="b"/>
              <a:pathLst>
                <a:path w="96558" h="56807">
                  <a:moveTo>
                    <a:pt x="96558" y="11367"/>
                  </a:moveTo>
                  <a:lnTo>
                    <a:pt x="5677" y="56807"/>
                  </a:lnTo>
                  <a:lnTo>
                    <a:pt x="0" y="45441"/>
                  </a:lnTo>
                  <a:lnTo>
                    <a:pt x="90869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  <p:sp>
          <p:nvSpPr>
            <p:cNvPr id="1170" name="VectorPath 1170"/>
            <p:cNvSpPr/>
            <p:nvPr/>
          </p:nvSpPr>
          <p:spPr>
            <a:xfrm>
              <a:off x="1668869" y="4642752"/>
              <a:ext cx="96558" cy="56794"/>
            </a:xfrm>
            <a:custGeom>
              <a:avLst/>
              <a:gdLst/>
              <a:ahLst/>
              <a:cxnLst/>
              <a:rect l="l" t="t" r="r" b="b"/>
              <a:pathLst>
                <a:path w="96558" h="56794">
                  <a:moveTo>
                    <a:pt x="96558" y="11354"/>
                  </a:moveTo>
                  <a:lnTo>
                    <a:pt x="5690" y="56794"/>
                  </a:lnTo>
                  <a:lnTo>
                    <a:pt x="0" y="45428"/>
                  </a:lnTo>
                  <a:lnTo>
                    <a:pt x="90881" y="0"/>
                  </a:lnTo>
                </a:path>
              </a:pathLst>
            </a:custGeom>
            <a:solidFill>
              <a:srgbClr val="515151">
                <a:alpha val="100000"/>
              </a:srgbClr>
            </a:solidFill>
          </p:spPr>
        </p:sp>
      </p:grpSp>
      <p:sp>
        <p:nvSpPr>
          <p:cNvPr id="1171" name="TextBox1171"/>
          <p:cNvSpPr txBox="1"/>
          <p:nvPr/>
        </p:nvSpPr>
        <p:spPr>
          <a:xfrm>
            <a:off x="1668869" y="4517797"/>
            <a:ext cx="5512982" cy="19358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1172" name="VectorPath 1172"/>
          <p:cNvSpPr/>
          <p:nvPr/>
        </p:nvSpPr>
        <p:spPr>
          <a:xfrm>
            <a:off x="1543926" y="4705223"/>
            <a:ext cx="96546" cy="53785"/>
          </a:xfrm>
          <a:custGeom>
            <a:avLst/>
            <a:gdLst/>
            <a:ahLst/>
            <a:cxnLst/>
            <a:rect l="l" t="t" r="r" b="b"/>
            <a:pathLst>
              <a:path w="96546" h="53785">
                <a:moveTo>
                  <a:pt x="96546" y="11354"/>
                </a:moveTo>
                <a:lnTo>
                  <a:pt x="12878" y="53200"/>
                </a:lnTo>
                <a:lnTo>
                  <a:pt x="11011" y="53785"/>
                </a:lnTo>
                <a:lnTo>
                  <a:pt x="9055" y="53785"/>
                </a:lnTo>
                <a:lnTo>
                  <a:pt x="7201" y="53200"/>
                </a:lnTo>
                <a:lnTo>
                  <a:pt x="0" y="49593"/>
                </a:lnTo>
                <a:lnTo>
                  <a:pt x="5677" y="38240"/>
                </a:lnTo>
                <a:lnTo>
                  <a:pt x="10037" y="40416"/>
                </a:lnTo>
                <a:lnTo>
                  <a:pt x="90868" y="0"/>
                </a:lnTo>
              </a:path>
            </a:pathLst>
          </a:custGeom>
          <a:solidFill>
            <a:srgbClr val="515151">
              <a:alpha val="100000"/>
            </a:srgbClr>
          </a:solidFill>
        </p:spPr>
      </p:sp>
      <p:grpSp>
        <p:nvGrpSpPr>
          <p:cNvPr id="1173" name="Combination 1173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1174" name="VectorPath 1174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1175" name="VectorPath 1175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F84DD448-7421-4737-44DB-B4896883CA95}"/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6" name="Combination 117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177" name="VectorPath 117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178" name="VectorPath 117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179" name="TextBox1179"/>
          <p:cNvSpPr txBox="1"/>
          <p:nvPr/>
        </p:nvSpPr>
        <p:spPr>
          <a:xfrm>
            <a:off x="802323" y="34558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5-性能测试的流程</a:t>
            </a:r>
          </a:p>
        </p:txBody>
      </p:sp>
      <p:sp>
        <p:nvSpPr>
          <p:cNvPr id="1181" name="VectorPath 118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grpSp>
        <p:nvGrpSpPr>
          <p:cNvPr id="1182" name="Combination 1182"/>
          <p:cNvGrpSpPr/>
          <p:nvPr/>
        </p:nvGrpSpPr>
        <p:grpSpPr>
          <a:xfrm>
            <a:off x="5863108" y="2117649"/>
            <a:ext cx="1020623" cy="1116178"/>
            <a:chOff x="5863108" y="2117649"/>
            <a:chExt cx="1020623" cy="1116178"/>
          </a:xfrm>
        </p:grpSpPr>
        <p:sp>
          <p:nvSpPr>
            <p:cNvPr id="1183" name="VectorPath 1183"/>
            <p:cNvSpPr/>
            <p:nvPr/>
          </p:nvSpPr>
          <p:spPr>
            <a:xfrm>
              <a:off x="5863108" y="2117649"/>
              <a:ext cx="1020623" cy="1116178"/>
            </a:xfrm>
            <a:custGeom>
              <a:avLst/>
              <a:gdLst/>
              <a:ahLst/>
              <a:cxnLst/>
              <a:rect l="l" t="t" r="r" b="b"/>
              <a:pathLst>
                <a:path w="1020623" h="1116178">
                  <a:moveTo>
                    <a:pt x="510311" y="0"/>
                  </a:moveTo>
                  <a:lnTo>
                    <a:pt x="1020623" y="274765"/>
                  </a:lnTo>
                  <a:lnTo>
                    <a:pt x="1020623" y="274765"/>
                  </a:lnTo>
                  <a:lnTo>
                    <a:pt x="1020623" y="777786"/>
                  </a:lnTo>
                  <a:lnTo>
                    <a:pt x="1020623" y="777786"/>
                  </a:lnTo>
                  <a:lnTo>
                    <a:pt x="510311" y="1052551"/>
                  </a:lnTo>
                  <a:lnTo>
                    <a:pt x="424891" y="1006551"/>
                  </a:lnTo>
                  <a:lnTo>
                    <a:pt x="408749" y="1036269"/>
                  </a:lnTo>
                  <a:cubicBezTo>
                    <a:pt x="376186" y="1084478"/>
                    <a:pt x="321018" y="1116178"/>
                    <a:pt x="258457" y="1116178"/>
                  </a:cubicBezTo>
                  <a:cubicBezTo>
                    <a:pt x="158343" y="1116178"/>
                    <a:pt x="77203" y="1035037"/>
                    <a:pt x="77203" y="934923"/>
                  </a:cubicBezTo>
                  <a:cubicBezTo>
                    <a:pt x="77203" y="909905"/>
                    <a:pt x="82271" y="886054"/>
                    <a:pt x="91440" y="864375"/>
                  </a:cubicBezTo>
                  <a:lnTo>
                    <a:pt x="107137" y="835470"/>
                  </a:lnTo>
                  <a:lnTo>
                    <a:pt x="0" y="777786"/>
                  </a:lnTo>
                  <a:lnTo>
                    <a:pt x="0" y="777786"/>
                  </a:lnTo>
                  <a:lnTo>
                    <a:pt x="0" y="274765"/>
                  </a:lnTo>
                  <a:lnTo>
                    <a:pt x="0" y="274765"/>
                  </a:lnTo>
                  <a:lnTo>
                    <a:pt x="510311" y="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1184" name="VectorPath 1184"/>
            <p:cNvSpPr/>
            <p:nvPr/>
          </p:nvSpPr>
          <p:spPr>
            <a:xfrm>
              <a:off x="5863108" y="2537092"/>
              <a:ext cx="792544" cy="696735"/>
            </a:xfrm>
            <a:custGeom>
              <a:avLst/>
              <a:gdLst/>
              <a:ahLst/>
              <a:cxnLst/>
              <a:rect l="l" t="t" r="r" b="b"/>
              <a:pathLst>
                <a:path w="792544" h="696735">
                  <a:moveTo>
                    <a:pt x="0" y="0"/>
                  </a:moveTo>
                  <a:lnTo>
                    <a:pt x="78308" y="3963"/>
                  </a:lnTo>
                  <a:cubicBezTo>
                    <a:pt x="387020" y="35306"/>
                    <a:pt x="650532" y="219570"/>
                    <a:pt x="791909" y="479819"/>
                  </a:cubicBezTo>
                  <a:lnTo>
                    <a:pt x="792544" y="481140"/>
                  </a:lnTo>
                  <a:lnTo>
                    <a:pt x="510311" y="633108"/>
                  </a:lnTo>
                  <a:lnTo>
                    <a:pt x="424891" y="587108"/>
                  </a:lnTo>
                  <a:lnTo>
                    <a:pt x="408749" y="616826"/>
                  </a:lnTo>
                  <a:cubicBezTo>
                    <a:pt x="376186" y="665035"/>
                    <a:pt x="321018" y="696735"/>
                    <a:pt x="258457" y="696735"/>
                  </a:cubicBezTo>
                  <a:cubicBezTo>
                    <a:pt x="158343" y="696735"/>
                    <a:pt x="77203" y="615594"/>
                    <a:pt x="77203" y="515480"/>
                  </a:cubicBezTo>
                  <a:cubicBezTo>
                    <a:pt x="77203" y="490462"/>
                    <a:pt x="82271" y="466611"/>
                    <a:pt x="91440" y="444932"/>
                  </a:cubicBezTo>
                  <a:lnTo>
                    <a:pt x="107137" y="416027"/>
                  </a:lnTo>
                  <a:lnTo>
                    <a:pt x="0" y="358343"/>
                  </a:lnTo>
                  <a:lnTo>
                    <a:pt x="0" y="358343"/>
                  </a:lnTo>
                  <a:lnTo>
                    <a:pt x="0" y="0"/>
                  </a:lnTo>
                </a:path>
              </a:pathLst>
            </a:custGeom>
            <a:solidFill>
              <a:srgbClr val="1F497D">
                <a:alpha val="50000"/>
              </a:srgbClr>
            </a:solidFill>
          </p:spPr>
        </p:sp>
      </p:grpSp>
      <p:pic>
        <p:nvPicPr>
          <p:cNvPr id="1185" name="A3022D37-3F6B-4036-D96B-0667F6847A15"/>
          <p:cNvPicPr>
            <a:picLocks noChangeAspect="1"/>
          </p:cNvPicPr>
          <p:nvPr/>
        </p:nvPicPr>
        <p:blipFill>
          <a:blip r:embed="rId2" cstate="print">
            <a:extLst>
              <a:ext uri="{717373EA-B172-4952-2148-5F89E7E5D533}"/>
            </a:extLst>
          </a:blip>
          <a:srcRect/>
          <a:stretch>
            <a:fillRect/>
          </a:stretch>
        </p:blipFill>
        <p:spPr>
          <a:xfrm>
            <a:off x="5848820" y="2522830"/>
            <a:ext cx="828675" cy="742950"/>
          </a:xfrm>
          <a:prstGeom prst="rect">
            <a:avLst/>
          </a:prstGeom>
        </p:spPr>
      </p:pic>
      <p:grpSp>
        <p:nvGrpSpPr>
          <p:cNvPr id="1186" name="Combination 1186"/>
          <p:cNvGrpSpPr/>
          <p:nvPr/>
        </p:nvGrpSpPr>
        <p:grpSpPr>
          <a:xfrm>
            <a:off x="4808525" y="2117649"/>
            <a:ext cx="1513561" cy="1116178"/>
            <a:chOff x="4808525" y="2117649"/>
            <a:chExt cx="1513561" cy="1116178"/>
          </a:xfrm>
        </p:grpSpPr>
        <p:sp>
          <p:nvSpPr>
            <p:cNvPr id="1187" name="VectorPath 1187"/>
            <p:cNvSpPr/>
            <p:nvPr/>
          </p:nvSpPr>
          <p:spPr>
            <a:xfrm>
              <a:off x="6092406" y="2787853"/>
              <a:ext cx="229679" cy="229667"/>
            </a:xfrm>
            <a:custGeom>
              <a:avLst/>
              <a:gdLst/>
              <a:ahLst/>
              <a:cxnLst/>
              <a:rect l="l" t="t" r="r" b="b"/>
              <a:pathLst>
                <a:path w="229679" h="229667">
                  <a:moveTo>
                    <a:pt x="130581" y="211011"/>
                  </a:moveTo>
                  <a:lnTo>
                    <a:pt x="100088" y="136970"/>
                  </a:lnTo>
                  <a:lnTo>
                    <a:pt x="208991" y="28080"/>
                  </a:lnTo>
                  <a:cubicBezTo>
                    <a:pt x="208991" y="28080"/>
                    <a:pt x="130581" y="211011"/>
                    <a:pt x="130581" y="211011"/>
                  </a:cubicBezTo>
                  <a:moveTo>
                    <a:pt x="18669" y="99098"/>
                  </a:moveTo>
                  <a:lnTo>
                    <a:pt x="201600" y="20689"/>
                  </a:lnTo>
                  <a:lnTo>
                    <a:pt x="92710" y="129578"/>
                  </a:lnTo>
                  <a:cubicBezTo>
                    <a:pt x="92710" y="129578"/>
                    <a:pt x="18669" y="99098"/>
                    <a:pt x="18669" y="99098"/>
                  </a:cubicBezTo>
                  <a:moveTo>
                    <a:pt x="229679" y="5220"/>
                  </a:moveTo>
                  <a:cubicBezTo>
                    <a:pt x="229679" y="2349"/>
                    <a:pt x="227343" y="0"/>
                    <a:pt x="224460" y="0"/>
                  </a:cubicBezTo>
                  <a:cubicBezTo>
                    <a:pt x="223659" y="0"/>
                    <a:pt x="222910" y="216"/>
                    <a:pt x="222238" y="559"/>
                  </a:cubicBezTo>
                  <a:lnTo>
                    <a:pt x="222212" y="521"/>
                  </a:lnTo>
                  <a:lnTo>
                    <a:pt x="3213" y="94361"/>
                  </a:lnTo>
                  <a:cubicBezTo>
                    <a:pt x="3200" y="94361"/>
                    <a:pt x="3187" y="94374"/>
                    <a:pt x="3162" y="94386"/>
                  </a:cubicBezTo>
                  <a:lnTo>
                    <a:pt x="2984" y="94476"/>
                  </a:lnTo>
                  <a:lnTo>
                    <a:pt x="2984" y="94488"/>
                  </a:lnTo>
                  <a:cubicBezTo>
                    <a:pt x="1232" y="95339"/>
                    <a:pt x="0" y="97104"/>
                    <a:pt x="0" y="99175"/>
                  </a:cubicBezTo>
                  <a:cubicBezTo>
                    <a:pt x="0" y="101536"/>
                    <a:pt x="1613" y="103467"/>
                    <a:pt x="3772" y="104102"/>
                  </a:cubicBezTo>
                  <a:lnTo>
                    <a:pt x="3759" y="104191"/>
                  </a:lnTo>
                  <a:lnTo>
                    <a:pt x="89979" y="139688"/>
                  </a:lnTo>
                  <a:lnTo>
                    <a:pt x="125488" y="225920"/>
                  </a:lnTo>
                  <a:lnTo>
                    <a:pt x="125565" y="225882"/>
                  </a:lnTo>
                  <a:cubicBezTo>
                    <a:pt x="126212" y="228054"/>
                    <a:pt x="128130" y="229667"/>
                    <a:pt x="130505" y="229667"/>
                  </a:cubicBezTo>
                  <a:cubicBezTo>
                    <a:pt x="132575" y="229667"/>
                    <a:pt x="134341" y="228422"/>
                    <a:pt x="135179" y="226670"/>
                  </a:cubicBezTo>
                  <a:lnTo>
                    <a:pt x="135217" y="226682"/>
                  </a:lnTo>
                  <a:lnTo>
                    <a:pt x="135293" y="226505"/>
                  </a:lnTo>
                  <a:cubicBezTo>
                    <a:pt x="135293" y="226479"/>
                    <a:pt x="135306" y="226466"/>
                    <a:pt x="135306" y="226454"/>
                  </a:cubicBezTo>
                  <a:lnTo>
                    <a:pt x="229172" y="7468"/>
                  </a:lnTo>
                  <a:lnTo>
                    <a:pt x="229108" y="7442"/>
                  </a:lnTo>
                  <a:cubicBezTo>
                    <a:pt x="229438" y="6769"/>
                    <a:pt x="229679" y="6033"/>
                    <a:pt x="229679" y="5220"/>
                  </a:cubicBezTo>
                  <a:moveTo>
                    <a:pt x="83528" y="172250"/>
                  </a:moveTo>
                  <a:cubicBezTo>
                    <a:pt x="82080" y="172250"/>
                    <a:pt x="80772" y="172834"/>
                    <a:pt x="79820" y="173774"/>
                  </a:cubicBezTo>
                  <a:lnTo>
                    <a:pt x="64173" y="189446"/>
                  </a:lnTo>
                  <a:cubicBezTo>
                    <a:pt x="63221" y="190373"/>
                    <a:pt x="62636" y="191694"/>
                    <a:pt x="62636" y="193129"/>
                  </a:cubicBezTo>
                  <a:cubicBezTo>
                    <a:pt x="62636" y="196012"/>
                    <a:pt x="64986" y="198349"/>
                    <a:pt x="67869" y="198349"/>
                  </a:cubicBezTo>
                  <a:cubicBezTo>
                    <a:pt x="69304" y="198349"/>
                    <a:pt x="70612" y="197765"/>
                    <a:pt x="71551" y="196824"/>
                  </a:cubicBezTo>
                  <a:lnTo>
                    <a:pt x="87211" y="181153"/>
                  </a:lnTo>
                  <a:cubicBezTo>
                    <a:pt x="88163" y="180226"/>
                    <a:pt x="88735" y="178918"/>
                    <a:pt x="88735" y="177470"/>
                  </a:cubicBezTo>
                  <a:cubicBezTo>
                    <a:pt x="88735" y="174587"/>
                    <a:pt x="86411" y="172250"/>
                    <a:pt x="83528" y="172250"/>
                  </a:cubicBezTo>
                  <a:moveTo>
                    <a:pt x="83528" y="151371"/>
                  </a:moveTo>
                  <a:cubicBezTo>
                    <a:pt x="83528" y="148501"/>
                    <a:pt x="81191" y="146139"/>
                    <a:pt x="78308" y="146139"/>
                  </a:cubicBezTo>
                  <a:cubicBezTo>
                    <a:pt x="76860" y="146139"/>
                    <a:pt x="75552" y="146736"/>
                    <a:pt x="74613" y="147675"/>
                  </a:cubicBezTo>
                  <a:lnTo>
                    <a:pt x="22403" y="199873"/>
                  </a:lnTo>
                  <a:cubicBezTo>
                    <a:pt x="21475" y="200825"/>
                    <a:pt x="20891" y="202133"/>
                    <a:pt x="20891" y="203556"/>
                  </a:cubicBezTo>
                  <a:cubicBezTo>
                    <a:pt x="20891" y="206451"/>
                    <a:pt x="23228" y="208776"/>
                    <a:pt x="26111" y="208776"/>
                  </a:cubicBezTo>
                  <a:cubicBezTo>
                    <a:pt x="27546" y="208776"/>
                    <a:pt x="28854" y="208204"/>
                    <a:pt x="29794" y="207264"/>
                  </a:cubicBezTo>
                  <a:lnTo>
                    <a:pt x="81991" y="155055"/>
                  </a:lnTo>
                  <a:cubicBezTo>
                    <a:pt x="82944" y="154115"/>
                    <a:pt x="83528" y="152806"/>
                    <a:pt x="83528" y="151371"/>
                  </a:cubicBezTo>
                  <a:moveTo>
                    <a:pt x="50673" y="155055"/>
                  </a:moveTo>
                  <a:lnTo>
                    <a:pt x="55893" y="149847"/>
                  </a:lnTo>
                  <a:cubicBezTo>
                    <a:pt x="56833" y="148895"/>
                    <a:pt x="57417" y="147587"/>
                    <a:pt x="57417" y="146139"/>
                  </a:cubicBezTo>
                  <a:cubicBezTo>
                    <a:pt x="57417" y="143269"/>
                    <a:pt x="55080" y="140932"/>
                    <a:pt x="52196" y="140932"/>
                  </a:cubicBezTo>
                  <a:cubicBezTo>
                    <a:pt x="50762" y="140932"/>
                    <a:pt x="49454" y="141516"/>
                    <a:pt x="48514" y="142456"/>
                  </a:cubicBezTo>
                  <a:lnTo>
                    <a:pt x="43294" y="147675"/>
                  </a:lnTo>
                  <a:cubicBezTo>
                    <a:pt x="42342" y="148628"/>
                    <a:pt x="41758" y="149937"/>
                    <a:pt x="41758" y="151371"/>
                  </a:cubicBezTo>
                  <a:cubicBezTo>
                    <a:pt x="41758" y="154242"/>
                    <a:pt x="44094" y="156591"/>
                    <a:pt x="46977" y="156591"/>
                  </a:cubicBezTo>
                  <a:cubicBezTo>
                    <a:pt x="48425" y="156591"/>
                    <a:pt x="49721" y="156007"/>
                    <a:pt x="50673" y="155055"/>
                  </a:cubicBezTo>
                </a:path>
              </a:pathLst>
            </a:custGeom>
            <a:solidFill>
              <a:srgbClr val="EEECE1">
                <a:alpha val="100000"/>
              </a:srgbClr>
            </a:solidFill>
          </p:spPr>
        </p:sp>
        <p:sp>
          <p:nvSpPr>
            <p:cNvPr id="1188" name="VectorPath 1188"/>
            <p:cNvSpPr/>
            <p:nvPr/>
          </p:nvSpPr>
          <p:spPr>
            <a:xfrm>
              <a:off x="4808525" y="2117649"/>
              <a:ext cx="1020610" cy="1116178"/>
            </a:xfrm>
            <a:custGeom>
              <a:avLst/>
              <a:gdLst/>
              <a:ahLst/>
              <a:cxnLst/>
              <a:rect l="l" t="t" r="r" b="b"/>
              <a:pathLst>
                <a:path w="1020610" h="1116178">
                  <a:moveTo>
                    <a:pt x="510311" y="0"/>
                  </a:moveTo>
                  <a:lnTo>
                    <a:pt x="1020610" y="274765"/>
                  </a:lnTo>
                  <a:lnTo>
                    <a:pt x="1020610" y="274765"/>
                  </a:lnTo>
                  <a:lnTo>
                    <a:pt x="1020610" y="777786"/>
                  </a:lnTo>
                  <a:lnTo>
                    <a:pt x="1020610" y="777786"/>
                  </a:lnTo>
                  <a:lnTo>
                    <a:pt x="914565" y="834885"/>
                  </a:lnTo>
                  <a:lnTo>
                    <a:pt x="930567" y="864375"/>
                  </a:lnTo>
                  <a:cubicBezTo>
                    <a:pt x="939749" y="886054"/>
                    <a:pt x="944817" y="909905"/>
                    <a:pt x="944817" y="934923"/>
                  </a:cubicBezTo>
                  <a:cubicBezTo>
                    <a:pt x="944817" y="1035037"/>
                    <a:pt x="863664" y="1116178"/>
                    <a:pt x="763562" y="1116178"/>
                  </a:cubicBezTo>
                  <a:cubicBezTo>
                    <a:pt x="700989" y="1116178"/>
                    <a:pt x="645833" y="1084478"/>
                    <a:pt x="613258" y="1036269"/>
                  </a:cubicBezTo>
                  <a:lnTo>
                    <a:pt x="596811" y="1005967"/>
                  </a:lnTo>
                  <a:lnTo>
                    <a:pt x="510311" y="1052551"/>
                  </a:lnTo>
                  <a:lnTo>
                    <a:pt x="0" y="777786"/>
                  </a:lnTo>
                  <a:lnTo>
                    <a:pt x="0" y="777786"/>
                  </a:lnTo>
                  <a:lnTo>
                    <a:pt x="0" y="274765"/>
                  </a:lnTo>
                  <a:lnTo>
                    <a:pt x="0" y="274765"/>
                  </a:lnTo>
                  <a:lnTo>
                    <a:pt x="510311" y="0"/>
                  </a:lnTo>
                </a:path>
              </a:pathLst>
            </a:custGeom>
            <a:solidFill>
              <a:srgbClr val="404040">
                <a:alpha val="100000"/>
              </a:srgbClr>
            </a:solidFill>
          </p:spPr>
        </p:sp>
        <p:sp>
          <p:nvSpPr>
            <p:cNvPr id="1189" name="VectorPath 1189"/>
            <p:cNvSpPr/>
            <p:nvPr/>
          </p:nvSpPr>
          <p:spPr>
            <a:xfrm>
              <a:off x="5038814" y="2537231"/>
              <a:ext cx="790321" cy="696596"/>
            </a:xfrm>
            <a:custGeom>
              <a:avLst/>
              <a:gdLst/>
              <a:ahLst/>
              <a:cxnLst/>
              <a:rect l="l" t="t" r="r" b="b"/>
              <a:pathLst>
                <a:path w="790321" h="696596">
                  <a:moveTo>
                    <a:pt x="790321" y="0"/>
                  </a:moveTo>
                  <a:lnTo>
                    <a:pt x="790321" y="358204"/>
                  </a:lnTo>
                  <a:lnTo>
                    <a:pt x="790321" y="358204"/>
                  </a:lnTo>
                  <a:lnTo>
                    <a:pt x="684276" y="415303"/>
                  </a:lnTo>
                  <a:lnTo>
                    <a:pt x="700278" y="444792"/>
                  </a:lnTo>
                  <a:cubicBezTo>
                    <a:pt x="709460" y="466471"/>
                    <a:pt x="714528" y="490322"/>
                    <a:pt x="714528" y="515341"/>
                  </a:cubicBezTo>
                  <a:cubicBezTo>
                    <a:pt x="714528" y="615455"/>
                    <a:pt x="633375" y="696596"/>
                    <a:pt x="533273" y="696596"/>
                  </a:cubicBezTo>
                  <a:cubicBezTo>
                    <a:pt x="470700" y="696596"/>
                    <a:pt x="415544" y="664896"/>
                    <a:pt x="382969" y="616687"/>
                  </a:cubicBezTo>
                  <a:lnTo>
                    <a:pt x="366522" y="586384"/>
                  </a:lnTo>
                  <a:lnTo>
                    <a:pt x="280022" y="632968"/>
                  </a:lnTo>
                  <a:lnTo>
                    <a:pt x="0" y="482194"/>
                  </a:lnTo>
                  <a:lnTo>
                    <a:pt x="1219" y="479679"/>
                  </a:lnTo>
                  <a:cubicBezTo>
                    <a:pt x="142583" y="219431"/>
                    <a:pt x="406095" y="35167"/>
                    <a:pt x="714807" y="3823"/>
                  </a:cubicBezTo>
                  <a:lnTo>
                    <a:pt x="790321" y="0"/>
                  </a:lnTo>
                </a:path>
              </a:pathLst>
            </a:custGeom>
            <a:solidFill>
              <a:srgbClr val="1F497D">
                <a:alpha val="50000"/>
              </a:srgbClr>
            </a:solidFill>
          </p:spPr>
        </p:sp>
      </p:grpSp>
      <p:pic>
        <p:nvPicPr>
          <p:cNvPr id="1190" name="938039A2-E06C-47F5-86DB-0AEF4A5962C9"/>
          <p:cNvPicPr>
            <a:picLocks noChangeAspect="1"/>
          </p:cNvPicPr>
          <p:nvPr/>
        </p:nvPicPr>
        <p:blipFill>
          <a:blip r:embed="rId3" cstate="print">
            <a:extLst>
              <a:ext uri="{9EFEBB77-4972-46FD-7863-E4EAECCB4F0B}"/>
            </a:extLst>
          </a:blip>
          <a:srcRect/>
          <a:stretch>
            <a:fillRect/>
          </a:stretch>
        </p:blipFill>
        <p:spPr>
          <a:xfrm>
            <a:off x="5024565" y="2522969"/>
            <a:ext cx="828675" cy="742950"/>
          </a:xfrm>
          <a:prstGeom prst="rect">
            <a:avLst/>
          </a:prstGeom>
        </p:spPr>
      </p:pic>
      <p:grpSp>
        <p:nvGrpSpPr>
          <p:cNvPr id="1191" name="Combination 1191"/>
          <p:cNvGrpSpPr/>
          <p:nvPr/>
        </p:nvGrpSpPr>
        <p:grpSpPr>
          <a:xfrm>
            <a:off x="5370170" y="2783357"/>
            <a:ext cx="2030451" cy="1197546"/>
            <a:chOff x="5370170" y="2783357"/>
            <a:chExt cx="2030451" cy="1197546"/>
          </a:xfrm>
        </p:grpSpPr>
        <p:sp>
          <p:nvSpPr>
            <p:cNvPr id="1192" name="VectorPath 1192"/>
            <p:cNvSpPr/>
            <p:nvPr/>
          </p:nvSpPr>
          <p:spPr>
            <a:xfrm>
              <a:off x="5370170" y="2783357"/>
              <a:ext cx="229679" cy="213360"/>
            </a:xfrm>
            <a:custGeom>
              <a:avLst/>
              <a:gdLst/>
              <a:ahLst/>
              <a:cxnLst/>
              <a:rect l="l" t="t" r="r" b="b"/>
              <a:pathLst>
                <a:path w="229679" h="213360">
                  <a:moveTo>
                    <a:pt x="219241" y="77661"/>
                  </a:moveTo>
                  <a:lnTo>
                    <a:pt x="144399" y="77661"/>
                  </a:lnTo>
                  <a:cubicBezTo>
                    <a:pt x="139890" y="71704"/>
                    <a:pt x="135230" y="64707"/>
                    <a:pt x="130988" y="56782"/>
                  </a:cubicBezTo>
                  <a:lnTo>
                    <a:pt x="219241" y="56782"/>
                  </a:lnTo>
                  <a:cubicBezTo>
                    <a:pt x="219241" y="56782"/>
                    <a:pt x="219241" y="77661"/>
                    <a:pt x="219241" y="77661"/>
                  </a:cubicBezTo>
                  <a:moveTo>
                    <a:pt x="208788" y="140297"/>
                  </a:moveTo>
                  <a:lnTo>
                    <a:pt x="120053" y="140297"/>
                  </a:lnTo>
                  <a:lnTo>
                    <a:pt x="120053" y="88100"/>
                  </a:lnTo>
                  <a:lnTo>
                    <a:pt x="139192" y="88100"/>
                  </a:lnTo>
                  <a:cubicBezTo>
                    <a:pt x="149098" y="100432"/>
                    <a:pt x="157531" y="107595"/>
                    <a:pt x="158242" y="108192"/>
                  </a:cubicBezTo>
                  <a:cubicBezTo>
                    <a:pt x="159588" y="109309"/>
                    <a:pt x="161353" y="109639"/>
                    <a:pt x="162928" y="109220"/>
                  </a:cubicBezTo>
                  <a:cubicBezTo>
                    <a:pt x="163944" y="108953"/>
                    <a:pt x="164871" y="108382"/>
                    <a:pt x="165595" y="107518"/>
                  </a:cubicBezTo>
                  <a:cubicBezTo>
                    <a:pt x="167424" y="105308"/>
                    <a:pt x="167132" y="102007"/>
                    <a:pt x="164922" y="100152"/>
                  </a:cubicBezTo>
                  <a:cubicBezTo>
                    <a:pt x="164795" y="100064"/>
                    <a:pt x="159741" y="95758"/>
                    <a:pt x="152933" y="88100"/>
                  </a:cubicBezTo>
                  <a:lnTo>
                    <a:pt x="208788" y="88100"/>
                  </a:lnTo>
                  <a:cubicBezTo>
                    <a:pt x="208788" y="88100"/>
                    <a:pt x="208788" y="140297"/>
                    <a:pt x="208788" y="140297"/>
                  </a:cubicBezTo>
                  <a:moveTo>
                    <a:pt x="208788" y="202921"/>
                  </a:moveTo>
                  <a:lnTo>
                    <a:pt x="120053" y="202921"/>
                  </a:lnTo>
                  <a:lnTo>
                    <a:pt x="120053" y="150724"/>
                  </a:lnTo>
                  <a:lnTo>
                    <a:pt x="208788" y="150724"/>
                  </a:lnTo>
                  <a:cubicBezTo>
                    <a:pt x="208788" y="150724"/>
                    <a:pt x="208788" y="202921"/>
                    <a:pt x="208788" y="202921"/>
                  </a:cubicBezTo>
                  <a:moveTo>
                    <a:pt x="120053" y="58445"/>
                  </a:moveTo>
                  <a:cubicBezTo>
                    <a:pt x="123622" y="65532"/>
                    <a:pt x="127508" y="71946"/>
                    <a:pt x="131432" y="77661"/>
                  </a:cubicBezTo>
                  <a:lnTo>
                    <a:pt x="120053" y="77661"/>
                  </a:lnTo>
                  <a:cubicBezTo>
                    <a:pt x="120053" y="77661"/>
                    <a:pt x="120053" y="58445"/>
                    <a:pt x="120053" y="58445"/>
                  </a:cubicBezTo>
                  <a:moveTo>
                    <a:pt x="136855" y="19126"/>
                  </a:moveTo>
                  <a:cubicBezTo>
                    <a:pt x="149339" y="11913"/>
                    <a:pt x="164135" y="14174"/>
                    <a:pt x="169913" y="24156"/>
                  </a:cubicBezTo>
                  <a:cubicBezTo>
                    <a:pt x="173774" y="30861"/>
                    <a:pt x="172504" y="39307"/>
                    <a:pt x="167526" y="46343"/>
                  </a:cubicBezTo>
                  <a:lnTo>
                    <a:pt x="125946" y="46343"/>
                  </a:lnTo>
                  <a:cubicBezTo>
                    <a:pt x="124828" y="43764"/>
                    <a:pt x="123787" y="41123"/>
                    <a:pt x="122809" y="38405"/>
                  </a:cubicBezTo>
                  <a:cubicBezTo>
                    <a:pt x="123914" y="31077"/>
                    <a:pt x="128880" y="23737"/>
                    <a:pt x="136855" y="19126"/>
                  </a:cubicBezTo>
                  <a:moveTo>
                    <a:pt x="109614" y="77661"/>
                  </a:moveTo>
                  <a:lnTo>
                    <a:pt x="98082" y="77661"/>
                  </a:lnTo>
                  <a:cubicBezTo>
                    <a:pt x="102083" y="71857"/>
                    <a:pt x="106007" y="65329"/>
                    <a:pt x="109614" y="58128"/>
                  </a:cubicBezTo>
                  <a:cubicBezTo>
                    <a:pt x="109614" y="58128"/>
                    <a:pt x="109614" y="77661"/>
                    <a:pt x="109614" y="77661"/>
                  </a:cubicBezTo>
                  <a:moveTo>
                    <a:pt x="109614" y="140297"/>
                  </a:moveTo>
                  <a:lnTo>
                    <a:pt x="20879" y="140297"/>
                  </a:lnTo>
                  <a:lnTo>
                    <a:pt x="20879" y="88100"/>
                  </a:lnTo>
                  <a:lnTo>
                    <a:pt x="76581" y="88100"/>
                  </a:lnTo>
                  <a:cubicBezTo>
                    <a:pt x="69786" y="95758"/>
                    <a:pt x="64719" y="100064"/>
                    <a:pt x="64592" y="100152"/>
                  </a:cubicBezTo>
                  <a:cubicBezTo>
                    <a:pt x="62383" y="102007"/>
                    <a:pt x="62090" y="105308"/>
                    <a:pt x="63932" y="107518"/>
                  </a:cubicBezTo>
                  <a:cubicBezTo>
                    <a:pt x="64656" y="108382"/>
                    <a:pt x="65570" y="108953"/>
                    <a:pt x="66573" y="109220"/>
                  </a:cubicBezTo>
                  <a:cubicBezTo>
                    <a:pt x="68174" y="109639"/>
                    <a:pt x="69913" y="109309"/>
                    <a:pt x="71272" y="108192"/>
                  </a:cubicBezTo>
                  <a:cubicBezTo>
                    <a:pt x="71984" y="107595"/>
                    <a:pt x="80416" y="100432"/>
                    <a:pt x="90335" y="88100"/>
                  </a:cubicBezTo>
                  <a:lnTo>
                    <a:pt x="109614" y="88100"/>
                  </a:lnTo>
                  <a:cubicBezTo>
                    <a:pt x="109614" y="88100"/>
                    <a:pt x="109614" y="140297"/>
                    <a:pt x="109614" y="140297"/>
                  </a:cubicBezTo>
                  <a:moveTo>
                    <a:pt x="109614" y="202921"/>
                  </a:moveTo>
                  <a:lnTo>
                    <a:pt x="20879" y="202921"/>
                  </a:lnTo>
                  <a:lnTo>
                    <a:pt x="20879" y="150724"/>
                  </a:lnTo>
                  <a:lnTo>
                    <a:pt x="109614" y="150724"/>
                  </a:lnTo>
                  <a:cubicBezTo>
                    <a:pt x="109614" y="150724"/>
                    <a:pt x="109614" y="202921"/>
                    <a:pt x="109614" y="202921"/>
                  </a:cubicBezTo>
                  <a:moveTo>
                    <a:pt x="10440" y="77661"/>
                  </a:moveTo>
                  <a:lnTo>
                    <a:pt x="10440" y="56782"/>
                  </a:lnTo>
                  <a:lnTo>
                    <a:pt x="98527" y="56782"/>
                  </a:lnTo>
                  <a:cubicBezTo>
                    <a:pt x="94285" y="64707"/>
                    <a:pt x="89624" y="71704"/>
                    <a:pt x="85115" y="77661"/>
                  </a:cubicBezTo>
                  <a:cubicBezTo>
                    <a:pt x="85115" y="77661"/>
                    <a:pt x="10440" y="77661"/>
                    <a:pt x="10440" y="77661"/>
                  </a:cubicBezTo>
                  <a:moveTo>
                    <a:pt x="59614" y="24156"/>
                  </a:moveTo>
                  <a:cubicBezTo>
                    <a:pt x="65380" y="14186"/>
                    <a:pt x="80175" y="11913"/>
                    <a:pt x="92659" y="19126"/>
                  </a:cubicBezTo>
                  <a:cubicBezTo>
                    <a:pt x="100648" y="23749"/>
                    <a:pt x="105601" y="31090"/>
                    <a:pt x="106706" y="38418"/>
                  </a:cubicBezTo>
                  <a:cubicBezTo>
                    <a:pt x="105740" y="41123"/>
                    <a:pt x="104686" y="43764"/>
                    <a:pt x="103568" y="46343"/>
                  </a:cubicBezTo>
                  <a:lnTo>
                    <a:pt x="61989" y="46343"/>
                  </a:lnTo>
                  <a:cubicBezTo>
                    <a:pt x="57010" y="39307"/>
                    <a:pt x="55740" y="30861"/>
                    <a:pt x="59614" y="24156"/>
                  </a:cubicBezTo>
                  <a:moveTo>
                    <a:pt x="219241" y="46343"/>
                  </a:moveTo>
                  <a:lnTo>
                    <a:pt x="179426" y="46343"/>
                  </a:lnTo>
                  <a:cubicBezTo>
                    <a:pt x="183515" y="37351"/>
                    <a:pt x="183782" y="27318"/>
                    <a:pt x="178943" y="18936"/>
                  </a:cubicBezTo>
                  <a:cubicBezTo>
                    <a:pt x="170294" y="3963"/>
                    <a:pt x="149123" y="0"/>
                    <a:pt x="131636" y="10084"/>
                  </a:cubicBezTo>
                  <a:cubicBezTo>
                    <a:pt x="124904" y="13970"/>
                    <a:pt x="119914" y="19431"/>
                    <a:pt x="116599" y="25464"/>
                  </a:cubicBezTo>
                  <a:cubicBezTo>
                    <a:pt x="116421" y="25388"/>
                    <a:pt x="116294" y="25273"/>
                    <a:pt x="116116" y="25222"/>
                  </a:cubicBezTo>
                  <a:cubicBezTo>
                    <a:pt x="116002" y="25197"/>
                    <a:pt x="115887" y="25210"/>
                    <a:pt x="115773" y="25197"/>
                  </a:cubicBezTo>
                  <a:cubicBezTo>
                    <a:pt x="115481" y="25133"/>
                    <a:pt x="115202" y="25133"/>
                    <a:pt x="114897" y="25121"/>
                  </a:cubicBezTo>
                  <a:cubicBezTo>
                    <a:pt x="114643" y="25133"/>
                    <a:pt x="114402" y="25133"/>
                    <a:pt x="114148" y="25171"/>
                  </a:cubicBezTo>
                  <a:cubicBezTo>
                    <a:pt x="113906" y="25210"/>
                    <a:pt x="113652" y="25146"/>
                    <a:pt x="113399" y="25222"/>
                  </a:cubicBezTo>
                  <a:cubicBezTo>
                    <a:pt x="113221" y="25273"/>
                    <a:pt x="113093" y="25388"/>
                    <a:pt x="112929" y="25464"/>
                  </a:cubicBezTo>
                  <a:cubicBezTo>
                    <a:pt x="109601" y="19431"/>
                    <a:pt x="104597" y="13970"/>
                    <a:pt x="97879" y="10097"/>
                  </a:cubicBezTo>
                  <a:cubicBezTo>
                    <a:pt x="80404" y="0"/>
                    <a:pt x="59220" y="3963"/>
                    <a:pt x="50559" y="18936"/>
                  </a:cubicBezTo>
                  <a:cubicBezTo>
                    <a:pt x="45733" y="27318"/>
                    <a:pt x="45987" y="37351"/>
                    <a:pt x="50089" y="46343"/>
                  </a:cubicBezTo>
                  <a:lnTo>
                    <a:pt x="10440" y="46343"/>
                  </a:lnTo>
                  <a:cubicBezTo>
                    <a:pt x="4674" y="46343"/>
                    <a:pt x="0" y="51016"/>
                    <a:pt x="0" y="56782"/>
                  </a:cubicBezTo>
                  <a:lnTo>
                    <a:pt x="0" y="77661"/>
                  </a:lnTo>
                  <a:cubicBezTo>
                    <a:pt x="0" y="83427"/>
                    <a:pt x="4674" y="88100"/>
                    <a:pt x="10440" y="88100"/>
                  </a:cubicBezTo>
                  <a:lnTo>
                    <a:pt x="10440" y="202921"/>
                  </a:lnTo>
                  <a:cubicBezTo>
                    <a:pt x="10440" y="208686"/>
                    <a:pt x="15126" y="213360"/>
                    <a:pt x="20879" y="213360"/>
                  </a:cubicBezTo>
                  <a:lnTo>
                    <a:pt x="208788" y="213360"/>
                  </a:lnTo>
                  <a:cubicBezTo>
                    <a:pt x="214554" y="213360"/>
                    <a:pt x="219241" y="208686"/>
                    <a:pt x="219241" y="202921"/>
                  </a:cubicBezTo>
                  <a:lnTo>
                    <a:pt x="219241" y="88100"/>
                  </a:lnTo>
                  <a:cubicBezTo>
                    <a:pt x="224993" y="88100"/>
                    <a:pt x="229679" y="83427"/>
                    <a:pt x="229679" y="77661"/>
                  </a:cubicBezTo>
                  <a:lnTo>
                    <a:pt x="229679" y="56782"/>
                  </a:lnTo>
                  <a:cubicBezTo>
                    <a:pt x="229679" y="51016"/>
                    <a:pt x="224993" y="46343"/>
                    <a:pt x="219241" y="46343"/>
                  </a:cubicBezTo>
                </a:path>
              </a:pathLst>
            </a:custGeom>
            <a:solidFill>
              <a:srgbClr val="EEECE1">
                <a:alpha val="100000"/>
              </a:srgbClr>
            </a:solidFill>
          </p:spPr>
        </p:sp>
        <p:sp>
          <p:nvSpPr>
            <p:cNvPr id="1193" name="VectorPath 1193"/>
            <p:cNvSpPr/>
            <p:nvPr/>
          </p:nvSpPr>
          <p:spPr>
            <a:xfrm>
              <a:off x="6198756" y="2928366"/>
              <a:ext cx="1201865" cy="1052537"/>
            </a:xfrm>
            <a:custGeom>
              <a:avLst/>
              <a:gdLst/>
              <a:ahLst/>
              <a:cxnLst/>
              <a:rect l="l" t="t" r="r" b="b"/>
              <a:pathLst>
                <a:path w="1201865" h="1052537">
                  <a:moveTo>
                    <a:pt x="691566" y="0"/>
                  </a:moveTo>
                  <a:lnTo>
                    <a:pt x="1201865" y="274764"/>
                  </a:lnTo>
                  <a:lnTo>
                    <a:pt x="1201865" y="274764"/>
                  </a:lnTo>
                  <a:lnTo>
                    <a:pt x="1201865" y="777773"/>
                  </a:lnTo>
                  <a:lnTo>
                    <a:pt x="1201865" y="777773"/>
                  </a:lnTo>
                  <a:lnTo>
                    <a:pt x="691566" y="1052537"/>
                  </a:lnTo>
                  <a:lnTo>
                    <a:pt x="181254" y="777773"/>
                  </a:lnTo>
                  <a:lnTo>
                    <a:pt x="181254" y="777773"/>
                  </a:lnTo>
                  <a:lnTo>
                    <a:pt x="181254" y="707530"/>
                  </a:lnTo>
                  <a:lnTo>
                    <a:pt x="181254" y="707530"/>
                  </a:lnTo>
                  <a:cubicBezTo>
                    <a:pt x="81153" y="707530"/>
                    <a:pt x="0" y="626377"/>
                    <a:pt x="0" y="526275"/>
                  </a:cubicBezTo>
                  <a:cubicBezTo>
                    <a:pt x="0" y="426161"/>
                    <a:pt x="81153" y="345008"/>
                    <a:pt x="181254" y="345008"/>
                  </a:cubicBezTo>
                  <a:lnTo>
                    <a:pt x="181254" y="345008"/>
                  </a:lnTo>
                  <a:lnTo>
                    <a:pt x="181254" y="274764"/>
                  </a:lnTo>
                  <a:lnTo>
                    <a:pt x="181254" y="274764"/>
                  </a:lnTo>
                  <a:lnTo>
                    <a:pt x="691566" y="0"/>
                  </a:lnTo>
                </a:path>
              </a:pathLst>
            </a:custGeom>
            <a:solidFill>
              <a:srgbClr val="404040">
                <a:alpha val="100000"/>
              </a:srgbClr>
            </a:solidFill>
          </p:spPr>
        </p:sp>
        <p:sp>
          <p:nvSpPr>
            <p:cNvPr id="1194" name="VectorPath 1194"/>
            <p:cNvSpPr/>
            <p:nvPr/>
          </p:nvSpPr>
          <p:spPr>
            <a:xfrm>
              <a:off x="6198756" y="3047200"/>
              <a:ext cx="567093" cy="814870"/>
            </a:xfrm>
            <a:custGeom>
              <a:avLst/>
              <a:gdLst/>
              <a:ahLst/>
              <a:cxnLst/>
              <a:rect l="l" t="t" r="r" b="b"/>
              <a:pathLst>
                <a:path w="567093" h="814870">
                  <a:moveTo>
                    <a:pt x="470852" y="0"/>
                  </a:moveTo>
                  <a:lnTo>
                    <a:pt x="494932" y="49987"/>
                  </a:lnTo>
                  <a:cubicBezTo>
                    <a:pt x="541401" y="159855"/>
                    <a:pt x="567093" y="280645"/>
                    <a:pt x="567093" y="407441"/>
                  </a:cubicBezTo>
                  <a:cubicBezTo>
                    <a:pt x="567093" y="534226"/>
                    <a:pt x="541401" y="655028"/>
                    <a:pt x="494932" y="764896"/>
                  </a:cubicBezTo>
                  <a:lnTo>
                    <a:pt x="470852" y="814870"/>
                  </a:lnTo>
                  <a:lnTo>
                    <a:pt x="181254" y="658939"/>
                  </a:lnTo>
                  <a:lnTo>
                    <a:pt x="181254" y="658939"/>
                  </a:lnTo>
                  <a:lnTo>
                    <a:pt x="181254" y="588696"/>
                  </a:lnTo>
                  <a:lnTo>
                    <a:pt x="181254" y="588696"/>
                  </a:lnTo>
                  <a:cubicBezTo>
                    <a:pt x="81153" y="588696"/>
                    <a:pt x="0" y="507543"/>
                    <a:pt x="0" y="407441"/>
                  </a:cubicBezTo>
                  <a:cubicBezTo>
                    <a:pt x="0" y="307327"/>
                    <a:pt x="81153" y="226175"/>
                    <a:pt x="181254" y="226175"/>
                  </a:cubicBezTo>
                  <a:lnTo>
                    <a:pt x="181254" y="226175"/>
                  </a:lnTo>
                  <a:lnTo>
                    <a:pt x="181254" y="155930"/>
                  </a:lnTo>
                  <a:lnTo>
                    <a:pt x="181254" y="155930"/>
                  </a:lnTo>
                  <a:lnTo>
                    <a:pt x="470852" y="0"/>
                  </a:lnTo>
                </a:path>
              </a:pathLst>
            </a:custGeom>
            <a:solidFill>
              <a:srgbClr val="1F497D">
                <a:alpha val="50000"/>
              </a:srgbClr>
            </a:solidFill>
          </p:spPr>
        </p:sp>
      </p:grpSp>
      <p:pic>
        <p:nvPicPr>
          <p:cNvPr id="1195" name="7D54E4C2-3C13-4F71-D1C7-41B68063AAF6"/>
          <p:cNvPicPr>
            <a:picLocks noChangeAspect="1"/>
          </p:cNvPicPr>
          <p:nvPr/>
        </p:nvPicPr>
        <p:blipFill>
          <a:blip r:embed="rId4" cstate="print">
            <a:extLst>
              <a:ext uri="{9544937D-5E91-4515-72FE-EB5A0D806208}"/>
            </a:extLst>
          </a:blip>
          <a:srcRect/>
          <a:stretch>
            <a:fillRect/>
          </a:stretch>
        </p:blipFill>
        <p:spPr>
          <a:xfrm>
            <a:off x="6184469" y="3032976"/>
            <a:ext cx="600075" cy="847725"/>
          </a:xfrm>
          <a:prstGeom prst="rect">
            <a:avLst/>
          </a:prstGeom>
        </p:spPr>
      </p:pic>
      <p:grpSp>
        <p:nvGrpSpPr>
          <p:cNvPr id="1196" name="Combination 1196"/>
          <p:cNvGrpSpPr/>
          <p:nvPr/>
        </p:nvGrpSpPr>
        <p:grpSpPr>
          <a:xfrm>
            <a:off x="4294416" y="2928366"/>
            <a:ext cx="2348611" cy="1052537"/>
            <a:chOff x="4294416" y="2928366"/>
            <a:chExt cx="2348611" cy="1052537"/>
          </a:xfrm>
        </p:grpSpPr>
        <p:sp>
          <p:nvSpPr>
            <p:cNvPr id="1197" name="VectorPath 1197"/>
            <p:cNvSpPr/>
            <p:nvPr/>
          </p:nvSpPr>
          <p:spPr>
            <a:xfrm>
              <a:off x="6413348" y="3344177"/>
              <a:ext cx="229680" cy="208776"/>
            </a:xfrm>
            <a:custGeom>
              <a:avLst/>
              <a:gdLst/>
              <a:ahLst/>
              <a:cxnLst/>
              <a:rect l="l" t="t" r="r" b="b"/>
              <a:pathLst>
                <a:path w="229680" h="208776">
                  <a:moveTo>
                    <a:pt x="208801" y="20879"/>
                  </a:moveTo>
                  <a:lnTo>
                    <a:pt x="146152" y="20879"/>
                  </a:lnTo>
                  <a:cubicBezTo>
                    <a:pt x="125285" y="20866"/>
                    <a:pt x="125285" y="0"/>
                    <a:pt x="104394" y="0"/>
                  </a:cubicBezTo>
                  <a:lnTo>
                    <a:pt x="62636" y="0"/>
                  </a:lnTo>
                  <a:cubicBezTo>
                    <a:pt x="51105" y="0"/>
                    <a:pt x="41758" y="9335"/>
                    <a:pt x="41758" y="20879"/>
                  </a:cubicBezTo>
                  <a:lnTo>
                    <a:pt x="41758" y="26086"/>
                  </a:lnTo>
                  <a:cubicBezTo>
                    <a:pt x="41758" y="28982"/>
                    <a:pt x="44095" y="31306"/>
                    <a:pt x="46977" y="31306"/>
                  </a:cubicBezTo>
                  <a:cubicBezTo>
                    <a:pt x="49873" y="31306"/>
                    <a:pt x="52197" y="28982"/>
                    <a:pt x="52197" y="26086"/>
                  </a:cubicBezTo>
                  <a:lnTo>
                    <a:pt x="52197" y="20879"/>
                  </a:lnTo>
                  <a:cubicBezTo>
                    <a:pt x="52197" y="15113"/>
                    <a:pt x="56871" y="10427"/>
                    <a:pt x="62636" y="10427"/>
                  </a:cubicBezTo>
                  <a:lnTo>
                    <a:pt x="104394" y="10427"/>
                  </a:lnTo>
                  <a:cubicBezTo>
                    <a:pt x="120066" y="10427"/>
                    <a:pt x="120066" y="31306"/>
                    <a:pt x="146140" y="31306"/>
                  </a:cubicBezTo>
                  <a:lnTo>
                    <a:pt x="208801" y="31306"/>
                  </a:lnTo>
                  <a:cubicBezTo>
                    <a:pt x="214554" y="31306"/>
                    <a:pt x="219240" y="35992"/>
                    <a:pt x="219240" y="41758"/>
                  </a:cubicBezTo>
                  <a:lnTo>
                    <a:pt x="219240" y="146139"/>
                  </a:lnTo>
                  <a:cubicBezTo>
                    <a:pt x="219240" y="151905"/>
                    <a:pt x="214554" y="156578"/>
                    <a:pt x="208801" y="156578"/>
                  </a:cubicBezTo>
                  <a:lnTo>
                    <a:pt x="203569" y="156578"/>
                  </a:lnTo>
                  <a:cubicBezTo>
                    <a:pt x="200699" y="156578"/>
                    <a:pt x="198362" y="158915"/>
                    <a:pt x="198362" y="161798"/>
                  </a:cubicBezTo>
                  <a:cubicBezTo>
                    <a:pt x="198362" y="164694"/>
                    <a:pt x="200699" y="167018"/>
                    <a:pt x="203569" y="167018"/>
                  </a:cubicBezTo>
                  <a:lnTo>
                    <a:pt x="208801" y="167018"/>
                  </a:lnTo>
                  <a:cubicBezTo>
                    <a:pt x="220333" y="167018"/>
                    <a:pt x="229680" y="157683"/>
                    <a:pt x="229680" y="146139"/>
                  </a:cubicBezTo>
                  <a:lnTo>
                    <a:pt x="229680" y="41758"/>
                  </a:lnTo>
                  <a:cubicBezTo>
                    <a:pt x="229680" y="30214"/>
                    <a:pt x="220333" y="20879"/>
                    <a:pt x="208801" y="20879"/>
                  </a:cubicBezTo>
                  <a:moveTo>
                    <a:pt x="177483" y="93942"/>
                  </a:moveTo>
                  <a:lnTo>
                    <a:pt x="10440" y="93942"/>
                  </a:lnTo>
                  <a:lnTo>
                    <a:pt x="10440" y="62636"/>
                  </a:lnTo>
                  <a:cubicBezTo>
                    <a:pt x="10440" y="56871"/>
                    <a:pt x="15113" y="52184"/>
                    <a:pt x="20892" y="52184"/>
                  </a:cubicBezTo>
                  <a:lnTo>
                    <a:pt x="62636" y="52184"/>
                  </a:lnTo>
                  <a:cubicBezTo>
                    <a:pt x="78308" y="52184"/>
                    <a:pt x="78308" y="73063"/>
                    <a:pt x="104394" y="73063"/>
                  </a:cubicBezTo>
                  <a:lnTo>
                    <a:pt x="167043" y="73063"/>
                  </a:lnTo>
                  <a:cubicBezTo>
                    <a:pt x="172797" y="73063"/>
                    <a:pt x="177483" y="77750"/>
                    <a:pt x="177483" y="83515"/>
                  </a:cubicBezTo>
                  <a:cubicBezTo>
                    <a:pt x="177483" y="83515"/>
                    <a:pt x="177483" y="93942"/>
                    <a:pt x="177483" y="93942"/>
                  </a:cubicBezTo>
                  <a:moveTo>
                    <a:pt x="177483" y="187897"/>
                  </a:moveTo>
                  <a:cubicBezTo>
                    <a:pt x="177483" y="193663"/>
                    <a:pt x="172797" y="198336"/>
                    <a:pt x="167043" y="198336"/>
                  </a:cubicBezTo>
                  <a:lnTo>
                    <a:pt x="20892" y="198336"/>
                  </a:lnTo>
                  <a:cubicBezTo>
                    <a:pt x="15113" y="198336"/>
                    <a:pt x="10440" y="193663"/>
                    <a:pt x="10440" y="187897"/>
                  </a:cubicBezTo>
                  <a:lnTo>
                    <a:pt x="10440" y="104394"/>
                  </a:lnTo>
                  <a:lnTo>
                    <a:pt x="177483" y="104394"/>
                  </a:lnTo>
                  <a:cubicBezTo>
                    <a:pt x="177483" y="104394"/>
                    <a:pt x="177483" y="187897"/>
                    <a:pt x="177483" y="187897"/>
                  </a:cubicBezTo>
                  <a:moveTo>
                    <a:pt x="167043" y="62636"/>
                  </a:moveTo>
                  <a:lnTo>
                    <a:pt x="104394" y="62636"/>
                  </a:lnTo>
                  <a:cubicBezTo>
                    <a:pt x="83528" y="62624"/>
                    <a:pt x="83528" y="41745"/>
                    <a:pt x="62636" y="41745"/>
                  </a:cubicBezTo>
                  <a:lnTo>
                    <a:pt x="20892" y="41745"/>
                  </a:lnTo>
                  <a:cubicBezTo>
                    <a:pt x="9347" y="41745"/>
                    <a:pt x="0" y="51092"/>
                    <a:pt x="0" y="62636"/>
                  </a:cubicBezTo>
                  <a:lnTo>
                    <a:pt x="0" y="187897"/>
                  </a:lnTo>
                  <a:cubicBezTo>
                    <a:pt x="0" y="199441"/>
                    <a:pt x="9347" y="208776"/>
                    <a:pt x="20892" y="208776"/>
                  </a:cubicBezTo>
                  <a:lnTo>
                    <a:pt x="167043" y="208776"/>
                  </a:lnTo>
                  <a:cubicBezTo>
                    <a:pt x="178574" y="208776"/>
                    <a:pt x="187923" y="199441"/>
                    <a:pt x="187923" y="187897"/>
                  </a:cubicBezTo>
                  <a:lnTo>
                    <a:pt x="187923" y="83515"/>
                  </a:lnTo>
                  <a:cubicBezTo>
                    <a:pt x="187923" y="71971"/>
                    <a:pt x="178574" y="62636"/>
                    <a:pt x="167043" y="62636"/>
                  </a:cubicBezTo>
                </a:path>
              </a:pathLst>
            </a:custGeom>
            <a:solidFill>
              <a:srgbClr val="EEECE1">
                <a:alpha val="100000"/>
              </a:srgbClr>
            </a:solidFill>
          </p:spPr>
        </p:sp>
        <p:sp>
          <p:nvSpPr>
            <p:cNvPr id="1198" name="VectorPath 1198"/>
            <p:cNvSpPr/>
            <p:nvPr/>
          </p:nvSpPr>
          <p:spPr>
            <a:xfrm>
              <a:off x="4294416" y="2928366"/>
              <a:ext cx="1190587" cy="1052537"/>
            </a:xfrm>
            <a:custGeom>
              <a:avLst/>
              <a:gdLst/>
              <a:ahLst/>
              <a:cxnLst/>
              <a:rect l="l" t="t" r="r" b="b"/>
              <a:pathLst>
                <a:path w="1190587" h="1052537">
                  <a:moveTo>
                    <a:pt x="510311" y="0"/>
                  </a:moveTo>
                  <a:lnTo>
                    <a:pt x="1020610" y="274764"/>
                  </a:lnTo>
                  <a:lnTo>
                    <a:pt x="1020610" y="274764"/>
                  </a:lnTo>
                  <a:lnTo>
                    <a:pt x="1020610" y="338531"/>
                  </a:lnTo>
                  <a:lnTo>
                    <a:pt x="1045870" y="341083"/>
                  </a:lnTo>
                  <a:cubicBezTo>
                    <a:pt x="1128458" y="357987"/>
                    <a:pt x="1190587" y="431063"/>
                    <a:pt x="1190587" y="518655"/>
                  </a:cubicBezTo>
                  <a:cubicBezTo>
                    <a:pt x="1190587" y="606247"/>
                    <a:pt x="1128458" y="679323"/>
                    <a:pt x="1045870" y="696227"/>
                  </a:cubicBezTo>
                  <a:lnTo>
                    <a:pt x="1020610" y="698779"/>
                  </a:lnTo>
                  <a:lnTo>
                    <a:pt x="1020610" y="777773"/>
                  </a:lnTo>
                  <a:lnTo>
                    <a:pt x="1020610" y="777773"/>
                  </a:lnTo>
                  <a:lnTo>
                    <a:pt x="510311" y="1052537"/>
                  </a:lnTo>
                  <a:lnTo>
                    <a:pt x="0" y="777773"/>
                  </a:lnTo>
                  <a:lnTo>
                    <a:pt x="0" y="777773"/>
                  </a:lnTo>
                  <a:lnTo>
                    <a:pt x="0" y="274764"/>
                  </a:lnTo>
                  <a:lnTo>
                    <a:pt x="0" y="274764"/>
                  </a:lnTo>
                  <a:lnTo>
                    <a:pt x="510311" y="0"/>
                  </a:ln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1199" name="VectorPath 1199"/>
            <p:cNvSpPr/>
            <p:nvPr/>
          </p:nvSpPr>
          <p:spPr>
            <a:xfrm>
              <a:off x="4929188" y="3047200"/>
              <a:ext cx="555815" cy="814870"/>
            </a:xfrm>
            <a:custGeom>
              <a:avLst/>
              <a:gdLst/>
              <a:ahLst/>
              <a:cxnLst/>
              <a:rect l="l" t="t" r="r" b="b"/>
              <a:pathLst>
                <a:path w="555815" h="814870">
                  <a:moveTo>
                    <a:pt x="96253" y="0"/>
                  </a:moveTo>
                  <a:lnTo>
                    <a:pt x="385839" y="155930"/>
                  </a:lnTo>
                  <a:lnTo>
                    <a:pt x="385839" y="155930"/>
                  </a:lnTo>
                  <a:lnTo>
                    <a:pt x="385839" y="219697"/>
                  </a:lnTo>
                  <a:lnTo>
                    <a:pt x="411086" y="222250"/>
                  </a:lnTo>
                  <a:cubicBezTo>
                    <a:pt x="493687" y="239154"/>
                    <a:pt x="555815" y="312229"/>
                    <a:pt x="555815" y="399821"/>
                  </a:cubicBezTo>
                  <a:cubicBezTo>
                    <a:pt x="555815" y="487413"/>
                    <a:pt x="493687" y="560489"/>
                    <a:pt x="411086" y="577393"/>
                  </a:cubicBezTo>
                  <a:lnTo>
                    <a:pt x="385839" y="579946"/>
                  </a:lnTo>
                  <a:lnTo>
                    <a:pt x="385839" y="658939"/>
                  </a:lnTo>
                  <a:lnTo>
                    <a:pt x="385839" y="658939"/>
                  </a:lnTo>
                  <a:lnTo>
                    <a:pt x="96253" y="814870"/>
                  </a:lnTo>
                  <a:lnTo>
                    <a:pt x="72174" y="764896"/>
                  </a:lnTo>
                  <a:cubicBezTo>
                    <a:pt x="25705" y="655028"/>
                    <a:pt x="0" y="534226"/>
                    <a:pt x="0" y="407441"/>
                  </a:cubicBezTo>
                  <a:cubicBezTo>
                    <a:pt x="0" y="280645"/>
                    <a:pt x="25705" y="159855"/>
                    <a:pt x="72174" y="49987"/>
                  </a:cubicBezTo>
                  <a:lnTo>
                    <a:pt x="96253" y="0"/>
                  </a:lnTo>
                </a:path>
              </a:pathLst>
            </a:custGeom>
            <a:solidFill>
              <a:srgbClr val="1F497D">
                <a:alpha val="50000"/>
              </a:srgbClr>
            </a:solidFill>
          </p:spPr>
        </p:sp>
      </p:grpSp>
      <p:pic>
        <p:nvPicPr>
          <p:cNvPr id="1200" name="907AE624-75DD-44AB-73A3-2A199D449BCB"/>
          <p:cNvPicPr>
            <a:picLocks noChangeAspect="1"/>
          </p:cNvPicPr>
          <p:nvPr/>
        </p:nvPicPr>
        <p:blipFill>
          <a:blip r:embed="rId5" cstate="print">
            <a:extLst>
              <a:ext uri="{E3B2A5C8-024E-492E-A0A2-D59A0F25357A}"/>
            </a:extLst>
          </a:blip>
          <a:srcRect/>
          <a:stretch>
            <a:fillRect/>
          </a:stretch>
        </p:blipFill>
        <p:spPr>
          <a:xfrm>
            <a:off x="4914900" y="3032976"/>
            <a:ext cx="590550" cy="847725"/>
          </a:xfrm>
          <a:prstGeom prst="rect">
            <a:avLst/>
          </a:prstGeom>
        </p:spPr>
      </p:pic>
      <p:grpSp>
        <p:nvGrpSpPr>
          <p:cNvPr id="1201" name="Combination 1201"/>
          <p:cNvGrpSpPr/>
          <p:nvPr/>
        </p:nvGrpSpPr>
        <p:grpSpPr>
          <a:xfrm>
            <a:off x="4808525" y="3331845"/>
            <a:ext cx="1020610" cy="1459776"/>
            <a:chOff x="4808525" y="3331845"/>
            <a:chExt cx="1020610" cy="1459776"/>
          </a:xfrm>
        </p:grpSpPr>
        <p:sp>
          <p:nvSpPr>
            <p:cNvPr id="1202" name="VectorPath 1202"/>
            <p:cNvSpPr/>
            <p:nvPr/>
          </p:nvSpPr>
          <p:spPr>
            <a:xfrm>
              <a:off x="5059845" y="3331845"/>
              <a:ext cx="229679" cy="227394"/>
            </a:xfrm>
            <a:custGeom>
              <a:avLst/>
              <a:gdLst/>
              <a:ahLst/>
              <a:cxnLst/>
              <a:rect l="l" t="t" r="r" b="b"/>
              <a:pathLst>
                <a:path w="229679" h="227394">
                  <a:moveTo>
                    <a:pt x="80074" y="47143"/>
                  </a:moveTo>
                  <a:lnTo>
                    <a:pt x="71031" y="41923"/>
                  </a:lnTo>
                  <a:lnTo>
                    <a:pt x="65811" y="50965"/>
                  </a:lnTo>
                  <a:lnTo>
                    <a:pt x="74866" y="56185"/>
                  </a:lnTo>
                  <a:cubicBezTo>
                    <a:pt x="74866" y="56185"/>
                    <a:pt x="80074" y="47143"/>
                    <a:pt x="80074" y="47143"/>
                  </a:cubicBezTo>
                  <a:moveTo>
                    <a:pt x="90513" y="29058"/>
                  </a:moveTo>
                  <a:lnTo>
                    <a:pt x="81470" y="23851"/>
                  </a:lnTo>
                  <a:lnTo>
                    <a:pt x="76251" y="32893"/>
                  </a:lnTo>
                  <a:lnTo>
                    <a:pt x="85293" y="38113"/>
                  </a:lnTo>
                  <a:cubicBezTo>
                    <a:pt x="85293" y="38113"/>
                    <a:pt x="90513" y="29058"/>
                    <a:pt x="90513" y="29058"/>
                  </a:cubicBezTo>
                  <a:moveTo>
                    <a:pt x="219241" y="91682"/>
                  </a:moveTo>
                  <a:lnTo>
                    <a:pt x="10440" y="91682"/>
                  </a:lnTo>
                  <a:lnTo>
                    <a:pt x="10440" y="70815"/>
                  </a:lnTo>
                  <a:lnTo>
                    <a:pt x="219241" y="70815"/>
                  </a:lnTo>
                  <a:cubicBezTo>
                    <a:pt x="219241" y="70815"/>
                    <a:pt x="219241" y="91682"/>
                    <a:pt x="219241" y="91682"/>
                  </a:cubicBezTo>
                  <a:moveTo>
                    <a:pt x="198362" y="216954"/>
                  </a:moveTo>
                  <a:lnTo>
                    <a:pt x="31318" y="216954"/>
                  </a:lnTo>
                  <a:lnTo>
                    <a:pt x="31318" y="102134"/>
                  </a:lnTo>
                  <a:lnTo>
                    <a:pt x="198362" y="102134"/>
                  </a:lnTo>
                  <a:cubicBezTo>
                    <a:pt x="198362" y="102134"/>
                    <a:pt x="198362" y="216954"/>
                    <a:pt x="198362" y="216954"/>
                  </a:cubicBezTo>
                  <a:moveTo>
                    <a:pt x="72429" y="18619"/>
                  </a:moveTo>
                  <a:cubicBezTo>
                    <a:pt x="75324" y="13627"/>
                    <a:pt x="81699" y="11913"/>
                    <a:pt x="86690" y="14796"/>
                  </a:cubicBezTo>
                  <a:lnTo>
                    <a:pt x="104788" y="25248"/>
                  </a:lnTo>
                  <a:lnTo>
                    <a:pt x="84493" y="60376"/>
                  </a:lnTo>
                  <a:lnTo>
                    <a:pt x="61240" y="60376"/>
                  </a:lnTo>
                  <a:lnTo>
                    <a:pt x="60592" y="60008"/>
                  </a:lnTo>
                  <a:lnTo>
                    <a:pt x="60376" y="60376"/>
                  </a:lnTo>
                  <a:lnTo>
                    <a:pt x="48337" y="60376"/>
                  </a:lnTo>
                  <a:cubicBezTo>
                    <a:pt x="48337" y="60376"/>
                    <a:pt x="72429" y="18619"/>
                    <a:pt x="72429" y="18619"/>
                  </a:cubicBezTo>
                  <a:moveTo>
                    <a:pt x="165633" y="60376"/>
                  </a:moveTo>
                  <a:lnTo>
                    <a:pt x="96546" y="60376"/>
                  </a:lnTo>
                  <a:lnTo>
                    <a:pt x="113817" y="30455"/>
                  </a:lnTo>
                  <a:cubicBezTo>
                    <a:pt x="113817" y="30455"/>
                    <a:pt x="165633" y="60376"/>
                    <a:pt x="165633" y="60376"/>
                  </a:cubicBezTo>
                  <a:moveTo>
                    <a:pt x="169393" y="32004"/>
                  </a:moveTo>
                  <a:cubicBezTo>
                    <a:pt x="174955" y="30506"/>
                    <a:pt x="180670" y="33820"/>
                    <a:pt x="182169" y="39383"/>
                  </a:cubicBezTo>
                  <a:lnTo>
                    <a:pt x="187795" y="60376"/>
                  </a:lnTo>
                  <a:lnTo>
                    <a:pt x="186512" y="60376"/>
                  </a:lnTo>
                  <a:lnTo>
                    <a:pt x="173101" y="52629"/>
                  </a:lnTo>
                  <a:lnTo>
                    <a:pt x="174791" y="52159"/>
                  </a:lnTo>
                  <a:lnTo>
                    <a:pt x="172085" y="42075"/>
                  </a:lnTo>
                  <a:lnTo>
                    <a:pt x="162014" y="44781"/>
                  </a:lnTo>
                  <a:lnTo>
                    <a:pt x="162471" y="46495"/>
                  </a:lnTo>
                  <a:lnTo>
                    <a:pt x="149670" y="39116"/>
                  </a:lnTo>
                  <a:lnTo>
                    <a:pt x="149213" y="37402"/>
                  </a:lnTo>
                  <a:cubicBezTo>
                    <a:pt x="149213" y="37402"/>
                    <a:pt x="169393" y="32004"/>
                    <a:pt x="169393" y="32004"/>
                  </a:cubicBezTo>
                  <a:moveTo>
                    <a:pt x="219241" y="60376"/>
                  </a:moveTo>
                  <a:lnTo>
                    <a:pt x="198603" y="60376"/>
                  </a:lnTo>
                  <a:lnTo>
                    <a:pt x="192265" y="36678"/>
                  </a:lnTo>
                  <a:cubicBezTo>
                    <a:pt x="189268" y="25540"/>
                    <a:pt x="177826" y="18936"/>
                    <a:pt x="166688" y="21921"/>
                  </a:cubicBezTo>
                  <a:lnTo>
                    <a:pt x="134734" y="30493"/>
                  </a:lnTo>
                  <a:lnTo>
                    <a:pt x="91910" y="5753"/>
                  </a:lnTo>
                  <a:cubicBezTo>
                    <a:pt x="81915" y="0"/>
                    <a:pt x="69164" y="3417"/>
                    <a:pt x="63386" y="13399"/>
                  </a:cubicBezTo>
                  <a:lnTo>
                    <a:pt x="36259" y="60376"/>
                  </a:lnTo>
                  <a:lnTo>
                    <a:pt x="10440" y="60376"/>
                  </a:lnTo>
                  <a:cubicBezTo>
                    <a:pt x="4687" y="60376"/>
                    <a:pt x="0" y="65050"/>
                    <a:pt x="0" y="70815"/>
                  </a:cubicBezTo>
                  <a:lnTo>
                    <a:pt x="0" y="91682"/>
                  </a:lnTo>
                  <a:cubicBezTo>
                    <a:pt x="0" y="97460"/>
                    <a:pt x="4687" y="102134"/>
                    <a:pt x="10440" y="102134"/>
                  </a:cubicBezTo>
                  <a:lnTo>
                    <a:pt x="20891" y="102134"/>
                  </a:lnTo>
                  <a:lnTo>
                    <a:pt x="20891" y="216954"/>
                  </a:lnTo>
                  <a:cubicBezTo>
                    <a:pt x="20891" y="222720"/>
                    <a:pt x="25552" y="227394"/>
                    <a:pt x="31318" y="227394"/>
                  </a:cubicBezTo>
                  <a:lnTo>
                    <a:pt x="198362" y="227394"/>
                  </a:lnTo>
                  <a:cubicBezTo>
                    <a:pt x="204127" y="227394"/>
                    <a:pt x="208800" y="222720"/>
                    <a:pt x="208800" y="216954"/>
                  </a:cubicBezTo>
                  <a:lnTo>
                    <a:pt x="208800" y="102134"/>
                  </a:lnTo>
                  <a:lnTo>
                    <a:pt x="219241" y="102134"/>
                  </a:lnTo>
                  <a:cubicBezTo>
                    <a:pt x="225006" y="102134"/>
                    <a:pt x="229679" y="97460"/>
                    <a:pt x="229679" y="91682"/>
                  </a:cubicBezTo>
                  <a:lnTo>
                    <a:pt x="229679" y="70815"/>
                  </a:lnTo>
                  <a:cubicBezTo>
                    <a:pt x="229679" y="65050"/>
                    <a:pt x="225006" y="60376"/>
                    <a:pt x="219241" y="60376"/>
                  </a:cubicBezTo>
                  <a:moveTo>
                    <a:pt x="83528" y="133452"/>
                  </a:moveTo>
                  <a:lnTo>
                    <a:pt x="146152" y="133452"/>
                  </a:lnTo>
                  <a:lnTo>
                    <a:pt x="146152" y="143879"/>
                  </a:lnTo>
                  <a:lnTo>
                    <a:pt x="83528" y="143879"/>
                  </a:lnTo>
                  <a:cubicBezTo>
                    <a:pt x="83528" y="143879"/>
                    <a:pt x="83528" y="133452"/>
                    <a:pt x="83528" y="133452"/>
                  </a:cubicBezTo>
                  <a:moveTo>
                    <a:pt x="83528" y="154331"/>
                  </a:moveTo>
                  <a:lnTo>
                    <a:pt x="146152" y="154331"/>
                  </a:lnTo>
                  <a:cubicBezTo>
                    <a:pt x="151930" y="154331"/>
                    <a:pt x="156591" y="149657"/>
                    <a:pt x="156591" y="143879"/>
                  </a:cubicBezTo>
                  <a:lnTo>
                    <a:pt x="156591" y="133452"/>
                  </a:lnTo>
                  <a:cubicBezTo>
                    <a:pt x="156591" y="127686"/>
                    <a:pt x="151930" y="123000"/>
                    <a:pt x="146152" y="123000"/>
                  </a:cubicBezTo>
                  <a:lnTo>
                    <a:pt x="83528" y="123000"/>
                  </a:lnTo>
                  <a:cubicBezTo>
                    <a:pt x="77750" y="123000"/>
                    <a:pt x="73089" y="127686"/>
                    <a:pt x="73089" y="133452"/>
                  </a:cubicBezTo>
                  <a:lnTo>
                    <a:pt x="73089" y="143879"/>
                  </a:lnTo>
                  <a:cubicBezTo>
                    <a:pt x="73089" y="149657"/>
                    <a:pt x="77750" y="154331"/>
                    <a:pt x="83528" y="154331"/>
                  </a:cubicBezTo>
                </a:path>
              </a:pathLst>
            </a:custGeom>
            <a:solidFill>
              <a:srgbClr val="EEECE1">
                <a:alpha val="100000"/>
              </a:srgbClr>
            </a:solidFill>
          </p:spPr>
        </p:sp>
        <p:sp>
          <p:nvSpPr>
            <p:cNvPr id="1203" name="VectorPath 1203"/>
            <p:cNvSpPr/>
            <p:nvPr/>
          </p:nvSpPr>
          <p:spPr>
            <a:xfrm>
              <a:off x="4808525" y="3660217"/>
              <a:ext cx="1020610" cy="1131405"/>
            </a:xfrm>
            <a:custGeom>
              <a:avLst/>
              <a:gdLst/>
              <a:ahLst/>
              <a:cxnLst/>
              <a:rect l="l" t="t" r="r" b="b"/>
              <a:pathLst>
                <a:path w="1020610" h="1131405">
                  <a:moveTo>
                    <a:pt x="761467" y="0"/>
                  </a:moveTo>
                  <a:cubicBezTo>
                    <a:pt x="861581" y="0"/>
                    <a:pt x="942721" y="81153"/>
                    <a:pt x="942721" y="181254"/>
                  </a:cubicBezTo>
                  <a:cubicBezTo>
                    <a:pt x="942721" y="218795"/>
                    <a:pt x="931316" y="253669"/>
                    <a:pt x="911771" y="282600"/>
                  </a:cubicBezTo>
                  <a:lnTo>
                    <a:pt x="904672" y="291198"/>
                  </a:lnTo>
                  <a:lnTo>
                    <a:pt x="1020610" y="353618"/>
                  </a:lnTo>
                  <a:lnTo>
                    <a:pt x="1020610" y="353618"/>
                  </a:lnTo>
                  <a:lnTo>
                    <a:pt x="1020610" y="856640"/>
                  </a:lnTo>
                  <a:lnTo>
                    <a:pt x="1020610" y="856640"/>
                  </a:lnTo>
                  <a:lnTo>
                    <a:pt x="510311" y="1131405"/>
                  </a:lnTo>
                  <a:lnTo>
                    <a:pt x="0" y="856640"/>
                  </a:lnTo>
                  <a:lnTo>
                    <a:pt x="0" y="856640"/>
                  </a:lnTo>
                  <a:lnTo>
                    <a:pt x="0" y="353618"/>
                  </a:lnTo>
                  <a:lnTo>
                    <a:pt x="0" y="353618"/>
                  </a:lnTo>
                  <a:lnTo>
                    <a:pt x="510311" y="78867"/>
                  </a:lnTo>
                  <a:lnTo>
                    <a:pt x="590880" y="122237"/>
                  </a:lnTo>
                  <a:lnTo>
                    <a:pt x="594462" y="110705"/>
                  </a:lnTo>
                  <a:cubicBezTo>
                    <a:pt x="621970" y="45643"/>
                    <a:pt x="686397" y="0"/>
                    <a:pt x="761467" y="0"/>
                  </a:cubicBezTo>
                </a:path>
              </a:pathLst>
            </a:custGeom>
            <a:solidFill>
              <a:srgbClr val="404040">
                <a:alpha val="100000"/>
              </a:srgbClr>
            </a:solidFill>
          </p:spPr>
        </p:sp>
        <p:sp>
          <p:nvSpPr>
            <p:cNvPr id="1204" name="VectorPath 1204"/>
            <p:cNvSpPr/>
            <p:nvPr/>
          </p:nvSpPr>
          <p:spPr>
            <a:xfrm>
              <a:off x="5038814" y="3660217"/>
              <a:ext cx="790321" cy="711822"/>
            </a:xfrm>
            <a:custGeom>
              <a:avLst/>
              <a:gdLst/>
              <a:ahLst/>
              <a:cxnLst/>
              <a:rect l="l" t="t" r="r" b="b"/>
              <a:pathLst>
                <a:path w="790321" h="711822">
                  <a:moveTo>
                    <a:pt x="531178" y="0"/>
                  </a:moveTo>
                  <a:cubicBezTo>
                    <a:pt x="631292" y="0"/>
                    <a:pt x="712432" y="81153"/>
                    <a:pt x="712432" y="181254"/>
                  </a:cubicBezTo>
                  <a:cubicBezTo>
                    <a:pt x="712432" y="218795"/>
                    <a:pt x="701027" y="253669"/>
                    <a:pt x="681482" y="282600"/>
                  </a:cubicBezTo>
                  <a:lnTo>
                    <a:pt x="674383" y="291198"/>
                  </a:lnTo>
                  <a:lnTo>
                    <a:pt x="790321" y="353618"/>
                  </a:lnTo>
                  <a:lnTo>
                    <a:pt x="790321" y="353618"/>
                  </a:lnTo>
                  <a:lnTo>
                    <a:pt x="790321" y="711822"/>
                  </a:lnTo>
                  <a:lnTo>
                    <a:pt x="714807" y="708012"/>
                  </a:lnTo>
                  <a:cubicBezTo>
                    <a:pt x="406095" y="676656"/>
                    <a:pt x="142583" y="492391"/>
                    <a:pt x="1219" y="232143"/>
                  </a:cubicBezTo>
                  <a:lnTo>
                    <a:pt x="0" y="229628"/>
                  </a:lnTo>
                  <a:lnTo>
                    <a:pt x="280022" y="78867"/>
                  </a:lnTo>
                  <a:lnTo>
                    <a:pt x="360591" y="122237"/>
                  </a:lnTo>
                  <a:lnTo>
                    <a:pt x="364173" y="110705"/>
                  </a:lnTo>
                  <a:cubicBezTo>
                    <a:pt x="391681" y="45643"/>
                    <a:pt x="456108" y="0"/>
                    <a:pt x="531178" y="0"/>
                  </a:cubicBezTo>
                </a:path>
              </a:pathLst>
            </a:custGeom>
            <a:solidFill>
              <a:srgbClr val="1F497D">
                <a:alpha val="50000"/>
              </a:srgbClr>
            </a:solidFill>
          </p:spPr>
        </p:sp>
      </p:grpSp>
      <p:pic>
        <p:nvPicPr>
          <p:cNvPr id="1205" name="ECC0206D-CC9C-4788-039A-538D6A32D172"/>
          <p:cNvPicPr>
            <a:picLocks noChangeAspect="1"/>
          </p:cNvPicPr>
          <p:nvPr/>
        </p:nvPicPr>
        <p:blipFill>
          <a:blip r:embed="rId6" cstate="print">
            <a:extLst>
              <a:ext uri="{20D3EA5D-F4F7-4912-9FF6-F311193BB098}"/>
            </a:extLst>
          </a:blip>
          <a:srcRect/>
          <a:stretch>
            <a:fillRect/>
          </a:stretch>
        </p:blipFill>
        <p:spPr>
          <a:xfrm>
            <a:off x="5024565" y="3645929"/>
            <a:ext cx="828675" cy="752475"/>
          </a:xfrm>
          <a:prstGeom prst="rect">
            <a:avLst/>
          </a:prstGeom>
        </p:spPr>
      </p:pic>
      <p:grpSp>
        <p:nvGrpSpPr>
          <p:cNvPr id="1206" name="Combination 1206"/>
          <p:cNvGrpSpPr/>
          <p:nvPr/>
        </p:nvGrpSpPr>
        <p:grpSpPr>
          <a:xfrm>
            <a:off x="5863108" y="3660217"/>
            <a:ext cx="1020623" cy="1131405"/>
            <a:chOff x="5863108" y="3660217"/>
            <a:chExt cx="1020623" cy="1131405"/>
          </a:xfrm>
        </p:grpSpPr>
        <p:sp>
          <p:nvSpPr>
            <p:cNvPr id="1207" name="VectorPath 1207"/>
            <p:cNvSpPr/>
            <p:nvPr/>
          </p:nvSpPr>
          <p:spPr>
            <a:xfrm>
              <a:off x="5863108" y="3660217"/>
              <a:ext cx="1020623" cy="1131405"/>
            </a:xfrm>
            <a:custGeom>
              <a:avLst/>
              <a:gdLst/>
              <a:ahLst/>
              <a:cxnLst/>
              <a:rect l="l" t="t" r="r" b="b"/>
              <a:pathLst>
                <a:path w="1020623" h="1131405">
                  <a:moveTo>
                    <a:pt x="258457" y="0"/>
                  </a:moveTo>
                  <a:cubicBezTo>
                    <a:pt x="333527" y="0"/>
                    <a:pt x="397954" y="45643"/>
                    <a:pt x="425462" y="110705"/>
                  </a:cubicBezTo>
                  <a:lnTo>
                    <a:pt x="429145" y="122567"/>
                  </a:lnTo>
                  <a:lnTo>
                    <a:pt x="510311" y="78867"/>
                  </a:lnTo>
                  <a:lnTo>
                    <a:pt x="1020623" y="353618"/>
                  </a:lnTo>
                  <a:lnTo>
                    <a:pt x="1020623" y="353618"/>
                  </a:lnTo>
                  <a:lnTo>
                    <a:pt x="1020623" y="856640"/>
                  </a:lnTo>
                  <a:lnTo>
                    <a:pt x="1020623" y="856640"/>
                  </a:lnTo>
                  <a:lnTo>
                    <a:pt x="510311" y="1131405"/>
                  </a:lnTo>
                  <a:lnTo>
                    <a:pt x="0" y="856640"/>
                  </a:lnTo>
                  <a:lnTo>
                    <a:pt x="0" y="856640"/>
                  </a:lnTo>
                  <a:lnTo>
                    <a:pt x="0" y="353618"/>
                  </a:lnTo>
                  <a:lnTo>
                    <a:pt x="0" y="353618"/>
                  </a:lnTo>
                  <a:lnTo>
                    <a:pt x="115468" y="291452"/>
                  </a:lnTo>
                  <a:lnTo>
                    <a:pt x="108153" y="282600"/>
                  </a:lnTo>
                  <a:cubicBezTo>
                    <a:pt x="88608" y="253669"/>
                    <a:pt x="77203" y="218795"/>
                    <a:pt x="77203" y="181254"/>
                  </a:cubicBezTo>
                  <a:cubicBezTo>
                    <a:pt x="77203" y="81153"/>
                    <a:pt x="158343" y="0"/>
                    <a:pt x="258457" y="0"/>
                  </a:cubicBezTo>
                </a:path>
              </a:pathLst>
            </a:custGeom>
            <a:solidFill>
              <a:srgbClr val="C00000">
                <a:alpha val="100000"/>
              </a:srgbClr>
            </a:solidFill>
          </p:spPr>
        </p:sp>
        <p:sp>
          <p:nvSpPr>
            <p:cNvPr id="1208" name="VectorPath 1208"/>
            <p:cNvSpPr/>
            <p:nvPr/>
          </p:nvSpPr>
          <p:spPr>
            <a:xfrm>
              <a:off x="5863108" y="3660217"/>
              <a:ext cx="792544" cy="711962"/>
            </a:xfrm>
            <a:custGeom>
              <a:avLst/>
              <a:gdLst/>
              <a:ahLst/>
              <a:cxnLst/>
              <a:rect l="l" t="t" r="r" b="b"/>
              <a:pathLst>
                <a:path w="792544" h="711962">
                  <a:moveTo>
                    <a:pt x="258457" y="0"/>
                  </a:moveTo>
                  <a:cubicBezTo>
                    <a:pt x="333527" y="0"/>
                    <a:pt x="397954" y="45643"/>
                    <a:pt x="425462" y="110705"/>
                  </a:cubicBezTo>
                  <a:lnTo>
                    <a:pt x="429145" y="122567"/>
                  </a:lnTo>
                  <a:lnTo>
                    <a:pt x="510311" y="78867"/>
                  </a:lnTo>
                  <a:lnTo>
                    <a:pt x="792544" y="230822"/>
                  </a:lnTo>
                  <a:lnTo>
                    <a:pt x="791909" y="232143"/>
                  </a:lnTo>
                  <a:cubicBezTo>
                    <a:pt x="650532" y="492391"/>
                    <a:pt x="387020" y="676656"/>
                    <a:pt x="78308" y="707999"/>
                  </a:cubicBezTo>
                  <a:lnTo>
                    <a:pt x="0" y="711962"/>
                  </a:lnTo>
                  <a:lnTo>
                    <a:pt x="0" y="353618"/>
                  </a:lnTo>
                  <a:lnTo>
                    <a:pt x="0" y="353618"/>
                  </a:lnTo>
                  <a:lnTo>
                    <a:pt x="115468" y="291452"/>
                  </a:lnTo>
                  <a:lnTo>
                    <a:pt x="108153" y="282600"/>
                  </a:lnTo>
                  <a:cubicBezTo>
                    <a:pt x="88608" y="253669"/>
                    <a:pt x="77203" y="218795"/>
                    <a:pt x="77203" y="181254"/>
                  </a:cubicBezTo>
                  <a:cubicBezTo>
                    <a:pt x="77203" y="81153"/>
                    <a:pt x="158343" y="0"/>
                    <a:pt x="258457" y="0"/>
                  </a:cubicBezTo>
                </a:path>
              </a:pathLst>
            </a:custGeom>
            <a:solidFill>
              <a:srgbClr val="1F497D">
                <a:alpha val="50000"/>
              </a:srgbClr>
            </a:solidFill>
          </p:spPr>
        </p:sp>
      </p:grpSp>
      <p:pic>
        <p:nvPicPr>
          <p:cNvPr id="1209" name="D0B11ED8-D236-4028-F6A0-36F5B8C0AB54"/>
          <p:cNvPicPr>
            <a:picLocks noChangeAspect="1"/>
          </p:cNvPicPr>
          <p:nvPr/>
        </p:nvPicPr>
        <p:blipFill>
          <a:blip r:embed="rId7" cstate="print">
            <a:extLst>
              <a:ext uri="{1F0A3085-E3AC-43DD-6DD6-3C1E3EEAD517}"/>
            </a:extLst>
          </a:blip>
          <a:srcRect/>
          <a:stretch>
            <a:fillRect/>
          </a:stretch>
        </p:blipFill>
        <p:spPr>
          <a:xfrm>
            <a:off x="5848820" y="3645929"/>
            <a:ext cx="828675" cy="752475"/>
          </a:xfrm>
          <a:prstGeom prst="rect">
            <a:avLst/>
          </a:prstGeom>
        </p:spPr>
      </p:pic>
      <p:sp>
        <p:nvSpPr>
          <p:cNvPr id="1210" name="VectorPath 1210"/>
          <p:cNvSpPr/>
          <p:nvPr/>
        </p:nvSpPr>
        <p:spPr>
          <a:xfrm>
            <a:off x="6092406" y="3925494"/>
            <a:ext cx="187922" cy="229654"/>
          </a:xfrm>
          <a:custGeom>
            <a:avLst/>
            <a:gdLst/>
            <a:ahLst/>
            <a:cxnLst/>
            <a:rect l="l" t="t" r="r" b="b"/>
            <a:pathLst>
              <a:path w="187922" h="229654">
                <a:moveTo>
                  <a:pt x="135725" y="64605"/>
                </a:moveTo>
                <a:cubicBezTo>
                  <a:pt x="125527" y="75591"/>
                  <a:pt x="110363" y="81331"/>
                  <a:pt x="87618" y="82969"/>
                </a:cubicBezTo>
                <a:cubicBezTo>
                  <a:pt x="85318" y="77178"/>
                  <a:pt x="79692" y="73076"/>
                  <a:pt x="73076" y="73076"/>
                </a:cubicBezTo>
                <a:cubicBezTo>
                  <a:pt x="66472" y="73076"/>
                  <a:pt x="60846" y="77178"/>
                  <a:pt x="58546" y="82969"/>
                </a:cubicBezTo>
                <a:cubicBezTo>
                  <a:pt x="35801" y="81331"/>
                  <a:pt x="20638" y="75591"/>
                  <a:pt x="10439" y="64605"/>
                </a:cubicBezTo>
                <a:lnTo>
                  <a:pt x="10439" y="62636"/>
                </a:lnTo>
                <a:cubicBezTo>
                  <a:pt x="10439" y="56871"/>
                  <a:pt x="15125" y="52197"/>
                  <a:pt x="20879" y="52197"/>
                </a:cubicBezTo>
                <a:lnTo>
                  <a:pt x="125285" y="52197"/>
                </a:lnTo>
                <a:cubicBezTo>
                  <a:pt x="131039" y="52197"/>
                  <a:pt x="135725" y="56871"/>
                  <a:pt x="135725" y="62636"/>
                </a:cubicBezTo>
                <a:cubicBezTo>
                  <a:pt x="135725" y="62636"/>
                  <a:pt x="135725" y="64605"/>
                  <a:pt x="135725" y="64605"/>
                </a:cubicBezTo>
                <a:moveTo>
                  <a:pt x="67856" y="88735"/>
                </a:moveTo>
                <a:cubicBezTo>
                  <a:pt x="67856" y="85839"/>
                  <a:pt x="70206" y="83515"/>
                  <a:pt x="73076" y="83515"/>
                </a:cubicBezTo>
                <a:cubicBezTo>
                  <a:pt x="75959" y="83515"/>
                  <a:pt x="78295" y="85839"/>
                  <a:pt x="78295" y="88735"/>
                </a:cubicBezTo>
                <a:cubicBezTo>
                  <a:pt x="78295" y="91618"/>
                  <a:pt x="75959" y="93942"/>
                  <a:pt x="73076" y="93942"/>
                </a:cubicBezTo>
                <a:cubicBezTo>
                  <a:pt x="70206" y="93942"/>
                  <a:pt x="67856" y="91618"/>
                  <a:pt x="67856" y="88735"/>
                </a:cubicBezTo>
                <a:moveTo>
                  <a:pt x="135725" y="208775"/>
                </a:moveTo>
                <a:cubicBezTo>
                  <a:pt x="135725" y="214554"/>
                  <a:pt x="131039" y="219227"/>
                  <a:pt x="125285" y="219227"/>
                </a:cubicBezTo>
                <a:lnTo>
                  <a:pt x="20879" y="219227"/>
                </a:lnTo>
                <a:cubicBezTo>
                  <a:pt x="15125" y="219227"/>
                  <a:pt x="10439" y="214554"/>
                  <a:pt x="10439" y="208775"/>
                </a:cubicBezTo>
                <a:lnTo>
                  <a:pt x="10439" y="77813"/>
                </a:lnTo>
                <a:cubicBezTo>
                  <a:pt x="23126" y="87656"/>
                  <a:pt x="37414" y="92139"/>
                  <a:pt x="58229" y="93459"/>
                </a:cubicBezTo>
                <a:cubicBezTo>
                  <a:pt x="60236" y="99784"/>
                  <a:pt x="66091" y="104394"/>
                  <a:pt x="73076" y="104394"/>
                </a:cubicBezTo>
                <a:cubicBezTo>
                  <a:pt x="80061" y="104394"/>
                  <a:pt x="85915" y="99784"/>
                  <a:pt x="87935" y="93459"/>
                </a:cubicBezTo>
                <a:cubicBezTo>
                  <a:pt x="108738" y="92139"/>
                  <a:pt x="123037" y="87656"/>
                  <a:pt x="135725" y="77813"/>
                </a:cubicBezTo>
                <a:cubicBezTo>
                  <a:pt x="135725" y="77813"/>
                  <a:pt x="135725" y="208775"/>
                  <a:pt x="135725" y="208775"/>
                </a:cubicBezTo>
                <a:moveTo>
                  <a:pt x="125285" y="41758"/>
                </a:moveTo>
                <a:lnTo>
                  <a:pt x="20879" y="41758"/>
                </a:lnTo>
                <a:cubicBezTo>
                  <a:pt x="9360" y="41758"/>
                  <a:pt x="0" y="51105"/>
                  <a:pt x="0" y="62636"/>
                </a:cubicBezTo>
                <a:lnTo>
                  <a:pt x="0" y="208775"/>
                </a:lnTo>
                <a:cubicBezTo>
                  <a:pt x="0" y="220307"/>
                  <a:pt x="9360" y="229654"/>
                  <a:pt x="20879" y="229654"/>
                </a:cubicBezTo>
                <a:lnTo>
                  <a:pt x="125285" y="229654"/>
                </a:lnTo>
                <a:cubicBezTo>
                  <a:pt x="136804" y="229654"/>
                  <a:pt x="146164" y="220307"/>
                  <a:pt x="146164" y="208775"/>
                </a:cubicBezTo>
                <a:lnTo>
                  <a:pt x="146164" y="62636"/>
                </a:lnTo>
                <a:cubicBezTo>
                  <a:pt x="146164" y="51105"/>
                  <a:pt x="136804" y="41758"/>
                  <a:pt x="125285" y="41758"/>
                </a:cubicBezTo>
                <a:moveTo>
                  <a:pt x="46977" y="187909"/>
                </a:moveTo>
                <a:lnTo>
                  <a:pt x="36538" y="187909"/>
                </a:lnTo>
                <a:cubicBezTo>
                  <a:pt x="33667" y="187909"/>
                  <a:pt x="31318" y="190246"/>
                  <a:pt x="31318" y="193129"/>
                </a:cubicBezTo>
                <a:cubicBezTo>
                  <a:pt x="31318" y="196012"/>
                  <a:pt x="33667" y="198349"/>
                  <a:pt x="36538" y="198349"/>
                </a:cubicBezTo>
                <a:lnTo>
                  <a:pt x="46977" y="198349"/>
                </a:lnTo>
                <a:cubicBezTo>
                  <a:pt x="49860" y="198349"/>
                  <a:pt x="52196" y="196012"/>
                  <a:pt x="52196" y="193129"/>
                </a:cubicBezTo>
                <a:cubicBezTo>
                  <a:pt x="52196" y="190246"/>
                  <a:pt x="49860" y="187909"/>
                  <a:pt x="46977" y="187909"/>
                </a:cubicBezTo>
                <a:moveTo>
                  <a:pt x="57417" y="167018"/>
                </a:moveTo>
                <a:lnTo>
                  <a:pt x="36538" y="167018"/>
                </a:lnTo>
                <a:cubicBezTo>
                  <a:pt x="33667" y="167018"/>
                  <a:pt x="31318" y="169367"/>
                  <a:pt x="31318" y="172238"/>
                </a:cubicBezTo>
                <a:cubicBezTo>
                  <a:pt x="31318" y="175133"/>
                  <a:pt x="33667" y="177470"/>
                  <a:pt x="36538" y="177470"/>
                </a:cubicBezTo>
                <a:lnTo>
                  <a:pt x="57417" y="177470"/>
                </a:lnTo>
                <a:cubicBezTo>
                  <a:pt x="60299" y="177470"/>
                  <a:pt x="62636" y="175133"/>
                  <a:pt x="62636" y="172238"/>
                </a:cubicBezTo>
                <a:cubicBezTo>
                  <a:pt x="62636" y="169367"/>
                  <a:pt x="60299" y="167018"/>
                  <a:pt x="57417" y="167018"/>
                </a:cubicBezTo>
                <a:moveTo>
                  <a:pt x="167043" y="0"/>
                </a:moveTo>
                <a:lnTo>
                  <a:pt x="62636" y="0"/>
                </a:lnTo>
                <a:cubicBezTo>
                  <a:pt x="51118" y="0"/>
                  <a:pt x="41758" y="9347"/>
                  <a:pt x="41758" y="20879"/>
                </a:cubicBezTo>
                <a:lnTo>
                  <a:pt x="41758" y="26099"/>
                </a:lnTo>
                <a:cubicBezTo>
                  <a:pt x="41758" y="28982"/>
                  <a:pt x="44107" y="31318"/>
                  <a:pt x="46977" y="31318"/>
                </a:cubicBezTo>
                <a:cubicBezTo>
                  <a:pt x="49860" y="31318"/>
                  <a:pt x="52196" y="28982"/>
                  <a:pt x="52196" y="26099"/>
                </a:cubicBezTo>
                <a:lnTo>
                  <a:pt x="52196" y="20879"/>
                </a:lnTo>
                <a:cubicBezTo>
                  <a:pt x="52196" y="15126"/>
                  <a:pt x="56883" y="10440"/>
                  <a:pt x="62636" y="10440"/>
                </a:cubicBezTo>
                <a:lnTo>
                  <a:pt x="167043" y="10440"/>
                </a:lnTo>
                <a:cubicBezTo>
                  <a:pt x="172796" y="10440"/>
                  <a:pt x="177483" y="15126"/>
                  <a:pt x="177483" y="20879"/>
                </a:cubicBezTo>
                <a:lnTo>
                  <a:pt x="177483" y="167018"/>
                </a:lnTo>
                <a:cubicBezTo>
                  <a:pt x="177483" y="172796"/>
                  <a:pt x="172796" y="177470"/>
                  <a:pt x="167043" y="177470"/>
                </a:cubicBezTo>
                <a:lnTo>
                  <a:pt x="161823" y="177470"/>
                </a:lnTo>
                <a:cubicBezTo>
                  <a:pt x="158941" y="177470"/>
                  <a:pt x="156604" y="179807"/>
                  <a:pt x="156604" y="182690"/>
                </a:cubicBezTo>
                <a:cubicBezTo>
                  <a:pt x="156604" y="185560"/>
                  <a:pt x="158941" y="187909"/>
                  <a:pt x="161823" y="187909"/>
                </a:cubicBezTo>
                <a:lnTo>
                  <a:pt x="167043" y="187909"/>
                </a:lnTo>
                <a:cubicBezTo>
                  <a:pt x="178562" y="187909"/>
                  <a:pt x="187922" y="178562"/>
                  <a:pt x="187922" y="167018"/>
                </a:cubicBezTo>
                <a:lnTo>
                  <a:pt x="187922" y="20879"/>
                </a:lnTo>
                <a:cubicBezTo>
                  <a:pt x="187922" y="9347"/>
                  <a:pt x="178562" y="0"/>
                  <a:pt x="167043" y="0"/>
                </a:cubicBezTo>
              </a:path>
            </a:pathLst>
          </a:custGeom>
          <a:solidFill>
            <a:srgbClr val="EEECE1">
              <a:alpha val="100000"/>
            </a:srgbClr>
          </a:solidFill>
        </p:spPr>
      </p:sp>
      <p:sp>
        <p:nvSpPr>
          <p:cNvPr id="1212" name="TextBox1212"/>
          <p:cNvSpPr txBox="1"/>
          <p:nvPr/>
        </p:nvSpPr>
        <p:spPr>
          <a:xfrm>
            <a:off x="1634706" y="3112780"/>
            <a:ext cx="8424102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6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6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能测试报</a:t>
            </a:r>
            <a:r>
              <a:rPr lang="en-US" altLang="zh-CN" sz="1750" kern="0" spc="5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告总结</a:t>
            </a:r>
            <a:r>
              <a:rPr lang="en-US" altLang="zh-CN" sz="1750" kern="0" spc="365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能测试用例设计</a:t>
            </a:r>
          </a:p>
        </p:txBody>
      </p:sp>
      <p:sp>
        <p:nvSpPr>
          <p:cNvPr id="1213" name="TextBox1213"/>
          <p:cNvSpPr txBox="1"/>
          <p:nvPr/>
        </p:nvSpPr>
        <p:spPr>
          <a:xfrm>
            <a:off x="926928" y="2055443"/>
            <a:ext cx="9014092" cy="34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738886" marR="0" indent="0" eaLnBrk="0">
              <a:lnSpc>
                <a:spcPct val="100000"/>
              </a:lnSpc>
            </a:pPr>
            <a:r>
              <a:rPr lang="en-US" altLang="zh-CN" sz="1750" kern="0" spc="6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6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能测试需</a:t>
            </a:r>
            <a:r>
              <a:rPr lang="en-US" altLang="zh-CN" sz="1750" kern="0" spc="5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求分析</a:t>
            </a:r>
            <a:r>
              <a:rPr lang="en-US" altLang="zh-CN" sz="1750" kern="0" spc="288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能测试计划及方案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66700" marR="0" indent="0" eaLnBrk="0">
              <a:lnSpc>
                <a:spcPct val="100000"/>
              </a:lnSpc>
            </a:pPr>
            <a:r>
              <a:rPr lang="en-US" altLang="zh-CN" sz="2100" kern="0" spc="0" baseline="-2381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熟悉需求，获取性能需求指标</a:t>
            </a:r>
            <a:r>
              <a:rPr lang="en-US" altLang="zh-CN" sz="2100" kern="0" spc="11025" baseline="-2381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50" kern="0" spc="2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01</a:t>
            </a:r>
            <a:r>
              <a:rPr lang="en-US" altLang="zh-CN" sz="2350" kern="0" spc="748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50" kern="0" spc="2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02</a:t>
            </a:r>
            <a:r>
              <a:rPr lang="en-US" altLang="zh-CN" sz="2350" kern="0" spc="69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-25" baseline="-2381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2100" kern="0" spc="0" baseline="-2381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什么，谁来测、怎么测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6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018549" marR="0" indent="0" eaLnBrk="0">
              <a:lnSpc>
                <a:spcPct val="100354"/>
              </a:lnSpc>
              <a:spcAft>
                <a:spcPts val="413"/>
              </a:spcAft>
            </a:pPr>
            <a:r>
              <a:rPr lang="en-US" altLang="zh-CN" sz="2350" kern="0" spc="2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2350" kern="0" spc="1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</a:t>
            </a:r>
            <a:r>
              <a:rPr lang="en-US" altLang="zh-CN" sz="2350" kern="0" spc="1646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23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</a:p>
          <a:p>
            <a:pPr marL="1021931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测试结果总结</a:t>
            </a:r>
            <a:r>
              <a:rPr lang="en-US" altLang="zh-CN" sz="1400" kern="0" spc="3666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来验证系统是否符合需求</a:t>
            </a:r>
          </a:p>
          <a:p>
            <a:pPr marL="0" marR="0" indent="0" eaLnBrk="0">
              <a:lnSpc>
                <a:spcPct val="22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968743" marR="0" indent="0" eaLnBrk="0">
              <a:lnSpc>
                <a:spcPct val="100617"/>
              </a:lnSpc>
            </a:pPr>
            <a:r>
              <a:rPr lang="en-US" altLang="zh-CN" sz="1750" kern="0" spc="6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6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能分析</a:t>
            </a:r>
            <a:r>
              <a:rPr lang="en-US" altLang="zh-CN" sz="1750" kern="0" spc="5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和调优</a:t>
            </a:r>
            <a:r>
              <a:rPr lang="en-US" altLang="zh-CN" sz="1750" kern="0" spc="826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35" baseline="8511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05</a:t>
            </a:r>
            <a:r>
              <a:rPr lang="en-US" altLang="zh-CN" sz="3525" kern="0" spc="9375" baseline="8511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35" baseline="15603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04</a:t>
            </a:r>
            <a:r>
              <a:rPr lang="en-US" altLang="zh-CN" sz="3525" kern="0" spc="10680" baseline="15603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能测试执行</a:t>
            </a:r>
          </a:p>
          <a:p>
            <a:pPr marL="0" marR="0" indent="0" eaLnBrk="0">
              <a:lnSpc>
                <a:spcPct val="26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6346457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测试监控、执行测试脚本</a:t>
            </a:r>
          </a:p>
        </p:txBody>
      </p:sp>
      <p:sp>
        <p:nvSpPr>
          <p:cNvPr id="1214" name="TextBox1214"/>
          <p:cNvSpPr txBox="1"/>
          <p:nvPr/>
        </p:nvSpPr>
        <p:spPr>
          <a:xfrm>
            <a:off x="7731620" y="4841754"/>
            <a:ext cx="26676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建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立测试环境、编写测试脚本、性</a:t>
            </a:r>
          </a:p>
        </p:txBody>
      </p:sp>
      <p:sp>
        <p:nvSpPr>
          <p:cNvPr id="1215" name="TextBox1215"/>
          <p:cNvSpPr txBox="1"/>
          <p:nvPr/>
        </p:nvSpPr>
        <p:spPr>
          <a:xfrm>
            <a:off x="1385164" y="4948434"/>
            <a:ext cx="25787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分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析性能结果，针对性能bug调优</a:t>
            </a:r>
          </a:p>
        </p:txBody>
      </p:sp>
      <p:sp>
        <p:nvSpPr>
          <p:cNvPr id="1217" name="VectorPath 121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218" name="VectorPath 121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5C7646AF-EDE6-458D-F705-3FE8208A58DF}"/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VectorPath 65"/>
          <p:cNvSpPr/>
          <p:nvPr/>
        </p:nvSpPr>
        <p:spPr>
          <a:xfrm>
            <a:off x="440277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grpSp>
        <p:nvGrpSpPr>
          <p:cNvPr id="66" name="Combination 66"/>
          <p:cNvGrpSpPr/>
          <p:nvPr/>
        </p:nvGrpSpPr>
        <p:grpSpPr>
          <a:xfrm>
            <a:off x="2196084" y="2410968"/>
            <a:ext cx="495300" cy="464820"/>
            <a:chOff x="2196084" y="2410968"/>
            <a:chExt cx="495300" cy="464820"/>
          </a:xfrm>
        </p:grpSpPr>
        <p:sp>
          <p:nvSpPr>
            <p:cNvPr id="67" name="VectorPath 67"/>
            <p:cNvSpPr/>
            <p:nvPr/>
          </p:nvSpPr>
          <p:spPr>
            <a:xfrm>
              <a:off x="2314956" y="2410968"/>
              <a:ext cx="376428" cy="437388"/>
            </a:xfrm>
            <a:custGeom>
              <a:avLst/>
              <a:gdLst/>
              <a:ahLst/>
              <a:cxnLst/>
              <a:rect l="l" t="t" r="r" b="b"/>
              <a:pathLst>
                <a:path w="376428" h="437388">
                  <a:moveTo>
                    <a:pt x="187452" y="0"/>
                  </a:moveTo>
                  <a:lnTo>
                    <a:pt x="376428" y="94488"/>
                  </a:lnTo>
                  <a:lnTo>
                    <a:pt x="376428" y="342900"/>
                  </a:lnTo>
                  <a:lnTo>
                    <a:pt x="187452" y="437388"/>
                  </a:lnTo>
                  <a:lnTo>
                    <a:pt x="0" y="342900"/>
                  </a:lnTo>
                  <a:lnTo>
                    <a:pt x="0" y="94488"/>
                  </a:lnTo>
                  <a:lnTo>
                    <a:pt x="187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68" name="VectorPath 68"/>
            <p:cNvSpPr/>
            <p:nvPr/>
          </p:nvSpPr>
          <p:spPr>
            <a:xfrm>
              <a:off x="2196084" y="2628900"/>
              <a:ext cx="211836" cy="246888"/>
            </a:xfrm>
            <a:custGeom>
              <a:avLst/>
              <a:gdLst/>
              <a:ahLst/>
              <a:cxnLst/>
              <a:rect l="l" t="t" r="r" b="b"/>
              <a:pathLst>
                <a:path w="211836" h="246888">
                  <a:moveTo>
                    <a:pt x="106680" y="0"/>
                  </a:moveTo>
                  <a:lnTo>
                    <a:pt x="211836" y="53340"/>
                  </a:lnTo>
                  <a:lnTo>
                    <a:pt x="211836" y="193548"/>
                  </a:lnTo>
                  <a:lnTo>
                    <a:pt x="106680" y="246888"/>
                  </a:lnTo>
                  <a:lnTo>
                    <a:pt x="0" y="193548"/>
                  </a:lnTo>
                  <a:lnTo>
                    <a:pt x="0" y="53340"/>
                  </a:lnTo>
                  <a:lnTo>
                    <a:pt x="106680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69" name="TextBox69"/>
          <p:cNvSpPr txBox="1"/>
          <p:nvPr/>
        </p:nvSpPr>
        <p:spPr>
          <a:xfrm>
            <a:off x="2777896" y="2280309"/>
            <a:ext cx="106934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6225" kern="0" spc="75" baseline="-1814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目录</a:t>
            </a:r>
          </a:p>
        </p:txBody>
      </p:sp>
      <p:sp>
        <p:nvSpPr>
          <p:cNvPr id="70" name="TextBox70"/>
          <p:cNvSpPr txBox="1"/>
          <p:nvPr/>
        </p:nvSpPr>
        <p:spPr>
          <a:xfrm>
            <a:off x="5110797" y="1993859"/>
            <a:ext cx="2057401" cy="20833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marR="0" lvl="0" indent="-457200" eaLnBrk="0">
              <a:lnSpc>
                <a:spcPct val="102619"/>
              </a:lnSpc>
              <a:buClr>
                <a:srgbClr val="FF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能测试的概念</a:t>
            </a:r>
          </a:p>
          <a:p>
            <a:pPr marL="0" marR="0" indent="0" eaLnBrk="0">
              <a:lnSpc>
                <a:spcPct val="22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5000"/>
              </a:lnSpc>
            </a:pPr>
            <a:r>
              <a:rPr lang="en-US" altLang="zh-CN" sz="1750" kern="0" spc="0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-2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   </a:t>
            </a:r>
            <a:r>
              <a:rPr lang="en-US" altLang="zh-CN" sz="1750" kern="0" spc="0" baseline="0" noProof="0" dirty="0" err="1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性能测试的策略</a:t>
            </a:r>
            <a:endParaRPr lang="en-US" altLang="zh-CN" sz="1750" kern="0" spc="0" baseline="0" noProof="0" dirty="0">
              <a:solidFill>
                <a:srgbClr val="404040"/>
              </a:solidFill>
              <a:latin typeface="SimSun" pitchFamily="2" charset="0"/>
              <a:ea typeface="SimSun" pitchFamily="2" charset="0"/>
              <a:cs typeface="SimSun" pitchFamily="2" charset="0"/>
            </a:endParaRPr>
          </a:p>
          <a:p>
            <a:pPr marL="0" marR="0" indent="0" eaLnBrk="0">
              <a:lnSpc>
                <a:spcPct val="21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57200" marR="0" lvl="0" indent="-457200" eaLnBrk="0">
              <a:lnSpc>
                <a:spcPct val="102619"/>
              </a:lnSpc>
              <a:buClr>
                <a:srgbClr val="40404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能测试的指标</a:t>
            </a:r>
          </a:p>
          <a:p>
            <a:pPr marL="0" marR="0" indent="0" eaLnBrk="0">
              <a:lnSpc>
                <a:spcPct val="21624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57200" marR="0" lvl="0" indent="-457200" eaLnBrk="0">
              <a:lnSpc>
                <a:spcPct val="102619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能测试的流程</a:t>
            </a:r>
          </a:p>
        </p:txBody>
      </p:sp>
      <p:sp>
        <p:nvSpPr>
          <p:cNvPr id="72" name="TextBox72"/>
          <p:cNvSpPr txBox="1"/>
          <p:nvPr/>
        </p:nvSpPr>
        <p:spPr>
          <a:xfrm>
            <a:off x="2247239" y="2964797"/>
            <a:ext cx="1591107" cy="418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750" kern="0" spc="-15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</a:t>
            </a:r>
            <a:r>
              <a:rPr lang="en-US" altLang="zh-CN" sz="2750" kern="0" spc="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ontents</a:t>
            </a:r>
          </a:p>
        </p:txBody>
      </p:sp>
      <p:grpSp>
        <p:nvGrpSpPr>
          <p:cNvPr id="74" name="Combination 74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75" name="VectorPath 75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76" name="VectorPath 76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2499D0F7-4ED5-46AC-957B-AF811E9DD9FB}"/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9" name="Combination 121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220" name="VectorPath 122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221" name="VectorPath 122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222" name="TextBox1222"/>
          <p:cNvSpPr txBox="1"/>
          <p:nvPr/>
        </p:nvSpPr>
        <p:spPr>
          <a:xfrm>
            <a:off x="802323" y="34558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5-性能测试的流程</a:t>
            </a:r>
          </a:p>
        </p:txBody>
      </p:sp>
      <p:sp>
        <p:nvSpPr>
          <p:cNvPr id="1224" name="VectorPath 122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225" name="A50995DC-D705-41C2-30CB-64D2F2358B14"/>
          <p:cNvPicPr>
            <a:picLocks noChangeAspect="1"/>
          </p:cNvPicPr>
          <p:nvPr/>
        </p:nvPicPr>
        <p:blipFill>
          <a:blip r:embed="rId2" cstate="print">
            <a:extLst>
              <a:ext uri="{7B9EB80C-DBA0-456E-5A5C-5270EDC7C0FC}"/>
            </a:extLst>
          </a:blip>
          <a:srcRect/>
          <a:stretch>
            <a:fillRect/>
          </a:stretch>
        </p:blipFill>
        <p:spPr>
          <a:xfrm>
            <a:off x="969683" y="3003563"/>
            <a:ext cx="5210175" cy="1181100"/>
          </a:xfrm>
          <a:prstGeom prst="rect">
            <a:avLst/>
          </a:prstGeom>
        </p:spPr>
      </p:pic>
      <p:pic>
        <p:nvPicPr>
          <p:cNvPr id="1226" name="15162803-6743-4935-1BEE-A2BA65AA6977"/>
          <p:cNvPicPr>
            <a:picLocks noChangeAspect="1"/>
          </p:cNvPicPr>
          <p:nvPr/>
        </p:nvPicPr>
        <p:blipFill>
          <a:blip r:embed="rId3" cstate="print">
            <a:extLst>
              <a:ext uri="{0CE1C55C-E21F-4427-A662-04BA9725E930}"/>
            </a:extLst>
          </a:blip>
          <a:srcRect/>
          <a:stretch>
            <a:fillRect/>
          </a:stretch>
        </p:blipFill>
        <p:spPr>
          <a:xfrm>
            <a:off x="7798816" y="3003563"/>
            <a:ext cx="2933700" cy="1181100"/>
          </a:xfrm>
          <a:prstGeom prst="rect">
            <a:avLst/>
          </a:prstGeom>
        </p:spPr>
      </p:pic>
      <p:sp>
        <p:nvSpPr>
          <p:cNvPr id="1227" name="TextBox1227"/>
          <p:cNvSpPr txBox="1"/>
          <p:nvPr/>
        </p:nvSpPr>
        <p:spPr>
          <a:xfrm>
            <a:off x="801688" y="1146414"/>
            <a:ext cx="2542184" cy="25288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35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1）性能测试需求分析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8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3200" marR="0" lvl="0" indent="-203200" eaLnBrk="0">
              <a:lnSpc>
                <a:spcPct val="102150"/>
              </a:lnSpc>
              <a:spcAft>
                <a:spcPts val="441"/>
              </a:spcAft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熟</a:t>
            </a:r>
            <a:r>
              <a:rPr lang="en-US" altLang="zh-CN" sz="15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悉被测系统的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业务功能</a:t>
            </a:r>
          </a:p>
          <a:p>
            <a:pPr marL="203200" marR="0" lvl="0" indent="-203200" eaLnBrk="0">
              <a:lnSpc>
                <a:spcPct val="100000"/>
              </a:lnSpc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熟</a:t>
            </a:r>
            <a:r>
              <a:rPr lang="en-US" altLang="zh-CN" sz="15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悉被测系统的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技术架构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4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818794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、明确被测系统</a:t>
            </a:r>
          </a:p>
        </p:txBody>
      </p:sp>
      <p:sp>
        <p:nvSpPr>
          <p:cNvPr id="1228" name="TextBox1228"/>
          <p:cNvSpPr txBox="1"/>
          <p:nvPr/>
        </p:nvSpPr>
        <p:spPr>
          <a:xfrm>
            <a:off x="3897084" y="3389488"/>
            <a:ext cx="172339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、明确测试内容</a:t>
            </a:r>
          </a:p>
        </p:txBody>
      </p:sp>
      <p:sp>
        <p:nvSpPr>
          <p:cNvPr id="1229" name="TextBox1229"/>
          <p:cNvSpPr txBox="1"/>
          <p:nvPr/>
        </p:nvSpPr>
        <p:spPr>
          <a:xfrm>
            <a:off x="8457236" y="3408716"/>
            <a:ext cx="1723389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</a:t>
            </a:r>
            <a:r>
              <a:rPr lang="en-US" altLang="zh-CN" sz="1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、明确测试指标</a:t>
            </a:r>
          </a:p>
        </p:txBody>
      </p:sp>
      <p:pic>
        <p:nvPicPr>
          <p:cNvPr id="1230" name="061210D3-0012-4411-4183-948FE33AE39D"/>
          <p:cNvPicPr>
            <a:picLocks noChangeAspect="1"/>
          </p:cNvPicPr>
          <p:nvPr/>
        </p:nvPicPr>
        <p:blipFill>
          <a:blip r:embed="rId4" cstate="print">
            <a:extLst>
              <a:ext uri="{34F57C67-8608-4829-E481-5AE3225AFCD4}"/>
            </a:extLst>
          </a:blip>
          <a:srcRect/>
          <a:stretch>
            <a:fillRect/>
          </a:stretch>
        </p:blipFill>
        <p:spPr>
          <a:xfrm>
            <a:off x="5521681" y="3003563"/>
            <a:ext cx="2933700" cy="1181100"/>
          </a:xfrm>
          <a:prstGeom prst="rect">
            <a:avLst/>
          </a:prstGeom>
        </p:spPr>
      </p:pic>
      <p:sp>
        <p:nvSpPr>
          <p:cNvPr id="1232" name="TextBox1232"/>
          <p:cNvSpPr txBox="1"/>
          <p:nvPr/>
        </p:nvSpPr>
        <p:spPr>
          <a:xfrm>
            <a:off x="3247387" y="2751373"/>
            <a:ext cx="7360819" cy="30896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66700" marR="0" indent="0" eaLnBrk="0">
              <a:lnSpc>
                <a:spcPct val="102083"/>
              </a:lnSpc>
              <a:spcAft>
                <a:spcPts val="335"/>
              </a:spcAft>
            </a:pP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用户使用频率较高的关键</a:t>
            </a:r>
            <a:r>
              <a:rPr lang="en-US" altLang="zh-CN" sz="1400" kern="0" spc="2013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执行结果与预期指标进行对比</a:t>
            </a: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业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务功能</a:t>
            </a:r>
          </a:p>
        </p:txBody>
      </p:sp>
      <p:sp>
        <p:nvSpPr>
          <p:cNvPr id="1233" name="TextBox1233"/>
          <p:cNvSpPr txBox="1"/>
          <p:nvPr/>
        </p:nvSpPr>
        <p:spPr>
          <a:xfrm>
            <a:off x="3387497" y="1855471"/>
            <a:ext cx="7731659" cy="31979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99283" marR="0" lvl="0" indent="-285750" eaLnBrk="0">
              <a:lnSpc>
                <a:spcPct val="102150"/>
              </a:lnSpc>
              <a:spcAft>
                <a:spcPts val="441"/>
              </a:spcAft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负</a:t>
            </a:r>
            <a:r>
              <a:rPr lang="en-US" altLang="zh-CN" sz="15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载测试</a:t>
            </a:r>
          </a:p>
          <a:p>
            <a:pPr marL="2899283" marR="0" lvl="0" indent="-285750" eaLnBrk="0">
              <a:lnSpc>
                <a:spcPct val="102150"/>
              </a:lnSpc>
              <a:spcAft>
                <a:spcPts val="441"/>
              </a:spcAft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 err="1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稳</a:t>
            </a:r>
            <a:r>
              <a:rPr lang="en-US" altLang="zh-CN" sz="1550" kern="0" spc="0" baseline="0" noProof="0" dirty="0" err="1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定性测试</a:t>
            </a:r>
            <a:endParaRPr lang="en-US" altLang="zh-CN" sz="1550" kern="0" spc="0" baseline="0" noProof="0" dirty="0">
              <a:solidFill>
                <a:srgbClr val="404040"/>
              </a:solidFill>
              <a:latin typeface="SimSun" pitchFamily="2" charset="0"/>
              <a:ea typeface="SimSun" pitchFamily="2" charset="0"/>
              <a:cs typeface="SimSun" pitchFamily="2" charset="0"/>
            </a:endParaRPr>
          </a:p>
          <a:p>
            <a:pPr marL="2899283" marR="0" lvl="0" indent="-285750" eaLnBrk="0">
              <a:lnSpc>
                <a:spcPct val="102150"/>
              </a:lnSpc>
              <a:spcAft>
                <a:spcPts val="441"/>
              </a:spcAft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 err="1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并</a:t>
            </a:r>
            <a:r>
              <a:rPr lang="en-US" altLang="zh-CN" sz="1550" kern="0" spc="0" baseline="0" noProof="0" dirty="0" err="1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发测试</a:t>
            </a:r>
            <a:endParaRPr lang="en-US" altLang="zh-CN" sz="1550" kern="0" spc="0" baseline="0" noProof="0" dirty="0">
              <a:solidFill>
                <a:srgbClr val="404040"/>
              </a:solidFill>
              <a:latin typeface="SimSun" pitchFamily="2" charset="0"/>
              <a:ea typeface="SimSun" pitchFamily="2" charset="0"/>
              <a:cs typeface="SimSun" pitchFamily="2" charset="0"/>
            </a:endParaRPr>
          </a:p>
          <a:p>
            <a:pPr marL="2899283" marR="0" lvl="0" indent="-285750" eaLnBrk="0">
              <a:lnSpc>
                <a:spcPct val="100000"/>
              </a:lnSpc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  <a:r>
              <a:rPr lang="en-US" altLang="zh-CN" sz="15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。。。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79958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1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、明确测试策略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2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98118"/>
              </a:lnSpc>
              <a:spcAft>
                <a:spcPts val="366"/>
              </a:spcAft>
            </a:pPr>
            <a:r>
              <a:rPr lang="en-US" altLang="zh-CN" sz="1550" kern="0" spc="6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业</a:t>
            </a:r>
            <a:r>
              <a:rPr lang="en-US" altLang="zh-CN" sz="1550" kern="0" spc="5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</a:t>
            </a:r>
            <a:r>
              <a:rPr lang="en-US" altLang="zh-CN" sz="1550" kern="0" spc="5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角度：</a:t>
            </a:r>
            <a:r>
              <a:rPr lang="en-US" altLang="zh-CN" sz="1550" kern="0" spc="2954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有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明确需求指标：</a:t>
            </a:r>
          </a:p>
          <a:p>
            <a:pPr marL="88900" marR="0" indent="0" eaLnBrk="0">
              <a:lnSpc>
                <a:spcPct val="100595"/>
              </a:lnSpc>
              <a:spcAft>
                <a:spcPts val="410"/>
              </a:spcAft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</a:p>
          <a:p>
            <a:pPr marL="4870984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无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明确需求指标（分析指标）：</a:t>
            </a:r>
          </a:p>
        </p:txBody>
      </p:sp>
      <p:sp>
        <p:nvSpPr>
          <p:cNvPr id="1234" name="TextBox1234"/>
          <p:cNvSpPr txBox="1"/>
          <p:nvPr/>
        </p:nvSpPr>
        <p:spPr>
          <a:xfrm>
            <a:off x="3387497" y="5053430"/>
            <a:ext cx="1867535" cy="7517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98118"/>
              </a:lnSpc>
              <a:spcAft>
                <a:spcPts val="366"/>
              </a:spcAft>
            </a:pP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技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术角度：</a:t>
            </a:r>
          </a:p>
          <a:p>
            <a:pPr marL="266700" marR="0" lvl="0" indent="-177800" eaLnBrk="0">
              <a:lnSpc>
                <a:spcPct val="102083"/>
              </a:lnSpc>
              <a:spcAft>
                <a:spcPts val="335"/>
              </a:spcAft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逻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辑复杂度高的业务</a:t>
            </a:r>
          </a:p>
          <a:p>
            <a:pPr marL="266700" marR="0" lvl="0" indent="-177800" eaLnBrk="0">
              <a:lnSpc>
                <a:spcPct val="100000"/>
              </a:lnSpc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据量大的业务</a:t>
            </a:r>
          </a:p>
        </p:txBody>
      </p:sp>
      <p:sp>
        <p:nvSpPr>
          <p:cNvPr id="1235" name="TextBox1235"/>
          <p:cNvSpPr txBox="1"/>
          <p:nvPr/>
        </p:nvSpPr>
        <p:spPr>
          <a:xfrm>
            <a:off x="8258480" y="5080158"/>
            <a:ext cx="1708785" cy="737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eaLnBrk="0">
              <a:lnSpc>
                <a:spcPct val="108035"/>
              </a:lnSpc>
              <a:spcAft>
                <a:spcPts val="241"/>
              </a:spcAft>
              <a:buClr>
                <a:srgbClr val="000000"/>
              </a:buClr>
              <a:buFont typeface="Calibri" panose="34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查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找资料</a:t>
            </a:r>
          </a:p>
          <a:p>
            <a:pPr marL="285750" marR="0" lvl="0" indent="-285750" eaLnBrk="0">
              <a:lnSpc>
                <a:spcPct val="108035"/>
              </a:lnSpc>
              <a:spcAft>
                <a:spcPts val="241"/>
              </a:spcAft>
              <a:buClr>
                <a:srgbClr val="000000"/>
              </a:buClr>
              <a:buFont typeface="Calibri" panose="34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类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似的系统对比</a:t>
            </a:r>
          </a:p>
          <a:p>
            <a:pPr marL="285750" marR="0" lvl="0" indent="-285750" eaLnBrk="0">
              <a:lnSpc>
                <a:spcPct val="105654"/>
              </a:lnSpc>
              <a:buClr>
                <a:srgbClr val="000000"/>
              </a:buClr>
              <a:buFont typeface="Calibri" panose="34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对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未来流量的预估</a:t>
            </a:r>
          </a:p>
        </p:txBody>
      </p:sp>
      <p:sp>
        <p:nvSpPr>
          <p:cNvPr id="1237" name="VectorPath 123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238" name="VectorPath 123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CBAF9399-C674-4127-79B8-76414472D8DF}"/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9" name="Combination 123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240" name="VectorPath 124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241" name="VectorPath 124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242" name="TextBox1242"/>
          <p:cNvSpPr txBox="1"/>
          <p:nvPr/>
        </p:nvSpPr>
        <p:spPr>
          <a:xfrm>
            <a:off x="802323" y="34558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5-性能测试的流程</a:t>
            </a:r>
          </a:p>
        </p:txBody>
      </p:sp>
      <p:sp>
        <p:nvSpPr>
          <p:cNvPr id="1244" name="VectorPath 124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245" name="TextBox1245"/>
          <p:cNvSpPr txBox="1"/>
          <p:nvPr/>
        </p:nvSpPr>
        <p:spPr>
          <a:xfrm>
            <a:off x="802323" y="1146414"/>
            <a:ext cx="264287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2）性能测试计划和方案</a:t>
            </a:r>
          </a:p>
        </p:txBody>
      </p:sp>
      <p:sp>
        <p:nvSpPr>
          <p:cNvPr id="1246" name="TextBox1246"/>
          <p:cNvSpPr txBox="1"/>
          <p:nvPr/>
        </p:nvSpPr>
        <p:spPr>
          <a:xfrm>
            <a:off x="1506995" y="1871203"/>
            <a:ext cx="1175385" cy="3857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714"/>
              </a:lnSpc>
              <a:spcAft>
                <a:spcPts val="917"/>
              </a:spcAft>
            </a:pP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01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测什么</a:t>
            </a:r>
          </a:p>
          <a:p>
            <a:pPr marL="285750" marR="0" lvl="0" indent="-285750" eaLnBrk="0">
              <a:lnSpc>
                <a:spcPct val="102380"/>
              </a:lnSpc>
              <a:spcAft>
                <a:spcPts val="840"/>
              </a:spcAft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项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目背景</a:t>
            </a:r>
          </a:p>
          <a:p>
            <a:pPr marL="285750" marR="0" lvl="0" indent="-285750" eaLnBrk="0">
              <a:lnSpc>
                <a:spcPct val="102380"/>
              </a:lnSpc>
              <a:spcAft>
                <a:spcPts val="840"/>
              </a:spcAft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试目的</a:t>
            </a:r>
          </a:p>
          <a:p>
            <a:pPr marL="285750" marR="0" lvl="0" indent="-285750" eaLnBrk="0">
              <a:lnSpc>
                <a:spcPct val="100000"/>
              </a:lnSpc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试范围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714"/>
              </a:lnSpc>
              <a:spcAft>
                <a:spcPts val="917"/>
              </a:spcAft>
            </a:pP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02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谁来测</a:t>
            </a:r>
          </a:p>
          <a:p>
            <a:pPr marL="285750" marR="0" lvl="0" indent="-285750" eaLnBrk="0">
              <a:lnSpc>
                <a:spcPct val="102380"/>
              </a:lnSpc>
              <a:spcAft>
                <a:spcPts val="840"/>
              </a:spcAft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度与分工</a:t>
            </a:r>
          </a:p>
          <a:p>
            <a:pPr marL="285750" marR="0" lvl="0" indent="-285750" eaLnBrk="0">
              <a:lnSpc>
                <a:spcPct val="100000"/>
              </a:lnSpc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交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付清单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714"/>
              </a:lnSpc>
              <a:spcAft>
                <a:spcPts val="917"/>
              </a:spcAft>
            </a:pP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03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怎么测</a:t>
            </a:r>
          </a:p>
          <a:p>
            <a:pPr marL="177800" marR="0" lvl="0" indent="-177800" eaLnBrk="0">
              <a:lnSpc>
                <a:spcPct val="100000"/>
              </a:lnSpc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试策略</a:t>
            </a:r>
          </a:p>
        </p:txBody>
      </p:sp>
      <p:pic>
        <p:nvPicPr>
          <p:cNvPr id="1247" name="B5BDCDAE-4CC2-46B4-199D-B541ECF0CFAC"/>
          <p:cNvPicPr>
            <a:picLocks noChangeAspect="1"/>
          </p:cNvPicPr>
          <p:nvPr/>
        </p:nvPicPr>
        <p:blipFill>
          <a:blip r:embed="rId2" cstate="print">
            <a:extLst>
              <a:ext uri="{A780BCEA-EAA2-4943-9A86-EAA562C58C13}"/>
            </a:extLst>
          </a:blip>
          <a:srcRect/>
          <a:stretch>
            <a:fillRect/>
          </a:stretch>
        </p:blipFill>
        <p:spPr>
          <a:xfrm>
            <a:off x="7477239" y="1528864"/>
            <a:ext cx="1428750" cy="1438275"/>
          </a:xfrm>
          <a:prstGeom prst="rect">
            <a:avLst/>
          </a:prstGeom>
        </p:spPr>
      </p:pic>
      <p:sp>
        <p:nvSpPr>
          <p:cNvPr id="1248" name="VectorPath 1248"/>
          <p:cNvSpPr/>
          <p:nvPr/>
        </p:nvSpPr>
        <p:spPr>
          <a:xfrm>
            <a:off x="8700224" y="2690698"/>
            <a:ext cx="203200" cy="3520313"/>
          </a:xfrm>
          <a:custGeom>
            <a:avLst/>
            <a:gdLst/>
            <a:ahLst/>
            <a:cxnLst/>
            <a:rect l="l" t="t" r="r" b="b"/>
            <a:pathLst>
              <a:path w="203200" h="3520313">
                <a:moveTo>
                  <a:pt x="203200" y="0"/>
                </a:moveTo>
                <a:lnTo>
                  <a:pt x="203200" y="3520313"/>
                </a:lnTo>
                <a:lnTo>
                  <a:pt x="0" y="3520313"/>
                </a:lnTo>
                <a:lnTo>
                  <a:pt x="0" y="0"/>
                </a:lnTo>
                <a:lnTo>
                  <a:pt x="203200" y="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pic>
        <p:nvPicPr>
          <p:cNvPr id="1249" name="CA5C3922-7F1A-4E4E-1C24-237163284175"/>
          <p:cNvPicPr>
            <a:picLocks noChangeAspect="1"/>
          </p:cNvPicPr>
          <p:nvPr/>
        </p:nvPicPr>
        <p:blipFill>
          <a:blip r:embed="rId3" cstate="print">
            <a:extLst>
              <a:ext uri="{E6AC1A00-0789-4BF5-9C1B-274C94E9C35A}"/>
            </a:extLst>
          </a:blip>
          <a:srcRect/>
          <a:stretch>
            <a:fillRect/>
          </a:stretch>
        </p:blipFill>
        <p:spPr>
          <a:xfrm>
            <a:off x="6747599" y="3306648"/>
            <a:ext cx="2200275" cy="2200275"/>
          </a:xfrm>
          <a:prstGeom prst="rect">
            <a:avLst/>
          </a:prstGeom>
        </p:spPr>
      </p:pic>
      <p:sp>
        <p:nvSpPr>
          <p:cNvPr id="1250" name="VectorPath 1250"/>
          <p:cNvSpPr/>
          <p:nvPr/>
        </p:nvSpPr>
        <p:spPr>
          <a:xfrm>
            <a:off x="8660588" y="4403522"/>
            <a:ext cx="280936" cy="2330742"/>
          </a:xfrm>
          <a:custGeom>
            <a:avLst/>
            <a:gdLst/>
            <a:ahLst/>
            <a:cxnLst/>
            <a:rect l="l" t="t" r="r" b="b"/>
            <a:pathLst>
              <a:path w="280936" h="2330742">
                <a:moveTo>
                  <a:pt x="280937" y="178"/>
                </a:moveTo>
                <a:lnTo>
                  <a:pt x="279399" y="2330742"/>
                </a:lnTo>
                <a:lnTo>
                  <a:pt x="-1" y="2330564"/>
                </a:lnTo>
                <a:lnTo>
                  <a:pt x="1537" y="0"/>
                </a:lnTo>
              </a:path>
            </a:pathLst>
          </a:custGeom>
          <a:solidFill>
            <a:srgbClr val="404040">
              <a:alpha val="100000"/>
            </a:srgbClr>
          </a:solidFill>
        </p:spPr>
      </p:sp>
      <p:sp>
        <p:nvSpPr>
          <p:cNvPr id="1251" name="TextBox1251"/>
          <p:cNvSpPr txBox="1"/>
          <p:nvPr/>
        </p:nvSpPr>
        <p:spPr>
          <a:xfrm>
            <a:off x="7712240" y="4153551"/>
            <a:ext cx="559118" cy="6701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4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</a:p>
        </p:txBody>
      </p:sp>
      <p:sp>
        <p:nvSpPr>
          <p:cNvPr id="1253" name="TextBox1253"/>
          <p:cNvSpPr txBox="1"/>
          <p:nvPr/>
        </p:nvSpPr>
        <p:spPr>
          <a:xfrm>
            <a:off x="3220877" y="1974584"/>
            <a:ext cx="5073327" cy="2664127"/>
          </a:xfrm>
          <a:prstGeom prst="rect">
            <a:avLst/>
          </a:prstGeom>
          <a:noFill/>
        </p:spPr>
        <p:txBody>
          <a:bodyPr wrap="square" lIns="0" tIns="99060" rIns="0" bIns="0" rtlCol="0">
            <a:spAutoFit/>
          </a:bodyPr>
          <a:lstStyle/>
          <a:p>
            <a:pPr marL="4686647" marR="0" indent="0" eaLnBrk="0">
              <a:lnSpc>
                <a:spcPct val="99393"/>
              </a:lnSpc>
              <a:spcBef>
                <a:spcPts val="782"/>
              </a:spcBef>
            </a:pPr>
            <a:r>
              <a:rPr lang="en-US" altLang="zh-CN" sz="2750" kern="0" spc="-15" baseline="0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2750" kern="0" spc="0" baseline="0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</a:p>
          <a:p>
            <a:pPr marL="0" marR="0" indent="0" eaLnBrk="0">
              <a:lnSpc>
                <a:spcPct val="2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8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pic>
        <p:nvPicPr>
          <p:cNvPr id="1254" name="5DDE9931-7469-4870-48B6-C998BD26963A"/>
          <p:cNvPicPr>
            <a:picLocks noChangeAspect="1"/>
          </p:cNvPicPr>
          <p:nvPr/>
        </p:nvPicPr>
        <p:blipFill>
          <a:blip r:embed="rId4" cstate="print">
            <a:extLst>
              <a:ext uri="{A7BF2498-189C-4C7D-AFB0-F50C2B5D572F}"/>
            </a:extLst>
          </a:blip>
          <a:srcRect/>
          <a:stretch>
            <a:fillRect/>
          </a:stretch>
        </p:blipFill>
        <p:spPr>
          <a:xfrm>
            <a:off x="9065350" y="2563698"/>
            <a:ext cx="1914525" cy="1914525"/>
          </a:xfrm>
          <a:prstGeom prst="rect">
            <a:avLst/>
          </a:prstGeom>
        </p:spPr>
      </p:pic>
      <p:sp>
        <p:nvSpPr>
          <p:cNvPr id="1255" name="VectorPath 1255"/>
          <p:cNvSpPr/>
          <p:nvPr/>
        </p:nvSpPr>
        <p:spPr>
          <a:xfrm>
            <a:off x="9065350" y="4015270"/>
            <a:ext cx="254000" cy="2718905"/>
          </a:xfrm>
          <a:custGeom>
            <a:avLst/>
            <a:gdLst/>
            <a:ahLst/>
            <a:cxnLst/>
            <a:rect l="l" t="t" r="r" b="b"/>
            <a:pathLst>
              <a:path w="254000" h="2718905">
                <a:moveTo>
                  <a:pt x="254000" y="0"/>
                </a:moveTo>
                <a:lnTo>
                  <a:pt x="254000" y="2718905"/>
                </a:lnTo>
                <a:lnTo>
                  <a:pt x="0" y="2718905"/>
                </a:lnTo>
                <a:lnTo>
                  <a:pt x="0" y="0"/>
                </a:lnTo>
                <a:lnTo>
                  <a:pt x="254000" y="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1256" name="TextBox1256"/>
          <p:cNvSpPr txBox="1"/>
          <p:nvPr/>
        </p:nvSpPr>
        <p:spPr>
          <a:xfrm>
            <a:off x="9906560" y="3275786"/>
            <a:ext cx="507682" cy="601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950" kern="0" spc="0" baseline="0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</a:p>
        </p:txBody>
      </p:sp>
      <p:sp>
        <p:nvSpPr>
          <p:cNvPr id="1258" name="VectorPath 125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259" name="VectorPath 125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3EC8706-78E2-4AF2-79E9-C1A94D693E12}"/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" name="TextBox1260"/>
          <p:cNvSpPr txBox="1"/>
          <p:nvPr/>
        </p:nvSpPr>
        <p:spPr>
          <a:xfrm>
            <a:off x="802323" y="308046"/>
            <a:ext cx="2602230" cy="357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3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23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5-性能测试的流程</a:t>
            </a:r>
          </a:p>
        </p:txBody>
      </p:sp>
      <p:sp>
        <p:nvSpPr>
          <p:cNvPr id="1261" name="VectorPath 126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262" name="TextBox1262"/>
          <p:cNvSpPr txBox="1"/>
          <p:nvPr/>
        </p:nvSpPr>
        <p:spPr>
          <a:xfrm>
            <a:off x="802323" y="1146414"/>
            <a:ext cx="195326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3）性能测试用例</a:t>
            </a:r>
          </a:p>
        </p:txBody>
      </p:sp>
      <p:pic>
        <p:nvPicPr>
          <p:cNvPr id="1263" name="E2ABD713-E0E3-40C4-2F4A-147310DA472A"/>
          <p:cNvPicPr>
            <a:picLocks noChangeAspect="1"/>
          </p:cNvPicPr>
          <p:nvPr/>
        </p:nvPicPr>
        <p:blipFill>
          <a:blip r:embed="rId2" cstate="print">
            <a:extLst>
              <a:ext uri="{67B08CEF-A3BE-49B6-D217-A5DC1A3E9EB6}"/>
            </a:extLst>
          </a:blip>
          <a:srcRect/>
          <a:stretch>
            <a:fillRect/>
          </a:stretch>
        </p:blipFill>
        <p:spPr>
          <a:xfrm>
            <a:off x="2072640" y="1546860"/>
            <a:ext cx="5687568" cy="4924044"/>
          </a:xfrm>
          <a:prstGeom prst="rect">
            <a:avLst/>
          </a:prstGeom>
        </p:spPr>
      </p:pic>
      <p:sp>
        <p:nvSpPr>
          <p:cNvPr id="1264" name="TextBox1264"/>
          <p:cNvSpPr txBox="1"/>
          <p:nvPr/>
        </p:nvSpPr>
        <p:spPr>
          <a:xfrm>
            <a:off x="0" y="6501705"/>
            <a:ext cx="12192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010150" marR="0" indent="0" eaLnBrk="0">
              <a:lnSpc>
                <a:spcPct val="100000"/>
              </a:lnSpc>
              <a:tabLst>
                <a:tab pos="12190094" algn="l"/>
              </a:tabLst>
            </a:pPr>
            <a:r>
              <a:rPr sz="1800" u="sng" kern="0" baseline="0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	</a:t>
            </a:r>
          </a:p>
        </p:txBody>
      </p:sp>
      <p:sp>
        <p:nvSpPr>
          <p:cNvPr id="1266" name="VectorPath 126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grpSp>
        <p:nvGrpSpPr>
          <p:cNvPr id="1267" name="Combination 126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268" name="VectorPath 126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269" name="VectorPath 126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28319A42-B0D6-4800-0BC6-DDE1B9FCAB11}"/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1" name="Combination 127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272" name="VectorPath 127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273" name="VectorPath 127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274" name="TextBox1274"/>
          <p:cNvSpPr txBox="1"/>
          <p:nvPr/>
        </p:nvSpPr>
        <p:spPr>
          <a:xfrm>
            <a:off x="802323" y="34558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5-性能测试的流程</a:t>
            </a:r>
          </a:p>
        </p:txBody>
      </p:sp>
      <p:sp>
        <p:nvSpPr>
          <p:cNvPr id="1276" name="VectorPath 127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277" name="34E9AEE8-B7DB-4DB9-B6C9-55EB047AD25A"/>
          <p:cNvPicPr>
            <a:picLocks noChangeAspect="1"/>
          </p:cNvPicPr>
          <p:nvPr/>
        </p:nvPicPr>
        <p:blipFill>
          <a:blip r:embed="rId2" cstate="print">
            <a:extLst>
              <a:ext uri="{A2F4A16C-6F4B-4367-57E5-A3796A9B043D}"/>
            </a:extLst>
          </a:blip>
          <a:srcRect/>
          <a:stretch>
            <a:fillRect/>
          </a:stretch>
        </p:blipFill>
        <p:spPr>
          <a:xfrm>
            <a:off x="2027670" y="4705592"/>
            <a:ext cx="2076450" cy="762000"/>
          </a:xfrm>
          <a:prstGeom prst="rect">
            <a:avLst/>
          </a:prstGeom>
        </p:spPr>
      </p:pic>
      <p:grpSp>
        <p:nvGrpSpPr>
          <p:cNvPr id="1278" name="Combination 1278"/>
          <p:cNvGrpSpPr/>
          <p:nvPr/>
        </p:nvGrpSpPr>
        <p:grpSpPr>
          <a:xfrm>
            <a:off x="3962667" y="4736719"/>
            <a:ext cx="6150661" cy="636194"/>
            <a:chOff x="3962667" y="4736719"/>
            <a:chExt cx="6150661" cy="636194"/>
          </a:xfrm>
        </p:grpSpPr>
        <p:sp>
          <p:nvSpPr>
            <p:cNvPr id="1279" name="VectorPath 1279"/>
            <p:cNvSpPr/>
            <p:nvPr/>
          </p:nvSpPr>
          <p:spPr>
            <a:xfrm>
              <a:off x="3966972" y="4741164"/>
              <a:ext cx="6141720" cy="626364"/>
            </a:xfrm>
            <a:custGeom>
              <a:avLst/>
              <a:gdLst/>
              <a:ahLst/>
              <a:cxnLst/>
              <a:rect l="l" t="t" r="r" b="b"/>
              <a:pathLst>
                <a:path w="6141720" h="626364">
                  <a:moveTo>
                    <a:pt x="0" y="0"/>
                  </a:moveTo>
                  <a:lnTo>
                    <a:pt x="6141720" y="0"/>
                  </a:lnTo>
                  <a:lnTo>
                    <a:pt x="6141720" y="626364"/>
                  </a:lnTo>
                  <a:lnTo>
                    <a:pt x="0" y="626364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280" name="VectorPath 1280"/>
            <p:cNvSpPr/>
            <p:nvPr/>
          </p:nvSpPr>
          <p:spPr>
            <a:xfrm>
              <a:off x="3962667" y="4736719"/>
              <a:ext cx="6150661" cy="636194"/>
            </a:xfrm>
            <a:custGeom>
              <a:avLst/>
              <a:gdLst/>
              <a:ahLst/>
              <a:cxnLst/>
              <a:rect l="l" t="t" r="r" b="b"/>
              <a:pathLst>
                <a:path w="6150661" h="636194">
                  <a:moveTo>
                    <a:pt x="6147372" y="228"/>
                  </a:moveTo>
                  <a:lnTo>
                    <a:pt x="6148705" y="915"/>
                  </a:lnTo>
                  <a:lnTo>
                    <a:pt x="6149746" y="1968"/>
                  </a:lnTo>
                  <a:lnTo>
                    <a:pt x="6150433" y="3289"/>
                  </a:lnTo>
                  <a:lnTo>
                    <a:pt x="6150661" y="4763"/>
                  </a:lnTo>
                  <a:lnTo>
                    <a:pt x="6150661" y="631431"/>
                  </a:lnTo>
                  <a:lnTo>
                    <a:pt x="6150433" y="632892"/>
                  </a:lnTo>
                  <a:lnTo>
                    <a:pt x="6149746" y="634225"/>
                  </a:lnTo>
                  <a:lnTo>
                    <a:pt x="6148705" y="635279"/>
                  </a:lnTo>
                  <a:lnTo>
                    <a:pt x="6147372" y="635953"/>
                  </a:lnTo>
                  <a:lnTo>
                    <a:pt x="6145899" y="636194"/>
                  </a:lnTo>
                  <a:lnTo>
                    <a:pt x="4763" y="636194"/>
                  </a:lnTo>
                  <a:lnTo>
                    <a:pt x="3289" y="635953"/>
                  </a:lnTo>
                  <a:lnTo>
                    <a:pt x="1956" y="635279"/>
                  </a:lnTo>
                  <a:lnTo>
                    <a:pt x="902" y="634225"/>
                  </a:lnTo>
                  <a:lnTo>
                    <a:pt x="229" y="632892"/>
                  </a:lnTo>
                  <a:lnTo>
                    <a:pt x="0" y="631431"/>
                  </a:lnTo>
                  <a:lnTo>
                    <a:pt x="0" y="4763"/>
                  </a:lnTo>
                  <a:lnTo>
                    <a:pt x="229" y="3289"/>
                  </a:lnTo>
                  <a:lnTo>
                    <a:pt x="902" y="1968"/>
                  </a:lnTo>
                  <a:lnTo>
                    <a:pt x="1956" y="915"/>
                  </a:lnTo>
                  <a:lnTo>
                    <a:pt x="3289" y="228"/>
                  </a:lnTo>
                  <a:lnTo>
                    <a:pt x="4763" y="0"/>
                  </a:lnTo>
                  <a:lnTo>
                    <a:pt x="6145899" y="0"/>
                  </a:lnTo>
                  <a:moveTo>
                    <a:pt x="9525" y="9525"/>
                  </a:moveTo>
                  <a:lnTo>
                    <a:pt x="9525" y="626669"/>
                  </a:lnTo>
                  <a:lnTo>
                    <a:pt x="6141136" y="626669"/>
                  </a:lnTo>
                  <a:lnTo>
                    <a:pt x="6141136" y="9525"/>
                  </a:lnTo>
                </a:path>
              </a:pathLst>
            </a:custGeom>
            <a:solidFill>
              <a:srgbClr val="D5D0B5">
                <a:alpha val="100000"/>
              </a:srgbClr>
            </a:solidFill>
          </p:spPr>
        </p:sp>
      </p:grpSp>
      <p:pic>
        <p:nvPicPr>
          <p:cNvPr id="1281" name="26AC994B-9E6E-4F44-80B0-1B1219204B0E"/>
          <p:cNvPicPr>
            <a:picLocks noChangeAspect="1"/>
          </p:cNvPicPr>
          <p:nvPr/>
        </p:nvPicPr>
        <p:blipFill>
          <a:blip r:embed="rId3" cstate="print">
            <a:extLst>
              <a:ext uri="{AA4C6233-9641-4674-DA66-65F1DE2617FA}"/>
            </a:extLst>
          </a:blip>
          <a:srcRect/>
          <a:stretch>
            <a:fillRect/>
          </a:stretch>
        </p:blipFill>
        <p:spPr>
          <a:xfrm>
            <a:off x="2027670" y="3839655"/>
            <a:ext cx="2076450" cy="762000"/>
          </a:xfrm>
          <a:prstGeom prst="rect">
            <a:avLst/>
          </a:prstGeom>
        </p:spPr>
      </p:pic>
      <p:grpSp>
        <p:nvGrpSpPr>
          <p:cNvPr id="1282" name="Combination 1282"/>
          <p:cNvGrpSpPr/>
          <p:nvPr/>
        </p:nvGrpSpPr>
        <p:grpSpPr>
          <a:xfrm>
            <a:off x="3962667" y="3870782"/>
            <a:ext cx="6150661" cy="636193"/>
            <a:chOff x="3962667" y="3870782"/>
            <a:chExt cx="6150661" cy="636193"/>
          </a:xfrm>
        </p:grpSpPr>
        <p:sp>
          <p:nvSpPr>
            <p:cNvPr id="1283" name="VectorPath 1283"/>
            <p:cNvSpPr/>
            <p:nvPr/>
          </p:nvSpPr>
          <p:spPr>
            <a:xfrm>
              <a:off x="3966972" y="3875532"/>
              <a:ext cx="6141720" cy="626364"/>
            </a:xfrm>
            <a:custGeom>
              <a:avLst/>
              <a:gdLst/>
              <a:ahLst/>
              <a:cxnLst/>
              <a:rect l="l" t="t" r="r" b="b"/>
              <a:pathLst>
                <a:path w="6141720" h="626364">
                  <a:moveTo>
                    <a:pt x="0" y="0"/>
                  </a:moveTo>
                  <a:lnTo>
                    <a:pt x="6141720" y="0"/>
                  </a:lnTo>
                  <a:lnTo>
                    <a:pt x="6141720" y="626364"/>
                  </a:lnTo>
                  <a:lnTo>
                    <a:pt x="0" y="626364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284" name="VectorPath 1284"/>
            <p:cNvSpPr/>
            <p:nvPr/>
          </p:nvSpPr>
          <p:spPr>
            <a:xfrm>
              <a:off x="3962667" y="3870782"/>
              <a:ext cx="6150661" cy="636193"/>
            </a:xfrm>
            <a:custGeom>
              <a:avLst/>
              <a:gdLst/>
              <a:ahLst/>
              <a:cxnLst/>
              <a:rect l="l" t="t" r="r" b="b"/>
              <a:pathLst>
                <a:path w="6150661" h="636193">
                  <a:moveTo>
                    <a:pt x="6147372" y="241"/>
                  </a:moveTo>
                  <a:lnTo>
                    <a:pt x="6148705" y="914"/>
                  </a:lnTo>
                  <a:lnTo>
                    <a:pt x="6149746" y="1968"/>
                  </a:lnTo>
                  <a:lnTo>
                    <a:pt x="6150433" y="3302"/>
                  </a:lnTo>
                  <a:lnTo>
                    <a:pt x="6150661" y="4763"/>
                  </a:lnTo>
                  <a:lnTo>
                    <a:pt x="6150661" y="631431"/>
                  </a:lnTo>
                  <a:lnTo>
                    <a:pt x="6150433" y="632904"/>
                  </a:lnTo>
                  <a:lnTo>
                    <a:pt x="6149746" y="634225"/>
                  </a:lnTo>
                  <a:lnTo>
                    <a:pt x="6148705" y="635279"/>
                  </a:lnTo>
                  <a:lnTo>
                    <a:pt x="6147372" y="635965"/>
                  </a:lnTo>
                  <a:lnTo>
                    <a:pt x="6145899" y="636193"/>
                  </a:lnTo>
                  <a:lnTo>
                    <a:pt x="4763" y="636193"/>
                  </a:lnTo>
                  <a:lnTo>
                    <a:pt x="3289" y="635965"/>
                  </a:lnTo>
                  <a:lnTo>
                    <a:pt x="1956" y="635279"/>
                  </a:lnTo>
                  <a:lnTo>
                    <a:pt x="902" y="634225"/>
                  </a:lnTo>
                  <a:lnTo>
                    <a:pt x="229" y="632904"/>
                  </a:lnTo>
                  <a:lnTo>
                    <a:pt x="0" y="631431"/>
                  </a:lnTo>
                  <a:lnTo>
                    <a:pt x="0" y="4763"/>
                  </a:lnTo>
                  <a:lnTo>
                    <a:pt x="229" y="3302"/>
                  </a:lnTo>
                  <a:lnTo>
                    <a:pt x="902" y="1968"/>
                  </a:lnTo>
                  <a:lnTo>
                    <a:pt x="1956" y="914"/>
                  </a:lnTo>
                  <a:lnTo>
                    <a:pt x="3289" y="241"/>
                  </a:lnTo>
                  <a:lnTo>
                    <a:pt x="4763" y="0"/>
                  </a:lnTo>
                  <a:lnTo>
                    <a:pt x="6145899" y="0"/>
                  </a:lnTo>
                  <a:moveTo>
                    <a:pt x="9525" y="9525"/>
                  </a:moveTo>
                  <a:lnTo>
                    <a:pt x="9525" y="626669"/>
                  </a:lnTo>
                  <a:lnTo>
                    <a:pt x="6141136" y="626669"/>
                  </a:lnTo>
                  <a:lnTo>
                    <a:pt x="6141136" y="9525"/>
                  </a:lnTo>
                </a:path>
              </a:pathLst>
            </a:custGeom>
            <a:solidFill>
              <a:srgbClr val="D5D0B5">
                <a:alpha val="100000"/>
              </a:srgbClr>
            </a:solidFill>
          </p:spPr>
        </p:sp>
      </p:grpSp>
      <p:pic>
        <p:nvPicPr>
          <p:cNvPr id="1285" name="9A58C034-14C9-4794-6568-EECB2434D62B"/>
          <p:cNvPicPr>
            <a:picLocks noChangeAspect="1"/>
          </p:cNvPicPr>
          <p:nvPr/>
        </p:nvPicPr>
        <p:blipFill>
          <a:blip r:embed="rId2" cstate="print">
            <a:extLst>
              <a:ext uri="{9C6891BB-1DE4-48AF-3DA1-BD8114B5C730}"/>
            </a:extLst>
          </a:blip>
          <a:srcRect/>
          <a:stretch>
            <a:fillRect/>
          </a:stretch>
        </p:blipFill>
        <p:spPr>
          <a:xfrm>
            <a:off x="2027670" y="2973730"/>
            <a:ext cx="2076450" cy="762000"/>
          </a:xfrm>
          <a:prstGeom prst="rect">
            <a:avLst/>
          </a:prstGeom>
        </p:spPr>
      </p:pic>
      <p:grpSp>
        <p:nvGrpSpPr>
          <p:cNvPr id="1286" name="Combination 1286"/>
          <p:cNvGrpSpPr/>
          <p:nvPr/>
        </p:nvGrpSpPr>
        <p:grpSpPr>
          <a:xfrm>
            <a:off x="3962667" y="3004858"/>
            <a:ext cx="6150661" cy="636181"/>
            <a:chOff x="3962667" y="3004858"/>
            <a:chExt cx="6150661" cy="636181"/>
          </a:xfrm>
        </p:grpSpPr>
        <p:sp>
          <p:nvSpPr>
            <p:cNvPr id="1287" name="VectorPath 1287"/>
            <p:cNvSpPr/>
            <p:nvPr/>
          </p:nvSpPr>
          <p:spPr>
            <a:xfrm>
              <a:off x="3966972" y="3009900"/>
              <a:ext cx="6141720" cy="626364"/>
            </a:xfrm>
            <a:custGeom>
              <a:avLst/>
              <a:gdLst/>
              <a:ahLst/>
              <a:cxnLst/>
              <a:rect l="l" t="t" r="r" b="b"/>
              <a:pathLst>
                <a:path w="6141720" h="626364">
                  <a:moveTo>
                    <a:pt x="0" y="0"/>
                  </a:moveTo>
                  <a:lnTo>
                    <a:pt x="6141720" y="0"/>
                  </a:lnTo>
                  <a:lnTo>
                    <a:pt x="6141720" y="626364"/>
                  </a:lnTo>
                  <a:lnTo>
                    <a:pt x="0" y="626364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288" name="VectorPath 1288"/>
            <p:cNvSpPr/>
            <p:nvPr/>
          </p:nvSpPr>
          <p:spPr>
            <a:xfrm>
              <a:off x="3962667" y="3004858"/>
              <a:ext cx="6150661" cy="636181"/>
            </a:xfrm>
            <a:custGeom>
              <a:avLst/>
              <a:gdLst/>
              <a:ahLst/>
              <a:cxnLst/>
              <a:rect l="l" t="t" r="r" b="b"/>
              <a:pathLst>
                <a:path w="6150661" h="636181">
                  <a:moveTo>
                    <a:pt x="6147372" y="229"/>
                  </a:moveTo>
                  <a:lnTo>
                    <a:pt x="6148705" y="901"/>
                  </a:lnTo>
                  <a:lnTo>
                    <a:pt x="6149746" y="1956"/>
                  </a:lnTo>
                  <a:lnTo>
                    <a:pt x="6150433" y="3289"/>
                  </a:lnTo>
                  <a:lnTo>
                    <a:pt x="6150661" y="4762"/>
                  </a:lnTo>
                  <a:lnTo>
                    <a:pt x="6150661" y="631418"/>
                  </a:lnTo>
                  <a:lnTo>
                    <a:pt x="6150433" y="632891"/>
                  </a:lnTo>
                  <a:lnTo>
                    <a:pt x="6149746" y="634225"/>
                  </a:lnTo>
                  <a:lnTo>
                    <a:pt x="6148705" y="635279"/>
                  </a:lnTo>
                  <a:lnTo>
                    <a:pt x="6147372" y="635952"/>
                  </a:lnTo>
                  <a:lnTo>
                    <a:pt x="6145899" y="636181"/>
                  </a:lnTo>
                  <a:lnTo>
                    <a:pt x="4763" y="636181"/>
                  </a:lnTo>
                  <a:lnTo>
                    <a:pt x="3289" y="635952"/>
                  </a:lnTo>
                  <a:lnTo>
                    <a:pt x="1956" y="635279"/>
                  </a:lnTo>
                  <a:lnTo>
                    <a:pt x="902" y="634225"/>
                  </a:lnTo>
                  <a:lnTo>
                    <a:pt x="229" y="632891"/>
                  </a:lnTo>
                  <a:lnTo>
                    <a:pt x="0" y="631418"/>
                  </a:lnTo>
                  <a:lnTo>
                    <a:pt x="0" y="4762"/>
                  </a:lnTo>
                  <a:lnTo>
                    <a:pt x="229" y="3289"/>
                  </a:lnTo>
                  <a:lnTo>
                    <a:pt x="902" y="1956"/>
                  </a:lnTo>
                  <a:lnTo>
                    <a:pt x="1956" y="901"/>
                  </a:lnTo>
                  <a:lnTo>
                    <a:pt x="3289" y="229"/>
                  </a:lnTo>
                  <a:lnTo>
                    <a:pt x="4763" y="0"/>
                  </a:lnTo>
                  <a:lnTo>
                    <a:pt x="6145899" y="0"/>
                  </a:lnTo>
                  <a:moveTo>
                    <a:pt x="9525" y="9525"/>
                  </a:moveTo>
                  <a:lnTo>
                    <a:pt x="9525" y="626656"/>
                  </a:lnTo>
                  <a:lnTo>
                    <a:pt x="6141136" y="626656"/>
                  </a:lnTo>
                  <a:lnTo>
                    <a:pt x="6141136" y="9525"/>
                  </a:lnTo>
                </a:path>
              </a:pathLst>
            </a:custGeom>
            <a:solidFill>
              <a:srgbClr val="D5D0B5">
                <a:alpha val="100000"/>
              </a:srgbClr>
            </a:solidFill>
          </p:spPr>
        </p:sp>
      </p:grpSp>
      <p:pic>
        <p:nvPicPr>
          <p:cNvPr id="1289" name="FFBDF26F-B42A-4594-4974-B6D296B8BEDF"/>
          <p:cNvPicPr>
            <a:picLocks noChangeAspect="1"/>
          </p:cNvPicPr>
          <p:nvPr/>
        </p:nvPicPr>
        <p:blipFill>
          <a:blip r:embed="rId4" cstate="print">
            <a:extLst>
              <a:ext uri="{E2EC4CC9-9736-4D40-A382-BADCC6483B99}"/>
            </a:extLst>
          </a:blip>
          <a:srcRect/>
          <a:stretch>
            <a:fillRect/>
          </a:stretch>
        </p:blipFill>
        <p:spPr>
          <a:xfrm>
            <a:off x="2027670" y="2107794"/>
            <a:ext cx="2076450" cy="762000"/>
          </a:xfrm>
          <a:prstGeom prst="rect">
            <a:avLst/>
          </a:prstGeom>
        </p:spPr>
      </p:pic>
      <p:grpSp>
        <p:nvGrpSpPr>
          <p:cNvPr id="1290" name="Combination 1290"/>
          <p:cNvGrpSpPr/>
          <p:nvPr/>
        </p:nvGrpSpPr>
        <p:grpSpPr>
          <a:xfrm>
            <a:off x="3962667" y="2138921"/>
            <a:ext cx="6150661" cy="636194"/>
            <a:chOff x="3962667" y="2138921"/>
            <a:chExt cx="6150661" cy="636194"/>
          </a:xfrm>
        </p:grpSpPr>
        <p:sp>
          <p:nvSpPr>
            <p:cNvPr id="1291" name="VectorPath 1291"/>
            <p:cNvSpPr/>
            <p:nvPr/>
          </p:nvSpPr>
          <p:spPr>
            <a:xfrm>
              <a:off x="3966972" y="2144268"/>
              <a:ext cx="6141720" cy="626364"/>
            </a:xfrm>
            <a:custGeom>
              <a:avLst/>
              <a:gdLst/>
              <a:ahLst/>
              <a:cxnLst/>
              <a:rect l="l" t="t" r="r" b="b"/>
              <a:pathLst>
                <a:path w="6141720" h="626364">
                  <a:moveTo>
                    <a:pt x="0" y="0"/>
                  </a:moveTo>
                  <a:lnTo>
                    <a:pt x="6141720" y="0"/>
                  </a:lnTo>
                  <a:lnTo>
                    <a:pt x="6141720" y="626364"/>
                  </a:lnTo>
                  <a:lnTo>
                    <a:pt x="0" y="626364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292" name="VectorPath 1292"/>
            <p:cNvSpPr/>
            <p:nvPr/>
          </p:nvSpPr>
          <p:spPr>
            <a:xfrm>
              <a:off x="3962667" y="2138921"/>
              <a:ext cx="6150661" cy="636194"/>
            </a:xfrm>
            <a:custGeom>
              <a:avLst/>
              <a:gdLst/>
              <a:ahLst/>
              <a:cxnLst/>
              <a:rect l="l" t="t" r="r" b="b"/>
              <a:pathLst>
                <a:path w="6150661" h="636194">
                  <a:moveTo>
                    <a:pt x="6147372" y="241"/>
                  </a:moveTo>
                  <a:lnTo>
                    <a:pt x="6148705" y="914"/>
                  </a:lnTo>
                  <a:lnTo>
                    <a:pt x="6149746" y="1968"/>
                  </a:lnTo>
                  <a:lnTo>
                    <a:pt x="6150433" y="3289"/>
                  </a:lnTo>
                  <a:lnTo>
                    <a:pt x="6150661" y="4763"/>
                  </a:lnTo>
                  <a:lnTo>
                    <a:pt x="6150661" y="631431"/>
                  </a:lnTo>
                  <a:lnTo>
                    <a:pt x="6150433" y="632904"/>
                  </a:lnTo>
                  <a:lnTo>
                    <a:pt x="6149746" y="634225"/>
                  </a:lnTo>
                  <a:lnTo>
                    <a:pt x="6148705" y="635279"/>
                  </a:lnTo>
                  <a:lnTo>
                    <a:pt x="6147372" y="635965"/>
                  </a:lnTo>
                  <a:lnTo>
                    <a:pt x="6145899" y="636194"/>
                  </a:lnTo>
                  <a:lnTo>
                    <a:pt x="4763" y="636194"/>
                  </a:lnTo>
                  <a:lnTo>
                    <a:pt x="3289" y="635965"/>
                  </a:lnTo>
                  <a:lnTo>
                    <a:pt x="1956" y="635279"/>
                  </a:lnTo>
                  <a:lnTo>
                    <a:pt x="902" y="634225"/>
                  </a:lnTo>
                  <a:lnTo>
                    <a:pt x="229" y="632904"/>
                  </a:lnTo>
                  <a:lnTo>
                    <a:pt x="0" y="631431"/>
                  </a:lnTo>
                  <a:lnTo>
                    <a:pt x="0" y="4763"/>
                  </a:lnTo>
                  <a:lnTo>
                    <a:pt x="229" y="3289"/>
                  </a:lnTo>
                  <a:lnTo>
                    <a:pt x="902" y="1968"/>
                  </a:lnTo>
                  <a:lnTo>
                    <a:pt x="1956" y="914"/>
                  </a:lnTo>
                  <a:lnTo>
                    <a:pt x="3289" y="241"/>
                  </a:lnTo>
                  <a:lnTo>
                    <a:pt x="4763" y="0"/>
                  </a:lnTo>
                  <a:lnTo>
                    <a:pt x="6145899" y="0"/>
                  </a:lnTo>
                  <a:moveTo>
                    <a:pt x="9525" y="9525"/>
                  </a:moveTo>
                  <a:lnTo>
                    <a:pt x="9525" y="626669"/>
                  </a:lnTo>
                  <a:lnTo>
                    <a:pt x="6141136" y="626669"/>
                  </a:lnTo>
                  <a:lnTo>
                    <a:pt x="6141136" y="9525"/>
                  </a:lnTo>
                </a:path>
              </a:pathLst>
            </a:custGeom>
            <a:solidFill>
              <a:srgbClr val="D5D0B5">
                <a:alpha val="100000"/>
              </a:srgbClr>
            </a:solidFill>
          </p:spPr>
        </p:sp>
      </p:grpSp>
      <p:sp>
        <p:nvSpPr>
          <p:cNvPr id="1293" name="TextBox1293"/>
          <p:cNvSpPr txBox="1"/>
          <p:nvPr/>
        </p:nvSpPr>
        <p:spPr>
          <a:xfrm>
            <a:off x="802323" y="1146414"/>
            <a:ext cx="9040190" cy="41809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4）性能测试执行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883356" marR="0" lvl="0" indent="-285750" eaLnBrk="0">
              <a:lnSpc>
                <a:spcPct val="100000"/>
              </a:lnSpc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 err="1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搭</a:t>
            </a:r>
            <a:r>
              <a:rPr lang="en-US" altLang="zh-CN" sz="1400" kern="0" spc="0" baseline="0" noProof="0" dirty="0" err="1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建性能测试环境，包括硬件环境、软件环境、网络环境</a:t>
            </a:r>
            <a:endParaRPr lang="en-US" altLang="zh-CN" sz="1400" kern="0" spc="0" baseline="0" noProof="0" dirty="0">
              <a:solidFill>
                <a:srgbClr val="404040"/>
              </a:solidFill>
              <a:latin typeface="SimSun" pitchFamily="2" charset="0"/>
              <a:ea typeface="SimSun" pitchFamily="2" charset="0"/>
              <a:cs typeface="SimSun" pitchFamily="2" charset="0"/>
            </a:endParaRPr>
          </a:p>
          <a:p>
            <a:pPr marL="3597606" marR="0" lvl="0" eaLnBrk="0">
              <a:lnSpc>
                <a:spcPct val="100000"/>
              </a:lnSpc>
              <a:buClr>
                <a:srgbClr val="404040"/>
              </a:buClr>
            </a:pPr>
            <a:endParaRPr lang="en-US" altLang="zh-CN" sz="1400" kern="0" spc="0" baseline="0" noProof="0" dirty="0">
              <a:solidFill>
                <a:srgbClr val="404040"/>
              </a:solidFill>
              <a:latin typeface="SimSun" pitchFamily="2" charset="0"/>
              <a:ea typeface="SimSun" pitchFamily="2" charset="0"/>
              <a:cs typeface="SimSun" pitchFamily="2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883356" marR="0" lvl="0" indent="-285750" eaLnBrk="0">
              <a:lnSpc>
                <a:spcPct val="100000"/>
              </a:lnSpc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示：脚本可以自己编写，也可以使用工具来录制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883356" marR="0" lvl="0" indent="-285750" eaLnBrk="0">
              <a:lnSpc>
                <a:spcPct val="97619"/>
              </a:lnSpc>
              <a:spcAft>
                <a:spcPts val="3459"/>
              </a:spcAft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：响应时间、TPS、错误率、资源使用率（CPU、内存、磁盘等）</a:t>
            </a:r>
          </a:p>
          <a:p>
            <a:pPr marL="3883356" marR="0" lvl="0" indent="-285750" eaLnBrk="0">
              <a:lnSpc>
                <a:spcPct val="100000"/>
              </a:lnSpc>
              <a:buClr>
                <a:srgbClr val="404040"/>
              </a:buClr>
              <a:buFont typeface="SimSun" panose="02000000000000000000" charset="0"/>
              <a:buChar char="-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设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置性能运行场景，执行性能测试，并同步收集各项性能指标</a:t>
            </a:r>
          </a:p>
        </p:txBody>
      </p:sp>
      <p:sp>
        <p:nvSpPr>
          <p:cNvPr id="1295" name="TextBox1295"/>
          <p:cNvSpPr txBox="1"/>
          <p:nvPr/>
        </p:nvSpPr>
        <p:spPr>
          <a:xfrm>
            <a:off x="2347608" y="2341827"/>
            <a:ext cx="6605904" cy="3466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183"/>
              </a:lnSpc>
            </a:pPr>
            <a:r>
              <a:rPr lang="en-US" altLang="zh-CN" sz="2625" kern="0" spc="75" baseline="26667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建立测试环境</a:t>
            </a:r>
            <a:r>
              <a:rPr lang="en-US" altLang="zh-CN" sz="2625" kern="0" spc="6705" baseline="26667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提示：一般情况下可以要求运维和开发工程师协助完成</a:t>
            </a:r>
          </a:p>
        </p:txBody>
      </p:sp>
      <p:sp>
        <p:nvSpPr>
          <p:cNvPr id="1296" name="TextBox1296"/>
          <p:cNvSpPr txBox="1"/>
          <p:nvPr/>
        </p:nvSpPr>
        <p:spPr>
          <a:xfrm>
            <a:off x="4399928" y="3127774"/>
            <a:ext cx="5264784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按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照性能测试用例的需要，使用性能测试工具进行编写测试脚本</a:t>
            </a:r>
          </a:p>
        </p:txBody>
      </p:sp>
      <p:sp>
        <p:nvSpPr>
          <p:cNvPr id="1297" name="TextBox1297"/>
          <p:cNvSpPr txBox="1"/>
          <p:nvPr/>
        </p:nvSpPr>
        <p:spPr>
          <a:xfrm>
            <a:off x="2347608" y="3207751"/>
            <a:ext cx="137160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编</a:t>
            </a:r>
            <a:r>
              <a:rPr lang="en-US" altLang="zh-CN" sz="1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写测试脚本</a:t>
            </a:r>
          </a:p>
        </p:txBody>
      </p:sp>
      <p:sp>
        <p:nvSpPr>
          <p:cNvPr id="1298" name="TextBox1298"/>
          <p:cNvSpPr txBox="1"/>
          <p:nvPr/>
        </p:nvSpPr>
        <p:spPr>
          <a:xfrm>
            <a:off x="4399928" y="3993698"/>
            <a:ext cx="366458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脚本执行前，配置各项性能的监控指标。</a:t>
            </a:r>
          </a:p>
        </p:txBody>
      </p:sp>
      <p:sp>
        <p:nvSpPr>
          <p:cNvPr id="1299" name="TextBox1299"/>
          <p:cNvSpPr txBox="1"/>
          <p:nvPr/>
        </p:nvSpPr>
        <p:spPr>
          <a:xfrm>
            <a:off x="2347608" y="4073688"/>
            <a:ext cx="137160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能测试监控</a:t>
            </a:r>
          </a:p>
        </p:txBody>
      </p:sp>
      <p:sp>
        <p:nvSpPr>
          <p:cNvPr id="1300" name="TextBox1300"/>
          <p:cNvSpPr txBox="1"/>
          <p:nvPr/>
        </p:nvSpPr>
        <p:spPr>
          <a:xfrm>
            <a:off x="2347608" y="4939624"/>
            <a:ext cx="6250304" cy="3466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183"/>
              </a:lnSpc>
            </a:pPr>
            <a:r>
              <a:rPr lang="en-US" altLang="zh-CN" sz="2625" kern="0" spc="75" baseline="26667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执行测试脚本</a:t>
            </a:r>
            <a:r>
              <a:rPr lang="en-US" altLang="zh-CN" sz="2625" kern="0" spc="6705" baseline="26667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提示：执行性能测试脚本前，保证脚本都调试通过</a:t>
            </a:r>
          </a:p>
        </p:txBody>
      </p:sp>
      <p:sp>
        <p:nvSpPr>
          <p:cNvPr id="1302" name="VectorPath 1302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303" name="VectorPath 1303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6EF862E4-D025-4B46-B5C7-2A3694260E52}"/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4" name="Combination 130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305" name="VectorPath 130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306" name="VectorPath 130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307" name="TextBox1307"/>
          <p:cNvSpPr txBox="1"/>
          <p:nvPr/>
        </p:nvSpPr>
        <p:spPr>
          <a:xfrm>
            <a:off x="802323" y="34558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5-性能测试的流程</a:t>
            </a:r>
          </a:p>
        </p:txBody>
      </p:sp>
      <p:sp>
        <p:nvSpPr>
          <p:cNvPr id="1309" name="VectorPath 130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310" name="VectorPath 1310"/>
          <p:cNvSpPr/>
          <p:nvPr/>
        </p:nvSpPr>
        <p:spPr>
          <a:xfrm>
            <a:off x="1598981" y="1694447"/>
            <a:ext cx="8061961" cy="1244600"/>
          </a:xfrm>
          <a:custGeom>
            <a:avLst/>
            <a:gdLst/>
            <a:ahLst/>
            <a:cxnLst/>
            <a:rect l="l" t="t" r="r" b="b"/>
            <a:pathLst>
              <a:path w="8061961" h="1244600">
                <a:moveTo>
                  <a:pt x="8051736" y="241"/>
                </a:moveTo>
                <a:lnTo>
                  <a:pt x="8054125" y="965"/>
                </a:lnTo>
                <a:lnTo>
                  <a:pt x="8056322" y="2133"/>
                </a:lnTo>
                <a:lnTo>
                  <a:pt x="8058239" y="3721"/>
                </a:lnTo>
                <a:lnTo>
                  <a:pt x="8059827" y="5638"/>
                </a:lnTo>
                <a:lnTo>
                  <a:pt x="8060995" y="7836"/>
                </a:lnTo>
                <a:lnTo>
                  <a:pt x="8061719" y="10223"/>
                </a:lnTo>
                <a:lnTo>
                  <a:pt x="8061962" y="12700"/>
                </a:lnTo>
                <a:lnTo>
                  <a:pt x="8061962" y="1231900"/>
                </a:lnTo>
                <a:lnTo>
                  <a:pt x="8061719" y="1234376"/>
                </a:lnTo>
                <a:lnTo>
                  <a:pt x="8060995" y="1236751"/>
                </a:lnTo>
                <a:lnTo>
                  <a:pt x="8059827" y="1238948"/>
                </a:lnTo>
                <a:lnTo>
                  <a:pt x="8058239" y="1240879"/>
                </a:lnTo>
                <a:lnTo>
                  <a:pt x="8056322" y="1242454"/>
                </a:lnTo>
                <a:lnTo>
                  <a:pt x="8054125" y="1243635"/>
                </a:lnTo>
                <a:lnTo>
                  <a:pt x="8051736" y="1244358"/>
                </a:lnTo>
                <a:lnTo>
                  <a:pt x="8049262" y="1244600"/>
                </a:lnTo>
                <a:lnTo>
                  <a:pt x="12700" y="1244600"/>
                </a:lnTo>
                <a:lnTo>
                  <a:pt x="10224" y="1244358"/>
                </a:lnTo>
                <a:lnTo>
                  <a:pt x="7849" y="1243635"/>
                </a:lnTo>
                <a:lnTo>
                  <a:pt x="5652" y="1242454"/>
                </a:lnTo>
                <a:lnTo>
                  <a:pt x="3721" y="1240879"/>
                </a:lnTo>
                <a:lnTo>
                  <a:pt x="2146" y="1238948"/>
                </a:lnTo>
                <a:lnTo>
                  <a:pt x="965" y="1236751"/>
                </a:lnTo>
                <a:lnTo>
                  <a:pt x="241" y="1234376"/>
                </a:lnTo>
                <a:lnTo>
                  <a:pt x="0" y="1231900"/>
                </a:lnTo>
                <a:lnTo>
                  <a:pt x="0" y="12700"/>
                </a:lnTo>
                <a:lnTo>
                  <a:pt x="241" y="10223"/>
                </a:lnTo>
                <a:lnTo>
                  <a:pt x="965" y="7836"/>
                </a:lnTo>
                <a:lnTo>
                  <a:pt x="2146" y="5638"/>
                </a:lnTo>
                <a:lnTo>
                  <a:pt x="3721" y="3721"/>
                </a:lnTo>
                <a:lnTo>
                  <a:pt x="5652" y="2133"/>
                </a:lnTo>
                <a:lnTo>
                  <a:pt x="7849" y="965"/>
                </a:lnTo>
                <a:lnTo>
                  <a:pt x="10224" y="241"/>
                </a:lnTo>
                <a:lnTo>
                  <a:pt x="12700" y="0"/>
                </a:lnTo>
                <a:lnTo>
                  <a:pt x="8049262" y="0"/>
                </a:lnTo>
                <a:moveTo>
                  <a:pt x="25400" y="25400"/>
                </a:moveTo>
                <a:lnTo>
                  <a:pt x="25400" y="1219200"/>
                </a:lnTo>
                <a:lnTo>
                  <a:pt x="8036562" y="1219200"/>
                </a:lnTo>
                <a:lnTo>
                  <a:pt x="8036562" y="25400"/>
                </a:lnTo>
              </a:path>
            </a:pathLst>
          </a:custGeom>
          <a:solidFill>
            <a:srgbClr val="C00000">
              <a:alpha val="100000"/>
            </a:srgbClr>
          </a:solidFill>
        </p:spPr>
      </p:sp>
      <p:sp>
        <p:nvSpPr>
          <p:cNvPr id="1311" name="TextBox1311"/>
          <p:cNvSpPr txBox="1"/>
          <p:nvPr/>
        </p:nvSpPr>
        <p:spPr>
          <a:xfrm>
            <a:off x="802323" y="1146414"/>
            <a:ext cx="8858620" cy="5381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5）性能分析和调优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152119" marR="351930" indent="0" eaLnBrk="0">
              <a:lnSpc>
                <a:spcPct val="127142"/>
              </a:lnSpc>
            </a:pPr>
            <a:r>
              <a:rPr lang="en-US" altLang="zh-CN" sz="1750" kern="0" spc="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说明：</a:t>
            </a:r>
            <a:r>
              <a:rPr lang="en-US" altLang="zh-CN" sz="1750" kern="0" spc="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性能测试分析人员</a:t>
            </a:r>
            <a:r>
              <a:rPr lang="en-US" altLang="zh-CN" sz="1750" kern="0" spc="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经过对结果的分析以后，如</a:t>
            </a:r>
            <a:r>
              <a:rPr lang="en-US" altLang="zh-CN" sz="175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不符合性能需求，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则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会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提出性能bug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，然后由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开发人员进行后续的调优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82777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示：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068527" marR="65317" lvl="0" indent="-285750" eaLnBrk="0">
              <a:lnSpc>
                <a:spcPct val="154301"/>
              </a:lnSpc>
              <a:spcAft>
                <a:spcPts val="380"/>
              </a:spcAft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调优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1550" kern="0" spc="1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开发人员为主导，数据库管理员、系统管理员、网络管</a:t>
            </a:r>
            <a:r>
              <a:rPr lang="en-US" altLang="zh-CN" sz="155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员、性能测试分析人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员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配合进行</a:t>
            </a:r>
          </a:p>
          <a:p>
            <a:pPr marL="1068527" marR="164377" lvl="0" indent="-285750" eaLnBrk="0">
              <a:lnSpc>
                <a:spcPct val="127419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验证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550" kern="0" spc="1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性能测试人员继续进行第二轮、第三轮……的测试，</a:t>
            </a:r>
            <a:r>
              <a:rPr lang="en-US" altLang="zh-CN" sz="155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与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以前的测试结果进行对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比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，从而确定经过调整以后系统的性能是否有提升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1313" name="VectorPath 131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314" name="VectorPath 131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4F098F3E-A545-40B3-EB25-FCBA63F6F7D4}"/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5" name="Combination 131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316" name="VectorPath 131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317" name="VectorPath 131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318" name="TextBox1318"/>
          <p:cNvSpPr txBox="1"/>
          <p:nvPr/>
        </p:nvSpPr>
        <p:spPr>
          <a:xfrm>
            <a:off x="802323" y="345580"/>
            <a:ext cx="260223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5-性能测试的流程</a:t>
            </a:r>
          </a:p>
        </p:txBody>
      </p:sp>
      <p:sp>
        <p:nvSpPr>
          <p:cNvPr id="1320" name="VectorPath 132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322" name="TextBox1322"/>
          <p:cNvSpPr txBox="1"/>
          <p:nvPr/>
        </p:nvSpPr>
        <p:spPr>
          <a:xfrm>
            <a:off x="729177" y="1102170"/>
            <a:ext cx="7739663" cy="42968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6）性能测试报告总结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5718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试报告是对性能测试工作的总结，为软件后续验收和交付打下基础。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61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5718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试报告的主要内容：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42938" marR="0" lvl="0" indent="-285750" eaLnBrk="0">
              <a:lnSpc>
                <a:spcPct val="105376"/>
              </a:lnSpc>
              <a:spcAft>
                <a:spcPts val="1296"/>
              </a:spcAft>
              <a:buClr>
                <a:srgbClr val="000000"/>
              </a:buClr>
              <a:buFont typeface="Calibri" panose="34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试工作的经过回顾</a:t>
            </a:r>
          </a:p>
          <a:p>
            <a:pPr marL="542938" marR="0" lvl="0" indent="-285750" eaLnBrk="0">
              <a:lnSpc>
                <a:spcPct val="105376"/>
              </a:lnSpc>
              <a:spcAft>
                <a:spcPts val="1296"/>
              </a:spcAft>
              <a:buClr>
                <a:srgbClr val="000000"/>
              </a:buClr>
              <a:buFont typeface="Calibri" panose="34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陷分析和调优</a:t>
            </a:r>
          </a:p>
          <a:p>
            <a:pPr marL="542938" marR="0" lvl="0" indent="-285750" eaLnBrk="0">
              <a:lnSpc>
                <a:spcPct val="105376"/>
              </a:lnSpc>
              <a:spcAft>
                <a:spcPts val="1296"/>
              </a:spcAft>
              <a:buClr>
                <a:srgbClr val="000000"/>
              </a:buClr>
              <a:buFont typeface="Calibri" panose="34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风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险评估</a:t>
            </a:r>
          </a:p>
          <a:p>
            <a:pPr marL="542938" marR="0" lvl="0" indent="-285750" eaLnBrk="0">
              <a:lnSpc>
                <a:spcPct val="105376"/>
              </a:lnSpc>
              <a:spcAft>
                <a:spcPts val="1296"/>
              </a:spcAft>
              <a:buClr>
                <a:srgbClr val="000000"/>
              </a:buClr>
              <a:buFont typeface="Calibri" panose="34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能测试结果</a:t>
            </a:r>
          </a:p>
          <a:p>
            <a:pPr marL="542938" marR="0" lvl="0" indent="-285750" eaLnBrk="0">
              <a:lnSpc>
                <a:spcPct val="105645"/>
              </a:lnSpc>
              <a:buClr>
                <a:srgbClr val="000000"/>
              </a:buClr>
              <a:buFont typeface="Calibri" panose="34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试工作总结与改进</a:t>
            </a:r>
          </a:p>
        </p:txBody>
      </p:sp>
      <p:sp>
        <p:nvSpPr>
          <p:cNvPr id="1324" name="VectorPath 132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325" name="VectorPath 132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554DF8A-FE5B-49BC-06F1-EC2B4A301647}"/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6" name="Combination 132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327" name="VectorPath 132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328" name="VectorPath 132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329" name="TextBox1329"/>
          <p:cNvSpPr txBox="1"/>
          <p:nvPr/>
        </p:nvSpPr>
        <p:spPr>
          <a:xfrm>
            <a:off x="802323" y="335420"/>
            <a:ext cx="214122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3525" kern="0" spc="0" baseline="-6222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能测试的流程</a:t>
            </a:r>
          </a:p>
        </p:txBody>
      </p:sp>
      <p:sp>
        <p:nvSpPr>
          <p:cNvPr id="1331" name="VectorPath 133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332" name="TextBox1332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pic>
        <p:nvPicPr>
          <p:cNvPr id="1333" name="F0612A84-F7AF-44CF-F28E-25289649FFDD"/>
          <p:cNvPicPr>
            <a:picLocks noChangeAspect="1"/>
          </p:cNvPicPr>
          <p:nvPr/>
        </p:nvPicPr>
        <p:blipFill>
          <a:blip r:embed="rId2" cstate="print">
            <a:extLst>
              <a:ext uri="{0F4F5D52-23F3-4B29-5360-2248E3454324}"/>
            </a:extLst>
          </a:blip>
          <a:srcRect/>
          <a:stretch>
            <a:fillRect/>
          </a:stretch>
        </p:blipFill>
        <p:spPr>
          <a:xfrm>
            <a:off x="1188707" y="4370985"/>
            <a:ext cx="609600" cy="609600"/>
          </a:xfrm>
          <a:prstGeom prst="rect">
            <a:avLst/>
          </a:prstGeom>
        </p:spPr>
      </p:pic>
      <p:grpSp>
        <p:nvGrpSpPr>
          <p:cNvPr id="1334" name="Combination 1334"/>
          <p:cNvGrpSpPr/>
          <p:nvPr/>
        </p:nvGrpSpPr>
        <p:grpSpPr>
          <a:xfrm>
            <a:off x="2808732" y="2035086"/>
            <a:ext cx="926960" cy="2676043"/>
            <a:chOff x="2808732" y="2035086"/>
            <a:chExt cx="926960" cy="2676043"/>
          </a:xfrm>
        </p:grpSpPr>
        <p:sp>
          <p:nvSpPr>
            <p:cNvPr id="1335" name="VectorPath 1335"/>
            <p:cNvSpPr/>
            <p:nvPr/>
          </p:nvSpPr>
          <p:spPr>
            <a:xfrm>
              <a:off x="2808732" y="3784232"/>
              <a:ext cx="926960" cy="926897"/>
            </a:xfrm>
            <a:custGeom>
              <a:avLst/>
              <a:gdLst/>
              <a:ahLst/>
              <a:cxnLst/>
              <a:rect l="l" t="t" r="r" b="b"/>
              <a:pathLst>
                <a:path w="926960" h="926897">
                  <a:moveTo>
                    <a:pt x="0" y="463156"/>
                  </a:moveTo>
                  <a:cubicBezTo>
                    <a:pt x="64" y="207492"/>
                    <a:pt x="207556" y="0"/>
                    <a:pt x="463512" y="0"/>
                  </a:cubicBezTo>
                  <a:cubicBezTo>
                    <a:pt x="719468" y="0"/>
                    <a:pt x="926960" y="207492"/>
                    <a:pt x="926960" y="463448"/>
                  </a:cubicBezTo>
                  <a:cubicBezTo>
                    <a:pt x="926960" y="719404"/>
                    <a:pt x="719468" y="926897"/>
                    <a:pt x="463512" y="926897"/>
                  </a:cubicBezTo>
                  <a:cubicBezTo>
                    <a:pt x="207556" y="926897"/>
                    <a:pt x="64" y="719404"/>
                    <a:pt x="0" y="463156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1336" name="VectorPath 1336"/>
            <p:cNvSpPr/>
            <p:nvPr/>
          </p:nvSpPr>
          <p:spPr>
            <a:xfrm>
              <a:off x="3104299" y="2035086"/>
              <a:ext cx="314325" cy="314325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89" y="156426"/>
                  </a:moveTo>
                  <a:cubicBezTo>
                    <a:pt x="0" y="70358"/>
                    <a:pt x="70358" y="0"/>
                    <a:pt x="157162" y="0"/>
                  </a:cubicBezTo>
                  <a:cubicBezTo>
                    <a:pt x="243955" y="0"/>
                    <a:pt x="314325" y="70358"/>
                    <a:pt x="314325" y="157163"/>
                  </a:cubicBezTo>
                  <a:cubicBezTo>
                    <a:pt x="314325" y="243955"/>
                    <a:pt x="243955" y="314325"/>
                    <a:pt x="157162" y="314325"/>
                  </a:cubicBezTo>
                  <a:cubicBezTo>
                    <a:pt x="70358" y="314325"/>
                    <a:pt x="0" y="243955"/>
                    <a:pt x="89" y="156426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1337" name="A9EADB82-A7E9-4C24-EF65-9AB912140BBC"/>
          <p:cNvPicPr>
            <a:picLocks noChangeAspect="1"/>
          </p:cNvPicPr>
          <p:nvPr/>
        </p:nvPicPr>
        <p:blipFill>
          <a:blip r:embed="rId3" cstate="print">
            <a:extLst>
              <a:ext uri="{9414DA69-9CE9-4BA3-AACC-F5C47B7D24C3}"/>
            </a:extLst>
          </a:blip>
          <a:srcRect/>
          <a:stretch>
            <a:fillRect/>
          </a:stretch>
        </p:blipFill>
        <p:spPr>
          <a:xfrm>
            <a:off x="2701201" y="2371725"/>
            <a:ext cx="1609725" cy="1609725"/>
          </a:xfrm>
          <a:prstGeom prst="rect">
            <a:avLst/>
          </a:prstGeom>
        </p:spPr>
      </p:pic>
      <p:sp>
        <p:nvSpPr>
          <p:cNvPr id="1338" name="VectorPath 1338"/>
          <p:cNvSpPr/>
          <p:nvPr/>
        </p:nvSpPr>
        <p:spPr>
          <a:xfrm>
            <a:off x="1488948" y="2553602"/>
            <a:ext cx="1925092" cy="1895729"/>
          </a:xfrm>
          <a:custGeom>
            <a:avLst/>
            <a:gdLst/>
            <a:ahLst/>
            <a:cxnLst/>
            <a:rect l="l" t="t" r="r" b="b"/>
            <a:pathLst>
              <a:path w="1925092" h="1895729">
                <a:moveTo>
                  <a:pt x="0" y="948550"/>
                </a:moveTo>
                <a:cubicBezTo>
                  <a:pt x="152" y="424370"/>
                  <a:pt x="431064" y="0"/>
                  <a:pt x="962622" y="0"/>
                </a:cubicBezTo>
                <a:cubicBezTo>
                  <a:pt x="1494181" y="0"/>
                  <a:pt x="1925092" y="424370"/>
                  <a:pt x="1925092" y="947865"/>
                </a:cubicBezTo>
                <a:cubicBezTo>
                  <a:pt x="1925092" y="1471358"/>
                  <a:pt x="1494181" y="1895729"/>
                  <a:pt x="962622" y="1895729"/>
                </a:cubicBezTo>
                <a:cubicBezTo>
                  <a:pt x="431064" y="1895729"/>
                  <a:pt x="152" y="1471358"/>
                  <a:pt x="0" y="948550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pic>
        <p:nvPicPr>
          <p:cNvPr id="1339" name="432C1C2C-5FFD-40B2-58B7-68211EC86F36"/>
          <p:cNvPicPr>
            <a:picLocks noChangeAspect="1"/>
          </p:cNvPicPr>
          <p:nvPr/>
        </p:nvPicPr>
        <p:blipFill>
          <a:blip r:embed="rId4" cstate="print">
            <a:extLst>
              <a:ext uri="{FFBD09DF-011A-4779-7A27-0EB645858AC0}"/>
            </a:extLst>
          </a:blip>
          <a:srcRect/>
          <a:stretch>
            <a:fillRect/>
          </a:stretch>
        </p:blipFill>
        <p:spPr>
          <a:xfrm>
            <a:off x="1431950" y="2496452"/>
            <a:ext cx="2047875" cy="2019300"/>
          </a:xfrm>
          <a:prstGeom prst="rect">
            <a:avLst/>
          </a:prstGeom>
        </p:spPr>
      </p:pic>
      <p:sp>
        <p:nvSpPr>
          <p:cNvPr id="1340" name="TextBox1340"/>
          <p:cNvSpPr txBox="1"/>
          <p:nvPr/>
        </p:nvSpPr>
        <p:spPr>
          <a:xfrm>
            <a:off x="1944395" y="3196335"/>
            <a:ext cx="1015365" cy="601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39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sp>
        <p:nvSpPr>
          <p:cNvPr id="1342" name="TextBox1342"/>
          <p:cNvSpPr txBox="1"/>
          <p:nvPr/>
        </p:nvSpPr>
        <p:spPr>
          <a:xfrm>
            <a:off x="3843223" y="868573"/>
            <a:ext cx="8229871" cy="5732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48756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能测试的流程有哪几个关键步骤？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1）性能测试需求分析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34506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熟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悉被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测系统，明确测试内容，明确测试策略，明确测试指标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2）性能测试计划和方案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34506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什么、谁来测、怎么测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3）性能测试用例设计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134506" marR="0" lvl="0" indent="-285750" eaLnBrk="0">
              <a:lnSpc>
                <a:spcPct val="100000"/>
              </a:lnSpc>
              <a:buClr>
                <a:srgbClr val="000000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试标题、测试步骤、预期结果、实际结果（系统指标、资源指标）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4）性能测试执行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54496" marR="0" lvl="0" indent="-20574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建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立测试环境、编写测试脚本、配置性能监控指标、执行测试脚本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5）性能测试分析和调优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54496" marR="0" lvl="0" indent="-20574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试人员分析并提交bug，开发人员调优bug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84875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6）性能测试报告总结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54496" marR="0" lvl="0" indent="-20574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试过程记录、问题分析、风险识别、测试结论、经验教训</a:t>
            </a:r>
          </a:p>
          <a:p>
            <a:pPr marL="0" marR="0" indent="0" eaLnBrk="0">
              <a:lnSpc>
                <a:spcPct val="10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endParaRPr lang="en-US" altLang="zh-CN" sz="1800" kern="0" spc="0" baseline="0" noProof="0" dirty="0">
              <a:solidFill>
                <a:srgbClr val="000000">
                  <a:alpha val="90000"/>
                </a:srgbClr>
              </a:solidFill>
              <a:latin typeface="SimHei" pitchFamily="49" charset="0"/>
              <a:ea typeface="SimHei" pitchFamily="49" charset="0"/>
              <a:cs typeface="SimHei" pitchFamily="49" charset="0"/>
            </a:endParaRPr>
          </a:p>
        </p:txBody>
      </p:sp>
      <p:sp>
        <p:nvSpPr>
          <p:cNvPr id="1343" name="VectorPath 1343"/>
          <p:cNvSpPr/>
          <p:nvPr/>
        </p:nvSpPr>
        <p:spPr>
          <a:xfrm>
            <a:off x="710184" y="1928698"/>
            <a:ext cx="805040" cy="804342"/>
          </a:xfrm>
          <a:custGeom>
            <a:avLst/>
            <a:gdLst/>
            <a:ahLst/>
            <a:cxnLst/>
            <a:rect l="l" t="t" r="r" b="b"/>
            <a:pathLst>
              <a:path w="805040" h="804342">
                <a:moveTo>
                  <a:pt x="0" y="401498"/>
                </a:moveTo>
                <a:cubicBezTo>
                  <a:pt x="699" y="180061"/>
                  <a:pt x="180759" y="0"/>
                  <a:pt x="402869" y="0"/>
                </a:cubicBezTo>
                <a:cubicBezTo>
                  <a:pt x="624980" y="0"/>
                  <a:pt x="805040" y="180061"/>
                  <a:pt x="805040" y="402171"/>
                </a:cubicBezTo>
                <a:cubicBezTo>
                  <a:pt x="805040" y="624281"/>
                  <a:pt x="624980" y="804342"/>
                  <a:pt x="402869" y="804342"/>
                </a:cubicBezTo>
                <a:cubicBezTo>
                  <a:pt x="180759" y="804342"/>
                  <a:pt x="699" y="624281"/>
                  <a:pt x="0" y="401498"/>
                </a:cubicBezTo>
              </a:path>
            </a:pathLst>
          </a:custGeom>
          <a:solidFill>
            <a:srgbClr val="F2F2F2">
              <a:alpha val="70000"/>
            </a:srgbClr>
          </a:solidFill>
        </p:spPr>
      </p:sp>
      <p:sp>
        <p:nvSpPr>
          <p:cNvPr id="1344" name="VectorPath 134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345" name="VectorPath 134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C4EFFE8-CE60-4235-02FB-037843E956C6}"/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6" name="Combination 1346"/>
          <p:cNvGrpSpPr/>
          <p:nvPr/>
        </p:nvGrpSpPr>
        <p:grpSpPr>
          <a:xfrm>
            <a:off x="2196084" y="2410968"/>
            <a:ext cx="495300" cy="464820"/>
            <a:chOff x="2196084" y="2410968"/>
            <a:chExt cx="495300" cy="464820"/>
          </a:xfrm>
        </p:grpSpPr>
        <p:sp>
          <p:nvSpPr>
            <p:cNvPr id="1347" name="VectorPath 1347"/>
            <p:cNvSpPr/>
            <p:nvPr/>
          </p:nvSpPr>
          <p:spPr>
            <a:xfrm>
              <a:off x="2314956" y="2410968"/>
              <a:ext cx="376428" cy="437388"/>
            </a:xfrm>
            <a:custGeom>
              <a:avLst/>
              <a:gdLst/>
              <a:ahLst/>
              <a:cxnLst/>
              <a:rect l="l" t="t" r="r" b="b"/>
              <a:pathLst>
                <a:path w="376428" h="437388">
                  <a:moveTo>
                    <a:pt x="187452" y="0"/>
                  </a:moveTo>
                  <a:lnTo>
                    <a:pt x="376428" y="94488"/>
                  </a:lnTo>
                  <a:lnTo>
                    <a:pt x="376428" y="342900"/>
                  </a:lnTo>
                  <a:lnTo>
                    <a:pt x="187452" y="437388"/>
                  </a:lnTo>
                  <a:lnTo>
                    <a:pt x="0" y="342900"/>
                  </a:lnTo>
                  <a:lnTo>
                    <a:pt x="0" y="94488"/>
                  </a:lnTo>
                  <a:lnTo>
                    <a:pt x="187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1348" name="VectorPath 1348"/>
            <p:cNvSpPr/>
            <p:nvPr/>
          </p:nvSpPr>
          <p:spPr>
            <a:xfrm>
              <a:off x="2196084" y="2628900"/>
              <a:ext cx="211836" cy="246888"/>
            </a:xfrm>
            <a:custGeom>
              <a:avLst/>
              <a:gdLst/>
              <a:ahLst/>
              <a:cxnLst/>
              <a:rect l="l" t="t" r="r" b="b"/>
              <a:pathLst>
                <a:path w="211836" h="246888">
                  <a:moveTo>
                    <a:pt x="106680" y="0"/>
                  </a:moveTo>
                  <a:lnTo>
                    <a:pt x="211836" y="53340"/>
                  </a:lnTo>
                  <a:lnTo>
                    <a:pt x="211836" y="193548"/>
                  </a:lnTo>
                  <a:lnTo>
                    <a:pt x="106680" y="246888"/>
                  </a:lnTo>
                  <a:lnTo>
                    <a:pt x="0" y="193548"/>
                  </a:lnTo>
                  <a:lnTo>
                    <a:pt x="0" y="53340"/>
                  </a:lnTo>
                  <a:lnTo>
                    <a:pt x="106680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1349" name="VectorPath 1349"/>
          <p:cNvSpPr/>
          <p:nvPr/>
        </p:nvSpPr>
        <p:spPr>
          <a:xfrm>
            <a:off x="440277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sp>
        <p:nvSpPr>
          <p:cNvPr id="1350" name="TextBox1350"/>
          <p:cNvSpPr txBox="1"/>
          <p:nvPr/>
        </p:nvSpPr>
        <p:spPr>
          <a:xfrm>
            <a:off x="2777896" y="2280309"/>
            <a:ext cx="106934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1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</a:t>
            </a:r>
            <a:r>
              <a:rPr lang="en-US" altLang="zh-CN" sz="41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录</a:t>
            </a:r>
          </a:p>
        </p:txBody>
      </p:sp>
      <p:sp>
        <p:nvSpPr>
          <p:cNvPr id="1351" name="TextBox1351"/>
          <p:cNvSpPr txBox="1"/>
          <p:nvPr/>
        </p:nvSpPr>
        <p:spPr>
          <a:xfrm>
            <a:off x="2247239" y="1518880"/>
            <a:ext cx="8730958" cy="3399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320758" marR="0" lvl="0" indent="-457200" eaLnBrk="0">
              <a:lnSpc>
                <a:spcPct val="102380"/>
              </a:lnSpc>
              <a:spcAft>
                <a:spcPts val="795"/>
              </a:spcAft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能测试理论</a:t>
            </a:r>
          </a:p>
          <a:p>
            <a:pPr marL="3473158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——</a:t>
            </a:r>
            <a:r>
              <a:rPr lang="en-US" altLang="zh-CN" sz="1750" kern="0" spc="-15" baseline="0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概述、策略、指标、流程</a:t>
            </a:r>
          </a:p>
          <a:p>
            <a:pPr marL="0" marR="0" indent="0" eaLnBrk="0">
              <a:lnSpc>
                <a:spcPct val="19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20758" marR="0" lvl="0" indent="-457200" eaLnBrk="0">
              <a:lnSpc>
                <a:spcPct val="102619"/>
              </a:lnSpc>
              <a:buClr>
                <a:srgbClr val="FF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能测试工具JMeter</a:t>
            </a:r>
          </a:p>
          <a:p>
            <a:pPr marL="0" marR="0" indent="0" eaLnBrk="0">
              <a:lnSpc>
                <a:spcPct val="15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473158" marR="0" indent="0" eaLnBrk="0">
              <a:lnSpc>
                <a:spcPct val="171190"/>
              </a:lnSpc>
            </a:pPr>
            <a:r>
              <a:rPr lang="en-US" altLang="zh-CN" sz="1750" kern="0" spc="-15" baseline="0" noProof="0" dirty="0">
                <a:solidFill>
                  <a:srgbClr val="FF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Meter录制脚本、连接数据库、分布式、测试报告等</a:t>
            </a:r>
          </a:p>
          <a:p>
            <a:pPr marL="0" marR="0" indent="0" eaLnBrk="0">
              <a:lnSpc>
                <a:spcPct val="19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20758" marR="0" lvl="0" indent="-457200" eaLnBrk="0">
              <a:lnSpc>
                <a:spcPct val="102380"/>
              </a:lnSpc>
              <a:spcAft>
                <a:spcPts val="795"/>
              </a:spcAft>
              <a:buClr>
                <a:srgbClr val="40404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项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目实战</a:t>
            </a:r>
          </a:p>
          <a:p>
            <a:pPr marL="3473158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——</a:t>
            </a:r>
            <a:r>
              <a:rPr lang="en-US" altLang="zh-CN" sz="1750" kern="0" spc="-15" baseline="0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轻商城项目性能测试</a:t>
            </a:r>
          </a:p>
          <a:p>
            <a:pPr marL="0" marR="0" indent="0" eaLnBrk="0">
              <a:lnSpc>
                <a:spcPct val="19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20758" marR="0" lvl="0" indent="-457200" eaLnBrk="0">
              <a:lnSpc>
                <a:spcPct val="102619"/>
              </a:lnSpc>
              <a:buClr>
                <a:srgbClr val="40404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ocust框架</a:t>
            </a:r>
          </a:p>
        </p:txBody>
      </p:sp>
      <p:sp>
        <p:nvSpPr>
          <p:cNvPr id="1353" name="TextBox1353"/>
          <p:cNvSpPr txBox="1"/>
          <p:nvPr/>
        </p:nvSpPr>
        <p:spPr>
          <a:xfrm>
            <a:off x="5720398" y="2825709"/>
            <a:ext cx="5372101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FF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——</a:t>
            </a:r>
            <a:r>
              <a:rPr lang="en-US" altLang="zh-CN" sz="1750" kern="0" spc="-15" baseline="0" noProof="0" dirty="0">
                <a:latin typeface="SimHei" pitchFamily="49" charset="0"/>
                <a:ea typeface="SimHei" pitchFamily="49" charset="0"/>
                <a:cs typeface="SimHei" pitchFamily="49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JMeter基本使用、Jmeter参数化、断言、关联、</a:t>
            </a:r>
          </a:p>
        </p:txBody>
      </p:sp>
      <p:sp>
        <p:nvSpPr>
          <p:cNvPr id="1354" name="TextBox1354"/>
          <p:cNvSpPr txBox="1"/>
          <p:nvPr/>
        </p:nvSpPr>
        <p:spPr>
          <a:xfrm>
            <a:off x="2247239" y="2964797"/>
            <a:ext cx="1591107" cy="418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750" kern="0" spc="195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Con</a:t>
            </a:r>
            <a:r>
              <a:rPr lang="en-US" altLang="zh-CN" sz="2750" kern="0" spc="19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</a:t>
            </a:r>
            <a:r>
              <a:rPr lang="en-US" altLang="zh-CN" sz="2750" kern="0" spc="185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ents</a:t>
            </a:r>
          </a:p>
        </p:txBody>
      </p:sp>
      <p:grpSp>
        <p:nvGrpSpPr>
          <p:cNvPr id="1356" name="Combination 1356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1357" name="VectorPath 1357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1358" name="VectorPath 1358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68084349-CB14-4CBA-9685-36EFB0420359}"/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9" name="0D192C12-3B82-4A0B-33EB-8BF54F911118"/>
          <p:cNvPicPr>
            <a:picLocks noChangeAspect="1"/>
          </p:cNvPicPr>
          <p:nvPr/>
        </p:nvPicPr>
        <p:blipFill>
          <a:blip r:embed="rId2" cstate="print">
            <a:extLst>
              <a:ext uri="{9DF2859B-B624-4DCB-F397-33E43DBD9EEA}"/>
            </a:extLst>
          </a:blip>
          <a:srcRect/>
          <a:stretch>
            <a:fillRect/>
          </a:stretch>
        </p:blipFill>
        <p:spPr>
          <a:xfrm>
            <a:off x="8621218" y="0"/>
            <a:ext cx="1143000" cy="847725"/>
          </a:xfrm>
          <a:prstGeom prst="rect">
            <a:avLst/>
          </a:prstGeom>
        </p:spPr>
      </p:pic>
      <p:grpSp>
        <p:nvGrpSpPr>
          <p:cNvPr id="1360" name="Combination 1360"/>
          <p:cNvGrpSpPr/>
          <p:nvPr/>
        </p:nvGrpSpPr>
        <p:grpSpPr>
          <a:xfrm>
            <a:off x="8051318" y="128016"/>
            <a:ext cx="2595474" cy="1403909"/>
            <a:chOff x="8051318" y="128016"/>
            <a:chExt cx="2595474" cy="1403909"/>
          </a:xfrm>
        </p:grpSpPr>
        <p:sp>
          <p:nvSpPr>
            <p:cNvPr id="1361" name="VectorPath 1361"/>
            <p:cNvSpPr/>
            <p:nvPr/>
          </p:nvSpPr>
          <p:spPr>
            <a:xfrm>
              <a:off x="9557004" y="717804"/>
              <a:ext cx="451103" cy="522732"/>
            </a:xfrm>
            <a:custGeom>
              <a:avLst/>
              <a:gdLst/>
              <a:ahLst/>
              <a:cxnLst/>
              <a:rect l="l" t="t" r="r" b="b"/>
              <a:pathLst>
                <a:path w="451103" h="522732">
                  <a:moveTo>
                    <a:pt x="225552" y="0"/>
                  </a:moveTo>
                  <a:lnTo>
                    <a:pt x="451103" y="112776"/>
                  </a:lnTo>
                  <a:lnTo>
                    <a:pt x="451103" y="409956"/>
                  </a:lnTo>
                  <a:lnTo>
                    <a:pt x="225552" y="522732"/>
                  </a:lnTo>
                  <a:lnTo>
                    <a:pt x="0" y="409956"/>
                  </a:lnTo>
                  <a:lnTo>
                    <a:pt x="0" y="112776"/>
                  </a:lnTo>
                  <a:lnTo>
                    <a:pt x="225552" y="0"/>
                  </a:lnTo>
                </a:path>
              </a:pathLst>
            </a:custGeom>
            <a:solidFill>
              <a:srgbClr val="49504F">
                <a:alpha val="50000"/>
              </a:srgbClr>
            </a:solidFill>
          </p:spPr>
        </p:sp>
        <p:sp>
          <p:nvSpPr>
            <p:cNvPr id="1362" name="VectorPath 1362"/>
            <p:cNvSpPr/>
            <p:nvPr/>
          </p:nvSpPr>
          <p:spPr>
            <a:xfrm>
              <a:off x="8051318" y="948233"/>
              <a:ext cx="476326" cy="548374"/>
            </a:xfrm>
            <a:custGeom>
              <a:avLst/>
              <a:gdLst/>
              <a:ahLst/>
              <a:cxnLst/>
              <a:rect l="l" t="t" r="r" b="b"/>
              <a:pathLst>
                <a:path w="476326" h="548374">
                  <a:moveTo>
                    <a:pt x="241656" y="444"/>
                  </a:moveTo>
                  <a:lnTo>
                    <a:pt x="243839" y="1295"/>
                  </a:lnTo>
                  <a:lnTo>
                    <a:pt x="469303" y="114021"/>
                  </a:lnTo>
                  <a:lnTo>
                    <a:pt x="471664" y="115545"/>
                  </a:lnTo>
                  <a:lnTo>
                    <a:pt x="473622" y="117551"/>
                  </a:lnTo>
                  <a:lnTo>
                    <a:pt x="475094" y="119939"/>
                  </a:lnTo>
                  <a:lnTo>
                    <a:pt x="476007" y="122593"/>
                  </a:lnTo>
                  <a:lnTo>
                    <a:pt x="476326" y="125387"/>
                  </a:lnTo>
                  <a:lnTo>
                    <a:pt x="476326" y="422986"/>
                  </a:lnTo>
                  <a:lnTo>
                    <a:pt x="476007" y="425780"/>
                  </a:lnTo>
                  <a:lnTo>
                    <a:pt x="475094" y="428434"/>
                  </a:lnTo>
                  <a:lnTo>
                    <a:pt x="473622" y="430822"/>
                  </a:lnTo>
                  <a:lnTo>
                    <a:pt x="471664" y="432829"/>
                  </a:lnTo>
                  <a:lnTo>
                    <a:pt x="469303" y="434353"/>
                  </a:lnTo>
                  <a:lnTo>
                    <a:pt x="243839" y="547078"/>
                  </a:lnTo>
                  <a:lnTo>
                    <a:pt x="241656" y="547929"/>
                  </a:lnTo>
                  <a:lnTo>
                    <a:pt x="239344" y="548374"/>
                  </a:lnTo>
                  <a:lnTo>
                    <a:pt x="236982" y="548374"/>
                  </a:lnTo>
                  <a:lnTo>
                    <a:pt x="234670" y="547929"/>
                  </a:lnTo>
                  <a:lnTo>
                    <a:pt x="232486" y="547078"/>
                  </a:lnTo>
                  <a:lnTo>
                    <a:pt x="7023" y="434353"/>
                  </a:lnTo>
                  <a:lnTo>
                    <a:pt x="4660" y="432829"/>
                  </a:lnTo>
                  <a:lnTo>
                    <a:pt x="2704" y="430822"/>
                  </a:lnTo>
                  <a:lnTo>
                    <a:pt x="1219" y="428434"/>
                  </a:lnTo>
                  <a:lnTo>
                    <a:pt x="305" y="425780"/>
                  </a:lnTo>
                  <a:lnTo>
                    <a:pt x="0" y="422986"/>
                  </a:lnTo>
                  <a:lnTo>
                    <a:pt x="0" y="125387"/>
                  </a:lnTo>
                  <a:lnTo>
                    <a:pt x="305" y="122593"/>
                  </a:lnTo>
                  <a:lnTo>
                    <a:pt x="1219" y="119939"/>
                  </a:lnTo>
                  <a:lnTo>
                    <a:pt x="2704" y="117551"/>
                  </a:lnTo>
                  <a:lnTo>
                    <a:pt x="4660" y="115545"/>
                  </a:lnTo>
                  <a:lnTo>
                    <a:pt x="7023" y="114021"/>
                  </a:lnTo>
                  <a:lnTo>
                    <a:pt x="232486" y="1295"/>
                  </a:lnTo>
                  <a:lnTo>
                    <a:pt x="234670" y="444"/>
                  </a:lnTo>
                  <a:lnTo>
                    <a:pt x="236982" y="0"/>
                  </a:lnTo>
                  <a:lnTo>
                    <a:pt x="239344" y="0"/>
                  </a:lnTo>
                  <a:moveTo>
                    <a:pt x="25400" y="133229"/>
                  </a:moveTo>
                  <a:lnTo>
                    <a:pt x="25400" y="415144"/>
                  </a:lnTo>
                  <a:lnTo>
                    <a:pt x="238163" y="521519"/>
                  </a:lnTo>
                  <a:lnTo>
                    <a:pt x="450926" y="415144"/>
                  </a:lnTo>
                  <a:lnTo>
                    <a:pt x="450926" y="133229"/>
                  </a:lnTo>
                  <a:lnTo>
                    <a:pt x="238163" y="26854"/>
                  </a:lnTo>
                </a:path>
              </a:pathLst>
            </a:custGeom>
            <a:solidFill>
              <a:srgbClr val="A6A6A6">
                <a:alpha val="100000"/>
              </a:srgbClr>
            </a:solidFill>
          </p:spPr>
        </p:sp>
        <p:sp>
          <p:nvSpPr>
            <p:cNvPr id="1363" name="VectorPath 1363"/>
            <p:cNvSpPr/>
            <p:nvPr/>
          </p:nvSpPr>
          <p:spPr>
            <a:xfrm>
              <a:off x="10300716" y="128016"/>
              <a:ext cx="170688" cy="196596"/>
            </a:xfrm>
            <a:custGeom>
              <a:avLst/>
              <a:gdLst/>
              <a:ahLst/>
              <a:cxnLst/>
              <a:rect l="l" t="t" r="r" b="b"/>
              <a:pathLst>
                <a:path w="170688" h="196596">
                  <a:moveTo>
                    <a:pt x="85344" y="0"/>
                  </a:moveTo>
                  <a:lnTo>
                    <a:pt x="170688" y="41148"/>
                  </a:lnTo>
                  <a:lnTo>
                    <a:pt x="170688" y="153924"/>
                  </a:lnTo>
                  <a:lnTo>
                    <a:pt x="85344" y="196596"/>
                  </a:lnTo>
                  <a:lnTo>
                    <a:pt x="0" y="153924"/>
                  </a:lnTo>
                  <a:lnTo>
                    <a:pt x="0" y="41148"/>
                  </a:lnTo>
                  <a:lnTo>
                    <a:pt x="85344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1364" name="VectorPath 1364"/>
            <p:cNvSpPr/>
            <p:nvPr/>
          </p:nvSpPr>
          <p:spPr>
            <a:xfrm>
              <a:off x="9994724" y="1127151"/>
              <a:ext cx="652069" cy="404774"/>
            </a:xfrm>
            <a:custGeom>
              <a:avLst/>
              <a:gdLst/>
              <a:ahLst/>
              <a:cxnLst/>
              <a:rect l="l" t="t" r="r" b="b"/>
              <a:pathLst>
                <a:path w="652069" h="404774">
                  <a:moveTo>
                    <a:pt x="652069" y="396646"/>
                  </a:moveTo>
                  <a:lnTo>
                    <a:pt x="647092" y="404774"/>
                  </a:lnTo>
                  <a:lnTo>
                    <a:pt x="0" y="8128"/>
                  </a:lnTo>
                  <a:lnTo>
                    <a:pt x="4978" y="0"/>
                  </a:lnTo>
                </a:path>
              </a:pathLst>
            </a:custGeom>
            <a:solidFill>
              <a:srgbClr val="BFBFBF">
                <a:alpha val="100000"/>
              </a:srgbClr>
            </a:solidFill>
          </p:spPr>
        </p:sp>
      </p:grpSp>
      <p:grpSp>
        <p:nvGrpSpPr>
          <p:cNvPr id="1366" name="Combination 1366"/>
          <p:cNvGrpSpPr/>
          <p:nvPr/>
        </p:nvGrpSpPr>
        <p:grpSpPr>
          <a:xfrm>
            <a:off x="3741090" y="462026"/>
            <a:ext cx="1167714" cy="1261770"/>
            <a:chOff x="3741090" y="462026"/>
            <a:chExt cx="1167714" cy="1261770"/>
          </a:xfrm>
        </p:grpSpPr>
        <p:sp>
          <p:nvSpPr>
            <p:cNvPr id="1367" name="VectorPath 1367"/>
            <p:cNvSpPr/>
            <p:nvPr/>
          </p:nvSpPr>
          <p:spPr>
            <a:xfrm>
              <a:off x="3741090" y="827849"/>
              <a:ext cx="773786" cy="895947"/>
            </a:xfrm>
            <a:custGeom>
              <a:avLst/>
              <a:gdLst/>
              <a:ahLst/>
              <a:cxnLst/>
              <a:rect l="l" t="t" r="r" b="b"/>
              <a:pathLst>
                <a:path w="773786" h="895947">
                  <a:moveTo>
                    <a:pt x="389027" y="445"/>
                  </a:moveTo>
                  <a:lnTo>
                    <a:pt x="771144" y="191516"/>
                  </a:lnTo>
                  <a:lnTo>
                    <a:pt x="772236" y="192253"/>
                  </a:lnTo>
                  <a:lnTo>
                    <a:pt x="773075" y="193269"/>
                  </a:lnTo>
                  <a:lnTo>
                    <a:pt x="773595" y="194475"/>
                  </a:lnTo>
                  <a:lnTo>
                    <a:pt x="773786" y="195771"/>
                  </a:lnTo>
                  <a:lnTo>
                    <a:pt x="773786" y="700177"/>
                  </a:lnTo>
                  <a:lnTo>
                    <a:pt x="773595" y="701472"/>
                  </a:lnTo>
                  <a:lnTo>
                    <a:pt x="773075" y="702678"/>
                  </a:lnTo>
                  <a:lnTo>
                    <a:pt x="772236" y="703694"/>
                  </a:lnTo>
                  <a:lnTo>
                    <a:pt x="771144" y="704431"/>
                  </a:lnTo>
                  <a:lnTo>
                    <a:pt x="389027" y="895503"/>
                  </a:lnTo>
                  <a:lnTo>
                    <a:pt x="387629" y="895947"/>
                  </a:lnTo>
                  <a:lnTo>
                    <a:pt x="386156" y="895947"/>
                  </a:lnTo>
                  <a:lnTo>
                    <a:pt x="384759" y="895503"/>
                  </a:lnTo>
                  <a:lnTo>
                    <a:pt x="2642" y="704431"/>
                  </a:lnTo>
                  <a:lnTo>
                    <a:pt x="1562" y="703694"/>
                  </a:lnTo>
                  <a:lnTo>
                    <a:pt x="711" y="702678"/>
                  </a:lnTo>
                  <a:lnTo>
                    <a:pt x="190" y="701472"/>
                  </a:lnTo>
                  <a:lnTo>
                    <a:pt x="0" y="700177"/>
                  </a:lnTo>
                  <a:lnTo>
                    <a:pt x="0" y="195771"/>
                  </a:lnTo>
                  <a:lnTo>
                    <a:pt x="190" y="194475"/>
                  </a:lnTo>
                  <a:lnTo>
                    <a:pt x="711" y="193269"/>
                  </a:lnTo>
                  <a:lnTo>
                    <a:pt x="1562" y="192253"/>
                  </a:lnTo>
                  <a:lnTo>
                    <a:pt x="2642" y="191516"/>
                  </a:lnTo>
                  <a:lnTo>
                    <a:pt x="384759" y="445"/>
                  </a:lnTo>
                  <a:lnTo>
                    <a:pt x="386156" y="0"/>
                  </a:lnTo>
                  <a:lnTo>
                    <a:pt x="387629" y="0"/>
                  </a:lnTo>
                  <a:moveTo>
                    <a:pt x="9525" y="198711"/>
                  </a:moveTo>
                  <a:lnTo>
                    <a:pt x="9525" y="697223"/>
                  </a:lnTo>
                  <a:lnTo>
                    <a:pt x="386893" y="885914"/>
                  </a:lnTo>
                  <a:lnTo>
                    <a:pt x="764261" y="697224"/>
                  </a:lnTo>
                  <a:lnTo>
                    <a:pt x="764261" y="198710"/>
                  </a:lnTo>
                  <a:lnTo>
                    <a:pt x="386893" y="10033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1368" name="VectorPath 1368"/>
            <p:cNvSpPr/>
            <p:nvPr/>
          </p:nvSpPr>
          <p:spPr>
            <a:xfrm>
              <a:off x="4590288" y="749808"/>
              <a:ext cx="318516" cy="368808"/>
            </a:xfrm>
            <a:custGeom>
              <a:avLst/>
              <a:gdLst/>
              <a:ahLst/>
              <a:cxnLst/>
              <a:rect l="l" t="t" r="r" b="b"/>
              <a:pathLst>
                <a:path w="318516" h="368808">
                  <a:moveTo>
                    <a:pt x="158496" y="0"/>
                  </a:moveTo>
                  <a:lnTo>
                    <a:pt x="318516" y="79248"/>
                  </a:lnTo>
                  <a:lnTo>
                    <a:pt x="318516" y="289560"/>
                  </a:lnTo>
                  <a:lnTo>
                    <a:pt x="158496" y="368808"/>
                  </a:lnTo>
                  <a:lnTo>
                    <a:pt x="0" y="289560"/>
                  </a:lnTo>
                  <a:lnTo>
                    <a:pt x="0" y="79248"/>
                  </a:lnTo>
                  <a:lnTo>
                    <a:pt x="158496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369" name="VectorPath 1369"/>
            <p:cNvSpPr/>
            <p:nvPr/>
          </p:nvSpPr>
          <p:spPr>
            <a:xfrm>
              <a:off x="3896182" y="462026"/>
              <a:ext cx="696404" cy="374739"/>
            </a:xfrm>
            <a:custGeom>
              <a:avLst/>
              <a:gdLst/>
              <a:ahLst/>
              <a:cxnLst/>
              <a:rect l="l" t="t" r="r" b="b"/>
              <a:pathLst>
                <a:path w="696404" h="374739">
                  <a:moveTo>
                    <a:pt x="696404" y="366319"/>
                  </a:moveTo>
                  <a:lnTo>
                    <a:pt x="691960" y="374739"/>
                  </a:lnTo>
                  <a:lnTo>
                    <a:pt x="0" y="8420"/>
                  </a:lnTo>
                  <a:lnTo>
                    <a:pt x="4457" y="0"/>
                  </a:lnTo>
                </a:path>
              </a:pathLst>
            </a:custGeom>
            <a:solidFill>
              <a:srgbClr val="BFBFBF">
                <a:alpha val="100000"/>
              </a:srgbClr>
            </a:solidFill>
          </p:spPr>
        </p:sp>
      </p:grpSp>
      <p:sp>
        <p:nvSpPr>
          <p:cNvPr id="1372" name="VectorPath 1372"/>
          <p:cNvSpPr/>
          <p:nvPr/>
        </p:nvSpPr>
        <p:spPr>
          <a:xfrm>
            <a:off x="932688" y="662940"/>
            <a:ext cx="178308" cy="205740"/>
          </a:xfrm>
          <a:custGeom>
            <a:avLst/>
            <a:gdLst/>
            <a:ahLst/>
            <a:cxnLst/>
            <a:rect l="l" t="t" r="r" b="b"/>
            <a:pathLst>
              <a:path w="178308" h="205740">
                <a:moveTo>
                  <a:pt x="89916" y="0"/>
                </a:moveTo>
                <a:lnTo>
                  <a:pt x="178308" y="44196"/>
                </a:lnTo>
                <a:lnTo>
                  <a:pt x="178308" y="161544"/>
                </a:lnTo>
                <a:lnTo>
                  <a:pt x="89916" y="205740"/>
                </a:lnTo>
                <a:lnTo>
                  <a:pt x="0" y="161544"/>
                </a:lnTo>
                <a:lnTo>
                  <a:pt x="0" y="44196"/>
                </a:lnTo>
                <a:lnTo>
                  <a:pt x="89916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1373" name="B731FD36-F942-466E-B154-C5C5A12B3836"/>
          <p:cNvPicPr>
            <a:picLocks noChangeAspect="1"/>
          </p:cNvPicPr>
          <p:nvPr/>
        </p:nvPicPr>
        <p:blipFill>
          <a:blip r:embed="rId3" cstate="print">
            <a:extLst>
              <a:ext uri="{486BD311-0A33-49E8-665A-7E5EA8C0FE35}"/>
            </a:extLst>
          </a:blip>
          <a:srcRect/>
          <a:stretch>
            <a:fillRect/>
          </a:stretch>
        </p:blipFill>
        <p:spPr>
          <a:xfrm>
            <a:off x="1917700" y="2429637"/>
            <a:ext cx="8391526" cy="762000"/>
          </a:xfrm>
          <a:prstGeom prst="rect">
            <a:avLst/>
          </a:prstGeom>
        </p:spPr>
      </p:pic>
      <p:sp>
        <p:nvSpPr>
          <p:cNvPr id="1374" name="VectorPath 1374"/>
          <p:cNvSpPr/>
          <p:nvPr/>
        </p:nvSpPr>
        <p:spPr>
          <a:xfrm>
            <a:off x="11275772" y="1206132"/>
            <a:ext cx="187935" cy="216370"/>
          </a:xfrm>
          <a:custGeom>
            <a:avLst/>
            <a:gdLst/>
            <a:ahLst/>
            <a:cxnLst/>
            <a:rect l="l" t="t" r="r" b="b"/>
            <a:pathLst>
              <a:path w="187935" h="216370">
                <a:moveTo>
                  <a:pt x="96089" y="457"/>
                </a:moveTo>
                <a:lnTo>
                  <a:pt x="185293" y="45059"/>
                </a:lnTo>
                <a:lnTo>
                  <a:pt x="186387" y="45796"/>
                </a:lnTo>
                <a:lnTo>
                  <a:pt x="187224" y="46812"/>
                </a:lnTo>
                <a:lnTo>
                  <a:pt x="187744" y="48019"/>
                </a:lnTo>
                <a:lnTo>
                  <a:pt x="187935" y="49314"/>
                </a:lnTo>
                <a:lnTo>
                  <a:pt x="187935" y="167068"/>
                </a:lnTo>
                <a:lnTo>
                  <a:pt x="187744" y="168364"/>
                </a:lnTo>
                <a:lnTo>
                  <a:pt x="187224" y="169570"/>
                </a:lnTo>
                <a:lnTo>
                  <a:pt x="186387" y="170574"/>
                </a:lnTo>
                <a:lnTo>
                  <a:pt x="185293" y="171323"/>
                </a:lnTo>
                <a:lnTo>
                  <a:pt x="96089" y="215925"/>
                </a:lnTo>
                <a:lnTo>
                  <a:pt x="94692" y="216370"/>
                </a:lnTo>
                <a:lnTo>
                  <a:pt x="93232" y="216370"/>
                </a:lnTo>
                <a:lnTo>
                  <a:pt x="91835" y="215925"/>
                </a:lnTo>
                <a:lnTo>
                  <a:pt x="2629" y="171323"/>
                </a:lnTo>
                <a:lnTo>
                  <a:pt x="1550" y="170574"/>
                </a:lnTo>
                <a:lnTo>
                  <a:pt x="713" y="169570"/>
                </a:lnTo>
                <a:lnTo>
                  <a:pt x="178" y="168364"/>
                </a:lnTo>
                <a:lnTo>
                  <a:pt x="-1" y="167068"/>
                </a:lnTo>
                <a:lnTo>
                  <a:pt x="-1" y="49314"/>
                </a:lnTo>
                <a:lnTo>
                  <a:pt x="178" y="48019"/>
                </a:lnTo>
                <a:lnTo>
                  <a:pt x="713" y="46812"/>
                </a:lnTo>
                <a:lnTo>
                  <a:pt x="1550" y="45796"/>
                </a:lnTo>
                <a:lnTo>
                  <a:pt x="2629" y="45059"/>
                </a:lnTo>
                <a:lnTo>
                  <a:pt x="91835" y="457"/>
                </a:lnTo>
                <a:lnTo>
                  <a:pt x="93232" y="0"/>
                </a:lnTo>
                <a:lnTo>
                  <a:pt x="94692" y="0"/>
                </a:lnTo>
                <a:moveTo>
                  <a:pt x="9524" y="52248"/>
                </a:moveTo>
                <a:lnTo>
                  <a:pt x="9524" y="164121"/>
                </a:lnTo>
                <a:lnTo>
                  <a:pt x="93962" y="206340"/>
                </a:lnTo>
                <a:lnTo>
                  <a:pt x="178411" y="164115"/>
                </a:lnTo>
                <a:lnTo>
                  <a:pt x="178411" y="52255"/>
                </a:lnTo>
                <a:lnTo>
                  <a:pt x="93962" y="1003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</p:spTree>
    <p:extLst>
      <p:ext uri="{06CB3853-34E9-42FC-7CD2-2F173F74FDFC}"/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" name="VectorPath 1375"/>
          <p:cNvSpPr/>
          <p:nvPr/>
        </p:nvSpPr>
        <p:spPr>
          <a:xfrm>
            <a:off x="1284732" y="2458682"/>
            <a:ext cx="474764" cy="474472"/>
          </a:xfrm>
          <a:custGeom>
            <a:avLst/>
            <a:gdLst/>
            <a:ahLst/>
            <a:cxnLst/>
            <a:rect l="l" t="t" r="r" b="b"/>
            <a:pathLst>
              <a:path w="474764" h="474472">
                <a:moveTo>
                  <a:pt x="0" y="237274"/>
                </a:moveTo>
                <a:cubicBezTo>
                  <a:pt x="292" y="106210"/>
                  <a:pt x="106515" y="0"/>
                  <a:pt x="237528" y="0"/>
                </a:cubicBezTo>
                <a:cubicBezTo>
                  <a:pt x="368554" y="0"/>
                  <a:pt x="474764" y="106210"/>
                  <a:pt x="474764" y="237236"/>
                </a:cubicBezTo>
                <a:cubicBezTo>
                  <a:pt x="474764" y="368262"/>
                  <a:pt x="368554" y="474472"/>
                  <a:pt x="237528" y="474472"/>
                </a:cubicBezTo>
                <a:cubicBezTo>
                  <a:pt x="106515" y="474472"/>
                  <a:pt x="292" y="368262"/>
                  <a:pt x="0" y="237274"/>
                </a:cubicBez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1376" name="02417269-4A29-464C-96C3-C76AE0762F46"/>
          <p:cNvPicPr>
            <a:picLocks noChangeAspect="1"/>
          </p:cNvPicPr>
          <p:nvPr/>
        </p:nvPicPr>
        <p:blipFill>
          <a:blip r:embed="rId2" cstate="print">
            <a:extLst>
              <a:ext uri="{82DFEDEE-C6EA-40BA-5099-6B2146EA627F}"/>
            </a:extLst>
          </a:blip>
          <a:srcRect/>
          <a:stretch>
            <a:fillRect/>
          </a:stretch>
        </p:blipFill>
        <p:spPr>
          <a:xfrm>
            <a:off x="1303833" y="2476120"/>
            <a:ext cx="447675" cy="447675"/>
          </a:xfrm>
          <a:prstGeom prst="rect">
            <a:avLst/>
          </a:prstGeom>
        </p:spPr>
      </p:pic>
      <p:sp>
        <p:nvSpPr>
          <p:cNvPr id="1377" name="VectorPath 1377"/>
          <p:cNvSpPr/>
          <p:nvPr/>
        </p:nvSpPr>
        <p:spPr>
          <a:xfrm>
            <a:off x="441293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sp>
        <p:nvSpPr>
          <p:cNvPr id="1378" name="TextBox1378"/>
          <p:cNvSpPr txBox="1"/>
          <p:nvPr/>
        </p:nvSpPr>
        <p:spPr>
          <a:xfrm>
            <a:off x="1314501" y="1753098"/>
            <a:ext cx="8579752" cy="23243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007117" marR="0" lvl="0" indent="-342900" eaLnBrk="0">
              <a:lnSpc>
                <a:spcPct val="102500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20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了</a:t>
            </a:r>
            <a:r>
              <a:rPr lang="en-US" altLang="zh-CN" sz="20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解市面主流测试工具</a:t>
            </a:r>
          </a:p>
          <a:p>
            <a:pPr marL="0" marR="0" indent="0" eaLnBrk="0">
              <a:lnSpc>
                <a:spcPct val="23499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007117" marR="0" lvl="0" indent="-342900" eaLnBrk="0">
              <a:lnSpc>
                <a:spcPct val="102500"/>
              </a:lnSpc>
              <a:buClr>
                <a:srgbClr val="404040"/>
              </a:buClr>
              <a:buFont typeface="Wingdings" panose="02000000000000000000" charset="0"/>
              <a:buChar char=""/>
            </a:pPr>
            <a:r>
              <a:rPr lang="en-US" altLang="zh-CN" sz="20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掌</a:t>
            </a:r>
            <a:r>
              <a:rPr lang="en-US" altLang="zh-CN" sz="20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握JMeter的基本使用</a:t>
            </a:r>
          </a:p>
          <a:p>
            <a:pPr marL="0" marR="0" indent="0" eaLnBrk="0">
              <a:lnSpc>
                <a:spcPct val="20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1052"/>
              </a:lnSpc>
            </a:pPr>
            <a:r>
              <a:rPr lang="en-US" altLang="zh-CN" sz="3075" kern="0" spc="65" baseline="13008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</a:t>
            </a:r>
            <a:r>
              <a:rPr lang="en-US" altLang="zh-CN" sz="3075" kern="0" spc="60" baseline="13008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earning</a:t>
            </a:r>
            <a:r>
              <a:rPr lang="en-US" altLang="zh-CN" sz="3075" kern="0" spc="3075" baseline="13008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3075" kern="0" spc="60" baseline="13008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Objecti</a:t>
            </a:r>
            <a:r>
              <a:rPr lang="en-US" altLang="zh-CN" sz="3075" kern="0" spc="50" baseline="13008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v</a:t>
            </a:r>
            <a:r>
              <a:rPr lang="en-US" altLang="zh-CN" sz="3075" kern="0" spc="35" baseline="13008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es</a:t>
            </a:r>
            <a:r>
              <a:rPr lang="en-US" altLang="zh-CN" sz="3075" kern="0" spc="11120" baseline="13008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000" kern="0" spc="0" baseline="0" noProof="0" dirty="0">
                <a:solidFill>
                  <a:srgbClr val="40404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2000" kern="0" spc="-2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20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掌握JMeter进行HTTP接口测试的技术要点</a:t>
            </a:r>
          </a:p>
          <a:p>
            <a:pPr marL="0" marR="0" indent="0" eaLnBrk="0">
              <a:lnSpc>
                <a:spcPct val="23499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007117" marR="0" lvl="0" indent="-342900" eaLnBrk="0">
              <a:lnSpc>
                <a:spcPct val="102500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20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掌</a:t>
            </a:r>
            <a:r>
              <a:rPr lang="en-US" altLang="zh-CN" sz="20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握JMeter进行性能测试的技术要点</a:t>
            </a:r>
          </a:p>
        </p:txBody>
      </p:sp>
      <p:sp>
        <p:nvSpPr>
          <p:cNvPr id="1380" name="TextBox1380"/>
          <p:cNvSpPr txBox="1"/>
          <p:nvPr/>
        </p:nvSpPr>
        <p:spPr>
          <a:xfrm>
            <a:off x="1814119" y="2353168"/>
            <a:ext cx="214122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1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学</a:t>
            </a:r>
            <a:r>
              <a:rPr lang="en-US" altLang="zh-CN" sz="41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习目标</a:t>
            </a:r>
          </a:p>
        </p:txBody>
      </p:sp>
      <p:grpSp>
        <p:nvGrpSpPr>
          <p:cNvPr id="1382" name="Combination 1382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1383" name="VectorPath 1383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1384" name="VectorPath 1384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7F3392B7-2C41-43F5-3DE6-CCBFF30715AB}"/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Combination 77"/>
          <p:cNvGrpSpPr/>
          <p:nvPr/>
        </p:nvGrpSpPr>
        <p:grpSpPr>
          <a:xfrm>
            <a:off x="3596640" y="2337816"/>
            <a:ext cx="1411224" cy="1319784"/>
            <a:chOff x="3596640" y="2337816"/>
            <a:chExt cx="1411224" cy="1319784"/>
          </a:xfrm>
        </p:grpSpPr>
        <p:sp>
          <p:nvSpPr>
            <p:cNvPr id="78" name="VectorPath 78"/>
            <p:cNvSpPr/>
            <p:nvPr/>
          </p:nvSpPr>
          <p:spPr>
            <a:xfrm>
              <a:off x="3870960" y="2337816"/>
              <a:ext cx="1136904" cy="1319784"/>
            </a:xfrm>
            <a:custGeom>
              <a:avLst/>
              <a:gdLst/>
              <a:ahLst/>
              <a:cxnLst/>
              <a:rect l="l" t="t" r="r" b="b"/>
              <a:pathLst>
                <a:path w="1136904" h="1319784">
                  <a:moveTo>
                    <a:pt x="568452" y="0"/>
                  </a:moveTo>
                  <a:lnTo>
                    <a:pt x="1136904" y="284988"/>
                  </a:lnTo>
                  <a:lnTo>
                    <a:pt x="1136904" y="1034796"/>
                  </a:lnTo>
                  <a:lnTo>
                    <a:pt x="568452" y="1319784"/>
                  </a:lnTo>
                  <a:lnTo>
                    <a:pt x="0" y="1034796"/>
                  </a:lnTo>
                  <a:lnTo>
                    <a:pt x="0" y="284988"/>
                  </a:lnTo>
                  <a:lnTo>
                    <a:pt x="568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79" name="VectorPath 79"/>
            <p:cNvSpPr/>
            <p:nvPr/>
          </p:nvSpPr>
          <p:spPr>
            <a:xfrm>
              <a:off x="3596640" y="3227832"/>
              <a:ext cx="370332" cy="429768"/>
            </a:xfrm>
            <a:custGeom>
              <a:avLst/>
              <a:gdLst/>
              <a:ahLst/>
              <a:cxnLst/>
              <a:rect l="l" t="t" r="r" b="b"/>
              <a:pathLst>
                <a:path w="370332" h="429768">
                  <a:moveTo>
                    <a:pt x="184404" y="0"/>
                  </a:moveTo>
                  <a:lnTo>
                    <a:pt x="370332" y="92964"/>
                  </a:lnTo>
                  <a:lnTo>
                    <a:pt x="370332" y="336804"/>
                  </a:lnTo>
                  <a:lnTo>
                    <a:pt x="184404" y="429768"/>
                  </a:lnTo>
                  <a:lnTo>
                    <a:pt x="0" y="336804"/>
                  </a:lnTo>
                  <a:lnTo>
                    <a:pt x="0" y="92964"/>
                  </a:lnTo>
                  <a:lnTo>
                    <a:pt x="184404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80" name="TextBox80"/>
          <p:cNvSpPr txBox="1"/>
          <p:nvPr/>
        </p:nvSpPr>
        <p:spPr>
          <a:xfrm>
            <a:off x="5384800" y="2449864"/>
            <a:ext cx="2845435" cy="487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2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32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能测试的概念</a:t>
            </a:r>
          </a:p>
        </p:txBody>
      </p:sp>
      <p:sp>
        <p:nvSpPr>
          <p:cNvPr id="81" name="TextBox81"/>
          <p:cNvSpPr txBox="1"/>
          <p:nvPr/>
        </p:nvSpPr>
        <p:spPr>
          <a:xfrm>
            <a:off x="4188460" y="2688335"/>
            <a:ext cx="510223" cy="601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9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</a:p>
        </p:txBody>
      </p:sp>
      <p:sp>
        <p:nvSpPr>
          <p:cNvPr id="82" name="TextBox82"/>
          <p:cNvSpPr txBox="1"/>
          <p:nvPr/>
        </p:nvSpPr>
        <p:spPr>
          <a:xfrm>
            <a:off x="5384800" y="3286162"/>
            <a:ext cx="22618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什么要学习性能测试</a:t>
            </a:r>
          </a:p>
        </p:txBody>
      </p:sp>
      <p:sp>
        <p:nvSpPr>
          <p:cNvPr id="83" name="TextBox83"/>
          <p:cNvSpPr txBox="1"/>
          <p:nvPr/>
        </p:nvSpPr>
        <p:spPr>
          <a:xfrm>
            <a:off x="5384800" y="3778922"/>
            <a:ext cx="16522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能测试的概念</a:t>
            </a:r>
          </a:p>
        </p:txBody>
      </p:sp>
      <p:sp>
        <p:nvSpPr>
          <p:cNvPr id="84" name="TextBox84"/>
          <p:cNvSpPr txBox="1"/>
          <p:nvPr/>
        </p:nvSpPr>
        <p:spPr>
          <a:xfrm>
            <a:off x="5384800" y="4271682"/>
            <a:ext cx="24650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能测试与功能测试对比</a:t>
            </a:r>
          </a:p>
        </p:txBody>
      </p:sp>
    </p:spTree>
    <p:extLst>
      <p:ext uri="{922900E4-137B-4575-E3C6-316753A8C2E6}"/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5" name="Combination 1385"/>
          <p:cNvGrpSpPr/>
          <p:nvPr/>
        </p:nvGrpSpPr>
        <p:grpSpPr>
          <a:xfrm>
            <a:off x="2196084" y="2410968"/>
            <a:ext cx="495300" cy="464820"/>
            <a:chOff x="2196084" y="2410968"/>
            <a:chExt cx="495300" cy="464820"/>
          </a:xfrm>
        </p:grpSpPr>
        <p:sp>
          <p:nvSpPr>
            <p:cNvPr id="1386" name="VectorPath 1386"/>
            <p:cNvSpPr/>
            <p:nvPr/>
          </p:nvSpPr>
          <p:spPr>
            <a:xfrm>
              <a:off x="2314956" y="2410968"/>
              <a:ext cx="376428" cy="437388"/>
            </a:xfrm>
            <a:custGeom>
              <a:avLst/>
              <a:gdLst/>
              <a:ahLst/>
              <a:cxnLst/>
              <a:rect l="l" t="t" r="r" b="b"/>
              <a:pathLst>
                <a:path w="376428" h="437388">
                  <a:moveTo>
                    <a:pt x="187452" y="0"/>
                  </a:moveTo>
                  <a:lnTo>
                    <a:pt x="376428" y="94488"/>
                  </a:lnTo>
                  <a:lnTo>
                    <a:pt x="376428" y="342900"/>
                  </a:lnTo>
                  <a:lnTo>
                    <a:pt x="187452" y="437388"/>
                  </a:lnTo>
                  <a:lnTo>
                    <a:pt x="0" y="342900"/>
                  </a:lnTo>
                  <a:lnTo>
                    <a:pt x="0" y="94488"/>
                  </a:lnTo>
                  <a:lnTo>
                    <a:pt x="187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1387" name="VectorPath 1387"/>
            <p:cNvSpPr/>
            <p:nvPr/>
          </p:nvSpPr>
          <p:spPr>
            <a:xfrm>
              <a:off x="2196084" y="2628900"/>
              <a:ext cx="211836" cy="246888"/>
            </a:xfrm>
            <a:custGeom>
              <a:avLst/>
              <a:gdLst/>
              <a:ahLst/>
              <a:cxnLst/>
              <a:rect l="l" t="t" r="r" b="b"/>
              <a:pathLst>
                <a:path w="211836" h="246888">
                  <a:moveTo>
                    <a:pt x="106680" y="0"/>
                  </a:moveTo>
                  <a:lnTo>
                    <a:pt x="211836" y="53340"/>
                  </a:lnTo>
                  <a:lnTo>
                    <a:pt x="211836" y="193548"/>
                  </a:lnTo>
                  <a:lnTo>
                    <a:pt x="106680" y="246888"/>
                  </a:lnTo>
                  <a:lnTo>
                    <a:pt x="0" y="193548"/>
                  </a:lnTo>
                  <a:lnTo>
                    <a:pt x="0" y="53340"/>
                  </a:lnTo>
                  <a:lnTo>
                    <a:pt x="106680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1388" name="VectorPath 1388"/>
          <p:cNvSpPr/>
          <p:nvPr/>
        </p:nvSpPr>
        <p:spPr>
          <a:xfrm>
            <a:off x="440277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sp>
        <p:nvSpPr>
          <p:cNvPr id="1389" name="TextBox1389"/>
          <p:cNvSpPr txBox="1"/>
          <p:nvPr/>
        </p:nvSpPr>
        <p:spPr>
          <a:xfrm>
            <a:off x="2247239" y="1170900"/>
            <a:ext cx="8807160" cy="37222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320758" marR="0" lvl="0" indent="-457200" eaLnBrk="0">
              <a:lnSpc>
                <a:spcPct val="102619"/>
              </a:lnSpc>
              <a:buClr>
                <a:srgbClr val="FF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主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流性能测试工具JMeter和Loadrunner的对比</a:t>
            </a:r>
          </a:p>
          <a:p>
            <a:pPr marL="0" marR="0" indent="0" eaLnBrk="0">
              <a:lnSpc>
                <a:spcPct val="21624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20758" marR="0" lvl="0" indent="-457200" eaLnBrk="0">
              <a:lnSpc>
                <a:spcPct val="102619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Meter基本使用（JMeter环境安装、功能概要、元件及</a:t>
            </a:r>
          </a:p>
          <a:p>
            <a:pPr marL="0" marR="0" indent="0" eaLnBrk="0">
              <a:lnSpc>
                <a:spcPct val="18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207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用域、示例脚本-基本组成）</a:t>
            </a:r>
          </a:p>
          <a:p>
            <a:pPr marL="0" marR="0" indent="0" eaLnBrk="0">
              <a:lnSpc>
                <a:spcPct val="246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454"/>
              </a:lnSpc>
              <a:spcAft>
                <a:spcPts val="716"/>
              </a:spcAft>
            </a:pPr>
            <a:r>
              <a:rPr lang="en-US" altLang="zh-CN" sz="2750" kern="0" spc="-15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</a:t>
            </a:r>
            <a:r>
              <a:rPr lang="en-US" altLang="zh-CN" sz="2750" kern="0" spc="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ontents</a:t>
            </a:r>
          </a:p>
          <a:p>
            <a:pPr marL="33207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关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联、直连数据库、逻辑控制器、录制脚本）</a:t>
            </a:r>
          </a:p>
          <a:p>
            <a:pPr marL="0" marR="0" indent="0" eaLnBrk="0">
              <a:lnSpc>
                <a:spcPct val="22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20758" marR="0" indent="-457200" eaLnBrk="0">
              <a:lnSpc>
                <a:spcPct val="152857"/>
              </a:lnSpc>
            </a:pPr>
            <a:r>
              <a:rPr lang="en-US" altLang="zh-CN" sz="1750" kern="0" spc="5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103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JMeter进行性能测试的技术要点（定时器、分布式、测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报告、性能测试图表）</a:t>
            </a:r>
          </a:p>
        </p:txBody>
      </p:sp>
      <p:sp>
        <p:nvSpPr>
          <p:cNvPr id="1391" name="TextBox1391"/>
          <p:cNvSpPr txBox="1"/>
          <p:nvPr/>
        </p:nvSpPr>
        <p:spPr>
          <a:xfrm>
            <a:off x="2777896" y="2280309"/>
            <a:ext cx="106934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1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</a:t>
            </a:r>
            <a:r>
              <a:rPr lang="en-US" altLang="zh-CN" sz="41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录</a:t>
            </a:r>
          </a:p>
        </p:txBody>
      </p:sp>
      <p:sp>
        <p:nvSpPr>
          <p:cNvPr id="1392" name="TextBox1392"/>
          <p:cNvSpPr txBox="1"/>
          <p:nvPr/>
        </p:nvSpPr>
        <p:spPr>
          <a:xfrm>
            <a:off x="5110797" y="2926040"/>
            <a:ext cx="5943601" cy="2735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2619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Meter进行HTTP接口测试的技术要点（参数化、断言、</a:t>
            </a:r>
          </a:p>
        </p:txBody>
      </p:sp>
      <p:grpSp>
        <p:nvGrpSpPr>
          <p:cNvPr id="1394" name="Combination 1394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1395" name="VectorPath 1395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1396" name="VectorPath 1396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F732A19C-BAA5-4FF6-4603-4283F886884E}"/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7" name="Combination 1397"/>
          <p:cNvGrpSpPr/>
          <p:nvPr/>
        </p:nvGrpSpPr>
        <p:grpSpPr>
          <a:xfrm>
            <a:off x="3596640" y="2337816"/>
            <a:ext cx="1411224" cy="1319784"/>
            <a:chOff x="3596640" y="2337816"/>
            <a:chExt cx="1411224" cy="1319784"/>
          </a:xfrm>
        </p:grpSpPr>
        <p:sp>
          <p:nvSpPr>
            <p:cNvPr id="1398" name="VectorPath 1398"/>
            <p:cNvSpPr/>
            <p:nvPr/>
          </p:nvSpPr>
          <p:spPr>
            <a:xfrm>
              <a:off x="3870960" y="2337816"/>
              <a:ext cx="1136904" cy="1319784"/>
            </a:xfrm>
            <a:custGeom>
              <a:avLst/>
              <a:gdLst/>
              <a:ahLst/>
              <a:cxnLst/>
              <a:rect l="l" t="t" r="r" b="b"/>
              <a:pathLst>
                <a:path w="1136904" h="1319784">
                  <a:moveTo>
                    <a:pt x="568452" y="0"/>
                  </a:moveTo>
                  <a:lnTo>
                    <a:pt x="1136904" y="284988"/>
                  </a:lnTo>
                  <a:lnTo>
                    <a:pt x="1136904" y="1034796"/>
                  </a:lnTo>
                  <a:lnTo>
                    <a:pt x="568452" y="1319784"/>
                  </a:lnTo>
                  <a:lnTo>
                    <a:pt x="0" y="1034796"/>
                  </a:lnTo>
                  <a:lnTo>
                    <a:pt x="0" y="284988"/>
                  </a:lnTo>
                  <a:lnTo>
                    <a:pt x="568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1399" name="VectorPath 1399"/>
            <p:cNvSpPr/>
            <p:nvPr/>
          </p:nvSpPr>
          <p:spPr>
            <a:xfrm>
              <a:off x="3596640" y="3227832"/>
              <a:ext cx="370332" cy="429768"/>
            </a:xfrm>
            <a:custGeom>
              <a:avLst/>
              <a:gdLst/>
              <a:ahLst/>
              <a:cxnLst/>
              <a:rect l="l" t="t" r="r" b="b"/>
              <a:pathLst>
                <a:path w="370332" h="429768">
                  <a:moveTo>
                    <a:pt x="184404" y="0"/>
                  </a:moveTo>
                  <a:lnTo>
                    <a:pt x="370332" y="92964"/>
                  </a:lnTo>
                  <a:lnTo>
                    <a:pt x="370332" y="336804"/>
                  </a:lnTo>
                  <a:lnTo>
                    <a:pt x="184404" y="429768"/>
                  </a:lnTo>
                  <a:lnTo>
                    <a:pt x="0" y="336804"/>
                  </a:lnTo>
                  <a:lnTo>
                    <a:pt x="0" y="92964"/>
                  </a:lnTo>
                  <a:lnTo>
                    <a:pt x="184404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1400" name="TextBox1400"/>
          <p:cNvSpPr txBox="1"/>
          <p:nvPr/>
        </p:nvSpPr>
        <p:spPr>
          <a:xfrm>
            <a:off x="5384800" y="2449864"/>
            <a:ext cx="3251835" cy="487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2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主</a:t>
            </a:r>
            <a:r>
              <a:rPr lang="en-US" altLang="zh-CN" sz="32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流性能测试工具</a:t>
            </a:r>
          </a:p>
        </p:txBody>
      </p:sp>
      <p:sp>
        <p:nvSpPr>
          <p:cNvPr id="1401" name="TextBox1401"/>
          <p:cNvSpPr txBox="1"/>
          <p:nvPr/>
        </p:nvSpPr>
        <p:spPr>
          <a:xfrm>
            <a:off x="4188460" y="2688335"/>
            <a:ext cx="510223" cy="601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9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</a:p>
        </p:txBody>
      </p:sp>
      <p:sp>
        <p:nvSpPr>
          <p:cNvPr id="1402" name="TextBox1402"/>
          <p:cNvSpPr txBox="1"/>
          <p:nvPr/>
        </p:nvSpPr>
        <p:spPr>
          <a:xfrm>
            <a:off x="5384800" y="3277061"/>
            <a:ext cx="1236232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0000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Lo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adrunner</a:t>
            </a:r>
          </a:p>
        </p:txBody>
      </p:sp>
      <p:sp>
        <p:nvSpPr>
          <p:cNvPr id="1403" name="TextBox1403"/>
          <p:cNvSpPr txBox="1"/>
          <p:nvPr/>
        </p:nvSpPr>
        <p:spPr>
          <a:xfrm>
            <a:off x="5384800" y="3769821"/>
            <a:ext cx="817132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0000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25" baseline="0" noProof="0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JMe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t</a:t>
            </a:r>
            <a:r>
              <a:rPr lang="en-US" altLang="zh-CN" sz="1550" kern="0" spc="-25" baseline="0" noProof="0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e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r</a:t>
            </a:r>
          </a:p>
        </p:txBody>
      </p:sp>
    </p:spTree>
    <p:extLst>
      <p:ext uri="{5F453A64-7278-4CFC-F469-FE22AEA0CE2B}"/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6" name="Combination 140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407" name="VectorPath 140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408" name="VectorPath 140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409" name="TextBox1409"/>
          <p:cNvSpPr txBox="1"/>
          <p:nvPr/>
        </p:nvSpPr>
        <p:spPr>
          <a:xfrm>
            <a:off x="802323" y="345580"/>
            <a:ext cx="29083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1-主流性能测试工具</a:t>
            </a:r>
          </a:p>
        </p:txBody>
      </p:sp>
      <p:sp>
        <p:nvSpPr>
          <p:cNvPr id="1411" name="VectorPath 141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412" name="9DA8C91A-99A8-4B17-A9F4-71539125ED8E"/>
          <p:cNvPicPr>
            <a:picLocks noChangeAspect="1"/>
          </p:cNvPicPr>
          <p:nvPr/>
        </p:nvPicPr>
        <p:blipFill>
          <a:blip r:embed="rId2" cstate="print">
            <a:extLst>
              <a:ext uri="{9252D541-2D3B-45C8-5F79-50717D20CDE6}"/>
            </a:extLst>
          </a:blip>
          <a:srcRect/>
          <a:stretch>
            <a:fillRect/>
          </a:stretch>
        </p:blipFill>
        <p:spPr>
          <a:xfrm>
            <a:off x="6048579" y="3712959"/>
            <a:ext cx="38100" cy="2381250"/>
          </a:xfrm>
          <a:prstGeom prst="rect">
            <a:avLst/>
          </a:prstGeom>
        </p:spPr>
      </p:pic>
      <p:sp>
        <p:nvSpPr>
          <p:cNvPr id="1413" name="TextBox1413"/>
          <p:cNvSpPr txBox="1"/>
          <p:nvPr/>
        </p:nvSpPr>
        <p:spPr>
          <a:xfrm>
            <a:off x="802323" y="1146414"/>
            <a:ext cx="10600702" cy="3843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oadrunner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42938" marR="0" lvl="0" indent="-285750" eaLnBrk="0">
              <a:lnSpc>
                <a:spcPct val="154301"/>
              </a:lnSpc>
              <a:spcAft>
                <a:spcPts val="438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</a:t>
            </a:r>
            <a:r>
              <a:rPr lang="en-US" altLang="zh-CN" sz="1550" kern="0" spc="111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Loadrunner是一种工业级标准性能测试负载工具，可以模拟上万用户实施测试，并在测试时可实时检测应用服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务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器及服务器硬件各种数据，来确认和查找存在的瓶颈</a:t>
            </a:r>
          </a:p>
          <a:p>
            <a:pPr marL="542938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支持多协议：Web(HTTP/HTML)、Windows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Sockets、FTP、ODBC、MS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SQL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Server等协议</a:t>
            </a:r>
          </a:p>
          <a:p>
            <a:pPr marL="542938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采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用C语言编写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830936" marR="0" indent="0" eaLnBrk="0">
              <a:lnSpc>
                <a:spcPct val="100000"/>
              </a:lnSpc>
            </a:pPr>
            <a:r>
              <a:rPr lang="en-US" altLang="zh-CN" sz="1750" kern="0" spc="5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优</a:t>
            </a:r>
            <a:r>
              <a:rPr lang="en-US" altLang="zh-CN" sz="1750" kern="0" spc="5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点：</a:t>
            </a:r>
            <a:r>
              <a:rPr lang="en-US" altLang="zh-CN" sz="1750" kern="0" spc="3459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缺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点：</a:t>
            </a:r>
          </a:p>
          <a:p>
            <a:pPr marL="0" marR="0" indent="0" eaLnBrk="0">
              <a:lnSpc>
                <a:spcPct val="15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819480" marR="0" indent="0" eaLnBrk="0">
              <a:lnSpc>
                <a:spcPct val="102380"/>
              </a:lnSpc>
              <a:spcAft>
                <a:spcPts val="840"/>
              </a:spcAft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</a:t>
            </a:r>
          </a:p>
          <a:p>
            <a:pPr marL="81948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</a:t>
            </a:r>
          </a:p>
        </p:txBody>
      </p:sp>
      <p:sp>
        <p:nvSpPr>
          <p:cNvPr id="1415" name="TextBox1415"/>
          <p:cNvSpPr txBox="1"/>
          <p:nvPr/>
        </p:nvSpPr>
        <p:spPr>
          <a:xfrm>
            <a:off x="1846715" y="1890176"/>
            <a:ext cx="7327418" cy="3078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2380"/>
              </a:lnSpc>
              <a:spcAft>
                <a:spcPts val="840"/>
              </a:spcAft>
            </a:pP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多用户（支持用户以万为单位）</a:t>
            </a:r>
            <a:r>
              <a:rPr lang="en-US" altLang="zh-CN" sz="1400" kern="0" spc="1787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1.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收费</a:t>
            </a: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详细的分析报表（以秒为单位）</a:t>
            </a:r>
            <a:r>
              <a:rPr lang="en-US" altLang="zh-CN" sz="1400" kern="0" spc="1787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2.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体积庞大（安装包单位GB）</a:t>
            </a:r>
          </a:p>
        </p:txBody>
      </p:sp>
      <p:sp>
        <p:nvSpPr>
          <p:cNvPr id="1416" name="TextBox1416"/>
          <p:cNvSpPr txBox="1"/>
          <p:nvPr/>
        </p:nvSpPr>
        <p:spPr>
          <a:xfrm>
            <a:off x="1621803" y="5096706"/>
            <a:ext cx="15881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marR="0" lvl="0" indent="-342900" eaLnBrk="0">
              <a:lnSpc>
                <a:spcPct val="100000"/>
              </a:lnSpc>
              <a:buAutoNum type="arabicPeriod" startAt="3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支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持IP欺骗功能</a:t>
            </a:r>
          </a:p>
        </p:txBody>
      </p:sp>
      <p:sp>
        <p:nvSpPr>
          <p:cNvPr id="1417" name="TextBox1417"/>
          <p:cNvSpPr txBox="1"/>
          <p:nvPr/>
        </p:nvSpPr>
        <p:spPr>
          <a:xfrm>
            <a:off x="6814985" y="5096706"/>
            <a:ext cx="14103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marR="0" lvl="0" indent="-342900" eaLnBrk="0">
              <a:lnSpc>
                <a:spcPct val="100000"/>
              </a:lnSpc>
              <a:buAutoNum type="arabicPeriod" startAt="3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无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法定制功能</a:t>
            </a:r>
          </a:p>
        </p:txBody>
      </p:sp>
      <p:sp>
        <p:nvSpPr>
          <p:cNvPr id="1419" name="VectorPath 141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420" name="VectorPath 142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0CF11649-EE83-4EF0-4E66-85EF603284C9}"/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1" name="Combination 142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422" name="VectorPath 142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423" name="VectorPath 142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424" name="TextBox1424"/>
          <p:cNvSpPr txBox="1"/>
          <p:nvPr/>
        </p:nvSpPr>
        <p:spPr>
          <a:xfrm>
            <a:off x="802323" y="345580"/>
            <a:ext cx="29083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1-主流性能测试工具</a:t>
            </a:r>
          </a:p>
        </p:txBody>
      </p:sp>
      <p:sp>
        <p:nvSpPr>
          <p:cNvPr id="1426" name="VectorPath 142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427" name="TextBox1427"/>
          <p:cNvSpPr txBox="1"/>
          <p:nvPr/>
        </p:nvSpPr>
        <p:spPr>
          <a:xfrm>
            <a:off x="802323" y="1146414"/>
            <a:ext cx="69215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</a:t>
            </a:r>
          </a:p>
        </p:txBody>
      </p:sp>
      <p:pic>
        <p:nvPicPr>
          <p:cNvPr id="1428" name="F1218B59-FA2F-4331-9F7D-C5F4E1B6C5F7"/>
          <p:cNvPicPr>
            <a:picLocks noChangeAspect="1"/>
          </p:cNvPicPr>
          <p:nvPr/>
        </p:nvPicPr>
        <p:blipFill>
          <a:blip r:embed="rId2" cstate="print">
            <a:extLst>
              <a:ext uri="{F90249CA-3BEB-4C0F-9C5E-0060BC78F7F6}"/>
            </a:extLst>
          </a:blip>
          <a:srcRect/>
          <a:stretch>
            <a:fillRect/>
          </a:stretch>
        </p:blipFill>
        <p:spPr>
          <a:xfrm>
            <a:off x="6048579" y="3712959"/>
            <a:ext cx="38100" cy="2381250"/>
          </a:xfrm>
          <a:prstGeom prst="rect">
            <a:avLst/>
          </a:prstGeom>
        </p:spPr>
      </p:pic>
      <p:sp>
        <p:nvSpPr>
          <p:cNvPr id="1429" name="TextBox1429"/>
          <p:cNvSpPr txBox="1"/>
          <p:nvPr/>
        </p:nvSpPr>
        <p:spPr>
          <a:xfrm>
            <a:off x="1059510" y="1881681"/>
            <a:ext cx="10241916" cy="31082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Meter是Apache组织开发的基于Java的开源软件，用于对系统做功能测试和性能测试。</a:t>
            </a:r>
          </a:p>
          <a:p>
            <a:pPr marL="285750" marR="0" lvl="0" indent="-285750" eaLnBrk="0">
              <a:lnSpc>
                <a:spcPct val="127419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它最初被设计用于Web应用测试，但后来扩展到其他测试领域，例如静态文件、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ava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程序、shell</a:t>
            </a:r>
            <a:r>
              <a:rPr lang="en-US" altLang="zh-CN" sz="1550" kern="0" spc="1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脚本、数据库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1550" kern="0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、FTP、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Mail等。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73748" marR="0" indent="0" eaLnBrk="0">
              <a:lnSpc>
                <a:spcPct val="100000"/>
              </a:lnSpc>
            </a:pPr>
            <a:r>
              <a:rPr lang="en-US" altLang="zh-CN" sz="1750" kern="0" spc="5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优</a:t>
            </a:r>
            <a:r>
              <a:rPr lang="en-US" altLang="zh-CN" sz="1750" kern="0" spc="5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点：</a:t>
            </a:r>
            <a:r>
              <a:rPr lang="en-US" altLang="zh-CN" sz="1750" kern="0" spc="3459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缺</a:t>
            </a:r>
            <a:r>
              <a:rPr lang="en-US" altLang="zh-CN" sz="17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点：</a:t>
            </a:r>
          </a:p>
          <a:p>
            <a:pPr marL="0" marR="0" indent="0" eaLnBrk="0">
              <a:lnSpc>
                <a:spcPct val="15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62293" marR="8624888" lvl="0" indent="342900" eaLnBrk="0">
              <a:lnSpc>
                <a:spcPct val="125000"/>
              </a:lnSpc>
              <a:spcBef>
                <a:spcPts val="0"/>
              </a:spcBef>
              <a:buAutoNum type="arabicPeriod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开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源免费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</a:t>
            </a:r>
          </a:p>
        </p:txBody>
      </p:sp>
      <p:sp>
        <p:nvSpPr>
          <p:cNvPr id="1431" name="TextBox1431"/>
          <p:cNvSpPr txBox="1"/>
          <p:nvPr/>
        </p:nvSpPr>
        <p:spPr>
          <a:xfrm>
            <a:off x="1964156" y="1896649"/>
            <a:ext cx="8926348" cy="3078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193183" marR="0" lvl="0" indent="-342900" eaLnBrk="0">
              <a:lnSpc>
                <a:spcPct val="102380"/>
              </a:lnSpc>
              <a:spcAft>
                <a:spcPts val="840"/>
              </a:spcAft>
              <a:buAutoNum type="arabicPeriod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支持IP欺骗</a:t>
            </a: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小巧（安装包50MB左右）</a:t>
            </a:r>
            <a:r>
              <a:rPr lang="en-US" altLang="zh-CN" sz="1400" kern="0" spc="2207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2.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分析和报表能力相对于LR欠缺精度（以分钟为</a:t>
            </a:r>
          </a:p>
        </p:txBody>
      </p:sp>
      <p:sp>
        <p:nvSpPr>
          <p:cNvPr id="1432" name="TextBox1432"/>
          <p:cNvSpPr txBox="1"/>
          <p:nvPr/>
        </p:nvSpPr>
        <p:spPr>
          <a:xfrm>
            <a:off x="1621803" y="5096706"/>
            <a:ext cx="24771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marR="0" lvl="0" indent="-342900" eaLnBrk="0">
              <a:lnSpc>
                <a:spcPct val="100000"/>
              </a:lnSpc>
              <a:buAutoNum type="arabicPeriod" startAt="3"/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丰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富的学习资料和扩展组件</a:t>
            </a:r>
          </a:p>
        </p:txBody>
      </p:sp>
      <p:sp>
        <p:nvSpPr>
          <p:cNvPr id="1433" name="TextBox1433"/>
          <p:cNvSpPr txBox="1"/>
          <p:nvPr/>
        </p:nvSpPr>
        <p:spPr>
          <a:xfrm>
            <a:off x="7157885" y="5096706"/>
            <a:ext cx="5340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单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位）</a:t>
            </a:r>
          </a:p>
        </p:txBody>
      </p:sp>
      <p:sp>
        <p:nvSpPr>
          <p:cNvPr id="1435" name="VectorPath 143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436" name="VectorPath 143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BB585F1D-D266-4272-AF51-B5FC01A0866E}"/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7" name="Combination 143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438" name="VectorPath 143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439" name="VectorPath 143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440" name="TextBox1440"/>
          <p:cNvSpPr txBox="1"/>
          <p:nvPr/>
        </p:nvSpPr>
        <p:spPr>
          <a:xfrm>
            <a:off x="802323" y="335420"/>
            <a:ext cx="290830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1-主流性能测试工具</a:t>
            </a:r>
          </a:p>
        </p:txBody>
      </p:sp>
      <p:sp>
        <p:nvSpPr>
          <p:cNvPr id="1442" name="VectorPath 144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grpSp>
        <p:nvGrpSpPr>
          <p:cNvPr id="1443" name="Combination 1443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1444" name="VectorPath 1444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1445" name="VectorPath 1445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1446" name="57281848-C5B8-436D-537F-EF21E8C3D538"/>
          <p:cNvPicPr>
            <a:picLocks noChangeAspect="1"/>
          </p:cNvPicPr>
          <p:nvPr/>
        </p:nvPicPr>
        <p:blipFill>
          <a:blip r:embed="rId2" cstate="print">
            <a:extLst>
              <a:ext uri="{CBC5928F-BC62-4698-4289-F6B7E9A41C81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grpSp>
        <p:nvGrpSpPr>
          <p:cNvPr id="1447" name="Combination 1447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1448" name="VectorPath 1448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1449" name="VectorPath 1449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1450" name="82B95CE8-7969-4820-8EDA-0243C4D42682"/>
          <p:cNvPicPr>
            <a:picLocks noChangeAspect="1"/>
          </p:cNvPicPr>
          <p:nvPr/>
        </p:nvPicPr>
        <p:blipFill>
          <a:blip r:embed="rId3" cstate="print">
            <a:extLst>
              <a:ext uri="{6D999765-4DE0-415E-FF11-9E85D7E7EC6E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grpSp>
        <p:nvGrpSpPr>
          <p:cNvPr id="1451" name="Combination 1451"/>
          <p:cNvGrpSpPr/>
          <p:nvPr/>
        </p:nvGrpSpPr>
        <p:grpSpPr>
          <a:xfrm>
            <a:off x="4064508" y="3930396"/>
            <a:ext cx="8127491" cy="1114044"/>
            <a:chOff x="4064508" y="3930396"/>
            <a:chExt cx="8127491" cy="1114044"/>
          </a:xfrm>
        </p:grpSpPr>
        <p:sp>
          <p:nvSpPr>
            <p:cNvPr id="1452" name="VectorPath 1452"/>
            <p:cNvSpPr/>
            <p:nvPr/>
          </p:nvSpPr>
          <p:spPr>
            <a:xfrm>
              <a:off x="4064508" y="3930396"/>
              <a:ext cx="1161288" cy="371856"/>
            </a:xfrm>
            <a:custGeom>
              <a:avLst/>
              <a:gdLst/>
              <a:ahLst/>
              <a:cxnLst/>
              <a:rect l="l" t="t" r="r" b="b"/>
              <a:pathLst>
                <a:path w="1161288" h="371856">
                  <a:moveTo>
                    <a:pt x="0" y="0"/>
                  </a:moveTo>
                  <a:lnTo>
                    <a:pt x="1161288" y="0"/>
                  </a:lnTo>
                  <a:lnTo>
                    <a:pt x="1161288" y="371856"/>
                  </a:lnTo>
                  <a:lnTo>
                    <a:pt x="0" y="371856"/>
                  </a:lnTo>
                  <a:lnTo>
                    <a:pt x="0" y="0"/>
                  </a:lnTo>
                </a:path>
              </a:pathLst>
            </a:custGeom>
            <a:solidFill>
              <a:srgbClr val="4F81BD">
                <a:alpha val="100000"/>
              </a:srgbClr>
            </a:solidFill>
          </p:spPr>
        </p:sp>
        <p:sp>
          <p:nvSpPr>
            <p:cNvPr id="1453" name="VectorPath 1453"/>
            <p:cNvSpPr/>
            <p:nvPr/>
          </p:nvSpPr>
          <p:spPr>
            <a:xfrm>
              <a:off x="5225796" y="3930396"/>
              <a:ext cx="1159764" cy="371856"/>
            </a:xfrm>
            <a:custGeom>
              <a:avLst/>
              <a:gdLst/>
              <a:ahLst/>
              <a:cxnLst/>
              <a:rect l="l" t="t" r="r" b="b"/>
              <a:pathLst>
                <a:path w="1159764" h="371856">
                  <a:moveTo>
                    <a:pt x="0" y="0"/>
                  </a:moveTo>
                  <a:lnTo>
                    <a:pt x="1159764" y="0"/>
                  </a:lnTo>
                  <a:lnTo>
                    <a:pt x="1159764" y="371856"/>
                  </a:lnTo>
                  <a:lnTo>
                    <a:pt x="0" y="371856"/>
                  </a:lnTo>
                  <a:lnTo>
                    <a:pt x="0" y="0"/>
                  </a:lnTo>
                </a:path>
              </a:pathLst>
            </a:custGeom>
            <a:solidFill>
              <a:srgbClr val="4F81BD">
                <a:alpha val="100000"/>
              </a:srgbClr>
            </a:solidFill>
          </p:spPr>
        </p:sp>
        <p:sp>
          <p:nvSpPr>
            <p:cNvPr id="1454" name="VectorPath 1454"/>
            <p:cNvSpPr/>
            <p:nvPr/>
          </p:nvSpPr>
          <p:spPr>
            <a:xfrm>
              <a:off x="6385560" y="3930396"/>
              <a:ext cx="1161288" cy="371856"/>
            </a:xfrm>
            <a:custGeom>
              <a:avLst/>
              <a:gdLst/>
              <a:ahLst/>
              <a:cxnLst/>
              <a:rect l="l" t="t" r="r" b="b"/>
              <a:pathLst>
                <a:path w="1161288" h="371856">
                  <a:moveTo>
                    <a:pt x="0" y="0"/>
                  </a:moveTo>
                  <a:lnTo>
                    <a:pt x="1161288" y="0"/>
                  </a:lnTo>
                  <a:lnTo>
                    <a:pt x="1161288" y="371856"/>
                  </a:lnTo>
                  <a:lnTo>
                    <a:pt x="0" y="371856"/>
                  </a:lnTo>
                  <a:lnTo>
                    <a:pt x="0" y="0"/>
                  </a:lnTo>
                </a:path>
              </a:pathLst>
            </a:custGeom>
            <a:solidFill>
              <a:srgbClr val="4F81BD">
                <a:alpha val="100000"/>
              </a:srgbClr>
            </a:solidFill>
          </p:spPr>
        </p:sp>
        <p:sp>
          <p:nvSpPr>
            <p:cNvPr id="1455" name="VectorPath 1455"/>
            <p:cNvSpPr/>
            <p:nvPr/>
          </p:nvSpPr>
          <p:spPr>
            <a:xfrm>
              <a:off x="7546848" y="3930396"/>
              <a:ext cx="1161288" cy="371856"/>
            </a:xfrm>
            <a:custGeom>
              <a:avLst/>
              <a:gdLst/>
              <a:ahLst/>
              <a:cxnLst/>
              <a:rect l="l" t="t" r="r" b="b"/>
              <a:pathLst>
                <a:path w="1161288" h="371856">
                  <a:moveTo>
                    <a:pt x="0" y="0"/>
                  </a:moveTo>
                  <a:lnTo>
                    <a:pt x="1161288" y="0"/>
                  </a:lnTo>
                  <a:lnTo>
                    <a:pt x="1161288" y="371856"/>
                  </a:lnTo>
                  <a:lnTo>
                    <a:pt x="0" y="371856"/>
                  </a:lnTo>
                  <a:lnTo>
                    <a:pt x="0" y="0"/>
                  </a:lnTo>
                </a:path>
              </a:pathLst>
            </a:custGeom>
            <a:solidFill>
              <a:srgbClr val="4F81BD">
                <a:alpha val="100000"/>
              </a:srgbClr>
            </a:solidFill>
          </p:spPr>
        </p:sp>
        <p:sp>
          <p:nvSpPr>
            <p:cNvPr id="1456" name="VectorPath 1456"/>
            <p:cNvSpPr/>
            <p:nvPr/>
          </p:nvSpPr>
          <p:spPr>
            <a:xfrm>
              <a:off x="8708136" y="3930396"/>
              <a:ext cx="1161288" cy="371856"/>
            </a:xfrm>
            <a:custGeom>
              <a:avLst/>
              <a:gdLst/>
              <a:ahLst/>
              <a:cxnLst/>
              <a:rect l="l" t="t" r="r" b="b"/>
              <a:pathLst>
                <a:path w="1161288" h="371856">
                  <a:moveTo>
                    <a:pt x="0" y="0"/>
                  </a:moveTo>
                  <a:lnTo>
                    <a:pt x="1161288" y="0"/>
                  </a:lnTo>
                  <a:lnTo>
                    <a:pt x="1161288" y="371856"/>
                  </a:lnTo>
                  <a:lnTo>
                    <a:pt x="0" y="371856"/>
                  </a:lnTo>
                  <a:lnTo>
                    <a:pt x="0" y="0"/>
                  </a:lnTo>
                </a:path>
              </a:pathLst>
            </a:custGeom>
            <a:solidFill>
              <a:srgbClr val="4F81BD">
                <a:alpha val="100000"/>
              </a:srgbClr>
            </a:solidFill>
          </p:spPr>
        </p:sp>
        <p:sp>
          <p:nvSpPr>
            <p:cNvPr id="1457" name="VectorPath 1457"/>
            <p:cNvSpPr/>
            <p:nvPr/>
          </p:nvSpPr>
          <p:spPr>
            <a:xfrm>
              <a:off x="9869424" y="3930396"/>
              <a:ext cx="1161288" cy="371856"/>
            </a:xfrm>
            <a:custGeom>
              <a:avLst/>
              <a:gdLst/>
              <a:ahLst/>
              <a:cxnLst/>
              <a:rect l="l" t="t" r="r" b="b"/>
              <a:pathLst>
                <a:path w="1161288" h="371856">
                  <a:moveTo>
                    <a:pt x="0" y="0"/>
                  </a:moveTo>
                  <a:lnTo>
                    <a:pt x="1161288" y="0"/>
                  </a:lnTo>
                  <a:lnTo>
                    <a:pt x="1161288" y="371856"/>
                  </a:lnTo>
                  <a:lnTo>
                    <a:pt x="0" y="371856"/>
                  </a:lnTo>
                  <a:lnTo>
                    <a:pt x="0" y="0"/>
                  </a:lnTo>
                </a:path>
              </a:pathLst>
            </a:custGeom>
            <a:solidFill>
              <a:srgbClr val="4F81BD">
                <a:alpha val="100000"/>
              </a:srgbClr>
            </a:solidFill>
          </p:spPr>
        </p:sp>
        <p:sp>
          <p:nvSpPr>
            <p:cNvPr id="1458" name="VectorPath 1458"/>
            <p:cNvSpPr/>
            <p:nvPr/>
          </p:nvSpPr>
          <p:spPr>
            <a:xfrm>
              <a:off x="11030712" y="3930396"/>
              <a:ext cx="1161288" cy="371856"/>
            </a:xfrm>
            <a:custGeom>
              <a:avLst/>
              <a:gdLst/>
              <a:ahLst/>
              <a:cxnLst/>
              <a:rect l="l" t="t" r="r" b="b"/>
              <a:pathLst>
                <a:path w="1161288" h="371856">
                  <a:moveTo>
                    <a:pt x="0" y="0"/>
                  </a:moveTo>
                  <a:lnTo>
                    <a:pt x="1161288" y="0"/>
                  </a:lnTo>
                  <a:lnTo>
                    <a:pt x="1161288" y="371856"/>
                  </a:lnTo>
                  <a:lnTo>
                    <a:pt x="0" y="371856"/>
                  </a:lnTo>
                  <a:lnTo>
                    <a:pt x="0" y="0"/>
                  </a:lnTo>
                </a:path>
              </a:pathLst>
            </a:custGeom>
            <a:solidFill>
              <a:srgbClr val="4F81BD">
                <a:alpha val="100000"/>
              </a:srgbClr>
            </a:solidFill>
          </p:spPr>
        </p:sp>
        <p:sp>
          <p:nvSpPr>
            <p:cNvPr id="1459" name="VectorPath 1459"/>
            <p:cNvSpPr/>
            <p:nvPr/>
          </p:nvSpPr>
          <p:spPr>
            <a:xfrm>
              <a:off x="4064508" y="4302252"/>
              <a:ext cx="1161288" cy="370332"/>
            </a:xfrm>
            <a:custGeom>
              <a:avLst/>
              <a:gdLst/>
              <a:ahLst/>
              <a:cxnLst/>
              <a:rect l="l" t="t" r="r" b="b"/>
              <a:pathLst>
                <a:path w="1161288" h="370332">
                  <a:moveTo>
                    <a:pt x="0" y="0"/>
                  </a:moveTo>
                  <a:lnTo>
                    <a:pt x="1161288" y="0"/>
                  </a:lnTo>
                  <a:lnTo>
                    <a:pt x="1161288" y="370332"/>
                  </a:lnTo>
                  <a:lnTo>
                    <a:pt x="0" y="370332"/>
                  </a:lnTo>
                  <a:lnTo>
                    <a:pt x="0" y="0"/>
                  </a:lnTo>
                </a:path>
              </a:pathLst>
            </a:custGeom>
            <a:solidFill>
              <a:srgbClr val="D0D8E8">
                <a:alpha val="100000"/>
              </a:srgbClr>
            </a:solidFill>
          </p:spPr>
        </p:sp>
        <p:sp>
          <p:nvSpPr>
            <p:cNvPr id="1460" name="VectorPath 1460"/>
            <p:cNvSpPr/>
            <p:nvPr/>
          </p:nvSpPr>
          <p:spPr>
            <a:xfrm>
              <a:off x="5225796" y="4302252"/>
              <a:ext cx="1159764" cy="370332"/>
            </a:xfrm>
            <a:custGeom>
              <a:avLst/>
              <a:gdLst/>
              <a:ahLst/>
              <a:cxnLst/>
              <a:rect l="l" t="t" r="r" b="b"/>
              <a:pathLst>
                <a:path w="1159764" h="370332">
                  <a:moveTo>
                    <a:pt x="0" y="0"/>
                  </a:moveTo>
                  <a:lnTo>
                    <a:pt x="1159764" y="0"/>
                  </a:lnTo>
                  <a:lnTo>
                    <a:pt x="1159764" y="370332"/>
                  </a:lnTo>
                  <a:lnTo>
                    <a:pt x="0" y="370332"/>
                  </a:lnTo>
                  <a:lnTo>
                    <a:pt x="0" y="0"/>
                  </a:lnTo>
                </a:path>
              </a:pathLst>
            </a:custGeom>
            <a:solidFill>
              <a:srgbClr val="D0D8E8">
                <a:alpha val="100000"/>
              </a:srgbClr>
            </a:solidFill>
          </p:spPr>
        </p:sp>
        <p:sp>
          <p:nvSpPr>
            <p:cNvPr id="1461" name="VectorPath 1461"/>
            <p:cNvSpPr/>
            <p:nvPr/>
          </p:nvSpPr>
          <p:spPr>
            <a:xfrm>
              <a:off x="6385560" y="4302252"/>
              <a:ext cx="1161288" cy="370332"/>
            </a:xfrm>
            <a:custGeom>
              <a:avLst/>
              <a:gdLst/>
              <a:ahLst/>
              <a:cxnLst/>
              <a:rect l="l" t="t" r="r" b="b"/>
              <a:pathLst>
                <a:path w="1161288" h="370332">
                  <a:moveTo>
                    <a:pt x="0" y="0"/>
                  </a:moveTo>
                  <a:lnTo>
                    <a:pt x="1161288" y="0"/>
                  </a:lnTo>
                  <a:lnTo>
                    <a:pt x="1161288" y="370332"/>
                  </a:lnTo>
                  <a:lnTo>
                    <a:pt x="0" y="370332"/>
                  </a:lnTo>
                  <a:lnTo>
                    <a:pt x="0" y="0"/>
                  </a:lnTo>
                </a:path>
              </a:pathLst>
            </a:custGeom>
            <a:solidFill>
              <a:srgbClr val="D0D8E8">
                <a:alpha val="100000"/>
              </a:srgbClr>
            </a:solidFill>
          </p:spPr>
        </p:sp>
        <p:sp>
          <p:nvSpPr>
            <p:cNvPr id="1462" name="VectorPath 1462"/>
            <p:cNvSpPr/>
            <p:nvPr/>
          </p:nvSpPr>
          <p:spPr>
            <a:xfrm>
              <a:off x="7546848" y="4302252"/>
              <a:ext cx="1161288" cy="370332"/>
            </a:xfrm>
            <a:custGeom>
              <a:avLst/>
              <a:gdLst/>
              <a:ahLst/>
              <a:cxnLst/>
              <a:rect l="l" t="t" r="r" b="b"/>
              <a:pathLst>
                <a:path w="1161288" h="370332">
                  <a:moveTo>
                    <a:pt x="0" y="0"/>
                  </a:moveTo>
                  <a:lnTo>
                    <a:pt x="1161288" y="0"/>
                  </a:lnTo>
                  <a:lnTo>
                    <a:pt x="1161288" y="370332"/>
                  </a:lnTo>
                  <a:lnTo>
                    <a:pt x="0" y="370332"/>
                  </a:lnTo>
                  <a:lnTo>
                    <a:pt x="0" y="0"/>
                  </a:lnTo>
                </a:path>
              </a:pathLst>
            </a:custGeom>
            <a:solidFill>
              <a:srgbClr val="D0D8E8">
                <a:alpha val="100000"/>
              </a:srgbClr>
            </a:solidFill>
          </p:spPr>
        </p:sp>
        <p:sp>
          <p:nvSpPr>
            <p:cNvPr id="1463" name="VectorPath 1463"/>
            <p:cNvSpPr/>
            <p:nvPr/>
          </p:nvSpPr>
          <p:spPr>
            <a:xfrm>
              <a:off x="8708136" y="4302252"/>
              <a:ext cx="1161288" cy="370332"/>
            </a:xfrm>
            <a:custGeom>
              <a:avLst/>
              <a:gdLst/>
              <a:ahLst/>
              <a:cxnLst/>
              <a:rect l="l" t="t" r="r" b="b"/>
              <a:pathLst>
                <a:path w="1161288" h="370332">
                  <a:moveTo>
                    <a:pt x="0" y="0"/>
                  </a:moveTo>
                  <a:lnTo>
                    <a:pt x="1161288" y="0"/>
                  </a:lnTo>
                  <a:lnTo>
                    <a:pt x="1161288" y="370332"/>
                  </a:lnTo>
                  <a:lnTo>
                    <a:pt x="0" y="370332"/>
                  </a:lnTo>
                  <a:lnTo>
                    <a:pt x="0" y="0"/>
                  </a:lnTo>
                </a:path>
              </a:pathLst>
            </a:custGeom>
            <a:solidFill>
              <a:srgbClr val="D0D8E8">
                <a:alpha val="100000"/>
              </a:srgbClr>
            </a:solidFill>
          </p:spPr>
        </p:sp>
        <p:sp>
          <p:nvSpPr>
            <p:cNvPr id="1464" name="VectorPath 1464"/>
            <p:cNvSpPr/>
            <p:nvPr/>
          </p:nvSpPr>
          <p:spPr>
            <a:xfrm>
              <a:off x="9869424" y="4302252"/>
              <a:ext cx="1161288" cy="370332"/>
            </a:xfrm>
            <a:custGeom>
              <a:avLst/>
              <a:gdLst/>
              <a:ahLst/>
              <a:cxnLst/>
              <a:rect l="l" t="t" r="r" b="b"/>
              <a:pathLst>
                <a:path w="1161288" h="370332">
                  <a:moveTo>
                    <a:pt x="0" y="0"/>
                  </a:moveTo>
                  <a:lnTo>
                    <a:pt x="1161288" y="0"/>
                  </a:lnTo>
                  <a:lnTo>
                    <a:pt x="1161288" y="370332"/>
                  </a:lnTo>
                  <a:lnTo>
                    <a:pt x="0" y="370332"/>
                  </a:lnTo>
                  <a:lnTo>
                    <a:pt x="0" y="0"/>
                  </a:lnTo>
                </a:path>
              </a:pathLst>
            </a:custGeom>
            <a:solidFill>
              <a:srgbClr val="D0D8E8">
                <a:alpha val="100000"/>
              </a:srgbClr>
            </a:solidFill>
          </p:spPr>
        </p:sp>
        <p:sp>
          <p:nvSpPr>
            <p:cNvPr id="1465" name="VectorPath 1465"/>
            <p:cNvSpPr/>
            <p:nvPr/>
          </p:nvSpPr>
          <p:spPr>
            <a:xfrm>
              <a:off x="11030712" y="4302252"/>
              <a:ext cx="1161288" cy="370332"/>
            </a:xfrm>
            <a:custGeom>
              <a:avLst/>
              <a:gdLst/>
              <a:ahLst/>
              <a:cxnLst/>
              <a:rect l="l" t="t" r="r" b="b"/>
              <a:pathLst>
                <a:path w="1161288" h="370332">
                  <a:moveTo>
                    <a:pt x="0" y="0"/>
                  </a:moveTo>
                  <a:lnTo>
                    <a:pt x="1161288" y="0"/>
                  </a:lnTo>
                  <a:lnTo>
                    <a:pt x="1161288" y="370332"/>
                  </a:lnTo>
                  <a:lnTo>
                    <a:pt x="0" y="370332"/>
                  </a:lnTo>
                  <a:lnTo>
                    <a:pt x="0" y="0"/>
                  </a:lnTo>
                </a:path>
              </a:pathLst>
            </a:custGeom>
            <a:solidFill>
              <a:srgbClr val="D0D8E8">
                <a:alpha val="100000"/>
              </a:srgbClr>
            </a:solidFill>
          </p:spPr>
        </p:sp>
        <p:sp>
          <p:nvSpPr>
            <p:cNvPr id="1466" name="VectorPath 1466"/>
            <p:cNvSpPr/>
            <p:nvPr/>
          </p:nvSpPr>
          <p:spPr>
            <a:xfrm>
              <a:off x="4064508" y="4672584"/>
              <a:ext cx="1161288" cy="371856"/>
            </a:xfrm>
            <a:custGeom>
              <a:avLst/>
              <a:gdLst/>
              <a:ahLst/>
              <a:cxnLst/>
              <a:rect l="l" t="t" r="r" b="b"/>
              <a:pathLst>
                <a:path w="1161288" h="371856">
                  <a:moveTo>
                    <a:pt x="0" y="0"/>
                  </a:moveTo>
                  <a:lnTo>
                    <a:pt x="1161288" y="0"/>
                  </a:lnTo>
                  <a:lnTo>
                    <a:pt x="1161288" y="371856"/>
                  </a:lnTo>
                  <a:lnTo>
                    <a:pt x="0" y="371856"/>
                  </a:lnTo>
                  <a:lnTo>
                    <a:pt x="0" y="0"/>
                  </a:lnTo>
                </a:path>
              </a:pathLst>
            </a:custGeom>
            <a:solidFill>
              <a:srgbClr val="E9EDF4">
                <a:alpha val="100000"/>
              </a:srgbClr>
            </a:solidFill>
          </p:spPr>
        </p:sp>
        <p:sp>
          <p:nvSpPr>
            <p:cNvPr id="1467" name="VectorPath 1467"/>
            <p:cNvSpPr/>
            <p:nvPr/>
          </p:nvSpPr>
          <p:spPr>
            <a:xfrm>
              <a:off x="5225796" y="4672584"/>
              <a:ext cx="1159764" cy="371856"/>
            </a:xfrm>
            <a:custGeom>
              <a:avLst/>
              <a:gdLst/>
              <a:ahLst/>
              <a:cxnLst/>
              <a:rect l="l" t="t" r="r" b="b"/>
              <a:pathLst>
                <a:path w="1159764" h="371856">
                  <a:moveTo>
                    <a:pt x="0" y="0"/>
                  </a:moveTo>
                  <a:lnTo>
                    <a:pt x="1159764" y="0"/>
                  </a:lnTo>
                  <a:lnTo>
                    <a:pt x="1159764" y="371856"/>
                  </a:lnTo>
                  <a:lnTo>
                    <a:pt x="0" y="371856"/>
                  </a:lnTo>
                  <a:lnTo>
                    <a:pt x="0" y="0"/>
                  </a:lnTo>
                </a:path>
              </a:pathLst>
            </a:custGeom>
            <a:solidFill>
              <a:srgbClr val="E9EDF4">
                <a:alpha val="100000"/>
              </a:srgbClr>
            </a:solidFill>
          </p:spPr>
        </p:sp>
        <p:sp>
          <p:nvSpPr>
            <p:cNvPr id="1468" name="VectorPath 1468"/>
            <p:cNvSpPr/>
            <p:nvPr/>
          </p:nvSpPr>
          <p:spPr>
            <a:xfrm>
              <a:off x="6385560" y="4672584"/>
              <a:ext cx="1161288" cy="371856"/>
            </a:xfrm>
            <a:custGeom>
              <a:avLst/>
              <a:gdLst/>
              <a:ahLst/>
              <a:cxnLst/>
              <a:rect l="l" t="t" r="r" b="b"/>
              <a:pathLst>
                <a:path w="1161288" h="371856">
                  <a:moveTo>
                    <a:pt x="0" y="0"/>
                  </a:moveTo>
                  <a:lnTo>
                    <a:pt x="1161288" y="0"/>
                  </a:lnTo>
                  <a:lnTo>
                    <a:pt x="1161288" y="371856"/>
                  </a:lnTo>
                  <a:lnTo>
                    <a:pt x="0" y="371856"/>
                  </a:lnTo>
                  <a:lnTo>
                    <a:pt x="0" y="0"/>
                  </a:lnTo>
                </a:path>
              </a:pathLst>
            </a:custGeom>
            <a:solidFill>
              <a:srgbClr val="E9EDF4">
                <a:alpha val="100000"/>
              </a:srgbClr>
            </a:solidFill>
          </p:spPr>
        </p:sp>
        <p:sp>
          <p:nvSpPr>
            <p:cNvPr id="1469" name="VectorPath 1469"/>
            <p:cNvSpPr/>
            <p:nvPr/>
          </p:nvSpPr>
          <p:spPr>
            <a:xfrm>
              <a:off x="7546848" y="4672584"/>
              <a:ext cx="1161288" cy="371856"/>
            </a:xfrm>
            <a:custGeom>
              <a:avLst/>
              <a:gdLst/>
              <a:ahLst/>
              <a:cxnLst/>
              <a:rect l="l" t="t" r="r" b="b"/>
              <a:pathLst>
                <a:path w="1161288" h="371856">
                  <a:moveTo>
                    <a:pt x="0" y="0"/>
                  </a:moveTo>
                  <a:lnTo>
                    <a:pt x="1161288" y="0"/>
                  </a:lnTo>
                  <a:lnTo>
                    <a:pt x="1161288" y="371856"/>
                  </a:lnTo>
                  <a:lnTo>
                    <a:pt x="0" y="371856"/>
                  </a:lnTo>
                  <a:lnTo>
                    <a:pt x="0" y="0"/>
                  </a:lnTo>
                </a:path>
              </a:pathLst>
            </a:custGeom>
            <a:solidFill>
              <a:srgbClr val="E9EDF4">
                <a:alpha val="100000"/>
              </a:srgbClr>
            </a:solidFill>
          </p:spPr>
        </p:sp>
        <p:sp>
          <p:nvSpPr>
            <p:cNvPr id="1470" name="VectorPath 1470"/>
            <p:cNvSpPr/>
            <p:nvPr/>
          </p:nvSpPr>
          <p:spPr>
            <a:xfrm>
              <a:off x="8708136" y="4672584"/>
              <a:ext cx="1161288" cy="371856"/>
            </a:xfrm>
            <a:custGeom>
              <a:avLst/>
              <a:gdLst/>
              <a:ahLst/>
              <a:cxnLst/>
              <a:rect l="l" t="t" r="r" b="b"/>
              <a:pathLst>
                <a:path w="1161288" h="371856">
                  <a:moveTo>
                    <a:pt x="0" y="0"/>
                  </a:moveTo>
                  <a:lnTo>
                    <a:pt x="1161288" y="0"/>
                  </a:lnTo>
                  <a:lnTo>
                    <a:pt x="1161288" y="371856"/>
                  </a:lnTo>
                  <a:lnTo>
                    <a:pt x="0" y="371856"/>
                  </a:lnTo>
                  <a:lnTo>
                    <a:pt x="0" y="0"/>
                  </a:lnTo>
                </a:path>
              </a:pathLst>
            </a:custGeom>
            <a:solidFill>
              <a:srgbClr val="E9EDF4">
                <a:alpha val="100000"/>
              </a:srgbClr>
            </a:solidFill>
          </p:spPr>
        </p:sp>
        <p:sp>
          <p:nvSpPr>
            <p:cNvPr id="1471" name="VectorPath 1471"/>
            <p:cNvSpPr/>
            <p:nvPr/>
          </p:nvSpPr>
          <p:spPr>
            <a:xfrm>
              <a:off x="9869424" y="4672584"/>
              <a:ext cx="1161288" cy="371856"/>
            </a:xfrm>
            <a:custGeom>
              <a:avLst/>
              <a:gdLst/>
              <a:ahLst/>
              <a:cxnLst/>
              <a:rect l="l" t="t" r="r" b="b"/>
              <a:pathLst>
                <a:path w="1161288" h="371856">
                  <a:moveTo>
                    <a:pt x="0" y="0"/>
                  </a:moveTo>
                  <a:lnTo>
                    <a:pt x="1161288" y="0"/>
                  </a:lnTo>
                  <a:lnTo>
                    <a:pt x="1161288" y="371856"/>
                  </a:lnTo>
                  <a:lnTo>
                    <a:pt x="0" y="371856"/>
                  </a:lnTo>
                  <a:lnTo>
                    <a:pt x="0" y="0"/>
                  </a:lnTo>
                </a:path>
              </a:pathLst>
            </a:custGeom>
            <a:solidFill>
              <a:srgbClr val="E9EDF4">
                <a:alpha val="100000"/>
              </a:srgbClr>
            </a:solidFill>
          </p:spPr>
        </p:sp>
        <p:sp>
          <p:nvSpPr>
            <p:cNvPr id="1472" name="VectorPath 1472"/>
            <p:cNvSpPr/>
            <p:nvPr/>
          </p:nvSpPr>
          <p:spPr>
            <a:xfrm>
              <a:off x="11030712" y="4672584"/>
              <a:ext cx="1161288" cy="371856"/>
            </a:xfrm>
            <a:custGeom>
              <a:avLst/>
              <a:gdLst/>
              <a:ahLst/>
              <a:cxnLst/>
              <a:rect l="l" t="t" r="r" b="b"/>
              <a:pathLst>
                <a:path w="1161288" h="371856">
                  <a:moveTo>
                    <a:pt x="0" y="0"/>
                  </a:moveTo>
                  <a:lnTo>
                    <a:pt x="1161288" y="0"/>
                  </a:lnTo>
                  <a:lnTo>
                    <a:pt x="1161288" y="371856"/>
                  </a:lnTo>
                  <a:lnTo>
                    <a:pt x="0" y="371856"/>
                  </a:lnTo>
                  <a:lnTo>
                    <a:pt x="0" y="0"/>
                  </a:lnTo>
                </a:path>
              </a:pathLst>
            </a:custGeom>
            <a:solidFill>
              <a:srgbClr val="E9EDF4">
                <a:alpha val="100000"/>
              </a:srgbClr>
            </a:solidFill>
          </p:spPr>
        </p:sp>
      </p:grpSp>
      <p:graphicFrame>
        <p:nvGraphicFramePr>
          <p:cNvPr id="1473" name="Table1473"/>
          <p:cNvGraphicFramePr>
            <a:graphicFrameLocks noGrp="1"/>
          </p:cNvGraphicFramePr>
          <p:nvPr/>
        </p:nvGraphicFramePr>
        <p:xfrm>
          <a:off x="4064000" y="3930002"/>
          <a:ext cx="8127999" cy="1113790"/>
        </p:xfrm>
        <a:graphic>
          <a:graphicData uri="http://schemas.openxmlformats.org/drawingml/2006/table">
            <a:tbl>
              <a:tblPr firstRow="1" bandRow="1"/>
              <a:tblGrid>
                <a:gridCol w="1161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0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07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14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07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14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2110">
                <a:tc>
                  <a:txBody>
                    <a:bodyPr/>
                    <a:lstStyle/>
                    <a:p>
                      <a:pPr marL="0" marR="0" indent="0" eaLnBrk="0">
                        <a:lnSpc>
                          <a:spcPct val="79166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  <a:p>
                      <a:pPr marL="0" marR="0" indent="0" eaLnBrk="0">
                        <a:lnSpc>
                          <a:spcPct val="144166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</a:txBody>
                  <a:tcPr marL="6350" marR="6350" marT="19050" marB="63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eaLnBrk="0">
                        <a:lnSpc>
                          <a:spcPct val="79166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  <a:p>
                      <a:pPr marL="0" marR="0" indent="0" eaLnBrk="0">
                        <a:lnSpc>
                          <a:spcPct val="144166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</a:txBody>
                  <a:tcPr marL="6350" marR="6350" marT="19050" marB="63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eaLnBrk="0">
                        <a:lnSpc>
                          <a:spcPct val="79166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  <a:p>
                      <a:pPr marL="0" marR="0" indent="0" eaLnBrk="0">
                        <a:lnSpc>
                          <a:spcPct val="144166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</a:txBody>
                  <a:tcPr marL="6350" marR="6350" marT="19050" marB="63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eaLnBrk="0">
                        <a:lnSpc>
                          <a:spcPct val="79166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  <a:p>
                      <a:pPr marL="0" marR="0" indent="0" eaLnBrk="0">
                        <a:lnSpc>
                          <a:spcPct val="144166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</a:txBody>
                  <a:tcPr marL="6350" marR="6350" marT="19050" marB="63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101075"/>
                        </a:lnSpc>
                        <a:spcBef>
                          <a:spcPts val="705"/>
                        </a:spcBef>
                        <a:spcAft>
                          <a:spcPts val="115"/>
                        </a:spcAft>
                      </a:pPr>
                      <a:r>
                        <a:rPr lang="en-US" altLang="zh-CN" sz="155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费</a:t>
                      </a:r>
                      <a:r>
                        <a:rPr lang="en-US" altLang="zh-CN" sz="155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用</a:t>
                      </a:r>
                    </a:p>
                  </a:txBody>
                  <a:tcPr marL="6350" marR="6350" marT="108585" marB="63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101075"/>
                        </a:lnSpc>
                        <a:spcBef>
                          <a:spcPts val="705"/>
                        </a:spcBef>
                        <a:spcAft>
                          <a:spcPts val="115"/>
                        </a:spcAft>
                      </a:pPr>
                      <a:r>
                        <a:rPr lang="en-US" altLang="zh-CN" sz="155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体</a:t>
                      </a:r>
                      <a:r>
                        <a:rPr lang="en-US" altLang="zh-CN" sz="155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积</a:t>
                      </a:r>
                    </a:p>
                  </a:txBody>
                  <a:tcPr marL="6350" marR="6350" marT="108585" marB="63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101075"/>
                        </a:lnSpc>
                        <a:spcBef>
                          <a:spcPts val="705"/>
                        </a:spcBef>
                        <a:spcAft>
                          <a:spcPts val="115"/>
                        </a:spcAft>
                      </a:pPr>
                      <a:r>
                        <a:rPr lang="en-US" altLang="zh-CN" sz="155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扩</a:t>
                      </a:r>
                      <a:r>
                        <a:rPr lang="en-US" altLang="zh-CN" sz="155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展性</a:t>
                      </a:r>
                    </a:p>
                  </a:txBody>
                  <a:tcPr marL="6350" marR="6350" marT="108585" marB="63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eaLnBrk="0">
                        <a:lnSpc>
                          <a:spcPct val="78750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  <a:p>
                      <a:pPr marL="0" marR="0" indent="0" eaLnBrk="0">
                        <a:lnSpc>
                          <a:spcPct val="147916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</a:txBody>
                  <a:tcPr marL="6350" marR="6350" marT="6350" marB="190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eaLnBrk="0">
                        <a:lnSpc>
                          <a:spcPct val="78750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  <a:p>
                      <a:pPr marL="0" marR="0" indent="0" eaLnBrk="0">
                        <a:lnSpc>
                          <a:spcPct val="147916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</a:txBody>
                  <a:tcPr marL="6350" marR="6350" marT="6350" marB="190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eaLnBrk="0">
                        <a:lnSpc>
                          <a:spcPct val="78750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  <a:p>
                      <a:pPr marL="0" marR="0" indent="0" eaLnBrk="0">
                        <a:lnSpc>
                          <a:spcPct val="147916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</a:txBody>
                  <a:tcPr marL="6350" marR="6350" marT="6350" marB="190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eaLnBrk="0">
                        <a:lnSpc>
                          <a:spcPct val="78750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  <a:p>
                      <a:pPr marL="0" marR="0" indent="0" eaLnBrk="0">
                        <a:lnSpc>
                          <a:spcPct val="147916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</a:txBody>
                  <a:tcPr marL="6350" marR="6350" marT="6350" marB="190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102380"/>
                        </a:lnSpc>
                        <a:spcBef>
                          <a:spcPts val="695"/>
                        </a:spcBef>
                        <a:spcAft>
                          <a:spcPts val="345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收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费</a:t>
                      </a:r>
                    </a:p>
                  </a:txBody>
                  <a:tcPr marL="6350" marR="6350" marT="94615" marB="190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102380"/>
                        </a:lnSpc>
                        <a:spcBef>
                          <a:spcPts val="695"/>
                        </a:spcBef>
                        <a:spcAft>
                          <a:spcPts val="345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大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（单位GB）</a:t>
                      </a:r>
                    </a:p>
                  </a:txBody>
                  <a:tcPr marL="6350" marR="6350" marT="94615" marB="190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102380"/>
                        </a:lnSpc>
                        <a:spcBef>
                          <a:spcPts val="695"/>
                        </a:spcBef>
                        <a:spcAft>
                          <a:spcPts val="345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不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能扩展</a:t>
                      </a:r>
                    </a:p>
                  </a:txBody>
                  <a:tcPr marL="6350" marR="6350" marT="94615" marB="190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eaLnBrk="0">
                        <a:lnSpc>
                          <a:spcPct val="83333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  <a:p>
                      <a:pPr marL="0" marR="0" indent="0" eaLnBrk="0">
                        <a:lnSpc>
                          <a:spcPct val="147500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</a:txBody>
                  <a:tcPr marL="6350" marR="6350" marT="6350" marB="63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eaLnBrk="0">
                        <a:lnSpc>
                          <a:spcPct val="83333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  <a:p>
                      <a:pPr marL="0" marR="0" indent="0" eaLnBrk="0">
                        <a:lnSpc>
                          <a:spcPct val="147500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</a:txBody>
                  <a:tcPr marL="6350" marR="6350" marT="6350" marB="63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eaLnBrk="0">
                        <a:lnSpc>
                          <a:spcPct val="83333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  <a:p>
                      <a:pPr marL="0" marR="0" indent="0" eaLnBrk="0">
                        <a:lnSpc>
                          <a:spcPct val="147500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</a:txBody>
                  <a:tcPr marL="6350" marR="6350" marT="6350" marB="63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eaLnBrk="0">
                        <a:lnSpc>
                          <a:spcPct val="83333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  <a:p>
                      <a:pPr marL="0" marR="0" indent="0" eaLnBrk="0">
                        <a:lnSpc>
                          <a:spcPct val="147500"/>
                        </a:lnSpc>
                      </a:pPr>
                      <a:endParaRPr lang="en-US" altLang="zh-CN" sz="1000" kern="0" spc="0" baseline="0" noProof="0" dirty="0">
                        <a:solidFill>
                          <a:srgbClr val="000000"/>
                        </a:solidFill>
                        <a:latin typeface="Arial" pitchFamily="34" charset="0"/>
                        <a:ea typeface="Arial" pitchFamily="34" charset="0"/>
                        <a:cs typeface="Arial" pitchFamily="34" charset="0"/>
                      </a:endParaRPr>
                    </a:p>
                  </a:txBody>
                  <a:tcPr marL="6350" marR="6350" marT="6350" marB="63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9404"/>
                        </a:lnSpc>
                        <a:spcBef>
                          <a:spcPts val="795"/>
                        </a:spcBef>
                        <a:spcAft>
                          <a:spcPts val="295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免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费</a:t>
                      </a:r>
                    </a:p>
                  </a:txBody>
                  <a:tcPr marL="6350" marR="6350" marT="107315" marB="63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9404"/>
                        </a:lnSpc>
                        <a:spcBef>
                          <a:spcPts val="795"/>
                        </a:spcBef>
                        <a:spcAft>
                          <a:spcPts val="295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小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（50MB）</a:t>
                      </a:r>
                    </a:p>
                  </a:txBody>
                  <a:tcPr marL="6350" marR="6350" marT="107315" marB="63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99404"/>
                        </a:lnSpc>
                        <a:spcBef>
                          <a:spcPts val="795"/>
                        </a:spcBef>
                        <a:spcAft>
                          <a:spcPts val="295"/>
                        </a:spcAft>
                      </a:pPr>
                      <a:r>
                        <a:rPr lang="en-US" altLang="zh-CN" sz="1400" kern="0" spc="-15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有</a:t>
                      </a:r>
                      <a:r>
                        <a:rPr lang="en-US" altLang="zh-CN" sz="1400" kern="0" spc="0" baseline="0" noProof="0" dirty="0">
                          <a:solidFill>
                            <a:srgbClr val="262626"/>
                          </a:solidFill>
                          <a:latin typeface="SimSun" pitchFamily="2" charset="0"/>
                          <a:ea typeface="SimSun" pitchFamily="2" charset="0"/>
                          <a:cs typeface="SimSun" pitchFamily="2" charset="0"/>
                        </a:rPr>
                        <a:t>扩展组件</a:t>
                      </a:r>
                    </a:p>
                  </a:txBody>
                  <a:tcPr marL="6350" marR="6350" marT="107315" marB="635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74" name="TextBox1474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sp>
        <p:nvSpPr>
          <p:cNvPr id="1475" name="TextBox1475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sp>
        <p:nvSpPr>
          <p:cNvPr id="1476" name="TextBox1476"/>
          <p:cNvSpPr txBox="1"/>
          <p:nvPr/>
        </p:nvSpPr>
        <p:spPr>
          <a:xfrm>
            <a:off x="4911916" y="1853525"/>
            <a:ext cx="6332220" cy="1974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50" baseline="0" noProof="0" dirty="0">
                <a:solidFill>
                  <a:srgbClr val="262626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（</a:t>
            </a:r>
            <a:r>
              <a:rPr lang="en-US" altLang="zh-CN" sz="1750" kern="0" spc="45" baseline="0" noProof="0" dirty="0">
                <a:solidFill>
                  <a:srgbClr val="262626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1）</a:t>
            </a:r>
            <a:r>
              <a:rPr lang="en-US" altLang="zh-CN" sz="17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主流性能测试工具Loadr</a:t>
            </a:r>
            <a:r>
              <a:rPr lang="en-US" altLang="zh-CN" sz="17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</a:t>
            </a:r>
            <a:r>
              <a:rPr lang="en-US" altLang="zh-CN" sz="17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nner和Jmeter对比</a:t>
            </a:r>
            <a:r>
              <a:rPr lang="en-US" altLang="zh-CN" sz="1750" kern="0" spc="17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4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相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同点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都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模拟大量用户</a:t>
            </a:r>
          </a:p>
          <a:p>
            <a:pPr marL="285750" marR="0" lvl="0" indent="-285750" eaLnBrk="0">
              <a:lnSpc>
                <a:spcPct val="100000"/>
              </a:lnSpc>
              <a:spcAft>
                <a:spcPts val="1401"/>
              </a:spcAft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都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能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支持多协议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（常见的协议都支持，如：HTTP）</a:t>
            </a:r>
          </a:p>
          <a:p>
            <a:pPr marL="285750" marR="0" lvl="0" indent="-285750" eaLnBrk="0">
              <a:lnSpc>
                <a:spcPct val="100000"/>
              </a:lnSpc>
              <a:buClr>
                <a:srgbClr val="262626"/>
              </a:buClr>
              <a:buFont typeface="SimSun" panose="02000000000000000000" charset="0"/>
              <a:buChar char="-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都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有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监控及分析报表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功能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50" baseline="0" noProof="0" dirty="0">
                <a:solidFill>
                  <a:srgbClr val="262626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（</a:t>
            </a:r>
            <a:r>
              <a:rPr lang="en-US" altLang="zh-CN" sz="1750" kern="0" spc="45" baseline="0" noProof="0" dirty="0">
                <a:solidFill>
                  <a:srgbClr val="262626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2）</a:t>
            </a:r>
            <a:r>
              <a:rPr lang="en-US" altLang="zh-CN" sz="1750" kern="0" spc="4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主流性能测试工具Loadr</a:t>
            </a:r>
            <a:r>
              <a:rPr lang="en-US" altLang="zh-CN" sz="17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u</a:t>
            </a:r>
            <a:r>
              <a:rPr lang="en-US" altLang="zh-CN" sz="17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nner和Jmeter对比</a:t>
            </a:r>
            <a:r>
              <a:rPr lang="en-US" altLang="zh-CN" sz="1750" kern="0" spc="17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4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262626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不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同点</a:t>
            </a:r>
          </a:p>
        </p:txBody>
      </p:sp>
      <p:sp>
        <p:nvSpPr>
          <p:cNvPr id="1478" name="TextBox1478"/>
          <p:cNvSpPr txBox="1"/>
          <p:nvPr/>
        </p:nvSpPr>
        <p:spPr>
          <a:xfrm>
            <a:off x="3577658" y="2236513"/>
            <a:ext cx="5169248" cy="3081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971262" marR="0" indent="0" eaLnBrk="0">
              <a:lnSpc>
                <a:spcPct val="100000"/>
              </a:lnSpc>
            </a:pPr>
            <a:r>
              <a:rPr lang="en-US" altLang="zh-CN" sz="1550" kern="0" spc="5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工具</a:t>
            </a:r>
            <a:r>
              <a:rPr lang="en-US" altLang="zh-CN" sz="1550" kern="0" spc="43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5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</a:t>
            </a:r>
            <a:r>
              <a:rPr lang="en-US" altLang="zh-CN" sz="1550" kern="0" spc="5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户量</a:t>
            </a:r>
            <a:r>
              <a:rPr lang="en-US" altLang="zh-CN" sz="1550" kern="0" spc="274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分析报表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IP欺骗功能</a:t>
            </a:r>
          </a:p>
          <a:p>
            <a:pPr marL="0" marR="0" indent="0" eaLnBrk="0">
              <a:lnSpc>
                <a:spcPct val="9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724883" marR="0" indent="0" eaLnBrk="0">
              <a:lnSpc>
                <a:spcPct val="100000"/>
              </a:lnSpc>
            </a:pPr>
            <a:r>
              <a:rPr lang="en-US" altLang="zh-CN" sz="1400" kern="0" spc="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40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oadrun</a:t>
            </a:r>
            <a:r>
              <a:rPr lang="en-US" altLang="zh-CN" sz="1400" kern="0" spc="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er</a:t>
            </a:r>
            <a:r>
              <a:rPr lang="en-US" altLang="zh-CN" sz="1400" kern="0" spc="21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多（万）</a:t>
            </a:r>
            <a:r>
              <a:rPr lang="en-US" altLang="zh-CN" sz="1400" kern="0" spc="212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精确（秒）</a:t>
            </a:r>
            <a:r>
              <a:rPr lang="en-US" altLang="zh-CN" sz="1400" kern="0" spc="353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支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持</a:t>
            </a:r>
          </a:p>
          <a:p>
            <a:pPr marL="0" marR="0" indent="0" eaLnBrk="0">
              <a:lnSpc>
                <a:spcPct val="10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905222" marR="0" indent="0" eaLnBrk="0">
              <a:lnSpc>
                <a:spcPct val="100000"/>
              </a:lnSpc>
            </a:pPr>
            <a:r>
              <a:rPr lang="en-US" altLang="zh-CN" sz="1400" kern="0" spc="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400" kern="0" spc="1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er</a:t>
            </a:r>
            <a:r>
              <a:rPr lang="en-US" altLang="zh-CN" sz="1400" kern="0" spc="56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少</a:t>
            </a:r>
            <a:r>
              <a:rPr lang="en-US" altLang="zh-CN" sz="1400" kern="0" spc="352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较差（分钟）</a:t>
            </a:r>
            <a:r>
              <a:rPr lang="en-US" altLang="zh-CN" sz="1400" kern="0" spc="213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不</a:t>
            </a:r>
            <a:r>
              <a:rPr lang="en-US" altLang="zh-CN" sz="140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支持</a:t>
            </a:r>
          </a:p>
        </p:txBody>
      </p:sp>
      <p:sp>
        <p:nvSpPr>
          <p:cNvPr id="1479" name="TextBox1479"/>
          <p:cNvSpPr txBox="1"/>
          <p:nvPr/>
        </p:nvSpPr>
        <p:spPr>
          <a:xfrm>
            <a:off x="4911916" y="5356262"/>
            <a:ext cx="6142672" cy="1110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论：项目日常性能测试Jmeter足够用，出商业报告优先Loadrunner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9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1480" name="VectorPath 148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481" name="VectorPath 148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932A8421-FCE6-45C4-9B9A-E7D223D1AB5C}"/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2" name="Combination 1482"/>
          <p:cNvGrpSpPr/>
          <p:nvPr/>
        </p:nvGrpSpPr>
        <p:grpSpPr>
          <a:xfrm>
            <a:off x="2196084" y="2410968"/>
            <a:ext cx="495300" cy="464820"/>
            <a:chOff x="2196084" y="2410968"/>
            <a:chExt cx="495300" cy="464820"/>
          </a:xfrm>
        </p:grpSpPr>
        <p:sp>
          <p:nvSpPr>
            <p:cNvPr id="1483" name="VectorPath 1483"/>
            <p:cNvSpPr/>
            <p:nvPr/>
          </p:nvSpPr>
          <p:spPr>
            <a:xfrm>
              <a:off x="2314956" y="2410968"/>
              <a:ext cx="376428" cy="437388"/>
            </a:xfrm>
            <a:custGeom>
              <a:avLst/>
              <a:gdLst/>
              <a:ahLst/>
              <a:cxnLst/>
              <a:rect l="l" t="t" r="r" b="b"/>
              <a:pathLst>
                <a:path w="376428" h="437388">
                  <a:moveTo>
                    <a:pt x="187452" y="0"/>
                  </a:moveTo>
                  <a:lnTo>
                    <a:pt x="376428" y="94488"/>
                  </a:lnTo>
                  <a:lnTo>
                    <a:pt x="376428" y="342900"/>
                  </a:lnTo>
                  <a:lnTo>
                    <a:pt x="187452" y="437388"/>
                  </a:lnTo>
                  <a:lnTo>
                    <a:pt x="0" y="342900"/>
                  </a:lnTo>
                  <a:lnTo>
                    <a:pt x="0" y="94488"/>
                  </a:lnTo>
                  <a:lnTo>
                    <a:pt x="187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1484" name="VectorPath 1484"/>
            <p:cNvSpPr/>
            <p:nvPr/>
          </p:nvSpPr>
          <p:spPr>
            <a:xfrm>
              <a:off x="2196084" y="2628900"/>
              <a:ext cx="211836" cy="246888"/>
            </a:xfrm>
            <a:custGeom>
              <a:avLst/>
              <a:gdLst/>
              <a:ahLst/>
              <a:cxnLst/>
              <a:rect l="l" t="t" r="r" b="b"/>
              <a:pathLst>
                <a:path w="211836" h="246888">
                  <a:moveTo>
                    <a:pt x="106680" y="0"/>
                  </a:moveTo>
                  <a:lnTo>
                    <a:pt x="211836" y="53340"/>
                  </a:lnTo>
                  <a:lnTo>
                    <a:pt x="211836" y="193548"/>
                  </a:lnTo>
                  <a:lnTo>
                    <a:pt x="106680" y="246888"/>
                  </a:lnTo>
                  <a:lnTo>
                    <a:pt x="0" y="193548"/>
                  </a:lnTo>
                  <a:lnTo>
                    <a:pt x="0" y="53340"/>
                  </a:lnTo>
                  <a:lnTo>
                    <a:pt x="106680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1485" name="VectorPath 1485"/>
          <p:cNvSpPr/>
          <p:nvPr/>
        </p:nvSpPr>
        <p:spPr>
          <a:xfrm>
            <a:off x="4402773" y="2336711"/>
            <a:ext cx="9525" cy="1062267"/>
          </a:xfrm>
          <a:custGeom>
            <a:avLst/>
            <a:gdLst/>
            <a:ahLst/>
            <a:cxnLst/>
            <a:rect l="l" t="t" r="r" b="b"/>
            <a:pathLst>
              <a:path w="9525" h="1062267">
                <a:moveTo>
                  <a:pt x="9525" y="0"/>
                </a:moveTo>
                <a:lnTo>
                  <a:pt x="9525" y="1062267"/>
                </a:lnTo>
                <a:lnTo>
                  <a:pt x="0" y="1062267"/>
                </a:lnTo>
                <a:lnTo>
                  <a:pt x="0" y="0"/>
                </a:lnTo>
                <a:lnTo>
                  <a:pt x="9525" y="0"/>
                </a:lnTo>
              </a:path>
            </a:pathLst>
          </a:custGeom>
          <a:solidFill>
            <a:srgbClr val="D9D9D9">
              <a:alpha val="100000"/>
            </a:srgbClr>
          </a:solidFill>
        </p:spPr>
      </p:sp>
      <p:sp>
        <p:nvSpPr>
          <p:cNvPr id="1486" name="TextBox1486"/>
          <p:cNvSpPr txBox="1"/>
          <p:nvPr/>
        </p:nvSpPr>
        <p:spPr>
          <a:xfrm>
            <a:off x="2247239" y="1170900"/>
            <a:ext cx="8807160" cy="37222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320758" marR="0" lvl="0" indent="-457200" eaLnBrk="0">
              <a:lnSpc>
                <a:spcPct val="102619"/>
              </a:lnSpc>
              <a:buClr>
                <a:srgbClr val="00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主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流性能测试工具JMeter和Loadrunner的对比</a:t>
            </a:r>
          </a:p>
          <a:p>
            <a:pPr marL="0" marR="0" indent="0" eaLnBrk="0">
              <a:lnSpc>
                <a:spcPct val="21624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20758" marR="0" lvl="0" indent="-457200" eaLnBrk="0">
              <a:lnSpc>
                <a:spcPct val="102619"/>
              </a:lnSpc>
              <a:buClr>
                <a:srgbClr val="FF0000"/>
              </a:buClr>
              <a:buFont typeface="Wingdings" panose="02000000000000000000" charset="0"/>
              <a:buChar char=""/>
            </a:pP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Meter基本使用（JMeter环境安装、功能概要、元件及</a:t>
            </a:r>
          </a:p>
          <a:p>
            <a:pPr marL="0" marR="0" indent="0" eaLnBrk="0">
              <a:lnSpc>
                <a:spcPct val="180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207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用域、示例脚本-基本组成）</a:t>
            </a:r>
          </a:p>
          <a:p>
            <a:pPr marL="0" marR="0" indent="0" eaLnBrk="0">
              <a:lnSpc>
                <a:spcPct val="246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454"/>
              </a:lnSpc>
              <a:spcAft>
                <a:spcPts val="716"/>
              </a:spcAft>
            </a:pPr>
            <a:r>
              <a:rPr lang="en-US" altLang="zh-CN" sz="2750" kern="0" spc="-15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C</a:t>
            </a:r>
            <a:r>
              <a:rPr lang="en-US" altLang="zh-CN" sz="2750" kern="0" spc="0" baseline="0" noProof="0" dirty="0">
                <a:solidFill>
                  <a:srgbClr val="D9D9D9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ontents</a:t>
            </a:r>
          </a:p>
          <a:p>
            <a:pPr marL="33207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关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联、直连数据库、逻辑控制器、录制脚本）</a:t>
            </a:r>
          </a:p>
          <a:p>
            <a:pPr marL="0" marR="0" indent="0" eaLnBrk="0">
              <a:lnSpc>
                <a:spcPct val="22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320758" marR="0" indent="-457200" eaLnBrk="0">
              <a:lnSpc>
                <a:spcPct val="152857"/>
              </a:lnSpc>
            </a:pPr>
            <a:r>
              <a:rPr lang="en-US" altLang="zh-CN" sz="1750" kern="0" spc="5" baseline="0" noProof="0" dirty="0">
                <a:solidFill>
                  <a:srgbClr val="000000"/>
                </a:solidFill>
                <a:latin typeface="Wingdings" pitchFamily="2" charset="0"/>
                <a:ea typeface="Wingdings" pitchFamily="2" charset="0"/>
                <a:cs typeface="Wingdings" pitchFamily="2" charset="0"/>
              </a:rPr>
              <a:t></a:t>
            </a:r>
            <a:r>
              <a:rPr lang="en-US" altLang="zh-CN" sz="1750" kern="0" spc="103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JMeter进行性能测试的技术要点（定时器、分布式、测</a:t>
            </a:r>
            <a:r>
              <a:rPr lang="en-US" altLang="zh-CN" sz="17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试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报告、性能测试图表）</a:t>
            </a:r>
          </a:p>
        </p:txBody>
      </p:sp>
      <p:sp>
        <p:nvSpPr>
          <p:cNvPr id="1488" name="TextBox1488"/>
          <p:cNvSpPr txBox="1"/>
          <p:nvPr/>
        </p:nvSpPr>
        <p:spPr>
          <a:xfrm>
            <a:off x="2777896" y="2280309"/>
            <a:ext cx="1069340" cy="63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1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目</a:t>
            </a:r>
            <a:r>
              <a:rPr lang="en-US" altLang="zh-CN" sz="41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录</a:t>
            </a:r>
          </a:p>
        </p:txBody>
      </p:sp>
      <p:sp>
        <p:nvSpPr>
          <p:cNvPr id="1489" name="TextBox1489"/>
          <p:cNvSpPr txBox="1"/>
          <p:nvPr/>
        </p:nvSpPr>
        <p:spPr>
          <a:xfrm>
            <a:off x="5110797" y="2926040"/>
            <a:ext cx="5943601" cy="2735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2619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Meter进行HTTP接口测试的技术要点（参数化、断言、</a:t>
            </a:r>
          </a:p>
        </p:txBody>
      </p:sp>
      <p:grpSp>
        <p:nvGrpSpPr>
          <p:cNvPr id="1491" name="Combination 1491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1492" name="VectorPath 1492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1493" name="VectorPath 1493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E48434C8-5ACB-4732-3815-D8A994D59CBB}"/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4" name="Combination 1494"/>
          <p:cNvGrpSpPr/>
          <p:nvPr/>
        </p:nvGrpSpPr>
        <p:grpSpPr>
          <a:xfrm>
            <a:off x="3596640" y="2337816"/>
            <a:ext cx="1411224" cy="1319784"/>
            <a:chOff x="3596640" y="2337816"/>
            <a:chExt cx="1411224" cy="1319784"/>
          </a:xfrm>
        </p:grpSpPr>
        <p:sp>
          <p:nvSpPr>
            <p:cNvPr id="1495" name="VectorPath 1495"/>
            <p:cNvSpPr/>
            <p:nvPr/>
          </p:nvSpPr>
          <p:spPr>
            <a:xfrm>
              <a:off x="3870960" y="2337816"/>
              <a:ext cx="1136904" cy="1319784"/>
            </a:xfrm>
            <a:custGeom>
              <a:avLst/>
              <a:gdLst/>
              <a:ahLst/>
              <a:cxnLst/>
              <a:rect l="l" t="t" r="r" b="b"/>
              <a:pathLst>
                <a:path w="1136904" h="1319784">
                  <a:moveTo>
                    <a:pt x="568452" y="0"/>
                  </a:moveTo>
                  <a:lnTo>
                    <a:pt x="1136904" y="284988"/>
                  </a:lnTo>
                  <a:lnTo>
                    <a:pt x="1136904" y="1034796"/>
                  </a:lnTo>
                  <a:lnTo>
                    <a:pt x="568452" y="1319784"/>
                  </a:lnTo>
                  <a:lnTo>
                    <a:pt x="0" y="1034796"/>
                  </a:lnTo>
                  <a:lnTo>
                    <a:pt x="0" y="284988"/>
                  </a:lnTo>
                  <a:lnTo>
                    <a:pt x="568452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  <p:sp>
          <p:nvSpPr>
            <p:cNvPr id="1496" name="VectorPath 1496"/>
            <p:cNvSpPr/>
            <p:nvPr/>
          </p:nvSpPr>
          <p:spPr>
            <a:xfrm>
              <a:off x="3596640" y="3227832"/>
              <a:ext cx="370332" cy="429768"/>
            </a:xfrm>
            <a:custGeom>
              <a:avLst/>
              <a:gdLst/>
              <a:ahLst/>
              <a:cxnLst/>
              <a:rect l="l" t="t" r="r" b="b"/>
              <a:pathLst>
                <a:path w="370332" h="429768">
                  <a:moveTo>
                    <a:pt x="184404" y="0"/>
                  </a:moveTo>
                  <a:lnTo>
                    <a:pt x="370332" y="92964"/>
                  </a:lnTo>
                  <a:lnTo>
                    <a:pt x="370332" y="336804"/>
                  </a:lnTo>
                  <a:lnTo>
                    <a:pt x="184404" y="429768"/>
                  </a:lnTo>
                  <a:lnTo>
                    <a:pt x="0" y="336804"/>
                  </a:lnTo>
                  <a:lnTo>
                    <a:pt x="0" y="92964"/>
                  </a:lnTo>
                  <a:lnTo>
                    <a:pt x="184404" y="0"/>
                  </a:lnTo>
                </a:path>
              </a:pathLst>
            </a:custGeom>
            <a:solidFill>
              <a:srgbClr val="D9D9D9">
                <a:alpha val="100000"/>
              </a:srgbClr>
            </a:solidFill>
          </p:spPr>
        </p:sp>
      </p:grpSp>
      <p:sp>
        <p:nvSpPr>
          <p:cNvPr id="1497" name="TextBox1497"/>
          <p:cNvSpPr txBox="1"/>
          <p:nvPr/>
        </p:nvSpPr>
        <p:spPr>
          <a:xfrm>
            <a:off x="5384800" y="2449864"/>
            <a:ext cx="2845435" cy="487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2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32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Meter基本使用</a:t>
            </a:r>
          </a:p>
        </p:txBody>
      </p:sp>
      <p:sp>
        <p:nvSpPr>
          <p:cNvPr id="1498" name="TextBox1498"/>
          <p:cNvSpPr txBox="1"/>
          <p:nvPr/>
        </p:nvSpPr>
        <p:spPr>
          <a:xfrm>
            <a:off x="4188460" y="2688335"/>
            <a:ext cx="510223" cy="601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9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9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</a:p>
        </p:txBody>
      </p:sp>
      <p:sp>
        <p:nvSpPr>
          <p:cNvPr id="1499" name="TextBox1499"/>
          <p:cNvSpPr txBox="1"/>
          <p:nvPr/>
        </p:nvSpPr>
        <p:spPr>
          <a:xfrm>
            <a:off x="5384800" y="3272192"/>
            <a:ext cx="162941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Meter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环境安装</a:t>
            </a:r>
          </a:p>
        </p:txBody>
      </p:sp>
      <p:sp>
        <p:nvSpPr>
          <p:cNvPr id="1500" name="TextBox1500"/>
          <p:cNvSpPr txBox="1"/>
          <p:nvPr/>
        </p:nvSpPr>
        <p:spPr>
          <a:xfrm>
            <a:off x="5384800" y="3764952"/>
            <a:ext cx="10426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功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能概要</a:t>
            </a:r>
          </a:p>
        </p:txBody>
      </p:sp>
      <p:sp>
        <p:nvSpPr>
          <p:cNvPr id="1501" name="TextBox1501"/>
          <p:cNvSpPr txBox="1"/>
          <p:nvPr/>
        </p:nvSpPr>
        <p:spPr>
          <a:xfrm>
            <a:off x="5384800" y="4257712"/>
            <a:ext cx="144907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元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件及作用域</a:t>
            </a:r>
          </a:p>
        </p:txBody>
      </p:sp>
      <p:sp>
        <p:nvSpPr>
          <p:cNvPr id="1502" name="TextBox1502"/>
          <p:cNvSpPr txBox="1"/>
          <p:nvPr/>
        </p:nvSpPr>
        <p:spPr>
          <a:xfrm>
            <a:off x="5384800" y="4750472"/>
            <a:ext cx="3204210" cy="240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505" marR="0" lvl="0" indent="-230505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Jmeter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第一个案例脚本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-</a:t>
            </a:r>
            <a:r>
              <a:rPr lang="en-US" altLang="zh-CN" sz="1550" kern="0" spc="-15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基本组成</a:t>
            </a:r>
          </a:p>
        </p:txBody>
      </p:sp>
    </p:spTree>
    <p:extLst>
      <p:ext uri="{33DD315F-8275-47CF-622B-BFF3D1DB485E}"/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5" name="Combination 150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506" name="VectorPath 150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507" name="VectorPath 150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508" name="TextBox1508"/>
          <p:cNvSpPr txBox="1"/>
          <p:nvPr/>
        </p:nvSpPr>
        <p:spPr>
          <a:xfrm>
            <a:off x="802323" y="345580"/>
            <a:ext cx="26060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2-JMeter环境安装</a:t>
            </a:r>
          </a:p>
        </p:txBody>
      </p:sp>
      <p:sp>
        <p:nvSpPr>
          <p:cNvPr id="1510" name="VectorPath 151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511" name="TextBox1511"/>
          <p:cNvSpPr txBox="1"/>
          <p:nvPr/>
        </p:nvSpPr>
        <p:spPr>
          <a:xfrm>
            <a:off x="802323" y="1146414"/>
            <a:ext cx="80518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安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装JDK</a:t>
            </a:r>
          </a:p>
        </p:txBody>
      </p:sp>
      <p:sp>
        <p:nvSpPr>
          <p:cNvPr id="1512" name="VectorPath 1512"/>
          <p:cNvSpPr/>
          <p:nvPr/>
        </p:nvSpPr>
        <p:spPr>
          <a:xfrm>
            <a:off x="940778" y="2523757"/>
            <a:ext cx="1964944" cy="9144"/>
          </a:xfrm>
          <a:custGeom>
            <a:avLst/>
            <a:gdLst/>
            <a:ahLst/>
            <a:cxnLst/>
            <a:rect l="l" t="t" r="r" b="b"/>
            <a:pathLst>
              <a:path w="1964944" h="9144">
                <a:moveTo>
                  <a:pt x="4572" y="4572"/>
                </a:moveTo>
                <a:lnTo>
                  <a:pt x="1960372" y="4572"/>
                </a:lnTo>
              </a:path>
            </a:pathLst>
          </a:custGeom>
          <a:ln w="9144" cap="flat" cmpd="sng">
            <a:solidFill>
              <a:srgbClr val="0000FF">
                <a:alpha val="100000"/>
              </a:srgbClr>
            </a:solidFill>
            <a:bevel/>
          </a:ln>
        </p:spPr>
      </p:sp>
      <p:pic>
        <p:nvPicPr>
          <p:cNvPr id="1513" name="3AE50890-C5E4-4DEC-B391-C067FB86583B"/>
          <p:cNvPicPr>
            <a:picLocks noChangeAspect="1"/>
          </p:cNvPicPr>
          <p:nvPr/>
        </p:nvPicPr>
        <p:blipFill>
          <a:blip r:embed="rId2" cstate="print">
            <a:extLst>
              <a:ext uri="{F85CB9F2-364A-49DE-E54B-A1AC7878FFEE}"/>
            </a:extLst>
          </a:blip>
          <a:srcRect/>
          <a:stretch>
            <a:fillRect/>
          </a:stretch>
        </p:blipFill>
        <p:spPr>
          <a:xfrm>
            <a:off x="993508" y="3033382"/>
            <a:ext cx="5210175" cy="1181100"/>
          </a:xfrm>
          <a:prstGeom prst="rect">
            <a:avLst/>
          </a:prstGeom>
        </p:spPr>
      </p:pic>
      <p:pic>
        <p:nvPicPr>
          <p:cNvPr id="1514" name="8F349AF6-FDCC-4114-D601-4A1CE6106D7F"/>
          <p:cNvPicPr>
            <a:picLocks noChangeAspect="1"/>
          </p:cNvPicPr>
          <p:nvPr/>
        </p:nvPicPr>
        <p:blipFill>
          <a:blip r:embed="rId3" cstate="print">
            <a:extLst>
              <a:ext uri="{7AA7AE02-42CC-49DB-0CA6-F86AD038E291}"/>
            </a:extLst>
          </a:blip>
          <a:srcRect/>
          <a:stretch>
            <a:fillRect/>
          </a:stretch>
        </p:blipFill>
        <p:spPr>
          <a:xfrm>
            <a:off x="7822641" y="3033382"/>
            <a:ext cx="2933700" cy="1181100"/>
          </a:xfrm>
          <a:prstGeom prst="rect">
            <a:avLst/>
          </a:prstGeom>
        </p:spPr>
      </p:pic>
      <p:pic>
        <p:nvPicPr>
          <p:cNvPr id="1515" name="DEFF2C7A-C937-46E6-C2EC-EC66E5A62345"/>
          <p:cNvPicPr>
            <a:picLocks noChangeAspect="1"/>
          </p:cNvPicPr>
          <p:nvPr/>
        </p:nvPicPr>
        <p:blipFill>
          <a:blip r:embed="rId4" cstate="print">
            <a:extLst>
              <a:ext uri="{266CE44C-D60B-4113-4BF0-19C265BD98C0}"/>
            </a:extLst>
          </a:blip>
          <a:srcRect/>
          <a:stretch>
            <a:fillRect/>
          </a:stretch>
        </p:blipFill>
        <p:spPr>
          <a:xfrm>
            <a:off x="5545506" y="3033382"/>
            <a:ext cx="2933700" cy="1181100"/>
          </a:xfrm>
          <a:prstGeom prst="rect">
            <a:avLst/>
          </a:prstGeom>
        </p:spPr>
      </p:pic>
      <p:sp>
        <p:nvSpPr>
          <p:cNvPr id="1516" name="TextBox1516"/>
          <p:cNvSpPr txBox="1"/>
          <p:nvPr/>
        </p:nvSpPr>
        <p:spPr>
          <a:xfrm>
            <a:off x="945350" y="2073763"/>
            <a:ext cx="8896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官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网下载：</a:t>
            </a:r>
          </a:p>
        </p:txBody>
      </p:sp>
      <p:sp>
        <p:nvSpPr>
          <p:cNvPr id="1517" name="TextBox1517"/>
          <p:cNvSpPr txBox="1"/>
          <p:nvPr/>
        </p:nvSpPr>
        <p:spPr>
          <a:xfrm>
            <a:off x="4962119" y="2177535"/>
            <a:ext cx="3911918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  <a:tabLst>
                <a:tab pos="444817" algn="l"/>
                <a:tab pos="3645218" algn="l"/>
              </a:tabLst>
            </a:pP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JAVA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HOME=C:\Program</a:t>
            </a:r>
            <a:r>
              <a:rPr lang="en-US" altLang="zh-CN" sz="1400" kern="0" spc="-2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Files\Java\jdk1.8.0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51</a:t>
            </a:r>
          </a:p>
        </p:txBody>
      </p:sp>
      <p:sp>
        <p:nvSpPr>
          <p:cNvPr id="1518" name="TextBox1518"/>
          <p:cNvSpPr txBox="1"/>
          <p:nvPr/>
        </p:nvSpPr>
        <p:spPr>
          <a:xfrm>
            <a:off x="945350" y="2329668"/>
            <a:ext cx="1956117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</a:t>
            </a:r>
            <a:r>
              <a:rPr lang="en-US" altLang="zh-CN" sz="1400" kern="0" spc="0" baseline="0" noProof="0" dirty="0">
                <a:solidFill>
                  <a:srgbClr val="0000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ttp://www.oracle.com/</a:t>
            </a:r>
          </a:p>
        </p:txBody>
      </p:sp>
      <p:sp>
        <p:nvSpPr>
          <p:cNvPr id="1519" name="TextBox1519">
            <a:hlinkClick r:id="rId5"/>
          </p:cNvPr>
          <p:cNvSpPr txBox="1"/>
          <p:nvPr/>
        </p:nvSpPr>
        <p:spPr>
          <a:xfrm>
            <a:off x="1127284" y="2293587"/>
            <a:ext cx="1956117" cy="178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83750"/>
              </a:lnSpc>
              <a:spcAft>
                <a:spcPts val="353"/>
              </a:spcAft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1520" name="TextBox1520"/>
          <p:cNvSpPr txBox="1"/>
          <p:nvPr/>
        </p:nvSpPr>
        <p:spPr>
          <a:xfrm>
            <a:off x="4962119" y="2433440"/>
            <a:ext cx="1867218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环境变量Path中添加:</a:t>
            </a:r>
          </a:p>
        </p:txBody>
      </p:sp>
      <p:sp>
        <p:nvSpPr>
          <p:cNvPr id="1521" name="TextBox1521"/>
          <p:cNvSpPr txBox="1"/>
          <p:nvPr/>
        </p:nvSpPr>
        <p:spPr>
          <a:xfrm>
            <a:off x="945350" y="2841478"/>
            <a:ext cx="10313112" cy="22054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或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64位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22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985342" marR="0" indent="0" eaLnBrk="0">
              <a:lnSpc>
                <a:spcPct val="99777"/>
              </a:lnSpc>
            </a:pPr>
            <a:r>
              <a:rPr lang="en-US" altLang="zh-CN" sz="1750" kern="0" spc="5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750" kern="0" spc="4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、JD</a:t>
            </a:r>
            <a:r>
              <a:rPr lang="en-US" altLang="zh-CN" sz="1750" kern="0" spc="4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K</a:t>
            </a:r>
            <a:r>
              <a:rPr lang="en-US" altLang="zh-CN" sz="1750" kern="0" spc="3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下载</a:t>
            </a:r>
            <a:r>
              <a:rPr lang="en-US" altLang="zh-CN" sz="1750" kern="0" spc="799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75" baseline="5714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2625" kern="0" spc="65" baseline="5714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、安装</a:t>
            </a:r>
            <a:r>
              <a:rPr lang="en-US" altLang="zh-CN" sz="2625" kern="0" spc="60" baseline="5714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2625" kern="0" spc="50" baseline="5714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DK</a:t>
            </a:r>
            <a:r>
              <a:rPr lang="en-US" altLang="zh-CN" sz="2625" kern="0" spc="8760" baseline="57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6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1750" kern="0" spc="5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、配置环</a:t>
            </a:r>
            <a:r>
              <a:rPr lang="en-US" altLang="zh-CN" sz="1750" kern="0" spc="5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境变量</a:t>
            </a:r>
            <a:r>
              <a:rPr lang="en-US" altLang="zh-CN" sz="1750" kern="0" spc="70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</a:t>
            </a:r>
            <a:r>
              <a:rPr lang="en-US" altLang="zh-CN" sz="1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、校验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460841" marR="0" indent="0" eaLnBrk="0">
              <a:lnSpc>
                <a:spcPct val="102083"/>
              </a:lnSpc>
              <a:spcAft>
                <a:spcPts val="335"/>
              </a:spcAft>
            </a:pP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双击安装包进行安装，</a:t>
            </a:r>
            <a:r>
              <a:rPr lang="en-US" altLang="zh-CN" sz="1400" kern="0" spc="2191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1、打开“cmd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”命令行</a:t>
            </a:r>
          </a:p>
          <a:p>
            <a:pPr marL="2460841" marR="0" indent="0" eaLnBrk="0">
              <a:lnSpc>
                <a:spcPct val="102083"/>
              </a:lnSpc>
              <a:spcAft>
                <a:spcPts val="335"/>
              </a:spcAft>
            </a:pP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所有步骤选择默认选</a:t>
            </a:r>
            <a:r>
              <a:rPr lang="en-US" altLang="zh-CN" sz="1400" kern="0" spc="2331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2、输入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java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-version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，校验命令能否</a:t>
            </a:r>
          </a:p>
          <a:p>
            <a:pPr marL="2460841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项即可</a:t>
            </a:r>
            <a:r>
              <a:rPr lang="en-US" altLang="zh-CN" sz="1400" kern="0" spc="3171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正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常执行以及版本信息是否一致</a:t>
            </a:r>
          </a:p>
        </p:txBody>
      </p:sp>
      <p:sp>
        <p:nvSpPr>
          <p:cNvPr id="1523" name="TextBox1523"/>
          <p:cNvSpPr txBox="1"/>
          <p:nvPr/>
        </p:nvSpPr>
        <p:spPr>
          <a:xfrm>
            <a:off x="945350" y="2585573"/>
            <a:ext cx="7217487" cy="317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604"/>
              </a:lnSpc>
              <a:tabLst>
                <a:tab pos="4550487" algn="l"/>
                <a:tab pos="5972887" algn="l"/>
              </a:tabLst>
            </a:pPr>
            <a:r>
              <a:rPr lang="en-US" altLang="zh-CN" sz="2100" kern="0" spc="15" baseline="38095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</a:t>
            </a:r>
            <a:r>
              <a:rPr lang="en-US" altLang="zh-CN" sz="2100" kern="0" spc="5" baseline="38095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示</a:t>
            </a:r>
            <a:r>
              <a:rPr lang="en-US" altLang="zh-CN" sz="2100" kern="0" spc="0" baseline="38095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：下载时注意电脑系统是32位</a:t>
            </a:r>
            <a:r>
              <a:rPr lang="en-US" altLang="zh-CN" sz="2100" kern="0" spc="14835" baseline="38095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%JAVA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OME%\bin;%JAVA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HO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ME%\jre\bin;</a:t>
            </a:r>
          </a:p>
        </p:txBody>
      </p:sp>
      <p:sp>
        <p:nvSpPr>
          <p:cNvPr id="1525" name="VectorPath 1525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526" name="VectorPath 1526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  <p:pic>
        <p:nvPicPr>
          <p:cNvPr id="1527" name="1BA98682-4A84-4FAA-1DD8-67C43E7778A4"/>
          <p:cNvPicPr>
            <a:picLocks noChangeAspect="1"/>
          </p:cNvPicPr>
          <p:nvPr/>
        </p:nvPicPr>
        <p:blipFill>
          <a:blip r:embed="rId6" cstate="print">
            <a:extLst>
              <a:ext uri="{A9317E49-F57B-449F-D0F6-65BE9EDDC7A0}"/>
            </a:extLst>
          </a:blip>
          <a:srcRect/>
          <a:stretch>
            <a:fillRect/>
          </a:stretch>
        </p:blipFill>
        <p:spPr>
          <a:xfrm>
            <a:off x="7072885" y="5129784"/>
            <a:ext cx="5010912" cy="743712"/>
          </a:xfrm>
          <a:prstGeom prst="rect">
            <a:avLst/>
          </a:prstGeom>
        </p:spPr>
      </p:pic>
    </p:spTree>
    <p:extLst>
      <p:ext uri="{CE109168-6C1E-44C7-8450-A943289B9FD3}"/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8" name="Combination 152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529" name="VectorPath 152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530" name="VectorPath 153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531" name="TextBox1531"/>
          <p:cNvSpPr txBox="1"/>
          <p:nvPr/>
        </p:nvSpPr>
        <p:spPr>
          <a:xfrm>
            <a:off x="802323" y="345580"/>
            <a:ext cx="26060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2-JMeter环境安装</a:t>
            </a:r>
          </a:p>
        </p:txBody>
      </p:sp>
      <p:sp>
        <p:nvSpPr>
          <p:cNvPr id="1533" name="VectorPath 153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534" name="A9AA39F6-C0C4-41CA-5E20-DD031F5D426D"/>
          <p:cNvPicPr>
            <a:picLocks noChangeAspect="1"/>
          </p:cNvPicPr>
          <p:nvPr/>
        </p:nvPicPr>
        <p:blipFill>
          <a:blip r:embed="rId2" cstate="print">
            <a:extLst>
              <a:ext uri="{BC180BD9-7A3A-4C81-5805-8522A5B33721}"/>
            </a:extLst>
          </a:blip>
          <a:srcRect/>
          <a:stretch>
            <a:fillRect/>
          </a:stretch>
        </p:blipFill>
        <p:spPr>
          <a:xfrm>
            <a:off x="1091260" y="3063202"/>
            <a:ext cx="5210175" cy="1181100"/>
          </a:xfrm>
          <a:prstGeom prst="rect">
            <a:avLst/>
          </a:prstGeom>
        </p:spPr>
      </p:pic>
      <p:pic>
        <p:nvPicPr>
          <p:cNvPr id="1535" name="D57BB86C-3113-4B60-0916-F3AECC0B7F95"/>
          <p:cNvPicPr>
            <a:picLocks noChangeAspect="1"/>
          </p:cNvPicPr>
          <p:nvPr/>
        </p:nvPicPr>
        <p:blipFill>
          <a:blip r:embed="rId3" cstate="print">
            <a:extLst>
              <a:ext uri="{08928241-4C1B-4BEA-42D0-7D278DBD4D1F}"/>
            </a:extLst>
          </a:blip>
          <a:srcRect/>
          <a:stretch>
            <a:fillRect/>
          </a:stretch>
        </p:blipFill>
        <p:spPr>
          <a:xfrm>
            <a:off x="7920392" y="3063202"/>
            <a:ext cx="2933700" cy="1181100"/>
          </a:xfrm>
          <a:prstGeom prst="rect">
            <a:avLst/>
          </a:prstGeom>
        </p:spPr>
      </p:pic>
      <p:pic>
        <p:nvPicPr>
          <p:cNvPr id="1536" name="77898232-7B74-44ED-6993-4A8146CAB209"/>
          <p:cNvPicPr>
            <a:picLocks noChangeAspect="1"/>
          </p:cNvPicPr>
          <p:nvPr/>
        </p:nvPicPr>
        <p:blipFill>
          <a:blip r:embed="rId4" cstate="print">
            <a:extLst>
              <a:ext uri="{727E81ED-FE1D-45DA-707E-2E58E27A6094}"/>
            </a:extLst>
          </a:blip>
          <a:srcRect/>
          <a:stretch>
            <a:fillRect/>
          </a:stretch>
        </p:blipFill>
        <p:spPr>
          <a:xfrm>
            <a:off x="5643258" y="3063202"/>
            <a:ext cx="2933700" cy="1181100"/>
          </a:xfrm>
          <a:prstGeom prst="rect">
            <a:avLst/>
          </a:prstGeom>
        </p:spPr>
      </p:pic>
      <p:sp>
        <p:nvSpPr>
          <p:cNvPr id="1537" name="TextBox1537"/>
          <p:cNvSpPr txBox="1"/>
          <p:nvPr/>
        </p:nvSpPr>
        <p:spPr>
          <a:xfrm>
            <a:off x="797116" y="1146414"/>
            <a:ext cx="10738930" cy="5366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207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安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装JMeter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0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572" marR="0" indent="0" eaLnBrk="0">
              <a:lnSpc>
                <a:spcPct val="102083"/>
              </a:lnSpc>
              <a:spcAft>
                <a:spcPts val="335"/>
              </a:spcAft>
              <a:tabLst>
                <a:tab pos="4885360" algn="l"/>
              </a:tabLst>
            </a:pP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官网下载地址:</a:t>
            </a:r>
            <a:r>
              <a:rPr lang="en-US" altLang="zh-CN" sz="1400" kern="0" spc="2372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HOME=&gt;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F:\Jmeter\apache-jmeter-5.1.1</a:t>
            </a:r>
          </a:p>
          <a:p>
            <a:pPr marL="0" marR="1764169" indent="0" eaLnBrk="0">
              <a:lnSpc>
                <a:spcPct val="119940"/>
              </a:lnSpc>
              <a:spcAft>
                <a:spcPts val="0"/>
              </a:spcAft>
              <a:tabLst>
                <a:tab pos="542544" algn="l"/>
                <a:tab pos="4974260" algn="l"/>
                <a:tab pos="7374561" algn="l"/>
                <a:tab pos="8885862" algn="l"/>
              </a:tabLst>
            </a:pPr>
            <a:r>
              <a:rPr lang="en-US" altLang="zh-CN" sz="1400" u="sng" kern="0" spc="5" baseline="0" noProof="0" dirty="0">
                <a:solidFill>
                  <a:srgbClr val="0000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http:</a:t>
            </a:r>
            <a:r>
              <a:rPr lang="en-US" altLang="zh-CN" sz="1400" u="sng" kern="0" spc="0" baseline="0" noProof="0" dirty="0">
                <a:solidFill>
                  <a:srgbClr val="0000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//jmeter.apache.org/download</a:t>
            </a:r>
            <a:r>
              <a:rPr lang="en-US" altLang="zh-CN" sz="1400" u="sng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u="sng" kern="0" spc="10" baseline="0" noProof="0" dirty="0">
                <a:solidFill>
                  <a:srgbClr val="0000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400" u="sng" kern="0" spc="5" baseline="0" noProof="0" dirty="0">
                <a:solidFill>
                  <a:srgbClr val="0000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</a:t>
            </a:r>
            <a:r>
              <a:rPr lang="en-US" altLang="zh-CN" sz="1400" u="sng" kern="0" spc="0" baseline="0" noProof="0" dirty="0">
                <a:solidFill>
                  <a:srgbClr val="0000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et</a:t>
            </a:r>
            <a:r>
              <a:rPr lang="en-US" altLang="zh-CN" sz="1400" kern="0" spc="619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在环境变量Path中添加:</a:t>
            </a:r>
            <a:br>
              <a:rPr lang="en-US" altLang="zh-CN" sz="100" kern="0" dirty="0">
                <a:latin typeface="" charset="0"/>
                <a:ea typeface="" charset="0"/>
                <a:cs typeface="" charset="0"/>
              </a:rPr>
            </a:br>
            <a:r>
              <a:rPr lang="en-US" altLang="zh-CN" sz="1400" u="sng" kern="0" spc="15" baseline="0" noProof="0" dirty="0">
                <a:solidFill>
                  <a:srgbClr val="0000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</a:t>
            </a:r>
            <a:r>
              <a:rPr lang="en-US" altLang="zh-CN" sz="1400" u="sng" kern="0" spc="10" baseline="0" noProof="0" dirty="0">
                <a:solidFill>
                  <a:srgbClr val="0000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r.cg</a:t>
            </a:r>
            <a:r>
              <a:rPr lang="en-US" altLang="zh-CN" sz="1400" u="sng" kern="0" spc="0" baseline="0" noProof="0" dirty="0">
                <a:solidFill>
                  <a:srgbClr val="0000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</a:t>
            </a:r>
            <a:r>
              <a:rPr lang="en-US" altLang="zh-CN" sz="1400" kern="0" spc="2859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%JMETER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OME%\lib\ext\ApacheJMeter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ore.jar;%JMETER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3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</a:t>
            </a:r>
          </a:p>
          <a:p>
            <a:pPr marL="4572" marR="0" indent="0" eaLnBrk="0">
              <a:lnSpc>
                <a:spcPct val="100000"/>
              </a:lnSpc>
            </a:pPr>
            <a:r>
              <a:rPr lang="en-US" altLang="zh-CN" sz="1400" kern="0" spc="1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</a:t>
            </a:r>
            <a:r>
              <a:rPr lang="en-US" altLang="zh-CN" sz="1400" kern="0" spc="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示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：Jmeter版本与JDK版本匹配</a:t>
            </a:r>
            <a:r>
              <a:rPr lang="en-US" altLang="zh-CN" sz="1400" kern="0" spc="1249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ME%\lib\jorphan.jar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21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057961" marR="0" indent="0" eaLnBrk="0">
              <a:lnSpc>
                <a:spcPct val="99777"/>
              </a:lnSpc>
            </a:pPr>
            <a:r>
              <a:rPr lang="en-US" altLang="zh-CN" sz="1750" kern="0" spc="5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</a:t>
            </a:r>
            <a:r>
              <a:rPr lang="en-US" altLang="zh-CN" sz="1750" kern="0" spc="4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、JMe</a:t>
            </a:r>
            <a:r>
              <a:rPr lang="en-US" altLang="zh-CN" sz="1750" kern="0" spc="3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ter下载</a:t>
            </a:r>
            <a:r>
              <a:rPr lang="en-US" altLang="zh-CN" sz="1750" kern="0" spc="52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75" baseline="5714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</a:t>
            </a:r>
            <a:r>
              <a:rPr lang="en-US" altLang="zh-CN" sz="2625" kern="0" spc="65" baseline="5714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、安装J</a:t>
            </a:r>
            <a:r>
              <a:rPr lang="en-US" altLang="zh-CN" sz="2625" kern="0" spc="50" baseline="5714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</a:t>
            </a:r>
            <a:r>
              <a:rPr lang="en-US" altLang="zh-CN" sz="2625" kern="0" spc="6720" baseline="57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6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1750" kern="0" spc="5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、配置环</a:t>
            </a:r>
            <a:r>
              <a:rPr lang="en-US" altLang="zh-CN" sz="1750" kern="0" spc="5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境变量</a:t>
            </a:r>
            <a:r>
              <a:rPr lang="en-US" altLang="zh-CN" sz="1750" kern="0" spc="524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</a:t>
            </a:r>
            <a:r>
              <a:rPr lang="en-US" altLang="zh-CN" sz="1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、启动验证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318296" marR="0" indent="0" eaLnBrk="0">
              <a:lnSpc>
                <a:spcPct val="102083"/>
              </a:lnSpc>
              <a:spcAft>
                <a:spcPts val="335"/>
              </a:spcAft>
            </a:pP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把下载的安装包，解压到某一目录即可</a:t>
            </a:r>
            <a:r>
              <a:rPr lang="en-US" altLang="zh-CN" sz="1400" kern="0" spc="1238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进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入JMeter安装目录下的bin目录</a:t>
            </a:r>
          </a:p>
          <a:p>
            <a:pPr marL="2318296" marR="0" indent="0" eaLnBrk="0">
              <a:lnSpc>
                <a:spcPct val="102083"/>
              </a:lnSpc>
              <a:spcAft>
                <a:spcPts val="335"/>
              </a:spcAft>
            </a:pPr>
            <a:r>
              <a:rPr lang="en-US" altLang="zh-CN" sz="1400" kern="0" spc="1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</a:t>
            </a:r>
            <a:r>
              <a:rPr lang="en-US" altLang="zh-CN" sz="1400" kern="0" spc="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示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：安装目录中不要出现中文/空格</a:t>
            </a:r>
            <a:r>
              <a:rPr lang="en-US" altLang="zh-CN" sz="1400" kern="0" spc="1306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1、双击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jmeter.bat</a:t>
            </a:r>
          </a:p>
          <a:p>
            <a:pPr marL="7004812" marR="0" indent="0" eaLnBrk="0">
              <a:lnSpc>
                <a:spcPct val="102083"/>
              </a:lnSpc>
              <a:spcAft>
                <a:spcPts val="335"/>
              </a:spcAft>
            </a:pP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2、双击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ApacheJMeter.jar</a:t>
            </a:r>
          </a:p>
          <a:p>
            <a:pPr marL="7004812" marR="0" indent="0" eaLnBrk="0">
              <a:lnSpc>
                <a:spcPct val="109970"/>
              </a:lnSpc>
            </a:pP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3、命令行输入：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java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-jar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ApacheJMeter.jar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注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意：任意一种方法能打开即可</a:t>
            </a: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1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1539" name="TextBox1539">
            <a:hlinkClick r:id="rId5"/>
          </p:cNvPr>
          <p:cNvSpPr txBox="1"/>
          <p:nvPr/>
        </p:nvSpPr>
        <p:spPr>
          <a:xfrm>
            <a:off x="797116" y="2233473"/>
            <a:ext cx="3387344" cy="178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just" eaLnBrk="0">
              <a:lnSpc>
                <a:spcPct val="83750"/>
              </a:lnSpc>
              <a:spcAft>
                <a:spcPts val="353"/>
              </a:spcAft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1540" name="VectorPath 154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541" name="VectorPath 154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AACEA87-A87D-41EF-7B6F-EBFB59BCCF8D}"/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2" name="Combination 154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543" name="VectorPath 154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544" name="VectorPath 154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545" name="TextBox1545"/>
          <p:cNvSpPr txBox="1"/>
          <p:nvPr/>
        </p:nvSpPr>
        <p:spPr>
          <a:xfrm>
            <a:off x="802323" y="335420"/>
            <a:ext cx="26060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2-JMeter环境安装</a:t>
            </a:r>
          </a:p>
        </p:txBody>
      </p:sp>
      <p:sp>
        <p:nvSpPr>
          <p:cNvPr id="1547" name="VectorPath 154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548" name="TextBox1548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549" name="Combination 1549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1550" name="VectorPath 1550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1551" name="VectorPath 1551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1552" name="9B2F2677-BA65-47E2-66C6-ED6448447EB8"/>
          <p:cNvPicPr>
            <a:picLocks noChangeAspect="1"/>
          </p:cNvPicPr>
          <p:nvPr/>
        </p:nvPicPr>
        <p:blipFill>
          <a:blip r:embed="rId2" cstate="print">
            <a:extLst>
              <a:ext uri="{48901718-14F1-450B-788D-7FE34F35667A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1553" name="TextBox1553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554" name="Combination 1554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1555" name="VectorPath 1555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1556" name="VectorPath 1556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1557" name="D5B3089B-B357-4B16-D523-160CB68315C1"/>
          <p:cNvPicPr>
            <a:picLocks noChangeAspect="1"/>
          </p:cNvPicPr>
          <p:nvPr/>
        </p:nvPicPr>
        <p:blipFill>
          <a:blip r:embed="rId3" cstate="print">
            <a:extLst>
              <a:ext uri="{21724317-8429-4DF9-3271-9550B4FEA1A4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1559" name="TextBox1559"/>
          <p:cNvSpPr txBox="1"/>
          <p:nvPr/>
        </p:nvSpPr>
        <p:spPr>
          <a:xfrm>
            <a:off x="3460039" y="1846536"/>
            <a:ext cx="7011574" cy="3193478"/>
          </a:xfrm>
          <a:prstGeom prst="rect">
            <a:avLst/>
          </a:prstGeom>
          <a:noFill/>
        </p:spPr>
        <p:txBody>
          <a:bodyPr wrap="square" lIns="0" tIns="20320" rIns="0" bIns="0" rtlCol="0">
            <a:spAutoFit/>
          </a:bodyPr>
          <a:lstStyle/>
          <a:p>
            <a:pPr marL="1443258" marR="0" indent="0" eaLnBrk="0">
              <a:lnSpc>
                <a:spcPct val="97857"/>
              </a:lnSpc>
              <a:spcBef>
                <a:spcPts val="157"/>
              </a:spcBef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1）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JMeter环境安装的步骤是什么？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安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装JDK：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下载JDK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安装JDK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配置环境变量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验证</a:t>
            </a:r>
          </a:p>
          <a:p>
            <a:pPr marL="0" marR="0" indent="0" eaLnBrk="0">
              <a:lnSpc>
                <a:spcPct val="11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安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装Jmeter：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下载Jmeter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安装Jmeter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配置环境变量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启动验证</a:t>
            </a:r>
          </a:p>
          <a:p>
            <a:pPr marL="0" marR="0" indent="0" eaLnBrk="0">
              <a:lnSpc>
                <a:spcPct val="11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注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意点：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载JDK时，注意电脑操作系统是32位/64位</a:t>
            </a:r>
          </a:p>
          <a:p>
            <a:pPr marL="1729008" marR="0" lvl="0" indent="-285750" eaLnBrk="0">
              <a:lnSpc>
                <a:spcPct val="101881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载Jmeter时，注意与本机安装的JDK版本匹配</a:t>
            </a:r>
          </a:p>
        </p:txBody>
      </p:sp>
      <p:sp>
        <p:nvSpPr>
          <p:cNvPr id="1560" name="TextBox1560"/>
          <p:cNvSpPr txBox="1"/>
          <p:nvPr/>
        </p:nvSpPr>
        <p:spPr>
          <a:xfrm>
            <a:off x="4911916" y="5278157"/>
            <a:ext cx="4247516" cy="15128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eaLnBrk="0">
              <a:lnSpc>
                <a:spcPct val="101881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安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装Jmeter时，安装路径中不能有中文/空格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45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98234" marR="0" indent="0" eaLnBrk="0">
              <a:lnSpc>
                <a:spcPct val="100000"/>
              </a:lnSpc>
            </a:pPr>
            <a:endParaRPr lang="en-US" altLang="zh-CN" sz="1800" kern="0" spc="0" baseline="0" noProof="0" dirty="0">
              <a:solidFill>
                <a:srgbClr val="000000">
                  <a:alpha val="90000"/>
                </a:srgbClr>
              </a:solidFill>
              <a:latin typeface="SimHei" pitchFamily="49" charset="0"/>
              <a:ea typeface="SimHei" pitchFamily="49" charset="0"/>
              <a:cs typeface="SimHei" pitchFamily="49" charset="0"/>
            </a:endParaRPr>
          </a:p>
        </p:txBody>
      </p:sp>
      <p:sp>
        <p:nvSpPr>
          <p:cNvPr id="1561" name="VectorPath 156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562" name="VectorPath 156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4E5B8736-AD0E-47F6-7A6F-8DD4AFBD482C}"/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Combination 87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88" name="VectorPath 88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89" name="VectorPath 89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90" name="TextBox90"/>
          <p:cNvSpPr txBox="1"/>
          <p:nvPr/>
        </p:nvSpPr>
        <p:spPr>
          <a:xfrm>
            <a:off x="802323" y="345580"/>
            <a:ext cx="35204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1-为什么要学习性能测试</a:t>
            </a:r>
          </a:p>
        </p:txBody>
      </p:sp>
      <p:sp>
        <p:nvSpPr>
          <p:cNvPr id="92" name="VectorPath 92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93" name="C24F5959-5F5D-4DD6-1A40-E75296C5BDA7"/>
          <p:cNvPicPr>
            <a:picLocks noChangeAspect="1"/>
          </p:cNvPicPr>
          <p:nvPr/>
        </p:nvPicPr>
        <p:blipFill>
          <a:blip r:embed="rId2" cstate="print">
            <a:extLst>
              <a:ext uri="{3DB1B801-B155-4CF2-B296-1C8B14B10B6B}"/>
            </a:extLst>
          </a:blip>
          <a:srcRect/>
          <a:stretch>
            <a:fillRect/>
          </a:stretch>
        </p:blipFill>
        <p:spPr>
          <a:xfrm>
            <a:off x="288036" y="1125179"/>
            <a:ext cx="5353050" cy="3848100"/>
          </a:xfrm>
          <a:prstGeom prst="rect">
            <a:avLst/>
          </a:prstGeom>
        </p:spPr>
      </p:pic>
      <p:sp>
        <p:nvSpPr>
          <p:cNvPr id="94" name="TextBox94"/>
          <p:cNvSpPr txBox="1"/>
          <p:nvPr/>
        </p:nvSpPr>
        <p:spPr>
          <a:xfrm>
            <a:off x="4465320" y="1151737"/>
            <a:ext cx="1148080" cy="228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714"/>
              </a:lnSpc>
            </a:pPr>
            <a:r>
              <a:rPr lang="en-US" altLang="zh-CN" sz="2625" kern="0" spc="90" baseline="-6137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（活</a:t>
            </a:r>
            <a:r>
              <a:rPr lang="en-US" altLang="zh-CN" sz="2625" kern="0" spc="75" baseline="-6137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动场景</a:t>
            </a:r>
          </a:p>
        </p:txBody>
      </p:sp>
      <p:pic>
        <p:nvPicPr>
          <p:cNvPr id="96" name="87C1A30C-ACDB-48BF-39D1-ACBE1920992A"/>
          <p:cNvPicPr>
            <a:picLocks noChangeAspect="1"/>
          </p:cNvPicPr>
          <p:nvPr/>
        </p:nvPicPr>
        <p:blipFill>
          <a:blip r:embed="rId3" cstate="print">
            <a:extLst>
              <a:ext uri="{C38F6E7C-46D3-4F2E-7CEE-B63FA6BF14B8}"/>
            </a:extLst>
          </a:blip>
          <a:srcRect/>
          <a:stretch>
            <a:fillRect/>
          </a:stretch>
        </p:blipFill>
        <p:spPr>
          <a:xfrm>
            <a:off x="6188964" y="1962912"/>
            <a:ext cx="5227320" cy="2761488"/>
          </a:xfrm>
          <a:prstGeom prst="rect">
            <a:avLst/>
          </a:prstGeom>
        </p:spPr>
      </p:pic>
      <p:sp>
        <p:nvSpPr>
          <p:cNvPr id="97" name="TextBox97"/>
          <p:cNvSpPr txBox="1"/>
          <p:nvPr/>
        </p:nvSpPr>
        <p:spPr>
          <a:xfrm>
            <a:off x="288036" y="1125179"/>
            <a:ext cx="11128248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326634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、支持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大量的用户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。满足</a:t>
            </a:r>
            <a:r>
              <a:rPr lang="en-US" altLang="zh-CN" sz="17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商用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要求</a:t>
            </a:r>
          </a:p>
        </p:txBody>
      </p:sp>
      <p:sp>
        <p:nvSpPr>
          <p:cNvPr id="99" name="TextBox99"/>
          <p:cNvSpPr txBox="1"/>
          <p:nvPr/>
        </p:nvSpPr>
        <p:spPr>
          <a:xfrm>
            <a:off x="2263153" y="5020803"/>
            <a:ext cx="1374140" cy="281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5476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电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商双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11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活动</a:t>
            </a:r>
          </a:p>
        </p:txBody>
      </p:sp>
      <p:sp>
        <p:nvSpPr>
          <p:cNvPr id="100" name="TextBox100"/>
          <p:cNvSpPr txBox="1"/>
          <p:nvPr/>
        </p:nvSpPr>
        <p:spPr>
          <a:xfrm>
            <a:off x="8107007" y="5020803"/>
            <a:ext cx="1907540" cy="281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5476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Q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Q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日常在线用户数</a:t>
            </a:r>
          </a:p>
        </p:txBody>
      </p:sp>
      <p:grpSp>
        <p:nvGrpSpPr>
          <p:cNvPr id="102" name="Combination 102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103" name="VectorPath 103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104" name="VectorPath 104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76F294D5-5246-4DC3-5414-C04BADB4344C}"/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3" name="Combination 156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564" name="VectorPath 156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565" name="VectorPath 156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566" name="TextBox1566"/>
          <p:cNvSpPr txBox="1"/>
          <p:nvPr/>
        </p:nvSpPr>
        <p:spPr>
          <a:xfrm>
            <a:off x="802323" y="345580"/>
            <a:ext cx="26060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3-JMeter功能概要</a:t>
            </a:r>
          </a:p>
        </p:txBody>
      </p:sp>
      <p:sp>
        <p:nvSpPr>
          <p:cNvPr id="1568" name="VectorPath 156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569" name="41A46396-4850-49E0-4789-4EF645E13EF2"/>
          <p:cNvPicPr>
            <a:picLocks noChangeAspect="1"/>
          </p:cNvPicPr>
          <p:nvPr/>
        </p:nvPicPr>
        <p:blipFill>
          <a:blip r:embed="rId2" cstate="print">
            <a:extLst>
              <a:ext uri="{20997623-0F96-4054-60FC-4164727E48DE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pic>
        <p:nvPicPr>
          <p:cNvPr id="1570" name="203FBA7A-A4DB-410A-2665-6248DE21D392"/>
          <p:cNvPicPr>
            <a:picLocks noChangeAspect="1"/>
          </p:cNvPicPr>
          <p:nvPr/>
        </p:nvPicPr>
        <p:blipFill>
          <a:blip r:embed="rId3" cstate="print">
            <a:extLst>
              <a:ext uri="{D92A4C39-6134-4291-327E-979A476F0DCA}"/>
            </a:extLst>
          </a:blip>
          <a:srcRect/>
          <a:stretch>
            <a:fillRect/>
          </a:stretch>
        </p:blipFill>
        <p:spPr>
          <a:xfrm>
            <a:off x="786384" y="2304288"/>
            <a:ext cx="4477512" cy="3581400"/>
          </a:xfrm>
          <a:prstGeom prst="rect">
            <a:avLst/>
          </a:prstGeom>
        </p:spPr>
      </p:pic>
      <p:sp>
        <p:nvSpPr>
          <p:cNvPr id="1571" name="TextBox1571"/>
          <p:cNvSpPr txBox="1"/>
          <p:nvPr/>
        </p:nvSpPr>
        <p:spPr>
          <a:xfrm>
            <a:off x="786384" y="1146414"/>
            <a:ext cx="11333988" cy="4739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593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DK常用文件目录介绍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73126" marR="0" indent="0" eaLnBrk="0">
              <a:lnSpc>
                <a:spcPts val="31343"/>
              </a:lnSpc>
            </a:pPr>
            <a:r>
              <a:rPr lang="en-US" altLang="zh-CN" sz="1550" kern="0" spc="6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</a:t>
            </a: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in目录：存放</a:t>
            </a:r>
            <a:r>
              <a:rPr lang="en-US" altLang="zh-CN" sz="1550" kern="0" spc="5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可执行文件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和</a:t>
            </a:r>
            <a:r>
              <a:rPr lang="en-US" altLang="zh-CN" sz="1550" kern="0" spc="5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配置文件</a:t>
            </a:r>
            <a:r>
              <a:rPr lang="en-US" altLang="zh-CN" sz="1550" kern="0" spc="1826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ocs目录：是JMeter的api文档，用于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开发扩展组件</a:t>
            </a:r>
          </a:p>
        </p:txBody>
      </p:sp>
      <p:pic>
        <p:nvPicPr>
          <p:cNvPr id="1572" name="5EDBCF8C-335F-41CC-E9CF-184EC94F9A5E"/>
          <p:cNvPicPr>
            <a:picLocks noChangeAspect="1"/>
          </p:cNvPicPr>
          <p:nvPr/>
        </p:nvPicPr>
        <p:blipFill>
          <a:blip r:embed="rId4" cstate="print">
            <a:extLst>
              <a:ext uri="{FE402DCC-C11D-42A2-F65D-68E5837E5B91}"/>
            </a:extLst>
          </a:blip>
          <a:srcRect/>
          <a:stretch>
            <a:fillRect/>
          </a:stretch>
        </p:blipFill>
        <p:spPr>
          <a:xfrm>
            <a:off x="6099048" y="2304288"/>
            <a:ext cx="6021324" cy="3201924"/>
          </a:xfrm>
          <a:prstGeom prst="rect">
            <a:avLst/>
          </a:prstGeom>
        </p:spPr>
      </p:pic>
      <p:sp>
        <p:nvSpPr>
          <p:cNvPr id="1574" name="VectorPath 157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575" name="VectorPath 157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782AF00-E3F0-42E7-EBBD-69FBA1C8B148}"/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6" name="Combination 157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577" name="VectorPath 157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578" name="VectorPath 157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579" name="TextBox1579"/>
          <p:cNvSpPr txBox="1"/>
          <p:nvPr/>
        </p:nvSpPr>
        <p:spPr>
          <a:xfrm>
            <a:off x="802323" y="345580"/>
            <a:ext cx="26060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3-JMeter功能概要</a:t>
            </a:r>
          </a:p>
        </p:txBody>
      </p:sp>
      <p:sp>
        <p:nvSpPr>
          <p:cNvPr id="1581" name="VectorPath 158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583" name="TextBox1583"/>
          <p:cNvSpPr txBox="1"/>
          <p:nvPr/>
        </p:nvSpPr>
        <p:spPr>
          <a:xfrm>
            <a:off x="802323" y="1146414"/>
            <a:ext cx="10725660" cy="971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DK常用文件目录介绍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7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57188" marR="0" indent="0" eaLnBrk="0">
              <a:lnSpc>
                <a:spcPct val="100000"/>
              </a:lnSpc>
              <a:tabLst>
                <a:tab pos="1272870" algn="l"/>
              </a:tabLst>
            </a:pPr>
            <a:r>
              <a:rPr lang="en-US" altLang="zh-CN" sz="1550" kern="0" spc="3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rintab</a:t>
            </a:r>
            <a:r>
              <a:rPr lang="en-US" altLang="zh-CN" sz="1550" kern="0" spc="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550" kern="0" spc="1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</a:t>
            </a:r>
            <a:r>
              <a:rPr lang="en-US" altLang="zh-CN" sz="155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55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ocs目录：</a:t>
            </a:r>
            <a:r>
              <a:rPr lang="en-US" altLang="zh-CN" sz="1550" kern="0" spc="5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用户帮</a:t>
            </a:r>
            <a:r>
              <a:rPr lang="en-US" altLang="zh-CN" sz="1550" kern="0" spc="4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助</a:t>
            </a:r>
            <a:r>
              <a:rPr lang="en-US" altLang="zh-CN" sz="1550" kern="0" spc="3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手册</a:t>
            </a:r>
            <a:r>
              <a:rPr lang="en-US" altLang="zh-CN" sz="1550" kern="0" spc="191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ib目录：存放JMeter依赖的jar包和用户扩展所依赖</a:t>
            </a:r>
          </a:p>
        </p:txBody>
      </p:sp>
      <p:pic>
        <p:nvPicPr>
          <p:cNvPr id="1584" name="26856A06-5B46-4E9E-6264-AAA66D95DD2C"/>
          <p:cNvPicPr>
            <a:picLocks noChangeAspect="1"/>
          </p:cNvPicPr>
          <p:nvPr/>
        </p:nvPicPr>
        <p:blipFill>
          <a:blip r:embed="rId2" cstate="print">
            <a:extLst>
              <a:ext uri="{C148355B-B37E-4BD1-B052-731685913180}"/>
            </a:extLst>
          </a:blip>
          <a:srcRect/>
          <a:stretch>
            <a:fillRect/>
          </a:stretch>
        </p:blipFill>
        <p:spPr>
          <a:xfrm>
            <a:off x="277368" y="2606040"/>
            <a:ext cx="6007608" cy="3182112"/>
          </a:xfrm>
          <a:prstGeom prst="rect">
            <a:avLst/>
          </a:prstGeom>
        </p:spPr>
      </p:pic>
      <p:pic>
        <p:nvPicPr>
          <p:cNvPr id="1585" name="1A73B6FC-CE59-4E28-1CF1-1940A0115241"/>
          <p:cNvPicPr>
            <a:picLocks noChangeAspect="1"/>
          </p:cNvPicPr>
          <p:nvPr/>
        </p:nvPicPr>
        <p:blipFill>
          <a:blip r:embed="rId3" cstate="print">
            <a:extLst>
              <a:ext uri="{ADD019E3-ECEB-4751-8F08-2ACA6FE99F10}"/>
            </a:extLst>
          </a:blip>
          <a:srcRect/>
          <a:stretch>
            <a:fillRect/>
          </a:stretch>
        </p:blipFill>
        <p:spPr>
          <a:xfrm>
            <a:off x="6755893" y="2270886"/>
            <a:ext cx="5086350" cy="4400550"/>
          </a:xfrm>
          <a:prstGeom prst="rect">
            <a:avLst/>
          </a:prstGeom>
        </p:spPr>
      </p:pic>
      <p:sp>
        <p:nvSpPr>
          <p:cNvPr id="1587" name="VectorPath 158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588" name="VectorPath 158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4BA794A1-043B-4FE8-5B65-2912E1AF964E}"/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9" name="Combination 158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590" name="VectorPath 159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591" name="VectorPath 159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592" name="TextBox1592"/>
          <p:cNvSpPr txBox="1"/>
          <p:nvPr/>
        </p:nvSpPr>
        <p:spPr>
          <a:xfrm>
            <a:off x="802323" y="345580"/>
            <a:ext cx="26060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3-JMeter功能概要</a:t>
            </a:r>
          </a:p>
        </p:txBody>
      </p:sp>
      <p:sp>
        <p:nvSpPr>
          <p:cNvPr id="1594" name="VectorPath 159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595" name="63686673-AD81-4155-4EA0-8435995598EB"/>
          <p:cNvPicPr>
            <a:picLocks noChangeAspect="1"/>
          </p:cNvPicPr>
          <p:nvPr/>
        </p:nvPicPr>
        <p:blipFill>
          <a:blip r:embed="rId2" cstate="print">
            <a:extLst>
              <a:ext uri="{55005FFE-6AE2-4735-D5F6-A8044D0D4394}"/>
            </a:extLst>
          </a:blip>
          <a:srcRect/>
          <a:stretch>
            <a:fillRect/>
          </a:stretch>
        </p:blipFill>
        <p:spPr>
          <a:xfrm>
            <a:off x="5660962" y="1572590"/>
            <a:ext cx="38100" cy="5181600"/>
          </a:xfrm>
          <a:prstGeom prst="rect">
            <a:avLst/>
          </a:prstGeom>
        </p:spPr>
      </p:pic>
      <p:pic>
        <p:nvPicPr>
          <p:cNvPr id="1596" name="3D36C157-95D7-4B76-D11E-C424C5123ACF"/>
          <p:cNvPicPr>
            <a:picLocks noChangeAspect="1"/>
          </p:cNvPicPr>
          <p:nvPr/>
        </p:nvPicPr>
        <p:blipFill>
          <a:blip r:embed="rId3" cstate="print">
            <a:extLst>
              <a:ext uri="{16A1327D-BB32-4D11-F56F-B001983F2E12}"/>
            </a:extLst>
          </a:blip>
          <a:stretch>
            <a:fillRect/>
          </a:stretch>
        </p:blipFill>
        <p:spPr>
          <a:xfrm>
            <a:off x="5768340" y="3529584"/>
            <a:ext cx="6423660" cy="3153156"/>
          </a:xfrm>
          <a:prstGeom prst="rect">
            <a:avLst/>
          </a:prstGeom>
        </p:spPr>
      </p:pic>
      <p:pic>
        <p:nvPicPr>
          <p:cNvPr id="1597" name="9B5EF1FC-A3D0-4E1E-5457-A3989E6C8309"/>
          <p:cNvPicPr>
            <a:picLocks noChangeAspect="1"/>
          </p:cNvPicPr>
          <p:nvPr/>
        </p:nvPicPr>
        <p:blipFill>
          <a:blip r:embed="rId4" cstate="print">
            <a:extLst>
              <a:ext uri="{04C8ACC8-9325-47FF-F0E0-C004AFA24F65}"/>
            </a:extLst>
          </a:blip>
          <a:srcRect/>
          <a:stretch>
            <a:fillRect/>
          </a:stretch>
        </p:blipFill>
        <p:spPr>
          <a:xfrm>
            <a:off x="431292" y="3099816"/>
            <a:ext cx="4971288" cy="3162300"/>
          </a:xfrm>
          <a:prstGeom prst="rect">
            <a:avLst/>
          </a:prstGeom>
        </p:spPr>
      </p:pic>
      <p:sp>
        <p:nvSpPr>
          <p:cNvPr id="1598" name="TextBox1598"/>
          <p:cNvSpPr txBox="1"/>
          <p:nvPr/>
        </p:nvSpPr>
        <p:spPr>
          <a:xfrm>
            <a:off x="802323" y="1146414"/>
            <a:ext cx="9701098" cy="2343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修改默认配置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JMeter界面的汉化</a:t>
            </a:r>
          </a:p>
          <a:p>
            <a:pPr marL="0" marR="0" indent="0" eaLnBrk="0">
              <a:lnSpc>
                <a:spcPct val="259999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43306" marR="0" indent="0" eaLnBrk="0">
              <a:lnSpc>
                <a:spcPct val="100000"/>
              </a:lnSpc>
            </a:pPr>
            <a:r>
              <a:rPr lang="en-US" altLang="zh-CN" sz="1550" kern="0" spc="5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临</a:t>
            </a:r>
            <a:r>
              <a:rPr lang="en-US" altLang="zh-CN" sz="1550" kern="0" spc="5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时性：</a:t>
            </a:r>
            <a:r>
              <a:rPr lang="en-US" altLang="zh-CN" sz="1550" kern="0" spc="3369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4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永</a:t>
            </a:r>
            <a:r>
              <a:rPr lang="en-US" altLang="zh-CN" sz="1550" kern="0" spc="3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久</a:t>
            </a:r>
            <a:r>
              <a:rPr lang="en-US" altLang="zh-CN" sz="1550" kern="0" spc="3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性</a:t>
            </a:r>
            <a:r>
              <a:rPr lang="en-US" altLang="zh-CN" sz="1550" kern="0" spc="1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2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修</a:t>
            </a:r>
            <a:r>
              <a:rPr lang="en-US" altLang="zh-CN" sz="15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改配置文件：</a:t>
            </a:r>
          </a:p>
          <a:p>
            <a:pPr marL="0" marR="0" indent="0" eaLnBrk="0">
              <a:lnSpc>
                <a:spcPct val="17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31864" marR="0" indent="0" eaLnBrk="0">
              <a:lnSpc>
                <a:spcPct val="102380"/>
              </a:lnSpc>
              <a:spcAft>
                <a:spcPts val="840"/>
              </a:spcAft>
            </a:pPr>
            <a:r>
              <a:rPr lang="en-US" altLang="zh-CN" sz="1400" kern="0" spc="16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</a:t>
            </a:r>
            <a:r>
              <a:rPr lang="en-US" altLang="zh-CN" sz="1400" kern="0" spc="15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动JMeter-&gt;选择菜单‘Options’-&gt;</a:t>
            </a:r>
            <a:r>
              <a:rPr lang="en-US" altLang="zh-CN" sz="1400" kern="0" spc="15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Choose</a:t>
            </a:r>
            <a:r>
              <a:rPr lang="en-US" altLang="zh-CN" sz="1400" kern="0" spc="809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1.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找到jMeter安装目录下的bin目录</a:t>
            </a:r>
          </a:p>
          <a:p>
            <a:pPr marL="431864" marR="0" indent="0" eaLnBrk="0">
              <a:lnSpc>
                <a:spcPct val="102380"/>
              </a:lnSpc>
              <a:spcAft>
                <a:spcPts val="840"/>
              </a:spcAft>
            </a:pP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Language-&gt;Chinese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(Simplified)</a:t>
            </a:r>
            <a:r>
              <a:rPr lang="en-US" altLang="zh-CN" sz="1400" kern="0" spc="1918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2.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打开jmeter.properties文件，把第37行修改为</a:t>
            </a:r>
          </a:p>
          <a:p>
            <a:pPr marL="5625034" marR="2132330" indent="342900" eaLnBrk="0">
              <a:lnSpc>
                <a:spcPct val="125000"/>
              </a:lnSpc>
              <a:tabLst>
                <a:tab pos="7212852" algn="l"/>
              </a:tabLst>
            </a:pP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“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language=zh</a:t>
            </a:r>
            <a:r>
              <a:rPr lang="en-US" altLang="zh-CN" sz="140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40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N”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.</a:t>
            </a:r>
            <a:r>
              <a:rPr lang="en-US" altLang="zh-CN" sz="1400" kern="0" spc="57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重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启JMeter即可</a:t>
            </a:r>
          </a:p>
        </p:txBody>
      </p:sp>
      <p:sp>
        <p:nvSpPr>
          <p:cNvPr id="1601" name="VectorPath 160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602" name="VectorPath 160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53793E26-23CE-4B64-E402-2FE1C119DF1E}"/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3" name="Combination 1603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604" name="VectorPath 1604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605" name="VectorPath 1605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606" name="TextBox1606"/>
          <p:cNvSpPr txBox="1"/>
          <p:nvPr/>
        </p:nvSpPr>
        <p:spPr>
          <a:xfrm>
            <a:off x="802323" y="345580"/>
            <a:ext cx="26060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3-JMeter功能概要</a:t>
            </a:r>
          </a:p>
        </p:txBody>
      </p:sp>
      <p:sp>
        <p:nvSpPr>
          <p:cNvPr id="1608" name="VectorPath 1608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609" name="623EE138-F9CF-486A-5076-BCB48652AE12"/>
          <p:cNvPicPr>
            <a:picLocks noChangeAspect="1"/>
          </p:cNvPicPr>
          <p:nvPr/>
        </p:nvPicPr>
        <p:blipFill>
          <a:blip r:embed="rId2" cstate="print">
            <a:extLst>
              <a:ext uri="{85F655A8-C3C3-46C7-263F-CF5B28666CC2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1610" name="TextBox1610"/>
          <p:cNvSpPr txBox="1"/>
          <p:nvPr/>
        </p:nvSpPr>
        <p:spPr>
          <a:xfrm>
            <a:off x="802323" y="1146414"/>
            <a:ext cx="8145539" cy="3839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修改默认配置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修改主题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43306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Meter默认主题是黑色的，可以通过以下步骤修改：</a:t>
            </a:r>
          </a:p>
          <a:p>
            <a:pPr marL="0" marR="0" indent="0" eaLnBrk="0">
              <a:lnSpc>
                <a:spcPct val="8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14204" marR="0" lvl="0" indent="-70898" eaLnBrk="0">
              <a:lnSpc>
                <a:spcPct val="100000"/>
              </a:lnSpc>
              <a:buClr>
                <a:srgbClr val="404040"/>
              </a:buClr>
              <a:buFont typeface="Arial" panose="34000000000000000000" charset="0"/>
              <a:buChar char="•"/>
            </a:pPr>
            <a:r>
              <a:rPr lang="en-US" altLang="zh-CN" sz="1550" kern="0" spc="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7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1611" name="TextBox1611"/>
          <p:cNvSpPr txBox="1"/>
          <p:nvPr/>
        </p:nvSpPr>
        <p:spPr>
          <a:xfrm>
            <a:off x="1443228" y="2276346"/>
            <a:ext cx="7504633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88151" marR="0" indent="0" eaLnBrk="0">
              <a:lnSpc>
                <a:spcPct val="100000"/>
              </a:lnSpc>
            </a:pPr>
            <a:r>
              <a:rPr lang="en-US" altLang="zh-CN" sz="2325" kern="0" spc="5" baseline="-1814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</a:t>
            </a:r>
            <a:r>
              <a:rPr lang="en-US" altLang="zh-CN" sz="2325" kern="0" spc="0" baseline="-1814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动JMeter</a:t>
            </a:r>
            <a:r>
              <a:rPr lang="en-US" altLang="zh-CN" sz="2325" kern="0" spc="450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0" baseline="-1814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-&gt;</a:t>
            </a:r>
            <a:r>
              <a:rPr lang="en-US" altLang="zh-CN" sz="2325" kern="0" spc="35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5" baseline="-1814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选</a:t>
            </a:r>
            <a:r>
              <a:rPr lang="en-US" altLang="zh-CN" sz="2325" kern="0" spc="0" baseline="-1814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择菜单‘选项’</a:t>
            </a:r>
            <a:r>
              <a:rPr lang="en-US" altLang="zh-CN" sz="2325" kern="0" spc="690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0" baseline="-1814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-&gt;</a:t>
            </a:r>
            <a:r>
              <a:rPr lang="en-US" altLang="zh-CN" sz="2325" kern="0" spc="30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5" baseline="-1814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外</a:t>
            </a:r>
            <a:r>
              <a:rPr lang="en-US" altLang="zh-CN" sz="2325" kern="0" spc="0" baseline="-1814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观</a:t>
            </a:r>
            <a:r>
              <a:rPr lang="en-US" altLang="zh-CN" sz="2325" kern="0" spc="225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0" baseline="-1814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-&gt;</a:t>
            </a:r>
            <a:r>
              <a:rPr lang="en-US" altLang="zh-CN" sz="2325" kern="0" spc="35" baseline="-1814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65" baseline="-1814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W</a:t>
            </a:r>
            <a:r>
              <a:rPr lang="en-US" altLang="zh-CN" sz="2325" kern="0" spc="60" baseline="-1814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indows(选择</a:t>
            </a:r>
            <a:r>
              <a:rPr lang="en-US" altLang="zh-CN" sz="2325" kern="0" spc="45" baseline="-1814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自</a:t>
            </a:r>
            <a:r>
              <a:rPr lang="en-US" altLang="zh-CN" sz="2325" kern="0" spc="35" baseline="-1814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己喜欢的</a:t>
            </a:r>
            <a:r>
              <a:rPr lang="en-US" altLang="zh-CN" sz="2325" kern="0" spc="65" baseline="-1814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主题即</a:t>
            </a:r>
            <a:r>
              <a:rPr lang="en-US" altLang="zh-CN" sz="2325" kern="0" spc="50" baseline="-1814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可)</a:t>
            </a:r>
          </a:p>
        </p:txBody>
      </p:sp>
      <p:pic>
        <p:nvPicPr>
          <p:cNvPr id="1612" name="3C6FD481-13B5-4BEA-85B6-D19A9CC08B0B"/>
          <p:cNvPicPr>
            <a:picLocks noChangeAspect="1"/>
          </p:cNvPicPr>
          <p:nvPr/>
        </p:nvPicPr>
        <p:blipFill>
          <a:blip r:embed="rId3" cstate="print">
            <a:extLst>
              <a:ext uri="{3190D0E7-93DA-4961-0619-51E13D4AFE8E}"/>
            </a:extLst>
          </a:blip>
          <a:srcRect/>
          <a:stretch>
            <a:fillRect/>
          </a:stretch>
        </p:blipFill>
        <p:spPr>
          <a:xfrm>
            <a:off x="1443228" y="2609087"/>
            <a:ext cx="6528817" cy="4091940"/>
          </a:xfrm>
          <a:prstGeom prst="rect">
            <a:avLst/>
          </a:prstGeom>
        </p:spPr>
      </p:pic>
      <p:sp>
        <p:nvSpPr>
          <p:cNvPr id="1614" name="VectorPath 161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615" name="VectorPath 161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AE412048-05D8-4A2E-F109-D9BC1005EDD0}"/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6" name="Combination 161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617" name="VectorPath 161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618" name="VectorPath 161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619" name="TextBox1619"/>
          <p:cNvSpPr txBox="1"/>
          <p:nvPr/>
        </p:nvSpPr>
        <p:spPr>
          <a:xfrm>
            <a:off x="802323" y="335420"/>
            <a:ext cx="26060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3-JMeter功能概要</a:t>
            </a:r>
          </a:p>
        </p:txBody>
      </p:sp>
      <p:sp>
        <p:nvSpPr>
          <p:cNvPr id="1621" name="VectorPath 162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622" name="TextBox1622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623" name="Combination 1623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1624" name="VectorPath 1624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1625" name="VectorPath 1625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1626" name="C0F15507-F7E5-4C1F-A227-8548DE562316"/>
          <p:cNvPicPr>
            <a:picLocks noChangeAspect="1"/>
          </p:cNvPicPr>
          <p:nvPr/>
        </p:nvPicPr>
        <p:blipFill>
          <a:blip r:embed="rId2" cstate="print">
            <a:extLst>
              <a:ext uri="{3B0A4457-A18C-4074-EEDD-E45BECEC68E5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1627" name="TextBox1627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628" name="Combination 1628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1629" name="VectorPath 1629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1630" name="VectorPath 1630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1631" name="529A5126-8D2E-4288-AB5A-E43FAD0C6AD2"/>
          <p:cNvPicPr>
            <a:picLocks noChangeAspect="1"/>
          </p:cNvPicPr>
          <p:nvPr/>
        </p:nvPicPr>
        <p:blipFill>
          <a:blip r:embed="rId3" cstate="print">
            <a:extLst>
              <a:ext uri="{4037B143-1403-4AAF-D244-45FCA199B837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1633" name="TextBox1633"/>
          <p:cNvSpPr txBox="1"/>
          <p:nvPr/>
        </p:nvSpPr>
        <p:spPr>
          <a:xfrm>
            <a:off x="8829892" y="2615208"/>
            <a:ext cx="235902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  <a:tabLst>
                <a:tab pos="1538922" algn="l"/>
              </a:tabLst>
            </a:pPr>
            <a:r>
              <a:rPr lang="en-US" altLang="zh-CN" sz="1550" kern="0" spc="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</a:t>
            </a:r>
            <a:r>
              <a:rPr lang="en-US" altLang="zh-CN" sz="1550" kern="0" spc="45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printable</a:t>
            </a:r>
            <a:r>
              <a:rPr lang="en-US" altLang="zh-CN" sz="155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55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550" kern="0" spc="-15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d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ocs目录</a:t>
            </a:r>
          </a:p>
        </p:txBody>
      </p:sp>
      <p:sp>
        <p:nvSpPr>
          <p:cNvPr id="1634" name="TextBox1634"/>
          <p:cNvSpPr txBox="1"/>
          <p:nvPr/>
        </p:nvSpPr>
        <p:spPr>
          <a:xfrm>
            <a:off x="3460039" y="1500081"/>
            <a:ext cx="8027890" cy="3639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9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1）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下面几个场景下，需要去哪个目录下获取信息？</a:t>
            </a:r>
          </a:p>
          <a:p>
            <a:pPr marL="5361234" marR="0" indent="0" eaLnBrk="0">
              <a:lnSpc>
                <a:spcPct val="90322"/>
              </a:lnSpc>
            </a:pP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Bin目录</a:t>
            </a:r>
          </a:p>
          <a:p>
            <a:pPr marL="1729008" marR="0" lvl="0" indent="-285750" eaLnBrk="0">
              <a:lnSpc>
                <a:spcPct val="95967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修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改JMeter配置文件</a:t>
            </a:r>
          </a:p>
          <a:p>
            <a:pPr marL="5361234" marR="0" indent="0" eaLnBrk="0">
              <a:lnSpc>
                <a:spcPct val="86290"/>
              </a:lnSpc>
            </a:pP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lib/ext目录</a:t>
            </a:r>
          </a:p>
          <a:p>
            <a:pPr marL="1729008" marR="0" lvl="0" indent="-285750" eaLnBrk="0">
              <a:lnSpc>
                <a:spcPct val="91935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下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载第三方插件（jar包）并使用</a:t>
            </a:r>
          </a:p>
          <a:p>
            <a:pPr marL="0" marR="0" indent="0" eaLnBrk="0">
              <a:lnSpc>
                <a:spcPct val="11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查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找用户帮助手册</a:t>
            </a:r>
          </a:p>
          <a:p>
            <a:pPr marL="0" marR="0" indent="0" eaLnBrk="0">
              <a:lnSpc>
                <a:spcPct val="113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动Jmeter程序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（2）如何修改默认配置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meter界面汉化：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262626"/>
              </a:buClr>
              <a:buFont typeface="Arial" panose="34000000000000000000" charset="0"/>
              <a:buChar char="•"/>
              <a:tabLst>
                <a:tab pos="5292310" algn="l"/>
              </a:tabLst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永久性：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修改配置文件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550" kern="0" spc="9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language=zh</a:t>
            </a:r>
            <a:r>
              <a:rPr lang="en-US" altLang="zh-CN" sz="1550" u="sng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sz="1550" u="sng" kern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	</a:t>
            </a: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C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N，重启Jmeter</a:t>
            </a:r>
          </a:p>
          <a:p>
            <a:pPr marL="1729008" marR="0" lvl="0" indent="-285750" eaLnBrk="0">
              <a:lnSpc>
                <a:spcPct val="101881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临时性：菜单‘Options’-&gt;Choose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Language-&gt;Chinese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(Simplified)</a:t>
            </a:r>
          </a:p>
        </p:txBody>
      </p:sp>
      <p:sp>
        <p:nvSpPr>
          <p:cNvPr id="1635" name="TextBox1635"/>
          <p:cNvSpPr txBox="1"/>
          <p:nvPr/>
        </p:nvSpPr>
        <p:spPr>
          <a:xfrm>
            <a:off x="8829892" y="3044379"/>
            <a:ext cx="122745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Bin目录</a:t>
            </a:r>
          </a:p>
        </p:txBody>
      </p:sp>
      <p:sp>
        <p:nvSpPr>
          <p:cNvPr id="1636" name="TextBox1636"/>
          <p:cNvSpPr txBox="1"/>
          <p:nvPr/>
        </p:nvSpPr>
        <p:spPr>
          <a:xfrm>
            <a:off x="4911916" y="5304192"/>
            <a:ext cx="5873432" cy="1153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55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meter主题修改：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1881"/>
              </a:lnSpc>
              <a:buClr>
                <a:srgbClr val="262626"/>
              </a:buClr>
              <a:buFont typeface="Arial" panose="34000000000000000000" charset="0"/>
              <a:buChar char="•"/>
            </a:pP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菜单‘选项’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外观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Windows(选择自己喜欢的主题即可)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2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1637" name="VectorPath 163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638" name="VectorPath 163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FF2A9B66-0D27-4344-C854-247542445410}"/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" name="Combination 163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640" name="VectorPath 164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641" name="VectorPath 164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642" name="TextBox1642"/>
          <p:cNvSpPr txBox="1"/>
          <p:nvPr/>
        </p:nvSpPr>
        <p:spPr>
          <a:xfrm>
            <a:off x="802323" y="345580"/>
            <a:ext cx="383032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4-Jmeter元件和组件的介绍</a:t>
            </a:r>
          </a:p>
        </p:txBody>
      </p:sp>
      <p:sp>
        <p:nvSpPr>
          <p:cNvPr id="1644" name="VectorPath 164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645" name="9ACCD284-628B-494B-D84A-7CFCA94A8AE6"/>
          <p:cNvPicPr>
            <a:picLocks noChangeAspect="1"/>
          </p:cNvPicPr>
          <p:nvPr/>
        </p:nvPicPr>
        <p:blipFill>
          <a:blip r:embed="rId2" cstate="print">
            <a:extLst>
              <a:ext uri="{5A4C7638-87A3-41A3-DBB8-82FB5D5B762D}"/>
            </a:extLst>
          </a:blip>
          <a:srcRect/>
          <a:stretch>
            <a:fillRect/>
          </a:stretch>
        </p:blipFill>
        <p:spPr>
          <a:xfrm>
            <a:off x="0" y="2799588"/>
            <a:ext cx="2814828" cy="2543556"/>
          </a:xfrm>
          <a:prstGeom prst="rect">
            <a:avLst/>
          </a:prstGeom>
        </p:spPr>
      </p:pic>
      <p:pic>
        <p:nvPicPr>
          <p:cNvPr id="1646" name="5554A357-133C-46FA-6483-92A947B1F2EF"/>
          <p:cNvPicPr>
            <a:picLocks noChangeAspect="1"/>
          </p:cNvPicPr>
          <p:nvPr/>
        </p:nvPicPr>
        <p:blipFill>
          <a:blip r:embed="rId3" cstate="print">
            <a:extLst>
              <a:ext uri="{EC54BB25-24F1-4A91-FD7C-DE6B5F1FAC53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1647" name="VectorPath 1647"/>
          <p:cNvSpPr/>
          <p:nvPr/>
        </p:nvSpPr>
        <p:spPr>
          <a:xfrm>
            <a:off x="2945892" y="2363724"/>
            <a:ext cx="1317130" cy="311290"/>
          </a:xfrm>
          <a:custGeom>
            <a:avLst/>
            <a:gdLst/>
            <a:ahLst/>
            <a:cxnLst/>
            <a:rect l="l" t="t" r="r" b="b"/>
            <a:pathLst>
              <a:path w="1317130" h="311290">
                <a:moveTo>
                  <a:pt x="0" y="51816"/>
                </a:moveTo>
                <a:cubicBezTo>
                  <a:pt x="76" y="23546"/>
                  <a:pt x="23279" y="343"/>
                  <a:pt x="51816" y="0"/>
                </a:cubicBezTo>
                <a:lnTo>
                  <a:pt x="1264920" y="0"/>
                </a:lnTo>
                <a:cubicBezTo>
                  <a:pt x="1293927" y="343"/>
                  <a:pt x="1317130" y="23546"/>
                  <a:pt x="1316736" y="51816"/>
                </a:cubicBezTo>
                <a:lnTo>
                  <a:pt x="1316736" y="259080"/>
                </a:lnTo>
                <a:cubicBezTo>
                  <a:pt x="1317130" y="288087"/>
                  <a:pt x="1293927" y="311290"/>
                  <a:pt x="1264920" y="310896"/>
                </a:cubicBezTo>
                <a:lnTo>
                  <a:pt x="51816" y="310896"/>
                </a:lnTo>
                <a:cubicBezTo>
                  <a:pt x="23279" y="311290"/>
                  <a:pt x="76" y="288087"/>
                  <a:pt x="0" y="259080"/>
                </a:cubicBezTo>
                <a:lnTo>
                  <a:pt x="0" y="51816"/>
                </a:lnTo>
              </a:path>
            </a:pathLst>
          </a:custGeom>
          <a:solidFill>
            <a:srgbClr val="C0504D">
              <a:alpha val="100000"/>
            </a:srgbClr>
          </a:solidFill>
        </p:spPr>
      </p:sp>
      <p:pic>
        <p:nvPicPr>
          <p:cNvPr id="1648" name="ABF27443-8FB2-4F49-C614-8DAAF3142885"/>
          <p:cNvPicPr>
            <a:picLocks noChangeAspect="1"/>
          </p:cNvPicPr>
          <p:nvPr/>
        </p:nvPicPr>
        <p:blipFill>
          <a:blip r:embed="rId4" cstate="print">
            <a:extLst>
              <a:ext uri="{B4C27296-86C2-417E-A124-2DD2D509381F}"/>
            </a:extLst>
          </a:blip>
          <a:srcRect/>
          <a:stretch>
            <a:fillRect/>
          </a:stretch>
        </p:blipFill>
        <p:spPr>
          <a:xfrm>
            <a:off x="2933268" y="2351367"/>
            <a:ext cx="1352550" cy="352425"/>
          </a:xfrm>
          <a:prstGeom prst="rect">
            <a:avLst/>
          </a:prstGeom>
        </p:spPr>
      </p:pic>
      <p:grpSp>
        <p:nvGrpSpPr>
          <p:cNvPr id="1649" name="Combination 1649"/>
          <p:cNvGrpSpPr/>
          <p:nvPr/>
        </p:nvGrpSpPr>
        <p:grpSpPr>
          <a:xfrm>
            <a:off x="4738726" y="2549551"/>
            <a:ext cx="944372" cy="117132"/>
            <a:chOff x="4738726" y="2549551"/>
            <a:chExt cx="944372" cy="117132"/>
          </a:xfrm>
        </p:grpSpPr>
        <p:sp>
          <p:nvSpPr>
            <p:cNvPr id="1650" name="VectorPath 1650"/>
            <p:cNvSpPr/>
            <p:nvPr/>
          </p:nvSpPr>
          <p:spPr>
            <a:xfrm>
              <a:off x="4751832" y="2561844"/>
              <a:ext cx="918972" cy="91440"/>
            </a:xfrm>
            <a:custGeom>
              <a:avLst/>
              <a:gdLst/>
              <a:ahLst/>
              <a:cxnLst/>
              <a:rect l="l" t="t" r="r" b="b"/>
              <a:pathLst>
                <a:path w="918972" h="91440">
                  <a:moveTo>
                    <a:pt x="873252" y="91440"/>
                  </a:moveTo>
                  <a:lnTo>
                    <a:pt x="873252" y="68580"/>
                  </a:lnTo>
                  <a:lnTo>
                    <a:pt x="0" y="68580"/>
                  </a:lnTo>
                  <a:lnTo>
                    <a:pt x="0" y="22860"/>
                  </a:lnTo>
                  <a:lnTo>
                    <a:pt x="873252" y="22860"/>
                  </a:lnTo>
                  <a:lnTo>
                    <a:pt x="873252" y="0"/>
                  </a:lnTo>
                  <a:lnTo>
                    <a:pt x="918972" y="45720"/>
                  </a:lnTo>
                  <a:lnTo>
                    <a:pt x="873252" y="9144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651" name="VectorPath 1651"/>
            <p:cNvSpPr/>
            <p:nvPr/>
          </p:nvSpPr>
          <p:spPr>
            <a:xfrm>
              <a:off x="4738726" y="2549551"/>
              <a:ext cx="944372" cy="117132"/>
            </a:xfrm>
            <a:custGeom>
              <a:avLst/>
              <a:gdLst/>
              <a:ahLst/>
              <a:cxnLst/>
              <a:rect l="l" t="t" r="r" b="b"/>
              <a:pathLst>
                <a:path w="944372" h="117132">
                  <a:moveTo>
                    <a:pt x="887578" y="102"/>
                  </a:moveTo>
                  <a:lnTo>
                    <a:pt x="890219" y="774"/>
                  </a:lnTo>
                  <a:lnTo>
                    <a:pt x="892645" y="1980"/>
                  </a:lnTo>
                  <a:lnTo>
                    <a:pt x="894753" y="3683"/>
                  </a:lnTo>
                  <a:lnTo>
                    <a:pt x="940651" y="49581"/>
                  </a:lnTo>
                  <a:lnTo>
                    <a:pt x="942226" y="51511"/>
                  </a:lnTo>
                  <a:lnTo>
                    <a:pt x="943407" y="53708"/>
                  </a:lnTo>
                  <a:lnTo>
                    <a:pt x="944131" y="56083"/>
                  </a:lnTo>
                  <a:lnTo>
                    <a:pt x="944371" y="58560"/>
                  </a:lnTo>
                  <a:lnTo>
                    <a:pt x="944131" y="61036"/>
                  </a:lnTo>
                  <a:lnTo>
                    <a:pt x="943407" y="63423"/>
                  </a:lnTo>
                  <a:lnTo>
                    <a:pt x="942226" y="65621"/>
                  </a:lnTo>
                  <a:lnTo>
                    <a:pt x="940651" y="67539"/>
                  </a:lnTo>
                  <a:lnTo>
                    <a:pt x="894753" y="113436"/>
                  </a:lnTo>
                  <a:lnTo>
                    <a:pt x="892645" y="115138"/>
                  </a:lnTo>
                  <a:lnTo>
                    <a:pt x="890219" y="116357"/>
                  </a:lnTo>
                  <a:lnTo>
                    <a:pt x="887578" y="117030"/>
                  </a:lnTo>
                  <a:lnTo>
                    <a:pt x="884872" y="117132"/>
                  </a:lnTo>
                  <a:lnTo>
                    <a:pt x="882193" y="116649"/>
                  </a:lnTo>
                  <a:lnTo>
                    <a:pt x="879691" y="115608"/>
                  </a:lnTo>
                  <a:lnTo>
                    <a:pt x="877457" y="114059"/>
                  </a:lnTo>
                  <a:lnTo>
                    <a:pt x="875614" y="112078"/>
                  </a:lnTo>
                  <a:lnTo>
                    <a:pt x="874217" y="109741"/>
                  </a:lnTo>
                  <a:lnTo>
                    <a:pt x="873366" y="107162"/>
                  </a:lnTo>
                  <a:lnTo>
                    <a:pt x="873074" y="104457"/>
                  </a:lnTo>
                  <a:lnTo>
                    <a:pt x="873074" y="94209"/>
                  </a:lnTo>
                  <a:lnTo>
                    <a:pt x="12700" y="94209"/>
                  </a:lnTo>
                  <a:lnTo>
                    <a:pt x="10224" y="93967"/>
                  </a:lnTo>
                  <a:lnTo>
                    <a:pt x="7836" y="93243"/>
                  </a:lnTo>
                  <a:lnTo>
                    <a:pt x="5640" y="92075"/>
                  </a:lnTo>
                  <a:lnTo>
                    <a:pt x="3721" y="90488"/>
                  </a:lnTo>
                  <a:lnTo>
                    <a:pt x="2134" y="88570"/>
                  </a:lnTo>
                  <a:lnTo>
                    <a:pt x="965" y="86372"/>
                  </a:lnTo>
                  <a:lnTo>
                    <a:pt x="241" y="83985"/>
                  </a:lnTo>
                  <a:lnTo>
                    <a:pt x="0" y="81509"/>
                  </a:lnTo>
                  <a:lnTo>
                    <a:pt x="0" y="35611"/>
                  </a:lnTo>
                  <a:lnTo>
                    <a:pt x="241" y="33134"/>
                  </a:lnTo>
                  <a:lnTo>
                    <a:pt x="965" y="30759"/>
                  </a:lnTo>
                  <a:lnTo>
                    <a:pt x="2134" y="28562"/>
                  </a:lnTo>
                  <a:lnTo>
                    <a:pt x="3721" y="26632"/>
                  </a:lnTo>
                  <a:lnTo>
                    <a:pt x="5640" y="25057"/>
                  </a:lnTo>
                  <a:lnTo>
                    <a:pt x="7836" y="23889"/>
                  </a:lnTo>
                  <a:lnTo>
                    <a:pt x="10224" y="23164"/>
                  </a:lnTo>
                  <a:lnTo>
                    <a:pt x="12700" y="22911"/>
                  </a:lnTo>
                  <a:lnTo>
                    <a:pt x="873074" y="22911"/>
                  </a:lnTo>
                  <a:lnTo>
                    <a:pt x="873074" y="12674"/>
                  </a:lnTo>
                  <a:lnTo>
                    <a:pt x="873366" y="9969"/>
                  </a:lnTo>
                  <a:lnTo>
                    <a:pt x="874217" y="7391"/>
                  </a:lnTo>
                  <a:lnTo>
                    <a:pt x="875614" y="5054"/>
                  </a:lnTo>
                  <a:lnTo>
                    <a:pt x="877457" y="3073"/>
                  </a:lnTo>
                  <a:lnTo>
                    <a:pt x="879691" y="1524"/>
                  </a:lnTo>
                  <a:lnTo>
                    <a:pt x="882193" y="482"/>
                  </a:lnTo>
                  <a:lnTo>
                    <a:pt x="884872" y="0"/>
                  </a:lnTo>
                  <a:moveTo>
                    <a:pt x="896341" y="42672"/>
                  </a:moveTo>
                  <a:lnTo>
                    <a:pt x="894753" y="44602"/>
                  </a:lnTo>
                  <a:lnTo>
                    <a:pt x="892835" y="46177"/>
                  </a:lnTo>
                  <a:lnTo>
                    <a:pt x="890638" y="47345"/>
                  </a:lnTo>
                  <a:lnTo>
                    <a:pt x="888251" y="48069"/>
                  </a:lnTo>
                  <a:lnTo>
                    <a:pt x="885774" y="48311"/>
                  </a:lnTo>
                  <a:lnTo>
                    <a:pt x="25400" y="48311"/>
                  </a:lnTo>
                  <a:lnTo>
                    <a:pt x="25400" y="68809"/>
                  </a:lnTo>
                  <a:lnTo>
                    <a:pt x="885774" y="68809"/>
                  </a:lnTo>
                  <a:lnTo>
                    <a:pt x="888251" y="69062"/>
                  </a:lnTo>
                  <a:lnTo>
                    <a:pt x="890638" y="69773"/>
                  </a:lnTo>
                  <a:lnTo>
                    <a:pt x="892835" y="70955"/>
                  </a:lnTo>
                  <a:lnTo>
                    <a:pt x="894753" y="72530"/>
                  </a:lnTo>
                  <a:lnTo>
                    <a:pt x="896341" y="74460"/>
                  </a:lnTo>
                  <a:lnTo>
                    <a:pt x="896852" y="75421"/>
                  </a:lnTo>
                  <a:lnTo>
                    <a:pt x="913713" y="58561"/>
                  </a:lnTo>
                  <a:lnTo>
                    <a:pt x="896854" y="41707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grpSp>
        <p:nvGrpSpPr>
          <p:cNvPr id="1652" name="Combination 1652"/>
          <p:cNvGrpSpPr/>
          <p:nvPr/>
        </p:nvGrpSpPr>
        <p:grpSpPr>
          <a:xfrm>
            <a:off x="6280938" y="2351367"/>
            <a:ext cx="3595967" cy="336347"/>
            <a:chOff x="6280938" y="2351367"/>
            <a:chExt cx="3595967" cy="336347"/>
          </a:xfrm>
        </p:grpSpPr>
        <p:sp>
          <p:nvSpPr>
            <p:cNvPr id="1653" name="VectorPath 1653"/>
            <p:cNvSpPr/>
            <p:nvPr/>
          </p:nvSpPr>
          <p:spPr>
            <a:xfrm>
              <a:off x="6294120" y="2363724"/>
              <a:ext cx="3570732" cy="310896"/>
            </a:xfrm>
            <a:custGeom>
              <a:avLst/>
              <a:gdLst/>
              <a:ahLst/>
              <a:cxnLst/>
              <a:rect l="l" t="t" r="r" b="b"/>
              <a:pathLst>
                <a:path w="3570732" h="310896">
                  <a:moveTo>
                    <a:pt x="0" y="310896"/>
                  </a:moveTo>
                  <a:lnTo>
                    <a:pt x="0" y="0"/>
                  </a:lnTo>
                  <a:lnTo>
                    <a:pt x="3526536" y="0"/>
                  </a:lnTo>
                  <a:lnTo>
                    <a:pt x="3570732" y="44196"/>
                  </a:lnTo>
                  <a:lnTo>
                    <a:pt x="3570732" y="310896"/>
                  </a:lnTo>
                  <a:lnTo>
                    <a:pt x="0" y="310896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654" name="VectorPath 1654"/>
            <p:cNvSpPr/>
            <p:nvPr/>
          </p:nvSpPr>
          <p:spPr>
            <a:xfrm>
              <a:off x="6280938" y="2351367"/>
              <a:ext cx="3595967" cy="336347"/>
            </a:xfrm>
            <a:custGeom>
              <a:avLst/>
              <a:gdLst/>
              <a:ahLst/>
              <a:cxnLst/>
              <a:rect l="l" t="t" r="r" b="b"/>
              <a:pathLst>
                <a:path w="3595967" h="336347">
                  <a:moveTo>
                    <a:pt x="3539617" y="75"/>
                  </a:moveTo>
                  <a:lnTo>
                    <a:pt x="3541319" y="114"/>
                  </a:lnTo>
                  <a:lnTo>
                    <a:pt x="3543986" y="787"/>
                  </a:lnTo>
                  <a:lnTo>
                    <a:pt x="3546449" y="2006"/>
                  </a:lnTo>
                  <a:lnTo>
                    <a:pt x="3548597" y="3721"/>
                  </a:lnTo>
                  <a:lnTo>
                    <a:pt x="3592246" y="47384"/>
                  </a:lnTo>
                  <a:lnTo>
                    <a:pt x="3593820" y="49301"/>
                  </a:lnTo>
                  <a:lnTo>
                    <a:pt x="3595001" y="51498"/>
                  </a:lnTo>
                  <a:lnTo>
                    <a:pt x="3595726" y="53886"/>
                  </a:lnTo>
                  <a:lnTo>
                    <a:pt x="3595967" y="56363"/>
                  </a:lnTo>
                  <a:lnTo>
                    <a:pt x="3595967" y="323647"/>
                  </a:lnTo>
                  <a:lnTo>
                    <a:pt x="3595726" y="326123"/>
                  </a:lnTo>
                  <a:lnTo>
                    <a:pt x="3595001" y="328511"/>
                  </a:lnTo>
                  <a:lnTo>
                    <a:pt x="3593820" y="330708"/>
                  </a:lnTo>
                  <a:lnTo>
                    <a:pt x="3592246" y="332626"/>
                  </a:lnTo>
                  <a:lnTo>
                    <a:pt x="3590315" y="334201"/>
                  </a:lnTo>
                  <a:lnTo>
                    <a:pt x="3588132" y="335381"/>
                  </a:lnTo>
                  <a:lnTo>
                    <a:pt x="3585744" y="336105"/>
                  </a:lnTo>
                  <a:lnTo>
                    <a:pt x="3583267" y="336347"/>
                  </a:lnTo>
                  <a:lnTo>
                    <a:pt x="12700" y="336347"/>
                  </a:lnTo>
                  <a:lnTo>
                    <a:pt x="10223" y="336105"/>
                  </a:lnTo>
                  <a:lnTo>
                    <a:pt x="7836" y="335381"/>
                  </a:lnTo>
                  <a:lnTo>
                    <a:pt x="5639" y="334201"/>
                  </a:lnTo>
                  <a:lnTo>
                    <a:pt x="3721" y="332626"/>
                  </a:lnTo>
                  <a:lnTo>
                    <a:pt x="2134" y="330708"/>
                  </a:lnTo>
                  <a:lnTo>
                    <a:pt x="965" y="328511"/>
                  </a:lnTo>
                  <a:lnTo>
                    <a:pt x="241" y="326123"/>
                  </a:lnTo>
                  <a:lnTo>
                    <a:pt x="0" y="323647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49"/>
                  </a:lnTo>
                  <a:lnTo>
                    <a:pt x="2134" y="5651"/>
                  </a:lnTo>
                  <a:lnTo>
                    <a:pt x="3721" y="3721"/>
                  </a:lnTo>
                  <a:lnTo>
                    <a:pt x="5639" y="2146"/>
                  </a:lnTo>
                  <a:lnTo>
                    <a:pt x="7836" y="965"/>
                  </a:lnTo>
                  <a:lnTo>
                    <a:pt x="10223" y="254"/>
                  </a:lnTo>
                  <a:lnTo>
                    <a:pt x="12700" y="0"/>
                  </a:lnTo>
                  <a:lnTo>
                    <a:pt x="3539617" y="0"/>
                  </a:lnTo>
                  <a:moveTo>
                    <a:pt x="25400" y="25400"/>
                  </a:moveTo>
                  <a:lnTo>
                    <a:pt x="25400" y="310947"/>
                  </a:lnTo>
                  <a:lnTo>
                    <a:pt x="3570567" y="310947"/>
                  </a:lnTo>
                  <a:lnTo>
                    <a:pt x="3570567" y="66276"/>
                  </a:lnTo>
                  <a:lnTo>
                    <a:pt x="3545256" y="59944"/>
                  </a:lnTo>
                  <a:lnTo>
                    <a:pt x="3542690" y="59004"/>
                  </a:lnTo>
                  <a:lnTo>
                    <a:pt x="3540379" y="57519"/>
                  </a:lnTo>
                  <a:lnTo>
                    <a:pt x="3538449" y="55588"/>
                  </a:lnTo>
                  <a:lnTo>
                    <a:pt x="3536963" y="53276"/>
                  </a:lnTo>
                  <a:lnTo>
                    <a:pt x="3536023" y="50711"/>
                  </a:lnTo>
                  <a:lnTo>
                    <a:pt x="3529690" y="25400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sp>
        <p:nvSpPr>
          <p:cNvPr id="1655" name="VectorPath 1655"/>
          <p:cNvSpPr/>
          <p:nvPr/>
        </p:nvSpPr>
        <p:spPr>
          <a:xfrm>
            <a:off x="2956116" y="2848356"/>
            <a:ext cx="1309560" cy="240792"/>
          </a:xfrm>
          <a:custGeom>
            <a:avLst/>
            <a:gdLst/>
            <a:ahLst/>
            <a:cxnLst/>
            <a:rect l="l" t="t" r="r" b="b"/>
            <a:pathLst>
              <a:path w="1309560" h="240792">
                <a:moveTo>
                  <a:pt x="445" y="41148"/>
                </a:moveTo>
                <a:cubicBezTo>
                  <a:pt x="0" y="18643"/>
                  <a:pt x="17894" y="749"/>
                  <a:pt x="40068" y="0"/>
                </a:cubicBezTo>
                <a:lnTo>
                  <a:pt x="1268413" y="0"/>
                </a:lnTo>
                <a:cubicBezTo>
                  <a:pt x="1291031" y="749"/>
                  <a:pt x="1308925" y="18643"/>
                  <a:pt x="1309560" y="41148"/>
                </a:cubicBezTo>
                <a:lnTo>
                  <a:pt x="1309560" y="201168"/>
                </a:lnTo>
                <a:cubicBezTo>
                  <a:pt x="1308925" y="222619"/>
                  <a:pt x="1291031" y="240512"/>
                  <a:pt x="1268413" y="240792"/>
                </a:cubicBezTo>
                <a:lnTo>
                  <a:pt x="40068" y="240792"/>
                </a:lnTo>
                <a:cubicBezTo>
                  <a:pt x="17894" y="240512"/>
                  <a:pt x="0" y="222619"/>
                  <a:pt x="445" y="201168"/>
                </a:cubicBezTo>
                <a:lnTo>
                  <a:pt x="445" y="41148"/>
                </a:lnTo>
              </a:path>
            </a:pathLst>
          </a:custGeom>
          <a:solidFill>
            <a:srgbClr val="C0504D">
              <a:alpha val="100000"/>
            </a:srgbClr>
          </a:solidFill>
        </p:spPr>
      </p:sp>
      <p:pic>
        <p:nvPicPr>
          <p:cNvPr id="1656" name="B27539D1-8873-473F-B555-B5106CCE1D17"/>
          <p:cNvPicPr>
            <a:picLocks noChangeAspect="1"/>
          </p:cNvPicPr>
          <p:nvPr/>
        </p:nvPicPr>
        <p:blipFill>
          <a:blip r:embed="rId5" cstate="print">
            <a:extLst>
              <a:ext uri="{D14AE447-76D3-4FF6-613F-11DA8B6FC785}"/>
            </a:extLst>
          </a:blip>
          <a:srcRect/>
          <a:stretch>
            <a:fillRect/>
          </a:stretch>
        </p:blipFill>
        <p:spPr>
          <a:xfrm>
            <a:off x="2943416" y="2836405"/>
            <a:ext cx="1343025" cy="276225"/>
          </a:xfrm>
          <a:prstGeom prst="rect">
            <a:avLst/>
          </a:prstGeom>
        </p:spPr>
      </p:pic>
      <p:grpSp>
        <p:nvGrpSpPr>
          <p:cNvPr id="1657" name="Combination 1657"/>
          <p:cNvGrpSpPr/>
          <p:nvPr/>
        </p:nvGrpSpPr>
        <p:grpSpPr>
          <a:xfrm>
            <a:off x="4748886" y="2963405"/>
            <a:ext cx="944372" cy="117132"/>
            <a:chOff x="4748886" y="2963405"/>
            <a:chExt cx="944372" cy="117132"/>
          </a:xfrm>
        </p:grpSpPr>
        <p:sp>
          <p:nvSpPr>
            <p:cNvPr id="1658" name="VectorPath 1658"/>
            <p:cNvSpPr/>
            <p:nvPr/>
          </p:nvSpPr>
          <p:spPr>
            <a:xfrm>
              <a:off x="4760976" y="2976372"/>
              <a:ext cx="918973" cy="91440"/>
            </a:xfrm>
            <a:custGeom>
              <a:avLst/>
              <a:gdLst/>
              <a:ahLst/>
              <a:cxnLst/>
              <a:rect l="l" t="t" r="r" b="b"/>
              <a:pathLst>
                <a:path w="918973" h="91440">
                  <a:moveTo>
                    <a:pt x="873253" y="91440"/>
                  </a:moveTo>
                  <a:lnTo>
                    <a:pt x="873253" y="68580"/>
                  </a:lnTo>
                  <a:lnTo>
                    <a:pt x="0" y="68580"/>
                  </a:lnTo>
                  <a:lnTo>
                    <a:pt x="0" y="22860"/>
                  </a:lnTo>
                  <a:lnTo>
                    <a:pt x="873253" y="22860"/>
                  </a:lnTo>
                  <a:lnTo>
                    <a:pt x="873253" y="0"/>
                  </a:lnTo>
                  <a:lnTo>
                    <a:pt x="918973" y="45720"/>
                  </a:lnTo>
                  <a:lnTo>
                    <a:pt x="873253" y="9144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659" name="VectorPath 1659"/>
            <p:cNvSpPr/>
            <p:nvPr/>
          </p:nvSpPr>
          <p:spPr>
            <a:xfrm>
              <a:off x="4748886" y="2963405"/>
              <a:ext cx="944372" cy="117132"/>
            </a:xfrm>
            <a:custGeom>
              <a:avLst/>
              <a:gdLst/>
              <a:ahLst/>
              <a:cxnLst/>
              <a:rect l="l" t="t" r="r" b="b"/>
              <a:pathLst>
                <a:path w="944372" h="117132">
                  <a:moveTo>
                    <a:pt x="887578" y="102"/>
                  </a:moveTo>
                  <a:lnTo>
                    <a:pt x="890206" y="775"/>
                  </a:lnTo>
                  <a:lnTo>
                    <a:pt x="892632" y="1981"/>
                  </a:lnTo>
                  <a:lnTo>
                    <a:pt x="894754" y="3683"/>
                  </a:lnTo>
                  <a:lnTo>
                    <a:pt x="940651" y="49581"/>
                  </a:lnTo>
                  <a:lnTo>
                    <a:pt x="942226" y="51512"/>
                  </a:lnTo>
                  <a:lnTo>
                    <a:pt x="943408" y="53708"/>
                  </a:lnTo>
                  <a:lnTo>
                    <a:pt x="944118" y="56083"/>
                  </a:lnTo>
                  <a:lnTo>
                    <a:pt x="944372" y="58560"/>
                  </a:lnTo>
                  <a:lnTo>
                    <a:pt x="944118" y="61037"/>
                  </a:lnTo>
                  <a:lnTo>
                    <a:pt x="943408" y="63424"/>
                  </a:lnTo>
                  <a:lnTo>
                    <a:pt x="942226" y="65621"/>
                  </a:lnTo>
                  <a:lnTo>
                    <a:pt x="940651" y="67539"/>
                  </a:lnTo>
                  <a:lnTo>
                    <a:pt x="894754" y="113437"/>
                  </a:lnTo>
                  <a:lnTo>
                    <a:pt x="892632" y="115138"/>
                  </a:lnTo>
                  <a:lnTo>
                    <a:pt x="890206" y="116358"/>
                  </a:lnTo>
                  <a:lnTo>
                    <a:pt x="887578" y="117031"/>
                  </a:lnTo>
                  <a:lnTo>
                    <a:pt x="884861" y="117132"/>
                  </a:lnTo>
                  <a:lnTo>
                    <a:pt x="882193" y="116649"/>
                  </a:lnTo>
                  <a:lnTo>
                    <a:pt x="879691" y="115608"/>
                  </a:lnTo>
                  <a:lnTo>
                    <a:pt x="877456" y="114059"/>
                  </a:lnTo>
                  <a:lnTo>
                    <a:pt x="875602" y="112078"/>
                  </a:lnTo>
                  <a:lnTo>
                    <a:pt x="874218" y="109741"/>
                  </a:lnTo>
                  <a:lnTo>
                    <a:pt x="873366" y="107162"/>
                  </a:lnTo>
                  <a:lnTo>
                    <a:pt x="873075" y="104458"/>
                  </a:lnTo>
                  <a:lnTo>
                    <a:pt x="873075" y="94209"/>
                  </a:lnTo>
                  <a:lnTo>
                    <a:pt x="12700" y="94209"/>
                  </a:lnTo>
                  <a:lnTo>
                    <a:pt x="10224" y="93968"/>
                  </a:lnTo>
                  <a:lnTo>
                    <a:pt x="7836" y="93244"/>
                  </a:lnTo>
                  <a:lnTo>
                    <a:pt x="5639" y="92075"/>
                  </a:lnTo>
                  <a:lnTo>
                    <a:pt x="3721" y="90488"/>
                  </a:lnTo>
                  <a:lnTo>
                    <a:pt x="2134" y="88570"/>
                  </a:lnTo>
                  <a:lnTo>
                    <a:pt x="965" y="86373"/>
                  </a:lnTo>
                  <a:lnTo>
                    <a:pt x="241" y="83985"/>
                  </a:lnTo>
                  <a:lnTo>
                    <a:pt x="0" y="81509"/>
                  </a:lnTo>
                  <a:lnTo>
                    <a:pt x="0" y="35611"/>
                  </a:lnTo>
                  <a:lnTo>
                    <a:pt x="241" y="33134"/>
                  </a:lnTo>
                  <a:lnTo>
                    <a:pt x="965" y="30759"/>
                  </a:lnTo>
                  <a:lnTo>
                    <a:pt x="2134" y="28563"/>
                  </a:lnTo>
                  <a:lnTo>
                    <a:pt x="3721" y="26632"/>
                  </a:lnTo>
                  <a:lnTo>
                    <a:pt x="5639" y="25057"/>
                  </a:lnTo>
                  <a:lnTo>
                    <a:pt x="7836" y="23889"/>
                  </a:lnTo>
                  <a:lnTo>
                    <a:pt x="10224" y="23165"/>
                  </a:lnTo>
                  <a:lnTo>
                    <a:pt x="12700" y="22911"/>
                  </a:lnTo>
                  <a:lnTo>
                    <a:pt x="873075" y="22911"/>
                  </a:lnTo>
                  <a:lnTo>
                    <a:pt x="873075" y="12675"/>
                  </a:lnTo>
                  <a:lnTo>
                    <a:pt x="873366" y="9970"/>
                  </a:lnTo>
                  <a:lnTo>
                    <a:pt x="874218" y="7392"/>
                  </a:lnTo>
                  <a:lnTo>
                    <a:pt x="875602" y="5055"/>
                  </a:lnTo>
                  <a:lnTo>
                    <a:pt x="877456" y="3073"/>
                  </a:lnTo>
                  <a:lnTo>
                    <a:pt x="879691" y="1524"/>
                  </a:lnTo>
                  <a:lnTo>
                    <a:pt x="882193" y="483"/>
                  </a:lnTo>
                  <a:lnTo>
                    <a:pt x="884861" y="0"/>
                  </a:lnTo>
                  <a:moveTo>
                    <a:pt x="896328" y="42672"/>
                  </a:moveTo>
                  <a:lnTo>
                    <a:pt x="894754" y="44603"/>
                  </a:lnTo>
                  <a:lnTo>
                    <a:pt x="892823" y="46177"/>
                  </a:lnTo>
                  <a:lnTo>
                    <a:pt x="890626" y="47346"/>
                  </a:lnTo>
                  <a:lnTo>
                    <a:pt x="888251" y="48070"/>
                  </a:lnTo>
                  <a:lnTo>
                    <a:pt x="885775" y="48311"/>
                  </a:lnTo>
                  <a:lnTo>
                    <a:pt x="25400" y="48311"/>
                  </a:lnTo>
                  <a:lnTo>
                    <a:pt x="25400" y="68809"/>
                  </a:lnTo>
                  <a:lnTo>
                    <a:pt x="885775" y="68809"/>
                  </a:lnTo>
                  <a:lnTo>
                    <a:pt x="888251" y="69062"/>
                  </a:lnTo>
                  <a:lnTo>
                    <a:pt x="890626" y="69774"/>
                  </a:lnTo>
                  <a:lnTo>
                    <a:pt x="892823" y="70955"/>
                  </a:lnTo>
                  <a:lnTo>
                    <a:pt x="894754" y="72530"/>
                  </a:lnTo>
                  <a:lnTo>
                    <a:pt x="896328" y="74460"/>
                  </a:lnTo>
                  <a:lnTo>
                    <a:pt x="896848" y="75426"/>
                  </a:lnTo>
                  <a:lnTo>
                    <a:pt x="913713" y="58561"/>
                  </a:lnTo>
                  <a:lnTo>
                    <a:pt x="896850" y="41702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grpSp>
        <p:nvGrpSpPr>
          <p:cNvPr id="1660" name="Combination 1660"/>
          <p:cNvGrpSpPr/>
          <p:nvPr/>
        </p:nvGrpSpPr>
        <p:grpSpPr>
          <a:xfrm>
            <a:off x="6291098" y="2836405"/>
            <a:ext cx="3585807" cy="270726"/>
            <a:chOff x="6291098" y="2836405"/>
            <a:chExt cx="3585807" cy="270726"/>
          </a:xfrm>
        </p:grpSpPr>
        <p:sp>
          <p:nvSpPr>
            <p:cNvPr id="1661" name="VectorPath 1661"/>
            <p:cNvSpPr/>
            <p:nvPr/>
          </p:nvSpPr>
          <p:spPr>
            <a:xfrm>
              <a:off x="6303264" y="2848356"/>
              <a:ext cx="3561589" cy="245364"/>
            </a:xfrm>
            <a:custGeom>
              <a:avLst/>
              <a:gdLst/>
              <a:ahLst/>
              <a:cxnLst/>
              <a:rect l="l" t="t" r="r" b="b"/>
              <a:pathLst>
                <a:path w="3561589" h="245364">
                  <a:moveTo>
                    <a:pt x="0" y="245364"/>
                  </a:moveTo>
                  <a:lnTo>
                    <a:pt x="0" y="0"/>
                  </a:lnTo>
                  <a:lnTo>
                    <a:pt x="3526536" y="0"/>
                  </a:lnTo>
                  <a:lnTo>
                    <a:pt x="3561589" y="35052"/>
                  </a:lnTo>
                  <a:lnTo>
                    <a:pt x="3561589" y="245364"/>
                  </a:lnTo>
                  <a:lnTo>
                    <a:pt x="0" y="245364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662" name="VectorPath 1662"/>
            <p:cNvSpPr/>
            <p:nvPr/>
          </p:nvSpPr>
          <p:spPr>
            <a:xfrm>
              <a:off x="6291098" y="2836405"/>
              <a:ext cx="3585807" cy="270726"/>
            </a:xfrm>
            <a:custGeom>
              <a:avLst/>
              <a:gdLst/>
              <a:ahLst/>
              <a:cxnLst/>
              <a:rect l="l" t="t" r="r" b="b"/>
              <a:pathLst>
                <a:path w="3585807" h="270726">
                  <a:moveTo>
                    <a:pt x="3538665" y="75"/>
                  </a:moveTo>
                  <a:lnTo>
                    <a:pt x="3540379" y="115"/>
                  </a:lnTo>
                  <a:lnTo>
                    <a:pt x="3543046" y="788"/>
                  </a:lnTo>
                  <a:lnTo>
                    <a:pt x="3545510" y="2007"/>
                  </a:lnTo>
                  <a:lnTo>
                    <a:pt x="3547645" y="3721"/>
                  </a:lnTo>
                  <a:lnTo>
                    <a:pt x="3582086" y="38164"/>
                  </a:lnTo>
                  <a:lnTo>
                    <a:pt x="3583661" y="40094"/>
                  </a:lnTo>
                  <a:lnTo>
                    <a:pt x="3584841" y="42278"/>
                  </a:lnTo>
                  <a:lnTo>
                    <a:pt x="3585566" y="44666"/>
                  </a:lnTo>
                  <a:lnTo>
                    <a:pt x="3585807" y="47143"/>
                  </a:lnTo>
                  <a:lnTo>
                    <a:pt x="3585807" y="258026"/>
                  </a:lnTo>
                  <a:lnTo>
                    <a:pt x="3585566" y="260503"/>
                  </a:lnTo>
                  <a:lnTo>
                    <a:pt x="3584841" y="262877"/>
                  </a:lnTo>
                  <a:lnTo>
                    <a:pt x="3583661" y="265075"/>
                  </a:lnTo>
                  <a:lnTo>
                    <a:pt x="3582086" y="267005"/>
                  </a:lnTo>
                  <a:lnTo>
                    <a:pt x="3580155" y="268580"/>
                  </a:lnTo>
                  <a:lnTo>
                    <a:pt x="3577972" y="269749"/>
                  </a:lnTo>
                  <a:lnTo>
                    <a:pt x="3575584" y="270472"/>
                  </a:lnTo>
                  <a:lnTo>
                    <a:pt x="3573107" y="270726"/>
                  </a:lnTo>
                  <a:lnTo>
                    <a:pt x="12700" y="270726"/>
                  </a:lnTo>
                  <a:lnTo>
                    <a:pt x="10223" y="270472"/>
                  </a:lnTo>
                  <a:lnTo>
                    <a:pt x="7836" y="269749"/>
                  </a:lnTo>
                  <a:lnTo>
                    <a:pt x="5639" y="268580"/>
                  </a:lnTo>
                  <a:lnTo>
                    <a:pt x="3721" y="267005"/>
                  </a:lnTo>
                  <a:lnTo>
                    <a:pt x="2134" y="265075"/>
                  </a:lnTo>
                  <a:lnTo>
                    <a:pt x="965" y="262877"/>
                  </a:lnTo>
                  <a:lnTo>
                    <a:pt x="241" y="260503"/>
                  </a:lnTo>
                  <a:lnTo>
                    <a:pt x="0" y="258026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49"/>
                  </a:lnTo>
                  <a:lnTo>
                    <a:pt x="2134" y="5652"/>
                  </a:lnTo>
                  <a:lnTo>
                    <a:pt x="3721" y="3721"/>
                  </a:lnTo>
                  <a:lnTo>
                    <a:pt x="5639" y="2146"/>
                  </a:lnTo>
                  <a:lnTo>
                    <a:pt x="7836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3538665" y="0"/>
                  </a:lnTo>
                  <a:moveTo>
                    <a:pt x="25400" y="25400"/>
                  </a:moveTo>
                  <a:lnTo>
                    <a:pt x="25400" y="245326"/>
                  </a:lnTo>
                  <a:lnTo>
                    <a:pt x="3560407" y="245326"/>
                  </a:lnTo>
                  <a:lnTo>
                    <a:pt x="3560407" y="57059"/>
                  </a:lnTo>
                  <a:lnTo>
                    <a:pt x="3542475" y="52578"/>
                  </a:lnTo>
                  <a:lnTo>
                    <a:pt x="3539897" y="51626"/>
                  </a:lnTo>
                  <a:lnTo>
                    <a:pt x="3537598" y="50152"/>
                  </a:lnTo>
                  <a:lnTo>
                    <a:pt x="3535655" y="48209"/>
                  </a:lnTo>
                  <a:lnTo>
                    <a:pt x="3534181" y="45910"/>
                  </a:lnTo>
                  <a:lnTo>
                    <a:pt x="3533229" y="43333"/>
                  </a:lnTo>
                  <a:lnTo>
                    <a:pt x="3528748" y="25400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sp>
        <p:nvSpPr>
          <p:cNvPr id="1663" name="VectorPath 1663"/>
          <p:cNvSpPr/>
          <p:nvPr/>
        </p:nvSpPr>
        <p:spPr>
          <a:xfrm>
            <a:off x="2945892" y="3270504"/>
            <a:ext cx="1309116" cy="240792"/>
          </a:xfrm>
          <a:custGeom>
            <a:avLst/>
            <a:gdLst/>
            <a:ahLst/>
            <a:cxnLst/>
            <a:rect l="l" t="t" r="r" b="b"/>
            <a:pathLst>
              <a:path w="1309116" h="240792">
                <a:moveTo>
                  <a:pt x="0" y="41148"/>
                </a:moveTo>
                <a:cubicBezTo>
                  <a:pt x="76" y="18504"/>
                  <a:pt x="17958" y="610"/>
                  <a:pt x="39624" y="0"/>
                </a:cubicBezTo>
                <a:lnTo>
                  <a:pt x="1269492" y="0"/>
                </a:lnTo>
                <a:cubicBezTo>
                  <a:pt x="1291108" y="610"/>
                  <a:pt x="1308989" y="18504"/>
                  <a:pt x="1309116" y="41148"/>
                </a:cubicBezTo>
                <a:lnTo>
                  <a:pt x="1309116" y="201168"/>
                </a:lnTo>
                <a:cubicBezTo>
                  <a:pt x="1308989" y="222479"/>
                  <a:pt x="1291108" y="240373"/>
                  <a:pt x="1269492" y="240792"/>
                </a:cubicBezTo>
                <a:lnTo>
                  <a:pt x="39624" y="240792"/>
                </a:lnTo>
                <a:cubicBezTo>
                  <a:pt x="17958" y="240373"/>
                  <a:pt x="76" y="222479"/>
                  <a:pt x="0" y="201168"/>
                </a:cubicBezTo>
                <a:lnTo>
                  <a:pt x="0" y="41148"/>
                </a:lnTo>
              </a:path>
            </a:pathLst>
          </a:custGeom>
          <a:solidFill>
            <a:srgbClr val="C0504D">
              <a:alpha val="100000"/>
            </a:srgbClr>
          </a:solidFill>
        </p:spPr>
      </p:sp>
      <p:pic>
        <p:nvPicPr>
          <p:cNvPr id="1664" name="9EB5A8BD-6401-4B95-73A3-F533D0E07BD2"/>
          <p:cNvPicPr>
            <a:picLocks noChangeAspect="1"/>
          </p:cNvPicPr>
          <p:nvPr/>
        </p:nvPicPr>
        <p:blipFill>
          <a:blip r:embed="rId6" cstate="print">
            <a:extLst>
              <a:ext uri="{027AD76E-7BDA-4036-9FCE-5206CF44F994}"/>
            </a:extLst>
          </a:blip>
          <a:srcRect/>
          <a:stretch>
            <a:fillRect/>
          </a:stretch>
        </p:blipFill>
        <p:spPr>
          <a:xfrm>
            <a:off x="2933268" y="3258414"/>
            <a:ext cx="1352550" cy="266700"/>
          </a:xfrm>
          <a:prstGeom prst="rect">
            <a:avLst/>
          </a:prstGeom>
        </p:spPr>
      </p:pic>
      <p:grpSp>
        <p:nvGrpSpPr>
          <p:cNvPr id="1665" name="Combination 1665"/>
          <p:cNvGrpSpPr/>
          <p:nvPr/>
        </p:nvGrpSpPr>
        <p:grpSpPr>
          <a:xfrm>
            <a:off x="6280938" y="3258414"/>
            <a:ext cx="3595967" cy="265163"/>
            <a:chOff x="6280938" y="3258414"/>
            <a:chExt cx="3595967" cy="265163"/>
          </a:xfrm>
        </p:grpSpPr>
        <p:sp>
          <p:nvSpPr>
            <p:cNvPr id="1666" name="VectorPath 1666"/>
            <p:cNvSpPr/>
            <p:nvPr/>
          </p:nvSpPr>
          <p:spPr>
            <a:xfrm>
              <a:off x="6294120" y="3270504"/>
              <a:ext cx="3570732" cy="240792"/>
            </a:xfrm>
            <a:custGeom>
              <a:avLst/>
              <a:gdLst/>
              <a:ahLst/>
              <a:cxnLst/>
              <a:rect l="l" t="t" r="r" b="b"/>
              <a:pathLst>
                <a:path w="3570732" h="240792">
                  <a:moveTo>
                    <a:pt x="0" y="240792"/>
                  </a:moveTo>
                  <a:lnTo>
                    <a:pt x="0" y="0"/>
                  </a:lnTo>
                  <a:lnTo>
                    <a:pt x="3535680" y="0"/>
                  </a:lnTo>
                  <a:lnTo>
                    <a:pt x="3570732" y="33528"/>
                  </a:lnTo>
                  <a:lnTo>
                    <a:pt x="3570732" y="240792"/>
                  </a:lnTo>
                  <a:lnTo>
                    <a:pt x="0" y="240792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667" name="VectorPath 1667"/>
            <p:cNvSpPr/>
            <p:nvPr/>
          </p:nvSpPr>
          <p:spPr>
            <a:xfrm>
              <a:off x="6280938" y="3258414"/>
              <a:ext cx="3595967" cy="265163"/>
            </a:xfrm>
            <a:custGeom>
              <a:avLst/>
              <a:gdLst/>
              <a:ahLst/>
              <a:cxnLst/>
              <a:rect l="l" t="t" r="r" b="b"/>
              <a:pathLst>
                <a:path w="3595967" h="265163">
                  <a:moveTo>
                    <a:pt x="3549611" y="67"/>
                  </a:moveTo>
                  <a:lnTo>
                    <a:pt x="3551313" y="114"/>
                  </a:lnTo>
                  <a:lnTo>
                    <a:pt x="3553981" y="775"/>
                  </a:lnTo>
                  <a:lnTo>
                    <a:pt x="3556445" y="1994"/>
                  </a:lnTo>
                  <a:lnTo>
                    <a:pt x="3558591" y="3721"/>
                  </a:lnTo>
                  <a:lnTo>
                    <a:pt x="3592246" y="37376"/>
                  </a:lnTo>
                  <a:lnTo>
                    <a:pt x="3593820" y="39307"/>
                  </a:lnTo>
                  <a:lnTo>
                    <a:pt x="3595001" y="41504"/>
                  </a:lnTo>
                  <a:lnTo>
                    <a:pt x="3595726" y="43878"/>
                  </a:lnTo>
                  <a:lnTo>
                    <a:pt x="3595967" y="46355"/>
                  </a:lnTo>
                  <a:lnTo>
                    <a:pt x="3595967" y="252463"/>
                  </a:lnTo>
                  <a:lnTo>
                    <a:pt x="3595726" y="254940"/>
                  </a:lnTo>
                  <a:lnTo>
                    <a:pt x="3595001" y="257315"/>
                  </a:lnTo>
                  <a:lnTo>
                    <a:pt x="3593820" y="259512"/>
                  </a:lnTo>
                  <a:lnTo>
                    <a:pt x="3592246" y="261442"/>
                  </a:lnTo>
                  <a:lnTo>
                    <a:pt x="3590328" y="263017"/>
                  </a:lnTo>
                  <a:lnTo>
                    <a:pt x="3588132" y="264198"/>
                  </a:lnTo>
                  <a:lnTo>
                    <a:pt x="3585744" y="264909"/>
                  </a:lnTo>
                  <a:lnTo>
                    <a:pt x="3583267" y="265163"/>
                  </a:lnTo>
                  <a:lnTo>
                    <a:pt x="12700" y="265163"/>
                  </a:lnTo>
                  <a:lnTo>
                    <a:pt x="10211" y="264909"/>
                  </a:lnTo>
                  <a:lnTo>
                    <a:pt x="7836" y="264198"/>
                  </a:lnTo>
                  <a:lnTo>
                    <a:pt x="5639" y="263017"/>
                  </a:lnTo>
                  <a:lnTo>
                    <a:pt x="3708" y="261442"/>
                  </a:lnTo>
                  <a:lnTo>
                    <a:pt x="2134" y="259512"/>
                  </a:lnTo>
                  <a:lnTo>
                    <a:pt x="965" y="257315"/>
                  </a:lnTo>
                  <a:lnTo>
                    <a:pt x="241" y="254940"/>
                  </a:lnTo>
                  <a:lnTo>
                    <a:pt x="0" y="252463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36"/>
                  </a:lnTo>
                  <a:lnTo>
                    <a:pt x="2134" y="5639"/>
                  </a:lnTo>
                  <a:lnTo>
                    <a:pt x="3708" y="3721"/>
                  </a:lnTo>
                  <a:lnTo>
                    <a:pt x="5639" y="2146"/>
                  </a:lnTo>
                  <a:lnTo>
                    <a:pt x="7836" y="965"/>
                  </a:lnTo>
                  <a:lnTo>
                    <a:pt x="10211" y="241"/>
                  </a:lnTo>
                  <a:lnTo>
                    <a:pt x="12700" y="0"/>
                  </a:lnTo>
                  <a:lnTo>
                    <a:pt x="3549611" y="0"/>
                  </a:lnTo>
                  <a:moveTo>
                    <a:pt x="25400" y="25400"/>
                  </a:moveTo>
                  <a:lnTo>
                    <a:pt x="25400" y="239763"/>
                  </a:lnTo>
                  <a:lnTo>
                    <a:pt x="3570567" y="239763"/>
                  </a:lnTo>
                  <a:lnTo>
                    <a:pt x="3570567" y="56279"/>
                  </a:lnTo>
                  <a:lnTo>
                    <a:pt x="3553256" y="51943"/>
                  </a:lnTo>
                  <a:lnTo>
                    <a:pt x="3550691" y="51003"/>
                  </a:lnTo>
                  <a:lnTo>
                    <a:pt x="3548380" y="49530"/>
                  </a:lnTo>
                  <a:lnTo>
                    <a:pt x="3546436" y="47587"/>
                  </a:lnTo>
                  <a:lnTo>
                    <a:pt x="3544963" y="45276"/>
                  </a:lnTo>
                  <a:lnTo>
                    <a:pt x="3544011" y="42710"/>
                  </a:lnTo>
                  <a:lnTo>
                    <a:pt x="3539683" y="25400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sp>
        <p:nvSpPr>
          <p:cNvPr id="1668" name="VectorPath 1668"/>
          <p:cNvSpPr/>
          <p:nvPr/>
        </p:nvSpPr>
        <p:spPr>
          <a:xfrm>
            <a:off x="2945892" y="3684969"/>
            <a:ext cx="1309116" cy="239763"/>
          </a:xfrm>
          <a:custGeom>
            <a:avLst/>
            <a:gdLst/>
            <a:ahLst/>
            <a:cxnLst/>
            <a:rect l="l" t="t" r="r" b="b"/>
            <a:pathLst>
              <a:path w="1309116" h="239763">
                <a:moveTo>
                  <a:pt x="0" y="39688"/>
                </a:moveTo>
                <a:cubicBezTo>
                  <a:pt x="76" y="17894"/>
                  <a:pt x="17958" y="0"/>
                  <a:pt x="39624" y="64"/>
                </a:cubicBezTo>
                <a:lnTo>
                  <a:pt x="1269492" y="64"/>
                </a:lnTo>
                <a:cubicBezTo>
                  <a:pt x="1291108" y="0"/>
                  <a:pt x="1308989" y="17894"/>
                  <a:pt x="1309116" y="39688"/>
                </a:cubicBezTo>
                <a:lnTo>
                  <a:pt x="1309116" y="199707"/>
                </a:lnTo>
                <a:cubicBezTo>
                  <a:pt x="1308989" y="221869"/>
                  <a:pt x="1291108" y="239763"/>
                  <a:pt x="1269492" y="239332"/>
                </a:cubicBezTo>
                <a:lnTo>
                  <a:pt x="39624" y="239332"/>
                </a:lnTo>
                <a:cubicBezTo>
                  <a:pt x="17958" y="239763"/>
                  <a:pt x="76" y="221869"/>
                  <a:pt x="0" y="199707"/>
                </a:cubicBezTo>
                <a:lnTo>
                  <a:pt x="0" y="39688"/>
                </a:lnTo>
              </a:path>
            </a:pathLst>
          </a:custGeom>
          <a:solidFill>
            <a:srgbClr val="C0504D">
              <a:alpha val="100000"/>
            </a:srgbClr>
          </a:solidFill>
        </p:spPr>
      </p:sp>
      <p:pic>
        <p:nvPicPr>
          <p:cNvPr id="1669" name="31B1B5D1-B07F-408F-D683-254BC8769EE4"/>
          <p:cNvPicPr>
            <a:picLocks noChangeAspect="1"/>
          </p:cNvPicPr>
          <p:nvPr/>
        </p:nvPicPr>
        <p:blipFill>
          <a:blip r:embed="rId7" cstate="print">
            <a:extLst>
              <a:ext uri="{3253BD13-4B6D-42A9-01C3-6118FE6079D8}"/>
            </a:extLst>
          </a:blip>
          <a:srcRect/>
          <a:stretch>
            <a:fillRect/>
          </a:stretch>
        </p:blipFill>
        <p:spPr>
          <a:xfrm>
            <a:off x="2933268" y="3672269"/>
            <a:ext cx="1352550" cy="276225"/>
          </a:xfrm>
          <a:prstGeom prst="rect">
            <a:avLst/>
          </a:prstGeom>
        </p:spPr>
      </p:pic>
      <p:grpSp>
        <p:nvGrpSpPr>
          <p:cNvPr id="1670" name="Combination 1670"/>
          <p:cNvGrpSpPr/>
          <p:nvPr/>
        </p:nvGrpSpPr>
        <p:grpSpPr>
          <a:xfrm>
            <a:off x="6291098" y="3670160"/>
            <a:ext cx="3585807" cy="262458"/>
            <a:chOff x="6291098" y="3670160"/>
            <a:chExt cx="3585807" cy="262458"/>
          </a:xfrm>
        </p:grpSpPr>
        <p:sp>
          <p:nvSpPr>
            <p:cNvPr id="1671" name="VectorPath 1671"/>
            <p:cNvSpPr/>
            <p:nvPr/>
          </p:nvSpPr>
          <p:spPr>
            <a:xfrm>
              <a:off x="6303264" y="3683508"/>
              <a:ext cx="3561589" cy="236220"/>
            </a:xfrm>
            <a:custGeom>
              <a:avLst/>
              <a:gdLst/>
              <a:ahLst/>
              <a:cxnLst/>
              <a:rect l="l" t="t" r="r" b="b"/>
              <a:pathLst>
                <a:path w="3561589" h="236220">
                  <a:moveTo>
                    <a:pt x="0" y="236220"/>
                  </a:moveTo>
                  <a:lnTo>
                    <a:pt x="0" y="0"/>
                  </a:lnTo>
                  <a:lnTo>
                    <a:pt x="3528060" y="0"/>
                  </a:lnTo>
                  <a:lnTo>
                    <a:pt x="3561589" y="32004"/>
                  </a:lnTo>
                  <a:lnTo>
                    <a:pt x="3561589" y="236220"/>
                  </a:lnTo>
                  <a:lnTo>
                    <a:pt x="0" y="23622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672" name="VectorPath 1672"/>
            <p:cNvSpPr/>
            <p:nvPr/>
          </p:nvSpPr>
          <p:spPr>
            <a:xfrm>
              <a:off x="6291098" y="3670160"/>
              <a:ext cx="3585807" cy="262458"/>
            </a:xfrm>
            <a:custGeom>
              <a:avLst/>
              <a:gdLst/>
              <a:ahLst/>
              <a:cxnLst/>
              <a:rect l="l" t="t" r="r" b="b"/>
              <a:pathLst>
                <a:path w="3585807" h="262458">
                  <a:moveTo>
                    <a:pt x="3539820" y="67"/>
                  </a:moveTo>
                  <a:lnTo>
                    <a:pt x="3541535" y="114"/>
                  </a:lnTo>
                  <a:lnTo>
                    <a:pt x="3544202" y="775"/>
                  </a:lnTo>
                  <a:lnTo>
                    <a:pt x="3546666" y="1994"/>
                  </a:lnTo>
                  <a:lnTo>
                    <a:pt x="3548812" y="3721"/>
                  </a:lnTo>
                  <a:lnTo>
                    <a:pt x="3582086" y="36995"/>
                  </a:lnTo>
                  <a:lnTo>
                    <a:pt x="3583661" y="38926"/>
                  </a:lnTo>
                  <a:lnTo>
                    <a:pt x="3584841" y="41123"/>
                  </a:lnTo>
                  <a:lnTo>
                    <a:pt x="3585566" y="43498"/>
                  </a:lnTo>
                  <a:lnTo>
                    <a:pt x="3585807" y="45974"/>
                  </a:lnTo>
                  <a:lnTo>
                    <a:pt x="3585807" y="249758"/>
                  </a:lnTo>
                  <a:lnTo>
                    <a:pt x="3585566" y="252235"/>
                  </a:lnTo>
                  <a:lnTo>
                    <a:pt x="3584841" y="254622"/>
                  </a:lnTo>
                  <a:lnTo>
                    <a:pt x="3583661" y="256807"/>
                  </a:lnTo>
                  <a:lnTo>
                    <a:pt x="3582086" y="258737"/>
                  </a:lnTo>
                  <a:lnTo>
                    <a:pt x="3580168" y="260312"/>
                  </a:lnTo>
                  <a:lnTo>
                    <a:pt x="3577972" y="261493"/>
                  </a:lnTo>
                  <a:lnTo>
                    <a:pt x="3575584" y="262217"/>
                  </a:lnTo>
                  <a:lnTo>
                    <a:pt x="3573107" y="262458"/>
                  </a:lnTo>
                  <a:lnTo>
                    <a:pt x="12700" y="262458"/>
                  </a:lnTo>
                  <a:lnTo>
                    <a:pt x="10223" y="262217"/>
                  </a:lnTo>
                  <a:lnTo>
                    <a:pt x="7836" y="261493"/>
                  </a:lnTo>
                  <a:lnTo>
                    <a:pt x="5639" y="260312"/>
                  </a:lnTo>
                  <a:lnTo>
                    <a:pt x="3721" y="258737"/>
                  </a:lnTo>
                  <a:lnTo>
                    <a:pt x="2134" y="256807"/>
                  </a:lnTo>
                  <a:lnTo>
                    <a:pt x="965" y="254622"/>
                  </a:lnTo>
                  <a:lnTo>
                    <a:pt x="241" y="252235"/>
                  </a:lnTo>
                  <a:lnTo>
                    <a:pt x="0" y="249758"/>
                  </a:lnTo>
                  <a:lnTo>
                    <a:pt x="0" y="12700"/>
                  </a:lnTo>
                  <a:lnTo>
                    <a:pt x="241" y="10224"/>
                  </a:lnTo>
                  <a:lnTo>
                    <a:pt x="965" y="7836"/>
                  </a:lnTo>
                  <a:lnTo>
                    <a:pt x="2134" y="5639"/>
                  </a:lnTo>
                  <a:lnTo>
                    <a:pt x="3721" y="3721"/>
                  </a:lnTo>
                  <a:lnTo>
                    <a:pt x="5639" y="2134"/>
                  </a:lnTo>
                  <a:lnTo>
                    <a:pt x="7836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3539820" y="0"/>
                  </a:lnTo>
                  <a:moveTo>
                    <a:pt x="25400" y="25400"/>
                  </a:moveTo>
                  <a:lnTo>
                    <a:pt x="25400" y="237058"/>
                  </a:lnTo>
                  <a:lnTo>
                    <a:pt x="3560407" y="237058"/>
                  </a:lnTo>
                  <a:lnTo>
                    <a:pt x="3560407" y="55890"/>
                  </a:lnTo>
                  <a:lnTo>
                    <a:pt x="3543402" y="51638"/>
                  </a:lnTo>
                  <a:lnTo>
                    <a:pt x="3540837" y="50698"/>
                  </a:lnTo>
                  <a:lnTo>
                    <a:pt x="3538525" y="49213"/>
                  </a:lnTo>
                  <a:lnTo>
                    <a:pt x="3536583" y="47283"/>
                  </a:lnTo>
                  <a:lnTo>
                    <a:pt x="3535109" y="44971"/>
                  </a:lnTo>
                  <a:lnTo>
                    <a:pt x="3534157" y="42405"/>
                  </a:lnTo>
                  <a:lnTo>
                    <a:pt x="3529906" y="25400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sp>
        <p:nvSpPr>
          <p:cNvPr id="1673" name="VectorPath 1673"/>
          <p:cNvSpPr/>
          <p:nvPr/>
        </p:nvSpPr>
        <p:spPr>
          <a:xfrm>
            <a:off x="2956116" y="4096512"/>
            <a:ext cx="1309560" cy="239890"/>
          </a:xfrm>
          <a:custGeom>
            <a:avLst/>
            <a:gdLst/>
            <a:ahLst/>
            <a:cxnLst/>
            <a:rect l="l" t="t" r="r" b="b"/>
            <a:pathLst>
              <a:path w="1309560" h="239890">
                <a:moveTo>
                  <a:pt x="445" y="39624"/>
                </a:moveTo>
                <a:cubicBezTo>
                  <a:pt x="0" y="18021"/>
                  <a:pt x="17894" y="127"/>
                  <a:pt x="40068" y="0"/>
                </a:cubicBezTo>
                <a:lnTo>
                  <a:pt x="1268413" y="0"/>
                </a:lnTo>
                <a:cubicBezTo>
                  <a:pt x="1291031" y="127"/>
                  <a:pt x="1308925" y="18021"/>
                  <a:pt x="1309560" y="39624"/>
                </a:cubicBezTo>
                <a:lnTo>
                  <a:pt x="1309560" y="199644"/>
                </a:lnTo>
                <a:cubicBezTo>
                  <a:pt x="1308925" y="221996"/>
                  <a:pt x="1291031" y="239890"/>
                  <a:pt x="1268413" y="239268"/>
                </a:cubicBezTo>
                <a:lnTo>
                  <a:pt x="40068" y="239268"/>
                </a:lnTo>
                <a:cubicBezTo>
                  <a:pt x="17894" y="239890"/>
                  <a:pt x="0" y="221996"/>
                  <a:pt x="445" y="199644"/>
                </a:cubicBezTo>
                <a:lnTo>
                  <a:pt x="445" y="39624"/>
                </a:lnTo>
              </a:path>
            </a:pathLst>
          </a:custGeom>
          <a:solidFill>
            <a:srgbClr val="C0504D">
              <a:alpha val="100000"/>
            </a:srgbClr>
          </a:solidFill>
        </p:spPr>
      </p:sp>
      <p:pic>
        <p:nvPicPr>
          <p:cNvPr id="1674" name="AC844633-7C48-40A1-A0A3-F52C78FC5A0F"/>
          <p:cNvPicPr>
            <a:picLocks noChangeAspect="1"/>
          </p:cNvPicPr>
          <p:nvPr/>
        </p:nvPicPr>
        <p:blipFill>
          <a:blip r:embed="rId8" cstate="print">
            <a:extLst>
              <a:ext uri="{E1D8C04D-33C7-45DD-FFA9-8BD44B96101A}"/>
            </a:extLst>
          </a:blip>
          <a:srcRect/>
          <a:stretch>
            <a:fillRect/>
          </a:stretch>
        </p:blipFill>
        <p:spPr>
          <a:xfrm>
            <a:off x="2943416" y="4083939"/>
            <a:ext cx="1343025" cy="276225"/>
          </a:xfrm>
          <a:prstGeom prst="rect">
            <a:avLst/>
          </a:prstGeom>
        </p:spPr>
      </p:pic>
      <p:grpSp>
        <p:nvGrpSpPr>
          <p:cNvPr id="1675" name="Combination 1675"/>
          <p:cNvGrpSpPr/>
          <p:nvPr/>
        </p:nvGrpSpPr>
        <p:grpSpPr>
          <a:xfrm>
            <a:off x="6291098" y="4083901"/>
            <a:ext cx="3585807" cy="260909"/>
            <a:chOff x="6291098" y="4083901"/>
            <a:chExt cx="3585807" cy="260909"/>
          </a:xfrm>
        </p:grpSpPr>
        <p:sp>
          <p:nvSpPr>
            <p:cNvPr id="1676" name="VectorPath 1676"/>
            <p:cNvSpPr/>
            <p:nvPr/>
          </p:nvSpPr>
          <p:spPr>
            <a:xfrm>
              <a:off x="6303264" y="4096512"/>
              <a:ext cx="3561589" cy="236220"/>
            </a:xfrm>
            <a:custGeom>
              <a:avLst/>
              <a:gdLst/>
              <a:ahLst/>
              <a:cxnLst/>
              <a:rect l="l" t="t" r="r" b="b"/>
              <a:pathLst>
                <a:path w="3561589" h="236220">
                  <a:moveTo>
                    <a:pt x="0" y="236220"/>
                  </a:moveTo>
                  <a:lnTo>
                    <a:pt x="0" y="0"/>
                  </a:lnTo>
                  <a:lnTo>
                    <a:pt x="3528060" y="0"/>
                  </a:lnTo>
                  <a:lnTo>
                    <a:pt x="3561589" y="33528"/>
                  </a:lnTo>
                  <a:lnTo>
                    <a:pt x="3561589" y="236220"/>
                  </a:lnTo>
                  <a:lnTo>
                    <a:pt x="0" y="23622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677" name="VectorPath 1677"/>
            <p:cNvSpPr/>
            <p:nvPr/>
          </p:nvSpPr>
          <p:spPr>
            <a:xfrm>
              <a:off x="6291098" y="4083901"/>
              <a:ext cx="3585807" cy="260909"/>
            </a:xfrm>
            <a:custGeom>
              <a:avLst/>
              <a:gdLst/>
              <a:ahLst/>
              <a:cxnLst/>
              <a:rect l="l" t="t" r="r" b="b"/>
              <a:pathLst>
                <a:path w="3585807" h="260909">
                  <a:moveTo>
                    <a:pt x="3540048" y="75"/>
                  </a:moveTo>
                  <a:lnTo>
                    <a:pt x="3541751" y="115"/>
                  </a:lnTo>
                  <a:lnTo>
                    <a:pt x="3544418" y="788"/>
                  </a:lnTo>
                  <a:lnTo>
                    <a:pt x="3546881" y="2007"/>
                  </a:lnTo>
                  <a:lnTo>
                    <a:pt x="3549028" y="3721"/>
                  </a:lnTo>
                  <a:lnTo>
                    <a:pt x="3582086" y="36792"/>
                  </a:lnTo>
                  <a:lnTo>
                    <a:pt x="3583661" y="38710"/>
                  </a:lnTo>
                  <a:lnTo>
                    <a:pt x="3584841" y="40907"/>
                  </a:lnTo>
                  <a:lnTo>
                    <a:pt x="3585566" y="43295"/>
                  </a:lnTo>
                  <a:lnTo>
                    <a:pt x="3585807" y="45771"/>
                  </a:lnTo>
                  <a:lnTo>
                    <a:pt x="3585807" y="248210"/>
                  </a:lnTo>
                  <a:lnTo>
                    <a:pt x="3585566" y="250685"/>
                  </a:lnTo>
                  <a:lnTo>
                    <a:pt x="3584841" y="253073"/>
                  </a:lnTo>
                  <a:lnTo>
                    <a:pt x="3583661" y="255270"/>
                  </a:lnTo>
                  <a:lnTo>
                    <a:pt x="3582086" y="257188"/>
                  </a:lnTo>
                  <a:lnTo>
                    <a:pt x="3580168" y="258775"/>
                  </a:lnTo>
                  <a:lnTo>
                    <a:pt x="3577972" y="259944"/>
                  </a:lnTo>
                  <a:lnTo>
                    <a:pt x="3575584" y="260668"/>
                  </a:lnTo>
                  <a:lnTo>
                    <a:pt x="3573107" y="260910"/>
                  </a:lnTo>
                  <a:lnTo>
                    <a:pt x="12700" y="260910"/>
                  </a:lnTo>
                  <a:lnTo>
                    <a:pt x="10211" y="260668"/>
                  </a:lnTo>
                  <a:lnTo>
                    <a:pt x="7836" y="259944"/>
                  </a:lnTo>
                  <a:lnTo>
                    <a:pt x="5639" y="258775"/>
                  </a:lnTo>
                  <a:lnTo>
                    <a:pt x="3708" y="257188"/>
                  </a:lnTo>
                  <a:lnTo>
                    <a:pt x="2134" y="255270"/>
                  </a:lnTo>
                  <a:lnTo>
                    <a:pt x="965" y="253073"/>
                  </a:lnTo>
                  <a:lnTo>
                    <a:pt x="241" y="250685"/>
                  </a:lnTo>
                  <a:lnTo>
                    <a:pt x="0" y="248210"/>
                  </a:lnTo>
                  <a:lnTo>
                    <a:pt x="0" y="12700"/>
                  </a:lnTo>
                  <a:lnTo>
                    <a:pt x="241" y="10224"/>
                  </a:lnTo>
                  <a:lnTo>
                    <a:pt x="965" y="7849"/>
                  </a:lnTo>
                  <a:lnTo>
                    <a:pt x="2134" y="5652"/>
                  </a:lnTo>
                  <a:lnTo>
                    <a:pt x="3708" y="3721"/>
                  </a:lnTo>
                  <a:lnTo>
                    <a:pt x="5639" y="2147"/>
                  </a:lnTo>
                  <a:lnTo>
                    <a:pt x="7836" y="965"/>
                  </a:lnTo>
                  <a:lnTo>
                    <a:pt x="10211" y="241"/>
                  </a:lnTo>
                  <a:lnTo>
                    <a:pt x="12700" y="0"/>
                  </a:lnTo>
                  <a:lnTo>
                    <a:pt x="3540048" y="0"/>
                  </a:lnTo>
                  <a:moveTo>
                    <a:pt x="25400" y="25400"/>
                  </a:moveTo>
                  <a:lnTo>
                    <a:pt x="25400" y="235510"/>
                  </a:lnTo>
                  <a:lnTo>
                    <a:pt x="3560407" y="235510"/>
                  </a:lnTo>
                  <a:lnTo>
                    <a:pt x="3560407" y="55684"/>
                  </a:lnTo>
                  <a:lnTo>
                    <a:pt x="3543579" y="51473"/>
                  </a:lnTo>
                  <a:lnTo>
                    <a:pt x="3541001" y="50534"/>
                  </a:lnTo>
                  <a:lnTo>
                    <a:pt x="3538703" y="49047"/>
                  </a:lnTo>
                  <a:lnTo>
                    <a:pt x="3536759" y="47117"/>
                  </a:lnTo>
                  <a:lnTo>
                    <a:pt x="3535287" y="44806"/>
                  </a:lnTo>
                  <a:lnTo>
                    <a:pt x="3534333" y="42228"/>
                  </a:lnTo>
                  <a:lnTo>
                    <a:pt x="3530123" y="25400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sp>
        <p:nvSpPr>
          <p:cNvPr id="1678" name="VectorPath 1678"/>
          <p:cNvSpPr/>
          <p:nvPr/>
        </p:nvSpPr>
        <p:spPr>
          <a:xfrm>
            <a:off x="2956116" y="4515269"/>
            <a:ext cx="1309560" cy="239764"/>
          </a:xfrm>
          <a:custGeom>
            <a:avLst/>
            <a:gdLst/>
            <a:ahLst/>
            <a:cxnLst/>
            <a:rect l="l" t="t" r="r" b="b"/>
            <a:pathLst>
              <a:path w="1309560" h="239764">
                <a:moveTo>
                  <a:pt x="445" y="39967"/>
                </a:moveTo>
                <a:cubicBezTo>
                  <a:pt x="0" y="17895"/>
                  <a:pt x="17894" y="0"/>
                  <a:pt x="40068" y="343"/>
                </a:cubicBezTo>
                <a:lnTo>
                  <a:pt x="1268413" y="343"/>
                </a:lnTo>
                <a:cubicBezTo>
                  <a:pt x="1291031" y="0"/>
                  <a:pt x="1308925" y="17895"/>
                  <a:pt x="1309560" y="39967"/>
                </a:cubicBezTo>
                <a:lnTo>
                  <a:pt x="1309560" y="199987"/>
                </a:lnTo>
                <a:cubicBezTo>
                  <a:pt x="1308925" y="221869"/>
                  <a:pt x="1291031" y="239764"/>
                  <a:pt x="1268413" y="239611"/>
                </a:cubicBezTo>
                <a:lnTo>
                  <a:pt x="40068" y="239611"/>
                </a:lnTo>
                <a:cubicBezTo>
                  <a:pt x="17894" y="239764"/>
                  <a:pt x="0" y="221869"/>
                  <a:pt x="445" y="199987"/>
                </a:cubicBezTo>
                <a:lnTo>
                  <a:pt x="445" y="39967"/>
                </a:lnTo>
              </a:path>
            </a:pathLst>
          </a:custGeom>
          <a:solidFill>
            <a:srgbClr val="C0504D">
              <a:alpha val="100000"/>
            </a:srgbClr>
          </a:solidFill>
        </p:spPr>
      </p:sp>
      <p:pic>
        <p:nvPicPr>
          <p:cNvPr id="1679" name="22CD0AC3-13D2-4813-7011-4088EBB56AAD"/>
          <p:cNvPicPr>
            <a:picLocks noChangeAspect="1"/>
          </p:cNvPicPr>
          <p:nvPr/>
        </p:nvPicPr>
        <p:blipFill>
          <a:blip r:embed="rId9" cstate="print">
            <a:extLst>
              <a:ext uri="{99A6F16E-39AB-4CE5-4D4E-61585F23C4EC}"/>
            </a:extLst>
          </a:blip>
          <a:srcRect/>
          <a:stretch>
            <a:fillRect/>
          </a:stretch>
        </p:blipFill>
        <p:spPr>
          <a:xfrm>
            <a:off x="2943416" y="4502569"/>
            <a:ext cx="1343025" cy="276225"/>
          </a:xfrm>
          <a:prstGeom prst="rect">
            <a:avLst/>
          </a:prstGeom>
        </p:spPr>
      </p:pic>
      <p:grpSp>
        <p:nvGrpSpPr>
          <p:cNvPr id="1680" name="Combination 1680"/>
          <p:cNvGrpSpPr/>
          <p:nvPr/>
        </p:nvGrpSpPr>
        <p:grpSpPr>
          <a:xfrm>
            <a:off x="6280925" y="4502468"/>
            <a:ext cx="3595979" cy="265265"/>
            <a:chOff x="6280925" y="4502468"/>
            <a:chExt cx="3595979" cy="265265"/>
          </a:xfrm>
        </p:grpSpPr>
        <p:sp>
          <p:nvSpPr>
            <p:cNvPr id="1681" name="VectorPath 1681"/>
            <p:cNvSpPr/>
            <p:nvPr/>
          </p:nvSpPr>
          <p:spPr>
            <a:xfrm>
              <a:off x="6294120" y="4515612"/>
              <a:ext cx="3570732" cy="239268"/>
            </a:xfrm>
            <a:custGeom>
              <a:avLst/>
              <a:gdLst/>
              <a:ahLst/>
              <a:cxnLst/>
              <a:rect l="l" t="t" r="r" b="b"/>
              <a:pathLst>
                <a:path w="3570732" h="239268">
                  <a:moveTo>
                    <a:pt x="0" y="239268"/>
                  </a:moveTo>
                  <a:lnTo>
                    <a:pt x="0" y="0"/>
                  </a:lnTo>
                  <a:lnTo>
                    <a:pt x="3535680" y="0"/>
                  </a:lnTo>
                  <a:lnTo>
                    <a:pt x="3570732" y="33528"/>
                  </a:lnTo>
                  <a:lnTo>
                    <a:pt x="3570732" y="239268"/>
                  </a:lnTo>
                  <a:lnTo>
                    <a:pt x="0" y="239268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682" name="VectorPath 1682"/>
            <p:cNvSpPr/>
            <p:nvPr/>
          </p:nvSpPr>
          <p:spPr>
            <a:xfrm>
              <a:off x="6280925" y="4502468"/>
              <a:ext cx="3595979" cy="265265"/>
            </a:xfrm>
            <a:custGeom>
              <a:avLst/>
              <a:gdLst/>
              <a:ahLst/>
              <a:cxnLst/>
              <a:rect l="l" t="t" r="r" b="b"/>
              <a:pathLst>
                <a:path w="3595979" h="265265">
                  <a:moveTo>
                    <a:pt x="3549600" y="67"/>
                  </a:moveTo>
                  <a:lnTo>
                    <a:pt x="3551314" y="114"/>
                  </a:lnTo>
                  <a:lnTo>
                    <a:pt x="3553980" y="775"/>
                  </a:lnTo>
                  <a:lnTo>
                    <a:pt x="3556445" y="1994"/>
                  </a:lnTo>
                  <a:lnTo>
                    <a:pt x="3558578" y="3721"/>
                  </a:lnTo>
                  <a:lnTo>
                    <a:pt x="3592259" y="37389"/>
                  </a:lnTo>
                  <a:lnTo>
                    <a:pt x="3593833" y="39319"/>
                  </a:lnTo>
                  <a:lnTo>
                    <a:pt x="3595014" y="41516"/>
                  </a:lnTo>
                  <a:lnTo>
                    <a:pt x="3595738" y="43891"/>
                  </a:lnTo>
                  <a:lnTo>
                    <a:pt x="3595979" y="46368"/>
                  </a:lnTo>
                  <a:lnTo>
                    <a:pt x="3595979" y="252565"/>
                  </a:lnTo>
                  <a:lnTo>
                    <a:pt x="3595738" y="255041"/>
                  </a:lnTo>
                  <a:lnTo>
                    <a:pt x="3595014" y="257416"/>
                  </a:lnTo>
                  <a:lnTo>
                    <a:pt x="3593833" y="259613"/>
                  </a:lnTo>
                  <a:lnTo>
                    <a:pt x="3592259" y="261544"/>
                  </a:lnTo>
                  <a:lnTo>
                    <a:pt x="3590328" y="263119"/>
                  </a:lnTo>
                  <a:lnTo>
                    <a:pt x="3588145" y="264300"/>
                  </a:lnTo>
                  <a:lnTo>
                    <a:pt x="3585757" y="265011"/>
                  </a:lnTo>
                  <a:lnTo>
                    <a:pt x="3583279" y="265265"/>
                  </a:lnTo>
                  <a:lnTo>
                    <a:pt x="12700" y="265265"/>
                  </a:lnTo>
                  <a:lnTo>
                    <a:pt x="10223" y="265011"/>
                  </a:lnTo>
                  <a:lnTo>
                    <a:pt x="7848" y="264300"/>
                  </a:lnTo>
                  <a:lnTo>
                    <a:pt x="5652" y="263119"/>
                  </a:lnTo>
                  <a:lnTo>
                    <a:pt x="3721" y="261544"/>
                  </a:lnTo>
                  <a:lnTo>
                    <a:pt x="2146" y="259613"/>
                  </a:lnTo>
                  <a:lnTo>
                    <a:pt x="978" y="257416"/>
                  </a:lnTo>
                  <a:lnTo>
                    <a:pt x="254" y="255041"/>
                  </a:lnTo>
                  <a:lnTo>
                    <a:pt x="0" y="252565"/>
                  </a:lnTo>
                  <a:lnTo>
                    <a:pt x="0" y="12700"/>
                  </a:lnTo>
                  <a:lnTo>
                    <a:pt x="254" y="10223"/>
                  </a:lnTo>
                  <a:lnTo>
                    <a:pt x="978" y="7836"/>
                  </a:lnTo>
                  <a:lnTo>
                    <a:pt x="2146" y="5639"/>
                  </a:lnTo>
                  <a:lnTo>
                    <a:pt x="3721" y="3721"/>
                  </a:lnTo>
                  <a:lnTo>
                    <a:pt x="5652" y="2134"/>
                  </a:lnTo>
                  <a:lnTo>
                    <a:pt x="7848" y="965"/>
                  </a:lnTo>
                  <a:lnTo>
                    <a:pt x="10223" y="241"/>
                  </a:lnTo>
                  <a:lnTo>
                    <a:pt x="12700" y="0"/>
                  </a:lnTo>
                  <a:lnTo>
                    <a:pt x="3549600" y="0"/>
                  </a:lnTo>
                  <a:moveTo>
                    <a:pt x="25400" y="25400"/>
                  </a:moveTo>
                  <a:lnTo>
                    <a:pt x="25400" y="239865"/>
                  </a:lnTo>
                  <a:lnTo>
                    <a:pt x="3570579" y="239865"/>
                  </a:lnTo>
                  <a:lnTo>
                    <a:pt x="3570579" y="56285"/>
                  </a:lnTo>
                  <a:lnTo>
                    <a:pt x="3553256" y="51956"/>
                  </a:lnTo>
                  <a:lnTo>
                    <a:pt x="3550691" y="51003"/>
                  </a:lnTo>
                  <a:lnTo>
                    <a:pt x="3548379" y="49530"/>
                  </a:lnTo>
                  <a:lnTo>
                    <a:pt x="3546437" y="47600"/>
                  </a:lnTo>
                  <a:lnTo>
                    <a:pt x="3544964" y="45288"/>
                  </a:lnTo>
                  <a:lnTo>
                    <a:pt x="3544012" y="42710"/>
                  </a:lnTo>
                  <a:lnTo>
                    <a:pt x="3539686" y="25400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sp>
        <p:nvSpPr>
          <p:cNvPr id="1683" name="VectorPath 1683"/>
          <p:cNvSpPr/>
          <p:nvPr/>
        </p:nvSpPr>
        <p:spPr>
          <a:xfrm>
            <a:off x="2945892" y="4942205"/>
            <a:ext cx="1309116" cy="239750"/>
          </a:xfrm>
          <a:custGeom>
            <a:avLst/>
            <a:gdLst/>
            <a:ahLst/>
            <a:cxnLst/>
            <a:rect l="l" t="t" r="r" b="b"/>
            <a:pathLst>
              <a:path w="1309116" h="239750">
                <a:moveTo>
                  <a:pt x="0" y="39751"/>
                </a:moveTo>
                <a:cubicBezTo>
                  <a:pt x="76" y="17881"/>
                  <a:pt x="17958" y="0"/>
                  <a:pt x="39624" y="127"/>
                </a:cubicBezTo>
                <a:lnTo>
                  <a:pt x="1269492" y="127"/>
                </a:lnTo>
                <a:cubicBezTo>
                  <a:pt x="1291108" y="0"/>
                  <a:pt x="1308989" y="17881"/>
                  <a:pt x="1309116" y="39751"/>
                </a:cubicBezTo>
                <a:lnTo>
                  <a:pt x="1309116" y="199771"/>
                </a:lnTo>
                <a:cubicBezTo>
                  <a:pt x="1308989" y="221857"/>
                  <a:pt x="1291108" y="239750"/>
                  <a:pt x="1269492" y="239395"/>
                </a:cubicBezTo>
                <a:lnTo>
                  <a:pt x="39624" y="239395"/>
                </a:lnTo>
                <a:cubicBezTo>
                  <a:pt x="17958" y="239750"/>
                  <a:pt x="76" y="221857"/>
                  <a:pt x="0" y="199771"/>
                </a:cubicBezTo>
                <a:lnTo>
                  <a:pt x="0" y="39751"/>
                </a:lnTo>
              </a:path>
            </a:pathLst>
          </a:custGeom>
          <a:solidFill>
            <a:srgbClr val="C0504D">
              <a:alpha val="100000"/>
            </a:srgbClr>
          </a:solidFill>
        </p:spPr>
      </p:sp>
      <p:pic>
        <p:nvPicPr>
          <p:cNvPr id="1684" name="EE7A7DEC-FB3F-4B18-135A-957349854BB2"/>
          <p:cNvPicPr>
            <a:picLocks noChangeAspect="1"/>
          </p:cNvPicPr>
          <p:nvPr/>
        </p:nvPicPr>
        <p:blipFill>
          <a:blip r:embed="rId10" cstate="print">
            <a:extLst>
              <a:ext uri="{3D8EAEF6-0424-43DD-AA85-84AF846627C4}"/>
            </a:extLst>
          </a:blip>
          <a:srcRect/>
          <a:stretch>
            <a:fillRect/>
          </a:stretch>
        </p:blipFill>
        <p:spPr>
          <a:xfrm>
            <a:off x="2933268" y="4929505"/>
            <a:ext cx="1352550" cy="276225"/>
          </a:xfrm>
          <a:prstGeom prst="rect">
            <a:avLst/>
          </a:prstGeom>
        </p:spPr>
      </p:pic>
      <p:grpSp>
        <p:nvGrpSpPr>
          <p:cNvPr id="1685" name="Combination 1685"/>
          <p:cNvGrpSpPr/>
          <p:nvPr/>
        </p:nvGrpSpPr>
        <p:grpSpPr>
          <a:xfrm>
            <a:off x="6291098" y="4927384"/>
            <a:ext cx="3585807" cy="267272"/>
            <a:chOff x="6291098" y="4927384"/>
            <a:chExt cx="3585807" cy="267272"/>
          </a:xfrm>
        </p:grpSpPr>
        <p:sp>
          <p:nvSpPr>
            <p:cNvPr id="1686" name="VectorPath 1686"/>
            <p:cNvSpPr/>
            <p:nvPr/>
          </p:nvSpPr>
          <p:spPr>
            <a:xfrm>
              <a:off x="6303264" y="4940809"/>
              <a:ext cx="3561589" cy="240792"/>
            </a:xfrm>
            <a:custGeom>
              <a:avLst/>
              <a:gdLst/>
              <a:ahLst/>
              <a:cxnLst/>
              <a:rect l="l" t="t" r="r" b="b"/>
              <a:pathLst>
                <a:path w="3561589" h="240792">
                  <a:moveTo>
                    <a:pt x="0" y="240792"/>
                  </a:moveTo>
                  <a:lnTo>
                    <a:pt x="0" y="0"/>
                  </a:lnTo>
                  <a:lnTo>
                    <a:pt x="3526536" y="0"/>
                  </a:lnTo>
                  <a:lnTo>
                    <a:pt x="3561589" y="33528"/>
                  </a:lnTo>
                  <a:lnTo>
                    <a:pt x="3561589" y="240792"/>
                  </a:lnTo>
                  <a:lnTo>
                    <a:pt x="0" y="240792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687" name="VectorPath 1687"/>
            <p:cNvSpPr/>
            <p:nvPr/>
          </p:nvSpPr>
          <p:spPr>
            <a:xfrm>
              <a:off x="6291098" y="4927384"/>
              <a:ext cx="3585807" cy="267272"/>
            </a:xfrm>
            <a:custGeom>
              <a:avLst/>
              <a:gdLst/>
              <a:ahLst/>
              <a:cxnLst/>
              <a:rect l="l" t="t" r="r" b="b"/>
              <a:pathLst>
                <a:path w="3585807" h="267272">
                  <a:moveTo>
                    <a:pt x="3539148" y="75"/>
                  </a:moveTo>
                  <a:lnTo>
                    <a:pt x="3540861" y="115"/>
                  </a:lnTo>
                  <a:lnTo>
                    <a:pt x="3543529" y="775"/>
                  </a:lnTo>
                  <a:lnTo>
                    <a:pt x="3545992" y="2008"/>
                  </a:lnTo>
                  <a:lnTo>
                    <a:pt x="3548126" y="3722"/>
                  </a:lnTo>
                  <a:lnTo>
                    <a:pt x="3582086" y="37681"/>
                  </a:lnTo>
                  <a:lnTo>
                    <a:pt x="3583661" y="39599"/>
                  </a:lnTo>
                  <a:lnTo>
                    <a:pt x="3584841" y="41796"/>
                  </a:lnTo>
                  <a:lnTo>
                    <a:pt x="3585566" y="44184"/>
                  </a:lnTo>
                  <a:lnTo>
                    <a:pt x="3585807" y="46660"/>
                  </a:lnTo>
                  <a:lnTo>
                    <a:pt x="3585807" y="254572"/>
                  </a:lnTo>
                  <a:lnTo>
                    <a:pt x="3585566" y="257048"/>
                  </a:lnTo>
                  <a:lnTo>
                    <a:pt x="3584841" y="259436"/>
                  </a:lnTo>
                  <a:lnTo>
                    <a:pt x="3583661" y="261633"/>
                  </a:lnTo>
                  <a:lnTo>
                    <a:pt x="3582086" y="263551"/>
                  </a:lnTo>
                  <a:lnTo>
                    <a:pt x="3580168" y="265138"/>
                  </a:lnTo>
                  <a:lnTo>
                    <a:pt x="3577972" y="266307"/>
                  </a:lnTo>
                  <a:lnTo>
                    <a:pt x="3575584" y="267031"/>
                  </a:lnTo>
                  <a:lnTo>
                    <a:pt x="3573107" y="267272"/>
                  </a:lnTo>
                  <a:lnTo>
                    <a:pt x="12700" y="267272"/>
                  </a:lnTo>
                  <a:lnTo>
                    <a:pt x="10211" y="267031"/>
                  </a:lnTo>
                  <a:lnTo>
                    <a:pt x="7836" y="266307"/>
                  </a:lnTo>
                  <a:lnTo>
                    <a:pt x="5639" y="265138"/>
                  </a:lnTo>
                  <a:lnTo>
                    <a:pt x="3708" y="263551"/>
                  </a:lnTo>
                  <a:lnTo>
                    <a:pt x="2134" y="261633"/>
                  </a:lnTo>
                  <a:lnTo>
                    <a:pt x="965" y="259436"/>
                  </a:lnTo>
                  <a:lnTo>
                    <a:pt x="241" y="257048"/>
                  </a:lnTo>
                  <a:lnTo>
                    <a:pt x="0" y="254572"/>
                  </a:lnTo>
                  <a:lnTo>
                    <a:pt x="0" y="12700"/>
                  </a:lnTo>
                  <a:lnTo>
                    <a:pt x="241" y="10224"/>
                  </a:lnTo>
                  <a:lnTo>
                    <a:pt x="965" y="7836"/>
                  </a:lnTo>
                  <a:lnTo>
                    <a:pt x="2134" y="5651"/>
                  </a:lnTo>
                  <a:lnTo>
                    <a:pt x="3708" y="3722"/>
                  </a:lnTo>
                  <a:lnTo>
                    <a:pt x="5639" y="2147"/>
                  </a:lnTo>
                  <a:lnTo>
                    <a:pt x="7836" y="965"/>
                  </a:lnTo>
                  <a:lnTo>
                    <a:pt x="10211" y="242"/>
                  </a:lnTo>
                  <a:lnTo>
                    <a:pt x="12700" y="0"/>
                  </a:lnTo>
                  <a:lnTo>
                    <a:pt x="3539148" y="0"/>
                  </a:lnTo>
                  <a:moveTo>
                    <a:pt x="25400" y="25400"/>
                  </a:moveTo>
                  <a:lnTo>
                    <a:pt x="25400" y="241872"/>
                  </a:lnTo>
                  <a:lnTo>
                    <a:pt x="3560407" y="241872"/>
                  </a:lnTo>
                  <a:lnTo>
                    <a:pt x="3560407" y="56574"/>
                  </a:lnTo>
                  <a:lnTo>
                    <a:pt x="3542856" y="52185"/>
                  </a:lnTo>
                  <a:lnTo>
                    <a:pt x="3540289" y="51245"/>
                  </a:lnTo>
                  <a:lnTo>
                    <a:pt x="3537978" y="49759"/>
                  </a:lnTo>
                  <a:lnTo>
                    <a:pt x="3536049" y="47829"/>
                  </a:lnTo>
                  <a:lnTo>
                    <a:pt x="3534563" y="45517"/>
                  </a:lnTo>
                  <a:lnTo>
                    <a:pt x="3533622" y="42952"/>
                  </a:lnTo>
                  <a:lnTo>
                    <a:pt x="3529233" y="25400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sp>
        <p:nvSpPr>
          <p:cNvPr id="1688" name="TextBox1688"/>
          <p:cNvSpPr txBox="1"/>
          <p:nvPr/>
        </p:nvSpPr>
        <p:spPr>
          <a:xfrm>
            <a:off x="802323" y="1146414"/>
            <a:ext cx="9074582" cy="40125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元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件的基本介绍</a:t>
            </a:r>
          </a:p>
          <a:p>
            <a:pPr marL="0" marR="0" indent="0" eaLnBrk="0">
              <a:lnSpc>
                <a:spcPct val="18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749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元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件：多个类似功能组件的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容器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（类似于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4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353462" marR="1638897" indent="181915" eaLnBrk="0">
              <a:lnSpc>
                <a:spcPct val="178064"/>
              </a:lnSpc>
              <a:spcAft>
                <a:spcPts val="0"/>
              </a:spcAft>
            </a:pPr>
            <a:r>
              <a:rPr lang="en-US" altLang="zh-CN" sz="2100" kern="0" spc="0" baseline="30823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取样器</a:t>
            </a:r>
            <a:r>
              <a:rPr lang="en-US" altLang="zh-CN" sz="2100" kern="0" spc="29505" baseline="30823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1905" baseline="30823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发送请求</a:t>
            </a:r>
            <a:r>
              <a:rPr lang="en-US" altLang="zh-CN" sz="2100" kern="0" spc="1035" baseline="30823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br>
              <a:rPr lang="en-US" altLang="zh-CN" sz="2100" kern="0" baseline="30823" dirty="0">
                <a:latin typeface="SimSun" pitchFamily="2" charset="0"/>
                <a:ea typeface="SimSun" pitchFamily="2" charset="0"/>
                <a:cs typeface="SimSun" pitchFamily="2" charset="0"/>
              </a:rPr>
            </a:br>
            <a:r>
              <a:rPr lang="en-US" altLang="zh-CN" sz="2100" kern="0" spc="20" baseline="-3282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逻辑控制</a:t>
            </a:r>
            <a:r>
              <a:rPr lang="en-US" altLang="zh-CN" sz="2100" kern="0" spc="0" baseline="-3282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器</a:t>
            </a:r>
            <a:r>
              <a:rPr lang="en-US" altLang="zh-CN" sz="2100" kern="0" spc="27465" baseline="-328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3282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控制语句的执行顺序</a:t>
            </a:r>
            <a:r>
              <a:rPr lang="en-US" altLang="zh-CN" sz="2100" kern="0" spc="-150" baseline="-328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2170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前置处理器</a:t>
            </a:r>
            <a:r>
              <a:rPr lang="en-US" altLang="zh-CN" sz="2100" kern="0" spc="27450" baseline="-2170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-195" baseline="-2170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对请求参</a:t>
            </a:r>
            <a:r>
              <a:rPr lang="en-US" altLang="zh-CN" sz="2100" kern="0" spc="-175" baseline="-2170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数进行预处理</a:t>
            </a:r>
            <a:r>
              <a:rPr lang="en-US" altLang="zh-CN" sz="2100" kern="0" spc="-325" baseline="-2170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39325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后置处理器</a:t>
            </a:r>
            <a:r>
              <a:rPr lang="en-US" altLang="zh-CN" sz="2100" kern="0" spc="27575" baseline="-39325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36347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对响应结果进行提取</a:t>
            </a:r>
            <a:r>
              <a:rPr lang="en-US" altLang="zh-CN" sz="2100" kern="0" spc="-150" baseline="-36347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</a:p>
          <a:p>
            <a:pPr marL="0" marR="0" indent="0" eaLnBrk="0">
              <a:lnSpc>
                <a:spcPct val="1325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541422" marR="206337" indent="88900" eaLnBrk="0">
              <a:lnSpc>
                <a:spcPct val="153812"/>
              </a:lnSpc>
            </a:pPr>
            <a:r>
              <a:rPr lang="en-US" altLang="zh-CN" sz="2100" kern="0" spc="0" baseline="29603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断言</a:t>
            </a:r>
            <a:r>
              <a:rPr lang="en-US" altLang="zh-CN" sz="2100" kern="0" spc="30600" baseline="29603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-120" baseline="32581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检查</a:t>
            </a:r>
            <a:r>
              <a:rPr lang="en-US" altLang="zh-CN" sz="2100" kern="0" spc="-100" baseline="32581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接口的返回结果是否与预期结果一致</a:t>
            </a:r>
            <a:r>
              <a:rPr lang="en-US" altLang="zh-CN" sz="2100" kern="0" spc="-325" baseline="32581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11042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定时器</a:t>
            </a:r>
            <a:r>
              <a:rPr lang="en-US" altLang="zh-CN" sz="2100" kern="0" spc="29430" baseline="-1104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100" kern="0" spc="0" baseline="-11042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设置等待</a:t>
            </a:r>
            <a:r>
              <a:rPr lang="en-US" altLang="zh-CN" sz="2100" kern="0" spc="-25" baseline="-1104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</a:p>
          <a:p>
            <a:pPr marL="0" marR="0" indent="0" eaLnBrk="0">
              <a:lnSpc>
                <a:spcPct val="1208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442363" marR="0" indent="0" eaLnBrk="0">
              <a:lnSpc>
                <a:spcPct val="101190"/>
              </a:lnSpc>
            </a:pPr>
            <a:r>
              <a:rPr lang="en-US" altLang="zh-CN" sz="140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测试片段</a:t>
            </a:r>
            <a:r>
              <a:rPr lang="en-US" altLang="zh-CN" sz="1400" kern="0" spc="1908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封</a:t>
            </a:r>
            <a:r>
              <a:rPr lang="en-US" altLang="zh-CN" sz="140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装一段代码，供其他脚本调用</a:t>
            </a:r>
          </a:p>
        </p:txBody>
      </p:sp>
      <p:grpSp>
        <p:nvGrpSpPr>
          <p:cNvPr id="1689" name="Combination 1689"/>
          <p:cNvGrpSpPr/>
          <p:nvPr/>
        </p:nvGrpSpPr>
        <p:grpSpPr>
          <a:xfrm>
            <a:off x="4738726" y="3385414"/>
            <a:ext cx="944372" cy="117120"/>
            <a:chOff x="4738726" y="3385414"/>
            <a:chExt cx="944372" cy="117120"/>
          </a:xfrm>
        </p:grpSpPr>
        <p:sp>
          <p:nvSpPr>
            <p:cNvPr id="1690" name="VectorPath 1690"/>
            <p:cNvSpPr/>
            <p:nvPr/>
          </p:nvSpPr>
          <p:spPr>
            <a:xfrm>
              <a:off x="4751832" y="3398520"/>
              <a:ext cx="918972" cy="91440"/>
            </a:xfrm>
            <a:custGeom>
              <a:avLst/>
              <a:gdLst/>
              <a:ahLst/>
              <a:cxnLst/>
              <a:rect l="l" t="t" r="r" b="b"/>
              <a:pathLst>
                <a:path w="918972" h="91440">
                  <a:moveTo>
                    <a:pt x="873252" y="91440"/>
                  </a:moveTo>
                  <a:lnTo>
                    <a:pt x="873252" y="68580"/>
                  </a:lnTo>
                  <a:lnTo>
                    <a:pt x="0" y="68580"/>
                  </a:lnTo>
                  <a:lnTo>
                    <a:pt x="0" y="22860"/>
                  </a:lnTo>
                  <a:lnTo>
                    <a:pt x="873252" y="22860"/>
                  </a:lnTo>
                  <a:lnTo>
                    <a:pt x="873252" y="0"/>
                  </a:lnTo>
                  <a:lnTo>
                    <a:pt x="918972" y="45720"/>
                  </a:lnTo>
                  <a:lnTo>
                    <a:pt x="873252" y="9144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691" name="VectorPath 1691"/>
            <p:cNvSpPr/>
            <p:nvPr/>
          </p:nvSpPr>
          <p:spPr>
            <a:xfrm>
              <a:off x="4738726" y="3385414"/>
              <a:ext cx="944372" cy="117120"/>
            </a:xfrm>
            <a:custGeom>
              <a:avLst/>
              <a:gdLst/>
              <a:ahLst/>
              <a:cxnLst/>
              <a:rect l="l" t="t" r="r" b="b"/>
              <a:pathLst>
                <a:path w="944372" h="117120">
                  <a:moveTo>
                    <a:pt x="887578" y="89"/>
                  </a:moveTo>
                  <a:lnTo>
                    <a:pt x="890207" y="762"/>
                  </a:lnTo>
                  <a:lnTo>
                    <a:pt x="892645" y="1981"/>
                  </a:lnTo>
                  <a:lnTo>
                    <a:pt x="894753" y="3683"/>
                  </a:lnTo>
                  <a:lnTo>
                    <a:pt x="940651" y="49581"/>
                  </a:lnTo>
                  <a:lnTo>
                    <a:pt x="942226" y="51511"/>
                  </a:lnTo>
                  <a:lnTo>
                    <a:pt x="943407" y="53696"/>
                  </a:lnTo>
                  <a:lnTo>
                    <a:pt x="944131" y="56083"/>
                  </a:lnTo>
                  <a:lnTo>
                    <a:pt x="944371" y="58560"/>
                  </a:lnTo>
                  <a:lnTo>
                    <a:pt x="944131" y="61036"/>
                  </a:lnTo>
                  <a:lnTo>
                    <a:pt x="943407" y="63424"/>
                  </a:lnTo>
                  <a:lnTo>
                    <a:pt x="942226" y="65621"/>
                  </a:lnTo>
                  <a:lnTo>
                    <a:pt x="940651" y="67539"/>
                  </a:lnTo>
                  <a:lnTo>
                    <a:pt x="894753" y="113436"/>
                  </a:lnTo>
                  <a:lnTo>
                    <a:pt x="892645" y="115138"/>
                  </a:lnTo>
                  <a:lnTo>
                    <a:pt x="890207" y="116358"/>
                  </a:lnTo>
                  <a:lnTo>
                    <a:pt x="887578" y="117030"/>
                  </a:lnTo>
                  <a:lnTo>
                    <a:pt x="884872" y="117120"/>
                  </a:lnTo>
                  <a:lnTo>
                    <a:pt x="882193" y="116649"/>
                  </a:lnTo>
                  <a:lnTo>
                    <a:pt x="879691" y="115608"/>
                  </a:lnTo>
                  <a:lnTo>
                    <a:pt x="877457" y="114059"/>
                  </a:lnTo>
                  <a:lnTo>
                    <a:pt x="875602" y="112065"/>
                  </a:lnTo>
                  <a:lnTo>
                    <a:pt x="874217" y="109728"/>
                  </a:lnTo>
                  <a:lnTo>
                    <a:pt x="873366" y="107163"/>
                  </a:lnTo>
                  <a:lnTo>
                    <a:pt x="873074" y="104458"/>
                  </a:lnTo>
                  <a:lnTo>
                    <a:pt x="873074" y="94209"/>
                  </a:lnTo>
                  <a:lnTo>
                    <a:pt x="12700" y="94209"/>
                  </a:lnTo>
                  <a:lnTo>
                    <a:pt x="10224" y="93967"/>
                  </a:lnTo>
                  <a:lnTo>
                    <a:pt x="7836" y="93244"/>
                  </a:lnTo>
                  <a:lnTo>
                    <a:pt x="5640" y="92075"/>
                  </a:lnTo>
                  <a:lnTo>
                    <a:pt x="3721" y="90488"/>
                  </a:lnTo>
                  <a:lnTo>
                    <a:pt x="2134" y="88570"/>
                  </a:lnTo>
                  <a:lnTo>
                    <a:pt x="965" y="86373"/>
                  </a:lnTo>
                  <a:lnTo>
                    <a:pt x="241" y="83985"/>
                  </a:lnTo>
                  <a:lnTo>
                    <a:pt x="0" y="81509"/>
                  </a:lnTo>
                  <a:lnTo>
                    <a:pt x="0" y="35611"/>
                  </a:lnTo>
                  <a:lnTo>
                    <a:pt x="241" y="33134"/>
                  </a:lnTo>
                  <a:lnTo>
                    <a:pt x="965" y="30759"/>
                  </a:lnTo>
                  <a:lnTo>
                    <a:pt x="2134" y="28562"/>
                  </a:lnTo>
                  <a:lnTo>
                    <a:pt x="3721" y="26632"/>
                  </a:lnTo>
                  <a:lnTo>
                    <a:pt x="5640" y="25057"/>
                  </a:lnTo>
                  <a:lnTo>
                    <a:pt x="7836" y="23876"/>
                  </a:lnTo>
                  <a:lnTo>
                    <a:pt x="10224" y="23152"/>
                  </a:lnTo>
                  <a:lnTo>
                    <a:pt x="12700" y="22911"/>
                  </a:lnTo>
                  <a:lnTo>
                    <a:pt x="873074" y="22911"/>
                  </a:lnTo>
                  <a:lnTo>
                    <a:pt x="873074" y="12662"/>
                  </a:lnTo>
                  <a:lnTo>
                    <a:pt x="873366" y="9969"/>
                  </a:lnTo>
                  <a:lnTo>
                    <a:pt x="874217" y="7391"/>
                  </a:lnTo>
                  <a:lnTo>
                    <a:pt x="875602" y="5055"/>
                  </a:lnTo>
                  <a:lnTo>
                    <a:pt x="877457" y="3073"/>
                  </a:lnTo>
                  <a:lnTo>
                    <a:pt x="879691" y="1524"/>
                  </a:lnTo>
                  <a:lnTo>
                    <a:pt x="882193" y="483"/>
                  </a:lnTo>
                  <a:lnTo>
                    <a:pt x="884872" y="0"/>
                  </a:lnTo>
                  <a:moveTo>
                    <a:pt x="896328" y="42672"/>
                  </a:moveTo>
                  <a:lnTo>
                    <a:pt x="894753" y="44590"/>
                  </a:lnTo>
                  <a:lnTo>
                    <a:pt x="892835" y="46177"/>
                  </a:lnTo>
                  <a:lnTo>
                    <a:pt x="890638" y="47346"/>
                  </a:lnTo>
                  <a:lnTo>
                    <a:pt x="888251" y="48069"/>
                  </a:lnTo>
                  <a:lnTo>
                    <a:pt x="885774" y="48311"/>
                  </a:lnTo>
                  <a:lnTo>
                    <a:pt x="25400" y="48311"/>
                  </a:lnTo>
                  <a:lnTo>
                    <a:pt x="25400" y="68809"/>
                  </a:lnTo>
                  <a:lnTo>
                    <a:pt x="885774" y="68809"/>
                  </a:lnTo>
                  <a:lnTo>
                    <a:pt x="888251" y="69050"/>
                  </a:lnTo>
                  <a:lnTo>
                    <a:pt x="890638" y="69774"/>
                  </a:lnTo>
                  <a:lnTo>
                    <a:pt x="892835" y="70955"/>
                  </a:lnTo>
                  <a:lnTo>
                    <a:pt x="894753" y="72530"/>
                  </a:lnTo>
                  <a:lnTo>
                    <a:pt x="896328" y="74460"/>
                  </a:lnTo>
                  <a:lnTo>
                    <a:pt x="896850" y="75425"/>
                  </a:lnTo>
                  <a:lnTo>
                    <a:pt x="913714" y="58560"/>
                  </a:lnTo>
                  <a:lnTo>
                    <a:pt x="896852" y="41697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grpSp>
        <p:nvGrpSpPr>
          <p:cNvPr id="1692" name="Combination 1692"/>
          <p:cNvGrpSpPr/>
          <p:nvPr/>
        </p:nvGrpSpPr>
        <p:grpSpPr>
          <a:xfrm>
            <a:off x="4738726" y="3799269"/>
            <a:ext cx="944372" cy="117119"/>
            <a:chOff x="4738726" y="3799269"/>
            <a:chExt cx="944372" cy="117119"/>
          </a:xfrm>
        </p:grpSpPr>
        <p:sp>
          <p:nvSpPr>
            <p:cNvPr id="1693" name="VectorPath 1693"/>
            <p:cNvSpPr/>
            <p:nvPr/>
          </p:nvSpPr>
          <p:spPr>
            <a:xfrm>
              <a:off x="4751832" y="3811524"/>
              <a:ext cx="918972" cy="91440"/>
            </a:xfrm>
            <a:custGeom>
              <a:avLst/>
              <a:gdLst/>
              <a:ahLst/>
              <a:cxnLst/>
              <a:rect l="l" t="t" r="r" b="b"/>
              <a:pathLst>
                <a:path w="918972" h="91440">
                  <a:moveTo>
                    <a:pt x="873252" y="91440"/>
                  </a:moveTo>
                  <a:lnTo>
                    <a:pt x="873252" y="68580"/>
                  </a:lnTo>
                  <a:lnTo>
                    <a:pt x="0" y="68580"/>
                  </a:lnTo>
                  <a:lnTo>
                    <a:pt x="0" y="22860"/>
                  </a:lnTo>
                  <a:lnTo>
                    <a:pt x="873252" y="22860"/>
                  </a:lnTo>
                  <a:lnTo>
                    <a:pt x="873252" y="0"/>
                  </a:lnTo>
                  <a:lnTo>
                    <a:pt x="918972" y="45720"/>
                  </a:lnTo>
                  <a:lnTo>
                    <a:pt x="873252" y="9144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694" name="VectorPath 1694"/>
            <p:cNvSpPr/>
            <p:nvPr/>
          </p:nvSpPr>
          <p:spPr>
            <a:xfrm>
              <a:off x="4738726" y="3799269"/>
              <a:ext cx="944372" cy="117119"/>
            </a:xfrm>
            <a:custGeom>
              <a:avLst/>
              <a:gdLst/>
              <a:ahLst/>
              <a:cxnLst/>
              <a:rect l="l" t="t" r="r" b="b"/>
              <a:pathLst>
                <a:path w="944372" h="117119">
                  <a:moveTo>
                    <a:pt x="887578" y="89"/>
                  </a:moveTo>
                  <a:lnTo>
                    <a:pt x="890219" y="762"/>
                  </a:lnTo>
                  <a:lnTo>
                    <a:pt x="892645" y="1981"/>
                  </a:lnTo>
                  <a:lnTo>
                    <a:pt x="894753" y="3683"/>
                  </a:lnTo>
                  <a:lnTo>
                    <a:pt x="940651" y="49581"/>
                  </a:lnTo>
                  <a:lnTo>
                    <a:pt x="942226" y="51512"/>
                  </a:lnTo>
                  <a:lnTo>
                    <a:pt x="943407" y="53695"/>
                  </a:lnTo>
                  <a:lnTo>
                    <a:pt x="944131" y="56083"/>
                  </a:lnTo>
                  <a:lnTo>
                    <a:pt x="944371" y="58560"/>
                  </a:lnTo>
                  <a:lnTo>
                    <a:pt x="944131" y="61036"/>
                  </a:lnTo>
                  <a:lnTo>
                    <a:pt x="943407" y="63424"/>
                  </a:lnTo>
                  <a:lnTo>
                    <a:pt x="942226" y="65621"/>
                  </a:lnTo>
                  <a:lnTo>
                    <a:pt x="940651" y="67539"/>
                  </a:lnTo>
                  <a:lnTo>
                    <a:pt x="894753" y="113436"/>
                  </a:lnTo>
                  <a:lnTo>
                    <a:pt x="892645" y="115138"/>
                  </a:lnTo>
                  <a:lnTo>
                    <a:pt x="890219" y="116357"/>
                  </a:lnTo>
                  <a:lnTo>
                    <a:pt x="887578" y="117030"/>
                  </a:lnTo>
                  <a:lnTo>
                    <a:pt x="884872" y="117119"/>
                  </a:lnTo>
                  <a:lnTo>
                    <a:pt x="882193" y="116637"/>
                  </a:lnTo>
                  <a:lnTo>
                    <a:pt x="879691" y="115608"/>
                  </a:lnTo>
                  <a:lnTo>
                    <a:pt x="877457" y="114059"/>
                  </a:lnTo>
                  <a:lnTo>
                    <a:pt x="875614" y="112065"/>
                  </a:lnTo>
                  <a:lnTo>
                    <a:pt x="874217" y="109728"/>
                  </a:lnTo>
                  <a:lnTo>
                    <a:pt x="873366" y="107150"/>
                  </a:lnTo>
                  <a:lnTo>
                    <a:pt x="873074" y="104457"/>
                  </a:lnTo>
                  <a:lnTo>
                    <a:pt x="873074" y="94209"/>
                  </a:lnTo>
                  <a:lnTo>
                    <a:pt x="12700" y="94209"/>
                  </a:lnTo>
                  <a:lnTo>
                    <a:pt x="10224" y="93967"/>
                  </a:lnTo>
                  <a:lnTo>
                    <a:pt x="7836" y="93243"/>
                  </a:lnTo>
                  <a:lnTo>
                    <a:pt x="5640" y="92062"/>
                  </a:lnTo>
                  <a:lnTo>
                    <a:pt x="3721" y="90488"/>
                  </a:lnTo>
                  <a:lnTo>
                    <a:pt x="2134" y="88570"/>
                  </a:lnTo>
                  <a:lnTo>
                    <a:pt x="965" y="86373"/>
                  </a:lnTo>
                  <a:lnTo>
                    <a:pt x="241" y="83985"/>
                  </a:lnTo>
                  <a:lnTo>
                    <a:pt x="0" y="81509"/>
                  </a:lnTo>
                  <a:lnTo>
                    <a:pt x="0" y="35611"/>
                  </a:lnTo>
                  <a:lnTo>
                    <a:pt x="241" y="33134"/>
                  </a:lnTo>
                  <a:lnTo>
                    <a:pt x="965" y="30759"/>
                  </a:lnTo>
                  <a:lnTo>
                    <a:pt x="2134" y="28562"/>
                  </a:lnTo>
                  <a:lnTo>
                    <a:pt x="3721" y="26632"/>
                  </a:lnTo>
                  <a:lnTo>
                    <a:pt x="5640" y="25057"/>
                  </a:lnTo>
                  <a:lnTo>
                    <a:pt x="7836" y="23876"/>
                  </a:lnTo>
                  <a:lnTo>
                    <a:pt x="10224" y="23152"/>
                  </a:lnTo>
                  <a:lnTo>
                    <a:pt x="12700" y="22911"/>
                  </a:lnTo>
                  <a:lnTo>
                    <a:pt x="873074" y="22911"/>
                  </a:lnTo>
                  <a:lnTo>
                    <a:pt x="873074" y="12662"/>
                  </a:lnTo>
                  <a:lnTo>
                    <a:pt x="873366" y="9970"/>
                  </a:lnTo>
                  <a:lnTo>
                    <a:pt x="874217" y="7391"/>
                  </a:lnTo>
                  <a:lnTo>
                    <a:pt x="875614" y="5054"/>
                  </a:lnTo>
                  <a:lnTo>
                    <a:pt x="877457" y="3073"/>
                  </a:lnTo>
                  <a:lnTo>
                    <a:pt x="879691" y="1524"/>
                  </a:lnTo>
                  <a:lnTo>
                    <a:pt x="882193" y="483"/>
                  </a:lnTo>
                  <a:lnTo>
                    <a:pt x="884872" y="0"/>
                  </a:lnTo>
                  <a:moveTo>
                    <a:pt x="896341" y="42672"/>
                  </a:moveTo>
                  <a:lnTo>
                    <a:pt x="894753" y="44590"/>
                  </a:lnTo>
                  <a:lnTo>
                    <a:pt x="892835" y="46177"/>
                  </a:lnTo>
                  <a:lnTo>
                    <a:pt x="890638" y="47345"/>
                  </a:lnTo>
                  <a:lnTo>
                    <a:pt x="888251" y="48070"/>
                  </a:lnTo>
                  <a:lnTo>
                    <a:pt x="885774" y="48311"/>
                  </a:lnTo>
                  <a:lnTo>
                    <a:pt x="25400" y="48311"/>
                  </a:lnTo>
                  <a:lnTo>
                    <a:pt x="25400" y="68809"/>
                  </a:lnTo>
                  <a:lnTo>
                    <a:pt x="885774" y="68809"/>
                  </a:lnTo>
                  <a:lnTo>
                    <a:pt x="888251" y="69050"/>
                  </a:lnTo>
                  <a:lnTo>
                    <a:pt x="890638" y="69774"/>
                  </a:lnTo>
                  <a:lnTo>
                    <a:pt x="892835" y="70943"/>
                  </a:lnTo>
                  <a:lnTo>
                    <a:pt x="894753" y="72530"/>
                  </a:lnTo>
                  <a:lnTo>
                    <a:pt x="896341" y="74447"/>
                  </a:lnTo>
                  <a:lnTo>
                    <a:pt x="896857" y="75417"/>
                  </a:lnTo>
                  <a:lnTo>
                    <a:pt x="913714" y="58560"/>
                  </a:lnTo>
                  <a:lnTo>
                    <a:pt x="896857" y="41702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grpSp>
        <p:nvGrpSpPr>
          <p:cNvPr id="1695" name="Combination 1695"/>
          <p:cNvGrpSpPr/>
          <p:nvPr/>
        </p:nvGrpSpPr>
        <p:grpSpPr>
          <a:xfrm>
            <a:off x="4748886" y="4210939"/>
            <a:ext cx="944372" cy="117120"/>
            <a:chOff x="4748886" y="4210939"/>
            <a:chExt cx="944372" cy="117120"/>
          </a:xfrm>
        </p:grpSpPr>
        <p:sp>
          <p:nvSpPr>
            <p:cNvPr id="1696" name="VectorPath 1696"/>
            <p:cNvSpPr/>
            <p:nvPr/>
          </p:nvSpPr>
          <p:spPr>
            <a:xfrm>
              <a:off x="4760976" y="4223004"/>
              <a:ext cx="918973" cy="92964"/>
            </a:xfrm>
            <a:custGeom>
              <a:avLst/>
              <a:gdLst/>
              <a:ahLst/>
              <a:cxnLst/>
              <a:rect l="l" t="t" r="r" b="b"/>
              <a:pathLst>
                <a:path w="918973" h="92964">
                  <a:moveTo>
                    <a:pt x="873253" y="92964"/>
                  </a:moveTo>
                  <a:lnTo>
                    <a:pt x="873253" y="70104"/>
                  </a:lnTo>
                  <a:lnTo>
                    <a:pt x="0" y="70104"/>
                  </a:lnTo>
                  <a:lnTo>
                    <a:pt x="0" y="22860"/>
                  </a:lnTo>
                  <a:lnTo>
                    <a:pt x="873253" y="22860"/>
                  </a:lnTo>
                  <a:lnTo>
                    <a:pt x="873253" y="0"/>
                  </a:lnTo>
                  <a:lnTo>
                    <a:pt x="918973" y="47244"/>
                  </a:lnTo>
                  <a:lnTo>
                    <a:pt x="873253" y="92964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697" name="VectorPath 1697"/>
            <p:cNvSpPr/>
            <p:nvPr/>
          </p:nvSpPr>
          <p:spPr>
            <a:xfrm>
              <a:off x="4748886" y="4210939"/>
              <a:ext cx="944372" cy="117120"/>
            </a:xfrm>
            <a:custGeom>
              <a:avLst/>
              <a:gdLst/>
              <a:ahLst/>
              <a:cxnLst/>
              <a:rect l="l" t="t" r="r" b="b"/>
              <a:pathLst>
                <a:path w="944372" h="117120">
                  <a:moveTo>
                    <a:pt x="887578" y="89"/>
                  </a:moveTo>
                  <a:lnTo>
                    <a:pt x="890206" y="762"/>
                  </a:lnTo>
                  <a:lnTo>
                    <a:pt x="892646" y="1981"/>
                  </a:lnTo>
                  <a:lnTo>
                    <a:pt x="894754" y="3683"/>
                  </a:lnTo>
                  <a:lnTo>
                    <a:pt x="940651" y="49581"/>
                  </a:lnTo>
                  <a:lnTo>
                    <a:pt x="942226" y="51511"/>
                  </a:lnTo>
                  <a:lnTo>
                    <a:pt x="943408" y="53696"/>
                  </a:lnTo>
                  <a:lnTo>
                    <a:pt x="944118" y="56083"/>
                  </a:lnTo>
                  <a:lnTo>
                    <a:pt x="944372" y="58560"/>
                  </a:lnTo>
                  <a:lnTo>
                    <a:pt x="944118" y="61036"/>
                  </a:lnTo>
                  <a:lnTo>
                    <a:pt x="943408" y="63424"/>
                  </a:lnTo>
                  <a:lnTo>
                    <a:pt x="942226" y="65621"/>
                  </a:lnTo>
                  <a:lnTo>
                    <a:pt x="940651" y="67538"/>
                  </a:lnTo>
                  <a:lnTo>
                    <a:pt x="894754" y="113436"/>
                  </a:lnTo>
                  <a:lnTo>
                    <a:pt x="892646" y="115138"/>
                  </a:lnTo>
                  <a:lnTo>
                    <a:pt x="890206" y="116358"/>
                  </a:lnTo>
                  <a:lnTo>
                    <a:pt x="887578" y="117030"/>
                  </a:lnTo>
                  <a:lnTo>
                    <a:pt x="884873" y="117120"/>
                  </a:lnTo>
                  <a:lnTo>
                    <a:pt x="882193" y="116637"/>
                  </a:lnTo>
                  <a:lnTo>
                    <a:pt x="879691" y="115608"/>
                  </a:lnTo>
                  <a:lnTo>
                    <a:pt x="877456" y="114059"/>
                  </a:lnTo>
                  <a:lnTo>
                    <a:pt x="875602" y="112065"/>
                  </a:lnTo>
                  <a:lnTo>
                    <a:pt x="874218" y="109729"/>
                  </a:lnTo>
                  <a:lnTo>
                    <a:pt x="873366" y="107150"/>
                  </a:lnTo>
                  <a:lnTo>
                    <a:pt x="873075" y="104458"/>
                  </a:lnTo>
                  <a:lnTo>
                    <a:pt x="873075" y="94208"/>
                  </a:lnTo>
                  <a:lnTo>
                    <a:pt x="12700" y="94208"/>
                  </a:lnTo>
                  <a:lnTo>
                    <a:pt x="10224" y="93967"/>
                  </a:lnTo>
                  <a:lnTo>
                    <a:pt x="7836" y="93243"/>
                  </a:lnTo>
                  <a:lnTo>
                    <a:pt x="5639" y="92062"/>
                  </a:lnTo>
                  <a:lnTo>
                    <a:pt x="3721" y="90488"/>
                  </a:lnTo>
                  <a:lnTo>
                    <a:pt x="2134" y="88570"/>
                  </a:lnTo>
                  <a:lnTo>
                    <a:pt x="965" y="86373"/>
                  </a:lnTo>
                  <a:lnTo>
                    <a:pt x="241" y="83985"/>
                  </a:lnTo>
                  <a:lnTo>
                    <a:pt x="0" y="81508"/>
                  </a:lnTo>
                  <a:lnTo>
                    <a:pt x="0" y="35611"/>
                  </a:lnTo>
                  <a:lnTo>
                    <a:pt x="241" y="33134"/>
                  </a:lnTo>
                  <a:lnTo>
                    <a:pt x="965" y="30759"/>
                  </a:lnTo>
                  <a:lnTo>
                    <a:pt x="2134" y="28562"/>
                  </a:lnTo>
                  <a:lnTo>
                    <a:pt x="3721" y="26632"/>
                  </a:lnTo>
                  <a:lnTo>
                    <a:pt x="5639" y="25057"/>
                  </a:lnTo>
                  <a:lnTo>
                    <a:pt x="7836" y="23876"/>
                  </a:lnTo>
                  <a:lnTo>
                    <a:pt x="10224" y="23152"/>
                  </a:lnTo>
                  <a:lnTo>
                    <a:pt x="12700" y="22911"/>
                  </a:lnTo>
                  <a:lnTo>
                    <a:pt x="873075" y="22911"/>
                  </a:lnTo>
                  <a:lnTo>
                    <a:pt x="873075" y="12662"/>
                  </a:lnTo>
                  <a:lnTo>
                    <a:pt x="873366" y="9969"/>
                  </a:lnTo>
                  <a:lnTo>
                    <a:pt x="874218" y="7391"/>
                  </a:lnTo>
                  <a:lnTo>
                    <a:pt x="875602" y="5054"/>
                  </a:lnTo>
                  <a:lnTo>
                    <a:pt x="877456" y="3073"/>
                  </a:lnTo>
                  <a:lnTo>
                    <a:pt x="879691" y="1524"/>
                  </a:lnTo>
                  <a:lnTo>
                    <a:pt x="882193" y="483"/>
                  </a:lnTo>
                  <a:lnTo>
                    <a:pt x="884873" y="0"/>
                  </a:lnTo>
                  <a:moveTo>
                    <a:pt x="896328" y="42672"/>
                  </a:moveTo>
                  <a:lnTo>
                    <a:pt x="894754" y="44590"/>
                  </a:lnTo>
                  <a:lnTo>
                    <a:pt x="892823" y="46177"/>
                  </a:lnTo>
                  <a:lnTo>
                    <a:pt x="890638" y="47346"/>
                  </a:lnTo>
                  <a:lnTo>
                    <a:pt x="888251" y="48069"/>
                  </a:lnTo>
                  <a:lnTo>
                    <a:pt x="885775" y="48311"/>
                  </a:lnTo>
                  <a:lnTo>
                    <a:pt x="25400" y="48311"/>
                  </a:lnTo>
                  <a:lnTo>
                    <a:pt x="25400" y="68808"/>
                  </a:lnTo>
                  <a:lnTo>
                    <a:pt x="885775" y="68808"/>
                  </a:lnTo>
                  <a:lnTo>
                    <a:pt x="888251" y="69050"/>
                  </a:lnTo>
                  <a:lnTo>
                    <a:pt x="890638" y="69774"/>
                  </a:lnTo>
                  <a:lnTo>
                    <a:pt x="892823" y="70942"/>
                  </a:lnTo>
                  <a:lnTo>
                    <a:pt x="894754" y="72530"/>
                  </a:lnTo>
                  <a:lnTo>
                    <a:pt x="896328" y="74447"/>
                  </a:lnTo>
                  <a:lnTo>
                    <a:pt x="896852" y="75422"/>
                  </a:lnTo>
                  <a:lnTo>
                    <a:pt x="913715" y="58560"/>
                  </a:lnTo>
                  <a:lnTo>
                    <a:pt x="896852" y="41697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grpSp>
        <p:nvGrpSpPr>
          <p:cNvPr id="1698" name="Combination 1698"/>
          <p:cNvGrpSpPr/>
          <p:nvPr/>
        </p:nvGrpSpPr>
        <p:grpSpPr>
          <a:xfrm>
            <a:off x="4748886" y="4629569"/>
            <a:ext cx="944372" cy="117120"/>
            <a:chOff x="4748886" y="4629569"/>
            <a:chExt cx="944372" cy="117120"/>
          </a:xfrm>
        </p:grpSpPr>
        <p:sp>
          <p:nvSpPr>
            <p:cNvPr id="1699" name="VectorPath 1699"/>
            <p:cNvSpPr/>
            <p:nvPr/>
          </p:nvSpPr>
          <p:spPr>
            <a:xfrm>
              <a:off x="4760976" y="4642104"/>
              <a:ext cx="918973" cy="91440"/>
            </a:xfrm>
            <a:custGeom>
              <a:avLst/>
              <a:gdLst/>
              <a:ahLst/>
              <a:cxnLst/>
              <a:rect l="l" t="t" r="r" b="b"/>
              <a:pathLst>
                <a:path w="918973" h="91440">
                  <a:moveTo>
                    <a:pt x="873253" y="91440"/>
                  </a:moveTo>
                  <a:lnTo>
                    <a:pt x="873253" y="68580"/>
                  </a:lnTo>
                  <a:lnTo>
                    <a:pt x="0" y="68580"/>
                  </a:lnTo>
                  <a:lnTo>
                    <a:pt x="0" y="22860"/>
                  </a:lnTo>
                  <a:lnTo>
                    <a:pt x="873253" y="22860"/>
                  </a:lnTo>
                  <a:lnTo>
                    <a:pt x="873253" y="0"/>
                  </a:lnTo>
                  <a:lnTo>
                    <a:pt x="918973" y="45720"/>
                  </a:lnTo>
                  <a:lnTo>
                    <a:pt x="873253" y="9144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700" name="VectorPath 1700"/>
            <p:cNvSpPr/>
            <p:nvPr/>
          </p:nvSpPr>
          <p:spPr>
            <a:xfrm>
              <a:off x="4748886" y="4629569"/>
              <a:ext cx="944372" cy="117120"/>
            </a:xfrm>
            <a:custGeom>
              <a:avLst/>
              <a:gdLst/>
              <a:ahLst/>
              <a:cxnLst/>
              <a:rect l="l" t="t" r="r" b="b"/>
              <a:pathLst>
                <a:path w="944372" h="117120">
                  <a:moveTo>
                    <a:pt x="887578" y="89"/>
                  </a:moveTo>
                  <a:lnTo>
                    <a:pt x="890206" y="762"/>
                  </a:lnTo>
                  <a:lnTo>
                    <a:pt x="892646" y="1981"/>
                  </a:lnTo>
                  <a:lnTo>
                    <a:pt x="894754" y="3683"/>
                  </a:lnTo>
                  <a:lnTo>
                    <a:pt x="940651" y="49581"/>
                  </a:lnTo>
                  <a:lnTo>
                    <a:pt x="942226" y="51511"/>
                  </a:lnTo>
                  <a:lnTo>
                    <a:pt x="943408" y="53696"/>
                  </a:lnTo>
                  <a:lnTo>
                    <a:pt x="944118" y="56083"/>
                  </a:lnTo>
                  <a:lnTo>
                    <a:pt x="944372" y="58560"/>
                  </a:lnTo>
                  <a:lnTo>
                    <a:pt x="944118" y="61036"/>
                  </a:lnTo>
                  <a:lnTo>
                    <a:pt x="943408" y="63423"/>
                  </a:lnTo>
                  <a:lnTo>
                    <a:pt x="942226" y="65621"/>
                  </a:lnTo>
                  <a:lnTo>
                    <a:pt x="940651" y="67539"/>
                  </a:lnTo>
                  <a:lnTo>
                    <a:pt x="894754" y="113436"/>
                  </a:lnTo>
                  <a:lnTo>
                    <a:pt x="892646" y="115138"/>
                  </a:lnTo>
                  <a:lnTo>
                    <a:pt x="890206" y="116358"/>
                  </a:lnTo>
                  <a:lnTo>
                    <a:pt x="887578" y="117030"/>
                  </a:lnTo>
                  <a:lnTo>
                    <a:pt x="884873" y="117120"/>
                  </a:lnTo>
                  <a:lnTo>
                    <a:pt x="882193" y="116637"/>
                  </a:lnTo>
                  <a:lnTo>
                    <a:pt x="879691" y="115608"/>
                  </a:lnTo>
                  <a:lnTo>
                    <a:pt x="877456" y="114059"/>
                  </a:lnTo>
                  <a:lnTo>
                    <a:pt x="875602" y="112064"/>
                  </a:lnTo>
                  <a:lnTo>
                    <a:pt x="874218" y="109728"/>
                  </a:lnTo>
                  <a:lnTo>
                    <a:pt x="873366" y="107150"/>
                  </a:lnTo>
                  <a:lnTo>
                    <a:pt x="873075" y="104458"/>
                  </a:lnTo>
                  <a:lnTo>
                    <a:pt x="873075" y="94209"/>
                  </a:lnTo>
                  <a:lnTo>
                    <a:pt x="12700" y="94209"/>
                  </a:lnTo>
                  <a:lnTo>
                    <a:pt x="10224" y="93968"/>
                  </a:lnTo>
                  <a:lnTo>
                    <a:pt x="7836" y="93244"/>
                  </a:lnTo>
                  <a:lnTo>
                    <a:pt x="5639" y="92063"/>
                  </a:lnTo>
                  <a:lnTo>
                    <a:pt x="3721" y="90488"/>
                  </a:lnTo>
                  <a:lnTo>
                    <a:pt x="2134" y="88570"/>
                  </a:lnTo>
                  <a:lnTo>
                    <a:pt x="965" y="86373"/>
                  </a:lnTo>
                  <a:lnTo>
                    <a:pt x="241" y="83986"/>
                  </a:lnTo>
                  <a:lnTo>
                    <a:pt x="0" y="81509"/>
                  </a:lnTo>
                  <a:lnTo>
                    <a:pt x="0" y="35611"/>
                  </a:lnTo>
                  <a:lnTo>
                    <a:pt x="241" y="33135"/>
                  </a:lnTo>
                  <a:lnTo>
                    <a:pt x="965" y="30759"/>
                  </a:lnTo>
                  <a:lnTo>
                    <a:pt x="2134" y="28563"/>
                  </a:lnTo>
                  <a:lnTo>
                    <a:pt x="3721" y="26632"/>
                  </a:lnTo>
                  <a:lnTo>
                    <a:pt x="5639" y="25057"/>
                  </a:lnTo>
                  <a:lnTo>
                    <a:pt x="7836" y="23876"/>
                  </a:lnTo>
                  <a:lnTo>
                    <a:pt x="10224" y="23152"/>
                  </a:lnTo>
                  <a:lnTo>
                    <a:pt x="12700" y="22911"/>
                  </a:lnTo>
                  <a:lnTo>
                    <a:pt x="873075" y="22911"/>
                  </a:lnTo>
                  <a:lnTo>
                    <a:pt x="873075" y="12662"/>
                  </a:lnTo>
                  <a:lnTo>
                    <a:pt x="873366" y="9970"/>
                  </a:lnTo>
                  <a:lnTo>
                    <a:pt x="874218" y="7392"/>
                  </a:lnTo>
                  <a:lnTo>
                    <a:pt x="875602" y="5055"/>
                  </a:lnTo>
                  <a:lnTo>
                    <a:pt x="877456" y="3074"/>
                  </a:lnTo>
                  <a:lnTo>
                    <a:pt x="879691" y="1524"/>
                  </a:lnTo>
                  <a:lnTo>
                    <a:pt x="882193" y="483"/>
                  </a:lnTo>
                  <a:lnTo>
                    <a:pt x="884873" y="0"/>
                  </a:lnTo>
                  <a:moveTo>
                    <a:pt x="896328" y="42672"/>
                  </a:moveTo>
                  <a:lnTo>
                    <a:pt x="894754" y="44590"/>
                  </a:lnTo>
                  <a:lnTo>
                    <a:pt x="892823" y="46177"/>
                  </a:lnTo>
                  <a:lnTo>
                    <a:pt x="890638" y="47346"/>
                  </a:lnTo>
                  <a:lnTo>
                    <a:pt x="888251" y="48070"/>
                  </a:lnTo>
                  <a:lnTo>
                    <a:pt x="885775" y="48311"/>
                  </a:lnTo>
                  <a:lnTo>
                    <a:pt x="25400" y="48311"/>
                  </a:lnTo>
                  <a:lnTo>
                    <a:pt x="25400" y="68809"/>
                  </a:lnTo>
                  <a:lnTo>
                    <a:pt x="885775" y="68809"/>
                  </a:lnTo>
                  <a:lnTo>
                    <a:pt x="888251" y="69050"/>
                  </a:lnTo>
                  <a:lnTo>
                    <a:pt x="890638" y="69773"/>
                  </a:lnTo>
                  <a:lnTo>
                    <a:pt x="892823" y="70955"/>
                  </a:lnTo>
                  <a:lnTo>
                    <a:pt x="894754" y="72530"/>
                  </a:lnTo>
                  <a:lnTo>
                    <a:pt x="896328" y="74447"/>
                  </a:lnTo>
                  <a:lnTo>
                    <a:pt x="896852" y="75422"/>
                  </a:lnTo>
                  <a:lnTo>
                    <a:pt x="913714" y="58560"/>
                  </a:lnTo>
                  <a:lnTo>
                    <a:pt x="896852" y="41697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sp>
        <p:nvSpPr>
          <p:cNvPr id="1701" name="VectorPath 1701"/>
          <p:cNvSpPr/>
          <p:nvPr/>
        </p:nvSpPr>
        <p:spPr>
          <a:xfrm>
            <a:off x="2956116" y="5343144"/>
            <a:ext cx="1309560" cy="239890"/>
          </a:xfrm>
          <a:custGeom>
            <a:avLst/>
            <a:gdLst/>
            <a:ahLst/>
            <a:cxnLst/>
            <a:rect l="l" t="t" r="r" b="b"/>
            <a:pathLst>
              <a:path w="1309560" h="239890">
                <a:moveTo>
                  <a:pt x="445" y="39624"/>
                </a:moveTo>
                <a:cubicBezTo>
                  <a:pt x="0" y="18021"/>
                  <a:pt x="17894" y="127"/>
                  <a:pt x="40068" y="0"/>
                </a:cubicBezTo>
                <a:lnTo>
                  <a:pt x="1268413" y="0"/>
                </a:lnTo>
                <a:cubicBezTo>
                  <a:pt x="1291031" y="127"/>
                  <a:pt x="1308925" y="18021"/>
                  <a:pt x="1309560" y="39624"/>
                </a:cubicBezTo>
                <a:lnTo>
                  <a:pt x="1309560" y="199644"/>
                </a:lnTo>
                <a:cubicBezTo>
                  <a:pt x="1308925" y="221996"/>
                  <a:pt x="1291031" y="239890"/>
                  <a:pt x="1268413" y="239268"/>
                </a:cubicBezTo>
                <a:lnTo>
                  <a:pt x="40068" y="239268"/>
                </a:lnTo>
                <a:cubicBezTo>
                  <a:pt x="17894" y="239890"/>
                  <a:pt x="0" y="221996"/>
                  <a:pt x="445" y="199644"/>
                </a:cubicBezTo>
                <a:lnTo>
                  <a:pt x="445" y="39624"/>
                </a:lnTo>
              </a:path>
            </a:pathLst>
          </a:custGeom>
          <a:solidFill>
            <a:srgbClr val="C0504D">
              <a:alpha val="100000"/>
            </a:srgbClr>
          </a:solidFill>
        </p:spPr>
      </p:sp>
      <p:pic>
        <p:nvPicPr>
          <p:cNvPr id="1702" name="E747EAB2-48BE-405A-E572-91562BCA17F9"/>
          <p:cNvPicPr>
            <a:picLocks noChangeAspect="1"/>
          </p:cNvPicPr>
          <p:nvPr/>
        </p:nvPicPr>
        <p:blipFill>
          <a:blip r:embed="rId11" cstate="print">
            <a:extLst>
              <a:ext uri="{4EF2FDF8-008D-47EF-994C-3EA8C6DB8AB4}"/>
            </a:extLst>
          </a:blip>
          <a:srcRect/>
          <a:stretch>
            <a:fillRect/>
          </a:stretch>
        </p:blipFill>
        <p:spPr>
          <a:xfrm>
            <a:off x="2943416" y="5330572"/>
            <a:ext cx="1343025" cy="276225"/>
          </a:xfrm>
          <a:prstGeom prst="rect">
            <a:avLst/>
          </a:prstGeom>
        </p:spPr>
      </p:pic>
      <p:sp>
        <p:nvSpPr>
          <p:cNvPr id="1703" name="VectorPath 1703"/>
          <p:cNvSpPr/>
          <p:nvPr/>
        </p:nvSpPr>
        <p:spPr>
          <a:xfrm>
            <a:off x="2945892" y="5769864"/>
            <a:ext cx="1309116" cy="240792"/>
          </a:xfrm>
          <a:custGeom>
            <a:avLst/>
            <a:gdLst/>
            <a:ahLst/>
            <a:cxnLst/>
            <a:rect l="l" t="t" r="r" b="b"/>
            <a:pathLst>
              <a:path w="1309116" h="240792">
                <a:moveTo>
                  <a:pt x="0" y="39624"/>
                </a:moveTo>
                <a:cubicBezTo>
                  <a:pt x="76" y="18225"/>
                  <a:pt x="17958" y="343"/>
                  <a:pt x="39624" y="0"/>
                </a:cubicBezTo>
                <a:lnTo>
                  <a:pt x="1269492" y="0"/>
                </a:lnTo>
                <a:cubicBezTo>
                  <a:pt x="1291108" y="343"/>
                  <a:pt x="1308989" y="18225"/>
                  <a:pt x="1309116" y="39624"/>
                </a:cubicBezTo>
                <a:lnTo>
                  <a:pt x="1309116" y="199644"/>
                </a:lnTo>
                <a:cubicBezTo>
                  <a:pt x="1308989" y="222200"/>
                  <a:pt x="1291108" y="240094"/>
                  <a:pt x="1269492" y="240792"/>
                </a:cubicBezTo>
                <a:lnTo>
                  <a:pt x="39624" y="240792"/>
                </a:lnTo>
                <a:cubicBezTo>
                  <a:pt x="17958" y="240094"/>
                  <a:pt x="76" y="222200"/>
                  <a:pt x="0" y="199644"/>
                </a:cubicBezTo>
                <a:lnTo>
                  <a:pt x="0" y="39624"/>
                </a:lnTo>
              </a:path>
            </a:pathLst>
          </a:custGeom>
          <a:solidFill>
            <a:srgbClr val="C0504D">
              <a:alpha val="100000"/>
            </a:srgbClr>
          </a:solidFill>
        </p:spPr>
      </p:sp>
      <p:pic>
        <p:nvPicPr>
          <p:cNvPr id="1704" name="65BBC63C-6BA8-4434-5DC6-B6316A598CC7"/>
          <p:cNvPicPr>
            <a:picLocks noChangeAspect="1"/>
          </p:cNvPicPr>
          <p:nvPr/>
        </p:nvPicPr>
        <p:blipFill>
          <a:blip r:embed="rId12" cstate="print">
            <a:extLst>
              <a:ext uri="{A4B45421-913B-41A1-7EC2-8510CEAEBEC2}"/>
            </a:extLst>
          </a:blip>
          <a:srcRect/>
          <a:stretch>
            <a:fillRect/>
          </a:stretch>
        </p:blipFill>
        <p:spPr>
          <a:xfrm>
            <a:off x="2933268" y="5757507"/>
            <a:ext cx="1352550" cy="276225"/>
          </a:xfrm>
          <a:prstGeom prst="rect">
            <a:avLst/>
          </a:prstGeom>
        </p:spPr>
      </p:pic>
      <p:sp>
        <p:nvSpPr>
          <p:cNvPr id="1705" name="TextBox1705"/>
          <p:cNvSpPr txBox="1"/>
          <p:nvPr/>
        </p:nvSpPr>
        <p:spPr>
          <a:xfrm>
            <a:off x="2933268" y="5346820"/>
            <a:ext cx="1344473" cy="6401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200000"/>
              </a:lnSpc>
            </a:pPr>
            <a:r>
              <a:rPr lang="en-US" altLang="zh-CN" sz="1050" kern="0" spc="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  <a:br>
              <a:rPr lang="en-US" altLang="zh-CN" sz="1050" kern="0" dirty="0">
                <a:latin typeface="Arial" pitchFamily="34" charset="0"/>
                <a:ea typeface="Arial" pitchFamily="34" charset="0"/>
                <a:cs typeface="Arial" pitchFamily="34" charset="0"/>
              </a:rPr>
            </a:br>
            <a:r>
              <a:rPr lang="en-US" altLang="zh-CN" sz="1050" kern="0" spc="0" baseline="0" noProof="0" dirty="0">
                <a:latin typeface="Arial" pitchFamily="34" charset="0"/>
                <a:ea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706" name="TextBox1706"/>
          <p:cNvSpPr txBox="1"/>
          <p:nvPr/>
        </p:nvSpPr>
        <p:spPr>
          <a:xfrm>
            <a:off x="3254845" y="5346820"/>
            <a:ext cx="7118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100" kern="0" spc="-25" baseline="-1814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</a:t>
            </a:r>
            <a:r>
              <a:rPr lang="en-US" altLang="zh-CN" sz="2100" kern="0" spc="0" baseline="-1814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置元件</a:t>
            </a:r>
          </a:p>
        </p:txBody>
      </p:sp>
      <p:sp>
        <p:nvSpPr>
          <p:cNvPr id="1707" name="TextBox1707"/>
          <p:cNvSpPr txBox="1"/>
          <p:nvPr/>
        </p:nvSpPr>
        <p:spPr>
          <a:xfrm>
            <a:off x="3333585" y="5773743"/>
            <a:ext cx="534035" cy="213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100" kern="0" spc="-25" baseline="-1814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监</a:t>
            </a:r>
            <a:r>
              <a:rPr lang="en-US" altLang="zh-CN" sz="2100" kern="0" spc="0" baseline="-1814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听器</a:t>
            </a:r>
          </a:p>
        </p:txBody>
      </p:sp>
      <p:grpSp>
        <p:nvGrpSpPr>
          <p:cNvPr id="1708" name="Combination 1708"/>
          <p:cNvGrpSpPr/>
          <p:nvPr/>
        </p:nvGrpSpPr>
        <p:grpSpPr>
          <a:xfrm>
            <a:off x="4748886" y="5457571"/>
            <a:ext cx="944372" cy="117119"/>
            <a:chOff x="4748886" y="5457571"/>
            <a:chExt cx="944372" cy="117119"/>
          </a:xfrm>
        </p:grpSpPr>
        <p:sp>
          <p:nvSpPr>
            <p:cNvPr id="1709" name="VectorPath 1709"/>
            <p:cNvSpPr/>
            <p:nvPr/>
          </p:nvSpPr>
          <p:spPr>
            <a:xfrm>
              <a:off x="4760976" y="5469636"/>
              <a:ext cx="918973" cy="92964"/>
            </a:xfrm>
            <a:custGeom>
              <a:avLst/>
              <a:gdLst/>
              <a:ahLst/>
              <a:cxnLst/>
              <a:rect l="l" t="t" r="r" b="b"/>
              <a:pathLst>
                <a:path w="918973" h="92964">
                  <a:moveTo>
                    <a:pt x="873253" y="92964"/>
                  </a:moveTo>
                  <a:lnTo>
                    <a:pt x="873253" y="70104"/>
                  </a:lnTo>
                  <a:lnTo>
                    <a:pt x="0" y="70104"/>
                  </a:lnTo>
                  <a:lnTo>
                    <a:pt x="0" y="22860"/>
                  </a:lnTo>
                  <a:lnTo>
                    <a:pt x="873253" y="22860"/>
                  </a:lnTo>
                  <a:lnTo>
                    <a:pt x="873253" y="0"/>
                  </a:lnTo>
                  <a:lnTo>
                    <a:pt x="918973" y="47244"/>
                  </a:lnTo>
                  <a:lnTo>
                    <a:pt x="873253" y="92964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710" name="VectorPath 1710"/>
            <p:cNvSpPr/>
            <p:nvPr/>
          </p:nvSpPr>
          <p:spPr>
            <a:xfrm>
              <a:off x="4748886" y="5457571"/>
              <a:ext cx="944372" cy="117119"/>
            </a:xfrm>
            <a:custGeom>
              <a:avLst/>
              <a:gdLst/>
              <a:ahLst/>
              <a:cxnLst/>
              <a:rect l="l" t="t" r="r" b="b"/>
              <a:pathLst>
                <a:path w="944372" h="117119">
                  <a:moveTo>
                    <a:pt x="887578" y="89"/>
                  </a:moveTo>
                  <a:lnTo>
                    <a:pt x="890206" y="762"/>
                  </a:lnTo>
                  <a:lnTo>
                    <a:pt x="892646" y="1981"/>
                  </a:lnTo>
                  <a:lnTo>
                    <a:pt x="894754" y="3683"/>
                  </a:lnTo>
                  <a:lnTo>
                    <a:pt x="940651" y="49581"/>
                  </a:lnTo>
                  <a:lnTo>
                    <a:pt x="942226" y="51511"/>
                  </a:lnTo>
                  <a:lnTo>
                    <a:pt x="943408" y="53695"/>
                  </a:lnTo>
                  <a:lnTo>
                    <a:pt x="944118" y="56083"/>
                  </a:lnTo>
                  <a:lnTo>
                    <a:pt x="944372" y="58560"/>
                  </a:lnTo>
                  <a:lnTo>
                    <a:pt x="944118" y="61036"/>
                  </a:lnTo>
                  <a:lnTo>
                    <a:pt x="943408" y="63424"/>
                  </a:lnTo>
                  <a:lnTo>
                    <a:pt x="942226" y="65620"/>
                  </a:lnTo>
                  <a:lnTo>
                    <a:pt x="940651" y="67539"/>
                  </a:lnTo>
                  <a:lnTo>
                    <a:pt x="894754" y="113436"/>
                  </a:lnTo>
                  <a:lnTo>
                    <a:pt x="892646" y="115139"/>
                  </a:lnTo>
                  <a:lnTo>
                    <a:pt x="890206" y="116357"/>
                  </a:lnTo>
                  <a:lnTo>
                    <a:pt x="887578" y="117030"/>
                  </a:lnTo>
                  <a:lnTo>
                    <a:pt x="884873" y="117119"/>
                  </a:lnTo>
                  <a:lnTo>
                    <a:pt x="882193" y="116637"/>
                  </a:lnTo>
                  <a:lnTo>
                    <a:pt x="879691" y="115607"/>
                  </a:lnTo>
                  <a:lnTo>
                    <a:pt x="877456" y="114059"/>
                  </a:lnTo>
                  <a:lnTo>
                    <a:pt x="875602" y="112064"/>
                  </a:lnTo>
                  <a:lnTo>
                    <a:pt x="874218" y="109728"/>
                  </a:lnTo>
                  <a:lnTo>
                    <a:pt x="873366" y="107150"/>
                  </a:lnTo>
                  <a:lnTo>
                    <a:pt x="873075" y="104457"/>
                  </a:lnTo>
                  <a:lnTo>
                    <a:pt x="873075" y="94209"/>
                  </a:lnTo>
                  <a:lnTo>
                    <a:pt x="12700" y="94209"/>
                  </a:lnTo>
                  <a:lnTo>
                    <a:pt x="10224" y="93967"/>
                  </a:lnTo>
                  <a:lnTo>
                    <a:pt x="7836" y="93244"/>
                  </a:lnTo>
                  <a:lnTo>
                    <a:pt x="5639" y="92062"/>
                  </a:lnTo>
                  <a:lnTo>
                    <a:pt x="3721" y="90488"/>
                  </a:lnTo>
                  <a:lnTo>
                    <a:pt x="2134" y="88570"/>
                  </a:lnTo>
                  <a:lnTo>
                    <a:pt x="965" y="86373"/>
                  </a:lnTo>
                  <a:lnTo>
                    <a:pt x="241" y="83985"/>
                  </a:lnTo>
                  <a:lnTo>
                    <a:pt x="0" y="81509"/>
                  </a:lnTo>
                  <a:lnTo>
                    <a:pt x="0" y="35611"/>
                  </a:lnTo>
                  <a:lnTo>
                    <a:pt x="241" y="33134"/>
                  </a:lnTo>
                  <a:lnTo>
                    <a:pt x="965" y="30759"/>
                  </a:lnTo>
                  <a:lnTo>
                    <a:pt x="2134" y="28562"/>
                  </a:lnTo>
                  <a:lnTo>
                    <a:pt x="3721" y="26631"/>
                  </a:lnTo>
                  <a:lnTo>
                    <a:pt x="5639" y="25057"/>
                  </a:lnTo>
                  <a:lnTo>
                    <a:pt x="7836" y="23876"/>
                  </a:lnTo>
                  <a:lnTo>
                    <a:pt x="10224" y="23151"/>
                  </a:lnTo>
                  <a:lnTo>
                    <a:pt x="12700" y="22911"/>
                  </a:lnTo>
                  <a:lnTo>
                    <a:pt x="873075" y="22911"/>
                  </a:lnTo>
                  <a:lnTo>
                    <a:pt x="873075" y="12662"/>
                  </a:lnTo>
                  <a:lnTo>
                    <a:pt x="873366" y="9970"/>
                  </a:lnTo>
                  <a:lnTo>
                    <a:pt x="874218" y="7391"/>
                  </a:lnTo>
                  <a:lnTo>
                    <a:pt x="875602" y="5054"/>
                  </a:lnTo>
                  <a:lnTo>
                    <a:pt x="877456" y="3073"/>
                  </a:lnTo>
                  <a:lnTo>
                    <a:pt x="879691" y="1523"/>
                  </a:lnTo>
                  <a:lnTo>
                    <a:pt x="882193" y="483"/>
                  </a:lnTo>
                  <a:lnTo>
                    <a:pt x="884873" y="0"/>
                  </a:lnTo>
                  <a:moveTo>
                    <a:pt x="896328" y="42672"/>
                  </a:moveTo>
                  <a:lnTo>
                    <a:pt x="894754" y="44590"/>
                  </a:lnTo>
                  <a:lnTo>
                    <a:pt x="892823" y="46177"/>
                  </a:lnTo>
                  <a:lnTo>
                    <a:pt x="890638" y="47345"/>
                  </a:lnTo>
                  <a:lnTo>
                    <a:pt x="888251" y="48070"/>
                  </a:lnTo>
                  <a:lnTo>
                    <a:pt x="885775" y="48311"/>
                  </a:lnTo>
                  <a:lnTo>
                    <a:pt x="25400" y="48311"/>
                  </a:lnTo>
                  <a:lnTo>
                    <a:pt x="25400" y="68809"/>
                  </a:lnTo>
                  <a:lnTo>
                    <a:pt x="885775" y="68809"/>
                  </a:lnTo>
                  <a:lnTo>
                    <a:pt x="888251" y="69050"/>
                  </a:lnTo>
                  <a:lnTo>
                    <a:pt x="890638" y="69774"/>
                  </a:lnTo>
                  <a:lnTo>
                    <a:pt x="892823" y="70942"/>
                  </a:lnTo>
                  <a:lnTo>
                    <a:pt x="894754" y="72530"/>
                  </a:lnTo>
                  <a:lnTo>
                    <a:pt x="896328" y="74447"/>
                  </a:lnTo>
                  <a:lnTo>
                    <a:pt x="896852" y="75422"/>
                  </a:lnTo>
                  <a:lnTo>
                    <a:pt x="913714" y="58560"/>
                  </a:lnTo>
                  <a:lnTo>
                    <a:pt x="896852" y="41697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grpSp>
        <p:nvGrpSpPr>
          <p:cNvPr id="1711" name="Combination 1711"/>
          <p:cNvGrpSpPr/>
          <p:nvPr/>
        </p:nvGrpSpPr>
        <p:grpSpPr>
          <a:xfrm>
            <a:off x="6291098" y="5333759"/>
            <a:ext cx="3585807" cy="261976"/>
            <a:chOff x="6291098" y="5333759"/>
            <a:chExt cx="3585807" cy="261976"/>
          </a:xfrm>
        </p:grpSpPr>
        <p:sp>
          <p:nvSpPr>
            <p:cNvPr id="1712" name="VectorPath 1712"/>
            <p:cNvSpPr/>
            <p:nvPr/>
          </p:nvSpPr>
          <p:spPr>
            <a:xfrm>
              <a:off x="6303264" y="5346192"/>
              <a:ext cx="3561589" cy="236220"/>
            </a:xfrm>
            <a:custGeom>
              <a:avLst/>
              <a:gdLst/>
              <a:ahLst/>
              <a:cxnLst/>
              <a:rect l="l" t="t" r="r" b="b"/>
              <a:pathLst>
                <a:path w="3561589" h="236220">
                  <a:moveTo>
                    <a:pt x="0" y="236220"/>
                  </a:moveTo>
                  <a:lnTo>
                    <a:pt x="0" y="0"/>
                  </a:lnTo>
                  <a:lnTo>
                    <a:pt x="3528060" y="0"/>
                  </a:lnTo>
                  <a:lnTo>
                    <a:pt x="3561589" y="33528"/>
                  </a:lnTo>
                  <a:lnTo>
                    <a:pt x="3561589" y="236220"/>
                  </a:lnTo>
                  <a:lnTo>
                    <a:pt x="0" y="23622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713" name="VectorPath 1713"/>
            <p:cNvSpPr/>
            <p:nvPr/>
          </p:nvSpPr>
          <p:spPr>
            <a:xfrm>
              <a:off x="6291098" y="5333759"/>
              <a:ext cx="3585807" cy="261976"/>
            </a:xfrm>
            <a:custGeom>
              <a:avLst/>
              <a:gdLst/>
              <a:ahLst/>
              <a:cxnLst/>
              <a:rect l="l" t="t" r="r" b="b"/>
              <a:pathLst>
                <a:path w="3585807" h="261976">
                  <a:moveTo>
                    <a:pt x="3539897" y="67"/>
                  </a:moveTo>
                  <a:lnTo>
                    <a:pt x="3541599" y="114"/>
                  </a:lnTo>
                  <a:lnTo>
                    <a:pt x="3544267" y="776"/>
                  </a:lnTo>
                  <a:lnTo>
                    <a:pt x="3546729" y="1994"/>
                  </a:lnTo>
                  <a:lnTo>
                    <a:pt x="3548875" y="3709"/>
                  </a:lnTo>
                  <a:lnTo>
                    <a:pt x="3582086" y="36931"/>
                  </a:lnTo>
                  <a:lnTo>
                    <a:pt x="3583661" y="38850"/>
                  </a:lnTo>
                  <a:lnTo>
                    <a:pt x="3584841" y="41047"/>
                  </a:lnTo>
                  <a:lnTo>
                    <a:pt x="3585566" y="43434"/>
                  </a:lnTo>
                  <a:lnTo>
                    <a:pt x="3585807" y="45911"/>
                  </a:lnTo>
                  <a:lnTo>
                    <a:pt x="3585807" y="249276"/>
                  </a:lnTo>
                  <a:lnTo>
                    <a:pt x="3585566" y="251752"/>
                  </a:lnTo>
                  <a:lnTo>
                    <a:pt x="3584841" y="254127"/>
                  </a:lnTo>
                  <a:lnTo>
                    <a:pt x="3583661" y="256324"/>
                  </a:lnTo>
                  <a:lnTo>
                    <a:pt x="3582086" y="258255"/>
                  </a:lnTo>
                  <a:lnTo>
                    <a:pt x="3580168" y="259829"/>
                  </a:lnTo>
                  <a:lnTo>
                    <a:pt x="3577972" y="261010"/>
                  </a:lnTo>
                  <a:lnTo>
                    <a:pt x="3575584" y="261722"/>
                  </a:lnTo>
                  <a:lnTo>
                    <a:pt x="3573107" y="261976"/>
                  </a:lnTo>
                  <a:lnTo>
                    <a:pt x="12700" y="261976"/>
                  </a:lnTo>
                  <a:lnTo>
                    <a:pt x="10211" y="261722"/>
                  </a:lnTo>
                  <a:lnTo>
                    <a:pt x="7836" y="261010"/>
                  </a:lnTo>
                  <a:lnTo>
                    <a:pt x="5639" y="259829"/>
                  </a:lnTo>
                  <a:lnTo>
                    <a:pt x="3708" y="258255"/>
                  </a:lnTo>
                  <a:lnTo>
                    <a:pt x="2134" y="256324"/>
                  </a:lnTo>
                  <a:lnTo>
                    <a:pt x="965" y="254127"/>
                  </a:lnTo>
                  <a:lnTo>
                    <a:pt x="241" y="251752"/>
                  </a:lnTo>
                  <a:lnTo>
                    <a:pt x="0" y="249276"/>
                  </a:lnTo>
                  <a:lnTo>
                    <a:pt x="0" y="12700"/>
                  </a:lnTo>
                  <a:lnTo>
                    <a:pt x="241" y="10211"/>
                  </a:lnTo>
                  <a:lnTo>
                    <a:pt x="965" y="7836"/>
                  </a:lnTo>
                  <a:lnTo>
                    <a:pt x="2134" y="5639"/>
                  </a:lnTo>
                  <a:lnTo>
                    <a:pt x="3708" y="3709"/>
                  </a:lnTo>
                  <a:lnTo>
                    <a:pt x="5639" y="2134"/>
                  </a:lnTo>
                  <a:lnTo>
                    <a:pt x="7836" y="965"/>
                  </a:lnTo>
                  <a:lnTo>
                    <a:pt x="10211" y="241"/>
                  </a:lnTo>
                  <a:lnTo>
                    <a:pt x="12700" y="0"/>
                  </a:lnTo>
                  <a:lnTo>
                    <a:pt x="3539897" y="0"/>
                  </a:lnTo>
                  <a:moveTo>
                    <a:pt x="25400" y="25400"/>
                  </a:moveTo>
                  <a:lnTo>
                    <a:pt x="25400" y="236576"/>
                  </a:lnTo>
                  <a:lnTo>
                    <a:pt x="3560407" y="236576"/>
                  </a:lnTo>
                  <a:lnTo>
                    <a:pt x="3560407" y="55826"/>
                  </a:lnTo>
                  <a:lnTo>
                    <a:pt x="3543453" y="51588"/>
                  </a:lnTo>
                  <a:lnTo>
                    <a:pt x="3540887" y="50635"/>
                  </a:lnTo>
                  <a:lnTo>
                    <a:pt x="3538576" y="49162"/>
                  </a:lnTo>
                  <a:lnTo>
                    <a:pt x="3536646" y="47219"/>
                  </a:lnTo>
                  <a:lnTo>
                    <a:pt x="3535160" y="44920"/>
                  </a:lnTo>
                  <a:lnTo>
                    <a:pt x="3534219" y="42342"/>
                  </a:lnTo>
                  <a:lnTo>
                    <a:pt x="3529984" y="25400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grpSp>
        <p:nvGrpSpPr>
          <p:cNvPr id="1714" name="Combination 1714"/>
          <p:cNvGrpSpPr/>
          <p:nvPr/>
        </p:nvGrpSpPr>
        <p:grpSpPr>
          <a:xfrm>
            <a:off x="4738726" y="5884495"/>
            <a:ext cx="944372" cy="117132"/>
            <a:chOff x="4738726" y="5884495"/>
            <a:chExt cx="944372" cy="117132"/>
          </a:xfrm>
        </p:grpSpPr>
        <p:sp>
          <p:nvSpPr>
            <p:cNvPr id="1715" name="VectorPath 1715"/>
            <p:cNvSpPr/>
            <p:nvPr/>
          </p:nvSpPr>
          <p:spPr>
            <a:xfrm>
              <a:off x="4751832" y="5897880"/>
              <a:ext cx="918972" cy="91440"/>
            </a:xfrm>
            <a:custGeom>
              <a:avLst/>
              <a:gdLst/>
              <a:ahLst/>
              <a:cxnLst/>
              <a:rect l="l" t="t" r="r" b="b"/>
              <a:pathLst>
                <a:path w="918972" h="91440">
                  <a:moveTo>
                    <a:pt x="873252" y="91440"/>
                  </a:moveTo>
                  <a:lnTo>
                    <a:pt x="873252" y="68580"/>
                  </a:lnTo>
                  <a:lnTo>
                    <a:pt x="0" y="68580"/>
                  </a:lnTo>
                  <a:lnTo>
                    <a:pt x="0" y="22860"/>
                  </a:lnTo>
                  <a:lnTo>
                    <a:pt x="873252" y="22860"/>
                  </a:lnTo>
                  <a:lnTo>
                    <a:pt x="873252" y="0"/>
                  </a:lnTo>
                  <a:lnTo>
                    <a:pt x="918972" y="45720"/>
                  </a:lnTo>
                  <a:lnTo>
                    <a:pt x="873252" y="9144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716" name="VectorPath 1716"/>
            <p:cNvSpPr/>
            <p:nvPr/>
          </p:nvSpPr>
          <p:spPr>
            <a:xfrm>
              <a:off x="4738726" y="5884495"/>
              <a:ext cx="944372" cy="117132"/>
            </a:xfrm>
            <a:custGeom>
              <a:avLst/>
              <a:gdLst/>
              <a:ahLst/>
              <a:cxnLst/>
              <a:rect l="l" t="t" r="r" b="b"/>
              <a:pathLst>
                <a:path w="944372" h="117132">
                  <a:moveTo>
                    <a:pt x="887578" y="101"/>
                  </a:moveTo>
                  <a:lnTo>
                    <a:pt x="890219" y="775"/>
                  </a:lnTo>
                  <a:lnTo>
                    <a:pt x="892645" y="1994"/>
                  </a:lnTo>
                  <a:lnTo>
                    <a:pt x="894753" y="3696"/>
                  </a:lnTo>
                  <a:lnTo>
                    <a:pt x="940651" y="49581"/>
                  </a:lnTo>
                  <a:lnTo>
                    <a:pt x="942226" y="51511"/>
                  </a:lnTo>
                  <a:lnTo>
                    <a:pt x="943407" y="53708"/>
                  </a:lnTo>
                  <a:lnTo>
                    <a:pt x="944131" y="56084"/>
                  </a:lnTo>
                  <a:lnTo>
                    <a:pt x="944371" y="58572"/>
                  </a:lnTo>
                  <a:lnTo>
                    <a:pt x="944131" y="61049"/>
                  </a:lnTo>
                  <a:lnTo>
                    <a:pt x="943407" y="63424"/>
                  </a:lnTo>
                  <a:lnTo>
                    <a:pt x="942226" y="65621"/>
                  </a:lnTo>
                  <a:lnTo>
                    <a:pt x="940651" y="67551"/>
                  </a:lnTo>
                  <a:lnTo>
                    <a:pt x="894753" y="113436"/>
                  </a:lnTo>
                  <a:lnTo>
                    <a:pt x="892645" y="115151"/>
                  </a:lnTo>
                  <a:lnTo>
                    <a:pt x="890219" y="116357"/>
                  </a:lnTo>
                  <a:lnTo>
                    <a:pt x="887578" y="117030"/>
                  </a:lnTo>
                  <a:lnTo>
                    <a:pt x="884872" y="117132"/>
                  </a:lnTo>
                  <a:lnTo>
                    <a:pt x="882193" y="116649"/>
                  </a:lnTo>
                  <a:lnTo>
                    <a:pt x="879691" y="115608"/>
                  </a:lnTo>
                  <a:lnTo>
                    <a:pt x="877457" y="114058"/>
                  </a:lnTo>
                  <a:lnTo>
                    <a:pt x="875614" y="112078"/>
                  </a:lnTo>
                  <a:lnTo>
                    <a:pt x="874217" y="109740"/>
                  </a:lnTo>
                  <a:lnTo>
                    <a:pt x="873366" y="107162"/>
                  </a:lnTo>
                  <a:lnTo>
                    <a:pt x="873074" y="104458"/>
                  </a:lnTo>
                  <a:lnTo>
                    <a:pt x="873074" y="94209"/>
                  </a:lnTo>
                  <a:lnTo>
                    <a:pt x="12700" y="94209"/>
                  </a:lnTo>
                  <a:lnTo>
                    <a:pt x="10224" y="93968"/>
                  </a:lnTo>
                  <a:lnTo>
                    <a:pt x="7836" y="93243"/>
                  </a:lnTo>
                  <a:lnTo>
                    <a:pt x="5640" y="92075"/>
                  </a:lnTo>
                  <a:lnTo>
                    <a:pt x="3721" y="90500"/>
                  </a:lnTo>
                  <a:lnTo>
                    <a:pt x="2134" y="88569"/>
                  </a:lnTo>
                  <a:lnTo>
                    <a:pt x="965" y="86373"/>
                  </a:lnTo>
                  <a:lnTo>
                    <a:pt x="241" y="83998"/>
                  </a:lnTo>
                  <a:lnTo>
                    <a:pt x="0" y="81509"/>
                  </a:lnTo>
                  <a:lnTo>
                    <a:pt x="0" y="35623"/>
                  </a:lnTo>
                  <a:lnTo>
                    <a:pt x="241" y="33147"/>
                  </a:lnTo>
                  <a:lnTo>
                    <a:pt x="965" y="30759"/>
                  </a:lnTo>
                  <a:lnTo>
                    <a:pt x="2134" y="28562"/>
                  </a:lnTo>
                  <a:lnTo>
                    <a:pt x="3721" y="26644"/>
                  </a:lnTo>
                  <a:lnTo>
                    <a:pt x="5640" y="25057"/>
                  </a:lnTo>
                  <a:lnTo>
                    <a:pt x="7836" y="23888"/>
                  </a:lnTo>
                  <a:lnTo>
                    <a:pt x="10224" y="23165"/>
                  </a:lnTo>
                  <a:lnTo>
                    <a:pt x="12700" y="22923"/>
                  </a:lnTo>
                  <a:lnTo>
                    <a:pt x="873074" y="22923"/>
                  </a:lnTo>
                  <a:lnTo>
                    <a:pt x="873074" y="12674"/>
                  </a:lnTo>
                  <a:lnTo>
                    <a:pt x="873366" y="9970"/>
                  </a:lnTo>
                  <a:lnTo>
                    <a:pt x="874217" y="7391"/>
                  </a:lnTo>
                  <a:lnTo>
                    <a:pt x="875614" y="5068"/>
                  </a:lnTo>
                  <a:lnTo>
                    <a:pt x="877457" y="3073"/>
                  </a:lnTo>
                  <a:lnTo>
                    <a:pt x="879691" y="1524"/>
                  </a:lnTo>
                  <a:lnTo>
                    <a:pt x="882193" y="482"/>
                  </a:lnTo>
                  <a:lnTo>
                    <a:pt x="884872" y="0"/>
                  </a:lnTo>
                  <a:moveTo>
                    <a:pt x="896341" y="42673"/>
                  </a:moveTo>
                  <a:lnTo>
                    <a:pt x="894753" y="44602"/>
                  </a:lnTo>
                  <a:lnTo>
                    <a:pt x="892835" y="46177"/>
                  </a:lnTo>
                  <a:lnTo>
                    <a:pt x="890638" y="47358"/>
                  </a:lnTo>
                  <a:lnTo>
                    <a:pt x="888251" y="48070"/>
                  </a:lnTo>
                  <a:lnTo>
                    <a:pt x="885774" y="48323"/>
                  </a:lnTo>
                  <a:lnTo>
                    <a:pt x="25400" y="48323"/>
                  </a:lnTo>
                  <a:lnTo>
                    <a:pt x="25400" y="68809"/>
                  </a:lnTo>
                  <a:lnTo>
                    <a:pt x="885774" y="68809"/>
                  </a:lnTo>
                  <a:lnTo>
                    <a:pt x="888251" y="69062"/>
                  </a:lnTo>
                  <a:lnTo>
                    <a:pt x="890638" y="69786"/>
                  </a:lnTo>
                  <a:lnTo>
                    <a:pt x="892835" y="70955"/>
                  </a:lnTo>
                  <a:lnTo>
                    <a:pt x="894753" y="72529"/>
                  </a:lnTo>
                  <a:lnTo>
                    <a:pt x="896341" y="74460"/>
                  </a:lnTo>
                  <a:lnTo>
                    <a:pt x="896852" y="75421"/>
                  </a:lnTo>
                  <a:lnTo>
                    <a:pt x="913708" y="58566"/>
                  </a:lnTo>
                  <a:lnTo>
                    <a:pt x="896852" y="41710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grpSp>
        <p:nvGrpSpPr>
          <p:cNvPr id="1717" name="Combination 1717"/>
          <p:cNvGrpSpPr/>
          <p:nvPr/>
        </p:nvGrpSpPr>
        <p:grpSpPr>
          <a:xfrm>
            <a:off x="6291098" y="5756440"/>
            <a:ext cx="3585807" cy="266217"/>
            <a:chOff x="6291098" y="5756440"/>
            <a:chExt cx="3585807" cy="266217"/>
          </a:xfrm>
        </p:grpSpPr>
        <p:sp>
          <p:nvSpPr>
            <p:cNvPr id="1718" name="VectorPath 1718"/>
            <p:cNvSpPr/>
            <p:nvPr/>
          </p:nvSpPr>
          <p:spPr>
            <a:xfrm>
              <a:off x="6303264" y="5769864"/>
              <a:ext cx="3561589" cy="240792"/>
            </a:xfrm>
            <a:custGeom>
              <a:avLst/>
              <a:gdLst/>
              <a:ahLst/>
              <a:cxnLst/>
              <a:rect l="l" t="t" r="r" b="b"/>
              <a:pathLst>
                <a:path w="3561589" h="240792">
                  <a:moveTo>
                    <a:pt x="0" y="240792"/>
                  </a:moveTo>
                  <a:lnTo>
                    <a:pt x="0" y="0"/>
                  </a:lnTo>
                  <a:lnTo>
                    <a:pt x="3526536" y="0"/>
                  </a:lnTo>
                  <a:lnTo>
                    <a:pt x="3561589" y="33528"/>
                  </a:lnTo>
                  <a:lnTo>
                    <a:pt x="3561589" y="240792"/>
                  </a:lnTo>
                  <a:lnTo>
                    <a:pt x="0" y="240792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719" name="VectorPath 1719"/>
            <p:cNvSpPr/>
            <p:nvPr/>
          </p:nvSpPr>
          <p:spPr>
            <a:xfrm>
              <a:off x="6291098" y="5756440"/>
              <a:ext cx="3585807" cy="266217"/>
            </a:xfrm>
            <a:custGeom>
              <a:avLst/>
              <a:gdLst/>
              <a:ahLst/>
              <a:cxnLst/>
              <a:rect l="l" t="t" r="r" b="b"/>
              <a:pathLst>
                <a:path w="3585807" h="266217">
                  <a:moveTo>
                    <a:pt x="3539299" y="75"/>
                  </a:moveTo>
                  <a:lnTo>
                    <a:pt x="3541014" y="115"/>
                  </a:lnTo>
                  <a:lnTo>
                    <a:pt x="3543681" y="788"/>
                  </a:lnTo>
                  <a:lnTo>
                    <a:pt x="3546133" y="2006"/>
                  </a:lnTo>
                  <a:lnTo>
                    <a:pt x="3548279" y="3721"/>
                  </a:lnTo>
                  <a:lnTo>
                    <a:pt x="3582086" y="37528"/>
                  </a:lnTo>
                  <a:lnTo>
                    <a:pt x="3583661" y="39459"/>
                  </a:lnTo>
                  <a:lnTo>
                    <a:pt x="3584841" y="41656"/>
                  </a:lnTo>
                  <a:lnTo>
                    <a:pt x="3585566" y="44031"/>
                  </a:lnTo>
                  <a:lnTo>
                    <a:pt x="3585807" y="46507"/>
                  </a:lnTo>
                  <a:lnTo>
                    <a:pt x="3585807" y="253517"/>
                  </a:lnTo>
                  <a:lnTo>
                    <a:pt x="3585566" y="255994"/>
                  </a:lnTo>
                  <a:lnTo>
                    <a:pt x="3584841" y="258382"/>
                  </a:lnTo>
                  <a:lnTo>
                    <a:pt x="3583661" y="260579"/>
                  </a:lnTo>
                  <a:lnTo>
                    <a:pt x="3582086" y="262496"/>
                  </a:lnTo>
                  <a:lnTo>
                    <a:pt x="3580168" y="264083"/>
                  </a:lnTo>
                  <a:lnTo>
                    <a:pt x="3577972" y="265252"/>
                  </a:lnTo>
                  <a:lnTo>
                    <a:pt x="3575584" y="265977"/>
                  </a:lnTo>
                  <a:lnTo>
                    <a:pt x="3573107" y="266217"/>
                  </a:lnTo>
                  <a:lnTo>
                    <a:pt x="12700" y="266217"/>
                  </a:lnTo>
                  <a:lnTo>
                    <a:pt x="10223" y="265977"/>
                  </a:lnTo>
                  <a:lnTo>
                    <a:pt x="7836" y="265252"/>
                  </a:lnTo>
                  <a:lnTo>
                    <a:pt x="5639" y="264083"/>
                  </a:lnTo>
                  <a:lnTo>
                    <a:pt x="3721" y="262496"/>
                  </a:lnTo>
                  <a:lnTo>
                    <a:pt x="2134" y="260579"/>
                  </a:lnTo>
                  <a:lnTo>
                    <a:pt x="965" y="258382"/>
                  </a:lnTo>
                  <a:lnTo>
                    <a:pt x="241" y="255994"/>
                  </a:lnTo>
                  <a:lnTo>
                    <a:pt x="0" y="253517"/>
                  </a:lnTo>
                  <a:lnTo>
                    <a:pt x="0" y="12700"/>
                  </a:lnTo>
                  <a:lnTo>
                    <a:pt x="241" y="10223"/>
                  </a:lnTo>
                  <a:lnTo>
                    <a:pt x="965" y="7849"/>
                  </a:lnTo>
                  <a:lnTo>
                    <a:pt x="2134" y="5652"/>
                  </a:lnTo>
                  <a:lnTo>
                    <a:pt x="3721" y="3721"/>
                  </a:lnTo>
                  <a:lnTo>
                    <a:pt x="5639" y="2146"/>
                  </a:lnTo>
                  <a:lnTo>
                    <a:pt x="7836" y="965"/>
                  </a:lnTo>
                  <a:lnTo>
                    <a:pt x="10223" y="254"/>
                  </a:lnTo>
                  <a:lnTo>
                    <a:pt x="12700" y="0"/>
                  </a:lnTo>
                  <a:lnTo>
                    <a:pt x="3539299" y="0"/>
                  </a:lnTo>
                  <a:moveTo>
                    <a:pt x="25400" y="25400"/>
                  </a:moveTo>
                  <a:lnTo>
                    <a:pt x="25400" y="240817"/>
                  </a:lnTo>
                  <a:lnTo>
                    <a:pt x="3560407" y="240817"/>
                  </a:lnTo>
                  <a:lnTo>
                    <a:pt x="3560407" y="56432"/>
                  </a:lnTo>
                  <a:lnTo>
                    <a:pt x="3542983" y="52069"/>
                  </a:lnTo>
                  <a:lnTo>
                    <a:pt x="3540404" y="51117"/>
                  </a:lnTo>
                  <a:lnTo>
                    <a:pt x="3538107" y="49645"/>
                  </a:lnTo>
                  <a:lnTo>
                    <a:pt x="3536162" y="47714"/>
                  </a:lnTo>
                  <a:lnTo>
                    <a:pt x="3534690" y="45403"/>
                  </a:lnTo>
                  <a:lnTo>
                    <a:pt x="3533736" y="42825"/>
                  </a:lnTo>
                  <a:lnTo>
                    <a:pt x="3529383" y="25400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  <p:sp>
        <p:nvSpPr>
          <p:cNvPr id="1721" name="VectorPath 1721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722" name="VectorPath 1722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  <p:grpSp>
        <p:nvGrpSpPr>
          <p:cNvPr id="1723" name="Combination 1723"/>
          <p:cNvGrpSpPr/>
          <p:nvPr/>
        </p:nvGrpSpPr>
        <p:grpSpPr>
          <a:xfrm>
            <a:off x="4738726" y="5056493"/>
            <a:ext cx="944372" cy="117132"/>
            <a:chOff x="4738726" y="5056493"/>
            <a:chExt cx="944372" cy="117132"/>
          </a:xfrm>
        </p:grpSpPr>
        <p:sp>
          <p:nvSpPr>
            <p:cNvPr id="1724" name="VectorPath 1724"/>
            <p:cNvSpPr/>
            <p:nvPr/>
          </p:nvSpPr>
          <p:spPr>
            <a:xfrm>
              <a:off x="4751832" y="5068824"/>
              <a:ext cx="918972" cy="91440"/>
            </a:xfrm>
            <a:custGeom>
              <a:avLst/>
              <a:gdLst/>
              <a:ahLst/>
              <a:cxnLst/>
              <a:rect l="l" t="t" r="r" b="b"/>
              <a:pathLst>
                <a:path w="918972" h="91440">
                  <a:moveTo>
                    <a:pt x="873252" y="91440"/>
                  </a:moveTo>
                  <a:lnTo>
                    <a:pt x="873252" y="68580"/>
                  </a:lnTo>
                  <a:lnTo>
                    <a:pt x="0" y="68580"/>
                  </a:lnTo>
                  <a:lnTo>
                    <a:pt x="0" y="22860"/>
                  </a:lnTo>
                  <a:lnTo>
                    <a:pt x="873252" y="22860"/>
                  </a:lnTo>
                  <a:lnTo>
                    <a:pt x="873252" y="0"/>
                  </a:lnTo>
                  <a:lnTo>
                    <a:pt x="918972" y="45720"/>
                  </a:lnTo>
                  <a:lnTo>
                    <a:pt x="873252" y="91440"/>
                  </a:lnTo>
                </a:path>
              </a:pathLst>
            </a:custGeom>
            <a:solidFill>
              <a:srgbClr val="C0504D">
                <a:alpha val="100000"/>
              </a:srgbClr>
            </a:solidFill>
          </p:spPr>
        </p:sp>
        <p:sp>
          <p:nvSpPr>
            <p:cNvPr id="1725" name="VectorPath 1725"/>
            <p:cNvSpPr/>
            <p:nvPr/>
          </p:nvSpPr>
          <p:spPr>
            <a:xfrm>
              <a:off x="4738726" y="5056493"/>
              <a:ext cx="944372" cy="117132"/>
            </a:xfrm>
            <a:custGeom>
              <a:avLst/>
              <a:gdLst/>
              <a:ahLst/>
              <a:cxnLst/>
              <a:rect l="l" t="t" r="r" b="b"/>
              <a:pathLst>
                <a:path w="944372" h="117132">
                  <a:moveTo>
                    <a:pt x="887578" y="102"/>
                  </a:moveTo>
                  <a:lnTo>
                    <a:pt x="890219" y="775"/>
                  </a:lnTo>
                  <a:lnTo>
                    <a:pt x="892645" y="1981"/>
                  </a:lnTo>
                  <a:lnTo>
                    <a:pt x="894753" y="3696"/>
                  </a:lnTo>
                  <a:lnTo>
                    <a:pt x="940651" y="49580"/>
                  </a:lnTo>
                  <a:lnTo>
                    <a:pt x="942226" y="51511"/>
                  </a:lnTo>
                  <a:lnTo>
                    <a:pt x="943407" y="53708"/>
                  </a:lnTo>
                  <a:lnTo>
                    <a:pt x="944131" y="56083"/>
                  </a:lnTo>
                  <a:lnTo>
                    <a:pt x="944371" y="58572"/>
                  </a:lnTo>
                  <a:lnTo>
                    <a:pt x="944131" y="61049"/>
                  </a:lnTo>
                  <a:lnTo>
                    <a:pt x="943407" y="63424"/>
                  </a:lnTo>
                  <a:lnTo>
                    <a:pt x="942226" y="65621"/>
                  </a:lnTo>
                  <a:lnTo>
                    <a:pt x="940651" y="67551"/>
                  </a:lnTo>
                  <a:lnTo>
                    <a:pt x="894753" y="113436"/>
                  </a:lnTo>
                  <a:lnTo>
                    <a:pt x="892645" y="115151"/>
                  </a:lnTo>
                  <a:lnTo>
                    <a:pt x="890219" y="116357"/>
                  </a:lnTo>
                  <a:lnTo>
                    <a:pt x="887578" y="117030"/>
                  </a:lnTo>
                  <a:lnTo>
                    <a:pt x="884872" y="117132"/>
                  </a:lnTo>
                  <a:lnTo>
                    <a:pt x="882193" y="116649"/>
                  </a:lnTo>
                  <a:lnTo>
                    <a:pt x="879691" y="115608"/>
                  </a:lnTo>
                  <a:lnTo>
                    <a:pt x="877457" y="114059"/>
                  </a:lnTo>
                  <a:lnTo>
                    <a:pt x="875614" y="112077"/>
                  </a:lnTo>
                  <a:lnTo>
                    <a:pt x="874217" y="109741"/>
                  </a:lnTo>
                  <a:lnTo>
                    <a:pt x="873366" y="107162"/>
                  </a:lnTo>
                  <a:lnTo>
                    <a:pt x="873074" y="104457"/>
                  </a:lnTo>
                  <a:lnTo>
                    <a:pt x="873074" y="94208"/>
                  </a:lnTo>
                  <a:lnTo>
                    <a:pt x="12700" y="94208"/>
                  </a:lnTo>
                  <a:lnTo>
                    <a:pt x="10224" y="93967"/>
                  </a:lnTo>
                  <a:lnTo>
                    <a:pt x="7836" y="93243"/>
                  </a:lnTo>
                  <a:lnTo>
                    <a:pt x="5640" y="92075"/>
                  </a:lnTo>
                  <a:lnTo>
                    <a:pt x="3721" y="90501"/>
                  </a:lnTo>
                  <a:lnTo>
                    <a:pt x="2134" y="88569"/>
                  </a:lnTo>
                  <a:lnTo>
                    <a:pt x="965" y="86373"/>
                  </a:lnTo>
                  <a:lnTo>
                    <a:pt x="241" y="83998"/>
                  </a:lnTo>
                  <a:lnTo>
                    <a:pt x="0" y="81508"/>
                  </a:lnTo>
                  <a:lnTo>
                    <a:pt x="0" y="35623"/>
                  </a:lnTo>
                  <a:lnTo>
                    <a:pt x="241" y="33147"/>
                  </a:lnTo>
                  <a:lnTo>
                    <a:pt x="965" y="30759"/>
                  </a:lnTo>
                  <a:lnTo>
                    <a:pt x="2134" y="28561"/>
                  </a:lnTo>
                  <a:lnTo>
                    <a:pt x="3721" y="26644"/>
                  </a:lnTo>
                  <a:lnTo>
                    <a:pt x="5640" y="25057"/>
                  </a:lnTo>
                  <a:lnTo>
                    <a:pt x="7836" y="23888"/>
                  </a:lnTo>
                  <a:lnTo>
                    <a:pt x="10224" y="23164"/>
                  </a:lnTo>
                  <a:lnTo>
                    <a:pt x="12700" y="22923"/>
                  </a:lnTo>
                  <a:lnTo>
                    <a:pt x="873074" y="22923"/>
                  </a:lnTo>
                  <a:lnTo>
                    <a:pt x="873074" y="12674"/>
                  </a:lnTo>
                  <a:lnTo>
                    <a:pt x="873366" y="9969"/>
                  </a:lnTo>
                  <a:lnTo>
                    <a:pt x="874217" y="7391"/>
                  </a:lnTo>
                  <a:lnTo>
                    <a:pt x="875614" y="5054"/>
                  </a:lnTo>
                  <a:lnTo>
                    <a:pt x="877457" y="3073"/>
                  </a:lnTo>
                  <a:lnTo>
                    <a:pt x="879691" y="1524"/>
                  </a:lnTo>
                  <a:lnTo>
                    <a:pt x="882193" y="483"/>
                  </a:lnTo>
                  <a:lnTo>
                    <a:pt x="884872" y="0"/>
                  </a:lnTo>
                  <a:moveTo>
                    <a:pt x="896341" y="42672"/>
                  </a:moveTo>
                  <a:lnTo>
                    <a:pt x="894753" y="44602"/>
                  </a:lnTo>
                  <a:lnTo>
                    <a:pt x="892835" y="46177"/>
                  </a:lnTo>
                  <a:lnTo>
                    <a:pt x="890638" y="47358"/>
                  </a:lnTo>
                  <a:lnTo>
                    <a:pt x="888251" y="48069"/>
                  </a:lnTo>
                  <a:lnTo>
                    <a:pt x="885774" y="48323"/>
                  </a:lnTo>
                  <a:lnTo>
                    <a:pt x="25400" y="48323"/>
                  </a:lnTo>
                  <a:lnTo>
                    <a:pt x="25400" y="68808"/>
                  </a:lnTo>
                  <a:lnTo>
                    <a:pt x="885774" y="68808"/>
                  </a:lnTo>
                  <a:lnTo>
                    <a:pt x="888251" y="69062"/>
                  </a:lnTo>
                  <a:lnTo>
                    <a:pt x="890638" y="69786"/>
                  </a:lnTo>
                  <a:lnTo>
                    <a:pt x="892835" y="70955"/>
                  </a:lnTo>
                  <a:lnTo>
                    <a:pt x="894753" y="72529"/>
                  </a:lnTo>
                  <a:lnTo>
                    <a:pt x="896341" y="74461"/>
                  </a:lnTo>
                  <a:lnTo>
                    <a:pt x="896852" y="75421"/>
                  </a:lnTo>
                  <a:lnTo>
                    <a:pt x="913708" y="58565"/>
                  </a:lnTo>
                  <a:lnTo>
                    <a:pt x="896852" y="41710"/>
                  </a:lnTo>
                </a:path>
              </a:pathLst>
            </a:custGeom>
            <a:solidFill>
              <a:srgbClr val="8C3836">
                <a:alpha val="100000"/>
              </a:srgbClr>
            </a:solidFill>
          </p:spPr>
        </p:sp>
      </p:grpSp>
    </p:spTree>
    <p:extLst>
      <p:ext uri="{90F286E6-82C8-4F61-A39A-7D5F8AA1B2EC}"/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6" name="Combination 172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727" name="VectorPath 172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728" name="VectorPath 172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729" name="TextBox1729"/>
          <p:cNvSpPr txBox="1"/>
          <p:nvPr/>
        </p:nvSpPr>
        <p:spPr>
          <a:xfrm>
            <a:off x="802323" y="345580"/>
            <a:ext cx="383032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4-Jmeter元件和组件的介绍</a:t>
            </a:r>
          </a:p>
        </p:txBody>
      </p:sp>
      <p:sp>
        <p:nvSpPr>
          <p:cNvPr id="1731" name="VectorPath 173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732" name="E42899C6-89D6-4322-D13A-7004FC24352F"/>
          <p:cNvPicPr>
            <a:picLocks noChangeAspect="1"/>
          </p:cNvPicPr>
          <p:nvPr/>
        </p:nvPicPr>
        <p:blipFill>
          <a:blip r:embed="rId2" cstate="print">
            <a:extLst>
              <a:ext uri="{CB2B4F58-831B-409A-4E2C-06D8C5B9C7BD}"/>
            </a:extLst>
          </a:blip>
          <a:srcRect/>
          <a:stretch>
            <a:fillRect/>
          </a:stretch>
        </p:blipFill>
        <p:spPr>
          <a:xfrm>
            <a:off x="8534400" y="2086356"/>
            <a:ext cx="2429256" cy="4727448"/>
          </a:xfrm>
          <a:prstGeom prst="rect">
            <a:avLst/>
          </a:prstGeom>
        </p:spPr>
      </p:pic>
      <p:pic>
        <p:nvPicPr>
          <p:cNvPr id="1733" name="ED8B1A96-E961-4368-FA61-AEDF77D80D08"/>
          <p:cNvPicPr>
            <a:picLocks noChangeAspect="1"/>
          </p:cNvPicPr>
          <p:nvPr/>
        </p:nvPicPr>
        <p:blipFill>
          <a:blip r:embed="rId3" cstate="print">
            <a:extLst>
              <a:ext uri="{A722F86E-FC35-4576-D4D7-F365F080392C}"/>
            </a:extLst>
          </a:blip>
          <a:srcRect/>
          <a:stretch>
            <a:fillRect/>
          </a:stretch>
        </p:blipFill>
        <p:spPr>
          <a:xfrm>
            <a:off x="2849880" y="2086356"/>
            <a:ext cx="2468880" cy="4771644"/>
          </a:xfrm>
          <a:prstGeom prst="rect">
            <a:avLst/>
          </a:prstGeom>
        </p:spPr>
      </p:pic>
      <p:sp>
        <p:nvSpPr>
          <p:cNvPr id="1734" name="TextBox1734"/>
          <p:cNvSpPr txBox="1"/>
          <p:nvPr/>
        </p:nvSpPr>
        <p:spPr>
          <a:xfrm>
            <a:off x="802323" y="1146414"/>
            <a:ext cx="7597597" cy="1251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组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件的基本介绍</a:t>
            </a:r>
          </a:p>
          <a:p>
            <a:pPr marL="0" marR="0" indent="0" eaLnBrk="0">
              <a:lnSpc>
                <a:spcPct val="18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749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组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件：实现独立的某个功能（类似于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方法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</a:t>
            </a:r>
          </a:p>
          <a:p>
            <a:pPr marL="0" marR="0" indent="0" eaLnBrk="0">
              <a:lnSpc>
                <a:spcPct val="16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44526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例如：取样器的组件</a:t>
            </a:r>
            <a:r>
              <a:rPr lang="en-US" altLang="zh-CN" sz="1400" kern="0" spc="2918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</a:t>
            </a:r>
            <a:r>
              <a:rPr lang="en-US" altLang="zh-CN" sz="1400" kern="0" spc="0" baseline="0" noProof="0" dirty="0">
                <a:solidFill>
                  <a:srgbClr val="40404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如：逻辑控制器的组件</a:t>
            </a:r>
          </a:p>
        </p:txBody>
      </p:sp>
      <p:sp>
        <p:nvSpPr>
          <p:cNvPr id="1737" name="VectorPath 173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738" name="VectorPath 173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88E0820A-2F38-432A-735E-1CB981F75D59}"/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39" name="Combination 173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740" name="VectorPath 174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741" name="VectorPath 174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742" name="TextBox1742"/>
          <p:cNvSpPr txBox="1"/>
          <p:nvPr/>
        </p:nvSpPr>
        <p:spPr>
          <a:xfrm>
            <a:off x="802323" y="335420"/>
            <a:ext cx="383032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4-JMeter元件和组件的介绍</a:t>
            </a:r>
          </a:p>
        </p:txBody>
      </p:sp>
      <p:sp>
        <p:nvSpPr>
          <p:cNvPr id="1744" name="VectorPath 174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745" name="TextBox1745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746" name="Combination 1746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1747" name="VectorPath 1747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1748" name="VectorPath 1748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1749" name="A01EC512-5903-472B-9EB9-4954A228E731"/>
          <p:cNvPicPr>
            <a:picLocks noChangeAspect="1"/>
          </p:cNvPicPr>
          <p:nvPr/>
        </p:nvPicPr>
        <p:blipFill>
          <a:blip r:embed="rId2" cstate="print">
            <a:extLst>
              <a:ext uri="{B885692E-6202-4127-AEC2-0C20C0883A08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1750" name="TextBox1750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751" name="Combination 1751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1752" name="VectorPath 1752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1753" name="VectorPath 1753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1754" name="05C83165-AB9E-4C24-3779-FE7B3C28C5EF"/>
          <p:cNvPicPr>
            <a:picLocks noChangeAspect="1"/>
          </p:cNvPicPr>
          <p:nvPr/>
        </p:nvPicPr>
        <p:blipFill>
          <a:blip r:embed="rId3" cstate="print">
            <a:extLst>
              <a:ext uri="{A13AB1BA-24DB-49BF-3036-A55F6DBA3CA2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1756" name="TextBox1756"/>
          <p:cNvSpPr txBox="1"/>
          <p:nvPr/>
        </p:nvSpPr>
        <p:spPr>
          <a:xfrm>
            <a:off x="2835931" y="1654339"/>
            <a:ext cx="7767858" cy="4636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1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）如下接口自动化脚本的实现过程对应着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Hei" pitchFamily="49" charset="0"/>
                <a:ea typeface="SimHei" pitchFamily="49" charset="0"/>
                <a:cs typeface="SimHei" pitchFamily="49" charset="0"/>
              </a:rPr>
              <a:t>Jmeter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哪个元件？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86158" marR="0" lvl="0" indent="-342900" eaLnBrk="0">
              <a:lnSpc>
                <a:spcPct val="100000"/>
              </a:lnSpc>
              <a:spcAft>
                <a:spcPts val="1190"/>
              </a:spcAft>
              <a:buAutoNum type="arabicPeriod"/>
            </a:pPr>
            <a:r>
              <a:rPr lang="en-US" altLang="zh-CN" sz="1550" kern="0" spc="5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初</a:t>
            </a:r>
            <a:r>
              <a:rPr lang="en-US" altLang="zh-CN" sz="1550" kern="0" spc="5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始化测试</a:t>
            </a:r>
            <a:r>
              <a:rPr lang="en-US" altLang="zh-CN" sz="1550" kern="0" spc="4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</a:t>
            </a:r>
            <a:r>
              <a:rPr lang="en-US" altLang="zh-CN" sz="1550" kern="0" spc="3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据</a:t>
            </a:r>
            <a:r>
              <a:rPr lang="en-US" altLang="zh-CN" sz="1550" kern="0" spc="186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75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2325" kern="0" spc="50" baseline="860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-25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</a:t>
            </a:r>
            <a:r>
              <a:rPr lang="en-US" altLang="zh-CN" sz="2325" kern="0" spc="0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置元件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190"/>
              </a:spcAft>
              <a:buAutoNum type="arabicPeriod"/>
            </a:pPr>
            <a:r>
              <a:rPr lang="en-US" altLang="zh-CN" sz="1550" kern="0" spc="5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对</a:t>
            </a:r>
            <a:r>
              <a:rPr lang="en-US" altLang="zh-CN" sz="1550" kern="0" spc="5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请求参数进行</a:t>
            </a:r>
            <a:r>
              <a:rPr lang="en-US" altLang="zh-CN" sz="1550" kern="0" spc="4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赋</a:t>
            </a:r>
            <a:r>
              <a:rPr lang="en-US" altLang="zh-CN" sz="1550" kern="0" spc="3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值</a:t>
            </a:r>
            <a:r>
              <a:rPr lang="en-US" altLang="zh-CN" sz="1550" kern="0" spc="154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75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2325" kern="0" spc="50" baseline="860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-25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前</a:t>
            </a:r>
            <a:r>
              <a:rPr lang="en-US" altLang="zh-CN" sz="2325" kern="0" spc="0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置处理器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190"/>
              </a:spcAft>
              <a:buAutoNum type="arabicPeriod"/>
            </a:pPr>
            <a:r>
              <a:rPr lang="en-US" altLang="zh-CN" sz="1550" kern="0" spc="4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调</a:t>
            </a:r>
            <a:r>
              <a:rPr lang="en-US" altLang="zh-CN" sz="1550" kern="0" spc="4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用GET/POST方</a:t>
            </a:r>
            <a:r>
              <a:rPr lang="en-US" altLang="zh-CN" sz="1550" kern="0" spc="3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法</a:t>
            </a:r>
            <a:r>
              <a:rPr lang="en-US" altLang="zh-CN" sz="1550" kern="0" spc="2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发送请求</a:t>
            </a:r>
            <a:r>
              <a:rPr lang="en-US" altLang="zh-CN" sz="1550" kern="0" spc="106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75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2325" kern="0" spc="50" baseline="860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-25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</a:t>
            </a:r>
            <a:r>
              <a:rPr lang="en-US" altLang="zh-CN" sz="2325" kern="0" spc="0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样器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190"/>
              </a:spcAft>
              <a:buAutoNum type="arabicPeriod"/>
            </a:pPr>
            <a:r>
              <a:rPr lang="en-US" altLang="zh-CN" sz="1550" kern="0" spc="5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</a:t>
            </a:r>
            <a:r>
              <a:rPr lang="en-US" altLang="zh-CN" sz="1550" kern="0" spc="5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取响应中特定字段</a:t>
            </a:r>
            <a:r>
              <a:rPr lang="en-US" altLang="zh-CN" sz="1550" kern="0" spc="4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的</a:t>
            </a:r>
            <a:r>
              <a:rPr lang="en-US" altLang="zh-CN" sz="1550" kern="0" spc="3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值</a:t>
            </a:r>
            <a:r>
              <a:rPr lang="en-US" altLang="zh-CN" sz="1550" kern="0" spc="122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75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2325" kern="0" spc="50" baseline="860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-25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</a:t>
            </a:r>
            <a:r>
              <a:rPr lang="en-US" altLang="zh-CN" sz="2325" kern="0" spc="0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置处理器</a:t>
            </a:r>
          </a:p>
          <a:p>
            <a:pPr marL="1786158" marR="0" lvl="0" indent="-342900" eaLnBrk="0">
              <a:lnSpc>
                <a:spcPct val="100000"/>
              </a:lnSpc>
              <a:spcAft>
                <a:spcPts val="1190"/>
              </a:spcAft>
              <a:buAutoNum type="arabicPeriod"/>
            </a:pPr>
            <a:r>
              <a:rPr lang="en-US" altLang="zh-CN" sz="1550" kern="0" spc="5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对</a:t>
            </a:r>
            <a:r>
              <a:rPr lang="en-US" altLang="zh-CN" sz="1550" kern="0" spc="5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提取出来的值与预期结果进行</a:t>
            </a:r>
            <a:r>
              <a:rPr lang="en-US" altLang="zh-CN" sz="1550" kern="0" spc="4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对</a:t>
            </a:r>
            <a:r>
              <a:rPr lang="en-US" altLang="zh-CN" sz="1550" kern="0" spc="3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比</a:t>
            </a:r>
            <a:r>
              <a:rPr lang="en-US" altLang="zh-CN" sz="1550" kern="0" spc="42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75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2325" kern="0" spc="50" baseline="860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-25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断</a:t>
            </a:r>
            <a:r>
              <a:rPr lang="en-US" altLang="zh-CN" sz="2325" kern="0" spc="0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言</a:t>
            </a:r>
          </a:p>
          <a:p>
            <a:pPr marL="1786158" marR="0" lvl="0" indent="-342900" eaLnBrk="0">
              <a:lnSpc>
                <a:spcPct val="100485"/>
              </a:lnSpc>
              <a:buAutoNum type="arabicPeriod"/>
            </a:pPr>
            <a:r>
              <a:rPr lang="en-US" altLang="zh-CN" sz="1550" kern="0" spc="5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550" kern="0" spc="5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控制台查看脚本运行的</a:t>
            </a:r>
            <a:r>
              <a:rPr lang="en-US" altLang="zh-CN" sz="1550" kern="0" spc="4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  <a:r>
              <a:rPr lang="en-US" altLang="zh-CN" sz="1550" kern="0" spc="3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</a:t>
            </a:r>
            <a:r>
              <a:rPr lang="en-US" altLang="zh-CN" sz="1550" kern="0" spc="900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75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2325" kern="0" spc="50" baseline="860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325" kern="0" spc="-25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监</a:t>
            </a:r>
            <a:r>
              <a:rPr lang="en-US" altLang="zh-CN" sz="2325" kern="0" spc="0" baseline="8602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听器</a:t>
            </a:r>
          </a:p>
          <a:p>
            <a:pPr marL="0" marR="0" indent="0" eaLnBrk="0">
              <a:lnSpc>
                <a:spcPct val="128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（2）元件与组件有什么关系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元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件：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多个类似功能组件的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容器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（类似于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组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件：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容器中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实现独立的某个功能（类似于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方法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）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2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1757" name="VectorPath 1757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758" name="VectorPath 1758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21ED0782-7E71-4E6F-820C-5CFBCD0996F1}"/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9" name="Combination 1759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760" name="VectorPath 1760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761" name="VectorPath 1761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762" name="TextBox1762"/>
          <p:cNvSpPr txBox="1"/>
          <p:nvPr/>
        </p:nvSpPr>
        <p:spPr>
          <a:xfrm>
            <a:off x="802323" y="345580"/>
            <a:ext cx="44424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5-Jmeter元件作用域和执行顺序</a:t>
            </a:r>
          </a:p>
        </p:txBody>
      </p:sp>
      <p:sp>
        <p:nvSpPr>
          <p:cNvPr id="1764" name="VectorPath 1764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765" name="F3C09A1D-D368-4FE6-78B3-29BCDF32B485"/>
          <p:cNvPicPr>
            <a:picLocks noChangeAspect="1"/>
          </p:cNvPicPr>
          <p:nvPr/>
        </p:nvPicPr>
        <p:blipFill>
          <a:blip r:embed="rId2" cstate="print">
            <a:extLst>
              <a:ext uri="{A319B95C-8269-4EF1-BDCE-5E96F4982119}"/>
            </a:extLst>
          </a:blip>
          <a:srcRect/>
          <a:stretch>
            <a:fillRect/>
          </a:stretch>
        </p:blipFill>
        <p:spPr>
          <a:xfrm>
            <a:off x="1556004" y="2162556"/>
            <a:ext cx="3540252" cy="3017520"/>
          </a:xfrm>
          <a:prstGeom prst="rect">
            <a:avLst/>
          </a:prstGeom>
        </p:spPr>
      </p:pic>
      <p:sp>
        <p:nvSpPr>
          <p:cNvPr id="1766" name="TextBox1766"/>
          <p:cNvSpPr txBox="1"/>
          <p:nvPr/>
        </p:nvSpPr>
        <p:spPr>
          <a:xfrm>
            <a:off x="1134059" y="1202302"/>
            <a:ext cx="8550758" cy="5379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元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件的作用域</a:t>
            </a:r>
          </a:p>
          <a:p>
            <a:pPr marL="0" marR="0" indent="0" eaLnBrk="0">
              <a:lnSpc>
                <a:spcPct val="18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749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元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件的作用域：是靠测试计划的树形结构中元件的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父子关系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来确定的。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6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749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提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示：所有的组件都是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以取样器为核心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来运行的。组件添加的位置不同，生效的取样器也不同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1768" name="VectorPath 176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769" name="VectorPath 176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A93C8A10-D4DC-4C59-5AE9-9ACAC8776B90}"/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0" name="Combination 177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771" name="VectorPath 177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772" name="VectorPath 177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773" name="TextBox1773"/>
          <p:cNvSpPr txBox="1"/>
          <p:nvPr/>
        </p:nvSpPr>
        <p:spPr>
          <a:xfrm>
            <a:off x="802323" y="345580"/>
            <a:ext cx="44424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5-Jmeter元件作用域和执行顺序</a:t>
            </a:r>
          </a:p>
        </p:txBody>
      </p:sp>
      <p:sp>
        <p:nvSpPr>
          <p:cNvPr id="1775" name="VectorPath 177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776" name="CEE70B22-B13C-404A-9D31-DB887ECDECEE"/>
          <p:cNvPicPr>
            <a:picLocks noChangeAspect="1"/>
          </p:cNvPicPr>
          <p:nvPr/>
        </p:nvPicPr>
        <p:blipFill>
          <a:blip r:embed="rId2" cstate="print">
            <a:extLst>
              <a:ext uri="{9DD8FFCF-1DBC-4812-CC49-4438974C540E}"/>
            </a:extLst>
          </a:blip>
          <a:srcRect/>
          <a:stretch>
            <a:fillRect/>
          </a:stretch>
        </p:blipFill>
        <p:spPr>
          <a:xfrm>
            <a:off x="8151876" y="1967484"/>
            <a:ext cx="2999233" cy="2723388"/>
          </a:xfrm>
          <a:prstGeom prst="rect">
            <a:avLst/>
          </a:prstGeom>
        </p:spPr>
      </p:pic>
      <p:sp>
        <p:nvSpPr>
          <p:cNvPr id="1777" name="TextBox1777"/>
          <p:cNvSpPr txBox="1"/>
          <p:nvPr/>
        </p:nvSpPr>
        <p:spPr>
          <a:xfrm>
            <a:off x="802323" y="1146414"/>
            <a:ext cx="6812064" cy="3491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元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件的作用域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6949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用域的原则：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462699" marR="0" lvl="0" indent="-285750" eaLnBrk="0">
              <a:lnSpc>
                <a:spcPct val="100000"/>
              </a:lnSpc>
              <a:spcAft>
                <a:spcPts val="135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样器：核心，不和其他元件相互作用，没有作用域</a:t>
            </a:r>
          </a:p>
          <a:p>
            <a:pPr marL="462699" marR="0" lvl="0" indent="-285750" eaLnBrk="0">
              <a:lnSpc>
                <a:spcPct val="100000"/>
              </a:lnSpc>
              <a:spcAft>
                <a:spcPts val="135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辑控制器：只对其子节点中的取样器和逻辑控制器起作用</a:t>
            </a:r>
          </a:p>
          <a:p>
            <a:pPr marL="462699" marR="0" lvl="0" indent="-285750" eaLnBrk="0">
              <a:lnSpc>
                <a:spcPct val="100000"/>
              </a:lnSpc>
              <a:spcAft>
                <a:spcPts val="135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其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他元件：</a:t>
            </a:r>
          </a:p>
          <a:p>
            <a:pPr marL="919899" marR="0" lvl="1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果是某个取样器的子节点，则该元件只对其父节点起作用</a:t>
            </a:r>
          </a:p>
          <a:p>
            <a:pPr marL="919899" marR="0" lvl="1" indent="-285750" eaLnBrk="0">
              <a:lnSpc>
                <a:spcPct val="127419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如果其父节点不是取样器，则其作用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域是该元件父节点下的其他所</a:t>
            </a:r>
            <a:r>
              <a:rPr lang="en-US" altLang="zh-CN" sz="155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有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后代节点（包括子节点，子节点的子节点等）</a:t>
            </a:r>
          </a:p>
        </p:txBody>
      </p:sp>
      <p:sp>
        <p:nvSpPr>
          <p:cNvPr id="1780" name="VectorPath 178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781" name="VectorPath 1781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2AC6A81C-8B52-4C8A-ED40-332D12DB3090}"/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Combination 10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06" name="VectorPath 10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07" name="VectorPath 10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08" name="TextBox108"/>
          <p:cNvSpPr txBox="1"/>
          <p:nvPr/>
        </p:nvSpPr>
        <p:spPr>
          <a:xfrm>
            <a:off x="802323" y="345580"/>
            <a:ext cx="35204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1-为什么要学习性能测试</a:t>
            </a:r>
          </a:p>
        </p:txBody>
      </p:sp>
      <p:sp>
        <p:nvSpPr>
          <p:cNvPr id="110" name="VectorPath 11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11" name="1872596A-A5BD-47E5-A153-BD01EBC49582"/>
          <p:cNvPicPr>
            <a:picLocks noChangeAspect="1"/>
          </p:cNvPicPr>
          <p:nvPr/>
        </p:nvPicPr>
        <p:blipFill>
          <a:blip r:embed="rId2" cstate="print">
            <a:extLst>
              <a:ext uri="{7C16F0A7-0E0C-4684-58C4-C6C5A7F7C08A}"/>
            </a:extLst>
          </a:blip>
          <a:srcRect/>
          <a:stretch>
            <a:fillRect/>
          </a:stretch>
        </p:blipFill>
        <p:spPr>
          <a:xfrm>
            <a:off x="958596" y="1994916"/>
            <a:ext cx="2939796" cy="3701796"/>
          </a:xfrm>
          <a:prstGeom prst="rect">
            <a:avLst/>
          </a:prstGeom>
        </p:spPr>
      </p:pic>
      <p:sp>
        <p:nvSpPr>
          <p:cNvPr id="112" name="TextBox112"/>
          <p:cNvSpPr txBox="1"/>
          <p:nvPr/>
        </p:nvSpPr>
        <p:spPr>
          <a:xfrm>
            <a:off x="787400" y="1125179"/>
            <a:ext cx="9254236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学</a:t>
            </a:r>
            <a:r>
              <a:rPr lang="en-US" altLang="zh-CN" sz="17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习性能测试，掌握性能测试工</a:t>
            </a:r>
          </a:p>
        </p:txBody>
      </p:sp>
      <p:sp>
        <p:nvSpPr>
          <p:cNvPr id="114" name="TextBox114"/>
          <p:cNvSpPr txBox="1"/>
          <p:nvPr/>
        </p:nvSpPr>
        <p:spPr>
          <a:xfrm>
            <a:off x="4465320" y="1151737"/>
            <a:ext cx="458470" cy="228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714"/>
              </a:lnSpc>
            </a:pPr>
            <a:r>
              <a:rPr lang="en-US" altLang="zh-CN" sz="2625" kern="0" spc="65" baseline="-61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帮</a:t>
            </a:r>
            <a:r>
              <a:rPr lang="en-US" altLang="zh-CN" sz="2625" kern="0" spc="50" baseline="-6137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助</a:t>
            </a:r>
          </a:p>
        </p:txBody>
      </p:sp>
      <p:pic>
        <p:nvPicPr>
          <p:cNvPr id="115" name="BB4E69F6-1BC3-4F6A-764A-9C487445BF81"/>
          <p:cNvPicPr>
            <a:picLocks noChangeAspect="1"/>
          </p:cNvPicPr>
          <p:nvPr/>
        </p:nvPicPr>
        <p:blipFill>
          <a:blip r:embed="rId3" cstate="print">
            <a:extLst>
              <a:ext uri="{70E0E22E-E002-4FBA-5137-D418340C35B0}"/>
            </a:extLst>
          </a:blip>
          <a:srcRect/>
          <a:stretch>
            <a:fillRect/>
          </a:stretch>
        </p:blipFill>
        <p:spPr>
          <a:xfrm>
            <a:off x="4892041" y="1569720"/>
            <a:ext cx="5149596" cy="4692396"/>
          </a:xfrm>
          <a:prstGeom prst="rect">
            <a:avLst/>
          </a:prstGeom>
        </p:spPr>
      </p:pic>
      <p:sp>
        <p:nvSpPr>
          <p:cNvPr id="116" name="TextBox116"/>
          <p:cNvSpPr txBox="1"/>
          <p:nvPr/>
        </p:nvSpPr>
        <p:spPr>
          <a:xfrm>
            <a:off x="4892041" y="1125179"/>
            <a:ext cx="5149596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3020" marR="0" indent="0" eaLnBrk="0">
              <a:lnSpc>
                <a:spcPct val="100000"/>
              </a:lnSpc>
            </a:pPr>
            <a:r>
              <a:rPr lang="en-US" altLang="zh-CN" sz="2625" kern="0" spc="9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拿</a:t>
            </a:r>
            <a:r>
              <a:rPr lang="en-US" altLang="zh-CN" sz="2625" kern="0" spc="80" baseline="-1814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到</a:t>
            </a:r>
            <a:r>
              <a:rPr lang="en-US" altLang="zh-CN" sz="2625" kern="0" spc="75" baseline="-1814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高薪</a:t>
            </a:r>
          </a:p>
        </p:txBody>
      </p:sp>
      <p:grpSp>
        <p:nvGrpSpPr>
          <p:cNvPr id="119" name="Combination 119"/>
          <p:cNvGrpSpPr/>
          <p:nvPr/>
        </p:nvGrpSpPr>
        <p:grpSpPr>
          <a:xfrm>
            <a:off x="0" y="6786372"/>
            <a:ext cx="12192000" cy="71628"/>
            <a:chOff x="0" y="6786372"/>
            <a:chExt cx="12192000" cy="71628"/>
          </a:xfrm>
        </p:grpSpPr>
        <p:sp>
          <p:nvSpPr>
            <p:cNvPr id="120" name="VectorPath 120"/>
            <p:cNvSpPr/>
            <p:nvPr/>
          </p:nvSpPr>
          <p:spPr>
            <a:xfrm>
              <a:off x="10890504" y="6786372"/>
              <a:ext cx="1301496" cy="71628"/>
            </a:xfrm>
            <a:custGeom>
              <a:avLst/>
              <a:gdLst/>
              <a:ahLst/>
              <a:cxnLst/>
              <a:rect l="l" t="t" r="r" b="b"/>
              <a:pathLst>
                <a:path w="1301496" h="71628">
                  <a:moveTo>
                    <a:pt x="0" y="0"/>
                  </a:moveTo>
                  <a:lnTo>
                    <a:pt x="1301496" y="0"/>
                  </a:lnTo>
                  <a:lnTo>
                    <a:pt x="130149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  <p:sp>
          <p:nvSpPr>
            <p:cNvPr id="121" name="VectorPath 121"/>
            <p:cNvSpPr/>
            <p:nvPr/>
          </p:nvSpPr>
          <p:spPr>
            <a:xfrm>
              <a:off x="0" y="6786372"/>
              <a:ext cx="10818876" cy="71628"/>
            </a:xfrm>
            <a:custGeom>
              <a:avLst/>
              <a:gdLst/>
              <a:ahLst/>
              <a:cxnLst/>
              <a:rect l="l" t="t" r="r" b="b"/>
              <a:pathLst>
                <a:path w="10818876" h="71628">
                  <a:moveTo>
                    <a:pt x="0" y="0"/>
                  </a:moveTo>
                  <a:lnTo>
                    <a:pt x="10818876" y="0"/>
                  </a:lnTo>
                  <a:lnTo>
                    <a:pt x="10818876" y="71628"/>
                  </a:lnTo>
                  <a:lnTo>
                    <a:pt x="0" y="71628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</p:spTree>
    <p:extLst>
      <p:ext uri="{5659E6E2-DEB6-441D-FEA5-A80578809CE1}"/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2" name="Combination 1782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783" name="VectorPath 1783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784" name="VectorPath 1784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785" name="TextBox1785"/>
          <p:cNvSpPr txBox="1"/>
          <p:nvPr/>
        </p:nvSpPr>
        <p:spPr>
          <a:xfrm>
            <a:off x="802323" y="345580"/>
            <a:ext cx="44424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5-Jmeter元件作用域和执行顺序</a:t>
            </a:r>
          </a:p>
        </p:txBody>
      </p:sp>
      <p:sp>
        <p:nvSpPr>
          <p:cNvPr id="1787" name="VectorPath 1787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788" name="867DA28E-28A3-4D04-C989-50A6D4F0758E"/>
          <p:cNvPicPr>
            <a:picLocks noChangeAspect="1"/>
          </p:cNvPicPr>
          <p:nvPr/>
        </p:nvPicPr>
        <p:blipFill>
          <a:blip r:embed="rId2" cstate="print">
            <a:extLst>
              <a:ext uri="{105849C5-7C8C-4032-71F4-993BF9017C47}"/>
            </a:extLst>
          </a:blip>
          <a:srcRect/>
          <a:stretch>
            <a:fillRect/>
          </a:stretch>
        </p:blipFill>
        <p:spPr>
          <a:xfrm>
            <a:off x="6251449" y="1987296"/>
            <a:ext cx="2999232" cy="2723388"/>
          </a:xfrm>
          <a:prstGeom prst="rect">
            <a:avLst/>
          </a:prstGeom>
        </p:spPr>
      </p:pic>
      <p:sp>
        <p:nvSpPr>
          <p:cNvPr id="1789" name="TextBox1789"/>
          <p:cNvSpPr txBox="1"/>
          <p:nvPr/>
        </p:nvSpPr>
        <p:spPr>
          <a:xfrm>
            <a:off x="802323" y="1146414"/>
            <a:ext cx="3898684" cy="4381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元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件的执行顺序</a:t>
            </a:r>
          </a:p>
          <a:p>
            <a:pPr marL="0" marR="0" indent="0" eaLnBrk="0">
              <a:lnSpc>
                <a:spcPct val="150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1333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6949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一个作用域下不同类型元件：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19849" marR="0" lvl="0" indent="-342900" eaLnBrk="0">
              <a:lnSpc>
                <a:spcPct val="98511"/>
              </a:lnSpc>
              <a:spcAft>
                <a:spcPts val="1175"/>
              </a:spcAft>
              <a:buAutoNum type="arabicPeriod"/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配置元件(config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elements)</a:t>
            </a:r>
          </a:p>
          <a:p>
            <a:pPr marL="519849" marR="0" lvl="0" indent="-342900" eaLnBrk="0">
              <a:lnSpc>
                <a:spcPct val="98511"/>
              </a:lnSpc>
              <a:spcAft>
                <a:spcPts val="1175"/>
              </a:spcAft>
              <a:buAutoNum type="arabicPeriod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前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置处理程序(Per-processors)</a:t>
            </a:r>
          </a:p>
          <a:p>
            <a:pPr marL="519849" marR="0" lvl="0" indent="-342900" eaLnBrk="0">
              <a:lnSpc>
                <a:spcPct val="98511"/>
              </a:lnSpc>
              <a:spcAft>
                <a:spcPts val="1175"/>
              </a:spcAft>
              <a:buAutoNum type="arabicPeriod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时器(timers)</a:t>
            </a:r>
          </a:p>
          <a:p>
            <a:pPr marL="519849" marR="0" lvl="0" indent="-342900" eaLnBrk="0">
              <a:lnSpc>
                <a:spcPct val="98511"/>
              </a:lnSpc>
              <a:spcAft>
                <a:spcPts val="1175"/>
              </a:spcAft>
              <a:buAutoNum type="arabicPeriod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样器(Sampler)</a:t>
            </a:r>
          </a:p>
          <a:p>
            <a:pPr marL="519849" marR="0" lvl="0" indent="-342900" eaLnBrk="0">
              <a:lnSpc>
                <a:spcPct val="98511"/>
              </a:lnSpc>
              <a:spcAft>
                <a:spcPts val="1175"/>
              </a:spcAft>
              <a:buAutoNum type="arabicPeriod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置处理程序(Post-processors)</a:t>
            </a:r>
          </a:p>
          <a:p>
            <a:pPr marL="519849" marR="0" lvl="0" indent="-342900" eaLnBrk="0">
              <a:lnSpc>
                <a:spcPct val="98511"/>
              </a:lnSpc>
              <a:spcAft>
                <a:spcPts val="1175"/>
              </a:spcAft>
              <a:buAutoNum type="arabicPeriod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断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言(Assertions)</a:t>
            </a:r>
          </a:p>
          <a:p>
            <a:pPr marL="519849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监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听器(Listeners)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6949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一个作用域下多个相同类型元件：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19849" marR="0" lvl="0" indent="-342900" eaLnBrk="0">
              <a:lnSpc>
                <a:spcPct val="102083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按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照在测试计划中从上到下的顺序依次执行</a:t>
            </a:r>
          </a:p>
        </p:txBody>
      </p:sp>
      <p:sp>
        <p:nvSpPr>
          <p:cNvPr id="1792" name="VectorPath 1792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793" name="VectorPath 1793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CCFDB007-B416-4DE0-9389-04858D7C916B}"/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4" name="Combination 179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795" name="VectorPath 179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796" name="VectorPath 179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797" name="TextBox1797"/>
          <p:cNvSpPr txBox="1"/>
          <p:nvPr/>
        </p:nvSpPr>
        <p:spPr>
          <a:xfrm>
            <a:off x="802323" y="335420"/>
            <a:ext cx="44424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5-Jmeter元件作用域和执行顺序</a:t>
            </a:r>
          </a:p>
        </p:txBody>
      </p:sp>
      <p:sp>
        <p:nvSpPr>
          <p:cNvPr id="1799" name="VectorPath 179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800" name="TextBox1800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801" name="Combination 1801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1802" name="VectorPath 1802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1803" name="VectorPath 1803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1804" name="94AB79B9-15BA-4BC5-B8BE-783F92B1BEA0"/>
          <p:cNvPicPr>
            <a:picLocks noChangeAspect="1"/>
          </p:cNvPicPr>
          <p:nvPr/>
        </p:nvPicPr>
        <p:blipFill>
          <a:blip r:embed="rId2" cstate="print">
            <a:extLst>
              <a:ext uri="{64D65595-FE7B-46A8-A9D3-BE5736BC8A54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1805" name="TextBox1805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806" name="Combination 1806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1807" name="VectorPath 1807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1808" name="VectorPath 1808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1809" name="FDB486A8-4AEC-4FF0-5B4B-B4EFCBB800AA"/>
          <p:cNvPicPr>
            <a:picLocks noChangeAspect="1"/>
          </p:cNvPicPr>
          <p:nvPr/>
        </p:nvPicPr>
        <p:blipFill>
          <a:blip r:embed="rId3" cstate="print">
            <a:extLst>
              <a:ext uri="{71E59ED2-E40F-42B6-635B-C0B105278100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1811" name="TextBox1811"/>
          <p:cNvSpPr txBox="1"/>
          <p:nvPr/>
        </p:nvSpPr>
        <p:spPr>
          <a:xfrm>
            <a:off x="3355900" y="981883"/>
            <a:ext cx="8409844" cy="5420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1）Jmeter元件作用域的原则？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0000"/>
              </a:lnSpc>
              <a:spcAft>
                <a:spcPts val="135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样器：核心，没有作用域</a:t>
            </a:r>
          </a:p>
          <a:p>
            <a:pPr marL="1729008" marR="0" lvl="0" indent="-285750" eaLnBrk="0">
              <a:lnSpc>
                <a:spcPct val="100000"/>
              </a:lnSpc>
              <a:spcAft>
                <a:spcPts val="1351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逻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辑控制器：只对其子节点中的取样器和逻辑控制器起作用</a:t>
            </a:r>
          </a:p>
          <a:p>
            <a:pPr marL="1729008" marR="0" lvl="0" indent="-285750" eaLnBrk="0">
              <a:lnSpc>
                <a:spcPct val="101075"/>
              </a:lnSpc>
              <a:spcAft>
                <a:spcPts val="1172"/>
              </a:spcAft>
              <a:buClr>
                <a:srgbClr val="000000"/>
              </a:buClr>
              <a:buFont typeface="Wingdings" panose="02000000000000000000" charset="0"/>
              <a:buChar char="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其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他元件：</a:t>
            </a:r>
          </a:p>
          <a:p>
            <a:pPr marL="2186208" marR="0" lvl="1" indent="-285750" eaLnBrk="0">
              <a:lnSpc>
                <a:spcPct val="104464"/>
              </a:lnSpc>
              <a:spcAft>
                <a:spcPts val="1141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果是某个取样器的子节点，则该元件只对其父节点起作用</a:t>
            </a:r>
          </a:p>
          <a:p>
            <a:pPr marL="2186208" marR="0" lvl="1" indent="-285750" eaLnBrk="0">
              <a:lnSpc>
                <a:spcPct val="125000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如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果其父节点不是取样器，则其作用域是该元件父节点下的其他所有后代节点（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包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括子节点，子节点的子节点等）</a:t>
            </a:r>
          </a:p>
          <a:p>
            <a:pPr marL="0" marR="0" indent="0" eaLnBrk="0">
              <a:lnSpc>
                <a:spcPct val="1245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2）元件的执行顺序？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</a:t>
            </a:r>
            <a:r>
              <a:rPr lang="en-US" altLang="zh-CN" sz="1550" kern="0" spc="0" baseline="0" noProof="0" dirty="0">
                <a:solidFill>
                  <a:srgbClr val="2626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一作用域下不同元件：</a:t>
            </a:r>
          </a:p>
          <a:p>
            <a:pPr marL="0" marR="0" indent="0" eaLnBrk="0">
              <a:lnSpc>
                <a:spcPct val="10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21058" marR="0" indent="0" eaLnBrk="0">
              <a:lnSpc>
                <a:spcPct val="100000"/>
              </a:lnSpc>
            </a:pP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配置元件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前置处理程序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定时器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取样器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后置处理程序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断言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40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监听器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同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一作用域下相同元件：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646458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从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上到下的顺序依次执行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71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541492" marR="0" indent="0" eaLnBrk="0">
              <a:lnSpc>
                <a:spcPct val="100000"/>
              </a:lnSpc>
            </a:pPr>
            <a:endParaRPr lang="en-US" altLang="zh-CN" sz="1800" kern="0" spc="0" baseline="0" noProof="0" dirty="0">
              <a:solidFill>
                <a:srgbClr val="000000">
                  <a:alpha val="90000"/>
                </a:srgbClr>
              </a:solidFill>
              <a:latin typeface="SimHei" pitchFamily="49" charset="0"/>
              <a:ea typeface="SimHei" pitchFamily="49" charset="0"/>
              <a:cs typeface="SimHei" pitchFamily="49" charset="0"/>
            </a:endParaRPr>
          </a:p>
        </p:txBody>
      </p:sp>
      <p:sp>
        <p:nvSpPr>
          <p:cNvPr id="1812" name="VectorPath 1812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813" name="VectorPath 1813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AE8ECC15-6F9F-43BC-CA2E-05EC78D598DE}"/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4" name="Combination 1814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815" name="VectorPath 1815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816" name="VectorPath 1816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817" name="TextBox1817"/>
          <p:cNvSpPr txBox="1"/>
          <p:nvPr/>
        </p:nvSpPr>
        <p:spPr>
          <a:xfrm>
            <a:off x="802323" y="345580"/>
            <a:ext cx="260604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-25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6-JMeter使用示例</a:t>
            </a:r>
          </a:p>
        </p:txBody>
      </p:sp>
      <p:sp>
        <p:nvSpPr>
          <p:cNvPr id="1819" name="VectorPath 1819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820" name="B4B7CA59-F55F-43FE-D57A-08BFF3483369"/>
          <p:cNvPicPr>
            <a:picLocks noChangeAspect="1"/>
          </p:cNvPicPr>
          <p:nvPr/>
        </p:nvPicPr>
        <p:blipFill>
          <a:blip r:embed="rId2" cstate="print">
            <a:extLst>
              <a:ext uri="{F122E734-2EBC-4017-43C3-6A31D780F4DC}"/>
            </a:extLst>
          </a:blip>
          <a:srcRect/>
          <a:stretch>
            <a:fillRect/>
          </a:stretch>
        </p:blipFill>
        <p:spPr>
          <a:xfrm>
            <a:off x="4997196" y="2563368"/>
            <a:ext cx="7008876" cy="2903220"/>
          </a:xfrm>
          <a:prstGeom prst="rect">
            <a:avLst/>
          </a:prstGeom>
        </p:spPr>
      </p:pic>
      <p:sp>
        <p:nvSpPr>
          <p:cNvPr id="1821" name="TextBox1821"/>
          <p:cNvSpPr txBox="1"/>
          <p:nvPr/>
        </p:nvSpPr>
        <p:spPr>
          <a:xfrm>
            <a:off x="802323" y="1146414"/>
            <a:ext cx="5697068" cy="4099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J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Meter第一个案例</a:t>
            </a:r>
          </a:p>
          <a:p>
            <a:pPr marL="0" marR="0" indent="0" eaLnBrk="0">
              <a:lnSpc>
                <a:spcPct val="187083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749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需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求：使用JMeter访问百度首页接口，并查看请求和响应信息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07493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步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骤：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55039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启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动JMeter</a:t>
            </a:r>
          </a:p>
          <a:p>
            <a:pPr marL="55039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‘测试计划’下添加‘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’</a:t>
            </a:r>
          </a:p>
          <a:p>
            <a:pPr marL="55039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‘线程组’下添加‘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HTTP请求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’取样器</a:t>
            </a:r>
          </a:p>
          <a:p>
            <a:pPr marL="55039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填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写‘HTTP请求’的相关请求数据</a:t>
            </a:r>
          </a:p>
          <a:p>
            <a:pPr marL="550393" marR="0" lvl="0" indent="-342900" eaLnBrk="0">
              <a:lnSpc>
                <a:spcPct val="100000"/>
              </a:lnSpc>
              <a:spcAft>
                <a:spcPts val="1401"/>
              </a:spcAft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在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‘线程组’下添加‘</a:t>
            </a:r>
            <a:r>
              <a:rPr lang="en-US" altLang="zh-CN" sz="1550" kern="0" spc="0" baseline="0" noProof="0" dirty="0">
                <a:solidFill>
                  <a:srgbClr val="FF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察看结果树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’监听器</a:t>
            </a:r>
          </a:p>
          <a:p>
            <a:pPr marL="550393" marR="0" lvl="0" indent="-342900" eaLnBrk="0">
              <a:lnSpc>
                <a:spcPct val="100000"/>
              </a:lnSpc>
              <a:buAutoNum type="arabicPeriod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击‘启动’按钮运行，并查看结果</a:t>
            </a:r>
          </a:p>
        </p:txBody>
      </p:sp>
      <p:sp>
        <p:nvSpPr>
          <p:cNvPr id="1824" name="VectorPath 1824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825" name="VectorPath 1825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EA36B91-3401-4A75-7599-48A92FF7FB82}"/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6" name="Combination 1826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827" name="VectorPath 1827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828" name="VectorPath 1828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829" name="TextBox1829"/>
          <p:cNvSpPr txBox="1"/>
          <p:nvPr/>
        </p:nvSpPr>
        <p:spPr>
          <a:xfrm>
            <a:off x="802323" y="345580"/>
            <a:ext cx="3985260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07-JMeter使用示例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</a:t>
            </a:r>
          </a:p>
        </p:txBody>
      </p:sp>
      <p:sp>
        <p:nvSpPr>
          <p:cNvPr id="1831" name="VectorPath 1831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832" name="68792692-33CE-4023-74E0-4438D7385287"/>
          <p:cNvPicPr>
            <a:picLocks noChangeAspect="1"/>
          </p:cNvPicPr>
          <p:nvPr/>
        </p:nvPicPr>
        <p:blipFill>
          <a:blip r:embed="rId2" cstate="print">
            <a:extLst>
              <a:ext uri="{C15FE740-D137-44EF-662E-735AAB57BBEA}"/>
            </a:extLst>
          </a:blip>
          <a:srcRect/>
          <a:stretch>
            <a:fillRect/>
          </a:stretch>
        </p:blipFill>
        <p:spPr>
          <a:xfrm>
            <a:off x="6827520" y="2284476"/>
            <a:ext cx="4413504" cy="3226308"/>
          </a:xfrm>
          <a:prstGeom prst="rect">
            <a:avLst/>
          </a:prstGeom>
        </p:spPr>
      </p:pic>
      <p:sp>
        <p:nvSpPr>
          <p:cNvPr id="1833" name="TextBox1833"/>
          <p:cNvSpPr txBox="1"/>
          <p:nvPr/>
        </p:nvSpPr>
        <p:spPr>
          <a:xfrm>
            <a:off x="950189" y="1151317"/>
            <a:ext cx="6403975" cy="35531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用：线程组就是控制JMeter用于执行测试的一组用户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位置：右键点击‘测试计划’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添加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线程（用户）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--&gt;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特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点：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拟多人操作</a:t>
            </a:r>
          </a:p>
          <a:p>
            <a:pPr marL="285750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程组可以添加多个，多个线程组可以并行或串行</a:t>
            </a:r>
          </a:p>
          <a:p>
            <a:pPr marL="285750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取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样器（请求）和逻辑控制器必须依赖线程组才能使用</a:t>
            </a:r>
          </a:p>
          <a:p>
            <a:pPr marL="285750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程组下可以添加其他元件下组件</a:t>
            </a:r>
          </a:p>
        </p:txBody>
      </p:sp>
      <p:pic>
        <p:nvPicPr>
          <p:cNvPr id="1834" name="30064AAD-9D50-413B-7A62-0DDEA1AE965A"/>
          <p:cNvPicPr>
            <a:picLocks noChangeAspect="1"/>
          </p:cNvPicPr>
          <p:nvPr/>
        </p:nvPicPr>
        <p:blipFill>
          <a:blip r:embed="rId3" cstate="print">
            <a:extLst>
              <a:ext uri="{5DB83CA4-62C8-47F3-1F07-6CBB0A7C54C6}"/>
            </a:extLst>
          </a:blip>
          <a:srcRect/>
          <a:stretch>
            <a:fillRect/>
          </a:stretch>
        </p:blipFill>
        <p:spPr>
          <a:xfrm>
            <a:off x="3468658" y="1911618"/>
            <a:ext cx="5076825" cy="3086100"/>
          </a:xfrm>
          <a:prstGeom prst="rect">
            <a:avLst/>
          </a:prstGeom>
        </p:spPr>
      </p:pic>
      <p:sp>
        <p:nvSpPr>
          <p:cNvPr id="1836" name="VectorPath 183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837" name="VectorPath 183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C853A7EF-4332-4674-5BFF-0B4AF91C9F40}"/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8" name="Combination 183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839" name="VectorPath 183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840" name="VectorPath 184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841" name="TextBox1841"/>
          <p:cNvSpPr txBox="1"/>
          <p:nvPr/>
        </p:nvSpPr>
        <p:spPr>
          <a:xfrm>
            <a:off x="802323" y="345580"/>
            <a:ext cx="398526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07-JMeter使用示例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</a:t>
            </a:r>
          </a:p>
        </p:txBody>
      </p:sp>
      <p:sp>
        <p:nvSpPr>
          <p:cNvPr id="1843" name="VectorPath 184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pic>
        <p:nvPicPr>
          <p:cNvPr id="1844" name="A7148126-0B01-413E-B905-D7313B82D6E3"/>
          <p:cNvPicPr>
            <a:picLocks noChangeAspect="1"/>
          </p:cNvPicPr>
          <p:nvPr/>
        </p:nvPicPr>
        <p:blipFill>
          <a:blip r:embed="rId2" cstate="print">
            <a:extLst>
              <a:ext uri="{AC1E6EE1-5A3D-4FBE-714C-6ACC69650469}"/>
            </a:extLst>
          </a:blip>
          <a:srcRect/>
          <a:stretch>
            <a:fillRect/>
          </a:stretch>
        </p:blipFill>
        <p:spPr>
          <a:xfrm>
            <a:off x="6769608" y="2994660"/>
            <a:ext cx="2711196" cy="2374392"/>
          </a:xfrm>
          <a:prstGeom prst="rect">
            <a:avLst/>
          </a:prstGeom>
        </p:spPr>
      </p:pic>
      <p:sp>
        <p:nvSpPr>
          <p:cNvPr id="1845" name="TextBox1845"/>
          <p:cNvSpPr txBox="1"/>
          <p:nvPr/>
        </p:nvSpPr>
        <p:spPr>
          <a:xfrm>
            <a:off x="1059510" y="1131429"/>
            <a:ext cx="6572884" cy="28917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程组分类：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程组：</a:t>
            </a:r>
          </a:p>
          <a:p>
            <a:pPr marL="0" marR="0" indent="0" eaLnBrk="0">
              <a:lnSpc>
                <a:spcPct val="9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1450" marR="0" indent="0" eaLnBrk="0">
              <a:lnSpc>
                <a:spcPct val="125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普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通的、常用的线程组，可以看做一个虚拟用户组，线程组中的每一个线程都可以</a:t>
            </a:r>
            <a:r>
              <a:rPr lang="en-US" altLang="zh-CN" sz="1400" kern="0" spc="0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理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解为一个虚拟用户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etUp线程组：</a:t>
            </a:r>
          </a:p>
          <a:p>
            <a:pPr marL="0" marR="0" indent="0" eaLnBrk="0">
              <a:lnSpc>
                <a:spcPct val="9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145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种特殊类型的线程组，可用于执行预测试操作</a:t>
            </a:r>
          </a:p>
          <a:p>
            <a:pPr marL="0" marR="0" indent="0" eaLnBrk="0">
              <a:lnSpc>
                <a:spcPct val="11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earDown线程组：</a:t>
            </a:r>
          </a:p>
          <a:p>
            <a:pPr marL="0" marR="0" indent="0" eaLnBrk="0">
              <a:lnSpc>
                <a:spcPct val="987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1450" marR="0" indent="0" eaLnBrk="0">
              <a:lnSpc>
                <a:spcPct val="100000"/>
              </a:lnSpc>
            </a:pPr>
            <a:r>
              <a:rPr lang="en-US" altLang="zh-CN" sz="140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一</a:t>
            </a:r>
            <a:r>
              <a:rPr lang="en-US" altLang="zh-CN" sz="140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种特殊类型的线程组，可用于执行测试后工作</a:t>
            </a:r>
          </a:p>
        </p:txBody>
      </p:sp>
      <p:sp>
        <p:nvSpPr>
          <p:cNvPr id="1848" name="VectorPath 1848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849" name="VectorPath 1849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707C6D16-EA8D-4A02-36FC-938A72237F0B}"/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0" name="Combination 1850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851" name="VectorPath 1851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852" name="VectorPath 1852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853" name="TextBox1853"/>
          <p:cNvSpPr txBox="1"/>
          <p:nvPr/>
        </p:nvSpPr>
        <p:spPr>
          <a:xfrm>
            <a:off x="802323" y="345580"/>
            <a:ext cx="398526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07-JMeter使用示例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</a:t>
            </a:r>
          </a:p>
        </p:txBody>
      </p:sp>
      <p:sp>
        <p:nvSpPr>
          <p:cNvPr id="1855" name="VectorPath 1855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856" name="TextBox1856"/>
          <p:cNvSpPr txBox="1"/>
          <p:nvPr/>
        </p:nvSpPr>
        <p:spPr>
          <a:xfrm>
            <a:off x="802323" y="1146414"/>
            <a:ext cx="2298700" cy="266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——</a:t>
            </a:r>
            <a:r>
              <a:rPr lang="en-US" altLang="zh-CN" sz="17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750" kern="0" spc="0" baseline="0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参数详解</a:t>
            </a:r>
          </a:p>
        </p:txBody>
      </p:sp>
      <p:pic>
        <p:nvPicPr>
          <p:cNvPr id="1857" name="3099DA5B-3B0A-4A2A-4C67-5A7EED267FED"/>
          <p:cNvPicPr>
            <a:picLocks noChangeAspect="1"/>
          </p:cNvPicPr>
          <p:nvPr/>
        </p:nvPicPr>
        <p:blipFill>
          <a:blip r:embed="rId2" cstate="print">
            <a:extLst>
              <a:ext uri="{304A3FE2-BCEA-47CA-DE40-7AE3B96B2A89}"/>
            </a:extLst>
          </a:blip>
          <a:srcRect/>
          <a:stretch>
            <a:fillRect/>
          </a:stretch>
        </p:blipFill>
        <p:spPr>
          <a:xfrm>
            <a:off x="71628" y="1635253"/>
            <a:ext cx="12027408" cy="4616196"/>
          </a:xfrm>
          <a:prstGeom prst="rect">
            <a:avLst/>
          </a:prstGeom>
        </p:spPr>
      </p:pic>
      <p:sp>
        <p:nvSpPr>
          <p:cNvPr id="1860" name="VectorPath 1860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</p:spTree>
    <p:extLst>
      <p:ext uri="{827CAF0A-2A7D-4FF3-00D8-DBE12535D2D9}"/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1" name="Combination 1861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862" name="VectorPath 1862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863" name="VectorPath 1863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864" name="TextBox1864"/>
          <p:cNvSpPr txBox="1"/>
          <p:nvPr/>
        </p:nvSpPr>
        <p:spPr>
          <a:xfrm>
            <a:off x="802323" y="345580"/>
            <a:ext cx="398526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07-JMeter使用示例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</a:t>
            </a:r>
          </a:p>
        </p:txBody>
      </p:sp>
      <p:sp>
        <p:nvSpPr>
          <p:cNvPr id="1866" name="VectorPath 1866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867" name="VectorPath 1867"/>
          <p:cNvSpPr/>
          <p:nvPr/>
        </p:nvSpPr>
        <p:spPr>
          <a:xfrm>
            <a:off x="1051403" y="1198512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868" name="TextBox1868"/>
          <p:cNvSpPr txBox="1"/>
          <p:nvPr/>
        </p:nvSpPr>
        <p:spPr>
          <a:xfrm>
            <a:off x="1148969" y="1162990"/>
            <a:ext cx="3881120" cy="2594789"/>
          </a:xfrm>
          <a:prstGeom prst="rect">
            <a:avLst/>
          </a:prstGeom>
          <a:noFill/>
        </p:spPr>
        <p:txBody>
          <a:bodyPr wrap="square" lIns="0" tIns="80645" rIns="0" bIns="0" rtlCol="0">
            <a:spAutoFit/>
          </a:bodyPr>
          <a:lstStyle/>
          <a:p>
            <a:pPr marL="202057" marR="0" indent="0" eaLnBrk="0">
              <a:lnSpc>
                <a:spcPct val="89166"/>
              </a:lnSpc>
              <a:spcBef>
                <a:spcPts val="635"/>
              </a:spcBef>
            </a:pPr>
            <a:r>
              <a:rPr lang="en-US" altLang="zh-CN" sz="3000" kern="0" spc="-15" baseline="-817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817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  <a:r>
              <a:rPr lang="en-US" altLang="zh-CN" sz="3000" kern="0" spc="3545" baseline="-817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-25" baseline="1664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编</a:t>
            </a:r>
            <a:r>
              <a:rPr lang="en-US" altLang="zh-CN" sz="2625" kern="0" spc="0" baseline="1664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写JMeter脚本，访问百度</a:t>
            </a:r>
          </a:p>
          <a:p>
            <a:pPr marL="0" marR="0" indent="0" eaLnBrk="0">
              <a:lnSpc>
                <a:spcPct val="116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求：</a:t>
            </a:r>
          </a:p>
          <a:p>
            <a:pPr marL="0" marR="0" indent="0" eaLnBrk="0">
              <a:lnSpc>
                <a:spcPct val="8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285750" marR="0" lvl="0" indent="-285750" eaLnBrk="0">
              <a:lnSpc>
                <a:spcPct val="101075"/>
              </a:lnSpc>
              <a:spcAft>
                <a:spcPts val="98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拟10个用户并行执行：</a:t>
            </a:r>
          </a:p>
          <a:p>
            <a:pPr marL="285750" marR="0" lvl="0" indent="-285750" eaLnBrk="0">
              <a:lnSpc>
                <a:spcPct val="101075"/>
              </a:lnSpc>
              <a:spcAft>
                <a:spcPts val="98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拟10个用户5s内启动完成：</a:t>
            </a:r>
          </a:p>
          <a:p>
            <a:pPr marL="285750" marR="0" lvl="0" indent="-285750" eaLnBrk="0">
              <a:lnSpc>
                <a:spcPct val="101075"/>
              </a:lnSpc>
              <a:spcAft>
                <a:spcPts val="98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拟2个用户各循环3次：</a:t>
            </a:r>
          </a:p>
          <a:p>
            <a:pPr marL="285750" marR="0" lvl="0" indent="-285750" eaLnBrk="0">
              <a:lnSpc>
                <a:spcPct val="101075"/>
              </a:lnSpc>
              <a:spcAft>
                <a:spcPts val="98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拟2个用户运行30s：</a:t>
            </a:r>
          </a:p>
          <a:p>
            <a:pPr marL="285750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拟2个用户等待10s后开始执行</a:t>
            </a:r>
          </a:p>
        </p:txBody>
      </p:sp>
      <p:sp>
        <p:nvSpPr>
          <p:cNvPr id="1869" name="VectorPath 1869"/>
          <p:cNvSpPr/>
          <p:nvPr/>
        </p:nvSpPr>
        <p:spPr>
          <a:xfrm>
            <a:off x="677024" y="1109244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1870" name="52A6A3E9-7B84-46F5-686E-661853034925"/>
          <p:cNvPicPr>
            <a:picLocks noChangeAspect="1"/>
          </p:cNvPicPr>
          <p:nvPr/>
        </p:nvPicPr>
        <p:blipFill>
          <a:blip r:embed="rId2" cstate="print">
            <a:extLst>
              <a:ext uri="{7B895072-1772-447D-9E01-FEFFBCF4702F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1873" name="VectorPath 187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874" name="VectorPath 187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74DD3519-F571-4261-8BEB-BA8987E94BDB}"/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5" name="Combination 187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876" name="VectorPath 187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877" name="VectorPath 187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878" name="TextBox1878"/>
          <p:cNvSpPr txBox="1"/>
          <p:nvPr/>
        </p:nvSpPr>
        <p:spPr>
          <a:xfrm>
            <a:off x="802323" y="335420"/>
            <a:ext cx="398526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07-JMeter使用示例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线程组</a:t>
            </a:r>
          </a:p>
        </p:txBody>
      </p:sp>
      <p:sp>
        <p:nvSpPr>
          <p:cNvPr id="1880" name="VectorPath 188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881" name="TextBox1881"/>
          <p:cNvSpPr txBox="1"/>
          <p:nvPr/>
        </p:nvSpPr>
        <p:spPr>
          <a:xfrm>
            <a:off x="1943100" y="3002986"/>
            <a:ext cx="1219200" cy="723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4750" kern="0" spc="-15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总</a:t>
            </a:r>
            <a:r>
              <a:rPr lang="en-US" altLang="zh-CN" sz="4750" kern="0" spc="0" baseline="0" noProof="0" dirty="0">
                <a:solidFill>
                  <a:srgbClr val="FFFFFF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882" name="Combination 1882"/>
          <p:cNvGrpSpPr/>
          <p:nvPr/>
        </p:nvGrpSpPr>
        <p:grpSpPr>
          <a:xfrm>
            <a:off x="1013460" y="2434298"/>
            <a:ext cx="2649855" cy="2229193"/>
            <a:chOff x="1013460" y="2434298"/>
            <a:chExt cx="2649855" cy="2229193"/>
          </a:xfrm>
        </p:grpSpPr>
        <p:sp>
          <p:nvSpPr>
            <p:cNvPr id="1883" name="VectorPath 1883"/>
            <p:cNvSpPr/>
            <p:nvPr/>
          </p:nvSpPr>
          <p:spPr>
            <a:xfrm>
              <a:off x="1013460" y="3264497"/>
              <a:ext cx="1399489" cy="1398994"/>
            </a:xfrm>
            <a:custGeom>
              <a:avLst/>
              <a:gdLst/>
              <a:ahLst/>
              <a:cxnLst/>
              <a:rect l="l" t="t" r="r" b="b"/>
              <a:pathLst>
                <a:path w="1399489" h="1398994">
                  <a:moveTo>
                    <a:pt x="0" y="699427"/>
                  </a:moveTo>
                  <a:cubicBezTo>
                    <a:pt x="483" y="313170"/>
                    <a:pt x="313665" y="0"/>
                    <a:pt x="699986" y="0"/>
                  </a:cubicBezTo>
                  <a:cubicBezTo>
                    <a:pt x="933145" y="0"/>
                    <a:pt x="1166317" y="0"/>
                    <a:pt x="1399489" y="0"/>
                  </a:cubicBezTo>
                  <a:cubicBezTo>
                    <a:pt x="1399489" y="233159"/>
                    <a:pt x="1399489" y="466332"/>
                    <a:pt x="1399489" y="699491"/>
                  </a:cubicBezTo>
                  <a:cubicBezTo>
                    <a:pt x="1399489" y="1085825"/>
                    <a:pt x="1086307" y="1398994"/>
                    <a:pt x="699986" y="1398994"/>
                  </a:cubicBezTo>
                  <a:cubicBezTo>
                    <a:pt x="313665" y="1398994"/>
                    <a:pt x="483" y="1085825"/>
                    <a:pt x="0" y="699427"/>
                  </a:cubicBezTo>
                </a:path>
              </a:pathLst>
            </a:custGeom>
            <a:solidFill>
              <a:srgbClr val="F2F2F2">
                <a:alpha val="70000"/>
              </a:srgbClr>
            </a:solidFill>
          </p:spPr>
        </p:sp>
        <p:sp>
          <p:nvSpPr>
            <p:cNvPr id="1884" name="VectorPath 1884"/>
            <p:cNvSpPr/>
            <p:nvPr/>
          </p:nvSpPr>
          <p:spPr>
            <a:xfrm>
              <a:off x="1645361" y="2434298"/>
              <a:ext cx="2017954" cy="2017954"/>
            </a:xfrm>
            <a:custGeom>
              <a:avLst/>
              <a:gdLst/>
              <a:ahLst/>
              <a:cxnLst/>
              <a:rect l="l" t="t" r="r" b="b"/>
              <a:pathLst>
                <a:path w="2017954" h="2017954">
                  <a:moveTo>
                    <a:pt x="559" y="1008418"/>
                  </a:moveTo>
                  <a:cubicBezTo>
                    <a:pt x="0" y="451739"/>
                    <a:pt x="451739" y="0"/>
                    <a:pt x="1008977" y="0"/>
                  </a:cubicBezTo>
                  <a:cubicBezTo>
                    <a:pt x="1345298" y="0"/>
                    <a:pt x="1681632" y="0"/>
                    <a:pt x="2017954" y="0"/>
                  </a:cubicBezTo>
                  <a:cubicBezTo>
                    <a:pt x="2017954" y="336321"/>
                    <a:pt x="2017954" y="672656"/>
                    <a:pt x="2017954" y="1008977"/>
                  </a:cubicBezTo>
                  <a:cubicBezTo>
                    <a:pt x="2017954" y="1566215"/>
                    <a:pt x="1566215" y="2017954"/>
                    <a:pt x="1008977" y="2017954"/>
                  </a:cubicBezTo>
                  <a:cubicBezTo>
                    <a:pt x="451739" y="2017954"/>
                    <a:pt x="0" y="1566215"/>
                    <a:pt x="559" y="10084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pic>
        <p:nvPicPr>
          <p:cNvPr id="1885" name="85E69473-1DFB-4CFF-2BB2-D6E3955B5B9E"/>
          <p:cNvPicPr>
            <a:picLocks noChangeAspect="1"/>
          </p:cNvPicPr>
          <p:nvPr/>
        </p:nvPicPr>
        <p:blipFill>
          <a:blip r:embed="rId2" cstate="print">
            <a:extLst>
              <a:ext uri="{20F2FE7D-3C74-4BF6-8FC2-47C598361142}"/>
            </a:extLst>
          </a:blip>
          <a:srcRect/>
          <a:stretch>
            <a:fillRect/>
          </a:stretch>
        </p:blipFill>
        <p:spPr>
          <a:xfrm>
            <a:off x="1588211" y="2377148"/>
            <a:ext cx="2143125" cy="2143125"/>
          </a:xfrm>
          <a:prstGeom prst="rect">
            <a:avLst/>
          </a:prstGeom>
        </p:spPr>
      </p:pic>
      <p:sp>
        <p:nvSpPr>
          <p:cNvPr id="1886" name="TextBox1886"/>
          <p:cNvSpPr txBox="1"/>
          <p:nvPr/>
        </p:nvSpPr>
        <p:spPr>
          <a:xfrm>
            <a:off x="2264588" y="3134945"/>
            <a:ext cx="914400" cy="5407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3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小</a:t>
            </a:r>
            <a:r>
              <a:rPr lang="en-US" altLang="zh-CN" sz="3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结</a:t>
            </a:r>
          </a:p>
        </p:txBody>
      </p:sp>
      <p:grpSp>
        <p:nvGrpSpPr>
          <p:cNvPr id="1887" name="Combination 1887"/>
          <p:cNvGrpSpPr/>
          <p:nvPr/>
        </p:nvGrpSpPr>
        <p:grpSpPr>
          <a:xfrm>
            <a:off x="2151888" y="2051114"/>
            <a:ext cx="1951355" cy="2478037"/>
            <a:chOff x="2151888" y="2051114"/>
            <a:chExt cx="1951355" cy="2478037"/>
          </a:xfrm>
        </p:grpSpPr>
        <p:sp>
          <p:nvSpPr>
            <p:cNvPr id="1888" name="VectorPath 1888"/>
            <p:cNvSpPr/>
            <p:nvPr/>
          </p:nvSpPr>
          <p:spPr>
            <a:xfrm>
              <a:off x="3663315" y="4089235"/>
              <a:ext cx="439928" cy="439916"/>
            </a:xfrm>
            <a:custGeom>
              <a:avLst/>
              <a:gdLst/>
              <a:ahLst/>
              <a:cxnLst/>
              <a:rect l="l" t="t" r="r" b="b"/>
              <a:pathLst>
                <a:path w="439928" h="439916">
                  <a:moveTo>
                    <a:pt x="381" y="220637"/>
                  </a:moveTo>
                  <a:cubicBezTo>
                    <a:pt x="0" y="98477"/>
                    <a:pt x="98476" y="0"/>
                    <a:pt x="219964" y="0"/>
                  </a:cubicBezTo>
                  <a:cubicBezTo>
                    <a:pt x="293281" y="0"/>
                    <a:pt x="366599" y="0"/>
                    <a:pt x="439928" y="0"/>
                  </a:cubicBezTo>
                  <a:cubicBezTo>
                    <a:pt x="439928" y="73318"/>
                    <a:pt x="439928" y="146634"/>
                    <a:pt x="439928" y="219964"/>
                  </a:cubicBezTo>
                  <a:cubicBezTo>
                    <a:pt x="439928" y="341440"/>
                    <a:pt x="341440" y="439916"/>
                    <a:pt x="219964" y="439916"/>
                  </a:cubicBezTo>
                  <a:cubicBezTo>
                    <a:pt x="98476" y="439916"/>
                    <a:pt x="0" y="341440"/>
                    <a:pt x="381" y="220637"/>
                  </a:cubicBezTo>
                </a:path>
              </a:pathLst>
            </a:custGeom>
            <a:solidFill>
              <a:srgbClr val="515151">
                <a:alpha val="63000"/>
              </a:srgbClr>
            </a:solidFill>
          </p:spPr>
        </p:sp>
        <p:sp>
          <p:nvSpPr>
            <p:cNvPr id="1889" name="VectorPath 1889"/>
            <p:cNvSpPr/>
            <p:nvPr/>
          </p:nvSpPr>
          <p:spPr>
            <a:xfrm>
              <a:off x="2151888" y="2051114"/>
              <a:ext cx="261061" cy="260464"/>
            </a:xfrm>
            <a:custGeom>
              <a:avLst/>
              <a:gdLst/>
              <a:ahLst/>
              <a:cxnLst/>
              <a:rect l="l" t="t" r="r" b="b"/>
              <a:pathLst>
                <a:path w="261061" h="260464">
                  <a:moveTo>
                    <a:pt x="0" y="129730"/>
                  </a:moveTo>
                  <a:cubicBezTo>
                    <a:pt x="597" y="58306"/>
                    <a:pt x="58903" y="0"/>
                    <a:pt x="130823" y="0"/>
                  </a:cubicBezTo>
                  <a:cubicBezTo>
                    <a:pt x="174232" y="0"/>
                    <a:pt x="217653" y="0"/>
                    <a:pt x="261061" y="0"/>
                  </a:cubicBezTo>
                  <a:cubicBezTo>
                    <a:pt x="261061" y="43409"/>
                    <a:pt x="261061" y="86817"/>
                    <a:pt x="261061" y="130226"/>
                  </a:cubicBezTo>
                  <a:cubicBezTo>
                    <a:pt x="261061" y="202159"/>
                    <a:pt x="202756" y="260464"/>
                    <a:pt x="130823" y="260464"/>
                  </a:cubicBezTo>
                  <a:cubicBezTo>
                    <a:pt x="58903" y="260464"/>
                    <a:pt x="597" y="202159"/>
                    <a:pt x="0" y="129730"/>
                  </a:cubicBezTo>
                </a:path>
              </a:pathLst>
            </a:custGeom>
            <a:solidFill>
              <a:srgbClr val="49504F">
                <a:alpha val="100000"/>
              </a:srgbClr>
            </a:solidFill>
          </p:spPr>
        </p:sp>
      </p:grpSp>
      <p:pic>
        <p:nvPicPr>
          <p:cNvPr id="1890" name="788602DB-127E-4197-6961-5F45E3D938EC"/>
          <p:cNvPicPr>
            <a:picLocks noChangeAspect="1"/>
          </p:cNvPicPr>
          <p:nvPr/>
        </p:nvPicPr>
        <p:blipFill>
          <a:blip r:embed="rId3" cstate="print">
            <a:extLst>
              <a:ext uri="{222829DF-165D-4BBD-A35E-B01610DAEF2D}"/>
            </a:extLst>
          </a:blip>
          <a:srcRect/>
          <a:stretch>
            <a:fillRect/>
          </a:stretch>
        </p:blipFill>
        <p:spPr>
          <a:xfrm>
            <a:off x="838644" y="3374797"/>
            <a:ext cx="581025" cy="581025"/>
          </a:xfrm>
          <a:prstGeom prst="rect">
            <a:avLst/>
          </a:prstGeom>
        </p:spPr>
      </p:pic>
      <p:sp>
        <p:nvSpPr>
          <p:cNvPr id="1892" name="TextBox1892"/>
          <p:cNvSpPr txBox="1"/>
          <p:nvPr/>
        </p:nvSpPr>
        <p:spPr>
          <a:xfrm>
            <a:off x="3731336" y="1123572"/>
            <a:ext cx="7425594" cy="52436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1）什么是线程组？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控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制Jmeter用于执行测试的一组用户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2）线程组的分类？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S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etup线程组：预测试操作，所有脚本之前执行</a:t>
            </a:r>
          </a:p>
          <a:p>
            <a:pPr marL="1729008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普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通线程组：执行测试用例，可以有1个或者多个（并行/串行）</a:t>
            </a:r>
          </a:p>
          <a:p>
            <a:pPr marL="1729008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T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eardown线程组：测试后操作，所有脚本之后执行</a:t>
            </a:r>
          </a:p>
          <a:p>
            <a:pPr marL="0" marR="0" indent="0" eaLnBrk="0">
              <a:lnSpc>
                <a:spcPct val="12500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443258" marR="0" indent="0" eaLnBrk="0">
              <a:lnSpc>
                <a:spcPct val="100000"/>
              </a:lnSpc>
            </a:pPr>
            <a:r>
              <a:rPr lang="en-US" altLang="zh-CN" sz="17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（</a:t>
            </a:r>
            <a:r>
              <a:rPr lang="en-US" altLang="zh-CN" sz="17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3）如下场景如何设置线程组？</a:t>
            </a:r>
          </a:p>
          <a:p>
            <a:pPr marL="0" marR="0" indent="0" eaLnBrk="0">
              <a:lnSpc>
                <a:spcPct val="119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1729008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拟10个用户并行执行：</a:t>
            </a:r>
          </a:p>
          <a:p>
            <a:pPr marL="1729008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拟10个用户5s内启动完成：</a:t>
            </a:r>
          </a:p>
          <a:p>
            <a:pPr marL="1729008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拟2个用户各循环3次：</a:t>
            </a:r>
          </a:p>
          <a:p>
            <a:pPr marL="1729008" marR="0" lvl="0" indent="-285750" eaLnBrk="0">
              <a:lnSpc>
                <a:spcPct val="100000"/>
              </a:lnSpc>
              <a:spcAft>
                <a:spcPts val="1362"/>
              </a:spcAft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拟2个用户运行30s：</a:t>
            </a:r>
          </a:p>
          <a:p>
            <a:pPr marL="1729008" marR="0" lvl="0" indent="-285750" eaLnBrk="0">
              <a:lnSpc>
                <a:spcPct val="101881"/>
              </a:lnSpc>
              <a:buClr>
                <a:srgbClr val="000000"/>
              </a:buClr>
              <a:buFont typeface="Arial" panose="34000000000000000000" charset="0"/>
              <a:buChar char="•"/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模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拟2个用户等待10s后开始执行：</a:t>
            </a:r>
          </a:p>
          <a:p>
            <a:pPr marL="0" marR="0" indent="0" eaLnBrk="0">
              <a:lnSpc>
                <a:spcPct val="20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1893" name="VectorPath 1893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894" name="VectorPath 1894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48CCB08C-5C05-4410-3E62-C042BA17FEBC}"/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5" name="Combination 1895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896" name="VectorPath 1896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897" name="VectorPath 1897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898" name="TextBox1898"/>
          <p:cNvSpPr txBox="1"/>
          <p:nvPr/>
        </p:nvSpPr>
        <p:spPr>
          <a:xfrm>
            <a:off x="802323" y="345580"/>
            <a:ext cx="44462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08-JMeter使用示例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HTTP请求</a:t>
            </a:r>
          </a:p>
        </p:txBody>
      </p:sp>
      <p:sp>
        <p:nvSpPr>
          <p:cNvPr id="1900" name="VectorPath 1900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901" name="TextBox1901"/>
          <p:cNvSpPr txBox="1"/>
          <p:nvPr/>
        </p:nvSpPr>
        <p:spPr>
          <a:xfrm>
            <a:off x="930313" y="1101622"/>
            <a:ext cx="4676763" cy="650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作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用：向服务器发送http及https请求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位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置：选中线程组-&gt;右键-&gt;添加-&gt;取样器-&gt;HTTP请求</a:t>
            </a:r>
          </a:p>
        </p:txBody>
      </p:sp>
      <p:sp>
        <p:nvSpPr>
          <p:cNvPr id="1902" name="TextBox1902"/>
          <p:cNvSpPr txBox="1"/>
          <p:nvPr/>
        </p:nvSpPr>
        <p:spPr>
          <a:xfrm>
            <a:off x="930313" y="1929662"/>
            <a:ext cx="611505" cy="236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数：</a:t>
            </a:r>
          </a:p>
        </p:txBody>
      </p:sp>
      <p:pic>
        <p:nvPicPr>
          <p:cNvPr id="1903" name="FDF50F9F-3DD8-430F-3062-C9F3145FAA8C"/>
          <p:cNvPicPr>
            <a:picLocks noChangeAspect="1"/>
          </p:cNvPicPr>
          <p:nvPr/>
        </p:nvPicPr>
        <p:blipFill>
          <a:blip r:embed="rId2" cstate="print">
            <a:extLst>
              <a:ext uri="{A2500AAE-BC68-463C-1737-1ED375B55213}"/>
            </a:extLst>
          </a:blip>
          <a:srcRect/>
          <a:stretch>
            <a:fillRect/>
          </a:stretch>
        </p:blipFill>
        <p:spPr>
          <a:xfrm>
            <a:off x="1738884" y="1879092"/>
            <a:ext cx="7594093" cy="4674108"/>
          </a:xfrm>
          <a:prstGeom prst="rect">
            <a:avLst/>
          </a:prstGeom>
        </p:spPr>
      </p:pic>
      <p:sp>
        <p:nvSpPr>
          <p:cNvPr id="1906" name="VectorPath 1906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907" name="VectorPath 1907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E8E60D4E-EEDE-4104-8CC1-4A88366D3F17}"/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8" name="Combination 1908"/>
          <p:cNvGrpSpPr/>
          <p:nvPr/>
        </p:nvGrpSpPr>
        <p:grpSpPr>
          <a:xfrm>
            <a:off x="0" y="420624"/>
            <a:ext cx="224028" cy="220980"/>
            <a:chOff x="0" y="420624"/>
            <a:chExt cx="224028" cy="220980"/>
          </a:xfrm>
        </p:grpSpPr>
        <p:sp>
          <p:nvSpPr>
            <p:cNvPr id="1909" name="VectorPath 1909"/>
            <p:cNvSpPr/>
            <p:nvPr/>
          </p:nvSpPr>
          <p:spPr>
            <a:xfrm>
              <a:off x="0" y="420624"/>
              <a:ext cx="224028" cy="220980"/>
            </a:xfrm>
            <a:custGeom>
              <a:avLst/>
              <a:gdLst/>
              <a:ahLst/>
              <a:cxnLst/>
              <a:rect l="l" t="t" r="r" b="b"/>
              <a:pathLst>
                <a:path w="224028" h="220980">
                  <a:moveTo>
                    <a:pt x="0" y="0"/>
                  </a:moveTo>
                  <a:lnTo>
                    <a:pt x="224028" y="0"/>
                  </a:lnTo>
                  <a:lnTo>
                    <a:pt x="224028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F2F2F2">
                <a:alpha val="100000"/>
              </a:srgbClr>
            </a:solidFill>
          </p:spPr>
        </p:sp>
        <p:sp>
          <p:nvSpPr>
            <p:cNvPr id="1910" name="VectorPath 1910"/>
            <p:cNvSpPr/>
            <p:nvPr/>
          </p:nvSpPr>
          <p:spPr>
            <a:xfrm>
              <a:off x="143256" y="420624"/>
              <a:ext cx="80772" cy="220980"/>
            </a:xfrm>
            <a:custGeom>
              <a:avLst/>
              <a:gdLst/>
              <a:ahLst/>
              <a:cxnLst/>
              <a:rect l="l" t="t" r="r" b="b"/>
              <a:pathLst>
                <a:path w="80772" h="220980">
                  <a:moveTo>
                    <a:pt x="0" y="0"/>
                  </a:moveTo>
                  <a:lnTo>
                    <a:pt x="80772" y="0"/>
                  </a:lnTo>
                  <a:lnTo>
                    <a:pt x="80772" y="220980"/>
                  </a:lnTo>
                  <a:lnTo>
                    <a:pt x="0" y="220980"/>
                  </a:lnTo>
                  <a:lnTo>
                    <a:pt x="0" y="0"/>
                  </a:lnTo>
                </a:path>
              </a:pathLst>
            </a:custGeom>
            <a:solidFill>
              <a:srgbClr val="AD2B26">
                <a:alpha val="100000"/>
              </a:srgbClr>
            </a:solidFill>
          </p:spPr>
        </p:sp>
      </p:grpSp>
      <p:sp>
        <p:nvSpPr>
          <p:cNvPr id="1911" name="TextBox1911"/>
          <p:cNvSpPr txBox="1"/>
          <p:nvPr/>
        </p:nvSpPr>
        <p:spPr>
          <a:xfrm>
            <a:off x="802323" y="345580"/>
            <a:ext cx="4446271" cy="30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85106"/>
              </a:lnSpc>
            </a:pP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08-JMeter使用示例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3525" kern="0" spc="-25" baseline="-6222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3525" kern="0" spc="0" baseline="-6222" noProof="0" dirty="0">
                <a:solidFill>
                  <a:srgbClr val="595959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HTTP请求</a:t>
            </a:r>
          </a:p>
        </p:txBody>
      </p:sp>
      <p:sp>
        <p:nvSpPr>
          <p:cNvPr id="1913" name="VectorPath 1913"/>
          <p:cNvSpPr/>
          <p:nvPr/>
        </p:nvSpPr>
        <p:spPr>
          <a:xfrm>
            <a:off x="323596" y="759117"/>
            <a:ext cx="11544808" cy="9525"/>
          </a:xfrm>
          <a:custGeom>
            <a:avLst/>
            <a:gdLst/>
            <a:ahLst/>
            <a:cxnLst/>
            <a:rect l="l" t="t" r="r" b="b"/>
            <a:pathLst>
              <a:path w="11544808" h="9525">
                <a:moveTo>
                  <a:pt x="11544808" y="0"/>
                </a:moveTo>
                <a:lnTo>
                  <a:pt x="0" y="0"/>
                </a:lnTo>
                <a:lnTo>
                  <a:pt x="0" y="9525"/>
                </a:lnTo>
                <a:lnTo>
                  <a:pt x="11544808" y="9525"/>
                </a:lnTo>
                <a:lnTo>
                  <a:pt x="11544808" y="0"/>
                </a:lnTo>
              </a:path>
            </a:pathLst>
          </a:custGeom>
          <a:solidFill>
            <a:srgbClr val="F2F2F2">
              <a:alpha val="100000"/>
            </a:srgbClr>
          </a:solidFill>
        </p:spPr>
      </p:sp>
      <p:sp>
        <p:nvSpPr>
          <p:cNvPr id="1915" name="VectorPath 1915"/>
          <p:cNvSpPr/>
          <p:nvPr/>
        </p:nvSpPr>
        <p:spPr>
          <a:xfrm>
            <a:off x="994118" y="1080211"/>
            <a:ext cx="1013523" cy="389090"/>
          </a:xfrm>
          <a:custGeom>
            <a:avLst/>
            <a:gdLst/>
            <a:ahLst/>
            <a:cxnLst/>
            <a:rect l="l" t="t" r="r" b="b"/>
            <a:pathLst>
              <a:path w="1013523" h="389090">
                <a:moveTo>
                  <a:pt x="1009129" y="305"/>
                </a:moveTo>
                <a:lnTo>
                  <a:pt x="1010907" y="1207"/>
                </a:lnTo>
                <a:lnTo>
                  <a:pt x="1012304" y="2616"/>
                </a:lnTo>
                <a:lnTo>
                  <a:pt x="1013206" y="4382"/>
                </a:lnTo>
                <a:lnTo>
                  <a:pt x="1013523" y="6350"/>
                </a:lnTo>
                <a:lnTo>
                  <a:pt x="1013523" y="382740"/>
                </a:lnTo>
                <a:lnTo>
                  <a:pt x="1013206" y="384696"/>
                </a:lnTo>
                <a:lnTo>
                  <a:pt x="1012304" y="386474"/>
                </a:lnTo>
                <a:lnTo>
                  <a:pt x="1010907" y="387871"/>
                </a:lnTo>
                <a:lnTo>
                  <a:pt x="1009129" y="388772"/>
                </a:lnTo>
                <a:lnTo>
                  <a:pt x="1007174" y="389090"/>
                </a:lnTo>
                <a:lnTo>
                  <a:pt x="6350" y="389090"/>
                </a:lnTo>
                <a:lnTo>
                  <a:pt x="4381" y="388772"/>
                </a:lnTo>
                <a:lnTo>
                  <a:pt x="2616" y="387871"/>
                </a:lnTo>
                <a:lnTo>
                  <a:pt x="1207" y="386474"/>
                </a:lnTo>
                <a:lnTo>
                  <a:pt x="305" y="384696"/>
                </a:lnTo>
                <a:lnTo>
                  <a:pt x="0" y="382740"/>
                </a:lnTo>
                <a:lnTo>
                  <a:pt x="0" y="6350"/>
                </a:lnTo>
                <a:lnTo>
                  <a:pt x="305" y="4382"/>
                </a:lnTo>
                <a:lnTo>
                  <a:pt x="1207" y="2616"/>
                </a:lnTo>
                <a:lnTo>
                  <a:pt x="2616" y="1207"/>
                </a:lnTo>
                <a:lnTo>
                  <a:pt x="4381" y="305"/>
                </a:lnTo>
                <a:lnTo>
                  <a:pt x="6350" y="0"/>
                </a:lnTo>
                <a:lnTo>
                  <a:pt x="1007174" y="0"/>
                </a:lnTo>
                <a:moveTo>
                  <a:pt x="12700" y="12700"/>
                </a:moveTo>
                <a:lnTo>
                  <a:pt x="12700" y="376390"/>
                </a:lnTo>
                <a:lnTo>
                  <a:pt x="1000824" y="376390"/>
                </a:lnTo>
                <a:lnTo>
                  <a:pt x="1000824" y="1270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916" name="TextBox1916"/>
          <p:cNvSpPr txBox="1"/>
          <p:nvPr/>
        </p:nvSpPr>
        <p:spPr>
          <a:xfrm>
            <a:off x="2195563" y="1080211"/>
            <a:ext cx="7591743" cy="5672194"/>
          </a:xfrm>
          <a:prstGeom prst="rect">
            <a:avLst/>
          </a:prstGeom>
          <a:noFill/>
        </p:spPr>
        <p:txBody>
          <a:bodyPr wrap="square" lIns="0" tIns="80645" rIns="0" bIns="0" rtlCol="0">
            <a:spAutoFit/>
          </a:bodyPr>
          <a:lstStyle/>
          <a:p>
            <a:pPr marL="202057" marR="0" indent="0" eaLnBrk="0">
              <a:lnSpc>
                <a:spcPct val="89166"/>
              </a:lnSpc>
              <a:spcBef>
                <a:spcPts val="635"/>
              </a:spcBef>
            </a:pPr>
            <a:r>
              <a:rPr lang="en-US" altLang="zh-CN" sz="3000" kern="0" spc="-15" baseline="-817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练</a:t>
            </a:r>
            <a:r>
              <a:rPr lang="en-US" altLang="zh-CN" sz="3000" kern="0" spc="0" baseline="-817" noProof="0" dirty="0">
                <a:solidFill>
                  <a:srgbClr val="AD2B26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习</a:t>
            </a:r>
            <a:r>
              <a:rPr lang="en-US" altLang="zh-CN" sz="3000" kern="0" spc="3545" baseline="-817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2625" kern="0" spc="-25" baseline="1664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编</a:t>
            </a:r>
            <a:r>
              <a:rPr lang="en-US" altLang="zh-CN" sz="2625" kern="0" spc="0" baseline="1664" noProof="0" dirty="0">
                <a:solidFill>
                  <a:srgbClr val="C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写Jmeter脚本，访问百度</a:t>
            </a:r>
          </a:p>
          <a:p>
            <a:pPr marL="0" marR="0" indent="0" eaLnBrk="0">
              <a:lnSpc>
                <a:spcPct val="116250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例一：GET请求，UR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2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2"/>
              </a:rPr>
              <a:t>ttp://www.baidu.com/S?wd=t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2"/>
              </a:rPr>
              <a:t>est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要求：使用HTTP请求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路径来传递get请求参数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例二：GET请求，UR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为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3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3"/>
              </a:rPr>
              <a:t>ttps://www.baidu.com/S?wd=t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3"/>
              </a:rPr>
              <a:t>est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要求：使用HTTP请求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-参数列表来传递get请求的参数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例三：POST请求，U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L为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ttps://www.baidu.co</a:t>
            </a:r>
            <a:r>
              <a:rPr lang="en-US" altLang="zh-CN" sz="1550" kern="0" spc="3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m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4"/>
              </a:rPr>
              <a:t>/S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请求体为:wd=test(form表单)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要求：使用HTTP请求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-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参数列表来传递POST请求的form格式参数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2554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5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案</a:t>
            </a:r>
            <a:r>
              <a:rPr lang="en-US" altLang="zh-CN" sz="1550" kern="0" spc="5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例四：POST请求，U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R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L为</a:t>
            </a:r>
            <a:r>
              <a:rPr lang="en-US" altLang="zh-CN" sz="1550" kern="0" spc="4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h</a:t>
            </a:r>
            <a:r>
              <a:rPr lang="en-US" altLang="zh-CN" sz="1550" kern="0" spc="3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ttp://www.baidu.co</a:t>
            </a:r>
            <a:r>
              <a:rPr lang="en-US" altLang="zh-CN" sz="1550" kern="0" spc="2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  <a:hlinkClick r:id="rId5"/>
              </a:rPr>
              <a:t>m/S</a:t>
            </a:r>
            <a:r>
              <a:rPr lang="en-US" altLang="zh-CN" sz="1550" kern="0" spc="-15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，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请求体为:wd=test(form表单)</a:t>
            </a:r>
          </a:p>
          <a:p>
            <a:pPr marL="0" marR="0" indent="0" eaLnBrk="0">
              <a:lnSpc>
                <a:spcPct val="1166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00000"/>
              </a:lnSpc>
            </a:pP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要求：使用HTTP请求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–</a:t>
            </a:r>
            <a:r>
              <a:rPr lang="en-US" altLang="zh-CN" sz="1550" kern="0" spc="-15" baseline="0" noProof="0" dirty="0">
                <a:latin typeface="SimSun" pitchFamily="2" charset="0"/>
                <a:ea typeface="SimSun" pitchFamily="2" charset="0"/>
                <a:cs typeface="SimSun" pitchFamily="2" charset="0"/>
              </a:rPr>
              <a:t> </a:t>
            </a:r>
            <a:r>
              <a:rPr lang="en-US" altLang="zh-CN" sz="1550" kern="0" spc="0" baseline="0" noProof="0" dirty="0">
                <a:solidFill>
                  <a:srgbClr val="000000"/>
                </a:solidFill>
                <a:latin typeface="SimSun" pitchFamily="2" charset="0"/>
                <a:ea typeface="SimSun" pitchFamily="2" charset="0"/>
                <a:cs typeface="SimSun" pitchFamily="2" charset="0"/>
              </a:rPr>
              <a:t>消息体数据来传递POST请求的form格式参数</a:t>
            </a:r>
          </a:p>
          <a:p>
            <a:pPr marL="0" marR="0" indent="0" eaLnBrk="0">
              <a:lnSpc>
                <a:spcPct val="13291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indent="0" eaLnBrk="0">
              <a:lnSpc>
                <a:spcPct val="154166"/>
              </a:lnSpc>
            </a:pPr>
            <a:endParaRPr lang="en-US" altLang="zh-CN" sz="1000" kern="0" spc="0" baseline="0" noProof="0" dirty="0">
              <a:solidFill>
                <a:srgbClr val="000000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3861181" marR="0" indent="0" eaLnBrk="0">
              <a:lnSpc>
                <a:spcPct val="100000"/>
              </a:lnSpc>
            </a:pPr>
            <a:endParaRPr lang="en-US" altLang="zh-CN" sz="1800" kern="0" spc="0" baseline="0" noProof="0" dirty="0">
              <a:solidFill>
                <a:srgbClr val="000000">
                  <a:alpha val="90000"/>
                </a:srgbClr>
              </a:solidFill>
              <a:latin typeface="SimHei" pitchFamily="49" charset="0"/>
              <a:ea typeface="SimHei" pitchFamily="49" charset="0"/>
              <a:cs typeface="SimHei" pitchFamily="49" charset="0"/>
            </a:endParaRPr>
          </a:p>
        </p:txBody>
      </p:sp>
      <p:sp>
        <p:nvSpPr>
          <p:cNvPr id="1917" name="VectorPath 1917"/>
          <p:cNvSpPr/>
          <p:nvPr/>
        </p:nvSpPr>
        <p:spPr>
          <a:xfrm>
            <a:off x="806196" y="1036320"/>
            <a:ext cx="397764" cy="461772"/>
          </a:xfrm>
          <a:custGeom>
            <a:avLst/>
            <a:gdLst/>
            <a:ahLst/>
            <a:cxnLst/>
            <a:rect l="l" t="t" r="r" b="b"/>
            <a:pathLst>
              <a:path w="397764" h="461772">
                <a:moveTo>
                  <a:pt x="199644" y="0"/>
                </a:moveTo>
                <a:lnTo>
                  <a:pt x="397764" y="100584"/>
                </a:lnTo>
                <a:lnTo>
                  <a:pt x="397764" y="362712"/>
                </a:lnTo>
                <a:lnTo>
                  <a:pt x="199644" y="461772"/>
                </a:lnTo>
                <a:lnTo>
                  <a:pt x="0" y="362712"/>
                </a:lnTo>
                <a:lnTo>
                  <a:pt x="0" y="100584"/>
                </a:lnTo>
                <a:lnTo>
                  <a:pt x="199644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pic>
        <p:nvPicPr>
          <p:cNvPr id="1918" name="E3C501C9-5FDC-465C-9373-73A7AF535A76"/>
          <p:cNvPicPr>
            <a:picLocks noChangeAspect="1"/>
          </p:cNvPicPr>
          <p:nvPr/>
        </p:nvPicPr>
        <p:blipFill>
          <a:blip r:embed="rId6" cstate="print">
            <a:extLst>
              <a:ext uri="{A33C3982-11B6-4947-EF77-801F08BAD535}"/>
            </a:extLst>
          </a:blip>
          <a:srcRect/>
          <a:stretch>
            <a:fillRect/>
          </a:stretch>
        </p:blipFill>
        <p:spPr>
          <a:xfrm>
            <a:off x="884377" y="1144435"/>
            <a:ext cx="247650" cy="238125"/>
          </a:xfrm>
          <a:prstGeom prst="rect">
            <a:avLst/>
          </a:prstGeom>
        </p:spPr>
      </p:pic>
      <p:sp>
        <p:nvSpPr>
          <p:cNvPr id="1919" name="VectorPath 1919"/>
          <p:cNvSpPr/>
          <p:nvPr/>
        </p:nvSpPr>
        <p:spPr>
          <a:xfrm>
            <a:off x="0" y="6786372"/>
            <a:ext cx="10818876" cy="71628"/>
          </a:xfrm>
          <a:custGeom>
            <a:avLst/>
            <a:gdLst/>
            <a:ahLst/>
            <a:cxnLst/>
            <a:rect l="l" t="t" r="r" b="b"/>
            <a:pathLst>
              <a:path w="10818876" h="71628">
                <a:moveTo>
                  <a:pt x="0" y="0"/>
                </a:moveTo>
                <a:lnTo>
                  <a:pt x="10818876" y="0"/>
                </a:lnTo>
                <a:lnTo>
                  <a:pt x="1081887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AD2B26">
              <a:alpha val="100000"/>
            </a:srgbClr>
          </a:solidFill>
        </p:spPr>
      </p:sp>
      <p:sp>
        <p:nvSpPr>
          <p:cNvPr id="1920" name="VectorPath 1920"/>
          <p:cNvSpPr/>
          <p:nvPr/>
        </p:nvSpPr>
        <p:spPr>
          <a:xfrm>
            <a:off x="10890504" y="6786372"/>
            <a:ext cx="1301496" cy="71628"/>
          </a:xfrm>
          <a:custGeom>
            <a:avLst/>
            <a:gdLst/>
            <a:ahLst/>
            <a:cxnLst/>
            <a:rect l="l" t="t" r="r" b="b"/>
            <a:pathLst>
              <a:path w="1301496" h="71628">
                <a:moveTo>
                  <a:pt x="0" y="0"/>
                </a:moveTo>
                <a:lnTo>
                  <a:pt x="1301496" y="0"/>
                </a:lnTo>
                <a:lnTo>
                  <a:pt x="1301496" y="71628"/>
                </a:lnTo>
                <a:lnTo>
                  <a:pt x="0" y="71628"/>
                </a:lnTo>
                <a:lnTo>
                  <a:pt x="0" y="0"/>
                </a:lnTo>
              </a:path>
            </a:pathLst>
          </a:custGeom>
          <a:solidFill>
            <a:srgbClr val="49504F">
              <a:alpha val="100000"/>
            </a:srgbClr>
          </a:solidFill>
        </p:spPr>
      </p:sp>
    </p:spTree>
    <p:extLst>
      <p:ext uri="{D5A6B8E2-BD18-4E8E-E79B-6C2918B23BF6}"/>
    </p:extLst>
  </p:cSld>
  <p:clrMapOvr>
    <a:masterClrMapping/>
  </p:clrMapOvr>
</p:sld>
</file>

<file path=ppt/theme/theme1.xml><?xml version="1.0" encoding="utf-8"?>
<a:theme xmlns:a="http://schemas.openxmlformats.org/drawingml/2006/main" name="4F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3B4D5DF4-9827-4CF9-2036-E3D1825D8E02}"/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12582</Words>
  <Application>Microsoft Office PowerPoint</Application>
  <PresentationFormat>宽屏</PresentationFormat>
  <Paragraphs>4686</Paragraphs>
  <Slides>301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301</vt:i4>
      </vt:variant>
    </vt:vector>
  </HeadingPairs>
  <TitlesOfParts>
    <vt:vector size="310" baseType="lpstr">
      <vt:lpstr>等线</vt:lpstr>
      <vt:lpstr>SimHei</vt:lpstr>
      <vt:lpstr>SimSun</vt:lpstr>
      <vt:lpstr>Arial</vt:lpstr>
      <vt:lpstr>Calibri</vt:lpstr>
      <vt:lpstr>Calibri Light</vt:lpstr>
      <vt:lpstr>Gill Sans MT Condensed</vt:lpstr>
      <vt:lpstr>Wingdings</vt:lpstr>
      <vt:lpstr>4Fffice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时 张</cp:lastModifiedBy>
  <cp:revision>10</cp:revision>
  <dcterms:modified xsi:type="dcterms:W3CDTF">2024-06-19T07:34:25Z</dcterms:modified>
</cp:coreProperties>
</file>