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slideMasters/slideMaster22.xml" ContentType="application/vnd.openxmlformats-officedocument.presentationml.slideMaster+xml"/>
  <Override PartName="/ppt/slides/slide22.xml" ContentType="application/vnd.openxmlformats-officedocument.presentationml.slide+xml"/>
  <Override PartName="/ppt/slideMasters/slideMaster23.xml" ContentType="application/vnd.openxmlformats-officedocument.presentationml.slideMaster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notesMasterIdLst>
    <p:notesMasterId r:id="rId25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2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2.xml"/>
		</Relationships>
</file>

<file path=ppt/notesSlides/_rels/notesSlide2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3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2-1.jpg"/><Relationship Id="rId2" Type="http://schemas.openxmlformats.org/officeDocument/2006/relationships/image" Target="../media/image-1002-2.png"/><Relationship Id="rId3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3-1.jpg"/><Relationship Id="rId2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4-1.jpg"/><Relationship Id="rId2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5-1.jpg"/><Relationship Id="rId2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6-1.jpg"/><Relationship Id="rId2" Type="http://schemas.openxmlformats.org/officeDocument/2006/relationships/image" Target="../media/image-1006-2.png"/><Relationship Id="rId3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_slide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red_university_academic_defense_presentation_generic_vplus_standard_en_20240524/Cover-bg-1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5388" y="762000"/>
            <a:ext cx="3800475" cy="3500438"/>
          </a:xfrm>
          <a:prstGeom prst="rect">
            <a:avLst/>
          </a:prstGeom>
        </p:spPr>
      </p:pic>
      <p:pic>
        <p:nvPicPr>
          <p:cNvPr id="3" name="Image 1" descr="https://assets.mindshow.fun/themes/red_university_academic_defense_presentation_generic_vplus_standard_en_20240524/Cover-bg-1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talog_slide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red_university_academic_defense_presentation_generic_vplus_standard_en_20240524/Catalog-b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ssion_slide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red_university_academic_defense_presentation_generic_vplus_standard_en_20240524/Session-b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slide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red_university_academic_defense_presentation_generic_vplus_standard_en_20240524/Content-b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_slide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red_university_academic_defense_presentation_generic_vplus_standard_en_20240524/End-bg-1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05425" y="1000125"/>
            <a:ext cx="3024188" cy="3024187"/>
          </a:xfrm>
          <a:prstGeom prst="rect">
            <a:avLst/>
          </a:prstGeom>
        </p:spPr>
      </p:pic>
      <p:pic>
        <p:nvPicPr>
          <p:cNvPr id="3" name="Image 1" descr="https://assets.mindshow.fun/file/10086/20240523144650_s166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image" Target="../media/image-11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image" Target="../media/image-12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3-1.png"/><Relationship Id="rId2" Type="http://schemas.openxmlformats.org/officeDocument/2006/relationships/image" Target="../media/image-13-2.svg"/><Relationship Id="rId3" Type="http://schemas.openxmlformats.org/officeDocument/2006/relationships/image" Target="../media/image-13-3.png"/><Relationship Id="rId4" Type="http://schemas.openxmlformats.org/officeDocument/2006/relationships/slideLayout" Target="../slideLayouts/slideLayout5.xml"/><Relationship Id="rId5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4-1.png"/><Relationship Id="rId2" Type="http://schemas.openxmlformats.org/officeDocument/2006/relationships/image" Target="../media/image-14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5-1.png"/><Relationship Id="rId2" Type="http://schemas.openxmlformats.org/officeDocument/2006/relationships/image" Target="../media/image-15-2.svg"/><Relationship Id="rId3" Type="http://schemas.openxmlformats.org/officeDocument/2006/relationships/image" Target="../media/image-15-3.png"/><Relationship Id="rId4" Type="http://schemas.openxmlformats.org/officeDocument/2006/relationships/slideLayout" Target="../slideLayouts/slideLayout5.xml"/><Relationship Id="rId5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7-1.png"/><Relationship Id="rId2" Type="http://schemas.openxmlformats.org/officeDocument/2006/relationships/image" Target="../media/image-17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8-1.png"/><Relationship Id="rId2" Type="http://schemas.openxmlformats.org/officeDocument/2006/relationships/image" Target="../media/image-18-2.svg"/><Relationship Id="rId3" Type="http://schemas.openxmlformats.org/officeDocument/2006/relationships/image" Target="../media/image-18-3.png"/><Relationship Id="rId4" Type="http://schemas.openxmlformats.org/officeDocument/2006/relationships/slideLayout" Target="../slideLayouts/slideLayout5.xml"/><Relationship Id="rId5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9-1.png"/><Relationship Id="rId2" Type="http://schemas.openxmlformats.org/officeDocument/2006/relationships/image" Target="../media/image-19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0-1.png"/><Relationship Id="rId2" Type="http://schemas.openxmlformats.org/officeDocument/2006/relationships/image" Target="../media/image-20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2-1.png"/><Relationship Id="rId2" Type="http://schemas.openxmlformats.org/officeDocument/2006/relationships/image" Target="../media/image-22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svg"/><Relationship Id="rId3" Type="http://schemas.openxmlformats.org/officeDocument/2006/relationships/image" Target="../media/image-7-3.png"/><Relationship Id="rId4" Type="http://schemas.openxmlformats.org/officeDocument/2006/relationships/slideLayout" Target="../slideLayouts/slideLayout5.xml"/><Relationship Id="rId5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svg"/><Relationship Id="rId3" Type="http://schemas.openxmlformats.org/officeDocument/2006/relationships/image" Target="../media/image-8-3.png"/><Relationship Id="rId4" Type="http://schemas.openxmlformats.org/officeDocument/2006/relationships/slideLayout" Target="../slideLayouts/slideLayout5.xml"/><Relationship Id="rId5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95300" y="1857375"/>
            <a:ext cx="4282440" cy="130492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315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Python面向对象编程
</a:t>
            </a:r>
            <a:endParaRPr lang="en-US" sz="3150" dirty="0"/>
          </a:p>
        </p:txBody>
      </p:sp>
      <p:sp>
        <p:nvSpPr>
          <p:cNvPr id="3" name="Text 1"/>
          <p:cNvSpPr/>
          <p:nvPr/>
        </p:nvSpPr>
        <p:spPr>
          <a:xfrm>
            <a:off x="495300" y="1319213"/>
            <a:ext cx="4601528" cy="42862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100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SUBTITLE HERE</a:t>
            </a:r>
            <a:endParaRPr lang="en-US" sz="2100" dirty="0"/>
          </a:p>
        </p:txBody>
      </p:sp>
      <p:sp>
        <p:nvSpPr>
          <p:cNvPr id="4" name="Text 2"/>
          <p:cNvSpPr/>
          <p:nvPr/>
        </p:nvSpPr>
        <p:spPr>
          <a:xfrm>
            <a:off x="742950" y="3614737"/>
            <a:ext cx="1481138" cy="2476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400" dirty="0">
                <a:solidFill>
                  <a:srgbClr val="646464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张时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2571750" y="3614737"/>
            <a:ext cx="1633537" cy="2476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400" dirty="0">
                <a:solidFill>
                  <a:srgbClr val="646464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2024-06-01</a:t>
            </a:r>
            <a:endParaRPr lang="en-US" sz="1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848100" y="1300163"/>
            <a:ext cx="1452563" cy="124301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57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02</a:t>
            </a:r>
            <a:endParaRPr lang="en-US" sz="5760" dirty="0"/>
          </a:p>
        </p:txBody>
      </p:sp>
      <p:sp>
        <p:nvSpPr>
          <p:cNvPr id="3" name="Text 1"/>
          <p:cNvSpPr/>
          <p:nvPr/>
        </p:nvSpPr>
        <p:spPr>
          <a:xfrm>
            <a:off x="2066925" y="2357437"/>
            <a:ext cx="5101590" cy="89058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3185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第二部分：面向对象-继承</a:t>
            </a:r>
            <a:endParaRPr lang="en-US" sz="3185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971925" y="2095500"/>
            <a:ext cx="1209675" cy="12001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175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第二部分：面向对象-继承</a:t>
            </a:r>
            <a:endParaRPr lang="en-US" sz="1750" dirty="0"/>
          </a:p>
        </p:txBody>
      </p:sp>
      <p:sp>
        <p:nvSpPr>
          <p:cNvPr id="4" name="Text 1"/>
          <p:cNvSpPr/>
          <p:nvPr/>
        </p:nvSpPr>
        <p:spPr>
          <a:xfrm>
            <a:off x="1243013" y="1309688"/>
            <a:ext cx="1685925" cy="2095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ct val="150000"/>
              </a:lnSpc>
              <a:buNone/>
            </a:pPr>
            <a:endParaRPr lang="en-US" sz="1400" dirty="0"/>
          </a:p>
        </p:txBody>
      </p:sp>
      <p:sp>
        <p:nvSpPr>
          <p:cNvPr id="5" name="Text 2"/>
          <p:cNvSpPr/>
          <p:nvPr/>
        </p:nvSpPr>
        <p:spPr>
          <a:xfrm>
            <a:off x="676275" y="1871663"/>
            <a:ext cx="2324100" cy="10429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6: 继承基础</a:t>
            </a:r>
            <a:endParaRPr lang="en-US" sz="1400" dirty="0"/>
          </a:p>
        </p:txBody>
      </p:sp>
      <p:sp>
        <p:nvSpPr>
          <p:cNvPr id="6" name="Text 3"/>
          <p:cNvSpPr/>
          <p:nvPr/>
        </p:nvSpPr>
        <p:spPr>
          <a:xfrm>
            <a:off x="6715125" y="1309688"/>
            <a:ext cx="1685925" cy="2095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ct val="150000"/>
              </a:lnSpc>
              <a:buNone/>
            </a:pPr>
            <a:endParaRPr lang="en-US" sz="1400" dirty="0"/>
          </a:p>
        </p:txBody>
      </p:sp>
      <p:sp>
        <p:nvSpPr>
          <p:cNvPr id="7" name="Text 4"/>
          <p:cNvSpPr/>
          <p:nvPr/>
        </p:nvSpPr>
        <p:spPr>
          <a:xfrm>
            <a:off x="6148388" y="1871663"/>
            <a:ext cx="2324100" cy="10429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7: 单继承和多继承</a:t>
            </a:r>
            <a:endParaRPr lang="en-US" sz="1400" dirty="0"/>
          </a:p>
        </p:txBody>
      </p:sp>
      <p:sp>
        <p:nvSpPr>
          <p:cNvPr id="8" name="Text 5"/>
          <p:cNvSpPr/>
          <p:nvPr/>
        </p:nvSpPr>
        <p:spPr>
          <a:xfrm>
            <a:off x="1243013" y="3333750"/>
            <a:ext cx="1685925" cy="2095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ct val="150000"/>
              </a:lnSpc>
              <a:buNone/>
            </a:pPr>
            <a:endParaRPr lang="en-US" sz="1400" dirty="0"/>
          </a:p>
        </p:txBody>
      </p:sp>
      <p:sp>
        <p:nvSpPr>
          <p:cNvPr id="9" name="Text 6"/>
          <p:cNvSpPr/>
          <p:nvPr/>
        </p:nvSpPr>
        <p:spPr>
          <a:xfrm>
            <a:off x="676275" y="3876675"/>
            <a:ext cx="2324100" cy="10429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8: 子类重写与调用父类方法</a:t>
            </a:r>
            <a:endParaRPr lang="en-US" sz="1400" dirty="0"/>
          </a:p>
        </p:txBody>
      </p:sp>
      <p:sp>
        <p:nvSpPr>
          <p:cNvPr id="10" name="Text 7"/>
          <p:cNvSpPr/>
          <p:nvPr/>
        </p:nvSpPr>
        <p:spPr>
          <a:xfrm>
            <a:off x="6715125" y="3333750"/>
            <a:ext cx="1685925" cy="2095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ct val="150000"/>
              </a:lnSpc>
              <a:buNone/>
            </a:pPr>
            <a:endParaRPr lang="en-US" sz="1400" dirty="0"/>
          </a:p>
        </p:txBody>
      </p:sp>
      <p:sp>
        <p:nvSpPr>
          <p:cNvPr id="11" name="Text 8"/>
          <p:cNvSpPr/>
          <p:nvPr/>
        </p:nvSpPr>
        <p:spPr>
          <a:xfrm>
            <a:off x="6148388" y="3876675"/>
            <a:ext cx="2324100" cy="10429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9: 私有属性和方法</a:t>
            </a:r>
            <a:endParaRPr lang="en-US" sz="1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743200" y="1033463"/>
            <a:ext cx="5238750" cy="552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24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6: 继承基础</a:t>
            </a:r>
            <a:endParaRPr lang="en-US" sz="2240" dirty="0"/>
          </a:p>
        </p:txBody>
      </p:sp>
      <p:sp>
        <p:nvSpPr>
          <p:cNvPr id="4" name="Text 1"/>
          <p:cNvSpPr/>
          <p:nvPr/>
        </p:nvSpPr>
        <p:spPr>
          <a:xfrm>
            <a:off x="576263" y="2847975"/>
            <a:ext cx="8343900" cy="168592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继承允许我们定义继承一个或多个类的类，继承类（子类）可以继承父类的属性和方法。</a:t>
            </a:r>
            <a:endParaRPr lang="en-US" sz="1400" dirty="0"/>
          </a:p>
        </p:txBody>
      </p:sp>
      <p:sp>
        <p:nvSpPr>
          <p:cNvPr id="5" name="Text 2"/>
          <p:cNvSpPr/>
          <p:nvPr/>
        </p:nvSpPr>
        <p:spPr>
          <a:xfrm>
            <a:off x="576263" y="2847975"/>
            <a:ext cx="8343900" cy="168592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继承允许我们定义继承一个或多个类的类，继承类（子类）可以继承父类的属性和方法。</a:t>
            </a:r>
            <a:endParaRPr lang="en-US" sz="1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7: 单继承和多继承</a:t>
            </a:r>
            <a:endParaRPr lang="en-US" sz="2660" dirty="0"/>
          </a:p>
        </p:txBody>
      </p:sp>
      <p:sp>
        <p:nvSpPr>
          <p:cNvPr id="3" name="Text 1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7: 单继承和多继承</a:t>
            </a:r>
            <a:endParaRPr lang="en-US" sz="266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95022" y="1276350"/>
            <a:ext cx="7449207" cy="33337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895022" y="1874126"/>
            <a:ext cx="2358916" cy="107139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lnSpc>
                <a:spcPct val="150000"/>
              </a:lnSpc>
              <a:buNone/>
            </a:pPr>
            <a:r>
              <a:rPr lang="en-US" sz="1014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单继承：</a:t>
            </a:r>
            <a:endParaRPr lang="en-US" sz="1014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022" y="3345574"/>
            <a:ext cx="2443163" cy="10477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14338" y="447675"/>
            <a:ext cx="8115300" cy="552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224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8: 子类重写与调用父类方法</a:t>
            </a:r>
            <a:endParaRPr lang="en-US" sz="2240" dirty="0"/>
          </a:p>
        </p:txBody>
      </p:sp>
      <p:sp>
        <p:nvSpPr>
          <p:cNvPr id="4" name="Text 1"/>
          <p:cNvSpPr/>
          <p:nvPr/>
        </p:nvSpPr>
        <p:spPr>
          <a:xfrm>
            <a:off x="828675" y="2052637"/>
            <a:ext cx="3814763" cy="74771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使用</a:t>
            </a:r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super()</a:t>
            </a:r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调用父类方法。</a:t>
            </a:r>
            <a:endParaRPr lang="en-US" sz="1400" dirty="0"/>
          </a:p>
        </p:txBody>
      </p:sp>
      <p:sp>
        <p:nvSpPr>
          <p:cNvPr id="5" name="Text 2"/>
          <p:cNvSpPr/>
          <p:nvPr/>
        </p:nvSpPr>
        <p:spPr>
          <a:xfrm>
            <a:off x="1243013" y="3514725"/>
            <a:ext cx="3814763" cy="74771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子类可以通过定义与父类同名的方法来重写父类的方法。</a:t>
            </a:r>
            <a:endParaRPr lang="en-US" sz="14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28600" y="247650"/>
            <a:ext cx="3986213" cy="552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buNone/>
            </a:pPr>
            <a:r>
              <a:rPr lang="en-US" sz="224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9: 私有属性和方法</a:t>
            </a:r>
            <a:endParaRPr lang="en-US" sz="2240" dirty="0"/>
          </a:p>
        </p:txBody>
      </p:sp>
      <p:sp>
        <p:nvSpPr>
          <p:cNvPr id="4" name="Text 1"/>
          <p:cNvSpPr/>
          <p:nvPr/>
        </p:nvSpPr>
        <p:spPr>
          <a:xfrm>
            <a:off x="4686300" y="957263"/>
            <a:ext cx="3971925" cy="228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endParaRPr lang="en-US" sz="420" dirty="0"/>
          </a:p>
        </p:txBody>
      </p:sp>
      <p:sp>
        <p:nvSpPr>
          <p:cNvPr id="5" name="Text 2"/>
          <p:cNvSpPr/>
          <p:nvPr/>
        </p:nvSpPr>
        <p:spPr>
          <a:xfrm>
            <a:off x="4572000" y="1528763"/>
            <a:ext cx="4262437" cy="9667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定义私有属性和方法，防止外部访问和修改。</a:t>
            </a:r>
            <a:endParaRPr lang="en-US" sz="420" dirty="0"/>
          </a:p>
        </p:txBody>
      </p:sp>
      <p:sp>
        <p:nvSpPr>
          <p:cNvPr id="6" name="Text 3"/>
          <p:cNvSpPr/>
          <p:nvPr/>
        </p:nvSpPr>
        <p:spPr>
          <a:xfrm>
            <a:off x="4686300" y="2971800"/>
            <a:ext cx="3971925" cy="228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endParaRPr lang="en-US" sz="420" dirty="0"/>
          </a:p>
        </p:txBody>
      </p:sp>
      <p:pic>
        <p:nvPicPr>
          <p:cNvPr id="7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3519488"/>
            <a:ext cx="4262437" cy="147637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848100" y="1300163"/>
            <a:ext cx="1452563" cy="124301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57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03</a:t>
            </a:r>
            <a:endParaRPr lang="en-US" sz="5760" dirty="0"/>
          </a:p>
        </p:txBody>
      </p:sp>
      <p:sp>
        <p:nvSpPr>
          <p:cNvPr id="3" name="Text 1"/>
          <p:cNvSpPr/>
          <p:nvPr/>
        </p:nvSpPr>
        <p:spPr>
          <a:xfrm>
            <a:off x="2066925" y="2357437"/>
            <a:ext cx="5101590" cy="89058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2695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第三部分：面向对象-其他特性</a:t>
            </a:r>
            <a:endParaRPr lang="en-US" sz="2695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第三部分：面向对象-其他特性</a:t>
            </a:r>
            <a:endParaRPr lang="en-US" sz="2660" dirty="0"/>
          </a:p>
        </p:txBody>
      </p:sp>
      <p:sp>
        <p:nvSpPr>
          <p:cNvPr id="3" name="Text 1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第三部分：面向对象-其他特性</a:t>
            </a:r>
            <a:endParaRPr lang="en-US" sz="266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95022" y="1276350"/>
            <a:ext cx="7449207" cy="33337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5240392" y="1487871"/>
            <a:ext cx="2795752" cy="8414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69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10: 封装、继承和多态</a:t>
            </a:r>
            <a:endParaRPr lang="en-US" sz="1690" dirty="0"/>
          </a:p>
        </p:txBody>
      </p:sp>
      <p:sp>
        <p:nvSpPr>
          <p:cNvPr id="6" name="Text 3"/>
          <p:cNvSpPr/>
          <p:nvPr/>
        </p:nvSpPr>
        <p:spPr>
          <a:xfrm>
            <a:off x="5240392" y="2517884"/>
            <a:ext cx="2795752" cy="8414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69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11: 类属性和实例属性</a:t>
            </a:r>
            <a:endParaRPr lang="en-US" sz="1690" dirty="0"/>
          </a:p>
        </p:txBody>
      </p:sp>
      <p:sp>
        <p:nvSpPr>
          <p:cNvPr id="7" name="Text 4"/>
          <p:cNvSpPr/>
          <p:nvPr/>
        </p:nvSpPr>
        <p:spPr>
          <a:xfrm>
            <a:off x="5240392" y="3547898"/>
            <a:ext cx="2795752" cy="8414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69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12: 类方法和静态方法</a:t>
            </a:r>
            <a:endParaRPr lang="en-US" sz="169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28688" y="219075"/>
            <a:ext cx="7262813" cy="6619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73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10: 封装、继承和多态</a:t>
            </a:r>
            <a:endParaRPr lang="en-US" sz="2730" dirty="0"/>
          </a:p>
        </p:txBody>
      </p:sp>
      <p:sp>
        <p:nvSpPr>
          <p:cNvPr id="4" name="Text 1"/>
          <p:cNvSpPr/>
          <p:nvPr/>
        </p:nvSpPr>
        <p:spPr>
          <a:xfrm>
            <a:off x="2047875" y="1119188"/>
            <a:ext cx="6253163" cy="71437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42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封装</a:t>
            </a:r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：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隐藏对象的内部细节，只暴露必要的接口。</a:t>
            </a:r>
            <a:endParaRPr lang="en-US" sz="420" dirty="0"/>
          </a:p>
        </p:txBody>
      </p:sp>
      <p:sp>
        <p:nvSpPr>
          <p:cNvPr id="5" name="Text 2"/>
          <p:cNvSpPr/>
          <p:nvPr/>
        </p:nvSpPr>
        <p:spPr>
          <a:xfrm>
            <a:off x="2047875" y="1971675"/>
            <a:ext cx="6253163" cy="71437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多态</a:t>
            </a:r>
            <a:endParaRPr lang="en-US" sz="420" dirty="0"/>
          </a:p>
        </p:txBody>
      </p:sp>
      <p:sp>
        <p:nvSpPr>
          <p:cNvPr id="6" name="Text 3"/>
          <p:cNvSpPr/>
          <p:nvPr/>
        </p:nvSpPr>
        <p:spPr>
          <a:xfrm>
            <a:off x="2047875" y="2824163"/>
            <a:ext cx="6253163" cy="71437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：不同对象对同一方法响应不同的行动。</a:t>
            </a:r>
            <a:endParaRPr lang="en-US" sz="420" dirty="0"/>
          </a:p>
        </p:txBody>
      </p:sp>
      <p:pic>
        <p:nvPicPr>
          <p:cNvPr id="7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7875" y="3676650"/>
            <a:ext cx="6253163" cy="1905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09625" y="881063"/>
            <a:ext cx="3652838" cy="67627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1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11: 类属性和实例属性</a:t>
            </a:r>
            <a:endParaRPr lang="en-US" sz="2100" dirty="0"/>
          </a:p>
        </p:txBody>
      </p:sp>
      <p:sp>
        <p:nvSpPr>
          <p:cNvPr id="4" name="Text 1"/>
          <p:cNvSpPr/>
          <p:nvPr/>
        </p:nvSpPr>
        <p:spPr>
          <a:xfrm>
            <a:off x="809625" y="1704975"/>
            <a:ext cx="3652838" cy="297656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类属性：由类所有实例共享的属性。
</a:t>
            </a:r>
            <a:endParaRPr lang="en-US" sz="140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实例属性：每个实例独有的属性。</a:t>
            </a:r>
            <a:endParaRPr lang="en-US" sz="1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424112" y="538162"/>
            <a:ext cx="5162550" cy="82867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384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CONTENTS</a:t>
            </a:r>
            <a:endParaRPr lang="en-US" sz="3840" dirty="0"/>
          </a:p>
        </p:txBody>
      </p:sp>
      <p:sp>
        <p:nvSpPr>
          <p:cNvPr id="3" name="Text 1"/>
          <p:cNvSpPr/>
          <p:nvPr/>
        </p:nvSpPr>
        <p:spPr>
          <a:xfrm>
            <a:off x="2424112" y="1457325"/>
            <a:ext cx="5386388" cy="3219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marL="342900" indent="-342900">
              <a:lnSpc>
                <a:spcPct val="150000"/>
              </a:lnSpc>
              <a:buSzPct val="100000"/>
              <a:buChar char="•"/>
            </a:pPr>
            <a:r>
              <a:rPr lang="en-US" sz="175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第一部分：面向对象基础</a:t>
            </a:r>
            <a:endParaRPr lang="en-US" sz="1750" dirty="0"/>
          </a:p>
          <a:p>
            <a:pPr algn="l" marL="342900" indent="-342900">
              <a:lnSpc>
                <a:spcPct val="150000"/>
              </a:lnSpc>
              <a:buSzPct val="100000"/>
              <a:buChar char="•"/>
            </a:pPr>
            <a:r>
              <a:rPr lang="en-US" sz="175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第二部分：面向对象-继承</a:t>
            </a:r>
            <a:endParaRPr lang="en-US" sz="1750" dirty="0"/>
          </a:p>
          <a:p>
            <a:pPr algn="l" marL="342900" indent="-342900">
              <a:lnSpc>
                <a:spcPct val="150000"/>
              </a:lnSpc>
              <a:buSzPct val="100000"/>
              <a:buChar char="•"/>
            </a:pPr>
            <a:r>
              <a:rPr lang="en-US" sz="175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第三部分：面向对象-其他特性</a:t>
            </a:r>
            <a:endParaRPr lang="en-US" sz="1750" dirty="0"/>
          </a:p>
          <a:p>
            <a:pPr algn="l" marL="342900" indent="-342900">
              <a:lnSpc>
                <a:spcPct val="150000"/>
              </a:lnSpc>
              <a:buSzPct val="100000"/>
              <a:buChar char="•"/>
            </a:pPr>
            <a:r>
              <a:rPr lang="en-US" sz="175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总结</a:t>
            </a:r>
            <a:endParaRPr lang="en-US" sz="175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12: 类方法和静态方法</a:t>
            </a:r>
            <a:endParaRPr lang="en-US" sz="2660" dirty="0"/>
          </a:p>
        </p:txBody>
      </p:sp>
      <p:sp>
        <p:nvSpPr>
          <p:cNvPr id="3" name="Text 1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12: 类方法和静态方法</a:t>
            </a:r>
            <a:endParaRPr lang="en-US" sz="266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95022" y="1276350"/>
            <a:ext cx="7449207" cy="33337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037568" y="2329355"/>
            <a:ext cx="3301562" cy="1650781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352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类方法</a:t>
            </a:r>
            <a:pPr algn="l" indent="0" marL="0">
              <a:lnSpc>
                <a:spcPct val="150000"/>
              </a:lnSpc>
              <a:buNone/>
            </a:pPr>
            <a:r>
              <a:rPr lang="en-US" sz="1352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：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1352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使用</a:t>
            </a:r>
            <a:pPr algn="l" indent="0" marL="0">
              <a:lnSpc>
                <a:spcPct val="150000"/>
              </a:lnSpc>
              <a:buNone/>
            </a:pPr>
            <a:r>
              <a:rPr lang="en-US" sz="1352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@classmethod</a:t>
            </a:r>
            <a:pPr algn="l" indent="0" marL="0">
              <a:lnSpc>
                <a:spcPct val="150000"/>
              </a:lnSpc>
              <a:buNone/>
            </a:pPr>
            <a:r>
              <a:rPr lang="en-US" sz="1352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修饰，第一个参数是</a:t>
            </a:r>
            <a:pPr algn="l" indent="0" marL="0">
              <a:lnSpc>
                <a:spcPct val="150000"/>
              </a:lnSpc>
              <a:buNone/>
            </a:pPr>
            <a:r>
              <a:rPr lang="en-US" sz="1352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cls</a:t>
            </a:r>
            <a:pPr algn="l" indent="0" marL="0">
              <a:lnSpc>
                <a:spcPct val="150000"/>
              </a:lnSpc>
              <a:buNone/>
            </a:pPr>
            <a:r>
              <a:rPr lang="en-US" sz="1352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。</a:t>
            </a:r>
            <a:endParaRPr lang="en-US" sz="1352" dirty="0"/>
          </a:p>
        </p:txBody>
      </p:sp>
      <p:sp>
        <p:nvSpPr>
          <p:cNvPr id="6" name="Text 3"/>
          <p:cNvSpPr/>
          <p:nvPr/>
        </p:nvSpPr>
        <p:spPr>
          <a:xfrm>
            <a:off x="4872530" y="2343150"/>
            <a:ext cx="3301562" cy="1650781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352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静态方法</a:t>
            </a:r>
            <a:pPr algn="l" indent="0" marL="0">
              <a:lnSpc>
                <a:spcPct val="150000"/>
              </a:lnSpc>
              <a:buNone/>
            </a:pPr>
            <a:r>
              <a:rPr lang="en-US" sz="1352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：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1352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使用</a:t>
            </a:r>
            <a:pPr algn="l" indent="0" marL="0">
              <a:lnSpc>
                <a:spcPct val="150000"/>
              </a:lnSpc>
              <a:buNone/>
            </a:pPr>
            <a:r>
              <a:rPr lang="en-US" sz="1352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@staticmethod</a:t>
            </a:r>
            <a:pPr algn="l" indent="0" marL="0">
              <a:lnSpc>
                <a:spcPct val="150000"/>
              </a:lnSpc>
              <a:buNone/>
            </a:pPr>
            <a:r>
              <a:rPr lang="en-US" sz="1352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修饰，不自动传递任何类或实例引用。</a:t>
            </a:r>
            <a:endParaRPr lang="en-US" sz="1352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848100" y="1300163"/>
            <a:ext cx="1452563" cy="124301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57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04</a:t>
            </a:r>
            <a:endParaRPr lang="en-US" sz="5760" dirty="0"/>
          </a:p>
        </p:txBody>
      </p:sp>
      <p:sp>
        <p:nvSpPr>
          <p:cNvPr id="3" name="Text 1"/>
          <p:cNvSpPr/>
          <p:nvPr/>
        </p:nvSpPr>
        <p:spPr>
          <a:xfrm>
            <a:off x="2066925" y="2357437"/>
            <a:ext cx="5101590" cy="89058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35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总结</a:t>
            </a:r>
            <a:endParaRPr lang="en-US" sz="35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52425" y="209550"/>
            <a:ext cx="8439150" cy="552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224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总结</a:t>
            </a:r>
            <a:endParaRPr lang="en-US" sz="2240" dirty="0"/>
          </a:p>
        </p:txBody>
      </p:sp>
      <p:sp>
        <p:nvSpPr>
          <p:cNvPr id="4" name="Text 1"/>
          <p:cNvSpPr/>
          <p:nvPr/>
        </p:nvSpPr>
        <p:spPr>
          <a:xfrm>
            <a:off x="3433763" y="1476375"/>
            <a:ext cx="3324225" cy="91916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面向对象编程提供了一种组织代码的方法，便于管理大型项目并提高代码的重用性。</a:t>
            </a:r>
            <a:endParaRPr lang="en-US" sz="1400" dirty="0"/>
          </a:p>
        </p:txBody>
      </p:sp>
      <p:sp>
        <p:nvSpPr>
          <p:cNvPr id="5" name="Text 2"/>
          <p:cNvSpPr/>
          <p:nvPr/>
        </p:nvSpPr>
        <p:spPr>
          <a:xfrm>
            <a:off x="2400300" y="3024187"/>
            <a:ext cx="3324225" cy="91916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掌握面向对象的核心概念如类、对象、继承、封装和多态是非常重要的。</a:t>
            </a:r>
            <a:endParaRPr lang="en-US" sz="14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81038" y="1833562"/>
            <a:ext cx="3395663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5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THE END</a:t>
            </a:r>
            <a:endParaRPr lang="en-US" sz="2560" dirty="0"/>
          </a:p>
        </p:txBody>
      </p:sp>
      <p:sp>
        <p:nvSpPr>
          <p:cNvPr id="3" name="Text 1"/>
          <p:cNvSpPr/>
          <p:nvPr/>
        </p:nvSpPr>
        <p:spPr>
          <a:xfrm>
            <a:off x="681038" y="2276475"/>
            <a:ext cx="3395663" cy="103346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8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THANKS</a:t>
            </a:r>
            <a:endParaRPr lang="en-US" sz="4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848100" y="1300163"/>
            <a:ext cx="1452563" cy="124301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57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01</a:t>
            </a:r>
            <a:endParaRPr lang="en-US" sz="5760" dirty="0"/>
          </a:p>
        </p:txBody>
      </p:sp>
      <p:sp>
        <p:nvSpPr>
          <p:cNvPr id="3" name="Text 1"/>
          <p:cNvSpPr/>
          <p:nvPr/>
        </p:nvSpPr>
        <p:spPr>
          <a:xfrm>
            <a:off x="2066925" y="2357437"/>
            <a:ext cx="5101590" cy="89058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329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第一部分：面向对象基础</a:t>
            </a:r>
            <a:endParaRPr lang="en-US" sz="329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第一部分：面向对象基础</a:t>
            </a:r>
            <a:endParaRPr lang="en-US" sz="2660" dirty="0"/>
          </a:p>
        </p:txBody>
      </p:sp>
      <p:sp>
        <p:nvSpPr>
          <p:cNvPr id="3" name="Text 1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第一部分：面向对象基础</a:t>
            </a:r>
            <a:endParaRPr lang="en-US" sz="266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95022" y="1276350"/>
            <a:ext cx="7449207" cy="33337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5415127" y="1313136"/>
            <a:ext cx="2906110" cy="5747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217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1: 面向对象概念</a:t>
            </a:r>
            <a:endParaRPr lang="en-US" sz="1217" dirty="0"/>
          </a:p>
        </p:txBody>
      </p:sp>
      <p:sp>
        <p:nvSpPr>
          <p:cNvPr id="6" name="Text 3"/>
          <p:cNvSpPr/>
          <p:nvPr/>
        </p:nvSpPr>
        <p:spPr>
          <a:xfrm>
            <a:off x="5415127" y="1979886"/>
            <a:ext cx="2906110" cy="5747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217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2: 类和对象</a:t>
            </a:r>
            <a:endParaRPr lang="en-US" sz="1217" dirty="0"/>
          </a:p>
        </p:txBody>
      </p:sp>
      <p:sp>
        <p:nvSpPr>
          <p:cNvPr id="7" name="Text 4"/>
          <p:cNvSpPr/>
          <p:nvPr/>
        </p:nvSpPr>
        <p:spPr>
          <a:xfrm>
            <a:off x="5415127" y="2674226"/>
            <a:ext cx="2906110" cy="5747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217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3: 类的定义和对象的创建</a:t>
            </a:r>
            <a:endParaRPr lang="en-US" sz="1217" dirty="0"/>
          </a:p>
        </p:txBody>
      </p:sp>
      <p:sp>
        <p:nvSpPr>
          <p:cNvPr id="8" name="Text 5"/>
          <p:cNvSpPr/>
          <p:nvPr/>
        </p:nvSpPr>
        <p:spPr>
          <a:xfrm>
            <a:off x="5415127" y="3340976"/>
            <a:ext cx="2906110" cy="5747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217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4: 添加和获取对象属性</a:t>
            </a:r>
            <a:endParaRPr lang="en-US" sz="1217" dirty="0"/>
          </a:p>
        </p:txBody>
      </p:sp>
      <p:sp>
        <p:nvSpPr>
          <p:cNvPr id="9" name="Text 6"/>
          <p:cNvSpPr/>
          <p:nvPr/>
        </p:nvSpPr>
        <p:spPr>
          <a:xfrm>
            <a:off x="5415127" y="4003128"/>
            <a:ext cx="2906110" cy="5747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217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5: 魔法方法</a:t>
            </a:r>
            <a:endParaRPr lang="en-US" sz="1217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66725" y="376238"/>
            <a:ext cx="4086225" cy="552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24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1: 面向对象概念</a:t>
            </a:r>
            <a:endParaRPr lang="en-US" sz="2240" dirty="0"/>
          </a:p>
        </p:txBody>
      </p:sp>
      <p:sp>
        <p:nvSpPr>
          <p:cNvPr id="4" name="Text 1"/>
          <p:cNvSpPr/>
          <p:nvPr/>
        </p:nvSpPr>
        <p:spPr>
          <a:xfrm>
            <a:off x="504825" y="1309688"/>
            <a:ext cx="3048000" cy="335756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面向对象是一种编程思想，通过对象来模拟现实世界。
</a:t>
            </a:r>
            <a:endParaRPr lang="en-US" sz="140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实例：洗衣机操作对比手洗和机洗。</a:t>
            </a:r>
            <a:endParaRPr lang="en-US" sz="1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90525" y="114300"/>
            <a:ext cx="8362950" cy="552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1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2: 类和对象</a:t>
            </a:r>
            <a:endParaRPr lang="en-US" sz="2100" dirty="0"/>
          </a:p>
        </p:txBody>
      </p:sp>
      <p:sp>
        <p:nvSpPr>
          <p:cNvPr id="4" name="Text 1"/>
          <p:cNvSpPr/>
          <p:nvPr/>
        </p:nvSpPr>
        <p:spPr>
          <a:xfrm>
            <a:off x="1400175" y="1647825"/>
            <a:ext cx="2628900" cy="275272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类（Class）</a:t>
            </a:r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：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具有相同属性和方法的一系列对象的集合，是一个模板。</a:t>
            </a:r>
            <a:endParaRPr lang="en-US" sz="1400" dirty="0"/>
          </a:p>
        </p:txBody>
      </p:sp>
      <p:sp>
        <p:nvSpPr>
          <p:cNvPr id="5" name="Text 2"/>
          <p:cNvSpPr/>
          <p:nvPr/>
        </p:nvSpPr>
        <p:spPr>
          <a:xfrm>
            <a:off x="5119688" y="1647825"/>
            <a:ext cx="2628900" cy="275272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对象（Object）</a:t>
            </a:r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：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类的实例，通过类来创建。</a:t>
            </a:r>
            <a:endParaRPr lang="en-US" sz="1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71550" y="1319213"/>
            <a:ext cx="2300288" cy="200977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8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3: 类的定义和对象的创建</a:t>
            </a:r>
            <a:endParaRPr lang="en-US" sz="2800" dirty="0"/>
          </a:p>
        </p:txBody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0088" y="2247900"/>
            <a:ext cx="3571875" cy="176212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71550" y="1319213"/>
            <a:ext cx="2300288" cy="200977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8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4: 添加和获取对象属性</a:t>
            </a:r>
            <a:endParaRPr lang="en-US" sz="2800" dirty="0"/>
          </a:p>
        </p:txBody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0088" y="1938337"/>
            <a:ext cx="3571875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5: 魔法方法</a:t>
            </a:r>
            <a:endParaRPr lang="en-US" sz="2660" dirty="0"/>
          </a:p>
        </p:txBody>
      </p:sp>
      <p:sp>
        <p:nvSpPr>
          <p:cNvPr id="3" name="Text 1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5: 魔法方法</a:t>
            </a:r>
            <a:endParaRPr lang="en-US" sz="266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62000" y="2087411"/>
            <a:ext cx="7715250" cy="1711627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762000" y="2087411"/>
            <a:ext cx="1820220" cy="171162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520" b="1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__init__</a:t>
            </a:r>
            <a:pPr algn="l" indent="0" marL="0">
              <a:lnSpc>
                <a:spcPct val="150000"/>
              </a:lnSpc>
              <a:buNone/>
            </a:pPr>
            <a:r>
              <a:rPr lang="en-US" sz="1520" b="1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方法</a:t>
            </a:r>
            <a:pPr algn="l" indent="0" marL="0">
              <a:lnSpc>
                <a:spcPct val="150000"/>
              </a:lnSpc>
              <a:buNone/>
            </a:pPr>
            <a:r>
              <a:rPr lang="en-US" sz="152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：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152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初始化对象属性。</a:t>
            </a:r>
            <a:endParaRPr lang="en-US" sz="1520" dirty="0"/>
          </a:p>
        </p:txBody>
      </p:sp>
      <p:sp>
        <p:nvSpPr>
          <p:cNvPr id="6" name="Text 3"/>
          <p:cNvSpPr/>
          <p:nvPr/>
        </p:nvSpPr>
        <p:spPr>
          <a:xfrm>
            <a:off x="3719857" y="2087411"/>
            <a:ext cx="1820220" cy="171162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520" b="1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__str__</a:t>
            </a:r>
            <a:pPr algn="l" indent="0" marL="0">
              <a:lnSpc>
                <a:spcPct val="150000"/>
              </a:lnSpc>
              <a:buNone/>
            </a:pPr>
            <a:r>
              <a:rPr lang="en-US" sz="1520" b="1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方法</a:t>
            </a:r>
            <a:pPr algn="l" indent="0" marL="0">
              <a:lnSpc>
                <a:spcPct val="150000"/>
              </a:lnSpc>
              <a:buNone/>
            </a:pPr>
            <a:r>
              <a:rPr lang="en-US" sz="152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：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152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定义对象的字符串表示。</a:t>
            </a:r>
            <a:endParaRPr lang="en-US" sz="1520" dirty="0"/>
          </a:p>
        </p:txBody>
      </p:sp>
      <p:sp>
        <p:nvSpPr>
          <p:cNvPr id="7" name="Text 4"/>
          <p:cNvSpPr/>
          <p:nvPr/>
        </p:nvSpPr>
        <p:spPr>
          <a:xfrm>
            <a:off x="6657030" y="2087411"/>
            <a:ext cx="1820220" cy="171162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520" b="1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__del__</a:t>
            </a:r>
            <a:pPr algn="l" indent="0" marL="0">
              <a:lnSpc>
                <a:spcPct val="150000"/>
              </a:lnSpc>
              <a:buNone/>
            </a:pPr>
            <a:r>
              <a:rPr lang="en-US" sz="1520" b="1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方法</a:t>
            </a:r>
            <a:pPr algn="l" indent="0" marL="0">
              <a:lnSpc>
                <a:spcPct val="150000"/>
              </a:lnSpc>
              <a:buNone/>
            </a:pPr>
            <a:r>
              <a:rPr lang="en-US" sz="152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：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152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定义对象被删除前执行的操作。</a:t>
            </a:r>
            <a:endParaRPr lang="en-US" sz="152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23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6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Python面向对象编程
</dc:title>
  <dc:subject>SUBTITLE HERE</dc:subject>
  <dc:creator>张时</dc:creator>
  <cp:lastModifiedBy>张时</cp:lastModifiedBy>
  <cp:revision>1</cp:revision>
  <dcterms:created xsi:type="dcterms:W3CDTF">2024-06-01T05:09:42Z</dcterms:created>
  <dcterms:modified xsi:type="dcterms:W3CDTF">2024-06-01T05:09:42Z</dcterms:modified>
</cp:coreProperties>
</file>