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6"/>
  </p:handoutMasterIdLst>
  <p:sldIdLst>
    <p:sldId id="478" r:id="rId3"/>
    <p:sldId id="493" r:id="rId5"/>
    <p:sldId id="615" r:id="rId6"/>
    <p:sldId id="566" r:id="rId7"/>
    <p:sldId id="604" r:id="rId8"/>
    <p:sldId id="616" r:id="rId9"/>
    <p:sldId id="618" r:id="rId10"/>
    <p:sldId id="617" r:id="rId11"/>
    <p:sldId id="619" r:id="rId12"/>
    <p:sldId id="607" r:id="rId13"/>
    <p:sldId id="608" r:id="rId14"/>
    <p:sldId id="625"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990000"/>
    <a:srgbClr val="AE0B0B"/>
    <a:srgbClr val="CC6600"/>
    <a:srgbClr val="3B9D3B"/>
    <a:srgbClr val="3D3D3D"/>
    <a:srgbClr val="000066"/>
    <a:srgbClr val="CC3300"/>
    <a:srgbClr val="39393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84" autoAdjust="0"/>
    <p:restoredTop sz="79441" autoAdjust="0"/>
  </p:normalViewPr>
  <p:slideViewPr>
    <p:cSldViewPr snapToGrid="0">
      <p:cViewPr varScale="1">
        <p:scale>
          <a:sx n="54" d="100"/>
          <a:sy n="54" d="100"/>
        </p:scale>
        <p:origin x="884" y="40"/>
      </p:cViewPr>
      <p:guideLst>
        <p:guide orient="horz" pos="2159"/>
        <p:guide pos="3858"/>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首先先说hash值，baihash值是通过hashCode()Object有这个方法</a:t>
            </a:r>
            <a:endParaRPr lang="zh-CN" altLang="en-US"/>
          </a:p>
          <a:p>
            <a:r>
              <a:rPr lang="zh-CN" altLang="en-US"/>
              <a:t>然后说说地址值吧，每一个东西都会被电脑放在硬盘内存里面，然后电脑通过hash算法得到hash值，最后你的地址值就hash值的十六进制，所以那些地址值有小写字母什么的。</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hyperlink" Target="mk:@MSITStore:D:\&#35838;&#20214;&#30740;&#21457;\2016-2017&#25945;&#26448;&#30740;&#21457;\2017Java\&#21442;&#32771;&#36164;&#26009;\JDK7_docs.CHM::/api/java/lang/Object.html"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Object</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知识点</a:t>
            </a:r>
            <a:r>
              <a:rPr lang="en-US" altLang="zh-CN" dirty="0">
                <a:sym typeface="+mn-ea"/>
              </a:rPr>
              <a:t>3-</a:t>
            </a:r>
            <a:r>
              <a:rPr lang="en-US" altLang="zh-CN" dirty="0">
                <a:sym typeface="+mn-ea"/>
              </a:rPr>
              <a:t>Object</a:t>
            </a:r>
            <a:r>
              <a:rPr lang="zh-CN" altLang="en-US" dirty="0">
                <a:sym typeface="+mn-ea"/>
              </a:rPr>
              <a:t>类中的方法</a:t>
            </a:r>
            <a:endParaRPr lang="zh-CN" altLang="en-US" dirty="0"/>
          </a:p>
        </p:txBody>
      </p:sp>
      <p:sp>
        <p:nvSpPr>
          <p:cNvPr id="3" name="内容占位符 2"/>
          <p:cNvSpPr>
            <a:spLocks noGrp="1"/>
          </p:cNvSpPr>
          <p:nvPr>
            <p:ph idx="1"/>
          </p:nvPr>
        </p:nvSpPr>
        <p:spPr>
          <a:xfrm>
            <a:off x="385227" y="819806"/>
            <a:ext cx="4360194" cy="3641835"/>
          </a:xfrm>
        </p:spPr>
        <p:txBody>
          <a:bodyPr vert="horz" lIns="91440" tIns="45720" rIns="91440" bIns="45720" rtlCol="0">
            <a:noAutofit/>
          </a:bodyPr>
          <a:lstStyle/>
          <a:p>
            <a:r>
              <a:rPr lang="zh-CN" altLang="en-US" sz="2400" dirty="0">
                <a:solidFill>
                  <a:schemeClr val="tx1">
                    <a:lumMod val="75000"/>
                    <a:lumOff val="25000"/>
                  </a:schemeClr>
                </a:solidFill>
              </a:rPr>
              <a:t>事实上，基于哈希的集合在使用</a:t>
            </a:r>
            <a:r>
              <a:rPr lang="en-US" altLang="zh-CN" sz="2400" dirty="0">
                <a:solidFill>
                  <a:schemeClr val="tx1">
                    <a:lumMod val="75000"/>
                    <a:lumOff val="25000"/>
                  </a:schemeClr>
                </a:solidFill>
              </a:rPr>
              <a:t>hashCode</a:t>
            </a:r>
            <a:r>
              <a:rPr lang="zh-CN" altLang="en-US" sz="2400" dirty="0">
                <a:solidFill>
                  <a:schemeClr val="tx1">
                    <a:lumMod val="75000"/>
                    <a:lumOff val="25000"/>
                  </a:schemeClr>
                </a:solidFill>
              </a:rPr>
              <a:t>的时候，基本都是和</a:t>
            </a:r>
            <a:r>
              <a:rPr lang="en-US" altLang="zh-CN" sz="2400" dirty="0">
                <a:solidFill>
                  <a:schemeClr val="tx1">
                    <a:lumMod val="75000"/>
                    <a:lumOff val="25000"/>
                  </a:schemeClr>
                </a:solidFill>
              </a:rPr>
              <a:t>equals</a:t>
            </a:r>
            <a:r>
              <a:rPr lang="zh-CN" altLang="en-US" sz="2400" dirty="0">
                <a:solidFill>
                  <a:schemeClr val="tx1">
                    <a:lumMod val="75000"/>
                    <a:lumOff val="25000"/>
                  </a:schemeClr>
                </a:solidFill>
              </a:rPr>
              <a:t>一起使用；</a:t>
            </a:r>
            <a:endParaRPr lang="en-US" altLang="zh-CN" sz="2400" dirty="0">
              <a:solidFill>
                <a:schemeClr val="tx1">
                  <a:lumMod val="75000"/>
                  <a:lumOff val="25000"/>
                </a:schemeClr>
              </a:solidFill>
            </a:endParaRPr>
          </a:p>
          <a:p>
            <a:r>
              <a:rPr lang="zh-CN" altLang="en-US" sz="2400" dirty="0">
                <a:solidFill>
                  <a:schemeClr val="tx1">
                    <a:lumMod val="75000"/>
                    <a:lumOff val="25000"/>
                  </a:schemeClr>
                </a:solidFill>
              </a:rPr>
              <a:t>基本流程如图：</a:t>
            </a:r>
            <a:endParaRPr lang="en-US" altLang="zh-CN" sz="2400" dirty="0">
              <a:solidFill>
                <a:srgbClr val="C00000"/>
              </a:solidFill>
            </a:endParaRPr>
          </a:p>
        </p:txBody>
      </p:sp>
      <p:grpSp>
        <p:nvGrpSpPr>
          <p:cNvPr id="4" name="Group 47"/>
          <p:cNvGrpSpPr/>
          <p:nvPr/>
        </p:nvGrpSpPr>
        <p:grpSpPr>
          <a:xfrm>
            <a:off x="5749159" y="908720"/>
            <a:ext cx="6190593" cy="5292383"/>
            <a:chOff x="5749159" y="908720"/>
            <a:chExt cx="6190593" cy="5292383"/>
          </a:xfrm>
        </p:grpSpPr>
        <p:sp>
          <p:nvSpPr>
            <p:cNvPr id="6" name="Rectangle 8"/>
            <p:cNvSpPr/>
            <p:nvPr/>
          </p:nvSpPr>
          <p:spPr>
            <a:xfrm>
              <a:off x="7176121" y="908720"/>
              <a:ext cx="2088232" cy="6306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比较两个对象的</a:t>
              </a:r>
              <a:r>
                <a:rPr lang="en-US" altLang="zh-CN" dirty="0">
                  <a:solidFill>
                    <a:schemeClr val="tx1"/>
                  </a:solidFill>
                </a:rPr>
                <a:t>hashCode</a:t>
              </a:r>
              <a:r>
                <a:rPr lang="zh-CN" altLang="en-US" dirty="0">
                  <a:solidFill>
                    <a:schemeClr val="tx1"/>
                  </a:solidFill>
                </a:rPr>
                <a:t>值</a:t>
              </a:r>
              <a:endParaRPr lang="en-US" dirty="0">
                <a:solidFill>
                  <a:schemeClr val="tx1"/>
                </a:solidFill>
              </a:endParaRPr>
            </a:p>
          </p:txBody>
        </p:sp>
        <p:sp>
          <p:nvSpPr>
            <p:cNvPr id="7" name="Diamond 9"/>
            <p:cNvSpPr/>
            <p:nvPr/>
          </p:nvSpPr>
          <p:spPr>
            <a:xfrm>
              <a:off x="6672064" y="1988840"/>
              <a:ext cx="3105807" cy="914400"/>
            </a:xfrm>
            <a:prstGeom prst="diamon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hashCode</a:t>
              </a:r>
              <a:r>
                <a:rPr lang="zh-CN" altLang="en-US" sz="1600" dirty="0">
                  <a:solidFill>
                    <a:schemeClr val="tx1"/>
                  </a:solidFill>
                </a:rPr>
                <a:t>返回值是否相同</a:t>
              </a:r>
              <a:endParaRPr lang="en-US" sz="1600" dirty="0">
                <a:solidFill>
                  <a:schemeClr val="tx1"/>
                </a:solidFill>
              </a:endParaRPr>
            </a:p>
          </p:txBody>
        </p:sp>
        <p:sp>
          <p:nvSpPr>
            <p:cNvPr id="8" name="Rectangle 10"/>
            <p:cNvSpPr/>
            <p:nvPr/>
          </p:nvSpPr>
          <p:spPr>
            <a:xfrm>
              <a:off x="5749159" y="3368565"/>
              <a:ext cx="2033751" cy="6306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两个对象不同</a:t>
              </a:r>
              <a:endParaRPr lang="en-US" dirty="0">
                <a:solidFill>
                  <a:schemeClr val="tx1"/>
                </a:solidFill>
              </a:endParaRPr>
            </a:p>
          </p:txBody>
        </p:sp>
        <p:sp>
          <p:nvSpPr>
            <p:cNvPr id="9" name="Rectangle 11"/>
            <p:cNvSpPr/>
            <p:nvPr/>
          </p:nvSpPr>
          <p:spPr>
            <a:xfrm>
              <a:off x="8523889" y="3368566"/>
              <a:ext cx="2033751" cy="6306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使用</a:t>
              </a:r>
              <a:r>
                <a:rPr lang="en-US" altLang="zh-CN" dirty="0">
                  <a:solidFill>
                    <a:schemeClr val="tx1"/>
                  </a:solidFill>
                </a:rPr>
                <a:t>equals</a:t>
              </a:r>
              <a:r>
                <a:rPr lang="zh-CN" altLang="en-US" dirty="0">
                  <a:solidFill>
                    <a:schemeClr val="tx1"/>
                  </a:solidFill>
                </a:rPr>
                <a:t>方法比较</a:t>
              </a:r>
              <a:endParaRPr lang="en-US" dirty="0">
                <a:solidFill>
                  <a:schemeClr val="tx1"/>
                </a:solidFill>
              </a:endParaRPr>
            </a:p>
          </p:txBody>
        </p:sp>
        <p:sp>
          <p:nvSpPr>
            <p:cNvPr id="10" name="Diamond 12"/>
            <p:cNvSpPr/>
            <p:nvPr/>
          </p:nvSpPr>
          <p:spPr>
            <a:xfrm>
              <a:off x="7987861" y="4282965"/>
              <a:ext cx="3105807" cy="914400"/>
            </a:xfrm>
            <a:prstGeom prst="diamon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rPr>
                <a:t>e</a:t>
              </a:r>
              <a:r>
                <a:rPr lang="en-US" sz="1600" dirty="0">
                  <a:solidFill>
                    <a:schemeClr val="tx1"/>
                  </a:solidFill>
                </a:rPr>
                <a:t>quals</a:t>
              </a:r>
              <a:r>
                <a:rPr lang="zh-CN" altLang="en-US" sz="1600" dirty="0">
                  <a:solidFill>
                    <a:schemeClr val="tx1"/>
                  </a:solidFill>
                </a:rPr>
                <a:t>方法返回值</a:t>
              </a:r>
              <a:endParaRPr lang="en-US" sz="1600" dirty="0">
                <a:solidFill>
                  <a:schemeClr val="tx1"/>
                </a:solidFill>
              </a:endParaRPr>
            </a:p>
          </p:txBody>
        </p:sp>
        <p:sp>
          <p:nvSpPr>
            <p:cNvPr id="11" name="Rectangle 13"/>
            <p:cNvSpPr/>
            <p:nvPr/>
          </p:nvSpPr>
          <p:spPr>
            <a:xfrm>
              <a:off x="7147035" y="5570483"/>
              <a:ext cx="2033751" cy="6306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两个对象相同</a:t>
              </a:r>
              <a:endParaRPr lang="en-US" dirty="0">
                <a:solidFill>
                  <a:schemeClr val="tx1"/>
                </a:solidFill>
              </a:endParaRPr>
            </a:p>
          </p:txBody>
        </p:sp>
        <p:sp>
          <p:nvSpPr>
            <p:cNvPr id="12" name="Rectangle 14"/>
            <p:cNvSpPr/>
            <p:nvPr/>
          </p:nvSpPr>
          <p:spPr>
            <a:xfrm>
              <a:off x="9906001" y="5565228"/>
              <a:ext cx="2033751" cy="6306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两个对象不同</a:t>
              </a:r>
              <a:endParaRPr lang="en-US" dirty="0">
                <a:solidFill>
                  <a:schemeClr val="tx1"/>
                </a:solidFill>
              </a:endParaRPr>
            </a:p>
          </p:txBody>
        </p:sp>
        <p:cxnSp>
          <p:nvCxnSpPr>
            <p:cNvPr id="13" name="Straight Arrow Connector 20"/>
            <p:cNvCxnSpPr>
              <a:stCxn id="6" idx="2"/>
              <a:endCxn id="7" idx="0"/>
            </p:cNvCxnSpPr>
            <p:nvPr/>
          </p:nvCxnSpPr>
          <p:spPr>
            <a:xfrm>
              <a:off x="8220237" y="1539340"/>
              <a:ext cx="4731" cy="449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Elbow Connector 31"/>
            <p:cNvCxnSpPr>
              <a:stCxn id="7" idx="2"/>
              <a:endCxn id="8" idx="0"/>
            </p:cNvCxnSpPr>
            <p:nvPr/>
          </p:nvCxnSpPr>
          <p:spPr>
            <a:xfrm rot="5400000">
              <a:off x="7262840" y="2406436"/>
              <a:ext cx="465325" cy="1458933"/>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Elbow Connector 33"/>
            <p:cNvCxnSpPr>
              <a:stCxn id="7" idx="2"/>
              <a:endCxn id="9" idx="0"/>
            </p:cNvCxnSpPr>
            <p:nvPr/>
          </p:nvCxnSpPr>
          <p:spPr>
            <a:xfrm rot="16200000" flipH="1">
              <a:off x="8650203" y="2478004"/>
              <a:ext cx="465326" cy="1315797"/>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36"/>
            <p:cNvCxnSpPr>
              <a:stCxn id="9" idx="2"/>
              <a:endCxn id="10" idx="0"/>
            </p:cNvCxnSpPr>
            <p:nvPr/>
          </p:nvCxnSpPr>
          <p:spPr>
            <a:xfrm>
              <a:off x="9540765" y="3999186"/>
              <a:ext cx="0" cy="2837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Elbow Connector 39"/>
            <p:cNvCxnSpPr>
              <a:stCxn id="10" idx="2"/>
              <a:endCxn id="11" idx="0"/>
            </p:cNvCxnSpPr>
            <p:nvPr/>
          </p:nvCxnSpPr>
          <p:spPr>
            <a:xfrm rot="5400000">
              <a:off x="8665779" y="4695497"/>
              <a:ext cx="373118" cy="137685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Elbow Connector 41"/>
            <p:cNvCxnSpPr>
              <a:stCxn id="10" idx="2"/>
              <a:endCxn id="12" idx="0"/>
            </p:cNvCxnSpPr>
            <p:nvPr/>
          </p:nvCxnSpPr>
          <p:spPr>
            <a:xfrm rot="16200000" flipH="1">
              <a:off x="10047890" y="4690240"/>
              <a:ext cx="367863" cy="1382112"/>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936828" y="2963917"/>
              <a:ext cx="630620" cy="338554"/>
            </a:xfrm>
            <a:prstGeom prst="rect">
              <a:avLst/>
            </a:prstGeom>
            <a:solidFill>
              <a:schemeClr val="accent6">
                <a:lumMod val="40000"/>
                <a:lumOff val="60000"/>
              </a:schemeClr>
            </a:solidFill>
          </p:spPr>
          <p:txBody>
            <a:bodyPr wrap="square" rtlCol="0">
              <a:spAutoFit/>
            </a:bodyPr>
            <a:lstStyle/>
            <a:p>
              <a:pPr algn="ctr"/>
              <a:r>
                <a:rPr lang="zh-CN" altLang="en-US" sz="1600" dirty="0"/>
                <a:t>不同</a:t>
              </a:r>
              <a:endParaRPr lang="en-US" sz="1600" dirty="0"/>
            </a:p>
          </p:txBody>
        </p:sp>
        <p:sp>
          <p:nvSpPr>
            <p:cNvPr id="20" name="TextBox 19"/>
            <p:cNvSpPr txBox="1"/>
            <p:nvPr/>
          </p:nvSpPr>
          <p:spPr>
            <a:xfrm>
              <a:off x="8571187" y="2990193"/>
              <a:ext cx="630620" cy="338554"/>
            </a:xfrm>
            <a:prstGeom prst="rect">
              <a:avLst/>
            </a:prstGeom>
            <a:solidFill>
              <a:schemeClr val="accent6">
                <a:lumMod val="40000"/>
                <a:lumOff val="60000"/>
              </a:schemeClr>
            </a:solidFill>
          </p:spPr>
          <p:txBody>
            <a:bodyPr wrap="square" rtlCol="0">
              <a:spAutoFit/>
            </a:bodyPr>
            <a:lstStyle/>
            <a:p>
              <a:pPr algn="ctr"/>
              <a:r>
                <a:rPr lang="zh-CN" altLang="en-US" sz="1600" dirty="0"/>
                <a:t>相同</a:t>
              </a:r>
              <a:endParaRPr lang="en-US" sz="1600" dirty="0"/>
            </a:p>
          </p:txBody>
        </p:sp>
        <p:sp>
          <p:nvSpPr>
            <p:cNvPr id="21" name="TextBox 20"/>
            <p:cNvSpPr txBox="1"/>
            <p:nvPr/>
          </p:nvSpPr>
          <p:spPr>
            <a:xfrm>
              <a:off x="8392511" y="5176345"/>
              <a:ext cx="630620" cy="338554"/>
            </a:xfrm>
            <a:prstGeom prst="rect">
              <a:avLst/>
            </a:prstGeom>
            <a:solidFill>
              <a:schemeClr val="accent6">
                <a:lumMod val="40000"/>
                <a:lumOff val="60000"/>
              </a:schemeClr>
            </a:solidFill>
          </p:spPr>
          <p:txBody>
            <a:bodyPr wrap="square" rtlCol="0">
              <a:spAutoFit/>
            </a:bodyPr>
            <a:lstStyle/>
            <a:p>
              <a:pPr algn="ctr"/>
              <a:r>
                <a:rPr lang="en-US" altLang="zh-CN" sz="1600" dirty="0"/>
                <a:t>true</a:t>
              </a:r>
              <a:endParaRPr lang="en-US" sz="1600" dirty="0"/>
            </a:p>
          </p:txBody>
        </p:sp>
        <p:sp>
          <p:nvSpPr>
            <p:cNvPr id="22" name="TextBox 21"/>
            <p:cNvSpPr txBox="1"/>
            <p:nvPr/>
          </p:nvSpPr>
          <p:spPr>
            <a:xfrm>
              <a:off x="10095187" y="5192110"/>
              <a:ext cx="630620" cy="338554"/>
            </a:xfrm>
            <a:prstGeom prst="rect">
              <a:avLst/>
            </a:prstGeom>
            <a:solidFill>
              <a:schemeClr val="accent6">
                <a:lumMod val="40000"/>
                <a:lumOff val="60000"/>
              </a:schemeClr>
            </a:solidFill>
          </p:spPr>
          <p:txBody>
            <a:bodyPr wrap="square" rtlCol="0">
              <a:spAutoFit/>
            </a:bodyPr>
            <a:lstStyle/>
            <a:p>
              <a:pPr algn="ctr"/>
              <a:r>
                <a:rPr lang="en-US" altLang="zh-CN" sz="1600" dirty="0"/>
                <a:t>false</a:t>
              </a:r>
              <a:endParaRPr lang="en-US" sz="1600" dirty="0"/>
            </a:p>
          </p:txBody>
        </p:sp>
      </p:grpSp>
      <p:sp>
        <p:nvSpPr>
          <p:cNvPr id="23" name="Oval Callout 48"/>
          <p:cNvSpPr/>
          <p:nvPr/>
        </p:nvSpPr>
        <p:spPr>
          <a:xfrm>
            <a:off x="2317531" y="3168868"/>
            <a:ext cx="3011214" cy="2695903"/>
          </a:xfrm>
          <a:prstGeom prst="wedgeEllipseCallout">
            <a:avLst>
              <a:gd name="adj1" fmla="val 109894"/>
              <a:gd name="adj2" fmla="val 3766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既然使用的时候总是一起使用，那么</a:t>
            </a:r>
            <a:r>
              <a:rPr lang="zh-CN" altLang="en-US" b="1" dirty="0">
                <a:solidFill>
                  <a:srgbClr val="C00000"/>
                </a:solidFill>
              </a:rPr>
              <a:t>重写的时候也一定要一起重写</a:t>
            </a:r>
            <a:r>
              <a:rPr lang="zh-CN" altLang="en-US" dirty="0">
                <a:solidFill>
                  <a:schemeClr val="tx1"/>
                </a:solidFill>
              </a:rPr>
              <a:t>！！！</a:t>
            </a:r>
            <a:r>
              <a:rPr lang="en-US" altLang="zh-CN" b="1" dirty="0">
                <a:solidFill>
                  <a:srgbClr val="C00000"/>
                </a:solidFill>
              </a:rPr>
              <a:t>hashCode</a:t>
            </a:r>
            <a:r>
              <a:rPr lang="zh-CN" altLang="en-US" b="1" dirty="0">
                <a:solidFill>
                  <a:srgbClr val="C00000"/>
                </a:solidFill>
              </a:rPr>
              <a:t>和</a:t>
            </a:r>
            <a:r>
              <a:rPr lang="en-US" altLang="zh-CN" b="1" dirty="0">
                <a:solidFill>
                  <a:srgbClr val="C00000"/>
                </a:solidFill>
              </a:rPr>
              <a:t>equals</a:t>
            </a:r>
            <a:r>
              <a:rPr lang="zh-CN" altLang="en-US" b="1" dirty="0">
                <a:solidFill>
                  <a:srgbClr val="C00000"/>
                </a:solidFill>
              </a:rPr>
              <a:t>方法要一起重写，</a:t>
            </a:r>
            <a:r>
              <a:rPr lang="zh-CN" altLang="en-US" dirty="0">
                <a:solidFill>
                  <a:schemeClr val="tx1"/>
                </a:solidFill>
              </a:rPr>
              <a:t>重写后的逻辑满足图中逻辑。</a:t>
            </a:r>
            <a:endParaRPr lang="en-US" dirty="0">
              <a:solidFill>
                <a:schemeClr val="tx1"/>
              </a:solidFill>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知识点</a:t>
            </a:r>
            <a:r>
              <a:rPr lang="en-US" altLang="zh-CN" dirty="0">
                <a:sym typeface="+mn-ea"/>
              </a:rPr>
              <a:t>3-</a:t>
            </a:r>
            <a:r>
              <a:rPr lang="en-US" altLang="zh-CN" dirty="0">
                <a:sym typeface="+mn-ea"/>
              </a:rPr>
              <a:t>Object</a:t>
            </a:r>
            <a:r>
              <a:rPr lang="zh-CN" altLang="en-US" dirty="0">
                <a:sym typeface="+mn-ea"/>
              </a:rPr>
              <a:t>类中的方法</a:t>
            </a:r>
            <a:endParaRPr lang="zh-CN" altLang="en-US" dirty="0"/>
          </a:p>
        </p:txBody>
      </p:sp>
      <p:sp>
        <p:nvSpPr>
          <p:cNvPr id="3" name="内容占位符 2"/>
          <p:cNvSpPr>
            <a:spLocks noGrp="1"/>
          </p:cNvSpPr>
          <p:nvPr>
            <p:ph idx="1"/>
          </p:nvPr>
        </p:nvSpPr>
        <p:spPr>
          <a:xfrm>
            <a:off x="286368" y="819808"/>
            <a:ext cx="11375849" cy="740980"/>
          </a:xfrm>
        </p:spPr>
        <p:txBody>
          <a:bodyPr vert="horz" lIns="91440" tIns="45720" rIns="91440" bIns="45720" rtlCol="0">
            <a:noAutofit/>
          </a:bodyPr>
          <a:lstStyle/>
          <a:p>
            <a:r>
              <a:rPr lang="zh-CN" altLang="en-US" sz="2400" dirty="0">
                <a:solidFill>
                  <a:schemeClr val="tx1">
                    <a:lumMod val="75000"/>
                    <a:lumOff val="25000"/>
                  </a:schemeClr>
                </a:solidFill>
              </a:rPr>
              <a:t>可以使用</a:t>
            </a:r>
            <a:r>
              <a:rPr lang="en-US" altLang="zh-CN" sz="2400" dirty="0">
                <a:solidFill>
                  <a:schemeClr val="tx1">
                    <a:lumMod val="75000"/>
                    <a:lumOff val="25000"/>
                  </a:schemeClr>
                </a:solidFill>
              </a:rPr>
              <a:t>Eclipse</a:t>
            </a:r>
            <a:r>
              <a:rPr lang="zh-CN" altLang="en-US" sz="2400" dirty="0">
                <a:solidFill>
                  <a:schemeClr val="tx1">
                    <a:lumMod val="75000"/>
                    <a:lumOff val="25000"/>
                  </a:schemeClr>
                </a:solidFill>
              </a:rPr>
              <a:t>的工具重写</a:t>
            </a:r>
            <a:r>
              <a:rPr lang="en-US" altLang="zh-CN" sz="2400" dirty="0">
                <a:solidFill>
                  <a:schemeClr val="tx1">
                    <a:lumMod val="75000"/>
                    <a:lumOff val="25000"/>
                  </a:schemeClr>
                </a:solidFill>
              </a:rPr>
              <a:t>equals</a:t>
            </a:r>
            <a:r>
              <a:rPr lang="zh-CN" altLang="en-US" sz="2400" dirty="0">
                <a:solidFill>
                  <a:schemeClr val="tx1">
                    <a:lumMod val="75000"/>
                    <a:lumOff val="25000"/>
                  </a:schemeClr>
                </a:solidFill>
              </a:rPr>
              <a:t>和</a:t>
            </a:r>
            <a:r>
              <a:rPr lang="en-US" altLang="zh-CN" sz="2400" dirty="0">
                <a:solidFill>
                  <a:schemeClr val="tx1">
                    <a:lumMod val="75000"/>
                    <a:lumOff val="25000"/>
                  </a:schemeClr>
                </a:solidFill>
              </a:rPr>
              <a:t>hashCode</a:t>
            </a:r>
            <a:r>
              <a:rPr lang="zh-CN" altLang="en-US" sz="2400" dirty="0">
                <a:solidFill>
                  <a:schemeClr val="tx1">
                    <a:lumMod val="75000"/>
                    <a:lumOff val="25000"/>
                  </a:schemeClr>
                </a:solidFill>
              </a:rPr>
              <a:t>方法；</a:t>
            </a:r>
            <a:endParaRPr lang="en-US" altLang="zh-CN" sz="2400" dirty="0">
              <a:solidFill>
                <a:schemeClr val="tx1">
                  <a:lumMod val="75000"/>
                  <a:lumOff val="25000"/>
                </a:schemeClr>
              </a:solidFill>
            </a:endParaRPr>
          </a:p>
        </p:txBody>
      </p:sp>
      <p:pic>
        <p:nvPicPr>
          <p:cNvPr id="4" name="Picture 2"/>
          <p:cNvPicPr>
            <a:picLocks noChangeAspect="1" noChangeArrowheads="1"/>
          </p:cNvPicPr>
          <p:nvPr/>
        </p:nvPicPr>
        <p:blipFill>
          <a:blip r:embed="rId1" cstate="print"/>
          <a:srcRect/>
          <a:stretch>
            <a:fillRect/>
          </a:stretch>
        </p:blipFill>
        <p:spPr bwMode="auto">
          <a:xfrm>
            <a:off x="300044" y="1687404"/>
            <a:ext cx="3038475" cy="4429125"/>
          </a:xfrm>
          <a:prstGeom prst="rect">
            <a:avLst/>
          </a:prstGeom>
          <a:noFill/>
          <a:ln w="9525">
            <a:noFill/>
            <a:miter lim="800000"/>
            <a:headEnd/>
            <a:tailEnd/>
          </a:ln>
        </p:spPr>
      </p:pic>
      <p:sp>
        <p:nvSpPr>
          <p:cNvPr id="5" name="Rectangle 24"/>
          <p:cNvSpPr/>
          <p:nvPr/>
        </p:nvSpPr>
        <p:spPr>
          <a:xfrm>
            <a:off x="326811" y="1671146"/>
            <a:ext cx="409903" cy="268014"/>
          </a:xfrm>
          <a:prstGeom prst="rect">
            <a:avLst/>
          </a:prstGeom>
          <a:noFill/>
          <a:ln w="508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25"/>
          <p:cNvSpPr/>
          <p:nvPr/>
        </p:nvSpPr>
        <p:spPr>
          <a:xfrm>
            <a:off x="416149" y="4882058"/>
            <a:ext cx="2858814" cy="241737"/>
          </a:xfrm>
          <a:prstGeom prst="rect">
            <a:avLst/>
          </a:prstGeom>
          <a:noFill/>
          <a:ln w="508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3" descr="C:\Users\wxh\AppData\Roaming\Tencent\Users\29097443\QQ\WinTemp\RichOle\H5)KK_YM@P0N]3W@3MCIVVV.png"/>
          <p:cNvPicPr>
            <a:picLocks noChangeAspect="1" noChangeArrowheads="1"/>
          </p:cNvPicPr>
          <p:nvPr/>
        </p:nvPicPr>
        <p:blipFill>
          <a:blip r:embed="rId2" cstate="print"/>
          <a:srcRect/>
          <a:stretch>
            <a:fillRect/>
          </a:stretch>
        </p:blipFill>
        <p:spPr bwMode="auto">
          <a:xfrm>
            <a:off x="4205129" y="1545022"/>
            <a:ext cx="4019550" cy="4743450"/>
          </a:xfrm>
          <a:prstGeom prst="rect">
            <a:avLst/>
          </a:prstGeom>
          <a:noFill/>
          <a:ln w="25400">
            <a:solidFill>
              <a:schemeClr val="tx1"/>
            </a:solidFill>
          </a:ln>
        </p:spPr>
      </p:pic>
      <p:sp>
        <p:nvSpPr>
          <p:cNvPr id="8" name="Rectangle 27"/>
          <p:cNvSpPr/>
          <p:nvPr/>
        </p:nvSpPr>
        <p:spPr>
          <a:xfrm>
            <a:off x="4452122" y="2044262"/>
            <a:ext cx="982717" cy="383628"/>
          </a:xfrm>
          <a:prstGeom prst="rect">
            <a:avLst/>
          </a:prstGeom>
          <a:noFill/>
          <a:ln w="508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28"/>
          <p:cNvSpPr/>
          <p:nvPr/>
        </p:nvSpPr>
        <p:spPr>
          <a:xfrm>
            <a:off x="6386025" y="5854262"/>
            <a:ext cx="982717" cy="383628"/>
          </a:xfrm>
          <a:prstGeom prst="rect">
            <a:avLst/>
          </a:prstGeom>
          <a:noFill/>
          <a:ln w="508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29"/>
          <p:cNvSpPr/>
          <p:nvPr/>
        </p:nvSpPr>
        <p:spPr>
          <a:xfrm>
            <a:off x="9139736" y="1718442"/>
            <a:ext cx="2758966" cy="4351283"/>
          </a:xfrm>
          <a:prstGeom prst="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将在当前类中，生成重写的</a:t>
            </a:r>
            <a:r>
              <a:rPr lang="en-US" altLang="zh-CN" dirty="0">
                <a:solidFill>
                  <a:schemeClr val="tx1"/>
                </a:solidFill>
              </a:rPr>
              <a:t>equals</a:t>
            </a:r>
            <a:r>
              <a:rPr lang="zh-CN" altLang="en-US" dirty="0">
                <a:solidFill>
                  <a:schemeClr val="tx1"/>
                </a:solidFill>
              </a:rPr>
              <a:t>方法和</a:t>
            </a:r>
            <a:r>
              <a:rPr lang="en-US" altLang="zh-CN" dirty="0">
                <a:solidFill>
                  <a:schemeClr val="tx1"/>
                </a:solidFill>
              </a:rPr>
              <a:t>hashCode</a:t>
            </a:r>
            <a:r>
              <a:rPr lang="zh-CN" altLang="en-US" dirty="0">
                <a:solidFill>
                  <a:schemeClr val="tx1"/>
                </a:solidFill>
              </a:rPr>
              <a:t>方法；</a:t>
            </a:r>
            <a:endParaRPr lang="en-US" altLang="zh-CN" dirty="0">
              <a:solidFill>
                <a:schemeClr val="tx1"/>
              </a:solidFill>
            </a:endParaRPr>
          </a:p>
          <a:p>
            <a:endParaRPr lang="en-US" altLang="zh-CN" dirty="0">
              <a:solidFill>
                <a:schemeClr val="tx1"/>
              </a:solidFill>
            </a:endParaRPr>
          </a:p>
          <a:p>
            <a:r>
              <a:rPr lang="en-US" dirty="0">
                <a:solidFill>
                  <a:schemeClr val="tx1"/>
                </a:solidFill>
              </a:rPr>
              <a:t>equals</a:t>
            </a:r>
            <a:r>
              <a:rPr lang="zh-CN" altLang="en-US" dirty="0">
                <a:solidFill>
                  <a:schemeClr val="tx1"/>
                </a:solidFill>
              </a:rPr>
              <a:t>方法根据</a:t>
            </a:r>
            <a:r>
              <a:rPr lang="en-US" altLang="zh-CN" dirty="0">
                <a:solidFill>
                  <a:schemeClr val="tx1"/>
                </a:solidFill>
              </a:rPr>
              <a:t>price</a:t>
            </a:r>
            <a:r>
              <a:rPr lang="zh-CN" altLang="en-US" dirty="0">
                <a:solidFill>
                  <a:schemeClr val="tx1"/>
                </a:solidFill>
              </a:rPr>
              <a:t>和</a:t>
            </a:r>
            <a:r>
              <a:rPr lang="en-US" altLang="zh-CN" dirty="0">
                <a:solidFill>
                  <a:schemeClr val="tx1"/>
                </a:solidFill>
              </a:rPr>
              <a:t>title</a:t>
            </a:r>
            <a:r>
              <a:rPr lang="zh-CN" altLang="en-US" dirty="0">
                <a:solidFill>
                  <a:schemeClr val="tx1"/>
                </a:solidFill>
              </a:rPr>
              <a:t>的值来比较两个对象，完全相同返回</a:t>
            </a:r>
            <a:r>
              <a:rPr lang="en-US" altLang="zh-CN" dirty="0">
                <a:solidFill>
                  <a:schemeClr val="tx1"/>
                </a:solidFill>
              </a:rPr>
              <a:t>true;</a:t>
            </a:r>
            <a:endParaRPr lang="en-US" altLang="zh-CN" dirty="0">
              <a:solidFill>
                <a:schemeClr val="tx1"/>
              </a:solidFill>
            </a:endParaRPr>
          </a:p>
          <a:p>
            <a:endParaRPr lang="en-US" altLang="zh-CN" dirty="0">
              <a:solidFill>
                <a:schemeClr val="tx1"/>
              </a:solidFill>
            </a:endParaRPr>
          </a:p>
          <a:p>
            <a:r>
              <a:rPr lang="en-US" dirty="0">
                <a:solidFill>
                  <a:schemeClr val="tx1"/>
                </a:solidFill>
              </a:rPr>
              <a:t>hashCode</a:t>
            </a:r>
            <a:r>
              <a:rPr lang="zh-CN" altLang="en-US" dirty="0">
                <a:solidFill>
                  <a:schemeClr val="tx1"/>
                </a:solidFill>
              </a:rPr>
              <a:t>通过</a:t>
            </a:r>
            <a:r>
              <a:rPr lang="en-US" altLang="zh-CN" dirty="0">
                <a:solidFill>
                  <a:schemeClr val="tx1"/>
                </a:solidFill>
              </a:rPr>
              <a:t>price</a:t>
            </a:r>
            <a:r>
              <a:rPr lang="zh-CN" altLang="en-US" dirty="0">
                <a:solidFill>
                  <a:schemeClr val="tx1"/>
                </a:solidFill>
              </a:rPr>
              <a:t>和</a:t>
            </a:r>
            <a:r>
              <a:rPr lang="en-US" altLang="zh-CN" dirty="0">
                <a:solidFill>
                  <a:schemeClr val="tx1"/>
                </a:solidFill>
              </a:rPr>
              <a:t>title</a:t>
            </a:r>
            <a:r>
              <a:rPr lang="zh-CN" altLang="en-US" dirty="0">
                <a:solidFill>
                  <a:schemeClr val="tx1"/>
                </a:solidFill>
              </a:rPr>
              <a:t>值进行数学运算返回哈希值，保证如何</a:t>
            </a:r>
            <a:r>
              <a:rPr lang="en-US" altLang="zh-CN" dirty="0">
                <a:solidFill>
                  <a:schemeClr val="tx1"/>
                </a:solidFill>
              </a:rPr>
              <a:t>hashCode</a:t>
            </a:r>
            <a:r>
              <a:rPr lang="zh-CN" altLang="en-US" dirty="0">
                <a:solidFill>
                  <a:schemeClr val="tx1"/>
                </a:solidFill>
              </a:rPr>
              <a:t>值不同，肯定是</a:t>
            </a:r>
            <a:r>
              <a:rPr lang="en-US" altLang="zh-CN" dirty="0">
                <a:solidFill>
                  <a:schemeClr val="tx1"/>
                </a:solidFill>
              </a:rPr>
              <a:t>price</a:t>
            </a:r>
            <a:r>
              <a:rPr lang="zh-CN" altLang="en-US" dirty="0">
                <a:solidFill>
                  <a:schemeClr val="tx1"/>
                </a:solidFill>
              </a:rPr>
              <a:t>和</a:t>
            </a:r>
            <a:r>
              <a:rPr lang="en-US" altLang="zh-CN" dirty="0">
                <a:solidFill>
                  <a:schemeClr val="tx1"/>
                </a:solidFill>
              </a:rPr>
              <a:t>title</a:t>
            </a:r>
            <a:r>
              <a:rPr lang="zh-CN" altLang="en-US" dirty="0">
                <a:solidFill>
                  <a:schemeClr val="tx1"/>
                </a:solidFill>
              </a:rPr>
              <a:t>不完全相同；</a:t>
            </a:r>
            <a:endParaRPr lang="en-US" dirty="0">
              <a:solidFill>
                <a:schemeClr val="tx1"/>
              </a:solidFill>
            </a:endParaRPr>
          </a:p>
        </p:txBody>
      </p:sp>
      <p:sp>
        <p:nvSpPr>
          <p:cNvPr id="11" name="Right Arrow 30"/>
          <p:cNvSpPr/>
          <p:nvPr/>
        </p:nvSpPr>
        <p:spPr>
          <a:xfrm>
            <a:off x="3432618" y="3452649"/>
            <a:ext cx="693683" cy="536028"/>
          </a:xfrm>
          <a:prstGeom prst="rightArrow">
            <a:avLst/>
          </a:prstGeom>
          <a:noFill/>
          <a:ln w="444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32"/>
          <p:cNvSpPr/>
          <p:nvPr/>
        </p:nvSpPr>
        <p:spPr>
          <a:xfrm>
            <a:off x="8335695" y="3463159"/>
            <a:ext cx="725214" cy="536028"/>
          </a:xfrm>
          <a:prstGeom prst="rightArrow">
            <a:avLst/>
          </a:prstGeom>
          <a:noFill/>
          <a:ln w="444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3-</a:t>
            </a:r>
            <a:r>
              <a:rPr lang="en-US" altLang="zh-CN" dirty="0">
                <a:sym typeface="+mn-ea"/>
              </a:rPr>
              <a:t>Object</a:t>
            </a:r>
            <a:r>
              <a:rPr lang="zh-CN" altLang="en-US" dirty="0">
                <a:sym typeface="+mn-ea"/>
              </a:rPr>
              <a:t>类中的方法</a:t>
            </a:r>
            <a:endParaRPr lang="zh-CN" altLang="en-US"/>
          </a:p>
        </p:txBody>
      </p:sp>
      <p:sp>
        <p:nvSpPr>
          <p:cNvPr id="3" name="内容占位符 2"/>
          <p:cNvSpPr>
            <a:spLocks noGrp="1"/>
          </p:cNvSpPr>
          <p:nvPr>
            <p:ph idx="1"/>
          </p:nvPr>
        </p:nvSpPr>
        <p:spPr/>
        <p:txBody>
          <a:bodyPr/>
          <a:p>
            <a:r>
              <a:rPr lang="en-US" altLang="zh-CN"/>
              <a:t>finallize</a:t>
            </a:r>
            <a:r>
              <a:rPr lang="zh-CN" altLang="en-US"/>
              <a:t>方法</a:t>
            </a:r>
            <a:r>
              <a:rPr lang="en-US" altLang="zh-CN"/>
              <a:t>(</a:t>
            </a:r>
            <a:r>
              <a:rPr lang="zh-CN" altLang="en-US"/>
              <a:t>了解</a:t>
            </a:r>
            <a:r>
              <a:rPr lang="en-US" altLang="zh-CN"/>
              <a:t>)</a:t>
            </a:r>
            <a:endParaRPr lang="zh-CN" altLang="en-US"/>
          </a:p>
          <a:p>
            <a:r>
              <a:rPr lang="zh-CN" altLang="en-US">
                <a:sym typeface="+mn-ea"/>
              </a:rPr>
              <a:t>Java 技术允许使用 finalize() 方法在垃圾收集器将对象从内存中清除出去之前</a:t>
            </a:r>
            <a:r>
              <a:rPr lang="en-US" altLang="zh-CN">
                <a:sym typeface="+mn-ea"/>
              </a:rPr>
              <a:t>,</a:t>
            </a:r>
            <a:r>
              <a:rPr lang="zh-CN" altLang="en-US">
                <a:sym typeface="+mn-ea"/>
              </a:rPr>
              <a:t>做必要的清理工作。</a:t>
            </a:r>
            <a:r>
              <a:rPr lang="zh-CN" altLang="en-US">
                <a:solidFill>
                  <a:srgbClr val="FF0000"/>
                </a:solidFill>
                <a:sym typeface="+mn-ea"/>
              </a:rPr>
              <a:t>这个方法是由垃圾收集器在确定这个对象没有被引用时对这个对象调用的</a:t>
            </a:r>
            <a:r>
              <a:rPr lang="zh-CN" altLang="en-US">
                <a:sym typeface="+mn-ea"/>
              </a:rPr>
              <a:t>。它是在 Object 类中定义的，因此所有的类都继承了它。子类覆盖 finalize() 方法以整理系统资源或者执行其他清理工作。</a:t>
            </a:r>
            <a:r>
              <a:rPr lang="zh-CN" altLang="en-US">
                <a:solidFill>
                  <a:srgbClr val="FF0000"/>
                </a:solidFill>
                <a:sym typeface="+mn-ea"/>
              </a:rPr>
              <a:t>finalize() 方法是在垃圾收集器删除对象之前对这个对象调用的。</a:t>
            </a:r>
            <a:endParaRPr lang="zh-CN" altLang="en-US">
              <a:solidFill>
                <a:srgbClr val="FF0000"/>
              </a:solidFill>
            </a:endParaRPr>
          </a:p>
          <a:p>
            <a:endParaRPr lang="en-US" altLang="zh-CN"/>
          </a:p>
          <a:p>
            <a:endParaRPr lang="en-US" altLang="zh-CN"/>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本章目标</a:t>
            </a:r>
            <a:endParaRPr lang="en-US" dirty="0"/>
          </a:p>
        </p:txBody>
      </p:sp>
      <p:sp>
        <p:nvSpPr>
          <p:cNvPr id="3" name="Content Placeholder 2"/>
          <p:cNvSpPr>
            <a:spLocks noGrp="1"/>
          </p:cNvSpPr>
          <p:nvPr>
            <p:ph idx="1"/>
          </p:nvPr>
        </p:nvSpPr>
        <p:spPr>
          <a:xfrm>
            <a:off x="838200" y="982133"/>
            <a:ext cx="10515600" cy="5309130"/>
          </a:xfrm>
        </p:spPr>
        <p:txBody>
          <a:bodyPr>
            <a:normAutofit/>
          </a:bodyPr>
          <a:lstStyle/>
          <a:p>
            <a:pPr marL="0" indent="0">
              <a:buNone/>
            </a:pPr>
            <a:r>
              <a:rPr lang="en-US" altLang="zh-CN" sz="1800" dirty="0"/>
              <a:t>1</a:t>
            </a:r>
            <a:r>
              <a:rPr lang="zh-CN" altLang="en-US" sz="1800" dirty="0"/>
              <a:t>、</a:t>
            </a:r>
            <a:r>
              <a:rPr lang="zh-CN" altLang="en-US" sz="1800" dirty="0"/>
              <a:t>什么是</a:t>
            </a:r>
            <a:r>
              <a:rPr lang="en-US" altLang="zh-CN" sz="1800" dirty="0"/>
              <a:t>Object</a:t>
            </a:r>
            <a:r>
              <a:rPr lang="zh-CN" altLang="en-US" sz="1800" dirty="0"/>
              <a:t>类</a:t>
            </a:r>
            <a:endParaRPr lang="zh-CN" altLang="en-US" sz="1800" dirty="0"/>
          </a:p>
          <a:p>
            <a:pPr marL="0" indent="0">
              <a:buNone/>
            </a:pPr>
            <a:r>
              <a:rPr lang="en-US" altLang="zh-CN" sz="1800" dirty="0">
                <a:sym typeface="+mn-ea"/>
              </a:rPr>
              <a:t>2</a:t>
            </a:r>
            <a:r>
              <a:rPr lang="zh-CN" altLang="en-US" sz="1800" dirty="0">
                <a:sym typeface="+mn-ea"/>
              </a:rPr>
              <a:t>、</a:t>
            </a:r>
            <a:r>
              <a:rPr lang="en-US" altLang="zh-CN" sz="1800" dirty="0">
                <a:sym typeface="+mn-ea"/>
              </a:rPr>
              <a:t>Object</a:t>
            </a:r>
            <a:r>
              <a:rPr lang="zh-CN" altLang="en-US" sz="1800" dirty="0">
                <a:sym typeface="+mn-ea"/>
              </a:rPr>
              <a:t>类在</a:t>
            </a:r>
            <a:r>
              <a:rPr lang="en-US" altLang="zh-CN" sz="1800" dirty="0">
                <a:sym typeface="+mn-ea"/>
              </a:rPr>
              <a:t>Java</a:t>
            </a:r>
            <a:r>
              <a:rPr lang="zh-CN" altLang="en-US" sz="1800" dirty="0">
                <a:sym typeface="+mn-ea"/>
              </a:rPr>
              <a:t>类继承体系中的地位</a:t>
            </a:r>
            <a:endParaRPr lang="zh-CN" altLang="en-US" sz="1800" dirty="0"/>
          </a:p>
          <a:p>
            <a:pPr marL="0" indent="0">
              <a:buNone/>
            </a:pPr>
            <a:r>
              <a:rPr lang="en-US" altLang="zh-CN" sz="1800" dirty="0"/>
              <a:t>3</a:t>
            </a:r>
            <a:r>
              <a:rPr lang="zh-CN" altLang="en-US" sz="1800" dirty="0"/>
              <a:t>、</a:t>
            </a:r>
            <a:r>
              <a:rPr lang="zh-CN" altLang="en-US" sz="1800" dirty="0"/>
              <a:t>掌握</a:t>
            </a:r>
            <a:r>
              <a:rPr lang="en-US" altLang="zh-CN" sz="1800" dirty="0"/>
              <a:t>Object</a:t>
            </a:r>
            <a:r>
              <a:rPr lang="zh-CN" altLang="en-US" sz="1800" dirty="0"/>
              <a:t>类中的方法</a:t>
            </a:r>
            <a:endParaRPr lang="zh-CN" altLang="en-US" sz="1800" dirty="0"/>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4170" y="849630"/>
            <a:ext cx="11015980" cy="5519420"/>
          </a:xfrm>
        </p:spPr>
        <p:txBody>
          <a:bodyPr vert="horz" lIns="91440" tIns="45720" rIns="91440" bIns="45720" rtlCol="0">
            <a:noAutofit/>
          </a:bodyPr>
          <a:lstStyle/>
          <a:p>
            <a:r>
              <a:rPr lang="en-US" altLang="zh-CN" sz="2400" b="1" dirty="0" smtClean="0">
                <a:cs typeface="微软雅黑 Light" panose="020B0502040204020203" pitchFamily="34" charset="-122"/>
                <a:sym typeface="+mn-ea"/>
              </a:rPr>
              <a:t>Object</a:t>
            </a:r>
            <a:r>
              <a:rPr lang="zh-CN" altLang="en-US" sz="2400" b="1" dirty="0" smtClean="0">
                <a:cs typeface="微软雅黑 Light" panose="020B0502040204020203" pitchFamily="34" charset="-122"/>
                <a:sym typeface="+mn-ea"/>
              </a:rPr>
              <a:t>类</a:t>
            </a:r>
            <a:endParaRPr lang="en-US" altLang="zh-CN" sz="2400" b="1" dirty="0" smtClean="0">
              <a:cs typeface="微软雅黑 Light" panose="020B0502040204020203" pitchFamily="34" charset="-122"/>
            </a:endParaRPr>
          </a:p>
          <a:p>
            <a:pPr lvl="1" algn="l" defTabSz="0"/>
            <a:r>
              <a:rPr lang="en-US" altLang="zh-CN" sz="2000" dirty="0" smtClean="0">
                <a:sym typeface="+mn-ea"/>
              </a:rPr>
              <a:t>Object </a:t>
            </a:r>
            <a:r>
              <a:rPr lang="zh-CN" altLang="en-US" sz="2000" dirty="0" smtClean="0">
                <a:sym typeface="+mn-ea"/>
              </a:rPr>
              <a:t>是类层次结构的根类</a:t>
            </a:r>
            <a:r>
              <a:rPr lang="en-US" altLang="zh-CN" sz="2000" dirty="0" smtClean="0">
                <a:sym typeface="+mn-ea"/>
              </a:rPr>
              <a:t>,</a:t>
            </a:r>
            <a:r>
              <a:rPr lang="zh-CN" altLang="en-US" sz="2000" dirty="0" smtClean="0">
                <a:sym typeface="+mn-ea"/>
              </a:rPr>
              <a:t>每个类都使用 </a:t>
            </a:r>
            <a:r>
              <a:rPr lang="en-US" altLang="zh-CN" sz="2000" dirty="0" smtClean="0">
                <a:sym typeface="+mn-ea"/>
              </a:rPr>
              <a:t>Object </a:t>
            </a:r>
            <a:r>
              <a:rPr lang="zh-CN" altLang="en-US" sz="2000" dirty="0" smtClean="0">
                <a:sym typeface="+mn-ea"/>
              </a:rPr>
              <a:t>作为父类（超类）</a:t>
            </a:r>
            <a:endParaRPr lang="en-US" altLang="zh-CN" sz="2000" kern="1200" dirty="0">
              <a:cs typeface="+mn-cs"/>
              <a:sym typeface="宋体" panose="02010600030101010101" pitchFamily="2" charset="-122"/>
            </a:endParaRPr>
          </a:p>
          <a:p>
            <a:pPr lvl="1" algn="l" defTabSz="0"/>
            <a:r>
              <a:rPr lang="zh-CN" altLang="en-US" sz="2000" dirty="0" smtClean="0">
                <a:sym typeface="+mn-ea"/>
              </a:rPr>
              <a:t>所有对象（包括数组）都实现这个类的方法</a:t>
            </a:r>
            <a:endParaRPr lang="en-US" altLang="zh-CN" sz="2000" kern="1200" dirty="0">
              <a:cs typeface="+mn-cs"/>
              <a:sym typeface="宋体" panose="02010600030101010101" pitchFamily="2" charset="-122"/>
            </a:endParaRPr>
          </a:p>
          <a:p>
            <a:pPr lvl="1" algn="l" defTabSz="0"/>
            <a:r>
              <a:rPr lang="zh-CN" altLang="en-US" sz="2000" dirty="0" smtClean="0">
                <a:solidFill>
                  <a:srgbClr val="000000"/>
                </a:solidFill>
                <a:latin typeface="+mn-ea"/>
                <a:sym typeface="+mn-ea"/>
              </a:rPr>
              <a:t>它具备所有对象都具备的共同内容</a:t>
            </a:r>
            <a:endParaRPr lang="en-US" altLang="zh-CN" sz="2000" kern="1200" dirty="0">
              <a:cs typeface="+mn-cs"/>
              <a:sym typeface="Calibri" panose="020F0502020204030204" charset="0"/>
            </a:endParaRPr>
          </a:p>
          <a:p>
            <a:r>
              <a:rPr lang="en-US" altLang="zh-CN" sz="2400" b="1" dirty="0" smtClean="0">
                <a:cs typeface="微软雅黑 Light" panose="020B0502040204020203" pitchFamily="34" charset="-122"/>
                <a:sym typeface="+mn-ea"/>
              </a:rPr>
              <a:t>Object</a:t>
            </a:r>
            <a:r>
              <a:rPr lang="zh-CN" altLang="en-US" sz="2400" b="1" dirty="0" smtClean="0">
                <a:cs typeface="微软雅黑 Light" panose="020B0502040204020203" pitchFamily="34" charset="-122"/>
                <a:sym typeface="+mn-ea"/>
              </a:rPr>
              <a:t>类位于哪个包下</a:t>
            </a:r>
            <a:endParaRPr lang="en-US" altLang="zh-CN" sz="2400" dirty="0">
              <a:solidFill>
                <a:schemeClr val="tx1">
                  <a:lumMod val="75000"/>
                  <a:lumOff val="25000"/>
                </a:schemeClr>
              </a:solidFill>
              <a:cs typeface="微软雅黑 Light" panose="020B0502040204020203" pitchFamily="34" charset="-122"/>
            </a:endParaRPr>
          </a:p>
          <a:p>
            <a:pPr lvl="1" eaLnBrk="1" hangingPunct="1">
              <a:defRPr/>
            </a:pPr>
            <a:r>
              <a:rPr lang="zh-CN" altLang="en-US" sz="2000" dirty="0" smtClean="0">
                <a:latin typeface="+mn-ea"/>
                <a:sym typeface="+mn-ea"/>
              </a:rPr>
              <a:t>类 </a:t>
            </a:r>
            <a:r>
              <a:rPr lang="en-US" altLang="zh-CN" sz="2000" dirty="0" smtClean="0">
                <a:latin typeface="+mn-ea"/>
                <a:sym typeface="+mn-ea"/>
              </a:rPr>
              <a:t>Object </a:t>
            </a:r>
            <a:r>
              <a:rPr lang="zh-CN" altLang="en-US" sz="2000" dirty="0" smtClean="0">
                <a:latin typeface="+mn-ea"/>
                <a:sym typeface="+mn-ea"/>
              </a:rPr>
              <a:t>在</a:t>
            </a:r>
            <a:r>
              <a:rPr lang="en-US" altLang="zh-CN" sz="2000" dirty="0" err="1" smtClean="0">
                <a:latin typeface="+mn-ea"/>
                <a:sym typeface="+mn-ea"/>
              </a:rPr>
              <a:t>java.lang</a:t>
            </a:r>
            <a:r>
              <a:rPr lang="zh-CN" altLang="en-US" sz="2000" dirty="0" smtClean="0">
                <a:latin typeface="+mn-ea"/>
                <a:sym typeface="+mn-ea"/>
              </a:rPr>
              <a:t>包下</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lnSpcReduction="20000"/>
          </a:bodyPr>
          <a:lstStyle/>
          <a:p>
            <a:pPr lvl="0">
              <a:lnSpc>
                <a:spcPct val="90000"/>
              </a:lnSpc>
              <a:spcBef>
                <a:spcPct val="0"/>
              </a:spcBef>
              <a:defRPr/>
            </a:pP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 </a:t>
            </a:r>
            <a:endPar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lvl="0">
              <a:lnSpc>
                <a:spcPct val="90000"/>
              </a:lnSpc>
              <a:spcBef>
                <a:spcPct val="0"/>
              </a:spcBef>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1-</a:t>
            </a:r>
            <a:r>
              <a:rPr lang="en-US" altLang="zh-CN" sz="28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Object</a:t>
            </a:r>
            <a:r>
              <a:rPr lang="zh-CN" altLang="en-US" sz="28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类</a:t>
            </a:r>
            <a:endParaRPr lang="zh-CN" altLang="en-US" sz="2800"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lvl="0">
              <a:lnSpc>
                <a:spcPct val="90000"/>
              </a:lnSpc>
              <a:spcBef>
                <a:spcPct val="0"/>
              </a:spcBef>
              <a:defRPr/>
            </a:pPr>
            <a:endPar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2</a:t>
            </a:r>
            <a:r>
              <a:rPr lang="en-US" altLang="zh-CN" dirty="0"/>
              <a:t>-</a:t>
            </a:r>
            <a:r>
              <a:rPr lang="en-US" altLang="zh-CN" sz="3200" dirty="0"/>
              <a:t> </a:t>
            </a:r>
            <a:r>
              <a:rPr lang="en-US" altLang="zh-CN" dirty="0"/>
              <a:t>Object</a:t>
            </a:r>
            <a:r>
              <a:rPr lang="zh-CN" altLang="en-US" dirty="0"/>
              <a:t>类在</a:t>
            </a:r>
            <a:r>
              <a:rPr lang="en-US" altLang="zh-CN" dirty="0"/>
              <a:t>Java</a:t>
            </a:r>
            <a:r>
              <a:rPr lang="zh-CN" altLang="en-US" dirty="0"/>
              <a:t>类继承体系中的地位</a:t>
            </a:r>
            <a:endParaRPr lang="zh-CN" altLang="en-US" dirty="0"/>
          </a:p>
        </p:txBody>
      </p:sp>
      <p:sp>
        <p:nvSpPr>
          <p:cNvPr id="3" name="内容占位符 2"/>
          <p:cNvSpPr>
            <a:spLocks noGrp="1"/>
          </p:cNvSpPr>
          <p:nvPr>
            <p:ph idx="1"/>
          </p:nvPr>
        </p:nvSpPr>
        <p:spPr>
          <a:xfrm>
            <a:off x="0" y="933553"/>
            <a:ext cx="11792070" cy="5448937"/>
          </a:xfrm>
        </p:spPr>
        <p:txBody>
          <a:bodyPr>
            <a:normAutofit/>
          </a:bodyPr>
          <a:lstStyle/>
          <a:p>
            <a:endParaRPr lang="en-US" altLang="zh-CN" dirty="0"/>
          </a:p>
          <a:p>
            <a:endParaRPr lang="en-US" altLang="zh-CN" dirty="0"/>
          </a:p>
          <a:p>
            <a:endParaRPr lang="zh-CN" altLang="en-US" dirty="0"/>
          </a:p>
        </p:txBody>
      </p:sp>
      <p:sp>
        <p:nvSpPr>
          <p:cNvPr id="4" name="内容占位符 2"/>
          <p:cNvSpPr txBox="1"/>
          <p:nvPr/>
        </p:nvSpPr>
        <p:spPr>
          <a:xfrm>
            <a:off x="337930" y="914400"/>
            <a:ext cx="11015870" cy="3846786"/>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en-US" altLang="zh-CN"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Object</a:t>
            </a:r>
            <a:r>
              <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类是</a:t>
            </a:r>
            <a:r>
              <a:rPr kumimoji="0" lang="en-US" altLang="zh-CN"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Java</a:t>
            </a:r>
            <a:r>
              <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语言中所有类的根，所有的类都直接或间接的继承了</a:t>
            </a:r>
            <a:r>
              <a:rPr kumimoji="0" lang="en-US" altLang="zh-CN"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Object</a:t>
            </a:r>
            <a:r>
              <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类；</a:t>
            </a:r>
            <a:endParaRPr kumimoji="0" lang="en-US" altLang="zh-CN"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数组也继承了</a:t>
            </a:r>
            <a:r>
              <a:rPr kumimoji="0" lang="en-US" altLang="zh-CN"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Object</a:t>
            </a:r>
            <a:r>
              <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类；</a:t>
            </a:r>
            <a:endParaRPr kumimoji="0" lang="en-US" altLang="zh-CN"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pic>
        <p:nvPicPr>
          <p:cNvPr id="6" name="Picture 2"/>
          <p:cNvPicPr>
            <a:picLocks noChangeAspect="1" noChangeArrowheads="1"/>
          </p:cNvPicPr>
          <p:nvPr/>
        </p:nvPicPr>
        <p:blipFill>
          <a:blip r:embed="rId1" cstate="print"/>
          <a:srcRect/>
          <a:stretch>
            <a:fillRect/>
          </a:stretch>
        </p:blipFill>
        <p:spPr bwMode="auto">
          <a:xfrm>
            <a:off x="7334907" y="3390900"/>
            <a:ext cx="4648200" cy="2819400"/>
          </a:xfrm>
          <a:prstGeom prst="rect">
            <a:avLst/>
          </a:prstGeom>
          <a:noFill/>
          <a:ln w="9525">
            <a:noFill/>
            <a:miter lim="800000"/>
            <a:headEnd/>
            <a:tailEnd/>
          </a:ln>
        </p:spPr>
      </p:pic>
      <p:pic>
        <p:nvPicPr>
          <p:cNvPr id="7" name="Picture 3"/>
          <p:cNvPicPr>
            <a:picLocks noChangeAspect="1" noChangeArrowheads="1"/>
          </p:cNvPicPr>
          <p:nvPr/>
        </p:nvPicPr>
        <p:blipFill>
          <a:blip r:embed="rId2" cstate="print"/>
          <a:srcRect/>
          <a:stretch>
            <a:fillRect/>
          </a:stretch>
        </p:blipFill>
        <p:spPr bwMode="auto">
          <a:xfrm>
            <a:off x="605167" y="3206969"/>
            <a:ext cx="4486275" cy="3124200"/>
          </a:xfrm>
          <a:prstGeom prst="rect">
            <a:avLst/>
          </a:prstGeom>
          <a:noFill/>
          <a:ln w="9525">
            <a:noFill/>
            <a:miter lim="800000"/>
            <a:headEnd/>
            <a:tailEnd/>
          </a:ln>
        </p:spPr>
      </p:pic>
      <p:sp>
        <p:nvSpPr>
          <p:cNvPr id="8" name="Oval 17"/>
          <p:cNvSpPr/>
          <p:nvPr/>
        </p:nvSpPr>
        <p:spPr>
          <a:xfrm>
            <a:off x="4051738" y="1466193"/>
            <a:ext cx="5470634" cy="1734207"/>
          </a:xfrm>
          <a:prstGeom prst="ellipse">
            <a:avLst/>
          </a:prstGeom>
          <a:solidFill>
            <a:schemeClr val="accent6">
              <a:lumMod val="40000"/>
              <a:lumOff val="60000"/>
            </a:schemeClr>
          </a:solid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Item0102</a:t>
            </a:r>
            <a:r>
              <a:rPr lang="zh-CN" altLang="en-US" dirty="0">
                <a:solidFill>
                  <a:schemeClr val="tx1"/>
                </a:solidFill>
              </a:rPr>
              <a:t>类中没有定义其他方法，数组</a:t>
            </a:r>
            <a:r>
              <a:rPr lang="en-US" altLang="zh-CN" dirty="0">
                <a:solidFill>
                  <a:schemeClr val="tx1"/>
                </a:solidFill>
              </a:rPr>
              <a:t>a</a:t>
            </a:r>
            <a:r>
              <a:rPr lang="zh-CN" altLang="en-US" dirty="0">
                <a:solidFill>
                  <a:schemeClr val="tx1"/>
                </a:solidFill>
              </a:rPr>
              <a:t>也没有定义其他方法，但是它们却可以调用那么多方法，这些方法哪里来的？都是</a:t>
            </a:r>
            <a:r>
              <a:rPr lang="en-US" altLang="zh-CN" dirty="0">
                <a:solidFill>
                  <a:schemeClr val="tx1"/>
                </a:solidFill>
              </a:rPr>
              <a:t>Object</a:t>
            </a:r>
            <a:r>
              <a:rPr lang="zh-CN" altLang="en-US" dirty="0">
                <a:solidFill>
                  <a:schemeClr val="tx1"/>
                </a:solidFill>
              </a:rPr>
              <a:t>类中的！</a:t>
            </a:r>
            <a:r>
              <a:rPr lang="zh-CN" altLang="en-US" b="1" dirty="0">
                <a:solidFill>
                  <a:schemeClr val="tx1"/>
                </a:solidFill>
              </a:rPr>
              <a:t>这足以证明它们继承了</a:t>
            </a:r>
            <a:r>
              <a:rPr lang="en-US" altLang="zh-CN" b="1" dirty="0">
                <a:solidFill>
                  <a:schemeClr val="tx1"/>
                </a:solidFill>
              </a:rPr>
              <a:t>Object</a:t>
            </a:r>
            <a:r>
              <a:rPr lang="zh-CN" altLang="en-US" b="1" dirty="0">
                <a:solidFill>
                  <a:schemeClr val="tx1"/>
                </a:solidFill>
              </a:rPr>
              <a:t>类！</a:t>
            </a:r>
            <a:endParaRPr lang="en-US" b="1" dirty="0">
              <a:solidFill>
                <a:schemeClr val="tx1"/>
              </a:solidFill>
            </a:endParaRPr>
          </a:p>
        </p:txBody>
      </p:sp>
      <p:cxnSp>
        <p:nvCxnSpPr>
          <p:cNvPr id="9" name="Straight Connector 19"/>
          <p:cNvCxnSpPr/>
          <p:nvPr/>
        </p:nvCxnSpPr>
        <p:spPr>
          <a:xfrm flipV="1">
            <a:off x="4713890" y="3168869"/>
            <a:ext cx="1954925" cy="1434662"/>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23"/>
          <p:cNvCxnSpPr/>
          <p:nvPr/>
        </p:nvCxnSpPr>
        <p:spPr>
          <a:xfrm flipH="1" flipV="1">
            <a:off x="6553200" y="3179381"/>
            <a:ext cx="2259724" cy="1298026"/>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br>
            <a:r>
              <a:rPr lang="zh-CN" altLang="en-US" dirty="0"/>
              <a:t>知识点</a:t>
            </a:r>
            <a:r>
              <a:rPr lang="en-US" altLang="zh-CN" dirty="0"/>
              <a:t>3</a:t>
            </a:r>
            <a:r>
              <a:rPr lang="en-US" altLang="zh-CN" dirty="0"/>
              <a:t>-</a:t>
            </a:r>
            <a:r>
              <a:rPr lang="en-US" altLang="zh-CN" sz="3200" dirty="0"/>
              <a:t> </a:t>
            </a:r>
            <a:r>
              <a:rPr lang="en-US" altLang="zh-CN" dirty="0">
                <a:sym typeface="+mn-ea"/>
              </a:rPr>
              <a:t>Object</a:t>
            </a:r>
            <a:r>
              <a:rPr lang="zh-CN" altLang="en-US" dirty="0">
                <a:sym typeface="+mn-ea"/>
              </a:rPr>
              <a:t>类中的方法</a:t>
            </a:r>
            <a:br>
              <a:rPr lang="zh-CN" altLang="en-US" dirty="0"/>
            </a:br>
            <a:endParaRPr lang="zh-CN" altLang="en-US" dirty="0"/>
          </a:p>
        </p:txBody>
      </p:sp>
      <p:sp>
        <p:nvSpPr>
          <p:cNvPr id="3" name="内容占位符 2"/>
          <p:cNvSpPr>
            <a:spLocks noGrp="1"/>
          </p:cNvSpPr>
          <p:nvPr>
            <p:ph idx="1"/>
          </p:nvPr>
        </p:nvSpPr>
        <p:spPr>
          <a:xfrm>
            <a:off x="0" y="933553"/>
            <a:ext cx="11792070" cy="5448937"/>
          </a:xfrm>
        </p:spPr>
        <p:txBody>
          <a:bodyPr>
            <a:normAutofit/>
          </a:bodyPr>
          <a:lstStyle/>
          <a:p>
            <a:endParaRPr lang="en-US" altLang="zh-CN" dirty="0"/>
          </a:p>
          <a:p>
            <a:endParaRPr lang="en-US" altLang="zh-CN" dirty="0"/>
          </a:p>
          <a:p>
            <a:endParaRPr lang="zh-CN" altLang="en-US" dirty="0"/>
          </a:p>
        </p:txBody>
      </p:sp>
      <p:sp>
        <p:nvSpPr>
          <p:cNvPr id="4" name="内容占位符 2"/>
          <p:cNvSpPr txBox="1"/>
          <p:nvPr/>
        </p:nvSpPr>
        <p:spPr>
          <a:xfrm>
            <a:off x="337930" y="914400"/>
            <a:ext cx="11015870" cy="3846786"/>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sp>
        <p:nvSpPr>
          <p:cNvPr id="11" name="内容占位符 2"/>
          <p:cNvSpPr txBox="1"/>
          <p:nvPr/>
        </p:nvSpPr>
        <p:spPr>
          <a:xfrm>
            <a:off x="369461" y="677918"/>
            <a:ext cx="11015870" cy="1072054"/>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Object</a:t>
            </a:r>
            <a:r>
              <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类中定义了</a:t>
            </a: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11</a:t>
            </a:r>
            <a:r>
              <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个方法，任何类都默认拥有（包括数组），可以使用</a:t>
            </a: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API</a:t>
            </a:r>
            <a:r>
              <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文档查询；本章学习其中</a:t>
            </a: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4</a:t>
            </a:r>
            <a:r>
              <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个方法； </a:t>
            </a: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grpSp>
        <p:nvGrpSpPr>
          <p:cNvPr id="12" name="Group 19"/>
          <p:cNvGrpSpPr/>
          <p:nvPr/>
        </p:nvGrpSpPr>
        <p:grpSpPr>
          <a:xfrm>
            <a:off x="776398" y="1749691"/>
            <a:ext cx="5346153" cy="4901279"/>
            <a:chOff x="961697" y="1673927"/>
            <a:chExt cx="5346153" cy="4901279"/>
          </a:xfrm>
        </p:grpSpPr>
        <p:pic>
          <p:nvPicPr>
            <p:cNvPr id="13" name="Picture 1" descr="C:\Users\wxh\AppData\Roaming\Tencent\Users\29097443\QQ\WinTemp\RichOle\X@3XYLQ`0EG_30)9F@A6UN3.png"/>
            <p:cNvPicPr>
              <a:picLocks noChangeAspect="1" noChangeArrowheads="1"/>
            </p:cNvPicPr>
            <p:nvPr/>
          </p:nvPicPr>
          <p:blipFill>
            <a:blip r:embed="rId1" cstate="print"/>
            <a:srcRect/>
            <a:stretch>
              <a:fillRect/>
            </a:stretch>
          </p:blipFill>
          <p:spPr bwMode="auto">
            <a:xfrm>
              <a:off x="961697" y="1673927"/>
              <a:ext cx="5346153" cy="4901279"/>
            </a:xfrm>
            <a:prstGeom prst="rect">
              <a:avLst/>
            </a:prstGeom>
            <a:noFill/>
          </p:spPr>
        </p:pic>
        <p:sp>
          <p:nvSpPr>
            <p:cNvPr id="14" name="Rectangle 11"/>
            <p:cNvSpPr/>
            <p:nvPr/>
          </p:nvSpPr>
          <p:spPr>
            <a:xfrm>
              <a:off x="2191407" y="4966138"/>
              <a:ext cx="4083269" cy="1513490"/>
            </a:xfrm>
            <a:prstGeom prst="rect">
              <a:avLst/>
            </a:prstGeom>
            <a:noFill/>
            <a:ln w="38100">
              <a:solidFill>
                <a:srgbClr val="99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2"/>
            <p:cNvSpPr/>
            <p:nvPr/>
          </p:nvSpPr>
          <p:spPr>
            <a:xfrm>
              <a:off x="2154620" y="4035972"/>
              <a:ext cx="4151587" cy="536027"/>
            </a:xfrm>
            <a:prstGeom prst="rect">
              <a:avLst/>
            </a:prstGeom>
            <a:noFill/>
            <a:ln w="38100">
              <a:solidFill>
                <a:srgbClr val="99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4"/>
            <p:cNvSpPr/>
            <p:nvPr/>
          </p:nvSpPr>
          <p:spPr>
            <a:xfrm>
              <a:off x="2175642" y="2963917"/>
              <a:ext cx="4099034" cy="346842"/>
            </a:xfrm>
            <a:prstGeom prst="rect">
              <a:avLst/>
            </a:prstGeom>
            <a:noFill/>
            <a:ln w="3810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Rectangle 15"/>
            <p:cNvSpPr/>
            <p:nvPr/>
          </p:nvSpPr>
          <p:spPr>
            <a:xfrm>
              <a:off x="2180894" y="3358055"/>
              <a:ext cx="4109547" cy="346842"/>
            </a:xfrm>
            <a:prstGeom prst="rect">
              <a:avLst/>
            </a:prstGeom>
            <a:noFill/>
            <a:ln w="38100">
              <a:solidFill>
                <a:srgbClr val="0000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Rectangle 16"/>
            <p:cNvSpPr/>
            <p:nvPr/>
          </p:nvSpPr>
          <p:spPr>
            <a:xfrm>
              <a:off x="2175639" y="2664371"/>
              <a:ext cx="4109547" cy="236483"/>
            </a:xfrm>
            <a:prstGeom prst="rect">
              <a:avLst/>
            </a:prstGeom>
            <a:noFill/>
            <a:ln w="381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Rectangle 18"/>
            <p:cNvSpPr/>
            <p:nvPr/>
          </p:nvSpPr>
          <p:spPr>
            <a:xfrm>
              <a:off x="2154619" y="3720662"/>
              <a:ext cx="4109547" cy="278523"/>
            </a:xfrm>
            <a:prstGeom prst="rect">
              <a:avLst/>
            </a:prstGeom>
            <a:noFill/>
            <a:ln w="381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 name="Rectangle 24"/>
            <p:cNvSpPr/>
            <p:nvPr/>
          </p:nvSpPr>
          <p:spPr>
            <a:xfrm>
              <a:off x="2175639" y="2285999"/>
              <a:ext cx="4109547" cy="310055"/>
            </a:xfrm>
            <a:prstGeom prst="rect">
              <a:avLst/>
            </a:prstGeom>
            <a:noFill/>
            <a:ln w="3810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Rectangle 25"/>
            <p:cNvSpPr/>
            <p:nvPr/>
          </p:nvSpPr>
          <p:spPr>
            <a:xfrm>
              <a:off x="2159873" y="4635062"/>
              <a:ext cx="4109547" cy="236483"/>
            </a:xfrm>
            <a:prstGeom prst="rect">
              <a:avLst/>
            </a:prstGeom>
            <a:noFill/>
            <a:ln w="381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22" name="Group 20"/>
          <p:cNvGrpSpPr/>
          <p:nvPr/>
        </p:nvGrpSpPr>
        <p:grpSpPr>
          <a:xfrm>
            <a:off x="6874658" y="1784626"/>
            <a:ext cx="4445876" cy="4671848"/>
            <a:chOff x="6968359" y="1776247"/>
            <a:chExt cx="4445876" cy="4671848"/>
          </a:xfrm>
        </p:grpSpPr>
        <p:sp>
          <p:nvSpPr>
            <p:cNvPr id="23" name="Rectangle 13"/>
            <p:cNvSpPr/>
            <p:nvPr/>
          </p:nvSpPr>
          <p:spPr>
            <a:xfrm>
              <a:off x="7835461" y="1776247"/>
              <a:ext cx="2711669" cy="630621"/>
            </a:xfrm>
            <a:prstGeom prst="rect">
              <a:avLst/>
            </a:prstGeom>
            <a:noFill/>
            <a:ln w="38100">
              <a:solidFill>
                <a:srgbClr val="99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与线程相关的方法，线程章节学习</a:t>
              </a:r>
              <a:endParaRPr lang="en-US" dirty="0">
                <a:solidFill>
                  <a:schemeClr val="tx1"/>
                </a:solidFill>
              </a:endParaRPr>
            </a:p>
          </p:txBody>
        </p:sp>
        <p:sp>
          <p:nvSpPr>
            <p:cNvPr id="24" name="Rectangle 26"/>
            <p:cNvSpPr/>
            <p:nvPr/>
          </p:nvSpPr>
          <p:spPr>
            <a:xfrm>
              <a:off x="7914291" y="4976645"/>
              <a:ext cx="2774730" cy="714705"/>
            </a:xfrm>
            <a:prstGeom prst="rect">
              <a:avLst/>
            </a:prstGeom>
            <a:noFill/>
            <a:ln w="3810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rPr>
                <a:t>c</a:t>
              </a:r>
              <a:r>
                <a:rPr lang="en-US" dirty="0">
                  <a:solidFill>
                    <a:schemeClr val="tx1"/>
                  </a:solidFill>
                </a:rPr>
                <a:t>lone</a:t>
              </a:r>
              <a:r>
                <a:rPr lang="zh-CN" altLang="en-US" dirty="0">
                  <a:solidFill>
                    <a:schemeClr val="tx1"/>
                  </a:solidFill>
                </a:rPr>
                <a:t>方法，本节学习</a:t>
              </a:r>
              <a:endParaRPr lang="en-US" dirty="0">
                <a:solidFill>
                  <a:schemeClr val="tx1"/>
                </a:solidFill>
              </a:endParaRPr>
            </a:p>
          </p:txBody>
        </p:sp>
        <p:sp>
          <p:nvSpPr>
            <p:cNvPr id="25" name="Rectangle 27"/>
            <p:cNvSpPr/>
            <p:nvPr/>
          </p:nvSpPr>
          <p:spPr>
            <a:xfrm>
              <a:off x="7851228" y="3310760"/>
              <a:ext cx="2758966" cy="646385"/>
            </a:xfrm>
            <a:prstGeom prst="rect">
              <a:avLst/>
            </a:prstGeom>
            <a:noFill/>
            <a:ln w="381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rPr>
                <a:t>e</a:t>
              </a:r>
              <a:r>
                <a:rPr lang="en-US" dirty="0">
                  <a:solidFill>
                    <a:schemeClr val="tx1"/>
                  </a:solidFill>
                </a:rPr>
                <a:t>quals/</a:t>
              </a:r>
              <a:r>
                <a:rPr lang="en-US" dirty="0" err="1">
                  <a:solidFill>
                    <a:schemeClr val="tx1"/>
                  </a:solidFill>
                </a:rPr>
                <a:t>hashcode</a:t>
              </a:r>
              <a:r>
                <a:rPr lang="zh-CN" altLang="en-US" dirty="0">
                  <a:solidFill>
                    <a:schemeClr val="tx1"/>
                  </a:solidFill>
                </a:rPr>
                <a:t>方法</a:t>
              </a:r>
              <a:endParaRPr lang="en-US" dirty="0">
                <a:solidFill>
                  <a:schemeClr val="tx1"/>
                </a:solidFill>
              </a:endParaRPr>
            </a:p>
          </p:txBody>
        </p:sp>
        <p:sp>
          <p:nvSpPr>
            <p:cNvPr id="26" name="Rectangle 28"/>
            <p:cNvSpPr/>
            <p:nvPr/>
          </p:nvSpPr>
          <p:spPr>
            <a:xfrm>
              <a:off x="7930055" y="4162097"/>
              <a:ext cx="2774731" cy="677917"/>
            </a:xfrm>
            <a:prstGeom prst="rect">
              <a:avLst/>
            </a:prstGeom>
            <a:noFill/>
            <a:ln w="381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toString</a:t>
              </a:r>
              <a:r>
                <a:rPr lang="zh-CN" altLang="en-US" dirty="0">
                  <a:solidFill>
                    <a:schemeClr val="tx1"/>
                  </a:solidFill>
                </a:rPr>
                <a:t>方法，本节学习</a:t>
              </a:r>
              <a:endParaRPr lang="en-US" dirty="0">
                <a:solidFill>
                  <a:schemeClr val="tx1"/>
                </a:solidFill>
              </a:endParaRPr>
            </a:p>
          </p:txBody>
        </p:sp>
        <p:sp>
          <p:nvSpPr>
            <p:cNvPr id="27" name="Rectangle 29"/>
            <p:cNvSpPr/>
            <p:nvPr/>
          </p:nvSpPr>
          <p:spPr>
            <a:xfrm>
              <a:off x="7803931" y="2506717"/>
              <a:ext cx="2743200" cy="614855"/>
            </a:xfrm>
            <a:prstGeom prst="rect">
              <a:avLst/>
            </a:prstGeom>
            <a:noFill/>
            <a:ln w="3810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rPr>
                <a:t>f</a:t>
              </a:r>
              <a:r>
                <a:rPr lang="en-US" dirty="0">
                  <a:solidFill>
                    <a:schemeClr val="tx1"/>
                  </a:solidFill>
                </a:rPr>
                <a:t>inalize</a:t>
              </a:r>
              <a:r>
                <a:rPr lang="zh-CN" altLang="en-US" dirty="0">
                  <a:solidFill>
                    <a:schemeClr val="tx1"/>
                  </a:solidFill>
                </a:rPr>
                <a:t>方法</a:t>
              </a:r>
              <a:endParaRPr lang="en-US" dirty="0">
                <a:solidFill>
                  <a:schemeClr val="tx1"/>
                </a:solidFill>
              </a:endParaRPr>
            </a:p>
          </p:txBody>
        </p:sp>
        <p:sp>
          <p:nvSpPr>
            <p:cNvPr id="28" name="Rectangle 30"/>
            <p:cNvSpPr/>
            <p:nvPr/>
          </p:nvSpPr>
          <p:spPr>
            <a:xfrm>
              <a:off x="7945822" y="5812220"/>
              <a:ext cx="2806262" cy="635875"/>
            </a:xfrm>
            <a:prstGeom prst="rect">
              <a:avLst/>
            </a:prstGeom>
            <a:noFill/>
            <a:ln w="38100">
              <a:solidFill>
                <a:srgbClr val="0000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getClass</a:t>
              </a:r>
              <a:r>
                <a:rPr lang="zh-CN" altLang="en-US" dirty="0">
                  <a:solidFill>
                    <a:schemeClr val="tx1"/>
                  </a:solidFill>
                </a:rPr>
                <a:t>方法，反射章节学习</a:t>
              </a:r>
              <a:endParaRPr lang="en-US" dirty="0">
                <a:solidFill>
                  <a:schemeClr val="tx1"/>
                </a:solidFill>
              </a:endParaRPr>
            </a:p>
          </p:txBody>
        </p:sp>
        <p:sp>
          <p:nvSpPr>
            <p:cNvPr id="29" name="Oval 31"/>
            <p:cNvSpPr/>
            <p:nvPr/>
          </p:nvSpPr>
          <p:spPr>
            <a:xfrm>
              <a:off x="6968359" y="2979684"/>
              <a:ext cx="4445876" cy="2695904"/>
            </a:xfrm>
            <a:prstGeom prst="ellipse">
              <a:avLst/>
            </a:prstGeom>
            <a:noFill/>
            <a:ln w="444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3</a:t>
            </a:r>
            <a:r>
              <a:rPr lang="en-US" altLang="zh-CN" dirty="0"/>
              <a:t>-</a:t>
            </a:r>
            <a:r>
              <a:rPr lang="en-US" altLang="zh-CN" sz="3200" dirty="0">
                <a:sym typeface="+mn-ea"/>
              </a:rPr>
              <a:t>Object</a:t>
            </a:r>
            <a:r>
              <a:rPr lang="zh-CN" altLang="en-US" sz="3200" dirty="0">
                <a:sym typeface="+mn-ea"/>
              </a:rPr>
              <a:t>类中的方法</a:t>
            </a:r>
            <a:endParaRPr lang="zh-CN" altLang="en-US" dirty="0"/>
          </a:p>
        </p:txBody>
      </p:sp>
      <p:sp>
        <p:nvSpPr>
          <p:cNvPr id="3" name="内容占位符 2"/>
          <p:cNvSpPr>
            <a:spLocks noGrp="1"/>
          </p:cNvSpPr>
          <p:nvPr>
            <p:ph idx="1"/>
          </p:nvPr>
        </p:nvSpPr>
        <p:spPr>
          <a:xfrm>
            <a:off x="0" y="933553"/>
            <a:ext cx="11792070" cy="5448937"/>
          </a:xfrm>
        </p:spPr>
        <p:txBody>
          <a:bodyPr>
            <a:normAutofit/>
          </a:bodyPr>
          <a:lstStyle/>
          <a:p>
            <a:endParaRPr lang="en-US" altLang="zh-CN" dirty="0"/>
          </a:p>
          <a:p>
            <a:endParaRPr lang="en-US" altLang="zh-CN" dirty="0"/>
          </a:p>
          <a:p>
            <a:endParaRPr lang="zh-CN" altLang="en-US" dirty="0"/>
          </a:p>
        </p:txBody>
      </p:sp>
      <p:sp>
        <p:nvSpPr>
          <p:cNvPr id="4" name="内容占位符 2"/>
          <p:cNvSpPr txBox="1"/>
          <p:nvPr/>
        </p:nvSpPr>
        <p:spPr>
          <a:xfrm>
            <a:off x="337930" y="914400"/>
            <a:ext cx="11015870" cy="3846786"/>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sp>
        <p:nvSpPr>
          <p:cNvPr id="11" name="内容占位符 2"/>
          <p:cNvSpPr txBox="1"/>
          <p:nvPr/>
        </p:nvSpPr>
        <p:spPr>
          <a:xfrm>
            <a:off x="369461" y="677918"/>
            <a:ext cx="11015870" cy="1072054"/>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rPr>
              <a:t>Object</a:t>
            </a:r>
            <a:r>
              <a:rPr lang="zh-CN" altLang="en-US" sz="24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类中主要方法介绍</a:t>
            </a:r>
            <a:r>
              <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rPr>
              <a:t>；</a:t>
            </a:r>
            <a:r>
              <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 </a:t>
            </a: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sp>
        <p:nvSpPr>
          <p:cNvPr id="31" name="圆角矩形标注 30"/>
          <p:cNvSpPr/>
          <p:nvPr/>
        </p:nvSpPr>
        <p:spPr>
          <a:xfrm>
            <a:off x="1516380" y="1750060"/>
            <a:ext cx="8267700" cy="3417570"/>
          </a:xfrm>
          <a:prstGeom prst="wedgeRoundRectCallout">
            <a:avLst>
              <a:gd name="adj1" fmla="val -47477"/>
              <a:gd name="adj2" fmla="val 150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90000"/>
              </a:lnSpc>
              <a:buClr>
                <a:srgbClr val="92D050"/>
              </a:buClr>
              <a:buFont typeface="Wingdings" panose="05000000000000000000" pitchFamily="2" charset="2"/>
              <a:buNone/>
            </a:pPr>
            <a:r>
              <a:rPr lang="en-US" altLang="zh-CN" sz="2000" b="1" dirty="0">
                <a:solidFill>
                  <a:schemeClr val="bg1"/>
                </a:solidFill>
                <a:latin typeface="黑体" panose="02010609060101010101" pitchFamily="2" charset="-122"/>
                <a:ea typeface="黑体" panose="02010609060101010101" pitchFamily="2" charset="-122"/>
                <a:sym typeface="+mn-ea"/>
              </a:rPr>
              <a:t> </a:t>
            </a:r>
            <a:endParaRPr lang="en-US" altLang="zh-CN" sz="2000" b="1" dirty="0">
              <a:solidFill>
                <a:schemeClr val="bg1"/>
              </a:solidFill>
              <a:latin typeface="黑体" panose="02010609060101010101" pitchFamily="2" charset="-122"/>
              <a:ea typeface="黑体" panose="02010609060101010101" pitchFamily="2" charset="-122"/>
              <a:sym typeface="+mn-ea"/>
            </a:endParaRPr>
          </a:p>
          <a:p>
            <a:pPr>
              <a:lnSpc>
                <a:spcPct val="90000"/>
              </a:lnSpc>
              <a:buClr>
                <a:srgbClr val="92D050"/>
              </a:buClr>
              <a:buFont typeface="Wingdings" panose="05000000000000000000" pitchFamily="2" charset="2"/>
              <a:buNone/>
            </a:pPr>
            <a:endParaRPr lang="en-US" altLang="zh-CN" sz="2000" b="1" dirty="0">
              <a:solidFill>
                <a:schemeClr val="bg1"/>
              </a:solidFill>
              <a:latin typeface="黑体" panose="02010609060101010101" pitchFamily="2" charset="-122"/>
              <a:ea typeface="黑体" panose="02010609060101010101" pitchFamily="2" charset="-122"/>
              <a:sym typeface="+mn-ea"/>
            </a:endParaRPr>
          </a:p>
          <a:p>
            <a:pPr>
              <a:lnSpc>
                <a:spcPct val="90000"/>
              </a:lnSpc>
              <a:buClr>
                <a:srgbClr val="92D050"/>
              </a:buClr>
              <a:buFont typeface="Wingdings" panose="05000000000000000000" pitchFamily="2" charset="2"/>
              <a:buNone/>
            </a:pPr>
            <a:r>
              <a:rPr lang="en-US" altLang="zh-CN" sz="2000">
                <a:solidFill>
                  <a:srgbClr val="000000"/>
                </a:solidFill>
                <a:latin typeface="宋体" panose="02010600030101010101" pitchFamily="2" charset="-122"/>
                <a:sym typeface="+mn-ea"/>
              </a:rPr>
              <a:t>//</a:t>
            </a:r>
            <a:r>
              <a:rPr lang="zh-CN" altLang="en-US" sz="2000">
                <a:solidFill>
                  <a:srgbClr val="000000"/>
                </a:solidFill>
                <a:latin typeface="宋体" panose="02010600030101010101" pitchFamily="2" charset="-122"/>
                <a:sym typeface="+mn-ea"/>
              </a:rPr>
              <a:t>返回该对象的字符串表示形式</a:t>
            </a:r>
            <a:endParaRPr lang="zh-CN" altLang="en-US" sz="2000">
              <a:solidFill>
                <a:srgbClr val="000000"/>
              </a:solidFill>
              <a:latin typeface="宋体" panose="02010600030101010101" pitchFamily="2" charset="-122"/>
            </a:endParaRPr>
          </a:p>
          <a:p>
            <a:pPr>
              <a:lnSpc>
                <a:spcPct val="90000"/>
              </a:lnSpc>
              <a:buClr>
                <a:srgbClr val="92D050"/>
              </a:buClr>
              <a:buFont typeface="Wingdings" panose="05000000000000000000" pitchFamily="2" charset="2"/>
              <a:buNone/>
            </a:pPr>
            <a:r>
              <a:rPr lang="en-US" altLang="zh-CN" sz="2000" b="1">
                <a:solidFill>
                  <a:srgbClr val="000000"/>
                </a:solidFill>
                <a:latin typeface="宋体" panose="02010600030101010101" pitchFamily="2" charset="-122"/>
                <a:sym typeface="+mn-ea"/>
              </a:rPr>
              <a:t>public String </a:t>
            </a:r>
            <a:r>
              <a:rPr lang="en-US" altLang="zh-CN" sz="2000" b="1">
                <a:solidFill>
                  <a:srgbClr val="FF0000"/>
                </a:solidFill>
                <a:latin typeface="宋体" panose="02010600030101010101" pitchFamily="2" charset="-122"/>
                <a:sym typeface="+mn-ea"/>
              </a:rPr>
              <a:t>toString</a:t>
            </a:r>
            <a:r>
              <a:rPr lang="en-US" altLang="zh-CN" sz="2000" b="1">
                <a:solidFill>
                  <a:srgbClr val="000000"/>
                </a:solidFill>
                <a:latin typeface="宋体" panose="02010600030101010101" pitchFamily="2" charset="-122"/>
                <a:sym typeface="+mn-ea"/>
              </a:rPr>
              <a:t>()</a:t>
            </a:r>
            <a:endParaRPr lang="en-US" altLang="zh-CN" sz="2000" b="1">
              <a:solidFill>
                <a:srgbClr val="000000"/>
              </a:solidFill>
              <a:latin typeface="宋体" panose="02010600030101010101" pitchFamily="2" charset="-122"/>
            </a:endParaRPr>
          </a:p>
          <a:p>
            <a:pPr>
              <a:lnSpc>
                <a:spcPct val="90000"/>
              </a:lnSpc>
              <a:buClr>
                <a:srgbClr val="92D050"/>
              </a:buClr>
              <a:buFont typeface="Wingdings" panose="05000000000000000000" pitchFamily="2" charset="2"/>
              <a:buNone/>
            </a:pPr>
            <a:endParaRPr lang="en-US" altLang="zh-CN" sz="2000">
              <a:solidFill>
                <a:srgbClr val="000000"/>
              </a:solidFill>
              <a:latin typeface="宋体" panose="02010600030101010101" pitchFamily="2" charset="-122"/>
              <a:sym typeface="+mn-ea"/>
            </a:endParaRPr>
          </a:p>
          <a:p>
            <a:pPr>
              <a:lnSpc>
                <a:spcPct val="90000"/>
              </a:lnSpc>
              <a:buClr>
                <a:srgbClr val="92D050"/>
              </a:buClr>
              <a:buFont typeface="Wingdings" panose="05000000000000000000" pitchFamily="2" charset="2"/>
              <a:buNone/>
            </a:pPr>
            <a:r>
              <a:rPr lang="en-US" altLang="zh-CN" sz="2000">
                <a:solidFill>
                  <a:srgbClr val="000000"/>
                </a:solidFill>
                <a:latin typeface="宋体" panose="02010600030101010101" pitchFamily="2" charset="-122"/>
                <a:sym typeface="+mn-ea"/>
              </a:rPr>
              <a:t>//</a:t>
            </a:r>
            <a:r>
              <a:rPr lang="zh-CN" altLang="en-US" sz="2000">
                <a:solidFill>
                  <a:srgbClr val="000000"/>
                </a:solidFill>
                <a:latin typeface="宋体" panose="02010600030101010101" pitchFamily="2" charset="-122"/>
                <a:sym typeface="+mn-ea"/>
              </a:rPr>
              <a:t>判断二个对象是否相等</a:t>
            </a:r>
            <a:endParaRPr lang="zh-CN" altLang="en-US" sz="2000">
              <a:solidFill>
                <a:srgbClr val="000000"/>
              </a:solidFill>
              <a:latin typeface="宋体" panose="02010600030101010101" pitchFamily="2" charset="-122"/>
            </a:endParaRPr>
          </a:p>
          <a:p>
            <a:pPr>
              <a:lnSpc>
                <a:spcPct val="90000"/>
              </a:lnSpc>
              <a:buClr>
                <a:srgbClr val="92D050"/>
              </a:buClr>
              <a:buFont typeface="Wingdings" panose="05000000000000000000" pitchFamily="2" charset="2"/>
              <a:buNone/>
            </a:pPr>
            <a:r>
              <a:rPr lang="en-US" altLang="zh-CN" sz="2000" b="1">
                <a:solidFill>
                  <a:srgbClr val="000000"/>
                </a:solidFill>
                <a:latin typeface="宋体" panose="02010600030101010101" pitchFamily="2" charset="-122"/>
                <a:sym typeface="+mn-ea"/>
              </a:rPr>
              <a:t>public boolean </a:t>
            </a:r>
            <a:r>
              <a:rPr lang="en-US" altLang="zh-CN" sz="2000" b="1">
                <a:solidFill>
                  <a:srgbClr val="FF0000"/>
                </a:solidFill>
                <a:latin typeface="宋体" panose="02010600030101010101" pitchFamily="2" charset="-122"/>
                <a:sym typeface="+mn-ea"/>
              </a:rPr>
              <a:t>equals</a:t>
            </a:r>
            <a:r>
              <a:rPr lang="en-US" altLang="zh-CN" sz="2000" b="1">
                <a:latin typeface="宋体" panose="02010600030101010101" pitchFamily="2" charset="-122"/>
                <a:sym typeface="+mn-ea"/>
              </a:rPr>
              <a:t>(Object</a:t>
            </a:r>
            <a:r>
              <a:rPr lang="en-US" altLang="zh-CN" sz="2000" b="1">
                <a:solidFill>
                  <a:srgbClr val="000000"/>
                </a:solidFill>
                <a:latin typeface="宋体" panose="02010600030101010101" pitchFamily="2" charset="-122"/>
                <a:sym typeface="+mn-ea"/>
              </a:rPr>
              <a:t> obj)</a:t>
            </a:r>
            <a:endParaRPr lang="en-US" altLang="zh-CN" sz="2000" b="1">
              <a:solidFill>
                <a:srgbClr val="000000"/>
              </a:solidFill>
              <a:latin typeface="宋体" panose="02010600030101010101" pitchFamily="2" charset="-122"/>
              <a:sym typeface="+mn-ea"/>
            </a:endParaRPr>
          </a:p>
          <a:p>
            <a:pPr>
              <a:lnSpc>
                <a:spcPct val="90000"/>
              </a:lnSpc>
              <a:buClr>
                <a:srgbClr val="92D050"/>
              </a:buClr>
              <a:buFont typeface="Wingdings" panose="05000000000000000000" pitchFamily="2" charset="2"/>
              <a:buNone/>
            </a:pPr>
            <a:endParaRPr lang="zh-CN" altLang="en-US" sz="2000" b="1">
              <a:solidFill>
                <a:srgbClr val="FF0000"/>
              </a:solidFill>
              <a:latin typeface="宋体" panose="02010600030101010101" pitchFamily="2" charset="-122"/>
            </a:endParaRPr>
          </a:p>
          <a:p>
            <a:pPr>
              <a:lnSpc>
                <a:spcPct val="90000"/>
              </a:lnSpc>
              <a:buClr>
                <a:srgbClr val="92D050"/>
              </a:buClr>
              <a:buFont typeface="Wingdings" panose="05000000000000000000" pitchFamily="2" charset="2"/>
              <a:buNone/>
            </a:pPr>
            <a:r>
              <a:rPr lang="en-US" altLang="zh-CN" sz="2000">
                <a:solidFill>
                  <a:srgbClr val="000000"/>
                </a:solidFill>
                <a:latin typeface="宋体" panose="02010600030101010101" pitchFamily="2" charset="-122"/>
                <a:sym typeface="+mn-ea"/>
              </a:rPr>
              <a:t>//</a:t>
            </a:r>
            <a:r>
              <a:rPr lang="zh-CN" altLang="en-US" sz="2000">
                <a:solidFill>
                  <a:srgbClr val="000000"/>
                </a:solidFill>
                <a:latin typeface="宋体" panose="02010600030101010101" pitchFamily="2" charset="-122"/>
                <a:sym typeface="+mn-ea"/>
              </a:rPr>
              <a:t>返回该对象的哈希码值</a:t>
            </a:r>
            <a:endParaRPr lang="en-US" altLang="zh-CN" sz="2000">
              <a:solidFill>
                <a:srgbClr val="000000"/>
              </a:solidFill>
              <a:latin typeface="宋体" panose="02010600030101010101" pitchFamily="2" charset="-122"/>
            </a:endParaRPr>
          </a:p>
          <a:p>
            <a:pPr>
              <a:lnSpc>
                <a:spcPct val="90000"/>
              </a:lnSpc>
              <a:buClr>
                <a:srgbClr val="92D050"/>
              </a:buClr>
              <a:buFont typeface="Wingdings" panose="05000000000000000000" pitchFamily="2" charset="2"/>
              <a:buNone/>
            </a:pPr>
            <a:r>
              <a:rPr lang="en-US" altLang="zh-CN" sz="2000" b="1">
                <a:solidFill>
                  <a:srgbClr val="000000"/>
                </a:solidFill>
                <a:latin typeface="宋体" panose="02010600030101010101" pitchFamily="2" charset="-122"/>
                <a:sym typeface="+mn-ea"/>
              </a:rPr>
              <a:t>public int </a:t>
            </a:r>
            <a:r>
              <a:rPr lang="en-US" altLang="zh-CN" sz="2000" b="1">
                <a:solidFill>
                  <a:srgbClr val="FF0000"/>
                </a:solidFill>
                <a:latin typeface="宋体" panose="02010600030101010101" pitchFamily="2" charset="-122"/>
                <a:sym typeface="+mn-ea"/>
              </a:rPr>
              <a:t>hashCode</a:t>
            </a:r>
            <a:r>
              <a:rPr lang="en-US" altLang="zh-CN" sz="2000" b="1">
                <a:solidFill>
                  <a:srgbClr val="000000"/>
                </a:solidFill>
                <a:latin typeface="宋体" panose="02010600030101010101" pitchFamily="2" charset="-122"/>
                <a:sym typeface="+mn-ea"/>
              </a:rPr>
              <a:t>()</a:t>
            </a:r>
            <a:endParaRPr lang="en-US" altLang="zh-CN" sz="2000" b="1">
              <a:solidFill>
                <a:srgbClr val="000000"/>
              </a:solidFill>
              <a:latin typeface="宋体" panose="02010600030101010101" pitchFamily="2" charset="-122"/>
              <a:sym typeface="+mn-ea"/>
            </a:endParaRPr>
          </a:p>
          <a:p>
            <a:pPr>
              <a:lnSpc>
                <a:spcPct val="90000"/>
              </a:lnSpc>
              <a:buClr>
                <a:srgbClr val="92D050"/>
              </a:buClr>
              <a:buFont typeface="Wingdings" panose="05000000000000000000" pitchFamily="2" charset="2"/>
              <a:buNone/>
            </a:pPr>
            <a:endParaRPr lang="en-US" altLang="zh-CN" sz="2000" b="1">
              <a:solidFill>
                <a:srgbClr val="000000"/>
              </a:solidFill>
              <a:latin typeface="宋体" panose="02010600030101010101" pitchFamily="2" charset="-122"/>
            </a:endParaRPr>
          </a:p>
          <a:p>
            <a:pPr>
              <a:lnSpc>
                <a:spcPct val="90000"/>
              </a:lnSpc>
              <a:buClr>
                <a:srgbClr val="92D050"/>
              </a:buClr>
              <a:buFont typeface="Wingdings" panose="05000000000000000000" pitchFamily="2" charset="2"/>
              <a:buNone/>
            </a:pPr>
            <a:r>
              <a:rPr lang="en-US" altLang="zh-CN" sz="2000">
                <a:solidFill>
                  <a:srgbClr val="000000"/>
                </a:solidFill>
                <a:latin typeface="宋体" panose="02010600030101010101" pitchFamily="2" charset="-122"/>
                <a:sym typeface="+mn-ea"/>
              </a:rPr>
              <a:t>//</a:t>
            </a:r>
            <a:r>
              <a:rPr lang="zh-CN" altLang="en-US" sz="2000">
                <a:solidFill>
                  <a:srgbClr val="000000"/>
                </a:solidFill>
                <a:latin typeface="宋体" panose="02010600030101010101" pitchFamily="2" charset="-122"/>
                <a:sym typeface="+mn-ea"/>
              </a:rPr>
              <a:t>返回</a:t>
            </a:r>
            <a:r>
              <a:rPr lang="en-US" altLang="zh-CN" sz="2000">
                <a:solidFill>
                  <a:srgbClr val="000000"/>
                </a:solidFill>
                <a:latin typeface="宋体" panose="02010600030101010101" pitchFamily="2" charset="-122"/>
                <a:sym typeface="+mn-ea"/>
              </a:rPr>
              <a:t>Object</a:t>
            </a:r>
            <a:r>
              <a:rPr lang="zh-CN" altLang="en-US" sz="2000">
                <a:solidFill>
                  <a:srgbClr val="000000"/>
                </a:solidFill>
                <a:latin typeface="宋体" panose="02010600030101010101" pitchFamily="2" charset="-122"/>
                <a:sym typeface="+mn-ea"/>
              </a:rPr>
              <a:t>的运行时类</a:t>
            </a:r>
            <a:endParaRPr lang="zh-CN" altLang="en-US" sz="2000">
              <a:solidFill>
                <a:srgbClr val="000000"/>
              </a:solidFill>
              <a:latin typeface="宋体" panose="02010600030101010101" pitchFamily="2" charset="-122"/>
            </a:endParaRPr>
          </a:p>
          <a:p>
            <a:pPr>
              <a:lnSpc>
                <a:spcPct val="90000"/>
              </a:lnSpc>
              <a:buClr>
                <a:srgbClr val="92D050"/>
              </a:buClr>
              <a:buFont typeface="Wingdings" panose="05000000000000000000" pitchFamily="2" charset="2"/>
              <a:buNone/>
            </a:pPr>
            <a:r>
              <a:rPr lang="en-US" altLang="zh-CN" sz="2000" b="1">
                <a:solidFill>
                  <a:srgbClr val="000000"/>
                </a:solidFill>
                <a:latin typeface="宋体" panose="02010600030101010101" pitchFamily="2" charset="-122"/>
                <a:sym typeface="+mn-ea"/>
              </a:rPr>
              <a:t>public final class&lt;T&gt; </a:t>
            </a:r>
            <a:r>
              <a:rPr lang="en-US" altLang="zh-CN" sz="2000" b="1">
                <a:solidFill>
                  <a:srgbClr val="FF0000"/>
                </a:solidFill>
                <a:latin typeface="宋体" panose="02010600030101010101" pitchFamily="2" charset="-122"/>
                <a:sym typeface="+mn-ea"/>
              </a:rPr>
              <a:t>getClass</a:t>
            </a:r>
            <a:r>
              <a:rPr lang="en-US" altLang="zh-CN" sz="2000" b="1">
                <a:solidFill>
                  <a:srgbClr val="000000"/>
                </a:solidFill>
                <a:latin typeface="宋体" panose="02010600030101010101" pitchFamily="2" charset="-122"/>
                <a:sym typeface="+mn-ea"/>
              </a:rPr>
              <a:t>()</a:t>
            </a:r>
            <a:endParaRPr lang="en-US" altLang="zh-CN" sz="2000" b="1">
              <a:solidFill>
                <a:srgbClr val="000000"/>
              </a:solidFill>
              <a:latin typeface="宋体" panose="02010600030101010101" pitchFamily="2" charset="-122"/>
              <a:sym typeface="+mn-ea"/>
            </a:endParaRPr>
          </a:p>
          <a:p>
            <a:pPr>
              <a:lnSpc>
                <a:spcPct val="90000"/>
              </a:lnSpc>
              <a:buClr>
                <a:srgbClr val="92D050"/>
              </a:buClr>
              <a:buFont typeface="Wingdings" panose="05000000000000000000" pitchFamily="2" charset="2"/>
              <a:buNone/>
            </a:pPr>
            <a:endParaRPr lang="en-US" altLang="zh-CN" sz="2000" b="1">
              <a:solidFill>
                <a:srgbClr val="000000"/>
              </a:solidFill>
              <a:latin typeface="宋体" panose="02010600030101010101" pitchFamily="2" charset="-122"/>
            </a:endParaRPr>
          </a:p>
          <a:p>
            <a:pPr marL="342900" indent="-342900"/>
            <a:r>
              <a:rPr lang="en-US" altLang="zh-CN" sz="2000" b="1" dirty="0">
                <a:solidFill>
                  <a:schemeClr val="bg1"/>
                </a:solidFill>
                <a:latin typeface="黑体" panose="02010609060101010101" pitchFamily="2" charset="-122"/>
                <a:ea typeface="黑体" panose="02010609060101010101" pitchFamily="2" charset="-122"/>
                <a:sym typeface="+mn-ea"/>
              </a:rPr>
              <a:t> </a:t>
            </a:r>
            <a:r>
              <a:rPr lang="zh-CN" altLang="en-US" sz="2000" b="1" dirty="0">
                <a:solidFill>
                  <a:schemeClr val="bg1"/>
                </a:solidFill>
                <a:latin typeface="微软雅黑 Light" panose="020B0502040204020203" pitchFamily="34" charset="-122"/>
                <a:ea typeface="微软雅黑 Light" panose="020B0502040204020203" pitchFamily="34" charset="-122"/>
                <a:sym typeface="+mn-ea"/>
              </a:rPr>
              <a:t> </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3</a:t>
            </a:r>
            <a:r>
              <a:rPr lang="en-US" altLang="zh-CN" dirty="0"/>
              <a:t>-</a:t>
            </a:r>
            <a:r>
              <a:rPr lang="en-US" altLang="zh-CN" sz="3200" dirty="0">
                <a:sym typeface="+mn-ea"/>
              </a:rPr>
              <a:t>Object</a:t>
            </a:r>
            <a:r>
              <a:rPr lang="zh-CN" altLang="en-US" sz="3200" dirty="0">
                <a:sym typeface="+mn-ea"/>
              </a:rPr>
              <a:t>类中的方法</a:t>
            </a:r>
            <a:endParaRPr lang="zh-CN" altLang="en-US" dirty="0"/>
          </a:p>
        </p:txBody>
      </p:sp>
      <p:sp>
        <p:nvSpPr>
          <p:cNvPr id="3" name="内容占位符 2"/>
          <p:cNvSpPr>
            <a:spLocks noGrp="1"/>
          </p:cNvSpPr>
          <p:nvPr>
            <p:ph idx="1"/>
          </p:nvPr>
        </p:nvSpPr>
        <p:spPr>
          <a:xfrm>
            <a:off x="0" y="933553"/>
            <a:ext cx="11792070" cy="5448937"/>
          </a:xfrm>
        </p:spPr>
        <p:txBody>
          <a:bodyPr>
            <a:normAutofit/>
          </a:bodyPr>
          <a:lstStyle/>
          <a:p>
            <a:endParaRPr lang="en-US" altLang="zh-CN" dirty="0"/>
          </a:p>
          <a:p>
            <a:endParaRPr lang="en-US" altLang="zh-CN" dirty="0"/>
          </a:p>
          <a:p>
            <a:pPr marL="0" indent="0">
              <a:buNone/>
            </a:pPr>
            <a:r>
              <a:rPr lang="zh-CN" altLang="en-US" dirty="0"/>
              <a:t>  </a:t>
            </a:r>
            <a:endParaRPr lang="zh-CN" altLang="en-US" dirty="0"/>
          </a:p>
        </p:txBody>
      </p:sp>
      <p:sp>
        <p:nvSpPr>
          <p:cNvPr id="4" name="内容占位符 2"/>
          <p:cNvSpPr txBox="1"/>
          <p:nvPr/>
        </p:nvSpPr>
        <p:spPr>
          <a:xfrm>
            <a:off x="369680" y="933450"/>
            <a:ext cx="11015870" cy="3846786"/>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sp>
        <p:nvSpPr>
          <p:cNvPr id="11" name="内容占位符 2"/>
          <p:cNvSpPr txBox="1"/>
          <p:nvPr/>
        </p:nvSpPr>
        <p:spPr>
          <a:xfrm>
            <a:off x="369461" y="677918"/>
            <a:ext cx="11015870" cy="1072054"/>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Object</a:t>
            </a:r>
            <a:r>
              <a:rPr lang="zh-CN" altLang="en-US"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类中</a:t>
            </a:r>
            <a:r>
              <a:rPr lang="en-US" altLang="zh-CN" sz="2400" b="1"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toString</a:t>
            </a:r>
            <a:r>
              <a:rPr lang="zh-CN" altLang="en-US" sz="24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方法 </a:t>
            </a:r>
            <a:r>
              <a:rPr kumimoji="0" lang="en-US" altLang="zh-CN"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rPr>
              <a:t>:    </a:t>
            </a:r>
            <a:r>
              <a:rPr lang="en-US" altLang="zh-CN" sz="2400" b="1">
                <a:solidFill>
                  <a:srgbClr val="000000"/>
                </a:solidFill>
                <a:latin typeface="宋体" panose="02010600030101010101" pitchFamily="2" charset="-122"/>
                <a:sym typeface="+mn-ea"/>
              </a:rPr>
              <a:t>public String </a:t>
            </a:r>
            <a:r>
              <a:rPr lang="en-US" altLang="zh-CN" sz="2400" b="1">
                <a:solidFill>
                  <a:srgbClr val="FF0000"/>
                </a:solidFill>
                <a:latin typeface="宋体" panose="02010600030101010101" pitchFamily="2" charset="-122"/>
                <a:sym typeface="+mn-ea"/>
              </a:rPr>
              <a:t>toString</a:t>
            </a:r>
            <a:r>
              <a:rPr lang="en-US" altLang="zh-CN" sz="2400" b="1">
                <a:solidFill>
                  <a:srgbClr val="000000"/>
                </a:solidFill>
                <a:latin typeface="宋体" panose="02010600030101010101" pitchFamily="2" charset="-122"/>
                <a:sym typeface="+mn-ea"/>
              </a:rPr>
              <a:t>()</a:t>
            </a:r>
            <a:endParaRPr lang="en-US" altLang="zh-CN" sz="2400" b="1">
              <a:solidFill>
                <a:srgbClr val="000000"/>
              </a:solidFill>
              <a:latin typeface="宋体" panose="02010600030101010101" pitchFamily="2"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该方法返回一个字符串，它的值等于</a:t>
            </a:r>
            <a:r>
              <a:rPr lang="en-US"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:getClass().getName() + '@' +  Integer.toHexString(hashCode()) </a:t>
            </a:r>
            <a:r>
              <a:rPr kumimoji="0" lang="zh-CN" altLang="en-US" sz="20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rPr>
              <a:t> </a:t>
            </a:r>
            <a:endParaRPr kumimoji="0" lang="zh-CN" altLang="en-US" sz="20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注意：</a:t>
            </a:r>
            <a:endPar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a:p>
            <a:pPr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lang="en-US" altLang="zh-CN" sz="2400" dirty="0">
              <a:solidFill>
                <a:srgbClr val="FF0000"/>
              </a:solidFill>
              <a:latin typeface="+mn-ea"/>
              <a:ea typeface="+mn-ea"/>
            </a:endParaRPr>
          </a:p>
          <a:p>
            <a:pPr>
              <a:lnSpc>
                <a:spcPct val="90000"/>
              </a:lnSpc>
              <a:buClr>
                <a:srgbClr val="92D050"/>
              </a:buClr>
              <a:buFont typeface="Wingdings" panose="05000000000000000000" pitchFamily="2" charset="2"/>
              <a:buNone/>
              <a:defRPr/>
            </a:pPr>
            <a:r>
              <a:rPr lang="en-US" altLang="zh-CN" sz="2400" dirty="0">
                <a:latin typeface="+mn-ea"/>
                <a:sym typeface="+mn-ea"/>
              </a:rPr>
              <a:t>   </a:t>
            </a: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sp>
        <p:nvSpPr>
          <p:cNvPr id="31" name="圆角矩形标注 30"/>
          <p:cNvSpPr/>
          <p:nvPr/>
        </p:nvSpPr>
        <p:spPr>
          <a:xfrm>
            <a:off x="870585" y="1397000"/>
            <a:ext cx="7169150" cy="2399665"/>
          </a:xfrm>
          <a:prstGeom prst="wedgeRoundRectCallout">
            <a:avLst>
              <a:gd name="adj1" fmla="val -47477"/>
              <a:gd name="adj2" fmla="val 150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90000"/>
              </a:lnSpc>
              <a:buClr>
                <a:srgbClr val="92D050"/>
              </a:buClr>
              <a:buFont typeface="Wingdings" panose="05000000000000000000" pitchFamily="2" charset="2"/>
              <a:buNone/>
              <a:defRPr/>
            </a:pPr>
            <a:r>
              <a:rPr lang="en-US" altLang="zh-CN" sz="2000" dirty="0">
                <a:latin typeface="微软雅黑 Light" panose="020B0502040204020203" pitchFamily="34" charset="-122"/>
                <a:ea typeface="微软雅黑 Light" panose="020B0502040204020203" pitchFamily="34" charset="-122"/>
                <a:sym typeface="+mn-ea"/>
              </a:rPr>
              <a:t>Course c1 = new Course("java",90);</a:t>
            </a:r>
            <a:endParaRPr lang="en-US" altLang="zh-CN" sz="2000" dirty="0">
              <a:latin typeface="微软雅黑 Light" panose="020B0502040204020203" pitchFamily="34" charset="-122"/>
              <a:ea typeface="微软雅黑 Light" panose="020B0502040204020203" pitchFamily="34" charset="-122"/>
              <a:sym typeface="+mn-ea"/>
            </a:endParaRPr>
          </a:p>
          <a:p>
            <a:pPr>
              <a:lnSpc>
                <a:spcPct val="90000"/>
              </a:lnSpc>
              <a:buClr>
                <a:srgbClr val="92D050"/>
              </a:buClr>
              <a:buFont typeface="Wingdings" panose="05000000000000000000" pitchFamily="2" charset="2"/>
              <a:buNone/>
              <a:defRPr/>
            </a:pPr>
            <a:r>
              <a:rPr lang="en-US" altLang="zh-CN" sz="2000" dirty="0">
                <a:latin typeface="微软雅黑 Light" panose="020B0502040204020203" pitchFamily="34" charset="-122"/>
                <a:ea typeface="微软雅黑 Light" panose="020B0502040204020203" pitchFamily="34" charset="-122"/>
                <a:sym typeface="+mn-ea"/>
              </a:rPr>
              <a:t>Course c2 = new Course("java",90);</a:t>
            </a:r>
            <a:endParaRPr lang="en-US" altLang="zh-CN" sz="2000" dirty="0">
              <a:latin typeface="微软雅黑 Light" panose="020B0502040204020203" pitchFamily="34" charset="-122"/>
              <a:ea typeface="微软雅黑 Light" panose="020B0502040204020203" pitchFamily="34" charset="-122"/>
              <a:sym typeface="+mn-ea"/>
            </a:endParaRPr>
          </a:p>
          <a:p>
            <a:pPr>
              <a:lnSpc>
                <a:spcPct val="90000"/>
              </a:lnSpc>
              <a:buClr>
                <a:srgbClr val="92D050"/>
              </a:buClr>
              <a:buFont typeface="Wingdings" panose="05000000000000000000" pitchFamily="2" charset="2"/>
              <a:buNone/>
              <a:defRPr/>
            </a:pPr>
            <a:endParaRPr lang="en-US" altLang="zh-CN" sz="2000" dirty="0">
              <a:latin typeface="微软雅黑 Light" panose="020B0502040204020203" pitchFamily="34" charset="-122"/>
              <a:ea typeface="微软雅黑 Light" panose="020B0502040204020203" pitchFamily="34" charset="-122"/>
            </a:endParaRPr>
          </a:p>
          <a:p>
            <a:pPr>
              <a:defRPr/>
            </a:pPr>
            <a:r>
              <a:rPr lang="en-US" altLang="zh-CN" sz="2000" dirty="0" err="1">
                <a:latin typeface="微软雅黑 Light" panose="020B0502040204020203" pitchFamily="34" charset="-122"/>
                <a:ea typeface="微软雅黑 Light" panose="020B0502040204020203" pitchFamily="34" charset="-122"/>
                <a:sym typeface="+mn-ea"/>
              </a:rPr>
              <a:t>System.out.println</a:t>
            </a:r>
            <a:r>
              <a:rPr lang="en-US" altLang="zh-CN" sz="2000" dirty="0">
                <a:latin typeface="微软雅黑 Light" panose="020B0502040204020203" pitchFamily="34" charset="-122"/>
                <a:ea typeface="微软雅黑 Light" panose="020B0502040204020203" pitchFamily="34" charset="-122"/>
                <a:sym typeface="+mn-ea"/>
              </a:rPr>
              <a:t>(c1);</a:t>
            </a:r>
            <a:endParaRPr lang="en-US" altLang="zh-CN" sz="2000" dirty="0">
              <a:latin typeface="微软雅黑 Light" panose="020B0502040204020203" pitchFamily="34" charset="-122"/>
              <a:ea typeface="微软雅黑 Light" panose="020B0502040204020203" pitchFamily="34" charset="-122"/>
            </a:endParaRPr>
          </a:p>
          <a:p>
            <a:pPr>
              <a:defRPr/>
            </a:pPr>
            <a:r>
              <a:rPr lang="en-US" altLang="zh-CN" sz="2000" dirty="0" err="1">
                <a:latin typeface="微软雅黑 Light" panose="020B0502040204020203" pitchFamily="34" charset="-122"/>
                <a:ea typeface="微软雅黑 Light" panose="020B0502040204020203" pitchFamily="34" charset="-122"/>
                <a:sym typeface="+mn-ea"/>
              </a:rPr>
              <a:t>System.out.println</a:t>
            </a:r>
            <a:r>
              <a:rPr lang="en-US" altLang="zh-CN" sz="2000" dirty="0">
                <a:latin typeface="微软雅黑 Light" panose="020B0502040204020203" pitchFamily="34" charset="-122"/>
                <a:ea typeface="微软雅黑 Light" panose="020B0502040204020203" pitchFamily="34" charset="-122"/>
                <a:sym typeface="+mn-ea"/>
              </a:rPr>
              <a:t>(c1p1.toString());</a:t>
            </a:r>
            <a:endParaRPr lang="en-US" altLang="zh-CN" sz="2000" dirty="0">
              <a:latin typeface="微软雅黑 Light" panose="020B0502040204020203" pitchFamily="34" charset="-122"/>
              <a:ea typeface="微软雅黑 Light" panose="020B0502040204020203" pitchFamily="34" charset="-122"/>
            </a:endParaRPr>
          </a:p>
          <a:p>
            <a:pPr>
              <a:defRPr/>
            </a:pPr>
            <a:r>
              <a:rPr lang="en-US" altLang="zh-CN" sz="2000" dirty="0" err="1">
                <a:latin typeface="微软雅黑 Light" panose="020B0502040204020203" pitchFamily="34" charset="-122"/>
                <a:ea typeface="微软雅黑 Light" panose="020B0502040204020203" pitchFamily="34" charset="-122"/>
                <a:sym typeface="+mn-ea"/>
              </a:rPr>
              <a:t>System.out.println</a:t>
            </a:r>
            <a:r>
              <a:rPr lang="en-US" altLang="zh-CN" sz="2000" dirty="0">
                <a:latin typeface="微软雅黑 Light" panose="020B0502040204020203" pitchFamily="34" charset="-122"/>
                <a:ea typeface="微软雅黑 Light" panose="020B0502040204020203" pitchFamily="34" charset="-122"/>
                <a:sym typeface="+mn-ea"/>
              </a:rPr>
              <a:t>(cp2);</a:t>
            </a:r>
            <a:endParaRPr lang="en-US" altLang="zh-CN" sz="2000" dirty="0">
              <a:latin typeface="微软雅黑 Light" panose="020B0502040204020203" pitchFamily="34" charset="-122"/>
              <a:ea typeface="微软雅黑 Light" panose="020B0502040204020203" pitchFamily="34" charset="-122"/>
            </a:endParaRPr>
          </a:p>
          <a:p>
            <a:pPr>
              <a:defRPr/>
            </a:pPr>
            <a:r>
              <a:rPr lang="en-US" altLang="zh-CN" sz="2000" dirty="0" err="1">
                <a:latin typeface="微软雅黑 Light" panose="020B0502040204020203" pitchFamily="34" charset="-122"/>
                <a:ea typeface="微软雅黑 Light" panose="020B0502040204020203" pitchFamily="34" charset="-122"/>
                <a:sym typeface="+mn-ea"/>
              </a:rPr>
              <a:t>System.out.println</a:t>
            </a:r>
            <a:r>
              <a:rPr lang="en-US" altLang="zh-CN" sz="2000" dirty="0">
                <a:latin typeface="微软雅黑 Light" panose="020B0502040204020203" pitchFamily="34" charset="-122"/>
                <a:ea typeface="微软雅黑 Light" panose="020B0502040204020203" pitchFamily="34" charset="-122"/>
                <a:sym typeface="+mn-ea"/>
              </a:rPr>
              <a:t>(c2.toString());</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
        <p:nvSpPr>
          <p:cNvPr id="5" name="圆角矩形标注 4"/>
          <p:cNvSpPr/>
          <p:nvPr/>
        </p:nvSpPr>
        <p:spPr>
          <a:xfrm>
            <a:off x="1696720" y="5342890"/>
            <a:ext cx="7214235" cy="1153795"/>
          </a:xfrm>
          <a:prstGeom prst="wedgeRoundRectCallout">
            <a:avLst>
              <a:gd name="adj1" fmla="val -47477"/>
              <a:gd name="adj2" fmla="val 150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90000"/>
              </a:lnSpc>
              <a:buClr>
                <a:srgbClr val="92D050"/>
              </a:buClr>
              <a:buFont typeface="Wingdings" panose="05000000000000000000" pitchFamily="2" charset="2"/>
              <a:buNone/>
              <a:defRPr/>
            </a:pPr>
            <a:endParaRPr lang="en-US" altLang="zh-CN" sz="2000" b="1" dirty="0">
              <a:gradFill>
                <a:gsLst>
                  <a:gs pos="0">
                    <a:srgbClr val="012D86"/>
                  </a:gs>
                  <a:gs pos="100000">
                    <a:srgbClr val="0E2557"/>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nSpc>
                <a:spcPct val="90000"/>
              </a:lnSpc>
              <a:buClr>
                <a:srgbClr val="92D050"/>
              </a:buClr>
              <a:buFont typeface="Wingdings" panose="05000000000000000000" pitchFamily="2" charset="2"/>
              <a:buNone/>
              <a:defRPr/>
            </a:pPr>
            <a:r>
              <a:rPr lang="en-US" altLang="zh-CN" sz="2000" b="1" dirty="0">
                <a:gradFill>
                  <a:gsLst>
                    <a:gs pos="0">
                      <a:srgbClr val="012D86"/>
                    </a:gs>
                    <a:gs pos="100000">
                      <a:srgbClr val="0E2557"/>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Course</a:t>
            </a:r>
            <a:r>
              <a:rPr lang="zh-CN" altLang="en-US" sz="2000" b="1" dirty="0">
                <a:gradFill>
                  <a:gsLst>
                    <a:gs pos="0">
                      <a:srgbClr val="012D86"/>
                    </a:gs>
                    <a:gs pos="100000">
                      <a:srgbClr val="0E2557"/>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类中重写</a:t>
            </a:r>
            <a:r>
              <a:rPr lang="en-US" altLang="zh-CN" sz="2000" b="1" dirty="0">
                <a:gradFill>
                  <a:gsLst>
                    <a:gs pos="0">
                      <a:srgbClr val="012D86"/>
                    </a:gs>
                    <a:gs pos="100000">
                      <a:srgbClr val="0E2557"/>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Object</a:t>
            </a:r>
            <a:r>
              <a:rPr lang="zh-CN" altLang="en-US" sz="2000" b="1" dirty="0">
                <a:gradFill>
                  <a:gsLst>
                    <a:gs pos="0">
                      <a:srgbClr val="012D86"/>
                    </a:gs>
                    <a:gs pos="100000">
                      <a:srgbClr val="0E2557"/>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的</a:t>
            </a:r>
            <a:r>
              <a:rPr lang="en-US" altLang="zh-CN" sz="2000" b="1" dirty="0" err="1">
                <a:gradFill>
                  <a:gsLst>
                    <a:gs pos="0">
                      <a:srgbClr val="012D86"/>
                    </a:gs>
                    <a:gs pos="100000">
                      <a:srgbClr val="0E2557"/>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toString</a:t>
            </a:r>
            <a:r>
              <a:rPr lang="zh-CN" altLang="en-US" sz="2000" b="1" dirty="0">
                <a:gradFill>
                  <a:gsLst>
                    <a:gs pos="0">
                      <a:srgbClr val="012D86"/>
                    </a:gs>
                    <a:gs pos="100000">
                      <a:srgbClr val="0E2557"/>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（）方法，可自定义格式</a:t>
            </a:r>
            <a:endParaRPr lang="zh-CN" altLang="en-US" sz="2000" b="1" dirty="0">
              <a:gradFill>
                <a:gsLst>
                  <a:gs pos="0">
                    <a:srgbClr val="012D86"/>
                  </a:gs>
                  <a:gs pos="100000">
                    <a:srgbClr val="0E2557"/>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nSpc>
                <a:spcPct val="90000"/>
              </a:lnSpc>
              <a:buClr>
                <a:srgbClr val="92D050"/>
              </a:buClr>
              <a:defRPr/>
            </a:pPr>
            <a:r>
              <a:rPr lang="en-US" altLang="zh-CN" sz="2000" dirty="0">
                <a:latin typeface="微软雅黑 Light" panose="020B0502040204020203" pitchFamily="34" charset="-122"/>
                <a:ea typeface="微软雅黑 Light" panose="020B0502040204020203" pitchFamily="34" charset="-122"/>
                <a:sym typeface="+mn-ea"/>
              </a:rPr>
              <a:t>Course c1 = new Course("java",90);</a:t>
            </a:r>
            <a:endParaRPr lang="en-US" altLang="zh-CN" sz="2000" dirty="0">
              <a:latin typeface="微软雅黑 Light" panose="020B0502040204020203" pitchFamily="34" charset="-122"/>
              <a:ea typeface="微软雅黑 Light" panose="020B0502040204020203" pitchFamily="34" charset="-122"/>
              <a:sym typeface="+mn-ea"/>
            </a:endParaRPr>
          </a:p>
          <a:p>
            <a:pPr>
              <a:lnSpc>
                <a:spcPct val="90000"/>
              </a:lnSpc>
              <a:buClr>
                <a:srgbClr val="92D050"/>
              </a:buClr>
              <a:defRPr/>
            </a:pPr>
            <a:r>
              <a:rPr lang="en-US" altLang="zh-CN" sz="2000" dirty="0" err="1">
                <a:latin typeface="+mn-ea"/>
                <a:sym typeface="+mn-ea"/>
              </a:rPr>
              <a:t>System.out.println</a:t>
            </a:r>
            <a:r>
              <a:rPr lang="en-US" altLang="zh-CN" sz="2000" dirty="0">
                <a:latin typeface="+mn-ea"/>
                <a:sym typeface="+mn-ea"/>
              </a:rPr>
              <a:t>(c1.toString()); </a:t>
            </a:r>
            <a:r>
              <a:rPr lang="zh-CN" altLang="en-US" sz="2000" dirty="0">
                <a:latin typeface="+mn-ea"/>
                <a:sym typeface="+mn-ea"/>
              </a:rPr>
              <a:t>打印出你自定义格式</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a:p>
            <a:pPr>
              <a:lnSpc>
                <a:spcPct val="90000"/>
              </a:lnSpc>
              <a:buClr>
                <a:srgbClr val="92D050"/>
              </a:buClr>
              <a:buFont typeface="Wingdings" panose="05000000000000000000" pitchFamily="2" charset="2"/>
              <a:buNone/>
              <a:defRPr/>
            </a:pP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3</a:t>
            </a:r>
            <a:r>
              <a:rPr lang="en-US" altLang="zh-CN" dirty="0"/>
              <a:t>-</a:t>
            </a:r>
            <a:r>
              <a:rPr lang="en-US" altLang="zh-CN" sz="3200" dirty="0">
                <a:sym typeface="+mn-ea"/>
              </a:rPr>
              <a:t>Object</a:t>
            </a:r>
            <a:r>
              <a:rPr lang="zh-CN" altLang="en-US" sz="3200" dirty="0">
                <a:sym typeface="+mn-ea"/>
              </a:rPr>
              <a:t>类中的方法</a:t>
            </a:r>
            <a:endParaRPr lang="zh-CN" altLang="en-US" dirty="0"/>
          </a:p>
        </p:txBody>
      </p:sp>
      <p:sp>
        <p:nvSpPr>
          <p:cNvPr id="3" name="内容占位符 2"/>
          <p:cNvSpPr>
            <a:spLocks noGrp="1"/>
          </p:cNvSpPr>
          <p:nvPr>
            <p:ph idx="1"/>
          </p:nvPr>
        </p:nvSpPr>
        <p:spPr>
          <a:xfrm>
            <a:off x="0" y="933553"/>
            <a:ext cx="11792070" cy="5448937"/>
          </a:xfrm>
        </p:spPr>
        <p:txBody>
          <a:bodyPr>
            <a:normAutofit/>
          </a:bodyPr>
          <a:lstStyle/>
          <a:p>
            <a:endParaRPr lang="en-US" altLang="zh-CN" dirty="0"/>
          </a:p>
          <a:p>
            <a:endParaRPr lang="en-US" altLang="zh-CN" dirty="0"/>
          </a:p>
          <a:p>
            <a:endParaRPr lang="zh-CN" altLang="en-US" dirty="0"/>
          </a:p>
        </p:txBody>
      </p:sp>
      <p:sp>
        <p:nvSpPr>
          <p:cNvPr id="4" name="内容占位符 2"/>
          <p:cNvSpPr txBox="1"/>
          <p:nvPr/>
        </p:nvSpPr>
        <p:spPr>
          <a:xfrm>
            <a:off x="369680" y="933450"/>
            <a:ext cx="11015870" cy="3846786"/>
          </a:xfrm>
          <a:prstGeom prst="rect">
            <a:avLst/>
          </a:prstGeom>
        </p:spPr>
        <p:txBody>
          <a:bodyPr vert="horz" lIns="91440" tIns="45720" rIns="91440" bIns="45720" rtlCol="0">
            <a:noAutofit/>
          </a:bodyPr>
          <a:lstStyle/>
          <a:p>
            <a:pPr marL="228600" marR="0" indent="-228600" defTabSz="914400" fontAlgn="auto">
              <a:lnSpc>
                <a:spcPct val="150000"/>
              </a:lnSpc>
              <a:spcBef>
                <a:spcPts val="1000"/>
              </a:spcBef>
              <a:spcAft>
                <a:spcPts val="0"/>
              </a:spcAft>
              <a:buClrTx/>
              <a:buSzTx/>
              <a:buFont typeface="Arial" panose="020B0604020202020204" pitchFamily="34" charset="0"/>
              <a:buNone/>
              <a:defRPr/>
            </a:pPr>
            <a:endParaRPr kumimoji="0" lang="en-US" altLang="zh-CN" sz="2400" b="0" i="0" kern="1200" cap="none" spc="0" normalizeH="0" baseline="0" noProof="0" dirty="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11" name="内容占位符 2"/>
          <p:cNvSpPr txBox="1"/>
          <p:nvPr/>
        </p:nvSpPr>
        <p:spPr>
          <a:xfrm>
            <a:off x="369461" y="677918"/>
            <a:ext cx="11015870" cy="1072054"/>
          </a:xfrm>
          <a:prstGeom prst="rect">
            <a:avLst/>
          </a:prstGeom>
        </p:spPr>
        <p:txBody>
          <a:bodyPr vert="horz" lIns="91440" tIns="45720" rIns="91440" bIns="45720" rtlCol="0">
            <a:noAutofit/>
          </a:bodyPr>
          <a:lstStyle/>
          <a:p>
            <a:pPr marL="228600" marR="0" indent="-228600" defTabSz="914400" fontAlgn="auto">
              <a:lnSpc>
                <a:spcPct val="150000"/>
              </a:lnSpc>
              <a:spcBef>
                <a:spcPts val="1000"/>
              </a:spcBef>
              <a:spcAft>
                <a:spcPts val="0"/>
              </a:spcAft>
              <a:buClrTx/>
              <a:buSzTx/>
              <a:buFont typeface="Arial" panose="020B0604020202020204" pitchFamily="34" charset="0"/>
              <a:buChar char="•"/>
              <a:defRPr/>
            </a:pP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Object</a:t>
            </a:r>
            <a:r>
              <a:rPr lang="zh-CN" altLang="en-US"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类中</a:t>
            </a:r>
            <a:r>
              <a:rPr lang="en-US" altLang="zh-CN" sz="2400" b="1"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equals</a:t>
            </a:r>
            <a:r>
              <a:rPr lang="zh-CN" altLang="en-US" sz="24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方法</a:t>
            </a:r>
            <a:r>
              <a:rPr lang="en-US" altLang="zh-CN" sz="24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altLang="zh-CN" sz="2400" b="1">
                <a:solidFill>
                  <a:srgbClr val="000000"/>
                </a:solidFill>
                <a:latin typeface="宋体" panose="02010600030101010101" pitchFamily="2" charset="-122"/>
                <a:sym typeface="+mn-ea"/>
              </a:rPr>
              <a:t>public boolean </a:t>
            </a:r>
            <a:r>
              <a:rPr lang="en-US" altLang="zh-CN" sz="2400" b="1">
                <a:solidFill>
                  <a:srgbClr val="FF0000"/>
                </a:solidFill>
                <a:latin typeface="宋体" panose="02010600030101010101" pitchFamily="2" charset="-122"/>
                <a:sym typeface="+mn-ea"/>
              </a:rPr>
              <a:t>equals</a:t>
            </a:r>
            <a:r>
              <a:rPr lang="en-US" altLang="zh-CN" sz="2400" b="1">
                <a:latin typeface="宋体" panose="02010600030101010101" pitchFamily="2" charset="-122"/>
                <a:sym typeface="+mn-ea"/>
              </a:rPr>
              <a:t>(Object</a:t>
            </a:r>
            <a:r>
              <a:rPr lang="en-US" altLang="zh-CN" sz="2400" b="1">
                <a:solidFill>
                  <a:srgbClr val="000000"/>
                </a:solidFill>
                <a:latin typeface="宋体" panose="02010600030101010101" pitchFamily="2" charset="-122"/>
                <a:sym typeface="+mn-ea"/>
              </a:rPr>
              <a:t> obj)</a:t>
            </a:r>
            <a:endParaRPr kumimoji="0" lang="zh-CN" altLang="en-US"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indent="-228600" defTabSz="914400" fontAlgn="auto">
              <a:lnSpc>
                <a:spcPct val="150000"/>
              </a:lnSpc>
              <a:spcBef>
                <a:spcPts val="1000"/>
              </a:spcBef>
              <a:spcAft>
                <a:spcPts val="0"/>
              </a:spcAft>
              <a:buClrTx/>
              <a:buSzTx/>
              <a:buFont typeface="Arial" panose="020B0604020202020204" pitchFamily="34" charset="0"/>
              <a:buChar char="•"/>
              <a:defRPr/>
            </a:pPr>
            <a:endParaRPr kumimoji="0" lang="zh-CN" altLang="en-US"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indent="-228600" defTabSz="914400" fontAlgn="auto">
              <a:lnSpc>
                <a:spcPct val="150000"/>
              </a:lnSpc>
              <a:spcBef>
                <a:spcPts val="1000"/>
              </a:spcBef>
              <a:spcAft>
                <a:spcPts val="0"/>
              </a:spcAft>
              <a:buClrTx/>
              <a:buSzTx/>
              <a:buFont typeface="Arial" panose="020B0604020202020204" pitchFamily="34" charset="0"/>
              <a:buChar char="•"/>
              <a:defRPr/>
            </a:pPr>
            <a:endParaRPr kumimoji="0" lang="zh-CN" altLang="en-US"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indent="-228600" defTabSz="914400" fontAlgn="auto">
              <a:lnSpc>
                <a:spcPct val="150000"/>
              </a:lnSpc>
              <a:spcBef>
                <a:spcPts val="1000"/>
              </a:spcBef>
              <a:spcAft>
                <a:spcPts val="0"/>
              </a:spcAft>
              <a:buClrTx/>
              <a:buSzTx/>
              <a:buFont typeface="Arial" panose="020B0604020202020204" pitchFamily="34" charset="0"/>
              <a:buChar char="•"/>
              <a:defRPr/>
            </a:pPr>
            <a:endParaRPr kumimoji="0" lang="zh-CN" altLang="en-US"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indent="-228600" defTabSz="914400" fontAlgn="auto">
              <a:lnSpc>
                <a:spcPct val="150000"/>
              </a:lnSpc>
              <a:spcBef>
                <a:spcPts val="1000"/>
              </a:spcBef>
              <a:spcAft>
                <a:spcPts val="0"/>
              </a:spcAft>
              <a:buClrTx/>
              <a:buSzTx/>
              <a:buFont typeface="Arial" panose="020B0604020202020204" pitchFamily="34" charset="0"/>
              <a:buChar char="•"/>
              <a:defRPr/>
            </a:pPr>
            <a:endParaRPr kumimoji="0" lang="zh-CN" altLang="en-US"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indent="-228600" defTabSz="914400" fontAlgn="auto">
              <a:lnSpc>
                <a:spcPct val="150000"/>
              </a:lnSpc>
              <a:spcBef>
                <a:spcPts val="1000"/>
              </a:spcBef>
              <a:spcAft>
                <a:spcPts val="0"/>
              </a:spcAft>
              <a:buClrTx/>
              <a:buSzTx/>
              <a:buFont typeface="Arial" panose="020B0604020202020204" pitchFamily="34" charset="0"/>
              <a:buChar char="•"/>
              <a:defRPr/>
            </a:pPr>
            <a:r>
              <a:rPr lang="en-US" altLang="zh-CN" sz="2400" dirty="0">
                <a:solidFill>
                  <a:schemeClr val="tx1">
                    <a:lumMod val="75000"/>
                    <a:lumOff val="25000"/>
                  </a:schemeClr>
                </a:solidFill>
                <a:sym typeface="+mn-ea"/>
              </a:rPr>
              <a:t>Object</a:t>
            </a:r>
            <a:r>
              <a:rPr lang="zh-CN" altLang="en-US" sz="2400" dirty="0">
                <a:solidFill>
                  <a:schemeClr val="tx1">
                    <a:lumMod val="75000"/>
                    <a:lumOff val="25000"/>
                  </a:schemeClr>
                </a:solidFill>
                <a:sym typeface="+mn-ea"/>
              </a:rPr>
              <a:t>类中定义了</a:t>
            </a:r>
            <a:r>
              <a:rPr lang="en-US" altLang="zh-CN" sz="2400" dirty="0">
                <a:solidFill>
                  <a:schemeClr val="tx1">
                    <a:lumMod val="75000"/>
                    <a:lumOff val="25000"/>
                  </a:schemeClr>
                </a:solidFill>
                <a:sym typeface="+mn-ea"/>
              </a:rPr>
              <a:t>equals</a:t>
            </a:r>
            <a:r>
              <a:rPr lang="zh-CN" altLang="en-US" sz="2400" dirty="0">
                <a:solidFill>
                  <a:schemeClr val="tx1">
                    <a:lumMod val="75000"/>
                    <a:lumOff val="25000"/>
                  </a:schemeClr>
                </a:solidFill>
                <a:sym typeface="+mn-ea"/>
              </a:rPr>
              <a:t>方法</a:t>
            </a:r>
            <a:r>
              <a:rPr lang="en-US" altLang="zh-CN" sz="2400" dirty="0">
                <a:solidFill>
                  <a:schemeClr val="tx1">
                    <a:lumMod val="75000"/>
                    <a:lumOff val="25000"/>
                  </a:schemeClr>
                </a:solidFill>
                <a:sym typeface="+mn-ea"/>
              </a:rPr>
              <a:t>【</a:t>
            </a:r>
            <a:r>
              <a:rPr lang="en-US" altLang="zh-CN" sz="2400" dirty="0">
                <a:sym typeface="+mn-ea"/>
              </a:rPr>
              <a:t> public </a:t>
            </a:r>
            <a:r>
              <a:rPr lang="en-US" altLang="zh-CN" sz="2400" dirty="0" err="1">
                <a:sym typeface="+mn-ea"/>
              </a:rPr>
              <a:t>boolean</a:t>
            </a:r>
            <a:r>
              <a:rPr lang="en-US" altLang="zh-CN" sz="2400" dirty="0">
                <a:sym typeface="+mn-ea"/>
              </a:rPr>
              <a:t> equals(</a:t>
            </a:r>
            <a:r>
              <a:rPr lang="en-US" altLang="zh-CN" sz="2400" dirty="0">
                <a:sym typeface="+mn-ea"/>
                <a:hlinkClick r:id="rId1" tooltip="class in java.lang" action="ppaction://hlinkfile"/>
              </a:rPr>
              <a:t>Object</a:t>
            </a:r>
            <a:r>
              <a:rPr lang="en-US" altLang="zh-CN" sz="2400" dirty="0">
                <a:sym typeface="+mn-ea"/>
              </a:rPr>
              <a:t> </a:t>
            </a:r>
            <a:r>
              <a:rPr lang="en-US" altLang="zh-CN" sz="2400" dirty="0" err="1">
                <a:sym typeface="+mn-ea"/>
              </a:rPr>
              <a:t>obj</a:t>
            </a:r>
            <a:r>
              <a:rPr lang="en-US" altLang="zh-CN" sz="2400" dirty="0">
                <a:sym typeface="+mn-ea"/>
              </a:rPr>
              <a:t>) </a:t>
            </a:r>
            <a:r>
              <a:rPr lang="en-US" altLang="zh-CN" sz="2400" dirty="0">
                <a:solidFill>
                  <a:schemeClr val="tx1">
                    <a:lumMod val="75000"/>
                    <a:lumOff val="25000"/>
                  </a:schemeClr>
                </a:solidFill>
                <a:sym typeface="+mn-ea"/>
              </a:rPr>
              <a:t>】</a:t>
            </a:r>
            <a:r>
              <a:rPr lang="zh-CN" altLang="en-US" sz="2400" dirty="0">
                <a:solidFill>
                  <a:schemeClr val="tx1">
                    <a:lumMod val="75000"/>
                    <a:lumOff val="25000"/>
                  </a:schemeClr>
                </a:solidFill>
                <a:sym typeface="+mn-ea"/>
              </a:rPr>
              <a:t>，用来比较两个对象的虚地址，如果虚地址相同则返回</a:t>
            </a:r>
            <a:r>
              <a:rPr lang="en-US" altLang="zh-CN" sz="2400" dirty="0">
                <a:solidFill>
                  <a:schemeClr val="tx1">
                    <a:lumMod val="75000"/>
                    <a:lumOff val="25000"/>
                  </a:schemeClr>
                </a:solidFill>
                <a:sym typeface="+mn-ea"/>
              </a:rPr>
              <a:t>true</a:t>
            </a:r>
            <a:r>
              <a:rPr lang="zh-CN" altLang="en-US" sz="2400" dirty="0">
                <a:solidFill>
                  <a:schemeClr val="tx1">
                    <a:lumMod val="75000"/>
                    <a:lumOff val="25000"/>
                  </a:schemeClr>
                </a:solidFill>
                <a:sym typeface="+mn-ea"/>
              </a:rPr>
              <a:t>，否则返回</a:t>
            </a:r>
            <a:r>
              <a:rPr lang="en-US" altLang="zh-CN" sz="2400" dirty="0">
                <a:solidFill>
                  <a:schemeClr val="tx1">
                    <a:lumMod val="75000"/>
                    <a:lumOff val="25000"/>
                  </a:schemeClr>
                </a:solidFill>
                <a:sym typeface="+mn-ea"/>
              </a:rPr>
              <a:t>false</a:t>
            </a:r>
            <a:r>
              <a:rPr lang="zh-CN" altLang="en-US" sz="2400" dirty="0">
                <a:solidFill>
                  <a:schemeClr val="tx1">
                    <a:lumMod val="75000"/>
                    <a:lumOff val="25000"/>
                  </a:schemeClr>
                </a:solidFill>
                <a:sym typeface="+mn-ea"/>
              </a:rPr>
              <a:t>；</a:t>
            </a:r>
            <a:endParaRPr lang="en-US" altLang="zh-CN" sz="2400" dirty="0">
              <a:solidFill>
                <a:schemeClr val="tx1">
                  <a:lumMod val="75000"/>
                  <a:lumOff val="25000"/>
                </a:schemeClr>
              </a:solidFill>
            </a:endParaRPr>
          </a:p>
          <a:p>
            <a:pPr marL="228600" marR="0" indent="-228600" defTabSz="914400" fontAlgn="auto">
              <a:lnSpc>
                <a:spcPct val="150000"/>
              </a:lnSpc>
              <a:spcBef>
                <a:spcPts val="1000"/>
              </a:spcBef>
              <a:spcAft>
                <a:spcPts val="0"/>
              </a:spcAft>
              <a:buClrTx/>
              <a:buSzTx/>
              <a:buFont typeface="Arial" panose="020B0604020202020204" pitchFamily="34" charset="0"/>
              <a:buChar char="•"/>
              <a:defRPr/>
            </a:pPr>
            <a:r>
              <a:rPr kumimoji="0" lang="zh-CN" altLang="en-US"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注意：  类</a:t>
            </a:r>
            <a:r>
              <a:rPr kumimoji="0" lang="en-US" altLang="zh-CN"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A</a:t>
            </a:r>
            <a:r>
              <a:rPr kumimoji="0" lang="zh-CN" altLang="en-US"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的对象</a:t>
            </a:r>
            <a:r>
              <a:rPr kumimoji="0" lang="en-US" altLang="zh-CN" sz="2400" b="1" i="0" kern="1200" cap="none" spc="0" normalizeH="0" baseline="0" noProof="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mn-cs"/>
              </a:rPr>
              <a:t>.equals</a:t>
            </a:r>
            <a:r>
              <a:rPr kumimoji="0" lang="en-US" altLang="zh-CN"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a:t>
            </a:r>
            <a:r>
              <a:rPr kumimoji="0" lang="zh-CN" altLang="en-US"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类</a:t>
            </a:r>
            <a:r>
              <a:rPr kumimoji="0" lang="en-US" altLang="zh-CN"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B</a:t>
            </a:r>
            <a:r>
              <a:rPr kumimoji="0" lang="zh-CN" altLang="en-US"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的对象</a:t>
            </a:r>
            <a:r>
              <a:rPr kumimoji="0" lang="en-US" altLang="zh-CN"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a:t>
            </a:r>
            <a:endParaRPr kumimoji="0" lang="en-US" altLang="zh-CN" sz="2400" b="0" i="0" kern="1200" cap="none" spc="0" normalizeH="0" baseline="0" noProof="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228600" marR="0" indent="-228600" defTabSz="914400" fontAlgn="auto">
              <a:lnSpc>
                <a:spcPct val="150000"/>
              </a:lnSpc>
              <a:spcBef>
                <a:spcPts val="1000"/>
              </a:spcBef>
              <a:spcAft>
                <a:spcPts val="0"/>
              </a:spcAft>
              <a:buClrTx/>
              <a:buSzTx/>
              <a:buFont typeface="Arial" panose="020B0604020202020204" pitchFamily="34" charset="0"/>
              <a:buChar char="•"/>
              <a:defRPr/>
            </a:pPr>
            <a:r>
              <a:rPr kumimoji="0" lang="en-US" altLang="zh-CN" sz="2400" b="0" i="0" kern="1200" cap="none" spc="0" normalizeH="0" baseline="0" noProof="0" dirty="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r>
              <a:rPr lang="zh-CN" altLang="en-US" sz="2400" noProof="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类</a:t>
            </a:r>
            <a:r>
              <a:rPr lang="en-US" altLang="zh-CN" sz="2400" noProof="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A</a:t>
            </a:r>
            <a:r>
              <a:rPr lang="zh-CN" altLang="en-US" sz="2400" noProof="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的对象 </a:t>
            </a:r>
            <a:r>
              <a:rPr lang="en-US" altLang="zh-CN" sz="2400" b="1" noProof="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sym typeface="+mn-ea"/>
              </a:rPr>
              <a:t>==</a:t>
            </a:r>
            <a:r>
              <a:rPr lang="en-US" altLang="zh-CN" sz="2400" noProof="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 </a:t>
            </a:r>
            <a:r>
              <a:rPr lang="zh-CN" altLang="en-US" sz="2400" noProof="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类</a:t>
            </a:r>
            <a:r>
              <a:rPr lang="en-US" altLang="zh-CN" sz="2400" noProof="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B</a:t>
            </a:r>
            <a:r>
              <a:rPr lang="zh-CN" altLang="en-US" sz="2400" noProof="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的对象</a:t>
            </a:r>
            <a:endParaRPr kumimoji="0" lang="en-US" altLang="zh-CN" sz="2400" b="0" i="0" kern="1200" cap="none" spc="0" normalizeH="0" baseline="0" noProof="0" dirty="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pic>
        <p:nvPicPr>
          <p:cNvPr id="-2147482353" name="图片 -2147482354"/>
          <p:cNvPicPr>
            <a:picLocks noChangeAspect="1"/>
          </p:cNvPicPr>
          <p:nvPr/>
        </p:nvPicPr>
        <p:blipFill>
          <a:blip r:embed="rId2"/>
          <a:stretch>
            <a:fillRect/>
          </a:stretch>
        </p:blipFill>
        <p:spPr>
          <a:xfrm>
            <a:off x="979170" y="1750060"/>
            <a:ext cx="8553450" cy="2106930"/>
          </a:xfrm>
          <a:prstGeom prst="rect">
            <a:avLst/>
          </a:prstGeom>
          <a:noFill/>
          <a:ln w="9525">
            <a:noFill/>
          </a:ln>
        </p:spPr>
      </p:pic>
      <p:sp>
        <p:nvSpPr>
          <p:cNvPr id="5" name="矩形 4"/>
          <p:cNvSpPr/>
          <p:nvPr/>
        </p:nvSpPr>
        <p:spPr>
          <a:xfrm>
            <a:off x="916305" y="1749425"/>
            <a:ext cx="8745220" cy="217805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3</a:t>
            </a:r>
            <a:r>
              <a:rPr lang="en-US" altLang="zh-CN" dirty="0"/>
              <a:t>-</a:t>
            </a:r>
            <a:r>
              <a:rPr lang="en-US" altLang="zh-CN" sz="3200" dirty="0">
                <a:sym typeface="+mn-ea"/>
              </a:rPr>
              <a:t>Object</a:t>
            </a:r>
            <a:r>
              <a:rPr lang="zh-CN" altLang="en-US" sz="3200" dirty="0">
                <a:sym typeface="+mn-ea"/>
              </a:rPr>
              <a:t>类中的方法</a:t>
            </a:r>
            <a:endParaRPr lang="zh-CN" altLang="en-US" dirty="0"/>
          </a:p>
        </p:txBody>
      </p:sp>
      <p:sp>
        <p:nvSpPr>
          <p:cNvPr id="3" name="内容占位符 2"/>
          <p:cNvSpPr>
            <a:spLocks noGrp="1"/>
          </p:cNvSpPr>
          <p:nvPr>
            <p:ph idx="1"/>
          </p:nvPr>
        </p:nvSpPr>
        <p:spPr>
          <a:xfrm>
            <a:off x="457200" y="933450"/>
            <a:ext cx="11334750" cy="5448935"/>
          </a:xfrm>
        </p:spPr>
        <p:txBody>
          <a:bodyPr>
            <a:normAutofit/>
          </a:bodyPr>
          <a:lstStyle/>
          <a:p>
            <a:endParaRPr lang="en-US" altLang="zh-CN" dirty="0"/>
          </a:p>
          <a:p>
            <a:endParaRPr lang="en-US" altLang="zh-CN" dirty="0"/>
          </a:p>
          <a:p>
            <a:endParaRPr lang="zh-CN" altLang="en-US" dirty="0"/>
          </a:p>
          <a:p>
            <a:endParaRPr lang="zh-CN" altLang="en-US" dirty="0"/>
          </a:p>
          <a:p>
            <a:endParaRPr lang="zh-CN" altLang="en-US" dirty="0"/>
          </a:p>
          <a:p>
            <a:r>
              <a:rPr lang="zh-CN" altLang="en-US" sz="2000" dirty="0">
                <a:solidFill>
                  <a:schemeClr val="tx1">
                    <a:lumMod val="75000"/>
                    <a:lumOff val="25000"/>
                  </a:schemeClr>
                </a:solidFill>
                <a:sym typeface="+mn-ea"/>
              </a:rPr>
              <a:t>当两个引用的虚地址相同时，</a:t>
            </a:r>
            <a:r>
              <a:rPr lang="en-US" altLang="zh-CN" sz="2000" dirty="0">
                <a:solidFill>
                  <a:schemeClr val="tx1">
                    <a:lumMod val="75000"/>
                    <a:lumOff val="25000"/>
                  </a:schemeClr>
                </a:solidFill>
                <a:sym typeface="+mn-ea"/>
              </a:rPr>
              <a:t>hashCode</a:t>
            </a:r>
            <a:r>
              <a:rPr lang="zh-CN" altLang="en-US" sz="2000" dirty="0">
                <a:solidFill>
                  <a:schemeClr val="tx1">
                    <a:lumMod val="75000"/>
                    <a:lumOff val="25000"/>
                  </a:schemeClr>
                </a:solidFill>
                <a:sym typeface="+mn-ea"/>
              </a:rPr>
              <a:t>返回相同的值，否则返回不同的值</a:t>
            </a:r>
            <a:endParaRPr lang="zh-CN" altLang="en-US" sz="2000" dirty="0"/>
          </a:p>
        </p:txBody>
      </p:sp>
      <p:sp>
        <p:nvSpPr>
          <p:cNvPr id="4" name="内容占位符 2"/>
          <p:cNvSpPr txBox="1"/>
          <p:nvPr/>
        </p:nvSpPr>
        <p:spPr>
          <a:xfrm>
            <a:off x="312530" y="933450"/>
            <a:ext cx="11015870" cy="3846786"/>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sp>
        <p:nvSpPr>
          <p:cNvPr id="11" name="内容占位符 2"/>
          <p:cNvSpPr txBox="1"/>
          <p:nvPr/>
        </p:nvSpPr>
        <p:spPr>
          <a:xfrm>
            <a:off x="369461" y="677918"/>
            <a:ext cx="11015870" cy="1072054"/>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Object</a:t>
            </a:r>
            <a:r>
              <a:rPr lang="zh-CN" altLang="en-US"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类中</a:t>
            </a:r>
            <a:r>
              <a:rPr lang="en-US" altLang="zh-CN" sz="2400" b="1" dirty="0" err="1">
                <a:solidFill>
                  <a:srgbClr val="FF0000"/>
                </a:solidFill>
                <a:latin typeface="+mn-ea"/>
                <a:sym typeface="+mn-ea"/>
              </a:rPr>
              <a:t>hashCode</a:t>
            </a:r>
            <a:r>
              <a:rPr lang="zh-CN" altLang="en-US" sz="24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方法</a:t>
            </a:r>
            <a:r>
              <a:rPr lang="en-US" altLang="zh-CN" sz="24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altLang="zh-CN" sz="2400" b="1">
                <a:solidFill>
                  <a:srgbClr val="000000"/>
                </a:solidFill>
                <a:latin typeface="宋体" panose="02010600030101010101" pitchFamily="2" charset="-122"/>
                <a:sym typeface="+mn-ea"/>
              </a:rPr>
              <a:t>public int </a:t>
            </a:r>
            <a:r>
              <a:rPr lang="en-US" altLang="zh-CN" sz="2400" b="1">
                <a:solidFill>
                  <a:srgbClr val="FF0000"/>
                </a:solidFill>
                <a:latin typeface="宋体" panose="02010600030101010101" pitchFamily="2" charset="-122"/>
                <a:sym typeface="+mn-ea"/>
              </a:rPr>
              <a:t>hashCode</a:t>
            </a:r>
            <a:r>
              <a:rPr lang="en-US" altLang="zh-CN" sz="2400" b="1">
                <a:solidFill>
                  <a:srgbClr val="000000"/>
                </a:solidFill>
                <a:latin typeface="宋体" panose="02010600030101010101" pitchFamily="2" charset="-122"/>
                <a:sym typeface="+mn-ea"/>
              </a:rPr>
              <a:t>()</a:t>
            </a:r>
            <a:endParaRPr lang="en-US" altLang="zh-CN" sz="2400" b="1">
              <a:solidFill>
                <a:srgbClr val="000000"/>
              </a:solidFill>
              <a:latin typeface="宋体" panose="02010600030101010101" pitchFamily="2" charset="-122"/>
              <a:sym typeface="+mn-ea"/>
            </a:endParaRPr>
          </a:p>
          <a:p>
            <a:pPr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sp>
        <p:nvSpPr>
          <p:cNvPr id="31" name="圆角矩形标注 30"/>
          <p:cNvSpPr/>
          <p:nvPr/>
        </p:nvSpPr>
        <p:spPr>
          <a:xfrm>
            <a:off x="861695" y="1498600"/>
            <a:ext cx="8267700" cy="2931160"/>
          </a:xfrm>
          <a:prstGeom prst="wedgeRoundRectCallout">
            <a:avLst>
              <a:gd name="adj1" fmla="val -47477"/>
              <a:gd name="adj2" fmla="val 15051"/>
              <a:gd name="adj3" fmla="val 16667"/>
            </a:avLst>
          </a:prstGeom>
          <a:noFill/>
          <a:ln w="57150">
            <a:solidFill>
              <a:schemeClr val="accent2"/>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90000"/>
              </a:lnSpc>
              <a:buClr>
                <a:srgbClr val="92D050"/>
              </a:buClr>
              <a:buFont typeface="Wingdings" panose="05000000000000000000" pitchFamily="2" charset="2"/>
              <a:buNone/>
              <a:defRPr/>
            </a:pPr>
            <a:r>
              <a:rPr lang="en-US" altLang="zh-CN" sz="2000" dirty="0">
                <a:solidFill>
                  <a:schemeClr val="tx1"/>
                </a:solidFill>
                <a:latin typeface="+mn-ea"/>
                <a:sym typeface="+mn-ea"/>
              </a:rPr>
              <a:t>Course c1 = new Course();</a:t>
            </a:r>
            <a:endParaRPr lang="en-US" altLang="zh-CN" sz="2000" dirty="0">
              <a:solidFill>
                <a:schemeClr val="tx1"/>
              </a:solidFill>
              <a:latin typeface="+mn-ea"/>
              <a:sym typeface="+mn-ea"/>
            </a:endParaRPr>
          </a:p>
          <a:p>
            <a:pPr>
              <a:lnSpc>
                <a:spcPct val="90000"/>
              </a:lnSpc>
              <a:buClr>
                <a:srgbClr val="92D050"/>
              </a:buClr>
              <a:buFont typeface="Wingdings" panose="05000000000000000000" pitchFamily="2" charset="2"/>
              <a:buNone/>
              <a:defRPr/>
            </a:pPr>
            <a:r>
              <a:rPr lang="en-US" altLang="zh-CN" sz="2000" dirty="0">
                <a:solidFill>
                  <a:schemeClr val="tx1"/>
                </a:solidFill>
                <a:latin typeface="+mn-ea"/>
                <a:sym typeface="+mn-ea"/>
              </a:rPr>
              <a:t>Course c2 = new Course();</a:t>
            </a:r>
            <a:endParaRPr lang="en-US" altLang="zh-CN" sz="2000" dirty="0">
              <a:solidFill>
                <a:schemeClr val="tx1"/>
              </a:solidFill>
              <a:latin typeface="+mn-ea"/>
              <a:sym typeface="+mn-ea"/>
            </a:endParaRPr>
          </a:p>
          <a:p>
            <a:pPr>
              <a:lnSpc>
                <a:spcPct val="90000"/>
              </a:lnSpc>
              <a:buClr>
                <a:srgbClr val="92D050"/>
              </a:buClr>
              <a:buFont typeface="Wingdings" panose="05000000000000000000" pitchFamily="2" charset="2"/>
              <a:buNone/>
              <a:defRPr/>
            </a:pPr>
            <a:r>
              <a:rPr lang="en-US" altLang="zh-CN" sz="2000" dirty="0">
                <a:solidFill>
                  <a:schemeClr val="tx1"/>
                </a:solidFill>
                <a:latin typeface="+mn-ea"/>
                <a:sym typeface="+mn-ea"/>
              </a:rPr>
              <a:t>Course c3 =c2;</a:t>
            </a:r>
            <a:endParaRPr lang="en-US" altLang="zh-CN" sz="2000" dirty="0">
              <a:solidFill>
                <a:schemeClr val="tx1"/>
              </a:solidFill>
              <a:latin typeface="+mn-ea"/>
              <a:sym typeface="+mn-ea"/>
            </a:endParaRPr>
          </a:p>
          <a:p>
            <a:pPr>
              <a:lnSpc>
                <a:spcPct val="90000"/>
              </a:lnSpc>
              <a:buClr>
                <a:srgbClr val="92D050"/>
              </a:buClr>
              <a:buFont typeface="Wingdings" panose="05000000000000000000" pitchFamily="2" charset="2"/>
              <a:buNone/>
              <a:defRPr/>
            </a:pPr>
            <a:r>
              <a:rPr lang="en-US" altLang="zh-CN" sz="2000" dirty="0">
                <a:solidFill>
                  <a:schemeClr val="tx1"/>
                </a:solidFill>
                <a:latin typeface="+mn-ea"/>
                <a:sym typeface="+mn-ea"/>
              </a:rPr>
              <a:t>System.out.println(c1);</a:t>
            </a:r>
            <a:endParaRPr lang="en-US" altLang="zh-CN" sz="2000" dirty="0">
              <a:solidFill>
                <a:schemeClr val="tx1"/>
              </a:solidFill>
              <a:latin typeface="+mn-ea"/>
              <a:sym typeface="+mn-ea"/>
            </a:endParaRPr>
          </a:p>
          <a:p>
            <a:pPr>
              <a:lnSpc>
                <a:spcPct val="90000"/>
              </a:lnSpc>
              <a:buClr>
                <a:srgbClr val="92D050"/>
              </a:buClr>
              <a:buFont typeface="Wingdings" panose="05000000000000000000" pitchFamily="2" charset="2"/>
              <a:buNone/>
              <a:defRPr/>
            </a:pPr>
            <a:r>
              <a:rPr lang="en-US" altLang="zh-CN" sz="2000" dirty="0">
                <a:solidFill>
                  <a:schemeClr val="tx1"/>
                </a:solidFill>
                <a:latin typeface="+mn-ea"/>
                <a:sym typeface="+mn-ea"/>
              </a:rPr>
              <a:t>System.out.println(c1.hashCode());</a:t>
            </a:r>
            <a:endParaRPr lang="en-US" altLang="zh-CN" sz="2000" dirty="0">
              <a:solidFill>
                <a:schemeClr val="tx1"/>
              </a:solidFill>
              <a:latin typeface="+mn-ea"/>
              <a:sym typeface="+mn-ea"/>
            </a:endParaRPr>
          </a:p>
          <a:p>
            <a:pPr>
              <a:lnSpc>
                <a:spcPct val="90000"/>
              </a:lnSpc>
              <a:buClr>
                <a:srgbClr val="92D050"/>
              </a:buClr>
              <a:buFont typeface="Wingdings" panose="05000000000000000000" pitchFamily="2" charset="2"/>
              <a:buNone/>
              <a:defRPr/>
            </a:pPr>
            <a:r>
              <a:rPr lang="en-US" altLang="zh-CN" sz="2000" dirty="0">
                <a:solidFill>
                  <a:schemeClr val="tx1"/>
                </a:solidFill>
                <a:latin typeface="+mn-ea"/>
                <a:sym typeface="+mn-ea"/>
              </a:rPr>
              <a:t>System.out.println(c2);</a:t>
            </a:r>
            <a:endParaRPr lang="en-US" altLang="zh-CN" sz="2000" dirty="0">
              <a:solidFill>
                <a:schemeClr val="tx1"/>
              </a:solidFill>
              <a:latin typeface="+mn-ea"/>
              <a:sym typeface="+mn-ea"/>
            </a:endParaRPr>
          </a:p>
          <a:p>
            <a:pPr>
              <a:lnSpc>
                <a:spcPct val="90000"/>
              </a:lnSpc>
              <a:buClr>
                <a:srgbClr val="92D050"/>
              </a:buClr>
              <a:buFont typeface="Wingdings" panose="05000000000000000000" pitchFamily="2" charset="2"/>
              <a:buNone/>
              <a:defRPr/>
            </a:pPr>
            <a:r>
              <a:rPr lang="en-US" altLang="zh-CN" sz="2000" dirty="0">
                <a:solidFill>
                  <a:schemeClr val="tx1"/>
                </a:solidFill>
                <a:latin typeface="+mn-ea"/>
                <a:sym typeface="+mn-ea"/>
              </a:rPr>
              <a:t>System.out.println(c3);	   System.out.println(</a:t>
            </a:r>
            <a:r>
              <a:rPr lang="en-US" altLang="zh-CN" sz="2000" dirty="0">
                <a:solidFill>
                  <a:srgbClr val="FF0000"/>
                </a:solidFill>
                <a:latin typeface="+mn-ea"/>
                <a:sym typeface="+mn-ea"/>
              </a:rPr>
              <a:t>Integer.toHexString(c1.hashCode())</a:t>
            </a:r>
            <a:r>
              <a:rPr lang="en-US" altLang="zh-CN" sz="2000" dirty="0">
                <a:solidFill>
                  <a:schemeClr val="tx1"/>
                </a:solidFill>
                <a:latin typeface="+mn-ea"/>
                <a:sym typeface="+mn-ea"/>
              </a:rPr>
              <a:t>);</a:t>
            </a:r>
            <a:endParaRPr lang="en-US" altLang="zh-CN" sz="2000" dirty="0">
              <a:solidFill>
                <a:schemeClr val="tx1"/>
              </a:solidFill>
              <a:latin typeface="+mn-ea"/>
              <a:sym typeface="+mn-ea"/>
            </a:endParaRPr>
          </a:p>
          <a:p>
            <a:pPr>
              <a:defRPr/>
            </a:pPr>
            <a:r>
              <a:rPr lang="en-US" altLang="zh-CN" sz="2000" b="1"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zh-CN" altLang="en-US" sz="2000"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十进制转成</a:t>
            </a:r>
            <a:r>
              <a:rPr lang="en-US" altLang="zh-CN" sz="2000"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16</a:t>
            </a:r>
            <a:r>
              <a:rPr lang="zh-CN" altLang="en-US" sz="2000"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进制数</a:t>
            </a:r>
            <a:endPar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2369</Words>
  <Application>WPS 演示</Application>
  <PresentationFormat>宽屏</PresentationFormat>
  <Paragraphs>184</Paragraphs>
  <Slides>12</Slides>
  <Notes>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Arial</vt:lpstr>
      <vt:lpstr>宋体</vt:lpstr>
      <vt:lpstr>Wingdings</vt:lpstr>
      <vt:lpstr>微软雅黑</vt:lpstr>
      <vt:lpstr>微软雅黑 Light</vt:lpstr>
      <vt:lpstr>Calibri</vt:lpstr>
      <vt:lpstr>黑体</vt:lpstr>
      <vt:lpstr>汉仪行楷简</vt:lpstr>
      <vt:lpstr>Arial Unicode MS</vt:lpstr>
      <vt:lpstr>等线</vt:lpstr>
      <vt:lpstr>Office 主题</vt:lpstr>
      <vt:lpstr>Object</vt:lpstr>
      <vt:lpstr>本章目标</vt:lpstr>
      <vt:lpstr>PowerPoint 演示文稿</vt:lpstr>
      <vt:lpstr>知识点2- Object类在Java类继承体系中的地位</vt:lpstr>
      <vt:lpstr> 知识点3- Object类中的方法 </vt:lpstr>
      <vt:lpstr>知识点3-Object类中的方法</vt:lpstr>
      <vt:lpstr>知识点3-Object类中的方法</vt:lpstr>
      <vt:lpstr>知识点3-Object类中的方法</vt:lpstr>
      <vt:lpstr>知识点3-Object类中的方法</vt:lpstr>
      <vt:lpstr>知识点2- Object类中的equals、hashcode、finalize方法的具体使用</vt:lpstr>
      <vt:lpstr>知识点2- Object类中的equals、hashcode、finalize方法的具体使用</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1156</cp:revision>
  <dcterms:created xsi:type="dcterms:W3CDTF">2014-03-19T14:07:00Z</dcterms:created>
  <dcterms:modified xsi:type="dcterms:W3CDTF">2021-01-20T06:04:38Z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