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3"/>
  </p:handoutMasterIdLst>
  <p:sldIdLst>
    <p:sldId id="478" r:id="rId3"/>
    <p:sldId id="493" r:id="rId5"/>
    <p:sldId id="501" r:id="rId6"/>
    <p:sldId id="503" r:id="rId7"/>
    <p:sldId id="506" r:id="rId8"/>
    <p:sldId id="542" r:id="rId9"/>
    <p:sldId id="544" r:id="rId10"/>
    <p:sldId id="540" r:id="rId11"/>
    <p:sldId id="545" r:id="rId12"/>
    <p:sldId id="541" r:id="rId13"/>
    <p:sldId id="550" r:id="rId14"/>
    <p:sldId id="551" r:id="rId15"/>
    <p:sldId id="552" r:id="rId16"/>
    <p:sldId id="553" r:id="rId17"/>
    <p:sldId id="554" r:id="rId18"/>
    <p:sldId id="555" r:id="rId19"/>
    <p:sldId id="556" r:id="rId20"/>
    <p:sldId id="557" r:id="rId21"/>
    <p:sldId id="476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D3D3D"/>
    <a:srgbClr val="000066"/>
    <a:srgbClr val="3B9D3B"/>
    <a:srgbClr val="AE0B0B"/>
    <a:srgbClr val="CC3300"/>
    <a:srgbClr val="CC6600"/>
    <a:srgbClr val="393939"/>
    <a:srgbClr val="CC0000"/>
    <a:srgbClr val="9900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79459" autoAdjust="0"/>
  </p:normalViewPr>
  <p:slideViewPr>
    <p:cSldViewPr snapToGrid="0">
      <p:cViewPr varScale="1">
        <p:scale>
          <a:sx n="92" d="100"/>
          <a:sy n="92" d="100"/>
        </p:scale>
        <p:origin x="1284" y="78"/>
      </p:cViewPr>
      <p:guideLst>
        <p:guide orient="horz" pos="2193"/>
        <p:guide pos="38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85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FDAFF6-F84F-4348-8062-22F68F2F88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8F3BBD-B065-4C1F-9D2D-1D16C98090F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89AA82-4130-4734-8B4A-6884A50150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C9AB3F-D91E-4CD1-B0FE-A16B096DF36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Picture 7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851569" y="179024"/>
            <a:ext cx="2153196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1"/>
            <a:ext cx="11573813" cy="849126"/>
          </a:xfrm>
        </p:spPr>
        <p:txBody>
          <a:bodyPr>
            <a:normAutofit/>
          </a:bodyPr>
          <a:lstStyle>
            <a:lvl1pPr>
              <a:defRPr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5448937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0" y="12302"/>
            <a:ext cx="11637135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wmf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410230"/>
            <a:ext cx="9144000" cy="2387600"/>
          </a:xfrm>
        </p:spPr>
        <p:txBody>
          <a:bodyPr anchor="ctr">
            <a:normAutofit/>
          </a:bodyPr>
          <a:lstStyle/>
          <a:p>
            <a:r>
              <a:rPr lang="zh-CN" altLang="en-US" sz="6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泛型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知识点</a:t>
            </a:r>
            <a:r>
              <a:rPr lang="en-US" altLang="zh-CN"/>
              <a:t>4-</a:t>
            </a:r>
            <a:r>
              <a:rPr lang="zh-CN" altLang="en-US"/>
              <a:t>泛型接口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泛型接口，与泛型类完全相同</a:t>
            </a:r>
            <a:endParaRPr lang="zh-CN" altLang="en-US"/>
          </a:p>
        </p:txBody>
      </p:sp>
      <p:sp>
        <p:nvSpPr>
          <p:cNvPr id="4" name="流程图: 过程 3"/>
          <p:cNvSpPr/>
          <p:nvPr/>
        </p:nvSpPr>
        <p:spPr>
          <a:xfrm>
            <a:off x="514350" y="1744345"/>
            <a:ext cx="6563360" cy="1444625"/>
          </a:xfrm>
          <a:prstGeom prst="flowChartProcess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【访问权限修饰符】 interface 接口名&lt;</a:t>
            </a:r>
            <a:r>
              <a:rPr lang="zh-CN"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泛型标识列表</a:t>
            </a:r>
            <a:r>
              <a: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&gt;{</a:t>
            </a:r>
            <a:endParaRPr sz="200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     常量;</a:t>
            </a:r>
            <a:endParaRPr sz="200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     抽象方法；  </a:t>
            </a:r>
            <a:endParaRPr sz="200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}</a:t>
            </a:r>
            <a:endParaRPr sz="200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8834120" y="2017395"/>
            <a:ext cx="1787525" cy="791210"/>
          </a:xfrm>
          <a:prstGeom prst="wedgeRoundRectCallout">
            <a:avLst>
              <a:gd name="adj1" fmla="val -155399"/>
              <a:gd name="adj2" fmla="val -10593"/>
              <a:gd name="adj3" fmla="val 1666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marL="0" indent="0">
              <a:buNone/>
            </a:pPr>
            <a:r>
              <a:rPr lang="zh-CN" altLang="en-US" dirty="0">
                <a:sym typeface="+mn-ea"/>
              </a:rPr>
              <a:t>常用的泛型标识</a:t>
            </a:r>
            <a:r>
              <a:rPr lang="en-US" altLang="zh-CN" dirty="0">
                <a:sym typeface="+mn-ea"/>
              </a:rPr>
              <a:t>:T</a:t>
            </a:r>
            <a:r>
              <a:rPr lang="zh-CN" altLang="en-US" dirty="0">
                <a:sym typeface="+mn-ea"/>
              </a:rPr>
              <a:t>、</a:t>
            </a:r>
            <a:r>
              <a:rPr lang="en-US" altLang="zh-CN" dirty="0">
                <a:sym typeface="+mn-ea"/>
              </a:rPr>
              <a:t>E</a:t>
            </a:r>
            <a:r>
              <a:rPr lang="zh-CN" altLang="en-US" dirty="0">
                <a:sym typeface="+mn-ea"/>
              </a:rPr>
              <a:t>、</a:t>
            </a:r>
            <a:r>
              <a:rPr lang="en-US" altLang="zh-CN" dirty="0">
                <a:sym typeface="+mn-ea"/>
              </a:rPr>
              <a:t>K</a:t>
            </a:r>
            <a:r>
              <a:rPr lang="zh-CN" altLang="en-US" dirty="0">
                <a:sym typeface="+mn-ea"/>
              </a:rPr>
              <a:t>、</a:t>
            </a:r>
            <a:r>
              <a:rPr lang="en-US" altLang="zh-CN" dirty="0">
                <a:sym typeface="+mn-ea"/>
              </a:rPr>
              <a:t>V</a:t>
            </a:r>
            <a:endParaRPr lang="zh-CN" altLang="en-US"/>
          </a:p>
        </p:txBody>
      </p:sp>
      <p:pic>
        <p:nvPicPr>
          <p:cNvPr id="6" name="图片 -21474826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350" y="3371215"/>
            <a:ext cx="3952875" cy="33566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5</a:t>
            </a:r>
            <a:r>
              <a:rPr lang="en-US" altLang="zh-CN" dirty="0"/>
              <a:t>-</a:t>
            </a:r>
            <a:r>
              <a:rPr lang="zh-CN" altLang="en-US" dirty="0"/>
              <a:t>类</a:t>
            </a:r>
            <a:r>
              <a:rPr lang="zh-CN" altLang="en-US" dirty="0">
                <a:sym typeface="+mn-ea"/>
              </a:rPr>
              <a:t>型通配符</a:t>
            </a:r>
            <a:endParaRPr lang="en-US" altLang="zh-CN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5448937"/>
          </a:xfrm>
        </p:spPr>
        <p:txBody>
          <a:bodyPr>
            <a:normAutofit lnSpcReduction="10000"/>
          </a:bodyPr>
          <a:lstStyle/>
          <a:p>
            <a:r>
              <a:rPr lang="zh-CN" altLang="en-US" dirty="0"/>
              <a:t>什么是类型通配符</a:t>
            </a:r>
            <a:endParaRPr lang="zh-CN" altLang="en-US" dirty="0"/>
          </a:p>
          <a:p>
            <a:r>
              <a:rPr lang="zh-CN" altLang="en-US" sz="2000" dirty="0"/>
              <a:t>    类</a:t>
            </a:r>
            <a:r>
              <a:rPr lang="zh-CN" altLang="en-US" sz="2000" dirty="0">
                <a:sym typeface="+mn-ea"/>
              </a:rPr>
              <a:t>型通配符一般就是一个</a:t>
            </a:r>
            <a:r>
              <a:rPr lang="en-US" altLang="zh-CN" sz="2000" dirty="0">
                <a:sym typeface="+mn-ea"/>
              </a:rPr>
              <a:t>”?”,</a:t>
            </a:r>
            <a:r>
              <a:rPr lang="zh-CN" altLang="en-US" sz="2000" dirty="0">
                <a:sym typeface="+mn-ea"/>
              </a:rPr>
              <a:t>代替具体的参数类型 </a:t>
            </a:r>
            <a:endParaRPr lang="zh-CN" altLang="en-US" sz="2000" dirty="0">
              <a:sym typeface="+mn-ea"/>
            </a:endParaRPr>
          </a:p>
          <a:p>
            <a:r>
              <a:rPr lang="zh-CN" altLang="en-US" sz="2000" dirty="0">
                <a:sym typeface="+mn-ea"/>
              </a:rPr>
              <a:t>    切记是实参而不是形参</a:t>
            </a:r>
            <a:r>
              <a:rPr lang="zh-CN" altLang="en-US" dirty="0"/>
              <a:t>    </a:t>
            </a:r>
            <a:endParaRPr lang="zh-CN" altLang="en-US" dirty="0">
              <a:sym typeface="+mn-ea"/>
            </a:endParaRPr>
          </a:p>
          <a:p>
            <a:pPr marL="0" indent="0">
              <a:buNone/>
            </a:pPr>
            <a:r>
              <a:rPr lang="zh-CN" altLang="en-US" dirty="0">
                <a:sym typeface="+mn-ea"/>
              </a:rPr>
              <a:t> </a:t>
            </a:r>
            <a:endParaRPr lang="zh-CN" altLang="en-US" dirty="0">
              <a:sym typeface="+mn-ea"/>
            </a:endParaRPr>
          </a:p>
          <a:p>
            <a:pPr marL="0" indent="0">
              <a:buNone/>
            </a:pPr>
            <a:endParaRPr lang="en-US" altLang="zh-CN" dirty="0">
              <a:sym typeface="+mn-ea"/>
            </a:endParaRPr>
          </a:p>
          <a:p>
            <a:pPr marL="0" indent="0">
              <a:buNone/>
            </a:pPr>
            <a:endParaRPr lang="en-US" altLang="zh-CN" dirty="0">
              <a:sym typeface="+mn-ea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5</a:t>
            </a:r>
            <a:r>
              <a:rPr lang="en-US" altLang="zh-CN" dirty="0"/>
              <a:t>-</a:t>
            </a:r>
            <a:r>
              <a:rPr lang="zh-CN" altLang="en-US" dirty="0"/>
              <a:t>类</a:t>
            </a:r>
            <a:r>
              <a:rPr lang="zh-CN" altLang="en-US" dirty="0">
                <a:sym typeface="+mn-ea"/>
              </a:rPr>
              <a:t>型通配符的上限</a:t>
            </a:r>
            <a:endParaRPr lang="en-US" altLang="zh-CN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5448937"/>
          </a:xfrm>
        </p:spPr>
        <p:txBody>
          <a:bodyPr>
            <a:normAutofit/>
          </a:bodyPr>
          <a:lstStyle/>
          <a:p>
            <a:r>
              <a:rPr lang="zh-CN" altLang="en-US" dirty="0"/>
              <a:t>类型通配符上限语法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r>
              <a:rPr lang="zh-CN" altLang="en-US" sz="2855" dirty="0"/>
              <a:t>    该泛型的实</a:t>
            </a:r>
            <a:r>
              <a:rPr lang="zh-CN" altLang="en-US" sz="2855" dirty="0">
                <a:sym typeface="+mn-ea"/>
              </a:rPr>
              <a:t>参类型，只能是它自已或它的子类类型 </a:t>
            </a:r>
            <a:endParaRPr lang="zh-CN" altLang="en-US" sz="2855" dirty="0">
              <a:sym typeface="+mn-ea"/>
            </a:endParaRPr>
          </a:p>
          <a:p>
            <a:pPr marL="0" indent="0">
              <a:buNone/>
            </a:pPr>
            <a:r>
              <a:rPr lang="en-US" altLang="zh-CN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sym typeface="+mn-ea"/>
              </a:rPr>
              <a:t>     JDK</a:t>
            </a:r>
            <a:r>
              <a:rPr lang="zh-CN" altLang="en-US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sym typeface="+mn-ea"/>
              </a:rPr>
              <a:t>：</a:t>
            </a:r>
            <a:r>
              <a:rPr lang="en-US" altLang="zh-CN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sym typeface="+mn-ea"/>
              </a:rPr>
              <a:t>public boolean addAll(Collection&lt;? extends E&gt; c)</a:t>
            </a:r>
            <a:endParaRPr lang="en-US" altLang="zh-CN" dirty="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sym typeface="+mn-ea"/>
            </a:endParaRPr>
          </a:p>
          <a:p>
            <a:pPr marL="0" indent="0">
              <a:buNone/>
            </a:pPr>
            <a:endParaRPr lang="en-US" altLang="zh-CN" dirty="0">
              <a:sym typeface="+mn-ea"/>
            </a:endParaRPr>
          </a:p>
          <a:p>
            <a:pPr marL="0" indent="0">
              <a:buNone/>
            </a:pPr>
            <a:endParaRPr lang="en-US" altLang="zh-CN" dirty="0">
              <a:sym typeface="+mn-ea"/>
            </a:endParaRPr>
          </a:p>
        </p:txBody>
      </p:sp>
      <p:sp>
        <p:nvSpPr>
          <p:cNvPr id="7" name="流程图: 过程 6"/>
          <p:cNvSpPr/>
          <p:nvPr/>
        </p:nvSpPr>
        <p:spPr>
          <a:xfrm>
            <a:off x="1182370" y="2030095"/>
            <a:ext cx="8190865" cy="1554480"/>
          </a:xfrm>
          <a:prstGeom prst="flowChartProcess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接口名</a:t>
            </a:r>
            <a:r>
              <a:rPr lang="en-US" altLang="zh-CN"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/</a:t>
            </a:r>
            <a:r>
              <a:rPr lang="zh-CN" altLang="en-US"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类名&lt;</a:t>
            </a:r>
            <a:r>
              <a:rPr lang="zh-CN" altLang="en-US" sz="24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T   extends    </a:t>
            </a:r>
            <a:r>
              <a:rPr lang="zh-CN" altLang="en-US" sz="24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实参类型</a:t>
            </a:r>
            <a:r>
              <a:rPr lang="zh-CN" altLang="en-US"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</a:t>
            </a:r>
            <a:r>
              <a:rPr lang="zh-CN" altLang="en-US"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&gt;</a:t>
            </a:r>
            <a:endParaRPr lang="zh-CN" altLang="en-US" sz="240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endParaRPr lang="zh-CN" altLang="en-US" sz="240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lang="zh-CN" altLang="en-US"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方法名</a:t>
            </a:r>
            <a:r>
              <a:rPr lang="en-US" altLang="zh-CN"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(  </a:t>
            </a:r>
            <a:r>
              <a:rPr lang="zh-CN" altLang="en-US"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类名</a:t>
            </a:r>
            <a:r>
              <a:rPr lang="en-US" altLang="zh-CN"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&lt;</a:t>
            </a:r>
            <a:r>
              <a:rPr lang="en-US" altLang="zh-CN" sz="24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?  extends  </a:t>
            </a:r>
            <a:r>
              <a:rPr lang="zh-CN" altLang="en-US" sz="24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实参类型</a:t>
            </a:r>
            <a:r>
              <a:rPr lang="en-US" altLang="zh-CN"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&gt;  </a:t>
            </a:r>
            <a:r>
              <a:rPr lang="zh-CN" altLang="en-US"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变量名</a:t>
            </a:r>
            <a:r>
              <a:rPr lang="en-US" altLang="zh-CN"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)</a:t>
            </a:r>
            <a:endParaRPr lang="en-US" altLang="zh-CN" sz="240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5</a:t>
            </a:r>
            <a:r>
              <a:rPr lang="en-US" altLang="zh-CN" dirty="0"/>
              <a:t>-</a:t>
            </a:r>
            <a:r>
              <a:rPr lang="zh-CN" altLang="en-US" dirty="0"/>
              <a:t>类</a:t>
            </a:r>
            <a:r>
              <a:rPr lang="zh-CN" altLang="en-US" dirty="0">
                <a:sym typeface="+mn-ea"/>
              </a:rPr>
              <a:t>型通配符的下限</a:t>
            </a:r>
            <a:endParaRPr lang="en-US" altLang="zh-CN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5448937"/>
          </a:xfrm>
        </p:spPr>
        <p:txBody>
          <a:bodyPr>
            <a:normAutofit lnSpcReduction="20000"/>
          </a:bodyPr>
          <a:lstStyle/>
          <a:p>
            <a:r>
              <a:rPr lang="zh-CN" altLang="en-US" dirty="0"/>
              <a:t>类型通配符下限语法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pPr marL="0" indent="0">
              <a:buNone/>
            </a:pPr>
            <a:r>
              <a:rPr lang="zh-CN" altLang="en-US" sz="2855" dirty="0"/>
              <a:t>    </a:t>
            </a:r>
            <a:endParaRPr lang="zh-CN" altLang="en-US" sz="2855" dirty="0"/>
          </a:p>
          <a:p>
            <a:pPr marL="0" indent="0">
              <a:buNone/>
            </a:pPr>
            <a:r>
              <a:rPr lang="zh-CN" altLang="en-US" sz="2855" dirty="0"/>
              <a:t>     该泛型的实</a:t>
            </a:r>
            <a:r>
              <a:rPr lang="zh-CN" altLang="en-US" sz="2855" dirty="0">
                <a:sym typeface="+mn-ea"/>
              </a:rPr>
              <a:t>参类型，只能是它自已或它的父类类型 </a:t>
            </a:r>
            <a:endParaRPr lang="zh-CN" altLang="en-US" sz="2855" dirty="0">
              <a:sym typeface="+mn-ea"/>
            </a:endParaRPr>
          </a:p>
          <a:p>
            <a:pPr marL="0" indent="0">
              <a:buNone/>
            </a:pPr>
            <a:r>
              <a:rPr lang="en-US" altLang="zh-CN" dirty="0">
                <a:sym typeface="+mn-ea"/>
              </a:rPr>
              <a:t>     </a:t>
            </a:r>
            <a:r>
              <a:rPr lang="en-US" altLang="zh-CN" sz="2400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sym typeface="+mn-ea"/>
              </a:rPr>
              <a:t> JDK</a:t>
            </a:r>
            <a:r>
              <a:rPr lang="zh-CN" altLang="en-US" sz="2400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sym typeface="+mn-ea"/>
              </a:rPr>
              <a:t>：</a:t>
            </a:r>
            <a:r>
              <a:rPr lang="en-US" altLang="zh-CN" sz="24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cs typeface="微软雅黑 Light" panose="020B0502040204020203" pitchFamily="34" charset="-122"/>
                <a:sym typeface="+mn-ea"/>
              </a:rPr>
              <a:t>public TreeSet(Comparator&lt;</a:t>
            </a:r>
            <a:r>
              <a:rPr lang="en-US" altLang="zh-CN" sz="24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cs typeface="微软雅黑 Light" panose="020B0502040204020203" pitchFamily="34" charset="-122"/>
                <a:sym typeface="+mn-ea"/>
              </a:rPr>
              <a:t>? super E</a:t>
            </a:r>
            <a:r>
              <a:rPr lang="en-US" altLang="zh-CN" sz="24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cs typeface="微软雅黑 Light" panose="020B0502040204020203" pitchFamily="34" charset="-122"/>
                <a:sym typeface="+mn-ea"/>
              </a:rPr>
              <a:t>&gt; comparator)</a:t>
            </a:r>
            <a:r>
              <a:rPr lang="en-US" altLang="zh-CN" sz="24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cs typeface="微软雅黑 Light" panose="020B0502040204020203" pitchFamily="34" charset="-122"/>
                <a:sym typeface="+mn-ea"/>
              </a:rPr>
              <a:t>  </a:t>
            </a:r>
            <a:endParaRPr lang="en-US" altLang="zh-CN" sz="2400" dirty="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cs typeface="微软雅黑 Light" panose="020B0502040204020203" pitchFamily="34" charset="-122"/>
              <a:sym typeface="+mn-ea"/>
            </a:endParaRPr>
          </a:p>
        </p:txBody>
      </p:sp>
      <p:sp>
        <p:nvSpPr>
          <p:cNvPr id="7" name="流程图: 过程 6"/>
          <p:cNvSpPr/>
          <p:nvPr/>
        </p:nvSpPr>
        <p:spPr>
          <a:xfrm>
            <a:off x="1182370" y="2030095"/>
            <a:ext cx="8190865" cy="1554480"/>
          </a:xfrm>
          <a:prstGeom prst="flowChartProcess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接口名</a:t>
            </a:r>
            <a:r>
              <a:rPr lang="en-US" altLang="zh-CN"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/</a:t>
            </a:r>
            <a:r>
              <a:rPr lang="zh-CN" altLang="en-US"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类名&lt;</a:t>
            </a:r>
            <a:r>
              <a:rPr lang="zh-CN" altLang="en-US" sz="24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T  </a:t>
            </a:r>
            <a:r>
              <a:rPr lang="en-US" altLang="zh-CN" sz="24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super</a:t>
            </a:r>
            <a:r>
              <a:rPr lang="zh-CN" altLang="en-US" sz="24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   </a:t>
            </a:r>
            <a:r>
              <a:rPr lang="zh-CN" altLang="en-US" sz="24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实参类型</a:t>
            </a:r>
            <a:r>
              <a:rPr lang="zh-CN" altLang="en-US"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</a:t>
            </a:r>
            <a:r>
              <a:rPr lang="zh-CN" altLang="en-US"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&gt;</a:t>
            </a:r>
            <a:endParaRPr lang="zh-CN" altLang="en-US" sz="240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endParaRPr lang="zh-CN" altLang="en-US" sz="240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lang="zh-CN" altLang="en-US"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方法名</a:t>
            </a:r>
            <a:r>
              <a:rPr lang="en-US" altLang="zh-CN"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(  </a:t>
            </a:r>
            <a:r>
              <a:rPr lang="zh-CN" altLang="en-US"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类名</a:t>
            </a:r>
            <a:r>
              <a:rPr lang="en-US" altLang="zh-CN"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&lt;</a:t>
            </a:r>
            <a:r>
              <a:rPr lang="en-US" altLang="zh-CN" sz="24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?  super  </a:t>
            </a:r>
            <a:r>
              <a:rPr lang="zh-CN" altLang="en-US" sz="24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实参类型</a:t>
            </a:r>
            <a:r>
              <a:rPr lang="en-US" altLang="zh-CN"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&gt;  </a:t>
            </a:r>
            <a:r>
              <a:rPr lang="zh-CN" altLang="en-US"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变量名</a:t>
            </a:r>
            <a:r>
              <a:rPr lang="en-US" altLang="zh-CN"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)</a:t>
            </a:r>
            <a:endParaRPr lang="en-US" altLang="zh-CN" sz="240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6</a:t>
            </a:r>
            <a:r>
              <a:rPr lang="en-US" altLang="zh-CN" dirty="0"/>
              <a:t>-</a:t>
            </a:r>
            <a:r>
              <a:rPr lang="zh-CN" altLang="en-US" dirty="0"/>
              <a:t>类</a:t>
            </a:r>
            <a:r>
              <a:rPr lang="zh-CN" altLang="en-US" dirty="0">
                <a:sym typeface="+mn-ea"/>
              </a:rPr>
              <a:t>型擦除</a:t>
            </a:r>
            <a:endParaRPr lang="en-US" altLang="zh-CN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5448937"/>
          </a:xfrm>
        </p:spPr>
        <p:txBody>
          <a:bodyPr>
            <a:normAutofit lnSpcReduction="10000"/>
          </a:bodyPr>
          <a:lstStyle/>
          <a:p>
            <a:r>
              <a:rPr lang="zh-CN" altLang="en-US" dirty="0"/>
              <a:t>概念</a:t>
            </a:r>
            <a:endParaRPr lang="zh-CN" altLang="en-US" dirty="0"/>
          </a:p>
          <a:p>
            <a:r>
              <a:rPr lang="zh-CN" altLang="en-US" sz="2000" dirty="0"/>
              <a:t> </a:t>
            </a:r>
            <a:r>
              <a:rPr lang="zh-CN" altLang="en-US" sz="2400" dirty="0"/>
              <a:t>泛型是</a:t>
            </a:r>
            <a:r>
              <a:rPr lang="en-US" altLang="zh-CN" sz="2400" dirty="0"/>
              <a:t>java1.5</a:t>
            </a:r>
            <a:r>
              <a:rPr lang="zh-CN" altLang="en-US" sz="2400" dirty="0"/>
              <a:t>版本才引进的概念，在这之前没有泛型，但是，泛型代码能够很好的和之前版本的代码兼容，原因是泛型只存在代码编译阶段，在进入</a:t>
            </a:r>
            <a:r>
              <a:rPr lang="en-US" altLang="zh-CN" sz="2400" dirty="0"/>
              <a:t>JVM </a:t>
            </a:r>
            <a:r>
              <a:rPr lang="zh-CN" altLang="en-US" sz="2400" dirty="0"/>
              <a:t>之前，泛型相关的信息会被擦除掉，我们称之为</a:t>
            </a:r>
            <a:r>
              <a:rPr lang="en-US" altLang="zh-CN" sz="2400" dirty="0"/>
              <a:t>--</a:t>
            </a:r>
            <a:r>
              <a:rPr lang="zh-CN" altLang="en-US" sz="2400" dirty="0"/>
              <a:t>类型擦除  </a:t>
            </a:r>
            <a:r>
              <a:rPr lang="zh-CN" altLang="en-US" dirty="0"/>
              <a:t> </a:t>
            </a:r>
            <a:endParaRPr lang="zh-CN" altLang="en-US" dirty="0">
              <a:sym typeface="+mn-ea"/>
            </a:endParaRPr>
          </a:p>
          <a:p>
            <a:pPr marL="0" indent="0">
              <a:buNone/>
            </a:pPr>
            <a:r>
              <a:rPr lang="zh-CN" altLang="en-US" dirty="0">
                <a:sym typeface="+mn-ea"/>
              </a:rPr>
              <a:t> </a:t>
            </a:r>
            <a:endParaRPr lang="zh-CN" altLang="en-US" dirty="0">
              <a:sym typeface="+mn-ea"/>
            </a:endParaRPr>
          </a:p>
          <a:p>
            <a:pPr marL="0" indent="0">
              <a:buNone/>
            </a:pPr>
            <a:endParaRPr lang="en-US" altLang="zh-CN" dirty="0">
              <a:sym typeface="+mn-ea"/>
            </a:endParaRPr>
          </a:p>
          <a:p>
            <a:pPr marL="0" indent="0">
              <a:buNone/>
            </a:pPr>
            <a:endParaRPr lang="en-US" altLang="zh-CN" dirty="0">
              <a:sym typeface="+mn-ea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6</a:t>
            </a:r>
            <a:r>
              <a:rPr lang="en-US" altLang="zh-CN" dirty="0"/>
              <a:t>-</a:t>
            </a:r>
            <a:r>
              <a:rPr lang="zh-CN" altLang="en-US" dirty="0">
                <a:sym typeface="+mn-ea"/>
              </a:rPr>
              <a:t>类</a:t>
            </a:r>
            <a:r>
              <a:rPr lang="zh-CN" altLang="en-US" dirty="0">
                <a:sym typeface="+mn-ea"/>
              </a:rPr>
              <a:t>型擦除</a:t>
            </a:r>
            <a:endParaRPr lang="en-US" altLang="zh-CN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5448937"/>
          </a:xfrm>
        </p:spPr>
        <p:txBody>
          <a:bodyPr>
            <a:normAutofit lnSpcReduction="20000"/>
          </a:bodyPr>
          <a:lstStyle/>
          <a:p>
            <a:r>
              <a:rPr lang="zh-CN" altLang="en-US" dirty="0"/>
              <a:t>无限制类型擦除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pPr marL="0" indent="0">
              <a:buNone/>
            </a:pPr>
            <a:r>
              <a:rPr lang="zh-CN" altLang="en-US" sz="2855" dirty="0"/>
              <a:t>    </a:t>
            </a:r>
            <a:endParaRPr lang="zh-CN" altLang="en-US" sz="2855" dirty="0"/>
          </a:p>
          <a:p>
            <a:pPr marL="0" indent="0">
              <a:buNone/>
            </a:pPr>
            <a:r>
              <a:rPr lang="zh-CN" altLang="en-US" sz="2855" dirty="0"/>
              <a:t>     </a:t>
            </a:r>
            <a:endParaRPr lang="en-US" altLang="zh-CN" sz="2400" dirty="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cs typeface="微软雅黑 Light" panose="020B0502040204020203" pitchFamily="34" charset="-122"/>
              <a:sym typeface="+mn-ea"/>
            </a:endParaRPr>
          </a:p>
        </p:txBody>
      </p:sp>
      <p:sp>
        <p:nvSpPr>
          <p:cNvPr id="7" name="流程图: 过程 6"/>
          <p:cNvSpPr/>
          <p:nvPr/>
        </p:nvSpPr>
        <p:spPr>
          <a:xfrm>
            <a:off x="775970" y="1712595"/>
            <a:ext cx="3757295" cy="4589145"/>
          </a:xfrm>
          <a:prstGeom prst="flowChartProcess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public class EraseTest &lt;</a:t>
            </a:r>
            <a:r>
              <a:rPr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微软雅黑 Light" panose="020B0502040204020203" pitchFamily="34" charset="-122"/>
              </a:rPr>
              <a:t>T</a:t>
            </a:r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&gt;</a:t>
            </a:r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{</a:t>
            </a:r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   private </a:t>
            </a:r>
            <a:r>
              <a:rPr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微软雅黑 Light" panose="020B0502040204020203" pitchFamily="34" charset="-122"/>
              </a:rPr>
              <a:t>T</a:t>
            </a:r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key;</a:t>
            </a:r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   public </a:t>
            </a:r>
            <a:r>
              <a:rPr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微软雅黑 Light" panose="020B0502040204020203" pitchFamily="34" charset="-122"/>
              </a:rPr>
              <a:t>T</a:t>
            </a:r>
            <a:r>
              <a:rPr sz="28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</a:t>
            </a:r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getKey() </a:t>
            </a:r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     {</a:t>
            </a:r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	return key;</a:t>
            </a:r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    }</a:t>
            </a:r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   public void setKey</a:t>
            </a:r>
            <a:r>
              <a:rPr lang="en-US"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(</a:t>
            </a:r>
            <a:r>
              <a:rPr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微软雅黑 Light" panose="020B0502040204020203" pitchFamily="34" charset="-122"/>
              </a:rPr>
              <a:t>T</a:t>
            </a:r>
            <a:r>
              <a:rPr sz="20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</a:t>
            </a:r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key) </a:t>
            </a:r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     {</a:t>
            </a:r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	this.key = key</a:t>
            </a:r>
            <a:r>
              <a:rPr sz="2000" b="1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;</a:t>
            </a:r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     }	</a:t>
            </a:r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｝</a:t>
            </a:r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</p:txBody>
      </p:sp>
      <p:sp>
        <p:nvSpPr>
          <p:cNvPr id="4" name="流程图: 过程 3"/>
          <p:cNvSpPr/>
          <p:nvPr/>
        </p:nvSpPr>
        <p:spPr>
          <a:xfrm>
            <a:off x="6383655" y="1661160"/>
            <a:ext cx="4215130" cy="4589145"/>
          </a:xfrm>
          <a:prstGeom prst="flowChartProcess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public class EraseTest </a:t>
            </a:r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{</a:t>
            </a:r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   private </a:t>
            </a:r>
            <a:r>
              <a:rPr lang="en-US"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微软雅黑 Light" panose="020B0502040204020203" pitchFamily="34" charset="-122"/>
                <a:sym typeface="+mn-ea"/>
              </a:rPr>
              <a:t>Objcet</a:t>
            </a:r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key;</a:t>
            </a:r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   public  </a:t>
            </a:r>
            <a:r>
              <a:rPr lang="en-US"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微软雅黑 Light" panose="020B0502040204020203" pitchFamily="34" charset="-122"/>
                <a:sym typeface="+mn-ea"/>
              </a:rPr>
              <a:t>Objcet</a:t>
            </a:r>
            <a:r>
              <a:rPr sz="28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</a:t>
            </a:r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getKey() </a:t>
            </a:r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     {</a:t>
            </a:r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	return key;</a:t>
            </a:r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    }</a:t>
            </a:r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   public void setKey</a:t>
            </a:r>
            <a:r>
              <a:rPr lang="en-US"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(</a:t>
            </a:r>
            <a:r>
              <a:rPr lang="en-US"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微软雅黑 Light" panose="020B0502040204020203" pitchFamily="34" charset="-122"/>
                <a:sym typeface="+mn-ea"/>
              </a:rPr>
              <a:t>Objcet</a:t>
            </a:r>
            <a:r>
              <a:rPr sz="20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</a:t>
            </a:r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key) </a:t>
            </a:r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     {</a:t>
            </a:r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	this.key = key</a:t>
            </a:r>
            <a:r>
              <a:rPr sz="2000" b="1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;</a:t>
            </a:r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     }	</a:t>
            </a:r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｝</a:t>
            </a:r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4824730" y="3422015"/>
            <a:ext cx="1296035" cy="4508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内容占位符 2"/>
          <p:cNvSpPr>
            <a:spLocks noGrp="1"/>
          </p:cNvSpPr>
          <p:nvPr/>
        </p:nvSpPr>
        <p:spPr>
          <a:xfrm>
            <a:off x="4824730" y="2856865"/>
            <a:ext cx="1229360" cy="629285"/>
          </a:xfrm>
          <a:prstGeom prst="rect">
            <a:avLst/>
          </a:prstGeom>
        </p:spPr>
        <p:txBody>
          <a:bodyPr vert="horz" lIns="91440" tIns="45720" rIns="91440" bIns="45720" rtlCol="0">
            <a:normAutofit fontScale="60000"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311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 </a:t>
            </a:r>
            <a:r>
              <a:rPr lang="zh-CN" altLang="en-US" sz="311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类型擦除</a:t>
            </a:r>
            <a:r>
              <a:rPr lang="zh-CN" altLang="en-US" sz="1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  </a:t>
            </a:r>
            <a:r>
              <a:rPr lang="zh-CN" altLang="en-US" dirty="0"/>
              <a:t>  </a:t>
            </a:r>
            <a:endParaRPr lang="zh-CN" altLang="en-US" dirty="0">
              <a:sym typeface="+mn-ea"/>
            </a:endParaRPr>
          </a:p>
          <a:p>
            <a:pPr marL="0" indent="0">
              <a:buNone/>
            </a:pPr>
            <a:endParaRPr lang="en-US" altLang="zh-CN" dirty="0">
              <a:sym typeface="+mn-ea"/>
            </a:endParaRPr>
          </a:p>
          <a:p>
            <a:pPr marL="0" indent="0">
              <a:buNone/>
            </a:pPr>
            <a:endParaRPr lang="en-US" altLang="zh-CN" dirty="0">
              <a:sym typeface="+mn-ea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6</a:t>
            </a:r>
            <a:r>
              <a:rPr lang="en-US" altLang="zh-CN" dirty="0"/>
              <a:t>-</a:t>
            </a:r>
            <a:r>
              <a:rPr lang="zh-CN" altLang="en-US" dirty="0">
                <a:sym typeface="+mn-ea"/>
              </a:rPr>
              <a:t>类</a:t>
            </a:r>
            <a:r>
              <a:rPr lang="zh-CN" altLang="en-US" dirty="0">
                <a:sym typeface="+mn-ea"/>
              </a:rPr>
              <a:t>型擦除</a:t>
            </a:r>
            <a:endParaRPr lang="en-US" altLang="zh-CN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5448937"/>
          </a:xfrm>
        </p:spPr>
        <p:txBody>
          <a:bodyPr>
            <a:normAutofit lnSpcReduction="20000"/>
          </a:bodyPr>
          <a:lstStyle/>
          <a:p>
            <a:r>
              <a:rPr lang="zh-CN" altLang="en-US" dirty="0"/>
              <a:t>有限制类型擦除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pPr marL="0" indent="0">
              <a:buNone/>
            </a:pPr>
            <a:r>
              <a:rPr lang="zh-CN" altLang="en-US" sz="2855" dirty="0"/>
              <a:t>    </a:t>
            </a:r>
            <a:endParaRPr lang="zh-CN" altLang="en-US" sz="2855" dirty="0"/>
          </a:p>
          <a:p>
            <a:pPr marL="0" indent="0">
              <a:buNone/>
            </a:pPr>
            <a:r>
              <a:rPr lang="zh-CN" altLang="en-US" sz="2855" dirty="0"/>
              <a:t>     </a:t>
            </a:r>
            <a:endParaRPr lang="en-US" altLang="zh-CN" sz="2400" dirty="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cs typeface="微软雅黑 Light" panose="020B0502040204020203" pitchFamily="34" charset="-122"/>
              <a:sym typeface="+mn-ea"/>
            </a:endParaRPr>
          </a:p>
        </p:txBody>
      </p:sp>
      <p:sp>
        <p:nvSpPr>
          <p:cNvPr id="7" name="流程图: 过程 6"/>
          <p:cNvSpPr/>
          <p:nvPr/>
        </p:nvSpPr>
        <p:spPr>
          <a:xfrm>
            <a:off x="187325" y="1712595"/>
            <a:ext cx="5919470" cy="4589145"/>
          </a:xfrm>
          <a:prstGeom prst="flowChartProcess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public class EraseTest &lt;</a:t>
            </a:r>
            <a:r>
              <a:rPr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微软雅黑 Light" panose="020B0502040204020203" pitchFamily="34" charset="-122"/>
              </a:rPr>
              <a:t>T </a:t>
            </a:r>
            <a:r>
              <a:rPr lang="en-US"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微软雅黑 Light" panose="020B0502040204020203" pitchFamily="34" charset="-122"/>
              </a:rPr>
              <a:t>extends Number</a:t>
            </a:r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&gt;</a:t>
            </a:r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{</a:t>
            </a:r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   private </a:t>
            </a:r>
            <a:r>
              <a:rPr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微软雅黑 Light" panose="020B0502040204020203" pitchFamily="34" charset="-122"/>
              </a:rPr>
              <a:t>T</a:t>
            </a:r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key;</a:t>
            </a:r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   public </a:t>
            </a:r>
            <a:r>
              <a:rPr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微软雅黑 Light" panose="020B0502040204020203" pitchFamily="34" charset="-122"/>
              </a:rPr>
              <a:t>T</a:t>
            </a:r>
            <a:r>
              <a:rPr sz="28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</a:t>
            </a:r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getKey() </a:t>
            </a:r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     {</a:t>
            </a:r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	return key;</a:t>
            </a:r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    }</a:t>
            </a:r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   public void setKey</a:t>
            </a:r>
            <a:r>
              <a:rPr lang="en-US"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(</a:t>
            </a:r>
            <a:r>
              <a:rPr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微软雅黑 Light" panose="020B0502040204020203" pitchFamily="34" charset="-122"/>
              </a:rPr>
              <a:t>T</a:t>
            </a:r>
            <a:r>
              <a:rPr sz="20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</a:t>
            </a:r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key) </a:t>
            </a:r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     {</a:t>
            </a:r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	this.key = key</a:t>
            </a:r>
            <a:r>
              <a:rPr sz="2000" b="1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;</a:t>
            </a:r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     }	</a:t>
            </a:r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｝</a:t>
            </a:r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</p:txBody>
      </p:sp>
      <p:sp>
        <p:nvSpPr>
          <p:cNvPr id="4" name="流程图: 过程 3"/>
          <p:cNvSpPr/>
          <p:nvPr/>
        </p:nvSpPr>
        <p:spPr>
          <a:xfrm>
            <a:off x="7595870" y="1532255"/>
            <a:ext cx="4215130" cy="5027295"/>
          </a:xfrm>
          <a:prstGeom prst="flowChartProcess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public class EraseTest </a:t>
            </a:r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{</a:t>
            </a:r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   private </a:t>
            </a:r>
            <a:r>
              <a:rPr lang="en-US"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微软雅黑 Light" panose="020B0502040204020203" pitchFamily="34" charset="-122"/>
                <a:sym typeface="+mn-ea"/>
              </a:rPr>
              <a:t>Number</a:t>
            </a:r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key;</a:t>
            </a:r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   public  </a:t>
            </a:r>
            <a:r>
              <a:rPr lang="en-US"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微软雅黑 Light" panose="020B0502040204020203" pitchFamily="34" charset="-122"/>
                <a:sym typeface="+mn-ea"/>
              </a:rPr>
              <a:t>Number</a:t>
            </a:r>
            <a:r>
              <a:rPr sz="28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</a:t>
            </a:r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getKey() </a:t>
            </a:r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     {</a:t>
            </a:r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	return key;</a:t>
            </a:r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    }</a:t>
            </a:r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   public void setKey</a:t>
            </a:r>
            <a:r>
              <a:rPr lang="en-US"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(</a:t>
            </a:r>
            <a:r>
              <a:rPr lang="en-US"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微软雅黑 Light" panose="020B0502040204020203" pitchFamily="34" charset="-122"/>
                <a:sym typeface="+mn-ea"/>
              </a:rPr>
              <a:t>Number</a:t>
            </a:r>
            <a:r>
              <a:rPr sz="20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</a:t>
            </a:r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key) </a:t>
            </a:r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     {</a:t>
            </a:r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	this.key = key</a:t>
            </a:r>
            <a:r>
              <a:rPr sz="2000" b="1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;</a:t>
            </a:r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     }	</a:t>
            </a:r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｝</a:t>
            </a:r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6203315" y="3397885"/>
            <a:ext cx="1296035" cy="4508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内容占位符 2"/>
          <p:cNvSpPr>
            <a:spLocks noGrp="1"/>
          </p:cNvSpPr>
          <p:nvPr/>
        </p:nvSpPr>
        <p:spPr>
          <a:xfrm>
            <a:off x="6106160" y="2769235"/>
            <a:ext cx="1229360" cy="629285"/>
          </a:xfrm>
          <a:prstGeom prst="rect">
            <a:avLst/>
          </a:prstGeom>
        </p:spPr>
        <p:txBody>
          <a:bodyPr vert="horz" lIns="91440" tIns="45720" rIns="91440" bIns="45720" rtlCol="0">
            <a:normAutofit fontScale="60000"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311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 </a:t>
            </a:r>
            <a:r>
              <a:rPr lang="zh-CN" altLang="en-US" sz="311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类型擦除</a:t>
            </a:r>
            <a:r>
              <a:rPr lang="zh-CN" altLang="en-US" sz="1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  </a:t>
            </a:r>
            <a:r>
              <a:rPr lang="zh-CN" altLang="en-US" dirty="0"/>
              <a:t>  </a:t>
            </a:r>
            <a:endParaRPr lang="zh-CN" altLang="en-US" dirty="0">
              <a:sym typeface="+mn-ea"/>
            </a:endParaRPr>
          </a:p>
          <a:p>
            <a:pPr marL="0" indent="0">
              <a:buNone/>
            </a:pPr>
            <a:endParaRPr lang="en-US" altLang="zh-CN" dirty="0">
              <a:sym typeface="+mn-ea"/>
            </a:endParaRPr>
          </a:p>
          <a:p>
            <a:pPr marL="0" indent="0">
              <a:buNone/>
            </a:pPr>
            <a:endParaRPr lang="en-US" altLang="zh-CN" dirty="0">
              <a:sym typeface="+mn-ea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4101465" y="5908040"/>
            <a:ext cx="3107055" cy="787400"/>
          </a:xfrm>
          <a:prstGeom prst="wedgeRoundRectCallout">
            <a:avLst>
              <a:gd name="adj1" fmla="val 60974"/>
              <a:gd name="adj2" fmla="val -44354"/>
              <a:gd name="adj3" fmla="val 1666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爷爷 儿子  孙子 擦除后变成爷爷，会按上限类型转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6</a:t>
            </a:r>
            <a:r>
              <a:rPr lang="en-US" altLang="zh-CN" dirty="0"/>
              <a:t>-</a:t>
            </a:r>
            <a:r>
              <a:rPr lang="zh-CN" altLang="en-US" dirty="0">
                <a:sym typeface="+mn-ea"/>
              </a:rPr>
              <a:t>类</a:t>
            </a:r>
            <a:r>
              <a:rPr lang="zh-CN" altLang="en-US" dirty="0">
                <a:sym typeface="+mn-ea"/>
              </a:rPr>
              <a:t>型擦除</a:t>
            </a:r>
            <a:endParaRPr lang="en-US" altLang="zh-CN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5448937"/>
          </a:xfrm>
        </p:spPr>
        <p:txBody>
          <a:bodyPr>
            <a:normAutofit lnSpcReduction="20000"/>
          </a:bodyPr>
          <a:lstStyle/>
          <a:p>
            <a:r>
              <a:rPr lang="zh-CN" altLang="en-US" dirty="0">
                <a:sym typeface="+mn-ea"/>
              </a:rPr>
              <a:t>擦除方法中类型定义的参数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pPr marL="0" indent="0">
              <a:buNone/>
            </a:pPr>
            <a:r>
              <a:rPr lang="zh-CN" altLang="en-US" sz="2855" dirty="0"/>
              <a:t>    </a:t>
            </a:r>
            <a:endParaRPr lang="zh-CN" altLang="en-US" sz="2855" dirty="0"/>
          </a:p>
          <a:p>
            <a:pPr marL="0" indent="0">
              <a:buNone/>
            </a:pPr>
            <a:r>
              <a:rPr lang="zh-CN" altLang="en-US" sz="2855" dirty="0"/>
              <a:t>     </a:t>
            </a:r>
            <a:endParaRPr lang="en-US" altLang="zh-CN" sz="2400" dirty="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cs typeface="微软雅黑 Light" panose="020B0502040204020203" pitchFamily="34" charset="-122"/>
              <a:sym typeface="+mn-ea"/>
            </a:endParaRPr>
          </a:p>
        </p:txBody>
      </p:sp>
      <p:sp>
        <p:nvSpPr>
          <p:cNvPr id="7" name="流程图: 过程 6"/>
          <p:cNvSpPr/>
          <p:nvPr/>
        </p:nvSpPr>
        <p:spPr>
          <a:xfrm>
            <a:off x="715645" y="2209165"/>
            <a:ext cx="4333875" cy="857885"/>
          </a:xfrm>
          <a:prstGeom prst="flowChartProcess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   </a:t>
            </a:r>
            <a:r>
              <a:rPr sz="24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public &lt;</a:t>
            </a:r>
            <a:r>
              <a:rPr lang="en-US" sz="24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T</a:t>
            </a:r>
            <a:r>
              <a:rPr sz="24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&gt; </a:t>
            </a:r>
            <a:r>
              <a:rPr lang="en-US" sz="24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T</a:t>
            </a:r>
            <a:r>
              <a:rPr sz="24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</a:t>
            </a:r>
            <a:r>
              <a:rPr sz="24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show (</a:t>
            </a:r>
            <a:r>
              <a:rPr lang="en-US" sz="24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T</a:t>
            </a:r>
            <a:r>
              <a:rPr sz="24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</a:t>
            </a:r>
            <a:r>
              <a:rPr sz="24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 t)</a:t>
            </a:r>
            <a:endParaRPr sz="24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</p:txBody>
      </p:sp>
      <p:sp>
        <p:nvSpPr>
          <p:cNvPr id="4" name="流程图: 过程 3"/>
          <p:cNvSpPr/>
          <p:nvPr/>
        </p:nvSpPr>
        <p:spPr>
          <a:xfrm>
            <a:off x="7660005" y="2135505"/>
            <a:ext cx="4086860" cy="824865"/>
          </a:xfrm>
          <a:prstGeom prst="flowChartProcess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public  </a:t>
            </a:r>
            <a:r>
              <a:rPr lang="en-US" sz="20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Object</a:t>
            </a:r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</a:t>
            </a:r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show (</a:t>
            </a:r>
            <a:r>
              <a:rPr lang="en-US" sz="20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Object</a:t>
            </a:r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t)</a:t>
            </a:r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5789295" y="2480945"/>
            <a:ext cx="1102995" cy="4508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内容占位符 2"/>
          <p:cNvSpPr>
            <a:spLocks noGrp="1"/>
          </p:cNvSpPr>
          <p:nvPr/>
        </p:nvSpPr>
        <p:spPr>
          <a:xfrm>
            <a:off x="5596255" y="1976755"/>
            <a:ext cx="1229360" cy="504190"/>
          </a:xfrm>
          <a:prstGeom prst="rect">
            <a:avLst/>
          </a:prstGeom>
        </p:spPr>
        <p:txBody>
          <a:bodyPr vert="horz" lIns="91440" tIns="45720" rIns="91440" bIns="45720" rtlCol="0">
            <a:normAutofit fontScale="50000"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311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 </a:t>
            </a:r>
            <a:r>
              <a:rPr lang="zh-CN" altLang="en-US" sz="311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类型擦除</a:t>
            </a:r>
            <a:r>
              <a:rPr lang="zh-CN" altLang="en-US" sz="1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  </a:t>
            </a:r>
            <a:r>
              <a:rPr lang="zh-CN" altLang="en-US" dirty="0"/>
              <a:t>  </a:t>
            </a:r>
            <a:endParaRPr lang="zh-CN" altLang="en-US" dirty="0">
              <a:sym typeface="+mn-ea"/>
            </a:endParaRPr>
          </a:p>
          <a:p>
            <a:pPr marL="0" indent="0">
              <a:buNone/>
            </a:pPr>
            <a:endParaRPr lang="en-US" altLang="zh-CN" dirty="0">
              <a:sym typeface="+mn-ea"/>
            </a:endParaRPr>
          </a:p>
          <a:p>
            <a:pPr marL="0" indent="0">
              <a:buNone/>
            </a:pPr>
            <a:endParaRPr lang="en-US" altLang="zh-CN" dirty="0">
              <a:sym typeface="+mn-ea"/>
            </a:endParaRPr>
          </a:p>
        </p:txBody>
      </p:sp>
      <p:sp>
        <p:nvSpPr>
          <p:cNvPr id="9" name="流程图: 过程 8"/>
          <p:cNvSpPr/>
          <p:nvPr/>
        </p:nvSpPr>
        <p:spPr>
          <a:xfrm>
            <a:off x="186690" y="3916045"/>
            <a:ext cx="6092825" cy="857885"/>
          </a:xfrm>
          <a:prstGeom prst="flowChartProcess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sz="24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public &lt;</a:t>
            </a:r>
            <a:r>
              <a:rPr lang="en-US" sz="24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T</a:t>
            </a:r>
            <a:r>
              <a:rPr sz="24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</a:t>
            </a:r>
            <a:r>
              <a:rPr lang="en-US" sz="24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extends Number</a:t>
            </a:r>
            <a:r>
              <a:rPr sz="24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&gt; </a:t>
            </a:r>
            <a:r>
              <a:rPr lang="en-US" sz="24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T</a:t>
            </a:r>
            <a:r>
              <a:rPr sz="24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</a:t>
            </a:r>
            <a:r>
              <a:rPr sz="24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show (</a:t>
            </a:r>
            <a:r>
              <a:rPr lang="en-US" sz="24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T</a:t>
            </a:r>
            <a:r>
              <a:rPr sz="24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</a:t>
            </a:r>
            <a:r>
              <a:rPr sz="24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t)</a:t>
            </a:r>
            <a:endParaRPr sz="24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</p:txBody>
      </p:sp>
      <p:sp>
        <p:nvSpPr>
          <p:cNvPr id="11" name="流程图: 过程 10"/>
          <p:cNvSpPr/>
          <p:nvPr/>
        </p:nvSpPr>
        <p:spPr>
          <a:xfrm>
            <a:off x="7862570" y="4061460"/>
            <a:ext cx="4250055" cy="824865"/>
          </a:xfrm>
          <a:prstGeom prst="flowChartProcess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public  </a:t>
            </a:r>
            <a:r>
              <a:rPr lang="en-US" sz="20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Number</a:t>
            </a:r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</a:t>
            </a:r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show (</a:t>
            </a:r>
            <a:r>
              <a:rPr lang="en-US" sz="20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Number</a:t>
            </a:r>
            <a:r>
              <a:rPr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t)</a:t>
            </a:r>
            <a:endParaRPr sz="2000" b="1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6563360" y="4323080"/>
            <a:ext cx="1096645" cy="4508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/>
        </p:nvSpPr>
        <p:spPr>
          <a:xfrm>
            <a:off x="6397625" y="3753485"/>
            <a:ext cx="1229360" cy="504190"/>
          </a:xfrm>
          <a:prstGeom prst="rect">
            <a:avLst/>
          </a:prstGeom>
        </p:spPr>
        <p:txBody>
          <a:bodyPr vert="horz" lIns="91440" tIns="45720" rIns="91440" bIns="45720" rtlCol="0">
            <a:normAutofit fontScale="50000"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311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 </a:t>
            </a:r>
            <a:r>
              <a:rPr lang="zh-CN" altLang="en-US" sz="311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类型擦除</a:t>
            </a:r>
            <a:r>
              <a:rPr lang="zh-CN" altLang="en-US" sz="1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  </a:t>
            </a:r>
            <a:r>
              <a:rPr lang="zh-CN" altLang="en-US" dirty="0"/>
              <a:t>  </a:t>
            </a:r>
            <a:endParaRPr lang="zh-CN" altLang="en-US" dirty="0">
              <a:sym typeface="+mn-ea"/>
            </a:endParaRPr>
          </a:p>
          <a:p>
            <a:pPr marL="0" indent="0">
              <a:buNone/>
            </a:pPr>
            <a:endParaRPr lang="en-US" altLang="zh-CN" dirty="0">
              <a:sym typeface="+mn-ea"/>
            </a:endParaRPr>
          </a:p>
          <a:p>
            <a:pPr marL="0" indent="0">
              <a:buNone/>
            </a:pPr>
            <a:endParaRPr lang="en-US" altLang="zh-CN" dirty="0">
              <a:sym typeface="+mn-ea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6</a:t>
            </a:r>
            <a:r>
              <a:rPr lang="en-US" altLang="zh-CN" dirty="0"/>
              <a:t>-</a:t>
            </a:r>
            <a:r>
              <a:rPr lang="zh-CN" altLang="en-US" dirty="0">
                <a:sym typeface="+mn-ea"/>
              </a:rPr>
              <a:t>类</a:t>
            </a:r>
            <a:r>
              <a:rPr lang="zh-CN" altLang="en-US" dirty="0">
                <a:sym typeface="+mn-ea"/>
              </a:rPr>
              <a:t>型擦除</a:t>
            </a:r>
            <a:endParaRPr lang="en-US" altLang="zh-CN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5448937"/>
          </a:xfrm>
        </p:spPr>
        <p:txBody>
          <a:bodyPr>
            <a:normAutofit lnSpcReduction="20000"/>
          </a:bodyPr>
          <a:lstStyle/>
          <a:p>
            <a:r>
              <a:rPr lang="zh-CN" altLang="en-US" dirty="0">
                <a:sym typeface="+mn-ea"/>
              </a:rPr>
              <a:t>桥接方法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pPr marL="0" indent="0">
              <a:buNone/>
            </a:pPr>
            <a:r>
              <a:rPr lang="zh-CN" altLang="en-US" sz="2855" dirty="0"/>
              <a:t>    </a:t>
            </a:r>
            <a:endParaRPr lang="zh-CN" altLang="en-US" sz="2855" dirty="0"/>
          </a:p>
          <a:p>
            <a:pPr marL="0" indent="0">
              <a:buNone/>
            </a:pPr>
            <a:r>
              <a:rPr lang="zh-CN" altLang="en-US" sz="2855" dirty="0"/>
              <a:t>     </a:t>
            </a:r>
            <a:endParaRPr lang="en-US" altLang="zh-CN" sz="2400" dirty="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cs typeface="微软雅黑 Light" panose="020B0502040204020203" pitchFamily="34" charset="-122"/>
              <a:sym typeface="+mn-ea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11975" y="1798320"/>
            <a:ext cx="4761230" cy="4072255"/>
          </a:xfrm>
          <a:prstGeom prst="rect">
            <a:avLst/>
          </a:prstGeom>
        </p:spPr>
      </p:pic>
      <p:sp>
        <p:nvSpPr>
          <p:cNvPr id="18" name="内容占位符 2"/>
          <p:cNvSpPr>
            <a:spLocks noGrp="1"/>
          </p:cNvSpPr>
          <p:nvPr/>
        </p:nvSpPr>
        <p:spPr>
          <a:xfrm>
            <a:off x="5596255" y="2730500"/>
            <a:ext cx="1229360" cy="504190"/>
          </a:xfrm>
          <a:prstGeom prst="rect">
            <a:avLst/>
          </a:prstGeom>
        </p:spPr>
        <p:txBody>
          <a:bodyPr vert="horz" lIns="91440" tIns="45720" rIns="91440" bIns="45720" rtlCol="0">
            <a:normAutofit fontScale="50000"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311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 </a:t>
            </a:r>
            <a:r>
              <a:rPr lang="zh-CN" altLang="en-US" sz="311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类型擦除</a:t>
            </a:r>
            <a:r>
              <a:rPr lang="zh-CN" altLang="en-US" sz="1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  </a:t>
            </a:r>
            <a:r>
              <a:rPr lang="zh-CN" altLang="en-US" dirty="0"/>
              <a:t>  </a:t>
            </a:r>
            <a:endParaRPr lang="zh-CN" altLang="en-US" dirty="0">
              <a:sym typeface="+mn-ea"/>
            </a:endParaRPr>
          </a:p>
          <a:p>
            <a:pPr marL="0" indent="0">
              <a:buNone/>
            </a:pPr>
            <a:endParaRPr lang="en-US" altLang="zh-CN" dirty="0">
              <a:sym typeface="+mn-ea"/>
            </a:endParaRPr>
          </a:p>
          <a:p>
            <a:pPr marL="0" indent="0">
              <a:buNone/>
            </a:pPr>
            <a:endParaRPr lang="en-US" altLang="zh-CN" dirty="0">
              <a:sym typeface="+mn-ea"/>
            </a:endParaRPr>
          </a:p>
        </p:txBody>
      </p:sp>
      <p:sp>
        <p:nvSpPr>
          <p:cNvPr id="19" name="右箭头 18"/>
          <p:cNvSpPr/>
          <p:nvPr/>
        </p:nvSpPr>
        <p:spPr>
          <a:xfrm>
            <a:off x="5596255" y="3325495"/>
            <a:ext cx="1102995" cy="4508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170" y="1504315"/>
            <a:ext cx="4472940" cy="4092575"/>
          </a:xfrm>
          <a:prstGeom prst="rect">
            <a:avLst/>
          </a:prstGeom>
        </p:spPr>
      </p:pic>
      <p:sp>
        <p:nvSpPr>
          <p:cNvPr id="22" name="流程图: 过程 21"/>
          <p:cNvSpPr/>
          <p:nvPr/>
        </p:nvSpPr>
        <p:spPr>
          <a:xfrm>
            <a:off x="739775" y="1744345"/>
            <a:ext cx="4457700" cy="4066540"/>
          </a:xfrm>
          <a:prstGeom prst="flowChartProcess">
            <a:avLst/>
          </a:prstGeom>
          <a:noFill/>
          <a:ln w="41275">
            <a:solidFill>
              <a:srgbClr val="CC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流程图: 过程 22"/>
          <p:cNvSpPr/>
          <p:nvPr/>
        </p:nvSpPr>
        <p:spPr>
          <a:xfrm>
            <a:off x="6870065" y="1685925"/>
            <a:ext cx="4876800" cy="4297680"/>
          </a:xfrm>
          <a:prstGeom prst="flowChartProcess">
            <a:avLst/>
          </a:prstGeom>
          <a:noFill/>
          <a:ln w="41275">
            <a:solidFill>
              <a:srgbClr val="CC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本章目标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82133"/>
            <a:ext cx="10515600" cy="5309130"/>
          </a:xfrm>
        </p:spPr>
        <p:txBody>
          <a:bodyPr>
            <a:normAutofit lnSpcReduction="10000"/>
          </a:bodyPr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、泛型的概念与优势</a:t>
            </a:r>
            <a:endParaRPr lang="zh-CN" altLang="en-US" dirty="0"/>
          </a:p>
          <a:p>
            <a:r>
              <a:rPr lang="en-US" altLang="zh-CN" dirty="0"/>
              <a:t>2</a:t>
            </a:r>
            <a:r>
              <a:rPr lang="zh-CN" altLang="en-US" dirty="0"/>
              <a:t>、泛型类</a:t>
            </a:r>
            <a:endParaRPr lang="zh-CN" altLang="en-US" dirty="0"/>
          </a:p>
          <a:p>
            <a:r>
              <a:rPr lang="en-US" altLang="zh-CN" dirty="0"/>
              <a:t>3</a:t>
            </a:r>
            <a:r>
              <a:rPr lang="zh-CN" altLang="en-US" dirty="0"/>
              <a:t>、泛型方法</a:t>
            </a:r>
            <a:endParaRPr lang="zh-CN" altLang="en-US" dirty="0"/>
          </a:p>
          <a:p>
            <a:r>
              <a:rPr lang="en-US" altLang="zh-CN" dirty="0"/>
              <a:t>4</a:t>
            </a:r>
            <a:r>
              <a:rPr lang="zh-CN" altLang="en-US" dirty="0"/>
              <a:t>、泛型接口</a:t>
            </a:r>
            <a:endParaRPr lang="zh-CN" altLang="en-US" dirty="0"/>
          </a:p>
          <a:p>
            <a:r>
              <a:rPr lang="en-US" altLang="zh-CN" dirty="0"/>
              <a:t>5</a:t>
            </a:r>
            <a:r>
              <a:rPr lang="zh-CN" altLang="en-US" dirty="0"/>
              <a:t>、类型通配符</a:t>
            </a:r>
            <a:endParaRPr lang="zh-CN" altLang="en-US" dirty="0"/>
          </a:p>
          <a:p>
            <a:r>
              <a:rPr lang="en-US" altLang="zh-CN" dirty="0"/>
              <a:t>6</a:t>
            </a:r>
            <a:r>
              <a:rPr lang="zh-CN" altLang="en-US" dirty="0"/>
              <a:t>、类型擦除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1-</a:t>
            </a:r>
            <a:r>
              <a:rPr lang="zh-CN" altLang="en-US" dirty="0"/>
              <a:t>泛型的概念与优势</a:t>
            </a:r>
            <a:endParaRPr lang="zh-CN" altLang="en-US" dirty="0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186690" y="899160"/>
            <a:ext cx="11791950" cy="5842635"/>
          </a:xfrm>
        </p:spPr>
        <p:txBody>
          <a:bodyPr>
            <a:no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</a:rPr>
              <a:t>定义</a:t>
            </a:r>
            <a:r>
              <a:rPr lang="zh-CN" altLang="en-US" sz="2000" dirty="0"/>
              <a:t>：泛型的本质是参数化类型，也就是说所操作的数据类型被指定为一个参数。这种参数类型可以用在类、接口和方法的创建中，分别称为泛型类、泛型接口、泛型方法。</a:t>
            </a:r>
            <a:endParaRPr lang="zh-CN" altLang="en-US" sz="2000" dirty="0"/>
          </a:p>
          <a:p>
            <a:r>
              <a:rPr lang="zh-CN" altLang="en-US" sz="2000" dirty="0">
                <a:solidFill>
                  <a:srgbClr val="FF0000"/>
                </a:solidFill>
              </a:rPr>
              <a:t>优势</a:t>
            </a:r>
            <a:r>
              <a:rPr lang="en-US" altLang="zh-CN" sz="2000" dirty="0"/>
              <a:t>:</a:t>
            </a:r>
            <a:r>
              <a:rPr lang="en-US" altLang="zh-CN" sz="2000" dirty="0">
                <a:sym typeface="+mn-ea"/>
              </a:rPr>
              <a:t>Java</a:t>
            </a:r>
            <a:r>
              <a:rPr lang="zh-CN" altLang="en-US" sz="2000" dirty="0">
                <a:sym typeface="+mn-ea"/>
              </a:rPr>
              <a:t>语言引入泛型的好处是</a:t>
            </a:r>
            <a:r>
              <a:rPr lang="zh-CN" altLang="en-US" sz="2000" b="1" dirty="0">
                <a:solidFill>
                  <a:srgbClr val="C00000"/>
                </a:solidFill>
                <a:sym typeface="+mn-ea"/>
              </a:rPr>
              <a:t>安全简单</a:t>
            </a:r>
            <a:r>
              <a:rPr lang="zh-CN" altLang="en-US" sz="2000" dirty="0">
                <a:sym typeface="+mn-ea"/>
              </a:rPr>
              <a:t>。可以将运行时类型相关错误提前到编译时错误</a:t>
            </a:r>
            <a:r>
              <a:rPr lang="en-US" altLang="zh-CN" sz="2000" dirty="0">
                <a:sym typeface="+mn-ea"/>
              </a:rPr>
              <a:t>.</a:t>
            </a:r>
            <a:endParaRPr lang="zh-CN" altLang="en-US" sz="2000" dirty="0"/>
          </a:p>
          <a:p>
            <a:r>
              <a:rPr lang="zh-CN" altLang="en-US" sz="2000" dirty="0">
                <a:sym typeface="+mn-ea"/>
              </a:rPr>
              <a:t>在</a:t>
            </a:r>
            <a:r>
              <a:rPr lang="en-US" altLang="zh-CN" sz="2000" dirty="0">
                <a:sym typeface="+mn-ea"/>
              </a:rPr>
              <a:t>JavaSE1.5</a:t>
            </a:r>
            <a:r>
              <a:rPr lang="zh-CN" altLang="en-US" sz="2000" dirty="0">
                <a:sym typeface="+mn-ea"/>
              </a:rPr>
              <a:t>之前，没有泛型的情况的下，通过对类型</a:t>
            </a:r>
            <a:r>
              <a:rPr lang="en-US" altLang="zh-CN" sz="2000" dirty="0">
                <a:sym typeface="+mn-ea"/>
              </a:rPr>
              <a:t>Object</a:t>
            </a:r>
            <a:r>
              <a:rPr lang="zh-CN" altLang="en-US" sz="2000" dirty="0">
                <a:sym typeface="+mn-ea"/>
              </a:rPr>
              <a:t>的引用来实现参数的“任意化”（</a:t>
            </a:r>
            <a:r>
              <a:rPr lang="en-US" altLang="zh-CN" sz="2000" dirty="0">
                <a:sym typeface="+mn-ea"/>
              </a:rPr>
              <a:t>Java</a:t>
            </a:r>
            <a:r>
              <a:rPr lang="zh-CN" altLang="en-US" sz="2000" dirty="0">
                <a:sym typeface="+mn-ea"/>
              </a:rPr>
              <a:t>中的所有类型都是</a:t>
            </a:r>
            <a:r>
              <a:rPr lang="en-US" altLang="zh-CN" sz="2000" dirty="0">
                <a:sym typeface="+mn-ea"/>
              </a:rPr>
              <a:t>Object</a:t>
            </a:r>
            <a:r>
              <a:rPr lang="zh-CN" altLang="en-US" sz="2000" dirty="0">
                <a:sym typeface="+mn-ea"/>
              </a:rPr>
              <a:t>类的子类），“任意化”带来的缺点是要做显式的强制类型转换，而这种转换是要求开发者对实际参数类型可以预知的情况下进行的。对于强制类型转换错误的情况，编译器可能不提示错误，在运行的时候才出现异常，这是一个安全隐患。</a:t>
            </a:r>
            <a:r>
              <a:rPr lang="zh-CN" altLang="en-US" sz="2000" b="1" dirty="0">
                <a:solidFill>
                  <a:srgbClr val="C00000"/>
                </a:solidFill>
                <a:sym typeface="+mn-ea"/>
              </a:rPr>
              <a:t>泛型的好处是在编译的时候检查类型安全，并且所有的强制转换都是自动和隐式的，提高代码的重用率。</a:t>
            </a:r>
            <a:endParaRPr lang="en-US" altLang="zh-CN" sz="2000" b="1" dirty="0">
              <a:solidFill>
                <a:srgbClr val="C00000"/>
              </a:solidFill>
              <a:sym typeface="+mn-ea"/>
            </a:endParaRPr>
          </a:p>
        </p:txBody>
      </p:sp>
      <p:graphicFrame>
        <p:nvGraphicFramePr>
          <p:cNvPr id="9" name="对象 8"/>
          <p:cNvGraphicFramePr/>
          <p:nvPr/>
        </p:nvGraphicFramePr>
        <p:xfrm>
          <a:off x="6900545" y="4551045"/>
          <a:ext cx="3391535" cy="20212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1" imgW="4781550" imgH="3061970" progId="Paint.Picture">
                  <p:embed/>
                </p:oleObj>
              </mc:Choice>
              <mc:Fallback>
                <p:oleObj name="" r:id="rId1" imgW="4781550" imgH="3061970" progId="Paint.Picture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900545" y="4551045"/>
                        <a:ext cx="3391535" cy="20212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1-</a:t>
            </a:r>
            <a:r>
              <a:rPr lang="zh-CN" altLang="en-US" dirty="0">
                <a:sym typeface="+mn-ea"/>
              </a:rPr>
              <a:t>泛型的概念与优势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5448937"/>
          </a:xfrm>
        </p:spPr>
        <p:txBody>
          <a:bodyPr/>
          <a:lstStyle/>
          <a:p>
            <a:r>
              <a:rPr lang="zh-CN" altLang="en-US" dirty="0"/>
              <a:t>没有泛型之前，我们可能通常使用如下代码来保存“通用数据”：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66090" y="1602105"/>
            <a:ext cx="5619750" cy="5035550"/>
          </a:xfrm>
          <a:prstGeom prst="rect">
            <a:avLst/>
          </a:prstGeom>
          <a:noFill/>
          <a:ln w="57150"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655445"/>
            <a:ext cx="5038090" cy="4928870"/>
          </a:xfrm>
          <a:prstGeom prst="rect">
            <a:avLst/>
          </a:prstGeom>
        </p:spPr>
      </p:pic>
      <p:sp>
        <p:nvSpPr>
          <p:cNvPr id="13" name="右箭头 12"/>
          <p:cNvSpPr/>
          <p:nvPr/>
        </p:nvSpPr>
        <p:spPr>
          <a:xfrm rot="10800000">
            <a:off x="4536252" y="4748089"/>
            <a:ext cx="672425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1133298" y="4815940"/>
            <a:ext cx="3234559" cy="260185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1133298" y="5595183"/>
            <a:ext cx="3234559" cy="260185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209123" y="4706814"/>
            <a:ext cx="6789807" cy="369332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强制类型转换，系统可能会抛一个</a:t>
            </a:r>
            <a:r>
              <a:rPr lang="en-US" altLang="zh-CN" b="1" dirty="0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ClassCastException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异常信息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188803" y="5553904"/>
            <a:ext cx="61264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此时把汉字强制类型转换为整数，编译期不会检查类型安全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运行时系统会抛一个</a:t>
            </a:r>
            <a:r>
              <a:rPr lang="en-US" altLang="zh-CN" b="1" dirty="0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ClassCastException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异常信息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右箭头 17"/>
          <p:cNvSpPr/>
          <p:nvPr/>
        </p:nvSpPr>
        <p:spPr>
          <a:xfrm rot="10800000">
            <a:off x="4441637" y="5527234"/>
            <a:ext cx="672425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1-</a:t>
            </a:r>
            <a:r>
              <a:rPr lang="zh-CN" altLang="en-US" dirty="0">
                <a:sym typeface="+mn-ea"/>
              </a:rPr>
              <a:t>泛型的概念与优势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5448937"/>
          </a:xfrm>
        </p:spPr>
        <p:txBody>
          <a:bodyPr/>
          <a:lstStyle/>
          <a:p>
            <a:r>
              <a:rPr lang="zh-CN" altLang="en-US" dirty="0"/>
              <a:t>有了泛型之后，我们可以在编译阶段就发现异常的类型问题：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991786" y="4010768"/>
            <a:ext cx="386429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确定泛型类型为</a:t>
            </a:r>
            <a:r>
              <a: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Integer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后，类中凡是</a:t>
            </a:r>
            <a:r>
              <a: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的地方均由</a:t>
            </a:r>
            <a:r>
              <a: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Integer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代替，即构造方法只能提供</a:t>
            </a:r>
            <a:r>
              <a: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Integer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对象，</a:t>
            </a:r>
            <a:r>
              <a: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Set/Get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对应的类型也只能是</a:t>
            </a:r>
            <a:r>
              <a: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Integer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，无需类型转换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6090" y="1602105"/>
            <a:ext cx="9164320" cy="5035550"/>
          </a:xfrm>
          <a:prstGeom prst="rect">
            <a:avLst/>
          </a:prstGeom>
          <a:noFill/>
          <a:ln w="57150"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 rot="10800000">
            <a:off x="7253098" y="4412369"/>
            <a:ext cx="672425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1335" y="1684655"/>
            <a:ext cx="6731635" cy="4869815"/>
          </a:xfrm>
          <a:prstGeom prst="rect">
            <a:avLst/>
          </a:prstGeom>
        </p:spPr>
      </p:pic>
      <p:sp>
        <p:nvSpPr>
          <p:cNvPr id="13" name="圆角矩形 12"/>
          <p:cNvSpPr/>
          <p:nvPr/>
        </p:nvSpPr>
        <p:spPr>
          <a:xfrm>
            <a:off x="1147445" y="4481195"/>
            <a:ext cx="6002655" cy="258445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1196975" y="5774690"/>
            <a:ext cx="6055995" cy="258445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>
                <a:sym typeface="+mn-ea"/>
              </a:rPr>
              <a:t>知识点</a:t>
            </a:r>
            <a:r>
              <a:rPr lang="en-US" altLang="zh-CN">
                <a:sym typeface="+mn-ea"/>
              </a:rPr>
              <a:t>2-</a:t>
            </a:r>
            <a:r>
              <a:rPr lang="zh-CN" altLang="en-US">
                <a:sym typeface="+mn-ea"/>
              </a:rPr>
              <a:t>泛型类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5448937"/>
          </a:xfrm>
        </p:spPr>
        <p:txBody>
          <a:bodyPr>
            <a:normAutofit/>
          </a:bodyPr>
          <a:lstStyle/>
          <a:p>
            <a:r>
              <a:rPr lang="zh-CN" altLang="en-US" dirty="0"/>
              <a:t>泛型类</a:t>
            </a:r>
            <a:r>
              <a:rPr lang="zh-CN" altLang="en-US" dirty="0">
                <a:sym typeface="+mn-ea"/>
              </a:rPr>
              <a:t>，是在实例化类的时候指明泛型的具体类型</a:t>
            </a:r>
            <a:endParaRPr lang="zh-CN" altLang="en-US" dirty="0"/>
          </a:p>
          <a:p>
            <a:endParaRPr lang="zh-CN" altLang="en-US" dirty="0">
              <a:sym typeface="+mn-ea"/>
            </a:endParaRPr>
          </a:p>
          <a:p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泛型类的使用</a:t>
            </a:r>
            <a:endParaRPr lang="zh-CN" altLang="en-US" dirty="0">
              <a:sym typeface="+mn-ea"/>
            </a:endParaRPr>
          </a:p>
          <a:p>
            <a:endParaRPr lang="zh-CN" altLang="en-US" dirty="0">
              <a:sym typeface="+mn-ea"/>
            </a:endParaRPr>
          </a:p>
        </p:txBody>
      </p:sp>
      <p:sp>
        <p:nvSpPr>
          <p:cNvPr id="4" name="流程图: 过程 3"/>
          <p:cNvSpPr/>
          <p:nvPr/>
        </p:nvSpPr>
        <p:spPr>
          <a:xfrm>
            <a:off x="524510" y="1695450"/>
            <a:ext cx="6500495" cy="1644015"/>
          </a:xfrm>
          <a:prstGeom prst="flowChartProcess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【访问权限修饰符】 </a:t>
            </a:r>
            <a:r>
              <a:rPr lang="en-US" altLang="zh-CN"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class   </a:t>
            </a:r>
            <a:r>
              <a:rPr lang="zh-CN" altLang="en-US"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类名称   </a:t>
            </a:r>
            <a:r>
              <a:rPr lang="en-US" altLang="zh-CN"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&lt;</a:t>
            </a:r>
            <a:r>
              <a:rPr lang="zh-CN" altLang="en-US"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泛型标识列表</a:t>
            </a:r>
            <a:r>
              <a:rPr lang="en-US" altLang="zh-CN"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&gt;{</a:t>
            </a:r>
            <a:endParaRPr lang="en-US" altLang="zh-CN" sz="200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endParaRPr lang="en-US" altLang="zh-CN" sz="200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lang="en-US" altLang="zh-CN"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      private     </a:t>
            </a:r>
            <a:r>
              <a:rPr lang="zh-CN" altLang="en-US"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泛型标识    变量名</a:t>
            </a:r>
            <a:r>
              <a:rPr lang="en-US" altLang="zh-CN"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;</a:t>
            </a:r>
            <a:endParaRPr lang="en-US" altLang="zh-CN" sz="200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+mn-ea"/>
            </a:endParaRPr>
          </a:p>
          <a:p>
            <a:pPr algn="l"/>
            <a:r>
              <a:rPr lang="en-US" altLang="zh-CN"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      .......</a:t>
            </a:r>
            <a:endParaRPr lang="en-US" altLang="zh-CN" sz="200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+mn-ea"/>
            </a:endParaRPr>
          </a:p>
          <a:p>
            <a:pPr algn="l"/>
            <a:r>
              <a:rPr lang="en-US" altLang="zh-CN"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}</a:t>
            </a:r>
            <a:endParaRPr lang="en-US" altLang="zh-CN" sz="200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7361555" y="2691765"/>
            <a:ext cx="1861185" cy="790575"/>
          </a:xfrm>
          <a:prstGeom prst="wedgeRoundRectCallout">
            <a:avLst>
              <a:gd name="adj1" fmla="val -74058"/>
              <a:gd name="adj2" fmla="val -34482"/>
              <a:gd name="adj3" fmla="val 1666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泛型类代码能被 重复利用</a:t>
            </a:r>
            <a:endParaRPr lang="zh-CN" altLang="en-US"/>
          </a:p>
        </p:txBody>
      </p:sp>
      <p:sp>
        <p:nvSpPr>
          <p:cNvPr id="5" name="圆角矩形标注 4"/>
          <p:cNvSpPr/>
          <p:nvPr/>
        </p:nvSpPr>
        <p:spPr>
          <a:xfrm>
            <a:off x="8662670" y="1624330"/>
            <a:ext cx="1787525" cy="791210"/>
          </a:xfrm>
          <a:prstGeom prst="wedgeRoundRectCallout">
            <a:avLst>
              <a:gd name="adj1" fmla="val -155399"/>
              <a:gd name="adj2" fmla="val -10593"/>
              <a:gd name="adj3" fmla="val 1666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marL="0" indent="0">
              <a:buNone/>
            </a:pPr>
            <a:r>
              <a:rPr lang="zh-CN" altLang="en-US" dirty="0">
                <a:sym typeface="+mn-ea"/>
              </a:rPr>
              <a:t>常用的泛型标识</a:t>
            </a:r>
            <a:r>
              <a:rPr lang="en-US" altLang="zh-CN" dirty="0">
                <a:sym typeface="+mn-ea"/>
              </a:rPr>
              <a:t>:T</a:t>
            </a:r>
            <a:r>
              <a:rPr lang="zh-CN" altLang="en-US" dirty="0">
                <a:sym typeface="+mn-ea"/>
              </a:rPr>
              <a:t>、</a:t>
            </a:r>
            <a:r>
              <a:rPr lang="en-US" altLang="zh-CN" dirty="0">
                <a:sym typeface="+mn-ea"/>
              </a:rPr>
              <a:t>E</a:t>
            </a:r>
            <a:r>
              <a:rPr lang="zh-CN" altLang="en-US" dirty="0">
                <a:sym typeface="+mn-ea"/>
              </a:rPr>
              <a:t>、</a:t>
            </a:r>
            <a:r>
              <a:rPr lang="en-US" altLang="zh-CN" dirty="0">
                <a:sym typeface="+mn-ea"/>
              </a:rPr>
              <a:t>K</a:t>
            </a:r>
            <a:r>
              <a:rPr lang="zh-CN" altLang="en-US" dirty="0">
                <a:sym typeface="+mn-ea"/>
              </a:rPr>
              <a:t>、</a:t>
            </a:r>
            <a:r>
              <a:rPr lang="en-US" altLang="zh-CN" dirty="0">
                <a:sym typeface="+mn-ea"/>
              </a:rPr>
              <a:t>V</a:t>
            </a:r>
            <a:endParaRPr lang="zh-CN" altLang="en-US"/>
          </a:p>
        </p:txBody>
      </p:sp>
      <p:sp>
        <p:nvSpPr>
          <p:cNvPr id="6" name="流程图: 过程 5"/>
          <p:cNvSpPr/>
          <p:nvPr/>
        </p:nvSpPr>
        <p:spPr>
          <a:xfrm>
            <a:off x="524510" y="4093210"/>
            <a:ext cx="8190865" cy="762000"/>
          </a:xfrm>
          <a:prstGeom prst="flowChartProcess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</a:t>
            </a:r>
            <a:r>
              <a:rPr lang="zh-CN" altLang="en-US"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类名   </a:t>
            </a:r>
            <a:r>
              <a:rPr lang="en-US" altLang="zh-CN"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&lt;</a:t>
            </a:r>
            <a:r>
              <a:rPr lang="zh-CN" altLang="en-US"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具体类型</a:t>
            </a:r>
            <a:r>
              <a:rPr lang="en-US" altLang="zh-CN"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&gt;  </a:t>
            </a:r>
            <a:r>
              <a:rPr lang="zh-CN" altLang="en-US"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对象名  </a:t>
            </a:r>
            <a:r>
              <a:rPr lang="en-US" altLang="zh-CN"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=  new </a:t>
            </a:r>
            <a:r>
              <a:rPr lang="zh-CN" altLang="en-US"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类名</a:t>
            </a:r>
            <a:r>
              <a:rPr lang="zh-CN" altLang="en-US"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</a:t>
            </a:r>
            <a:r>
              <a:rPr lang="en-US" altLang="zh-CN"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&lt;</a:t>
            </a:r>
            <a:r>
              <a:rPr lang="zh-CN" altLang="en-US"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具体类型</a:t>
            </a:r>
            <a:r>
              <a:rPr lang="en-US" altLang="zh-CN"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&gt;</a:t>
            </a:r>
            <a:r>
              <a:rPr lang="zh-CN" altLang="en-US"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（）</a:t>
            </a:r>
            <a:endParaRPr lang="en-US" altLang="zh-CN" sz="240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</p:txBody>
      </p:sp>
      <p:sp>
        <p:nvSpPr>
          <p:cNvPr id="7" name="流程图: 过程 6"/>
          <p:cNvSpPr/>
          <p:nvPr/>
        </p:nvSpPr>
        <p:spPr>
          <a:xfrm>
            <a:off x="524510" y="5263515"/>
            <a:ext cx="7990840" cy="784225"/>
          </a:xfrm>
          <a:prstGeom prst="flowChartProcess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</a:t>
            </a:r>
            <a:r>
              <a:rPr lang="zh-CN" altLang="en-US"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类名   </a:t>
            </a:r>
            <a:r>
              <a:rPr lang="en-US" altLang="zh-CN"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&lt;</a:t>
            </a:r>
            <a:r>
              <a:rPr lang="zh-CN" altLang="en-US"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具体类型</a:t>
            </a:r>
            <a:r>
              <a:rPr lang="en-US" altLang="zh-CN"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&gt;  </a:t>
            </a:r>
            <a:r>
              <a:rPr lang="zh-CN" altLang="en-US"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对象名  </a:t>
            </a:r>
            <a:r>
              <a:rPr lang="en-US" altLang="zh-CN"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=  new </a:t>
            </a:r>
            <a:r>
              <a:rPr lang="zh-CN" altLang="en-US"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类名</a:t>
            </a:r>
            <a:r>
              <a:rPr lang="zh-CN" altLang="en-US"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</a:t>
            </a:r>
            <a:r>
              <a:rPr lang="en-US" altLang="zh-CN"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&lt;&gt;</a:t>
            </a:r>
            <a:r>
              <a:rPr lang="zh-CN" altLang="en-US"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（）</a:t>
            </a:r>
            <a:endParaRPr lang="en-US" altLang="zh-CN" sz="240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9650095" y="4316095"/>
            <a:ext cx="1877695" cy="438785"/>
          </a:xfrm>
          <a:prstGeom prst="wedgeRoundRectCallout">
            <a:avLst>
              <a:gd name="adj1" fmla="val -99129"/>
              <a:gd name="adj2" fmla="val -361"/>
              <a:gd name="adj3" fmla="val 1666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JDK1.7</a:t>
            </a:r>
            <a:r>
              <a:rPr lang="zh-CN" altLang="en-US"/>
              <a:t>之前</a:t>
            </a:r>
            <a:endParaRPr lang="zh-CN" altLang="en-US"/>
          </a:p>
        </p:txBody>
      </p:sp>
      <p:sp>
        <p:nvSpPr>
          <p:cNvPr id="9" name="圆角矩形标注 8"/>
          <p:cNvSpPr/>
          <p:nvPr/>
        </p:nvSpPr>
        <p:spPr>
          <a:xfrm>
            <a:off x="9514205" y="5372100"/>
            <a:ext cx="1917700" cy="447040"/>
          </a:xfrm>
          <a:prstGeom prst="wedgeRoundRectCallout">
            <a:avLst>
              <a:gd name="adj1" fmla="val -99129"/>
              <a:gd name="adj2" fmla="val -361"/>
              <a:gd name="adj3" fmla="val 1666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JDK1.7</a:t>
            </a:r>
            <a:r>
              <a:rPr lang="zh-CN" altLang="en-US"/>
              <a:t>之后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>
                <a:sym typeface="+mn-ea"/>
              </a:rPr>
              <a:t>知识点</a:t>
            </a:r>
            <a:r>
              <a:rPr lang="en-US" altLang="zh-CN">
                <a:sym typeface="+mn-ea"/>
              </a:rPr>
              <a:t>2-</a:t>
            </a:r>
            <a:r>
              <a:rPr lang="zh-CN" altLang="en-US">
                <a:sym typeface="+mn-ea"/>
              </a:rPr>
              <a:t>泛型类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3235" y="635522"/>
            <a:ext cx="11792070" cy="5448937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/>
              <a:t>泛型类注意事项</a:t>
            </a:r>
            <a:endParaRPr lang="zh-CN" altLang="en-US" sz="2000" dirty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000" dirty="0"/>
              <a:t>     泛型类</a:t>
            </a:r>
            <a:r>
              <a:rPr lang="zh-CN" altLang="en-US" sz="2000" dirty="0">
                <a:sym typeface="+mn-ea"/>
              </a:rPr>
              <a:t>如果没有指定数据类型，这时当做</a:t>
            </a:r>
            <a:r>
              <a:rPr lang="en-US" altLang="zh-CN" sz="2000" dirty="0">
                <a:sym typeface="+mn-ea"/>
              </a:rPr>
              <a:t>Object</a:t>
            </a:r>
            <a:r>
              <a:rPr lang="zh-CN" altLang="en-US" sz="2000" dirty="0">
                <a:sym typeface="+mn-ea"/>
              </a:rPr>
              <a:t>处理</a:t>
            </a:r>
            <a:r>
              <a:rPr lang="en-US" altLang="zh-CN" sz="2000" dirty="0">
                <a:sym typeface="+mn-ea"/>
              </a:rPr>
              <a:t>;</a:t>
            </a:r>
            <a:endParaRPr lang="zh-CN" altLang="en-US" sz="2000" dirty="0">
              <a:sym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000" dirty="0">
                <a:sym typeface="+mn-ea"/>
              </a:rPr>
              <a:t>     泛型类</a:t>
            </a:r>
            <a:r>
              <a:rPr lang="zh-CN" altLang="en-US" sz="2000" dirty="0">
                <a:solidFill>
                  <a:srgbClr val="FF0000"/>
                </a:solidFill>
                <a:sym typeface="+mn-ea"/>
              </a:rPr>
              <a:t>数据类型参数只支持引用数据类型，不支持基本数据类型</a:t>
            </a:r>
            <a:r>
              <a:rPr lang="zh-CN" altLang="en-US" sz="2000" dirty="0">
                <a:sym typeface="+mn-ea"/>
              </a:rPr>
              <a:t> </a:t>
            </a:r>
            <a:endParaRPr lang="zh-CN" altLang="en-US" sz="2000" dirty="0">
              <a:sym typeface="+mn-ea"/>
            </a:endParaRPr>
          </a:p>
          <a:p>
            <a:pPr marL="0" indent="0">
              <a:buNone/>
            </a:pPr>
            <a:r>
              <a:rPr lang="zh-CN" altLang="en-US" dirty="0">
                <a:sym typeface="+mn-ea"/>
              </a:rPr>
              <a:t>   </a:t>
            </a:r>
            <a:endParaRPr lang="zh-CN" altLang="en-US" dirty="0">
              <a:sym typeface="+mn-ea"/>
            </a:endParaRPr>
          </a:p>
          <a:p>
            <a:pPr marL="0" indent="0">
              <a:buNone/>
            </a:pPr>
            <a:endParaRPr lang="en-US" altLang="zh-CN" dirty="0">
              <a:sym typeface="+mn-ea"/>
            </a:endParaRPr>
          </a:p>
          <a:p>
            <a:pPr marL="0" indent="0">
              <a:buNone/>
            </a:pPr>
            <a:endParaRPr lang="en-US" altLang="zh-CN" dirty="0"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44904" y="2335735"/>
            <a:ext cx="9772650" cy="3810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89671" y="3353494"/>
            <a:ext cx="4057650" cy="1219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6" name="右箭头 5"/>
          <p:cNvSpPr/>
          <p:nvPr/>
        </p:nvSpPr>
        <p:spPr>
          <a:xfrm rot="5400000">
            <a:off x="11013817" y="2992491"/>
            <a:ext cx="672425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1780781" y="2286695"/>
            <a:ext cx="1078797" cy="275703"/>
          </a:xfrm>
          <a:prstGeom prst="roundRect">
            <a:avLst>
              <a:gd name="adj" fmla="val 11893"/>
            </a:avLst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 rot="10800000">
            <a:off x="2840849" y="2226505"/>
            <a:ext cx="672425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13274" y="2304479"/>
            <a:ext cx="2622225" cy="369332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泛型类型声明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701984" y="3388893"/>
            <a:ext cx="2811290" cy="703047"/>
          </a:xfrm>
          <a:prstGeom prst="roundRect">
            <a:avLst>
              <a:gd name="adj" fmla="val 11893"/>
            </a:avLst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右箭头 11"/>
          <p:cNvSpPr/>
          <p:nvPr/>
        </p:nvSpPr>
        <p:spPr>
          <a:xfrm rot="10800000">
            <a:off x="3281722" y="3526745"/>
            <a:ext cx="672425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54147" y="3401620"/>
            <a:ext cx="2622225" cy="646331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在泛型类中使用泛型的方法无需再声明泛型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660380" y="2486025"/>
            <a:ext cx="1196975" cy="36830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运行结果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知识点</a:t>
            </a:r>
            <a:r>
              <a:rPr lang="en-US" altLang="zh-CN"/>
              <a:t>3-</a:t>
            </a:r>
            <a:r>
              <a:rPr lang="zh-CN" altLang="en-US"/>
              <a:t>泛型方法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dirty="0">
                <a:sym typeface="+mn-ea"/>
              </a:rPr>
              <a:t>泛型方法，是在调用方法时候指明泛型的具体类型</a:t>
            </a:r>
            <a:endParaRPr lang="zh-CN" altLang="en-US" dirty="0">
              <a:sym typeface="+mn-ea"/>
            </a:endParaRPr>
          </a:p>
          <a:p>
            <a:endParaRPr lang="zh-CN" altLang="en-US"/>
          </a:p>
        </p:txBody>
      </p:sp>
      <p:sp>
        <p:nvSpPr>
          <p:cNvPr id="4" name="流程图: 过程 3"/>
          <p:cNvSpPr/>
          <p:nvPr/>
        </p:nvSpPr>
        <p:spPr>
          <a:xfrm>
            <a:off x="546735" y="1687195"/>
            <a:ext cx="8765540" cy="1092835"/>
          </a:xfrm>
          <a:prstGeom prst="flowChartProcess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【访问权限修饰符】【修饰符】</a:t>
            </a:r>
            <a:r>
              <a:rPr lang="en-US" altLang="zh-CN"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&lt;T,E...&gt;  </a:t>
            </a:r>
            <a:r>
              <a:rPr lang="zh-CN" altLang="en-US"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返回值类型  方法名 （形参列表）</a:t>
            </a:r>
            <a:r>
              <a:rPr lang="en-US" altLang="zh-CN"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{</a:t>
            </a:r>
            <a:endParaRPr lang="en-US" altLang="zh-CN" sz="200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lang="en-US" altLang="zh-CN"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         </a:t>
            </a:r>
            <a:r>
              <a:rPr lang="zh-CN" altLang="en-US"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方法体</a:t>
            </a:r>
            <a:r>
              <a:rPr lang="en-US" altLang="zh-CN"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.....</a:t>
            </a:r>
            <a:r>
              <a:rPr lang="en-US" altLang="zh-CN"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      </a:t>
            </a:r>
            <a:endParaRPr lang="en-US" altLang="zh-CN" sz="200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+mn-ea"/>
            </a:endParaRPr>
          </a:p>
          <a:p>
            <a:pPr algn="l"/>
            <a:r>
              <a:rPr lang="en-US" altLang="zh-CN"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}</a:t>
            </a:r>
            <a:endParaRPr lang="en-US" altLang="zh-CN" sz="200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6250" y="3281045"/>
            <a:ext cx="10546080" cy="29229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l">
              <a:buNone/>
            </a:pPr>
            <a:r>
              <a:rPr lang="zh-CN" altLang="en-US" sz="2000" dirty="0">
                <a:sym typeface="+mn-ea"/>
              </a:rPr>
              <a:t>注意事项：</a:t>
            </a:r>
            <a:endParaRPr lang="en-US" altLang="zh-CN" sz="2000" dirty="0">
              <a:sym typeface="+mn-ea"/>
            </a:endParaRPr>
          </a:p>
          <a:p>
            <a:pPr marL="0" indent="0" algn="l">
              <a:lnSpc>
                <a:spcPct val="120000"/>
              </a:lnSpc>
              <a:buNone/>
            </a:pPr>
            <a:r>
              <a:rPr lang="en-US" altLang="zh-CN" sz="2000" dirty="0">
                <a:sym typeface="+mn-ea"/>
              </a:rPr>
              <a:t>(1)public </a:t>
            </a:r>
            <a:r>
              <a:rPr lang="zh-CN" altLang="en-US" sz="2000" dirty="0">
                <a:sym typeface="+mn-ea"/>
              </a:rPr>
              <a:t>与返回值中间的</a:t>
            </a:r>
            <a:r>
              <a:rPr lang="en-US" altLang="zh-CN" sz="2000" dirty="0">
                <a:sym typeface="+mn-ea"/>
              </a:rPr>
              <a:t>&lt;T,E..&gt;</a:t>
            </a:r>
            <a:r>
              <a:rPr lang="zh-CN" altLang="en-US" sz="2000" dirty="0">
                <a:sym typeface="+mn-ea"/>
              </a:rPr>
              <a:t>可以理解为声明此方法为泛型方法</a:t>
            </a:r>
            <a:r>
              <a:rPr lang="en-US" altLang="zh-CN" sz="2000" dirty="0">
                <a:sym typeface="+mn-ea"/>
              </a:rPr>
              <a:t>;</a:t>
            </a:r>
            <a:endParaRPr lang="zh-CN" altLang="en-US" sz="2000" dirty="0">
              <a:sym typeface="+mn-ea"/>
            </a:endParaRPr>
          </a:p>
          <a:p>
            <a:pPr marL="0" indent="0" algn="l">
              <a:lnSpc>
                <a:spcPct val="120000"/>
              </a:lnSpc>
              <a:buNone/>
            </a:pPr>
            <a:r>
              <a:rPr lang="en-US" altLang="zh-CN" sz="2000" dirty="0">
                <a:sym typeface="+mn-ea"/>
              </a:rPr>
              <a:t>(2)</a:t>
            </a:r>
            <a:r>
              <a:rPr lang="zh-CN" altLang="en-US" sz="2000" dirty="0">
                <a:sym typeface="+mn-ea"/>
              </a:rPr>
              <a:t>与泛型类的定义一样，此处</a:t>
            </a:r>
            <a:r>
              <a:rPr lang="en-US" altLang="zh-CN" sz="2000" dirty="0">
                <a:sym typeface="+mn-ea"/>
              </a:rPr>
              <a:t>T</a:t>
            </a:r>
            <a:r>
              <a:rPr lang="zh-CN" altLang="en-US" sz="2000" dirty="0">
                <a:sym typeface="+mn-ea"/>
              </a:rPr>
              <a:t>可以随便写为任意标识，常见的如</a:t>
            </a:r>
            <a:r>
              <a:rPr lang="en-US" altLang="zh-CN" sz="2000" dirty="0">
                <a:sym typeface="+mn-ea"/>
              </a:rPr>
              <a:t>T</a:t>
            </a:r>
            <a:r>
              <a:rPr lang="zh-CN" altLang="en-US" sz="2000" dirty="0">
                <a:sym typeface="+mn-ea"/>
              </a:rPr>
              <a:t>，</a:t>
            </a:r>
            <a:r>
              <a:rPr lang="en-US" altLang="zh-CN" sz="2000" dirty="0">
                <a:sym typeface="+mn-ea"/>
              </a:rPr>
              <a:t>E</a:t>
            </a:r>
            <a:r>
              <a:rPr lang="zh-CN" altLang="en-US" sz="2000" dirty="0">
                <a:sym typeface="+mn-ea"/>
              </a:rPr>
              <a:t>，</a:t>
            </a:r>
            <a:r>
              <a:rPr lang="en-US" altLang="zh-CN" sz="2000" dirty="0">
                <a:sym typeface="+mn-ea"/>
              </a:rPr>
              <a:t>K</a:t>
            </a:r>
            <a:r>
              <a:rPr lang="zh-CN" altLang="en-US" sz="2000" dirty="0">
                <a:sym typeface="+mn-ea"/>
              </a:rPr>
              <a:t>，</a:t>
            </a:r>
            <a:r>
              <a:rPr lang="en-US" altLang="zh-CN" sz="2000" dirty="0">
                <a:sym typeface="+mn-ea"/>
              </a:rPr>
              <a:t>V</a:t>
            </a:r>
            <a:r>
              <a:rPr lang="zh-CN" altLang="en-US" sz="2000" dirty="0">
                <a:sym typeface="+mn-ea"/>
              </a:rPr>
              <a:t>等形式的参数常于表示泛型</a:t>
            </a:r>
            <a:endParaRPr lang="zh-CN" altLang="en-US" sz="2000" dirty="0">
              <a:sym typeface="+mn-ea"/>
            </a:endParaRPr>
          </a:p>
          <a:p>
            <a:pPr marL="0" indent="0" algn="l">
              <a:lnSpc>
                <a:spcPct val="120000"/>
              </a:lnSpc>
              <a:buNone/>
            </a:pPr>
            <a:r>
              <a:rPr lang="zh-CN" altLang="en-US" sz="2000" dirty="0">
                <a:sym typeface="+mn-ea"/>
              </a:rPr>
              <a:t>(</a:t>
            </a:r>
            <a:r>
              <a:rPr lang="en-US" altLang="zh-CN" sz="2000" dirty="0">
                <a:sym typeface="+mn-ea"/>
              </a:rPr>
              <a:t>3</a:t>
            </a:r>
            <a:r>
              <a:rPr lang="zh-CN" altLang="en-US" sz="2000" dirty="0">
                <a:sym typeface="+mn-ea"/>
              </a:rPr>
              <a:t>)在泛型类中使用泛型的方法无需再声明泛型</a:t>
            </a:r>
            <a:endParaRPr lang="zh-CN" altLang="en-US" sz="2000" dirty="0">
              <a:sym typeface="+mn-ea"/>
            </a:endParaRPr>
          </a:p>
          <a:p>
            <a:pPr marL="0" indent="0" algn="l">
              <a:lnSpc>
                <a:spcPct val="120000"/>
              </a:lnSpc>
              <a:buNone/>
            </a:pPr>
            <a:r>
              <a:rPr lang="zh-CN" altLang="en-US" sz="2000" dirty="0">
                <a:sym typeface="+mn-ea"/>
              </a:rPr>
              <a:t>(</a:t>
            </a:r>
            <a:r>
              <a:rPr lang="en-US" altLang="zh-CN" sz="2000" dirty="0">
                <a:sym typeface="+mn-ea"/>
              </a:rPr>
              <a:t>4</a:t>
            </a:r>
            <a:r>
              <a:rPr lang="zh-CN" altLang="en-US" sz="2000" dirty="0">
                <a:sym typeface="+mn-ea"/>
              </a:rPr>
              <a:t>)是否拥有泛型方法，与其所在的类是否泛型类没有关系。要定义泛型方法，只需将泛型参数列表置于返回值前。</a:t>
            </a:r>
            <a:endParaRPr lang="zh-CN" altLang="en-US" sz="2000" dirty="0">
              <a:sym typeface="+mn-ea"/>
            </a:endParaRPr>
          </a:p>
          <a:p>
            <a:endParaRPr lang="zh-CN" altLang="en-US" sz="2000"/>
          </a:p>
        </p:txBody>
      </p:sp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知识点</a:t>
            </a:r>
            <a:r>
              <a:rPr lang="en-US" altLang="zh-CN">
                <a:sym typeface="+mn-ea"/>
              </a:rPr>
              <a:t>3-</a:t>
            </a:r>
            <a:r>
              <a:rPr lang="zh-CN" altLang="en-US">
                <a:sym typeface="+mn-ea"/>
              </a:rPr>
              <a:t>泛型方法</a:t>
            </a:r>
            <a:endParaRPr lang="zh-CN" altLang="en-US"/>
          </a:p>
        </p:txBody>
      </p:sp>
      <p:pic>
        <p:nvPicPr>
          <p:cNvPr id="3" name="内容占位符 -214748260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59740" y="783590"/>
            <a:ext cx="9837420" cy="54489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2850</Words>
  <Application>WPS 演示</Application>
  <PresentationFormat>宽屏</PresentationFormat>
  <Paragraphs>270</Paragraphs>
  <Slides>19</Slides>
  <Notes>33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微软雅黑 Light</vt:lpstr>
      <vt:lpstr>黑体</vt:lpstr>
      <vt:lpstr>Arial Unicode MS</vt:lpstr>
      <vt:lpstr>Calibri</vt:lpstr>
      <vt:lpstr>等线</vt:lpstr>
      <vt:lpstr>Office 主题</vt:lpstr>
      <vt:lpstr>Paint.Picture</vt:lpstr>
      <vt:lpstr>泛型</vt:lpstr>
      <vt:lpstr>本章目标</vt:lpstr>
      <vt:lpstr>知识点1-泛型的概念与优势</vt:lpstr>
      <vt:lpstr>知识点1-泛型的概念与优势</vt:lpstr>
      <vt:lpstr>知识点1-泛型的概念与优势</vt:lpstr>
      <vt:lpstr>知识点2-泛型类</vt:lpstr>
      <vt:lpstr>知识点2-泛型类</vt:lpstr>
      <vt:lpstr>知识点3-泛型方法</vt:lpstr>
      <vt:lpstr>知识点3-泛型方法</vt:lpstr>
      <vt:lpstr>知识点4-泛型接口</vt:lpstr>
      <vt:lpstr>知识点5-类型通配符</vt:lpstr>
      <vt:lpstr>知识点5-类型通配符的上限</vt:lpstr>
      <vt:lpstr>知识点5-类型通配符的下限</vt:lpstr>
      <vt:lpstr>知识点6-类型擦除</vt:lpstr>
      <vt:lpstr>知识点6-类型擦除</vt:lpstr>
      <vt:lpstr>知识点6-类型擦除</vt:lpstr>
      <vt:lpstr>知识点6-类型擦除</vt:lpstr>
      <vt:lpstr>知识点6-类型擦除</vt:lpstr>
      <vt:lpstr>PowerPoint 演示文稿</vt:lpstr>
    </vt:vector>
  </TitlesOfParts>
  <Company>Baidu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Lv,Jiaoyan</dc:creator>
  <cp:lastModifiedBy>GuXue</cp:lastModifiedBy>
  <cp:revision>1169</cp:revision>
  <dcterms:created xsi:type="dcterms:W3CDTF">2014-03-19T14:07:00Z</dcterms:created>
  <dcterms:modified xsi:type="dcterms:W3CDTF">2021-01-25T05:19:52Z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