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bmp" ContentType="image/bmp"/>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1520" r:id="rId3"/>
    <p:sldId id="1367" r:id="rId5"/>
    <p:sldId id="1519" r:id="rId6"/>
    <p:sldId id="1453" r:id="rId7"/>
    <p:sldId id="1372" r:id="rId8"/>
    <p:sldId id="1454" r:id="rId9"/>
    <p:sldId id="1370" r:id="rId10"/>
    <p:sldId id="1368" r:id="rId11"/>
    <p:sldId id="1396" r:id="rId12"/>
    <p:sldId id="1457" r:id="rId13"/>
    <p:sldId id="1521" r:id="rId14"/>
    <p:sldId id="1522" r:id="rId15"/>
    <p:sldId id="1523" r:id="rId16"/>
    <p:sldId id="1416" r:id="rId17"/>
    <p:sldId id="1524" r:id="rId18"/>
    <p:sldId id="1461" r:id="rId19"/>
    <p:sldId id="1525" r:id="rId20"/>
    <p:sldId id="1526" r:id="rId21"/>
    <p:sldId id="1462" r:id="rId22"/>
    <p:sldId id="1464" r:id="rId23"/>
    <p:sldId id="1527" r:id="rId24"/>
    <p:sldId id="1487" r:id="rId25"/>
    <p:sldId id="1466" r:id="rId26"/>
    <p:sldId id="1528" r:id="rId27"/>
    <p:sldId id="1471" r:id="rId28"/>
    <p:sldId id="1474" r:id="rId29"/>
    <p:sldId id="1529" r:id="rId30"/>
    <p:sldId id="1530" r:id="rId31"/>
    <p:sldId id="1402" r:id="rId32"/>
    <p:sldId id="1475" r:id="rId33"/>
    <p:sldId id="1505" r:id="rId34"/>
    <p:sldId id="1511" r:id="rId35"/>
    <p:sldId id="1531" r:id="rId36"/>
    <p:sldId id="1261" r:id="rId37"/>
    <p:sldId id="1512" r:id="rId38"/>
    <p:sldId id="1260" r:id="rId39"/>
    <p:sldId id="1533" r:id="rId40"/>
    <p:sldId id="1476" r:id="rId41"/>
    <p:sldId id="1429" r:id="rId42"/>
    <p:sldId id="1514" r:id="rId43"/>
    <p:sldId id="143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276A83"/>
    <a:srgbClr val="FD3AD1"/>
    <a:srgbClr val="C3C000"/>
    <a:srgbClr val="595959"/>
    <a:srgbClr val="379C35"/>
    <a:srgbClr val="AE0B0B"/>
    <a:srgbClr val="269999"/>
    <a:srgbClr val="C56883"/>
    <a:srgbClr val="B827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88" autoAdjust="0"/>
    <p:restoredTop sz="93939" autoAdjust="0"/>
  </p:normalViewPr>
  <p:slideViewPr>
    <p:cSldViewPr snapToGrid="0">
      <p:cViewPr varScale="1">
        <p:scale>
          <a:sx n="64" d="100"/>
          <a:sy n="64" d="100"/>
        </p:scale>
        <p:origin x="220" y="48"/>
      </p:cViewPr>
      <p:guideLst>
        <p:guide orient="horz" pos="2159"/>
        <p:guide pos="3754"/>
      </p:guideLst>
    </p:cSldViewPr>
  </p:slideViewPr>
  <p:outlineViewPr>
    <p:cViewPr>
      <p:scale>
        <a:sx n="33" d="100"/>
        <a:sy n="33" d="100"/>
      </p:scale>
      <p:origin x="0" y="-4608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本节引言</a:t>
            </a:r>
            <a:r>
              <a:rPr lang="en-US" altLang="zh-CN" dirty="0"/>
              <a:t>】</a:t>
            </a:r>
            <a:endParaRPr lang="en-US" altLang="zh-CN" dirty="0"/>
          </a:p>
          <a:p>
            <a:r>
              <a:rPr lang="zh-CN" altLang="en-US" dirty="0"/>
              <a:t>在本章的第一节中，我们为大家介绍了一些基础的数据结构，可以发现，我们构建的符合数据结构的主要功能都是为了描述一个群体并对其进行统一管理，例如线性表中的链表，可以突破构建时的大小设定，动态的向其中加入新元素，而栈和队列在线性表的基础上加以了更为严格的数据访问规则。我们已经可以通过代码实现这些简单的集合结构。而</a:t>
            </a:r>
            <a:r>
              <a:rPr lang="en-US" altLang="zh-CN" dirty="0"/>
              <a:t>JDK</a:t>
            </a:r>
            <a:r>
              <a:rPr lang="zh-CN" altLang="en-US" dirty="0"/>
              <a:t>本身为了解放开发人员的时间，提高效率，内置了一个集合框架可以帮助我们快速编写应用程序，通过大量测试的内置实现也提供了更好的性能和安全性保证。本节将详细描述这个内置的集合框架。</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dirty="0">
                <a:sym typeface="+mn-ea"/>
              </a:rPr>
              <a:t>     </a:t>
            </a:r>
            <a:r>
              <a:rPr lang="zh-CN" altLang="en-US" dirty="0">
                <a:sym typeface="+mn-ea"/>
              </a:rPr>
              <a:t>迭代是取出集合中元素的一种方式</a:t>
            </a:r>
            <a:r>
              <a:rPr lang="en-US" altLang="zh-CN" dirty="0">
                <a:sym typeface="+mn-ea"/>
              </a:rPr>
              <a:t>2</a:t>
            </a:r>
            <a:r>
              <a:rPr lang="zh-CN" altLang="en-US" dirty="0">
                <a:sym typeface="+mn-ea"/>
              </a:rPr>
              <a:t>。</a:t>
            </a:r>
            <a:endParaRPr lang="zh-CN" altLang="en-US" dirty="0"/>
          </a:p>
          <a:p>
            <a:pPr marL="0" lvl="1" indent="0">
              <a:buNone/>
            </a:pPr>
            <a:r>
              <a:rPr lang="zh-CN" altLang="en-US" dirty="0">
                <a:sym typeface="+mn-ea"/>
              </a:rPr>
              <a:t>    使用迭代器对</a:t>
            </a:r>
            <a:r>
              <a:rPr lang="en-US" altLang="zh-CN" dirty="0">
                <a:sym typeface="+mn-ea"/>
              </a:rPr>
              <a:t>Collection</a:t>
            </a:r>
            <a:r>
              <a:rPr lang="zh-CN" altLang="en-US" dirty="0">
                <a:sym typeface="+mn-ea"/>
              </a:rPr>
              <a:t>遍历形式：</a:t>
            </a:r>
            <a:endParaRPr lang="en-US" altLang="zh-CN" dirty="0">
              <a:solidFill>
                <a:schemeClr val="tx1"/>
              </a:solidFill>
            </a:endParaRPr>
          </a:p>
          <a:p>
            <a:pPr marL="0" lvl="1">
              <a:spcBef>
                <a:spcPts val="1000"/>
              </a:spcBef>
              <a:buNone/>
            </a:pPr>
            <a:r>
              <a:rPr lang="en-US" altLang="zh-CN" dirty="0">
                <a:sym typeface="+mn-ea"/>
              </a:rPr>
              <a:t>     for(</a:t>
            </a:r>
            <a:r>
              <a:rPr lang="en-US" altLang="zh-CN" dirty="0">
                <a:sym typeface="+mn-ea"/>
              </a:rPr>
              <a:t> Iterator  </a:t>
            </a:r>
            <a:r>
              <a:rPr lang="zh-CN" altLang="en-US" dirty="0">
                <a:sym typeface="+mn-ea"/>
              </a:rPr>
              <a:t>变量名 </a:t>
            </a:r>
            <a:r>
              <a:rPr lang="en-US" altLang="zh-CN" dirty="0">
                <a:sym typeface="+mn-ea"/>
              </a:rPr>
              <a:t>= Collection</a:t>
            </a:r>
            <a:r>
              <a:rPr lang="zh-CN" altLang="en-US" dirty="0">
                <a:sym typeface="+mn-ea"/>
              </a:rPr>
              <a:t>对象</a:t>
            </a:r>
            <a:r>
              <a:rPr lang="en-US" altLang="zh-CN" dirty="0">
                <a:sym typeface="+mn-ea"/>
              </a:rPr>
              <a:t>.iterator() ; </a:t>
            </a:r>
            <a:r>
              <a:rPr lang="zh-CN" altLang="en-US" dirty="0">
                <a:sym typeface="+mn-ea"/>
              </a:rPr>
              <a:t>变量名</a:t>
            </a:r>
            <a:r>
              <a:rPr lang="en-US" altLang="zh-CN" dirty="0">
                <a:sym typeface="+mn-ea"/>
              </a:rPr>
              <a:t>.hasNext(); </a:t>
            </a:r>
            <a:r>
              <a:rPr lang="en-US" altLang="zh-CN" dirty="0">
                <a:sym typeface="+mn-ea"/>
              </a:rPr>
              <a:t>){</a:t>
            </a:r>
            <a:endParaRPr lang="en-US" altLang="zh-CN" dirty="0">
              <a:solidFill>
                <a:schemeClr val="tx1"/>
              </a:solidFill>
            </a:endParaRPr>
          </a:p>
          <a:p>
            <a:pPr marL="228600" lvl="1">
              <a:spcBef>
                <a:spcPts val="1000"/>
              </a:spcBef>
              <a:buNone/>
            </a:pPr>
            <a:r>
              <a:rPr lang="en-US" altLang="zh-CN" dirty="0">
                <a:sym typeface="+mn-ea"/>
              </a:rPr>
              <a:t>	             System.out.println(</a:t>
            </a:r>
            <a:r>
              <a:rPr lang="zh-CN" altLang="en-US" dirty="0">
                <a:sym typeface="+mn-ea"/>
              </a:rPr>
              <a:t>变量名</a:t>
            </a:r>
            <a:r>
              <a:rPr lang="en-US" altLang="zh-CN" dirty="0">
                <a:sym typeface="+mn-ea"/>
              </a:rPr>
              <a:t>.next() </a:t>
            </a:r>
            <a:r>
              <a:rPr lang="en-US" altLang="zh-CN" dirty="0">
                <a:sym typeface="+mn-ea"/>
              </a:rPr>
              <a:t>);</a:t>
            </a:r>
            <a:endParaRPr lang="en-US" altLang="zh-CN" dirty="0">
              <a:solidFill>
                <a:schemeClr val="tx1"/>
              </a:solidFill>
            </a:endParaRPr>
          </a:p>
          <a:p>
            <a:pPr marL="228600" lvl="1">
              <a:spcBef>
                <a:spcPts val="1000"/>
              </a:spcBef>
              <a:buNone/>
            </a:pPr>
            <a:r>
              <a:rPr lang="zh-CN" altLang="en-US" dirty="0">
                <a:sym typeface="+mn-ea"/>
              </a:rPr>
              <a:t>          ｝</a:t>
            </a:r>
            <a:endParaRPr lang="zh-CN" altLang="en-US" dirty="0">
              <a:solidFill>
                <a:schemeClr val="tx1"/>
              </a:solidFill>
            </a:endParaRPr>
          </a:p>
          <a:p>
            <a:pPr marL="228600" lvl="1">
              <a:spcBef>
                <a:spcPts val="1000"/>
              </a:spcBef>
              <a:buNone/>
            </a:pPr>
            <a:r>
              <a:rPr lang="en-US" altLang="zh-CN" dirty="0">
                <a:sym typeface="+mn-ea"/>
              </a:rPr>
              <a:t>    Iterator  </a:t>
            </a:r>
            <a:r>
              <a:rPr lang="zh-CN" altLang="en-US" dirty="0">
                <a:sym typeface="+mn-ea"/>
              </a:rPr>
              <a:t>变量名 </a:t>
            </a:r>
            <a:r>
              <a:rPr lang="en-US" altLang="zh-CN" dirty="0">
                <a:sym typeface="+mn-ea"/>
              </a:rPr>
              <a:t>=null;</a:t>
            </a:r>
            <a:endParaRPr lang="zh-CN" altLang="en-US" dirty="0">
              <a:solidFill>
                <a:schemeClr val="tx1"/>
              </a:solidFill>
            </a:endParaRPr>
          </a:p>
          <a:p>
            <a:pPr marL="0" lvl="1">
              <a:spcBef>
                <a:spcPts val="1000"/>
              </a:spcBef>
              <a:buNone/>
            </a:pPr>
            <a:r>
              <a:rPr lang="en-US" altLang="zh-CN" dirty="0">
                <a:sym typeface="+mn-ea"/>
              </a:rPr>
              <a:t>    for(  </a:t>
            </a:r>
            <a:r>
              <a:rPr lang="zh-CN" altLang="en-US" dirty="0">
                <a:sym typeface="+mn-ea"/>
              </a:rPr>
              <a:t>变量名 </a:t>
            </a:r>
            <a:r>
              <a:rPr lang="en-US" altLang="zh-CN" dirty="0">
                <a:sym typeface="+mn-ea"/>
              </a:rPr>
              <a:t>= Collection</a:t>
            </a:r>
            <a:r>
              <a:rPr lang="zh-CN" altLang="en-US" dirty="0">
                <a:sym typeface="+mn-ea"/>
              </a:rPr>
              <a:t>对象</a:t>
            </a:r>
            <a:r>
              <a:rPr lang="en-US" altLang="zh-CN" dirty="0">
                <a:sym typeface="+mn-ea"/>
              </a:rPr>
              <a:t>.iterator() ; </a:t>
            </a:r>
            <a:r>
              <a:rPr lang="zh-CN" altLang="en-US" dirty="0">
                <a:sym typeface="+mn-ea"/>
              </a:rPr>
              <a:t>变量名</a:t>
            </a:r>
            <a:r>
              <a:rPr lang="en-US" altLang="zh-CN" dirty="0">
                <a:sym typeface="+mn-ea"/>
              </a:rPr>
              <a:t>.hasNext(); ){</a:t>
            </a:r>
            <a:endParaRPr lang="en-US" altLang="zh-CN" dirty="0">
              <a:solidFill>
                <a:schemeClr val="tx1"/>
              </a:solidFill>
            </a:endParaRPr>
          </a:p>
          <a:p>
            <a:pPr marL="228600" lvl="1">
              <a:spcBef>
                <a:spcPts val="1000"/>
              </a:spcBef>
              <a:buNone/>
            </a:pPr>
            <a:r>
              <a:rPr lang="en-US" altLang="zh-CN" dirty="0">
                <a:sym typeface="+mn-ea"/>
              </a:rPr>
              <a:t>	             System.out.println(</a:t>
            </a:r>
            <a:r>
              <a:rPr lang="zh-CN" altLang="en-US" dirty="0">
                <a:sym typeface="+mn-ea"/>
              </a:rPr>
              <a:t>变量名</a:t>
            </a:r>
            <a:r>
              <a:rPr lang="en-US" altLang="zh-CN" dirty="0">
                <a:sym typeface="+mn-ea"/>
              </a:rPr>
              <a:t>.next() );</a:t>
            </a:r>
            <a:endParaRPr lang="en-US" altLang="zh-CN" dirty="0">
              <a:solidFill>
                <a:schemeClr val="tx1"/>
              </a:solidFill>
            </a:endParaRPr>
          </a:p>
          <a:p>
            <a:pPr marL="228600" lvl="1">
              <a:spcBef>
                <a:spcPts val="1000"/>
              </a:spcBef>
              <a:buNone/>
            </a:pPr>
            <a:r>
              <a:rPr lang="zh-CN" altLang="en-US" dirty="0">
                <a:sym typeface="+mn-ea"/>
              </a:rPr>
              <a:t>          ｝</a:t>
            </a:r>
            <a:endParaRPr lang="en-US" altLang="zh-CN" dirty="0">
              <a:solidFill>
                <a:schemeClr val="tx1"/>
              </a:solidFill>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案例</a:t>
            </a:r>
            <a:r>
              <a:rPr lang="en-US" altLang="zh-CN"/>
              <a:t>2</a:t>
            </a:r>
            <a:r>
              <a:rPr lang="zh-CN" altLang="en-US"/>
              <a:t>：</a:t>
            </a:r>
            <a:r>
              <a:rPr lang="zh-CN" altLang="en-US"/>
              <a:t>作者对应一本图书</a:t>
            </a:r>
            <a:endParaRPr lang="zh-CN" altLang="en-US"/>
          </a:p>
          <a:p>
            <a:r>
              <a:rPr lang="zh-CN" altLang="en-US"/>
              <a:t>案例</a:t>
            </a:r>
            <a:r>
              <a:rPr lang="en-US" altLang="zh-CN"/>
              <a:t>3</a:t>
            </a:r>
            <a:r>
              <a:rPr lang="zh-CN" altLang="en-US"/>
              <a:t>：</a:t>
            </a:r>
            <a:r>
              <a:rPr lang="zh-CN" altLang="en-US"/>
              <a:t>作者对应多本图书</a:t>
            </a:r>
            <a:endParaRPr lang="zh-CN" altLang="en-US"/>
          </a:p>
          <a:p>
            <a:r>
              <a:rPr lang="zh-CN" altLang="en-US"/>
              <a:t>底层实现原理</a:t>
            </a:r>
            <a:endParaRPr lang="zh-CN" altLang="en-US"/>
          </a:p>
          <a:p>
            <a:r>
              <a:rPr lang="zh-CN" altLang="en-US"/>
              <a:t>源码分析</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hyperlink" Target="http://tool.oschina.net/uploads/apidocs/jdk-zh/java/util/LinkedList.html" TargetMode="Externa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image" Target="../media/image16.wmf"/><Relationship Id="rId5" Type="http://schemas.openxmlformats.org/officeDocument/2006/relationships/oleObject" Target="../embeddings/oleObject2.bin"/><Relationship Id="rId4" Type="http://schemas.openxmlformats.org/officeDocument/2006/relationships/image" Target="../media/image15.bmp"/><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List、Set与Map</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5</a:t>
            </a:r>
            <a:r>
              <a:rPr lang="zh-CN" altLang="en-US" dirty="0"/>
              <a:t>：</a:t>
            </a:r>
            <a:r>
              <a:rPr lang="en-US" altLang="zh-CN" dirty="0">
                <a:sym typeface="+mn-ea"/>
              </a:rPr>
              <a:t>List</a:t>
            </a:r>
            <a:r>
              <a:rPr lang="zh-CN" altLang="en-US" dirty="0">
                <a:sym typeface="+mn-ea"/>
              </a:rPr>
              <a:t>接口实现类</a:t>
            </a:r>
            <a:endParaRPr lang="zh-CN" altLang="en-US" dirty="0"/>
          </a:p>
        </p:txBody>
      </p:sp>
      <p:sp>
        <p:nvSpPr>
          <p:cNvPr id="3" name="内容占位符 2"/>
          <p:cNvSpPr>
            <a:spLocks noGrp="1"/>
          </p:cNvSpPr>
          <p:nvPr>
            <p:ph idx="1"/>
          </p:nvPr>
        </p:nvSpPr>
        <p:spPr>
          <a:xfrm>
            <a:off x="186690" y="899160"/>
            <a:ext cx="11791950" cy="5800725"/>
          </a:xfrm>
        </p:spPr>
        <p:txBody>
          <a:bodyPr>
            <a:normAutofit/>
          </a:bodyPr>
          <a:lstStyle/>
          <a:p>
            <a:r>
              <a:rPr lang="en-US" altLang="zh-CN" dirty="0">
                <a:sym typeface="+mn-ea"/>
              </a:rPr>
              <a:t>List</a:t>
            </a:r>
            <a:r>
              <a:rPr lang="zh-CN" altLang="en-US" dirty="0">
                <a:sym typeface="+mn-ea"/>
              </a:rPr>
              <a:t>接口为</a:t>
            </a:r>
            <a:r>
              <a:rPr lang="en-US" altLang="zh-CN" dirty="0">
                <a:sym typeface="+mn-ea"/>
              </a:rPr>
              <a:t>Collection</a:t>
            </a:r>
            <a:r>
              <a:rPr lang="zh-CN" altLang="en-US" dirty="0">
                <a:sym typeface="+mn-ea"/>
              </a:rPr>
              <a:t>子接口。</a:t>
            </a:r>
            <a:r>
              <a:rPr lang="en-US" altLang="zh-CN" dirty="0">
                <a:sym typeface="+mn-ea"/>
              </a:rPr>
              <a:t>List</a:t>
            </a:r>
            <a:r>
              <a:rPr lang="zh-CN" altLang="en-US" dirty="0">
                <a:sym typeface="+mn-ea"/>
              </a:rPr>
              <a:t>所代表的是</a:t>
            </a:r>
            <a:r>
              <a:rPr lang="zh-CN" altLang="en-US" b="1" dirty="0">
                <a:solidFill>
                  <a:srgbClr val="C00000"/>
                </a:solidFill>
                <a:sym typeface="+mn-ea"/>
              </a:rPr>
              <a:t>有序的</a:t>
            </a:r>
            <a:r>
              <a:rPr lang="en-US" altLang="zh-CN" dirty="0">
                <a:sym typeface="+mn-ea"/>
              </a:rPr>
              <a:t>Collection</a:t>
            </a:r>
            <a:endParaRPr lang="en-US" altLang="zh-CN" dirty="0"/>
          </a:p>
          <a:p>
            <a:r>
              <a:rPr lang="zh-CN" altLang="en-US" dirty="0">
                <a:cs typeface="微软雅黑 Light" panose="020B0502040204020203" pitchFamily="34" charset="-122"/>
                <a:sym typeface="+mn-ea"/>
              </a:rPr>
              <a:t>List接口位置</a:t>
            </a:r>
            <a:r>
              <a:rPr lang="en-US" altLang="zh-CN" dirty="0">
                <a:cs typeface="微软雅黑 Light" panose="020B0502040204020203" pitchFamily="34" charset="-122"/>
                <a:sym typeface="+mn-ea"/>
              </a:rPr>
              <a:t>java.util.List</a:t>
            </a:r>
            <a:r>
              <a:rPr lang="zh-CN" altLang="en-US" dirty="0">
                <a:cs typeface="微软雅黑 Light" panose="020B0502040204020203" pitchFamily="34" charset="-122"/>
                <a:sym typeface="+mn-ea"/>
              </a:rPr>
              <a:t>下</a:t>
            </a:r>
            <a:endParaRPr lang="en-US" altLang="zh-CN" dirty="0">
              <a:cs typeface="微软雅黑 Light" panose="020B0502040204020203" pitchFamily="34" charset="-122"/>
            </a:endParaRPr>
          </a:p>
          <a:p>
            <a:r>
              <a:rPr lang="zh-CN" altLang="en-US" dirty="0">
                <a:cs typeface="微软雅黑 Light" panose="020B0502040204020203" pitchFamily="34" charset="-122"/>
                <a:sym typeface="+mn-ea"/>
              </a:rPr>
              <a:t>List接口中实现类</a:t>
            </a:r>
            <a:r>
              <a:rPr lang="zh-CN" altLang="en-US" dirty="0">
                <a:cs typeface="微软雅黑 Light" panose="020B0502040204020203" pitchFamily="34" charset="-122"/>
              </a:rPr>
              <a:t>：</a:t>
            </a:r>
            <a:endParaRPr lang="en-US" altLang="zh-CN" dirty="0">
              <a:cs typeface="微软雅黑 Light" panose="020B0502040204020203" pitchFamily="34" charset="-122"/>
            </a:endParaRPr>
          </a:p>
          <a:p>
            <a:pPr lvl="1"/>
            <a:r>
              <a:rPr lang="zh-CN" altLang="en-US" dirty="0">
                <a:cs typeface="微软雅黑 Light" panose="020B0502040204020203" pitchFamily="34" charset="-122"/>
                <a:sym typeface="+mn-ea"/>
              </a:rPr>
              <a:t>ArrayList：线程不安全，</a:t>
            </a:r>
            <a:r>
              <a:rPr lang="zh-CN" altLang="en-US" dirty="0">
                <a:cs typeface="微软雅黑 Light" panose="020B0502040204020203" pitchFamily="34" charset="-122"/>
                <a:sym typeface="+mn-ea"/>
              </a:rPr>
              <a:t>底层使用数组实现</a:t>
            </a:r>
            <a:r>
              <a:rPr lang="zh-CN" altLang="en-US" dirty="0">
                <a:cs typeface="微软雅黑 Light" panose="020B0502040204020203" pitchFamily="34" charset="-122"/>
                <a:sym typeface="+mn-ea"/>
              </a:rPr>
              <a:t>，可变长度，查询速度快，增删慢</a:t>
            </a:r>
            <a:endParaRPr lang="zh-CN" altLang="en-US" dirty="0">
              <a:cs typeface="微软雅黑 Light" panose="020B0502040204020203" pitchFamily="34" charset="-122"/>
              <a:sym typeface="+mn-ea"/>
            </a:endParaRPr>
          </a:p>
          <a:p>
            <a:pPr lvl="1"/>
            <a:r>
              <a:rPr lang="zh-CN" altLang="en-US" dirty="0">
                <a:cs typeface="微软雅黑 Light" panose="020B0502040204020203" pitchFamily="34" charset="-122"/>
                <a:sym typeface="+mn-ea"/>
              </a:rPr>
              <a:t>LinkedList：链表结构，底层使用链表实现，</a:t>
            </a:r>
            <a:r>
              <a:rPr lang="zh-CN" altLang="en-US" dirty="0">
                <a:cs typeface="微软雅黑 Light" panose="020B0502040204020203" pitchFamily="34" charset="-122"/>
                <a:sym typeface="+mn-ea"/>
              </a:rPr>
              <a:t>可变长度，</a:t>
            </a:r>
            <a:r>
              <a:rPr lang="zh-CN" altLang="en-US" dirty="0">
                <a:cs typeface="微软雅黑 Light" panose="020B0502040204020203" pitchFamily="34" charset="-122"/>
                <a:sym typeface="+mn-ea"/>
              </a:rPr>
              <a:t>增删速度快，增删快</a:t>
            </a:r>
            <a:endParaRPr lang="zh-CN" altLang="en-US" dirty="0">
              <a:cs typeface="微软雅黑 Light" panose="020B0502040204020203" pitchFamily="34" charset="-122"/>
              <a:sym typeface="+mn-ea"/>
            </a:endParaRPr>
          </a:p>
          <a:p>
            <a:pPr lvl="1"/>
            <a:r>
              <a:rPr lang="zh-CN" altLang="en-US" dirty="0">
                <a:cs typeface="微软雅黑 Light" panose="020B0502040204020203" pitchFamily="34" charset="-122"/>
                <a:sym typeface="+mn-ea"/>
              </a:rPr>
              <a:t>Vector：底层使用数组实现，线程安全，但速度慢，已被ArrayList替代</a:t>
            </a:r>
            <a:endParaRPr lang="zh-CN" altLang="en-US" dirty="0">
              <a:cs typeface="微软雅黑 Light" panose="020B0502040204020203" pitchFamily="34" charset="-122"/>
              <a:sym typeface="+mn-ea"/>
            </a:endParaRPr>
          </a:p>
          <a:p>
            <a:pPr lvl="1"/>
            <a:r>
              <a:rPr lang="zh-CN" altLang="en-US" dirty="0">
                <a:cs typeface="微软雅黑 Light" panose="020B0502040204020203" pitchFamily="34" charset="-122"/>
                <a:sym typeface="+mn-ea"/>
              </a:rPr>
              <a:t>Stack</a:t>
            </a:r>
            <a:r>
              <a:rPr lang="en-US" altLang="zh-CN" dirty="0">
                <a:cs typeface="微软雅黑 Light" panose="020B0502040204020203" pitchFamily="34" charset="-122"/>
                <a:sym typeface="+mn-ea"/>
              </a:rPr>
              <a:t>: 先进后出, </a:t>
            </a:r>
            <a:r>
              <a:rPr lang="zh-CN" altLang="en-US" dirty="0">
                <a:cs typeface="微软雅黑 Light" panose="020B0502040204020203" pitchFamily="34" charset="-122"/>
                <a:sym typeface="+mn-ea"/>
              </a:rPr>
              <a:t>底层</a:t>
            </a:r>
            <a:r>
              <a:rPr lang="en-US" altLang="zh-CN" dirty="0">
                <a:cs typeface="微软雅黑 Light" panose="020B0502040204020203" pitchFamily="34" charset="-122"/>
                <a:sym typeface="+mn-ea"/>
              </a:rPr>
              <a:t>调用Vector类中方法，数组实现</a:t>
            </a:r>
            <a:endParaRPr lang="en-US" altLang="zh-CN" dirty="0">
              <a:cs typeface="微软雅黑 Light" panose="020B0502040204020203" pitchFamily="34" charset="-122"/>
              <a:sym typeface="+mn-ea"/>
            </a:endParaRPr>
          </a:p>
          <a:p>
            <a:endParaRPr lang="zh-CN" altLang="en-US" dirty="0">
              <a:cs typeface="微软雅黑 Light" panose="020B0502040204020203" pitchFamily="34" charset="-122"/>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-ArrayList</a:t>
            </a:r>
            <a:endParaRPr lang="en-US" altLang="zh-CN" dirty="0">
              <a:sym typeface="+mn-ea"/>
            </a:endParaRPr>
          </a:p>
        </p:txBody>
      </p:sp>
      <p:sp>
        <p:nvSpPr>
          <p:cNvPr id="3" name="内容占位符 2"/>
          <p:cNvSpPr>
            <a:spLocks noGrp="1"/>
          </p:cNvSpPr>
          <p:nvPr>
            <p:ph idx="1"/>
          </p:nvPr>
        </p:nvSpPr>
        <p:spPr/>
        <p:txBody>
          <a:bodyPr/>
          <a:p>
            <a:r>
              <a:rPr lang="en-US" altLang="zh-CN"/>
              <a:t>ArrayList</a:t>
            </a:r>
            <a:r>
              <a:rPr lang="zh-CN" altLang="en-US"/>
              <a:t>：有序插入，可重复</a:t>
            </a:r>
            <a:endParaRPr lang="zh-CN" altLang="en-US"/>
          </a:p>
          <a:p>
            <a:r>
              <a:rPr lang="en-US" altLang="zh-CN" dirty="0">
                <a:sym typeface="+mn-ea"/>
              </a:rPr>
              <a:t>List</a:t>
            </a:r>
            <a:r>
              <a:rPr lang="zh-CN" altLang="en-US" dirty="0">
                <a:sym typeface="+mn-ea"/>
              </a:rPr>
              <a:t>在</a:t>
            </a:r>
            <a:r>
              <a:rPr lang="en-US" altLang="zh-CN" dirty="0">
                <a:sym typeface="+mn-ea"/>
              </a:rPr>
              <a:t>Collection</a:t>
            </a:r>
            <a:r>
              <a:rPr lang="zh-CN" altLang="en-US" dirty="0">
                <a:sym typeface="+mn-ea"/>
              </a:rPr>
              <a:t>的基础上扩展了一些重要方法：</a:t>
            </a:r>
            <a:endParaRPr lang="zh-CN" altLang="en-US" dirty="0"/>
          </a:p>
          <a:p>
            <a:endParaRPr lang="zh-CN" altLang="en-US"/>
          </a:p>
          <a:p>
            <a:endParaRPr lang="zh-CN" altLang="en-US"/>
          </a:p>
          <a:p>
            <a:endParaRPr lang="zh-CN" altLang="en-US"/>
          </a:p>
          <a:p>
            <a:endParaRPr lang="zh-CN" altLang="en-US"/>
          </a:p>
          <a:p>
            <a:endParaRPr lang="zh-CN" altLang="en-US"/>
          </a:p>
        </p:txBody>
      </p:sp>
      <p:graphicFrame>
        <p:nvGraphicFramePr>
          <p:cNvPr id="4" name="内容占位符 3"/>
          <p:cNvGraphicFramePr/>
          <p:nvPr>
            <p:custDataLst>
              <p:tags r:id="rId1"/>
            </p:custDataLst>
          </p:nvPr>
        </p:nvGraphicFramePr>
        <p:xfrm>
          <a:off x="345956" y="2451908"/>
          <a:ext cx="11792069" cy="3672840"/>
        </p:xfrm>
        <a:graphic>
          <a:graphicData uri="http://schemas.openxmlformats.org/drawingml/2006/table">
            <a:tbl>
              <a:tblPr firstRow="1" bandRow="1">
                <a:tableStyleId>{93296810-A885-4BE3-A3E7-6D5BEEA58F35}</a:tableStyleId>
              </a:tblPr>
              <a:tblGrid>
                <a:gridCol w="4173100"/>
                <a:gridCol w="7618969"/>
              </a:tblGrid>
              <a:tr h="457200">
                <a:tc>
                  <a:txBody>
                    <a:bodyPr/>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pPr>
                        <a:buNone/>
                      </a:pPr>
                      <a:r>
                        <a:rPr lang="en-US" altLang="zh-CN" sz="1800" dirty="0">
                          <a:latin typeface="微软雅黑" panose="020B0503020204020204" pitchFamily="34" charset="-122"/>
                          <a:ea typeface="微软雅黑" panose="020B0503020204020204" pitchFamily="34" charset="-122"/>
                          <a:sym typeface="+mn-ea"/>
                        </a:rPr>
                        <a:t>boolean add(E element)</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sz="1800" dirty="0">
                          <a:latin typeface="微软雅黑" panose="020B0503020204020204" pitchFamily="34" charset="-122"/>
                          <a:ea typeface="微软雅黑" panose="020B0503020204020204" pitchFamily="34" charset="-122"/>
                          <a:sym typeface="+mn-ea"/>
                        </a:rPr>
                        <a:t>在列表的末尾顺序添加元素，起始索引位置从0开始</a:t>
                      </a:r>
                      <a:endParaRPr lang="zh-CN" altLang="en-US" dirty="0">
                        <a:latin typeface="微软雅黑" panose="020B0503020204020204" pitchFamily="34" charset="-122"/>
                        <a:ea typeface="微软雅黑" panose="020B0503020204020204" pitchFamily="34" charset="-122"/>
                      </a:endParaRPr>
                    </a:p>
                  </a:txBody>
                  <a:tcPr/>
                </a:tc>
              </a:tr>
              <a:tr h="370840">
                <a:tc>
                  <a:txBody>
                    <a:bodyPr/>
                    <a:p>
                      <a:r>
                        <a:rPr lang="en-US" altLang="zh-CN" dirty="0">
                          <a:latin typeface="微软雅黑" panose="020B0503020204020204" pitchFamily="34" charset="-122"/>
                          <a:ea typeface="微软雅黑" panose="020B0503020204020204" pitchFamily="34" charset="-122"/>
                        </a:rPr>
                        <a:t>void add(</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 E element)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在列表的指定位置插入指定元素</a:t>
                      </a:r>
                      <a:endParaRPr lang="zh-CN" altLang="en-US" dirty="0">
                        <a:latin typeface="微软雅黑" panose="020B0503020204020204" pitchFamily="34" charset="-122"/>
                        <a:ea typeface="微软雅黑" panose="020B0503020204020204" pitchFamily="34" charset="-122"/>
                      </a:endParaRPr>
                    </a:p>
                  </a:txBody>
                  <a:tcPr/>
                </a:tc>
              </a:tr>
              <a:tr h="370840">
                <a:tc>
                  <a:txBody>
                    <a:bodyPr/>
                    <a:p>
                      <a:pPr>
                        <a:buNone/>
                      </a:pPr>
                      <a:r>
                        <a:rPr lang="zh-CN" altLang="en-US" dirty="0">
                          <a:latin typeface="微软雅黑" panose="020B0503020204020204" pitchFamily="34" charset="-122"/>
                          <a:ea typeface="微软雅黑" panose="020B0503020204020204" pitchFamily="34" charset="-122"/>
                        </a:rPr>
                        <a:t>E set(int index, E element)</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用指定的元素，替换此列表中指定位置的元素。 </a:t>
                      </a:r>
                      <a:endParaRPr lang="zh-CN" altLang="en-US" dirty="0">
                        <a:latin typeface="微软雅黑" panose="020B0503020204020204" pitchFamily="34" charset="-122"/>
                        <a:ea typeface="微软雅黑" panose="020B0503020204020204" pitchFamily="34" charset="-122"/>
                      </a:endParaRPr>
                    </a:p>
                  </a:txBody>
                  <a:tcPr/>
                </a:tc>
              </a:tr>
              <a:tr h="0">
                <a:tc>
                  <a:txBody>
                    <a:bodyPr/>
                    <a:p>
                      <a:r>
                        <a:rPr lang="en-US" altLang="zh-CN" dirty="0">
                          <a:latin typeface="微软雅黑" panose="020B0503020204020204" pitchFamily="34" charset="-122"/>
                          <a:ea typeface="微软雅黑" panose="020B0503020204020204" pitchFamily="34" charset="-122"/>
                        </a:rPr>
                        <a:t>E get(</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返回列表中指定位置的元素</a:t>
                      </a:r>
                      <a:endParaRPr lang="zh-CN" altLang="en-US" dirty="0">
                        <a:latin typeface="微软雅黑" panose="020B0503020204020204" pitchFamily="34" charset="-122"/>
                        <a:ea typeface="微软雅黑" panose="020B0503020204020204" pitchFamily="34" charset="-122"/>
                      </a:endParaRPr>
                    </a:p>
                  </a:txBody>
                  <a:tcPr/>
                </a:tc>
              </a:tr>
              <a:tr h="291592">
                <a:tc>
                  <a:txBody>
                    <a:bodyPr/>
                    <a:p>
                      <a:r>
                        <a:rPr lang="en-US" altLang="zh-CN" dirty="0">
                          <a:latin typeface="微软雅黑" panose="020B0503020204020204" pitchFamily="34" charset="-122"/>
                          <a:ea typeface="微软雅黑" panose="020B0503020204020204" pitchFamily="34" charset="-122"/>
                        </a:rPr>
                        <a:t>E remove(</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移除列表中指定位置的元素</a:t>
                      </a:r>
                      <a:endParaRPr lang="zh-CN" altLang="en-US" dirty="0">
                        <a:latin typeface="微软雅黑" panose="020B0503020204020204" pitchFamily="34" charset="-122"/>
                        <a:ea typeface="微软雅黑" panose="020B0503020204020204" pitchFamily="34" charset="-122"/>
                      </a:endParaRPr>
                    </a:p>
                  </a:txBody>
                  <a:tcPr/>
                </a:tc>
              </a:tr>
              <a:tr h="217424">
                <a:tc>
                  <a:txBody>
                    <a:bodyPr/>
                    <a:p>
                      <a:r>
                        <a:rPr lang="en-US" altLang="zh-CN" dirty="0">
                          <a:latin typeface="微软雅黑" panose="020B0503020204020204" pitchFamily="34" charset="-122"/>
                          <a:ea typeface="微软雅黑" panose="020B0503020204020204" pitchFamily="34" charset="-122"/>
                        </a:rPr>
                        <a:t>List&lt;E&gt; </a:t>
                      </a:r>
                      <a:r>
                        <a:rPr lang="en-US" altLang="zh-CN" dirty="0" err="1">
                          <a:latin typeface="微软雅黑" panose="020B0503020204020204" pitchFamily="34" charset="-122"/>
                          <a:ea typeface="微软雅黑" panose="020B0503020204020204" pitchFamily="34" charset="-122"/>
                        </a:rPr>
                        <a:t>subList</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fromIndex</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toIndex</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返回列表中指定的</a:t>
                      </a:r>
                      <a:r>
                        <a:rPr lang="en-US" altLang="zh-CN" dirty="0" err="1">
                          <a:latin typeface="微软雅黑" panose="020B0503020204020204" pitchFamily="34" charset="-122"/>
                          <a:ea typeface="微软雅黑" panose="020B0503020204020204" pitchFamily="34" charset="-122"/>
                        </a:rPr>
                        <a:t>fromIndex</a:t>
                      </a:r>
                      <a:r>
                        <a:rPr lang="zh-CN" altLang="en-US" dirty="0">
                          <a:latin typeface="微软雅黑" panose="020B0503020204020204" pitchFamily="34" charset="-122"/>
                          <a:ea typeface="微软雅黑" panose="020B0503020204020204" pitchFamily="34" charset="-122"/>
                        </a:rPr>
                        <a:t>（包括）和</a:t>
                      </a:r>
                      <a:r>
                        <a:rPr lang="en-US" altLang="zh-CN" dirty="0" err="1">
                          <a:latin typeface="微软雅黑" panose="020B0503020204020204" pitchFamily="34" charset="-122"/>
                          <a:ea typeface="微软雅黑" panose="020B0503020204020204" pitchFamily="34" charset="-122"/>
                        </a:rPr>
                        <a:t>toIndex</a:t>
                      </a:r>
                      <a:r>
                        <a:rPr lang="zh-CN" altLang="en-US" dirty="0">
                          <a:latin typeface="微软雅黑" panose="020B0503020204020204" pitchFamily="34" charset="-122"/>
                          <a:ea typeface="微软雅黑" panose="020B0503020204020204" pitchFamily="34" charset="-122"/>
                        </a:rPr>
                        <a:t>（不包括）之间的部分视图</a:t>
                      </a:r>
                      <a:endParaRPr lang="zh-CN" altLang="en-US" dirty="0">
                        <a:latin typeface="微软雅黑" panose="020B0503020204020204" pitchFamily="34" charset="-122"/>
                        <a:ea typeface="微软雅黑" panose="020B0503020204020204" pitchFamily="34" charset="-122"/>
                      </a:endParaRPr>
                    </a:p>
                  </a:txBody>
                  <a:tcPr/>
                </a:tc>
              </a:tr>
              <a:tr h="217424">
                <a:tc>
                  <a:txBody>
                    <a:bodyPr/>
                    <a:p>
                      <a:pPr>
                        <a:buNone/>
                      </a:pPr>
                      <a:r>
                        <a:rPr lang="zh-CN" altLang="en-US" dirty="0">
                          <a:latin typeface="微软雅黑" panose="020B0503020204020204" pitchFamily="34" charset="-122"/>
                          <a:ea typeface="微软雅黑" panose="020B0503020204020204" pitchFamily="34" charset="-122"/>
                        </a:rPr>
                        <a:t>int size()</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返回列表中的元素个数</a:t>
                      </a:r>
                      <a:endParaRPr lang="zh-CN" altLang="en-US" dirty="0">
                        <a:latin typeface="微软雅黑" panose="020B0503020204020204" pitchFamily="34" charset="-122"/>
                        <a:ea typeface="微软雅黑" panose="020B0503020204020204" pitchFamily="34" charset="-122"/>
                      </a:endParaRPr>
                    </a:p>
                  </a:txBody>
                  <a:tcPr/>
                </a:tc>
              </a:tr>
              <a:tr h="217424">
                <a:tc>
                  <a:txBody>
                    <a:bodyPr/>
                    <a:p>
                      <a:pPr>
                        <a:buNone/>
                      </a:pPr>
                      <a:r>
                        <a:rPr lang="zh-CN" altLang="en-US" dirty="0">
                          <a:latin typeface="微软雅黑" panose="020B0503020204020204" pitchFamily="34" charset="-122"/>
                          <a:ea typeface="微软雅黑" panose="020B0503020204020204" pitchFamily="34" charset="-122"/>
                        </a:rPr>
                        <a:t>boolean contains(Object o)</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判断列表中是否存在指定元素</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-ArrayList</a:t>
            </a:r>
            <a:endParaRPr lang="en-US" altLang="zh-CN" dirty="0">
              <a:sym typeface="+mn-ea"/>
            </a:endParaRPr>
          </a:p>
        </p:txBody>
      </p:sp>
      <p:sp>
        <p:nvSpPr>
          <p:cNvPr id="3" name="内容占位符 2"/>
          <p:cNvSpPr>
            <a:spLocks noGrp="1"/>
          </p:cNvSpPr>
          <p:nvPr>
            <p:ph idx="1"/>
          </p:nvPr>
        </p:nvSpPr>
        <p:spPr>
          <a:xfrm>
            <a:off x="199905" y="768237"/>
            <a:ext cx="11792070" cy="5448937"/>
          </a:xfrm>
        </p:spPr>
        <p:txBody>
          <a:bodyPr/>
          <a:p>
            <a:r>
              <a:rPr lang="zh-CN" altLang="en-US" dirty="0">
                <a:sym typeface="+mn-ea"/>
              </a:rPr>
              <a:t>构造方法：</a:t>
            </a:r>
            <a:endParaRPr lang="zh-CN" altLang="en-US" dirty="0">
              <a:sym typeface="+mn-ea"/>
            </a:endParaRPr>
          </a:p>
          <a:p>
            <a:endParaRPr lang="zh-CN" altLang="en-US" dirty="0">
              <a:sym typeface="+mn-ea"/>
            </a:endParaRPr>
          </a:p>
          <a:p>
            <a:endParaRPr lang="zh-CN" altLang="en-US" dirty="0">
              <a:sym typeface="+mn-ea"/>
            </a:endParaRPr>
          </a:p>
          <a:p>
            <a:r>
              <a:rPr lang="zh-CN" altLang="en-US" dirty="0">
                <a:sym typeface="+mn-ea"/>
              </a:rPr>
              <a:t>特点：</a:t>
            </a:r>
            <a:endParaRPr lang="zh-CN" altLang="en-US" dirty="0"/>
          </a:p>
          <a:p>
            <a:endParaRPr lang="zh-CN" altLang="en-US"/>
          </a:p>
          <a:p>
            <a:endParaRPr lang="zh-CN" altLang="en-US"/>
          </a:p>
          <a:p>
            <a:endParaRPr lang="zh-CN" altLang="en-US"/>
          </a:p>
        </p:txBody>
      </p:sp>
      <p:graphicFrame>
        <p:nvGraphicFramePr>
          <p:cNvPr id="5" name="内容占位符 3"/>
          <p:cNvGraphicFramePr/>
          <p:nvPr>
            <p:custDataLst>
              <p:tags r:id="rId1"/>
            </p:custDataLst>
          </p:nvPr>
        </p:nvGraphicFramePr>
        <p:xfrm>
          <a:off x="295791" y="1468928"/>
          <a:ext cx="11792069" cy="1569720"/>
        </p:xfrm>
        <a:graphic>
          <a:graphicData uri="http://schemas.openxmlformats.org/drawingml/2006/table">
            <a:tbl>
              <a:tblPr firstRow="1" bandRow="1">
                <a:tableStyleId>{93296810-A885-4BE3-A3E7-6D5BEEA58F35}</a:tableStyleId>
              </a:tblPr>
              <a:tblGrid>
                <a:gridCol w="4173100"/>
                <a:gridCol w="7618969"/>
              </a:tblGrid>
              <a:tr h="457200">
                <a:tc>
                  <a:txBody>
                    <a:bodyPr/>
                    <a:p>
                      <a:pPr algn="ctr"/>
                      <a:r>
                        <a:rPr lang="zh-CN" altLang="en-US" sz="2400" dirty="0">
                          <a:latin typeface="微软雅黑" panose="020B0503020204020204" pitchFamily="34" charset="-122"/>
                          <a:ea typeface="微软雅黑" panose="020B0503020204020204" pitchFamily="34" charset="-122"/>
                        </a:rPr>
                        <a:t>构造方法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pPr>
                        <a:buNone/>
                      </a:pPr>
                      <a:r>
                        <a:rPr lang="en-US" altLang="zh-CN" sz="1800" dirty="0">
                          <a:latin typeface="微软雅黑" panose="020B0503020204020204" pitchFamily="34" charset="-122"/>
                          <a:ea typeface="微软雅黑" panose="020B0503020204020204" pitchFamily="34" charset="-122"/>
                          <a:sym typeface="+mn-ea"/>
                        </a:rPr>
                        <a:t>public ArrayList(){}</a:t>
                      </a:r>
                      <a:endParaRPr lang="en-US" altLang="zh-CN" sz="1800" dirty="0">
                        <a:latin typeface="微软雅黑" panose="020B0503020204020204" pitchFamily="34" charset="-122"/>
                        <a:ea typeface="微软雅黑" panose="020B0503020204020204" pitchFamily="34" charset="-122"/>
                        <a:sym typeface="+mn-ea"/>
                      </a:endParaRPr>
                    </a:p>
                  </a:txBody>
                  <a:tcPr/>
                </a:tc>
                <a:tc>
                  <a:txBody>
                    <a:bodyPr/>
                    <a:p>
                      <a:pPr>
                        <a:buNone/>
                      </a:pPr>
                      <a:r>
                        <a:rPr lang="zh-CN" altLang="en-US" sz="1800" dirty="0">
                          <a:latin typeface="微软雅黑" panose="020B0503020204020204" pitchFamily="34" charset="-122"/>
                          <a:ea typeface="微软雅黑" panose="020B0503020204020204" pitchFamily="34" charset="-122"/>
                          <a:sym typeface="+mn-ea"/>
                        </a:rPr>
                        <a:t>构造一个空列表。 </a:t>
                      </a:r>
                      <a:endParaRPr lang="zh-CN" altLang="en-US" sz="1800" dirty="0">
                        <a:latin typeface="微软雅黑" panose="020B0503020204020204" pitchFamily="34" charset="-122"/>
                        <a:ea typeface="微软雅黑" panose="020B0503020204020204" pitchFamily="34" charset="-122"/>
                        <a:sym typeface="+mn-ea"/>
                      </a:endParaRPr>
                    </a:p>
                  </a:txBody>
                  <a:tcPr/>
                </a:tc>
              </a:tr>
              <a:tr h="370840">
                <a:tc>
                  <a:txBody>
                    <a:bodyPr/>
                    <a:p>
                      <a:r>
                        <a:rPr lang="en-US" altLang="zh-CN">
                          <a:latin typeface="微软雅黑" panose="020B0503020204020204" pitchFamily="34" charset="-122"/>
                          <a:ea typeface="微软雅黑" panose="020B0503020204020204" pitchFamily="34" charset="-122"/>
                        </a:rPr>
                        <a:t>public ArrayList(int initialCapacity) {}</a:t>
                      </a:r>
                      <a:endParaRPr lang="en-US" altLang="zh-CN">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构造具有指定初始容量的空列表。</a:t>
                      </a:r>
                      <a:endParaRPr lang="zh-CN" altLang="en-US" dirty="0">
                        <a:latin typeface="微软雅黑" panose="020B0503020204020204" pitchFamily="34" charset="-122"/>
                        <a:ea typeface="微软雅黑" panose="020B0503020204020204" pitchFamily="34" charset="-122"/>
                      </a:endParaRPr>
                    </a:p>
                  </a:txBody>
                  <a:tcPr/>
                </a:tc>
              </a:tr>
              <a:tr h="370840">
                <a:tc>
                  <a:txBody>
                    <a:bodyPr/>
                    <a:p>
                      <a:pPr>
                        <a:buNone/>
                      </a:pPr>
                      <a:r>
                        <a:rPr lang="en-US" altLang="zh-CN">
                          <a:latin typeface="微软雅黑" panose="020B0503020204020204" pitchFamily="34" charset="-122"/>
                          <a:ea typeface="微软雅黑" panose="020B0503020204020204" pitchFamily="34" charset="-122"/>
                        </a:rPr>
                        <a:t>ArrayList(Collection&lt;? extends E&gt; c) </a:t>
                      </a:r>
                      <a:endParaRPr lang="en-US" altLang="zh-CN">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构造一个包含指定集合元素的列表，按照它们由集合的迭代器返回的顺序。 </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
        <p:nvSpPr>
          <p:cNvPr id="8" name="文本框 7"/>
          <p:cNvSpPr txBox="1"/>
          <p:nvPr/>
        </p:nvSpPr>
        <p:spPr>
          <a:xfrm>
            <a:off x="383540" y="3743960"/>
            <a:ext cx="11617325" cy="2306955"/>
          </a:xfrm>
          <a:prstGeom prst="rect">
            <a:avLst/>
          </a:prstGeom>
          <a:noFill/>
        </p:spPr>
        <p:txBody>
          <a:bodyPr wrap="square" rtlCol="0">
            <a:spAutoFit/>
          </a:bodyPr>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1.底层实现:数组</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2.查找快,添加和删除慢</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3.创建ArrayList对象</a:t>
            </a:r>
            <a:r>
              <a:rPr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如果使用无参构造</a:t>
            </a:r>
            <a:r>
              <a:rPr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创建的是空列表</a:t>
            </a:r>
            <a:r>
              <a:rPr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在添加第一个元素的时候</a:t>
            </a:r>
            <a:r>
              <a:rPr lang="en-US" altLang="zh-CN" sz="2000" dirty="0">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容量才初始化为10</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4.存储数据当快溢出时，就会进行扩容操作</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   ArrayList的默认扩容扩展后数组大小为：原数组长度+(原数组长度&gt;&gt;1) </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20000"/>
              </a:lnSpc>
            </a:pPr>
            <a:r>
              <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rPr>
              <a:t>5.ArrayList是一个非线程安全的列表</a:t>
            </a:r>
            <a:endParaRPr lang="zh-CN" altLang="en-US" sz="2000" dirty="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-ArrayList</a:t>
            </a:r>
            <a:r>
              <a:rPr lang="zh-CN" altLang="en-US" dirty="0">
                <a:sym typeface="+mn-ea"/>
              </a:rPr>
              <a:t>应用</a:t>
            </a:r>
            <a:endParaRPr lang="zh-CN" altLang="en-US" dirty="0">
              <a:sym typeface="+mn-ea"/>
            </a:endParaRPr>
          </a:p>
        </p:txBody>
      </p:sp>
      <p:sp>
        <p:nvSpPr>
          <p:cNvPr id="3" name="内容占位符 2"/>
          <p:cNvSpPr>
            <a:spLocks noGrp="1"/>
          </p:cNvSpPr>
          <p:nvPr>
            <p:ph idx="1"/>
          </p:nvPr>
        </p:nvSpPr>
        <p:spPr/>
        <p:txBody>
          <a:bodyPr/>
          <a:p>
            <a:r>
              <a:rPr lang="en-US" altLang="zh-CN" dirty="0" err="1" smtClean="0">
                <a:sym typeface="+mn-ea"/>
              </a:rPr>
              <a:t>ArrayList</a:t>
            </a:r>
            <a:r>
              <a:rPr lang="zh-CN" altLang="en-US" dirty="0" smtClean="0">
                <a:sym typeface="+mn-ea"/>
              </a:rPr>
              <a:t>的应用</a:t>
            </a:r>
            <a:endParaRPr lang="en-US" altLang="zh-CN" dirty="0" smtClean="0"/>
          </a:p>
          <a:p>
            <a:endParaRPr lang="zh-CN" altLang="en-US"/>
          </a:p>
        </p:txBody>
      </p:sp>
      <p:sp>
        <p:nvSpPr>
          <p:cNvPr id="4" name="矩形 3"/>
          <p:cNvSpPr/>
          <p:nvPr/>
        </p:nvSpPr>
        <p:spPr>
          <a:xfrm>
            <a:off x="5723255" y="1773555"/>
            <a:ext cx="6113780" cy="429831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5816600" y="1847215"/>
            <a:ext cx="5926455" cy="3969385"/>
          </a:xfrm>
          <a:prstGeom prst="rect">
            <a:avLst/>
          </a:prstGeom>
          <a:noFill/>
        </p:spPr>
        <p:txBody>
          <a:bodyPr wrap="none" rtlCol="0">
            <a:spAutoFit/>
          </a:bodyPr>
          <a:p>
            <a:pPr algn="l"/>
            <a:r>
              <a:rPr lang="zh-CN" altLang="en-US"/>
              <a:t>//1.先创建集合对象，泛型是BookEntity</a:t>
            </a:r>
            <a:endParaRPr lang="zh-CN" altLang="en-US"/>
          </a:p>
          <a:p>
            <a:pPr algn="l"/>
            <a:r>
              <a:rPr lang="zh-CN" altLang="en-US">
                <a:solidFill>
                  <a:srgbClr val="FF0000"/>
                </a:solidFill>
              </a:rPr>
              <a:t>List&lt;BookEntity&gt; books = new ArrayList&lt;BookEntity&gt;(); </a:t>
            </a:r>
            <a:r>
              <a:rPr lang="zh-CN" altLang="en-US"/>
              <a:t>//多态</a:t>
            </a:r>
            <a:endParaRPr lang="zh-CN" altLang="en-US"/>
          </a:p>
          <a:p>
            <a:pPr algn="l"/>
            <a:r>
              <a:rPr lang="zh-CN" altLang="en-US"/>
              <a:t>//2.创建四本图书对象</a:t>
            </a:r>
            <a:endParaRPr lang="zh-CN" altLang="en-US"/>
          </a:p>
          <a:p>
            <a:pPr algn="l"/>
            <a:r>
              <a:rPr lang="zh-CN" altLang="en-US"/>
              <a:t>BookEntity book1 = new BookEntity("java", 90);</a:t>
            </a:r>
            <a:endParaRPr lang="zh-CN" altLang="en-US"/>
          </a:p>
          <a:p>
            <a:pPr algn="l"/>
            <a:r>
              <a:rPr lang="zh-CN" altLang="en-US"/>
              <a:t>BookEntity book2 = new BookEntity("java", 90);</a:t>
            </a:r>
            <a:endParaRPr lang="zh-CN" altLang="en-US"/>
          </a:p>
          <a:p>
            <a:pPr algn="l"/>
            <a:r>
              <a:rPr lang="zh-CN" altLang="en-US"/>
              <a:t>BookEntity book3 = new BookEntity("c#", 80);</a:t>
            </a:r>
            <a:endParaRPr lang="zh-CN" altLang="en-US"/>
          </a:p>
          <a:p>
            <a:pPr algn="l"/>
            <a:r>
              <a:rPr lang="zh-CN" altLang="en-US"/>
              <a:t>BookEntity book4 = new BookEntity("html", 70);</a:t>
            </a:r>
            <a:endParaRPr lang="zh-CN" altLang="en-US"/>
          </a:p>
          <a:p>
            <a:pPr algn="l"/>
            <a:r>
              <a:rPr lang="zh-CN" altLang="en-US"/>
              <a:t>BookEntity book5 = book3;</a:t>
            </a:r>
            <a:endParaRPr lang="zh-CN" altLang="en-US"/>
          </a:p>
          <a:p>
            <a:pPr algn="l"/>
            <a:r>
              <a:rPr lang="zh-CN" altLang="en-US"/>
              <a:t>//3.把图书对象添加到集合中</a:t>
            </a:r>
            <a:endParaRPr lang="zh-CN" altLang="en-US"/>
          </a:p>
          <a:p>
            <a:pPr algn="l"/>
            <a:r>
              <a:rPr lang="zh-CN" altLang="en-US"/>
              <a:t>books.add(book1);</a:t>
            </a:r>
            <a:endParaRPr lang="zh-CN" altLang="en-US"/>
          </a:p>
          <a:p>
            <a:pPr algn="l"/>
            <a:r>
              <a:rPr lang="zh-CN" altLang="en-US"/>
              <a:t>books.add(book2);</a:t>
            </a:r>
            <a:endParaRPr lang="zh-CN" altLang="en-US"/>
          </a:p>
          <a:p>
            <a:pPr algn="l"/>
            <a:r>
              <a:rPr lang="zh-CN" altLang="en-US"/>
              <a:t>books.add(book3);</a:t>
            </a:r>
            <a:endParaRPr lang="zh-CN" altLang="en-US"/>
          </a:p>
          <a:p>
            <a:pPr algn="l"/>
            <a:r>
              <a:rPr lang="zh-CN" altLang="en-US"/>
              <a:t>books.add(book4);</a:t>
            </a:r>
            <a:endParaRPr lang="zh-CN" altLang="en-US"/>
          </a:p>
          <a:p>
            <a:pPr algn="l"/>
            <a:r>
              <a:rPr lang="zh-CN" altLang="en-US"/>
              <a:t>books.add(book5);</a:t>
            </a:r>
            <a:endParaRPr lang="zh-CN" altLang="en-US"/>
          </a:p>
        </p:txBody>
      </p:sp>
      <p:sp>
        <p:nvSpPr>
          <p:cNvPr id="8" name="矩形 7"/>
          <p:cNvSpPr/>
          <p:nvPr/>
        </p:nvSpPr>
        <p:spPr>
          <a:xfrm>
            <a:off x="419100" y="1773555"/>
            <a:ext cx="4779645" cy="361823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78155" y="1847215"/>
            <a:ext cx="4720590" cy="3415030"/>
          </a:xfrm>
          <a:prstGeom prst="rect">
            <a:avLst/>
          </a:prstGeom>
          <a:noFill/>
        </p:spPr>
        <p:txBody>
          <a:bodyPr wrap="square" rtlCol="0" anchor="t">
            <a:spAutoFit/>
          </a:bodyPr>
          <a:p>
            <a:r>
              <a:rPr lang="zh-CN" altLang="en-US"/>
              <a:t>public class BookEntity {</a:t>
            </a:r>
            <a:endParaRPr lang="zh-CN" altLang="en-US"/>
          </a:p>
          <a:p>
            <a:r>
              <a:rPr lang="zh-CN" altLang="en-US"/>
              <a:t>     private String name;</a:t>
            </a:r>
            <a:endParaRPr lang="zh-CN" altLang="en-US"/>
          </a:p>
          <a:p>
            <a:r>
              <a:rPr lang="zh-CN" altLang="en-US"/>
              <a:t>     private double price;</a:t>
            </a:r>
            <a:endParaRPr lang="zh-CN" altLang="en-US"/>
          </a:p>
          <a:p>
            <a:r>
              <a:rPr lang="zh-CN" altLang="en-US"/>
              <a:t>  </a:t>
            </a:r>
            <a:endParaRPr lang="zh-CN" altLang="en-US"/>
          </a:p>
          <a:p>
            <a:r>
              <a:rPr lang="zh-CN" altLang="en-US"/>
              <a:t>     public BookEntity() {}</a:t>
            </a:r>
            <a:endParaRPr lang="zh-CN" altLang="en-US"/>
          </a:p>
          <a:p>
            <a:endParaRPr lang="zh-CN" altLang="en-US"/>
          </a:p>
          <a:p>
            <a:r>
              <a:rPr lang="zh-CN" altLang="en-US"/>
              <a:t>     public BookEntity(String name, double price) {</a:t>
            </a:r>
            <a:endParaRPr lang="zh-CN" altLang="en-US"/>
          </a:p>
          <a:p>
            <a:r>
              <a:rPr lang="zh-CN" altLang="en-US"/>
              <a:t>               this.name = name;</a:t>
            </a:r>
            <a:endParaRPr lang="zh-CN" altLang="en-US"/>
          </a:p>
          <a:p>
            <a:r>
              <a:rPr lang="zh-CN" altLang="en-US"/>
              <a:t>               this.price = price;</a:t>
            </a:r>
            <a:endParaRPr lang="zh-CN" altLang="en-US"/>
          </a:p>
          <a:p>
            <a:r>
              <a:rPr lang="zh-CN" altLang="en-US"/>
              <a:t>    }</a:t>
            </a:r>
            <a:endParaRPr lang="zh-CN" altLang="en-US"/>
          </a:p>
          <a:p>
            <a:r>
              <a:rPr lang="en-US" altLang="zh-CN"/>
              <a:t>.....</a:t>
            </a:r>
            <a:endParaRPr lang="en-US" altLang="zh-CN"/>
          </a:p>
          <a:p>
            <a:r>
              <a:rPr lang="en-US" altLang="zh-CN"/>
              <a:t>}</a:t>
            </a:r>
            <a:endParaRPr lang="en-US" altLang="zh-CN"/>
          </a:p>
        </p:txBody>
      </p:sp>
      <p:sp>
        <p:nvSpPr>
          <p:cNvPr id="10" name="左箭头 9"/>
          <p:cNvSpPr/>
          <p:nvPr/>
        </p:nvSpPr>
        <p:spPr>
          <a:xfrm>
            <a:off x="5198745" y="3550920"/>
            <a:ext cx="466725" cy="311150"/>
          </a:xfrm>
          <a:prstGeom prst="leftArrow">
            <a:avLst/>
          </a:prstGeom>
          <a:solidFill>
            <a:srgbClr val="92D05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标注 12"/>
          <p:cNvSpPr/>
          <p:nvPr/>
        </p:nvSpPr>
        <p:spPr>
          <a:xfrm>
            <a:off x="9241790" y="4189730"/>
            <a:ext cx="2153285" cy="711835"/>
          </a:xfrm>
          <a:prstGeom prst="wedgeRoundRectCallout">
            <a:avLst>
              <a:gd name="adj1" fmla="val 16470"/>
              <a:gd name="adj2" fmla="val -277297"/>
              <a:gd name="adj3" fmla="val 16667"/>
            </a:avLst>
          </a:prstGeom>
          <a:noFill/>
          <a:ln w="57150">
            <a:solidFill>
              <a:schemeClr val="accent2"/>
            </a:solidFill>
          </a:ln>
          <a:extLst>
            <a:ext uri="{909E8E84-426E-40DD-AFC4-6F175D3DCCD1}">
              <a14:hiddenFill xmlns:a14="http://schemas.microsoft.com/office/drawing/2010/main">
                <a:solidFill>
                  <a:srgbClr val="92D05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9312910" y="4256405"/>
            <a:ext cx="2011680" cy="645160"/>
          </a:xfrm>
          <a:prstGeom prst="rect">
            <a:avLst/>
          </a:prstGeom>
          <a:noFill/>
        </p:spPr>
        <p:txBody>
          <a:bodyPr wrap="square" rtlCol="0">
            <a:spAutoFit/>
          </a:bodyPr>
          <a:p>
            <a:r>
              <a:rPr lang="zh-CN" altLang="en-US"/>
              <a:t>推荐使用泛型，但是也可以不使用</a:t>
            </a:r>
            <a:endParaRPr lang="zh-CN" altLang="en-US"/>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890" y="2291715"/>
            <a:ext cx="9776460" cy="2597785"/>
          </a:xfrm>
          <a:prstGeom prst="rect">
            <a:avLst/>
          </a:prstGeom>
          <a:noFill/>
          <a:ln w="101600">
            <a:solidFill>
              <a:schemeClr val="accent2">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知识点</a:t>
            </a:r>
            <a:r>
              <a:rPr lang="en-US" altLang="zh-CN" dirty="0"/>
              <a:t>5</a:t>
            </a:r>
            <a:r>
              <a:rPr lang="zh-CN" altLang="en-US" dirty="0"/>
              <a:t>：</a:t>
            </a:r>
            <a:r>
              <a:rPr lang="en-US" altLang="zh-CN" dirty="0">
                <a:sym typeface="+mn-ea"/>
              </a:rPr>
              <a:t>List</a:t>
            </a:r>
            <a:r>
              <a:rPr lang="zh-CN" altLang="en-US" dirty="0">
                <a:sym typeface="+mn-ea"/>
              </a:rPr>
              <a:t>接口实现类</a:t>
            </a:r>
            <a:r>
              <a:rPr lang="en-US" altLang="zh-CN" dirty="0">
                <a:sym typeface="+mn-ea"/>
              </a:rPr>
              <a:t>-ArrayList</a:t>
            </a:r>
            <a:r>
              <a:rPr lang="zh-CN" altLang="en-US" dirty="0">
                <a:sym typeface="+mn-ea"/>
              </a:rPr>
              <a:t>遍历方式</a:t>
            </a:r>
            <a:endParaRPr lang="zh-CN" altLang="en-US" dirty="0">
              <a:sym typeface="+mn-ea"/>
            </a:endParaRPr>
          </a:p>
        </p:txBody>
      </p:sp>
      <p:sp>
        <p:nvSpPr>
          <p:cNvPr id="3" name="内容占位符 2"/>
          <p:cNvSpPr>
            <a:spLocks noGrp="1"/>
          </p:cNvSpPr>
          <p:nvPr>
            <p:ph idx="1"/>
          </p:nvPr>
        </p:nvSpPr>
        <p:spPr>
          <a:xfrm>
            <a:off x="186690" y="899160"/>
            <a:ext cx="10582275" cy="5448935"/>
          </a:xfrm>
        </p:spPr>
        <p:txBody>
          <a:bodyPr>
            <a:normAutofit lnSpcReduction="10000"/>
          </a:bodyPr>
          <a:lstStyle/>
          <a:p>
            <a:pPr marL="228600" lvl="1">
              <a:spcBef>
                <a:spcPts val="1000"/>
              </a:spcBef>
              <a:buNone/>
            </a:pPr>
            <a:r>
              <a:rPr lang="en-US" altLang="zh-CN" dirty="0"/>
              <a:t> </a:t>
            </a:r>
            <a:r>
              <a:rPr lang="zh-CN" altLang="en-US" dirty="0"/>
              <a:t>由于列表有序并存在索引，因此除了</a:t>
            </a:r>
            <a:r>
              <a:rPr lang="zh-CN" altLang="en-US" dirty="0">
                <a:solidFill>
                  <a:srgbClr val="FF0000"/>
                </a:solidFill>
              </a:rPr>
              <a:t>增强</a:t>
            </a:r>
            <a:r>
              <a:rPr lang="en-US" altLang="zh-CN" dirty="0">
                <a:solidFill>
                  <a:srgbClr val="FF0000"/>
                </a:solidFill>
              </a:rPr>
              <a:t>for</a:t>
            </a:r>
            <a:r>
              <a:rPr lang="zh-CN" altLang="en-US" dirty="0">
                <a:solidFill>
                  <a:srgbClr val="FF0000"/>
                </a:solidFill>
              </a:rPr>
              <a:t>循环</a:t>
            </a:r>
            <a:r>
              <a:rPr lang="zh-CN" altLang="en-US" dirty="0"/>
              <a:t>进行遍历外，</a:t>
            </a:r>
            <a:endParaRPr lang="zh-CN" altLang="en-US" dirty="0"/>
          </a:p>
          <a:p>
            <a:pPr marL="228600" lvl="1">
              <a:spcBef>
                <a:spcPts val="1000"/>
              </a:spcBef>
              <a:buNone/>
            </a:pPr>
            <a:r>
              <a:rPr lang="zh-CN" altLang="en-US" dirty="0"/>
              <a:t> 还可以使用</a:t>
            </a:r>
            <a:r>
              <a:rPr lang="zh-CN" altLang="en-US" dirty="0">
                <a:solidFill>
                  <a:srgbClr val="FF0000"/>
                </a:solidFill>
              </a:rPr>
              <a:t>普通的</a:t>
            </a:r>
            <a:r>
              <a:rPr lang="en-US" altLang="zh-CN" dirty="0">
                <a:solidFill>
                  <a:srgbClr val="FF0000"/>
                </a:solidFill>
              </a:rPr>
              <a:t>for</a:t>
            </a:r>
            <a:r>
              <a:rPr lang="zh-CN" altLang="en-US" dirty="0">
                <a:solidFill>
                  <a:srgbClr val="FF0000"/>
                </a:solidFill>
              </a:rPr>
              <a:t>循环</a:t>
            </a:r>
            <a:r>
              <a:rPr lang="zh-CN" altLang="en-US" dirty="0"/>
              <a:t>进行遍历：</a:t>
            </a:r>
            <a:endParaRPr lang="en-US" altLang="zh-CN" dirty="0"/>
          </a:p>
          <a:p>
            <a:pPr marL="228600" lvl="1">
              <a:spcBef>
                <a:spcPts val="1000"/>
              </a:spcBef>
              <a:buNone/>
            </a:pPr>
            <a:r>
              <a:rPr lang="en-US" altLang="zh-CN" sz="2800" b="1" dirty="0">
                <a:solidFill>
                  <a:schemeClr val="tx1"/>
                </a:solidFill>
              </a:rPr>
              <a:t>  </a:t>
            </a:r>
            <a:r>
              <a:rPr lang="en-US" altLang="zh-CN" dirty="0">
                <a:solidFill>
                  <a:schemeClr val="tx1"/>
                </a:solidFill>
              </a:rPr>
              <a:t> for(</a:t>
            </a:r>
            <a:r>
              <a:rPr lang="en-US" altLang="zh-CN" dirty="0" err="1">
                <a:solidFill>
                  <a:schemeClr val="tx1"/>
                </a:solidFill>
              </a:rPr>
              <a:t>int</a:t>
            </a:r>
            <a:r>
              <a:rPr lang="en-US" altLang="zh-CN" dirty="0">
                <a:solidFill>
                  <a:schemeClr val="tx1"/>
                </a:solidFill>
              </a:rPr>
              <a:t> </a:t>
            </a:r>
            <a:r>
              <a:rPr lang="en-US" altLang="zh-CN" dirty="0" err="1">
                <a:solidFill>
                  <a:schemeClr val="tx1"/>
                </a:solidFill>
              </a:rPr>
              <a:t>i</a:t>
            </a:r>
            <a:r>
              <a:rPr lang="en-US" altLang="zh-CN" dirty="0">
                <a:solidFill>
                  <a:schemeClr val="tx1"/>
                </a:solidFill>
              </a:rPr>
              <a:t>=0;i&lt;</a:t>
            </a:r>
            <a:r>
              <a:rPr lang="en-US" altLang="zh-CN" dirty="0" err="1">
                <a:solidFill>
                  <a:schemeClr val="tx1"/>
                </a:solidFill>
              </a:rPr>
              <a:t>list.size</a:t>
            </a:r>
            <a:r>
              <a:rPr lang="en-US" altLang="zh-CN" dirty="0">
                <a:solidFill>
                  <a:schemeClr val="tx1"/>
                </a:solidFill>
              </a:rPr>
              <a:t>();</a:t>
            </a:r>
            <a:r>
              <a:rPr lang="en-US" altLang="zh-CN" dirty="0" err="1">
                <a:solidFill>
                  <a:schemeClr val="tx1"/>
                </a:solidFill>
              </a:rPr>
              <a:t>i</a:t>
            </a:r>
            <a:r>
              <a:rPr lang="en-US" altLang="zh-CN" dirty="0">
                <a:solidFill>
                  <a:schemeClr val="tx1"/>
                </a:solidFill>
              </a:rPr>
              <a:t>++)</a:t>
            </a:r>
            <a:r>
              <a:rPr lang="zh-CN" altLang="en-US" dirty="0">
                <a:solidFill>
                  <a:schemeClr val="tx1"/>
                </a:solidFill>
              </a:rPr>
              <a:t>｛</a:t>
            </a:r>
            <a:endParaRPr lang="en-US" altLang="zh-CN" dirty="0">
              <a:solidFill>
                <a:schemeClr val="tx1"/>
              </a:solidFill>
            </a:endParaRPr>
          </a:p>
          <a:p>
            <a:pPr marL="228600" lvl="1">
              <a:spcBef>
                <a:spcPts val="1000"/>
              </a:spcBef>
              <a:buNone/>
            </a:pPr>
            <a:r>
              <a:rPr lang="en-US" altLang="zh-CN" dirty="0">
                <a:solidFill>
                  <a:schemeClr val="tx1"/>
                </a:solidFill>
              </a:rPr>
              <a:t>	     </a:t>
            </a:r>
            <a:r>
              <a:rPr lang="zh-CN" altLang="en-US" dirty="0">
                <a:solidFill>
                  <a:schemeClr val="tx1"/>
                </a:solidFill>
              </a:rPr>
              <a:t>元素类型 </a:t>
            </a:r>
            <a:r>
              <a:rPr lang="en-US" altLang="zh-CN" dirty="0">
                <a:solidFill>
                  <a:schemeClr val="tx1"/>
                </a:solidFill>
              </a:rPr>
              <a:t>e = </a:t>
            </a:r>
            <a:r>
              <a:rPr lang="en-US" altLang="zh-CN" dirty="0" err="1">
                <a:solidFill>
                  <a:schemeClr val="tx1"/>
                </a:solidFill>
              </a:rPr>
              <a:t>list.get</a:t>
            </a:r>
            <a:r>
              <a:rPr lang="en-US" altLang="zh-CN" dirty="0">
                <a:solidFill>
                  <a:schemeClr val="tx1"/>
                </a:solidFill>
              </a:rPr>
              <a:t>(</a:t>
            </a:r>
            <a:r>
              <a:rPr lang="en-US" altLang="zh-CN" dirty="0" err="1">
                <a:solidFill>
                  <a:schemeClr val="tx1"/>
                </a:solidFill>
              </a:rPr>
              <a:t>i</a:t>
            </a:r>
            <a:r>
              <a:rPr lang="en-US" altLang="zh-CN" dirty="0">
                <a:solidFill>
                  <a:schemeClr val="tx1"/>
                </a:solidFill>
              </a:rPr>
              <a:t>);</a:t>
            </a:r>
            <a:endParaRPr lang="en-US" altLang="zh-CN" dirty="0">
              <a:solidFill>
                <a:schemeClr val="tx1"/>
              </a:solidFill>
            </a:endParaRPr>
          </a:p>
          <a:p>
            <a:pPr marL="228600" lvl="1">
              <a:spcBef>
                <a:spcPts val="1000"/>
              </a:spcBef>
              <a:buNone/>
            </a:pPr>
            <a:r>
              <a:rPr lang="en-US" altLang="zh-CN" dirty="0">
                <a:solidFill>
                  <a:schemeClr val="tx1"/>
                </a:solidFill>
              </a:rPr>
              <a:t>	       //</a:t>
            </a:r>
            <a:r>
              <a:rPr lang="zh-CN" altLang="en-US" dirty="0">
                <a:solidFill>
                  <a:schemeClr val="tx1"/>
                </a:solidFill>
              </a:rPr>
              <a:t>对</a:t>
            </a:r>
            <a:r>
              <a:rPr lang="en-US" altLang="zh-CN" dirty="0">
                <a:solidFill>
                  <a:schemeClr val="tx1"/>
                </a:solidFill>
              </a:rPr>
              <a:t>e</a:t>
            </a:r>
            <a:r>
              <a:rPr lang="zh-CN" altLang="en-US" dirty="0">
                <a:solidFill>
                  <a:schemeClr val="tx1"/>
                </a:solidFill>
              </a:rPr>
              <a:t>进行处理</a:t>
            </a:r>
            <a:endParaRPr lang="en-US" altLang="zh-CN" dirty="0">
              <a:solidFill>
                <a:schemeClr val="tx1"/>
              </a:solidFill>
            </a:endParaRPr>
          </a:p>
          <a:p>
            <a:pPr marL="228600" lvl="1">
              <a:spcBef>
                <a:spcPts val="1000"/>
              </a:spcBef>
              <a:buNone/>
            </a:pPr>
            <a:r>
              <a:rPr lang="zh-CN" altLang="en-US" dirty="0">
                <a:solidFill>
                  <a:schemeClr val="tx1"/>
                </a:solidFill>
              </a:rPr>
              <a:t>     ｝</a:t>
            </a:r>
            <a:endParaRPr lang="zh-CN" altLang="en-US" sz="2400" dirty="0">
              <a:sym typeface="+mn-ea"/>
            </a:endParaRPr>
          </a:p>
          <a:p>
            <a:r>
              <a:rPr lang="zh-CN" altLang="en-US" sz="2400" dirty="0">
                <a:sym typeface="+mn-ea"/>
              </a:rPr>
              <a:t>迭代器遍历（Iterator）</a:t>
            </a:r>
            <a:endParaRPr lang="zh-CN" altLang="en-US" sz="2400" dirty="0">
              <a:solidFill>
                <a:schemeClr val="tx1"/>
              </a:solidFill>
              <a:sym typeface="+mn-ea"/>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-ArrayList</a:t>
            </a:r>
            <a:r>
              <a:rPr lang="zh-CN" altLang="en-US" dirty="0">
                <a:sym typeface="+mn-ea"/>
              </a:rPr>
              <a:t>应用</a:t>
            </a:r>
            <a:endParaRPr lang="zh-CN" altLang="en-US"/>
          </a:p>
        </p:txBody>
      </p:sp>
      <p:sp>
        <p:nvSpPr>
          <p:cNvPr id="3" name="内容占位符 2"/>
          <p:cNvSpPr>
            <a:spLocks noGrp="1"/>
          </p:cNvSpPr>
          <p:nvPr>
            <p:ph idx="1"/>
          </p:nvPr>
        </p:nvSpPr>
        <p:spPr/>
        <p:txBody>
          <a:bodyPr/>
          <a:p>
            <a:pPr marL="0" indent="0">
              <a:buNone/>
            </a:pPr>
            <a:r>
              <a:rPr lang="en-US" altLang="zh-CN" noProof="0">
                <a:ln>
                  <a:noFill/>
                </a:ln>
                <a:effectLst/>
                <a:uLnTx/>
                <a:uFillTx/>
                <a:latin typeface="+mn-lt"/>
                <a:ea typeface="+mn-ea"/>
                <a:sym typeface="+mn-ea"/>
              </a:rPr>
              <a:t>          </a:t>
            </a:r>
            <a:r>
              <a:rPr lang="zh-CN" altLang="en-US" noProof="0">
                <a:ln>
                  <a:noFill/>
                </a:ln>
                <a:effectLst/>
                <a:uLnTx/>
                <a:uFillTx/>
                <a:latin typeface="+mn-lt"/>
                <a:ea typeface="+mn-ea"/>
                <a:sym typeface="+mn-ea"/>
              </a:rPr>
              <a:t>存储多条狗狗信息，获取狗狗总数，逐条打印出各条狗狗信息</a:t>
            </a:r>
            <a:endParaRPr lang="zh-CN" altLang="en-US" noProof="0">
              <a:ln>
                <a:noFill/>
              </a:ln>
              <a:effectLst/>
              <a:uLnTx/>
              <a:uFillTx/>
              <a:latin typeface="+mn-lt"/>
              <a:ea typeface="+mn-ea"/>
              <a:sym typeface="+mn-ea"/>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noProof="0">
                <a:ln>
                  <a:noFill/>
                </a:ln>
                <a:effectLst/>
                <a:uLnTx/>
                <a:uFillTx/>
                <a:latin typeface="+mn-lt"/>
                <a:ea typeface="+mn-ea"/>
                <a:sym typeface="+mn-ea"/>
              </a:rPr>
              <a:t> </a:t>
            </a:r>
            <a:r>
              <a:rPr lang="zh-CN" altLang="en-US" sz="2800" noProof="0">
                <a:ln>
                  <a:noFill/>
                </a:ln>
                <a:effectLst/>
                <a:uLnTx/>
                <a:uFillTx/>
                <a:latin typeface="+mn-lt"/>
                <a:ea typeface="+mn-ea"/>
                <a:sym typeface="+mn-ea"/>
              </a:rPr>
              <a:t>删除指定位置的狗狗，如第一个狗狗</a:t>
            </a: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sz="2800" noProof="0">
                <a:ln>
                  <a:noFill/>
                </a:ln>
                <a:effectLst/>
                <a:uLnTx/>
                <a:uFillTx/>
                <a:latin typeface="+mn-lt"/>
                <a:ea typeface="+mn-ea"/>
                <a:sym typeface="+mn-ea"/>
              </a:rPr>
              <a:t>删除指定的狗狗，如删除</a:t>
            </a:r>
            <a:r>
              <a:rPr lang="en-US" sz="2800" noProof="0">
                <a:ln>
                  <a:noFill/>
                </a:ln>
                <a:effectLst/>
                <a:uLnTx/>
                <a:uFillTx/>
                <a:latin typeface="+mn-lt"/>
                <a:ea typeface="+mn-ea"/>
                <a:sym typeface="+mn-ea"/>
              </a:rPr>
              <a:t>feifeiDog</a:t>
            </a:r>
            <a:r>
              <a:rPr lang="zh-CN" altLang="en-US" sz="2800" noProof="0">
                <a:ln>
                  <a:noFill/>
                </a:ln>
                <a:effectLst/>
                <a:uLnTx/>
                <a:uFillTx/>
                <a:latin typeface="+mn-lt"/>
                <a:ea typeface="+mn-ea"/>
                <a:sym typeface="+mn-ea"/>
              </a:rPr>
              <a:t>对象</a:t>
            </a: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sz="2800" noProof="0">
                <a:ln>
                  <a:noFill/>
                </a:ln>
                <a:effectLst/>
                <a:uLnTx/>
                <a:uFillTx/>
                <a:latin typeface="+mn-lt"/>
                <a:ea typeface="+mn-ea"/>
                <a:sym typeface="+mn-ea"/>
              </a:rPr>
              <a:t>判断集合中是否包含指定狗狗</a:t>
            </a:r>
            <a:endParaRPr kumimoji="0" lang="zh-CN" altLang="en-US" sz="2800" b="0" i="0" u="none" strike="noStrike" kern="1200" cap="none" spc="0" normalizeH="0" baseline="0" noProof="0">
              <a:ln>
                <a:noFill/>
              </a:ln>
              <a:solidFill>
                <a:schemeClr val="tx1"/>
              </a:solidFill>
              <a:effectLst/>
              <a:uLnTx/>
              <a:uFillTx/>
              <a:latin typeface="+mn-lt"/>
              <a:ea typeface="+mn-ea"/>
              <a:cs typeface="+mn-cs"/>
            </a:endParaRPr>
          </a:p>
          <a:p>
            <a:pPr marL="0" indent="0">
              <a:buNone/>
            </a:pPr>
            <a:r>
              <a:rPr lang="zh-CN" altLang="en-US" noProof="0">
                <a:ln>
                  <a:noFill/>
                </a:ln>
                <a:effectLst/>
                <a:uLnTx/>
                <a:uFillTx/>
                <a:latin typeface="+mn-lt"/>
                <a:ea typeface="+mn-ea"/>
                <a:sym typeface="+mn-ea"/>
              </a:rPr>
              <a:t> </a:t>
            </a:r>
            <a:endParaRPr kumimoji="0" lang="zh-CN" altLang="en-US" b="0" i="0" u="none" strike="noStrike" kern="1200" cap="none" spc="0" normalizeH="0" baseline="0" noProof="0">
              <a:ln>
                <a:noFill/>
              </a:ln>
              <a:solidFill>
                <a:schemeClr val="tx1"/>
              </a:solidFill>
              <a:effectLst/>
              <a:uLnTx/>
              <a:uFillTx/>
              <a:latin typeface="+mn-lt"/>
              <a:ea typeface="+mn-ea"/>
              <a:cs typeface="+mn-cs"/>
            </a:endParaRPr>
          </a:p>
          <a:p>
            <a:pPr marL="0" indent="0">
              <a:buNone/>
            </a:pPr>
            <a:endParaRPr lang="zh-CN" altLang="en-US"/>
          </a:p>
        </p:txBody>
      </p:sp>
      <p:pic>
        <p:nvPicPr>
          <p:cNvPr id="19460" name="Picture 4" descr="问题"/>
          <p:cNvPicPr>
            <a:picLocks noChangeAspect="1"/>
          </p:cNvPicPr>
          <p:nvPr/>
        </p:nvPicPr>
        <p:blipFill>
          <a:blip r:embed="rId1"/>
          <a:stretch>
            <a:fillRect/>
          </a:stretch>
        </p:blipFill>
        <p:spPr>
          <a:xfrm>
            <a:off x="294005" y="1061085"/>
            <a:ext cx="711200" cy="534035"/>
          </a:xfrm>
          <a:prstGeom prst="rect">
            <a:avLst/>
          </a:prstGeom>
          <a:noFill/>
          <a:ln w="9525">
            <a:noFill/>
          </a:ln>
        </p:spPr>
      </p:pic>
      <p:pic>
        <p:nvPicPr>
          <p:cNvPr id="5" name="图片 4"/>
          <p:cNvPicPr>
            <a:picLocks noChangeAspect="1"/>
          </p:cNvPicPr>
          <p:nvPr/>
        </p:nvPicPr>
        <p:blipFill>
          <a:blip r:embed="rId2"/>
          <a:stretch>
            <a:fillRect/>
          </a:stretch>
        </p:blipFill>
        <p:spPr>
          <a:xfrm>
            <a:off x="7214870" y="1790700"/>
            <a:ext cx="4223385" cy="394970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1+#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5</a:t>
            </a:r>
            <a:r>
              <a:rPr lang="zh-CN" altLang="en-US" dirty="0"/>
              <a:t>：</a:t>
            </a:r>
            <a:r>
              <a:rPr lang="en-US" altLang="zh-CN" dirty="0">
                <a:sym typeface="+mn-ea"/>
              </a:rPr>
              <a:t>List</a:t>
            </a:r>
            <a:r>
              <a:rPr lang="zh-CN" altLang="en-US" dirty="0">
                <a:sym typeface="+mn-ea"/>
              </a:rPr>
              <a:t>接口实现类</a:t>
            </a:r>
            <a:r>
              <a:rPr lang="en-US" altLang="zh-CN" dirty="0">
                <a:sym typeface="+mn-ea"/>
              </a:rPr>
              <a:t>-</a:t>
            </a:r>
            <a:r>
              <a:rPr lang="en-US" altLang="zh-CN" dirty="0">
                <a:cs typeface="微软雅黑 Light" panose="020B0502040204020203" pitchFamily="34" charset="-122"/>
                <a:sym typeface="+mn-ea"/>
              </a:rPr>
              <a:t>Linked</a:t>
            </a:r>
            <a:r>
              <a:rPr lang="zh-CN" altLang="en-US" dirty="0">
                <a:cs typeface="微软雅黑 Light" panose="020B0502040204020203" pitchFamily="34" charset="-122"/>
                <a:sym typeface="+mn-ea"/>
              </a:rPr>
              <a:t>List类</a:t>
            </a:r>
            <a:endParaRPr lang="en-US" altLang="zh-CN" dirty="0">
              <a:sym typeface="+mn-ea"/>
            </a:endParaRPr>
          </a:p>
        </p:txBody>
      </p:sp>
      <p:sp>
        <p:nvSpPr>
          <p:cNvPr id="3" name="内容占位符 2"/>
          <p:cNvSpPr>
            <a:spLocks noGrp="1"/>
          </p:cNvSpPr>
          <p:nvPr>
            <p:ph idx="1"/>
          </p:nvPr>
        </p:nvSpPr>
        <p:spPr/>
        <p:txBody>
          <a:bodyPr/>
          <a:lstStyle/>
          <a:p>
            <a:pPr>
              <a:lnSpc>
                <a:spcPct val="140000"/>
              </a:lnSpc>
            </a:pPr>
            <a:r>
              <a:rPr lang="en-US" altLang="zh-CN" sz="2400" dirty="0">
                <a:cs typeface="微软雅黑 Light" panose="020B0502040204020203" pitchFamily="34" charset="-122"/>
                <a:sym typeface="+mn-ea"/>
              </a:rPr>
              <a:t>Linked</a:t>
            </a:r>
            <a:r>
              <a:rPr lang="zh-CN" altLang="en-US" sz="2400" dirty="0">
                <a:cs typeface="微软雅黑 Light" panose="020B0502040204020203" pitchFamily="34" charset="-122"/>
                <a:sym typeface="+mn-ea"/>
              </a:rPr>
              <a:t>List类位置</a:t>
            </a:r>
            <a:r>
              <a:rPr lang="en-US" altLang="zh-CN" sz="2400" dirty="0">
                <a:cs typeface="微软雅黑 Light" panose="020B0502040204020203" pitchFamily="34" charset="-122"/>
                <a:sym typeface="+mn-ea"/>
              </a:rPr>
              <a:t>java.util.</a:t>
            </a:r>
            <a:r>
              <a:rPr lang="zh-CN" altLang="en-US" sz="2400" dirty="0">
                <a:cs typeface="微软雅黑 Light" panose="020B0502040204020203" pitchFamily="34" charset="-122"/>
                <a:sym typeface="+mn-ea"/>
              </a:rPr>
              <a:t>包，它是</a:t>
            </a:r>
            <a:r>
              <a:rPr lang="en-US" altLang="zh-CN" sz="2400" dirty="0">
                <a:cs typeface="微软雅黑 Light" panose="020B0502040204020203" pitchFamily="34" charset="-122"/>
                <a:sym typeface="+mn-ea"/>
              </a:rPr>
              <a:t>List</a:t>
            </a:r>
            <a:r>
              <a:rPr lang="zh-CN" altLang="en-US" sz="2400" dirty="0">
                <a:cs typeface="微软雅黑 Light" panose="020B0502040204020203" pitchFamily="34" charset="-122"/>
                <a:sym typeface="+mn-ea"/>
              </a:rPr>
              <a:t>下面的类</a:t>
            </a:r>
            <a:endParaRPr lang="zh-CN" altLang="en-US" sz="2400" dirty="0">
              <a:cs typeface="微软雅黑 Light" panose="020B0502040204020203" pitchFamily="34" charset="-122"/>
              <a:sym typeface="+mn-ea"/>
            </a:endParaRPr>
          </a:p>
          <a:p>
            <a:pPr>
              <a:lnSpc>
                <a:spcPct val="140000"/>
              </a:lnSpc>
            </a:pPr>
            <a:endParaRPr lang="zh-CN" altLang="en-US" sz="2400" dirty="0">
              <a:cs typeface="微软雅黑 Light" panose="020B0502040204020203" pitchFamily="34" charset="-122"/>
              <a:sym typeface="+mn-ea"/>
            </a:endParaRPr>
          </a:p>
          <a:p>
            <a:pPr>
              <a:lnSpc>
                <a:spcPct val="140000"/>
              </a:lnSpc>
            </a:pPr>
            <a:endParaRPr lang="zh-CN" altLang="en-US" sz="2400" dirty="0">
              <a:cs typeface="微软雅黑 Light" panose="020B0502040204020203" pitchFamily="34" charset="-122"/>
              <a:sym typeface="+mn-ea"/>
            </a:endParaRPr>
          </a:p>
          <a:p>
            <a:pPr>
              <a:lnSpc>
                <a:spcPct val="140000"/>
              </a:lnSpc>
            </a:pPr>
            <a:endParaRPr lang="zh-CN" altLang="en-US" sz="2400" dirty="0">
              <a:cs typeface="微软雅黑 Light" panose="020B0502040204020203" pitchFamily="34" charset="-122"/>
              <a:sym typeface="+mn-ea"/>
            </a:endParaRPr>
          </a:p>
          <a:p>
            <a:pPr>
              <a:lnSpc>
                <a:spcPct val="140000"/>
              </a:lnSpc>
            </a:pPr>
            <a:endParaRPr lang="zh-CN" altLang="en-US" sz="2400" dirty="0">
              <a:cs typeface="微软雅黑 Light" panose="020B0502040204020203" pitchFamily="34" charset="-122"/>
              <a:sym typeface="+mn-ea"/>
            </a:endParaRPr>
          </a:p>
          <a:p>
            <a:pPr>
              <a:lnSpc>
                <a:spcPct val="140000"/>
              </a:lnSpc>
            </a:pPr>
            <a:r>
              <a:rPr lang="zh-CN" altLang="en-US" sz="2400" dirty="0">
                <a:cs typeface="微软雅黑 Light" panose="020B0502040204020203" pitchFamily="34" charset="-122"/>
                <a:sym typeface="+mn-ea"/>
              </a:rPr>
              <a:t>构造方法</a:t>
            </a:r>
            <a:r>
              <a:rPr lang="en-US" altLang="zh-CN" sz="2400" dirty="0">
                <a:cs typeface="微软雅黑 Light" panose="020B0502040204020203" pitchFamily="34" charset="-122"/>
                <a:sym typeface="+mn-ea"/>
              </a:rPr>
              <a:t>:</a:t>
            </a:r>
            <a:endParaRPr lang="en-US" altLang="zh-CN" sz="2400" dirty="0">
              <a:cs typeface="微软雅黑 Light" panose="020B0502040204020203" pitchFamily="34" charset="-122"/>
              <a:sym typeface="+mn-ea"/>
            </a:endParaRPr>
          </a:p>
          <a:p>
            <a:endParaRPr lang="en-US" altLang="zh-CN" dirty="0">
              <a:cs typeface="微软雅黑 Light" panose="020B0502040204020203" pitchFamily="34" charset="-122"/>
            </a:endParaRPr>
          </a:p>
          <a:p>
            <a:pPr marL="0" indent="0">
              <a:buNone/>
            </a:pPr>
            <a:endParaRPr lang="zh-CN" altLang="en-US" dirty="0">
              <a:cs typeface="微软雅黑 Light" panose="020B0502040204020203" pitchFamily="34" charset="-122"/>
            </a:endParaRPr>
          </a:p>
        </p:txBody>
      </p:sp>
      <p:graphicFrame>
        <p:nvGraphicFramePr>
          <p:cNvPr id="4" name="内容占位符 3"/>
          <p:cNvGraphicFramePr/>
          <p:nvPr>
            <p:custDataLst>
              <p:tags r:id="rId1"/>
            </p:custDataLst>
          </p:nvPr>
        </p:nvGraphicFramePr>
        <p:xfrm>
          <a:off x="501531" y="1477818"/>
          <a:ext cx="11426825" cy="2656840"/>
        </p:xfrm>
        <a:graphic>
          <a:graphicData uri="http://schemas.openxmlformats.org/drawingml/2006/table">
            <a:tbl>
              <a:tblPr firstRow="1" bandRow="1">
                <a:tableStyleId>{93296810-A885-4BE3-A3E7-6D5BEEA58F35}</a:tableStyleId>
              </a:tblPr>
              <a:tblGrid>
                <a:gridCol w="4185285"/>
                <a:gridCol w="7241540"/>
              </a:tblGrid>
              <a:tr h="457200">
                <a:tc>
                  <a:txBody>
                    <a:bodyPr/>
                    <a:lstStyle/>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lstStyle/>
                    <a:p>
                      <a:r>
                        <a:rPr lang="en-US" altLang="zh-CN" sz="1800" b="0" dirty="0">
                          <a:latin typeface="微软雅黑" panose="020B0503020204020204" pitchFamily="34" charset="-122"/>
                          <a:ea typeface="微软雅黑" panose="020B0503020204020204" pitchFamily="34" charset="-122"/>
                          <a:sym typeface="+mn-ea"/>
                        </a:rPr>
                        <a:t>public void addFirst(</a:t>
                      </a:r>
                      <a:r>
                        <a:rPr lang="en-US" altLang="zh-CN" sz="1800" b="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b="0" dirty="0">
                          <a:latin typeface="微软雅黑" panose="020B0503020204020204" pitchFamily="34" charset="-122"/>
                          <a:ea typeface="微软雅黑" panose="020B0503020204020204" pitchFamily="34" charset="-122"/>
                          <a:sym typeface="+mn-ea"/>
                        </a:rPr>
                        <a:t> e)</a:t>
                      </a:r>
                      <a:endParaRPr lang="zh-CN" altLang="en-US" b="0" dirty="0">
                        <a:latin typeface="微软雅黑" panose="020B0503020204020204" pitchFamily="34" charset="-122"/>
                        <a:ea typeface="微软雅黑" panose="020B0503020204020204" pitchFamily="34" charset="-122"/>
                      </a:endParaRPr>
                    </a:p>
                  </a:txBody>
                  <a:tcPr/>
                </a:tc>
                <a:tc>
                  <a:txBody>
                    <a:bodyPr/>
                    <a:lstStyle/>
                    <a:p>
                      <a:r>
                        <a:rPr lang="zh-CN" altLang="en-US" sz="1800" dirty="0">
                          <a:latin typeface="Arial" panose="020B0604020202020204" pitchFamily="34" charset="0"/>
                          <a:ea typeface="宋体" panose="02010600030101010101" pitchFamily="2" charset="-122"/>
                          <a:sym typeface="+mn-ea"/>
                        </a:rPr>
                        <a:t>将指定元素插入此列表的开头</a:t>
                      </a:r>
                      <a:endParaRPr lang="zh-CN" altLang="en-US" dirty="0">
                        <a:latin typeface="微软雅黑" panose="020B0503020204020204" pitchFamily="34" charset="-122"/>
                        <a:ea typeface="微软雅黑" panose="020B0503020204020204" pitchFamily="34" charset="-122"/>
                      </a:endParaRPr>
                    </a:p>
                  </a:txBody>
                  <a:tcPr/>
                </a:tc>
              </a:tr>
              <a:tr h="0">
                <a:tc>
                  <a:txBody>
                    <a:bodyPr/>
                    <a:lstStyle/>
                    <a:p>
                      <a:r>
                        <a:rPr lang="en-US" altLang="zh-CN" sz="1800" b="0" dirty="0">
                          <a:latin typeface="微软雅黑" panose="020B0503020204020204" pitchFamily="34" charset="-122"/>
                          <a:ea typeface="微软雅黑" panose="020B0503020204020204" pitchFamily="34" charset="-122"/>
                          <a:sym typeface="+mn-ea"/>
                        </a:rPr>
                        <a:t>public void addLast(</a:t>
                      </a:r>
                      <a:r>
                        <a:rPr lang="en-US" altLang="zh-CN" sz="1800" b="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b="0" dirty="0">
                          <a:latin typeface="微软雅黑" panose="020B0503020204020204" pitchFamily="34" charset="-122"/>
                          <a:ea typeface="微软雅黑" panose="020B0503020204020204" pitchFamily="34" charset="-122"/>
                          <a:sym typeface="+mn-ea"/>
                        </a:rPr>
                        <a:t> e)</a:t>
                      </a:r>
                      <a:endParaRPr lang="zh-CN" altLang="en-US" b="0" dirty="0">
                        <a:latin typeface="微软雅黑" panose="020B0503020204020204" pitchFamily="34" charset="-122"/>
                        <a:ea typeface="微软雅黑" panose="020B0503020204020204" pitchFamily="34" charset="-122"/>
                      </a:endParaRPr>
                    </a:p>
                  </a:txBody>
                  <a:tcPr/>
                </a:tc>
                <a:tc>
                  <a:txBody>
                    <a:bodyPr/>
                    <a:lstStyle/>
                    <a:p>
                      <a:r>
                        <a:rPr lang="zh-CN" altLang="en-US" sz="1800" dirty="0">
                          <a:latin typeface="Arial" panose="020B0604020202020204" pitchFamily="34" charset="0"/>
                          <a:ea typeface="宋体" panose="02010600030101010101" pitchFamily="2" charset="-122"/>
                          <a:sym typeface="+mn-ea"/>
                        </a:rPr>
                        <a:t>将指定元素添加到此列表的结尾</a:t>
                      </a:r>
                      <a:endParaRPr lang="zh-CN" altLang="en-US" dirty="0">
                        <a:latin typeface="微软雅黑" panose="020B0503020204020204" pitchFamily="34" charset="-122"/>
                        <a:ea typeface="微软雅黑" panose="020B0503020204020204" pitchFamily="34" charset="-122"/>
                      </a:endParaRPr>
                    </a:p>
                  </a:txBody>
                  <a:tcPr/>
                </a:tc>
              </a:tr>
              <a:tr h="291592">
                <a:tc>
                  <a:txBody>
                    <a:bodyPr/>
                    <a:lstStyle/>
                    <a:p>
                      <a:r>
                        <a:rPr lang="en-US" altLang="zh-CN" sz="1800" b="0" dirty="0">
                          <a:latin typeface="微软雅黑" panose="020B0503020204020204" pitchFamily="34" charset="-122"/>
                          <a:ea typeface="微软雅黑" panose="020B0503020204020204" pitchFamily="34" charset="-122"/>
                          <a:sym typeface="+mn-ea"/>
                        </a:rPr>
                        <a:t>public </a:t>
                      </a:r>
                      <a:r>
                        <a:rPr lang="en-US" altLang="zh-CN" sz="1800" b="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b="0" dirty="0">
                          <a:latin typeface="微软雅黑" panose="020B0503020204020204" pitchFamily="34" charset="-122"/>
                          <a:ea typeface="微软雅黑" panose="020B0503020204020204" pitchFamily="34" charset="-122"/>
                          <a:sym typeface="+mn-ea"/>
                        </a:rPr>
                        <a:t> getFirst()</a:t>
                      </a:r>
                      <a:endParaRPr lang="zh-CN" altLang="en-US" b="0" dirty="0">
                        <a:latin typeface="微软雅黑" panose="020B0503020204020204" pitchFamily="34" charset="-122"/>
                        <a:ea typeface="微软雅黑" panose="020B0503020204020204" pitchFamily="34" charset="-122"/>
                      </a:endParaRPr>
                    </a:p>
                  </a:txBody>
                  <a:tcPr/>
                </a:tc>
                <a:tc>
                  <a:txBody>
                    <a:bodyPr/>
                    <a:lstStyle/>
                    <a:p>
                      <a:r>
                        <a:rPr lang="zh-CN" altLang="en-US" sz="1800" dirty="0">
                          <a:latin typeface="Arial" panose="020B0604020202020204" pitchFamily="34" charset="0"/>
                          <a:ea typeface="宋体" panose="02010600030101010101" pitchFamily="2" charset="-122"/>
                          <a:sym typeface="+mn-ea"/>
                        </a:rPr>
                        <a:t>返回此列表的第一个元素</a:t>
                      </a:r>
                      <a:endParaRPr lang="zh-CN" altLang="en-US" dirty="0">
                        <a:latin typeface="微软雅黑" panose="020B0503020204020204" pitchFamily="34" charset="-122"/>
                        <a:ea typeface="微软雅黑" panose="020B0503020204020204" pitchFamily="34" charset="-122"/>
                      </a:endParaRPr>
                    </a:p>
                  </a:txBody>
                  <a:tcPr/>
                </a:tc>
              </a:tr>
              <a:tr h="291592">
                <a:tc>
                  <a:txBody>
                    <a:bodyPr/>
                    <a:p>
                      <a:pPr>
                        <a:buNone/>
                      </a:pPr>
                      <a:r>
                        <a:rPr lang="en-US" altLang="zh-CN" sz="1800" dirty="0">
                          <a:latin typeface="微软雅黑" panose="020B0503020204020204" pitchFamily="34" charset="-122"/>
                          <a:ea typeface="微软雅黑" panose="020B0503020204020204" pitchFamily="34" charset="-122"/>
                          <a:sym typeface="+mn-ea"/>
                        </a:rPr>
                        <a:t>public </a:t>
                      </a:r>
                      <a:r>
                        <a:rPr lang="en-US" altLang="zh-CN" sz="180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dirty="0">
                          <a:latin typeface="微软雅黑" panose="020B0503020204020204" pitchFamily="34" charset="-122"/>
                          <a:ea typeface="微软雅黑" panose="020B0503020204020204" pitchFamily="34" charset="-122"/>
                          <a:sym typeface="+mn-ea"/>
                        </a:rPr>
                        <a:t> getLast()</a:t>
                      </a:r>
                      <a:endParaRPr lang="zh-CN" altLang="en-US" b="0" dirty="0">
                        <a:latin typeface="微软雅黑" panose="020B0503020204020204" pitchFamily="34" charset="-122"/>
                        <a:ea typeface="微软雅黑" panose="020B0503020204020204" pitchFamily="34" charset="-122"/>
                      </a:endParaRPr>
                    </a:p>
                  </a:txBody>
                  <a:tcPr/>
                </a:tc>
                <a:tc>
                  <a:txBody>
                    <a:bodyPr/>
                    <a:p>
                      <a:pPr>
                        <a:buNone/>
                      </a:pPr>
                      <a:r>
                        <a:rPr lang="zh-CN" altLang="en-US" sz="1800" dirty="0">
                          <a:latin typeface="Arial" panose="020B0604020202020204" pitchFamily="34" charset="0"/>
                          <a:ea typeface="宋体" panose="02010600030101010101" pitchFamily="2" charset="-122"/>
                          <a:sym typeface="+mn-ea"/>
                        </a:rPr>
                        <a:t>返回此列表的最后一个元素</a:t>
                      </a:r>
                      <a:endParaRPr lang="zh-CN" altLang="en-US" dirty="0">
                        <a:latin typeface="微软雅黑" panose="020B0503020204020204" pitchFamily="34" charset="-122"/>
                        <a:ea typeface="微软雅黑" panose="020B0503020204020204" pitchFamily="34" charset="-122"/>
                      </a:endParaRPr>
                    </a:p>
                  </a:txBody>
                  <a:tcPr/>
                </a:tc>
              </a:tr>
              <a:tr h="365760">
                <a:tc>
                  <a:txBody>
                    <a:bodyPr/>
                    <a:p>
                      <a:pPr eaLnBrk="0" hangingPunct="0">
                        <a:buNone/>
                      </a:pPr>
                      <a:r>
                        <a:rPr lang="en-US" altLang="zh-CN" sz="1800" b="0" dirty="0">
                          <a:latin typeface="微软雅黑" panose="020B0503020204020204" pitchFamily="34" charset="-122"/>
                          <a:ea typeface="微软雅黑" panose="020B0503020204020204" pitchFamily="34" charset="-122"/>
                          <a:sym typeface="+mn-ea"/>
                        </a:rPr>
                        <a:t>public </a:t>
                      </a:r>
                      <a:r>
                        <a:rPr lang="en-US" altLang="zh-CN" sz="1800" b="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b="0" dirty="0">
                          <a:latin typeface="微软雅黑" panose="020B0503020204020204" pitchFamily="34" charset="-122"/>
                          <a:ea typeface="微软雅黑" panose="020B0503020204020204" pitchFamily="34" charset="-122"/>
                          <a:sym typeface="+mn-ea"/>
                        </a:rPr>
                        <a:t> removeFirst()</a:t>
                      </a:r>
                      <a:endParaRPr lang="zh-CN" altLang="en-US" b="0" dirty="0">
                        <a:latin typeface="微软雅黑" panose="020B0503020204020204" pitchFamily="34" charset="-122"/>
                        <a:ea typeface="微软雅黑" panose="020B0503020204020204" pitchFamily="34" charset="-122"/>
                      </a:endParaRPr>
                    </a:p>
                  </a:txBody>
                  <a:tcPr/>
                </a:tc>
                <a:tc>
                  <a:txBody>
                    <a:bodyPr/>
                    <a:p>
                      <a:pPr>
                        <a:buNone/>
                      </a:pPr>
                      <a:r>
                        <a:rPr lang="zh-CN" altLang="en-US" sz="1800" dirty="0">
                          <a:latin typeface="Arial" panose="020B0604020202020204" pitchFamily="34" charset="0"/>
                          <a:ea typeface="宋体" panose="02010600030101010101" pitchFamily="2" charset="-122"/>
                          <a:sym typeface="+mn-ea"/>
                        </a:rPr>
                        <a:t>移除并返回此列表的第一个元素</a:t>
                      </a:r>
                      <a:endParaRPr lang="zh-CN" altLang="en-US" dirty="0">
                        <a:latin typeface="微软雅黑" panose="020B0503020204020204" pitchFamily="34" charset="-122"/>
                        <a:ea typeface="微软雅黑" panose="020B0503020204020204" pitchFamily="34" charset="-122"/>
                      </a:endParaRPr>
                    </a:p>
                  </a:txBody>
                  <a:tcPr/>
                </a:tc>
              </a:tr>
              <a:tr h="217424">
                <a:tc>
                  <a:txBody>
                    <a:bodyPr/>
                    <a:p>
                      <a:pPr eaLnBrk="0" hangingPunct="0">
                        <a:buNone/>
                      </a:pPr>
                      <a:r>
                        <a:rPr lang="en-US" altLang="zh-CN" sz="1800" b="0" dirty="0">
                          <a:latin typeface="微软雅黑" panose="020B0503020204020204" pitchFamily="34" charset="-122"/>
                          <a:ea typeface="微软雅黑" panose="020B0503020204020204" pitchFamily="34" charset="-122"/>
                          <a:sym typeface="+mn-ea"/>
                        </a:rPr>
                        <a:t>public </a:t>
                      </a:r>
                      <a:r>
                        <a:rPr lang="en-US" altLang="zh-CN" sz="1800" b="0" dirty="0">
                          <a:latin typeface="微软雅黑" panose="020B0503020204020204" pitchFamily="34" charset="-122"/>
                          <a:ea typeface="微软雅黑" panose="020B0503020204020204" pitchFamily="34" charset="-122"/>
                          <a:sym typeface="+mn-ea"/>
                          <a:hlinkClick r:id="rId2" tooltip="LinkedList 中的类型参数"/>
                        </a:rPr>
                        <a:t>E</a:t>
                      </a:r>
                      <a:r>
                        <a:rPr lang="en-US" altLang="zh-CN" sz="1800" b="0" dirty="0">
                          <a:latin typeface="微软雅黑" panose="020B0503020204020204" pitchFamily="34" charset="-122"/>
                          <a:ea typeface="微软雅黑" panose="020B0503020204020204" pitchFamily="34" charset="-122"/>
                          <a:sym typeface="+mn-ea"/>
                        </a:rPr>
                        <a:t> removeLast()</a:t>
                      </a:r>
                      <a:endParaRPr lang="zh-CN" altLang="en-US" b="0" dirty="0">
                        <a:latin typeface="微软雅黑" panose="020B0503020204020204" pitchFamily="34" charset="-122"/>
                        <a:ea typeface="微软雅黑" panose="020B0503020204020204" pitchFamily="34" charset="-122"/>
                      </a:endParaRPr>
                    </a:p>
                  </a:txBody>
                  <a:tcPr/>
                </a:tc>
                <a:tc>
                  <a:txBody>
                    <a:bodyPr/>
                    <a:p>
                      <a:pPr>
                        <a:buNone/>
                      </a:pPr>
                      <a:r>
                        <a:rPr lang="zh-CN" altLang="en-US" sz="1800" dirty="0">
                          <a:latin typeface="Arial" panose="020B0604020202020204" pitchFamily="34" charset="0"/>
                          <a:ea typeface="宋体" panose="02010600030101010101" pitchFamily="2" charset="-122"/>
                          <a:sym typeface="+mn-ea"/>
                        </a:rPr>
                        <a:t>移除并返回此列表的最后一个元素</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pic>
        <p:nvPicPr>
          <p:cNvPr id="5" name="图片 4"/>
          <p:cNvPicPr>
            <a:picLocks noChangeAspect="1"/>
          </p:cNvPicPr>
          <p:nvPr/>
        </p:nvPicPr>
        <p:blipFill>
          <a:blip r:embed="rId3"/>
          <a:stretch>
            <a:fillRect/>
          </a:stretch>
        </p:blipFill>
        <p:spPr>
          <a:xfrm>
            <a:off x="501650" y="4686300"/>
            <a:ext cx="5715000" cy="1104900"/>
          </a:xfrm>
          <a:prstGeom prst="rect">
            <a:avLst/>
          </a:prstGeom>
        </p:spPr>
      </p:pic>
      <p:sp>
        <p:nvSpPr>
          <p:cNvPr id="7" name="文本框 6"/>
          <p:cNvSpPr txBox="1"/>
          <p:nvPr/>
        </p:nvSpPr>
        <p:spPr>
          <a:xfrm>
            <a:off x="6393815" y="4427220"/>
            <a:ext cx="5534660" cy="1198880"/>
          </a:xfrm>
          <a:prstGeom prst="rect">
            <a:avLst/>
          </a:prstGeom>
          <a:noFill/>
        </p:spPr>
        <p:txBody>
          <a:bodyPr wrap="square" rtlCol="0">
            <a:spAutoFit/>
          </a:bodyPr>
          <a:p>
            <a:r>
              <a:rPr lang="zh-CN" altLang="en-US"/>
              <a:t>特点</a:t>
            </a:r>
            <a:r>
              <a:rPr lang="en-US" altLang="zh-CN"/>
              <a:t>:</a:t>
            </a:r>
            <a:endParaRPr lang="zh-CN" altLang="en-US"/>
          </a:p>
          <a:p>
            <a:r>
              <a:rPr lang="zh-CN" altLang="en-US"/>
              <a:t>(1)有序，可重复</a:t>
            </a:r>
            <a:endParaRPr lang="zh-CN" altLang="en-US"/>
          </a:p>
          <a:p>
            <a:r>
              <a:rPr lang="zh-CN" altLang="en-US"/>
              <a:t>(2)底层使用双链表存储，所以查找慢，添加和删除快</a:t>
            </a:r>
            <a:endParaRPr lang="zh-CN" altLang="en-US"/>
          </a:p>
          <a:p>
            <a:r>
              <a:rPr lang="zh-CN" altLang="en-US"/>
              <a:t>(3)LinkedList也是非同步的</a:t>
            </a:r>
            <a:endParaRPr lang="zh-CN" altLang="en-US"/>
          </a:p>
        </p:txBody>
      </p:sp>
      <p:sp>
        <p:nvSpPr>
          <p:cNvPr id="8" name="矩形 7"/>
          <p:cNvSpPr/>
          <p:nvPr/>
        </p:nvSpPr>
        <p:spPr>
          <a:xfrm>
            <a:off x="6271260" y="4353560"/>
            <a:ext cx="5772785" cy="136715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t>
            </a:r>
            <a:r>
              <a:rPr lang="en-US" altLang="zh-CN" dirty="0">
                <a:cs typeface="微软雅黑 Light" panose="020B0502040204020203" pitchFamily="34" charset="-122"/>
                <a:sym typeface="+mn-ea"/>
              </a:rPr>
              <a:t>Linked</a:t>
            </a:r>
            <a:r>
              <a:rPr lang="zh-CN" altLang="en-US" dirty="0">
                <a:cs typeface="微软雅黑 Light" panose="020B0502040204020203" pitchFamily="34" charset="-122"/>
                <a:sym typeface="+mn-ea"/>
              </a:rPr>
              <a:t>List应用</a:t>
            </a:r>
            <a:endParaRPr lang="en-US" altLang="zh-CN" dirty="0">
              <a:cs typeface="微软雅黑 Light" panose="020B0502040204020203" pitchFamily="34" charset="-122"/>
              <a:sym typeface="+mn-ea"/>
            </a:endParaRPr>
          </a:p>
        </p:txBody>
      </p:sp>
      <p:sp>
        <p:nvSpPr>
          <p:cNvPr id="3" name="内容占位符 2"/>
          <p:cNvSpPr>
            <a:spLocks noGrp="1"/>
          </p:cNvSpPr>
          <p:nvPr>
            <p:ph idx="1"/>
          </p:nvPr>
        </p:nvSpPr>
        <p:spPr/>
        <p:txBody>
          <a:bodyPr/>
          <a:p>
            <a:r>
              <a:rPr lang="en-US" altLang="zh-CN" dirty="0">
                <a:cs typeface="微软雅黑 Light" panose="020B0502040204020203" pitchFamily="34" charset="-122"/>
                <a:sym typeface="+mn-ea"/>
              </a:rPr>
              <a:t>Linked</a:t>
            </a:r>
            <a:r>
              <a:rPr lang="zh-CN" altLang="en-US" dirty="0">
                <a:cs typeface="微软雅黑 Light" panose="020B0502040204020203" pitchFamily="34" charset="-122"/>
                <a:sym typeface="+mn-ea"/>
              </a:rPr>
              <a:t>List应用</a:t>
            </a:r>
            <a:endParaRPr lang="zh-CN" altLang="en-US"/>
          </a:p>
        </p:txBody>
      </p:sp>
      <p:sp>
        <p:nvSpPr>
          <p:cNvPr id="4" name="矩形 3"/>
          <p:cNvSpPr/>
          <p:nvPr/>
        </p:nvSpPr>
        <p:spPr>
          <a:xfrm>
            <a:off x="5723255" y="1773555"/>
            <a:ext cx="6113780" cy="429831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5816600" y="1847215"/>
            <a:ext cx="4648835" cy="3969385"/>
          </a:xfrm>
          <a:prstGeom prst="rect">
            <a:avLst/>
          </a:prstGeom>
          <a:noFill/>
        </p:spPr>
        <p:txBody>
          <a:bodyPr wrap="none" rtlCol="0">
            <a:spAutoFit/>
          </a:bodyPr>
          <a:p>
            <a:pPr algn="l"/>
            <a:r>
              <a:rPr lang="zh-CN" altLang="en-US"/>
              <a:t>//1.先创建集合对象，泛型是BookEntity</a:t>
            </a:r>
            <a:endParaRPr lang="zh-CN" altLang="en-US"/>
          </a:p>
          <a:p>
            <a:pPr algn="l"/>
            <a:r>
              <a:rPr lang="zh-CN" altLang="en-US">
                <a:solidFill>
                  <a:srgbClr val="FF0000"/>
                </a:solidFill>
              </a:rPr>
              <a:t>List&lt;BookEntity&gt; books = new LinkedList&lt;&gt;();</a:t>
            </a:r>
            <a:endParaRPr lang="zh-CN" altLang="en-US">
              <a:solidFill>
                <a:srgbClr val="FF0000"/>
              </a:solidFill>
            </a:endParaRPr>
          </a:p>
          <a:p>
            <a:pPr algn="l"/>
            <a:r>
              <a:rPr lang="zh-CN" altLang="en-US"/>
              <a:t>//2.创建四本图书对象</a:t>
            </a:r>
            <a:endParaRPr lang="zh-CN" altLang="en-US"/>
          </a:p>
          <a:p>
            <a:pPr algn="l"/>
            <a:r>
              <a:rPr lang="zh-CN" altLang="en-US"/>
              <a:t>BookEntity book1 = new BookEntity("java", 90);</a:t>
            </a:r>
            <a:endParaRPr lang="zh-CN" altLang="en-US"/>
          </a:p>
          <a:p>
            <a:pPr algn="l"/>
            <a:r>
              <a:rPr lang="zh-CN" altLang="en-US"/>
              <a:t>BookEntity book2 = new BookEntity("java", 90);</a:t>
            </a:r>
            <a:endParaRPr lang="zh-CN" altLang="en-US"/>
          </a:p>
          <a:p>
            <a:pPr algn="l"/>
            <a:r>
              <a:rPr lang="zh-CN" altLang="en-US"/>
              <a:t>BookEntity book3 = new BookEntity("c#", 80);</a:t>
            </a:r>
            <a:endParaRPr lang="zh-CN" altLang="en-US"/>
          </a:p>
          <a:p>
            <a:pPr algn="l"/>
            <a:r>
              <a:rPr lang="zh-CN" altLang="en-US"/>
              <a:t>BookEntity book4 = new BookEntity("html", 70);</a:t>
            </a:r>
            <a:endParaRPr lang="zh-CN" altLang="en-US"/>
          </a:p>
          <a:p>
            <a:pPr algn="l"/>
            <a:r>
              <a:rPr lang="zh-CN" altLang="en-US"/>
              <a:t>BookEntity book5 = book3;</a:t>
            </a:r>
            <a:endParaRPr lang="zh-CN" altLang="en-US"/>
          </a:p>
          <a:p>
            <a:pPr algn="l"/>
            <a:r>
              <a:rPr lang="zh-CN" altLang="en-US"/>
              <a:t>//3.把图书对象添加到集合中</a:t>
            </a:r>
            <a:endParaRPr lang="zh-CN" altLang="en-US"/>
          </a:p>
          <a:p>
            <a:pPr algn="l"/>
            <a:r>
              <a:rPr lang="zh-CN" altLang="en-US"/>
              <a:t>books.add(book1);</a:t>
            </a:r>
            <a:endParaRPr lang="zh-CN" altLang="en-US"/>
          </a:p>
          <a:p>
            <a:pPr algn="l"/>
            <a:r>
              <a:rPr lang="zh-CN" altLang="en-US"/>
              <a:t>books.add(book2);</a:t>
            </a:r>
            <a:endParaRPr lang="zh-CN" altLang="en-US"/>
          </a:p>
          <a:p>
            <a:pPr algn="l"/>
            <a:r>
              <a:rPr lang="zh-CN" altLang="en-US"/>
              <a:t>books.add(book3);</a:t>
            </a:r>
            <a:endParaRPr lang="zh-CN" altLang="en-US"/>
          </a:p>
          <a:p>
            <a:pPr algn="l"/>
            <a:r>
              <a:rPr lang="zh-CN" altLang="en-US"/>
              <a:t>books.add(book4);</a:t>
            </a:r>
            <a:endParaRPr lang="zh-CN" altLang="en-US"/>
          </a:p>
          <a:p>
            <a:pPr algn="l"/>
            <a:r>
              <a:rPr lang="zh-CN" altLang="en-US"/>
              <a:t>books.add(book5);</a:t>
            </a:r>
            <a:endParaRPr lang="zh-CN" altLang="en-US"/>
          </a:p>
        </p:txBody>
      </p:sp>
      <p:sp>
        <p:nvSpPr>
          <p:cNvPr id="8" name="矩形 7"/>
          <p:cNvSpPr/>
          <p:nvPr/>
        </p:nvSpPr>
        <p:spPr>
          <a:xfrm>
            <a:off x="419100" y="1773555"/>
            <a:ext cx="4779645" cy="361823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78155" y="1847215"/>
            <a:ext cx="4720590" cy="3415030"/>
          </a:xfrm>
          <a:prstGeom prst="rect">
            <a:avLst/>
          </a:prstGeom>
          <a:noFill/>
        </p:spPr>
        <p:txBody>
          <a:bodyPr wrap="square" rtlCol="0" anchor="t">
            <a:spAutoFit/>
          </a:bodyPr>
          <a:p>
            <a:r>
              <a:rPr lang="zh-CN" altLang="en-US"/>
              <a:t>public class BookEntity {</a:t>
            </a:r>
            <a:endParaRPr lang="zh-CN" altLang="en-US"/>
          </a:p>
          <a:p>
            <a:r>
              <a:rPr lang="zh-CN" altLang="en-US"/>
              <a:t>     private String name;</a:t>
            </a:r>
            <a:endParaRPr lang="zh-CN" altLang="en-US"/>
          </a:p>
          <a:p>
            <a:r>
              <a:rPr lang="zh-CN" altLang="en-US"/>
              <a:t>     private double price;</a:t>
            </a:r>
            <a:endParaRPr lang="zh-CN" altLang="en-US"/>
          </a:p>
          <a:p>
            <a:r>
              <a:rPr lang="zh-CN" altLang="en-US"/>
              <a:t>  </a:t>
            </a:r>
            <a:endParaRPr lang="zh-CN" altLang="en-US"/>
          </a:p>
          <a:p>
            <a:r>
              <a:rPr lang="zh-CN" altLang="en-US"/>
              <a:t>     public BookEntity() {}</a:t>
            </a:r>
            <a:endParaRPr lang="zh-CN" altLang="en-US"/>
          </a:p>
          <a:p>
            <a:endParaRPr lang="zh-CN" altLang="en-US"/>
          </a:p>
          <a:p>
            <a:r>
              <a:rPr lang="zh-CN" altLang="en-US"/>
              <a:t>     public BookEntity(String name, double price) {</a:t>
            </a:r>
            <a:endParaRPr lang="zh-CN" altLang="en-US"/>
          </a:p>
          <a:p>
            <a:r>
              <a:rPr lang="zh-CN" altLang="en-US"/>
              <a:t>               this.name = name;</a:t>
            </a:r>
            <a:endParaRPr lang="zh-CN" altLang="en-US"/>
          </a:p>
          <a:p>
            <a:r>
              <a:rPr lang="zh-CN" altLang="en-US"/>
              <a:t>               this.price = price;</a:t>
            </a:r>
            <a:endParaRPr lang="zh-CN" altLang="en-US"/>
          </a:p>
          <a:p>
            <a:r>
              <a:rPr lang="zh-CN" altLang="en-US"/>
              <a:t>    }</a:t>
            </a:r>
            <a:endParaRPr lang="zh-CN" altLang="en-US"/>
          </a:p>
          <a:p>
            <a:r>
              <a:rPr lang="en-US" altLang="zh-CN"/>
              <a:t>.....</a:t>
            </a:r>
            <a:endParaRPr lang="en-US" altLang="zh-CN"/>
          </a:p>
          <a:p>
            <a:r>
              <a:rPr lang="en-US" altLang="zh-CN"/>
              <a:t>}</a:t>
            </a:r>
            <a:endParaRPr lang="en-US" altLang="zh-CN"/>
          </a:p>
        </p:txBody>
      </p:sp>
      <p:sp>
        <p:nvSpPr>
          <p:cNvPr id="10" name="左箭头 9"/>
          <p:cNvSpPr/>
          <p:nvPr/>
        </p:nvSpPr>
        <p:spPr>
          <a:xfrm>
            <a:off x="5198745" y="3550920"/>
            <a:ext cx="466725" cy="311150"/>
          </a:xfrm>
          <a:prstGeom prst="leftArrow">
            <a:avLst/>
          </a:prstGeom>
          <a:solidFill>
            <a:srgbClr val="92D05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t>
            </a:r>
            <a:r>
              <a:rPr lang="en-US" altLang="zh-CN" dirty="0">
                <a:cs typeface="微软雅黑 Light" panose="020B0502040204020203" pitchFamily="34" charset="-122"/>
                <a:sym typeface="+mn-ea"/>
              </a:rPr>
              <a:t>Linked</a:t>
            </a:r>
            <a:r>
              <a:rPr lang="zh-CN" altLang="en-US" dirty="0">
                <a:cs typeface="微软雅黑 Light" panose="020B0502040204020203" pitchFamily="34" charset="-122"/>
                <a:sym typeface="+mn-ea"/>
              </a:rPr>
              <a:t>List应用</a:t>
            </a:r>
            <a:endParaRPr lang="zh-CN" altLang="en-US"/>
          </a:p>
        </p:txBody>
      </p:sp>
      <p:sp>
        <p:nvSpPr>
          <p:cNvPr id="3" name="内容占位符 2"/>
          <p:cNvSpPr>
            <a:spLocks noGrp="1"/>
          </p:cNvSpPr>
          <p:nvPr>
            <p:ph idx="1"/>
          </p:nvPr>
        </p:nvSpPr>
        <p:spPr/>
        <p:txBody>
          <a:bodyPr/>
          <a:p>
            <a:pPr marL="0" indent="0">
              <a:buNone/>
            </a:pPr>
            <a:r>
              <a:rPr lang="en-US" altLang="zh-CN" noProof="0">
                <a:ln>
                  <a:noFill/>
                </a:ln>
                <a:effectLst/>
                <a:uLnTx/>
                <a:uFillTx/>
                <a:latin typeface="+mn-lt"/>
                <a:ea typeface="+mn-ea"/>
                <a:sym typeface="+mn-ea"/>
              </a:rPr>
              <a:t>          </a:t>
            </a:r>
            <a:r>
              <a:rPr lang="zh-CN" altLang="en-US" noProof="0">
                <a:ln>
                  <a:noFill/>
                </a:ln>
                <a:effectLst/>
                <a:uLnTx/>
                <a:uFillTx/>
                <a:latin typeface="+mn-lt"/>
                <a:ea typeface="+mn-ea"/>
                <a:sym typeface="+mn-ea"/>
              </a:rPr>
              <a:t>在集合任何位置（头部、中间、尾部）添加、获取、删除狗狗对象</a:t>
            </a:r>
            <a:endParaRPr kumimoji="0" lang="zh-CN" altLang="en-US" b="0" i="0" u="none" strike="noStrike" kern="1200" cap="none" spc="0" normalizeH="0" baseline="0" noProof="0">
              <a:ln>
                <a:noFill/>
              </a:ln>
              <a:solidFill>
                <a:schemeClr val="tx1"/>
              </a:solidFill>
              <a:effectLst/>
              <a:uLnTx/>
              <a:uFillTx/>
              <a:latin typeface="+mn-lt"/>
              <a:ea typeface="+mn-ea"/>
              <a:cs typeface="+mn-cs"/>
            </a:endParaRPr>
          </a:p>
          <a:p>
            <a:endParaRPr lang="zh-CN" altLang="en-US"/>
          </a:p>
        </p:txBody>
      </p:sp>
      <p:pic>
        <p:nvPicPr>
          <p:cNvPr id="19460" name="Picture 4" descr="问题"/>
          <p:cNvPicPr>
            <a:picLocks noChangeAspect="1"/>
          </p:cNvPicPr>
          <p:nvPr/>
        </p:nvPicPr>
        <p:blipFill>
          <a:blip r:embed="rId1"/>
          <a:stretch>
            <a:fillRect/>
          </a:stretch>
        </p:blipFill>
        <p:spPr>
          <a:xfrm>
            <a:off x="247015" y="1020445"/>
            <a:ext cx="762000" cy="572135"/>
          </a:xfrm>
          <a:prstGeom prst="rect">
            <a:avLst/>
          </a:prstGeom>
          <a:noFill/>
          <a:ln w="9525">
            <a:noFill/>
          </a:ln>
        </p:spPr>
      </p:pic>
      <p:pic>
        <p:nvPicPr>
          <p:cNvPr id="4" name="图片 3"/>
          <p:cNvPicPr>
            <a:picLocks noChangeAspect="1"/>
          </p:cNvPicPr>
          <p:nvPr/>
        </p:nvPicPr>
        <p:blipFill>
          <a:blip r:embed="rId2"/>
          <a:stretch>
            <a:fillRect/>
          </a:stretch>
        </p:blipFill>
        <p:spPr>
          <a:xfrm>
            <a:off x="1175385" y="1873885"/>
            <a:ext cx="5238750" cy="3305175"/>
          </a:xfrm>
          <a:prstGeom prst="rect">
            <a:avLst/>
          </a:prstGeom>
        </p:spPr>
      </p:pic>
      <p:pic>
        <p:nvPicPr>
          <p:cNvPr id="5" name="图片 4"/>
          <p:cNvPicPr>
            <a:picLocks noChangeAspect="1"/>
          </p:cNvPicPr>
          <p:nvPr/>
        </p:nvPicPr>
        <p:blipFill>
          <a:blip r:embed="rId2"/>
          <a:stretch>
            <a:fillRect/>
          </a:stretch>
        </p:blipFill>
        <p:spPr>
          <a:xfrm>
            <a:off x="1175385" y="1882140"/>
            <a:ext cx="5238750" cy="330517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1+#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5</a:t>
            </a:r>
            <a:r>
              <a:rPr lang="zh-CN" altLang="en-US" dirty="0"/>
              <a:t>：</a:t>
            </a:r>
            <a:r>
              <a:rPr lang="en-US" altLang="zh-CN" dirty="0">
                <a:sym typeface="+mn-ea"/>
              </a:rPr>
              <a:t>List</a:t>
            </a:r>
            <a:r>
              <a:rPr lang="zh-CN" altLang="en-US" dirty="0">
                <a:sym typeface="+mn-ea"/>
              </a:rPr>
              <a:t>接口实现类</a:t>
            </a:r>
            <a:r>
              <a:rPr lang="en-US" altLang="zh-CN" dirty="0">
                <a:sym typeface="+mn-ea"/>
              </a:rPr>
              <a:t>-</a:t>
            </a:r>
            <a:r>
              <a:rPr lang="en-US" dirty="0">
                <a:cs typeface="微软雅黑 Light" panose="020B0502040204020203" pitchFamily="34" charset="-122"/>
                <a:sym typeface="+mn-ea"/>
              </a:rPr>
              <a:t>Vector</a:t>
            </a:r>
            <a:endParaRPr lang="en-US" altLang="zh-CN" dirty="0">
              <a:sym typeface="+mn-ea"/>
            </a:endParaRPr>
          </a:p>
        </p:txBody>
      </p:sp>
      <p:sp>
        <p:nvSpPr>
          <p:cNvPr id="3" name="内容占位符 2"/>
          <p:cNvSpPr>
            <a:spLocks noGrp="1"/>
          </p:cNvSpPr>
          <p:nvPr>
            <p:ph idx="1"/>
          </p:nvPr>
        </p:nvSpPr>
        <p:spPr>
          <a:xfrm>
            <a:off x="199905" y="704102"/>
            <a:ext cx="11792070" cy="5448937"/>
          </a:xfrm>
        </p:spPr>
        <p:txBody>
          <a:bodyPr/>
          <a:lstStyle/>
          <a:p>
            <a:r>
              <a:rPr lang="en-US" dirty="0">
                <a:cs typeface="微软雅黑 Light" panose="020B0502040204020203" pitchFamily="34" charset="-122"/>
                <a:sym typeface="+mn-ea"/>
              </a:rPr>
              <a:t>Vector</a:t>
            </a:r>
            <a:r>
              <a:rPr lang="zh-CN" altLang="en-US" dirty="0">
                <a:cs typeface="微软雅黑 Light" panose="020B0502040204020203" pitchFamily="34" charset="-122"/>
                <a:sym typeface="+mn-ea"/>
              </a:rPr>
              <a:t>类位置</a:t>
            </a:r>
            <a:r>
              <a:rPr lang="en-US" altLang="zh-CN" dirty="0">
                <a:cs typeface="微软雅黑 Light" panose="020B0502040204020203" pitchFamily="34" charset="-122"/>
                <a:sym typeface="+mn-ea"/>
              </a:rPr>
              <a:t>java.util.Vector</a:t>
            </a:r>
            <a:endParaRPr lang="en-US" altLang="zh-CN" dirty="0">
              <a:cs typeface="微软雅黑 Light" panose="020B0502040204020203" pitchFamily="34" charset="-122"/>
              <a:sym typeface="+mn-ea"/>
            </a:endParaRPr>
          </a:p>
          <a:p>
            <a:endParaRPr lang="en-US" altLang="zh-CN" dirty="0">
              <a:cs typeface="微软雅黑 Light" panose="020B0502040204020203" pitchFamily="34" charset="-122"/>
              <a:sym typeface="+mn-ea"/>
            </a:endParaRPr>
          </a:p>
          <a:p>
            <a:endParaRPr lang="en-US" altLang="zh-CN" dirty="0">
              <a:cs typeface="微软雅黑 Light" panose="020B0502040204020203" pitchFamily="34" charset="-122"/>
              <a:sym typeface="+mn-ea"/>
            </a:endParaRPr>
          </a:p>
          <a:p>
            <a:endParaRPr lang="en-US" altLang="zh-CN" dirty="0">
              <a:cs typeface="微软雅黑 Light" panose="020B0502040204020203" pitchFamily="34" charset="-122"/>
              <a:sym typeface="+mn-ea"/>
            </a:endParaRPr>
          </a:p>
          <a:p>
            <a:r>
              <a:rPr lang="en-US" altLang="zh-CN" dirty="0">
                <a:cs typeface="微软雅黑 Light" panose="020B0502040204020203" pitchFamily="34" charset="-122"/>
                <a:sym typeface="+mn-ea"/>
              </a:rPr>
              <a:t>Interface Enumeration&lt;E&gt;</a:t>
            </a:r>
            <a:r>
              <a:rPr lang="zh-CN" altLang="en-US" dirty="0">
                <a:cs typeface="微软雅黑 Light" panose="020B0502040204020203" pitchFamily="34" charset="-122"/>
                <a:sym typeface="+mn-ea"/>
              </a:rPr>
              <a:t>是接口</a:t>
            </a:r>
            <a:endParaRPr lang="en-US" altLang="zh-CN" dirty="0">
              <a:cs typeface="微软雅黑 Light" panose="020B0502040204020203" pitchFamily="34" charset="-122"/>
            </a:endParaRPr>
          </a:p>
          <a:p>
            <a:endParaRPr lang="en-US" altLang="zh-CN" dirty="0">
              <a:cs typeface="微软雅黑 Light" panose="020B0502040204020203" pitchFamily="34" charset="-122"/>
            </a:endParaRPr>
          </a:p>
          <a:p>
            <a:pPr marL="0" indent="0">
              <a:buNone/>
            </a:pPr>
            <a:endParaRPr lang="zh-CN" altLang="en-US" dirty="0">
              <a:cs typeface="微软雅黑 Light" panose="020B0502040204020203" pitchFamily="34" charset="-122"/>
            </a:endParaRPr>
          </a:p>
        </p:txBody>
      </p:sp>
      <p:graphicFrame>
        <p:nvGraphicFramePr>
          <p:cNvPr id="5" name="内容占位符 3"/>
          <p:cNvGraphicFramePr/>
          <p:nvPr>
            <p:custDataLst>
              <p:tags r:id="rId1"/>
            </p:custDataLst>
          </p:nvPr>
        </p:nvGraphicFramePr>
        <p:xfrm>
          <a:off x="567571" y="1362248"/>
          <a:ext cx="10576560" cy="2570480"/>
        </p:xfrm>
        <a:graphic>
          <a:graphicData uri="http://schemas.openxmlformats.org/drawingml/2006/table">
            <a:tbl>
              <a:tblPr firstRow="1" bandRow="1">
                <a:tableStyleId>{93296810-A885-4BE3-A3E7-6D5BEEA58F35}</a:tableStyleId>
              </a:tblPr>
              <a:tblGrid>
                <a:gridCol w="4455795"/>
                <a:gridCol w="6120765"/>
              </a:tblGrid>
              <a:tr h="457200">
                <a:tc>
                  <a:txBody>
                    <a:bodyPr/>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r>
                        <a:rPr lang="en-US" altLang="zh-CN" dirty="0">
                          <a:latin typeface="微软雅黑" panose="020B0503020204020204" pitchFamily="34" charset="-122"/>
                          <a:ea typeface="微软雅黑" panose="020B0503020204020204" pitchFamily="34" charset="-122"/>
                        </a:rPr>
                        <a:t>void add(</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 E element)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在列表的指定位置插入指定元素</a:t>
                      </a:r>
                      <a:endParaRPr lang="zh-CN" altLang="en-US" dirty="0">
                        <a:latin typeface="微软雅黑" panose="020B0503020204020204" pitchFamily="34" charset="-122"/>
                        <a:ea typeface="微软雅黑" panose="020B0503020204020204" pitchFamily="34" charset="-122"/>
                      </a:endParaRPr>
                    </a:p>
                  </a:txBody>
                  <a:tcPr/>
                </a:tc>
              </a:tr>
              <a:tr h="370840">
                <a:tc>
                  <a:txBody>
                    <a:bodyPr/>
                    <a:p>
                      <a:pPr>
                        <a:buNone/>
                      </a:pPr>
                      <a:r>
                        <a:rPr lang="en-US" altLang="zh-CN" sz="1800" dirty="0">
                          <a:latin typeface="微软雅黑" panose="020B0503020204020204" pitchFamily="34" charset="-122"/>
                          <a:ea typeface="微软雅黑" panose="020B0503020204020204" pitchFamily="34" charset="-122"/>
                          <a:sym typeface="+mn-ea"/>
                        </a:rPr>
                        <a:t>void add(E element)</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在集合末尾添加元素</a:t>
                      </a:r>
                      <a:endParaRPr lang="zh-CN" altLang="en-US" dirty="0">
                        <a:latin typeface="微软雅黑" panose="020B0503020204020204" pitchFamily="34" charset="-122"/>
                        <a:ea typeface="微软雅黑" panose="020B0503020204020204" pitchFamily="34" charset="-122"/>
                      </a:endParaRPr>
                    </a:p>
                  </a:txBody>
                  <a:tcPr/>
                </a:tc>
              </a:tr>
              <a:tr h="365760">
                <a:tc>
                  <a:txBody>
                    <a:bodyPr/>
                    <a:p>
                      <a:r>
                        <a:rPr lang="en-US" altLang="zh-CN" dirty="0">
                          <a:latin typeface="微软雅黑" panose="020B0503020204020204" pitchFamily="34" charset="-122"/>
                          <a:ea typeface="微软雅黑" panose="020B0503020204020204" pitchFamily="34" charset="-122"/>
                        </a:rPr>
                        <a:t>E get(</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返回列表中指定位置的元素</a:t>
                      </a:r>
                      <a:endParaRPr lang="zh-CN" altLang="en-US" dirty="0">
                        <a:latin typeface="微软雅黑" panose="020B0503020204020204" pitchFamily="34" charset="-122"/>
                        <a:ea typeface="微软雅黑" panose="020B0503020204020204" pitchFamily="34" charset="-122"/>
                      </a:endParaRPr>
                    </a:p>
                  </a:txBody>
                  <a:tcPr/>
                </a:tc>
              </a:tr>
              <a:tr h="365760">
                <a:tc>
                  <a:txBody>
                    <a:bodyPr/>
                    <a:p>
                      <a:r>
                        <a:rPr lang="en-US" altLang="zh-CN" dirty="0">
                          <a:latin typeface="微软雅黑" panose="020B0503020204020204" pitchFamily="34" charset="-122"/>
                          <a:ea typeface="微软雅黑" panose="020B0503020204020204" pitchFamily="34" charset="-122"/>
                        </a:rPr>
                        <a:t>E remove(</a:t>
                      </a:r>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index)</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移除列表中指定位置的元素</a:t>
                      </a:r>
                      <a:endParaRPr lang="zh-CN" altLang="en-US" dirty="0">
                        <a:latin typeface="微软雅黑" panose="020B0503020204020204" pitchFamily="34" charset="-122"/>
                        <a:ea typeface="微软雅黑" panose="020B0503020204020204" pitchFamily="34" charset="-122"/>
                      </a:endParaRPr>
                    </a:p>
                  </a:txBody>
                  <a:tcPr/>
                </a:tc>
              </a:tr>
              <a:tr h="640080">
                <a:tc>
                  <a:txBody>
                    <a:bodyPr/>
                    <a:p>
                      <a:r>
                        <a:rPr lang="en-US" altLang="zh-CN">
                          <a:latin typeface="微软雅黑" panose="020B0503020204020204" pitchFamily="34" charset="-122"/>
                          <a:ea typeface="微软雅黑" panose="020B0503020204020204" pitchFamily="34" charset="-122"/>
                        </a:rPr>
                        <a:t>public </a:t>
                      </a:r>
                      <a:r>
                        <a:rPr lang="en-US" altLang="zh-CN" b="1">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Enumeration</a:t>
                      </a:r>
                      <a:r>
                        <a:rPr lang="en-US" altLang="zh-CN">
                          <a:latin typeface="微软雅黑" panose="020B0503020204020204" pitchFamily="34" charset="-122"/>
                          <a:ea typeface="微软雅黑" panose="020B0503020204020204" pitchFamily="34" charset="-122"/>
                        </a:rPr>
                        <a:t>&lt;E&gt; elements()</a:t>
                      </a:r>
                      <a:endParaRPr lang="en-US" altLang="zh-CN">
                        <a:latin typeface="微软雅黑" panose="020B0503020204020204" pitchFamily="34" charset="-122"/>
                        <a:ea typeface="微软雅黑" panose="020B0503020204020204" pitchFamily="34" charset="-122"/>
                      </a:endParaRPr>
                    </a:p>
                  </a:txBody>
                  <a:tcPr/>
                </a:tc>
                <a:tc>
                  <a:txBody>
                    <a:bodyPr/>
                    <a:p>
                      <a:r>
                        <a:rPr>
                          <a:latin typeface="微软雅黑" panose="020B0503020204020204" pitchFamily="34" charset="-122"/>
                          <a:ea typeface="微软雅黑" panose="020B0503020204020204" pitchFamily="34" charset="-122"/>
                        </a:rPr>
                        <a:t>返回集合中的所有元素，封装到Enumeration对象中</a:t>
                      </a:r>
                      <a:endParaRPr>
                        <a:latin typeface="微软雅黑" panose="020B0503020204020204" pitchFamily="34" charset="-122"/>
                        <a:ea typeface="微软雅黑" panose="020B0503020204020204" pitchFamily="34" charset="-122"/>
                      </a:endParaRPr>
                    </a:p>
                  </a:txBody>
                  <a:tcPr/>
                </a:tc>
              </a:tr>
            </a:tbl>
          </a:graphicData>
        </a:graphic>
      </p:graphicFrame>
      <p:graphicFrame>
        <p:nvGraphicFramePr>
          <p:cNvPr id="7" name="内容占位符 3"/>
          <p:cNvGraphicFramePr/>
          <p:nvPr>
            <p:custDataLst>
              <p:tags r:id="rId2"/>
            </p:custDataLst>
          </p:nvPr>
        </p:nvGraphicFramePr>
        <p:xfrm>
          <a:off x="579001" y="4414693"/>
          <a:ext cx="10575290" cy="1087755"/>
        </p:xfrm>
        <a:graphic>
          <a:graphicData uri="http://schemas.openxmlformats.org/drawingml/2006/table">
            <a:tbl>
              <a:tblPr firstRow="1" bandRow="1">
                <a:tableStyleId>{93296810-A885-4BE3-A3E7-6D5BEEA58F35}</a:tableStyleId>
              </a:tblPr>
              <a:tblGrid>
                <a:gridCol w="3209925"/>
                <a:gridCol w="7365365"/>
              </a:tblGrid>
              <a:tr h="365760">
                <a:tc>
                  <a:txBody>
                    <a:bodyPr/>
                    <a:p>
                      <a:r>
                        <a:rPr lang="en-US" altLang="zh-CN">
                          <a:latin typeface="微软雅黑" panose="020B0503020204020204" pitchFamily="34" charset="-122"/>
                          <a:ea typeface="微软雅黑" panose="020B0503020204020204" pitchFamily="34" charset="-122"/>
                        </a:rPr>
                        <a:t>boolean hasMoreElements()</a:t>
                      </a:r>
                      <a:endParaRPr lang="en-US" altLang="zh-CN">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测试此枚举是否包含更多元素。</a:t>
                      </a:r>
                      <a:endParaRPr lang="zh-CN" altLang="en-US" dirty="0">
                        <a:latin typeface="微软雅黑" panose="020B0503020204020204" pitchFamily="34" charset="-122"/>
                        <a:ea typeface="微软雅黑" panose="020B0503020204020204" pitchFamily="34" charset="-122"/>
                      </a:endParaRPr>
                    </a:p>
                  </a:txBody>
                  <a:tcPr/>
                </a:tc>
              </a:tr>
              <a:tr h="447675">
                <a:tc>
                  <a:txBody>
                    <a:bodyPr/>
                    <a:p>
                      <a:r>
                        <a:rPr lang="en-US" altLang="zh-CN">
                          <a:latin typeface="微软雅黑" panose="020B0503020204020204" pitchFamily="34" charset="-122"/>
                          <a:ea typeface="微软雅黑" panose="020B0503020204020204" pitchFamily="34" charset="-122"/>
                        </a:rPr>
                        <a:t>E nextElement()</a:t>
                      </a:r>
                      <a:endParaRPr lang="en-US" altLang="zh-CN">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如果此枚举对象至少有一个要提供的元素，则返回此枚举的下一个元素</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
        <p:nvSpPr>
          <p:cNvPr id="8" name="文本框 7"/>
          <p:cNvSpPr txBox="1"/>
          <p:nvPr/>
        </p:nvSpPr>
        <p:spPr>
          <a:xfrm>
            <a:off x="567690" y="5673725"/>
            <a:ext cx="11424285" cy="922020"/>
          </a:xfrm>
          <a:prstGeom prst="rect">
            <a:avLst/>
          </a:prstGeom>
          <a:noFill/>
        </p:spPr>
        <p:txBody>
          <a:bodyPr wrap="square" rtlCol="0">
            <a:spAutoFit/>
          </a:bodyPr>
          <a:p>
            <a:r>
              <a:rPr lang="zh-CN" altLang="en-US"/>
              <a:t>1.Vector与ArrayList相似，操作几乎一样，但是Vector是同步的。所以说Vector是使用数组实现的线程安全的列表；</a:t>
            </a:r>
            <a:endParaRPr lang="zh-CN" altLang="en-US"/>
          </a:p>
          <a:p>
            <a:r>
              <a:rPr lang="zh-CN" altLang="en-US"/>
              <a:t>2.Vector在进行默认规则扩容时，新数组的长度=原始数组长度*2，也可以指定扩容长度</a:t>
            </a:r>
            <a:r>
              <a:rPr lang="zh-CN" altLang="en-US"/>
              <a:t>；</a:t>
            </a:r>
            <a:endParaRPr lang="zh-CN" altLang="en-US"/>
          </a:p>
          <a:p>
            <a:r>
              <a:rPr lang="zh-CN" altLang="en-US"/>
              <a:t>3.创建对象的时候初始化长度为10。</a:t>
            </a:r>
            <a:endParaRPr lang="zh-CN" altLang="en-US"/>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本章目标</a:t>
            </a:r>
            <a:endParaRPr lang="zh-CN" altLang="en-US" dirty="0"/>
          </a:p>
        </p:txBody>
      </p:sp>
      <p:sp>
        <p:nvSpPr>
          <p:cNvPr id="3" name="内容占位符 2"/>
          <p:cNvSpPr>
            <a:spLocks noGrp="1"/>
          </p:cNvSpPr>
          <p:nvPr>
            <p:ph idx="1"/>
          </p:nvPr>
        </p:nvSpPr>
        <p:spPr/>
        <p:txBody>
          <a:bodyPr vert="horz" lIns="91440" tIns="45720" rIns="91440" bIns="45720" rtlCol="0">
            <a:normAutofit fontScale="82500"/>
          </a:bodyPr>
          <a:lstStyle/>
          <a:p>
            <a:r>
              <a:rPr lang="zh-CN" altLang="en-US" dirty="0"/>
              <a:t>知识点</a:t>
            </a:r>
            <a:r>
              <a:rPr lang="en-US" altLang="zh-CN" dirty="0"/>
              <a:t>1</a:t>
            </a:r>
            <a:r>
              <a:rPr lang="zh-CN" altLang="en-US" dirty="0"/>
              <a:t>：</a:t>
            </a:r>
            <a:r>
              <a:rPr lang="zh-CN" altLang="en-US" dirty="0">
                <a:sym typeface="+mn-ea"/>
              </a:rPr>
              <a:t>集合类介绍</a:t>
            </a:r>
            <a:endParaRPr lang="zh-CN" altLang="en-US" dirty="0">
              <a:sym typeface="+mn-ea"/>
            </a:endParaRPr>
          </a:p>
          <a:p>
            <a:r>
              <a:rPr lang="zh-CN" altLang="en-US" dirty="0">
                <a:sym typeface="+mn-ea"/>
              </a:rPr>
              <a:t>知识点</a:t>
            </a:r>
            <a:r>
              <a:rPr lang="en-US" altLang="zh-CN" dirty="0">
                <a:sym typeface="+mn-ea"/>
              </a:rPr>
              <a:t>2</a:t>
            </a:r>
            <a:r>
              <a:rPr lang="zh-CN" altLang="en-US" dirty="0">
                <a:sym typeface="+mn-ea"/>
              </a:rPr>
              <a:t>：</a:t>
            </a:r>
            <a:r>
              <a:rPr lang="zh-CN" altLang="en-US" dirty="0">
                <a:sym typeface="+mn-ea"/>
              </a:rPr>
              <a:t>集合类图</a:t>
            </a:r>
            <a:endParaRPr lang="zh-CN" altLang="en-US" dirty="0">
              <a:sym typeface="+mn-ea"/>
            </a:endParaRPr>
          </a:p>
          <a:p>
            <a:r>
              <a:rPr lang="zh-CN" altLang="en-US" dirty="0">
                <a:sym typeface="+mn-ea"/>
              </a:rPr>
              <a:t>知识点</a:t>
            </a:r>
            <a:r>
              <a:rPr lang="en-US" altLang="zh-CN" dirty="0">
                <a:sym typeface="+mn-ea"/>
              </a:rPr>
              <a:t>3</a:t>
            </a:r>
            <a:r>
              <a:rPr lang="zh-CN" altLang="en-US" dirty="0">
                <a:sym typeface="+mn-ea"/>
              </a:rPr>
              <a:t>：</a:t>
            </a:r>
            <a:r>
              <a:rPr lang="en-US" altLang="zh-CN" dirty="0"/>
              <a:t>Collection</a:t>
            </a:r>
            <a:r>
              <a:rPr lang="zh-CN" altLang="en-US" dirty="0"/>
              <a:t>接口</a:t>
            </a:r>
            <a:r>
              <a:rPr lang="zh-CN" altLang="en-US" dirty="0">
                <a:sym typeface="+mn-ea"/>
              </a:rPr>
              <a:t>重要方法</a:t>
            </a:r>
            <a:endParaRPr lang="zh-CN" altLang="en-US" dirty="0">
              <a:sym typeface="+mn-ea"/>
            </a:endParaRPr>
          </a:p>
          <a:p>
            <a:r>
              <a:rPr lang="zh-CN" altLang="en-US" dirty="0">
                <a:sym typeface="+mn-ea"/>
              </a:rPr>
              <a:t>知识点</a:t>
            </a:r>
            <a:r>
              <a:rPr lang="en-US" altLang="zh-CN" dirty="0">
                <a:sym typeface="+mn-ea"/>
              </a:rPr>
              <a:t>4</a:t>
            </a:r>
            <a:r>
              <a:rPr lang="zh-CN" altLang="en-US" dirty="0">
                <a:sym typeface="+mn-ea"/>
              </a:rPr>
              <a:t>：</a:t>
            </a:r>
            <a:r>
              <a:rPr lang="en-US" altLang="zh-CN" dirty="0">
                <a:sym typeface="+mn-ea"/>
              </a:rPr>
              <a:t>Collection</a:t>
            </a:r>
            <a:r>
              <a:rPr lang="zh-CN" altLang="en-US" dirty="0">
                <a:sym typeface="+mn-ea"/>
              </a:rPr>
              <a:t>接口遍历</a:t>
            </a:r>
            <a:endParaRPr lang="en-US" altLang="zh-CN" dirty="0"/>
          </a:p>
          <a:p>
            <a:r>
              <a:rPr lang="zh-CN" altLang="en-US" dirty="0">
                <a:sym typeface="+mn-ea"/>
              </a:rPr>
              <a:t>知识点</a:t>
            </a:r>
            <a:r>
              <a:rPr lang="en-US" altLang="zh-CN" dirty="0">
                <a:sym typeface="+mn-ea"/>
              </a:rPr>
              <a:t>5</a:t>
            </a:r>
            <a:r>
              <a:rPr lang="zh-CN" altLang="en-US" dirty="0">
                <a:sym typeface="+mn-ea"/>
              </a:rPr>
              <a:t>： </a:t>
            </a:r>
            <a:r>
              <a:rPr lang="en-US" altLang="zh-CN" dirty="0">
                <a:sym typeface="+mn-ea"/>
              </a:rPr>
              <a:t>List</a:t>
            </a:r>
            <a:r>
              <a:rPr lang="zh-CN" altLang="en-US" dirty="0">
                <a:sym typeface="+mn-ea"/>
              </a:rPr>
              <a:t>接口实现类的</a:t>
            </a:r>
            <a:r>
              <a:rPr lang="zh-CN" altLang="en-US" dirty="0">
                <a:sym typeface="+mn-ea"/>
              </a:rPr>
              <a:t>重要方法</a:t>
            </a:r>
            <a:endParaRPr lang="en-US" altLang="zh-CN" dirty="0"/>
          </a:p>
          <a:p>
            <a:r>
              <a:rPr lang="zh-CN" altLang="en-US" dirty="0">
                <a:sym typeface="+mn-ea"/>
              </a:rPr>
              <a:t>知识点</a:t>
            </a:r>
            <a:r>
              <a:rPr lang="en-US" altLang="zh-CN" dirty="0">
                <a:sym typeface="+mn-ea"/>
              </a:rPr>
              <a:t>6</a:t>
            </a:r>
            <a:r>
              <a:rPr lang="zh-CN" altLang="en-US" dirty="0">
                <a:sym typeface="+mn-ea"/>
              </a:rPr>
              <a:t>：</a:t>
            </a:r>
            <a:r>
              <a:rPr lang="en-US" altLang="zh-CN" dirty="0">
                <a:sym typeface="+mn-ea"/>
              </a:rPr>
              <a:t>Set</a:t>
            </a:r>
            <a:r>
              <a:rPr lang="zh-CN" altLang="en-US" dirty="0">
                <a:sym typeface="+mn-ea"/>
              </a:rPr>
              <a:t>接口</a:t>
            </a:r>
            <a:r>
              <a:rPr lang="zh-CN" altLang="en-US" dirty="0">
                <a:sym typeface="+mn-ea"/>
              </a:rPr>
              <a:t>实现类的</a:t>
            </a:r>
            <a:r>
              <a:rPr lang="zh-CN" altLang="en-US" dirty="0">
                <a:sym typeface="+mn-ea"/>
              </a:rPr>
              <a:t>重要方法</a:t>
            </a:r>
            <a:endParaRPr lang="en-US" altLang="zh-CN" dirty="0"/>
          </a:p>
          <a:p>
            <a:r>
              <a:rPr lang="zh-CN" altLang="en-US" dirty="0">
                <a:sym typeface="+mn-ea"/>
              </a:rPr>
              <a:t>知识点</a:t>
            </a:r>
            <a:r>
              <a:rPr lang="en-US" altLang="zh-CN" dirty="0">
                <a:sym typeface="+mn-ea"/>
              </a:rPr>
              <a:t>7</a:t>
            </a:r>
            <a:r>
              <a:rPr lang="zh-CN" altLang="en-US" dirty="0">
                <a:sym typeface="+mn-ea"/>
              </a:rPr>
              <a:t>：</a:t>
            </a:r>
            <a:r>
              <a:rPr lang="en-US" altLang="zh-CN" dirty="0">
                <a:sym typeface="+mn-ea"/>
              </a:rPr>
              <a:t>Map</a:t>
            </a:r>
            <a:r>
              <a:rPr lang="zh-CN" altLang="en-US" dirty="0">
                <a:sym typeface="+mn-ea"/>
              </a:rPr>
              <a:t>接口</a:t>
            </a:r>
            <a:r>
              <a:rPr lang="zh-CN" altLang="en-US" dirty="0">
                <a:sym typeface="+mn-ea"/>
              </a:rPr>
              <a:t>的实现类</a:t>
            </a:r>
            <a:r>
              <a:rPr lang="zh-CN" altLang="en-US" dirty="0">
                <a:sym typeface="+mn-ea"/>
              </a:rPr>
              <a:t>重要方法</a:t>
            </a:r>
            <a:endParaRPr lang="zh-CN" dirty="0">
              <a:sym typeface="+mn-ea"/>
            </a:endParaRPr>
          </a:p>
          <a:p>
            <a:r>
              <a:rPr lang="zh-CN" altLang="en-US" dirty="0"/>
              <a:t>知识点</a:t>
            </a:r>
            <a:r>
              <a:rPr lang="en-US" altLang="zh-CN" dirty="0"/>
              <a:t>8</a:t>
            </a:r>
            <a:r>
              <a:rPr lang="zh-CN" altLang="en-US" dirty="0"/>
              <a:t>：</a:t>
            </a:r>
            <a:r>
              <a:rPr lang="en-US" altLang="zh-CN" dirty="0" err="1">
                <a:sym typeface="+mn-ea"/>
              </a:rPr>
              <a:t>Properites</a:t>
            </a:r>
            <a:r>
              <a:rPr lang="zh-CN" altLang="en-US" dirty="0">
                <a:sym typeface="+mn-ea"/>
              </a:rPr>
              <a:t>类</a:t>
            </a:r>
            <a:r>
              <a:rPr lang="zh-CN" altLang="en-US" dirty="0">
                <a:sym typeface="+mn-ea"/>
              </a:rPr>
              <a:t>重要方法</a:t>
            </a:r>
            <a:endParaRPr lang="zh-CN" altLang="en-US" dirty="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t>
            </a:r>
            <a:r>
              <a:rPr lang="en-US" dirty="0">
                <a:cs typeface="微软雅黑 Light" panose="020B0502040204020203" pitchFamily="34" charset="-122"/>
                <a:sym typeface="+mn-ea"/>
              </a:rPr>
              <a:t>Vector</a:t>
            </a:r>
            <a:r>
              <a:rPr lang="zh-CN" altLang="en-US" dirty="0">
                <a:cs typeface="微软雅黑 Light" panose="020B0502040204020203" pitchFamily="34" charset="-122"/>
                <a:sym typeface="+mn-ea"/>
              </a:rPr>
              <a:t>应用</a:t>
            </a:r>
            <a:endParaRPr lang="zh-CN" altLang="en-US" dirty="0">
              <a:cs typeface="微软雅黑 Light" panose="020B0502040204020203" pitchFamily="34" charset="-122"/>
              <a:sym typeface="+mn-ea"/>
            </a:endParaRPr>
          </a:p>
        </p:txBody>
      </p:sp>
      <p:sp>
        <p:nvSpPr>
          <p:cNvPr id="5" name="内容占位符 4"/>
          <p:cNvSpPr/>
          <p:nvPr>
            <p:ph idx="1"/>
          </p:nvPr>
        </p:nvSpPr>
        <p:spPr>
          <a:xfrm>
            <a:off x="186690" y="899160"/>
            <a:ext cx="11292205" cy="1281430"/>
          </a:xfrm>
        </p:spPr>
        <p:txBody>
          <a:bodyPr/>
          <a:p>
            <a:r>
              <a:rPr lang="en-US" altLang="zh-CN"/>
              <a:t>Vector</a:t>
            </a:r>
            <a:r>
              <a:rPr lang="zh-CN" altLang="en-US"/>
              <a:t>应用</a:t>
            </a:r>
            <a:endParaRPr lang="zh-CN" altLang="en-US"/>
          </a:p>
          <a:p>
            <a:endParaRPr lang="zh-CN" altLang="en-US"/>
          </a:p>
        </p:txBody>
      </p:sp>
      <p:pic>
        <p:nvPicPr>
          <p:cNvPr id="6" name="图片 5"/>
          <p:cNvPicPr>
            <a:picLocks noChangeAspect="1"/>
          </p:cNvPicPr>
          <p:nvPr/>
        </p:nvPicPr>
        <p:blipFill>
          <a:blip r:embed="rId1"/>
          <a:stretch>
            <a:fillRect/>
          </a:stretch>
        </p:blipFill>
        <p:spPr>
          <a:xfrm>
            <a:off x="542925" y="1795145"/>
            <a:ext cx="4958080" cy="3032760"/>
          </a:xfrm>
          <a:prstGeom prst="rect">
            <a:avLst/>
          </a:prstGeom>
        </p:spPr>
      </p:pic>
      <p:sp>
        <p:nvSpPr>
          <p:cNvPr id="8" name="矩形 7"/>
          <p:cNvSpPr/>
          <p:nvPr/>
        </p:nvSpPr>
        <p:spPr>
          <a:xfrm>
            <a:off x="394335" y="1732915"/>
            <a:ext cx="4820920" cy="321754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618480" y="1732915"/>
            <a:ext cx="6359525" cy="360172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668010" y="1795145"/>
            <a:ext cx="6207125" cy="3689350"/>
          </a:xfrm>
          <a:prstGeom prst="rect">
            <a:avLst/>
          </a:prstGeom>
          <a:noFill/>
        </p:spPr>
        <p:txBody>
          <a:bodyPr wrap="square" rtlCol="0">
            <a:spAutoFit/>
          </a:bodyPr>
          <a:p>
            <a:pPr algn="l">
              <a:lnSpc>
                <a:spcPct val="120000"/>
              </a:lnSpc>
            </a:pP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说出</a:t>
            </a:r>
            <a:r>
              <a:rPr lang="en-US" altLang="zh-CN">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ArrayList</a:t>
            </a: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与</a:t>
            </a:r>
            <a:r>
              <a:rPr lang="en-US" altLang="zh-CN">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Vector</a:t>
            </a: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的区别？</a:t>
            </a:r>
            <a:endPar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相同点：</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ArrayList</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与</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Vector</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的底层都是由数组实现的。</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不同点：</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ArrayList不同步，线程相对不安全，效率相对高；Vector同步的，线程相对安全，效率相对较低。</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2</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ArrayList</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JDK1.2</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出现的。</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Vector</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是</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jdk1.0</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的时候出现的。</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3</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、扩容方式</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ArrayList扩容方式：原来数组长度1.5倍</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     Vector扩容方式： 默认是原来数组长度的2倍 </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sym typeface="+mn-ea"/>
              </a:rPr>
              <a:t>4</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、实现方法不同</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5</a:t>
            </a:r>
            <a:r>
              <a:rPr lang="zh-CN" altLang="en-US" dirty="0">
                <a:sym typeface="+mn-ea"/>
              </a:rPr>
              <a:t>：</a:t>
            </a:r>
            <a:r>
              <a:rPr lang="en-US" altLang="zh-CN" dirty="0">
                <a:sym typeface="+mn-ea"/>
              </a:rPr>
              <a:t>List</a:t>
            </a:r>
            <a:r>
              <a:rPr lang="zh-CN" altLang="en-US" dirty="0">
                <a:sym typeface="+mn-ea"/>
              </a:rPr>
              <a:t>接口实现类</a:t>
            </a:r>
            <a:r>
              <a:rPr lang="en-US" altLang="zh-CN" dirty="0">
                <a:sym typeface="+mn-ea"/>
              </a:rPr>
              <a:t>-</a:t>
            </a:r>
            <a:r>
              <a:rPr lang="en-US" dirty="0">
                <a:cs typeface="微软雅黑 Light" panose="020B0502040204020203" pitchFamily="34" charset="-122"/>
                <a:sym typeface="+mn-ea"/>
              </a:rPr>
              <a:t>Stack</a:t>
            </a:r>
            <a:endParaRPr lang="en-US" dirty="0">
              <a:cs typeface="微软雅黑 Light" panose="020B0502040204020203" pitchFamily="34" charset="-122"/>
              <a:sym typeface="+mn-ea"/>
            </a:endParaRPr>
          </a:p>
        </p:txBody>
      </p:sp>
      <p:sp>
        <p:nvSpPr>
          <p:cNvPr id="3" name="内容占位符 2"/>
          <p:cNvSpPr>
            <a:spLocks noGrp="1"/>
          </p:cNvSpPr>
          <p:nvPr>
            <p:ph idx="1"/>
          </p:nvPr>
        </p:nvSpPr>
        <p:spPr/>
        <p:txBody>
          <a:bodyPr/>
          <a:p>
            <a:r>
              <a:rPr lang="zh-CN" altLang="en-US"/>
              <a:t>特点：先进后出</a:t>
            </a:r>
            <a:endParaRPr lang="zh-CN" altLang="en-US"/>
          </a:p>
          <a:p>
            <a:r>
              <a:rPr lang="zh-CN" altLang="en-US"/>
              <a:t>底层：调用Vector类中方法，数组实现</a:t>
            </a:r>
            <a:endParaRPr lang="zh-CN" altLang="en-US"/>
          </a:p>
        </p:txBody>
      </p:sp>
      <p:pic>
        <p:nvPicPr>
          <p:cNvPr id="4" name="图片 -2147482519"/>
          <p:cNvPicPr>
            <a:picLocks noChangeAspect="1"/>
          </p:cNvPicPr>
          <p:nvPr/>
        </p:nvPicPr>
        <p:blipFill>
          <a:blip r:embed="rId1"/>
          <a:stretch>
            <a:fillRect/>
          </a:stretch>
        </p:blipFill>
        <p:spPr>
          <a:xfrm>
            <a:off x="4678045" y="2727960"/>
            <a:ext cx="6997700" cy="2401570"/>
          </a:xfrm>
          <a:prstGeom prst="rect">
            <a:avLst/>
          </a:prstGeom>
          <a:noFill/>
          <a:ln w="9525">
            <a:noFill/>
          </a:ln>
        </p:spPr>
      </p:pic>
      <p:pic>
        <p:nvPicPr>
          <p:cNvPr id="5" name="图片 -2147482518"/>
          <p:cNvPicPr>
            <a:picLocks noChangeAspect="1"/>
          </p:cNvPicPr>
          <p:nvPr/>
        </p:nvPicPr>
        <p:blipFill>
          <a:blip r:embed="rId2"/>
          <a:stretch>
            <a:fillRect/>
          </a:stretch>
        </p:blipFill>
        <p:spPr>
          <a:xfrm>
            <a:off x="419100" y="2657475"/>
            <a:ext cx="3623310" cy="2422525"/>
          </a:xfrm>
          <a:prstGeom prst="rect">
            <a:avLst/>
          </a:prstGeom>
          <a:noFill/>
          <a:ln w="9525">
            <a:noFill/>
          </a:ln>
        </p:spPr>
      </p:pic>
      <p:sp>
        <p:nvSpPr>
          <p:cNvPr id="6" name="矩形 5"/>
          <p:cNvSpPr/>
          <p:nvPr/>
        </p:nvSpPr>
        <p:spPr>
          <a:xfrm>
            <a:off x="312420" y="2535555"/>
            <a:ext cx="4076065" cy="267716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678045" y="2530475"/>
            <a:ext cx="6997700" cy="267716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3508" y="246"/>
            <a:ext cx="11573813" cy="849126"/>
          </a:xfrm>
        </p:spPr>
        <p:txBody>
          <a:bodyPr>
            <a:normAutofit/>
          </a:bodyPr>
          <a:lstStyle/>
          <a:p>
            <a:r>
              <a:rPr lang="zh-CN" altLang="en-US" dirty="0"/>
              <a:t>分析</a:t>
            </a:r>
            <a:endParaRPr lang="zh-CN" altLang="en-US" dirty="0"/>
          </a:p>
        </p:txBody>
      </p:sp>
      <p:graphicFrame>
        <p:nvGraphicFramePr>
          <p:cNvPr id="9" name="对象 8"/>
          <p:cNvGraphicFramePr/>
          <p:nvPr/>
        </p:nvGraphicFramePr>
        <p:xfrm>
          <a:off x="10318115" y="3717925"/>
          <a:ext cx="1494790" cy="3140075"/>
        </p:xfrm>
        <a:graphic>
          <a:graphicData uri="http://schemas.openxmlformats.org/presentationml/2006/ole">
            <mc:AlternateContent xmlns:mc="http://schemas.openxmlformats.org/markup-compatibility/2006">
              <mc:Choice xmlns:v="urn:schemas-microsoft-com:vml" Requires="v">
                <p:oleObj spid="_x0000_s10" name="" r:id="rId1" imgW="2066925" imgH="4257675" progId="Paint.Picture">
                  <p:embed/>
                </p:oleObj>
              </mc:Choice>
              <mc:Fallback>
                <p:oleObj name="" r:id="rId1" imgW="2066925" imgH="4257675" progId="Paint.Picture">
                  <p:embed/>
                  <p:pic>
                    <p:nvPicPr>
                      <p:cNvPr id="0" name="图片 9"/>
                      <p:cNvPicPr/>
                      <p:nvPr/>
                    </p:nvPicPr>
                    <p:blipFill>
                      <a:blip r:embed="rId2"/>
                      <a:stretch>
                        <a:fillRect/>
                      </a:stretch>
                    </p:blipFill>
                    <p:spPr>
                      <a:xfrm>
                        <a:off x="10318115" y="3717925"/>
                        <a:ext cx="1494790" cy="3140075"/>
                      </a:xfrm>
                      <a:prstGeom prst="rect">
                        <a:avLst/>
                      </a:prstGeom>
                    </p:spPr>
                  </p:pic>
                </p:oleObj>
              </mc:Fallback>
            </mc:AlternateContent>
          </a:graphicData>
        </a:graphic>
      </p:graphicFrame>
      <p:pic>
        <p:nvPicPr>
          <p:cNvPr id="12" name="图片 11"/>
          <p:cNvPicPr>
            <a:picLocks noChangeAspect="1"/>
          </p:cNvPicPr>
          <p:nvPr/>
        </p:nvPicPr>
        <p:blipFill>
          <a:blip r:embed="rId3"/>
          <a:stretch>
            <a:fillRect/>
          </a:stretch>
        </p:blipFill>
        <p:spPr>
          <a:xfrm>
            <a:off x="707390" y="2825115"/>
            <a:ext cx="1428750" cy="2712720"/>
          </a:xfrm>
          <a:prstGeom prst="rect">
            <a:avLst/>
          </a:prstGeom>
        </p:spPr>
      </p:pic>
      <p:pic>
        <p:nvPicPr>
          <p:cNvPr id="13" name="图片 2" descr="IMG_256"/>
          <p:cNvPicPr>
            <a:picLocks noChangeAspect="1"/>
          </p:cNvPicPr>
          <p:nvPr/>
        </p:nvPicPr>
        <p:blipFill>
          <a:blip r:embed="rId4"/>
          <a:stretch>
            <a:fillRect/>
          </a:stretch>
        </p:blipFill>
        <p:spPr>
          <a:xfrm>
            <a:off x="2077085" y="892175"/>
            <a:ext cx="8241030" cy="5817870"/>
          </a:xfrm>
          <a:prstGeom prst="rect">
            <a:avLst/>
          </a:prstGeom>
          <a:noFill/>
          <a:ln w="9525">
            <a:noFill/>
          </a:ln>
        </p:spPr>
      </p:pic>
      <p:graphicFrame>
        <p:nvGraphicFramePr>
          <p:cNvPr id="14" name="对象 13"/>
          <p:cNvGraphicFramePr/>
          <p:nvPr/>
        </p:nvGraphicFramePr>
        <p:xfrm>
          <a:off x="4360545" y="100330"/>
          <a:ext cx="3937000" cy="648335"/>
        </p:xfrm>
        <a:graphic>
          <a:graphicData uri="http://schemas.openxmlformats.org/presentationml/2006/ole">
            <mc:AlternateContent xmlns:mc="http://schemas.openxmlformats.org/markup-compatibility/2006">
              <mc:Choice xmlns:v="urn:schemas-microsoft-com:vml" Requires="v">
                <p:oleObj spid="_x0000_s15" name="" r:id="rId5" imgW="3933825" imgH="647700" progId="Paint.Picture">
                  <p:embed/>
                </p:oleObj>
              </mc:Choice>
              <mc:Fallback>
                <p:oleObj name="" r:id="rId5" imgW="3933825" imgH="647700" progId="Paint.Picture">
                  <p:embed/>
                  <p:pic>
                    <p:nvPicPr>
                      <p:cNvPr id="0" name="图片 14"/>
                      <p:cNvPicPr/>
                      <p:nvPr/>
                    </p:nvPicPr>
                    <p:blipFill>
                      <a:blip r:embed="rId6"/>
                      <a:stretch>
                        <a:fillRect/>
                      </a:stretch>
                    </p:blipFill>
                    <p:spPr>
                      <a:xfrm>
                        <a:off x="4360545" y="100330"/>
                        <a:ext cx="3937000" cy="648335"/>
                      </a:xfrm>
                      <a:prstGeom prst="rect">
                        <a:avLst/>
                      </a:prstGeom>
                    </p:spPr>
                  </p:pic>
                </p:oleObj>
              </mc:Fallback>
            </mc:AlternateContent>
          </a:graphicData>
        </a:graphic>
      </p:graphicFrame>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6</a:t>
            </a:r>
            <a:r>
              <a:rPr lang="zh-CN" altLang="en-US" dirty="0"/>
              <a:t>：</a:t>
            </a:r>
            <a:r>
              <a:rPr lang="en-US" altLang="zh-CN" dirty="0"/>
              <a:t>Set</a:t>
            </a:r>
            <a:r>
              <a:rPr lang="zh-CN" altLang="en-US" dirty="0">
                <a:sym typeface="+mn-ea"/>
              </a:rPr>
              <a:t>接口实现类</a:t>
            </a:r>
            <a:endParaRPr lang="zh-CN" altLang="en-US" dirty="0"/>
          </a:p>
        </p:txBody>
      </p:sp>
      <p:sp>
        <p:nvSpPr>
          <p:cNvPr id="6" name="内容占位符 5"/>
          <p:cNvSpPr>
            <a:spLocks noGrp="1"/>
          </p:cNvSpPr>
          <p:nvPr>
            <p:ph idx="1"/>
          </p:nvPr>
        </p:nvSpPr>
        <p:spPr>
          <a:xfrm>
            <a:off x="186690" y="899160"/>
            <a:ext cx="11791950" cy="5800725"/>
          </a:xfrm>
        </p:spPr>
        <p:txBody>
          <a:bodyPr>
            <a:normAutofit/>
          </a:bodyPr>
          <a:p>
            <a:r>
              <a:rPr lang="en-US" altLang="zh-CN" sz="2400" dirty="0">
                <a:cs typeface="微软雅黑 Light" panose="020B0502040204020203" pitchFamily="34" charset="-122"/>
                <a:sym typeface="+mn-ea"/>
              </a:rPr>
              <a:t>Set</a:t>
            </a:r>
            <a:r>
              <a:rPr lang="zh-CN" altLang="en-US" sz="2400" dirty="0">
                <a:cs typeface="微软雅黑 Light" panose="020B0502040204020203" pitchFamily="34" charset="-122"/>
                <a:sym typeface="+mn-ea"/>
              </a:rPr>
              <a:t>接口位置</a:t>
            </a:r>
            <a:r>
              <a:rPr lang="en-US" altLang="zh-CN" sz="2400" dirty="0">
                <a:cs typeface="微软雅黑 Light" panose="020B0502040204020203" pitchFamily="34" charset="-122"/>
                <a:sym typeface="+mn-ea"/>
              </a:rPr>
              <a:t>java.util.Set</a:t>
            </a:r>
            <a:endParaRPr lang="en-US" altLang="zh-CN" sz="2400" dirty="0">
              <a:cs typeface="微软雅黑 Light" panose="020B0502040204020203" pitchFamily="34" charset="-122"/>
            </a:endParaRPr>
          </a:p>
          <a:p>
            <a:r>
              <a:rPr lang="zh-CN" altLang="en-US" sz="2400" dirty="0">
                <a:solidFill>
                  <a:srgbClr val="FF0000"/>
                </a:solidFill>
                <a:cs typeface="微软雅黑 Light" panose="020B0502040204020203" pitchFamily="34" charset="-122"/>
                <a:sym typeface="+mn-ea"/>
              </a:rPr>
              <a:t>特点：一个不包含重复元素的 </a:t>
            </a:r>
            <a:r>
              <a:rPr lang="en-US" altLang="zh-CN" sz="2400" dirty="0">
                <a:solidFill>
                  <a:srgbClr val="FF0000"/>
                </a:solidFill>
                <a:cs typeface="微软雅黑 Light" panose="020B0502040204020203" pitchFamily="34" charset="-122"/>
                <a:sym typeface="+mn-ea"/>
              </a:rPr>
              <a:t>collection</a:t>
            </a:r>
            <a:endParaRPr lang="en-US" altLang="zh-CN" sz="2400" dirty="0">
              <a:cs typeface="微软雅黑 Light" panose="020B0502040204020203" pitchFamily="34" charset="-122"/>
            </a:endParaRPr>
          </a:p>
          <a:p>
            <a:r>
              <a:rPr lang="en-US" altLang="zh-CN" sz="2400" b="1" dirty="0">
                <a:cs typeface="微软雅黑 Light" panose="020B0502040204020203" pitchFamily="34" charset="-122"/>
                <a:sym typeface="+mn-ea"/>
              </a:rPr>
              <a:t>Set</a:t>
            </a:r>
            <a:r>
              <a:rPr lang="zh-CN" altLang="en-US" sz="2400" b="1" dirty="0">
                <a:cs typeface="微软雅黑 Light" panose="020B0502040204020203" pitchFamily="34" charset="-122"/>
                <a:sym typeface="+mn-ea"/>
              </a:rPr>
              <a:t>接口方法与</a:t>
            </a:r>
            <a:r>
              <a:rPr lang="en-US" altLang="zh-CN" sz="2400" b="1" dirty="0">
                <a:cs typeface="微软雅黑 Light" panose="020B0502040204020203" pitchFamily="34" charset="-122"/>
                <a:sym typeface="+mn-ea"/>
              </a:rPr>
              <a:t>Collection</a:t>
            </a:r>
            <a:r>
              <a:rPr lang="zh-CN" altLang="en-US" sz="2400" b="1" dirty="0">
                <a:cs typeface="微软雅黑 Light" panose="020B0502040204020203" pitchFamily="34" charset="-122"/>
                <a:sym typeface="+mn-ea"/>
              </a:rPr>
              <a:t>方法一致。</a:t>
            </a:r>
            <a:endParaRPr lang="en-US" altLang="zh-CN" sz="2400" b="1" dirty="0">
              <a:cs typeface="微软雅黑 Light" panose="020B0502040204020203" pitchFamily="34" charset="-122"/>
            </a:endParaRPr>
          </a:p>
          <a:p>
            <a:r>
              <a:rPr lang="en-US" altLang="zh-CN" sz="2400" dirty="0">
                <a:cs typeface="微软雅黑 Light" panose="020B0502040204020203" pitchFamily="34" charset="-122"/>
                <a:sym typeface="+mn-ea"/>
              </a:rPr>
              <a:t>S</a:t>
            </a:r>
            <a:r>
              <a:rPr lang="zh-CN" altLang="en-US" sz="2400" dirty="0">
                <a:solidFill>
                  <a:srgbClr val="000000"/>
                </a:solidFill>
                <a:cs typeface="微软雅黑 Light" panose="020B0502040204020203" pitchFamily="34" charset="-122"/>
                <a:sym typeface="宋体" panose="02010600030101010101" pitchFamily="2" charset="-122"/>
              </a:rPr>
              <a:t>et接口中常用的子类</a:t>
            </a:r>
            <a:r>
              <a:rPr lang="zh-CN" altLang="en-US" sz="2400" dirty="0">
                <a:cs typeface="微软雅黑 Light" panose="020B0502040204020203" pitchFamily="34" charset="-122"/>
              </a:rPr>
              <a:t>：</a:t>
            </a:r>
            <a:endParaRPr lang="en-US" altLang="zh-CN" sz="2400" dirty="0">
              <a:cs typeface="微软雅黑 Light" panose="020B0502040204020203" pitchFamily="34" charset="-122"/>
            </a:endParaRPr>
          </a:p>
          <a:p>
            <a:pPr lvl="1"/>
            <a:r>
              <a:rPr lang="zh-CN" altLang="en-US" sz="2000" dirty="0">
                <a:cs typeface="微软雅黑 Light" panose="020B0502040204020203" pitchFamily="34" charset="-122"/>
                <a:sym typeface="+mn-ea"/>
              </a:rPr>
              <a:t>HashSet：底层调用</a:t>
            </a:r>
            <a:r>
              <a:rPr lang="en-US" altLang="zh-CN" sz="2000" dirty="0">
                <a:cs typeface="微软雅黑 Light" panose="020B0502040204020203" pitchFamily="34" charset="-122"/>
                <a:sym typeface="+mn-ea"/>
              </a:rPr>
              <a:t>HashMap</a:t>
            </a:r>
            <a:r>
              <a:rPr lang="zh-CN" altLang="en-US" sz="2000" dirty="0">
                <a:cs typeface="微软雅黑 Light" panose="020B0502040204020203" pitchFamily="34" charset="-122"/>
                <a:sym typeface="+mn-ea"/>
              </a:rPr>
              <a:t>中的方法</a:t>
            </a:r>
            <a:r>
              <a:rPr lang="en-US" altLang="zh-CN"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集合</a:t>
            </a:r>
            <a:r>
              <a:rPr lang="zh-CN" altLang="en-US" sz="2000" dirty="0">
                <a:solidFill>
                  <a:srgbClr val="FF0000"/>
                </a:solidFill>
                <a:cs typeface="微软雅黑 Light" panose="020B0502040204020203" pitchFamily="34" charset="-122"/>
                <a:sym typeface="+mn-ea"/>
              </a:rPr>
              <a:t>元素唯一</a:t>
            </a:r>
            <a:r>
              <a:rPr lang="en-US" altLang="zh-CN" sz="2000" dirty="0">
                <a:solidFill>
                  <a:srgbClr val="FF0000"/>
                </a:solidFill>
                <a:cs typeface="微软雅黑 Light" panose="020B0502040204020203" pitchFamily="34" charset="-122"/>
                <a:sym typeface="+mn-ea"/>
              </a:rPr>
              <a:t>,</a:t>
            </a:r>
            <a:r>
              <a:rPr lang="zh-CN" altLang="en-US" sz="2000" dirty="0">
                <a:solidFill>
                  <a:srgbClr val="FF0000"/>
                </a:solidFill>
                <a:cs typeface="微软雅黑 Light" panose="020B0502040204020203" pitchFamily="34" charset="-122"/>
                <a:sym typeface="+mn-ea"/>
              </a:rPr>
              <a:t>不保证迭代顺序，</a:t>
            </a:r>
            <a:r>
              <a:rPr lang="zh-CN" altLang="en-US" sz="2000" dirty="0">
                <a:cs typeface="微软雅黑 Light" panose="020B0502040204020203" pitchFamily="34" charset="-122"/>
                <a:sym typeface="+mn-ea"/>
              </a:rPr>
              <a:t>线程不安全</a:t>
            </a:r>
            <a:r>
              <a:rPr lang="en-US" altLang="zh-CN"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不同步</a:t>
            </a:r>
            <a:r>
              <a:rPr lang="en-US" altLang="zh-CN"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存取速度快</a:t>
            </a:r>
            <a:r>
              <a:rPr lang="zh-CN" altLang="en-US" sz="2000" dirty="0">
                <a:cs typeface="微软雅黑 Light" panose="020B0502040204020203" pitchFamily="34" charset="-122"/>
                <a:sym typeface="Courier New" panose="02070309020205020404" pitchFamily="1" charset="0"/>
              </a:rPr>
              <a:t>。</a:t>
            </a:r>
            <a:endParaRPr lang="zh-CN" altLang="en-US" sz="2000" dirty="0">
              <a:cs typeface="微软雅黑 Light" panose="020B0502040204020203" pitchFamily="34" charset="-122"/>
              <a:sym typeface="Courier New" panose="02070309020205020404" pitchFamily="1" charset="0"/>
            </a:endParaRPr>
          </a:p>
          <a:p>
            <a:pPr lvl="1"/>
            <a:r>
              <a:rPr lang="zh-CN" altLang="en-US" sz="2000" dirty="0">
                <a:cs typeface="微软雅黑 Light" panose="020B0502040204020203" pitchFamily="34" charset="-122"/>
                <a:sym typeface="+mn-ea"/>
              </a:rPr>
              <a:t>TreeSet： </a:t>
            </a:r>
            <a:r>
              <a:rPr lang="en-US" altLang="zh-CN" sz="2000" dirty="0" smtClean="0">
                <a:sym typeface="+mn-ea"/>
              </a:rPr>
              <a:t>TreeSet</a:t>
            </a:r>
            <a:r>
              <a:rPr lang="zh-CN" altLang="en-US" sz="2000" dirty="0" smtClean="0">
                <a:sym typeface="+mn-ea"/>
              </a:rPr>
              <a:t>中元素不重复，并能按照指定顺序排列。存储的对象必须实现</a:t>
            </a:r>
            <a:r>
              <a:rPr lang="en-US" altLang="zh-CN" sz="2000" dirty="0" smtClean="0">
                <a:sym typeface="+mn-ea"/>
              </a:rPr>
              <a:t>Comparable</a:t>
            </a:r>
            <a:r>
              <a:rPr lang="zh-CN" altLang="en-US" sz="2000" dirty="0" smtClean="0">
                <a:sym typeface="+mn-ea"/>
              </a:rPr>
              <a:t>接口。</a:t>
            </a:r>
            <a:r>
              <a:rPr lang="zh-CN" altLang="en-US" sz="2000" dirty="0">
                <a:cs typeface="微软雅黑 Light" panose="020B0502040204020203" pitchFamily="34" charset="-122"/>
                <a:sym typeface="+mn-ea"/>
              </a:rPr>
              <a:t>线程不安全</a:t>
            </a:r>
            <a:r>
              <a:rPr lang="en-US" altLang="zh-CN"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不同步</a:t>
            </a:r>
            <a:r>
              <a:rPr lang="en-US" altLang="zh-CN" sz="2000" dirty="0">
                <a:cs typeface="微软雅黑 Light" panose="020B0502040204020203" pitchFamily="34" charset="-122"/>
                <a:sym typeface="+mn-ea"/>
              </a:rPr>
              <a:t>)</a:t>
            </a:r>
            <a:r>
              <a:rPr lang="zh-CN" altLang="en-US" sz="2000" dirty="0">
                <a:cs typeface="微软雅黑 Light" panose="020B0502040204020203" pitchFamily="34" charset="-122"/>
                <a:sym typeface="+mn-ea"/>
              </a:rPr>
              <a:t>。</a:t>
            </a:r>
            <a:endParaRPr lang="zh-CN" altLang="en-US" sz="2000" dirty="0">
              <a:cs typeface="微软雅黑 Light" panose="020B0502040204020203" pitchFamily="34" charset="-122"/>
              <a:sym typeface="+mn-ea"/>
            </a:endParaRPr>
          </a:p>
          <a:p>
            <a:pPr lvl="1"/>
            <a:r>
              <a:rPr lang="en-US" altLang="zh-CN" sz="2000" dirty="0">
                <a:cs typeface="微软雅黑 Light" panose="020B0502040204020203" pitchFamily="34" charset="-122"/>
              </a:rPr>
              <a:t>LinkedHashSet: 哈希表和链表实现了Set接口，</a:t>
            </a:r>
            <a:r>
              <a:rPr lang="zh-CN" altLang="en-US" sz="2000" dirty="0">
                <a:solidFill>
                  <a:srgbClr val="FF0000"/>
                </a:solidFill>
                <a:cs typeface="微软雅黑 Light" panose="020B0502040204020203" pitchFamily="34" charset="-122"/>
                <a:sym typeface="+mn-ea"/>
              </a:rPr>
              <a:t>元素唯一</a:t>
            </a:r>
            <a:r>
              <a:rPr lang="zh-CN" altLang="en-US" sz="2000" dirty="0">
                <a:solidFill>
                  <a:srgbClr val="FF0000"/>
                </a:solidFill>
                <a:latin typeface="黑体" panose="02010609060101010101" pitchFamily="2" charset="-122"/>
                <a:ea typeface="黑体" panose="02010609060101010101" pitchFamily="2" charset="-122"/>
                <a:sym typeface="+mn-ea"/>
              </a:rPr>
              <a:t>，</a:t>
            </a:r>
            <a:r>
              <a:rPr lang="zh-CN" altLang="en-US" sz="2000" dirty="0">
                <a:solidFill>
                  <a:srgbClr val="FF0000"/>
                </a:solidFill>
                <a:cs typeface="微软雅黑 Light" panose="020B0502040204020203" pitchFamily="34" charset="-122"/>
                <a:sym typeface="+mn-ea"/>
              </a:rPr>
              <a:t>保证迭代顺序</a:t>
            </a:r>
            <a:r>
              <a:rPr lang="zh-CN" altLang="en-US" sz="2000" dirty="0">
                <a:cs typeface="微软雅黑 Light" panose="020B0502040204020203" pitchFamily="34" charset="-122"/>
              </a:rPr>
              <a:t>。</a:t>
            </a:r>
            <a:endParaRPr lang="zh-CN" altLang="en-US" sz="2000" dirty="0">
              <a:cs typeface="微软雅黑 Light" panose="020B0502040204020203" pitchFamily="34"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a:t>
            </a:r>
            <a:r>
              <a:rPr lang="en-US" altLang="zh-CN" dirty="0">
                <a:sym typeface="+mn-ea"/>
              </a:rPr>
              <a:t>Set</a:t>
            </a:r>
            <a:r>
              <a:rPr lang="zh-CN" altLang="en-US" dirty="0">
                <a:sym typeface="+mn-ea"/>
              </a:rPr>
              <a:t>接口实现类</a:t>
            </a:r>
            <a:r>
              <a:rPr lang="en-US" altLang="zh-CN" dirty="0">
                <a:sym typeface="+mn-ea"/>
              </a:rPr>
              <a:t>-</a:t>
            </a:r>
            <a:r>
              <a:rPr lang="en-US" altLang="zh-CN" dirty="0" err="1">
                <a:sym typeface="+mn-ea"/>
              </a:rPr>
              <a:t>HashSet</a:t>
            </a:r>
            <a:endParaRPr lang="zh-CN" altLang="en-US"/>
          </a:p>
        </p:txBody>
      </p:sp>
      <p:sp>
        <p:nvSpPr>
          <p:cNvPr id="3" name="内容占位符 2"/>
          <p:cNvSpPr>
            <a:spLocks noGrp="1"/>
          </p:cNvSpPr>
          <p:nvPr>
            <p:ph idx="1"/>
          </p:nvPr>
        </p:nvSpPr>
        <p:spPr>
          <a:xfrm>
            <a:off x="199905" y="704737"/>
            <a:ext cx="11792070" cy="5448937"/>
          </a:xfrm>
        </p:spPr>
        <p:txBody>
          <a:bodyPr>
            <a:noAutofit/>
          </a:bodyPr>
          <a:p>
            <a:r>
              <a:rPr lang="en-US" altLang="zh-CN" sz="2000" dirty="0" err="1">
                <a:solidFill>
                  <a:srgbClr val="FF0000"/>
                </a:solidFill>
                <a:sym typeface="+mn-ea"/>
              </a:rPr>
              <a:t>常用方法：</a:t>
            </a:r>
            <a:endParaRPr lang="en-US" altLang="zh-CN" sz="2000" dirty="0" err="1">
              <a:solidFill>
                <a:srgbClr val="FF0000"/>
              </a:solidFill>
              <a:sym typeface="+mn-ea"/>
            </a:endParaRPr>
          </a:p>
          <a:p>
            <a:pPr lvl="1" algn="l">
              <a:lnSpc>
                <a:spcPct val="100000"/>
              </a:lnSpc>
              <a:buClrTx/>
              <a:buSzTx/>
            </a:pPr>
            <a:r>
              <a:rPr lang="zh-CN" altLang="en-US" sz="1600" dirty="0">
                <a:cs typeface="微软雅黑 Light" panose="020B0502040204020203" pitchFamily="34" charset="-122"/>
                <a:sym typeface="+mn-ea"/>
              </a:rPr>
              <a:t>boolean add(E e)  将指定的元素添加到此集合（如果尚未存在）。 </a:t>
            </a:r>
            <a:endParaRPr lang="zh-CN" altLang="en-US" sz="1600" dirty="0">
              <a:cs typeface="微软雅黑 Light" panose="020B0502040204020203" pitchFamily="34" charset="-122"/>
              <a:sym typeface="+mn-ea"/>
            </a:endParaRPr>
          </a:p>
          <a:p>
            <a:pPr lvl="1" algn="l">
              <a:lnSpc>
                <a:spcPct val="100000"/>
              </a:lnSpc>
              <a:buClrTx/>
              <a:buSzTx/>
            </a:pPr>
            <a:r>
              <a:rPr lang="zh-CN" altLang="en-US" sz="1600" dirty="0">
                <a:cs typeface="微软雅黑 Light" panose="020B0502040204020203" pitchFamily="34" charset="-122"/>
                <a:sym typeface="+mn-ea"/>
              </a:rPr>
              <a:t>void clear() 从此集合中删除所有元素。</a:t>
            </a:r>
            <a:endParaRPr lang="zh-CN" altLang="en-US" sz="1600" dirty="0">
              <a:cs typeface="微软雅黑 Light" panose="020B0502040204020203" pitchFamily="34" charset="-122"/>
              <a:sym typeface="+mn-ea"/>
            </a:endParaRPr>
          </a:p>
          <a:p>
            <a:pPr lvl="1" algn="l">
              <a:lnSpc>
                <a:spcPct val="100000"/>
              </a:lnSpc>
              <a:buClrTx/>
              <a:buSzTx/>
            </a:pPr>
            <a:r>
              <a:rPr lang="zh-CN" altLang="en-US" sz="1600" dirty="0">
                <a:cs typeface="微软雅黑 Light" panose="020B0502040204020203" pitchFamily="34" charset="-122"/>
                <a:sym typeface="+mn-ea"/>
              </a:rPr>
              <a:t>boolean contains(Object o) 如果此集合包含指定的元素，则返回 true 。   </a:t>
            </a:r>
            <a:endParaRPr lang="zh-CN" altLang="en-US" sz="1600" dirty="0">
              <a:cs typeface="微软雅黑 Light" panose="020B0502040204020203" pitchFamily="34" charset="-122"/>
              <a:sym typeface="+mn-ea"/>
            </a:endParaRPr>
          </a:p>
          <a:p>
            <a:pPr lvl="1" algn="l">
              <a:lnSpc>
                <a:spcPct val="100000"/>
              </a:lnSpc>
              <a:buClrTx/>
              <a:buSzTx/>
            </a:pPr>
            <a:r>
              <a:rPr lang="zh-CN" altLang="en-US" sz="1600" dirty="0">
                <a:cs typeface="微软雅黑 Light" panose="020B0502040204020203" pitchFamily="34" charset="-122"/>
                <a:sym typeface="+mn-ea"/>
              </a:rPr>
              <a:t>boolean remove(Object o) 如果存在，则从该集合中删除指定的元素。</a:t>
            </a:r>
            <a:endParaRPr lang="zh-CN" altLang="en-US" sz="1600" dirty="0">
              <a:cs typeface="微软雅黑 Light" panose="020B0502040204020203" pitchFamily="34" charset="-122"/>
              <a:sym typeface="+mn-ea"/>
            </a:endParaRPr>
          </a:p>
          <a:p>
            <a:pPr lvl="1" algn="l">
              <a:lnSpc>
                <a:spcPct val="100000"/>
              </a:lnSpc>
              <a:buClrTx/>
              <a:buSzTx/>
            </a:pPr>
            <a:r>
              <a:rPr lang="zh-CN" altLang="en-US" sz="1600" dirty="0">
                <a:cs typeface="微软雅黑 Light" panose="020B0502040204020203" pitchFamily="34" charset="-122"/>
                <a:sym typeface="+mn-ea"/>
              </a:rPr>
              <a:t>int size() 返回此集合中的元素个数。 </a:t>
            </a:r>
            <a:endParaRPr lang="zh-CN" altLang="en-US" sz="1600" dirty="0">
              <a:cs typeface="微软雅黑 Light" panose="020B0502040204020203" pitchFamily="34" charset="-122"/>
              <a:sym typeface="+mn-ea"/>
            </a:endParaRPr>
          </a:p>
          <a:p>
            <a:r>
              <a:rPr lang="en-US" altLang="zh-CN" sz="2000" dirty="0" err="1">
                <a:solidFill>
                  <a:srgbClr val="FF0000"/>
                </a:solidFill>
                <a:sym typeface="+mn-ea"/>
              </a:rPr>
              <a:t>HashSet</a:t>
            </a:r>
            <a:r>
              <a:rPr lang="zh-CN" altLang="en-US" sz="2000" dirty="0" err="1">
                <a:solidFill>
                  <a:srgbClr val="FF0000"/>
                </a:solidFill>
                <a:sym typeface="+mn-ea"/>
              </a:rPr>
              <a:t>特点</a:t>
            </a:r>
            <a:r>
              <a:rPr lang="zh-CN" altLang="en-US" sz="2000" dirty="0">
                <a:solidFill>
                  <a:srgbClr val="FF0000"/>
                </a:solidFill>
                <a:cs typeface="微软雅黑 Light" panose="020B0502040204020203" pitchFamily="34" charset="-122"/>
                <a:sym typeface="+mn-ea"/>
              </a:rPr>
              <a:t>：</a:t>
            </a:r>
            <a:endParaRPr lang="en-US" altLang="zh-CN" sz="2000" dirty="0">
              <a:solidFill>
                <a:srgbClr val="FF0000"/>
              </a:solidFill>
              <a:cs typeface="微软雅黑 Light" panose="020B0502040204020203" pitchFamily="34" charset="-122"/>
            </a:endParaRPr>
          </a:p>
          <a:p>
            <a:pPr lvl="1">
              <a:lnSpc>
                <a:spcPct val="120000"/>
              </a:lnSpc>
            </a:pPr>
            <a:r>
              <a:rPr lang="zh-CN" altLang="en-US" sz="1600" dirty="0">
                <a:cs typeface="微软雅黑 Light" panose="020B0502040204020203" pitchFamily="34" charset="-122"/>
                <a:sym typeface="+mn-ea"/>
              </a:rPr>
              <a:t>HashSet：</a:t>
            </a:r>
            <a:r>
              <a:rPr sz="1600" dirty="0">
                <a:solidFill>
                  <a:srgbClr val="FF0000"/>
                </a:solidFill>
                <a:cs typeface="微软雅黑 Light" panose="020B0502040204020203" pitchFamily="34" charset="-122"/>
              </a:rPr>
              <a:t>无序不重复</a:t>
            </a:r>
            <a:r>
              <a:rPr lang="zh-CN" sz="1600" dirty="0">
                <a:solidFill>
                  <a:srgbClr val="FF0000"/>
                </a:solidFill>
                <a:cs typeface="微软雅黑 Light" panose="020B0502040204020203" pitchFamily="34" charset="-122"/>
              </a:rPr>
              <a:t>，</a:t>
            </a:r>
            <a:r>
              <a:rPr sz="1600" dirty="0">
                <a:solidFill>
                  <a:srgbClr val="FF0000"/>
                </a:solidFill>
                <a:cs typeface="微软雅黑 Light" panose="020B0502040204020203" pitchFamily="34" charset="-122"/>
              </a:rPr>
              <a:t>无索引</a:t>
            </a:r>
            <a:endParaRPr sz="1600" dirty="0">
              <a:cs typeface="微软雅黑 Light" panose="020B0502040204020203" pitchFamily="34" charset="-122"/>
            </a:endParaRPr>
          </a:p>
          <a:p>
            <a:pPr lvl="1">
              <a:lnSpc>
                <a:spcPct val="120000"/>
              </a:lnSpc>
            </a:pPr>
            <a:r>
              <a:rPr sz="1600" dirty="0">
                <a:solidFill>
                  <a:srgbClr val="FF0000"/>
                </a:solidFill>
                <a:cs typeface="微软雅黑 Light" panose="020B0502040204020203" pitchFamily="34" charset="-122"/>
                <a:sym typeface="+mn-ea"/>
              </a:rPr>
              <a:t>默认不重复的是虚地址，要想内容不重复，就重写hashcode和equals方法</a:t>
            </a:r>
            <a:r>
              <a:rPr sz="1600" dirty="0">
                <a:cs typeface="微软雅黑 Light" panose="020B0502040204020203" pitchFamily="34" charset="-122"/>
                <a:sym typeface="+mn-ea"/>
              </a:rPr>
              <a:t>。</a:t>
            </a:r>
            <a:endParaRPr sz="1600" dirty="0">
              <a:cs typeface="微软雅黑 Light" panose="020B0502040204020203" pitchFamily="34" charset="-122"/>
              <a:sym typeface="+mn-ea"/>
            </a:endParaRPr>
          </a:p>
          <a:p>
            <a:pPr lvl="1">
              <a:lnSpc>
                <a:spcPct val="120000"/>
              </a:lnSpc>
            </a:pPr>
            <a:r>
              <a:rPr sz="1600" dirty="0">
                <a:solidFill>
                  <a:srgbClr val="FF0000"/>
                </a:solidFill>
                <a:cs typeface="微软雅黑 Light" panose="020B0502040204020203" pitchFamily="34" charset="-122"/>
                <a:sym typeface="+mn-ea"/>
              </a:rPr>
              <a:t>底层是HashMap实现</a:t>
            </a:r>
            <a:r>
              <a:rPr sz="1600" dirty="0">
                <a:cs typeface="微软雅黑 Light" panose="020B0502040204020203" pitchFamily="34" charset="-122"/>
                <a:sym typeface="+mn-ea"/>
              </a:rPr>
              <a:t>，HashMap底层是由数组+链表+红黑树实现</a:t>
            </a:r>
            <a:endParaRPr sz="1600" dirty="0">
              <a:cs typeface="微软雅黑 Light" panose="020B0502040204020203" pitchFamily="34" charset="-122"/>
              <a:sym typeface="+mn-ea"/>
            </a:endParaRPr>
          </a:p>
          <a:p>
            <a:pPr lvl="1">
              <a:lnSpc>
                <a:spcPct val="120000"/>
              </a:lnSpc>
            </a:pPr>
            <a:r>
              <a:rPr sz="1600" dirty="0">
                <a:cs typeface="微软雅黑 Light" panose="020B0502040204020203" pitchFamily="34" charset="-122"/>
                <a:sym typeface="+mn-ea"/>
              </a:rPr>
              <a:t>HashSet堪称查询速度最快的集合，因为其内部是以HashCode来实现的。它内部元素的顺序是由哈希码来决定的，所以它不保证set的迭代顺序；特别是它不保证该顺序恒久不变</a:t>
            </a:r>
            <a:endParaRPr sz="1600" dirty="0">
              <a:cs typeface="微软雅黑 Light" panose="020B0502040204020203" pitchFamily="34" charset="-122"/>
              <a:sym typeface="+mn-ea"/>
            </a:endParaRPr>
          </a:p>
          <a:p>
            <a:pPr lvl="1">
              <a:lnSpc>
                <a:spcPct val="120000"/>
              </a:lnSpc>
            </a:pPr>
            <a:r>
              <a:rPr sz="1600" dirty="0">
                <a:cs typeface="微软雅黑 Light" panose="020B0502040204020203" pitchFamily="34" charset="-122"/>
                <a:sym typeface="+mn-ea"/>
              </a:rPr>
              <a:t>无索引，无法使用for循环来遍历</a:t>
            </a:r>
            <a:r>
              <a:rPr lang="zh-CN" sz="1600" dirty="0">
                <a:cs typeface="微软雅黑 Light" panose="020B0502040204020203" pitchFamily="34" charset="-122"/>
                <a:sym typeface="+mn-ea"/>
              </a:rPr>
              <a:t>，</a:t>
            </a:r>
            <a:r>
              <a:rPr sz="1600" dirty="0">
                <a:cs typeface="微软雅黑 Light" panose="020B0502040204020203" pitchFamily="34" charset="-122"/>
                <a:sym typeface="+mn-ea"/>
              </a:rPr>
              <a:t>可以使用增强for循环和迭代器来循环</a:t>
            </a:r>
            <a:endParaRPr sz="1600" dirty="0">
              <a:cs typeface="微软雅黑 Light" panose="020B0502040204020203" pitchFamily="34" charset="-122"/>
              <a:sym typeface="+mn-ea"/>
            </a:endParaRPr>
          </a:p>
          <a:p>
            <a:pPr lvl="1">
              <a:lnSpc>
                <a:spcPct val="120000"/>
              </a:lnSpc>
            </a:pPr>
            <a:r>
              <a:rPr sz="1600" dirty="0">
                <a:solidFill>
                  <a:srgbClr val="FF0000"/>
                </a:solidFill>
                <a:cs typeface="微软雅黑 Light" panose="020B0502040204020203" pitchFamily="34" charset="-122"/>
                <a:sym typeface="+mn-ea"/>
              </a:rPr>
              <a:t>造成存泄露的原因</a:t>
            </a:r>
            <a:r>
              <a:rPr sz="1600" dirty="0">
                <a:cs typeface="微软雅黑 Light" panose="020B0502040204020203" pitchFamily="34" charset="-122"/>
                <a:sym typeface="+mn-ea"/>
              </a:rPr>
              <a:t>：HashSet的remove方法也依赖于哈希值进行待删除节点定位，如果由于集合元素内容被修改而导致hashCode方法的返回值发生变更，那么，remove方法就无法定位到原来的对象，导致删除不成功，从而导致内存泄露</a:t>
            </a:r>
            <a:r>
              <a:rPr lang="zh-CN" sz="1600" dirty="0">
                <a:cs typeface="微软雅黑 Light" panose="020B0502040204020203" pitchFamily="34" charset="-122"/>
                <a:sym typeface="+mn-ea"/>
              </a:rPr>
              <a:t>。</a:t>
            </a:r>
            <a:endParaRPr lang="zh-CN" sz="1600" dirty="0">
              <a:cs typeface="微软雅黑 Light" panose="020B0502040204020203" pitchFamily="34" charset="-122"/>
              <a:sym typeface="+mn-ea"/>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a:t>
            </a:r>
            <a:r>
              <a:rPr lang="en-US" altLang="zh-CN" dirty="0">
                <a:sym typeface="+mn-ea"/>
              </a:rPr>
              <a:t>Set</a:t>
            </a:r>
            <a:r>
              <a:rPr lang="zh-CN" altLang="en-US" dirty="0">
                <a:sym typeface="+mn-ea"/>
              </a:rPr>
              <a:t>接口实现类</a:t>
            </a:r>
            <a:r>
              <a:rPr lang="en-US" altLang="zh-CN" dirty="0">
                <a:sym typeface="+mn-ea"/>
              </a:rPr>
              <a:t>-</a:t>
            </a:r>
            <a:r>
              <a:rPr lang="en-US" altLang="zh-CN" dirty="0" err="1">
                <a:sym typeface="+mn-ea"/>
              </a:rPr>
              <a:t>HashSet</a:t>
            </a:r>
            <a:r>
              <a:rPr lang="zh-CN" altLang="en-US" dirty="0" err="1">
                <a:sym typeface="+mn-ea"/>
              </a:rPr>
              <a:t>应用</a:t>
            </a:r>
            <a:endParaRPr lang="zh-CN" altLang="en-US" dirty="0" err="1">
              <a:sym typeface="+mn-ea"/>
            </a:endParaRPr>
          </a:p>
        </p:txBody>
      </p:sp>
      <p:sp>
        <p:nvSpPr>
          <p:cNvPr id="3" name="内容占位符 2"/>
          <p:cNvSpPr>
            <a:spLocks noGrp="1"/>
          </p:cNvSpPr>
          <p:nvPr>
            <p:ph idx="1"/>
          </p:nvPr>
        </p:nvSpPr>
        <p:spPr/>
        <p:txBody>
          <a:bodyPr/>
          <a:lstStyle/>
          <a:p>
            <a:r>
              <a:rPr lang="en-US" altLang="zh-CN" dirty="0" err="1"/>
              <a:t>HashSet</a:t>
            </a:r>
            <a:r>
              <a:rPr lang="zh-CN" altLang="en-US" dirty="0" err="1"/>
              <a:t>是</a:t>
            </a:r>
            <a:r>
              <a:rPr lang="en-US" altLang="zh-CN" dirty="0" err="1"/>
              <a:t>Set</a:t>
            </a:r>
            <a:r>
              <a:rPr lang="zh-CN" altLang="en-US" dirty="0" err="1"/>
              <a:t>的实现类</a:t>
            </a:r>
            <a:endParaRPr lang="zh-CN" altLang="en-US" dirty="0" err="1"/>
          </a:p>
        </p:txBody>
      </p:sp>
      <p:sp>
        <p:nvSpPr>
          <p:cNvPr id="9" name="矩形 8"/>
          <p:cNvSpPr/>
          <p:nvPr/>
        </p:nvSpPr>
        <p:spPr>
          <a:xfrm>
            <a:off x="426720" y="1872615"/>
            <a:ext cx="5524500" cy="375793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500380" y="1938020"/>
            <a:ext cx="5041900" cy="3692525"/>
          </a:xfrm>
          <a:prstGeom prst="rect">
            <a:avLst/>
          </a:prstGeom>
          <a:noFill/>
        </p:spPr>
        <p:txBody>
          <a:bodyPr wrap="square" rtlCol="0">
            <a:spAutoFit/>
          </a:bodyPr>
          <a:p>
            <a:r>
              <a:rPr lang="zh-CN" altLang="en-US"/>
              <a:t>HashSet&lt;BookEntity&gt;  books  = new HashSet&lt;&gt;();</a:t>
            </a:r>
            <a:endParaRPr lang="zh-CN" altLang="en-US"/>
          </a:p>
          <a:p>
            <a:r>
              <a:rPr lang="zh-CN" altLang="en-US"/>
              <a:t>BookEntity book1 = new BookEntity("java",88);</a:t>
            </a:r>
            <a:endParaRPr lang="zh-CN" altLang="en-US"/>
          </a:p>
          <a:p>
            <a:r>
              <a:rPr lang="zh-CN" altLang="en-US"/>
              <a:t>BookEntity book2 = new BookEntity("c#",86);</a:t>
            </a:r>
            <a:endParaRPr lang="zh-CN" altLang="en-US"/>
          </a:p>
          <a:p>
            <a:r>
              <a:rPr lang="zh-CN" altLang="en-US"/>
              <a:t>BookEntity book3 = new BookEntity("sql",89);</a:t>
            </a:r>
            <a:endParaRPr lang="zh-CN" altLang="en-US"/>
          </a:p>
          <a:p>
            <a:r>
              <a:rPr lang="zh-CN" altLang="en-US"/>
              <a:t>BookEntity book4 = new BookEntity("html",90);</a:t>
            </a:r>
            <a:endParaRPr lang="zh-CN" altLang="en-US"/>
          </a:p>
          <a:p>
            <a:r>
              <a:rPr lang="zh-CN" altLang="en-US"/>
              <a:t>BookEntity book5 = new BookEntity("java",88);</a:t>
            </a:r>
            <a:endParaRPr lang="zh-CN" altLang="en-US"/>
          </a:p>
          <a:p>
            <a:r>
              <a:rPr lang="zh-CN" altLang="en-US"/>
              <a:t>BookEntity book6 = book4;</a:t>
            </a:r>
            <a:endParaRPr lang="zh-CN" altLang="en-US"/>
          </a:p>
          <a:p>
            <a:r>
              <a:rPr lang="zh-CN" altLang="en-US"/>
              <a:t>books.add(book1);  //添加数据</a:t>
            </a:r>
            <a:endParaRPr lang="zh-CN" altLang="en-US"/>
          </a:p>
          <a:p>
            <a:r>
              <a:rPr lang="zh-CN" altLang="en-US"/>
              <a:t>books.add(book2);</a:t>
            </a:r>
            <a:endParaRPr lang="zh-CN" altLang="en-US"/>
          </a:p>
          <a:p>
            <a:r>
              <a:rPr lang="zh-CN" altLang="en-US"/>
              <a:t>books.add(book3);</a:t>
            </a:r>
            <a:endParaRPr lang="zh-CN" altLang="en-US"/>
          </a:p>
          <a:p>
            <a:r>
              <a:rPr lang="zh-CN" altLang="en-US"/>
              <a:t>books.add(book4);</a:t>
            </a:r>
            <a:endParaRPr lang="zh-CN" altLang="en-US"/>
          </a:p>
          <a:p>
            <a:r>
              <a:rPr lang="zh-CN" altLang="en-US"/>
              <a:t>books.add(book5);</a:t>
            </a:r>
            <a:endParaRPr lang="zh-CN" altLang="en-US"/>
          </a:p>
          <a:p>
            <a:r>
              <a:rPr lang="zh-CN" altLang="en-US"/>
              <a:t>books.add(book6);</a:t>
            </a:r>
            <a:endParaRPr lang="zh-CN" altLang="en-US"/>
          </a:p>
        </p:txBody>
      </p:sp>
      <p:pic>
        <p:nvPicPr>
          <p:cNvPr id="11" name="图片 10"/>
          <p:cNvPicPr>
            <a:picLocks noChangeAspect="1"/>
          </p:cNvPicPr>
          <p:nvPr/>
        </p:nvPicPr>
        <p:blipFill>
          <a:blip r:embed="rId1"/>
          <a:stretch>
            <a:fillRect/>
          </a:stretch>
        </p:blipFill>
        <p:spPr>
          <a:xfrm>
            <a:off x="2571750" y="4358005"/>
            <a:ext cx="4597400" cy="2089150"/>
          </a:xfrm>
          <a:prstGeom prst="rect">
            <a:avLst/>
          </a:prstGeom>
        </p:spPr>
      </p:pic>
      <p:sp>
        <p:nvSpPr>
          <p:cNvPr id="12" name="矩形 11"/>
          <p:cNvSpPr/>
          <p:nvPr/>
        </p:nvSpPr>
        <p:spPr>
          <a:xfrm>
            <a:off x="2571750" y="4357370"/>
            <a:ext cx="4656455" cy="182181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2660650" y="5294630"/>
            <a:ext cx="4380865" cy="27876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2660650" y="4742180"/>
            <a:ext cx="4380865" cy="27876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标注 16"/>
          <p:cNvSpPr/>
          <p:nvPr/>
        </p:nvSpPr>
        <p:spPr>
          <a:xfrm>
            <a:off x="7169150" y="2748280"/>
            <a:ext cx="3733165" cy="679450"/>
          </a:xfrm>
          <a:prstGeom prst="wedgeRectCallout">
            <a:avLst>
              <a:gd name="adj1" fmla="val -56480"/>
              <a:gd name="adj2" fmla="val 226728"/>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7228205" y="2765425"/>
            <a:ext cx="3930650" cy="645160"/>
          </a:xfrm>
          <a:prstGeom prst="rect">
            <a:avLst/>
          </a:prstGeom>
          <a:noFill/>
        </p:spPr>
        <p:txBody>
          <a:bodyPr wrap="square" rtlCol="0">
            <a:spAutoFit/>
          </a:bodyPr>
          <a:p>
            <a:pPr algn="l"/>
            <a:r>
              <a:rPr lang="zh-CN" altLang="en-US" dirty="0" smtClean="0">
                <a:solidFill>
                  <a:srgbClr val="FF0000"/>
                </a:solidFill>
                <a:latin typeface="+mn-ea"/>
                <a:sym typeface="+mn-ea"/>
              </a:rPr>
              <a:t>注意：如果想让重复的对象不插入，要重写</a:t>
            </a:r>
            <a:r>
              <a:rPr lang="en-US" altLang="zh-CN" dirty="0" smtClean="0">
                <a:solidFill>
                  <a:srgbClr val="FF0000"/>
                </a:solidFill>
                <a:latin typeface="+mn-ea"/>
                <a:sym typeface="+mn-ea"/>
              </a:rPr>
              <a:t>hashcode</a:t>
            </a:r>
            <a:r>
              <a:rPr lang="zh-CN" altLang="en-US" dirty="0" smtClean="0">
                <a:solidFill>
                  <a:srgbClr val="FF0000"/>
                </a:solidFill>
                <a:latin typeface="+mn-ea"/>
                <a:sym typeface="+mn-ea"/>
              </a:rPr>
              <a:t>和</a:t>
            </a:r>
            <a:r>
              <a:rPr lang="en-US" altLang="zh-CN" dirty="0" smtClean="0">
                <a:solidFill>
                  <a:srgbClr val="FF0000"/>
                </a:solidFill>
                <a:latin typeface="+mn-ea"/>
                <a:sym typeface="+mn-ea"/>
              </a:rPr>
              <a:t>equals</a:t>
            </a:r>
            <a:r>
              <a:rPr lang="zh-CN" altLang="en-US" dirty="0" smtClean="0">
                <a:solidFill>
                  <a:srgbClr val="FF0000"/>
                </a:solidFill>
                <a:latin typeface="+mn-ea"/>
                <a:sym typeface="+mn-ea"/>
              </a:rPr>
              <a:t>方法。</a:t>
            </a:r>
            <a:endParaRPr lang="zh-CN" altLang="en-US"/>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6</a:t>
            </a:r>
            <a:r>
              <a:rPr lang="zh-CN" altLang="en-US" dirty="0"/>
              <a:t>：</a:t>
            </a:r>
            <a:r>
              <a:rPr lang="en-US" altLang="zh-CN" dirty="0">
                <a:sym typeface="+mn-ea"/>
              </a:rPr>
              <a:t>Set</a:t>
            </a:r>
            <a:r>
              <a:rPr lang="zh-CN" altLang="en-US" dirty="0">
                <a:sym typeface="+mn-ea"/>
              </a:rPr>
              <a:t>接口实现类</a:t>
            </a:r>
            <a:r>
              <a:rPr lang="en-US" altLang="zh-CN" dirty="0">
                <a:sym typeface="+mn-ea"/>
              </a:rPr>
              <a:t>-</a:t>
            </a:r>
            <a:r>
              <a:rPr lang="zh-CN" altLang="en-US" dirty="0">
                <a:cs typeface="微软雅黑 Light" panose="020B0502040204020203" pitchFamily="34" charset="-122"/>
                <a:sym typeface="+mn-ea"/>
              </a:rPr>
              <a:t>TreeSet</a:t>
            </a:r>
            <a:endParaRPr lang="en-US" altLang="zh-CN" dirty="0">
              <a:sym typeface="+mn-ea"/>
            </a:endParaRPr>
          </a:p>
        </p:txBody>
      </p:sp>
      <p:sp>
        <p:nvSpPr>
          <p:cNvPr id="6" name="内容占位符 5"/>
          <p:cNvSpPr>
            <a:spLocks noGrp="1"/>
          </p:cNvSpPr>
          <p:nvPr>
            <p:ph idx="1"/>
          </p:nvPr>
        </p:nvSpPr>
        <p:spPr>
          <a:xfrm>
            <a:off x="278130" y="1049655"/>
            <a:ext cx="11791950" cy="3582035"/>
          </a:xfrm>
        </p:spPr>
        <p:txBody>
          <a:bodyPr>
            <a:normAutofit/>
          </a:bodyPr>
          <a:p>
            <a:r>
              <a:rPr lang="zh-CN" altLang="en-US" sz="2400" dirty="0">
                <a:cs typeface="微软雅黑 Light" panose="020B0502040204020203" pitchFamily="34" charset="-122"/>
                <a:sym typeface="+mn-ea"/>
              </a:rPr>
              <a:t>TreeSet</a:t>
            </a:r>
            <a:r>
              <a:rPr lang="zh-CN" altLang="en-US" sz="2400" dirty="0">
                <a:solidFill>
                  <a:srgbClr val="FF0000"/>
                </a:solidFill>
                <a:cs typeface="微软雅黑 Light" panose="020B0502040204020203" pitchFamily="34" charset="-122"/>
                <a:sym typeface="+mn-ea"/>
              </a:rPr>
              <a:t>特点：无序不重复，但是排序。</a:t>
            </a:r>
            <a:r>
              <a:rPr lang="zh-CN" altLang="en-US" sz="2400" dirty="0">
                <a:cs typeface="微软雅黑 Light" panose="020B0502040204020203" pitchFamily="34" charset="-122"/>
                <a:sym typeface="+mn-ea"/>
              </a:rPr>
              <a:t> 线程不安全（不同步）。底层基于TreeMap实现。</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使用元素的自然顺序（字典顺序）进行排序</a:t>
            </a:r>
            <a:r>
              <a:rPr lang="zh-CN" altLang="en-US" sz="2400" dirty="0">
                <a:cs typeface="微软雅黑 Light" panose="020B0502040204020203" pitchFamily="34" charset="-122"/>
              </a:rPr>
              <a:t>：</a:t>
            </a:r>
            <a:endParaRPr lang="en-US" altLang="zh-CN" sz="2000" dirty="0">
              <a:cs typeface="微软雅黑 Light" panose="020B0502040204020203" pitchFamily="34" charset="-122"/>
            </a:endParaRPr>
          </a:p>
          <a:p>
            <a:pPr lvl="1"/>
            <a:r>
              <a:rPr lang="zh-CN" altLang="en-US" sz="1800" dirty="0">
                <a:cs typeface="微软雅黑 Light" panose="020B0502040204020203" pitchFamily="34" charset="-122"/>
                <a:sym typeface="+mn-ea"/>
              </a:rPr>
              <a:t>存储非自定义对象(必须本身已经实现compareable的接口)，默认进行排序</a:t>
            </a:r>
            <a:r>
              <a:rPr lang="zh-CN" altLang="en-US" sz="1800" dirty="0">
                <a:cs typeface="微软雅黑 Light" panose="020B0502040204020203" pitchFamily="34" charset="-122"/>
                <a:sym typeface="Courier New" panose="02070309020205020404" pitchFamily="1" charset="0"/>
              </a:rPr>
              <a:t>。</a:t>
            </a:r>
            <a:endParaRPr lang="zh-CN" altLang="en-US" sz="1800" dirty="0">
              <a:cs typeface="微软雅黑 Light" panose="020B0502040204020203" pitchFamily="34" charset="-122"/>
              <a:sym typeface="Courier New" panose="02070309020205020404" pitchFamily="1" charset="0"/>
            </a:endParaRPr>
          </a:p>
          <a:p>
            <a:pPr lvl="1"/>
            <a:r>
              <a:rPr lang="zh-CN" sz="1800" dirty="0">
                <a:cs typeface="微软雅黑 Light" panose="020B0502040204020203" pitchFamily="34" charset="-122"/>
                <a:sym typeface="+mn-ea"/>
              </a:rPr>
              <a:t>存储</a:t>
            </a:r>
            <a:r>
              <a:rPr sz="1800" dirty="0">
                <a:cs typeface="微软雅黑 Light" panose="020B0502040204020203" pitchFamily="34" charset="-122"/>
                <a:sym typeface="+mn-ea"/>
              </a:rPr>
              <a:t>自定义对象(</a:t>
            </a:r>
            <a:r>
              <a:rPr sz="1800" dirty="0">
                <a:gradFill>
                  <a:gsLst>
                    <a:gs pos="0">
                      <a:srgbClr val="FE4444"/>
                    </a:gs>
                    <a:gs pos="100000">
                      <a:srgbClr val="832B2B"/>
                    </a:gs>
                  </a:gsLst>
                  <a:lin scaled="0"/>
                </a:gradFill>
                <a:cs typeface="微软雅黑 Light" panose="020B0502040204020203" pitchFamily="34" charset="-122"/>
                <a:sym typeface="+mn-ea"/>
              </a:rPr>
              <a:t>需要实现compareable接口,重写compareTo方法</a:t>
            </a:r>
            <a:r>
              <a:rPr sz="1800" dirty="0">
                <a:cs typeface="微软雅黑 Light" panose="020B0502040204020203" pitchFamily="34" charset="-122"/>
                <a:sym typeface="+mn-ea"/>
              </a:rPr>
              <a:t>)</a:t>
            </a:r>
            <a:r>
              <a:rPr lang="zh-CN" sz="1800" dirty="0">
                <a:cs typeface="微软雅黑 Light" panose="020B0502040204020203" pitchFamily="34" charset="-122"/>
                <a:sym typeface="+mn-ea"/>
              </a:rPr>
              <a:t>进行排序。</a:t>
            </a:r>
            <a:endParaRPr sz="1800" dirty="0">
              <a:cs typeface="微软雅黑 Light" panose="020B0502040204020203" pitchFamily="34" charset="-122"/>
              <a:sym typeface="+mn-ea"/>
            </a:endParaRPr>
          </a:p>
          <a:p>
            <a:pPr marL="457200" lvl="1" indent="0">
              <a:buNone/>
            </a:pPr>
            <a:endParaRPr lang="zh-CN" altLang="en-US" sz="2000" dirty="0">
              <a:cs typeface="微软雅黑 Light" panose="020B0502040204020203" pitchFamily="34" charset="-122"/>
            </a:endParaRPr>
          </a:p>
          <a:p>
            <a:pPr marL="457200" lvl="1" indent="0">
              <a:buNone/>
            </a:pPr>
            <a:endParaRPr lang="zh-CN" altLang="en-US" sz="2000" dirty="0">
              <a:cs typeface="微软雅黑 Light" panose="020B0502040204020203" pitchFamily="34" charset="-122"/>
            </a:endParaRPr>
          </a:p>
        </p:txBody>
      </p:sp>
      <p:sp>
        <p:nvSpPr>
          <p:cNvPr id="3" name="内容占位符 5"/>
          <p:cNvSpPr>
            <a:spLocks noGrp="1"/>
          </p:cNvSpPr>
          <p:nvPr/>
        </p:nvSpPr>
        <p:spPr>
          <a:xfrm>
            <a:off x="331470" y="3440430"/>
            <a:ext cx="11791950" cy="1980565"/>
          </a:xfrm>
          <a:prstGeom prst="rect">
            <a:avLst/>
          </a:prstGeom>
        </p:spPr>
        <p:txBody>
          <a:bodyPr vert="horz" lIns="91440" tIns="45720" rIns="91440" bIns="45720" rtlCol="0">
            <a:normAutofit fontScale="35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400" dirty="0">
              <a:cs typeface="微软雅黑 Light" panose="020B0502040204020203" pitchFamily="34" charset="-122"/>
              <a:sym typeface="+mn-ea"/>
            </a:endParaRPr>
          </a:p>
          <a:p>
            <a:r>
              <a:rPr lang="zh-CN" altLang="en-US" sz="6855" dirty="0">
                <a:cs typeface="微软雅黑 Light" panose="020B0502040204020203" pitchFamily="34" charset="-122"/>
                <a:sym typeface="+mn-ea"/>
              </a:rPr>
              <a:t>使用</a:t>
            </a:r>
            <a:r>
              <a:rPr lang="zh-CN" altLang="en-US" sz="6855" dirty="0">
                <a:sym typeface="+mn-ea"/>
              </a:rPr>
              <a:t>比较器</a:t>
            </a:r>
            <a:r>
              <a:rPr lang="zh-CN" altLang="en-US" sz="6855" dirty="0">
                <a:cs typeface="微软雅黑 Light" panose="020B0502040204020203" pitchFamily="34" charset="-122"/>
                <a:sym typeface="+mn-ea"/>
              </a:rPr>
              <a:t>进行排序</a:t>
            </a:r>
            <a:r>
              <a:rPr lang="zh-CN" altLang="en-US" sz="6855" dirty="0">
                <a:cs typeface="微软雅黑 Light" panose="020B0502040204020203" pitchFamily="34" charset="-122"/>
              </a:rPr>
              <a:t>：</a:t>
            </a:r>
            <a:endParaRPr lang="en-US" altLang="zh-CN" sz="5335" dirty="0">
              <a:cs typeface="微软雅黑 Light" panose="020B0502040204020203" pitchFamily="34" charset="-122"/>
            </a:endParaRPr>
          </a:p>
          <a:p>
            <a:pPr lvl="1"/>
            <a:r>
              <a:rPr lang="zh-CN" altLang="en-US" sz="5145" dirty="0">
                <a:solidFill>
                  <a:srgbClr val="FF0000"/>
                </a:solidFill>
                <a:cs typeface="微软雅黑 Light" panose="020B0502040204020203" pitchFamily="34" charset="-122"/>
                <a:sym typeface="+mn-ea"/>
              </a:rPr>
              <a:t>定义一个类实现Comparator接口，覆盖compare方法，将类对象作为参数传递给TreeSet集合的构造方法。</a:t>
            </a:r>
            <a:endParaRPr lang="zh-CN" altLang="en-US" sz="4445" dirty="0">
              <a:cs typeface="微软雅黑 Light" panose="020B0502040204020203" pitchFamily="34" charset="-122"/>
            </a:endParaRPr>
          </a:p>
          <a:p>
            <a:pPr marL="457200" lvl="1" indent="0">
              <a:buNone/>
            </a:pPr>
            <a:endParaRPr lang="zh-CN" altLang="en-US" sz="4445" dirty="0">
              <a:cs typeface="微软雅黑 Light" panose="020B0502040204020203" pitchFamily="34" charset="-122"/>
            </a:endParaRPr>
          </a:p>
        </p:txBody>
      </p:sp>
      <p:sp>
        <p:nvSpPr>
          <p:cNvPr id="7" name="内容占位符 5"/>
          <p:cNvSpPr>
            <a:spLocks noGrp="1"/>
          </p:cNvSpPr>
          <p:nvPr/>
        </p:nvSpPr>
        <p:spPr>
          <a:xfrm>
            <a:off x="400050" y="4443730"/>
            <a:ext cx="11791950" cy="1980565"/>
          </a:xfrm>
          <a:prstGeom prst="rect">
            <a:avLst/>
          </a:prstGeom>
        </p:spPr>
        <p:txBody>
          <a:bodyPr vert="horz" lIns="91440" tIns="45720" rIns="91440" bIns="45720" rtlCol="0">
            <a:normAutofit fontScale="25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sz="2400" dirty="0">
              <a:cs typeface="微软雅黑 Light" panose="020B0502040204020203" pitchFamily="34" charset="-122"/>
              <a:sym typeface="+mn-ea"/>
            </a:endParaRPr>
          </a:p>
          <a:p>
            <a:r>
              <a:rPr lang="zh-CN" altLang="en-US" sz="8000" dirty="0">
                <a:cs typeface="微软雅黑 Light" panose="020B0502040204020203" pitchFamily="34" charset="-122"/>
                <a:sym typeface="+mn-ea"/>
              </a:rPr>
              <a:t>常用方法</a:t>
            </a:r>
            <a:r>
              <a:rPr lang="zh-CN" altLang="en-US" sz="8000" dirty="0">
                <a:cs typeface="微软雅黑 Light" panose="020B0502040204020203" pitchFamily="34" charset="-122"/>
              </a:rPr>
              <a:t>：</a:t>
            </a:r>
            <a:endParaRPr lang="en-US" altLang="zh-CN" sz="8000" dirty="0">
              <a:cs typeface="微软雅黑 Light" panose="020B0502040204020203" pitchFamily="34" charset="-122"/>
            </a:endParaRPr>
          </a:p>
          <a:p>
            <a:pPr lvl="1"/>
            <a:r>
              <a:rPr lang="zh-CN" altLang="en-US" sz="8000" dirty="0">
                <a:solidFill>
                  <a:schemeClr val="tx1"/>
                </a:solidFill>
                <a:cs typeface="微软雅黑 Light" panose="020B0502040204020203" pitchFamily="34" charset="-122"/>
                <a:sym typeface="+mn-ea"/>
              </a:rPr>
              <a:t>除了基本方法(add() remove() size()....)外</a:t>
            </a:r>
            <a:endParaRPr lang="zh-CN" altLang="en-US" sz="8000" dirty="0">
              <a:solidFill>
                <a:schemeClr val="tx1"/>
              </a:solidFill>
              <a:cs typeface="微软雅黑 Light" panose="020B0502040204020203" pitchFamily="34" charset="-122"/>
              <a:sym typeface="+mn-ea"/>
            </a:endParaRPr>
          </a:p>
          <a:p>
            <a:pPr lvl="1"/>
            <a:r>
              <a:rPr lang="zh-CN" altLang="en-US" sz="8000" dirty="0">
                <a:solidFill>
                  <a:schemeClr val="tx1"/>
                </a:solidFill>
                <a:cs typeface="微软雅黑 Light" panose="020B0502040204020203" pitchFamily="34" charset="-122"/>
                <a:sym typeface="+mn-ea"/>
              </a:rPr>
              <a:t>E first() 返回此集合中当前的第一个（最低）元素。  </a:t>
            </a:r>
            <a:endParaRPr lang="zh-CN" altLang="en-US" sz="8000" dirty="0">
              <a:solidFill>
                <a:schemeClr val="tx1"/>
              </a:solidFill>
              <a:cs typeface="微软雅黑 Light" panose="020B0502040204020203" pitchFamily="34" charset="-122"/>
              <a:sym typeface="+mn-ea"/>
            </a:endParaRPr>
          </a:p>
          <a:p>
            <a:pPr lvl="1"/>
            <a:r>
              <a:rPr lang="zh-CN" altLang="en-US" sz="8000" dirty="0">
                <a:solidFill>
                  <a:schemeClr val="tx1"/>
                </a:solidFill>
                <a:cs typeface="微软雅黑 Light" panose="020B0502040204020203" pitchFamily="34" charset="-122"/>
                <a:sym typeface="+mn-ea"/>
              </a:rPr>
              <a:t>E last() 返回此集合中当前的最后（最高）元素。</a:t>
            </a:r>
            <a:endParaRPr lang="zh-CN" altLang="en-US" sz="8000" dirty="0">
              <a:solidFill>
                <a:schemeClr val="tx1"/>
              </a:solidFill>
              <a:cs typeface="微软雅黑 Light" panose="020B0502040204020203" pitchFamily="34" charset="-122"/>
              <a:sym typeface="+mn-ea"/>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a:t>
            </a:r>
            <a:r>
              <a:rPr lang="en-US" altLang="zh-CN" dirty="0">
                <a:sym typeface="+mn-ea"/>
              </a:rPr>
              <a:t>Set</a:t>
            </a:r>
            <a:r>
              <a:rPr lang="zh-CN" altLang="en-US" dirty="0">
                <a:sym typeface="+mn-ea"/>
              </a:rPr>
              <a:t>接口实现类</a:t>
            </a:r>
            <a:r>
              <a:rPr lang="en-US" altLang="zh-CN" dirty="0">
                <a:sym typeface="+mn-ea"/>
              </a:rPr>
              <a:t>-</a:t>
            </a:r>
            <a:r>
              <a:rPr lang="zh-CN" altLang="en-US" dirty="0">
                <a:cs typeface="微软雅黑 Light" panose="020B0502040204020203" pitchFamily="34" charset="-122"/>
                <a:sym typeface="+mn-ea"/>
              </a:rPr>
              <a:t>TreeSet应用</a:t>
            </a:r>
            <a:endParaRPr lang="zh-CN" altLang="en-US"/>
          </a:p>
        </p:txBody>
      </p:sp>
      <p:sp>
        <p:nvSpPr>
          <p:cNvPr id="9" name="矩形 8"/>
          <p:cNvSpPr/>
          <p:nvPr/>
        </p:nvSpPr>
        <p:spPr>
          <a:xfrm>
            <a:off x="393700" y="1602740"/>
            <a:ext cx="5524500" cy="3757930"/>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451485" y="1602740"/>
            <a:ext cx="5041900" cy="3692525"/>
          </a:xfrm>
          <a:prstGeom prst="rect">
            <a:avLst/>
          </a:prstGeom>
          <a:noFill/>
        </p:spPr>
        <p:txBody>
          <a:bodyPr wrap="square" rtlCol="0">
            <a:spAutoFit/>
          </a:bodyPr>
          <a:p>
            <a:r>
              <a:rPr lang="zh-CN" altLang="en-US"/>
              <a:t>Set&lt;BookEntity&gt;  books  = new </a:t>
            </a:r>
            <a:r>
              <a:rPr lang="en-US" altLang="zh-CN"/>
              <a:t>Tree</a:t>
            </a:r>
            <a:r>
              <a:rPr lang="zh-CN" altLang="en-US"/>
              <a:t>Set&lt;&gt;();</a:t>
            </a:r>
            <a:endParaRPr lang="zh-CN" altLang="en-US"/>
          </a:p>
          <a:p>
            <a:r>
              <a:rPr lang="zh-CN" altLang="en-US"/>
              <a:t>BookEntity book1 = new BookEntity("java",88);</a:t>
            </a:r>
            <a:endParaRPr lang="zh-CN" altLang="en-US"/>
          </a:p>
          <a:p>
            <a:r>
              <a:rPr lang="zh-CN" altLang="en-US"/>
              <a:t>BookEntity book2 = new BookEntity("c#",86);</a:t>
            </a:r>
            <a:endParaRPr lang="zh-CN" altLang="en-US"/>
          </a:p>
          <a:p>
            <a:r>
              <a:rPr lang="zh-CN" altLang="en-US"/>
              <a:t>BookEntity book3 = new BookEntity("sql",89);</a:t>
            </a:r>
            <a:endParaRPr lang="zh-CN" altLang="en-US"/>
          </a:p>
          <a:p>
            <a:r>
              <a:rPr lang="zh-CN" altLang="en-US"/>
              <a:t>BookEntity book4 = new BookEntity("html",90);</a:t>
            </a:r>
            <a:endParaRPr lang="zh-CN" altLang="en-US"/>
          </a:p>
          <a:p>
            <a:r>
              <a:rPr lang="zh-CN" altLang="en-US"/>
              <a:t>BookEntity book5 = new BookEntity("java",88);</a:t>
            </a:r>
            <a:endParaRPr lang="zh-CN" altLang="en-US"/>
          </a:p>
          <a:p>
            <a:r>
              <a:rPr lang="zh-CN" altLang="en-US"/>
              <a:t>BookEntity book6 = book4;</a:t>
            </a:r>
            <a:endParaRPr lang="zh-CN" altLang="en-US"/>
          </a:p>
          <a:p>
            <a:r>
              <a:rPr lang="zh-CN" altLang="en-US"/>
              <a:t>books.add(book1);  //添加数据</a:t>
            </a:r>
            <a:endParaRPr lang="zh-CN" altLang="en-US"/>
          </a:p>
          <a:p>
            <a:r>
              <a:rPr lang="zh-CN" altLang="en-US"/>
              <a:t>books.add(book2);</a:t>
            </a:r>
            <a:endParaRPr lang="zh-CN" altLang="en-US"/>
          </a:p>
          <a:p>
            <a:r>
              <a:rPr lang="zh-CN" altLang="en-US"/>
              <a:t>books.add(book3);</a:t>
            </a:r>
            <a:endParaRPr lang="zh-CN" altLang="en-US"/>
          </a:p>
          <a:p>
            <a:r>
              <a:rPr lang="zh-CN" altLang="en-US"/>
              <a:t>books.add(book4);</a:t>
            </a:r>
            <a:endParaRPr lang="zh-CN" altLang="en-US"/>
          </a:p>
          <a:p>
            <a:r>
              <a:rPr lang="zh-CN" altLang="en-US"/>
              <a:t>books.add(book5);</a:t>
            </a:r>
            <a:endParaRPr lang="zh-CN" altLang="en-US"/>
          </a:p>
          <a:p>
            <a:r>
              <a:rPr lang="zh-CN" altLang="en-US"/>
              <a:t>books.add(book6);</a:t>
            </a:r>
            <a:endParaRPr lang="zh-CN" altLang="en-US"/>
          </a:p>
        </p:txBody>
      </p:sp>
      <p:sp>
        <p:nvSpPr>
          <p:cNvPr id="4" name="矩形 3"/>
          <p:cNvSpPr/>
          <p:nvPr/>
        </p:nvSpPr>
        <p:spPr>
          <a:xfrm>
            <a:off x="2639060" y="4326890"/>
            <a:ext cx="4779645" cy="1478915"/>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2147482508"/>
          <p:cNvPicPr>
            <a:picLocks noChangeAspect="1"/>
          </p:cNvPicPr>
          <p:nvPr/>
        </p:nvPicPr>
        <p:blipFill>
          <a:blip r:embed="rId1"/>
          <a:stretch>
            <a:fillRect/>
          </a:stretch>
        </p:blipFill>
        <p:spPr>
          <a:xfrm>
            <a:off x="2711450" y="4404995"/>
            <a:ext cx="4635500" cy="1310005"/>
          </a:xfrm>
          <a:prstGeom prst="rect">
            <a:avLst/>
          </a:prstGeom>
          <a:noFill/>
          <a:ln w="9525">
            <a:noFill/>
          </a:ln>
        </p:spPr>
      </p:pic>
      <p:sp>
        <p:nvSpPr>
          <p:cNvPr id="7" name="矩形 6"/>
          <p:cNvSpPr/>
          <p:nvPr/>
        </p:nvSpPr>
        <p:spPr>
          <a:xfrm>
            <a:off x="6117590" y="1239520"/>
            <a:ext cx="5450840" cy="2866390"/>
          </a:xfrm>
          <a:prstGeom prst="rect">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内容占位符 -2147482509"/>
          <p:cNvPicPr>
            <a:picLocks noChangeAspect="1"/>
          </p:cNvPicPr>
          <p:nvPr/>
        </p:nvPicPr>
        <p:blipFill>
          <a:blip r:embed="rId2"/>
          <a:stretch>
            <a:fillRect/>
          </a:stretch>
        </p:blipFill>
        <p:spPr>
          <a:xfrm>
            <a:off x="6206490" y="1340485"/>
            <a:ext cx="5272405" cy="2664460"/>
          </a:xfrm>
          <a:prstGeom prst="rect">
            <a:avLst/>
          </a:prstGeom>
          <a:noFill/>
          <a:ln w="9525">
            <a:noFill/>
          </a:ln>
        </p:spPr>
      </p:pic>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6</a:t>
            </a:r>
            <a:r>
              <a:rPr lang="zh-CN" altLang="en-US" dirty="0">
                <a:sym typeface="+mn-ea"/>
              </a:rPr>
              <a:t>：</a:t>
            </a:r>
            <a:r>
              <a:rPr lang="en-US" altLang="zh-CN" dirty="0">
                <a:sym typeface="+mn-ea"/>
              </a:rPr>
              <a:t>Set</a:t>
            </a:r>
            <a:r>
              <a:rPr lang="zh-CN" altLang="en-US" dirty="0">
                <a:sym typeface="+mn-ea"/>
              </a:rPr>
              <a:t>接口实现类</a:t>
            </a:r>
            <a:r>
              <a:rPr lang="en-US" altLang="zh-CN" dirty="0">
                <a:sym typeface="+mn-ea"/>
              </a:rPr>
              <a:t>-</a:t>
            </a:r>
            <a:r>
              <a:rPr lang="zh-CN" altLang="en-US" dirty="0">
                <a:cs typeface="微软雅黑 Light" panose="020B0502040204020203" pitchFamily="34" charset="-122"/>
                <a:sym typeface="+mn-ea"/>
              </a:rPr>
              <a:t>TreeSet应用</a:t>
            </a:r>
            <a:endParaRPr lang="zh-CN" altLang="en-US"/>
          </a:p>
        </p:txBody>
      </p:sp>
      <p:sp>
        <p:nvSpPr>
          <p:cNvPr id="3" name="内容占位符 2"/>
          <p:cNvSpPr>
            <a:spLocks noGrp="1"/>
          </p:cNvSpPr>
          <p:nvPr>
            <p:ph idx="1"/>
          </p:nvPr>
        </p:nvSpPr>
        <p:spPr/>
        <p:txBody>
          <a:bodyPr/>
          <a:p>
            <a:r>
              <a:rPr lang="zh-CN" altLang="en-US">
                <a:sym typeface="+mn-ea"/>
              </a:rPr>
              <a:t>使用 TreeSet完成。 </a:t>
            </a:r>
            <a:r>
              <a:rPr lang="zh-CN" altLang="en-US">
                <a:sym typeface="+mn-ea"/>
              </a:rPr>
              <a:t>将字符串中的数值进行排序。例如String str="8 10 15 5 2 7";  排序后</a:t>
            </a:r>
            <a:r>
              <a:rPr lang="en-US" altLang="zh-CN">
                <a:sym typeface="+mn-ea"/>
              </a:rPr>
              <a:t>:</a:t>
            </a:r>
            <a:r>
              <a:rPr lang="zh-CN" altLang="en-US">
                <a:sym typeface="+mn-ea"/>
              </a:rPr>
              <a:t> 2,5,7,8,10,15</a:t>
            </a:r>
            <a:endParaRPr lang="zh-CN" altLang="en-US"/>
          </a:p>
        </p:txBody>
      </p:sp>
      <p:pic>
        <p:nvPicPr>
          <p:cNvPr id="1026" name="Picture 2"/>
          <p:cNvPicPr>
            <a:picLocks noChangeAspect="1" noChangeArrowheads="1"/>
          </p:cNvPicPr>
          <p:nvPr/>
        </p:nvPicPr>
        <p:blipFill>
          <a:blip r:embed="rId1"/>
          <a:srcRect/>
          <a:stretch>
            <a:fillRect/>
          </a:stretch>
        </p:blipFill>
        <p:spPr bwMode="auto">
          <a:xfrm>
            <a:off x="5952490" y="1972945"/>
            <a:ext cx="5342890" cy="3812540"/>
          </a:xfrm>
          <a:prstGeom prst="rect">
            <a:avLst/>
          </a:prstGeom>
          <a:noFill/>
          <a:ln w="9525">
            <a:noFill/>
            <a:miter lim="800000"/>
            <a:headEnd/>
            <a:tailEnd/>
          </a:ln>
          <a:effectLst/>
        </p:spPr>
      </p:pic>
      <p:sp>
        <p:nvSpPr>
          <p:cNvPr id="5" name="文本框 4"/>
          <p:cNvSpPr txBox="1"/>
          <p:nvPr/>
        </p:nvSpPr>
        <p:spPr>
          <a:xfrm>
            <a:off x="376555" y="2961640"/>
            <a:ext cx="4067810" cy="1476375"/>
          </a:xfrm>
          <a:prstGeom prst="rect">
            <a:avLst/>
          </a:prstGeom>
          <a:noFill/>
        </p:spPr>
        <p:txBody>
          <a:bodyPr wrap="none" rtlCol="0">
            <a:spAutoFit/>
          </a:bodyPr>
          <a:p>
            <a:pPr algn="l"/>
            <a:r>
              <a:rPr lang="zh-CN" altLang="en-US">
                <a:sym typeface="+mn-ea"/>
              </a:rPr>
              <a:t>  解题思路:</a:t>
            </a:r>
            <a:endParaRPr lang="zh-CN" altLang="en-US">
              <a:sym typeface="+mn-ea"/>
            </a:endParaRPr>
          </a:p>
          <a:p>
            <a:pPr algn="l"/>
            <a:r>
              <a:rPr lang="zh-CN" altLang="en-US">
                <a:sym typeface="+mn-ea"/>
              </a:rPr>
              <a:t>  1、将字符串切割。</a:t>
            </a:r>
            <a:endParaRPr lang="zh-CN" altLang="en-US"/>
          </a:p>
          <a:p>
            <a:pPr algn="l"/>
            <a:r>
              <a:rPr lang="zh-CN" altLang="en-US">
                <a:sym typeface="+mn-ea"/>
              </a:rPr>
              <a:t>  2、可以将这些对象存入TreeSet集合。          </a:t>
            </a:r>
            <a:endParaRPr lang="zh-CN" altLang="en-US"/>
          </a:p>
          <a:p>
            <a:pPr algn="l"/>
            <a:r>
              <a:rPr lang="zh-CN" altLang="en-US">
                <a:sym typeface="+mn-ea"/>
              </a:rPr>
              <a:t>         因为TreeSet自身具备排序功能。</a:t>
            </a:r>
            <a:endParaRPr lang="zh-CN" altLang="en-US"/>
          </a:p>
          <a:p>
            <a:endParaRPr lang="zh-CN" altLang="en-US"/>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7</a:t>
            </a:r>
            <a:r>
              <a:rPr lang="zh-CN" altLang="en-US" dirty="0"/>
              <a:t>：</a:t>
            </a:r>
            <a:r>
              <a:rPr lang="en-US" altLang="zh-CN" dirty="0"/>
              <a:t>Map</a:t>
            </a:r>
            <a:r>
              <a:rPr lang="zh-CN" altLang="en-US" dirty="0">
                <a:sym typeface="+mn-ea"/>
              </a:rPr>
              <a:t>接口实现类的重要方法</a:t>
            </a:r>
            <a:endParaRPr lang="zh-CN" altLang="en-US" dirty="0"/>
          </a:p>
        </p:txBody>
      </p:sp>
      <p:sp>
        <p:nvSpPr>
          <p:cNvPr id="3" name="内容占位符 2"/>
          <p:cNvSpPr>
            <a:spLocks noGrp="1"/>
          </p:cNvSpPr>
          <p:nvPr>
            <p:ph idx="1"/>
          </p:nvPr>
        </p:nvSpPr>
        <p:spPr>
          <a:xfrm>
            <a:off x="200025" y="849630"/>
            <a:ext cx="11791950" cy="5880735"/>
          </a:xfrm>
        </p:spPr>
        <p:txBody>
          <a:bodyPr>
            <a:normAutofit fontScale="90000"/>
          </a:bodyPr>
          <a:lstStyle/>
          <a:p>
            <a:r>
              <a:rPr lang="zh-CN" altLang="en-US" dirty="0">
                <a:solidFill>
                  <a:srgbClr val="000000"/>
                </a:solidFill>
                <a:cs typeface="微软雅黑 Light" panose="020B0502040204020203" pitchFamily="34" charset="-122"/>
                <a:sym typeface="宋体" panose="02010600030101010101" pitchFamily="2" charset="-122"/>
              </a:rPr>
              <a:t>Map</a:t>
            </a:r>
            <a:r>
              <a:rPr lang="zh-CN" altLang="en-US" dirty="0">
                <a:cs typeface="微软雅黑 Light" panose="020B0502040204020203" pitchFamily="34" charset="-122"/>
                <a:sym typeface="+mn-ea"/>
              </a:rPr>
              <a:t>接口位置</a:t>
            </a:r>
            <a:r>
              <a:rPr lang="en-US" altLang="zh-CN" dirty="0">
                <a:cs typeface="微软雅黑 Light" panose="020B0502040204020203" pitchFamily="34" charset="-122"/>
                <a:sym typeface="+mn-ea"/>
              </a:rPr>
              <a:t>java.util.Map</a:t>
            </a:r>
            <a:endParaRPr lang="en-US" altLang="zh-CN" dirty="0">
              <a:cs typeface="微软雅黑 Light" panose="020B0502040204020203" pitchFamily="34" charset="-122"/>
              <a:sym typeface="+mn-ea"/>
            </a:endParaRPr>
          </a:p>
          <a:p>
            <a:endParaRPr lang="en-US" altLang="zh-CN" dirty="0">
              <a:latin typeface="黑体" panose="02010609060101010101" pitchFamily="2" charset="-122"/>
              <a:ea typeface="黑体" panose="02010609060101010101" pitchFamily="2" charset="-122"/>
            </a:endParaRPr>
          </a:p>
          <a:p>
            <a:endParaRPr lang="en-US" altLang="zh-CN" dirty="0">
              <a:latin typeface="黑体" panose="02010609060101010101" pitchFamily="2" charset="-122"/>
              <a:ea typeface="黑体" panose="02010609060101010101" pitchFamily="2" charset="-122"/>
            </a:endParaRPr>
          </a:p>
          <a:p>
            <a:pPr eaLnBrk="1" hangingPunct="1">
              <a:lnSpc>
                <a:spcPct val="110000"/>
              </a:lnSpc>
              <a:buClr>
                <a:srgbClr val="92D050"/>
              </a:buClr>
              <a:buNone/>
            </a:pPr>
            <a:r>
              <a:rPr lang="zh-CN" altLang="en-US" sz="2220" b="1" dirty="0">
                <a:cs typeface="微软雅黑 Light" panose="020B0502040204020203" pitchFamily="34" charset="-122"/>
                <a:sym typeface="+mn-ea"/>
              </a:rPr>
              <a:t>类型参数：</a:t>
            </a:r>
            <a:r>
              <a:rPr lang="zh-CN" altLang="en-US" sz="2220" dirty="0">
                <a:cs typeface="微软雅黑 Light" panose="020B0502040204020203" pitchFamily="34" charset="-122"/>
                <a:sym typeface="+mn-ea"/>
              </a:rPr>
              <a:t> </a:t>
            </a:r>
            <a:endParaRPr lang="en-US" altLang="zh-CN" sz="2220" dirty="0">
              <a:cs typeface="微软雅黑 Light" panose="020B0502040204020203" pitchFamily="34" charset="-122"/>
            </a:endParaRPr>
          </a:p>
          <a:p>
            <a:pPr eaLnBrk="1" hangingPunct="1">
              <a:lnSpc>
                <a:spcPct val="110000"/>
              </a:lnSpc>
              <a:buClr>
                <a:srgbClr val="92D050"/>
              </a:buClr>
              <a:buNone/>
            </a:pPr>
            <a:r>
              <a:rPr lang="en-US" altLang="zh-CN" sz="2220" dirty="0">
                <a:cs typeface="微软雅黑 Light" panose="020B0502040204020203" pitchFamily="34" charset="-122"/>
                <a:sym typeface="+mn-ea"/>
              </a:rPr>
              <a:t>    K - </a:t>
            </a:r>
            <a:r>
              <a:rPr lang="zh-CN" altLang="en-US" sz="2220" dirty="0">
                <a:cs typeface="微软雅黑 Light" panose="020B0502040204020203" pitchFamily="34" charset="-122"/>
                <a:sym typeface="+mn-ea"/>
              </a:rPr>
              <a:t>此映射所维护的</a:t>
            </a:r>
            <a:r>
              <a:rPr lang="zh-CN" altLang="en-US" sz="2220" dirty="0">
                <a:solidFill>
                  <a:srgbClr val="FF0000"/>
                </a:solidFill>
                <a:cs typeface="微软雅黑 Light" panose="020B0502040204020203" pitchFamily="34" charset="-122"/>
                <a:sym typeface="+mn-ea"/>
              </a:rPr>
              <a:t>键</a:t>
            </a:r>
            <a:r>
              <a:rPr lang="zh-CN" altLang="en-US" sz="2220" dirty="0">
                <a:cs typeface="微软雅黑 Light" panose="020B0502040204020203" pitchFamily="34" charset="-122"/>
                <a:sym typeface="+mn-ea"/>
              </a:rPr>
              <a:t>的类型</a:t>
            </a:r>
            <a:endParaRPr lang="en-US" altLang="zh-CN" sz="2220" dirty="0">
              <a:cs typeface="微软雅黑 Light" panose="020B0502040204020203" pitchFamily="34" charset="-122"/>
            </a:endParaRPr>
          </a:p>
          <a:p>
            <a:pPr eaLnBrk="1" hangingPunct="1">
              <a:lnSpc>
                <a:spcPct val="110000"/>
              </a:lnSpc>
              <a:buClr>
                <a:srgbClr val="92D050"/>
              </a:buClr>
              <a:buNone/>
            </a:pPr>
            <a:r>
              <a:rPr lang="zh-CN" altLang="en-US" sz="2220" dirty="0">
                <a:cs typeface="微软雅黑 Light" panose="020B0502040204020203" pitchFamily="34" charset="-122"/>
                <a:sym typeface="+mn-ea"/>
              </a:rPr>
              <a:t>    </a:t>
            </a:r>
            <a:r>
              <a:rPr lang="en-US" altLang="zh-CN" sz="2220" dirty="0">
                <a:cs typeface="微软雅黑 Light" panose="020B0502040204020203" pitchFamily="34" charset="-122"/>
                <a:sym typeface="+mn-ea"/>
              </a:rPr>
              <a:t>V - </a:t>
            </a:r>
            <a:r>
              <a:rPr lang="zh-CN" altLang="en-US" sz="2220" dirty="0">
                <a:cs typeface="微软雅黑 Light" panose="020B0502040204020203" pitchFamily="34" charset="-122"/>
                <a:sym typeface="+mn-ea"/>
              </a:rPr>
              <a:t>映射</a:t>
            </a:r>
            <a:r>
              <a:rPr lang="zh-CN" altLang="en-US" sz="2220" dirty="0">
                <a:solidFill>
                  <a:srgbClr val="FF0000"/>
                </a:solidFill>
                <a:cs typeface="微软雅黑 Light" panose="020B0502040204020203" pitchFamily="34" charset="-122"/>
                <a:sym typeface="+mn-ea"/>
              </a:rPr>
              <a:t>值</a:t>
            </a:r>
            <a:r>
              <a:rPr lang="zh-CN" altLang="en-US" sz="2220" dirty="0">
                <a:cs typeface="微软雅黑 Light" panose="020B0502040204020203" pitchFamily="34" charset="-122"/>
                <a:sym typeface="+mn-ea"/>
              </a:rPr>
              <a:t>的类型添加</a:t>
            </a:r>
            <a:endParaRPr lang="en-US" altLang="zh-CN" sz="2220" dirty="0">
              <a:cs typeface="微软雅黑 Light" panose="020B0502040204020203" pitchFamily="34" charset="-122"/>
            </a:endParaRPr>
          </a:p>
          <a:p>
            <a:pPr marL="0" lvl="1" eaLnBrk="1" hangingPunct="1">
              <a:lnSpc>
                <a:spcPct val="110000"/>
              </a:lnSpc>
              <a:buClr>
                <a:srgbClr val="92D050"/>
              </a:buClr>
              <a:buNone/>
            </a:pPr>
            <a:r>
              <a:rPr lang="zh-CN" altLang="en-US" sz="2220" dirty="0">
                <a:cs typeface="微软雅黑 Light" panose="020B0502040204020203" pitchFamily="34" charset="-122"/>
                <a:sym typeface="+mn-ea"/>
              </a:rPr>
              <a:t>   将键映射到值的对象。一个映射不能包含重复的键；每个键最多只能映射到一个值，</a:t>
            </a:r>
            <a:r>
              <a:rPr lang="en-US" altLang="zh-CN" sz="2220" dirty="0">
                <a:cs typeface="微软雅黑 Light" panose="020B0502040204020203" pitchFamily="34" charset="-122"/>
                <a:sym typeface="+mn-ea"/>
              </a:rPr>
              <a:t>value</a:t>
            </a:r>
            <a:r>
              <a:rPr lang="zh-CN" altLang="en-US" sz="2220" dirty="0">
                <a:cs typeface="微软雅黑 Light" panose="020B0502040204020203" pitchFamily="34" charset="-122"/>
                <a:sym typeface="+mn-ea"/>
              </a:rPr>
              <a:t>值可以相同</a:t>
            </a:r>
            <a:endParaRPr lang="en-US" altLang="zh-CN" sz="2220" dirty="0">
              <a:cs typeface="微软雅黑 Light" panose="020B0502040204020203" pitchFamily="34" charset="-122"/>
            </a:endParaRPr>
          </a:p>
          <a:p>
            <a:pPr eaLnBrk="1" hangingPunct="1">
              <a:lnSpc>
                <a:spcPct val="110000"/>
              </a:lnSpc>
              <a:buClr>
                <a:srgbClr val="92D050"/>
              </a:buClr>
              <a:buNone/>
            </a:pPr>
            <a:endParaRPr lang="en-US" altLang="zh-CN" sz="2800" dirty="0">
              <a:latin typeface="黑体" panose="02010609060101010101" pitchFamily="2" charset="-122"/>
              <a:ea typeface="黑体" panose="02010609060101010101" pitchFamily="2" charset="-122"/>
            </a:endParaRPr>
          </a:p>
          <a:p>
            <a:pPr lvl="1" eaLnBrk="1" hangingPunct="1">
              <a:buNone/>
            </a:pPr>
            <a:r>
              <a:rPr lang="zh-CN" altLang="en-US" sz="2220" dirty="0">
                <a:solidFill>
                  <a:srgbClr val="FF0000"/>
                </a:solidFill>
                <a:sym typeface="+mn-ea"/>
              </a:rPr>
              <a:t>注：</a:t>
            </a:r>
            <a:r>
              <a:rPr lang="en-US" altLang="zh-CN" sz="2220" dirty="0">
                <a:solidFill>
                  <a:srgbClr val="FF0000"/>
                </a:solidFill>
                <a:sym typeface="+mn-ea"/>
              </a:rPr>
              <a:t>Map</a:t>
            </a:r>
            <a:r>
              <a:rPr lang="zh-CN" altLang="en-US" sz="2220" dirty="0">
                <a:solidFill>
                  <a:srgbClr val="FF0000"/>
                </a:solidFill>
                <a:sym typeface="+mn-ea"/>
              </a:rPr>
              <a:t>存储的是键值对，必须保证键是唯 一的</a:t>
            </a:r>
            <a:endParaRPr lang="zh-CN" altLang="en-US" sz="2220" dirty="0">
              <a:solidFill>
                <a:srgbClr val="FF0000"/>
              </a:solidFill>
              <a:sym typeface="+mn-ea"/>
            </a:endParaRPr>
          </a:p>
          <a:p>
            <a:pPr lvl="1" eaLnBrk="1" hangingPunct="1">
              <a:buNone/>
            </a:pPr>
            <a:r>
              <a:rPr lang="zh-CN" altLang="en-US" sz="2220" dirty="0">
                <a:gradFill>
                  <a:gsLst>
                    <a:gs pos="0">
                      <a:srgbClr val="FE4444"/>
                    </a:gs>
                    <a:gs pos="100000">
                      <a:srgbClr val="832B2B"/>
                    </a:gs>
                  </a:gsLst>
                  <a:lin scaled="0"/>
                </a:gradFill>
              </a:rPr>
              <a:t>它</a:t>
            </a:r>
            <a:r>
              <a:rPr lang="zh-CN" altLang="en-US" sz="2220" b="1" dirty="0">
                <a:gradFill>
                  <a:gsLst>
                    <a:gs pos="0">
                      <a:srgbClr val="FE4444"/>
                    </a:gs>
                    <a:gs pos="100000">
                      <a:srgbClr val="832B2B"/>
                    </a:gs>
                  </a:gsLst>
                  <a:lin scaled="0"/>
                </a:gradFill>
              </a:rPr>
              <a:t>没有继承</a:t>
            </a:r>
            <a:r>
              <a:rPr lang="en-US" altLang="zh-CN" sz="2220" b="1" dirty="0">
                <a:gradFill>
                  <a:gsLst>
                    <a:gs pos="0">
                      <a:srgbClr val="FE4444"/>
                    </a:gs>
                    <a:gs pos="100000">
                      <a:srgbClr val="832B2B"/>
                    </a:gs>
                  </a:gsLst>
                  <a:lin scaled="0"/>
                </a:gradFill>
              </a:rPr>
              <a:t>Collection</a:t>
            </a:r>
            <a:r>
              <a:rPr lang="zh-CN" altLang="en-US" sz="2220" dirty="0"/>
              <a:t>。</a:t>
            </a:r>
            <a:endParaRPr lang="zh-CN" altLang="en-US" sz="2220" dirty="0"/>
          </a:p>
        </p:txBody>
      </p:sp>
      <p:sp>
        <p:nvSpPr>
          <p:cNvPr id="31" name="圆角矩形标注 30"/>
          <p:cNvSpPr/>
          <p:nvPr/>
        </p:nvSpPr>
        <p:spPr>
          <a:xfrm>
            <a:off x="1761490" y="1722755"/>
            <a:ext cx="5471795" cy="113157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000" b="1" dirty="0">
                <a:solidFill>
                  <a:schemeClr val="bg1"/>
                </a:solidFill>
                <a:latin typeface="黑体" panose="02010609060101010101" pitchFamily="2" charset="-122"/>
                <a:ea typeface="黑体" panose="02010609060101010101" pitchFamily="2" charset="-122"/>
                <a:sym typeface="+mn-ea"/>
              </a:rPr>
              <a:t>  </a:t>
            </a:r>
            <a:r>
              <a:rPr lang="en-US" altLang="zh-CN" sz="2000" dirty="0">
                <a:solidFill>
                  <a:schemeClr val="bg1"/>
                </a:solidFill>
                <a:latin typeface="微软雅黑 Light" panose="020B0502040204020203" pitchFamily="34" charset="-122"/>
                <a:ea typeface="微软雅黑 Light" panose="020B0502040204020203" pitchFamily="34" charset="-122"/>
                <a:sym typeface="+mn-ea"/>
              </a:rPr>
              <a:t>  </a:t>
            </a:r>
            <a:r>
              <a:rPr lang="en-US" altLang="zh-CN" sz="2400" dirty="0">
                <a:latin typeface="微软雅黑 Light" panose="020B0502040204020203" pitchFamily="34" charset="-122"/>
                <a:ea typeface="微软雅黑 Light" panose="020B0502040204020203" pitchFamily="34" charset="-122"/>
                <a:sym typeface="+mn-ea"/>
              </a:rPr>
              <a:t>Class   LinkedHashMap &lt;K,V&gt;</a:t>
            </a:r>
            <a:r>
              <a:rPr lang="en-US" altLang="zh-CN" sz="2000" b="1" dirty="0">
                <a:solidFill>
                  <a:schemeClr val="bg1"/>
                </a:solidFill>
                <a:latin typeface="黑体" panose="02010609060101010101" pitchFamily="2" charset="-122"/>
                <a:ea typeface="黑体" panose="02010609060101010101" pitchFamily="2" charset="-122"/>
                <a:sym typeface="+mn-ea"/>
              </a:rPr>
              <a:t> </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 </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1</a:t>
            </a:r>
            <a:r>
              <a:rPr lang="zh-CN" altLang="en-US" dirty="0">
                <a:sym typeface="+mn-ea"/>
              </a:rPr>
              <a:t>：</a:t>
            </a:r>
            <a:r>
              <a:rPr lang="zh-CN" altLang="en-US" dirty="0">
                <a:sym typeface="+mn-ea"/>
              </a:rPr>
              <a:t>集合类介绍</a:t>
            </a:r>
            <a:endParaRPr lang="zh-CN" altLang="en-US"/>
          </a:p>
        </p:txBody>
      </p:sp>
      <p:sp>
        <p:nvSpPr>
          <p:cNvPr id="3" name="内容占位符 2"/>
          <p:cNvSpPr>
            <a:spLocks noGrp="1"/>
          </p:cNvSpPr>
          <p:nvPr>
            <p:ph idx="1"/>
          </p:nvPr>
        </p:nvSpPr>
        <p:spPr>
          <a:xfrm>
            <a:off x="293250" y="704102"/>
            <a:ext cx="11792070" cy="5448937"/>
          </a:xfrm>
        </p:spPr>
        <p:txBody>
          <a:bodyPr/>
          <a:p>
            <a:pPr>
              <a:lnSpc>
                <a:spcPct val="120000"/>
              </a:lnSpc>
            </a:pPr>
            <a:r>
              <a:rPr lang="zh-CN" altLang="en-US"/>
              <a:t>存储一个班学员信息，假定一个班容纳20名学员</a:t>
            </a:r>
            <a:endParaRPr lang="zh-CN" altLang="en-US"/>
          </a:p>
          <a:p>
            <a:pPr>
              <a:lnSpc>
                <a:spcPct val="120000"/>
              </a:lnSpc>
            </a:pPr>
            <a:endParaRPr lang="zh-CN" altLang="en-US"/>
          </a:p>
          <a:p>
            <a:pPr>
              <a:lnSpc>
                <a:spcPct val="120000"/>
              </a:lnSpc>
            </a:pPr>
            <a:endParaRPr lang="zh-CN" altLang="en-US"/>
          </a:p>
          <a:p>
            <a:pPr>
              <a:lnSpc>
                <a:spcPct val="120000"/>
              </a:lnSpc>
            </a:pPr>
            <a:r>
              <a:rPr lang="zh-CN" altLang="en-US"/>
              <a:t>如何存储每天的新闻信息？</a:t>
            </a:r>
            <a:endParaRPr lang="zh-CN" altLang="en-US"/>
          </a:p>
          <a:p>
            <a:pPr>
              <a:lnSpc>
                <a:spcPct val="120000"/>
              </a:lnSpc>
            </a:pPr>
            <a:endParaRPr lang="zh-CN" altLang="en-US"/>
          </a:p>
          <a:p>
            <a:pPr marL="0" indent="0">
              <a:lnSpc>
                <a:spcPct val="120000"/>
              </a:lnSpc>
              <a:buNone/>
            </a:pPr>
            <a:endParaRPr lang="zh-CN" altLang="en-US"/>
          </a:p>
        </p:txBody>
      </p:sp>
      <p:graphicFrame>
        <p:nvGraphicFramePr>
          <p:cNvPr id="8194" name="Group 2"/>
          <p:cNvGraphicFramePr>
            <a:graphicFrameLocks noGrp="1"/>
          </p:cNvGraphicFramePr>
          <p:nvPr>
            <p:ph sz="quarter" idx="4294967295"/>
          </p:nvPr>
        </p:nvGraphicFramePr>
        <p:xfrm>
          <a:off x="623570" y="1432560"/>
          <a:ext cx="7726045" cy="1216025"/>
        </p:xfrm>
        <a:graphic>
          <a:graphicData uri="http://schemas.openxmlformats.org/drawingml/2006/table">
            <a:tbl>
              <a:tblPr/>
              <a:tblGrid>
                <a:gridCol w="386080"/>
                <a:gridCol w="387350"/>
                <a:gridCol w="339725"/>
                <a:gridCol w="431800"/>
                <a:gridCol w="387350"/>
                <a:gridCol w="385445"/>
                <a:gridCol w="386080"/>
                <a:gridCol w="387350"/>
                <a:gridCol w="385445"/>
                <a:gridCol w="386715"/>
                <a:gridCol w="386080"/>
                <a:gridCol w="385445"/>
                <a:gridCol w="387350"/>
                <a:gridCol w="386080"/>
                <a:gridCol w="385445"/>
                <a:gridCol w="387350"/>
                <a:gridCol w="386080"/>
                <a:gridCol w="306070"/>
                <a:gridCol w="360680"/>
                <a:gridCol w="492125"/>
              </a:tblGrid>
              <a:tr h="1216025">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学员</a:t>
                      </a:r>
                      <a:r>
                        <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1</a:t>
                      </a:r>
                      <a:endPar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学员</a:t>
                      </a:r>
                      <a:r>
                        <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20</a:t>
                      </a:r>
                      <a:endPar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marT="45732" marB="4573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8288" name="Group 96"/>
          <p:cNvGraphicFramePr>
            <a:graphicFrameLocks noGrp="1"/>
          </p:cNvGraphicFramePr>
          <p:nvPr/>
        </p:nvGraphicFramePr>
        <p:xfrm>
          <a:off x="624205" y="3272473"/>
          <a:ext cx="7560945" cy="457200"/>
        </p:xfrm>
        <a:graphic>
          <a:graphicData uri="http://schemas.openxmlformats.org/drawingml/2006/table">
            <a:tbl>
              <a:tblPr/>
              <a:tblGrid>
                <a:gridCol w="936625"/>
                <a:gridCol w="719455"/>
                <a:gridCol w="848995"/>
                <a:gridCol w="833755"/>
                <a:gridCol w="980440"/>
                <a:gridCol w="864870"/>
                <a:gridCol w="719455"/>
                <a:gridCol w="720725"/>
                <a:gridCol w="936625"/>
              </a:tblGrid>
              <a:tr h="457200">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新闻</a:t>
                      </a:r>
                      <a:r>
                        <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1</a:t>
                      </a:r>
                      <a:endPar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a:t>
                      </a:r>
                      <a:endPar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endParaRPr kumimoji="0" lang="zh-CN" altLang="zh-CN"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None/>
                      </a:pPr>
                      <a:r>
                        <a:rPr kumimoji="0" lang="zh-CN" alt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新闻</a:t>
                      </a:r>
                      <a:r>
                        <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N</a:t>
                      </a:r>
                      <a:endParaRPr kumimoji="0" lang="en-US" sz="20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41" name="Text Box 50"/>
          <p:cNvSpPr txBox="1"/>
          <p:nvPr/>
        </p:nvSpPr>
        <p:spPr>
          <a:xfrm>
            <a:off x="1220470" y="2096453"/>
            <a:ext cx="1295400" cy="368300"/>
          </a:xfrm>
          <a:prstGeom prst="rect">
            <a:avLst/>
          </a:prstGeom>
          <a:noFill/>
          <a:ln w="9525">
            <a:noFill/>
          </a:ln>
        </p:spPr>
        <p:txBody>
          <a:bodyPr>
            <a:spAutoFit/>
          </a:bodyPr>
          <a:p>
            <a:pPr>
              <a:spcBef>
                <a:spcPct val="50000"/>
              </a:spcBef>
            </a:pPr>
            <a:r>
              <a:rPr lang="zh-CN" altLang="en-US" b="1" dirty="0">
                <a:solidFill>
                  <a:srgbClr val="0033CC"/>
                </a:solidFill>
                <a:latin typeface="Arial" panose="020B0604020202020204" pitchFamily="34" charset="0"/>
                <a:ea typeface="黑体" panose="02010609060101010101" pitchFamily="2" charset="-122"/>
              </a:rPr>
              <a:t>一维数组</a:t>
            </a:r>
            <a:endParaRPr lang="zh-CN" altLang="en-US" b="1" dirty="0">
              <a:solidFill>
                <a:srgbClr val="0033CC"/>
              </a:solidFill>
              <a:latin typeface="Arial" panose="020B0604020202020204" pitchFamily="34" charset="0"/>
              <a:ea typeface="黑体" panose="02010609060101010101" pitchFamily="2" charset="-122"/>
            </a:endParaRPr>
          </a:p>
        </p:txBody>
      </p:sp>
      <p:sp>
        <p:nvSpPr>
          <p:cNvPr id="8310" name="AutoShape 119"/>
          <p:cNvSpPr/>
          <p:nvPr/>
        </p:nvSpPr>
        <p:spPr>
          <a:xfrm>
            <a:off x="8851265" y="2534285"/>
            <a:ext cx="2195513" cy="1021474"/>
          </a:xfrm>
          <a:prstGeom prst="wedgeRoundRectCallout">
            <a:avLst>
              <a:gd name="adj1" fmla="val -69449"/>
              <a:gd name="adj2" fmla="val 42972"/>
              <a:gd name="adj3" fmla="val 16667"/>
            </a:avLst>
          </a:prstGeom>
          <a:noFill/>
          <a:ln w="57150" cap="flat" cmpd="sng">
            <a:solidFill>
              <a:schemeClr val="accent2"/>
            </a:solidFill>
            <a:prstDash val="solid"/>
            <a:miter/>
            <a:headEnd type="none" w="med" len="med"/>
            <a:tailEnd type="none" w="med" len="med"/>
          </a:ln>
          <a:effectLst>
            <a:outerShdw dist="53882" dir="2699999" algn="ctr" rotWithShape="0">
              <a:schemeClr val="bg2">
                <a:alpha val="50000"/>
              </a:schemeClr>
            </a:outerShdw>
          </a:effectLst>
          <a:extLst>
            <a:ext uri="{909E8E84-426E-40DD-AFC4-6F175D3DCCD1}">
              <a14:hiddenFill xmlns:a14="http://schemas.microsoft.com/office/drawing/2010/main">
                <a:gradFill rotWithShape="1">
                  <a:gsLst>
                    <a:gs pos="0">
                      <a:srgbClr val="FFFF99"/>
                    </a:gs>
                    <a:gs pos="100000">
                      <a:srgbClr val="FFFFFF"/>
                    </a:gs>
                  </a:gsLst>
                  <a:lin ang="5400000" scaled="1"/>
                  <a:tileRect/>
                </a:gradFill>
              </a14:hiddenFill>
            </a:ext>
          </a:extLst>
        </p:spPr>
        <p:txBody>
          <a:bodyPr anchor="t" anchorCtr="1">
            <a:spAutoFit/>
          </a:bodyPr>
          <a:p>
            <a:pPr algn="l"/>
            <a:r>
              <a:rPr lang="zh-CN" altLang="en-US" b="1" dirty="0">
                <a:latin typeface="Arial" panose="020B0604020202020204" pitchFamily="34" charset="0"/>
                <a:ea typeface="黑体" panose="02010609060101010101" pitchFamily="2" charset="-122"/>
              </a:rPr>
              <a:t>每天的新闻总数不确定，太少浪费空间，太多空间不足</a:t>
            </a:r>
            <a:endParaRPr lang="zh-CN" altLang="en-US" b="1" dirty="0">
              <a:latin typeface="Arial" panose="020B0604020202020204" pitchFamily="34" charset="0"/>
              <a:ea typeface="黑体" panose="02010609060101010101" pitchFamily="2" charset="-122"/>
            </a:endParaRPr>
          </a:p>
        </p:txBody>
      </p:sp>
      <p:sp>
        <p:nvSpPr>
          <p:cNvPr id="8240" name="AutoShape 49"/>
          <p:cNvSpPr/>
          <p:nvPr/>
        </p:nvSpPr>
        <p:spPr>
          <a:xfrm>
            <a:off x="623253" y="4235133"/>
            <a:ext cx="7272337" cy="650875"/>
          </a:xfrm>
          <a:prstGeom prst="roundRect">
            <a:avLst>
              <a:gd name="adj" fmla="val 16667"/>
            </a:avLst>
          </a:prstGeom>
          <a:noFill/>
          <a:ln w="57150" cap="flat" cmpd="sng">
            <a:solidFill>
              <a:schemeClr val="accent2"/>
            </a:solidFill>
            <a:prstDash val="solid"/>
            <a:headEnd type="none" w="med" len="med"/>
            <a:tailEnd type="none" w="med" len="med"/>
          </a:ln>
          <a:effectLst>
            <a:outerShdw dist="107763" dir="8100000" algn="ctr" rotWithShape="0">
              <a:schemeClr val="bg2">
                <a:alpha val="50000"/>
              </a:schemeClr>
            </a:outerShdw>
          </a:effectLst>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anchor="ctr"/>
          <a:p>
            <a:pPr algn="l" eaLnBrk="0" hangingPunct="0"/>
            <a:r>
              <a:rPr lang="zh-CN" altLang="en-US" b="1" dirty="0">
                <a:latin typeface="Arial" panose="020B0604020202020204" pitchFamily="34" charset="0"/>
                <a:ea typeface="黑体" panose="02010609060101010101" pitchFamily="2" charset="-122"/>
              </a:rPr>
              <a:t>如果并不知道程序运行时会需要多少对象，或者需要更复杂方式存储对象</a:t>
            </a:r>
            <a:r>
              <a:rPr lang="en-US" altLang="zh-CN" b="1" dirty="0">
                <a:latin typeface="Arial" panose="020B0604020202020204" pitchFamily="34" charset="0"/>
                <a:ea typeface="黑体" panose="02010609060101010101" pitchFamily="2" charset="-122"/>
              </a:rPr>
              <a:t>——</a:t>
            </a:r>
            <a:r>
              <a:rPr lang="zh-CN" altLang="en-US" b="1" dirty="0">
                <a:latin typeface="Arial" panose="020B0604020202020204" pitchFamily="34" charset="0"/>
                <a:ea typeface="黑体" panose="02010609060101010101" pitchFamily="2" charset="-122"/>
              </a:rPr>
              <a:t>可以使用</a:t>
            </a:r>
            <a:r>
              <a:rPr lang="en-US" altLang="zh-CN" b="1" dirty="0">
                <a:solidFill>
                  <a:srgbClr val="FF3300"/>
                </a:solidFill>
                <a:latin typeface="Arial" panose="020B0604020202020204" pitchFamily="34" charset="0"/>
                <a:ea typeface="黑体" panose="02010609060101010101" pitchFamily="2" charset="-122"/>
              </a:rPr>
              <a:t>Java</a:t>
            </a:r>
            <a:r>
              <a:rPr lang="zh-CN" altLang="en-US" b="1" dirty="0">
                <a:solidFill>
                  <a:srgbClr val="FF3300"/>
                </a:solidFill>
                <a:latin typeface="Arial" panose="020B0604020202020204" pitchFamily="34" charset="0"/>
                <a:ea typeface="黑体" panose="02010609060101010101" pitchFamily="2" charset="-122"/>
              </a:rPr>
              <a:t>集合框架</a:t>
            </a:r>
            <a:endParaRPr lang="zh-CN" altLang="en-US" b="1" dirty="0">
              <a:solidFill>
                <a:srgbClr val="FF3300"/>
              </a:solidFill>
              <a:latin typeface="Arial" panose="020B0604020202020204" pitchFamily="34" charset="0"/>
              <a:ea typeface="黑体" panose="0201060906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heckerboard(across)">
                                      <p:cBhvr>
                                        <p:cTn id="7" dur="500"/>
                                        <p:tgtEl>
                                          <p:spTgt spid="8194"/>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8288"/>
                                        </p:tgtEl>
                                        <p:attrNameLst>
                                          <p:attrName>style.visibility</p:attrName>
                                        </p:attrNameLst>
                                      </p:cBhvr>
                                      <p:to>
                                        <p:strVal val="visible"/>
                                      </p:to>
                                    </p:set>
                                    <p:animEffect transition="in" filter="checkerboard(across)">
                                      <p:cBhvr>
                                        <p:cTn id="11" dur="500"/>
                                        <p:tgtEl>
                                          <p:spTgt spid="828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241"/>
                                        </p:tgtEl>
                                        <p:attrNameLst>
                                          <p:attrName>style.visibility</p:attrName>
                                        </p:attrNameLst>
                                      </p:cBhvr>
                                      <p:to>
                                        <p:strVal val="visible"/>
                                      </p:to>
                                    </p:set>
                                    <p:animEffect transition="in" filter="wipe(left)">
                                      <p:cBhvr>
                                        <p:cTn id="14" dur="500"/>
                                        <p:tgtEl>
                                          <p:spTgt spid="824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310"/>
                                        </p:tgtEl>
                                        <p:attrNameLst>
                                          <p:attrName>style.visibility</p:attrName>
                                        </p:attrNameLst>
                                      </p:cBhvr>
                                      <p:to>
                                        <p:strVal val="visible"/>
                                      </p:to>
                                    </p:set>
                                    <p:animEffect transition="in" filter="wipe(left)">
                                      <p:cBhvr>
                                        <p:cTn id="17" dur="500"/>
                                        <p:tgtEl>
                                          <p:spTgt spid="83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240"/>
                                        </p:tgtEl>
                                        <p:attrNameLst>
                                          <p:attrName>style.visibility</p:attrName>
                                        </p:attrNameLst>
                                      </p:cBhvr>
                                      <p:to>
                                        <p:strVal val="visible"/>
                                      </p:to>
                                    </p:set>
                                    <p:animEffect transition="in" filter="wipe(left)">
                                      <p:cBhvr>
                                        <p:cTn id="22" dur="500"/>
                                        <p:tgtEl>
                                          <p:spTgt spid="8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1" grpId="0"/>
      <p:bldP spid="8310" grpId="0" bldLvl="0" animBg="1"/>
      <p:bldP spid="824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sym typeface="+mn-ea"/>
              </a:rPr>
              <a:t>7</a:t>
            </a:r>
            <a:r>
              <a:rPr lang="zh-CN" altLang="en-US" dirty="0">
                <a:sym typeface="+mn-ea"/>
              </a:rPr>
              <a:t>：</a:t>
            </a:r>
            <a:r>
              <a:rPr lang="en-US" altLang="zh-CN" dirty="0">
                <a:sym typeface="+mn-ea"/>
              </a:rPr>
              <a:t>Map</a:t>
            </a:r>
            <a:r>
              <a:rPr lang="zh-CN" altLang="en-US" dirty="0">
                <a:sym typeface="+mn-ea"/>
              </a:rPr>
              <a:t>接口实现类的重要方法</a:t>
            </a:r>
            <a:endParaRPr lang="zh-CN" altLang="en-US" dirty="0"/>
          </a:p>
        </p:txBody>
      </p:sp>
      <p:sp>
        <p:nvSpPr>
          <p:cNvPr id="6" name="内容占位符 5"/>
          <p:cNvSpPr>
            <a:spLocks noGrp="1"/>
          </p:cNvSpPr>
          <p:nvPr>
            <p:ph idx="1"/>
          </p:nvPr>
        </p:nvSpPr>
        <p:spPr>
          <a:xfrm>
            <a:off x="186690" y="899160"/>
            <a:ext cx="11791950" cy="4258945"/>
          </a:xfrm>
        </p:spPr>
        <p:txBody>
          <a:bodyPr>
            <a:normAutofit/>
          </a:bodyPr>
          <a:p>
            <a:r>
              <a:rPr lang="zh-CN" altLang="en-US" sz="2400" dirty="0">
                <a:solidFill>
                  <a:srgbClr val="000000"/>
                </a:solidFill>
                <a:cs typeface="微软雅黑 Light" panose="020B0502040204020203" pitchFamily="34" charset="-122"/>
                <a:sym typeface="宋体" panose="02010600030101010101" pitchFamily="2" charset="-122"/>
              </a:rPr>
              <a:t>Map集合常用类</a:t>
            </a:r>
            <a:endParaRPr lang="en-US" altLang="zh-CN" sz="2400" dirty="0">
              <a:cs typeface="微软雅黑 Light" panose="020B0502040204020203" pitchFamily="34" charset="-122"/>
            </a:endParaRPr>
          </a:p>
          <a:p>
            <a:pPr lvl="1"/>
            <a:r>
              <a:rPr lang="zh-CN" altLang="en-US" sz="2000" dirty="0">
                <a:cs typeface="微软雅黑 Light" panose="020B0502040204020203" pitchFamily="34" charset="-122"/>
                <a:sym typeface="+mn-ea"/>
              </a:rPr>
              <a:t>HashMap：线程不安全，速度快，允许存放null键，null值。</a:t>
            </a:r>
            <a:endParaRPr lang="zh-CN" altLang="en-US" sz="2000" dirty="0">
              <a:cs typeface="微软雅黑 Light" panose="020B0502040204020203" pitchFamily="34" charset="-122"/>
              <a:sym typeface="+mn-ea"/>
            </a:endParaRPr>
          </a:p>
          <a:p>
            <a:pPr lvl="1"/>
            <a:r>
              <a:rPr lang="en-US" altLang="zh-CN" sz="2000" dirty="0" err="1">
                <a:sym typeface="+mn-ea"/>
              </a:rPr>
              <a:t>LinkedHashMap</a:t>
            </a:r>
            <a:r>
              <a:rPr lang="zh-CN" altLang="en-US" sz="2000" dirty="0">
                <a:sym typeface="+mn-ea"/>
              </a:rPr>
              <a:t>继承自</a:t>
            </a:r>
            <a:r>
              <a:rPr lang="en-US" altLang="zh-CN" sz="2000" dirty="0" err="1">
                <a:sym typeface="+mn-ea"/>
              </a:rPr>
              <a:t>HashMap</a:t>
            </a:r>
            <a:r>
              <a:rPr lang="zh-CN" altLang="en-US" sz="2000" dirty="0">
                <a:sym typeface="+mn-ea"/>
              </a:rPr>
              <a:t>，它主要是用</a:t>
            </a:r>
            <a:r>
              <a:rPr lang="zh-CN" altLang="en-US" sz="2000" dirty="0">
                <a:solidFill>
                  <a:srgbClr val="FF0000"/>
                </a:solidFill>
                <a:sym typeface="+mn-ea"/>
              </a:rPr>
              <a:t>链表实现来扩展</a:t>
            </a:r>
            <a:r>
              <a:rPr lang="en-US" altLang="zh-CN" sz="2000" dirty="0" err="1">
                <a:solidFill>
                  <a:srgbClr val="FF0000"/>
                </a:solidFill>
                <a:sym typeface="+mn-ea"/>
              </a:rPr>
              <a:t>HashMap</a:t>
            </a:r>
            <a:r>
              <a:rPr lang="zh-CN" altLang="en-US" sz="2000" dirty="0">
                <a:solidFill>
                  <a:srgbClr val="FF0000"/>
                </a:solidFill>
                <a:sym typeface="+mn-ea"/>
              </a:rPr>
              <a:t>类</a:t>
            </a:r>
            <a:endParaRPr lang="zh-CN" altLang="en-US" sz="2000" dirty="0">
              <a:solidFill>
                <a:srgbClr val="FF0000"/>
              </a:solidFill>
              <a:sym typeface="+mn-ea"/>
            </a:endParaRPr>
          </a:p>
          <a:p>
            <a:pPr lvl="1"/>
            <a:r>
              <a:rPr lang="zh-CN" altLang="en-US" sz="2000" dirty="0">
                <a:cs typeface="微软雅黑 Light" panose="020B0502040204020203" pitchFamily="34" charset="-122"/>
              </a:rPr>
              <a:t>Hashtable：线程安全，速度慢，不允许存放null键，null值，已被HashMap替代。</a:t>
            </a:r>
            <a:endParaRPr lang="zh-CN" altLang="en-US" sz="2000" dirty="0">
              <a:cs typeface="微软雅黑 Light" panose="020B0502040204020203" pitchFamily="34" charset="-122"/>
            </a:endParaRPr>
          </a:p>
          <a:p>
            <a:pPr lvl="1"/>
            <a:r>
              <a:rPr lang="zh-CN" altLang="en-US" sz="2000" dirty="0">
                <a:cs typeface="微软雅黑 Light" panose="020B0502040204020203" pitchFamily="34" charset="-122"/>
              </a:rPr>
              <a:t>ConcurrentHashMap：线程安全并且高效的HashMap</a:t>
            </a:r>
            <a:endParaRPr lang="zh-CN" altLang="en-US" sz="2000" dirty="0">
              <a:cs typeface="微软雅黑 Light" panose="020B0502040204020203" pitchFamily="34" charset="-122"/>
            </a:endParaRPr>
          </a:p>
          <a:p>
            <a:pPr lvl="1"/>
            <a:r>
              <a:rPr lang="zh-CN" altLang="en-US" sz="2000" dirty="0">
                <a:cs typeface="微软雅黑 Light" panose="020B0502040204020203" pitchFamily="34" charset="-122"/>
                <a:sym typeface="+mn-ea"/>
              </a:rPr>
              <a:t>TreeMap：对键进行排序，排序原理与TreeSet相同</a:t>
            </a:r>
            <a:endParaRPr lang="zh-CN" altLang="en-US" sz="2000" dirty="0">
              <a:cs typeface="微软雅黑 Light" panose="020B0502040204020203" pitchFamily="34" charset="-122"/>
              <a:sym typeface="+mn-ea"/>
            </a:endParaRPr>
          </a:p>
          <a:p>
            <a:pPr lvl="1"/>
            <a:endParaRPr lang="zh-CN" altLang="en-US" sz="2000" dirty="0">
              <a:cs typeface="微软雅黑 Light" panose="020B0502040204020203" pitchFamily="34" charset="-122"/>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7</a:t>
            </a:r>
            <a:r>
              <a:rPr lang="zh-CN" altLang="en-US" dirty="0"/>
              <a:t>：</a:t>
            </a:r>
            <a:r>
              <a:rPr lang="en-US" altLang="zh-CN" dirty="0">
                <a:sym typeface="+mn-ea"/>
              </a:rPr>
              <a:t>Map</a:t>
            </a:r>
            <a:r>
              <a:rPr lang="zh-CN" altLang="en-US" dirty="0">
                <a:sym typeface="+mn-ea"/>
              </a:rPr>
              <a:t>接口实现类的重要方法</a:t>
            </a:r>
            <a:endParaRPr lang="zh-CN" altLang="en-US" dirty="0"/>
          </a:p>
        </p:txBody>
      </p:sp>
      <p:sp>
        <p:nvSpPr>
          <p:cNvPr id="3" name="内容占位符 2"/>
          <p:cNvSpPr>
            <a:spLocks noGrp="1"/>
          </p:cNvSpPr>
          <p:nvPr>
            <p:ph idx="1"/>
          </p:nvPr>
        </p:nvSpPr>
        <p:spPr>
          <a:xfrm>
            <a:off x="186690" y="899160"/>
            <a:ext cx="11791950" cy="5867400"/>
          </a:xfrm>
        </p:spPr>
        <p:txBody>
          <a:bodyPr/>
          <a:lstStyle/>
          <a:p>
            <a:r>
              <a:rPr lang="en-US" altLang="zh-CN" dirty="0"/>
              <a:t>Map</a:t>
            </a:r>
            <a:r>
              <a:rPr lang="zh-CN" altLang="en-US" dirty="0"/>
              <a:t>接口提供了重要的针对键、值进行操作的接口方法：</a:t>
            </a:r>
            <a:endParaRPr lang="zh-CN" altLang="en-US" dirty="0"/>
          </a:p>
          <a:p>
            <a:r>
              <a:rPr lang="zh-CN" altLang="en-US" sz="2000" dirty="0"/>
              <a:t>添加</a:t>
            </a:r>
            <a:endParaRPr lang="zh-CN" altLang="en-US" sz="2000" dirty="0"/>
          </a:p>
          <a:p>
            <a:endParaRPr lang="zh-CN" altLang="en-US" sz="2000" dirty="0"/>
          </a:p>
          <a:p>
            <a:endParaRPr lang="zh-CN" altLang="en-US" sz="2000" dirty="0"/>
          </a:p>
          <a:p>
            <a:r>
              <a:rPr lang="zh-CN" altLang="en-US" sz="2000" dirty="0"/>
              <a:t>删除</a:t>
            </a:r>
            <a:endParaRPr lang="zh-CN" altLang="en-US" sz="2000" dirty="0"/>
          </a:p>
        </p:txBody>
      </p:sp>
      <p:graphicFrame>
        <p:nvGraphicFramePr>
          <p:cNvPr id="4" name="表格 3"/>
          <p:cNvGraphicFramePr>
            <a:graphicFrameLocks noGrp="1"/>
          </p:cNvGraphicFramePr>
          <p:nvPr>
            <p:custDataLst>
              <p:tags r:id="rId1"/>
            </p:custDataLst>
          </p:nvPr>
        </p:nvGraphicFramePr>
        <p:xfrm>
          <a:off x="296426" y="2337235"/>
          <a:ext cx="10889615" cy="828040"/>
        </p:xfrm>
        <a:graphic>
          <a:graphicData uri="http://schemas.openxmlformats.org/drawingml/2006/table">
            <a:tbl>
              <a:tblPr firstRow="1" bandRow="1">
                <a:tableStyleId>{93296810-A885-4BE3-A3E7-6D5BEEA58F35}</a:tableStyleId>
              </a:tblPr>
              <a:tblGrid>
                <a:gridCol w="3853815"/>
                <a:gridCol w="7035800"/>
              </a:tblGrid>
              <a:tr h="457200">
                <a:tc>
                  <a:txBody>
                    <a:bodyPr/>
                    <a:lstStyle/>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lstStyle/>
                    <a:p>
                      <a:r>
                        <a:rPr lang="en-US" altLang="zh-CN" dirty="0">
                          <a:latin typeface="微软雅黑" panose="020B0503020204020204" pitchFamily="34" charset="-122"/>
                          <a:ea typeface="微软雅黑" panose="020B0503020204020204" pitchFamily="34" charset="-122"/>
                        </a:rPr>
                        <a:t>V put(K key, V value)</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将指定的值与此映射中的指定键关联</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graphicFrame>
        <p:nvGraphicFramePr>
          <p:cNvPr id="5" name="表格 4"/>
          <p:cNvGraphicFramePr>
            <a:graphicFrameLocks noGrp="1"/>
          </p:cNvGraphicFramePr>
          <p:nvPr>
            <p:custDataLst>
              <p:tags r:id="rId2"/>
            </p:custDataLst>
          </p:nvPr>
        </p:nvGraphicFramePr>
        <p:xfrm>
          <a:off x="315476" y="4239695"/>
          <a:ext cx="10747375" cy="1198880"/>
        </p:xfrm>
        <a:graphic>
          <a:graphicData uri="http://schemas.openxmlformats.org/drawingml/2006/table">
            <a:tbl>
              <a:tblPr firstRow="1" bandRow="1">
                <a:tableStyleId>{93296810-A885-4BE3-A3E7-6D5BEEA58F35}</a:tableStyleId>
              </a:tblPr>
              <a:tblGrid>
                <a:gridCol w="3803650"/>
                <a:gridCol w="6943725"/>
              </a:tblGrid>
              <a:tr h="457200">
                <a:tc>
                  <a:txBody>
                    <a:bodyPr/>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r>
                        <a:rPr lang="en-US" altLang="zh-CN" dirty="0">
                          <a:latin typeface="微软雅黑" panose="020B0503020204020204" pitchFamily="34" charset="-122"/>
                          <a:ea typeface="微软雅黑" panose="020B0503020204020204" pitchFamily="34" charset="-122"/>
                        </a:rPr>
                        <a:t>void clear()</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从此映射中移除所有映射关系</a:t>
                      </a:r>
                      <a:endParaRPr lang="zh-CN" altLang="en-US" dirty="0">
                        <a:latin typeface="微软雅黑" panose="020B0503020204020204" pitchFamily="34" charset="-122"/>
                        <a:ea typeface="微软雅黑" panose="020B0503020204020204" pitchFamily="34" charset="-122"/>
                      </a:endParaRPr>
                    </a:p>
                  </a:txBody>
                  <a:tcPr/>
                </a:tc>
              </a:tr>
              <a:tr h="370840">
                <a:tc>
                  <a:txBody>
                    <a:bodyPr/>
                    <a:p>
                      <a:r>
                        <a:rPr lang="en-US" altLang="zh-CN" dirty="0">
                          <a:latin typeface="微软雅黑" panose="020B0503020204020204" pitchFamily="34" charset="-122"/>
                          <a:ea typeface="微软雅黑" panose="020B0503020204020204" pitchFamily="34" charset="-122"/>
                        </a:rPr>
                        <a:t>V remove(Object key)</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如果存在一个键的映射关系，则将其从此映射中移除</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7</a:t>
            </a:r>
            <a:r>
              <a:rPr lang="zh-CN" altLang="en-US" dirty="0"/>
              <a:t>：</a:t>
            </a:r>
            <a:r>
              <a:rPr lang="en-US" altLang="zh-CN" dirty="0">
                <a:sym typeface="+mn-ea"/>
              </a:rPr>
              <a:t>Map</a:t>
            </a:r>
            <a:r>
              <a:rPr lang="zh-CN" altLang="en-US" dirty="0">
                <a:sym typeface="+mn-ea"/>
              </a:rPr>
              <a:t>接口实现类的重要方法</a:t>
            </a:r>
            <a:endParaRPr lang="zh-CN" altLang="en-US" dirty="0"/>
          </a:p>
        </p:txBody>
      </p:sp>
      <p:sp>
        <p:nvSpPr>
          <p:cNvPr id="3" name="内容占位符 2"/>
          <p:cNvSpPr>
            <a:spLocks noGrp="1"/>
          </p:cNvSpPr>
          <p:nvPr>
            <p:ph idx="1"/>
          </p:nvPr>
        </p:nvSpPr>
        <p:spPr>
          <a:xfrm>
            <a:off x="186690" y="899160"/>
            <a:ext cx="11791950" cy="5867400"/>
          </a:xfrm>
        </p:spPr>
        <p:txBody>
          <a:bodyPr/>
          <a:lstStyle/>
          <a:p>
            <a:r>
              <a:rPr lang="en-US" altLang="zh-CN" dirty="0"/>
              <a:t>Map</a:t>
            </a:r>
            <a:r>
              <a:rPr lang="zh-CN" altLang="en-US" dirty="0"/>
              <a:t>接口提供了重要的针对键、值进行操作的接口方法：</a:t>
            </a:r>
            <a:endParaRPr lang="zh-CN" altLang="en-US" dirty="0"/>
          </a:p>
          <a:p>
            <a:r>
              <a:rPr lang="zh-CN" altLang="en-US" sz="2000" dirty="0"/>
              <a:t>判断</a:t>
            </a:r>
            <a:endParaRPr lang="zh-CN" altLang="en-US" sz="2000" dirty="0"/>
          </a:p>
          <a:p>
            <a:endParaRPr lang="zh-CN" altLang="en-US" sz="2000" dirty="0"/>
          </a:p>
          <a:p>
            <a:endParaRPr lang="zh-CN" altLang="en-US" sz="2000" dirty="0"/>
          </a:p>
          <a:p>
            <a:endParaRPr lang="zh-CN" altLang="en-US" sz="2000" dirty="0"/>
          </a:p>
          <a:p>
            <a:r>
              <a:rPr lang="zh-CN" altLang="en-US" sz="2000" dirty="0"/>
              <a:t>获取</a:t>
            </a:r>
            <a:endParaRPr lang="zh-CN" altLang="en-US" sz="2000" dirty="0"/>
          </a:p>
        </p:txBody>
      </p:sp>
      <p:graphicFrame>
        <p:nvGraphicFramePr>
          <p:cNvPr id="6" name="表格 5"/>
          <p:cNvGraphicFramePr>
            <a:graphicFrameLocks noGrp="1"/>
          </p:cNvGraphicFramePr>
          <p:nvPr>
            <p:custDataLst>
              <p:tags r:id="rId1"/>
            </p:custDataLst>
          </p:nvPr>
        </p:nvGraphicFramePr>
        <p:xfrm>
          <a:off x="438031" y="2189915"/>
          <a:ext cx="11792069" cy="1569720"/>
        </p:xfrm>
        <a:graphic>
          <a:graphicData uri="http://schemas.openxmlformats.org/drawingml/2006/table">
            <a:tbl>
              <a:tblPr firstRow="1" bandRow="1">
                <a:tableStyleId>{93296810-A885-4BE3-A3E7-6D5BEEA58F35}</a:tableStyleId>
              </a:tblPr>
              <a:tblGrid>
                <a:gridCol w="4173100"/>
                <a:gridCol w="7618969"/>
              </a:tblGrid>
              <a:tr h="457200">
                <a:tc>
                  <a:txBody>
                    <a:bodyPr/>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containsKey</a:t>
                      </a:r>
                      <a:r>
                        <a:rPr lang="en-US" altLang="zh-CN" dirty="0">
                          <a:latin typeface="微软雅黑" panose="020B0503020204020204" pitchFamily="34" charset="-122"/>
                          <a:ea typeface="微软雅黑" panose="020B0503020204020204" pitchFamily="34" charset="-122"/>
                        </a:rPr>
                        <a:t>(Object key)</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sz="1800" kern="1200" dirty="0">
                          <a:solidFill>
                            <a:schemeClr val="dk1"/>
                          </a:solidFill>
                          <a:latin typeface="微软雅黑" panose="020B0503020204020204" pitchFamily="34" charset="-122"/>
                          <a:ea typeface="微软雅黑" panose="020B0503020204020204" pitchFamily="34" charset="-122"/>
                          <a:cs typeface="+mn-cs"/>
                        </a:rPr>
                        <a:t>如果此映射包含指定键的映射关系，则返回 </a:t>
                      </a:r>
                      <a:r>
                        <a:rPr lang="en-US" altLang="zh-CN" sz="1800" kern="1200" dirty="0">
                          <a:solidFill>
                            <a:schemeClr val="dk1"/>
                          </a:solidFill>
                          <a:latin typeface="微软雅黑" panose="020B0503020204020204" pitchFamily="34" charset="-122"/>
                          <a:ea typeface="微软雅黑" panose="020B0503020204020204" pitchFamily="34" charset="-122"/>
                          <a:cs typeface="+mn-cs"/>
                        </a:rPr>
                        <a:t>true</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tc>
              </a:tr>
              <a:tr h="370840">
                <a:tc>
                  <a:txBody>
                    <a:bodyPr/>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containsValue</a:t>
                      </a:r>
                      <a:r>
                        <a:rPr lang="en-US" altLang="zh-CN" dirty="0">
                          <a:latin typeface="微软雅黑" panose="020B0503020204020204" pitchFamily="34" charset="-122"/>
                          <a:ea typeface="微软雅黑" panose="020B0503020204020204" pitchFamily="34" charset="-122"/>
                        </a:rPr>
                        <a:t>(Object value)</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sz="1800" kern="1200" dirty="0">
                          <a:solidFill>
                            <a:schemeClr val="dk1"/>
                          </a:solidFill>
                          <a:latin typeface="微软雅黑" panose="020B0503020204020204" pitchFamily="34" charset="-122"/>
                          <a:ea typeface="微软雅黑" panose="020B0503020204020204" pitchFamily="34" charset="-122"/>
                          <a:cs typeface="+mn-cs"/>
                        </a:rPr>
                        <a:t>如果此映射将一个或多个键映射到指定值，则返回 </a:t>
                      </a:r>
                      <a:r>
                        <a:rPr lang="en-US" altLang="zh-CN" sz="1800" kern="1200" dirty="0">
                          <a:solidFill>
                            <a:schemeClr val="dk1"/>
                          </a:solidFill>
                          <a:latin typeface="微软雅黑" panose="020B0503020204020204" pitchFamily="34" charset="-122"/>
                          <a:ea typeface="微软雅黑" panose="020B0503020204020204" pitchFamily="34" charset="-122"/>
                          <a:cs typeface="+mn-cs"/>
                        </a:rPr>
                        <a:t>true</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tc>
              </a:tr>
              <a:tr h="370840">
                <a:tc>
                  <a:txBody>
                    <a:bodyPr/>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isEmpty</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如果此映射未包含键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值映射关系，则返回 </a:t>
                      </a:r>
                      <a:r>
                        <a:rPr lang="en-US" altLang="zh-CN" dirty="0">
                          <a:latin typeface="微软雅黑" panose="020B0503020204020204" pitchFamily="34" charset="-122"/>
                          <a:ea typeface="微软雅黑" panose="020B0503020204020204" pitchFamily="34" charset="-122"/>
                        </a:rPr>
                        <a:t>true</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graphicFrame>
        <p:nvGraphicFramePr>
          <p:cNvPr id="9" name="表格 8"/>
          <p:cNvGraphicFramePr>
            <a:graphicFrameLocks noGrp="1"/>
          </p:cNvGraphicFramePr>
          <p:nvPr>
            <p:custDataLst>
              <p:tags r:id="rId2"/>
            </p:custDataLst>
          </p:nvPr>
        </p:nvGraphicFramePr>
        <p:xfrm>
          <a:off x="373896" y="4689910"/>
          <a:ext cx="11792069" cy="1569720"/>
        </p:xfrm>
        <a:graphic>
          <a:graphicData uri="http://schemas.openxmlformats.org/drawingml/2006/table">
            <a:tbl>
              <a:tblPr firstRow="1" bandRow="1">
                <a:tableStyleId>{93296810-A885-4BE3-A3E7-6D5BEEA58F35}</a:tableStyleId>
              </a:tblPr>
              <a:tblGrid>
                <a:gridCol w="4173100"/>
                <a:gridCol w="7618969"/>
              </a:tblGrid>
              <a:tr h="457200">
                <a:tc>
                  <a:txBody>
                    <a:bodyPr/>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p>
                      <a:r>
                        <a:rPr lang="en-US" altLang="zh-CN" dirty="0">
                          <a:latin typeface="微软雅黑" panose="020B0503020204020204" pitchFamily="34" charset="-122"/>
                          <a:ea typeface="微软雅黑" panose="020B0503020204020204" pitchFamily="34" charset="-122"/>
                        </a:rPr>
                        <a:t>V get(Object key)</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sz="1800" kern="1200" dirty="0">
                          <a:effectLst/>
                          <a:latin typeface="微软雅黑" panose="020B0503020204020204" pitchFamily="34" charset="-122"/>
                          <a:ea typeface="微软雅黑" panose="020B0503020204020204" pitchFamily="34" charset="-122"/>
                        </a:rPr>
                        <a:t>返回指定键所映射的值；如果此映射不包含该键的映射关系，则返回 </a:t>
                      </a:r>
                      <a:r>
                        <a:rPr lang="en-US" altLang="zh-CN" sz="1800" kern="1200" dirty="0">
                          <a:effectLst/>
                          <a:latin typeface="微软雅黑" panose="020B0503020204020204" pitchFamily="34" charset="-122"/>
                          <a:ea typeface="微软雅黑" panose="020B0503020204020204" pitchFamily="34" charset="-122"/>
                        </a:rPr>
                        <a:t>null</a:t>
                      </a:r>
                      <a:endParaRPr lang="zh-CN" altLang="en-US" dirty="0">
                        <a:latin typeface="微软雅黑" panose="020B0503020204020204" pitchFamily="34" charset="-122"/>
                        <a:ea typeface="微软雅黑" panose="020B0503020204020204" pitchFamily="34" charset="-122"/>
                      </a:endParaRPr>
                    </a:p>
                  </a:txBody>
                  <a:tcPr/>
                </a:tc>
              </a:tr>
              <a:tr h="370840">
                <a:tc>
                  <a:txBody>
                    <a:bodyPr/>
                    <a:p>
                      <a:r>
                        <a:rPr lang="en-US" altLang="zh-CN" dirty="0">
                          <a:latin typeface="微软雅黑" panose="020B0503020204020204" pitchFamily="34" charset="-122"/>
                          <a:ea typeface="微软雅黑" panose="020B0503020204020204" pitchFamily="34" charset="-122"/>
                        </a:rPr>
                        <a:t>Set&lt;K&gt; </a:t>
                      </a:r>
                      <a:r>
                        <a:rPr lang="en-US" altLang="zh-CN" dirty="0" err="1">
                          <a:latin typeface="微软雅黑" panose="020B0503020204020204" pitchFamily="34" charset="-122"/>
                          <a:ea typeface="微软雅黑" panose="020B0503020204020204" pitchFamily="34" charset="-122"/>
                        </a:rPr>
                        <a:t>keySet</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返回此映射中包含的键的</a:t>
                      </a:r>
                      <a:r>
                        <a:rPr lang="en-US" altLang="zh-CN" dirty="0">
                          <a:latin typeface="微软雅黑" panose="020B0503020204020204" pitchFamily="34" charset="-122"/>
                          <a:ea typeface="微软雅黑" panose="020B0503020204020204" pitchFamily="34" charset="-122"/>
                        </a:rPr>
                        <a:t>Set</a:t>
                      </a:r>
                      <a:r>
                        <a:rPr lang="zh-CN" altLang="en-US" dirty="0">
                          <a:latin typeface="微软雅黑" panose="020B0503020204020204" pitchFamily="34" charset="-122"/>
                          <a:ea typeface="微软雅黑" panose="020B0503020204020204" pitchFamily="34" charset="-122"/>
                        </a:rPr>
                        <a:t>视图</a:t>
                      </a:r>
                      <a:endParaRPr lang="zh-CN" altLang="en-US" dirty="0">
                        <a:latin typeface="微软雅黑" panose="020B0503020204020204" pitchFamily="34" charset="-122"/>
                        <a:ea typeface="微软雅黑" panose="020B0503020204020204" pitchFamily="34" charset="-122"/>
                      </a:endParaRPr>
                    </a:p>
                  </a:txBody>
                  <a:tcPr/>
                </a:tc>
              </a:tr>
              <a:tr h="370840">
                <a:tc>
                  <a:txBody>
                    <a:bodyPr/>
                    <a:p>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size()</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返回此映射中的键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值映射关系数</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7</a:t>
            </a:r>
            <a:r>
              <a:rPr lang="zh-CN" altLang="en-US" dirty="0">
                <a:sym typeface="+mn-ea"/>
              </a:rPr>
              <a:t>：</a:t>
            </a:r>
            <a:r>
              <a:rPr lang="en-US" altLang="zh-CN" dirty="0">
                <a:sym typeface="+mn-ea"/>
              </a:rPr>
              <a:t>Map</a:t>
            </a:r>
            <a:r>
              <a:rPr lang="zh-CN" altLang="en-US" dirty="0">
                <a:sym typeface="+mn-ea"/>
              </a:rPr>
              <a:t>接口实现类</a:t>
            </a:r>
            <a:r>
              <a:rPr lang="en-US" altLang="zh-CN" dirty="0">
                <a:sym typeface="+mn-ea"/>
              </a:rPr>
              <a:t>-HashMap</a:t>
            </a:r>
            <a:endParaRPr lang="zh-CN" altLang="en-US"/>
          </a:p>
        </p:txBody>
      </p:sp>
      <p:sp>
        <p:nvSpPr>
          <p:cNvPr id="3" name="内容占位符 2"/>
          <p:cNvSpPr>
            <a:spLocks noGrp="1"/>
          </p:cNvSpPr>
          <p:nvPr>
            <p:ph idx="1"/>
          </p:nvPr>
        </p:nvSpPr>
        <p:spPr>
          <a:xfrm>
            <a:off x="173235" y="704102"/>
            <a:ext cx="11792070" cy="5448937"/>
          </a:xfrm>
        </p:spPr>
        <p:txBody>
          <a:bodyPr>
            <a:noAutofit/>
          </a:bodyPr>
          <a:p>
            <a:r>
              <a:rPr lang="zh-CN" altLang="en-US" sz="2400"/>
              <a:t>特点</a:t>
            </a:r>
            <a:endParaRPr lang="zh-CN" altLang="en-US" sz="2400"/>
          </a:p>
          <a:p>
            <a:pPr lvl="1" algn="l">
              <a:buClrTx/>
              <a:buSzTx/>
            </a:pPr>
            <a:r>
              <a:rPr lang="zh-CN" altLang="en-US" sz="1800" dirty="0">
                <a:cs typeface="微软雅黑 Light" panose="020B0502040204020203" pitchFamily="34" charset="-122"/>
              </a:rPr>
              <a:t>1.底层实现1.7之前:数组+链表   1.8以后：数组+链表+红黑树</a:t>
            </a:r>
            <a:endParaRPr lang="zh-CN" altLang="en-US" sz="1800" dirty="0">
              <a:cs typeface="微软雅黑 Light" panose="020B0502040204020203" pitchFamily="34" charset="-122"/>
            </a:endParaRPr>
          </a:p>
          <a:p>
            <a:pPr lvl="1" algn="l">
              <a:buClrTx/>
              <a:buSzTx/>
            </a:pPr>
            <a:r>
              <a:rPr lang="zh-CN" altLang="en-US" sz="1800" dirty="0">
                <a:cs typeface="微软雅黑 Light" panose="020B0502040204020203" pitchFamily="34" charset="-122"/>
              </a:rPr>
              <a:t>2.key不允许重复，如果key的值相同，后添加的数据会覆盖之前的数据</a:t>
            </a:r>
            <a:endParaRPr lang="zh-CN" altLang="en-US" sz="1800" dirty="0">
              <a:cs typeface="微软雅黑 Light" panose="020B0502040204020203" pitchFamily="34" charset="-122"/>
            </a:endParaRPr>
          </a:p>
          <a:p>
            <a:pPr lvl="1" algn="l">
              <a:buClrTx/>
              <a:buSzTx/>
            </a:pPr>
            <a:r>
              <a:rPr lang="zh-CN" altLang="en-US" sz="1800" dirty="0">
                <a:cs typeface="微软雅黑 Light" panose="020B0502040204020203" pitchFamily="34" charset="-122"/>
              </a:rPr>
              <a:t>3.HashMap是非线程安全的</a:t>
            </a:r>
            <a:endParaRPr lang="zh-CN" altLang="en-US" sz="1800" dirty="0">
              <a:cs typeface="微软雅黑 Light" panose="020B0502040204020203" pitchFamily="34" charset="-122"/>
            </a:endParaRPr>
          </a:p>
          <a:p>
            <a:pPr marL="228600" lvl="1" algn="l">
              <a:spcBef>
                <a:spcPts val="1000"/>
              </a:spcBef>
              <a:buClrTx/>
              <a:buSzTx/>
            </a:pPr>
            <a:r>
              <a:rPr lang="zh-CN" altLang="en-US"/>
              <a:t>常用方法</a:t>
            </a:r>
            <a:endParaRPr lang="zh-CN" altLang="en-US"/>
          </a:p>
          <a:p>
            <a:pPr lvl="1" algn="l">
              <a:spcBef>
                <a:spcPts val="500"/>
              </a:spcBef>
              <a:buClrTx/>
              <a:buSzTx/>
            </a:pPr>
            <a:r>
              <a:rPr lang="zh-CN" altLang="en-US" sz="1800" dirty="0">
                <a:cs typeface="微软雅黑 Light" panose="020B0502040204020203" pitchFamily="34" charset="-122"/>
              </a:rPr>
              <a:t>1.Object put(Object key, Object val)	以“键-值对”的方式进行存储</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2.Object get (Object key)	         根据键返回相关联的值，如果不存在指定的键，返回null</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3.Object remove (Object key)    删除由指定的键映射的“键-值对”</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4.int size()	返回元素个数</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5.Set keySet ()	      返回键的集合</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6.Collection values ()	返回值的集合</a:t>
            </a:r>
            <a:endParaRPr lang="zh-CN" altLang="en-US" sz="1800" dirty="0">
              <a:cs typeface="微软雅黑 Light" panose="020B0502040204020203" pitchFamily="34" charset="-122"/>
            </a:endParaRPr>
          </a:p>
          <a:p>
            <a:pPr lvl="1" algn="l">
              <a:spcBef>
                <a:spcPts val="500"/>
              </a:spcBef>
              <a:buClrTx/>
              <a:buSzTx/>
            </a:pPr>
            <a:r>
              <a:rPr lang="zh-CN" altLang="en-US" sz="1800" dirty="0">
                <a:cs typeface="微软雅黑 Light" panose="020B0502040204020203" pitchFamily="34" charset="-122"/>
              </a:rPr>
              <a:t>7.boolean  containsKey (Object key)	  如果存在由指定的键映射的“键-值对”，返回true</a:t>
            </a:r>
            <a:endParaRPr lang="zh-CN" altLang="en-US" sz="1800" dirty="0">
              <a:cs typeface="微软雅黑 Light" panose="020B0502040204020203" pitchFamily="34" charset="-122"/>
            </a:endParaRPr>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7</a:t>
            </a:r>
            <a:r>
              <a:rPr lang="zh-CN" altLang="en-US" dirty="0"/>
              <a:t>：</a:t>
            </a:r>
            <a:r>
              <a:rPr lang="en-US" altLang="zh-CN" dirty="0">
                <a:sym typeface="+mn-ea"/>
              </a:rPr>
              <a:t>Map</a:t>
            </a:r>
            <a:r>
              <a:rPr lang="zh-CN" altLang="en-US" dirty="0">
                <a:sym typeface="+mn-ea"/>
              </a:rPr>
              <a:t>接口实现类</a:t>
            </a:r>
            <a:r>
              <a:rPr lang="en-US" altLang="zh-CN" dirty="0">
                <a:sym typeface="+mn-ea"/>
              </a:rPr>
              <a:t>-HashMap</a:t>
            </a:r>
            <a:endParaRPr lang="en-US" altLang="zh-CN" dirty="0">
              <a:sym typeface="+mn-ea"/>
            </a:endParaRPr>
          </a:p>
        </p:txBody>
      </p:sp>
      <p:sp>
        <p:nvSpPr>
          <p:cNvPr id="3" name="内容占位符 2"/>
          <p:cNvSpPr>
            <a:spLocks noGrp="1"/>
          </p:cNvSpPr>
          <p:nvPr>
            <p:ph idx="1"/>
          </p:nvPr>
        </p:nvSpPr>
        <p:spPr/>
        <p:txBody>
          <a:bodyPr/>
          <a:lstStyle/>
          <a:p>
            <a:pPr marL="0" indent="0">
              <a:buNone/>
            </a:pPr>
            <a:r>
              <a:rPr lang="en-US"/>
              <a:t>        </a:t>
            </a:r>
            <a:r>
              <a:t>建立国家英文简称和中文全名间的键值映射，并通过key对value进行操作，应该如何实现数据的存储和操作呢？ </a:t>
            </a:r>
          </a:p>
        </p:txBody>
      </p:sp>
      <p:pic>
        <p:nvPicPr>
          <p:cNvPr id="23556" name="Picture 4" descr="问题"/>
          <p:cNvPicPr>
            <a:picLocks noChangeAspect="1"/>
          </p:cNvPicPr>
          <p:nvPr/>
        </p:nvPicPr>
        <p:blipFill>
          <a:blip r:embed="rId1"/>
          <a:stretch>
            <a:fillRect/>
          </a:stretch>
        </p:blipFill>
        <p:spPr>
          <a:xfrm>
            <a:off x="186690" y="979805"/>
            <a:ext cx="917575" cy="688975"/>
          </a:xfrm>
          <a:prstGeom prst="rect">
            <a:avLst/>
          </a:prstGeom>
          <a:noFill/>
          <a:ln w="9525">
            <a:noFill/>
          </a:ln>
        </p:spPr>
      </p:pic>
      <p:pic>
        <p:nvPicPr>
          <p:cNvPr id="10" name="图片 9"/>
          <p:cNvPicPr>
            <a:picLocks noChangeAspect="1"/>
          </p:cNvPicPr>
          <p:nvPr/>
        </p:nvPicPr>
        <p:blipFill>
          <a:blip r:embed="rId2"/>
          <a:stretch>
            <a:fillRect/>
          </a:stretch>
        </p:blipFill>
        <p:spPr>
          <a:xfrm>
            <a:off x="1047115" y="2642870"/>
            <a:ext cx="5572125" cy="37052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1+#ppt_w/2"/>
                                          </p:val>
                                        </p:tav>
                                        <p:tav tm="100000">
                                          <p:val>
                                            <p:strVal val="#ppt_x"/>
                                          </p:val>
                                        </p:tav>
                                      </p:tavLst>
                                    </p:anim>
                                    <p:anim calcmode="lin" valueType="num">
                                      <p:cBhvr additive="base">
                                        <p:cTn id="8"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7</a:t>
            </a:r>
            <a:r>
              <a:rPr lang="zh-CN" altLang="en-US" dirty="0"/>
              <a:t>：</a:t>
            </a:r>
            <a:r>
              <a:rPr lang="en-US" altLang="zh-CN" dirty="0">
                <a:sym typeface="+mn-ea"/>
              </a:rPr>
              <a:t>Map</a:t>
            </a:r>
            <a:r>
              <a:rPr lang="zh-CN" altLang="en-US" dirty="0">
                <a:sym typeface="+mn-ea"/>
              </a:rPr>
              <a:t>接口实现类</a:t>
            </a:r>
            <a:r>
              <a:rPr lang="en-US" altLang="zh-CN" dirty="0">
                <a:sym typeface="+mn-ea"/>
              </a:rPr>
              <a:t>-</a:t>
            </a:r>
            <a:r>
              <a:rPr lang="en-US" altLang="zh-CN" dirty="0" err="1">
                <a:sym typeface="+mn-ea"/>
              </a:rPr>
              <a:t>LinkedHashMap</a:t>
            </a:r>
            <a:endParaRPr lang="en-US" altLang="zh-CN" dirty="0">
              <a:sym typeface="+mn-ea"/>
            </a:endParaRPr>
          </a:p>
        </p:txBody>
      </p:sp>
      <p:sp>
        <p:nvSpPr>
          <p:cNvPr id="3" name="内容占位符 2"/>
          <p:cNvSpPr>
            <a:spLocks noGrp="1"/>
          </p:cNvSpPr>
          <p:nvPr>
            <p:ph idx="1"/>
          </p:nvPr>
        </p:nvSpPr>
        <p:spPr>
          <a:xfrm>
            <a:off x="186690" y="899160"/>
            <a:ext cx="11791950" cy="2613660"/>
          </a:xfrm>
        </p:spPr>
        <p:txBody>
          <a:bodyPr>
            <a:normAutofit lnSpcReduction="10000"/>
          </a:bodyPr>
          <a:lstStyle/>
          <a:p>
            <a:r>
              <a:rPr lang="en-US" altLang="zh-CN" sz="2400" dirty="0" err="1"/>
              <a:t>LinkedHashMap</a:t>
            </a:r>
            <a:r>
              <a:rPr lang="zh-CN" altLang="en-US" sz="2400" dirty="0"/>
              <a:t>继承自</a:t>
            </a:r>
            <a:r>
              <a:rPr lang="en-US" altLang="zh-CN" sz="2400" dirty="0" err="1"/>
              <a:t>HashMap</a:t>
            </a:r>
            <a:r>
              <a:rPr lang="zh-CN" altLang="en-US" sz="2400" dirty="0"/>
              <a:t>，它主要是用</a:t>
            </a:r>
            <a:r>
              <a:rPr lang="zh-CN" altLang="en-US" sz="2400" dirty="0">
                <a:solidFill>
                  <a:srgbClr val="FF0000"/>
                </a:solidFill>
              </a:rPr>
              <a:t>链表实现来扩展</a:t>
            </a:r>
            <a:r>
              <a:rPr lang="en-US" altLang="zh-CN" sz="2400" dirty="0" err="1">
                <a:solidFill>
                  <a:srgbClr val="FF0000"/>
                </a:solidFill>
              </a:rPr>
              <a:t>HashMap</a:t>
            </a:r>
            <a:r>
              <a:rPr lang="zh-CN" altLang="en-US" sz="2400" dirty="0">
                <a:solidFill>
                  <a:srgbClr val="FF0000"/>
                </a:solidFill>
              </a:rPr>
              <a:t>类</a:t>
            </a:r>
            <a:endParaRPr lang="zh-CN" altLang="en-US" sz="2400" dirty="0"/>
          </a:p>
          <a:p>
            <a:pPr marL="0" indent="0">
              <a:buNone/>
            </a:pPr>
            <a:r>
              <a:rPr lang="zh-CN" altLang="en-US" sz="2400" dirty="0"/>
              <a:t>       </a:t>
            </a:r>
            <a:r>
              <a:rPr lang="en-US" altLang="zh-CN" sz="2400" dirty="0" err="1"/>
              <a:t>HashMap</a:t>
            </a:r>
            <a:r>
              <a:rPr lang="zh-CN" altLang="en-US" sz="2400" dirty="0"/>
              <a:t>中条目是没有顺序的</a:t>
            </a:r>
            <a:endParaRPr lang="zh-CN" altLang="en-US" sz="2400" dirty="0"/>
          </a:p>
          <a:p>
            <a:pPr marL="0" indent="0">
              <a:buNone/>
            </a:pPr>
            <a:r>
              <a:rPr lang="en-US" altLang="zh-CN" sz="2400" dirty="0" err="1">
                <a:gradFill>
                  <a:gsLst>
                    <a:gs pos="0">
                      <a:srgbClr val="FE4444"/>
                    </a:gs>
                    <a:gs pos="100000">
                      <a:srgbClr val="832B2B"/>
                    </a:gs>
                  </a:gsLst>
                  <a:lin scaled="0"/>
                </a:gradFill>
              </a:rPr>
              <a:t>  </a:t>
            </a:r>
            <a:r>
              <a:rPr lang="en-US" altLang="zh-CN" sz="2400" dirty="0" err="1">
                <a:solidFill>
                  <a:schemeClr val="tx1"/>
                </a:solidFill>
              </a:rPr>
              <a:t>     LinkedHashMap</a:t>
            </a:r>
            <a:r>
              <a:rPr lang="zh-CN" altLang="en-US" sz="2400" dirty="0">
                <a:solidFill>
                  <a:schemeClr val="tx1"/>
                </a:solidFill>
              </a:rPr>
              <a:t>中元素按照它们插入的顺序排序</a:t>
            </a:r>
            <a:endParaRPr lang="zh-CN" altLang="en-US" sz="2400" dirty="0">
              <a:solidFill>
                <a:schemeClr val="tx1"/>
              </a:solidFill>
            </a:endParaRPr>
          </a:p>
          <a:p>
            <a:pPr marL="0" indent="0">
              <a:buNone/>
            </a:pPr>
            <a:r>
              <a:rPr lang="en-US" altLang="zh-CN" sz="2400" dirty="0" err="1">
                <a:sym typeface="+mn-ea"/>
              </a:rPr>
              <a:t>LinkedHashMap</a:t>
            </a:r>
            <a:r>
              <a:rPr lang="zh-CN" altLang="en-US" sz="2400" dirty="0" err="1">
                <a:sym typeface="+mn-ea"/>
              </a:rPr>
              <a:t>里的方法和</a:t>
            </a:r>
            <a:r>
              <a:rPr lang="en-US" altLang="zh-CN" sz="2400" dirty="0" err="1">
                <a:sym typeface="+mn-ea"/>
              </a:rPr>
              <a:t>HashMap</a:t>
            </a:r>
            <a:r>
              <a:rPr lang="zh-CN" altLang="en-US" sz="2400" dirty="0" err="1">
                <a:sym typeface="+mn-ea"/>
              </a:rPr>
              <a:t>没有什么不同</a:t>
            </a:r>
            <a:endParaRPr lang="zh-CN" altLang="en-US" sz="2400" dirty="0" err="1">
              <a:sym typeface="+mn-ea"/>
            </a:endParaRPr>
          </a:p>
          <a:p>
            <a:pPr marL="0" indent="0">
              <a:buNone/>
            </a:pPr>
            <a:endParaRPr lang="zh-CN" altLang="en-US" sz="2400" b="1" dirty="0" err="1">
              <a:solidFill>
                <a:schemeClr val="tx1"/>
              </a:solidFill>
              <a:sym typeface="+mn-ea"/>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7</a:t>
            </a:r>
            <a:r>
              <a:rPr lang="zh-CN" altLang="en-US" dirty="0"/>
              <a:t>：</a:t>
            </a:r>
            <a:r>
              <a:rPr lang="en-US" altLang="zh-CN" dirty="0">
                <a:sym typeface="+mn-ea"/>
              </a:rPr>
              <a:t>Map</a:t>
            </a:r>
            <a:r>
              <a:rPr lang="zh-CN" altLang="en-US" dirty="0">
                <a:sym typeface="+mn-ea"/>
              </a:rPr>
              <a:t>接口实现类</a:t>
            </a:r>
            <a:r>
              <a:rPr lang="en-US" altLang="zh-CN" dirty="0">
                <a:sym typeface="+mn-ea"/>
              </a:rPr>
              <a:t>-</a:t>
            </a:r>
            <a:r>
              <a:rPr lang="en-US" altLang="zh-CN" dirty="0" err="1">
                <a:sym typeface="+mn-ea"/>
              </a:rPr>
              <a:t>Hashtable</a:t>
            </a:r>
            <a:endParaRPr lang="zh-CN" altLang="en-US" dirty="0"/>
          </a:p>
        </p:txBody>
      </p:sp>
      <p:sp>
        <p:nvSpPr>
          <p:cNvPr id="3" name="内容占位符 2"/>
          <p:cNvSpPr>
            <a:spLocks noGrp="1"/>
          </p:cNvSpPr>
          <p:nvPr>
            <p:ph idx="1"/>
          </p:nvPr>
        </p:nvSpPr>
        <p:spPr/>
        <p:txBody>
          <a:bodyPr>
            <a:normAutofit lnSpcReduction="20000"/>
          </a:bodyPr>
          <a:lstStyle/>
          <a:p>
            <a:r>
              <a:rPr lang="zh-CN" altLang="en-US" sz="2400" dirty="0"/>
              <a:t>和</a:t>
            </a:r>
            <a:r>
              <a:rPr lang="en-US" altLang="zh-CN" sz="2400" dirty="0"/>
              <a:t>Vector</a:t>
            </a:r>
            <a:r>
              <a:rPr lang="zh-CN" altLang="en-US" sz="2400" dirty="0"/>
              <a:t>类似，</a:t>
            </a:r>
            <a:r>
              <a:rPr lang="en-US" altLang="zh-CN" sz="2400" dirty="0"/>
              <a:t>Map</a:t>
            </a:r>
            <a:r>
              <a:rPr lang="zh-CN" altLang="en-US" sz="2400" dirty="0"/>
              <a:t>体系也有一个自</a:t>
            </a:r>
            <a:r>
              <a:rPr lang="en-US" altLang="zh-CN" sz="2400" dirty="0"/>
              <a:t>JDK1.2</a:t>
            </a:r>
            <a:r>
              <a:rPr lang="zh-CN" altLang="en-US" sz="2400" dirty="0"/>
              <a:t>之前遗留的集合工具：</a:t>
            </a:r>
            <a:r>
              <a:rPr lang="en-US" altLang="zh-CN" sz="2400" dirty="0" err="1"/>
              <a:t>Hashtable</a:t>
            </a:r>
            <a:endParaRPr lang="zh-CN" altLang="en-US" sz="2400" dirty="0"/>
          </a:p>
          <a:p>
            <a:r>
              <a:rPr lang="en-US" altLang="zh-CN" sz="2400" dirty="0" err="1"/>
              <a:t>HashMap</a:t>
            </a:r>
            <a:r>
              <a:rPr lang="zh-CN" altLang="en-US" sz="2400" dirty="0"/>
              <a:t>和</a:t>
            </a:r>
            <a:r>
              <a:rPr lang="en-US" altLang="zh-CN" sz="2400" dirty="0" err="1"/>
              <a:t>HashMap</a:t>
            </a:r>
            <a:r>
              <a:rPr lang="zh-CN" altLang="en-US" sz="2400" dirty="0"/>
              <a:t>的区别在于：</a:t>
            </a:r>
            <a:endParaRPr lang="zh-CN" altLang="en-US" sz="2400" dirty="0"/>
          </a:p>
          <a:p>
            <a:pPr marL="0" indent="0">
              <a:buNone/>
            </a:pPr>
            <a:r>
              <a:rPr lang="zh-CN" altLang="en-US" sz="2400" dirty="0"/>
              <a:t>     </a:t>
            </a:r>
            <a:r>
              <a:rPr lang="en-US" altLang="zh-CN" sz="2400" b="1" dirty="0" err="1">
                <a:solidFill>
                  <a:srgbClr val="C00000"/>
                </a:solidFill>
              </a:rPr>
              <a:t>Hashtable</a:t>
            </a:r>
            <a:r>
              <a:rPr lang="zh-CN" altLang="en-US" sz="2400" b="1" dirty="0">
                <a:solidFill>
                  <a:srgbClr val="C00000"/>
                </a:solidFill>
              </a:rPr>
              <a:t>是线程安全的，而</a:t>
            </a:r>
            <a:r>
              <a:rPr lang="en-US" altLang="zh-CN" sz="2400" b="1" dirty="0" err="1">
                <a:solidFill>
                  <a:srgbClr val="C00000"/>
                </a:solidFill>
              </a:rPr>
              <a:t>HashMap</a:t>
            </a:r>
            <a:r>
              <a:rPr lang="zh-CN" altLang="en-US" sz="2400" b="1" dirty="0">
                <a:solidFill>
                  <a:srgbClr val="C00000"/>
                </a:solidFill>
              </a:rPr>
              <a:t>是非线程安全的</a:t>
            </a:r>
            <a:endParaRPr lang="zh-CN" altLang="en-US" sz="2400" b="1" dirty="0">
              <a:solidFill>
                <a:srgbClr val="C00000"/>
              </a:solidFill>
            </a:endParaRPr>
          </a:p>
          <a:p>
            <a:pPr marL="0" indent="0">
              <a:buNone/>
            </a:pPr>
            <a:r>
              <a:rPr lang="zh-CN" altLang="en-US" sz="2400" dirty="0">
                <a:sym typeface="+mn-ea"/>
              </a:rPr>
              <a:t>     </a:t>
            </a:r>
            <a:r>
              <a:rPr lang="en-US" altLang="zh-CN" sz="2400" b="1" dirty="0" err="1">
                <a:solidFill>
                  <a:srgbClr val="C00000"/>
                </a:solidFill>
                <a:sym typeface="+mn-ea"/>
              </a:rPr>
              <a:t>Hashtable</a:t>
            </a:r>
            <a:r>
              <a:rPr lang="zh-CN" altLang="en-US" sz="2400" b="1" dirty="0" err="1">
                <a:solidFill>
                  <a:srgbClr val="C00000"/>
                </a:solidFill>
                <a:sym typeface="+mn-ea"/>
              </a:rPr>
              <a:t>不允许空的键值对</a:t>
            </a:r>
            <a:r>
              <a:rPr lang="zh-CN" altLang="en-US" sz="2400" b="1" dirty="0">
                <a:solidFill>
                  <a:srgbClr val="C00000"/>
                </a:solidFill>
                <a:sym typeface="+mn-ea"/>
              </a:rPr>
              <a:t>，而</a:t>
            </a:r>
            <a:r>
              <a:rPr lang="en-US" altLang="zh-CN" sz="2400" b="1" dirty="0" err="1">
                <a:solidFill>
                  <a:srgbClr val="C00000"/>
                </a:solidFill>
                <a:sym typeface="+mn-ea"/>
              </a:rPr>
              <a:t>HashMap</a:t>
            </a:r>
            <a:r>
              <a:rPr lang="zh-CN" altLang="en-US" sz="2400" b="1" dirty="0" err="1">
                <a:solidFill>
                  <a:srgbClr val="C00000"/>
                </a:solidFill>
                <a:sym typeface="+mn-ea"/>
              </a:rPr>
              <a:t>可以</a:t>
            </a:r>
            <a:endParaRPr lang="zh-CN" altLang="en-US" sz="2400" b="1" dirty="0" err="1">
              <a:solidFill>
                <a:srgbClr val="C00000"/>
              </a:solidFill>
              <a:sym typeface="+mn-ea"/>
            </a:endParaRPr>
          </a:p>
          <a:p>
            <a:pPr marL="0" indent="0">
              <a:buNone/>
            </a:pPr>
            <a:r>
              <a:rPr lang="zh-CN" altLang="en-US" sz="2400" b="1" dirty="0" err="1">
                <a:solidFill>
                  <a:srgbClr val="C00000"/>
                </a:solidFill>
                <a:sym typeface="+mn-ea"/>
              </a:rPr>
              <a:t>     </a:t>
            </a:r>
            <a:r>
              <a:rPr lang="en-US" altLang="zh-CN" sz="2400" b="1" dirty="0" err="1">
                <a:solidFill>
                  <a:srgbClr val="C00000"/>
                </a:solidFill>
                <a:sym typeface="+mn-ea"/>
              </a:rPr>
              <a:t>Hashtable</a:t>
            </a:r>
            <a:r>
              <a:rPr lang="zh-CN" altLang="en-US" sz="2400" b="1" dirty="0" err="1">
                <a:solidFill>
                  <a:srgbClr val="C00000"/>
                </a:solidFill>
                <a:sym typeface="+mn-ea"/>
              </a:rPr>
              <a:t>与</a:t>
            </a:r>
            <a:r>
              <a:rPr lang="en-US" altLang="zh-CN" sz="2400" b="1" dirty="0" err="1">
                <a:solidFill>
                  <a:srgbClr val="C00000"/>
                </a:solidFill>
                <a:sym typeface="+mn-ea"/>
              </a:rPr>
              <a:t>HashMap</a:t>
            </a:r>
            <a:r>
              <a:rPr lang="zh-CN" altLang="en-US" sz="2400" b="1" dirty="0" err="1">
                <a:solidFill>
                  <a:srgbClr val="C00000"/>
                </a:solidFill>
                <a:sym typeface="+mn-ea"/>
              </a:rPr>
              <a:t>都实现</a:t>
            </a:r>
            <a:r>
              <a:rPr lang="en-US" altLang="zh-CN" sz="2400" b="1" dirty="0" err="1">
                <a:solidFill>
                  <a:srgbClr val="C00000"/>
                </a:solidFill>
                <a:sym typeface="+mn-ea"/>
              </a:rPr>
              <a:t>Map</a:t>
            </a:r>
            <a:r>
              <a:rPr lang="zh-CN" altLang="en-US" sz="2400" b="1" dirty="0" err="1">
                <a:solidFill>
                  <a:srgbClr val="C00000"/>
                </a:solidFill>
                <a:sym typeface="+mn-ea"/>
              </a:rPr>
              <a:t>接口，但二个类的继承的父类不是同一个</a:t>
            </a:r>
            <a:endParaRPr lang="zh-CN" altLang="en-US" sz="2400" b="1" dirty="0">
              <a:solidFill>
                <a:srgbClr val="C00000"/>
              </a:solidFill>
            </a:endParaRPr>
          </a:p>
          <a:p>
            <a:endParaRPr lang="en-US" altLang="zh-CN" sz="2400" b="1" dirty="0">
              <a:solidFill>
                <a:srgbClr val="C00000"/>
              </a:solidFill>
            </a:endParaRPr>
          </a:p>
          <a:p>
            <a:endParaRPr lang="en-US" altLang="zh-CN" sz="2400" b="1" dirty="0">
              <a:solidFill>
                <a:srgbClr val="C00000"/>
              </a:solidFill>
            </a:endParaRPr>
          </a:p>
          <a:p>
            <a:r>
              <a:rPr lang="en-US" altLang="zh-CN" sz="2400" dirty="0" err="1"/>
              <a:t>HashTable底层实现:数组+链表+红黑树</a:t>
            </a:r>
            <a:endParaRPr lang="en-US" altLang="zh-CN" sz="2400" dirty="0" err="1"/>
          </a:p>
          <a:p>
            <a:r>
              <a:rPr lang="en-US" altLang="zh-CN" sz="2400" dirty="0" err="1"/>
              <a:t>常用方法：同HashMap方法</a:t>
            </a:r>
            <a:endParaRPr lang="en-US" altLang="zh-CN" sz="2400" dirty="0" err="1"/>
          </a:p>
          <a:p>
            <a:endParaRPr lang="zh-CN" altLang="en-US" sz="2400" b="1" dirty="0">
              <a:solidFill>
                <a:srgbClr val="C00000"/>
              </a:solidFill>
            </a:endParaRPr>
          </a:p>
        </p:txBody>
      </p:sp>
      <p:pic>
        <p:nvPicPr>
          <p:cNvPr id="5" name="图片 4"/>
          <p:cNvPicPr>
            <a:picLocks noChangeAspect="1"/>
          </p:cNvPicPr>
          <p:nvPr/>
        </p:nvPicPr>
        <p:blipFill>
          <a:blip r:embed="rId1"/>
          <a:stretch>
            <a:fillRect/>
          </a:stretch>
        </p:blipFill>
        <p:spPr>
          <a:xfrm>
            <a:off x="6430645" y="3805555"/>
            <a:ext cx="5171440" cy="1283335"/>
          </a:xfrm>
          <a:prstGeom prst="rect">
            <a:avLst/>
          </a:prstGeom>
        </p:spPr>
      </p:pic>
      <p:pic>
        <p:nvPicPr>
          <p:cNvPr id="6" name="图片 5"/>
          <p:cNvPicPr>
            <a:picLocks noChangeAspect="1"/>
          </p:cNvPicPr>
          <p:nvPr/>
        </p:nvPicPr>
        <p:blipFill>
          <a:blip r:embed="rId2"/>
          <a:stretch>
            <a:fillRect/>
          </a:stretch>
        </p:blipFill>
        <p:spPr>
          <a:xfrm>
            <a:off x="661035" y="3973195"/>
            <a:ext cx="6028690" cy="1115695"/>
          </a:xfrm>
          <a:prstGeom prst="rect">
            <a:avLst/>
          </a:prstGeom>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7</a:t>
            </a:r>
            <a:r>
              <a:rPr lang="zh-CN" altLang="en-US" dirty="0">
                <a:sym typeface="+mn-ea"/>
              </a:rPr>
              <a:t>：</a:t>
            </a:r>
            <a:r>
              <a:rPr lang="en-US" altLang="zh-CN" dirty="0">
                <a:sym typeface="+mn-ea"/>
              </a:rPr>
              <a:t>Map</a:t>
            </a:r>
            <a:r>
              <a:rPr lang="zh-CN" altLang="en-US" dirty="0">
                <a:sym typeface="+mn-ea"/>
              </a:rPr>
              <a:t>接口实现类</a:t>
            </a:r>
            <a:r>
              <a:rPr lang="en-US" altLang="zh-CN" dirty="0">
                <a:sym typeface="+mn-ea"/>
              </a:rPr>
              <a:t>-</a:t>
            </a:r>
            <a:r>
              <a:rPr lang="zh-CN" altLang="en-US" dirty="0">
                <a:cs typeface="微软雅黑 Light" panose="020B0502040204020203" pitchFamily="34" charset="-122"/>
                <a:sym typeface="+mn-ea"/>
              </a:rPr>
              <a:t>ConcurrentHashMap</a:t>
            </a:r>
            <a:endParaRPr lang="zh-CN" altLang="en-US"/>
          </a:p>
        </p:txBody>
      </p:sp>
      <p:sp>
        <p:nvSpPr>
          <p:cNvPr id="3" name="内容占位符 2"/>
          <p:cNvSpPr>
            <a:spLocks noGrp="1"/>
          </p:cNvSpPr>
          <p:nvPr>
            <p:ph idx="1"/>
          </p:nvPr>
        </p:nvSpPr>
        <p:spPr/>
        <p:txBody>
          <a:bodyPr/>
          <a:p>
            <a:r>
              <a:rPr lang="zh-CN" altLang="en-US"/>
              <a:t>特点：ConcurrentHashMap是线程安全并且高效的HashMap</a:t>
            </a:r>
            <a:endParaRPr lang="zh-CN" altLang="en-US"/>
          </a:p>
          <a:p>
            <a:r>
              <a:rPr lang="zh-CN" altLang="en-US"/>
              <a:t>常用方法：同HashMap</a:t>
            </a:r>
            <a:endParaRPr lang="zh-CN" altLang="en-US"/>
          </a:p>
          <a:p>
            <a:r>
              <a:rPr lang="zh-CN" altLang="en-US"/>
              <a:t>数据结构：JDK8 数组+链表+红黑树，桶中的结构可能是链表，也可能是红黑树，红黑树是为了提高查找效率。采用CAS+Synchronized保证线程安全。</a:t>
            </a:r>
            <a:endParaRPr lang="zh-CN" altLang="en-US"/>
          </a:p>
        </p:txBody>
      </p:sp>
      <p:pic>
        <p:nvPicPr>
          <p:cNvPr id="4" name="图片 -2147482452"/>
          <p:cNvPicPr>
            <a:picLocks noChangeAspect="1"/>
          </p:cNvPicPr>
          <p:nvPr/>
        </p:nvPicPr>
        <p:blipFill>
          <a:blip r:embed="rId1"/>
          <a:stretch>
            <a:fillRect/>
          </a:stretch>
        </p:blipFill>
        <p:spPr>
          <a:xfrm>
            <a:off x="2433320" y="3815080"/>
            <a:ext cx="3008630" cy="2889250"/>
          </a:xfrm>
          <a:prstGeom prst="rect">
            <a:avLst/>
          </a:prstGeom>
          <a:noFill/>
          <a:ln w="9525">
            <a:noFill/>
          </a:ln>
        </p:spPr>
      </p:pic>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sym typeface="+mn-ea"/>
              </a:rPr>
              <a:t>7</a:t>
            </a:r>
            <a:r>
              <a:rPr lang="zh-CN" altLang="en-US" dirty="0">
                <a:sym typeface="+mn-ea"/>
              </a:rPr>
              <a:t>：</a:t>
            </a:r>
            <a:r>
              <a:rPr lang="en-US" altLang="zh-CN" dirty="0">
                <a:sym typeface="+mn-ea"/>
              </a:rPr>
              <a:t>Map</a:t>
            </a:r>
            <a:r>
              <a:rPr lang="zh-CN" altLang="en-US" dirty="0">
                <a:sym typeface="+mn-ea"/>
              </a:rPr>
              <a:t>接口实现类</a:t>
            </a:r>
            <a:r>
              <a:rPr lang="en-US" altLang="zh-CN" dirty="0">
                <a:sym typeface="+mn-ea"/>
              </a:rPr>
              <a:t>-</a:t>
            </a:r>
            <a:r>
              <a:rPr lang="zh-CN" altLang="en-US" dirty="0">
                <a:cs typeface="微软雅黑 Light" panose="020B0502040204020203" pitchFamily="34" charset="-122"/>
                <a:sym typeface="+mn-ea"/>
              </a:rPr>
              <a:t>Tree</a:t>
            </a:r>
            <a:r>
              <a:rPr lang="en-US" altLang="zh-CN" dirty="0">
                <a:cs typeface="微软雅黑 Light" panose="020B0502040204020203" pitchFamily="34" charset="-122"/>
                <a:sym typeface="+mn-ea"/>
              </a:rPr>
              <a:t>Map</a:t>
            </a:r>
            <a:endParaRPr lang="en-US" altLang="zh-CN" dirty="0">
              <a:sym typeface="+mn-ea"/>
            </a:endParaRPr>
          </a:p>
        </p:txBody>
      </p:sp>
      <p:sp>
        <p:nvSpPr>
          <p:cNvPr id="6" name="内容占位符 5"/>
          <p:cNvSpPr>
            <a:spLocks noGrp="1"/>
          </p:cNvSpPr>
          <p:nvPr>
            <p:ph idx="1"/>
          </p:nvPr>
        </p:nvSpPr>
        <p:spPr>
          <a:xfrm>
            <a:off x="173355" y="683260"/>
            <a:ext cx="11791950" cy="5629275"/>
          </a:xfrm>
        </p:spPr>
        <p:txBody>
          <a:bodyPr>
            <a:normAutofit/>
          </a:bodyPr>
          <a:p>
            <a:r>
              <a:rPr lang="zh-CN" altLang="en-US" sz="2400" dirty="0">
                <a:cs typeface="微软雅黑 Light" panose="020B0502040204020203" pitchFamily="34" charset="-122"/>
                <a:sym typeface="+mn-ea"/>
              </a:rPr>
              <a:t>Tree</a:t>
            </a:r>
            <a:r>
              <a:rPr lang="en-US" altLang="zh-CN" sz="2400" dirty="0">
                <a:cs typeface="微软雅黑 Light" panose="020B0502040204020203" pitchFamily="34" charset="-122"/>
                <a:sym typeface="+mn-ea"/>
              </a:rPr>
              <a:t>Map</a:t>
            </a:r>
            <a:r>
              <a:rPr lang="zh-CN" altLang="en-US" sz="2400" dirty="0">
                <a:solidFill>
                  <a:srgbClr val="FF0000"/>
                </a:solidFill>
                <a:cs typeface="微软雅黑 Light" panose="020B0502040204020203" pitchFamily="34" charset="-122"/>
                <a:sym typeface="+mn-ea"/>
              </a:rPr>
              <a:t>特点：</a:t>
            </a:r>
            <a:r>
              <a:rPr lang="zh-CN" altLang="en-US" sz="2400" dirty="0">
                <a:cs typeface="微软雅黑 Light" panose="020B0502040204020203" pitchFamily="34" charset="-122"/>
                <a:sym typeface="+mn-ea"/>
              </a:rPr>
              <a:t> 可以对</a:t>
            </a:r>
            <a:r>
              <a:rPr lang="en-US" altLang="zh-CN" sz="2400" dirty="0">
                <a:cs typeface="微软雅黑 Light" panose="020B0502040204020203" pitchFamily="34" charset="-122"/>
                <a:sym typeface="+mn-ea"/>
              </a:rPr>
              <a:t>Map</a:t>
            </a:r>
            <a:r>
              <a:rPr lang="zh-CN" altLang="en-US" sz="2400" dirty="0">
                <a:cs typeface="微软雅黑 Light" panose="020B0502040204020203" pitchFamily="34" charset="-122"/>
                <a:sym typeface="+mn-ea"/>
              </a:rPr>
              <a:t>集合中的元素进行排序。</a:t>
            </a:r>
            <a:endParaRPr lang="zh-CN" altLang="en-US" sz="2400" dirty="0">
              <a:cs typeface="微软雅黑 Light" panose="020B0502040204020203" pitchFamily="34" charset="-122"/>
              <a:sym typeface="+mn-ea"/>
            </a:endParaRPr>
          </a:p>
          <a:p>
            <a:pPr lvl="1" algn="l">
              <a:buClrTx/>
              <a:buSzTx/>
            </a:pPr>
            <a:r>
              <a:rPr lang="zh-CN" altLang="en-US" sz="1800" dirty="0">
                <a:cs typeface="微软雅黑 Light" panose="020B0502040204020203" pitchFamily="34" charset="-122"/>
                <a:sym typeface="+mn-ea"/>
              </a:rPr>
              <a:t>1.TreeMap基于红黑树数据结构的实现</a:t>
            </a:r>
            <a:endParaRPr lang="zh-CN" altLang="en-US" sz="1800" dirty="0">
              <a:cs typeface="微软雅黑 Light" panose="020B0502040204020203" pitchFamily="34" charset="-122"/>
              <a:sym typeface="+mn-ea"/>
            </a:endParaRPr>
          </a:p>
          <a:p>
            <a:pPr lvl="1" algn="l">
              <a:buClrTx/>
              <a:buSzTx/>
            </a:pPr>
            <a:r>
              <a:rPr lang="zh-CN" altLang="en-US" sz="1800" dirty="0">
                <a:cs typeface="微软雅黑 Light" panose="020B0502040204020203" pitchFamily="34" charset="-122"/>
                <a:sym typeface="+mn-ea"/>
              </a:rPr>
              <a:t>2.键可以使用Comparable或Comparator接口, 重写compareTo方法来排序。</a:t>
            </a:r>
            <a:endParaRPr lang="zh-CN" altLang="en-US" sz="1800" dirty="0">
              <a:cs typeface="微软雅黑 Light" panose="020B0502040204020203" pitchFamily="34" charset="-122"/>
              <a:sym typeface="+mn-ea"/>
            </a:endParaRPr>
          </a:p>
          <a:p>
            <a:pPr lvl="1" algn="l">
              <a:buClrTx/>
              <a:buSzTx/>
            </a:pPr>
            <a:r>
              <a:rPr lang="zh-CN" altLang="en-US" sz="1800" dirty="0">
                <a:cs typeface="微软雅黑 Light" panose="020B0502040204020203" pitchFamily="34" charset="-122"/>
                <a:sym typeface="+mn-ea"/>
              </a:rPr>
              <a:t>3.自定义的类必须实现接口和重写方法，否则抛异</a:t>
            </a:r>
            <a:endParaRPr lang="zh-CN" altLang="en-US" sz="1800" dirty="0">
              <a:cs typeface="微软雅黑 Light" panose="020B0502040204020203" pitchFamily="34" charset="-122"/>
              <a:sym typeface="+mn-ea"/>
            </a:endParaRPr>
          </a:p>
          <a:p>
            <a:pPr lvl="1" algn="l">
              <a:buClrTx/>
              <a:buSzTx/>
            </a:pPr>
            <a:r>
              <a:rPr lang="zh-CN" altLang="en-US" sz="1800" dirty="0">
                <a:cs typeface="微软雅黑 Light" panose="020B0502040204020203" pitchFamily="34" charset="-122"/>
                <a:sym typeface="+mn-ea"/>
              </a:rPr>
              <a:t>4.Key值不允许重复，如果重复会把原有的value值覆盖。</a:t>
            </a:r>
            <a:endParaRPr lang="zh-CN" altLang="en-US" sz="18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使用元素的自然顺序（字典顺序）进行排序</a:t>
            </a:r>
            <a:r>
              <a:rPr lang="zh-CN" altLang="en-US" sz="2400" dirty="0">
                <a:cs typeface="微软雅黑 Light" panose="020B0502040204020203" pitchFamily="34" charset="-122"/>
              </a:rPr>
              <a:t>：</a:t>
            </a:r>
            <a:endParaRPr lang="en-US" altLang="zh-CN" sz="2000" dirty="0">
              <a:cs typeface="微软雅黑 Light" panose="020B0502040204020203" pitchFamily="34" charset="-122"/>
            </a:endParaRPr>
          </a:p>
          <a:p>
            <a:pPr lvl="1"/>
            <a:r>
              <a:rPr lang="zh-CN" altLang="en-US" sz="1800" dirty="0">
                <a:cs typeface="微软雅黑 Light" panose="020B0502040204020203" pitchFamily="34" charset="-122"/>
                <a:sym typeface="+mn-ea"/>
              </a:rPr>
              <a:t>对象(本身具有比较功能的元素)进行排序</a:t>
            </a:r>
            <a:r>
              <a:rPr lang="zh-CN" altLang="en-US" sz="1800" dirty="0">
                <a:cs typeface="微软雅黑 Light" panose="020B0502040204020203" pitchFamily="34" charset="-122"/>
                <a:sym typeface="Courier New" panose="02070309020205020404" pitchFamily="1" charset="0"/>
              </a:rPr>
              <a:t>。</a:t>
            </a:r>
            <a:endParaRPr lang="zh-CN" altLang="en-US" sz="1800" dirty="0">
              <a:cs typeface="微软雅黑 Light" panose="020B0502040204020203" pitchFamily="34" charset="-122"/>
              <a:sym typeface="Courier New" panose="02070309020205020404" pitchFamily="1" charset="0"/>
            </a:endParaRPr>
          </a:p>
          <a:p>
            <a:pPr lvl="1"/>
            <a:r>
              <a:rPr sz="1800" dirty="0">
                <a:cs typeface="微软雅黑 Light" panose="020B0502040204020203" pitchFamily="34" charset="-122"/>
                <a:sym typeface="+mn-ea"/>
              </a:rPr>
              <a:t>自定义对象（本身没有比较功能的素）进行排序(</a:t>
            </a:r>
            <a:r>
              <a:rPr sz="1800" dirty="0">
                <a:gradFill>
                  <a:gsLst>
                    <a:gs pos="0">
                      <a:srgbClr val="FE4444"/>
                    </a:gs>
                    <a:gs pos="100000">
                      <a:srgbClr val="832B2B"/>
                    </a:gs>
                  </a:gsLst>
                  <a:lin scaled="0"/>
                </a:gradFill>
                <a:cs typeface="微软雅黑 Light" panose="020B0502040204020203" pitchFamily="34" charset="-122"/>
                <a:sym typeface="+mn-ea"/>
              </a:rPr>
              <a:t>要进行比较那就让元素具有比较功能，</a:t>
            </a:r>
            <a:endParaRPr sz="1800" dirty="0">
              <a:gradFill>
                <a:gsLst>
                  <a:gs pos="0">
                    <a:srgbClr val="FE4444"/>
                  </a:gs>
                  <a:gs pos="100000">
                    <a:srgbClr val="832B2B"/>
                  </a:gs>
                </a:gsLst>
                <a:lin scaled="0"/>
              </a:gradFill>
              <a:cs typeface="微软雅黑 Light" panose="020B0502040204020203" pitchFamily="34" charset="-122"/>
              <a:sym typeface="+mn-ea"/>
            </a:endParaRPr>
          </a:p>
          <a:p>
            <a:pPr marL="457200" lvl="1" indent="0">
              <a:buNone/>
            </a:pPr>
            <a:r>
              <a:rPr sz="1800" dirty="0">
                <a:gradFill>
                  <a:gsLst>
                    <a:gs pos="0">
                      <a:srgbClr val="FE4444"/>
                    </a:gs>
                    <a:gs pos="100000">
                      <a:srgbClr val="832B2B"/>
                    </a:gs>
                  </a:gsLst>
                  <a:lin scaled="0"/>
                </a:gradFill>
                <a:cs typeface="微软雅黑 Light" panose="020B0502040204020203" pitchFamily="34" charset="-122"/>
                <a:sym typeface="+mn-ea"/>
              </a:rPr>
              <a:t>    那就要实现Comparable这个接口里compareTo的方法</a:t>
            </a:r>
            <a:r>
              <a:rPr sz="1800" dirty="0">
                <a:cs typeface="微软雅黑 Light" panose="020B0502040204020203" pitchFamily="34" charset="-122"/>
                <a:sym typeface="+mn-ea"/>
              </a:rPr>
              <a:t>)</a:t>
            </a:r>
            <a:endParaRPr sz="1800" dirty="0">
              <a:cs typeface="微软雅黑 Light" panose="020B0502040204020203" pitchFamily="34" charset="-122"/>
              <a:sym typeface="+mn-ea"/>
            </a:endParaRPr>
          </a:p>
          <a:p>
            <a:pPr marL="457200" lvl="1" indent="0">
              <a:buNone/>
            </a:pPr>
            <a:r>
              <a:rPr lang="zh-CN" altLang="en-US" sz="1800" dirty="0">
                <a:cs typeface="微软雅黑 Light" panose="020B0502040204020203" pitchFamily="34" charset="-122"/>
                <a:sym typeface="+mn-ea"/>
              </a:rPr>
              <a:t>使用</a:t>
            </a:r>
            <a:r>
              <a:rPr lang="zh-CN" altLang="en-US" sz="1800" dirty="0">
                <a:sym typeface="+mn-ea"/>
              </a:rPr>
              <a:t>比较器</a:t>
            </a:r>
            <a:r>
              <a:rPr lang="zh-CN" altLang="en-US" sz="1800" dirty="0">
                <a:cs typeface="微软雅黑 Light" panose="020B0502040204020203" pitchFamily="34" charset="-122"/>
                <a:sym typeface="+mn-ea"/>
              </a:rPr>
              <a:t>进行排序</a:t>
            </a:r>
            <a:r>
              <a:rPr lang="zh-CN" altLang="en-US" sz="1800" dirty="0">
                <a:cs typeface="微软雅黑 Light" panose="020B0502040204020203" pitchFamily="34" charset="-122"/>
                <a:sym typeface="+mn-ea"/>
              </a:rPr>
              <a:t>：</a:t>
            </a:r>
            <a:endParaRPr lang="en-US" altLang="zh-CN" sz="1800" dirty="0">
              <a:cs typeface="微软雅黑 Light" panose="020B0502040204020203" pitchFamily="34" charset="-122"/>
            </a:endParaRPr>
          </a:p>
          <a:p>
            <a:pPr lvl="1"/>
            <a:r>
              <a:rPr lang="zh-CN" altLang="en-US" sz="1800" dirty="0">
                <a:solidFill>
                  <a:srgbClr val="FF0000"/>
                </a:solidFill>
                <a:cs typeface="微软雅黑 Light" panose="020B0502040204020203" pitchFamily="34" charset="-122"/>
                <a:sym typeface="+mn-ea"/>
              </a:rPr>
              <a:t>定义一个类实现Comparator接口，覆盖compare方法，将类对象作为参数传递给TreeSet集合的构造方法</a:t>
            </a:r>
            <a:endParaRPr sz="1800" dirty="0">
              <a:cs typeface="微软雅黑 Light" panose="020B0502040204020203" pitchFamily="34" charset="-122"/>
              <a:sym typeface="+mn-ea"/>
            </a:endParaRPr>
          </a:p>
          <a:p>
            <a:pPr marL="457200" lvl="1" indent="0">
              <a:buNone/>
            </a:pPr>
            <a:endParaRPr lang="zh-CN" altLang="en-US" sz="2000" dirty="0">
              <a:cs typeface="微软雅黑 Light" panose="020B0502040204020203" pitchFamily="34" charset="-122"/>
            </a:endParaRPr>
          </a:p>
          <a:p>
            <a:pPr marL="457200" lvl="1" indent="0">
              <a:buNone/>
            </a:pPr>
            <a:endParaRPr lang="zh-CN" altLang="en-US" sz="2000" dirty="0">
              <a:cs typeface="微软雅黑 Light" panose="020B0502040204020203" pitchFamily="34" charset="-122"/>
            </a:endParaRP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8</a:t>
            </a:r>
            <a:r>
              <a:rPr lang="zh-CN" altLang="en-US" dirty="0">
                <a:sym typeface="+mn-ea"/>
              </a:rPr>
              <a:t>：</a:t>
            </a:r>
            <a:r>
              <a:rPr lang="en-US" altLang="zh-CN" dirty="0" err="1">
                <a:sym typeface="+mn-ea"/>
              </a:rPr>
              <a:t>Properites</a:t>
            </a:r>
            <a:r>
              <a:rPr lang="zh-CN" altLang="en-US" dirty="0">
                <a:sym typeface="+mn-ea"/>
              </a:rPr>
              <a:t>类重要方法</a:t>
            </a:r>
            <a:endParaRPr lang="zh-CN" altLang="en-US" dirty="0"/>
          </a:p>
        </p:txBody>
      </p:sp>
      <p:sp>
        <p:nvSpPr>
          <p:cNvPr id="3" name="内容占位符 2"/>
          <p:cNvSpPr>
            <a:spLocks noGrp="1"/>
          </p:cNvSpPr>
          <p:nvPr>
            <p:ph idx="1"/>
          </p:nvPr>
        </p:nvSpPr>
        <p:spPr>
          <a:xfrm>
            <a:off x="186690" y="692785"/>
            <a:ext cx="12005310" cy="5655310"/>
          </a:xfrm>
        </p:spPr>
        <p:txBody>
          <a:bodyPr>
            <a:normAutofit/>
          </a:bodyPr>
          <a:lstStyle/>
          <a:p>
            <a:pPr>
              <a:lnSpc>
                <a:spcPct val="140000"/>
              </a:lnSpc>
            </a:pPr>
            <a:r>
              <a:rPr lang="en-US" sz="2400"/>
              <a:t>P</a:t>
            </a:r>
            <a:r>
              <a:rPr sz="2400"/>
              <a:t>roperties</a:t>
            </a:r>
            <a:r>
              <a:rPr lang="zh-CN" altLang="en-US" sz="2400" dirty="0">
                <a:sym typeface="+mn-ea"/>
              </a:rPr>
              <a:t>类</a:t>
            </a:r>
            <a:r>
              <a:rPr sz="2400">
                <a:sym typeface="+mn-ea"/>
              </a:rPr>
              <a:t>继承于 Hashtable。</a:t>
            </a:r>
            <a:endParaRPr sz="2400">
              <a:sym typeface="+mn-ea"/>
            </a:endParaRPr>
          </a:p>
          <a:p>
            <a:pPr>
              <a:lnSpc>
                <a:spcPct val="140000"/>
              </a:lnSpc>
            </a:pPr>
            <a:endParaRPr sz="2400">
              <a:sym typeface="+mn-ea"/>
            </a:endParaRPr>
          </a:p>
          <a:p>
            <a:pPr>
              <a:lnSpc>
                <a:spcPct val="140000"/>
              </a:lnSpc>
            </a:pPr>
            <a:r>
              <a:rPr lang="zh-CN" sz="2400">
                <a:sym typeface="+mn-ea"/>
              </a:rPr>
              <a:t>特点：</a:t>
            </a:r>
            <a:endParaRPr lang="zh-CN" sz="2400">
              <a:sym typeface="+mn-ea"/>
            </a:endParaRPr>
          </a:p>
          <a:p>
            <a:pPr lvl="1" algn="l">
              <a:buClrTx/>
              <a:buSzTx/>
            </a:pPr>
            <a:r>
              <a:rPr lang="zh-CN" altLang="en-US" sz="1800" dirty="0">
                <a:cs typeface="微软雅黑 Light" panose="020B0502040204020203" pitchFamily="34" charset="-122"/>
                <a:sym typeface="+mn-ea"/>
              </a:rPr>
              <a:t>1.Properites类是Hashtable类的子类，所以也间接地实现了Map接口</a:t>
            </a:r>
            <a:endParaRPr lang="zh-CN" altLang="en-US" sz="1800" dirty="0">
              <a:cs typeface="微软雅黑 Light" panose="020B0502040204020203" pitchFamily="34" charset="-122"/>
              <a:sym typeface="+mn-ea"/>
            </a:endParaRPr>
          </a:p>
          <a:p>
            <a:pPr lvl="1" algn="l">
              <a:buClrTx/>
              <a:buSzTx/>
            </a:pPr>
            <a:r>
              <a:rPr lang="zh-CN" altLang="en-US" sz="1800" dirty="0">
                <a:cs typeface="微软雅黑 Light" panose="020B0502040204020203" pitchFamily="34" charset="-122"/>
              </a:rPr>
              <a:t>2.在实际应用中，常使用Properties类对属性文件进行处理 eg:数据库账户名和密码</a:t>
            </a:r>
            <a:endParaRPr lang="zh-CN" altLang="en-US" sz="1800" dirty="0">
              <a:cs typeface="微软雅黑 Light" panose="020B0502040204020203" pitchFamily="34" charset="-122"/>
            </a:endParaRPr>
          </a:p>
          <a:p>
            <a:pPr lvl="1" algn="l">
              <a:buClrTx/>
              <a:buSzTx/>
            </a:pPr>
            <a:r>
              <a:rPr lang="zh-CN" altLang="en-US" sz="1800" dirty="0">
                <a:cs typeface="微软雅黑 Light" panose="020B0502040204020203" pitchFamily="34" charset="-122"/>
              </a:rPr>
              <a:t>3.键值对都是字符串   </a:t>
            </a:r>
            <a:endParaRPr lang="zh-CN" altLang="en-US" sz="1800" dirty="0">
              <a:cs typeface="微软雅黑 Light" panose="020B0502040204020203" pitchFamily="34" charset="-122"/>
            </a:endParaRPr>
          </a:p>
          <a:p>
            <a:pPr marL="228600" lvl="1" algn="l">
              <a:lnSpc>
                <a:spcPct val="170000"/>
              </a:lnSpc>
              <a:spcBef>
                <a:spcPts val="1000"/>
              </a:spcBef>
              <a:buClrTx/>
              <a:buSzTx/>
            </a:pPr>
            <a:r>
              <a:rPr lang="zh-CN" sz="2400"/>
              <a:t>除了从Hashtable中所定义的方法，Properties定义了以下方法：</a:t>
            </a:r>
            <a:endParaRPr lang="zh-CN" sz="2400"/>
          </a:p>
        </p:txBody>
      </p:sp>
      <p:graphicFrame>
        <p:nvGraphicFramePr>
          <p:cNvPr id="9" name="表格 8"/>
          <p:cNvGraphicFramePr>
            <a:graphicFrameLocks noGrp="1"/>
          </p:cNvGraphicFramePr>
          <p:nvPr>
            <p:custDataLst>
              <p:tags r:id="rId1"/>
            </p:custDataLst>
          </p:nvPr>
        </p:nvGraphicFramePr>
        <p:xfrm>
          <a:off x="183396" y="4739440"/>
          <a:ext cx="11817350" cy="1974850"/>
        </p:xfrm>
        <a:graphic>
          <a:graphicData uri="http://schemas.openxmlformats.org/drawingml/2006/table">
            <a:tbl>
              <a:tblPr firstRow="1" bandRow="1">
                <a:tableStyleId>{93296810-A885-4BE3-A3E7-6D5BEEA58F35}</a:tableStyleId>
              </a:tblPr>
              <a:tblGrid>
                <a:gridCol w="5671820"/>
                <a:gridCol w="6145530"/>
              </a:tblGrid>
              <a:tr h="365760">
                <a:tc>
                  <a:txBody>
                    <a:bodyPr/>
                    <a:p>
                      <a:pPr algn="ctr"/>
                      <a:r>
                        <a:rPr lang="zh-CN" altLang="en-US" sz="1800" dirty="0">
                          <a:latin typeface="微软雅黑" panose="020B0503020204020204" pitchFamily="34" charset="-122"/>
                          <a:ea typeface="微软雅黑" panose="020B0503020204020204" pitchFamily="34" charset="-122"/>
                        </a:rPr>
                        <a:t>方法</a:t>
                      </a:r>
                      <a:endParaRPr lang="zh-CN" altLang="en-US" sz="1800" dirty="0">
                        <a:latin typeface="微软雅黑" panose="020B0503020204020204" pitchFamily="34" charset="-122"/>
                        <a:ea typeface="微软雅黑" panose="020B0503020204020204" pitchFamily="34" charset="-122"/>
                      </a:endParaRPr>
                    </a:p>
                  </a:txBody>
                  <a:tcPr anchor="ctr"/>
                </a:tc>
                <a:tc>
                  <a:txBody>
                    <a:bodyPr/>
                    <a:p>
                      <a:pPr algn="ctr"/>
                      <a:r>
                        <a:rPr lang="zh-CN" altLang="en-US" sz="1800" dirty="0">
                          <a:latin typeface="微软雅黑" panose="020B0503020204020204" pitchFamily="34" charset="-122"/>
                          <a:ea typeface="微软雅黑" panose="020B0503020204020204" pitchFamily="34" charset="-122"/>
                        </a:rPr>
                        <a:t>功能</a:t>
                      </a:r>
                      <a:endParaRPr lang="zh-CN" altLang="en-US" sz="1800" dirty="0">
                        <a:latin typeface="微软雅黑" panose="020B0503020204020204" pitchFamily="34" charset="-122"/>
                        <a:ea typeface="微软雅黑" panose="020B0503020204020204" pitchFamily="34" charset="-122"/>
                      </a:endParaRPr>
                    </a:p>
                  </a:txBody>
                  <a:tcPr anchor="ctr"/>
                </a:tc>
              </a:tr>
              <a:tr h="365760">
                <a:tc>
                  <a:txBody>
                    <a:bodyPr/>
                    <a:p>
                      <a:r>
                        <a:rPr lang="en-US" altLang="zh-CN" dirty="0">
                          <a:latin typeface="微软雅黑" panose="020B0503020204020204" pitchFamily="34" charset="-122"/>
                          <a:ea typeface="微软雅黑" panose="020B0503020204020204" pitchFamily="34" charset="-122"/>
                        </a:rPr>
                        <a:t>public Object setProperty(String key,String value)</a:t>
                      </a:r>
                      <a:endParaRPr lang="en-US" altLang="zh-CN" dirty="0">
                        <a:latin typeface="微软雅黑" panose="020B0503020204020204" pitchFamily="34" charset="-122"/>
                        <a:ea typeface="微软雅黑" panose="020B0503020204020204" pitchFamily="34" charset="-122"/>
                      </a:endParaRPr>
                    </a:p>
                  </a:txBody>
                  <a:tcPr/>
                </a:tc>
                <a:tc>
                  <a:txBody>
                    <a:bodyPr/>
                    <a:p>
                      <a:r>
                        <a:rPr sz="1800" kern="1200" dirty="0">
                          <a:effectLst/>
                          <a:latin typeface="微软雅黑" panose="020B0503020204020204" pitchFamily="34" charset="-122"/>
                          <a:ea typeface="微软雅黑" panose="020B0503020204020204" pitchFamily="34" charset="-122"/>
                        </a:rPr>
                        <a:t>key - 要放入此属性列表的关键字  value - 对应的值为 key </a:t>
                      </a:r>
                      <a:endParaRPr sz="1800" kern="1200" dirty="0">
                        <a:effectLst/>
                        <a:latin typeface="微软雅黑" panose="020B0503020204020204" pitchFamily="34" charset="-122"/>
                        <a:ea typeface="微软雅黑" panose="020B0503020204020204" pitchFamily="34" charset="-122"/>
                      </a:endParaRPr>
                    </a:p>
                  </a:txBody>
                  <a:tcPr/>
                </a:tc>
              </a:tr>
              <a:tr h="365760">
                <a:tc>
                  <a:txBody>
                    <a:bodyPr/>
                    <a:p>
                      <a:r>
                        <a:rPr lang="en-US" altLang="zh-CN">
                          <a:latin typeface="微软雅黑" panose="020B0503020204020204" pitchFamily="34" charset="-122"/>
                          <a:ea typeface="微软雅黑" panose="020B0503020204020204" pitchFamily="34" charset="-122"/>
                        </a:rPr>
                        <a:t>public String getProperty(String key)</a:t>
                      </a:r>
                      <a:endParaRPr lang="en-US" altLang="zh-CN">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a:t>
                      </a:r>
                      <a:r>
                        <a:rPr dirty="0">
                          <a:latin typeface="微软雅黑" panose="020B0503020204020204" pitchFamily="34" charset="-122"/>
                          <a:ea typeface="微软雅黑" panose="020B0503020204020204" pitchFamily="34" charset="-122"/>
                        </a:rPr>
                        <a:t>属性列表中具有指定键值的值</a:t>
                      </a:r>
                      <a:endParaRPr dirty="0">
                        <a:latin typeface="微软雅黑" panose="020B0503020204020204" pitchFamily="34" charset="-122"/>
                        <a:ea typeface="微软雅黑" panose="020B0503020204020204" pitchFamily="34" charset="-122"/>
                      </a:endParaRPr>
                    </a:p>
                  </a:txBody>
                  <a:tcPr/>
                </a:tc>
              </a:tr>
              <a:tr h="365760">
                <a:tc>
                  <a:txBody>
                    <a:bodyPr/>
                    <a:p>
                      <a:r>
                        <a:rPr lang="en-US" altLang="zh-CN">
                          <a:latin typeface="微软雅黑" panose="020B0503020204020204" pitchFamily="34" charset="-122"/>
                          <a:ea typeface="微软雅黑" panose="020B0503020204020204" pitchFamily="34" charset="-122"/>
                        </a:rPr>
                        <a:t>public void load(InputStream inStream)</a:t>
                      </a:r>
                      <a:endParaRPr lang="en-US" altLang="zh-CN">
                        <a:latin typeface="微软雅黑" panose="020B0503020204020204" pitchFamily="34" charset="-122"/>
                        <a:ea typeface="微软雅黑" panose="020B0503020204020204" pitchFamily="34" charset="-122"/>
                      </a:endParaRPr>
                    </a:p>
                  </a:txBody>
                  <a:tcPr/>
                </a:tc>
                <a:tc>
                  <a:txBody>
                    <a:bodyPr/>
                    <a:p>
                      <a:r>
                        <a:rPr dirty="0">
                          <a:latin typeface="微软雅黑" panose="020B0503020204020204" pitchFamily="34" charset="-122"/>
                          <a:ea typeface="微软雅黑" panose="020B0503020204020204" pitchFamily="34" charset="-122"/>
                        </a:rPr>
                        <a:t>输入字节流读取属性列表（键和元素对）。 </a:t>
                      </a:r>
                      <a:endParaRPr dirty="0">
                        <a:latin typeface="微软雅黑" panose="020B0503020204020204" pitchFamily="34" charset="-122"/>
                        <a:ea typeface="微软雅黑" panose="020B0503020204020204" pitchFamily="34" charset="-122"/>
                      </a:endParaRPr>
                    </a:p>
                  </a:txBody>
                  <a:tcPr/>
                </a:tc>
              </a:tr>
              <a:tr h="511810">
                <a:tc>
                  <a:txBody>
                    <a:bodyPr/>
                    <a:p>
                      <a:pPr>
                        <a:buNone/>
                      </a:pPr>
                      <a:r>
                        <a:rPr lang="en-US" altLang="zh-CN">
                          <a:latin typeface="微软雅黑" panose="020B0503020204020204" pitchFamily="34" charset="-122"/>
                          <a:ea typeface="微软雅黑" panose="020B0503020204020204" pitchFamily="34" charset="-122"/>
                        </a:rPr>
                        <a:t>public Set&lt;String&gt; stringPropertyNames()</a:t>
                      </a:r>
                      <a:endParaRPr lang="en-US" altLang="zh-CN">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返回此属性列表中的一组键</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pic>
        <p:nvPicPr>
          <p:cNvPr id="4" name="图片 -2147482450"/>
          <p:cNvPicPr>
            <a:picLocks noChangeAspect="1"/>
          </p:cNvPicPr>
          <p:nvPr/>
        </p:nvPicPr>
        <p:blipFill>
          <a:blip r:embed="rId2"/>
          <a:stretch>
            <a:fillRect/>
          </a:stretch>
        </p:blipFill>
        <p:spPr>
          <a:xfrm>
            <a:off x="2623820" y="1241425"/>
            <a:ext cx="6944360" cy="1019810"/>
          </a:xfrm>
          <a:prstGeom prst="rect">
            <a:avLst/>
          </a:prstGeom>
          <a:noFill/>
          <a:ln w="9525">
            <a:noFill/>
          </a:ln>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t>知识点</a:t>
            </a:r>
            <a:r>
              <a:rPr lang="en-US" altLang="zh-CN" sz="3200" dirty="0"/>
              <a:t>1</a:t>
            </a:r>
            <a:r>
              <a:rPr lang="zh-CN" altLang="en-US" sz="3200" dirty="0"/>
              <a:t>：</a:t>
            </a:r>
            <a:r>
              <a:rPr lang="zh-CN" altLang="en-US" sz="3200" dirty="0">
                <a:sym typeface="+mn-ea"/>
              </a:rPr>
              <a:t>集合类介绍</a:t>
            </a:r>
            <a:endParaRPr lang="zh-CN" altLang="en-US" sz="3200" dirty="0"/>
          </a:p>
        </p:txBody>
      </p:sp>
      <p:sp>
        <p:nvSpPr>
          <p:cNvPr id="3" name="内容占位符 2"/>
          <p:cNvSpPr>
            <a:spLocks noGrp="1"/>
          </p:cNvSpPr>
          <p:nvPr>
            <p:ph idx="1"/>
          </p:nvPr>
        </p:nvSpPr>
        <p:spPr/>
        <p:txBody>
          <a:bodyPr>
            <a:normAutofit lnSpcReduction="10000"/>
          </a:bodyPr>
          <a:lstStyle/>
          <a:p>
            <a:r>
              <a:rPr lang="zh-CN" altLang="en-US" sz="2400" dirty="0">
                <a:sym typeface="+mn-ea"/>
              </a:rPr>
              <a:t>为什么出现集合类</a:t>
            </a:r>
            <a:r>
              <a:rPr lang="zh-CN" altLang="en-US" sz="2400" dirty="0"/>
              <a:t>：</a:t>
            </a:r>
            <a:endParaRPr lang="en-US" altLang="zh-CN" sz="2400" dirty="0"/>
          </a:p>
          <a:p>
            <a:pPr lvl="1"/>
            <a:r>
              <a:rPr lang="zh-CN" altLang="en-US" sz="2000" dirty="0">
                <a:sym typeface="+mn-ea"/>
              </a:rPr>
              <a:t>面向对象语言对事物的体现都是以对象的形式，所以为了方便对多个对象的操作，就对对象进行存储，集合就是存储对象最常用的一种方式</a:t>
            </a:r>
            <a:endParaRPr lang="en-US" altLang="zh-CN" sz="2000" dirty="0"/>
          </a:p>
          <a:p>
            <a:r>
              <a:rPr lang="zh-CN" altLang="en-US" sz="2400" dirty="0">
                <a:sym typeface="+mn-ea"/>
              </a:rPr>
              <a:t>数组和集合类同是容器，有何不同</a:t>
            </a:r>
            <a:endParaRPr lang="en-US" altLang="zh-CN" sz="2400" dirty="0"/>
          </a:p>
          <a:p>
            <a:pPr lvl="1"/>
            <a:r>
              <a:rPr lang="zh-CN" altLang="en-US" sz="2000">
                <a:sym typeface="+mn-ea"/>
              </a:rPr>
              <a:t>数组和集合类都是容器。</a:t>
            </a:r>
            <a:endParaRPr lang="zh-CN" altLang="en-US" sz="2000" dirty="0">
              <a:sym typeface="+mn-ea"/>
            </a:endParaRPr>
          </a:p>
          <a:p>
            <a:pPr lvl="1"/>
            <a:r>
              <a:rPr lang="zh-CN" altLang="en-US" sz="2000" dirty="0">
                <a:solidFill>
                  <a:srgbClr val="FF0000"/>
                </a:solidFill>
                <a:sym typeface="+mn-ea"/>
              </a:rPr>
              <a:t>数组长度是固定的；集合长度是可变的。</a:t>
            </a:r>
            <a:endParaRPr lang="zh-CN" altLang="en-US" sz="2000" dirty="0">
              <a:solidFill>
                <a:srgbClr val="FF0000"/>
              </a:solidFill>
              <a:sym typeface="+mn-ea"/>
            </a:endParaRPr>
          </a:p>
          <a:p>
            <a:pPr lvl="1"/>
            <a:r>
              <a:rPr lang="zh-CN" altLang="en-US" sz="2000" dirty="0">
                <a:solidFill>
                  <a:srgbClr val="FF0000"/>
                </a:solidFill>
                <a:sym typeface="+mn-ea"/>
              </a:rPr>
              <a:t>数组中可以存储基本数据类型和引用数据类型，集合只能存储对象。</a:t>
            </a:r>
            <a:endParaRPr lang="zh-CN" altLang="en-US" sz="2000" dirty="0">
              <a:solidFill>
                <a:srgbClr val="FF0000"/>
              </a:solidFill>
              <a:sym typeface="+mn-ea"/>
            </a:endParaRPr>
          </a:p>
          <a:p>
            <a:pPr lvl="1"/>
            <a:r>
              <a:rPr lang="zh-CN" altLang="en-US" sz="2000">
                <a:sym typeface="+mn-ea"/>
              </a:rPr>
              <a:t>数组中存储数据类型是单一的，集合中可以存储任意类型的对象。</a:t>
            </a:r>
            <a:endParaRPr lang="en-US" altLang="zh-CN" sz="2000" dirty="0"/>
          </a:p>
          <a:p>
            <a:r>
              <a:rPr lang="zh-CN" altLang="en-US" sz="2400" dirty="0">
                <a:sym typeface="+mn-ea"/>
              </a:rPr>
              <a:t>集合类的特点</a:t>
            </a:r>
            <a:endParaRPr lang="en-US" altLang="zh-CN" sz="2400" dirty="0"/>
          </a:p>
          <a:p>
            <a:pPr lvl="1"/>
            <a:r>
              <a:rPr lang="zh-CN" altLang="en-US" sz="2000" dirty="0">
                <a:sym typeface="+mn-ea"/>
              </a:rPr>
              <a:t>集合只用于存储对象，集合长度是可变的，</a:t>
            </a:r>
            <a:r>
              <a:rPr lang="zh-CN" altLang="en-US" sz="2000" dirty="0">
                <a:solidFill>
                  <a:srgbClr val="FF0000"/>
                </a:solidFill>
                <a:sym typeface="+mn-ea"/>
              </a:rPr>
              <a:t>集合可以存储不同类型的对象。</a:t>
            </a:r>
            <a:endParaRPr lang="zh-CN" altLang="en-US" sz="2000" dirty="0"/>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p:nvPr>
            <p:ph type="title"/>
          </p:nvPr>
        </p:nvSpPr>
        <p:spPr/>
        <p:txBody>
          <a:bodyPr>
            <a:normAutofit/>
          </a:bodyPr>
          <a:p>
            <a:r>
              <a:rPr lang="zh-CN" altLang="en-US" dirty="0">
                <a:sym typeface="+mn-ea"/>
              </a:rPr>
              <a:t>知识点</a:t>
            </a:r>
            <a:r>
              <a:rPr lang="en-US" altLang="zh-CN" dirty="0">
                <a:sym typeface="+mn-ea"/>
              </a:rPr>
              <a:t>8</a:t>
            </a:r>
            <a:r>
              <a:rPr lang="zh-CN" altLang="en-US" dirty="0">
                <a:sym typeface="+mn-ea"/>
              </a:rPr>
              <a:t>：</a:t>
            </a:r>
            <a:r>
              <a:rPr lang="en-US" altLang="zh-CN" dirty="0" err="1">
                <a:sym typeface="+mn-ea"/>
              </a:rPr>
              <a:t>Properites</a:t>
            </a:r>
            <a:r>
              <a:rPr lang="zh-CN" altLang="en-US" dirty="0">
                <a:sym typeface="+mn-ea"/>
              </a:rPr>
              <a:t>类重要方法</a:t>
            </a:r>
            <a:r>
              <a:rPr lang="en-US" altLang="zh-CN" dirty="0">
                <a:sym typeface="+mn-ea"/>
              </a:rPr>
              <a:t>-</a:t>
            </a:r>
            <a:r>
              <a:rPr lang="zh-CN" altLang="en-US" dirty="0">
                <a:sym typeface="+mn-ea"/>
              </a:rPr>
              <a:t>案例</a:t>
            </a:r>
            <a:endParaRPr lang="zh-CN" altLang="en-US" dirty="0">
              <a:sym typeface="+mn-ea"/>
            </a:endParaRPr>
          </a:p>
        </p:txBody>
      </p:sp>
      <p:pic>
        <p:nvPicPr>
          <p:cNvPr id="9" name="图片 8"/>
          <p:cNvPicPr>
            <a:picLocks noChangeAspect="1"/>
          </p:cNvPicPr>
          <p:nvPr/>
        </p:nvPicPr>
        <p:blipFill>
          <a:blip r:embed="rId1"/>
          <a:stretch>
            <a:fillRect/>
          </a:stretch>
        </p:blipFill>
        <p:spPr>
          <a:xfrm>
            <a:off x="502920" y="1526540"/>
            <a:ext cx="10684510" cy="3974465"/>
          </a:xfrm>
          <a:prstGeom prst="rect">
            <a:avLst/>
          </a:prstGeom>
        </p:spPr>
      </p:pic>
      <p:sp>
        <p:nvSpPr>
          <p:cNvPr id="10" name="矩形 9"/>
          <p:cNvSpPr/>
          <p:nvPr/>
        </p:nvSpPr>
        <p:spPr>
          <a:xfrm>
            <a:off x="294005" y="1290955"/>
            <a:ext cx="11234420" cy="4438015"/>
          </a:xfrm>
          <a:prstGeom prst="rect">
            <a:avLst/>
          </a:prstGeom>
          <a:noFill/>
          <a:ln w="57150">
            <a:solidFill>
              <a:schemeClr val="accent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本节总结提问</a:t>
            </a:r>
            <a:r>
              <a:rPr lang="en-US" altLang="zh-CN" dirty="0"/>
              <a:t>【</a:t>
            </a:r>
            <a:r>
              <a:rPr lang="zh-CN" altLang="en-US" dirty="0"/>
              <a:t>集合接口</a:t>
            </a:r>
            <a:r>
              <a:rPr lang="en-US" altLang="zh-CN" dirty="0"/>
              <a:t>】</a:t>
            </a:r>
            <a:endParaRPr lang="zh-CN" altLang="en-US" dirty="0"/>
          </a:p>
        </p:txBody>
      </p:sp>
      <p:sp>
        <p:nvSpPr>
          <p:cNvPr id="3" name="内容占位符 2"/>
          <p:cNvSpPr>
            <a:spLocks noGrp="1"/>
          </p:cNvSpPr>
          <p:nvPr>
            <p:ph idx="1"/>
          </p:nvPr>
        </p:nvSpPr>
        <p:spPr/>
        <p:txBody>
          <a:bodyPr/>
          <a:lstStyle/>
          <a:p>
            <a:r>
              <a:rPr lang="en-US" dirty="0"/>
              <a:t>List</a:t>
            </a:r>
            <a:r>
              <a:rPr lang="zh-CN" altLang="en-US" dirty="0"/>
              <a:t>有哪些实现类，各自有什么特点？</a:t>
            </a:r>
            <a:endParaRPr lang="en-US" altLang="zh-CN" dirty="0"/>
          </a:p>
          <a:p>
            <a:r>
              <a:rPr lang="en-US" altLang="zh-CN" dirty="0"/>
              <a:t>Map</a:t>
            </a:r>
            <a:r>
              <a:rPr lang="zh-CN" altLang="en-US" dirty="0"/>
              <a:t>有哪些实现类，各自</a:t>
            </a:r>
            <a:r>
              <a:rPr lang="zh-CN" altLang="en-US" dirty="0"/>
              <a:t>有什么特点？</a:t>
            </a:r>
            <a:endParaRPr lang="en-US" altLang="zh-CN" dirty="0"/>
          </a:p>
          <a:p>
            <a:endParaRPr lang="en-US" altLang="zh-CN" dirty="0"/>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4188" y="881"/>
            <a:ext cx="11573813" cy="849126"/>
          </a:xfrm>
        </p:spPr>
        <p:txBody>
          <a:bodyPr>
            <a:normAutofit/>
          </a:bodyPr>
          <a:lstStyle/>
          <a:p>
            <a:r>
              <a:rPr lang="zh-CN" altLang="en-US" dirty="0"/>
              <a:t>知识点</a:t>
            </a:r>
            <a:r>
              <a:rPr lang="en-US" altLang="zh-CN" dirty="0"/>
              <a:t>2</a:t>
            </a:r>
            <a:r>
              <a:rPr lang="zh-CN" altLang="en-US" dirty="0"/>
              <a:t>：</a:t>
            </a:r>
            <a:r>
              <a:rPr lang="zh-CN" altLang="en-US" dirty="0">
                <a:sym typeface="+mn-ea"/>
              </a:rPr>
              <a:t>集合类图</a:t>
            </a:r>
            <a:endParaRPr lang="zh-CN" altLang="en-US" dirty="0"/>
          </a:p>
        </p:txBody>
      </p:sp>
      <p:sp>
        <p:nvSpPr>
          <p:cNvPr id="3" name="内容占位符 2"/>
          <p:cNvSpPr>
            <a:spLocks noGrp="1"/>
          </p:cNvSpPr>
          <p:nvPr>
            <p:ph idx="1"/>
          </p:nvPr>
        </p:nvSpPr>
        <p:spPr>
          <a:xfrm>
            <a:off x="265945" y="704737"/>
            <a:ext cx="11792070" cy="5448937"/>
          </a:xfrm>
        </p:spPr>
        <p:txBody>
          <a:bodyPr/>
          <a:lstStyle/>
          <a:p>
            <a:r>
              <a:rPr lang="zh-CN" altLang="en-US" sz="2000" dirty="0"/>
              <a:t>下图简要描述了集合框架的组成</a:t>
            </a:r>
            <a:r>
              <a:rPr lang="zh-CN" altLang="en-US" dirty="0"/>
              <a:t>：</a:t>
            </a:r>
            <a:endParaRPr lang="zh-CN" altLang="en-US" dirty="0"/>
          </a:p>
        </p:txBody>
      </p:sp>
      <p:sp>
        <p:nvSpPr>
          <p:cNvPr id="6" name="圆角矩形 5"/>
          <p:cNvSpPr/>
          <p:nvPr/>
        </p:nvSpPr>
        <p:spPr>
          <a:xfrm>
            <a:off x="5581757" y="653404"/>
            <a:ext cx="2205111" cy="651590"/>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Iterable</a:t>
            </a:r>
            <a:endParaRPr lang="zh-CN" altLang="en-US" sz="2000" dirty="0">
              <a:latin typeface="微软雅黑" panose="020B0503020204020204" pitchFamily="34" charset="-122"/>
              <a:ea typeface="微软雅黑" panose="020B0503020204020204" pitchFamily="34" charset="-122"/>
            </a:endParaRPr>
          </a:p>
        </p:txBody>
      </p:sp>
      <p:sp>
        <p:nvSpPr>
          <p:cNvPr id="14" name="圆角矩形 13"/>
          <p:cNvSpPr/>
          <p:nvPr/>
        </p:nvSpPr>
        <p:spPr>
          <a:xfrm>
            <a:off x="9756314" y="1949691"/>
            <a:ext cx="2205111" cy="651590"/>
          </a:xfrm>
          <a:prstGeom prst="roundRect">
            <a:avLst/>
          </a:prstGeom>
          <a:solidFill>
            <a:srgbClr val="E54958"/>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Map</a:t>
            </a:r>
            <a:endParaRPr lang="zh-CN" altLang="en-US" sz="2000" dirty="0">
              <a:latin typeface="微软雅黑" panose="020B0503020204020204" pitchFamily="34" charset="-122"/>
              <a:ea typeface="微软雅黑" panose="020B0503020204020204" pitchFamily="34" charset="-122"/>
            </a:endParaRPr>
          </a:p>
        </p:txBody>
      </p:sp>
      <p:sp>
        <p:nvSpPr>
          <p:cNvPr id="15" name="圆角矩形 14"/>
          <p:cNvSpPr/>
          <p:nvPr/>
        </p:nvSpPr>
        <p:spPr>
          <a:xfrm>
            <a:off x="8475003" y="3333382"/>
            <a:ext cx="1490134" cy="651590"/>
          </a:xfrm>
          <a:prstGeom prst="roundRect">
            <a:avLst/>
          </a:prstGeom>
          <a:solidFill>
            <a:srgbClr val="E54958"/>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HashMap</a:t>
            </a:r>
            <a:endParaRPr lang="zh-CN" altLang="en-US" sz="2000" dirty="0">
              <a:latin typeface="微软雅黑" panose="020B0503020204020204" pitchFamily="34" charset="-122"/>
              <a:ea typeface="微软雅黑" panose="020B0503020204020204" pitchFamily="34" charset="-122"/>
            </a:endParaRPr>
          </a:p>
        </p:txBody>
      </p:sp>
      <p:sp>
        <p:nvSpPr>
          <p:cNvPr id="17" name="圆角矩形 16"/>
          <p:cNvSpPr/>
          <p:nvPr/>
        </p:nvSpPr>
        <p:spPr>
          <a:xfrm>
            <a:off x="10465611" y="3333382"/>
            <a:ext cx="1490134" cy="651590"/>
          </a:xfrm>
          <a:prstGeom prst="roundRect">
            <a:avLst/>
          </a:prstGeom>
          <a:solidFill>
            <a:srgbClr val="E54958"/>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TreeMap</a:t>
            </a:r>
            <a:endParaRPr lang="zh-CN" altLang="en-US" sz="2000" dirty="0">
              <a:latin typeface="微软雅黑" panose="020B0503020204020204" pitchFamily="34" charset="-122"/>
              <a:ea typeface="微软雅黑" panose="020B0503020204020204" pitchFamily="34" charset="-122"/>
            </a:endParaRPr>
          </a:p>
        </p:txBody>
      </p:sp>
      <p:sp>
        <p:nvSpPr>
          <p:cNvPr id="19" name="圆角矩形 18"/>
          <p:cNvSpPr/>
          <p:nvPr/>
        </p:nvSpPr>
        <p:spPr>
          <a:xfrm>
            <a:off x="8475019" y="4563198"/>
            <a:ext cx="2250832" cy="651590"/>
          </a:xfrm>
          <a:prstGeom prst="roundRect">
            <a:avLst/>
          </a:prstGeom>
          <a:solidFill>
            <a:srgbClr val="E54958"/>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LinkedHashMap</a:t>
            </a:r>
            <a:endParaRPr lang="zh-CN" altLang="en-US" sz="20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383665" y="1784350"/>
            <a:ext cx="6833870" cy="4552950"/>
            <a:chOff x="872711" y="2013410"/>
            <a:chExt cx="5357112" cy="4553057"/>
          </a:xfrm>
        </p:grpSpPr>
        <p:sp>
          <p:nvSpPr>
            <p:cNvPr id="7" name="圆角矩形 6"/>
            <p:cNvSpPr/>
            <p:nvPr/>
          </p:nvSpPr>
          <p:spPr>
            <a:xfrm>
              <a:off x="3106061" y="2013410"/>
              <a:ext cx="2205111" cy="651590"/>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Collection</a:t>
              </a:r>
              <a:endParaRPr lang="zh-CN" altLang="en-US" sz="2000" dirty="0">
                <a:latin typeface="微软雅黑" panose="020B0503020204020204" pitchFamily="34" charset="-122"/>
                <a:ea typeface="微软雅黑" panose="020B0503020204020204" pitchFamily="34" charset="-122"/>
              </a:endParaRPr>
            </a:p>
          </p:txBody>
        </p:sp>
        <p:sp>
          <p:nvSpPr>
            <p:cNvPr id="8" name="圆角矩形 7"/>
            <p:cNvSpPr/>
            <p:nvPr/>
          </p:nvSpPr>
          <p:spPr>
            <a:xfrm>
              <a:off x="5143320" y="3411713"/>
              <a:ext cx="1046681" cy="468641"/>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Set</a:t>
              </a:r>
              <a:endParaRPr lang="zh-CN" altLang="en-US" sz="2000" dirty="0">
                <a:latin typeface="微软雅黑" panose="020B0503020204020204" pitchFamily="34" charset="-122"/>
                <a:ea typeface="微软雅黑" panose="020B0503020204020204" pitchFamily="34" charset="-122"/>
              </a:endParaRPr>
            </a:p>
          </p:txBody>
        </p:sp>
        <p:sp>
          <p:nvSpPr>
            <p:cNvPr id="9" name="圆角矩形 8"/>
            <p:cNvSpPr/>
            <p:nvPr/>
          </p:nvSpPr>
          <p:spPr>
            <a:xfrm>
              <a:off x="872711" y="3504425"/>
              <a:ext cx="1254352" cy="603264"/>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List</a:t>
              </a:r>
              <a:endParaRPr lang="zh-CN" altLang="en-US" sz="2000" dirty="0">
                <a:latin typeface="微软雅黑" panose="020B0503020204020204" pitchFamily="34" charset="-122"/>
                <a:ea typeface="微软雅黑" panose="020B0503020204020204" pitchFamily="34" charset="-122"/>
              </a:endParaRPr>
            </a:p>
          </p:txBody>
        </p:sp>
        <p:sp>
          <p:nvSpPr>
            <p:cNvPr id="10" name="圆角矩形 9"/>
            <p:cNvSpPr/>
            <p:nvPr/>
          </p:nvSpPr>
          <p:spPr>
            <a:xfrm>
              <a:off x="3736154" y="4851292"/>
              <a:ext cx="1063824" cy="662956"/>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HashSet</a:t>
              </a:r>
              <a:endParaRPr lang="zh-CN" altLang="en-US" sz="2000" dirty="0">
                <a:latin typeface="微软雅黑" panose="020B0503020204020204" pitchFamily="34" charset="-122"/>
                <a:ea typeface="微软雅黑" panose="020B0503020204020204" pitchFamily="34" charset="-122"/>
              </a:endParaRPr>
            </a:p>
          </p:txBody>
        </p:sp>
        <p:sp>
          <p:nvSpPr>
            <p:cNvPr id="11" name="圆角矩形 10"/>
            <p:cNvSpPr/>
            <p:nvPr/>
          </p:nvSpPr>
          <p:spPr>
            <a:xfrm>
              <a:off x="5172040" y="4792235"/>
              <a:ext cx="1057783" cy="651525"/>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TreeSet</a:t>
              </a:r>
              <a:endParaRPr lang="zh-CN" altLang="en-US" sz="2000" dirty="0">
                <a:latin typeface="微软雅黑" panose="020B0503020204020204" pitchFamily="34" charset="-122"/>
                <a:ea typeface="微软雅黑" panose="020B0503020204020204" pitchFamily="34" charset="-122"/>
              </a:endParaRPr>
            </a:p>
          </p:txBody>
        </p:sp>
        <p:sp>
          <p:nvSpPr>
            <p:cNvPr id="12" name="圆角矩形 11"/>
            <p:cNvSpPr/>
            <p:nvPr/>
          </p:nvSpPr>
          <p:spPr>
            <a:xfrm>
              <a:off x="3577650" y="5914942"/>
              <a:ext cx="1733769" cy="651525"/>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err="1">
                  <a:latin typeface="微软雅黑" panose="020B0503020204020204" pitchFamily="34" charset="-122"/>
                  <a:ea typeface="微软雅黑" panose="020B0503020204020204" pitchFamily="34" charset="-122"/>
                </a:rPr>
                <a:t>LinkedHashSet</a:t>
              </a:r>
              <a:endParaRPr lang="zh-CN" altLang="en-US" sz="2000" dirty="0">
                <a:latin typeface="微软雅黑" panose="020B0503020204020204" pitchFamily="34" charset="-122"/>
                <a:ea typeface="微软雅黑" panose="020B0503020204020204" pitchFamily="34" charset="-122"/>
              </a:endParaRPr>
            </a:p>
          </p:txBody>
        </p:sp>
        <p:cxnSp>
          <p:nvCxnSpPr>
            <p:cNvPr id="22" name="肘形连接符 21"/>
            <p:cNvCxnSpPr/>
            <p:nvPr/>
          </p:nvCxnSpPr>
          <p:spPr>
            <a:xfrm rot="5400000" flipV="1">
              <a:off x="4745054" y="2289277"/>
              <a:ext cx="574054" cy="1325372"/>
            </a:xfrm>
            <a:prstGeom prst="bentConnector3">
              <a:avLst>
                <a:gd name="adj1" fmla="val 64822"/>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肘形连接符 22"/>
            <p:cNvCxnSpPr>
              <a:stCxn id="7" idx="2"/>
              <a:endCxn id="9" idx="0"/>
            </p:cNvCxnSpPr>
            <p:nvPr/>
          </p:nvCxnSpPr>
          <p:spPr>
            <a:xfrm rot="5400000">
              <a:off x="2434630" y="1730220"/>
              <a:ext cx="839490" cy="2708921"/>
            </a:xfrm>
            <a:prstGeom prst="bentConnector3">
              <a:avLst>
                <a:gd name="adj1" fmla="val 50000"/>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a:stCxn id="8" idx="2"/>
              <a:endCxn id="10" idx="0"/>
            </p:cNvCxnSpPr>
            <p:nvPr/>
          </p:nvCxnSpPr>
          <p:spPr>
            <a:xfrm rot="5400000">
              <a:off x="4481983" y="3666442"/>
              <a:ext cx="970938" cy="1398763"/>
            </a:xfrm>
            <a:prstGeom prst="bentConnector3">
              <a:avLst>
                <a:gd name="adj1" fmla="val 50065"/>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5400000">
              <a:off x="5466777" y="4188319"/>
              <a:ext cx="773448" cy="4480"/>
            </a:xfrm>
            <a:prstGeom prst="bentConnector3">
              <a:avLst>
                <a:gd name="adj1" fmla="val 50041"/>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10" idx="2"/>
            </p:cNvCxnSpPr>
            <p:nvPr/>
          </p:nvCxnSpPr>
          <p:spPr>
            <a:xfrm>
              <a:off x="4268301" y="5514248"/>
              <a:ext cx="2939" cy="586119"/>
            </a:xfrm>
            <a:prstGeom prst="straightConnector1">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9" name="肘形连接符 38"/>
          <p:cNvCxnSpPr>
            <a:stCxn id="6" idx="2"/>
            <a:endCxn id="7" idx="0"/>
          </p:cNvCxnSpPr>
          <p:nvPr/>
        </p:nvCxnSpPr>
        <p:spPr>
          <a:xfrm rot="5400000">
            <a:off x="5922328" y="1022033"/>
            <a:ext cx="479425" cy="1045210"/>
          </a:xfrm>
          <a:prstGeom prst="bentConnector3">
            <a:avLst>
              <a:gd name="adj1" fmla="val 50000"/>
            </a:avLst>
          </a:prstGeom>
          <a:ln w="508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肘形连接符 47"/>
          <p:cNvCxnSpPr>
            <a:stCxn id="14" idx="2"/>
            <a:endCxn id="15" idx="0"/>
          </p:cNvCxnSpPr>
          <p:nvPr/>
        </p:nvCxnSpPr>
        <p:spPr>
          <a:xfrm rot="5400000">
            <a:off x="9673590" y="2147570"/>
            <a:ext cx="732155" cy="1638935"/>
          </a:xfrm>
          <a:prstGeom prst="bentConnector3">
            <a:avLst>
              <a:gd name="adj1" fmla="val 50043"/>
            </a:avLst>
          </a:prstGeom>
          <a:ln w="50800">
            <a:solidFill>
              <a:srgbClr val="E54958"/>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14" idx="2"/>
            <a:endCxn id="17" idx="0"/>
          </p:cNvCxnSpPr>
          <p:nvPr/>
        </p:nvCxnSpPr>
        <p:spPr>
          <a:xfrm rot="5400000" flipV="1">
            <a:off x="10668953" y="2791143"/>
            <a:ext cx="732155" cy="351790"/>
          </a:xfrm>
          <a:prstGeom prst="bentConnector3">
            <a:avLst>
              <a:gd name="adj1" fmla="val 50000"/>
            </a:avLst>
          </a:prstGeom>
          <a:ln w="50800">
            <a:solidFill>
              <a:srgbClr val="E54958"/>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15" idx="2"/>
          </p:cNvCxnSpPr>
          <p:nvPr/>
        </p:nvCxnSpPr>
        <p:spPr>
          <a:xfrm>
            <a:off x="9220200" y="3984625"/>
            <a:ext cx="5715" cy="509905"/>
          </a:xfrm>
          <a:prstGeom prst="straightConnector1">
            <a:avLst/>
          </a:prstGeom>
          <a:ln w="50800">
            <a:solidFill>
              <a:srgbClr val="E54958"/>
            </a:solidFill>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598312" y="284126"/>
            <a:ext cx="1618938" cy="369332"/>
          </a:xfrm>
          <a:prstGeom prst="rect">
            <a:avLst/>
          </a:prstGeom>
          <a:noFill/>
        </p:spPr>
        <p:txBody>
          <a:bodyPr wrap="square" rtlCol="0">
            <a:spAutoFit/>
          </a:bodyPr>
          <a:lstStyle/>
          <a:p>
            <a:r>
              <a:rPr lang="zh-CN" altLang="en-US" b="1" dirty="0">
                <a:solidFill>
                  <a:schemeClr val="accent6">
                    <a:lumMod val="75000"/>
                  </a:schemeClr>
                </a:solidFill>
                <a:latin typeface="微软雅黑" panose="020B0503020204020204" pitchFamily="34" charset="-122"/>
                <a:ea typeface="微软雅黑" panose="020B0503020204020204" pitchFamily="34" charset="-122"/>
              </a:rPr>
              <a:t>迭代</a:t>
            </a:r>
            <a:endParaRPr lang="zh-CN" altLang="en-US"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474914" y="2963475"/>
            <a:ext cx="161893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无序</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11332192" y="2917829"/>
            <a:ext cx="693025"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排序</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367568" y="4126549"/>
            <a:ext cx="161893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保持顺序</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818505" y="2814320"/>
            <a:ext cx="1577340" cy="368300"/>
          </a:xfrm>
          <a:prstGeom prst="rect">
            <a:avLst/>
          </a:prstGeom>
          <a:noFill/>
        </p:spPr>
        <p:txBody>
          <a:bodyPr wrap="square" rtlCol="0">
            <a:spAutoFit/>
          </a:bodyPr>
          <a:lstStyle/>
          <a:p>
            <a:r>
              <a:rPr lang="zh-CN" altLang="en-US" b="1" dirty="0">
                <a:solidFill>
                  <a:schemeClr val="accent5">
                    <a:lumMod val="75000"/>
                  </a:schemeClr>
                </a:solidFill>
                <a:latin typeface="微软雅黑" panose="020B0503020204020204" pitchFamily="34" charset="-122"/>
                <a:ea typeface="微软雅黑" panose="020B0503020204020204" pitchFamily="34" charset="-122"/>
              </a:rPr>
              <a:t>无序不重复</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2387714" y="2825045"/>
            <a:ext cx="2648529" cy="369332"/>
          </a:xfrm>
          <a:prstGeom prst="rect">
            <a:avLst/>
          </a:prstGeom>
          <a:noFill/>
        </p:spPr>
        <p:txBody>
          <a:bodyPr wrap="square" rtlCol="0">
            <a:spAutoFit/>
          </a:bodyPr>
          <a:lstStyle/>
          <a:p>
            <a:r>
              <a:rPr lang="zh-CN" altLang="en-US" b="1" dirty="0">
                <a:solidFill>
                  <a:schemeClr val="accent5">
                    <a:lumMod val="75000"/>
                  </a:schemeClr>
                </a:solidFill>
                <a:latin typeface="微软雅黑" panose="020B0503020204020204" pitchFamily="34" charset="-122"/>
                <a:ea typeface="微软雅黑" panose="020B0503020204020204" pitchFamily="34" charset="-122"/>
              </a:rPr>
              <a:t>有序可重复，有索引</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5719079" y="4195065"/>
            <a:ext cx="1618938" cy="369332"/>
          </a:xfrm>
          <a:prstGeom prst="rect">
            <a:avLst/>
          </a:prstGeom>
          <a:noFill/>
        </p:spPr>
        <p:txBody>
          <a:bodyPr wrap="square" rtlCol="0">
            <a:spAutoFit/>
          </a:bodyPr>
          <a:lstStyle/>
          <a:p>
            <a:r>
              <a:rPr lang="zh-CN" altLang="en-US" b="1" dirty="0">
                <a:solidFill>
                  <a:schemeClr val="accent5">
                    <a:lumMod val="75000"/>
                  </a:schemeClr>
                </a:solidFill>
                <a:latin typeface="微软雅黑" panose="020B0503020204020204" pitchFamily="34" charset="-122"/>
                <a:ea typeface="微软雅黑" panose="020B0503020204020204" pitchFamily="34" charset="-122"/>
              </a:rPr>
              <a:t>无序</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790005" y="1215001"/>
            <a:ext cx="1618938" cy="369332"/>
          </a:xfrm>
          <a:prstGeom prst="rect">
            <a:avLst/>
          </a:prstGeom>
          <a:noFill/>
        </p:spPr>
        <p:txBody>
          <a:bodyPr wrap="square" rtlCol="0">
            <a:spAutoFit/>
          </a:bodyPr>
          <a:lstStyle/>
          <a:p>
            <a:r>
              <a:rPr lang="zh-CN" altLang="en-US" b="1" dirty="0">
                <a:solidFill>
                  <a:schemeClr val="accent5">
                    <a:lumMod val="75000"/>
                  </a:schemeClr>
                </a:solidFill>
                <a:latin typeface="微软雅黑" panose="020B0503020204020204" pitchFamily="34" charset="-122"/>
                <a:ea typeface="微软雅黑" panose="020B0503020204020204" pitchFamily="34" charset="-122"/>
              </a:rPr>
              <a:t>需要排序</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5036129" y="6488557"/>
            <a:ext cx="1618938" cy="368300"/>
          </a:xfrm>
          <a:prstGeom prst="rect">
            <a:avLst/>
          </a:prstGeom>
          <a:noFill/>
        </p:spPr>
        <p:txBody>
          <a:bodyPr wrap="square" rtlCol="0">
            <a:spAutoFit/>
          </a:bodyPr>
          <a:lstStyle/>
          <a:p>
            <a:r>
              <a:rPr lang="en-US" altLang="zh-CN" b="1"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b="1" dirty="0">
                <a:solidFill>
                  <a:schemeClr val="accent5">
                    <a:lumMod val="75000"/>
                  </a:schemeClr>
                </a:solidFill>
                <a:latin typeface="微软雅黑" panose="020B0503020204020204" pitchFamily="34" charset="-122"/>
                <a:ea typeface="微软雅黑" panose="020B0503020204020204" pitchFamily="34" charset="-122"/>
              </a:rPr>
              <a:t>保持顺序</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0465573" y="1540215"/>
            <a:ext cx="161893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映射</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544320" y="4680585"/>
            <a:ext cx="1377950" cy="662940"/>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latin typeface="微软雅黑" panose="020B0503020204020204" pitchFamily="34" charset="-122"/>
                <a:ea typeface="微软雅黑" panose="020B0503020204020204" pitchFamily="34" charset="-122"/>
              </a:rPr>
              <a:t>ArrayList</a:t>
            </a:r>
            <a:endParaRPr lang="en-US" altLang="zh-CN" sz="2000" dirty="0">
              <a:latin typeface="微软雅黑" panose="020B0503020204020204" pitchFamily="34" charset="-122"/>
              <a:ea typeface="微软雅黑" panose="020B0503020204020204" pitchFamily="34" charset="-122"/>
            </a:endParaRPr>
          </a:p>
        </p:txBody>
      </p:sp>
      <p:sp>
        <p:nvSpPr>
          <p:cNvPr id="5" name="圆角矩形 4"/>
          <p:cNvSpPr/>
          <p:nvPr/>
        </p:nvSpPr>
        <p:spPr>
          <a:xfrm>
            <a:off x="3088005" y="4680585"/>
            <a:ext cx="1543685" cy="662940"/>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LinkedList</a:t>
            </a:r>
            <a:endParaRPr lang="en-US" altLang="zh-CN" sz="2000" dirty="0">
              <a:latin typeface="微软雅黑" panose="020B0503020204020204" pitchFamily="34" charset="-122"/>
              <a:ea typeface="微软雅黑" panose="020B0503020204020204" pitchFamily="34" charset="-122"/>
            </a:endParaRPr>
          </a:p>
        </p:txBody>
      </p:sp>
      <p:sp>
        <p:nvSpPr>
          <p:cNvPr id="13" name="圆角矩形 12"/>
          <p:cNvSpPr/>
          <p:nvPr/>
        </p:nvSpPr>
        <p:spPr>
          <a:xfrm>
            <a:off x="199390" y="4680585"/>
            <a:ext cx="1179830" cy="662940"/>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Vector</a:t>
            </a:r>
            <a:endParaRPr lang="en-US" altLang="zh-CN" sz="2000" dirty="0">
              <a:latin typeface="微软雅黑" panose="020B0503020204020204" pitchFamily="34" charset="-122"/>
              <a:ea typeface="微软雅黑" panose="020B0503020204020204" pitchFamily="34" charset="-122"/>
            </a:endParaRPr>
          </a:p>
        </p:txBody>
      </p:sp>
      <p:cxnSp>
        <p:nvCxnSpPr>
          <p:cNvPr id="20" name="肘形连接符 19"/>
          <p:cNvCxnSpPr/>
          <p:nvPr/>
        </p:nvCxnSpPr>
        <p:spPr>
          <a:xfrm rot="5400000" flipV="1">
            <a:off x="1827530" y="4093845"/>
            <a:ext cx="813435" cy="5715"/>
          </a:xfrm>
          <a:prstGeom prst="bentConnector3">
            <a:avLst>
              <a:gd name="adj1" fmla="val 50039"/>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a:off x="943610" y="3689985"/>
            <a:ext cx="1017905" cy="1000760"/>
          </a:xfrm>
          <a:prstGeom prst="bentConnector3">
            <a:avLst>
              <a:gd name="adj1" fmla="val 50000"/>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5400000" flipV="1">
            <a:off x="2616200" y="3837940"/>
            <a:ext cx="855345" cy="704850"/>
          </a:xfrm>
          <a:prstGeom prst="bentConnector3">
            <a:avLst>
              <a:gd name="adj1" fmla="val 50000"/>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246564" y="5214747"/>
            <a:ext cx="1618938" cy="368300"/>
          </a:xfrm>
          <a:prstGeom prst="rect">
            <a:avLst/>
          </a:prstGeom>
          <a:noFill/>
        </p:spPr>
        <p:txBody>
          <a:bodyPr wrap="square" rtlCol="0">
            <a:spAutoFit/>
          </a:bodyPr>
          <a:p>
            <a:r>
              <a:rPr lang="zh-CN" altLang="en-US" b="1" dirty="0">
                <a:solidFill>
                  <a:schemeClr val="accent5">
                    <a:lumMod val="75000"/>
                  </a:schemeClr>
                </a:solidFill>
                <a:latin typeface="微软雅黑" panose="020B0503020204020204" pitchFamily="34" charset="-122"/>
                <a:ea typeface="微软雅黑" panose="020B0503020204020204" pitchFamily="34" charset="-122"/>
              </a:rPr>
              <a:t>排序</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30885" y="1540510"/>
            <a:ext cx="3352800" cy="922020"/>
          </a:xfrm>
          <a:prstGeom prst="rect">
            <a:avLst/>
          </a:prstGeom>
          <a:noFill/>
        </p:spPr>
        <p:txBody>
          <a:bodyPr wrap="square" rtlCol="0">
            <a:spAutoFit/>
          </a:bodyPr>
          <a:p>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Collection</a:t>
            </a:r>
            <a:r>
              <a:rPr lang="en-US" altLang="zh-CN">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所有集合类的根接口</a:t>
            </a:r>
            <a:endPar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Map：映射接口，存放键值对</a:t>
            </a:r>
            <a:endPar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Iterator</a:t>
            </a:r>
            <a:r>
              <a:rPr lang="en-US" altLang="zh-CN">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遍历集合的迭代接口</a:t>
            </a:r>
            <a:endPar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cxnSp>
        <p:nvCxnSpPr>
          <p:cNvPr id="18" name="肘形连接符 17"/>
          <p:cNvCxnSpPr>
            <a:endCxn id="27" idx="0"/>
          </p:cNvCxnSpPr>
          <p:nvPr/>
        </p:nvCxnSpPr>
        <p:spPr>
          <a:xfrm rot="5400000">
            <a:off x="5034915" y="2477135"/>
            <a:ext cx="824865" cy="795020"/>
          </a:xfrm>
          <a:prstGeom prst="bentConnector3">
            <a:avLst>
              <a:gd name="adj1" fmla="val 50000"/>
            </a:avLst>
          </a:prstGeom>
          <a:ln w="50800">
            <a:solidFill>
              <a:srgbClr val="276A83"/>
            </a:solidFill>
            <a:tailEnd type="triangle"/>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4459605" y="3287395"/>
            <a:ext cx="1179830" cy="662940"/>
          </a:xfrm>
          <a:prstGeom prst="roundRect">
            <a:avLst/>
          </a:prstGeom>
          <a:solidFill>
            <a:srgbClr val="276A83"/>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latin typeface="微软雅黑" panose="020B0503020204020204" pitchFamily="34" charset="-122"/>
                <a:ea typeface="微软雅黑" panose="020B0503020204020204" pitchFamily="34" charset="-122"/>
              </a:rPr>
              <a:t>Queue</a:t>
            </a:r>
            <a:endParaRPr lang="en-US" altLang="zh-CN" sz="20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5151755" y="2917825"/>
            <a:ext cx="1577340" cy="368300"/>
          </a:xfrm>
          <a:prstGeom prst="rect">
            <a:avLst/>
          </a:prstGeom>
          <a:noFill/>
        </p:spPr>
        <p:txBody>
          <a:bodyPr wrap="square" rtlCol="0">
            <a:spAutoFit/>
          </a:bodyPr>
          <a:p>
            <a:r>
              <a:rPr lang="zh-CN" altLang="en-US" b="1" dirty="0">
                <a:solidFill>
                  <a:schemeClr val="accent5">
                    <a:lumMod val="75000"/>
                  </a:schemeClr>
                </a:solidFill>
                <a:latin typeface="微软雅黑" panose="020B0503020204020204" pitchFamily="34" charset="-122"/>
                <a:ea typeface="微软雅黑" panose="020B0503020204020204" pitchFamily="34" charset="-122"/>
              </a:rPr>
              <a:t>队列</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t>知识点</a:t>
            </a:r>
            <a:r>
              <a:rPr lang="en-US" altLang="zh-CN" sz="3200" dirty="0"/>
              <a:t>3</a:t>
            </a:r>
            <a:r>
              <a:rPr lang="zh-CN" altLang="en-US" sz="3200" dirty="0"/>
              <a:t>：</a:t>
            </a:r>
            <a:r>
              <a:rPr lang="en-US" altLang="zh-CN" sz="3200" dirty="0">
                <a:sym typeface="+mn-ea"/>
              </a:rPr>
              <a:t>Collection</a:t>
            </a:r>
            <a:r>
              <a:rPr lang="zh-CN" altLang="en-US" sz="3200" dirty="0">
                <a:sym typeface="+mn-ea"/>
              </a:rPr>
              <a:t>接口</a:t>
            </a:r>
            <a:r>
              <a:rPr lang="zh-CN" altLang="en-US" sz="3200" dirty="0">
                <a:sym typeface="+mn-ea"/>
              </a:rPr>
              <a:t>重要方法</a:t>
            </a:r>
            <a:endParaRPr lang="zh-CN" altLang="en-US" sz="3200" dirty="0"/>
          </a:p>
        </p:txBody>
      </p:sp>
      <p:sp>
        <p:nvSpPr>
          <p:cNvPr id="3" name="内容占位符 2"/>
          <p:cNvSpPr>
            <a:spLocks noGrp="1"/>
          </p:cNvSpPr>
          <p:nvPr>
            <p:ph idx="1"/>
          </p:nvPr>
        </p:nvSpPr>
        <p:spPr/>
        <p:txBody>
          <a:bodyPr>
            <a:normAutofit/>
          </a:bodyPr>
          <a:lstStyle/>
          <a:p>
            <a:r>
              <a:rPr lang="en-US" altLang="zh-CN" sz="2400" dirty="0">
                <a:cs typeface="微软雅黑 Light" panose="020B0502040204020203" pitchFamily="34" charset="-122"/>
                <a:sym typeface="+mn-ea"/>
              </a:rPr>
              <a:t>Collection</a:t>
            </a:r>
            <a:r>
              <a:rPr lang="zh-CN" altLang="en-US" sz="2400" dirty="0">
                <a:cs typeface="微软雅黑 Light" panose="020B0502040204020203" pitchFamily="34" charset="-122"/>
                <a:sym typeface="+mn-ea"/>
              </a:rPr>
              <a:t>接口位置</a:t>
            </a:r>
            <a:r>
              <a:rPr lang="en-US" altLang="zh-CN" sz="2400" dirty="0">
                <a:cs typeface="微软雅黑 Light" panose="020B0502040204020203" pitchFamily="34" charset="-122"/>
                <a:sym typeface="+mn-ea"/>
              </a:rPr>
              <a:t>java.util.Collection</a:t>
            </a:r>
            <a:endParaRPr lang="en-US" altLang="zh-CN"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Collection接口有三个子接口</a:t>
            </a:r>
            <a:endParaRPr lang="zh-CN" altLang="en-US" sz="2400" dirty="0">
              <a:cs typeface="微软雅黑 Light" panose="020B0502040204020203" pitchFamily="34" charset="-122"/>
              <a:sym typeface="+mn-ea"/>
            </a:endParaRPr>
          </a:p>
          <a:p>
            <a:r>
              <a:rPr lang="zh-CN" altLang="en-US" sz="2400" dirty="0">
                <a:cs typeface="微软雅黑 Light" panose="020B0502040204020203" pitchFamily="34" charset="-122"/>
                <a:sym typeface="+mn-ea"/>
              </a:rPr>
              <a:t>List（列表） ，Set（集）、</a:t>
            </a:r>
            <a:r>
              <a:rPr lang="en-US" altLang="zh-CN" sz="2400" dirty="0" smtClean="0">
                <a:sym typeface="+mn-ea"/>
              </a:rPr>
              <a:t>Queue(</a:t>
            </a:r>
            <a:r>
              <a:rPr lang="zh-CN" altLang="en-US" sz="2400" dirty="0" smtClean="0">
                <a:sym typeface="+mn-ea"/>
              </a:rPr>
              <a:t>队列</a:t>
            </a:r>
            <a:r>
              <a:rPr lang="en-US" altLang="zh-CN" sz="2400" dirty="0" smtClean="0">
                <a:sym typeface="+mn-ea"/>
              </a:rPr>
              <a:t>)</a:t>
            </a:r>
            <a:endParaRPr lang="en-US" altLang="zh-CN" sz="2400" dirty="0">
              <a:cs typeface="微软雅黑 Light" panose="020B0502040204020203" pitchFamily="34" charset="-122"/>
            </a:endParaRPr>
          </a:p>
          <a:p>
            <a:pPr lvl="1" eaLnBrk="1" hangingPunct="1"/>
            <a:r>
              <a:rPr lang="zh-CN" altLang="en-US" sz="2000" dirty="0">
                <a:cs typeface="微软雅黑 Light" panose="020B0502040204020203" pitchFamily="34" charset="-122"/>
                <a:sym typeface="+mn-ea"/>
              </a:rPr>
              <a:t>List：</a:t>
            </a:r>
            <a:r>
              <a:rPr lang="zh-CN" altLang="en-US" sz="2000" dirty="0">
                <a:cs typeface="微软雅黑 Light" panose="020B0502040204020203" pitchFamily="34" charset="-122"/>
                <a:sym typeface="+mn-ea"/>
              </a:rPr>
              <a:t>元素存取是有序的，</a:t>
            </a:r>
            <a:r>
              <a:rPr lang="zh-CN" altLang="en-US" sz="2000" dirty="0">
                <a:cs typeface="微软雅黑 Light" panose="020B0502040204020203" pitchFamily="34" charset="-122"/>
                <a:sym typeface="+mn-ea"/>
              </a:rPr>
              <a:t>可存放重复元素。</a:t>
            </a:r>
            <a:r>
              <a:rPr lang="zh-CN" altLang="en-US" sz="2000" dirty="0">
                <a:cs typeface="微软雅黑 Light" panose="020B0502040204020203" pitchFamily="34" charset="-122"/>
                <a:sym typeface="黑体" panose="02010609060101010101" pitchFamily="2" charset="-122"/>
              </a:rPr>
              <a:t>元素都有下标</a:t>
            </a:r>
            <a:endParaRPr lang="en-US" altLang="zh-CN" sz="2000" dirty="0">
              <a:cs typeface="微软雅黑 Light" panose="020B0502040204020203" pitchFamily="34" charset="-122"/>
            </a:endParaRPr>
          </a:p>
          <a:p>
            <a:pPr lvl="1"/>
            <a:r>
              <a:rPr lang="zh-CN" altLang="en-US" sz="2000" dirty="0">
                <a:cs typeface="微软雅黑 Light" panose="020B0502040204020203" pitchFamily="34" charset="-122"/>
                <a:sym typeface="+mn-ea"/>
              </a:rPr>
              <a:t>Set：</a:t>
            </a:r>
            <a:r>
              <a:rPr lang="zh-CN" altLang="en-US" sz="2000" dirty="0">
                <a:cs typeface="微软雅黑 Light" panose="020B0502040204020203" pitchFamily="34" charset="-122"/>
                <a:sym typeface="+mn-ea"/>
              </a:rPr>
              <a:t>元素存取是无序的，</a:t>
            </a:r>
            <a:r>
              <a:rPr lang="zh-CN" altLang="en-US" sz="2000" dirty="0">
                <a:cs typeface="微软雅黑 Light" panose="020B0502040204020203" pitchFamily="34" charset="-122"/>
                <a:sym typeface="+mn-ea"/>
              </a:rPr>
              <a:t>不可以存放重复元素。元素没有下标，元素不可以重复</a:t>
            </a:r>
            <a:endParaRPr lang="zh-CN" altLang="en-US" sz="2000" dirty="0">
              <a:cs typeface="微软雅黑 Light" panose="020B0502040204020203" pitchFamily="34" charset="-122"/>
              <a:sym typeface="+mn-ea"/>
            </a:endParaRPr>
          </a:p>
          <a:p>
            <a:pPr lvl="1"/>
            <a:r>
              <a:rPr lang="en-US" altLang="zh-CN" sz="2000" dirty="0" smtClean="0">
                <a:sym typeface="+mn-ea"/>
              </a:rPr>
              <a:t>Queue</a:t>
            </a:r>
            <a:r>
              <a:rPr lang="zh-CN" altLang="en-US" sz="2000" dirty="0" smtClean="0">
                <a:sym typeface="+mn-ea"/>
              </a:rPr>
              <a:t>：队列，实现了先进先出</a:t>
            </a:r>
            <a:endParaRPr lang="zh-CN" altLang="en-US" sz="2000" dirty="0" smtClean="0">
              <a:sym typeface="+mn-ea"/>
            </a:endParaRPr>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zh-CN" altLang="en-US" dirty="0"/>
              <a:t>：</a:t>
            </a:r>
            <a:r>
              <a:rPr lang="en-US" altLang="zh-CN" dirty="0">
                <a:sym typeface="+mn-ea"/>
              </a:rPr>
              <a:t>Collection</a:t>
            </a:r>
            <a:r>
              <a:rPr lang="zh-CN" altLang="en-US" dirty="0">
                <a:sym typeface="+mn-ea"/>
              </a:rPr>
              <a:t>接口</a:t>
            </a:r>
            <a:r>
              <a:rPr lang="zh-CN" altLang="en-US" dirty="0">
                <a:sym typeface="+mn-ea"/>
              </a:rPr>
              <a:t>重要方法</a:t>
            </a:r>
            <a:endParaRPr lang="zh-CN" altLang="en-US" dirty="0"/>
          </a:p>
        </p:txBody>
      </p:sp>
      <p:sp>
        <p:nvSpPr>
          <p:cNvPr id="3" name="内容占位符 2"/>
          <p:cNvSpPr>
            <a:spLocks noGrp="1"/>
          </p:cNvSpPr>
          <p:nvPr>
            <p:ph idx="1"/>
          </p:nvPr>
        </p:nvSpPr>
        <p:spPr>
          <a:xfrm>
            <a:off x="173355" y="719455"/>
            <a:ext cx="11791950" cy="5958840"/>
          </a:xfrm>
        </p:spPr>
        <p:txBody>
          <a:bodyPr>
            <a:normAutofit/>
          </a:bodyPr>
          <a:lstStyle/>
          <a:p>
            <a:pPr>
              <a:lnSpc>
                <a:spcPct val="70000"/>
              </a:lnSpc>
            </a:pPr>
            <a:r>
              <a:rPr lang="en-US" altLang="zh-CN" sz="2400" dirty="0"/>
              <a:t>Collection</a:t>
            </a:r>
            <a:r>
              <a:rPr lang="zh-CN" altLang="en-US" sz="2400" dirty="0"/>
              <a:t>接口为中方法：</a:t>
            </a:r>
            <a:endParaRPr lang="zh-CN" altLang="en-US" sz="2400" dirty="0"/>
          </a:p>
          <a:p>
            <a:pPr>
              <a:lnSpc>
                <a:spcPct val="70000"/>
              </a:lnSpc>
            </a:pPr>
            <a:r>
              <a:rPr lang="zh-CN" altLang="en-US" sz="2000" b="1" dirty="0"/>
              <a:t>添加</a:t>
            </a:r>
            <a:endParaRPr lang="zh-CN" altLang="en-US" sz="2000" b="1" dirty="0"/>
          </a:p>
          <a:p>
            <a:pPr>
              <a:lnSpc>
                <a:spcPct val="70000"/>
              </a:lnSpc>
            </a:pPr>
            <a:endParaRPr lang="zh-CN" altLang="en-US" sz="2000" b="1" dirty="0"/>
          </a:p>
          <a:p>
            <a:pPr>
              <a:lnSpc>
                <a:spcPct val="70000"/>
              </a:lnSpc>
            </a:pPr>
            <a:endParaRPr lang="zh-CN" altLang="en-US" sz="2000" dirty="0"/>
          </a:p>
          <a:p>
            <a:pPr>
              <a:lnSpc>
                <a:spcPct val="70000"/>
              </a:lnSpc>
            </a:pPr>
            <a:endParaRPr lang="zh-CN" altLang="en-US" sz="2000" dirty="0"/>
          </a:p>
          <a:p>
            <a:pPr>
              <a:lnSpc>
                <a:spcPct val="70000"/>
              </a:lnSpc>
            </a:pPr>
            <a:r>
              <a:rPr lang="zh-CN" altLang="en-US" sz="2000" b="1" dirty="0"/>
              <a:t>删除</a:t>
            </a:r>
            <a:endParaRPr lang="zh-CN" altLang="en-US" sz="2000" b="1" dirty="0"/>
          </a:p>
          <a:p>
            <a:pPr>
              <a:lnSpc>
                <a:spcPct val="80000"/>
              </a:lnSpc>
            </a:pPr>
            <a:endParaRPr lang="zh-CN" altLang="en-US" sz="2000" b="1" dirty="0"/>
          </a:p>
          <a:p>
            <a:pPr>
              <a:lnSpc>
                <a:spcPct val="80000"/>
              </a:lnSpc>
            </a:pPr>
            <a:endParaRPr lang="zh-CN" altLang="en-US" sz="2000" b="1" dirty="0"/>
          </a:p>
          <a:p>
            <a:pPr>
              <a:lnSpc>
                <a:spcPct val="80000"/>
              </a:lnSpc>
            </a:pPr>
            <a:endParaRPr lang="zh-CN" altLang="en-US" sz="2000" b="1" dirty="0"/>
          </a:p>
          <a:p>
            <a:pPr>
              <a:lnSpc>
                <a:spcPct val="80000"/>
              </a:lnSpc>
            </a:pPr>
            <a:r>
              <a:rPr lang="zh-CN" altLang="en-US" sz="2000" b="1" dirty="0"/>
              <a:t>判断</a:t>
            </a:r>
            <a:endParaRPr lang="zh-CN" altLang="en-US" sz="2000" b="1" dirty="0"/>
          </a:p>
          <a:p>
            <a:pPr>
              <a:lnSpc>
                <a:spcPct val="80000"/>
              </a:lnSpc>
            </a:pPr>
            <a:endParaRPr lang="zh-CN" altLang="en-US" sz="2000" b="1" dirty="0"/>
          </a:p>
          <a:p>
            <a:pPr>
              <a:lnSpc>
                <a:spcPct val="80000"/>
              </a:lnSpc>
            </a:pPr>
            <a:endParaRPr lang="zh-CN" altLang="en-US" sz="2000" b="1" dirty="0"/>
          </a:p>
          <a:p>
            <a:endParaRPr lang="zh-CN" altLang="en-US" sz="2000" b="1" dirty="0"/>
          </a:p>
          <a:p>
            <a:pPr algn="l">
              <a:lnSpc>
                <a:spcPct val="80000"/>
              </a:lnSpc>
              <a:buClrTx/>
              <a:buSzTx/>
            </a:pPr>
            <a:r>
              <a:rPr lang="zh-CN" altLang="en-US" sz="2000" b="1" dirty="0"/>
              <a:t>获得</a:t>
            </a:r>
            <a:endParaRPr lang="zh-CN" altLang="en-US" sz="2000" b="1" dirty="0"/>
          </a:p>
          <a:p>
            <a:endParaRPr lang="zh-CN" altLang="en-US" dirty="0"/>
          </a:p>
        </p:txBody>
      </p:sp>
      <p:graphicFrame>
        <p:nvGraphicFramePr>
          <p:cNvPr id="5" name="表格 4"/>
          <p:cNvGraphicFramePr>
            <a:graphicFrameLocks noGrp="1"/>
          </p:cNvGraphicFramePr>
          <p:nvPr>
            <p:custDataLst>
              <p:tags r:id="rId1"/>
            </p:custDataLst>
          </p:nvPr>
        </p:nvGraphicFramePr>
        <p:xfrm>
          <a:off x="409456" y="1494995"/>
          <a:ext cx="11741150" cy="847725"/>
        </p:xfrm>
        <a:graphic>
          <a:graphicData uri="http://schemas.openxmlformats.org/drawingml/2006/table">
            <a:tbl>
              <a:tblPr firstRow="1" bandRow="1">
                <a:tableStyleId>{93296810-A885-4BE3-A3E7-6D5BEEA58F35}</a:tableStyleId>
              </a:tblPr>
              <a:tblGrid>
                <a:gridCol w="5125720"/>
                <a:gridCol w="6615430"/>
              </a:tblGrid>
              <a:tr h="365760">
                <a:tc>
                  <a:txBody>
                    <a:bodyPr/>
                    <a:lstStyle/>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add(E e)</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确保此</a:t>
                      </a:r>
                      <a:r>
                        <a:rPr lang="en-US" altLang="zh-CN" dirty="0">
                          <a:latin typeface="微软雅黑" panose="020B0503020204020204" pitchFamily="34" charset="-122"/>
                          <a:ea typeface="微软雅黑" panose="020B0503020204020204" pitchFamily="34" charset="-122"/>
                        </a:rPr>
                        <a:t>collection</a:t>
                      </a:r>
                      <a:r>
                        <a:rPr lang="zh-CN" altLang="en-US" dirty="0">
                          <a:latin typeface="微软雅黑" panose="020B0503020204020204" pitchFamily="34" charset="-122"/>
                          <a:ea typeface="微软雅黑" panose="020B0503020204020204" pitchFamily="34" charset="-122"/>
                        </a:rPr>
                        <a:t>包含指定的元素</a:t>
                      </a:r>
                      <a:endParaRPr lang="zh-CN" altLang="en-US" dirty="0">
                        <a:latin typeface="微软雅黑" panose="020B0503020204020204" pitchFamily="34" charset="-122"/>
                        <a:ea typeface="微软雅黑" panose="020B0503020204020204" pitchFamily="34" charset="-122"/>
                      </a:endParaRPr>
                    </a:p>
                  </a:txBody>
                  <a:tcPr/>
                </a:tc>
              </a:tr>
              <a:tr h="481965">
                <a:tc>
                  <a:txBody>
                    <a:bodyPr/>
                    <a:lstStyle/>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addAll</a:t>
                      </a:r>
                      <a:r>
                        <a:rPr lang="en-US" altLang="zh-CN" dirty="0">
                          <a:latin typeface="微软雅黑" panose="020B0503020204020204" pitchFamily="34" charset="-122"/>
                          <a:ea typeface="微软雅黑" panose="020B0503020204020204" pitchFamily="34" charset="-122"/>
                        </a:rPr>
                        <a:t>(Collection&lt;?</a:t>
                      </a:r>
                      <a:r>
                        <a:rPr lang="en-US" altLang="zh-CN" dirty="0" err="1">
                          <a:latin typeface="微软雅黑" panose="020B0503020204020204" pitchFamily="34" charset="-122"/>
                          <a:ea typeface="微软雅黑" panose="020B0503020204020204" pitchFamily="34" charset="-122"/>
                        </a:rPr>
                        <a:t>extendsE</a:t>
                      </a:r>
                      <a:r>
                        <a:rPr lang="en-US" altLang="zh-CN" dirty="0">
                          <a:latin typeface="微软雅黑" panose="020B0503020204020204" pitchFamily="34" charset="-122"/>
                          <a:ea typeface="微软雅黑" panose="020B0503020204020204" pitchFamily="34" charset="-122"/>
                        </a:rPr>
                        <a:t>&gt; c)</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将指定</a:t>
                      </a:r>
                      <a:r>
                        <a:rPr lang="en-US" altLang="zh-CN" dirty="0">
                          <a:latin typeface="微软雅黑" panose="020B0503020204020204" pitchFamily="34" charset="-122"/>
                          <a:ea typeface="微软雅黑" panose="020B0503020204020204" pitchFamily="34" charset="-122"/>
                        </a:rPr>
                        <a:t>collection</a:t>
                      </a:r>
                      <a:r>
                        <a:rPr lang="zh-CN" altLang="en-US" dirty="0">
                          <a:latin typeface="微软雅黑" panose="020B0503020204020204" pitchFamily="34" charset="-122"/>
                          <a:ea typeface="微软雅黑" panose="020B0503020204020204" pitchFamily="34" charset="-122"/>
                        </a:rPr>
                        <a:t>中的所有元素都添加到此</a:t>
                      </a:r>
                      <a:r>
                        <a:rPr lang="en-US" altLang="zh-CN" dirty="0">
                          <a:latin typeface="微软雅黑" panose="020B0503020204020204" pitchFamily="34" charset="-122"/>
                          <a:ea typeface="微软雅黑" panose="020B0503020204020204" pitchFamily="34" charset="-122"/>
                        </a:rPr>
                        <a:t>collection</a:t>
                      </a:r>
                      <a:r>
                        <a:rPr lang="zh-CN" altLang="en-US" dirty="0">
                          <a:latin typeface="微软雅黑" panose="020B0503020204020204" pitchFamily="34" charset="-122"/>
                          <a:ea typeface="微软雅黑" panose="020B0503020204020204" pitchFamily="34" charset="-122"/>
                        </a:rPr>
                        <a:t>中</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graphicFrame>
        <p:nvGraphicFramePr>
          <p:cNvPr id="4" name="表格 3"/>
          <p:cNvGraphicFramePr>
            <a:graphicFrameLocks noGrp="1"/>
          </p:cNvGraphicFramePr>
          <p:nvPr>
            <p:custDataLst>
              <p:tags r:id="rId2"/>
            </p:custDataLst>
          </p:nvPr>
        </p:nvGraphicFramePr>
        <p:xfrm>
          <a:off x="429141" y="2787855"/>
          <a:ext cx="11661140" cy="1005205"/>
        </p:xfrm>
        <a:graphic>
          <a:graphicData uri="http://schemas.openxmlformats.org/drawingml/2006/table">
            <a:tbl>
              <a:tblPr firstRow="1" bandRow="1">
                <a:tableStyleId>{93296810-A885-4BE3-A3E7-6D5BEEA58F35}</a:tableStyleId>
              </a:tblPr>
              <a:tblGrid>
                <a:gridCol w="4126865"/>
                <a:gridCol w="7534275"/>
              </a:tblGrid>
              <a:tr h="365760">
                <a:tc>
                  <a:txBody>
                    <a:bodyPr/>
                    <a:p>
                      <a:r>
                        <a:rPr lang="en-US" altLang="zh-CN" sz="1800" dirty="0" err="1">
                          <a:latin typeface="微软雅黑" panose="020B0503020204020204" pitchFamily="34" charset="-122"/>
                          <a:ea typeface="微软雅黑" panose="020B0503020204020204" pitchFamily="34" charset="-122"/>
                          <a:sym typeface="+mn-ea"/>
                        </a:rPr>
                        <a:t>boolean</a:t>
                      </a:r>
                      <a:r>
                        <a:rPr lang="en-US" altLang="zh-CN" sz="1800" dirty="0">
                          <a:latin typeface="微软雅黑" panose="020B0503020204020204" pitchFamily="34" charset="-122"/>
                          <a:ea typeface="微软雅黑" panose="020B0503020204020204" pitchFamily="34" charset="-122"/>
                          <a:sym typeface="+mn-ea"/>
                        </a:rPr>
                        <a:t> remove(Object o)</a:t>
                      </a:r>
                      <a:endParaRPr lang="zh-CN" altLang="en-US" dirty="0">
                        <a:latin typeface="微软雅黑" panose="020B0503020204020204" pitchFamily="34" charset="-122"/>
                        <a:ea typeface="微软雅黑" panose="020B0503020204020204" pitchFamily="34" charset="-122"/>
                      </a:endParaRPr>
                    </a:p>
                  </a:txBody>
                  <a:tcPr/>
                </a:tc>
                <a:tc>
                  <a:txBody>
                    <a:bodyPr/>
                    <a:p>
                      <a:r>
                        <a:rPr dirty="0">
                          <a:latin typeface="微软雅黑" panose="020B0503020204020204" pitchFamily="34" charset="-122"/>
                          <a:ea typeface="微软雅黑" panose="020B0503020204020204" pitchFamily="34" charset="-122"/>
                        </a:rPr>
                        <a:t>从该集合中删除指定元素</a:t>
                      </a:r>
                      <a:endParaRPr dirty="0">
                        <a:latin typeface="微软雅黑" panose="020B0503020204020204" pitchFamily="34" charset="-122"/>
                        <a:ea typeface="微软雅黑" panose="020B0503020204020204" pitchFamily="34" charset="-122"/>
                      </a:endParaRPr>
                    </a:p>
                  </a:txBody>
                  <a:tcPr/>
                </a:tc>
              </a:tr>
              <a:tr h="639445">
                <a:tc>
                  <a:txBody>
                    <a:bodyPr/>
                    <a:p>
                      <a:r>
                        <a:rPr lang="en-US" altLang="zh-CN">
                          <a:latin typeface="微软雅黑" panose="020B0503020204020204" pitchFamily="34" charset="-122"/>
                          <a:ea typeface="微软雅黑" panose="020B0503020204020204" pitchFamily="34" charset="-122"/>
                        </a:rPr>
                        <a:t>boolean removeAll(Collection&lt;?&gt; c)</a:t>
                      </a:r>
                      <a:endParaRPr lang="en-US" altLang="zh-CN">
                        <a:latin typeface="微软雅黑" panose="020B0503020204020204" pitchFamily="34" charset="-122"/>
                        <a:ea typeface="微软雅黑" panose="020B0503020204020204" pitchFamily="34" charset="-122"/>
                      </a:endParaRPr>
                    </a:p>
                  </a:txBody>
                  <a:tcPr/>
                </a:tc>
                <a:tc>
                  <a:txBody>
                    <a:bodyPr/>
                    <a:p>
                      <a:r>
                        <a:rPr dirty="0">
                          <a:latin typeface="微软雅黑" panose="020B0503020204020204" pitchFamily="34" charset="-122"/>
                          <a:ea typeface="微软雅黑" panose="020B0503020204020204" pitchFamily="34" charset="-122"/>
                        </a:rPr>
                        <a:t>删除指定集合中包含的所有此集合的元素</a:t>
                      </a:r>
                      <a:endParaRPr dirty="0">
                        <a:latin typeface="微软雅黑" panose="020B0503020204020204" pitchFamily="34" charset="-122"/>
                        <a:ea typeface="微软雅黑" panose="020B0503020204020204" pitchFamily="34" charset="-122"/>
                      </a:endParaRPr>
                    </a:p>
                  </a:txBody>
                  <a:tcPr/>
                </a:tc>
              </a:tr>
            </a:tbl>
          </a:graphicData>
        </a:graphic>
      </p:graphicFrame>
      <p:graphicFrame>
        <p:nvGraphicFramePr>
          <p:cNvPr id="7" name="表格 6"/>
          <p:cNvGraphicFramePr>
            <a:graphicFrameLocks noGrp="1"/>
          </p:cNvGraphicFramePr>
          <p:nvPr>
            <p:custDataLst>
              <p:tags r:id="rId3"/>
            </p:custDataLst>
          </p:nvPr>
        </p:nvGraphicFramePr>
        <p:xfrm>
          <a:off x="413266" y="4236925"/>
          <a:ext cx="11358245" cy="1371600"/>
        </p:xfrm>
        <a:graphic>
          <a:graphicData uri="http://schemas.openxmlformats.org/drawingml/2006/table">
            <a:tbl>
              <a:tblPr firstRow="1" bandRow="1">
                <a:tableStyleId>{93296810-A885-4BE3-A3E7-6D5BEEA58F35}</a:tableStyleId>
              </a:tblPr>
              <a:tblGrid>
                <a:gridCol w="4705985"/>
                <a:gridCol w="6652260"/>
              </a:tblGrid>
              <a:tr h="365760">
                <a:tc>
                  <a:txBody>
                    <a:bodyPr/>
                    <a:p>
                      <a:r>
                        <a:rPr lang="en-US" altLang="zh-CN" sz="1800" dirty="0" err="1">
                          <a:latin typeface="微软雅黑" panose="020B0503020204020204" pitchFamily="34" charset="-122"/>
                          <a:ea typeface="微软雅黑" panose="020B0503020204020204" pitchFamily="34" charset="-122"/>
                          <a:sym typeface="+mn-ea"/>
                        </a:rPr>
                        <a:t>boolean</a:t>
                      </a:r>
                      <a:r>
                        <a:rPr lang="en-US" altLang="zh-CN" sz="1800" dirty="0">
                          <a:latin typeface="微软雅黑" panose="020B0503020204020204" pitchFamily="34" charset="-122"/>
                          <a:ea typeface="微软雅黑" panose="020B0503020204020204" pitchFamily="34" charset="-122"/>
                          <a:sym typeface="+mn-ea"/>
                        </a:rPr>
                        <a:t> </a:t>
                      </a:r>
                      <a:r>
                        <a:rPr lang="en-US" altLang="zh-CN" sz="1800" dirty="0" err="1">
                          <a:latin typeface="微软雅黑" panose="020B0503020204020204" pitchFamily="34" charset="-122"/>
                          <a:ea typeface="微软雅黑" panose="020B0503020204020204" pitchFamily="34" charset="-122"/>
                          <a:sym typeface="+mn-ea"/>
                        </a:rPr>
                        <a:t>isEmpty</a:t>
                      </a:r>
                      <a:r>
                        <a:rPr lang="en-US" altLang="zh-CN" sz="1800" dirty="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sz="1800" dirty="0">
                          <a:latin typeface="微软雅黑" panose="020B0503020204020204" pitchFamily="34" charset="-122"/>
                          <a:ea typeface="微软雅黑" panose="020B0503020204020204" pitchFamily="34" charset="-122"/>
                          <a:sym typeface="+mn-ea"/>
                        </a:rPr>
                        <a:t>如果此</a:t>
                      </a:r>
                      <a:r>
                        <a:rPr lang="en-US" altLang="zh-CN" sz="1800" dirty="0">
                          <a:latin typeface="微软雅黑" panose="020B0503020204020204" pitchFamily="34" charset="-122"/>
                          <a:ea typeface="微软雅黑" panose="020B0503020204020204" pitchFamily="34" charset="-122"/>
                          <a:sym typeface="+mn-ea"/>
                        </a:rPr>
                        <a:t>collection</a:t>
                      </a:r>
                      <a:r>
                        <a:rPr lang="zh-CN" altLang="en-US" sz="1800" dirty="0">
                          <a:latin typeface="微软雅黑" panose="020B0503020204020204" pitchFamily="34" charset="-122"/>
                          <a:ea typeface="微软雅黑" panose="020B0503020204020204" pitchFamily="34" charset="-122"/>
                          <a:sym typeface="+mn-ea"/>
                        </a:rPr>
                        <a:t>不包含元素，则返回</a:t>
                      </a:r>
                      <a:r>
                        <a:rPr lang="en-US" altLang="zh-CN" sz="1800" dirty="0">
                          <a:latin typeface="微软雅黑" panose="020B0503020204020204" pitchFamily="34" charset="-122"/>
                          <a:ea typeface="微软雅黑" panose="020B0503020204020204" pitchFamily="34" charset="-122"/>
                          <a:sym typeface="+mn-ea"/>
                        </a:rPr>
                        <a:t>true</a:t>
                      </a:r>
                      <a:endParaRPr lang="zh-CN" altLang="en-US" dirty="0">
                        <a:latin typeface="微软雅黑" panose="020B0503020204020204" pitchFamily="34" charset="-122"/>
                        <a:ea typeface="微软雅黑" panose="020B0503020204020204" pitchFamily="34" charset="-122"/>
                      </a:endParaRPr>
                    </a:p>
                  </a:txBody>
                  <a:tcPr/>
                </a:tc>
              </a:tr>
              <a:tr h="365760">
                <a:tc>
                  <a:txBody>
                    <a:bodyPr/>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contains(</a:t>
                      </a:r>
                      <a:r>
                        <a:rPr dirty="0">
                          <a:latin typeface="微软雅黑" panose="020B0503020204020204" pitchFamily="34" charset="-122"/>
                          <a:ea typeface="微软雅黑" panose="020B0503020204020204" pitchFamily="34" charset="-122"/>
                        </a:rPr>
                        <a:t>Object </a:t>
                      </a:r>
                      <a:r>
                        <a:rPr lang="en-US" altLang="zh-CN" dirty="0">
                          <a:latin typeface="微软雅黑" panose="020B0503020204020204" pitchFamily="34" charset="-122"/>
                          <a:ea typeface="微软雅黑" panose="020B0503020204020204" pitchFamily="34" charset="-122"/>
                        </a:rPr>
                        <a:t>o)</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如果此</a:t>
                      </a:r>
                      <a:r>
                        <a:rPr lang="en-US" altLang="zh-CN" dirty="0">
                          <a:latin typeface="微软雅黑" panose="020B0503020204020204" pitchFamily="34" charset="-122"/>
                          <a:ea typeface="微软雅黑" panose="020B0503020204020204" pitchFamily="34" charset="-122"/>
                        </a:rPr>
                        <a:t>collection</a:t>
                      </a:r>
                      <a:r>
                        <a:rPr lang="zh-CN" altLang="en-US" dirty="0">
                          <a:latin typeface="微软雅黑" panose="020B0503020204020204" pitchFamily="34" charset="-122"/>
                          <a:ea typeface="微软雅黑" panose="020B0503020204020204" pitchFamily="34" charset="-122"/>
                        </a:rPr>
                        <a:t>包含指定的元素，则返回</a:t>
                      </a:r>
                      <a:r>
                        <a:rPr lang="en-US" altLang="zh-CN" dirty="0">
                          <a:latin typeface="微软雅黑" panose="020B0503020204020204" pitchFamily="34" charset="-122"/>
                          <a:ea typeface="微软雅黑" panose="020B0503020204020204" pitchFamily="34" charset="-122"/>
                        </a:rPr>
                        <a:t>true</a:t>
                      </a:r>
                      <a:endParaRPr lang="zh-CN" altLang="en-US" dirty="0">
                        <a:latin typeface="微软雅黑" panose="020B0503020204020204" pitchFamily="34" charset="-122"/>
                        <a:ea typeface="微软雅黑" panose="020B0503020204020204" pitchFamily="34" charset="-122"/>
                      </a:endParaRPr>
                    </a:p>
                  </a:txBody>
                  <a:tcPr/>
                </a:tc>
              </a:tr>
              <a:tr h="640080">
                <a:tc>
                  <a:txBody>
                    <a:bodyPr/>
                    <a:p>
                      <a:r>
                        <a:rPr lang="en-US" altLang="zh-CN" dirty="0" err="1">
                          <a:latin typeface="微软雅黑" panose="020B0503020204020204" pitchFamily="34" charset="-122"/>
                          <a:ea typeface="微软雅黑" panose="020B0503020204020204" pitchFamily="34" charset="-122"/>
                        </a:rPr>
                        <a:t>boolean</a:t>
                      </a:r>
                      <a:r>
                        <a:rPr lang="en-US" altLang="zh-CN" dirty="0">
                          <a:latin typeface="微软雅黑" panose="020B0503020204020204" pitchFamily="34" charset="-122"/>
                          <a:ea typeface="微软雅黑" panose="020B0503020204020204" pitchFamily="34" charset="-122"/>
                        </a:rPr>
                        <a:t> </a:t>
                      </a:r>
                      <a:r>
                        <a:rPr lang="en-US" altLang="zh-CN" dirty="0" err="1">
                          <a:latin typeface="微软雅黑" panose="020B0503020204020204" pitchFamily="34" charset="-122"/>
                          <a:ea typeface="微软雅黑" panose="020B0503020204020204" pitchFamily="34" charset="-122"/>
                        </a:rPr>
                        <a:t>containsAll</a:t>
                      </a:r>
                      <a:r>
                        <a:rPr lang="en-US" altLang="zh-CN" dirty="0">
                          <a:latin typeface="微软雅黑" panose="020B0503020204020204" pitchFamily="34" charset="-122"/>
                          <a:ea typeface="微软雅黑" panose="020B0503020204020204" pitchFamily="34" charset="-122"/>
                        </a:rPr>
                        <a:t>(Collection&lt;?&gt; c)</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sz="1800" kern="1200" dirty="0">
                          <a:effectLst/>
                          <a:latin typeface="微软雅黑" panose="020B0503020204020204" pitchFamily="34" charset="-122"/>
                          <a:ea typeface="微软雅黑" panose="020B0503020204020204" pitchFamily="34" charset="-122"/>
                        </a:rPr>
                        <a:t>如果此</a:t>
                      </a:r>
                      <a:r>
                        <a:rPr lang="en-US" altLang="zh-CN" sz="1800" kern="1200" dirty="0">
                          <a:effectLst/>
                          <a:latin typeface="微软雅黑" panose="020B0503020204020204" pitchFamily="34" charset="-122"/>
                          <a:ea typeface="微软雅黑" panose="020B0503020204020204" pitchFamily="34" charset="-122"/>
                        </a:rPr>
                        <a:t>collection</a:t>
                      </a:r>
                      <a:r>
                        <a:rPr lang="zh-CN" altLang="en-US" sz="1800" kern="1200" dirty="0">
                          <a:effectLst/>
                          <a:latin typeface="微软雅黑" panose="020B0503020204020204" pitchFamily="34" charset="-122"/>
                          <a:ea typeface="微软雅黑" panose="020B0503020204020204" pitchFamily="34" charset="-122"/>
                        </a:rPr>
                        <a:t>包含指定</a:t>
                      </a:r>
                      <a:r>
                        <a:rPr lang="en-US" altLang="zh-CN" sz="1800" kern="1200" dirty="0">
                          <a:effectLst/>
                          <a:latin typeface="微软雅黑" panose="020B0503020204020204" pitchFamily="34" charset="-122"/>
                          <a:ea typeface="微软雅黑" panose="020B0503020204020204" pitchFamily="34" charset="-122"/>
                        </a:rPr>
                        <a:t>collection</a:t>
                      </a:r>
                      <a:r>
                        <a:rPr lang="zh-CN" altLang="en-US" sz="1800" kern="1200" dirty="0">
                          <a:effectLst/>
                          <a:latin typeface="微软雅黑" panose="020B0503020204020204" pitchFamily="34" charset="-122"/>
                          <a:ea typeface="微软雅黑" panose="020B0503020204020204" pitchFamily="34" charset="-122"/>
                        </a:rPr>
                        <a:t>中的所有元素，则返回</a:t>
                      </a:r>
                      <a:r>
                        <a:rPr lang="en-US" altLang="zh-CN" dirty="0">
                          <a:latin typeface="微软雅黑" panose="020B0503020204020204" pitchFamily="34" charset="-122"/>
                          <a:ea typeface="微软雅黑" panose="020B0503020204020204" pitchFamily="34" charset="-122"/>
                        </a:rPr>
                        <a:t>true</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graphicFrame>
        <p:nvGraphicFramePr>
          <p:cNvPr id="8" name="表格 7"/>
          <p:cNvGraphicFramePr>
            <a:graphicFrameLocks noGrp="1"/>
          </p:cNvGraphicFramePr>
          <p:nvPr>
            <p:custDataLst>
              <p:tags r:id="rId4"/>
            </p:custDataLst>
          </p:nvPr>
        </p:nvGraphicFramePr>
        <p:xfrm>
          <a:off x="479941" y="5977987"/>
          <a:ext cx="11447780" cy="731520"/>
        </p:xfrm>
        <a:graphic>
          <a:graphicData uri="http://schemas.openxmlformats.org/drawingml/2006/table">
            <a:tbl>
              <a:tblPr firstRow="1" bandRow="1">
                <a:tableStyleId>{93296810-A885-4BE3-A3E7-6D5BEEA58F35}</a:tableStyleId>
              </a:tblPr>
              <a:tblGrid>
                <a:gridCol w="4051300"/>
                <a:gridCol w="7396480"/>
              </a:tblGrid>
              <a:tr h="217424">
                <a:tc>
                  <a:txBody>
                    <a:bodyPr/>
                    <a:p>
                      <a:r>
                        <a:rPr lang="en-US" altLang="zh-CN" dirty="0" err="1">
                          <a:latin typeface="微软雅黑" panose="020B0503020204020204" pitchFamily="34" charset="-122"/>
                          <a:ea typeface="微软雅黑" panose="020B0503020204020204" pitchFamily="34" charset="-122"/>
                        </a:rPr>
                        <a:t>int</a:t>
                      </a:r>
                      <a:r>
                        <a:rPr lang="en-US" altLang="zh-CN" dirty="0">
                          <a:latin typeface="微软雅黑" panose="020B0503020204020204" pitchFamily="34" charset="-122"/>
                          <a:ea typeface="微软雅黑" panose="020B0503020204020204" pitchFamily="34" charset="-122"/>
                        </a:rPr>
                        <a:t> size()</a:t>
                      </a:r>
                      <a:endParaRPr lang="zh-CN" altLang="en-US" dirty="0">
                        <a:latin typeface="微软雅黑" panose="020B0503020204020204" pitchFamily="34" charset="-122"/>
                        <a:ea typeface="微软雅黑" panose="020B0503020204020204" pitchFamily="34" charset="-122"/>
                      </a:endParaRPr>
                    </a:p>
                  </a:txBody>
                  <a:tcPr/>
                </a:tc>
                <a:tc>
                  <a:txBody>
                    <a:bodyPr/>
                    <a:p>
                      <a:r>
                        <a:rPr lang="zh-CN" altLang="en-US" dirty="0">
                          <a:latin typeface="微软雅黑" panose="020B0503020204020204" pitchFamily="34" charset="-122"/>
                          <a:ea typeface="微软雅黑" panose="020B0503020204020204" pitchFamily="34" charset="-122"/>
                        </a:rPr>
                        <a:t>返回此</a:t>
                      </a:r>
                      <a:r>
                        <a:rPr lang="en-US" altLang="zh-CN" dirty="0">
                          <a:latin typeface="微软雅黑" panose="020B0503020204020204" pitchFamily="34" charset="-122"/>
                          <a:ea typeface="微软雅黑" panose="020B0503020204020204" pitchFamily="34" charset="-122"/>
                        </a:rPr>
                        <a:t>collection</a:t>
                      </a:r>
                      <a:r>
                        <a:rPr lang="zh-CN" altLang="en-US" dirty="0">
                          <a:latin typeface="微软雅黑" panose="020B0503020204020204" pitchFamily="34" charset="-122"/>
                          <a:ea typeface="微软雅黑" panose="020B0503020204020204" pitchFamily="34" charset="-122"/>
                        </a:rPr>
                        <a:t>中的元素数</a:t>
                      </a:r>
                      <a:endParaRPr lang="zh-CN" altLang="en-US" dirty="0">
                        <a:latin typeface="微软雅黑" panose="020B0503020204020204" pitchFamily="34" charset="-122"/>
                        <a:ea typeface="微软雅黑" panose="020B0503020204020204" pitchFamily="34" charset="-122"/>
                      </a:endParaRPr>
                    </a:p>
                  </a:txBody>
                  <a:tcPr/>
                </a:tc>
              </a:tr>
              <a:tr h="217424">
                <a:tc>
                  <a:txBody>
                    <a:bodyPr/>
                    <a:p>
                      <a:pPr>
                        <a:buNone/>
                      </a:pPr>
                      <a:r>
                        <a:rPr lang="zh-CN" altLang="en-US" dirty="0">
                          <a:latin typeface="微软雅黑" panose="020B0503020204020204" pitchFamily="34" charset="-122"/>
                          <a:ea typeface="微软雅黑" panose="020B0503020204020204" pitchFamily="34" charset="-122"/>
                        </a:rPr>
                        <a:t>Object[] toArray()</a:t>
                      </a:r>
                      <a:endParaRPr lang="zh-CN" altLang="en-US" dirty="0">
                        <a:latin typeface="微软雅黑" panose="020B0503020204020204" pitchFamily="34" charset="-122"/>
                        <a:ea typeface="微软雅黑" panose="020B0503020204020204" pitchFamily="34" charset="-122"/>
                      </a:endParaRPr>
                    </a:p>
                  </a:txBody>
                  <a:tcPr/>
                </a:tc>
                <a:tc>
                  <a:txBody>
                    <a:bodyPr/>
                    <a:p>
                      <a:pPr>
                        <a:buNone/>
                      </a:pPr>
                      <a:r>
                        <a:rPr lang="zh-CN" altLang="en-US" dirty="0">
                          <a:latin typeface="微软雅黑" panose="020B0503020204020204" pitchFamily="34" charset="-122"/>
                          <a:ea typeface="微软雅黑" panose="020B0503020204020204" pitchFamily="34" charset="-122"/>
                        </a:rPr>
                        <a:t>返回一个包含此集合中所有元素的数组</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4</a:t>
            </a:r>
            <a:r>
              <a:rPr lang="zh-CN" altLang="en-US" dirty="0"/>
              <a:t>：</a:t>
            </a:r>
            <a:r>
              <a:rPr lang="en-US" altLang="zh-CN" dirty="0">
                <a:sym typeface="+mn-ea"/>
              </a:rPr>
              <a:t>Collection</a:t>
            </a:r>
            <a:r>
              <a:rPr lang="zh-CN" altLang="en-US" dirty="0">
                <a:sym typeface="+mn-ea"/>
              </a:rPr>
              <a:t>接口遍历</a:t>
            </a:r>
            <a:br>
              <a:rPr lang="en-US" altLang="zh-CN" dirty="0"/>
            </a:br>
            <a:endParaRPr lang="zh-CN" altLang="en-US" dirty="0"/>
          </a:p>
        </p:txBody>
      </p:sp>
      <p:sp>
        <p:nvSpPr>
          <p:cNvPr id="3" name="内容占位符 2"/>
          <p:cNvSpPr>
            <a:spLocks noGrp="1"/>
          </p:cNvSpPr>
          <p:nvPr>
            <p:ph idx="1"/>
          </p:nvPr>
        </p:nvSpPr>
        <p:spPr/>
        <p:txBody>
          <a:bodyPr/>
          <a:lstStyle/>
          <a:p>
            <a:r>
              <a:rPr lang="zh-CN" altLang="en-US" dirty="0"/>
              <a:t>集合的通用遍历方法有以下几种：</a:t>
            </a:r>
            <a:endParaRPr lang="en-US" altLang="zh-CN" dirty="0"/>
          </a:p>
          <a:p>
            <a:pPr lvl="1"/>
            <a:r>
              <a:rPr lang="zh-CN" altLang="en-US" dirty="0"/>
              <a:t>使用</a:t>
            </a:r>
            <a:r>
              <a:rPr lang="zh-CN" altLang="en-US" b="1" dirty="0">
                <a:solidFill>
                  <a:srgbClr val="C00000"/>
                </a:solidFill>
                <a:sym typeface="+mn-ea"/>
              </a:rPr>
              <a:t>普通</a:t>
            </a:r>
            <a:r>
              <a:rPr lang="en-US" altLang="zh-CN" b="1" dirty="0">
                <a:solidFill>
                  <a:srgbClr val="C00000"/>
                </a:solidFill>
              </a:rPr>
              <a:t>for</a:t>
            </a:r>
            <a:r>
              <a:rPr lang="zh-CN" altLang="en-US" dirty="0"/>
              <a:t>遍历</a:t>
            </a:r>
            <a:endParaRPr lang="zh-CN" altLang="en-US" dirty="0"/>
          </a:p>
          <a:p>
            <a:pPr lvl="1"/>
            <a:r>
              <a:rPr lang="zh-CN" altLang="en-US" dirty="0">
                <a:sym typeface="+mn-ea"/>
              </a:rPr>
              <a:t>使用</a:t>
            </a:r>
            <a:r>
              <a:rPr lang="zh-CN" altLang="en-US" b="1" dirty="0">
                <a:solidFill>
                  <a:srgbClr val="C00000"/>
                </a:solidFill>
                <a:sym typeface="+mn-ea"/>
              </a:rPr>
              <a:t>增强型</a:t>
            </a:r>
            <a:r>
              <a:rPr lang="en-US" altLang="zh-CN" b="1" dirty="0">
                <a:solidFill>
                  <a:srgbClr val="C00000"/>
                </a:solidFill>
                <a:sym typeface="+mn-ea"/>
              </a:rPr>
              <a:t>for</a:t>
            </a:r>
            <a:r>
              <a:rPr lang="zh-CN" altLang="en-US" dirty="0">
                <a:sym typeface="+mn-ea"/>
              </a:rPr>
              <a:t>遍历</a:t>
            </a:r>
            <a:endParaRPr lang="en-US" altLang="zh-CN" dirty="0"/>
          </a:p>
          <a:p>
            <a:pPr lvl="1"/>
            <a:r>
              <a:rPr lang="zh-CN" altLang="en-US" dirty="0"/>
              <a:t>使用</a:t>
            </a:r>
            <a:r>
              <a:rPr lang="zh-CN" altLang="en-US" b="1" dirty="0">
                <a:solidFill>
                  <a:srgbClr val="C00000"/>
                </a:solidFill>
              </a:rPr>
              <a:t>迭代器</a:t>
            </a:r>
            <a:r>
              <a:rPr lang="zh-CN" altLang="en-US" dirty="0"/>
              <a:t>遍历</a:t>
            </a:r>
            <a:endParaRPr lang="en-US" altLang="zh-CN" dirty="0"/>
          </a:p>
          <a:p>
            <a:endParaRPr lang="zh-CN" altLang="en-US" dirty="0"/>
          </a:p>
        </p:txBody>
      </p:sp>
      <p:sp>
        <p:nvSpPr>
          <p:cNvPr id="4" name="爆炸形 1 3"/>
          <p:cNvSpPr/>
          <p:nvPr/>
        </p:nvSpPr>
        <p:spPr>
          <a:xfrm>
            <a:off x="3672205" y="1667510"/>
            <a:ext cx="537845" cy="574675"/>
          </a:xfrm>
          <a:prstGeom prst="irregularSeal1">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custDataLst>
              <p:tags r:id="rId1"/>
            </p:custDataLst>
          </p:nvPr>
        </p:nvPicPr>
        <p:blipFill>
          <a:blip r:embed="rId2"/>
          <a:stretch>
            <a:fillRect/>
          </a:stretch>
        </p:blipFill>
        <p:spPr>
          <a:xfrm>
            <a:off x="4210050" y="2047240"/>
            <a:ext cx="693420" cy="692150"/>
          </a:xfrm>
          <a:prstGeom prst="rect">
            <a:avLst/>
          </a:prstGeom>
        </p:spPr>
      </p:pic>
      <p:pic>
        <p:nvPicPr>
          <p:cNvPr id="7" name="图片 6"/>
          <p:cNvPicPr>
            <a:picLocks noChangeAspect="1"/>
          </p:cNvPicPr>
          <p:nvPr/>
        </p:nvPicPr>
        <p:blipFill>
          <a:blip r:embed="rId2"/>
          <a:stretch>
            <a:fillRect/>
          </a:stretch>
        </p:blipFill>
        <p:spPr>
          <a:xfrm>
            <a:off x="4100830" y="2739390"/>
            <a:ext cx="694055" cy="692785"/>
          </a:xfrm>
          <a:prstGeom prst="rect">
            <a:avLst/>
          </a:prstGeom>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8640" y="1522095"/>
            <a:ext cx="6619240" cy="1486535"/>
          </a:xfrm>
          <a:prstGeom prst="rect">
            <a:avLst/>
          </a:prstGeom>
          <a:solidFill>
            <a:schemeClr val="bg1"/>
          </a:solidFill>
          <a:ln w="101600">
            <a:solidFill>
              <a:schemeClr val="accent2">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知识点</a:t>
            </a:r>
            <a:r>
              <a:rPr lang="en-US" altLang="zh-CN" dirty="0"/>
              <a:t>4</a:t>
            </a:r>
            <a:r>
              <a:rPr lang="zh-CN" altLang="en-US" dirty="0"/>
              <a:t>：</a:t>
            </a:r>
            <a:r>
              <a:rPr lang="en-US" altLang="zh-CN" dirty="0">
                <a:sym typeface="+mn-ea"/>
              </a:rPr>
              <a:t>Collection</a:t>
            </a:r>
            <a:r>
              <a:rPr lang="zh-CN" altLang="en-US" dirty="0">
                <a:sym typeface="+mn-ea"/>
              </a:rPr>
              <a:t>接口遍历</a:t>
            </a:r>
            <a:endParaRPr lang="zh-CN" altLang="en-US" dirty="0"/>
          </a:p>
        </p:txBody>
      </p:sp>
      <p:sp>
        <p:nvSpPr>
          <p:cNvPr id="3" name="内容占位符 2"/>
          <p:cNvSpPr>
            <a:spLocks noGrp="1"/>
          </p:cNvSpPr>
          <p:nvPr>
            <p:ph idx="1"/>
          </p:nvPr>
        </p:nvSpPr>
        <p:spPr>
          <a:xfrm>
            <a:off x="375285" y="722630"/>
            <a:ext cx="6568440" cy="2376805"/>
          </a:xfrm>
        </p:spPr>
        <p:txBody>
          <a:bodyPr/>
          <a:lstStyle/>
          <a:p>
            <a:r>
              <a:rPr lang="zh-CN" altLang="en-US" sz="2400" dirty="0"/>
              <a:t>使用增强型</a:t>
            </a:r>
            <a:r>
              <a:rPr lang="en-US" altLang="zh-CN" sz="2400" dirty="0"/>
              <a:t>for</a:t>
            </a:r>
            <a:r>
              <a:rPr lang="zh-CN" altLang="en-US" sz="2400" dirty="0"/>
              <a:t>循环进行</a:t>
            </a:r>
            <a:r>
              <a:rPr lang="en-US" altLang="zh-CN" sz="2400" dirty="0"/>
              <a:t>Collection</a:t>
            </a:r>
            <a:r>
              <a:rPr lang="zh-CN" altLang="en-US" sz="2400" dirty="0"/>
              <a:t>遍历格式：</a:t>
            </a:r>
            <a:endParaRPr lang="en-US" altLang="zh-CN" sz="2400" dirty="0"/>
          </a:p>
          <a:p>
            <a:pPr marL="228600" lvl="1">
              <a:lnSpc>
                <a:spcPct val="70000"/>
              </a:lnSpc>
              <a:spcBef>
                <a:spcPts val="1000"/>
              </a:spcBef>
              <a:buNone/>
            </a:pPr>
            <a:r>
              <a:rPr lang="en-US" altLang="zh-CN" sz="2400" dirty="0">
                <a:solidFill>
                  <a:schemeClr val="tx1"/>
                </a:solidFill>
              </a:rPr>
              <a:t>   </a:t>
            </a:r>
            <a:endParaRPr lang="en-US" altLang="zh-CN" sz="2400" dirty="0">
              <a:solidFill>
                <a:schemeClr val="tx1"/>
              </a:solidFill>
            </a:endParaRPr>
          </a:p>
          <a:p>
            <a:pPr marL="228600" lvl="1">
              <a:lnSpc>
                <a:spcPct val="70000"/>
              </a:lnSpc>
              <a:spcBef>
                <a:spcPts val="1000"/>
              </a:spcBef>
              <a:buNone/>
            </a:pPr>
            <a:r>
              <a:rPr lang="en-US" altLang="zh-CN" sz="2400" dirty="0">
                <a:solidFill>
                  <a:schemeClr val="tx1"/>
                </a:solidFill>
              </a:rPr>
              <a:t>   for</a:t>
            </a:r>
            <a:r>
              <a:rPr lang="en-US" altLang="zh-CN" sz="2400" dirty="0">
                <a:solidFill>
                  <a:schemeClr val="tx1"/>
                </a:solidFill>
              </a:rPr>
              <a:t>( </a:t>
            </a:r>
            <a:r>
              <a:rPr lang="zh-CN" altLang="en-US" sz="2400" dirty="0">
                <a:solidFill>
                  <a:schemeClr val="tx1"/>
                </a:solidFill>
              </a:rPr>
              <a:t>元素类型</a:t>
            </a:r>
            <a:r>
              <a:rPr lang="en-US" altLang="zh-CN" sz="2400" dirty="0">
                <a:solidFill>
                  <a:schemeClr val="tx1"/>
                </a:solidFill>
              </a:rPr>
              <a:t> </a:t>
            </a:r>
            <a:r>
              <a:rPr lang="zh-CN" altLang="en-US" sz="2400" dirty="0">
                <a:solidFill>
                  <a:schemeClr val="tx1"/>
                </a:solidFill>
              </a:rPr>
              <a:t>循环变量名</a:t>
            </a:r>
            <a:r>
              <a:rPr lang="en-US" altLang="zh-CN" sz="2400" dirty="0">
                <a:solidFill>
                  <a:schemeClr val="tx1"/>
                </a:solidFill>
              </a:rPr>
              <a:t>:Collection</a:t>
            </a:r>
            <a:r>
              <a:rPr lang="zh-CN" altLang="en-US" sz="2400" dirty="0">
                <a:solidFill>
                  <a:schemeClr val="tx1"/>
                </a:solidFill>
              </a:rPr>
              <a:t>对象</a:t>
            </a:r>
            <a:r>
              <a:rPr lang="en-US" altLang="zh-CN" sz="2400" dirty="0">
                <a:solidFill>
                  <a:schemeClr val="tx1"/>
                </a:solidFill>
              </a:rPr>
              <a:t>)</a:t>
            </a:r>
            <a:r>
              <a:rPr lang="zh-CN" altLang="en-US" sz="2400" dirty="0">
                <a:solidFill>
                  <a:schemeClr val="tx1"/>
                </a:solidFill>
              </a:rPr>
              <a:t>｛</a:t>
            </a:r>
            <a:endParaRPr lang="en-US" altLang="zh-CN" sz="2400" dirty="0">
              <a:solidFill>
                <a:schemeClr val="tx1"/>
              </a:solidFill>
            </a:endParaRPr>
          </a:p>
          <a:p>
            <a:pPr marL="228600" lvl="1">
              <a:lnSpc>
                <a:spcPct val="70000"/>
              </a:lnSpc>
              <a:spcBef>
                <a:spcPts val="1000"/>
              </a:spcBef>
              <a:buNone/>
            </a:pPr>
            <a:r>
              <a:rPr lang="en-US" altLang="zh-CN" sz="2400" dirty="0">
                <a:solidFill>
                  <a:schemeClr val="tx1"/>
                </a:solidFill>
              </a:rPr>
              <a:t>	         </a:t>
            </a:r>
            <a:r>
              <a:rPr lang="zh-CN" altLang="en-US" sz="2400" dirty="0">
                <a:solidFill>
                  <a:schemeClr val="tx1"/>
                </a:solidFill>
              </a:rPr>
              <a:t>对循环变量进行处理；</a:t>
            </a:r>
            <a:endParaRPr lang="zh-CN" altLang="en-US" sz="2400" dirty="0">
              <a:solidFill>
                <a:schemeClr val="tx1"/>
              </a:solidFill>
            </a:endParaRPr>
          </a:p>
          <a:p>
            <a:pPr marL="228600" lvl="1">
              <a:lnSpc>
                <a:spcPct val="70000"/>
              </a:lnSpc>
              <a:spcBef>
                <a:spcPts val="1000"/>
              </a:spcBef>
              <a:buNone/>
            </a:pPr>
            <a:r>
              <a:rPr lang="zh-CN" altLang="en-US" sz="2400" dirty="0">
                <a:solidFill>
                  <a:schemeClr val="tx1"/>
                </a:solidFill>
              </a:rPr>
              <a:t>   ｝</a:t>
            </a:r>
            <a:endParaRPr lang="en-US" altLang="zh-CN" sz="2400" dirty="0">
              <a:solidFill>
                <a:schemeClr val="tx1"/>
              </a:solidFill>
            </a:endParaRPr>
          </a:p>
          <a:p>
            <a:pPr marL="228600" lvl="1">
              <a:spcBef>
                <a:spcPts val="1000"/>
              </a:spcBef>
              <a:buNone/>
            </a:pPr>
            <a:endParaRPr lang="en-US" altLang="zh-CN" sz="2400" dirty="0">
              <a:solidFill>
                <a:schemeClr val="tx1"/>
              </a:solidFill>
            </a:endParaRPr>
          </a:p>
          <a:p>
            <a:pPr marL="228600" lvl="1">
              <a:spcBef>
                <a:spcPts val="1000"/>
              </a:spcBef>
              <a:buNone/>
            </a:pPr>
            <a:endParaRPr lang="zh-CN" altLang="en-US" sz="2400" dirty="0">
              <a:solidFill>
                <a:schemeClr val="tx1"/>
              </a:solidFill>
            </a:endParaRPr>
          </a:p>
        </p:txBody>
      </p:sp>
      <p:sp>
        <p:nvSpPr>
          <p:cNvPr id="5" name="左箭头 4"/>
          <p:cNvSpPr/>
          <p:nvPr/>
        </p:nvSpPr>
        <p:spPr>
          <a:xfrm>
            <a:off x="6746240" y="2036445"/>
            <a:ext cx="753110" cy="457835"/>
          </a:xfrm>
          <a:prstGeom prst="leftArrow">
            <a:avLst/>
          </a:prstGeom>
          <a:solidFill>
            <a:srgbClr val="FF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630160" y="2036445"/>
            <a:ext cx="3700145" cy="645160"/>
          </a:xfrm>
          <a:prstGeom prst="rect">
            <a:avLst/>
          </a:prstGeom>
          <a:noFill/>
        </p:spPr>
        <p:txBody>
          <a:bodyPr wrap="none" rtlCol="0">
            <a:spAutoFit/>
          </a:bodyPr>
          <a:p>
            <a:pPr marL="0" lvl="1" algn="l"/>
            <a:r>
              <a:rPr lang="zh-CN" altLang="en-US" dirty="0">
                <a:sym typeface="+mn-ea"/>
              </a:rPr>
              <a:t>注意：</a:t>
            </a:r>
            <a:r>
              <a:rPr lang="zh-CN" altLang="en-US" dirty="0">
                <a:sym typeface="+mn-ea"/>
              </a:rPr>
              <a:t>增强型</a:t>
            </a:r>
            <a:r>
              <a:rPr lang="en-US" altLang="zh-CN" dirty="0">
                <a:sym typeface="+mn-ea"/>
              </a:rPr>
              <a:t>for</a:t>
            </a:r>
            <a:r>
              <a:rPr lang="zh-CN" altLang="en-US" dirty="0">
                <a:sym typeface="+mn-ea"/>
              </a:rPr>
              <a:t>循环 一定要有泛型</a:t>
            </a:r>
            <a:endParaRPr lang="zh-CN" altLang="en-US" dirty="0">
              <a:solidFill>
                <a:schemeClr val="tx1"/>
              </a:solidFill>
            </a:endParaRPr>
          </a:p>
          <a:p>
            <a:endParaRPr lang="zh-CN" altLang="en-US"/>
          </a:p>
        </p:txBody>
      </p:sp>
      <p:sp>
        <p:nvSpPr>
          <p:cNvPr id="7" name="矩形 6"/>
          <p:cNvSpPr/>
          <p:nvPr/>
        </p:nvSpPr>
        <p:spPr>
          <a:xfrm>
            <a:off x="7630160" y="1905635"/>
            <a:ext cx="3790950" cy="588645"/>
          </a:xfrm>
          <a:prstGeom prst="rect">
            <a:avLst/>
          </a:prstGeom>
          <a:noFill/>
          <a:ln w="5715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内容占位符 2"/>
          <p:cNvSpPr>
            <a:spLocks noGrp="1"/>
          </p:cNvSpPr>
          <p:nvPr/>
        </p:nvSpPr>
        <p:spPr>
          <a:xfrm>
            <a:off x="375285" y="3271520"/>
            <a:ext cx="9372600" cy="320548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zh-CN" altLang="en-US" sz="2220" dirty="0"/>
              <a:t>迭代是取出集合中元素的一种方式。</a:t>
            </a:r>
            <a:endParaRPr lang="zh-CN" altLang="en-US" sz="2220" dirty="0"/>
          </a:p>
          <a:p>
            <a:pPr>
              <a:lnSpc>
                <a:spcPct val="90000"/>
              </a:lnSpc>
            </a:pPr>
            <a:r>
              <a:rPr lang="zh-CN" altLang="en-US" sz="2220" dirty="0"/>
              <a:t>因为Collection中有iterator方法，所以每一个子类集合对象都具备迭代器</a:t>
            </a:r>
            <a:endParaRPr lang="zh-CN" altLang="en-US" sz="2220" dirty="0"/>
          </a:p>
          <a:p>
            <a:pPr marL="0" lvl="1">
              <a:lnSpc>
                <a:spcPct val="120000"/>
              </a:lnSpc>
            </a:pPr>
            <a:r>
              <a:rPr lang="zh-CN" altLang="en-US" sz="2220" dirty="0">
                <a:solidFill>
                  <a:schemeClr val="tx1"/>
                </a:solidFill>
                <a:sym typeface="宋体" panose="02010600030101010101" pitchFamily="2" charset="-122"/>
              </a:rPr>
              <a:t>Iterator接口位置</a:t>
            </a:r>
            <a:r>
              <a:rPr lang="en-US" altLang="zh-CN" sz="2220" dirty="0">
                <a:solidFill>
                  <a:schemeClr val="tx1"/>
                </a:solidFill>
                <a:sym typeface="宋体" panose="02010600030101010101" pitchFamily="2" charset="-122"/>
              </a:rPr>
              <a:t>java.util.Iterator</a:t>
            </a:r>
            <a:r>
              <a:rPr lang="zh-CN" altLang="en-US" sz="2220" dirty="0">
                <a:solidFill>
                  <a:schemeClr val="tx1"/>
                </a:solidFill>
                <a:sym typeface="宋体" panose="02010600030101010101" pitchFamily="2" charset="-122"/>
              </a:rPr>
              <a:t>，</a:t>
            </a:r>
            <a:r>
              <a:rPr lang="zh-CN" altLang="en-US" sz="2000" dirty="0">
                <a:solidFill>
                  <a:schemeClr val="tx1"/>
                </a:solidFill>
              </a:rPr>
              <a:t>使用迭代器对</a:t>
            </a:r>
            <a:r>
              <a:rPr lang="en-US" altLang="zh-CN" sz="2000" dirty="0">
                <a:solidFill>
                  <a:schemeClr val="tx1"/>
                </a:solidFill>
              </a:rPr>
              <a:t>Collection</a:t>
            </a:r>
            <a:r>
              <a:rPr lang="zh-CN" altLang="en-US" sz="2000" dirty="0">
                <a:solidFill>
                  <a:schemeClr val="tx1"/>
                </a:solidFill>
              </a:rPr>
              <a:t>遍历形式：</a:t>
            </a:r>
            <a:endParaRPr lang="en-US" altLang="zh-CN" sz="2000" dirty="0">
              <a:solidFill>
                <a:schemeClr val="tx1"/>
              </a:solidFill>
            </a:endParaRPr>
          </a:p>
          <a:p>
            <a:pPr marL="228600" lvl="1">
              <a:lnSpc>
                <a:spcPct val="120000"/>
              </a:lnSpc>
              <a:spcBef>
                <a:spcPts val="1000"/>
              </a:spcBef>
              <a:buNone/>
            </a:pPr>
            <a:r>
              <a:rPr lang="en-US" altLang="zh-CN" sz="2000" dirty="0">
                <a:solidFill>
                  <a:schemeClr val="tx1"/>
                </a:solidFill>
              </a:rPr>
              <a:t>   Iterator  </a:t>
            </a:r>
            <a:r>
              <a:rPr lang="zh-CN" altLang="en-US" sz="2000" dirty="0">
                <a:solidFill>
                  <a:schemeClr val="tx1"/>
                </a:solidFill>
              </a:rPr>
              <a:t>变量名 </a:t>
            </a:r>
            <a:r>
              <a:rPr lang="en-US" altLang="zh-CN" sz="2000" dirty="0">
                <a:solidFill>
                  <a:schemeClr val="tx1"/>
                </a:solidFill>
              </a:rPr>
              <a:t>= Collection</a:t>
            </a:r>
            <a:r>
              <a:rPr lang="zh-CN" altLang="en-US" sz="2000" dirty="0">
                <a:solidFill>
                  <a:schemeClr val="tx1"/>
                </a:solidFill>
              </a:rPr>
              <a:t>对象</a:t>
            </a:r>
            <a:r>
              <a:rPr lang="en-US" altLang="zh-CN" sz="2000" dirty="0">
                <a:solidFill>
                  <a:schemeClr val="tx1"/>
                </a:solidFill>
              </a:rPr>
              <a:t>.iterator();</a:t>
            </a:r>
            <a:endParaRPr lang="en-US" altLang="zh-CN" sz="2000" dirty="0">
              <a:solidFill>
                <a:schemeClr val="tx1"/>
              </a:solidFill>
            </a:endParaRPr>
          </a:p>
          <a:p>
            <a:pPr marL="228600" lvl="1">
              <a:lnSpc>
                <a:spcPct val="90000"/>
              </a:lnSpc>
              <a:spcBef>
                <a:spcPts val="1000"/>
              </a:spcBef>
              <a:buNone/>
            </a:pPr>
            <a:r>
              <a:rPr lang="en-US" altLang="zh-CN" sz="2000" dirty="0">
                <a:solidFill>
                  <a:schemeClr val="tx1"/>
                </a:solidFill>
              </a:rPr>
              <a:t>   while(</a:t>
            </a:r>
            <a:r>
              <a:rPr lang="zh-CN" altLang="en-US" sz="2000" dirty="0">
                <a:sym typeface="+mn-ea"/>
              </a:rPr>
              <a:t>变量名</a:t>
            </a:r>
            <a:r>
              <a:rPr lang="en-US" altLang="zh-CN" sz="2000" dirty="0">
                <a:sym typeface="+mn-ea"/>
              </a:rPr>
              <a:t>.hasNext()</a:t>
            </a:r>
            <a:r>
              <a:rPr lang="en-US" altLang="zh-CN" sz="2000" dirty="0">
                <a:solidFill>
                  <a:schemeClr val="tx1"/>
                </a:solidFill>
              </a:rPr>
              <a:t>){</a:t>
            </a:r>
            <a:endParaRPr lang="en-US" altLang="zh-CN" sz="2000" dirty="0">
              <a:solidFill>
                <a:schemeClr val="tx1"/>
              </a:solidFill>
            </a:endParaRPr>
          </a:p>
          <a:p>
            <a:pPr marL="228600" lvl="1">
              <a:lnSpc>
                <a:spcPct val="90000"/>
              </a:lnSpc>
              <a:spcBef>
                <a:spcPts val="1000"/>
              </a:spcBef>
              <a:buNone/>
            </a:pPr>
            <a:r>
              <a:rPr lang="en-US" altLang="zh-CN" sz="2000" dirty="0">
                <a:solidFill>
                  <a:schemeClr val="tx1"/>
                </a:solidFill>
              </a:rPr>
              <a:t>	        System.out.println(</a:t>
            </a:r>
            <a:r>
              <a:rPr lang="zh-CN" altLang="en-US" sz="2000" dirty="0">
                <a:sym typeface="+mn-ea"/>
              </a:rPr>
              <a:t>变量名</a:t>
            </a:r>
            <a:r>
              <a:rPr lang="en-US" altLang="zh-CN" sz="2000" dirty="0">
                <a:sym typeface="+mn-ea"/>
              </a:rPr>
              <a:t>.next()</a:t>
            </a:r>
            <a:r>
              <a:rPr lang="en-US" altLang="zh-CN" sz="2000" dirty="0">
                <a:solidFill>
                  <a:schemeClr val="tx1"/>
                </a:solidFill>
              </a:rPr>
              <a:t>);</a:t>
            </a:r>
            <a:endParaRPr lang="en-US" altLang="zh-CN" sz="2000" dirty="0">
              <a:solidFill>
                <a:schemeClr val="tx1"/>
              </a:solidFill>
            </a:endParaRPr>
          </a:p>
          <a:p>
            <a:pPr marL="228600" lvl="1">
              <a:lnSpc>
                <a:spcPct val="90000"/>
              </a:lnSpc>
              <a:spcBef>
                <a:spcPts val="1000"/>
              </a:spcBef>
              <a:buNone/>
            </a:pPr>
            <a:r>
              <a:rPr lang="zh-CN" altLang="en-US" sz="2000" dirty="0">
                <a:solidFill>
                  <a:schemeClr val="tx1"/>
                </a:solidFill>
              </a:rPr>
              <a:t>    ｝</a:t>
            </a:r>
            <a:endParaRPr lang="en-US" altLang="zh-CN" sz="2400" dirty="0">
              <a:solidFill>
                <a:schemeClr val="tx1"/>
              </a:solidFill>
            </a:endParaRPr>
          </a:p>
          <a:p>
            <a:pPr marL="228600" lvl="1">
              <a:spcBef>
                <a:spcPts val="1000"/>
              </a:spcBef>
              <a:buNone/>
            </a:pPr>
            <a:endParaRPr lang="zh-CN" altLang="en-US" sz="2400" dirty="0">
              <a:solidFill>
                <a:schemeClr val="tx1"/>
              </a:solidFill>
            </a:endParaRPr>
          </a:p>
        </p:txBody>
      </p:sp>
      <p:sp>
        <p:nvSpPr>
          <p:cNvPr id="9" name="矩形 8"/>
          <p:cNvSpPr/>
          <p:nvPr/>
        </p:nvSpPr>
        <p:spPr>
          <a:xfrm>
            <a:off x="499745" y="4629785"/>
            <a:ext cx="6619240" cy="1657350"/>
          </a:xfrm>
          <a:prstGeom prst="rect">
            <a:avLst/>
          </a:prstGeom>
          <a:noFill/>
          <a:ln w="101600">
            <a:solidFill>
              <a:schemeClr val="accent2">
                <a:alpha val="96000"/>
              </a:scheme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tags/tag1.xml><?xml version="1.0" encoding="utf-8"?>
<p:tagLst xmlns:p="http://schemas.openxmlformats.org/presentationml/2006/main">
  <p:tag name="KSO_WM_UNIT_TABLE_BEAUTIFY" val="smartTable{1b5686b4-80d8-4003-9524-b51614f0c909}"/>
  <p:tag name="TABLE_ENDDRAG_ORIGIN_RECT" val="929*96"/>
  <p:tag name="TABLE_ENDDRAG_RECT" val="14*115*929*96"/>
</p:tagLst>
</file>

<file path=ppt/tags/tag10.xml><?xml version="1.0" encoding="utf-8"?>
<p:tagLst xmlns:p="http://schemas.openxmlformats.org/presentationml/2006/main">
  <p:tag name="KSO_WM_UNIT_TABLE_BEAUTIFY" val="smartTable{38dc8bd8-585d-40fb-838c-3a56723c1790}"/>
  <p:tag name="TABLE_ENDDRAG_ORIGIN_RECT" val="841*91"/>
  <p:tag name="TABLE_ENDDRAG_RECT" val="33*365*841*91"/>
</p:tagLst>
</file>

<file path=ppt/tags/tag11.xml><?xml version="1.0" encoding="utf-8"?>
<p:tagLst xmlns:p="http://schemas.openxmlformats.org/presentationml/2006/main">
  <p:tag name="KSO_WM_UNIT_TABLE_BEAUTIFY" val="smartTable{43207d63-2f87-4dc3-98f0-f8e898b20441}"/>
  <p:tag name="TABLE_ENDDRAG_ORIGIN_RECT" val="857*65"/>
  <p:tag name="TABLE_ENDDRAG_RECT" val="23*184*857*65"/>
</p:tagLst>
</file>

<file path=ppt/tags/tag12.xml><?xml version="1.0" encoding="utf-8"?>
<p:tagLst xmlns:p="http://schemas.openxmlformats.org/presentationml/2006/main">
  <p:tag name="KSO_WM_UNIT_TABLE_BEAUTIFY" val="smartTable{548aa22f-37c8-40b3-a48f-6bbc84444774}"/>
  <p:tag name="TABLE_ENDDRAG_ORIGIN_RECT" val="846*94"/>
  <p:tag name="TABLE_ENDDRAG_RECT" val="24*333*846*94"/>
</p:tagLst>
</file>

<file path=ppt/tags/tag13.xml><?xml version="1.0" encoding="utf-8"?>
<p:tagLst xmlns:p="http://schemas.openxmlformats.org/presentationml/2006/main">
  <p:tag name="KSO_WM_UNIT_TABLE_BEAUTIFY" val="smartTable{a0c239b0-45a9-428c-928c-cdf64e5630ab}"/>
</p:tagLst>
</file>

<file path=ppt/tags/tag14.xml><?xml version="1.0" encoding="utf-8"?>
<p:tagLst xmlns:p="http://schemas.openxmlformats.org/presentationml/2006/main">
  <p:tag name="KSO_WM_UNIT_TABLE_BEAUTIFY" val="smartTable{0dc4c361-f428-4d0d-a627-d2d3aa91344d}"/>
</p:tagLst>
</file>

<file path=ppt/tags/tag15.xml><?xml version="1.0" encoding="utf-8"?>
<p:tagLst xmlns:p="http://schemas.openxmlformats.org/presentationml/2006/main">
  <p:tag name="KSO_WM_UNIT_TABLE_BEAUTIFY" val="smartTable{0dc4c361-f428-4d0d-a627-d2d3aa91344d}"/>
  <p:tag name="TABLE_ENDDRAG_ORIGIN_RECT" val="930*144"/>
  <p:tag name="TABLE_ENDDRAG_RECT" val="12*368*930*144"/>
</p:tagLst>
</file>

<file path=ppt/tags/tag2.xml><?xml version="1.0" encoding="utf-8"?>
<p:tagLst xmlns:p="http://schemas.openxmlformats.org/presentationml/2006/main">
  <p:tag name="KSO_WM_UNIT_TABLE_BEAUTIFY" val="smartTable{c800c457-452c-4fcf-b3ff-3d43a80497fa}"/>
  <p:tag name="TABLE_ENDDRAG_ORIGIN_RECT" val="918*79"/>
  <p:tag name="TABLE_ENDDRAG_RECT" val="37*200*918*79"/>
</p:tagLst>
</file>

<file path=ppt/tags/tag3.xml><?xml version="1.0" encoding="utf-8"?>
<p:tagLst xmlns:p="http://schemas.openxmlformats.org/presentationml/2006/main">
  <p:tag name="KSO_WM_UNIT_TABLE_BEAUTIFY" val="smartTable{8f8a6a10-3978-45d6-8b48-9733a3f61bb9}"/>
</p:tagLst>
</file>

<file path=ppt/tags/tag4.xml><?xml version="1.0" encoding="utf-8"?>
<p:tagLst xmlns:p="http://schemas.openxmlformats.org/presentationml/2006/main">
  <p:tag name="KSO_WM_UNIT_TABLE_BEAUTIFY" val="smartTable{4da34c41-d2e8-4ea7-9a5f-8cc1b66a45a5}"/>
</p:tagLst>
</file>

<file path=ppt/tags/tag5.xml><?xml version="1.0" encoding="utf-8"?>
<p:tagLst xmlns:p="http://schemas.openxmlformats.org/presentationml/2006/main">
  <p:tag name="KSO_WM_UNIT_PLACING_PICTURE_USER_VIEWPORT" val="{&quot;height&quot;:8250,&quot;width&quot;:8265}"/>
</p:tagLst>
</file>

<file path=ppt/tags/tag6.xml><?xml version="1.0" encoding="utf-8"?>
<p:tagLst xmlns:p="http://schemas.openxmlformats.org/presentationml/2006/main">
  <p:tag name="KSO_WM_UNIT_TABLE_BEAUTIFY" val="smartTable{cf2aacaa-db91-4163-ac57-8ac34f1f8736}"/>
</p:tagLst>
</file>

<file path=ppt/tags/tag7.xml><?xml version="1.0" encoding="utf-8"?>
<p:tagLst xmlns:p="http://schemas.openxmlformats.org/presentationml/2006/main">
  <p:tag name="KSO_WM_UNIT_TABLE_BEAUTIFY" val="smartTable{8254e6b7-46b7-40f8-8c0c-08ba9c4cc2fc}"/>
</p:tagLst>
</file>

<file path=ppt/tags/tag8.xml><?xml version="1.0" encoding="utf-8"?>
<p:tagLst xmlns:p="http://schemas.openxmlformats.org/presentationml/2006/main">
  <p:tag name="KSO_WM_UNIT_TABLE_BEAUTIFY" val="smartTable{60f5f987-db3e-4bc3-adf4-9c691b2be6f3}"/>
  <p:tag name="TABLE_ENDDRAG_ORIGIN_RECT" val="899*230"/>
  <p:tag name="TABLE_ENDDRAG_RECT" val="29*170*899*230"/>
</p:tagLst>
</file>

<file path=ppt/tags/tag9.xml><?xml version="1.0" encoding="utf-8"?>
<p:tagLst xmlns:p="http://schemas.openxmlformats.org/presentationml/2006/main">
  <p:tag name="KSO_WM_UNIT_TABLE_BEAUTIFY" val="smartTable{60f5f987-db3e-4bc3-adf4-9c691b2be6f3}"/>
  <p:tag name="TABLE_ENDDRAG_ORIGIN_RECT" val="832*173"/>
  <p:tag name="TABLE_ENDDRAG_RECT" val="29*170*832*17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10714</Words>
  <Application>WPS 演示</Application>
  <PresentationFormat>宽屏</PresentationFormat>
  <Paragraphs>783</Paragraphs>
  <Slides>41</Slides>
  <Notes>3</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56" baseType="lpstr">
      <vt:lpstr>Arial</vt:lpstr>
      <vt:lpstr>宋体</vt:lpstr>
      <vt:lpstr>Wingdings</vt:lpstr>
      <vt:lpstr>微软雅黑</vt:lpstr>
      <vt:lpstr>微软雅黑 Light</vt:lpstr>
      <vt:lpstr>华文细黑</vt:lpstr>
      <vt:lpstr>黑体</vt:lpstr>
      <vt:lpstr>Arial Unicode MS</vt:lpstr>
      <vt:lpstr>Calibri</vt:lpstr>
      <vt:lpstr>等线</vt:lpstr>
      <vt:lpstr>Wingdings 2</vt:lpstr>
      <vt:lpstr>Courier New</vt:lpstr>
      <vt:lpstr>Office 主题</vt:lpstr>
      <vt:lpstr>Paint.Picture</vt:lpstr>
      <vt:lpstr>Paint.Picture</vt:lpstr>
      <vt:lpstr>集合框架</vt:lpstr>
      <vt:lpstr>本章目标</vt:lpstr>
      <vt:lpstr>知识点1：集合类介绍</vt:lpstr>
      <vt:lpstr>知识点1：集合类介绍</vt:lpstr>
      <vt:lpstr>知识点2：集合类图</vt:lpstr>
      <vt:lpstr>知识点3：Collection接口重要方法</vt:lpstr>
      <vt:lpstr>知识点3：Collection接口重要方法</vt:lpstr>
      <vt:lpstr> 知识点4：Collection接口遍历 </vt:lpstr>
      <vt:lpstr>知识点4：Collection接口遍历</vt:lpstr>
      <vt:lpstr>知识点5：List接口实现类</vt:lpstr>
      <vt:lpstr>知识点5：List接口实现类-ArrayList</vt:lpstr>
      <vt:lpstr>知识点5：List接口实现类-ArrayList</vt:lpstr>
      <vt:lpstr>知识点5：List接口实现类-ArrayList应用</vt:lpstr>
      <vt:lpstr>知识点5：List接口实现类-ArrayList遍历方式</vt:lpstr>
      <vt:lpstr>知识点5：List接口实现类-ArrayList应用</vt:lpstr>
      <vt:lpstr>知识点5：List接口实现类-LinkedList类</vt:lpstr>
      <vt:lpstr>知识点5：List接口实现类-LinkedList应用</vt:lpstr>
      <vt:lpstr>知识点5：List接口实现类-LinkedList应用</vt:lpstr>
      <vt:lpstr>知识点5：List接口实现类-Vector</vt:lpstr>
      <vt:lpstr>知识点5：List接口实现类-Vector应用</vt:lpstr>
      <vt:lpstr>知识点5：List接口实现类-Stack</vt:lpstr>
      <vt:lpstr>分析</vt:lpstr>
      <vt:lpstr>知识点6：Set接口实现类</vt:lpstr>
      <vt:lpstr>知识点6：Set接口实现类-HashSet</vt:lpstr>
      <vt:lpstr>知识点6：Set接口实现类-HashSet应用</vt:lpstr>
      <vt:lpstr>知识点6：Set接口实现类-TreeSet</vt:lpstr>
      <vt:lpstr>知识点6：Set接口实现类-TreeSet应用</vt:lpstr>
      <vt:lpstr>知识点6：Set接口实现类-TreeSet应用</vt:lpstr>
      <vt:lpstr>知识点7：Map接口实现类的重要方法</vt:lpstr>
      <vt:lpstr>知识点7：Map接口实现类的重要方法</vt:lpstr>
      <vt:lpstr>知识点7：Map接口实现类的重要方法</vt:lpstr>
      <vt:lpstr>知识点7：Map接口实现类的重要方法</vt:lpstr>
      <vt:lpstr>知识点7：Map接口实现类-HashMap</vt:lpstr>
      <vt:lpstr>知识点7：Map接口实现类-HashMap</vt:lpstr>
      <vt:lpstr>知识点7：Map接口实现类-LinkedHashMap</vt:lpstr>
      <vt:lpstr>知识点7：Map接口实现类-Hashtable</vt:lpstr>
      <vt:lpstr>知识点7：Map接口实现类-ConcurrentHashMap</vt:lpstr>
      <vt:lpstr>知识点7：Map接口实现类-TreeMap</vt:lpstr>
      <vt:lpstr>知识点8：Properites类重要方法</vt:lpstr>
      <vt:lpstr>知识点8：Properites类重要方法-案例</vt:lpstr>
      <vt:lpstr>本节总结提问【集合接口】</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3344</cp:revision>
  <dcterms:created xsi:type="dcterms:W3CDTF">2014-03-19T14:07:00Z</dcterms:created>
  <dcterms:modified xsi:type="dcterms:W3CDTF">2021-01-25T14:41:47Z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