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2"/>
  </p:handoutMasterIdLst>
  <p:sldIdLst>
    <p:sldId id="478" r:id="rId3"/>
    <p:sldId id="1182" r:id="rId5"/>
    <p:sldId id="1169" r:id="rId6"/>
    <p:sldId id="1166" r:id="rId7"/>
    <p:sldId id="1155" r:id="rId8"/>
    <p:sldId id="1154" r:id="rId9"/>
    <p:sldId id="1153" r:id="rId10"/>
    <p:sldId id="1119" r:id="rId11"/>
    <p:sldId id="1186" r:id="rId12"/>
    <p:sldId id="1185" r:id="rId13"/>
    <p:sldId id="1184" r:id="rId14"/>
    <p:sldId id="1183" r:id="rId15"/>
    <p:sldId id="1191" r:id="rId16"/>
    <p:sldId id="1192" r:id="rId17"/>
    <p:sldId id="1193" r:id="rId18"/>
    <p:sldId id="1190" r:id="rId19"/>
    <p:sldId id="1189" r:id="rId20"/>
    <p:sldId id="1188"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3AD1"/>
    <a:srgbClr val="E54958"/>
    <a:srgbClr val="269999"/>
    <a:srgbClr val="C3C000"/>
    <a:srgbClr val="C56883"/>
    <a:srgbClr val="AE0B0B"/>
    <a:srgbClr val="B8275B"/>
    <a:srgbClr val="595959"/>
    <a:srgbClr val="276A83"/>
    <a:srgbClr val="F66F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720" autoAdjust="0"/>
    <p:restoredTop sz="77838" autoAdjust="0"/>
  </p:normalViewPr>
  <p:slideViewPr>
    <p:cSldViewPr snapToGrid="0">
      <p:cViewPr varScale="1">
        <p:scale>
          <a:sx n="53" d="100"/>
          <a:sy n="53" d="100"/>
        </p:scale>
        <p:origin x="844" y="44"/>
      </p:cViewPr>
      <p:guideLst>
        <p:guide orient="horz" pos="2128"/>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40" d="100"/>
        <a:sy n="40" d="100"/>
      </p:scale>
      <p:origin x="0" y="0"/>
    </p:cViewPr>
  </p:sorterViewPr>
  <p:notesViewPr>
    <p:cSldViewPr snapToGrid="0">
      <p:cViewPr varScale="1">
        <p:scale>
          <a:sx n="57" d="100"/>
          <a:sy n="57" d="100"/>
        </p:scale>
        <p:origin x="2034" y="66"/>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handoutMaster" Target="handoutMasters/handoutMaster1.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2FDAFF6-F84F-4348-8062-22F68F2F883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E8F3BBD-B065-4C1F-9D2D-1D16C98090FE}"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89AA82-4130-4734-8B4A-6884A501501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CB019E-7D09-4A3E-A6A1-B4531B68838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a:t>【</a:t>
            </a:r>
            <a:r>
              <a:rPr lang="zh-CN" altLang="en-US" dirty="0"/>
              <a:t>本节引言</a:t>
            </a:r>
            <a:r>
              <a:rPr lang="en-US" altLang="zh-CN" dirty="0"/>
              <a:t>】</a:t>
            </a:r>
            <a:endParaRPr lang="en-US" altLang="zh-CN" dirty="0"/>
          </a:p>
          <a:p>
            <a:r>
              <a:rPr lang="en-US" altLang="zh-CN" dirty="0"/>
              <a:t>         </a:t>
            </a:r>
            <a:r>
              <a:rPr lang="zh-CN" altLang="en-US" dirty="0"/>
              <a:t>我们通过基本输入输出流的学习已经能够通过字节或字符的形式对持久化或内存缓存数据进行操作，但是到目前为止对结构化数据（比如一个对象）进行对应处理的方式还比较麻烦，例如我们可以通过</a:t>
            </a:r>
            <a:r>
              <a:rPr lang="en-US" altLang="zh-CN" dirty="0" err="1"/>
              <a:t>DataOutputStream</a:t>
            </a:r>
            <a:r>
              <a:rPr lang="zh-CN" altLang="en-US" dirty="0"/>
              <a:t>按照顺序将对象中的所有字段写入流中并通过</a:t>
            </a:r>
            <a:r>
              <a:rPr lang="en-US" altLang="zh-CN" dirty="0" err="1"/>
              <a:t>DataInputStream</a:t>
            </a:r>
            <a:r>
              <a:rPr lang="zh-CN" altLang="en-US" dirty="0"/>
              <a:t>按照同样的顺序进行读取，但是如果对象中的字段很多或者字段也是对象的情况，这种做法将会尤其耗费时间，那么如果有一种方法能够直接将</a:t>
            </a:r>
            <a:r>
              <a:rPr lang="en-US" altLang="zh-CN" dirty="0"/>
              <a:t>Java</a:t>
            </a:r>
            <a:r>
              <a:rPr lang="zh-CN" altLang="en-US" dirty="0"/>
              <a:t>对象一次性写入流中或从流中读取，将会极大降低开发的难度，提高效率。</a:t>
            </a:r>
            <a:r>
              <a:rPr lang="en-US" altLang="zh-CN" dirty="0"/>
              <a:t>Java</a:t>
            </a:r>
            <a:r>
              <a:rPr lang="zh-CN" altLang="en-US" dirty="0"/>
              <a:t>中提供了对这中方法的内置支持，我们成为对象序列化。</a:t>
            </a:r>
            <a:endParaRPr lang="en-US" altLang="zh-CN"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例</a:t>
            </a:r>
            <a:r>
              <a:rPr lang="en-US" altLang="zh-CN"/>
              <a:t>1</a:t>
            </a:r>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例</a:t>
            </a:r>
            <a:r>
              <a:rPr lang="en-US" altLang="zh-CN"/>
              <a:t>2</a:t>
            </a:r>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例</a:t>
            </a:r>
            <a:r>
              <a:rPr lang="en-US" altLang="zh-CN"/>
              <a:t>3</a:t>
            </a:r>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例</a:t>
            </a:r>
            <a:r>
              <a:rPr lang="en-US" altLang="zh-CN" dirty="0"/>
              <a:t>4</a:t>
            </a:r>
            <a:endParaRPr lang="en-US" altLang="zh-CN"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normAutofit/>
          </a:bodyPr>
          <a:lstStyle>
            <a:lvl1pPr algn="ctr">
              <a:defRPr sz="4000">
                <a:solidFill>
                  <a:schemeClr val="tx1">
                    <a:lumMod val="75000"/>
                    <a:lumOff val="2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solidFill>
                  <a:schemeClr val="tx1">
                    <a:lumMod val="75000"/>
                    <a:lumOff val="25000"/>
                  </a:schemeClr>
                </a:solidFill>
                <a:latin typeface="微软雅黑 Light" panose="020B0502040204020203" pitchFamily="34" charset="-122"/>
                <a:ea typeface="微软雅黑 Light" panose="020B0502040204020203"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pic>
        <p:nvPicPr>
          <p:cNvPr id="8" name="Picture 7" descr="Picture1.png"/>
          <p:cNvPicPr>
            <a:picLocks noChangeAspect="1"/>
          </p:cNvPicPr>
          <p:nvPr userDrawn="1"/>
        </p:nvPicPr>
        <p:blipFill>
          <a:blip r:embed="rId3" cstate="screen"/>
          <a:stretch>
            <a:fillRect/>
          </a:stretch>
        </p:blipFill>
        <p:spPr>
          <a:xfrm>
            <a:off x="9851569" y="179024"/>
            <a:ext cx="2153196" cy="720894"/>
          </a:xfrm>
          <a:prstGeom prst="rect">
            <a:avLst/>
          </a:prstGeom>
        </p:spPr>
      </p:pic>
    </p:spTree>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Picture 3" descr="C:\Users\wangwengping\Desktop\logo1.png"/>
          <p:cNvPicPr>
            <a:picLocks noChangeAspect="1" noChangeArrowheads="1"/>
          </p:cNvPicPr>
          <p:nvPr userDrawn="1"/>
        </p:nvPicPr>
        <p:blipFill>
          <a:blip r:embed="rId2" cstate="screen"/>
          <a:srcRect/>
          <a:stretch>
            <a:fillRect/>
          </a:stretch>
        </p:blipFill>
        <p:spPr bwMode="auto">
          <a:xfrm>
            <a:off x="10535631" y="161755"/>
            <a:ext cx="1224569" cy="1236832"/>
          </a:xfrm>
          <a:prstGeom prst="rect">
            <a:avLst/>
          </a:prstGeom>
          <a:noFill/>
          <a:ln w="9525">
            <a:noFill/>
            <a:miter lim="800000"/>
            <a:headEnd/>
            <a:tailEnd/>
          </a:ln>
        </p:spPr>
      </p:pic>
      <p:sp>
        <p:nvSpPr>
          <p:cNvPr id="2" name="标题 1"/>
          <p:cNvSpPr>
            <a:spLocks noGrp="1"/>
          </p:cNvSpPr>
          <p:nvPr>
            <p:ph type="title"/>
          </p:nvPr>
        </p:nvSpPr>
        <p:spPr>
          <a:xfrm>
            <a:off x="173508" y="881"/>
            <a:ext cx="11573813" cy="849126"/>
          </a:xfrm>
        </p:spPr>
        <p:txBody>
          <a:bodyPr>
            <a:normAutofit/>
          </a:bodyPr>
          <a:lstStyle>
            <a:lvl1pPr>
              <a:defRPr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186570" y="899047"/>
            <a:ext cx="11792070" cy="5448937"/>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9" name="矩形 8"/>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pic>
        <p:nvPicPr>
          <p:cNvPr id="10" name="Picture 9" descr="Picture1.png"/>
          <p:cNvPicPr>
            <a:picLocks noChangeAspect="1"/>
          </p:cNvPicPr>
          <p:nvPr userDrawn="1"/>
        </p:nvPicPr>
        <p:blipFill>
          <a:blip r:embed="rId3" cstate="screen"/>
          <a:stretch>
            <a:fillRect/>
          </a:stretch>
        </p:blipFill>
        <p:spPr>
          <a:xfrm>
            <a:off x="10178141" y="6062200"/>
            <a:ext cx="1787437" cy="598437"/>
          </a:xfrm>
          <a:prstGeom prst="rect">
            <a:avLst/>
          </a:prstGeom>
        </p:spPr>
      </p:pic>
    </p:spTree>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73510" y="12302"/>
            <a:ext cx="11637135" cy="819731"/>
          </a:xfrm>
        </p:spPr>
        <p:txBody>
          <a:bodyPr vert="horz" lIns="91440" tIns="45720" rIns="91440" bIns="45720" rtlCol="0" anchor="ctr">
            <a:normAutofit/>
          </a:bodyPr>
          <a:lstStyle>
            <a:lvl1pPr>
              <a:def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内容占位符 2"/>
          <p:cNvSpPr>
            <a:spLocks noGrp="1"/>
          </p:cNvSpPr>
          <p:nvPr>
            <p:ph sz="half" idx="1"/>
          </p:nvPr>
        </p:nvSpPr>
        <p:spPr>
          <a:xfrm>
            <a:off x="838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8" name="矩形 7"/>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505075"/>
            <a:ext cx="5157787"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atin typeface="微软雅黑 Light" panose="020B0502040204020203" pitchFamily="34" charset="-122"/>
                <a:ea typeface="微软雅黑 Light" panose="020B0502040204020203" pitchFamily="34" charset="-122"/>
              </a:defRPr>
            </a:lvl1pPr>
            <a:lvl2pPr>
              <a:defRPr sz="2800">
                <a:latin typeface="微软雅黑 Light" panose="020B0502040204020203" pitchFamily="34" charset="-122"/>
                <a:ea typeface="微软雅黑 Light" panose="020B0502040204020203" pitchFamily="34" charset="-122"/>
              </a:defRPr>
            </a:lvl2pPr>
            <a:lvl3pPr>
              <a:defRPr sz="2400">
                <a:latin typeface="微软雅黑 Light" panose="020B0502040204020203" pitchFamily="34" charset="-122"/>
                <a:ea typeface="微软雅黑 Light" panose="020B0502040204020203" pitchFamily="34" charset="-122"/>
              </a:defRPr>
            </a:lvl3pPr>
            <a:lvl4pPr>
              <a:defRPr sz="2000">
                <a:latin typeface="微软雅黑 Light" panose="020B0502040204020203" pitchFamily="34" charset="-122"/>
                <a:ea typeface="微软雅黑 Light" panose="020B0502040204020203" pitchFamily="34" charset="-122"/>
              </a:defRPr>
            </a:lvl4pPr>
            <a:lvl5pPr>
              <a:defRPr sz="2000">
                <a:latin typeface="微软雅黑 Light" panose="020B0502040204020203" pitchFamily="34" charset="-122"/>
                <a:ea typeface="微软雅黑 Light" panose="020B0502040204020203"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atin typeface="微软雅黑 Light" panose="020B0502040204020203" pitchFamily="34" charset="-122"/>
                <a:ea typeface="微软雅黑 Light" panose="020B0502040204020203"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9B6DDD-08F0-436D-982C-F99374840B3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3600" kern="1200">
          <a:solidFill>
            <a:schemeClr val="bg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image" Target="../media/image17.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2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5" Type="http://schemas.openxmlformats.org/officeDocument/2006/relationships/vmlDrawing" Target="../drawings/vmlDrawing2.vml"/><Relationship Id="rId4" Type="http://schemas.openxmlformats.org/officeDocument/2006/relationships/slideLayout" Target="../slideLayouts/slideLayout2.xml"/><Relationship Id="rId3" Type="http://schemas.openxmlformats.org/officeDocument/2006/relationships/image" Target="../media/image23.png"/><Relationship Id="rId2" Type="http://schemas.openxmlformats.org/officeDocument/2006/relationships/image" Target="../media/image22.wmf"/><Relationship Id="rId1" Type="http://schemas.openxmlformats.org/officeDocument/2006/relationships/oleObject" Target="../embeddings/oleObject2.bin"/></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2.xml"/><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image" Target="../media/image13.png"/><Relationship Id="rId1" Type="http://schemas.openxmlformats.org/officeDocument/2006/relationships/image" Target="../media/image2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jpe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2.xml"/><Relationship Id="rId2" Type="http://schemas.openxmlformats.org/officeDocument/2006/relationships/image" Target="../media/image11.wmf"/><Relationship Id="rId1"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12.png"/></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2.xml"/><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13.png"/><Relationship Id="rId1" Type="http://schemas.openxmlformats.org/officeDocument/2006/relationships/image" Target="../media/image14.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410230"/>
            <a:ext cx="9144000" cy="2387600"/>
          </a:xfrm>
        </p:spPr>
        <p:txBody>
          <a:bodyPr anchor="ctr">
            <a:normAutofit/>
          </a:bodyPr>
          <a:lstStyle/>
          <a:p>
            <a:r>
              <a:rPr lang="zh-CN" altLang="en-US" sz="6000" dirty="0">
                <a:solidFill>
                  <a:schemeClr val="tx1">
                    <a:lumMod val="65000"/>
                    <a:lumOff val="35000"/>
                  </a:schemeClr>
                </a:solidFill>
              </a:rPr>
              <a:t>对象序列化</a:t>
            </a:r>
            <a:endParaRPr lang="zh-CN" altLang="en-US" sz="6000" dirty="0">
              <a:solidFill>
                <a:schemeClr val="tx1">
                  <a:lumMod val="65000"/>
                  <a:lumOff val="35000"/>
                </a:schemeClr>
              </a:solidFill>
            </a:endParaRPr>
          </a:p>
        </p:txBody>
      </p:sp>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3</a:t>
            </a:r>
            <a:r>
              <a:rPr lang="zh-CN" altLang="en-US" dirty="0"/>
              <a:t>：对象序列化与反序列化</a:t>
            </a:r>
            <a:endParaRPr lang="zh-CN" altLang="en-US" dirty="0"/>
          </a:p>
        </p:txBody>
      </p:sp>
      <p:sp>
        <p:nvSpPr>
          <p:cNvPr id="3" name="内容占位符 2"/>
          <p:cNvSpPr>
            <a:spLocks noGrp="1"/>
          </p:cNvSpPr>
          <p:nvPr>
            <p:ph idx="1"/>
          </p:nvPr>
        </p:nvSpPr>
        <p:spPr/>
        <p:txBody>
          <a:bodyPr/>
          <a:lstStyle/>
          <a:p>
            <a:r>
              <a:rPr lang="zh-CN" altLang="en-US" dirty="0"/>
              <a:t>上面提到，如果仅仅只是让某个类实现</a:t>
            </a:r>
            <a:r>
              <a:rPr lang="en-US" altLang="zh-CN" dirty="0"/>
              <a:t>Serializable</a:t>
            </a:r>
            <a:r>
              <a:rPr lang="zh-CN" altLang="en-US" dirty="0"/>
              <a:t>接口，而没有其它任何处理的话，则就是使用默认序列化机制。</a:t>
            </a:r>
            <a:endParaRPr lang="en-US" altLang="zh-CN" dirty="0"/>
          </a:p>
          <a:p>
            <a:r>
              <a:rPr lang="zh-CN" altLang="en-US" dirty="0"/>
              <a:t>使用默认机制，在序列化对象时，不仅会序列化当前对象本身，还会对该对象引用的其它对象也进行序列化，同样地，这些其它对象引用的另外对象也将被序列化，以此类推。所以，如果一个对象包含的成员变量是容器类对象，而这些容器所含有的元素也是容器类对象，那么这个序列化的</a:t>
            </a:r>
            <a:r>
              <a:rPr lang="zh-CN" altLang="en-US" b="1" dirty="0">
                <a:solidFill>
                  <a:srgbClr val="C00000"/>
                </a:solidFill>
              </a:rPr>
              <a:t>过程就会较复杂，开销也较大</a:t>
            </a:r>
            <a:endParaRPr lang="zh-CN" altLang="en-US" b="1" dirty="0">
              <a:solidFill>
                <a:srgbClr val="C00000"/>
              </a:solidFill>
            </a:endParaRPr>
          </a:p>
        </p:txBody>
      </p:sp>
    </p:spTree>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3</a:t>
            </a:r>
            <a:r>
              <a:rPr lang="zh-CN" altLang="en-US" dirty="0"/>
              <a:t>：对象序列化与反序列化</a:t>
            </a:r>
            <a:endParaRPr lang="zh-CN" altLang="en-US" dirty="0"/>
          </a:p>
        </p:txBody>
      </p:sp>
      <p:sp>
        <p:nvSpPr>
          <p:cNvPr id="3" name="内容占位符 2"/>
          <p:cNvSpPr>
            <a:spLocks noGrp="1"/>
          </p:cNvSpPr>
          <p:nvPr>
            <p:ph idx="1"/>
          </p:nvPr>
        </p:nvSpPr>
        <p:spPr/>
        <p:txBody>
          <a:bodyPr/>
          <a:lstStyle/>
          <a:p>
            <a:r>
              <a:rPr lang="zh-CN" altLang="en-US" dirty="0"/>
              <a:t>在现实应用中，有些时候不能使用默认序列化机制。比如，希望在序列化过程中忽略掉敏感数据，或者简化序列化过程</a:t>
            </a:r>
            <a:endParaRPr lang="en-US" altLang="zh-CN" dirty="0"/>
          </a:p>
          <a:p>
            <a:r>
              <a:rPr lang="zh-CN" altLang="en-US" dirty="0"/>
              <a:t>当某个字段被声明为</a:t>
            </a:r>
            <a:r>
              <a:rPr lang="en-US" altLang="zh-CN" b="1" dirty="0">
                <a:solidFill>
                  <a:srgbClr val="C00000"/>
                </a:solidFill>
              </a:rPr>
              <a:t>transient</a:t>
            </a:r>
            <a:r>
              <a:rPr lang="zh-CN" altLang="en-US" dirty="0"/>
              <a:t>后，默认序列化机制就会忽略该字段</a:t>
            </a:r>
            <a:endParaRPr lang="zh-CN" altLang="en-US" dirty="0"/>
          </a:p>
        </p:txBody>
      </p:sp>
      <p:pic>
        <p:nvPicPr>
          <p:cNvPr id="4" name="图片 3"/>
          <p:cNvPicPr>
            <a:picLocks noChangeAspect="1"/>
          </p:cNvPicPr>
          <p:nvPr/>
        </p:nvPicPr>
        <p:blipFill>
          <a:blip r:embed="rId1"/>
          <a:stretch>
            <a:fillRect/>
          </a:stretch>
        </p:blipFill>
        <p:spPr>
          <a:xfrm>
            <a:off x="440229" y="4020070"/>
            <a:ext cx="4229100" cy="247650"/>
          </a:xfrm>
          <a:prstGeom prst="rect">
            <a:avLst/>
          </a:prstGeom>
          <a:blipFill>
            <a:blip r:embed="rId2"/>
            <a:stretch>
              <a:fillRect/>
            </a:stretch>
          </a:blipFill>
          <a:ln w="101600">
            <a:solidFill>
              <a:srgbClr val="339933">
                <a:alpha val="96000"/>
              </a:srgbClr>
            </a:solidFill>
          </a:ln>
        </p:spPr>
      </p:pic>
      <p:pic>
        <p:nvPicPr>
          <p:cNvPr id="5" name="图片 4"/>
          <p:cNvPicPr>
            <a:picLocks noChangeAspect="1"/>
          </p:cNvPicPr>
          <p:nvPr/>
        </p:nvPicPr>
        <p:blipFill>
          <a:blip r:embed="rId3"/>
          <a:stretch>
            <a:fillRect/>
          </a:stretch>
        </p:blipFill>
        <p:spPr>
          <a:xfrm>
            <a:off x="440229" y="4604689"/>
            <a:ext cx="7191375" cy="419100"/>
          </a:xfrm>
          <a:prstGeom prst="rect">
            <a:avLst/>
          </a:prstGeom>
          <a:blipFill>
            <a:blip r:embed="rId2"/>
            <a:stretch>
              <a:fillRect/>
            </a:stretch>
          </a:blipFill>
          <a:ln w="101600">
            <a:solidFill>
              <a:srgbClr val="339933">
                <a:alpha val="96000"/>
              </a:srgbClr>
            </a:solidFill>
          </a:ln>
        </p:spPr>
      </p:pic>
      <p:pic>
        <p:nvPicPr>
          <p:cNvPr id="6" name="图片 5"/>
          <p:cNvPicPr>
            <a:picLocks noChangeAspect="1"/>
          </p:cNvPicPr>
          <p:nvPr/>
        </p:nvPicPr>
        <p:blipFill>
          <a:blip r:embed="rId4"/>
          <a:stretch>
            <a:fillRect/>
          </a:stretch>
        </p:blipFill>
        <p:spPr>
          <a:xfrm>
            <a:off x="440229" y="5360758"/>
            <a:ext cx="5695950" cy="495300"/>
          </a:xfrm>
          <a:prstGeom prst="rect">
            <a:avLst/>
          </a:prstGeom>
          <a:blipFill>
            <a:blip r:embed="rId2"/>
            <a:stretch>
              <a:fillRect/>
            </a:stretch>
          </a:blipFill>
          <a:ln w="101600">
            <a:solidFill>
              <a:srgbClr val="339933">
                <a:alpha val="96000"/>
              </a:srgbClr>
            </a:solidFill>
          </a:ln>
        </p:spPr>
      </p:pic>
      <p:pic>
        <p:nvPicPr>
          <p:cNvPr id="7" name="图片 6"/>
          <p:cNvPicPr>
            <a:picLocks noChangeAspect="1"/>
          </p:cNvPicPr>
          <p:nvPr/>
        </p:nvPicPr>
        <p:blipFill>
          <a:blip r:embed="rId5"/>
          <a:stretch>
            <a:fillRect/>
          </a:stretch>
        </p:blipFill>
        <p:spPr>
          <a:xfrm>
            <a:off x="7238134" y="4922608"/>
            <a:ext cx="3314700" cy="876300"/>
          </a:xfrm>
          <a:prstGeom prst="rect">
            <a:avLst/>
          </a:prstGeom>
          <a:blipFill>
            <a:blip r:embed="rId2"/>
            <a:stretch>
              <a:fillRect/>
            </a:stretch>
          </a:blipFill>
          <a:ln w="101600">
            <a:solidFill>
              <a:srgbClr val="339933">
                <a:alpha val="96000"/>
              </a:srgbClr>
            </a:solidFill>
          </a:ln>
        </p:spPr>
      </p:pic>
      <p:sp>
        <p:nvSpPr>
          <p:cNvPr id="8" name="圆角矩形 7"/>
          <p:cNvSpPr/>
          <p:nvPr/>
        </p:nvSpPr>
        <p:spPr>
          <a:xfrm>
            <a:off x="8545483" y="5459586"/>
            <a:ext cx="698269" cy="209693"/>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右箭头 8"/>
          <p:cNvSpPr/>
          <p:nvPr/>
        </p:nvSpPr>
        <p:spPr>
          <a:xfrm rot="16200000">
            <a:off x="8824900" y="5647399"/>
            <a:ext cx="507716" cy="368281"/>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7412645" y="6085398"/>
            <a:ext cx="2963943" cy="369332"/>
          </a:xfrm>
          <a:prstGeom prst="rect">
            <a:avLst/>
          </a:prstGeom>
          <a:noFill/>
        </p:spPr>
        <p:txBody>
          <a:bodyPr wrap="square" rtlCol="0">
            <a:spAutoFit/>
          </a:bodyPr>
          <a:lstStyle/>
          <a:p>
            <a:r>
              <a:rPr lang="en-US" altLang="zh-CN" b="1" dirty="0">
                <a:solidFill>
                  <a:srgbClr val="C00000"/>
                </a:solidFill>
                <a:latin typeface="微软雅黑" panose="020B0503020204020204" pitchFamily="34" charset="-122"/>
                <a:ea typeface="微软雅黑" panose="020B0503020204020204" pitchFamily="34" charset="-122"/>
              </a:rPr>
              <a:t>address</a:t>
            </a:r>
            <a:r>
              <a:rPr lang="zh-CN" altLang="en-US" b="1" dirty="0">
                <a:solidFill>
                  <a:srgbClr val="C00000"/>
                </a:solidFill>
                <a:latin typeface="微软雅黑" panose="020B0503020204020204" pitchFamily="34" charset="-122"/>
                <a:ea typeface="微软雅黑" panose="020B0503020204020204" pitchFamily="34" charset="-122"/>
              </a:rPr>
              <a:t>的值没有被序列化</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1" name="圆角矩形 10"/>
          <p:cNvSpPr/>
          <p:nvPr/>
        </p:nvSpPr>
        <p:spPr>
          <a:xfrm>
            <a:off x="1396538" y="4015098"/>
            <a:ext cx="1113906" cy="252622"/>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Line 20"/>
          <p:cNvSpPr>
            <a:spLocks noChangeShapeType="1"/>
          </p:cNvSpPr>
          <p:nvPr/>
        </p:nvSpPr>
        <p:spPr bwMode="auto">
          <a:xfrm>
            <a:off x="1928553" y="4267720"/>
            <a:ext cx="6597783" cy="1191865"/>
          </a:xfrm>
          <a:prstGeom prst="line">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txBody>
          <a:bodyPr wrap="none" anchor="ctr"/>
          <a:lstStyle/>
          <a:p>
            <a:endParaRPr lang="zh-CN" altLang="en-US"/>
          </a:p>
        </p:txBody>
      </p:sp>
    </p:spTree>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3</a:t>
            </a:r>
            <a:r>
              <a:rPr lang="zh-CN" altLang="en-US" dirty="0"/>
              <a:t>：对象序列化与反序列化</a:t>
            </a:r>
            <a:endParaRPr lang="zh-CN" altLang="en-US" dirty="0"/>
          </a:p>
        </p:txBody>
      </p:sp>
      <p:sp>
        <p:nvSpPr>
          <p:cNvPr id="3" name="内容占位符 2"/>
          <p:cNvSpPr>
            <a:spLocks noGrp="1"/>
          </p:cNvSpPr>
          <p:nvPr>
            <p:ph idx="1"/>
          </p:nvPr>
        </p:nvSpPr>
        <p:spPr/>
        <p:txBody>
          <a:bodyPr/>
          <a:lstStyle/>
          <a:p>
            <a:r>
              <a:rPr lang="zh-CN" altLang="en-US" dirty="0"/>
              <a:t>对于上述已被声明为</a:t>
            </a:r>
            <a:r>
              <a:rPr lang="en-US" altLang="zh-CN" b="1" dirty="0">
                <a:solidFill>
                  <a:srgbClr val="C00000"/>
                </a:solidFill>
                <a:sym typeface="+mn-ea"/>
              </a:rPr>
              <a:t>transient</a:t>
            </a:r>
            <a:r>
              <a:rPr lang="zh-CN" altLang="en-US" dirty="0"/>
              <a:t>的字段</a:t>
            </a:r>
            <a:r>
              <a:rPr lang="en-US" altLang="zh-CN" dirty="0"/>
              <a:t>address</a:t>
            </a:r>
            <a:r>
              <a:rPr lang="zh-CN" altLang="en-US" dirty="0"/>
              <a:t>，除了将</a:t>
            </a:r>
            <a:r>
              <a:rPr lang="en-US" altLang="zh-CN" b="1" dirty="0">
                <a:solidFill>
                  <a:srgbClr val="C00000"/>
                </a:solidFill>
                <a:sym typeface="+mn-ea"/>
              </a:rPr>
              <a:t>transient</a:t>
            </a:r>
            <a:r>
              <a:rPr lang="zh-CN" altLang="en-US" dirty="0">
                <a:solidFill>
                  <a:srgbClr val="FF0000"/>
                </a:solidFill>
              </a:rPr>
              <a:t>关键字去掉之外</a:t>
            </a:r>
            <a:r>
              <a:rPr lang="zh-CN" altLang="en-US" dirty="0"/>
              <a:t>，是否还有其它方法能使它再次可被序列化？方法之一就是在</a:t>
            </a:r>
            <a:r>
              <a:rPr lang="en-US" altLang="zh-CN" dirty="0"/>
              <a:t>Person</a:t>
            </a:r>
            <a:r>
              <a:rPr lang="zh-CN" altLang="en-US" dirty="0"/>
              <a:t>类中</a:t>
            </a:r>
            <a:r>
              <a:rPr lang="zh-CN" altLang="en-US" b="1" dirty="0">
                <a:solidFill>
                  <a:srgbClr val="C00000"/>
                </a:solidFill>
              </a:rPr>
              <a:t>添加</a:t>
            </a:r>
            <a:r>
              <a:rPr lang="zh-CN" altLang="en-US" dirty="0"/>
              <a:t>两个方法：</a:t>
            </a:r>
            <a:r>
              <a:rPr lang="en-US" altLang="zh-CN" dirty="0" err="1"/>
              <a:t>writeObject</a:t>
            </a:r>
            <a:r>
              <a:rPr lang="en-US" altLang="zh-CN" dirty="0"/>
              <a:t>()</a:t>
            </a:r>
            <a:r>
              <a:rPr lang="zh-CN" altLang="en-US" dirty="0"/>
              <a:t>与</a:t>
            </a:r>
            <a:r>
              <a:rPr lang="en-US" altLang="zh-CN" dirty="0" err="1"/>
              <a:t>readObject</a:t>
            </a:r>
            <a:r>
              <a:rPr lang="en-US" altLang="zh-CN" dirty="0"/>
              <a:t>()</a:t>
            </a:r>
            <a:endParaRPr lang="zh-CN" altLang="en-US" dirty="0"/>
          </a:p>
        </p:txBody>
      </p:sp>
      <p:pic>
        <p:nvPicPr>
          <p:cNvPr id="4" name="图片 3"/>
          <p:cNvPicPr>
            <a:picLocks noChangeAspect="1"/>
          </p:cNvPicPr>
          <p:nvPr/>
        </p:nvPicPr>
        <p:blipFill>
          <a:blip r:embed="rId1"/>
          <a:stretch>
            <a:fillRect/>
          </a:stretch>
        </p:blipFill>
        <p:spPr>
          <a:xfrm>
            <a:off x="489325" y="3623515"/>
            <a:ext cx="8486775" cy="2247900"/>
          </a:xfrm>
          <a:prstGeom prst="rect">
            <a:avLst/>
          </a:prstGeom>
          <a:blipFill>
            <a:blip r:embed="rId2"/>
            <a:stretch>
              <a:fillRect/>
            </a:stretch>
          </a:blipFill>
          <a:ln w="101600">
            <a:solidFill>
              <a:srgbClr val="339933">
                <a:alpha val="96000"/>
              </a:srgbClr>
            </a:solidFill>
          </a:ln>
        </p:spPr>
      </p:pic>
      <p:sp>
        <p:nvSpPr>
          <p:cNvPr id="6" name="矩形 5"/>
          <p:cNvSpPr/>
          <p:nvPr/>
        </p:nvSpPr>
        <p:spPr>
          <a:xfrm>
            <a:off x="9096686" y="3944078"/>
            <a:ext cx="2650635" cy="923330"/>
          </a:xfrm>
          <a:prstGeom prst="rect">
            <a:avLst/>
          </a:prstGeom>
        </p:spPr>
        <p:txBody>
          <a:bodyPr wrap="square">
            <a:spAutoFit/>
          </a:bodyPr>
          <a:lstStyle/>
          <a:p>
            <a:r>
              <a:rPr lang="zh-CN" altLang="en-US" b="1" dirty="0">
                <a:solidFill>
                  <a:srgbClr val="C00000"/>
                </a:solidFill>
                <a:latin typeface="微软雅黑" panose="020B0503020204020204" pitchFamily="34" charset="-122"/>
                <a:ea typeface="微软雅黑" panose="020B0503020204020204" pitchFamily="34" charset="-122"/>
              </a:rPr>
              <a:t>这两个方法的必须具有准确的方法特征签名，必须严格按照这个形式</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7" name="圆角矩形 6"/>
          <p:cNvSpPr/>
          <p:nvPr/>
        </p:nvSpPr>
        <p:spPr>
          <a:xfrm>
            <a:off x="489325" y="3623515"/>
            <a:ext cx="8089410" cy="216965"/>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489325" y="4747464"/>
            <a:ext cx="8209996" cy="392739"/>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Line 20"/>
          <p:cNvSpPr>
            <a:spLocks noChangeShapeType="1"/>
          </p:cNvSpPr>
          <p:nvPr/>
        </p:nvSpPr>
        <p:spPr bwMode="auto">
          <a:xfrm flipH="1" flipV="1">
            <a:off x="6849687" y="3824135"/>
            <a:ext cx="2011680" cy="581610"/>
          </a:xfrm>
          <a:prstGeom prst="line">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txBody>
          <a:bodyPr wrap="none" anchor="ctr"/>
          <a:lstStyle/>
          <a:p>
            <a:endParaRPr lang="zh-CN" altLang="en-US"/>
          </a:p>
        </p:txBody>
      </p:sp>
      <p:sp>
        <p:nvSpPr>
          <p:cNvPr id="10" name="椭圆 9"/>
          <p:cNvSpPr/>
          <p:nvPr/>
        </p:nvSpPr>
        <p:spPr>
          <a:xfrm>
            <a:off x="8699321" y="4272742"/>
            <a:ext cx="276779" cy="27677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Line 20"/>
          <p:cNvSpPr>
            <a:spLocks noChangeShapeType="1"/>
          </p:cNvSpPr>
          <p:nvPr/>
        </p:nvSpPr>
        <p:spPr bwMode="auto">
          <a:xfrm flipH="1">
            <a:off x="7913715" y="4405743"/>
            <a:ext cx="808186" cy="341721"/>
          </a:xfrm>
          <a:prstGeom prst="line">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txBody>
          <a:bodyPr wrap="none" anchor="ctr"/>
          <a:lstStyle/>
          <a:p>
            <a:endParaRPr lang="zh-CN" altLang="en-US"/>
          </a:p>
        </p:txBody>
      </p:sp>
      <p:sp>
        <p:nvSpPr>
          <p:cNvPr id="12" name="圆角矩形 11"/>
          <p:cNvSpPr/>
          <p:nvPr/>
        </p:nvSpPr>
        <p:spPr>
          <a:xfrm>
            <a:off x="886690" y="3860118"/>
            <a:ext cx="3203172" cy="178305"/>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936567" y="5159841"/>
            <a:ext cx="2970415" cy="178305"/>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右箭头 13"/>
          <p:cNvSpPr/>
          <p:nvPr/>
        </p:nvSpPr>
        <p:spPr>
          <a:xfrm rot="16200000">
            <a:off x="3763523" y="4033490"/>
            <a:ext cx="507716" cy="368281"/>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198237" y="4391939"/>
            <a:ext cx="7194462" cy="369332"/>
          </a:xfrm>
          <a:prstGeom prst="rect">
            <a:avLst/>
          </a:prstGeom>
          <a:noFill/>
        </p:spPr>
        <p:txBody>
          <a:bodyPr wrap="square" rtlCol="0">
            <a:spAutoFit/>
          </a:bodyPr>
          <a:lstStyle/>
          <a:p>
            <a:r>
              <a:rPr lang="zh-CN" altLang="en-US" b="1" dirty="0">
                <a:solidFill>
                  <a:srgbClr val="C00000"/>
                </a:solidFill>
                <a:latin typeface="微软雅黑" panose="020B0503020204020204" pitchFamily="34" charset="-122"/>
                <a:ea typeface="微软雅黑" panose="020B0503020204020204" pitchFamily="34" charset="-122"/>
              </a:rPr>
              <a:t>调用该方法将执行标准序列化过程（只能在这个位置调用）</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6" name="右箭头 15"/>
          <p:cNvSpPr/>
          <p:nvPr/>
        </p:nvSpPr>
        <p:spPr>
          <a:xfrm rot="16200000">
            <a:off x="3529277" y="5351297"/>
            <a:ext cx="507716" cy="368281"/>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135481" y="5686749"/>
            <a:ext cx="7194462" cy="369332"/>
          </a:xfrm>
          <a:prstGeom prst="rect">
            <a:avLst/>
          </a:prstGeom>
          <a:noFill/>
        </p:spPr>
        <p:txBody>
          <a:bodyPr wrap="square" rtlCol="0">
            <a:spAutoFit/>
          </a:bodyPr>
          <a:lstStyle/>
          <a:p>
            <a:r>
              <a:rPr lang="zh-CN" altLang="en-US" b="1" dirty="0">
                <a:solidFill>
                  <a:srgbClr val="C00000"/>
                </a:solidFill>
                <a:latin typeface="微软雅黑" panose="020B0503020204020204" pitchFamily="34" charset="-122"/>
                <a:ea typeface="微软雅黑" panose="020B0503020204020204" pitchFamily="34" charset="-122"/>
              </a:rPr>
              <a:t>调用该方法将执行标准反序列化过程（只能在这个位置调用）</a:t>
            </a:r>
            <a:endParaRPr lang="zh-CN" altLang="en-US"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3</a:t>
            </a:r>
            <a:r>
              <a:rPr lang="zh-CN" altLang="en-US" dirty="0"/>
              <a:t>：对象序列化与反序列化</a:t>
            </a:r>
            <a:endParaRPr lang="zh-CN" altLang="en-US" dirty="0"/>
          </a:p>
        </p:txBody>
      </p:sp>
      <p:sp>
        <p:nvSpPr>
          <p:cNvPr id="3" name="内容占位符 2"/>
          <p:cNvSpPr>
            <a:spLocks noGrp="1"/>
          </p:cNvSpPr>
          <p:nvPr>
            <p:ph idx="1"/>
          </p:nvPr>
        </p:nvSpPr>
        <p:spPr/>
        <p:txBody>
          <a:bodyPr>
            <a:normAutofit fontScale="62500" lnSpcReduction="20000"/>
          </a:bodyPr>
          <a:lstStyle/>
          <a:p>
            <a:r>
              <a:rPr lang="zh-CN" altLang="en-US" dirty="0"/>
              <a:t>注意：刚才说的是</a:t>
            </a:r>
            <a:r>
              <a:rPr lang="zh-CN" altLang="en-US" b="1" dirty="0">
                <a:solidFill>
                  <a:srgbClr val="C00000"/>
                </a:solidFill>
              </a:rPr>
              <a:t>添加方法</a:t>
            </a:r>
            <a:r>
              <a:rPr lang="zh-CN" altLang="en-US" dirty="0"/>
              <a:t>而不是“覆盖”或者“实现”，因为这两个方法不是基类</a:t>
            </a:r>
            <a:r>
              <a:rPr lang="en-US" altLang="zh-CN" dirty="0"/>
              <a:t>Object</a:t>
            </a:r>
            <a:r>
              <a:rPr lang="zh-CN" altLang="en-US" dirty="0"/>
              <a:t>也不是接口</a:t>
            </a:r>
            <a:r>
              <a:rPr lang="en-US" altLang="zh-CN" dirty="0"/>
              <a:t>Serializable</a:t>
            </a:r>
            <a:r>
              <a:rPr lang="zh-CN" altLang="en-US" dirty="0"/>
              <a:t>中的方法）</a:t>
            </a:r>
            <a:endParaRPr lang="en-US" altLang="zh-CN" dirty="0"/>
          </a:p>
          <a:p>
            <a:r>
              <a:rPr lang="zh-CN" altLang="en-US" dirty="0"/>
              <a:t>一旦对象被序列化或者反序列还原，就会自动地分别调用者两个方法。也就是说，只要我们提供了这两个方法，就会使用它们而不是默认的序列化机制</a:t>
            </a:r>
            <a:endParaRPr lang="en-US" altLang="zh-CN" dirty="0"/>
          </a:p>
          <a:p>
            <a:r>
              <a:rPr lang="zh-CN" altLang="en-US" dirty="0"/>
              <a:t>这个两个方法必须在类内部自己实现。大家应该注意到这</a:t>
            </a:r>
            <a:r>
              <a:rPr lang="zh-CN" altLang="en-US" dirty="0">
                <a:solidFill>
                  <a:srgbClr val="FF0000"/>
                </a:solidFill>
              </a:rPr>
              <a:t>两个方法其实是</a:t>
            </a:r>
            <a:r>
              <a:rPr lang="en-US" altLang="zh-CN" dirty="0">
                <a:solidFill>
                  <a:srgbClr val="FF0000"/>
                </a:solidFill>
              </a:rPr>
              <a:t>private</a:t>
            </a:r>
            <a:r>
              <a:rPr lang="zh-CN" altLang="en-US" dirty="0">
                <a:solidFill>
                  <a:srgbClr val="FF0000"/>
                </a:solidFill>
              </a:rPr>
              <a:t>类型</a:t>
            </a:r>
            <a:r>
              <a:rPr lang="zh-CN" altLang="en-US" dirty="0"/>
              <a:t>。也就是说这两个方法仅能被这个类的其他成员调用，但其实我们没有在这个类的其他的方法中调用这两个方法。那么到底是谁调用这两个方法呢？是</a:t>
            </a:r>
            <a:r>
              <a:rPr lang="en-US" altLang="zh-CN" dirty="0" err="1"/>
              <a:t>ObjectOutputStream</a:t>
            </a:r>
            <a:r>
              <a:rPr lang="zh-CN" altLang="en-US" dirty="0"/>
              <a:t>和</a:t>
            </a:r>
            <a:r>
              <a:rPr lang="en-US" altLang="zh-CN" dirty="0" err="1"/>
              <a:t>ObjectInputStream</a:t>
            </a:r>
            <a:r>
              <a:rPr lang="zh-CN" altLang="en-US" dirty="0"/>
              <a:t>对象的</a:t>
            </a:r>
            <a:r>
              <a:rPr lang="en-US" altLang="zh-CN" dirty="0" err="1">
                <a:solidFill>
                  <a:srgbClr val="FF0000"/>
                </a:solidFill>
              </a:rPr>
              <a:t>writeObject</a:t>
            </a:r>
            <a:r>
              <a:rPr lang="zh-CN" altLang="en-US" dirty="0">
                <a:solidFill>
                  <a:srgbClr val="FF0000"/>
                </a:solidFill>
              </a:rPr>
              <a:t>和</a:t>
            </a:r>
            <a:r>
              <a:rPr lang="en-US" altLang="zh-CN" dirty="0" err="1">
                <a:solidFill>
                  <a:srgbClr val="FF0000"/>
                </a:solidFill>
              </a:rPr>
              <a:t>readObject</a:t>
            </a:r>
            <a:r>
              <a:rPr lang="en-US" altLang="zh-CN" dirty="0">
                <a:solidFill>
                  <a:srgbClr val="FF0000"/>
                </a:solidFill>
              </a:rPr>
              <a:t>()</a:t>
            </a:r>
            <a:r>
              <a:rPr lang="zh-CN" altLang="en-US" dirty="0">
                <a:solidFill>
                  <a:srgbClr val="FF0000"/>
                </a:solidFill>
              </a:rPr>
              <a:t>方法分别调用者两个方法</a:t>
            </a:r>
            <a:r>
              <a:rPr lang="zh-CN" altLang="en-US" dirty="0"/>
              <a:t>（通过过反射机制来访问类的私有方法），在调用</a:t>
            </a:r>
            <a:r>
              <a:rPr lang="en-US" altLang="zh-CN" dirty="0" err="1"/>
              <a:t>ObjectOutputStream.writeObject</a:t>
            </a:r>
            <a:r>
              <a:rPr lang="en-US" altLang="zh-CN" dirty="0"/>
              <a:t>()</a:t>
            </a:r>
            <a:r>
              <a:rPr lang="zh-CN" altLang="en-US" dirty="0"/>
              <a:t>时，会检查所传递的</a:t>
            </a:r>
            <a:r>
              <a:rPr lang="en-US" altLang="zh-CN" dirty="0"/>
              <a:t>Serializable</a:t>
            </a:r>
            <a:r>
              <a:rPr lang="zh-CN" altLang="en-US" dirty="0"/>
              <a:t>对象，利用反射来搜索是否有</a:t>
            </a:r>
            <a:r>
              <a:rPr lang="en-US" altLang="zh-CN" dirty="0" err="1"/>
              <a:t>writeObject</a:t>
            </a:r>
            <a:r>
              <a:rPr lang="en-US" altLang="zh-CN" dirty="0"/>
              <a:t>()</a:t>
            </a:r>
            <a:r>
              <a:rPr lang="zh-CN" altLang="en-US" dirty="0"/>
              <a:t>方法。如果有，就会跳过正常的序列化过程，转而调用这个它的</a:t>
            </a:r>
            <a:r>
              <a:rPr lang="en-US" altLang="zh-CN" dirty="0" err="1"/>
              <a:t>writeObject</a:t>
            </a:r>
            <a:r>
              <a:rPr lang="en-US" altLang="zh-CN" dirty="0"/>
              <a:t>()</a:t>
            </a:r>
            <a:r>
              <a:rPr lang="zh-CN" altLang="en-US" dirty="0"/>
              <a:t>方法，</a:t>
            </a:r>
            <a:r>
              <a:rPr lang="en-US" altLang="zh-CN" dirty="0" err="1"/>
              <a:t>readObject</a:t>
            </a:r>
            <a:r>
              <a:rPr lang="zh-CN" altLang="en-US" dirty="0"/>
              <a:t>方法处理方式也一样</a:t>
            </a:r>
            <a:endParaRPr lang="zh-CN" altLang="en-US" dirty="0"/>
          </a:p>
          <a:p>
            <a:r>
              <a:rPr lang="en-US" altLang="zh-CN" dirty="0" err="1"/>
              <a:t>writeObject</a:t>
            </a:r>
            <a:r>
              <a:rPr lang="en-US" altLang="zh-CN" dirty="0"/>
              <a:t>()</a:t>
            </a:r>
            <a:r>
              <a:rPr lang="zh-CN" altLang="en-US" dirty="0"/>
              <a:t>内部可以通过</a:t>
            </a:r>
            <a:r>
              <a:rPr lang="en-US" altLang="zh-CN" dirty="0" err="1"/>
              <a:t>ObjectOutputStream.defaultWriteObject</a:t>
            </a:r>
            <a:r>
              <a:rPr lang="en-US" altLang="zh-CN" dirty="0"/>
              <a:t>()</a:t>
            </a:r>
            <a:r>
              <a:rPr lang="zh-CN" altLang="en-US" dirty="0"/>
              <a:t>来执行默认的</a:t>
            </a:r>
            <a:r>
              <a:rPr lang="en-US" altLang="zh-CN" dirty="0" err="1"/>
              <a:t>writeObject</a:t>
            </a:r>
            <a:r>
              <a:rPr lang="en-US" altLang="zh-CN" dirty="0"/>
              <a:t>()</a:t>
            </a:r>
            <a:r>
              <a:rPr lang="zh-CN" altLang="en-US" dirty="0"/>
              <a:t>（非</a:t>
            </a:r>
            <a:r>
              <a:rPr lang="en-US" altLang="zh-CN" dirty="0"/>
              <a:t>transient</a:t>
            </a:r>
            <a:r>
              <a:rPr lang="zh-CN" altLang="en-US" dirty="0"/>
              <a:t>字段由这个方法保存），同样的，在类</a:t>
            </a:r>
            <a:r>
              <a:rPr lang="en-US" altLang="zh-CN" dirty="0" err="1"/>
              <a:t>readObject</a:t>
            </a:r>
            <a:r>
              <a:rPr lang="zh-CN" altLang="en-US" dirty="0"/>
              <a:t>内部，可以通过</a:t>
            </a:r>
            <a:r>
              <a:rPr lang="en-US" altLang="zh-CN" dirty="0" err="1"/>
              <a:t>ObjectInputStream.defalutReadObject</a:t>
            </a:r>
            <a:r>
              <a:rPr lang="en-US" altLang="zh-CN" dirty="0"/>
              <a:t>()</a:t>
            </a:r>
            <a:r>
              <a:rPr lang="zh-CN" altLang="en-US" dirty="0"/>
              <a:t>来执行默认的</a:t>
            </a:r>
            <a:r>
              <a:rPr lang="en-US" altLang="zh-CN" dirty="0" err="1"/>
              <a:t>readObject</a:t>
            </a:r>
            <a:r>
              <a:rPr lang="en-US" altLang="zh-CN" dirty="0"/>
              <a:t>()</a:t>
            </a:r>
            <a:r>
              <a:rPr lang="zh-CN" altLang="en-US" dirty="0"/>
              <a:t>方法</a:t>
            </a:r>
            <a:endParaRPr lang="zh-CN" altLang="en-US" dirty="0"/>
          </a:p>
        </p:txBody>
      </p:sp>
    </p:spTree>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3</a:t>
            </a:r>
            <a:r>
              <a:rPr lang="zh-CN" altLang="en-US" dirty="0"/>
              <a:t>：对象序列化与反序列化</a:t>
            </a:r>
            <a:endParaRPr lang="zh-CN" altLang="en-US" dirty="0"/>
          </a:p>
        </p:txBody>
      </p:sp>
      <p:sp>
        <p:nvSpPr>
          <p:cNvPr id="3" name="内容占位符 2"/>
          <p:cNvSpPr>
            <a:spLocks noGrp="1"/>
          </p:cNvSpPr>
          <p:nvPr>
            <p:ph idx="1"/>
          </p:nvPr>
        </p:nvSpPr>
        <p:spPr>
          <a:xfrm>
            <a:off x="276225" y="616585"/>
            <a:ext cx="11702415" cy="6240780"/>
          </a:xfrm>
        </p:spPr>
        <p:txBody>
          <a:bodyPr>
            <a:normAutofit/>
          </a:bodyPr>
          <a:lstStyle/>
          <a:p>
            <a:r>
              <a:rPr lang="zh-CN" altLang="en-US" sz="1830" dirty="0"/>
              <a:t>在</a:t>
            </a:r>
            <a:r>
              <a:rPr lang="en-US" altLang="zh-CN" sz="1830" dirty="0"/>
              <a:t>Java</a:t>
            </a:r>
            <a:r>
              <a:rPr lang="zh-CN" altLang="en-US" sz="1830" dirty="0"/>
              <a:t>中，软件的兼容性是一个大问题，</a:t>
            </a:r>
            <a:r>
              <a:rPr lang="zh-CN" altLang="en-US" sz="1830" dirty="0">
                <a:gradFill>
                  <a:gsLst>
                    <a:gs pos="0">
                      <a:srgbClr val="FE4444"/>
                    </a:gs>
                    <a:gs pos="100000">
                      <a:srgbClr val="832B2B"/>
                    </a:gs>
                  </a:gsLst>
                  <a:lin scaled="0"/>
                </a:gradFill>
              </a:rPr>
              <a:t>尤其在使用到对象串行性的时候，那么在某一个对象已经被串行化了，可是这个对象又被修改后重新部署了，那么在这种情况下， 用老软件来读取新文件格式虽然不是什么难事，但是有可能丢失一些信息</a:t>
            </a:r>
            <a:r>
              <a:rPr lang="zh-CN" altLang="en-US" sz="1830" dirty="0"/>
              <a:t>。 </a:t>
            </a:r>
            <a:r>
              <a:rPr lang="en-US" altLang="zh-CN" sz="1830" dirty="0" err="1"/>
              <a:t>serialVersionUID</a:t>
            </a:r>
            <a:r>
              <a:rPr lang="zh-CN" altLang="en-US" sz="1830" dirty="0"/>
              <a:t>来解决这些问题，新增的</a:t>
            </a:r>
            <a:r>
              <a:rPr lang="en-US" altLang="zh-CN" sz="1830" dirty="0" err="1"/>
              <a:t>serialVersionUID</a:t>
            </a:r>
            <a:r>
              <a:rPr lang="zh-CN" altLang="en-US" sz="1830" dirty="0"/>
              <a:t>必须定义成下面这种形式：</a:t>
            </a:r>
            <a:endParaRPr lang="zh-CN" altLang="en-US" sz="1830" dirty="0"/>
          </a:p>
          <a:p>
            <a:endParaRPr lang="en-US" altLang="zh-CN" dirty="0"/>
          </a:p>
          <a:p>
            <a:endParaRPr lang="en-US" altLang="zh-CN" dirty="0"/>
          </a:p>
          <a:p>
            <a:r>
              <a:rPr lang="en-US" altLang="zh-CN" sz="3400" b="1" dirty="0">
                <a:solidFill>
                  <a:schemeClr val="bg1"/>
                </a:solidFill>
              </a:rPr>
              <a:t>static final long </a:t>
            </a:r>
            <a:r>
              <a:rPr lang="en-US" altLang="zh-CN" sz="3400" b="1" dirty="0" err="1">
                <a:solidFill>
                  <a:schemeClr val="bg1"/>
                </a:solidFill>
              </a:rPr>
              <a:t>serialVersionUID</a:t>
            </a:r>
            <a:r>
              <a:rPr lang="en-US" altLang="zh-CN" sz="3400" b="1" dirty="0">
                <a:solidFill>
                  <a:schemeClr val="bg1"/>
                </a:solidFill>
              </a:rPr>
              <a:t>=-12345678L;</a:t>
            </a:r>
            <a:endParaRPr lang="en-US" altLang="zh-CN" sz="3400" b="1" dirty="0">
              <a:solidFill>
                <a:schemeClr val="bg1"/>
              </a:solidFill>
            </a:endParaRPr>
          </a:p>
          <a:p>
            <a:r>
              <a:rPr lang="zh-CN" altLang="en-US" sz="1830" dirty="0"/>
              <a:t>其中数字后面加上的</a:t>
            </a:r>
            <a:r>
              <a:rPr lang="en-US" altLang="zh-CN" sz="1830" dirty="0"/>
              <a:t>L</a:t>
            </a:r>
            <a:r>
              <a:rPr lang="zh-CN" altLang="en-US" sz="1830" dirty="0"/>
              <a:t>表示这是一个</a:t>
            </a:r>
            <a:r>
              <a:rPr lang="en-US" altLang="zh-CN" sz="1830" dirty="0"/>
              <a:t>long</a:t>
            </a:r>
            <a:r>
              <a:rPr lang="zh-CN" altLang="en-US" sz="1830" dirty="0"/>
              <a:t>值。 </a:t>
            </a:r>
            <a:r>
              <a:rPr lang="zh-CN" altLang="en-US" sz="1830" dirty="0">
                <a:solidFill>
                  <a:srgbClr val="FF0000"/>
                </a:solidFill>
              </a:rPr>
              <a:t>通过这种方式来解决不同的版本之间的串行话问题，如果</a:t>
            </a:r>
            <a:r>
              <a:rPr lang="en-US" altLang="zh-CN" sz="1830" dirty="0" err="1">
                <a:solidFill>
                  <a:srgbClr val="FF0000"/>
                </a:solidFill>
              </a:rPr>
              <a:t>serialVersionUID</a:t>
            </a:r>
            <a:r>
              <a:rPr lang="zh-CN" altLang="en-US" sz="1830" dirty="0">
                <a:solidFill>
                  <a:srgbClr val="FF0000"/>
                </a:solidFill>
              </a:rPr>
              <a:t>不同，则</a:t>
            </a:r>
            <a:r>
              <a:rPr lang="en-US" altLang="zh-CN" sz="1830" dirty="0" err="1">
                <a:solidFill>
                  <a:srgbClr val="FF0000"/>
                </a:solidFill>
              </a:rPr>
              <a:t>defalutReadObject</a:t>
            </a:r>
            <a:r>
              <a:rPr lang="en-US" altLang="zh-CN" sz="1830" dirty="0">
                <a:solidFill>
                  <a:srgbClr val="FF0000"/>
                </a:solidFill>
              </a:rPr>
              <a:t>()</a:t>
            </a:r>
            <a:r>
              <a:rPr lang="zh-CN" altLang="en-US" sz="1830" dirty="0">
                <a:solidFill>
                  <a:srgbClr val="FF0000"/>
                </a:solidFill>
              </a:rPr>
              <a:t>不能正常执行，即如果类的</a:t>
            </a:r>
            <a:r>
              <a:rPr lang="en-US" altLang="zh-CN" sz="1830" dirty="0" err="1">
                <a:solidFill>
                  <a:srgbClr val="FF0000"/>
                </a:solidFill>
              </a:rPr>
              <a:t>serialVersionUID</a:t>
            </a:r>
            <a:r>
              <a:rPr lang="zh-CN" altLang="en-US" sz="1830" dirty="0">
                <a:solidFill>
                  <a:srgbClr val="FF0000"/>
                </a:solidFill>
              </a:rPr>
              <a:t>和序列化对象中的</a:t>
            </a:r>
            <a:r>
              <a:rPr lang="en-US" altLang="zh-CN" sz="1830" dirty="0" err="1">
                <a:solidFill>
                  <a:srgbClr val="FF0000"/>
                </a:solidFill>
              </a:rPr>
              <a:t>serialVersionUID</a:t>
            </a:r>
            <a:r>
              <a:rPr lang="zh-CN" altLang="en-US" sz="1830" dirty="0">
                <a:solidFill>
                  <a:srgbClr val="FF0000"/>
                </a:solidFill>
              </a:rPr>
              <a:t>不一致，则说明版本不兼容，不能完成序列化</a:t>
            </a:r>
            <a:r>
              <a:rPr lang="zh-CN" altLang="en-US" sz="1830" dirty="0"/>
              <a:t>，这在一些需要强制用户进行版本升级的场景非常重要，因为在这种情况下</a:t>
            </a:r>
            <a:r>
              <a:rPr lang="en-US" altLang="zh-CN" sz="1830" dirty="0"/>
              <a:t>Java</a:t>
            </a:r>
            <a:r>
              <a:rPr lang="zh-CN" altLang="en-US" sz="1830" dirty="0"/>
              <a:t>会抛出</a:t>
            </a:r>
            <a:r>
              <a:rPr lang="en-US" altLang="zh-CN" sz="1830" dirty="0" err="1"/>
              <a:t>InvalidClassException</a:t>
            </a:r>
            <a:r>
              <a:rPr lang="zh-CN" altLang="en-US" sz="1830" dirty="0"/>
              <a:t>，可以在异常处理中进行升级操作</a:t>
            </a:r>
            <a:endParaRPr lang="zh-CN" altLang="en-US" sz="1830" dirty="0"/>
          </a:p>
        </p:txBody>
      </p:sp>
      <p:graphicFrame>
        <p:nvGraphicFramePr>
          <p:cNvPr id="5" name="对象 4"/>
          <p:cNvGraphicFramePr/>
          <p:nvPr/>
        </p:nvGraphicFramePr>
        <p:xfrm>
          <a:off x="608965" y="1955165"/>
          <a:ext cx="5458460" cy="2281555"/>
        </p:xfrm>
        <a:graphic>
          <a:graphicData uri="http://schemas.openxmlformats.org/presentationml/2006/ole">
            <mc:AlternateContent xmlns:mc="http://schemas.openxmlformats.org/markup-compatibility/2006">
              <mc:Choice xmlns:v="urn:schemas-microsoft-com:vml" Requires="v">
                <p:oleObj spid="_x0000_s6" name="" r:id="rId1" imgW="5829300" imgH="2943225" progId="Paint.Picture">
                  <p:embed/>
                </p:oleObj>
              </mc:Choice>
              <mc:Fallback>
                <p:oleObj name="" r:id="rId1" imgW="5829300" imgH="2943225" progId="Paint.Picture">
                  <p:embed/>
                  <p:pic>
                    <p:nvPicPr>
                      <p:cNvPr id="0" name="图片 5"/>
                      <p:cNvPicPr/>
                      <p:nvPr/>
                    </p:nvPicPr>
                    <p:blipFill>
                      <a:blip r:embed="rId2"/>
                      <a:stretch>
                        <a:fillRect/>
                      </a:stretch>
                    </p:blipFill>
                    <p:spPr>
                      <a:xfrm>
                        <a:off x="608965" y="1955165"/>
                        <a:ext cx="5458460" cy="2281555"/>
                      </a:xfrm>
                      <a:prstGeom prst="rect">
                        <a:avLst/>
                      </a:prstGeom>
                    </p:spPr>
                  </p:pic>
                </p:oleObj>
              </mc:Fallback>
            </mc:AlternateContent>
          </a:graphicData>
        </a:graphic>
      </p:graphicFrame>
      <p:pic>
        <p:nvPicPr>
          <p:cNvPr id="7" name="图片 6"/>
          <p:cNvPicPr>
            <a:picLocks noChangeAspect="1"/>
          </p:cNvPicPr>
          <p:nvPr/>
        </p:nvPicPr>
        <p:blipFill>
          <a:blip r:embed="rId3"/>
          <a:stretch>
            <a:fillRect/>
          </a:stretch>
        </p:blipFill>
        <p:spPr>
          <a:xfrm>
            <a:off x="6135370" y="2539365"/>
            <a:ext cx="5611495" cy="1212215"/>
          </a:xfrm>
          <a:prstGeom prst="rect">
            <a:avLst/>
          </a:prstGeom>
        </p:spPr>
      </p:pic>
    </p:spTree>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3</a:t>
            </a:r>
            <a:r>
              <a:rPr lang="zh-CN" altLang="en-US" dirty="0"/>
              <a:t>：对象序列化与反序列化</a:t>
            </a:r>
            <a:endParaRPr lang="zh-CN" altLang="en-US" dirty="0"/>
          </a:p>
        </p:txBody>
      </p:sp>
      <p:sp>
        <p:nvSpPr>
          <p:cNvPr id="3" name="内容占位符 2"/>
          <p:cNvSpPr>
            <a:spLocks noGrp="1"/>
          </p:cNvSpPr>
          <p:nvPr>
            <p:ph idx="1"/>
          </p:nvPr>
        </p:nvSpPr>
        <p:spPr/>
        <p:txBody>
          <a:bodyPr>
            <a:normAutofit fontScale="92500" lnSpcReduction="20000"/>
          </a:bodyPr>
          <a:lstStyle/>
          <a:p>
            <a:r>
              <a:rPr lang="zh-CN" altLang="en-US" dirty="0"/>
              <a:t>如果我们不显式提供</a:t>
            </a:r>
            <a:r>
              <a:rPr lang="en-US" altLang="zh-CN" dirty="0" err="1"/>
              <a:t>serialVersionUID</a:t>
            </a:r>
            <a:r>
              <a:rPr lang="zh-CN" altLang="en-US" dirty="0"/>
              <a:t>的值，则</a:t>
            </a:r>
            <a:r>
              <a:rPr lang="en-US" altLang="zh-CN" dirty="0"/>
              <a:t>Java</a:t>
            </a:r>
            <a:r>
              <a:rPr lang="zh-CN" altLang="en-US" dirty="0"/>
              <a:t>会根据以下几个属性进行自动计算：</a:t>
            </a:r>
            <a:endParaRPr lang="en-US" altLang="zh-CN" dirty="0"/>
          </a:p>
          <a:p>
            <a:pPr lvl="1"/>
            <a:r>
              <a:rPr lang="zh-CN" altLang="en-US" dirty="0"/>
              <a:t>类的名字</a:t>
            </a:r>
            <a:endParaRPr lang="en-US" altLang="zh-CN" dirty="0"/>
          </a:p>
          <a:p>
            <a:pPr lvl="1"/>
            <a:r>
              <a:rPr lang="zh-CN" altLang="en-US" dirty="0"/>
              <a:t>属性字段的名字</a:t>
            </a:r>
            <a:endParaRPr lang="en-US" altLang="zh-CN" dirty="0"/>
          </a:p>
          <a:p>
            <a:pPr lvl="1"/>
            <a:r>
              <a:rPr lang="zh-CN" altLang="en-US" dirty="0"/>
              <a:t>方法的名字</a:t>
            </a:r>
            <a:endParaRPr lang="en-US" altLang="zh-CN" dirty="0"/>
          </a:p>
          <a:p>
            <a:pPr lvl="1"/>
            <a:r>
              <a:rPr lang="zh-CN" altLang="en-US" dirty="0"/>
              <a:t>已实现的接口 </a:t>
            </a:r>
            <a:endParaRPr lang="en-US" altLang="zh-CN" dirty="0"/>
          </a:p>
          <a:p>
            <a:r>
              <a:rPr lang="zh-CN" altLang="en-US" dirty="0"/>
              <a:t>改动上述任意一项内容（无论是增加或删除），都会引起编码值变化，从而引起类似的异常警报。这个</a:t>
            </a:r>
            <a:r>
              <a:rPr lang="zh-CN" altLang="en-US" dirty="0">
                <a:solidFill>
                  <a:srgbClr val="FF0000"/>
                </a:solidFill>
              </a:rPr>
              <a:t>数字序列称为“串行化版本统一标识符”（</a:t>
            </a:r>
            <a:r>
              <a:rPr lang="en-US" altLang="zh-CN" dirty="0">
                <a:solidFill>
                  <a:srgbClr val="FF0000"/>
                </a:solidFill>
              </a:rPr>
              <a:t>serial version universal identifier</a:t>
            </a:r>
            <a:r>
              <a:rPr lang="zh-CN" altLang="en-US" dirty="0">
                <a:solidFill>
                  <a:srgbClr val="FF0000"/>
                </a:solidFill>
              </a:rPr>
              <a:t>），简称</a:t>
            </a:r>
            <a:r>
              <a:rPr lang="en-US" altLang="zh-CN" dirty="0">
                <a:solidFill>
                  <a:srgbClr val="FF0000"/>
                </a:solidFill>
              </a:rPr>
              <a:t>UID</a:t>
            </a:r>
            <a:r>
              <a:rPr lang="zh-CN" altLang="en-US" dirty="0"/>
              <a:t>。解决这个问题的办法是在类里面新增一个域</a:t>
            </a:r>
            <a:r>
              <a:rPr lang="en-US" altLang="zh-CN" dirty="0" err="1"/>
              <a:t>serialVersionUID</a:t>
            </a:r>
            <a:r>
              <a:rPr lang="zh-CN" altLang="en-US" dirty="0"/>
              <a:t>，强制类仍旧使用原来的</a:t>
            </a:r>
            <a:r>
              <a:rPr lang="en-US" altLang="zh-CN" dirty="0"/>
              <a:t>UID</a:t>
            </a:r>
            <a:endParaRPr lang="en-US" altLang="zh-CN" dirty="0"/>
          </a:p>
          <a:p>
            <a:endParaRPr lang="en-US" altLang="zh-CN" dirty="0"/>
          </a:p>
          <a:p>
            <a:endParaRPr lang="en-US" altLang="zh-CN" dirty="0"/>
          </a:p>
          <a:p>
            <a:endParaRPr lang="en-US" altLang="zh-CN" dirty="0"/>
          </a:p>
          <a:p>
            <a:endParaRPr lang="zh-CN" altLang="en-US" dirty="0"/>
          </a:p>
        </p:txBody>
      </p:sp>
    </p:spTree>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3</a:t>
            </a:r>
            <a:r>
              <a:rPr lang="zh-CN" altLang="en-US" dirty="0"/>
              <a:t>：对象序列化与反序列化</a:t>
            </a:r>
            <a:endParaRPr lang="zh-CN" altLang="en-US" dirty="0"/>
          </a:p>
        </p:txBody>
      </p:sp>
      <p:sp>
        <p:nvSpPr>
          <p:cNvPr id="3" name="内容占位符 2"/>
          <p:cNvSpPr>
            <a:spLocks noGrp="1"/>
          </p:cNvSpPr>
          <p:nvPr>
            <p:ph idx="1"/>
          </p:nvPr>
        </p:nvSpPr>
        <p:spPr/>
        <p:txBody>
          <a:bodyPr/>
          <a:lstStyle/>
          <a:p>
            <a:r>
              <a:rPr lang="zh-CN" altLang="en-US" dirty="0"/>
              <a:t>无论是使用</a:t>
            </a:r>
            <a:r>
              <a:rPr lang="en-US" altLang="zh-CN" dirty="0"/>
              <a:t>transient</a:t>
            </a:r>
            <a:r>
              <a:rPr lang="zh-CN" altLang="en-US" dirty="0"/>
              <a:t>关键字，还是使用</a:t>
            </a:r>
            <a:r>
              <a:rPr lang="en-US" altLang="zh-CN" dirty="0" err="1"/>
              <a:t>writeObject</a:t>
            </a:r>
            <a:r>
              <a:rPr lang="en-US" altLang="zh-CN" dirty="0"/>
              <a:t>()</a:t>
            </a:r>
            <a:r>
              <a:rPr lang="zh-CN" altLang="en-US" dirty="0"/>
              <a:t>和</a:t>
            </a:r>
            <a:r>
              <a:rPr lang="en-US" altLang="zh-CN" dirty="0" err="1"/>
              <a:t>readObject</a:t>
            </a:r>
            <a:r>
              <a:rPr lang="en-US" altLang="zh-CN" dirty="0"/>
              <a:t>()</a:t>
            </a:r>
            <a:r>
              <a:rPr lang="zh-CN" altLang="en-US" dirty="0"/>
              <a:t>方法，其实都是基于</a:t>
            </a:r>
            <a:r>
              <a:rPr lang="en-US" altLang="zh-CN" dirty="0"/>
              <a:t>Serializable</a:t>
            </a:r>
            <a:r>
              <a:rPr lang="zh-CN" altLang="en-US" dirty="0"/>
              <a:t>接口的序列化</a:t>
            </a:r>
            <a:endParaRPr lang="en-US" altLang="zh-CN" dirty="0"/>
          </a:p>
          <a:p>
            <a:r>
              <a:rPr lang="en-US" altLang="zh-CN" dirty="0"/>
              <a:t>JDK</a:t>
            </a:r>
            <a:r>
              <a:rPr lang="zh-CN" altLang="en-US" dirty="0"/>
              <a:t>中还提供了另一个序列化接口：</a:t>
            </a:r>
            <a:r>
              <a:rPr lang="en-US" altLang="zh-CN" b="1" dirty="0" err="1">
                <a:solidFill>
                  <a:srgbClr val="C00000"/>
                </a:solidFill>
              </a:rPr>
              <a:t>Externalizable</a:t>
            </a:r>
            <a:r>
              <a:rPr lang="zh-CN" altLang="en-US" dirty="0"/>
              <a:t>，使用该接口之后，之前基于</a:t>
            </a:r>
            <a:r>
              <a:rPr lang="en-US" altLang="zh-CN" dirty="0"/>
              <a:t>Serializable</a:t>
            </a:r>
            <a:r>
              <a:rPr lang="zh-CN" altLang="en-US" dirty="0"/>
              <a:t>接口的序列化机制就将失效，</a:t>
            </a:r>
            <a:r>
              <a:rPr lang="zh-CN" altLang="en-US" dirty="0">
                <a:gradFill>
                  <a:gsLst>
                    <a:gs pos="0">
                      <a:srgbClr val="FE4444"/>
                    </a:gs>
                    <a:gs pos="100000">
                      <a:srgbClr val="832B2B"/>
                    </a:gs>
                  </a:gsLst>
                  <a:lin scaled="0"/>
                </a:gradFill>
              </a:rPr>
              <a:t>对象将按照我们自定义的方式进行序列化或反序列化，这对于一些信息敏感应用或对序列化反序列化性能要求较高来说非常重要</a:t>
            </a:r>
            <a:endParaRPr lang="zh-CN" altLang="en-US" dirty="0">
              <a:gradFill>
                <a:gsLst>
                  <a:gs pos="0">
                    <a:srgbClr val="FE4444"/>
                  </a:gs>
                  <a:gs pos="100000">
                    <a:srgbClr val="832B2B"/>
                  </a:gs>
                </a:gsLst>
                <a:lin scaled="0"/>
              </a:gradFill>
            </a:endParaRPr>
          </a:p>
        </p:txBody>
      </p:sp>
    </p:spTree>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3</a:t>
            </a:r>
            <a:r>
              <a:rPr lang="zh-CN" altLang="en-US" dirty="0"/>
              <a:t>：对象序列化与反序列化</a:t>
            </a:r>
            <a:endParaRPr lang="zh-CN" altLang="en-US" dirty="0"/>
          </a:p>
        </p:txBody>
      </p:sp>
      <p:sp>
        <p:nvSpPr>
          <p:cNvPr id="3" name="内容占位符 2"/>
          <p:cNvSpPr>
            <a:spLocks noGrp="1"/>
          </p:cNvSpPr>
          <p:nvPr>
            <p:ph idx="1"/>
          </p:nvPr>
        </p:nvSpPr>
        <p:spPr/>
        <p:txBody>
          <a:bodyPr/>
          <a:lstStyle/>
          <a:p>
            <a:r>
              <a:rPr lang="en-US" altLang="zh-CN" dirty="0" err="1"/>
              <a:t>Externalizable</a:t>
            </a:r>
            <a:r>
              <a:rPr lang="zh-CN" altLang="en-US" dirty="0"/>
              <a:t>接口序列化说明</a:t>
            </a:r>
            <a:endParaRPr lang="zh-CN" altLang="en-US" dirty="0"/>
          </a:p>
        </p:txBody>
      </p:sp>
      <p:pic>
        <p:nvPicPr>
          <p:cNvPr id="5" name="图片 4"/>
          <p:cNvPicPr>
            <a:picLocks noChangeAspect="1"/>
          </p:cNvPicPr>
          <p:nvPr/>
        </p:nvPicPr>
        <p:blipFill>
          <a:blip r:embed="rId1"/>
          <a:stretch>
            <a:fillRect/>
          </a:stretch>
        </p:blipFill>
        <p:spPr>
          <a:xfrm>
            <a:off x="533226" y="2338474"/>
            <a:ext cx="5772150" cy="285750"/>
          </a:xfrm>
          <a:prstGeom prst="rect">
            <a:avLst/>
          </a:prstGeom>
          <a:blipFill>
            <a:blip r:embed="rId2"/>
            <a:stretch>
              <a:fillRect/>
            </a:stretch>
          </a:blipFill>
          <a:ln w="101600">
            <a:solidFill>
              <a:srgbClr val="339933">
                <a:alpha val="96000"/>
              </a:srgbClr>
            </a:solidFill>
          </a:ln>
        </p:spPr>
      </p:pic>
      <p:pic>
        <p:nvPicPr>
          <p:cNvPr id="6" name="图片 5"/>
          <p:cNvPicPr>
            <a:picLocks noChangeAspect="1"/>
          </p:cNvPicPr>
          <p:nvPr/>
        </p:nvPicPr>
        <p:blipFill>
          <a:blip r:embed="rId3"/>
          <a:stretch>
            <a:fillRect/>
          </a:stretch>
        </p:blipFill>
        <p:spPr>
          <a:xfrm>
            <a:off x="533226" y="2925300"/>
            <a:ext cx="8677275" cy="3800475"/>
          </a:xfrm>
          <a:prstGeom prst="rect">
            <a:avLst/>
          </a:prstGeom>
          <a:blipFill>
            <a:blip r:embed="rId2"/>
            <a:stretch>
              <a:fillRect/>
            </a:stretch>
          </a:blipFill>
          <a:ln w="101600">
            <a:solidFill>
              <a:srgbClr val="339933">
                <a:alpha val="96000"/>
              </a:srgbClr>
            </a:solidFill>
          </a:ln>
        </p:spPr>
      </p:pic>
      <p:pic>
        <p:nvPicPr>
          <p:cNvPr id="4" name="图片 3"/>
          <p:cNvPicPr>
            <a:picLocks noChangeAspect="1"/>
          </p:cNvPicPr>
          <p:nvPr/>
        </p:nvPicPr>
        <p:blipFill>
          <a:blip r:embed="rId4"/>
          <a:stretch>
            <a:fillRect/>
          </a:stretch>
        </p:blipFill>
        <p:spPr>
          <a:xfrm>
            <a:off x="8018369" y="3971492"/>
            <a:ext cx="3695700" cy="1076325"/>
          </a:xfrm>
          <a:prstGeom prst="rect">
            <a:avLst/>
          </a:prstGeom>
          <a:blipFill>
            <a:blip r:embed="rId2"/>
            <a:stretch>
              <a:fillRect/>
            </a:stretch>
          </a:blipFill>
          <a:ln w="101600">
            <a:solidFill>
              <a:srgbClr val="339933">
                <a:alpha val="96000"/>
              </a:srgbClr>
            </a:solidFill>
          </a:ln>
        </p:spPr>
      </p:pic>
      <p:sp>
        <p:nvSpPr>
          <p:cNvPr id="7" name="圆角矩形 6"/>
          <p:cNvSpPr/>
          <p:nvPr/>
        </p:nvSpPr>
        <p:spPr>
          <a:xfrm>
            <a:off x="489325" y="3623515"/>
            <a:ext cx="8089410" cy="404437"/>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533226" y="5220341"/>
            <a:ext cx="8209996" cy="392739"/>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Line 20"/>
          <p:cNvSpPr>
            <a:spLocks noChangeShapeType="1"/>
          </p:cNvSpPr>
          <p:nvPr/>
        </p:nvSpPr>
        <p:spPr bwMode="auto">
          <a:xfrm flipH="1" flipV="1">
            <a:off x="2792893" y="4027952"/>
            <a:ext cx="2011680" cy="581610"/>
          </a:xfrm>
          <a:prstGeom prst="line">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txBody>
          <a:bodyPr wrap="none" anchor="ctr"/>
          <a:lstStyle/>
          <a:p>
            <a:endParaRPr lang="zh-CN" altLang="en-US"/>
          </a:p>
        </p:txBody>
      </p:sp>
      <p:sp>
        <p:nvSpPr>
          <p:cNvPr id="10" name="椭圆 9"/>
          <p:cNvSpPr/>
          <p:nvPr/>
        </p:nvSpPr>
        <p:spPr>
          <a:xfrm>
            <a:off x="4660079" y="4485437"/>
            <a:ext cx="276779" cy="27677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Line 20"/>
          <p:cNvSpPr>
            <a:spLocks noChangeShapeType="1"/>
          </p:cNvSpPr>
          <p:nvPr/>
        </p:nvSpPr>
        <p:spPr bwMode="auto">
          <a:xfrm flipH="1">
            <a:off x="3956858" y="4609562"/>
            <a:ext cx="847715" cy="610779"/>
          </a:xfrm>
          <a:prstGeom prst="line">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txBody>
          <a:bodyPr wrap="none" anchor="ctr"/>
          <a:lstStyle/>
          <a:p>
            <a:endParaRPr lang="zh-CN" altLang="en-US"/>
          </a:p>
        </p:txBody>
      </p:sp>
      <p:sp>
        <p:nvSpPr>
          <p:cNvPr id="12" name="文本框 11"/>
          <p:cNvSpPr txBox="1"/>
          <p:nvPr/>
        </p:nvSpPr>
        <p:spPr>
          <a:xfrm>
            <a:off x="4981294" y="4267216"/>
            <a:ext cx="2772504" cy="923330"/>
          </a:xfrm>
          <a:prstGeom prst="rect">
            <a:avLst/>
          </a:prstGeom>
          <a:noFill/>
        </p:spPr>
        <p:txBody>
          <a:bodyPr wrap="square" rtlCol="0">
            <a:spAutoFit/>
          </a:bodyPr>
          <a:lstStyle/>
          <a:p>
            <a:r>
              <a:rPr lang="en-US" altLang="zh-CN" b="1" dirty="0" err="1">
                <a:solidFill>
                  <a:srgbClr val="C00000"/>
                </a:solidFill>
                <a:latin typeface="微软雅黑" panose="020B0503020204020204" pitchFamily="34" charset="-122"/>
                <a:ea typeface="微软雅黑" panose="020B0503020204020204" pitchFamily="34" charset="-122"/>
              </a:rPr>
              <a:t>Externalizable</a:t>
            </a:r>
            <a:r>
              <a:rPr lang="zh-CN" altLang="en-US" b="1" dirty="0">
                <a:solidFill>
                  <a:srgbClr val="C00000"/>
                </a:solidFill>
                <a:latin typeface="微软雅黑" panose="020B0503020204020204" pitchFamily="34" charset="-122"/>
                <a:ea typeface="微软雅黑" panose="020B0503020204020204" pitchFamily="34" charset="-122"/>
              </a:rPr>
              <a:t>接口中用于自定义序列化和反序列化的方法</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3" name="圆角矩形 12"/>
          <p:cNvSpPr/>
          <p:nvPr/>
        </p:nvSpPr>
        <p:spPr>
          <a:xfrm>
            <a:off x="489325" y="2928273"/>
            <a:ext cx="2470006" cy="488900"/>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右箭头 13"/>
          <p:cNvSpPr/>
          <p:nvPr/>
        </p:nvSpPr>
        <p:spPr>
          <a:xfrm rot="10800000">
            <a:off x="2848147" y="2991578"/>
            <a:ext cx="507716" cy="368281"/>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3375985" y="3009693"/>
            <a:ext cx="7194462" cy="369332"/>
          </a:xfrm>
          <a:prstGeom prst="rect">
            <a:avLst/>
          </a:prstGeom>
          <a:noFill/>
        </p:spPr>
        <p:txBody>
          <a:bodyPr wrap="square" rtlCol="0">
            <a:spAutoFit/>
          </a:bodyPr>
          <a:lstStyle/>
          <a:p>
            <a:r>
              <a:rPr lang="zh-CN" altLang="en-US" b="1" dirty="0">
                <a:solidFill>
                  <a:srgbClr val="C00000"/>
                </a:solidFill>
                <a:latin typeface="微软雅黑" panose="020B0503020204020204" pitchFamily="34" charset="-122"/>
                <a:ea typeface="微软雅黑" panose="020B0503020204020204" pitchFamily="34" charset="-122"/>
              </a:rPr>
              <a:t>必须提供无参构造方法</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6" name="右箭头 15"/>
          <p:cNvSpPr/>
          <p:nvPr/>
        </p:nvSpPr>
        <p:spPr>
          <a:xfrm rot="5400000">
            <a:off x="10584543" y="3585067"/>
            <a:ext cx="507716" cy="368281"/>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0133531" y="4009265"/>
            <a:ext cx="1275278" cy="369332"/>
          </a:xfrm>
          <a:prstGeom prst="rect">
            <a:avLst/>
          </a:prstGeom>
          <a:noFill/>
        </p:spPr>
        <p:txBody>
          <a:bodyPr wrap="square" rtlCol="0">
            <a:spAutoFit/>
          </a:bodyPr>
          <a:lstStyle/>
          <a:p>
            <a:r>
              <a:rPr lang="zh-CN" altLang="en-US" b="1" dirty="0">
                <a:solidFill>
                  <a:srgbClr val="C00000"/>
                </a:solidFill>
                <a:latin typeface="微软雅黑" panose="020B0503020204020204" pitchFamily="34" charset="-122"/>
                <a:ea typeface="微软雅黑" panose="020B0503020204020204" pitchFamily="34" charset="-122"/>
              </a:rPr>
              <a:t>运行结果</a:t>
            </a:r>
            <a:endParaRPr lang="zh-CN" altLang="en-US"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3</a:t>
            </a:r>
            <a:r>
              <a:rPr lang="zh-CN" altLang="en-US" dirty="0"/>
              <a:t>：对象序列化与反序列化</a:t>
            </a:r>
            <a:endParaRPr lang="zh-CN" altLang="en-US" dirty="0"/>
          </a:p>
        </p:txBody>
      </p:sp>
      <p:sp>
        <p:nvSpPr>
          <p:cNvPr id="3" name="内容占位符 2"/>
          <p:cNvSpPr>
            <a:spLocks noGrp="1"/>
          </p:cNvSpPr>
          <p:nvPr>
            <p:ph idx="1"/>
          </p:nvPr>
        </p:nvSpPr>
        <p:spPr/>
        <p:txBody>
          <a:bodyPr>
            <a:normAutofit/>
          </a:bodyPr>
          <a:lstStyle/>
          <a:p>
            <a:r>
              <a:rPr lang="en-US" altLang="zh-CN" dirty="0" err="1"/>
              <a:t>Externalizable</a:t>
            </a:r>
            <a:r>
              <a:rPr lang="zh-CN" altLang="en-US" dirty="0"/>
              <a:t>继承于</a:t>
            </a:r>
            <a:r>
              <a:rPr lang="en-US" altLang="zh-CN" dirty="0"/>
              <a:t>Serializable</a:t>
            </a:r>
            <a:r>
              <a:rPr lang="zh-CN" altLang="en-US" dirty="0"/>
              <a:t>，当使用该接口时，</a:t>
            </a:r>
            <a:r>
              <a:rPr lang="zh-CN" altLang="en-US" b="1" dirty="0">
                <a:solidFill>
                  <a:srgbClr val="C00000"/>
                </a:solidFill>
              </a:rPr>
              <a:t>序列化的细节需要由我们自己完成</a:t>
            </a:r>
            <a:endParaRPr lang="en-US" altLang="zh-CN" b="1" dirty="0">
              <a:solidFill>
                <a:srgbClr val="C00000"/>
              </a:solidFill>
            </a:endParaRPr>
          </a:p>
          <a:p>
            <a:r>
              <a:rPr lang="zh-CN" altLang="en-US" dirty="0"/>
              <a:t>另外，使用</a:t>
            </a:r>
            <a:r>
              <a:rPr lang="en-US" altLang="zh-CN" dirty="0" err="1"/>
              <a:t>Externalizable</a:t>
            </a:r>
            <a:r>
              <a:rPr lang="zh-CN" altLang="en-US" dirty="0"/>
              <a:t>进行序列化时，当读取对象时，会调用被序列化类的无参构造器去创建一个新的对象，然后再将被保存对象的字段的值分别填充到新对象中。由于这个原因，实现</a:t>
            </a:r>
            <a:r>
              <a:rPr lang="en-US" altLang="zh-CN" dirty="0" err="1"/>
              <a:t>Externalizable</a:t>
            </a:r>
            <a:r>
              <a:rPr lang="zh-CN" altLang="en-US" dirty="0"/>
              <a:t>接口的类</a:t>
            </a:r>
            <a:r>
              <a:rPr lang="zh-CN" altLang="en-US" b="1" dirty="0">
                <a:solidFill>
                  <a:srgbClr val="C00000"/>
                </a:solidFill>
              </a:rPr>
              <a:t>必须要提供一个无参的构造器</a:t>
            </a:r>
            <a:r>
              <a:rPr lang="zh-CN" altLang="en-US" dirty="0"/>
              <a:t>，且它的访问权限为</a:t>
            </a:r>
            <a:r>
              <a:rPr lang="en-US" altLang="zh-CN" dirty="0"/>
              <a:t>public</a:t>
            </a:r>
            <a:endParaRPr lang="zh-CN" altLang="en-US" dirty="0"/>
          </a:p>
          <a:p>
            <a:endParaRPr lang="zh-CN" altLang="en-US" dirty="0"/>
          </a:p>
        </p:txBody>
      </p:sp>
    </p:spTree>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本章目标</a:t>
            </a:r>
            <a:endParaRPr lang="zh-CN" altLang="en-US" dirty="0"/>
          </a:p>
        </p:txBody>
      </p:sp>
      <p:sp>
        <p:nvSpPr>
          <p:cNvPr id="3" name="内容占位符 2"/>
          <p:cNvSpPr>
            <a:spLocks noGrp="1"/>
          </p:cNvSpPr>
          <p:nvPr>
            <p:ph idx="1"/>
          </p:nvPr>
        </p:nvSpPr>
        <p:spPr/>
        <p:txBody>
          <a:bodyPr vert="horz" lIns="91440" tIns="45720" rIns="91440" bIns="45720" rtlCol="0">
            <a:normAutofit/>
          </a:bodyPr>
          <a:lstStyle/>
          <a:p>
            <a:r>
              <a:rPr lang="zh-CN" altLang="en-US" dirty="0"/>
              <a:t>知识点</a:t>
            </a:r>
            <a:r>
              <a:rPr lang="en-US" altLang="zh-CN" dirty="0"/>
              <a:t>1</a:t>
            </a:r>
            <a:r>
              <a:rPr lang="zh-CN" altLang="en-US" dirty="0"/>
              <a:t>：对象序列化的作用</a:t>
            </a:r>
            <a:endParaRPr lang="zh-CN" altLang="en-US" dirty="0"/>
          </a:p>
          <a:p>
            <a:r>
              <a:rPr lang="zh-CN" altLang="en-US" dirty="0"/>
              <a:t>知识点</a:t>
            </a:r>
            <a:r>
              <a:rPr lang="en-US" altLang="zh-CN" dirty="0"/>
              <a:t>2</a:t>
            </a:r>
            <a:r>
              <a:rPr lang="zh-CN" altLang="en-US" dirty="0"/>
              <a:t>：序列化接口</a:t>
            </a:r>
            <a:endParaRPr lang="zh-CN" altLang="en-US" dirty="0"/>
          </a:p>
          <a:p>
            <a:r>
              <a:rPr lang="zh-CN" altLang="en-US" dirty="0"/>
              <a:t>知识点</a:t>
            </a:r>
            <a:r>
              <a:rPr lang="en-US" altLang="zh-CN" dirty="0"/>
              <a:t>3</a:t>
            </a:r>
            <a:r>
              <a:rPr lang="zh-CN" altLang="en-US" dirty="0"/>
              <a:t>：对象序列化与反序列化</a:t>
            </a:r>
            <a:endParaRPr lang="zh-CN" altLang="en-US" dirty="0"/>
          </a:p>
        </p:txBody>
      </p:sp>
    </p:spTree>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知识点</a:t>
            </a:r>
            <a:r>
              <a:rPr lang="en-US" altLang="zh-CN" dirty="0"/>
              <a:t>1</a:t>
            </a:r>
            <a:r>
              <a:rPr lang="zh-CN" altLang="en-US" dirty="0"/>
              <a:t>：对象序列化的作用</a:t>
            </a:r>
            <a:endParaRPr lang="zh-CN" altLang="en-US" dirty="0"/>
          </a:p>
        </p:txBody>
      </p:sp>
      <p:sp>
        <p:nvSpPr>
          <p:cNvPr id="3" name="内容占位符 2"/>
          <p:cNvSpPr>
            <a:spLocks noGrp="1"/>
          </p:cNvSpPr>
          <p:nvPr>
            <p:ph idx="1"/>
          </p:nvPr>
        </p:nvSpPr>
        <p:spPr/>
        <p:txBody>
          <a:bodyPr/>
          <a:lstStyle/>
          <a:p>
            <a:r>
              <a:rPr lang="en-US" altLang="zh-CN" dirty="0"/>
              <a:t>Java</a:t>
            </a:r>
            <a:r>
              <a:rPr lang="zh-CN" altLang="en-US" dirty="0"/>
              <a:t>平台允许我们在内存中创建可复用的</a:t>
            </a:r>
            <a:r>
              <a:rPr lang="en-US" altLang="zh-CN" dirty="0"/>
              <a:t>Java</a:t>
            </a:r>
            <a:r>
              <a:rPr lang="zh-CN" altLang="en-US" dirty="0"/>
              <a:t>对象，但一般情况下</a:t>
            </a:r>
            <a:r>
              <a:rPr lang="zh-CN" altLang="en-US" dirty="0">
                <a:gradFill>
                  <a:gsLst>
                    <a:gs pos="0">
                      <a:srgbClr val="FE4444"/>
                    </a:gs>
                    <a:gs pos="100000">
                      <a:srgbClr val="832B2B"/>
                    </a:gs>
                  </a:gsLst>
                  <a:lin scaled="0"/>
                </a:gradFill>
              </a:rPr>
              <a:t>，只有当</a:t>
            </a:r>
            <a:r>
              <a:rPr lang="en-US" altLang="zh-CN" dirty="0">
                <a:gradFill>
                  <a:gsLst>
                    <a:gs pos="0">
                      <a:srgbClr val="FE4444"/>
                    </a:gs>
                    <a:gs pos="100000">
                      <a:srgbClr val="832B2B"/>
                    </a:gs>
                  </a:gsLst>
                  <a:lin scaled="0"/>
                </a:gradFill>
              </a:rPr>
              <a:t>JVM</a:t>
            </a:r>
            <a:r>
              <a:rPr lang="zh-CN" altLang="en-US" dirty="0">
                <a:gradFill>
                  <a:gsLst>
                    <a:gs pos="0">
                      <a:srgbClr val="FE4444"/>
                    </a:gs>
                    <a:gs pos="100000">
                      <a:srgbClr val="832B2B"/>
                    </a:gs>
                  </a:gsLst>
                  <a:lin scaled="0"/>
                </a:gradFill>
              </a:rPr>
              <a:t>处于运行时，这些对象才可能存在</a:t>
            </a:r>
            <a:r>
              <a:rPr lang="zh-CN" altLang="en-US" dirty="0"/>
              <a:t>，即，这</a:t>
            </a:r>
            <a:r>
              <a:rPr lang="zh-CN" altLang="en-US" dirty="0">
                <a:solidFill>
                  <a:srgbClr val="FF0000"/>
                </a:solidFill>
              </a:rPr>
              <a:t>些对象的生命周期不会比</a:t>
            </a:r>
            <a:r>
              <a:rPr lang="en-US" altLang="zh-CN" dirty="0">
                <a:solidFill>
                  <a:srgbClr val="FF0000"/>
                </a:solidFill>
              </a:rPr>
              <a:t>JVM</a:t>
            </a:r>
            <a:r>
              <a:rPr lang="zh-CN" altLang="en-US" dirty="0">
                <a:solidFill>
                  <a:srgbClr val="FF0000"/>
                </a:solidFill>
              </a:rPr>
              <a:t>的生命周期更长</a:t>
            </a:r>
            <a:r>
              <a:rPr lang="zh-CN" altLang="en-US" dirty="0"/>
              <a:t>。但在现实应用中，就可能要求在</a:t>
            </a:r>
            <a:r>
              <a:rPr lang="en-US" altLang="zh-CN" dirty="0"/>
              <a:t>JVM</a:t>
            </a:r>
            <a:r>
              <a:rPr lang="zh-CN" altLang="en-US" dirty="0"/>
              <a:t>停止运行之后能够保存</a:t>
            </a:r>
            <a:r>
              <a:rPr lang="en-US" altLang="zh-CN" dirty="0"/>
              <a:t>(</a:t>
            </a:r>
            <a:r>
              <a:rPr lang="zh-CN" altLang="en-US" dirty="0"/>
              <a:t>持久化</a:t>
            </a:r>
            <a:r>
              <a:rPr lang="en-US" altLang="zh-CN" dirty="0"/>
              <a:t>)</a:t>
            </a:r>
            <a:r>
              <a:rPr lang="zh-CN" altLang="en-US" dirty="0"/>
              <a:t>指定的对象，并在将来重新读取被保存的对象。</a:t>
            </a:r>
            <a:r>
              <a:rPr lang="en-US" altLang="zh-CN" dirty="0">
                <a:solidFill>
                  <a:srgbClr val="FF0000"/>
                </a:solidFill>
              </a:rPr>
              <a:t>Java</a:t>
            </a:r>
            <a:r>
              <a:rPr lang="zh-CN" altLang="en-US" dirty="0">
                <a:solidFill>
                  <a:srgbClr val="FF0000"/>
                </a:solidFill>
              </a:rPr>
              <a:t>对象序列化</a:t>
            </a:r>
            <a:r>
              <a:rPr lang="zh-CN" altLang="en-US" dirty="0"/>
              <a:t>就能够帮助我们实现该功能</a:t>
            </a:r>
            <a:endParaRPr lang="zh-CN" altLang="en-US" dirty="0"/>
          </a:p>
        </p:txBody>
      </p:sp>
      <p:pic>
        <p:nvPicPr>
          <p:cNvPr id="38914" name="Picture 2" descr="https://timgsa.baidu.com/timg?image&amp;quality=80&amp;size=b9999_10000&amp;sec=1490183893845&amp;di=3a2cc73017737eb9cbe5be3cb7fba638&amp;imgtype=0&amp;src=http%3A%2F%2Fsc.jb51.net%2Fuploads%2Fallimg%2F150810%2F10-150Q019241I10.jpg"/>
          <p:cNvPicPr>
            <a:picLocks noChangeAspect="1" noChangeArrowheads="1"/>
          </p:cNvPicPr>
          <p:nvPr/>
        </p:nvPicPr>
        <p:blipFill rotWithShape="1">
          <a:blip r:embed="rId1">
            <a:extLst>
              <a:ext uri="{28A0092B-C50C-407E-A947-70E740481C1C}">
                <a14:useLocalDpi xmlns:a14="http://schemas.microsoft.com/office/drawing/2010/main" val="0"/>
              </a:ext>
            </a:extLst>
          </a:blip>
          <a:srcRect l="54468" t="4003" r="26735" b="77123"/>
          <a:stretch>
            <a:fillRect/>
          </a:stretch>
        </p:blipFill>
        <p:spPr bwMode="auto">
          <a:xfrm>
            <a:off x="1293205" y="4269641"/>
            <a:ext cx="1889202" cy="2057400"/>
          </a:xfrm>
          <a:prstGeom prst="rect">
            <a:avLst/>
          </a:prstGeom>
          <a:noFill/>
          <a:extLst>
            <a:ext uri="{909E8E84-426E-40DD-AFC4-6F175D3DCCD1}">
              <a14:hiddenFill xmlns:a14="http://schemas.microsoft.com/office/drawing/2010/main">
                <a:solidFill>
                  <a:srgbClr val="FFFFFF"/>
                </a:solidFill>
              </a14:hiddenFill>
            </a:ext>
          </a:extLst>
        </p:spPr>
      </p:pic>
      <p:grpSp>
        <p:nvGrpSpPr>
          <p:cNvPr id="6" name="组合 5"/>
          <p:cNvGrpSpPr/>
          <p:nvPr/>
        </p:nvGrpSpPr>
        <p:grpSpPr>
          <a:xfrm>
            <a:off x="5461006" y="4199424"/>
            <a:ext cx="4421337" cy="2197600"/>
            <a:chOff x="198291" y="4562686"/>
            <a:chExt cx="2618828" cy="1301673"/>
          </a:xfrm>
        </p:grpSpPr>
        <p:pic>
          <p:nvPicPr>
            <p:cNvPr id="8" name="Picture 4" descr="https://timgsa.baidu.com/timg?image&amp;quality=80&amp;size=b9999_10000&amp;sec=1489990889291&amp;di=2ea4e2da78a486f29997136b8ed302e6&amp;imgtype=0&amp;src=http%3A%2F%2Fd.hiphotos.baidu.com%2Fzhidao%2Fpic%2Fitem%2F500fd9f9d72a60592e1291442834349b033bba69.jpg"/>
            <p:cNvPicPr>
              <a:picLocks noChangeAspect="1" noChangeArrowheads="1"/>
            </p:cNvPicPr>
            <p:nvPr/>
          </p:nvPicPr>
          <p:blipFill rotWithShape="1">
            <a:blip r:embed="rId2">
              <a:extLst>
                <a:ext uri="{28A0092B-C50C-407E-A947-70E740481C1C}">
                  <a14:useLocalDpi xmlns:a14="http://schemas.microsoft.com/office/drawing/2010/main" val="0"/>
                </a:ext>
              </a:extLst>
            </a:blip>
            <a:srcRect l="64905" t="35430" r="4566" b="13744"/>
            <a:stretch>
              <a:fillRect/>
            </a:stretch>
          </p:blipFill>
          <p:spPr bwMode="auto">
            <a:xfrm>
              <a:off x="378217" y="4690072"/>
              <a:ext cx="815159" cy="52851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https://timgsa.baidu.com/timg?image&amp;quality=80&amp;size=b9999_10000&amp;sec=1489990991415&amp;di=8985abe26804aa0796af11b3cfe68f3b&amp;imgtype=0&amp;src=http%3A%2F%2Fimg.web07.cn%2Fuploads%2FPng%2Fc120419%2F1334P235b50-151B.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63669" y="4621792"/>
              <a:ext cx="619906" cy="61990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8" descr="https://timgsa.baidu.com/timg?image&amp;quality=80&amp;size=b9999_10000&amp;sec=1489991015352&amp;di=52418004316ec231923d5ea509eed626&amp;imgtype=0&amp;src=http%3A%2F%2Fm.qqzhi.com%2Fupload%2Fimg_3_2785749472D872786681_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06245" y="4590896"/>
              <a:ext cx="612900" cy="612900"/>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组合 10"/>
            <p:cNvGrpSpPr/>
            <p:nvPr/>
          </p:nvGrpSpPr>
          <p:grpSpPr>
            <a:xfrm rot="16200000">
              <a:off x="1435651" y="4731971"/>
              <a:ext cx="444055" cy="1684840"/>
              <a:chOff x="839219" y="-1579422"/>
              <a:chExt cx="1714200" cy="6504052"/>
            </a:xfrm>
          </p:grpSpPr>
          <p:pic>
            <p:nvPicPr>
              <p:cNvPr id="13" name="Picture 2" descr="https://timgsa.baidu.com/timg?image&amp;quality=80&amp;size=b9999_10000&amp;sec=1490017522402&amp;di=a368262880dba97fca101da57838c3b8&amp;imgtype=0&amp;src=http%3A%2F%2Fpic5.nipic.com%2F20091231%2F857639_133339083315_2.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83376" b="6502"/>
              <a:stretch>
                <a:fillRect/>
              </a:stretch>
            </p:blipFill>
            <p:spPr bwMode="auto">
              <a:xfrm>
                <a:off x="931952" y="-1579422"/>
                <a:ext cx="1621467" cy="442613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https://timgsa.baidu.com/timg?image&amp;quality=80&amp;size=b9999_10000&amp;sec=1490017522402&amp;di=a368262880dba97fca101da57838c3b8&amp;imgtype=0&amp;src=http%3A%2F%2Fpic5.nipic.com%2F20091231%2F857639_133339083315_2.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9978" t="2187" r="64533" b="53919"/>
              <a:stretch>
                <a:fillRect/>
              </a:stretch>
            </p:blipFill>
            <p:spPr bwMode="auto">
              <a:xfrm>
                <a:off x="839219" y="2846719"/>
                <a:ext cx="1510739" cy="2077911"/>
              </a:xfrm>
              <a:prstGeom prst="rect">
                <a:avLst/>
              </a:prstGeom>
              <a:noFill/>
              <a:extLst>
                <a:ext uri="{909E8E84-426E-40DD-AFC4-6F175D3DCCD1}">
                  <a14:hiddenFill xmlns:a14="http://schemas.microsoft.com/office/drawing/2010/main">
                    <a:solidFill>
                      <a:srgbClr val="FFFFFF"/>
                    </a:solidFill>
                  </a14:hiddenFill>
                </a:ext>
              </a:extLst>
            </p:spPr>
          </p:pic>
        </p:grpSp>
        <p:sp>
          <p:nvSpPr>
            <p:cNvPr id="12" name="矩形 11"/>
            <p:cNvSpPr/>
            <p:nvPr/>
          </p:nvSpPr>
          <p:spPr>
            <a:xfrm>
              <a:off x="198291" y="4562686"/>
              <a:ext cx="2618828" cy="1301673"/>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1428118" y="4579756"/>
            <a:ext cx="1620219" cy="369332"/>
          </a:xfrm>
          <a:prstGeom prst="rect">
            <a:avLst/>
          </a:prstGeom>
          <a:noFill/>
        </p:spPr>
        <p:txBody>
          <a:bodyPr wrap="square" rtlCol="0">
            <a:spAutoFit/>
          </a:bodyPr>
          <a:lstStyle/>
          <a:p>
            <a:r>
              <a:rPr lang="en-US" altLang="zh-CN" b="1" dirty="0">
                <a:solidFill>
                  <a:srgbClr val="C00000"/>
                </a:solidFill>
                <a:latin typeface="微软雅黑" panose="020B0503020204020204" pitchFamily="34" charset="-122"/>
                <a:ea typeface="微软雅黑" panose="020B0503020204020204" pitchFamily="34" charset="-122"/>
              </a:rPr>
              <a:t>Java Object</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3584731" y="6027519"/>
            <a:ext cx="1620219" cy="369332"/>
          </a:xfrm>
          <a:prstGeom prst="rect">
            <a:avLst/>
          </a:prstGeom>
          <a:noFill/>
        </p:spPr>
        <p:txBody>
          <a:bodyPr wrap="square" rtlCol="0">
            <a:spAutoFit/>
          </a:bodyPr>
          <a:lstStyle/>
          <a:p>
            <a:r>
              <a:rPr lang="zh-CN" altLang="en-US" b="1" dirty="0">
                <a:solidFill>
                  <a:srgbClr val="C00000"/>
                </a:solidFill>
                <a:latin typeface="微软雅黑" panose="020B0503020204020204" pitchFamily="34" charset="-122"/>
                <a:ea typeface="微软雅黑" panose="020B0503020204020204" pitchFamily="34" charset="-122"/>
              </a:rPr>
              <a:t>反序列化</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3690956" y="4510546"/>
            <a:ext cx="1620219" cy="369332"/>
          </a:xfrm>
          <a:prstGeom prst="rect">
            <a:avLst/>
          </a:prstGeom>
          <a:noFill/>
        </p:spPr>
        <p:txBody>
          <a:bodyPr wrap="square" rtlCol="0">
            <a:spAutoFit/>
          </a:bodyPr>
          <a:lstStyle/>
          <a:p>
            <a:r>
              <a:rPr lang="zh-CN" altLang="en-US" b="1" dirty="0">
                <a:solidFill>
                  <a:srgbClr val="C00000"/>
                </a:solidFill>
                <a:latin typeface="微软雅黑" panose="020B0503020204020204" pitchFamily="34" charset="-122"/>
                <a:ea typeface="微软雅黑" panose="020B0503020204020204" pitchFamily="34" charset="-122"/>
              </a:rPr>
              <a:t>序列化</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5" name="右箭头 4"/>
          <p:cNvSpPr/>
          <p:nvPr/>
        </p:nvSpPr>
        <p:spPr>
          <a:xfrm>
            <a:off x="3691255" y="4958080"/>
            <a:ext cx="1260475" cy="323850"/>
          </a:xfrm>
          <a:prstGeom prst="rightArrow">
            <a:avLst/>
          </a:prstGeom>
          <a:gradFill>
            <a:gsLst>
              <a:gs pos="0">
                <a:srgbClr val="FE4444"/>
              </a:gs>
              <a:gs pos="100000">
                <a:srgbClr val="832B2B"/>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左箭头 14"/>
          <p:cNvSpPr/>
          <p:nvPr/>
        </p:nvSpPr>
        <p:spPr>
          <a:xfrm>
            <a:off x="3691255" y="5621655"/>
            <a:ext cx="1202690" cy="321945"/>
          </a:xfrm>
          <a:prstGeom prst="leftArrow">
            <a:avLst/>
          </a:prstGeom>
          <a:gradFill>
            <a:gsLst>
              <a:gs pos="0">
                <a:srgbClr val="FE4444"/>
              </a:gs>
              <a:gs pos="100000">
                <a:srgbClr val="832B2B"/>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1</a:t>
            </a:r>
            <a:r>
              <a:rPr lang="zh-CN" altLang="en-US" dirty="0"/>
              <a:t>：对象序列化的作用</a:t>
            </a:r>
            <a:endParaRPr lang="zh-CN" altLang="en-US" dirty="0"/>
          </a:p>
        </p:txBody>
      </p:sp>
      <p:sp>
        <p:nvSpPr>
          <p:cNvPr id="3" name="内容占位符 2"/>
          <p:cNvSpPr>
            <a:spLocks noGrp="1"/>
          </p:cNvSpPr>
          <p:nvPr>
            <p:ph idx="1"/>
          </p:nvPr>
        </p:nvSpPr>
        <p:spPr>
          <a:xfrm>
            <a:off x="173235" y="849517"/>
            <a:ext cx="11792070" cy="5448937"/>
          </a:xfrm>
        </p:spPr>
        <p:txBody>
          <a:bodyPr/>
          <a:lstStyle/>
          <a:p>
            <a:r>
              <a:rPr lang="zh-CN" altLang="en-US" dirty="0"/>
              <a:t>使用</a:t>
            </a:r>
            <a:r>
              <a:rPr lang="en-US" altLang="zh-CN" dirty="0"/>
              <a:t>Java</a:t>
            </a:r>
            <a:r>
              <a:rPr lang="zh-CN" altLang="en-US" dirty="0"/>
              <a:t>对象序列化，在保存对象时，会把其状态保存为一组字节，在未来，再将这些字节组装成对象。必须注意地是，</a:t>
            </a:r>
            <a:r>
              <a:rPr lang="zh-CN" altLang="en-US" dirty="0">
                <a:solidFill>
                  <a:srgbClr val="FF0000"/>
                </a:solidFill>
              </a:rPr>
              <a:t>对象序列化保存的是</a:t>
            </a:r>
            <a:r>
              <a:rPr lang="zh-CN" altLang="en-US" dirty="0"/>
              <a:t>对象的</a:t>
            </a:r>
            <a:r>
              <a:rPr lang="en-US" altLang="zh-CN" dirty="0"/>
              <a:t>"</a:t>
            </a:r>
            <a:r>
              <a:rPr lang="zh-CN" altLang="en-US" dirty="0"/>
              <a:t>状态</a:t>
            </a:r>
            <a:r>
              <a:rPr lang="en-US" altLang="zh-CN" dirty="0"/>
              <a:t>"</a:t>
            </a:r>
            <a:r>
              <a:rPr lang="zh-CN" altLang="en-US" dirty="0"/>
              <a:t>，即它的</a:t>
            </a:r>
            <a:r>
              <a:rPr lang="zh-CN" altLang="en-US" dirty="0">
                <a:solidFill>
                  <a:srgbClr val="FF0000"/>
                </a:solidFill>
              </a:rPr>
              <a:t>成员变量</a:t>
            </a:r>
            <a:r>
              <a:rPr lang="zh-CN" altLang="en-US" dirty="0"/>
              <a:t>。由此可知，</a:t>
            </a:r>
            <a:r>
              <a:rPr lang="zh-CN" altLang="en-US" dirty="0">
                <a:solidFill>
                  <a:srgbClr val="C00000"/>
                </a:solidFill>
              </a:rPr>
              <a:t>对象序列化不会关注类中的静态变量</a:t>
            </a:r>
            <a:endParaRPr lang="zh-CN" altLang="en-US" dirty="0">
              <a:solidFill>
                <a:srgbClr val="C00000"/>
              </a:solidFill>
            </a:endParaRPr>
          </a:p>
          <a:p>
            <a:endParaRPr lang="zh-CN" altLang="en-US" dirty="0"/>
          </a:p>
        </p:txBody>
      </p:sp>
      <p:sp>
        <p:nvSpPr>
          <p:cNvPr id="5" name="折角形 4"/>
          <p:cNvSpPr/>
          <p:nvPr/>
        </p:nvSpPr>
        <p:spPr>
          <a:xfrm>
            <a:off x="1809750" y="3622040"/>
            <a:ext cx="2280920" cy="2239010"/>
          </a:xfrm>
          <a:prstGeom prst="foldedCorner">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l"/>
            <a:endParaRPr lang="en-US" altLang="zh-CN" sz="2000">
              <a:latin typeface="微软雅黑 Light" panose="020B0502040204020203" pitchFamily="34" charset="-122"/>
              <a:ea typeface="微软雅黑 Light" panose="020B0502040204020203" pitchFamily="34" charset="-122"/>
            </a:endParaRPr>
          </a:p>
          <a:p>
            <a:pPr algn="l"/>
            <a:r>
              <a:rPr lang="en-US" altLang="zh-CN" sz="2000">
                <a:latin typeface="微软雅黑 Light" panose="020B0502040204020203" pitchFamily="34" charset="-122"/>
                <a:ea typeface="微软雅黑 Light" panose="020B0502040204020203" pitchFamily="34" charset="-122"/>
              </a:rPr>
              <a:t>Stirng name;</a:t>
            </a:r>
            <a:endParaRPr lang="en-US" altLang="zh-CN" sz="2000">
              <a:latin typeface="微软雅黑 Light" panose="020B0502040204020203" pitchFamily="34" charset="-122"/>
              <a:ea typeface="微软雅黑 Light" panose="020B0502040204020203" pitchFamily="34" charset="-122"/>
            </a:endParaRPr>
          </a:p>
          <a:p>
            <a:pPr algn="l"/>
            <a:r>
              <a:rPr lang="en-US" altLang="zh-CN" sz="2000">
                <a:latin typeface="微软雅黑 Light" panose="020B0502040204020203" pitchFamily="34" charset="-122"/>
                <a:ea typeface="微软雅黑 Light" panose="020B0502040204020203" pitchFamily="34" charset="-122"/>
              </a:rPr>
              <a:t>int age;</a:t>
            </a:r>
            <a:endParaRPr lang="en-US" altLang="zh-CN" sz="2000">
              <a:latin typeface="微软雅黑 Light" panose="020B0502040204020203" pitchFamily="34" charset="-122"/>
              <a:ea typeface="微软雅黑 Light" panose="020B0502040204020203" pitchFamily="34" charset="-122"/>
            </a:endParaRPr>
          </a:p>
          <a:p>
            <a:pPr algn="l"/>
            <a:endParaRPr lang="en-US" altLang="zh-CN" sz="2000">
              <a:latin typeface="微软雅黑 Light" panose="020B0502040204020203" pitchFamily="34" charset="-122"/>
              <a:ea typeface="微软雅黑 Light" panose="020B0502040204020203" pitchFamily="34" charset="-122"/>
            </a:endParaRPr>
          </a:p>
          <a:p>
            <a:pPr algn="l"/>
            <a:r>
              <a:rPr lang="en-US" altLang="zh-CN" sz="2000">
                <a:latin typeface="微软雅黑 Light" panose="020B0502040204020203" pitchFamily="34" charset="-122"/>
                <a:ea typeface="微软雅黑 Light" panose="020B0502040204020203" pitchFamily="34" charset="-122"/>
              </a:rPr>
              <a:t>void  show(){</a:t>
            </a:r>
            <a:endParaRPr lang="en-US" altLang="zh-CN" sz="2000">
              <a:latin typeface="微软雅黑 Light" panose="020B0502040204020203" pitchFamily="34" charset="-122"/>
              <a:ea typeface="微软雅黑 Light" panose="020B0502040204020203" pitchFamily="34" charset="-122"/>
            </a:endParaRPr>
          </a:p>
          <a:p>
            <a:pPr algn="l"/>
            <a:r>
              <a:rPr lang="en-US" altLang="zh-CN" sz="2000">
                <a:latin typeface="微软雅黑 Light" panose="020B0502040204020203" pitchFamily="34" charset="-122"/>
                <a:ea typeface="微软雅黑 Light" panose="020B0502040204020203" pitchFamily="34" charset="-122"/>
              </a:rPr>
              <a:t>      ......</a:t>
            </a:r>
            <a:endParaRPr lang="en-US" altLang="zh-CN" sz="2000">
              <a:latin typeface="微软雅黑 Light" panose="020B0502040204020203" pitchFamily="34" charset="-122"/>
              <a:ea typeface="微软雅黑 Light" panose="020B0502040204020203" pitchFamily="34" charset="-122"/>
            </a:endParaRPr>
          </a:p>
          <a:p>
            <a:pPr algn="l"/>
            <a:r>
              <a:rPr lang="en-US" altLang="zh-CN" sz="2000">
                <a:latin typeface="微软雅黑 Light" panose="020B0502040204020203" pitchFamily="34" charset="-122"/>
                <a:ea typeface="微软雅黑 Light" panose="020B0502040204020203" pitchFamily="34" charset="-122"/>
              </a:rPr>
              <a:t>}</a:t>
            </a:r>
            <a:endParaRPr lang="en-US" altLang="zh-CN" sz="2000">
              <a:latin typeface="微软雅黑 Light" panose="020B0502040204020203" pitchFamily="34" charset="-122"/>
              <a:ea typeface="微软雅黑 Light" panose="020B0502040204020203" pitchFamily="34" charset="-122"/>
            </a:endParaRPr>
          </a:p>
        </p:txBody>
      </p:sp>
      <p:grpSp>
        <p:nvGrpSpPr>
          <p:cNvPr id="6" name="组合 5"/>
          <p:cNvGrpSpPr/>
          <p:nvPr/>
        </p:nvGrpSpPr>
        <p:grpSpPr>
          <a:xfrm>
            <a:off x="6559556" y="3574584"/>
            <a:ext cx="4421337" cy="2197600"/>
            <a:chOff x="198291" y="4562686"/>
            <a:chExt cx="2618828" cy="1301673"/>
          </a:xfrm>
        </p:grpSpPr>
        <p:pic>
          <p:nvPicPr>
            <p:cNvPr id="8" name="Picture 4" descr="https://timgsa.baidu.com/timg?image&amp;quality=80&amp;size=b9999_10000&amp;sec=1489990889291&amp;di=2ea4e2da78a486f29997136b8ed302e6&amp;imgtype=0&amp;src=http%3A%2F%2Fd.hiphotos.baidu.com%2Fzhidao%2Fpic%2Fitem%2F500fd9f9d72a60592e1291442834349b033bba69.jpg"/>
            <p:cNvPicPr>
              <a:picLocks noChangeAspect="1" noChangeArrowheads="1"/>
            </p:cNvPicPr>
            <p:nvPr/>
          </p:nvPicPr>
          <p:blipFill rotWithShape="1">
            <a:blip r:embed="rId1">
              <a:extLst>
                <a:ext uri="{28A0092B-C50C-407E-A947-70E740481C1C}">
                  <a14:useLocalDpi xmlns:a14="http://schemas.microsoft.com/office/drawing/2010/main" val="0"/>
                </a:ext>
              </a:extLst>
            </a:blip>
            <a:srcRect l="64905" t="35430" r="4566" b="13744"/>
            <a:stretch>
              <a:fillRect/>
            </a:stretch>
          </p:blipFill>
          <p:spPr bwMode="auto">
            <a:xfrm>
              <a:off x="378217" y="4690072"/>
              <a:ext cx="815159" cy="52851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https://timgsa.baidu.com/timg?image&amp;quality=80&amp;size=b9999_10000&amp;sec=1489990991415&amp;di=8985abe26804aa0796af11b3cfe68f3b&amp;imgtype=0&amp;src=http%3A%2F%2Fimg.web07.cn%2Fuploads%2FPng%2Fc120419%2F1334P235b50-151B.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63669" y="4621792"/>
              <a:ext cx="619906" cy="61990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8" descr="https://timgsa.baidu.com/timg?image&amp;quality=80&amp;size=b9999_10000&amp;sec=1489991015352&amp;di=52418004316ec231923d5ea509eed626&amp;imgtype=0&amp;src=http%3A%2F%2Fm.qqzhi.com%2Fupload%2Fimg_3_2785749472D872786681_2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06245" y="4590896"/>
              <a:ext cx="612900" cy="612900"/>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组合 10"/>
            <p:cNvGrpSpPr/>
            <p:nvPr/>
          </p:nvGrpSpPr>
          <p:grpSpPr>
            <a:xfrm rot="16200000">
              <a:off x="1435651" y="4731971"/>
              <a:ext cx="444055" cy="1684840"/>
              <a:chOff x="839219" y="-1579422"/>
              <a:chExt cx="1714200" cy="6504052"/>
            </a:xfrm>
          </p:grpSpPr>
          <p:pic>
            <p:nvPicPr>
              <p:cNvPr id="13" name="Picture 2" descr="https://timgsa.baidu.com/timg?image&amp;quality=80&amp;size=b9999_10000&amp;sec=1490017522402&amp;di=a368262880dba97fca101da57838c3b8&amp;imgtype=0&amp;src=http%3A%2F%2Fpic5.nipic.com%2F20091231%2F857639_133339083315_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83376" b="6502"/>
              <a:stretch>
                <a:fillRect/>
              </a:stretch>
            </p:blipFill>
            <p:spPr bwMode="auto">
              <a:xfrm>
                <a:off x="931952" y="-1579422"/>
                <a:ext cx="1621467" cy="442613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https://timgsa.baidu.com/timg?image&amp;quality=80&amp;size=b9999_10000&amp;sec=1490017522402&amp;di=a368262880dba97fca101da57838c3b8&amp;imgtype=0&amp;src=http%3A%2F%2Fpic5.nipic.com%2F20091231%2F857639_133339083315_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9978" t="2187" r="64533" b="53919"/>
              <a:stretch>
                <a:fillRect/>
              </a:stretch>
            </p:blipFill>
            <p:spPr bwMode="auto">
              <a:xfrm>
                <a:off x="839219" y="2846719"/>
                <a:ext cx="1510739" cy="2077911"/>
              </a:xfrm>
              <a:prstGeom prst="rect">
                <a:avLst/>
              </a:prstGeom>
              <a:noFill/>
              <a:extLst>
                <a:ext uri="{909E8E84-426E-40DD-AFC4-6F175D3DCCD1}">
                  <a14:hiddenFill xmlns:a14="http://schemas.microsoft.com/office/drawing/2010/main">
                    <a:solidFill>
                      <a:srgbClr val="FFFFFF"/>
                    </a:solidFill>
                  </a14:hiddenFill>
                </a:ext>
              </a:extLst>
            </p:spPr>
          </p:pic>
        </p:grpSp>
        <p:sp>
          <p:nvSpPr>
            <p:cNvPr id="12" name="矩形 11"/>
            <p:cNvSpPr/>
            <p:nvPr/>
          </p:nvSpPr>
          <p:spPr>
            <a:xfrm>
              <a:off x="198291" y="4562686"/>
              <a:ext cx="2618828" cy="1301673"/>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右箭头 6"/>
          <p:cNvSpPr/>
          <p:nvPr/>
        </p:nvSpPr>
        <p:spPr>
          <a:xfrm>
            <a:off x="4631055" y="4505325"/>
            <a:ext cx="1376045" cy="3352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5" name="图片 14"/>
          <p:cNvPicPr>
            <a:picLocks noChangeAspect="1"/>
          </p:cNvPicPr>
          <p:nvPr/>
        </p:nvPicPr>
        <p:blipFill>
          <a:blip r:embed="rId5"/>
          <a:stretch>
            <a:fillRect/>
          </a:stretch>
        </p:blipFill>
        <p:spPr>
          <a:xfrm>
            <a:off x="4918075" y="3507105"/>
            <a:ext cx="661670" cy="998220"/>
          </a:xfrm>
          <a:prstGeom prst="rect">
            <a:avLst/>
          </a:prstGeom>
        </p:spPr>
      </p:pic>
    </p:spTree>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知识点</a:t>
            </a:r>
            <a:r>
              <a:rPr lang="en-US" altLang="zh-CN" dirty="0"/>
              <a:t>2</a:t>
            </a:r>
            <a:r>
              <a:rPr lang="zh-CN" altLang="en-US" dirty="0"/>
              <a:t>：序列化接口</a:t>
            </a:r>
            <a:endParaRPr lang="zh-CN" altLang="en-US" dirty="0"/>
          </a:p>
        </p:txBody>
      </p:sp>
      <p:sp>
        <p:nvSpPr>
          <p:cNvPr id="3" name="内容占位符 2"/>
          <p:cNvSpPr>
            <a:spLocks noGrp="1"/>
          </p:cNvSpPr>
          <p:nvPr>
            <p:ph idx="1"/>
          </p:nvPr>
        </p:nvSpPr>
        <p:spPr/>
        <p:txBody>
          <a:bodyPr/>
          <a:lstStyle/>
          <a:p>
            <a:r>
              <a:rPr lang="zh-CN" altLang="en-US" dirty="0"/>
              <a:t>在</a:t>
            </a:r>
            <a:r>
              <a:rPr lang="en-US" altLang="zh-CN" dirty="0"/>
              <a:t>Java</a:t>
            </a:r>
            <a:r>
              <a:rPr lang="zh-CN" altLang="en-US" dirty="0"/>
              <a:t>中，只要一个类实现了</a:t>
            </a:r>
            <a:r>
              <a:rPr lang="en-US" altLang="zh-CN" b="1" dirty="0" err="1">
                <a:solidFill>
                  <a:srgbClr val="C00000"/>
                </a:solidFill>
              </a:rPr>
              <a:t>java.io.Serializable</a:t>
            </a:r>
            <a:r>
              <a:rPr lang="zh-CN" altLang="en-US" dirty="0"/>
              <a:t>接口，那么它就可以被序列化</a:t>
            </a:r>
            <a:endParaRPr lang="en-US" altLang="zh-CN" dirty="0"/>
          </a:p>
          <a:p>
            <a:r>
              <a:rPr lang="en-US" altLang="zh-CN" dirty="0" err="1"/>
              <a:t>java.io.Serializable</a:t>
            </a:r>
            <a:r>
              <a:rPr lang="zh-CN" altLang="en-US" dirty="0"/>
              <a:t>是一个</a:t>
            </a:r>
            <a:r>
              <a:rPr lang="zh-CN" altLang="en-US" b="1" dirty="0">
                <a:solidFill>
                  <a:srgbClr val="C00000"/>
                </a:solidFill>
              </a:rPr>
              <a:t>标识接口</a:t>
            </a:r>
            <a:r>
              <a:rPr lang="zh-CN" altLang="en-US" dirty="0"/>
              <a:t>，即意味着它仅仅是为了说明类的可序列化属性，接口</a:t>
            </a:r>
            <a:r>
              <a:rPr lang="zh-CN" altLang="en-US" b="1" dirty="0">
                <a:solidFill>
                  <a:srgbClr val="C00000"/>
                </a:solidFill>
              </a:rPr>
              <a:t>没有包含任何需要子类实现的抽象方法</a:t>
            </a:r>
            <a:endParaRPr lang="zh-CN" altLang="en-US" b="1" dirty="0">
              <a:solidFill>
                <a:srgbClr val="C00000"/>
              </a:solidFill>
            </a:endParaRPr>
          </a:p>
        </p:txBody>
      </p:sp>
    </p:spTree>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知识点</a:t>
            </a:r>
            <a:r>
              <a:rPr lang="en-US" altLang="zh-CN" dirty="0"/>
              <a:t>3</a:t>
            </a:r>
            <a:r>
              <a:rPr lang="zh-CN" altLang="en-US" dirty="0"/>
              <a:t>：对象序列化与反序列化</a:t>
            </a:r>
            <a:endParaRPr lang="zh-CN" altLang="en-US" dirty="0"/>
          </a:p>
        </p:txBody>
      </p:sp>
      <p:sp>
        <p:nvSpPr>
          <p:cNvPr id="3" name="内容占位符 2"/>
          <p:cNvSpPr>
            <a:spLocks noGrp="1"/>
          </p:cNvSpPr>
          <p:nvPr>
            <p:ph idx="1"/>
          </p:nvPr>
        </p:nvSpPr>
        <p:spPr/>
        <p:txBody>
          <a:bodyPr/>
          <a:lstStyle/>
          <a:p>
            <a:r>
              <a:rPr lang="zh-CN" altLang="en-US" dirty="0"/>
              <a:t>将对象的状态信息保存到流中的操作，称为</a:t>
            </a:r>
            <a:r>
              <a:rPr lang="zh-CN" altLang="en-US" b="1" dirty="0">
                <a:solidFill>
                  <a:srgbClr val="FF0000"/>
                </a:solidFill>
              </a:rPr>
              <a:t>序列化</a:t>
            </a:r>
            <a:r>
              <a:rPr lang="zh-CN" altLang="en-US" dirty="0"/>
              <a:t>，可以使用</a:t>
            </a:r>
            <a:r>
              <a:rPr lang="en-US" altLang="zh-CN" dirty="0"/>
              <a:t>Java</a:t>
            </a:r>
            <a:r>
              <a:rPr lang="zh-CN" altLang="en-US" dirty="0"/>
              <a:t>提供的工具</a:t>
            </a:r>
            <a:r>
              <a:rPr lang="en-US" altLang="zh-CN" b="1" dirty="0" err="1">
                <a:solidFill>
                  <a:srgbClr val="C00000"/>
                </a:solidFill>
              </a:rPr>
              <a:t>ObjectOutputStream</a:t>
            </a:r>
            <a:r>
              <a:rPr lang="en-US" altLang="zh-CN" b="1" dirty="0">
                <a:solidFill>
                  <a:srgbClr val="C00000"/>
                </a:solidFill>
              </a:rPr>
              <a:t>. </a:t>
            </a:r>
            <a:r>
              <a:rPr lang="en-US" altLang="zh-CN" b="1" dirty="0" err="1">
                <a:solidFill>
                  <a:srgbClr val="C00000"/>
                </a:solidFill>
              </a:rPr>
              <a:t>writeObject</a:t>
            </a:r>
            <a:r>
              <a:rPr lang="en-US" altLang="zh-CN" b="1" dirty="0">
                <a:solidFill>
                  <a:srgbClr val="C00000"/>
                </a:solidFill>
              </a:rPr>
              <a:t>(Serializable </a:t>
            </a:r>
            <a:r>
              <a:rPr lang="en-US" altLang="zh-CN" b="1" dirty="0" err="1">
                <a:solidFill>
                  <a:srgbClr val="C00000"/>
                </a:solidFill>
              </a:rPr>
              <a:t>obj</a:t>
            </a:r>
            <a:r>
              <a:rPr lang="en-US" altLang="zh-CN" b="1" dirty="0">
                <a:solidFill>
                  <a:srgbClr val="C00000"/>
                </a:solidFill>
              </a:rPr>
              <a:t>)</a:t>
            </a:r>
            <a:r>
              <a:rPr lang="zh-CN" altLang="en-US" dirty="0"/>
              <a:t>来完成</a:t>
            </a:r>
            <a:endParaRPr lang="en-US" altLang="zh-CN" dirty="0"/>
          </a:p>
          <a:p>
            <a:r>
              <a:rPr lang="zh-CN" altLang="en-US" dirty="0"/>
              <a:t>从流中读取对心状态信息的操作称为</a:t>
            </a:r>
            <a:r>
              <a:rPr lang="zh-CN" altLang="en-US" b="1" dirty="0">
                <a:solidFill>
                  <a:srgbClr val="FF0000"/>
                </a:solidFill>
              </a:rPr>
              <a:t>反序列化</a:t>
            </a:r>
            <a:r>
              <a:rPr lang="zh-CN" altLang="en-US" dirty="0"/>
              <a:t>，可以使用</a:t>
            </a:r>
            <a:r>
              <a:rPr lang="en-US" altLang="zh-CN" dirty="0"/>
              <a:t>Java</a:t>
            </a:r>
            <a:r>
              <a:rPr lang="zh-CN" altLang="en-US" dirty="0"/>
              <a:t>提供的工具</a:t>
            </a:r>
            <a:r>
              <a:rPr lang="en-US" altLang="zh-CN" b="1" dirty="0" err="1">
                <a:solidFill>
                  <a:srgbClr val="C00000"/>
                </a:solidFill>
              </a:rPr>
              <a:t>ObjectInputStream.readObject</a:t>
            </a:r>
            <a:r>
              <a:rPr lang="en-US" altLang="zh-CN" b="1" dirty="0">
                <a:solidFill>
                  <a:srgbClr val="C00000"/>
                </a:solidFill>
              </a:rPr>
              <a:t>()</a:t>
            </a:r>
            <a:r>
              <a:rPr lang="zh-CN" altLang="en-US" dirty="0"/>
              <a:t>来完成</a:t>
            </a:r>
            <a:endParaRPr lang="zh-CN" altLang="en-US" dirty="0"/>
          </a:p>
        </p:txBody>
      </p:sp>
      <p:graphicFrame>
        <p:nvGraphicFramePr>
          <p:cNvPr id="7" name="对象 6"/>
          <p:cNvGraphicFramePr/>
          <p:nvPr/>
        </p:nvGraphicFramePr>
        <p:xfrm>
          <a:off x="1276985" y="3786505"/>
          <a:ext cx="8563610" cy="2741930"/>
        </p:xfrm>
        <a:graphic>
          <a:graphicData uri="http://schemas.openxmlformats.org/presentationml/2006/ole">
            <mc:AlternateContent xmlns:mc="http://schemas.openxmlformats.org/markup-compatibility/2006">
              <mc:Choice xmlns:v="urn:schemas-microsoft-com:vml" Requires="v">
                <p:oleObj spid="_x0000_s8" name="" r:id="rId1" imgW="8267700" imgH="2266950" progId="Paint.Picture">
                  <p:embed/>
                </p:oleObj>
              </mc:Choice>
              <mc:Fallback>
                <p:oleObj name="" r:id="rId1" imgW="8267700" imgH="2266950" progId="Paint.Picture">
                  <p:embed/>
                  <p:pic>
                    <p:nvPicPr>
                      <p:cNvPr id="0" name="图片 7"/>
                      <p:cNvPicPr/>
                      <p:nvPr/>
                    </p:nvPicPr>
                    <p:blipFill>
                      <a:blip r:embed="rId2"/>
                      <a:stretch>
                        <a:fillRect/>
                      </a:stretch>
                    </p:blipFill>
                    <p:spPr>
                      <a:xfrm>
                        <a:off x="1276985" y="3786505"/>
                        <a:ext cx="8563610" cy="2741930"/>
                      </a:xfrm>
                      <a:prstGeom prst="rect">
                        <a:avLst/>
                      </a:prstGeom>
                    </p:spPr>
                  </p:pic>
                </p:oleObj>
              </mc:Fallback>
            </mc:AlternateContent>
          </a:graphicData>
        </a:graphic>
      </p:graphicFrame>
    </p:spTree>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3</a:t>
            </a:r>
            <a:r>
              <a:rPr lang="zh-CN" altLang="en-US" dirty="0"/>
              <a:t>：对象序列化与反序列化</a:t>
            </a:r>
            <a:endParaRPr lang="zh-CN" altLang="en-US" dirty="0"/>
          </a:p>
        </p:txBody>
      </p:sp>
      <p:sp>
        <p:nvSpPr>
          <p:cNvPr id="3" name="内容占位符 2"/>
          <p:cNvSpPr>
            <a:spLocks noGrp="1"/>
          </p:cNvSpPr>
          <p:nvPr>
            <p:ph idx="1"/>
          </p:nvPr>
        </p:nvSpPr>
        <p:spPr/>
        <p:txBody>
          <a:bodyPr/>
          <a:lstStyle/>
          <a:p>
            <a:r>
              <a:rPr lang="zh-CN" altLang="en-US" dirty="0"/>
              <a:t>为什么一个类实现了</a:t>
            </a:r>
            <a:r>
              <a:rPr lang="en-US" altLang="zh-CN" dirty="0"/>
              <a:t>Serializable</a:t>
            </a:r>
            <a:r>
              <a:rPr lang="zh-CN" altLang="en-US" dirty="0"/>
              <a:t>接口，它就可以被序列化呢？从</a:t>
            </a:r>
            <a:r>
              <a:rPr lang="en-US" altLang="zh-CN" dirty="0" err="1"/>
              <a:t>ObjectOutputStream</a:t>
            </a:r>
            <a:r>
              <a:rPr lang="zh-CN" altLang="en-US" dirty="0"/>
              <a:t>类的源代码片段可以看出它是如何来使用这个标识接口的：</a:t>
            </a:r>
            <a:endParaRPr lang="zh-CN" altLang="en-US" dirty="0"/>
          </a:p>
        </p:txBody>
      </p:sp>
      <p:pic>
        <p:nvPicPr>
          <p:cNvPr id="4" name="图片 3"/>
          <p:cNvPicPr>
            <a:picLocks noChangeAspect="1"/>
          </p:cNvPicPr>
          <p:nvPr/>
        </p:nvPicPr>
        <p:blipFill>
          <a:blip r:embed="rId1"/>
          <a:stretch>
            <a:fillRect/>
          </a:stretch>
        </p:blipFill>
        <p:spPr>
          <a:xfrm>
            <a:off x="532362" y="3005777"/>
            <a:ext cx="10096500" cy="3524250"/>
          </a:xfrm>
          <a:prstGeom prst="rect">
            <a:avLst/>
          </a:prstGeom>
          <a:blipFill>
            <a:blip r:embed="rId2"/>
            <a:stretch>
              <a:fillRect/>
            </a:stretch>
          </a:blipFill>
          <a:ln w="101600">
            <a:solidFill>
              <a:srgbClr val="339933">
                <a:alpha val="96000"/>
              </a:srgbClr>
            </a:solidFill>
          </a:ln>
        </p:spPr>
      </p:pic>
      <p:sp>
        <p:nvSpPr>
          <p:cNvPr id="5" name="文本框 4"/>
          <p:cNvSpPr txBox="1"/>
          <p:nvPr/>
        </p:nvSpPr>
        <p:spPr>
          <a:xfrm>
            <a:off x="4452501" y="6160695"/>
            <a:ext cx="6522153" cy="369332"/>
          </a:xfrm>
          <a:prstGeom prst="rect">
            <a:avLst/>
          </a:prstGeom>
          <a:noFill/>
        </p:spPr>
        <p:txBody>
          <a:bodyPr wrap="square" rtlCol="0">
            <a:spAutoFit/>
          </a:bodyPr>
          <a:lstStyle/>
          <a:p>
            <a:r>
              <a:rPr lang="en-US" altLang="zh-CN" b="1" dirty="0" err="1">
                <a:solidFill>
                  <a:srgbClr val="C00000"/>
                </a:solidFill>
                <a:latin typeface="微软雅黑" panose="020B0503020204020204" pitchFamily="34" charset="-122"/>
                <a:ea typeface="微软雅黑" panose="020B0503020204020204" pitchFamily="34" charset="-122"/>
              </a:rPr>
              <a:t>ObjectOutputStream</a:t>
            </a:r>
            <a:r>
              <a:rPr lang="zh-CN" altLang="en-US" b="1" dirty="0">
                <a:solidFill>
                  <a:srgbClr val="C00000"/>
                </a:solidFill>
                <a:latin typeface="微软雅黑" panose="020B0503020204020204" pitchFamily="34" charset="-122"/>
                <a:ea typeface="微软雅黑" panose="020B0503020204020204" pitchFamily="34" charset="-122"/>
              </a:rPr>
              <a:t>源代码片段（</a:t>
            </a:r>
            <a:r>
              <a:rPr lang="en-US" altLang="zh-CN" b="1" dirty="0">
                <a:solidFill>
                  <a:srgbClr val="C00000"/>
                </a:solidFill>
                <a:latin typeface="微软雅黑" panose="020B0503020204020204" pitchFamily="34" charset="-122"/>
                <a:ea typeface="微软雅黑" panose="020B0503020204020204" pitchFamily="34" charset="-122"/>
              </a:rPr>
              <a:t>writeObject0()</a:t>
            </a:r>
            <a:r>
              <a:rPr lang="zh-CN" altLang="en-US" b="1" dirty="0">
                <a:solidFill>
                  <a:srgbClr val="C00000"/>
                </a:solidFill>
                <a:latin typeface="微软雅黑" panose="020B0503020204020204" pitchFamily="34" charset="-122"/>
                <a:ea typeface="微软雅黑" panose="020B0503020204020204" pitchFamily="34" charset="-122"/>
              </a:rPr>
              <a:t>方法）</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6" name="圆角矩形 5"/>
          <p:cNvSpPr/>
          <p:nvPr/>
        </p:nvSpPr>
        <p:spPr>
          <a:xfrm>
            <a:off x="1759392" y="4306834"/>
            <a:ext cx="5389554" cy="514548"/>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右箭头 6"/>
          <p:cNvSpPr/>
          <p:nvPr/>
        </p:nvSpPr>
        <p:spPr>
          <a:xfrm rot="10800000">
            <a:off x="6987022" y="4306834"/>
            <a:ext cx="507716" cy="368281"/>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7494738" y="3825522"/>
            <a:ext cx="4412526" cy="1477328"/>
          </a:xfrm>
          <a:prstGeom prst="rect">
            <a:avLst/>
          </a:prstGeom>
          <a:noFill/>
        </p:spPr>
        <p:txBody>
          <a:bodyPr wrap="square" rtlCol="0">
            <a:spAutoFit/>
          </a:bodyPr>
          <a:lstStyle/>
          <a:p>
            <a:r>
              <a:rPr lang="zh-CN" altLang="en-US" b="1" dirty="0">
                <a:solidFill>
                  <a:srgbClr val="C00000"/>
                </a:solidFill>
                <a:latin typeface="微软雅黑" panose="020B0503020204020204" pitchFamily="34" charset="-122"/>
                <a:ea typeface="微软雅黑" panose="020B0503020204020204" pitchFamily="34" charset="-122"/>
              </a:rPr>
              <a:t>通过</a:t>
            </a:r>
            <a:r>
              <a:rPr lang="en-US" altLang="zh-CN" b="1" dirty="0" err="1">
                <a:solidFill>
                  <a:srgbClr val="C00000"/>
                </a:solidFill>
                <a:latin typeface="微软雅黑" panose="020B0503020204020204" pitchFamily="34" charset="-122"/>
                <a:ea typeface="微软雅黑" panose="020B0503020204020204" pitchFamily="34" charset="-122"/>
              </a:rPr>
              <a:t>instanceof</a:t>
            </a:r>
            <a:r>
              <a:rPr lang="zh-CN" altLang="en-US" b="1" dirty="0">
                <a:solidFill>
                  <a:srgbClr val="C00000"/>
                </a:solidFill>
                <a:latin typeface="微软雅黑" panose="020B0503020204020204" pitchFamily="34" charset="-122"/>
                <a:ea typeface="微软雅黑" panose="020B0503020204020204" pitchFamily="34" charset="-122"/>
              </a:rPr>
              <a:t>判定带操作目标是否</a:t>
            </a:r>
            <a:r>
              <a:rPr lang="en-US" altLang="zh-CN" b="1" dirty="0">
                <a:solidFill>
                  <a:srgbClr val="C00000"/>
                </a:solidFill>
                <a:latin typeface="微软雅黑" panose="020B0503020204020204" pitchFamily="34" charset="-122"/>
                <a:ea typeface="微软雅黑" panose="020B0503020204020204" pitchFamily="34" charset="-122"/>
              </a:rPr>
              <a:t>Serializable</a:t>
            </a:r>
            <a:r>
              <a:rPr lang="zh-CN" altLang="en-US" b="1" dirty="0">
                <a:solidFill>
                  <a:srgbClr val="C00000"/>
                </a:solidFill>
                <a:latin typeface="微软雅黑" panose="020B0503020204020204" pitchFamily="34" charset="-122"/>
                <a:ea typeface="微软雅黑" panose="020B0503020204020204" pitchFamily="34" charset="-122"/>
              </a:rPr>
              <a:t>子类的对象，如果是，则进行序列化处理，从代码可以看出，枚举、字符串、数组等类型也是可以完成序列化操作的</a:t>
            </a:r>
            <a:endParaRPr lang="zh-CN" altLang="en-US"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3</a:t>
            </a:r>
            <a:r>
              <a:rPr lang="zh-CN" altLang="en-US" dirty="0"/>
              <a:t>：对象序列化与反序列化</a:t>
            </a:r>
            <a:endParaRPr lang="zh-CN" altLang="en-US" dirty="0"/>
          </a:p>
        </p:txBody>
      </p:sp>
      <p:sp>
        <p:nvSpPr>
          <p:cNvPr id="3" name="内容占位符 2"/>
          <p:cNvSpPr>
            <a:spLocks noGrp="1"/>
          </p:cNvSpPr>
          <p:nvPr>
            <p:ph idx="1"/>
          </p:nvPr>
        </p:nvSpPr>
        <p:spPr/>
        <p:txBody>
          <a:bodyPr/>
          <a:lstStyle/>
          <a:p>
            <a:r>
              <a:rPr lang="zh-CN" altLang="en-US" dirty="0"/>
              <a:t>标准对象序列化与反序列化的示例如下</a:t>
            </a:r>
            <a:endParaRPr lang="zh-CN" altLang="en-US" dirty="0"/>
          </a:p>
        </p:txBody>
      </p:sp>
      <p:pic>
        <p:nvPicPr>
          <p:cNvPr id="5" name="图片 4"/>
          <p:cNvPicPr>
            <a:picLocks noChangeAspect="1"/>
          </p:cNvPicPr>
          <p:nvPr/>
        </p:nvPicPr>
        <p:blipFill>
          <a:blip r:embed="rId1"/>
          <a:stretch>
            <a:fillRect/>
          </a:stretch>
        </p:blipFill>
        <p:spPr>
          <a:xfrm>
            <a:off x="540689" y="2374785"/>
            <a:ext cx="10839450" cy="3143250"/>
          </a:xfrm>
          <a:prstGeom prst="rect">
            <a:avLst/>
          </a:prstGeom>
          <a:blipFill>
            <a:blip r:embed="rId2"/>
            <a:stretch>
              <a:fillRect/>
            </a:stretch>
          </a:blipFill>
          <a:ln w="101600">
            <a:solidFill>
              <a:srgbClr val="339933">
                <a:alpha val="96000"/>
              </a:srgbClr>
            </a:solidFill>
          </a:ln>
        </p:spPr>
      </p:pic>
      <p:pic>
        <p:nvPicPr>
          <p:cNvPr id="4" name="图片 3"/>
          <p:cNvPicPr>
            <a:picLocks noChangeAspect="1"/>
          </p:cNvPicPr>
          <p:nvPr/>
        </p:nvPicPr>
        <p:blipFill>
          <a:blip r:embed="rId3"/>
          <a:stretch>
            <a:fillRect/>
          </a:stretch>
        </p:blipFill>
        <p:spPr>
          <a:xfrm>
            <a:off x="2003556" y="5246313"/>
            <a:ext cx="6153150" cy="885825"/>
          </a:xfrm>
          <a:prstGeom prst="rect">
            <a:avLst/>
          </a:prstGeom>
          <a:blipFill>
            <a:blip r:embed="rId2"/>
            <a:stretch>
              <a:fillRect/>
            </a:stretch>
          </a:blipFill>
          <a:ln w="101600">
            <a:solidFill>
              <a:srgbClr val="339933">
                <a:alpha val="96000"/>
              </a:srgbClr>
            </a:solidFill>
          </a:ln>
        </p:spPr>
      </p:pic>
      <p:pic>
        <p:nvPicPr>
          <p:cNvPr id="6" name="图片 5"/>
          <p:cNvPicPr>
            <a:picLocks noChangeAspect="1"/>
          </p:cNvPicPr>
          <p:nvPr/>
        </p:nvPicPr>
        <p:blipFill>
          <a:blip r:embed="rId4"/>
          <a:stretch>
            <a:fillRect/>
          </a:stretch>
        </p:blipFill>
        <p:spPr>
          <a:xfrm>
            <a:off x="7269314" y="5518035"/>
            <a:ext cx="4410075" cy="1114425"/>
          </a:xfrm>
          <a:prstGeom prst="rect">
            <a:avLst/>
          </a:prstGeom>
          <a:blipFill>
            <a:blip r:embed="rId2"/>
            <a:stretch>
              <a:fillRect/>
            </a:stretch>
          </a:blipFill>
          <a:ln w="101600">
            <a:solidFill>
              <a:srgbClr val="339933">
                <a:alpha val="96000"/>
              </a:srgbClr>
            </a:solidFill>
          </a:ln>
        </p:spPr>
      </p:pic>
      <p:sp>
        <p:nvSpPr>
          <p:cNvPr id="7" name="圆角矩形 6"/>
          <p:cNvSpPr/>
          <p:nvPr/>
        </p:nvSpPr>
        <p:spPr>
          <a:xfrm>
            <a:off x="1941658" y="5111410"/>
            <a:ext cx="5389554" cy="406625"/>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右箭头 7"/>
          <p:cNvSpPr/>
          <p:nvPr/>
        </p:nvSpPr>
        <p:spPr>
          <a:xfrm rot="10800000">
            <a:off x="7226979" y="5082302"/>
            <a:ext cx="507716" cy="368281"/>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7734695" y="5111410"/>
            <a:ext cx="1815517" cy="369332"/>
          </a:xfrm>
          <a:prstGeom prst="rect">
            <a:avLst/>
          </a:prstGeom>
          <a:noFill/>
        </p:spPr>
        <p:txBody>
          <a:bodyPr wrap="square" rtlCol="0">
            <a:spAutoFit/>
          </a:bodyPr>
          <a:lstStyle/>
          <a:p>
            <a:r>
              <a:rPr lang="zh-CN" altLang="en-US" b="1" dirty="0">
                <a:solidFill>
                  <a:srgbClr val="C00000"/>
                </a:solidFill>
                <a:latin typeface="微软雅黑" panose="020B0503020204020204" pitchFamily="34" charset="-122"/>
                <a:ea typeface="微软雅黑" panose="020B0503020204020204" pitchFamily="34" charset="-122"/>
              </a:rPr>
              <a:t>可序列化</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0" name="右箭头 9"/>
          <p:cNvSpPr/>
          <p:nvPr/>
        </p:nvSpPr>
        <p:spPr>
          <a:xfrm rot="5400000">
            <a:off x="10278548" y="5080037"/>
            <a:ext cx="507716" cy="368281"/>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9827536" y="5504235"/>
            <a:ext cx="1275278" cy="369332"/>
          </a:xfrm>
          <a:prstGeom prst="rect">
            <a:avLst/>
          </a:prstGeom>
          <a:noFill/>
        </p:spPr>
        <p:txBody>
          <a:bodyPr wrap="square" rtlCol="0">
            <a:spAutoFit/>
          </a:bodyPr>
          <a:lstStyle/>
          <a:p>
            <a:r>
              <a:rPr lang="zh-CN" altLang="en-US" b="1" dirty="0">
                <a:solidFill>
                  <a:srgbClr val="C00000"/>
                </a:solidFill>
                <a:latin typeface="微软雅黑" panose="020B0503020204020204" pitchFamily="34" charset="-122"/>
                <a:ea typeface="微软雅黑" panose="020B0503020204020204" pitchFamily="34" charset="-122"/>
              </a:rPr>
              <a:t>运行结果</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2" name="圆角矩形 11"/>
          <p:cNvSpPr/>
          <p:nvPr/>
        </p:nvSpPr>
        <p:spPr>
          <a:xfrm>
            <a:off x="1326516" y="3491346"/>
            <a:ext cx="3062604" cy="266008"/>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1326515" y="4560926"/>
            <a:ext cx="5174037" cy="266008"/>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右箭头 13"/>
          <p:cNvSpPr/>
          <p:nvPr/>
        </p:nvSpPr>
        <p:spPr>
          <a:xfrm rot="10800000">
            <a:off x="4648213" y="3410063"/>
            <a:ext cx="507716" cy="368281"/>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5155929" y="3439171"/>
            <a:ext cx="1815517" cy="369332"/>
          </a:xfrm>
          <a:prstGeom prst="rect">
            <a:avLst/>
          </a:prstGeom>
          <a:noFill/>
        </p:spPr>
        <p:txBody>
          <a:bodyPr wrap="square" rtlCol="0">
            <a:spAutoFit/>
          </a:bodyPr>
          <a:lstStyle/>
          <a:p>
            <a:r>
              <a:rPr lang="zh-CN" altLang="en-US" b="1" dirty="0">
                <a:solidFill>
                  <a:srgbClr val="C00000"/>
                </a:solidFill>
                <a:latin typeface="微软雅黑" panose="020B0503020204020204" pitchFamily="34" charset="-122"/>
                <a:ea typeface="微软雅黑" panose="020B0503020204020204" pitchFamily="34" charset="-122"/>
              </a:rPr>
              <a:t>序列化</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6" name="右箭头 15"/>
          <p:cNvSpPr/>
          <p:nvPr/>
        </p:nvSpPr>
        <p:spPr>
          <a:xfrm rot="10800000">
            <a:off x="6463730" y="4489230"/>
            <a:ext cx="507716" cy="368281"/>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6971446" y="4518338"/>
            <a:ext cx="1815517" cy="369332"/>
          </a:xfrm>
          <a:prstGeom prst="rect">
            <a:avLst/>
          </a:prstGeom>
          <a:noFill/>
        </p:spPr>
        <p:txBody>
          <a:bodyPr wrap="square" rtlCol="0">
            <a:spAutoFit/>
          </a:bodyPr>
          <a:lstStyle/>
          <a:p>
            <a:r>
              <a:rPr lang="zh-CN" altLang="en-US" b="1" dirty="0">
                <a:solidFill>
                  <a:srgbClr val="C00000"/>
                </a:solidFill>
                <a:latin typeface="微软雅黑" panose="020B0503020204020204" pitchFamily="34" charset="-122"/>
                <a:ea typeface="微软雅黑" panose="020B0503020204020204" pitchFamily="34" charset="-122"/>
              </a:rPr>
              <a:t>反序列化</a:t>
            </a:r>
            <a:endParaRPr lang="zh-CN" altLang="en-US" b="1" dirty="0">
              <a:solidFill>
                <a:srgbClr val="C00000"/>
              </a:solidFill>
              <a:latin typeface="微软雅黑" panose="020B0503020204020204" pitchFamily="34" charset="-122"/>
              <a:ea typeface="微软雅黑" panose="020B0503020204020204" pitchFamily="34" charset="-122"/>
            </a:endParaRPr>
          </a:p>
        </p:txBody>
      </p:sp>
      <p:cxnSp>
        <p:nvCxnSpPr>
          <p:cNvPr id="20" name="肘形连接符 19"/>
          <p:cNvCxnSpPr>
            <a:stCxn id="12" idx="1"/>
            <a:endCxn id="13" idx="1"/>
          </p:cNvCxnSpPr>
          <p:nvPr/>
        </p:nvCxnSpPr>
        <p:spPr>
          <a:xfrm rot="10800000" flipV="1">
            <a:off x="1326516" y="3624350"/>
            <a:ext cx="1" cy="1069580"/>
          </a:xfrm>
          <a:prstGeom prst="bentConnector3">
            <a:avLst>
              <a:gd name="adj1" fmla="val 22860100000"/>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3</a:t>
            </a:r>
            <a:r>
              <a:rPr lang="zh-CN" altLang="en-US" dirty="0"/>
              <a:t>：对象序列化与反序列化</a:t>
            </a:r>
            <a:endParaRPr lang="zh-CN" altLang="en-US" dirty="0"/>
          </a:p>
        </p:txBody>
      </p:sp>
      <p:sp>
        <p:nvSpPr>
          <p:cNvPr id="3" name="内容占位符 2"/>
          <p:cNvSpPr>
            <a:spLocks noGrp="1"/>
          </p:cNvSpPr>
          <p:nvPr>
            <p:ph idx="1"/>
          </p:nvPr>
        </p:nvSpPr>
        <p:spPr/>
        <p:txBody>
          <a:bodyPr>
            <a:normAutofit fontScale="62500" lnSpcReduction="20000"/>
          </a:bodyPr>
          <a:lstStyle/>
          <a:p>
            <a:r>
              <a:rPr lang="zh-CN" altLang="en-US" dirty="0"/>
              <a:t>上例是一个简单的序列化程序，它先将一个</a:t>
            </a:r>
            <a:r>
              <a:rPr lang="en-US" altLang="zh-CN" dirty="0"/>
              <a:t>Person</a:t>
            </a:r>
            <a:r>
              <a:rPr lang="zh-CN" altLang="en-US" dirty="0"/>
              <a:t>对象保存到缓存中，然后再从该缓存中读出被存储的</a:t>
            </a:r>
            <a:r>
              <a:rPr lang="en-US" altLang="zh-CN" dirty="0"/>
              <a:t>Person</a:t>
            </a:r>
            <a:r>
              <a:rPr lang="zh-CN" altLang="en-US" dirty="0"/>
              <a:t>对象，并打印该对象</a:t>
            </a:r>
            <a:endParaRPr lang="en-US" altLang="zh-CN" dirty="0"/>
          </a:p>
          <a:p>
            <a:r>
              <a:rPr lang="zh-CN" altLang="en-US" dirty="0"/>
              <a:t>从上例的运行结果可以看出的要点：</a:t>
            </a:r>
            <a:endParaRPr lang="en-US" altLang="zh-CN" dirty="0"/>
          </a:p>
          <a:p>
            <a:pPr lvl="1"/>
            <a:r>
              <a:rPr lang="zh-CN" altLang="en-US" dirty="0"/>
              <a:t>对于</a:t>
            </a:r>
            <a:r>
              <a:rPr lang="en-US" altLang="zh-CN" dirty="0"/>
              <a:t>Serializable</a:t>
            </a:r>
            <a:r>
              <a:rPr lang="zh-CN" altLang="en-US" dirty="0"/>
              <a:t>反序列化后的对象，</a:t>
            </a:r>
            <a:r>
              <a:rPr lang="zh-CN" altLang="en-US" b="1" dirty="0">
                <a:solidFill>
                  <a:srgbClr val="C00000"/>
                </a:solidFill>
              </a:rPr>
              <a:t>不需要调用构造方法重新构造</a:t>
            </a:r>
            <a:r>
              <a:rPr lang="zh-CN" altLang="en-US" dirty="0"/>
              <a:t>，对象完全以它存储的二进制位作为基础来构造，而不调用构造方法</a:t>
            </a:r>
            <a:endParaRPr lang="zh-CN" altLang="en-US" dirty="0"/>
          </a:p>
          <a:p>
            <a:r>
              <a:rPr lang="zh-CN" altLang="en-US" dirty="0"/>
              <a:t>对象序列化过程不仅仅保存单个对象，</a:t>
            </a:r>
            <a:r>
              <a:rPr lang="zh-CN" altLang="en-US" b="1" dirty="0">
                <a:solidFill>
                  <a:srgbClr val="C00000"/>
                </a:solidFill>
              </a:rPr>
              <a:t>还能追踪对象内所包含的所有引用</a:t>
            </a:r>
            <a:r>
              <a:rPr lang="zh-CN" altLang="en-US" dirty="0"/>
              <a:t>，并保存那些对象（这些对象也需实现了</a:t>
            </a:r>
            <a:r>
              <a:rPr lang="en-US" altLang="zh-CN" dirty="0"/>
              <a:t>Serializable</a:t>
            </a:r>
            <a:r>
              <a:rPr lang="zh-CN" altLang="en-US" dirty="0"/>
              <a:t>接口）</a:t>
            </a:r>
            <a:endParaRPr lang="en-US" altLang="zh-CN" dirty="0"/>
          </a:p>
          <a:p>
            <a:r>
              <a:rPr lang="zh-CN" altLang="en-US" dirty="0"/>
              <a:t>序列前的对象与序列化后的对象是深复制，</a:t>
            </a:r>
            <a:r>
              <a:rPr lang="zh-CN" altLang="en-US" b="1" dirty="0">
                <a:solidFill>
                  <a:srgbClr val="C00000"/>
                </a:solidFill>
              </a:rPr>
              <a:t>反序列化还原后的对象地址与原来的的地址不同</a:t>
            </a:r>
            <a:r>
              <a:rPr lang="zh-CN" altLang="en-US" dirty="0"/>
              <a:t>，</a:t>
            </a:r>
            <a:r>
              <a:rPr lang="zh-CN" altLang="en-US" sz="2900" dirty="0"/>
              <a:t>但是内容是一样的，而且对象中包含的引用也相同。换句话说，通过序列化操作，我们可以实现对任何可</a:t>
            </a:r>
            <a:r>
              <a:rPr lang="en-US" altLang="zh-CN" sz="2900" dirty="0"/>
              <a:t>Serializable</a:t>
            </a:r>
            <a:r>
              <a:rPr lang="zh-CN" altLang="en-US" sz="2900" dirty="0"/>
              <a:t>对象的”深度复制</a:t>
            </a:r>
            <a:r>
              <a:rPr lang="en-US" altLang="zh-CN" sz="2900" dirty="0"/>
              <a:t>“</a:t>
            </a:r>
            <a:r>
              <a:rPr lang="zh-CN" altLang="en-US" sz="2900" dirty="0"/>
              <a:t>，这意味着复制的是整个对象网，而不仅仅是基本对象及其引用。对于同一流的对象，他们的地址是相同，说明他们是同一个对象，但是与其他流的对象地址却不相同。也就说，只要将对象序列化到单一流中，就可以恢复出与我们写出时一样的对象网，而且只要在同一流中，对象都是同一个</a:t>
            </a:r>
            <a:endParaRPr lang="zh-CN" altLang="en-US" sz="2900" dirty="0"/>
          </a:p>
          <a:p>
            <a:endParaRPr lang="zh-CN" altLang="en-US" dirty="0"/>
          </a:p>
        </p:txBody>
      </p:sp>
    </p:spTree>
  </p:cSld>
  <p:clrMapOvr>
    <a:masterClrMapping/>
  </p:clrMapOvr>
  <p:transition spd="slow">
    <p:push dir="u"/>
  </p:transition>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3837</Words>
  <Application>WPS 演示</Application>
  <PresentationFormat>宽屏</PresentationFormat>
  <Paragraphs>140</Paragraphs>
  <Slides>18</Slides>
  <Notes>6</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2</vt:i4>
      </vt:variant>
      <vt:variant>
        <vt:lpstr>幻灯片标题</vt:lpstr>
      </vt:variant>
      <vt:variant>
        <vt:i4>18</vt:i4>
      </vt:variant>
    </vt:vector>
  </HeadingPairs>
  <TitlesOfParts>
    <vt:vector size="29" baseType="lpstr">
      <vt:lpstr>Arial</vt:lpstr>
      <vt:lpstr>宋体</vt:lpstr>
      <vt:lpstr>Wingdings</vt:lpstr>
      <vt:lpstr>微软雅黑</vt:lpstr>
      <vt:lpstr>微软雅黑 Light</vt:lpstr>
      <vt:lpstr>Arial Unicode MS</vt:lpstr>
      <vt:lpstr>Calibri</vt:lpstr>
      <vt:lpstr>等线</vt:lpstr>
      <vt:lpstr>Office 主题</vt:lpstr>
      <vt:lpstr>Paint.Picture</vt:lpstr>
      <vt:lpstr>Paint.Picture</vt:lpstr>
      <vt:lpstr>输入输出</vt:lpstr>
      <vt:lpstr>第3节【对象序列化】</vt:lpstr>
      <vt:lpstr>知识点1：对象序列化的作用</vt:lpstr>
      <vt:lpstr>知识点1：对象序列化的作用</vt:lpstr>
      <vt:lpstr>知识点2：序列化接口</vt:lpstr>
      <vt:lpstr>知识点3：对象序列化与反序列化</vt:lpstr>
      <vt:lpstr>知识点3：对象序列化与反序列化</vt:lpstr>
      <vt:lpstr>知识点3：对象序列化与反序列化</vt:lpstr>
      <vt:lpstr>知识点3：对象序列化与反序列化</vt:lpstr>
      <vt:lpstr>知识点3：对象序列化与反序列化</vt:lpstr>
      <vt:lpstr>知识点3：对象序列化与反序列化</vt:lpstr>
      <vt:lpstr>知识点3：对象序列化与反序列化</vt:lpstr>
      <vt:lpstr>知识点3：对象序列化与反序列化</vt:lpstr>
      <vt:lpstr>知识点3：对象序列化与反序列化</vt:lpstr>
      <vt:lpstr>知识点3：对象序列化与反序列化</vt:lpstr>
      <vt:lpstr>知识点3：对象序列化与反序列化</vt:lpstr>
      <vt:lpstr>知识点3：对象序列化与反序列化</vt:lpstr>
      <vt:lpstr>知识点3：对象序列化与反序列化</vt:lpstr>
    </vt:vector>
  </TitlesOfParts>
  <Company>Baidu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Lv,Jiaoyan</dc:creator>
  <cp:lastModifiedBy>GuXue</cp:lastModifiedBy>
  <cp:revision>2214</cp:revision>
  <dcterms:created xsi:type="dcterms:W3CDTF">2014-03-19T14:07:00Z</dcterms:created>
  <dcterms:modified xsi:type="dcterms:W3CDTF">2021-01-21T08:19:19Z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